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 id="270" r:id="rId16"/>
    <p:sldId id="271" r:id="rId17"/>
    <p:sldId id="272" r:id="rId18"/>
    <p:sldId id="275"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ny%203\Documents\Thesi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Sheet1!$D$332</c:f>
              <c:strCache>
                <c:ptCount val="1"/>
                <c:pt idx="0">
                  <c:v> Ha</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Sheet1!$D$333:$D$338</c:f>
              <c:numCache>
                <c:formatCode>General</c:formatCode>
                <c:ptCount val="6"/>
                <c:pt idx="0">
                  <c:v>27.779999999999987</c:v>
                </c:pt>
                <c:pt idx="1">
                  <c:v>26.459999999999987</c:v>
                </c:pt>
                <c:pt idx="2">
                  <c:v>33.379999999999995</c:v>
                </c:pt>
                <c:pt idx="3">
                  <c:v>26.650000000000031</c:v>
                </c:pt>
                <c:pt idx="4">
                  <c:v>27.150000000000031</c:v>
                </c:pt>
                <c:pt idx="5">
                  <c:v>34.4</c:v>
                </c:pt>
              </c:numCache>
            </c:numRef>
          </c:val>
        </c:ser>
        <c:ser>
          <c:idx val="1"/>
          <c:order val="1"/>
          <c:tx>
            <c:strRef>
              <c:f>Sheet1!$E$332</c:f>
              <c:strCache>
                <c:ptCount val="1"/>
                <c:pt idx="0">
                  <c:v>(Q+F)%</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Sheet1!$E$333:$E$338</c:f>
              <c:numCache>
                <c:formatCode>General</c:formatCode>
                <c:ptCount val="6"/>
                <c:pt idx="0">
                  <c:v>67</c:v>
                </c:pt>
                <c:pt idx="1">
                  <c:v>69</c:v>
                </c:pt>
                <c:pt idx="2">
                  <c:v>51</c:v>
                </c:pt>
                <c:pt idx="3">
                  <c:v>63</c:v>
                </c:pt>
                <c:pt idx="4">
                  <c:v>94</c:v>
                </c:pt>
                <c:pt idx="5">
                  <c:v>49</c:v>
                </c:pt>
              </c:numCache>
            </c:numRef>
          </c:val>
        </c:ser>
        <c:ser>
          <c:idx val="2"/>
          <c:order val="2"/>
          <c:tx>
            <c:strRef>
              <c:f>Sheet1!$F$332</c:f>
              <c:strCache>
                <c:ptCount val="1"/>
                <c:pt idx="0">
                  <c:v>M(%)</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Sheet1!$F$333:$F$338</c:f>
              <c:numCache>
                <c:formatCode>General</c:formatCode>
                <c:ptCount val="6"/>
                <c:pt idx="0">
                  <c:v>22</c:v>
                </c:pt>
                <c:pt idx="1">
                  <c:v>23</c:v>
                </c:pt>
                <c:pt idx="2">
                  <c:v>21</c:v>
                </c:pt>
                <c:pt idx="3">
                  <c:v>31</c:v>
                </c:pt>
                <c:pt idx="4">
                  <c:v>5</c:v>
                </c:pt>
                <c:pt idx="5">
                  <c:v>41</c:v>
                </c:pt>
              </c:numCache>
            </c:numRef>
          </c:val>
        </c:ser>
        <c:ser>
          <c:idx val="3"/>
          <c:order val="3"/>
          <c:tx>
            <c:strRef>
              <c:f>Sheet1!$G$332</c:f>
              <c:strCache>
                <c:ptCount val="1"/>
                <c:pt idx="0">
                  <c:v>Q(%)</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Sheet1!$G$333:$G$338</c:f>
              <c:numCache>
                <c:formatCode>General</c:formatCode>
                <c:ptCount val="6"/>
                <c:pt idx="0">
                  <c:v>25</c:v>
                </c:pt>
                <c:pt idx="1">
                  <c:v>29</c:v>
                </c:pt>
                <c:pt idx="2">
                  <c:v>16</c:v>
                </c:pt>
                <c:pt idx="3">
                  <c:v>23</c:v>
                </c:pt>
                <c:pt idx="4">
                  <c:v>27</c:v>
                </c:pt>
                <c:pt idx="5">
                  <c:v>26</c:v>
                </c:pt>
              </c:numCache>
            </c:numRef>
          </c:val>
        </c:ser>
        <c:ser>
          <c:idx val="4"/>
          <c:order val="4"/>
          <c:tx>
            <c:strRef>
              <c:f>Sheet1!$H$332</c:f>
              <c:strCache>
                <c:ptCount val="1"/>
                <c:pt idx="0">
                  <c:v>F(%)</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Sheet1!$H$333:$H$338</c:f>
              <c:numCache>
                <c:formatCode>General</c:formatCode>
                <c:ptCount val="6"/>
                <c:pt idx="0">
                  <c:v>42</c:v>
                </c:pt>
                <c:pt idx="1">
                  <c:v>40</c:v>
                </c:pt>
                <c:pt idx="2">
                  <c:v>35</c:v>
                </c:pt>
                <c:pt idx="3">
                  <c:v>40</c:v>
                </c:pt>
                <c:pt idx="4">
                  <c:v>67</c:v>
                </c:pt>
                <c:pt idx="5">
                  <c:v>23</c:v>
                </c:pt>
              </c:numCache>
            </c:numRef>
          </c:val>
        </c:ser>
        <c:ser>
          <c:idx val="5"/>
          <c:order val="5"/>
          <c:tx>
            <c:strRef>
              <c:f>Sheet1!$I$332</c:f>
              <c:strCache>
                <c:ptCount val="1"/>
                <c:pt idx="0">
                  <c:v>X(%)</c:v>
                </c:pt>
              </c:strCache>
            </c:strRef>
          </c:tx>
          <c:cat>
            <c:multiLvlStrRef>
              <c:f>Sheet1!$A$333:$C$338</c:f>
              <c:multiLvlStrCache>
                <c:ptCount val="6"/>
                <c:lvl>
                  <c:pt idx="0">
                    <c:v>Ak001</c:v>
                  </c:pt>
                  <c:pt idx="1">
                    <c:v>Ak002</c:v>
                  </c:pt>
                  <c:pt idx="2">
                    <c:v>Ak003</c:v>
                  </c:pt>
                  <c:pt idx="3">
                    <c:v>Ig001</c:v>
                  </c:pt>
                  <c:pt idx="4">
                    <c:v>Ig002</c:v>
                  </c:pt>
                  <c:pt idx="5">
                    <c:v>Ig003</c:v>
                  </c:pt>
                </c:lvl>
                <c:lvl>
                  <c:pt idx="0">
                    <c:v>Gn</c:v>
                  </c:pt>
                  <c:pt idx="1">
                    <c:v>Ggn</c:v>
                  </c:pt>
                  <c:pt idx="2">
                    <c:v>Chk</c:v>
                  </c:pt>
                  <c:pt idx="3">
                    <c:v>Pgr</c:v>
                  </c:pt>
                  <c:pt idx="4">
                    <c:v>Gr</c:v>
                  </c:pt>
                  <c:pt idx="5">
                    <c:v>Lam</c:v>
                  </c:pt>
                </c:lvl>
                <c:lvl>
                  <c:pt idx="0">
                    <c:v>1</c:v>
                  </c:pt>
                  <c:pt idx="1">
                    <c:v>2</c:v>
                  </c:pt>
                  <c:pt idx="2">
                    <c:v>3</c:v>
                  </c:pt>
                  <c:pt idx="3">
                    <c:v>4</c:v>
                  </c:pt>
                  <c:pt idx="4">
                    <c:v>5</c:v>
                  </c:pt>
                  <c:pt idx="5">
                    <c:v>6</c:v>
                  </c:pt>
                </c:lvl>
              </c:multiLvlStrCache>
            </c:multiLvlStrRef>
          </c:cat>
          <c:val>
            <c:numRef>
              <c:f>Sheet1!$I$333:$I$338</c:f>
              <c:numCache>
                <c:formatCode>General</c:formatCode>
                <c:ptCount val="6"/>
                <c:pt idx="0">
                  <c:v>78</c:v>
                </c:pt>
                <c:pt idx="1">
                  <c:v>76</c:v>
                </c:pt>
                <c:pt idx="2">
                  <c:v>78</c:v>
                </c:pt>
                <c:pt idx="3">
                  <c:v>67</c:v>
                </c:pt>
                <c:pt idx="4">
                  <c:v>95</c:v>
                </c:pt>
                <c:pt idx="5">
                  <c:v>55</c:v>
                </c:pt>
              </c:numCache>
            </c:numRef>
          </c:val>
        </c:ser>
        <c:marker val="1"/>
        <c:axId val="53060736"/>
        <c:axId val="53062272"/>
      </c:lineChart>
      <c:catAx>
        <c:axId val="53060736"/>
        <c:scaling>
          <c:orientation val="minMax"/>
        </c:scaling>
        <c:axPos val="b"/>
        <c:tickLblPos val="nextTo"/>
        <c:crossAx val="53062272"/>
        <c:crosses val="autoZero"/>
        <c:auto val="1"/>
        <c:lblAlgn val="ctr"/>
        <c:lblOffset val="100"/>
      </c:catAx>
      <c:valAx>
        <c:axId val="53062272"/>
        <c:scaling>
          <c:orientation val="minMax"/>
        </c:scaling>
        <c:axPos val="l"/>
        <c:majorGridlines/>
        <c:numFmt formatCode="General" sourceLinked="1"/>
        <c:tickLblPos val="nextTo"/>
        <c:crossAx val="53060736"/>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2AF53-6DC1-423F-B1B1-099300D6BFE5}" type="datetimeFigureOut">
              <a:rPr lang="en-US" smtClean="0"/>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FD7F6-F4F2-4F62-AA67-A93EA63BBC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FD7F6-F4F2-4F62-AA67-A93EA63BBCC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DCD6DFF-C5E7-45EB-8A45-787533AE6757}" type="datetimeFigureOut">
              <a:rPr lang="en-US" smtClean="0"/>
              <a:pPr/>
              <a:t>11/6/2012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A35DEA9-1539-4C58-BCE4-6E4F514009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D6DFF-C5E7-45EB-8A45-787533AE675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D6DFF-C5E7-45EB-8A45-787533AE675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DCD6DFF-C5E7-45EB-8A45-787533AE6757}" type="datetimeFigureOut">
              <a:rPr lang="en-US" smtClean="0"/>
              <a:pPr/>
              <a:t>11/6/2012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A35DEA9-1539-4C58-BCE4-6E4F514009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DCD6DFF-C5E7-45EB-8A45-787533AE6757}" type="datetimeFigureOut">
              <a:rPr lang="en-US" smtClean="0"/>
              <a:pPr/>
              <a:t>11/6/2012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A35DEA9-1539-4C58-BCE4-6E4F5140093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DCD6DFF-C5E7-45EB-8A45-787533AE6757}" type="datetimeFigureOut">
              <a:rPr lang="en-US" smtClean="0"/>
              <a:pPr/>
              <a:t>11/6/2012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DCD6DFF-C5E7-45EB-8A45-787533AE6757}"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A35DEA9-1539-4C58-BCE4-6E4F5140093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DCD6DFF-C5E7-45EB-8A45-787533AE6757}" type="datetimeFigureOut">
              <a:rPr lang="en-US" smtClean="0"/>
              <a:pPr/>
              <a:t>11/6/2012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CD6DFF-C5E7-45EB-8A45-787533AE6757}" type="datetimeFigureOut">
              <a:rPr lang="en-US" smtClean="0"/>
              <a:pPr/>
              <a:t>11/6/2012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DCD6DFF-C5E7-45EB-8A45-787533AE6757}" type="datetimeFigureOut">
              <a:rPr lang="en-US" smtClean="0"/>
              <a:pPr/>
              <a:t>11/6/2012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5DEA9-1539-4C58-BCE4-6E4F514009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DCD6DFF-C5E7-45EB-8A45-787533AE675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35DEA9-1539-4C58-BCE4-6E4F5140093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DCD6DFF-C5E7-45EB-8A45-787533AE6757}" type="datetimeFigureOut">
              <a:rPr lang="en-US" smtClean="0"/>
              <a:pPr/>
              <a:t>11/6/2012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35DEA9-1539-4C58-BCE4-6E4F5140093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normAutofit fontScale="90000"/>
          </a:bodyPr>
          <a:lstStyle/>
          <a:p>
            <a:r>
              <a:rPr lang="en-GB" b="1" dirty="0" smtClean="0"/>
              <a:t>Petrography of Crystalline Rocks: Stimulus of Abrasion Resistance</a:t>
            </a:r>
            <a:endParaRPr lang="en-US" dirty="0"/>
          </a:p>
        </p:txBody>
      </p:sp>
      <p:sp>
        <p:nvSpPr>
          <p:cNvPr id="3" name="Subtitle 2"/>
          <p:cNvSpPr>
            <a:spLocks noGrp="1"/>
          </p:cNvSpPr>
          <p:nvPr>
            <p:ph type="subTitle" idx="1"/>
          </p:nvPr>
        </p:nvSpPr>
        <p:spPr>
          <a:xfrm>
            <a:off x="914400" y="1600200"/>
            <a:ext cx="7467600" cy="4953000"/>
          </a:xfrm>
        </p:spPr>
        <p:txBody>
          <a:bodyPr>
            <a:normAutofit/>
          </a:bodyPr>
          <a:lstStyle/>
          <a:p>
            <a:r>
              <a:rPr lang="en-US" dirty="0" smtClean="0">
                <a:solidFill>
                  <a:schemeClr val="tx1"/>
                </a:solidFill>
              </a:rPr>
              <a:t>Presented by</a:t>
            </a:r>
          </a:p>
          <a:p>
            <a:r>
              <a:rPr lang="en-GB" sz="3900" b="1" i="1" dirty="0" err="1">
                <a:solidFill>
                  <a:schemeClr val="tx1"/>
                </a:solidFill>
              </a:rPr>
              <a:t>Ademeso</a:t>
            </a:r>
            <a:r>
              <a:rPr lang="en-GB" sz="3900" b="1" i="1" dirty="0">
                <a:solidFill>
                  <a:schemeClr val="tx1"/>
                </a:solidFill>
              </a:rPr>
              <a:t>, </a:t>
            </a:r>
            <a:r>
              <a:rPr lang="en-GB" sz="3900" b="1" i="1" dirty="0" err="1">
                <a:solidFill>
                  <a:schemeClr val="tx1"/>
                </a:solidFill>
              </a:rPr>
              <a:t>Odunyemi</a:t>
            </a:r>
            <a:r>
              <a:rPr lang="en-GB" sz="3900" b="1" i="1" dirty="0">
                <a:solidFill>
                  <a:schemeClr val="tx1"/>
                </a:solidFill>
              </a:rPr>
              <a:t> </a:t>
            </a:r>
            <a:r>
              <a:rPr lang="en-GB" sz="3900" b="1" i="1" dirty="0" smtClean="0">
                <a:solidFill>
                  <a:schemeClr val="tx1"/>
                </a:solidFill>
              </a:rPr>
              <a:t>Anthony,</a:t>
            </a:r>
          </a:p>
          <a:p>
            <a:r>
              <a:rPr lang="en-GB" dirty="0" err="1" smtClean="0">
                <a:solidFill>
                  <a:schemeClr val="tx1"/>
                </a:solidFill>
              </a:rPr>
              <a:t>Adekunle</a:t>
            </a:r>
            <a:r>
              <a:rPr lang="en-GB" dirty="0" smtClean="0">
                <a:solidFill>
                  <a:schemeClr val="tx1"/>
                </a:solidFill>
              </a:rPr>
              <a:t> </a:t>
            </a:r>
            <a:r>
              <a:rPr lang="en-GB" dirty="0" err="1" smtClean="0">
                <a:solidFill>
                  <a:schemeClr val="tx1"/>
                </a:solidFill>
              </a:rPr>
              <a:t>Ajasin</a:t>
            </a:r>
            <a:r>
              <a:rPr lang="en-GB" dirty="0" smtClean="0">
                <a:solidFill>
                  <a:schemeClr val="tx1"/>
                </a:solidFill>
              </a:rPr>
              <a:t> University, Nigeria</a:t>
            </a:r>
          </a:p>
          <a:p>
            <a:r>
              <a:rPr lang="en-GB" dirty="0" smtClean="0">
                <a:solidFill>
                  <a:schemeClr val="tx1"/>
                </a:solidFill>
              </a:rPr>
              <a:t>to the</a:t>
            </a:r>
          </a:p>
          <a:p>
            <a:r>
              <a:rPr lang="en-GB" dirty="0" smtClean="0">
                <a:solidFill>
                  <a:schemeClr val="tx1"/>
                </a:solidFill>
              </a:rPr>
              <a:t>2012 Meeting of the Geological Society of America</a:t>
            </a:r>
          </a:p>
          <a:p>
            <a:r>
              <a:rPr lang="en-GB" dirty="0" smtClean="0">
                <a:solidFill>
                  <a:schemeClr val="tx1"/>
                </a:solidFill>
              </a:rPr>
              <a:t>at</a:t>
            </a:r>
          </a:p>
          <a:p>
            <a:r>
              <a:rPr lang="en-GB" dirty="0" smtClean="0">
                <a:solidFill>
                  <a:schemeClr val="tx1"/>
                </a:solidFill>
              </a:rPr>
              <a:t>The Charlotte Convention Centre,</a:t>
            </a:r>
          </a:p>
          <a:p>
            <a:r>
              <a:rPr lang="en-GB" dirty="0" smtClean="0">
                <a:solidFill>
                  <a:schemeClr val="tx1"/>
                </a:solidFill>
              </a:rPr>
              <a:t>Charlotte, North Carolina, USA</a:t>
            </a:r>
          </a:p>
          <a:p>
            <a:r>
              <a:rPr lang="en-GB" dirty="0" smtClean="0">
                <a:solidFill>
                  <a:schemeClr val="tx1"/>
                </a:solidFill>
              </a:rPr>
              <a:t>on  </a:t>
            </a:r>
          </a:p>
          <a:p>
            <a:r>
              <a:rPr lang="en-GB" dirty="0" smtClean="0">
                <a:solidFill>
                  <a:schemeClr val="tx1"/>
                </a:solidFill>
              </a:rPr>
              <a:t>Nov. 7, 2012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839200" cy="523220"/>
          </a:xfrm>
          <a:prstGeom prst="rect">
            <a:avLst/>
          </a:prstGeom>
        </p:spPr>
        <p:txBody>
          <a:bodyPr wrap="square">
            <a:spAutoFit/>
          </a:bodyPr>
          <a:lstStyle/>
          <a:p>
            <a:pPr>
              <a:tabLst>
                <a:tab pos="457200" algn="l"/>
              </a:tabLst>
            </a:pPr>
            <a:r>
              <a:rPr lang="en-US" sz="2800" dirty="0" smtClean="0">
                <a:latin typeface="Arial Black" pitchFamily="34" charset="0"/>
              </a:rPr>
              <a:t>  </a:t>
            </a:r>
            <a:r>
              <a:rPr lang="en-US" sz="2800" u="sng" dirty="0" smtClean="0">
                <a:latin typeface="Arial Black" pitchFamily="34" charset="0"/>
              </a:rPr>
              <a:t>Presentation and Interpretation of Result</a:t>
            </a:r>
          </a:p>
        </p:txBody>
      </p:sp>
      <p:pic>
        <p:nvPicPr>
          <p:cNvPr id="3" name="Picture 2"/>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4800" y="762000"/>
            <a:ext cx="5867400" cy="5791200"/>
          </a:xfrm>
          <a:prstGeom prst="rect">
            <a:avLst/>
          </a:prstGeom>
          <a:noFill/>
          <a:ln>
            <a:noFill/>
          </a:ln>
        </p:spPr>
      </p:pic>
      <p:sp>
        <p:nvSpPr>
          <p:cNvPr id="4" name="TextBox 3"/>
          <p:cNvSpPr txBox="1"/>
          <p:nvPr/>
        </p:nvSpPr>
        <p:spPr>
          <a:xfrm>
            <a:off x="685800" y="2438400"/>
            <a:ext cx="941283" cy="369332"/>
          </a:xfrm>
          <a:prstGeom prst="rect">
            <a:avLst/>
          </a:prstGeom>
          <a:noFill/>
        </p:spPr>
        <p:txBody>
          <a:bodyPr wrap="none" rtlCol="0">
            <a:spAutoFit/>
          </a:bodyPr>
          <a:lstStyle/>
          <a:p>
            <a:r>
              <a:rPr lang="en-US" dirty="0" smtClean="0"/>
              <a:t>(Gneiss)</a:t>
            </a:r>
            <a:endParaRPr lang="en-US" dirty="0"/>
          </a:p>
        </p:txBody>
      </p:sp>
      <p:sp>
        <p:nvSpPr>
          <p:cNvPr id="5" name="TextBox 4"/>
          <p:cNvSpPr txBox="1"/>
          <p:nvPr/>
        </p:nvSpPr>
        <p:spPr>
          <a:xfrm>
            <a:off x="3657600" y="2438400"/>
            <a:ext cx="2767681" cy="369332"/>
          </a:xfrm>
          <a:prstGeom prst="rect">
            <a:avLst/>
          </a:prstGeom>
          <a:noFill/>
        </p:spPr>
        <p:txBody>
          <a:bodyPr wrap="none" rtlCol="0">
            <a:spAutoFit/>
          </a:bodyPr>
          <a:lstStyle/>
          <a:p>
            <a:r>
              <a:rPr lang="en-US" dirty="0" smtClean="0"/>
              <a:t>(</a:t>
            </a:r>
            <a:r>
              <a:rPr lang="en-US" dirty="0" err="1" smtClean="0"/>
              <a:t>Porphyritic</a:t>
            </a:r>
            <a:r>
              <a:rPr lang="en-US" dirty="0" smtClean="0"/>
              <a:t> </a:t>
            </a:r>
            <a:r>
              <a:rPr lang="en-US" dirty="0" err="1" smtClean="0"/>
              <a:t>Biotite</a:t>
            </a:r>
            <a:r>
              <a:rPr lang="en-US" dirty="0" smtClean="0"/>
              <a:t> Granite)</a:t>
            </a:r>
            <a:endParaRPr lang="en-US" dirty="0"/>
          </a:p>
        </p:txBody>
      </p:sp>
      <p:sp>
        <p:nvSpPr>
          <p:cNvPr id="6" name="TextBox 5"/>
          <p:cNvSpPr txBox="1"/>
          <p:nvPr/>
        </p:nvSpPr>
        <p:spPr>
          <a:xfrm>
            <a:off x="762000" y="4343400"/>
            <a:ext cx="1574662" cy="369332"/>
          </a:xfrm>
          <a:prstGeom prst="rect">
            <a:avLst/>
          </a:prstGeom>
          <a:noFill/>
        </p:spPr>
        <p:txBody>
          <a:bodyPr wrap="none" rtlCol="0">
            <a:spAutoFit/>
          </a:bodyPr>
          <a:lstStyle/>
          <a:p>
            <a:r>
              <a:rPr lang="en-US" dirty="0" smtClean="0"/>
              <a:t>(Lamprophyre)</a:t>
            </a:r>
            <a:endParaRPr lang="en-US" dirty="0"/>
          </a:p>
        </p:txBody>
      </p:sp>
      <p:sp>
        <p:nvSpPr>
          <p:cNvPr id="7" name="TextBox 6"/>
          <p:cNvSpPr txBox="1"/>
          <p:nvPr/>
        </p:nvSpPr>
        <p:spPr>
          <a:xfrm>
            <a:off x="3657600" y="4419600"/>
            <a:ext cx="1690656" cy="369332"/>
          </a:xfrm>
          <a:prstGeom prst="rect">
            <a:avLst/>
          </a:prstGeom>
          <a:noFill/>
        </p:spPr>
        <p:txBody>
          <a:bodyPr wrap="none" rtlCol="0">
            <a:spAutoFit/>
          </a:bodyPr>
          <a:lstStyle/>
          <a:p>
            <a:r>
              <a:rPr lang="en-US" dirty="0" smtClean="0"/>
              <a:t>(Granite Gneiss)</a:t>
            </a:r>
            <a:endParaRPr lang="en-US" dirty="0"/>
          </a:p>
        </p:txBody>
      </p:sp>
      <p:sp>
        <p:nvSpPr>
          <p:cNvPr id="8" name="TextBox 7"/>
          <p:cNvSpPr txBox="1"/>
          <p:nvPr/>
        </p:nvSpPr>
        <p:spPr>
          <a:xfrm>
            <a:off x="609600" y="6172200"/>
            <a:ext cx="1694566" cy="369332"/>
          </a:xfrm>
          <a:prstGeom prst="rect">
            <a:avLst/>
          </a:prstGeom>
          <a:noFill/>
        </p:spPr>
        <p:txBody>
          <a:bodyPr wrap="none" rtlCol="0">
            <a:spAutoFit/>
          </a:bodyPr>
          <a:lstStyle/>
          <a:p>
            <a:r>
              <a:rPr lang="en-US" dirty="0" smtClean="0"/>
              <a:t>(</a:t>
            </a:r>
            <a:r>
              <a:rPr lang="en-US" dirty="0" err="1" smtClean="0"/>
              <a:t>Biotite</a:t>
            </a:r>
            <a:r>
              <a:rPr lang="en-US" dirty="0" smtClean="0"/>
              <a:t> Granite)</a:t>
            </a:r>
            <a:endParaRPr lang="en-US" dirty="0"/>
          </a:p>
        </p:txBody>
      </p:sp>
      <p:sp>
        <p:nvSpPr>
          <p:cNvPr id="9" name="TextBox 8"/>
          <p:cNvSpPr txBox="1"/>
          <p:nvPr/>
        </p:nvSpPr>
        <p:spPr>
          <a:xfrm>
            <a:off x="3657600" y="6172200"/>
            <a:ext cx="1984902" cy="369332"/>
          </a:xfrm>
          <a:prstGeom prst="rect">
            <a:avLst/>
          </a:prstGeom>
          <a:noFill/>
        </p:spPr>
        <p:txBody>
          <a:bodyPr wrap="none" rtlCol="0">
            <a:spAutoFit/>
          </a:bodyPr>
          <a:lstStyle/>
          <a:p>
            <a:r>
              <a:rPr lang="en-US" dirty="0" smtClean="0"/>
              <a:t>(</a:t>
            </a:r>
            <a:r>
              <a:rPr lang="en-US" dirty="0" err="1" smtClean="0"/>
              <a:t>Charnockitic</a:t>
            </a:r>
            <a:r>
              <a:rPr lang="en-US" dirty="0" smtClean="0"/>
              <a:t> Rock)</a:t>
            </a:r>
            <a:endParaRPr lang="en-US" dirty="0"/>
          </a:p>
        </p:txBody>
      </p:sp>
      <p:sp>
        <p:nvSpPr>
          <p:cNvPr id="10" name="Rectangle 9"/>
          <p:cNvSpPr/>
          <p:nvPr/>
        </p:nvSpPr>
        <p:spPr>
          <a:xfrm>
            <a:off x="6553200" y="1219200"/>
            <a:ext cx="2061142" cy="461665"/>
          </a:xfrm>
          <a:prstGeom prst="rect">
            <a:avLst/>
          </a:prstGeom>
        </p:spPr>
        <p:txBody>
          <a:bodyPr wrap="none">
            <a:spAutoFit/>
          </a:bodyPr>
          <a:lstStyle/>
          <a:p>
            <a:r>
              <a:rPr lang="en-US" sz="2400" dirty="0" smtClean="0">
                <a:latin typeface="Arial Black" pitchFamily="34" charset="0"/>
              </a:rPr>
              <a:t>(A) Texture</a:t>
            </a:r>
            <a:endParaRPr lang="en-US" sz="2400" dirty="0">
              <a:latin typeface="Arial Black" pitchFamily="34" charset="0"/>
            </a:endParaRPr>
          </a:p>
        </p:txBody>
      </p:sp>
      <p:sp>
        <p:nvSpPr>
          <p:cNvPr id="11" name="Rectangle 10"/>
          <p:cNvSpPr/>
          <p:nvPr/>
        </p:nvSpPr>
        <p:spPr>
          <a:xfrm>
            <a:off x="6521872" y="2971800"/>
            <a:ext cx="2622128" cy="461665"/>
          </a:xfrm>
          <a:prstGeom prst="rect">
            <a:avLst/>
          </a:prstGeom>
        </p:spPr>
        <p:txBody>
          <a:bodyPr wrap="none">
            <a:spAutoFit/>
          </a:bodyPr>
          <a:lstStyle/>
          <a:p>
            <a:r>
              <a:rPr lang="en-US" sz="2400" dirty="0" smtClean="0">
                <a:latin typeface="Arial Black" pitchFamily="34" charset="0"/>
              </a:rPr>
              <a:t>(B) Mineralogy</a:t>
            </a:r>
            <a:endParaRPr lang="en-US" sz="2400" dirty="0">
              <a:latin typeface="Arial Black" pitchFamily="34" charset="0"/>
            </a:endParaRPr>
          </a:p>
        </p:txBody>
      </p:sp>
      <p:sp>
        <p:nvSpPr>
          <p:cNvPr id="12" name="Rectangle 11"/>
          <p:cNvSpPr/>
          <p:nvPr/>
        </p:nvSpPr>
        <p:spPr>
          <a:xfrm>
            <a:off x="6781800" y="4724400"/>
            <a:ext cx="1940659" cy="830997"/>
          </a:xfrm>
          <a:prstGeom prst="rect">
            <a:avLst/>
          </a:prstGeom>
        </p:spPr>
        <p:txBody>
          <a:bodyPr wrap="none">
            <a:spAutoFit/>
          </a:bodyPr>
          <a:lstStyle/>
          <a:p>
            <a:r>
              <a:rPr lang="en-US" sz="2400" dirty="0" smtClean="0">
                <a:latin typeface="Arial Black" pitchFamily="34" charset="0"/>
              </a:rPr>
              <a:t>(C) Micro-</a:t>
            </a:r>
          </a:p>
          <a:p>
            <a:r>
              <a:rPr lang="en-US" sz="2400" dirty="0" smtClean="0">
                <a:latin typeface="Arial Black" pitchFamily="34" charset="0"/>
              </a:rPr>
              <a:t>structures</a:t>
            </a:r>
            <a:endParaRPr lang="en-US" sz="2400" dirty="0">
              <a:latin typeface="Arial Black" pitchFamily="34" charset="0"/>
            </a:endParaRPr>
          </a:p>
        </p:txBody>
      </p:sp>
      <p:sp>
        <p:nvSpPr>
          <p:cNvPr id="13" name="Rectangle 12"/>
          <p:cNvSpPr/>
          <p:nvPr/>
        </p:nvSpPr>
        <p:spPr>
          <a:xfrm>
            <a:off x="0" y="6488668"/>
            <a:ext cx="5791200" cy="369332"/>
          </a:xfrm>
          <a:prstGeom prst="rect">
            <a:avLst/>
          </a:prstGeom>
        </p:spPr>
        <p:txBody>
          <a:bodyPr wrap="square">
            <a:spAutoFit/>
          </a:bodyPr>
          <a:lstStyle/>
          <a:p>
            <a:r>
              <a:rPr lang="en-US" dirty="0" smtClean="0">
                <a:latin typeface="Arial Black" pitchFamily="34" charset="0"/>
              </a:rPr>
              <a:t>         Fig. 4: Photomicrographs of rock types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71600"/>
          <a:ext cx="8534400" cy="3200400"/>
        </p:xfrm>
        <a:graphic>
          <a:graphicData uri="http://schemas.openxmlformats.org/drawingml/2006/table">
            <a:tbl>
              <a:tblPr/>
              <a:tblGrid>
                <a:gridCol w="533400"/>
                <a:gridCol w="1149507"/>
                <a:gridCol w="536651"/>
                <a:gridCol w="536651"/>
                <a:gridCol w="536651"/>
                <a:gridCol w="536651"/>
                <a:gridCol w="536651"/>
                <a:gridCol w="536651"/>
                <a:gridCol w="536651"/>
                <a:gridCol w="536651"/>
                <a:gridCol w="536651"/>
                <a:gridCol w="345234"/>
                <a:gridCol w="533400"/>
                <a:gridCol w="457200"/>
                <a:gridCol w="685800"/>
              </a:tblGrid>
              <a:tr h="145143">
                <a:tc rowSpan="2">
                  <a:txBody>
                    <a:bodyPr/>
                    <a:lstStyle/>
                    <a:p>
                      <a:pPr indent="-90170">
                        <a:lnSpc>
                          <a:spcPct val="115000"/>
                        </a:lnSpc>
                        <a:spcAft>
                          <a:spcPts val="1000"/>
                        </a:spcAft>
                      </a:pPr>
                      <a:r>
                        <a:rPr lang="en-GB" sz="1200" dirty="0">
                          <a:latin typeface="Arial Black" pitchFamily="34" charset="0"/>
                          <a:ea typeface="Times New Roman"/>
                          <a:cs typeface="Times New Roman"/>
                        </a:rPr>
                        <a:t>S/No</a:t>
                      </a:r>
                      <a:endParaRPr lang="en-US" sz="1200" dirty="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59055">
                        <a:lnSpc>
                          <a:spcPct val="115000"/>
                        </a:lnSpc>
                        <a:spcBef>
                          <a:spcPts val="0"/>
                        </a:spcBef>
                        <a:spcAft>
                          <a:spcPts val="1000"/>
                        </a:spcAft>
                      </a:pPr>
                      <a:r>
                        <a:rPr lang="en-GB" sz="1200">
                          <a:latin typeface="Arial Black" pitchFamily="34" charset="0"/>
                          <a:ea typeface="Times New Roman"/>
                          <a:cs typeface="Times New Roman"/>
                        </a:rPr>
                        <a:t>Sample No</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nSpc>
                          <a:spcPct val="115000"/>
                        </a:lnSpc>
                        <a:spcAft>
                          <a:spcPts val="1000"/>
                        </a:spcAft>
                      </a:pPr>
                      <a:r>
                        <a:rPr lang="en-GB" sz="1200">
                          <a:latin typeface="Arial Black" pitchFamily="34" charset="0"/>
                          <a:ea typeface="Times New Roman"/>
                          <a:cs typeface="Times New Roman"/>
                        </a:rPr>
                        <a:t>                      Modal (%) Content of Minerals</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429">
                <a:tc vMerge="1">
                  <a:txBody>
                    <a:bodyPr/>
                    <a:lstStyle/>
                    <a:p>
                      <a:endParaRPr lang="en-US"/>
                    </a:p>
                  </a:txBody>
                  <a:tcPr/>
                </a:tc>
                <a:tc vMerge="1">
                  <a:txBody>
                    <a:bodyPr/>
                    <a:lstStyle/>
                    <a:p>
                      <a:endParaRPr lang="en-US"/>
                    </a:p>
                  </a:txBody>
                  <a:tcPr/>
                </a:tc>
                <a:tc>
                  <a:txBody>
                    <a:bodyPr/>
                    <a:lstStyle/>
                    <a:p>
                      <a:pPr indent="-68580">
                        <a:lnSpc>
                          <a:spcPct val="115000"/>
                        </a:lnSpc>
                        <a:spcAft>
                          <a:spcPts val="1000"/>
                        </a:spcAft>
                      </a:pPr>
                      <a:r>
                        <a:rPr lang="en-GB" sz="1200">
                          <a:latin typeface="Arial Black" pitchFamily="34" charset="0"/>
                          <a:ea typeface="Times New Roman"/>
                          <a:cs typeface="Times New Roman"/>
                        </a:rPr>
                        <a:t>Qtz</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5880">
                        <a:lnSpc>
                          <a:spcPct val="115000"/>
                        </a:lnSpc>
                        <a:spcAft>
                          <a:spcPts val="1000"/>
                        </a:spcAft>
                      </a:pPr>
                      <a:r>
                        <a:rPr lang="en-GB" sz="1200">
                          <a:latin typeface="Arial Black" pitchFamily="34" charset="0"/>
                          <a:ea typeface="Times New Roman"/>
                          <a:cs typeface="Times New Roman"/>
                        </a:rPr>
                        <a:t>Pla</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nSpc>
                          <a:spcPct val="115000"/>
                        </a:lnSpc>
                        <a:spcBef>
                          <a:spcPts val="0"/>
                        </a:spcBef>
                        <a:spcAft>
                          <a:spcPts val="1000"/>
                        </a:spcAft>
                      </a:pPr>
                      <a:r>
                        <a:rPr lang="en-GB" sz="1200">
                          <a:latin typeface="Arial Black" pitchFamily="34" charset="0"/>
                          <a:ea typeface="Times New Roman"/>
                          <a:cs typeface="Times New Roman"/>
                        </a:rPr>
                        <a:t>Mic</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Ort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Bio</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4770">
                        <a:lnSpc>
                          <a:spcPct val="115000"/>
                        </a:lnSpc>
                        <a:spcBef>
                          <a:spcPts val="0"/>
                        </a:spcBef>
                        <a:spcAft>
                          <a:spcPts val="1000"/>
                        </a:spcAft>
                      </a:pPr>
                      <a:r>
                        <a:rPr lang="en-GB" sz="1200">
                          <a:latin typeface="Arial Black" pitchFamily="34" charset="0"/>
                          <a:ea typeface="Times New Roman"/>
                          <a:cs typeface="Times New Roman"/>
                        </a:rPr>
                        <a:t>Hyp</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Mus</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975">
                        <a:lnSpc>
                          <a:spcPct val="115000"/>
                        </a:lnSpc>
                        <a:spcAft>
                          <a:spcPts val="1000"/>
                        </a:spcAft>
                      </a:pPr>
                      <a:r>
                        <a:rPr lang="en-GB" sz="1200">
                          <a:latin typeface="Arial Black" pitchFamily="34" charset="0"/>
                          <a:ea typeface="Times New Roman"/>
                          <a:cs typeface="Times New Roman"/>
                        </a:rPr>
                        <a:t>Hnb</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1595">
                        <a:lnSpc>
                          <a:spcPct val="115000"/>
                        </a:lnSpc>
                        <a:spcAft>
                          <a:spcPts val="1000"/>
                        </a:spcAft>
                      </a:pPr>
                      <a:r>
                        <a:rPr lang="en-GB" sz="1200">
                          <a:latin typeface="Arial Black" pitchFamily="34" charset="0"/>
                          <a:ea typeface="Times New Roman"/>
                          <a:cs typeface="Times New Roman"/>
                        </a:rPr>
                        <a:t>Pyx</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Zir</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Mym</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Opa</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Total</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9">
                <a:tc>
                  <a:txBody>
                    <a:bodyPr/>
                    <a:lstStyle/>
                    <a:p>
                      <a:pPr>
                        <a:lnSpc>
                          <a:spcPct val="115000"/>
                        </a:lnSpc>
                        <a:spcAft>
                          <a:spcPts val="1000"/>
                        </a:spcAft>
                      </a:pPr>
                      <a:r>
                        <a:rPr lang="en-GB" sz="12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dirty="0" err="1">
                          <a:latin typeface="Arial Black" pitchFamily="34" charset="0"/>
                          <a:ea typeface="Times New Roman"/>
                          <a:cs typeface="Times New Roman"/>
                        </a:rPr>
                        <a:t>Gn</a:t>
                      </a:r>
                      <a:r>
                        <a:rPr lang="en-GB" sz="1200" dirty="0">
                          <a:latin typeface="Arial Black" pitchFamily="34" charset="0"/>
                          <a:ea typeface="Times New Roman"/>
                          <a:cs typeface="Times New Roman"/>
                        </a:rPr>
                        <a:t>(Ak001)</a:t>
                      </a:r>
                      <a:endParaRPr lang="en-US" sz="1200" dirty="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25</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36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21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nSpc>
                          <a:spcPct val="115000"/>
                        </a:lnSpc>
                        <a:spcAft>
                          <a:spcPts val="1000"/>
                        </a:spcAft>
                      </a:pPr>
                      <a:r>
                        <a:rPr lang="en-GB" sz="1200">
                          <a:latin typeface="Arial Black" pitchFamily="34" charset="0"/>
                          <a:ea typeface="Times New Roman"/>
                          <a:cs typeface="Times New Roman"/>
                        </a:rPr>
                        <a:t> 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7</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nSpc>
                          <a:spcPct val="115000"/>
                        </a:lnSpc>
                        <a:spcAft>
                          <a:spcPts val="1000"/>
                        </a:spcAft>
                      </a:pPr>
                      <a:r>
                        <a:rPr lang="en-GB" sz="1200">
                          <a:latin typeface="Arial Black" pitchFamily="34" charset="0"/>
                          <a:ea typeface="Times New Roman"/>
                          <a:cs typeface="Times New Roman"/>
                        </a:rPr>
                        <a:t>  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0.3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0.1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100.4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nSpc>
                          <a:spcPct val="115000"/>
                        </a:lnSpc>
                        <a:spcAft>
                          <a:spcPts val="1000"/>
                        </a:spcAft>
                      </a:pPr>
                      <a:r>
                        <a:rPr lang="en-GB" sz="1200">
                          <a:latin typeface="Arial Black" pitchFamily="34" charset="0"/>
                          <a:ea typeface="Times New Roman"/>
                          <a:cs typeface="Times New Roman"/>
                        </a:rPr>
                        <a:t>2.</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Ggn(Ak002)</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29</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21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18</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23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nSpc>
                          <a:spcPct val="115000"/>
                        </a:lnSpc>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8</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100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nSpc>
                          <a:spcPct val="115000"/>
                        </a:lnSpc>
                        <a:spcAft>
                          <a:spcPts val="1000"/>
                        </a:spcAft>
                      </a:pPr>
                      <a:r>
                        <a:rPr lang="en-GB" sz="1200">
                          <a:latin typeface="Arial Black" pitchFamily="34" charset="0"/>
                          <a:ea typeface="Times New Roman"/>
                          <a:cs typeface="Times New Roman"/>
                        </a:rPr>
                        <a:t>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Chk (Ak003)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32</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16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15000"/>
                        </a:lnSpc>
                        <a:spcBef>
                          <a:spcPts val="0"/>
                        </a:spcBef>
                        <a:spcAft>
                          <a:spcPts val="1000"/>
                        </a:spcAft>
                      </a:pPr>
                      <a:r>
                        <a:rPr lang="en-GB" sz="1200">
                          <a:latin typeface="Arial Black" pitchFamily="34" charset="0"/>
                          <a:ea typeface="Times New Roman"/>
                          <a:cs typeface="Times New Roman"/>
                        </a:rPr>
                        <a:t>16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100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nSpc>
                          <a:spcPct val="115000"/>
                        </a:lnSpc>
                        <a:spcAft>
                          <a:spcPts val="1000"/>
                        </a:spcAft>
                      </a:pPr>
                      <a:r>
                        <a:rPr lang="en-GB" sz="1200">
                          <a:latin typeface="Arial Black" pitchFamily="34" charset="0"/>
                          <a:ea typeface="Times New Roman"/>
                          <a:cs typeface="Times New Roman"/>
                        </a:rPr>
                        <a:t>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Pgr(Ig001)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23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30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10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31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100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indent="-68580">
                        <a:lnSpc>
                          <a:spcPct val="115000"/>
                        </a:lnSpc>
                        <a:spcAft>
                          <a:spcPts val="1000"/>
                        </a:spcAft>
                      </a:pPr>
                      <a:r>
                        <a:rPr lang="en-GB" sz="1200">
                          <a:latin typeface="Arial Black" pitchFamily="34" charset="0"/>
                          <a:ea typeface="Times New Roman"/>
                          <a:cs typeface="Times New Roman"/>
                        </a:rPr>
                        <a:t>  5.</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Gr(Ig002)</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27</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30</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37</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5</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nSpc>
                          <a:spcPct val="115000"/>
                        </a:lnSpc>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Lam(Ig003)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23</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21</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4</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dirty="0">
                          <a:latin typeface="Arial Black" pitchFamily="34" charset="0"/>
                          <a:ea typeface="Times New Roman"/>
                          <a:cs typeface="Times New Roman"/>
                        </a:rPr>
                        <a:t>41</a:t>
                      </a:r>
                      <a:endParaRPr lang="en-US" sz="1200" dirty="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6</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a:latin typeface="Arial Black" pitchFamily="34" charset="0"/>
                          <a:ea typeface="Times New Roman"/>
                          <a:cs typeface="Times New Roman"/>
                        </a:rPr>
                        <a:t>  -</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latin typeface="Arial Black" pitchFamily="34" charset="0"/>
                          <a:ea typeface="Times New Roman"/>
                          <a:cs typeface="Times New Roman"/>
                        </a:rPr>
                        <a:t>-</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1000"/>
                        </a:spcAft>
                      </a:pPr>
                      <a:r>
                        <a:rPr lang="en-GB" sz="1200">
                          <a:latin typeface="Arial Black" pitchFamily="34" charset="0"/>
                          <a:ea typeface="Times New Roman"/>
                          <a:cs typeface="Times New Roman"/>
                        </a:rPr>
                        <a:t> 5</a:t>
                      </a:r>
                      <a:endParaRPr lang="en-US" sz="120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8580">
                        <a:lnSpc>
                          <a:spcPct val="115000"/>
                        </a:lnSpc>
                        <a:spcBef>
                          <a:spcPts val="0"/>
                        </a:spcBef>
                        <a:spcAft>
                          <a:spcPts val="1000"/>
                        </a:spcAft>
                      </a:pPr>
                      <a:r>
                        <a:rPr lang="en-GB" sz="1200" dirty="0">
                          <a:latin typeface="Arial Black" pitchFamily="34" charset="0"/>
                          <a:ea typeface="Times New Roman"/>
                          <a:cs typeface="Times New Roman"/>
                        </a:rPr>
                        <a:t> 100</a:t>
                      </a:r>
                      <a:endParaRPr lang="en-US" sz="1200" dirty="0">
                        <a:latin typeface="Arial Black" pitchFamily="34" charset="0"/>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81000" y="304800"/>
            <a:ext cx="8382000" cy="400110"/>
          </a:xfrm>
          <a:prstGeom prst="rect">
            <a:avLst/>
          </a:prstGeom>
        </p:spPr>
        <p:txBody>
          <a:bodyPr wrap="square">
            <a:spAutoFit/>
          </a:bodyPr>
          <a:lstStyle/>
          <a:p>
            <a:r>
              <a:rPr lang="en-GB" sz="2000" dirty="0" smtClean="0">
                <a:latin typeface="Arial Black" pitchFamily="34" charset="0"/>
              </a:rPr>
              <a:t>Table 1: Summary of modal analyses of rock samples.</a:t>
            </a:r>
            <a:endParaRPr lang="en-US" sz="20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1219200"/>
          <a:ext cx="7620001" cy="4688748"/>
        </p:xfrm>
        <a:graphic>
          <a:graphicData uri="http://schemas.openxmlformats.org/drawingml/2006/table">
            <a:tbl>
              <a:tblPr/>
              <a:tblGrid>
                <a:gridCol w="762002"/>
                <a:gridCol w="1523999"/>
                <a:gridCol w="762002"/>
                <a:gridCol w="914400"/>
                <a:gridCol w="914400"/>
                <a:gridCol w="914400"/>
                <a:gridCol w="914400"/>
                <a:gridCol w="914398"/>
              </a:tblGrid>
              <a:tr h="345872">
                <a:tc>
                  <a:txBody>
                    <a:bodyPr/>
                    <a:lstStyle/>
                    <a:p>
                      <a:pPr indent="-45720" algn="just">
                        <a:lnSpc>
                          <a:spcPts val="1200"/>
                        </a:lnSpc>
                        <a:spcBef>
                          <a:spcPts val="0"/>
                        </a:spcBef>
                        <a:spcAft>
                          <a:spcPts val="0"/>
                        </a:spcAft>
                      </a:pPr>
                      <a:r>
                        <a:rPr lang="en-GB" sz="1200">
                          <a:latin typeface="Arial Black" pitchFamily="34" charset="0"/>
                          <a:ea typeface="Times New Roman"/>
                          <a:cs typeface="Arial"/>
                        </a:rPr>
                        <a:t>S/No</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Rock Type</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algn="just">
                        <a:lnSpc>
                          <a:spcPts val="1200"/>
                        </a:lnSpc>
                        <a:spcBef>
                          <a:spcPts val="0"/>
                        </a:spcBef>
                        <a:spcAft>
                          <a:spcPts val="0"/>
                        </a:spcAft>
                        <a:tabLst>
                          <a:tab pos="712470" algn="l"/>
                        </a:tabLst>
                      </a:pPr>
                      <a:r>
                        <a:rPr lang="en-GB" sz="1200" kern="1200">
                          <a:solidFill>
                            <a:srgbClr val="000000"/>
                          </a:solidFill>
                          <a:latin typeface="Arial Black" pitchFamily="34" charset="0"/>
                          <a:ea typeface="Times New Roman"/>
                          <a:cs typeface="Arial"/>
                        </a:rPr>
                        <a:t> Initial weight</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   Final </a:t>
                      </a:r>
                      <a:endParaRPr lang="en-US" sz="1200">
                        <a:latin typeface="Arial Black" pitchFamily="34" charset="0"/>
                        <a:ea typeface="Times New Roman"/>
                        <a:cs typeface="Times New Roman"/>
                      </a:endParaRPr>
                    </a:p>
                    <a:p>
                      <a:pPr indent="-11430"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weight</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algn="just">
                        <a:lnSpc>
                          <a:spcPts val="1200"/>
                        </a:lnSpc>
                        <a:tabLst>
                          <a:tab pos="712470" algn="l"/>
                        </a:tabLst>
                      </a:pPr>
                      <a:r>
                        <a:rPr lang="en-GB" sz="1200" kern="1200">
                          <a:solidFill>
                            <a:srgbClr val="000000"/>
                          </a:solidFill>
                          <a:latin typeface="Arial Black" pitchFamily="34" charset="0"/>
                          <a:ea typeface="Times New Roman"/>
                          <a:cs typeface="Arial"/>
                        </a:rPr>
                        <a:t>Average</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ts val="1200"/>
                        </a:lnSpc>
                        <a:spcBef>
                          <a:spcPts val="0"/>
                        </a:spcBef>
                        <a:spcAft>
                          <a:spcPts val="0"/>
                        </a:spcAft>
                        <a:tabLst>
                          <a:tab pos="909955" algn="l"/>
                        </a:tabLst>
                      </a:pPr>
                      <a:r>
                        <a:rPr lang="en-GB" sz="1200" kern="1200">
                          <a:solidFill>
                            <a:srgbClr val="000000"/>
                          </a:solidFill>
                          <a:latin typeface="Arial Black" pitchFamily="34" charset="0"/>
                          <a:ea typeface="Times New Roman"/>
                          <a:cs typeface="Arial"/>
                        </a:rPr>
                        <a:t>Loss in weight</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ts val="1200"/>
                        </a:lnSpc>
                        <a:spcBef>
                          <a:spcPts val="0"/>
                        </a:spcBef>
                        <a:spcAft>
                          <a:spcPts val="0"/>
                        </a:spcAft>
                        <a:tabLst>
                          <a:tab pos="712470" algn="l"/>
                        </a:tabLst>
                      </a:pPr>
                      <a:r>
                        <a:rPr lang="en-GB" sz="1200" kern="1200">
                          <a:solidFill>
                            <a:srgbClr val="000000"/>
                          </a:solidFill>
                          <a:latin typeface="Arial Black" pitchFamily="34" charset="0"/>
                          <a:ea typeface="Times New Roman"/>
                          <a:cs typeface="Arial"/>
                        </a:rPr>
                        <a:t>Abrasion Res.(Ha)</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Average     (Ha)</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59404">
                <a:tc rowSpan="3">
                  <a:txBody>
                    <a:bodyPr/>
                    <a:lstStyle/>
                    <a:p>
                      <a:pPr algn="just">
                        <a:lnSpc>
                          <a:spcPts val="1200"/>
                        </a:lnSpc>
                        <a:tabLst>
                          <a:tab pos="267970" algn="l"/>
                        </a:tabLst>
                      </a:pPr>
                      <a:r>
                        <a:rPr lang="en-GB" sz="1200">
                          <a:latin typeface="Arial Black" pitchFamily="34" charset="0"/>
                          <a:ea typeface="Times New Roman"/>
                          <a:cs typeface="Arial"/>
                        </a:rPr>
                        <a:t>1.</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nSpc>
                          <a:spcPts val="1200"/>
                        </a:lnSpc>
                        <a:spcBef>
                          <a:spcPts val="0"/>
                        </a:spcBef>
                        <a:spcAft>
                          <a:spcPts val="0"/>
                        </a:spcAft>
                      </a:pPr>
                      <a:r>
                        <a:rPr lang="en-GB" sz="1200" kern="1200">
                          <a:solidFill>
                            <a:srgbClr val="000000"/>
                          </a:solidFill>
                          <a:latin typeface="Arial Black" pitchFamily="34" charset="0"/>
                          <a:ea typeface="Times New Roman"/>
                          <a:cs typeface="Arial"/>
                        </a:rPr>
                        <a:t>Gneiss </a:t>
                      </a:r>
                      <a:endParaRPr lang="en-US" sz="1200">
                        <a:latin typeface="Arial Black" pitchFamily="34" charset="0"/>
                        <a:ea typeface="Times New Roman"/>
                        <a:cs typeface="Times New Roman"/>
                      </a:endParaRPr>
                    </a:p>
                    <a:p>
                      <a:pPr>
                        <a:lnSpc>
                          <a:spcPts val="1200"/>
                        </a:lnSpc>
                        <a:spcBef>
                          <a:spcPts val="0"/>
                        </a:spcBef>
                        <a:spcAft>
                          <a:spcPts val="0"/>
                        </a:spcAft>
                      </a:pPr>
                      <a:r>
                        <a:rPr lang="en-GB" sz="1200" kern="1200">
                          <a:solidFill>
                            <a:srgbClr val="000000"/>
                          </a:solidFill>
                          <a:latin typeface="Arial Black" pitchFamily="34" charset="0"/>
                          <a:ea typeface="Times New Roman"/>
                          <a:cs typeface="Arial"/>
                        </a:rPr>
                        <a:t>(Ak001)</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255.62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254.52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255.070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1.10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27.09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just">
                        <a:lnSpc>
                          <a:spcPts val="1200"/>
                        </a:lnSpc>
                        <a:spcBef>
                          <a:spcPts val="0"/>
                        </a:spcBef>
                        <a:spcAft>
                          <a:spcPts val="0"/>
                        </a:spcAft>
                      </a:pPr>
                      <a:endParaRPr lang="en-GB" sz="1200">
                        <a:latin typeface="Arial Black" pitchFamily="34" charset="0"/>
                        <a:ea typeface="Times New Roman"/>
                        <a:cs typeface="Arial"/>
                      </a:endParaRPr>
                    </a:p>
                    <a:p>
                      <a:pPr algn="just">
                        <a:lnSpc>
                          <a:spcPts val="1200"/>
                        </a:lnSpc>
                        <a:spcBef>
                          <a:spcPts val="0"/>
                        </a:spcBef>
                        <a:spcAft>
                          <a:spcPts val="0"/>
                        </a:spcAft>
                      </a:pPr>
                      <a:r>
                        <a:rPr lang="en-GB" sz="1200">
                          <a:latin typeface="Arial Black" pitchFamily="34" charset="0"/>
                          <a:ea typeface="Times New Roman"/>
                          <a:cs typeface="Arial"/>
                        </a:rPr>
                        <a:t>27.80</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219.97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219.04</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219.505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1.00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29.36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235.41</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234.31</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234.860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1.10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26.90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9404">
                <a:tc rowSpan="3">
                  <a:txBody>
                    <a:bodyPr/>
                    <a:lstStyle/>
                    <a:p>
                      <a:pPr algn="just">
                        <a:lnSpc>
                          <a:spcPts val="1200"/>
                        </a:lnSpc>
                        <a:tabLst>
                          <a:tab pos="267970" algn="l"/>
                        </a:tabLst>
                      </a:pPr>
                      <a:r>
                        <a:rPr lang="en-GB" sz="1200">
                          <a:latin typeface="Arial Black" pitchFamily="34" charset="0"/>
                          <a:ea typeface="Times New Roman"/>
                          <a:cs typeface="Arial"/>
                        </a:rPr>
                        <a:t>2.</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nSpc>
                          <a:spcPts val="1200"/>
                        </a:lnSpc>
                        <a:spcBef>
                          <a:spcPts val="0"/>
                        </a:spcBef>
                        <a:spcAft>
                          <a:spcPts val="0"/>
                        </a:spcAft>
                      </a:pPr>
                      <a:r>
                        <a:rPr lang="en-GB" sz="1200" kern="1200" dirty="0">
                          <a:solidFill>
                            <a:srgbClr val="000000"/>
                          </a:solidFill>
                          <a:latin typeface="Arial Black" pitchFamily="34" charset="0"/>
                          <a:ea typeface="Times New Roman"/>
                          <a:cs typeface="Arial"/>
                        </a:rPr>
                        <a:t>Granite gneiss (Ak002)</a:t>
                      </a:r>
                      <a:endParaRPr lang="en-US" sz="1200" dirty="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288.84</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288.20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288.520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1.15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26.46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just">
                        <a:lnSpc>
                          <a:spcPts val="1200"/>
                        </a:lnSpc>
                        <a:spcBef>
                          <a:spcPts val="0"/>
                        </a:spcBef>
                        <a:spcAft>
                          <a:spcPts val="0"/>
                        </a:spcAft>
                      </a:pPr>
                      <a:endParaRPr lang="en-GB" sz="1200">
                        <a:latin typeface="Arial Black" pitchFamily="34" charset="0"/>
                        <a:ea typeface="Times New Roman"/>
                        <a:cs typeface="Arial"/>
                      </a:endParaRPr>
                    </a:p>
                    <a:p>
                      <a:pPr algn="just">
                        <a:lnSpc>
                          <a:spcPts val="1200"/>
                        </a:lnSpc>
                        <a:spcBef>
                          <a:spcPts val="0"/>
                        </a:spcBef>
                        <a:spcAft>
                          <a:spcPts val="0"/>
                        </a:spcAft>
                      </a:pPr>
                      <a:r>
                        <a:rPr lang="en-GB" sz="1200">
                          <a:latin typeface="Arial Black" pitchFamily="34" charset="0"/>
                          <a:ea typeface="Times New Roman"/>
                          <a:cs typeface="Arial"/>
                        </a:rPr>
                        <a:t>26.50</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305.93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304.78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305.355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1.15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26.66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276.61</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275.46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276.035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1.15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26.27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9404">
                <a:tc rowSpan="3">
                  <a:txBody>
                    <a:bodyPr/>
                    <a:lstStyle/>
                    <a:p>
                      <a:pPr algn="just">
                        <a:lnSpc>
                          <a:spcPts val="1200"/>
                        </a:lnSpc>
                        <a:tabLst>
                          <a:tab pos="267970" algn="l"/>
                        </a:tabLst>
                      </a:pPr>
                      <a:r>
                        <a:rPr lang="en-GB" sz="1200">
                          <a:latin typeface="Arial Black" pitchFamily="34" charset="0"/>
                          <a:ea typeface="Times New Roman"/>
                          <a:cs typeface="Arial"/>
                        </a:rPr>
                        <a:t>3.</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nSpc>
                          <a:spcPts val="1200"/>
                        </a:lnSpc>
                        <a:spcBef>
                          <a:spcPts val="0"/>
                        </a:spcBef>
                        <a:spcAft>
                          <a:spcPts val="0"/>
                        </a:spcAft>
                      </a:pPr>
                      <a:r>
                        <a:rPr lang="en-GB" sz="1200" kern="1200">
                          <a:solidFill>
                            <a:srgbClr val="000000"/>
                          </a:solidFill>
                          <a:latin typeface="Arial Black" pitchFamily="34" charset="0"/>
                          <a:ea typeface="Times New Roman"/>
                          <a:cs typeface="Arial"/>
                        </a:rPr>
                        <a:t>Charnockitic rock (Ak003)</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325.29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324.36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324.825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0.93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33.97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just">
                        <a:lnSpc>
                          <a:spcPts val="1200"/>
                        </a:lnSpc>
                        <a:spcBef>
                          <a:spcPts val="0"/>
                        </a:spcBef>
                        <a:spcAft>
                          <a:spcPts val="0"/>
                        </a:spcAft>
                      </a:pPr>
                      <a:endParaRPr lang="en-GB" sz="1200">
                        <a:latin typeface="Arial Black" pitchFamily="34" charset="0"/>
                        <a:ea typeface="Times New Roman"/>
                        <a:cs typeface="Arial"/>
                      </a:endParaRPr>
                    </a:p>
                    <a:p>
                      <a:pPr algn="just">
                        <a:lnSpc>
                          <a:spcPts val="1200"/>
                        </a:lnSpc>
                        <a:spcBef>
                          <a:spcPts val="0"/>
                        </a:spcBef>
                        <a:spcAft>
                          <a:spcPts val="0"/>
                        </a:spcAft>
                      </a:pPr>
                      <a:r>
                        <a:rPr lang="en-GB" sz="1200">
                          <a:latin typeface="Arial Black" pitchFamily="34" charset="0"/>
                          <a:ea typeface="Times New Roman"/>
                          <a:cs typeface="Arial"/>
                        </a:rPr>
                        <a:t>33.40</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277.07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276.13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276.600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0.94</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32.98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9404">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249.67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248.75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 249.210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0.92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33.19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91292">
                <a:tc rowSpan="3">
                  <a:txBody>
                    <a:bodyPr/>
                    <a:lstStyle/>
                    <a:p>
                      <a:pPr algn="just">
                        <a:lnSpc>
                          <a:spcPts val="1200"/>
                        </a:lnSpc>
                      </a:pPr>
                      <a:r>
                        <a:rPr lang="en-GB" sz="1200">
                          <a:latin typeface="Arial Black" pitchFamily="34" charset="0"/>
                          <a:ea typeface="Times New Roman"/>
                          <a:cs typeface="Arial"/>
                        </a:rPr>
                        <a:t>4.</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nSpc>
                          <a:spcPts val="1200"/>
                        </a:lnSpc>
                        <a:spcBef>
                          <a:spcPts val="0"/>
                        </a:spcBef>
                        <a:spcAft>
                          <a:spcPts val="0"/>
                        </a:spcAft>
                      </a:pPr>
                      <a:r>
                        <a:rPr lang="en-GB" sz="1200" kern="1200">
                          <a:solidFill>
                            <a:srgbClr val="000000"/>
                          </a:solidFill>
                          <a:latin typeface="Arial Black" pitchFamily="34" charset="0"/>
                          <a:ea typeface="Times New Roman"/>
                          <a:cs typeface="Arial"/>
                        </a:rPr>
                        <a:t>Porphyritic biotite granite (Ig001)</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305.90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304.75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305.325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1.15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26.55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just">
                        <a:lnSpc>
                          <a:spcPts val="1200"/>
                        </a:lnSpc>
                        <a:spcBef>
                          <a:spcPts val="0"/>
                        </a:spcBef>
                        <a:spcAft>
                          <a:spcPts val="0"/>
                        </a:spcAft>
                      </a:pPr>
                      <a:endParaRPr lang="en-GB" sz="1200" kern="1200">
                        <a:solidFill>
                          <a:srgbClr val="000000"/>
                        </a:solidFill>
                        <a:latin typeface="Arial Black" pitchFamily="34" charset="0"/>
                        <a:ea typeface="Times New Roman"/>
                        <a:cs typeface="Arial"/>
                      </a:endParaRPr>
                    </a:p>
                    <a:p>
                      <a:pPr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26.65</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756">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305.08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303.98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304.530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1.10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 27.78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50220">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226.28</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225.13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225.705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1.15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25.62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29684">
                <a:tc rowSpan="3">
                  <a:txBody>
                    <a:bodyPr/>
                    <a:lstStyle/>
                    <a:p>
                      <a:pPr algn="just">
                        <a:lnSpc>
                          <a:spcPts val="1200"/>
                        </a:lnSpc>
                        <a:tabLst>
                          <a:tab pos="267970" algn="l"/>
                        </a:tabLst>
                      </a:pPr>
                      <a:r>
                        <a:rPr lang="en-GB" sz="1200">
                          <a:latin typeface="Arial Black" pitchFamily="34" charset="0"/>
                          <a:ea typeface="Times New Roman"/>
                          <a:cs typeface="Arial"/>
                        </a:rPr>
                        <a:t>5.</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nSpc>
                          <a:spcPts val="1200"/>
                        </a:lnSpc>
                        <a:spcBef>
                          <a:spcPts val="0"/>
                        </a:spcBef>
                        <a:spcAft>
                          <a:spcPts val="0"/>
                        </a:spcAft>
                      </a:pPr>
                      <a:r>
                        <a:rPr lang="en-GB" sz="1200" kern="1200">
                          <a:solidFill>
                            <a:srgbClr val="000000"/>
                          </a:solidFill>
                          <a:latin typeface="Arial Black" pitchFamily="34" charset="0"/>
                          <a:ea typeface="Times New Roman"/>
                          <a:cs typeface="Arial"/>
                        </a:rPr>
                        <a:t>Biotite granite (Ig002)</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237.99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236.99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237.490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1.10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26.50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just">
                        <a:lnSpc>
                          <a:spcPts val="1200"/>
                        </a:lnSpc>
                        <a:spcBef>
                          <a:spcPts val="0"/>
                        </a:spcBef>
                        <a:spcAft>
                          <a:spcPts val="0"/>
                        </a:spcAft>
                      </a:pPr>
                      <a:endParaRPr lang="en-GB" sz="1200" kern="1200">
                        <a:solidFill>
                          <a:srgbClr val="000000"/>
                        </a:solidFill>
                        <a:latin typeface="Arial Black" pitchFamily="34" charset="0"/>
                        <a:ea typeface="Times New Roman"/>
                        <a:cs typeface="Arial"/>
                      </a:endParaRPr>
                    </a:p>
                    <a:p>
                      <a:pPr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27.15</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28600">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238.09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237.02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237.555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1.07</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27.33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64812">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234.31</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233.25</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233.780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1.06</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27.63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n-US"/>
                    </a:p>
                  </a:txBody>
                  <a:tcPr/>
                </a:tc>
              </a:tr>
              <a:tr h="244276">
                <a:tc rowSpan="2">
                  <a:txBody>
                    <a:bodyPr/>
                    <a:lstStyle/>
                    <a:p>
                      <a:pPr algn="just">
                        <a:lnSpc>
                          <a:spcPts val="1200"/>
                        </a:lnSpc>
                      </a:pPr>
                      <a:r>
                        <a:rPr lang="en-GB" sz="1200">
                          <a:latin typeface="Arial Black" pitchFamily="34" charset="0"/>
                          <a:ea typeface="Times New Roman"/>
                          <a:cs typeface="Arial"/>
                        </a:rPr>
                        <a:t>6.</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ts val="1200"/>
                        </a:lnSpc>
                        <a:spcBef>
                          <a:spcPts val="0"/>
                        </a:spcBef>
                        <a:spcAft>
                          <a:spcPts val="0"/>
                        </a:spcAft>
                      </a:pPr>
                      <a:r>
                        <a:rPr lang="en-GB" sz="1200" kern="1200">
                          <a:solidFill>
                            <a:srgbClr val="000000"/>
                          </a:solidFill>
                          <a:latin typeface="Arial Black" pitchFamily="34" charset="0"/>
                          <a:ea typeface="Times New Roman"/>
                          <a:cs typeface="Arial"/>
                        </a:rPr>
                        <a:t>Lamprophyre (Ig003)</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272.22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271.32</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271.770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0.90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34.53</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just">
                        <a:lnSpc>
                          <a:spcPts val="1200"/>
                        </a:lnSpc>
                        <a:spcBef>
                          <a:spcPts val="0"/>
                        </a:spcBef>
                        <a:spcAft>
                          <a:spcPts val="0"/>
                        </a:spcAft>
                      </a:pPr>
                      <a:endParaRPr lang="en-GB" sz="1200" kern="1200">
                        <a:solidFill>
                          <a:srgbClr val="000000"/>
                        </a:solidFill>
                        <a:latin typeface="Arial Black" pitchFamily="34" charset="0"/>
                        <a:ea typeface="Times New Roman"/>
                        <a:cs typeface="Arial"/>
                      </a:endParaRPr>
                    </a:p>
                    <a:p>
                      <a:pPr algn="just">
                        <a:lnSpc>
                          <a:spcPts val="1200"/>
                        </a:lnSpc>
                        <a:spcBef>
                          <a:spcPts val="0"/>
                        </a:spcBef>
                        <a:spcAft>
                          <a:spcPts val="0"/>
                        </a:spcAft>
                      </a:pPr>
                      <a:r>
                        <a:rPr lang="en-GB" sz="1200" kern="1200">
                          <a:solidFill>
                            <a:srgbClr val="000000"/>
                          </a:solidFill>
                          <a:latin typeface="Arial Black" pitchFamily="34" charset="0"/>
                          <a:ea typeface="Times New Roman"/>
                          <a:cs typeface="Arial"/>
                        </a:rPr>
                        <a:t>34.40</a:t>
                      </a:r>
                      <a:endParaRPr lang="en-US" sz="1200">
                        <a:latin typeface="Arial Black" pitchFamily="34" charset="0"/>
                        <a:ea typeface="Times New Roman"/>
                        <a:cs typeface="Times New Roman"/>
                      </a:endParaRPr>
                    </a:p>
                  </a:txBody>
                  <a:tcPr marL="38911" marR="38911"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28600">
                <a:tc vMerge="1">
                  <a:txBody>
                    <a:bodyPr/>
                    <a:lstStyle/>
                    <a:p>
                      <a:endParaRPr lang="en-US"/>
                    </a:p>
                  </a:txBody>
                  <a:tcPr/>
                </a:tc>
                <a:tc vMerge="1">
                  <a:txBody>
                    <a:bodyPr/>
                    <a:lstStyle/>
                    <a:p>
                      <a:endParaRPr lang="en-US"/>
                    </a:p>
                  </a:txBody>
                  <a:tcPr/>
                </a:tc>
                <a:tc>
                  <a:txBody>
                    <a:bodyPr/>
                    <a:lstStyle/>
                    <a:p>
                      <a:pPr indent="-36195"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243.59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242.69</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fontAlgn="b">
                        <a:lnSpc>
                          <a:spcPts val="1200"/>
                        </a:lnSpc>
                      </a:pPr>
                      <a:r>
                        <a:rPr lang="en-GB" sz="1200" kern="1200">
                          <a:solidFill>
                            <a:srgbClr val="000000"/>
                          </a:solidFill>
                          <a:latin typeface="Arial Black" pitchFamily="34" charset="0"/>
                          <a:ea typeface="Times New Roman"/>
                          <a:cs typeface="Arial"/>
                        </a:rPr>
                        <a:t>243.140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ts val="1200"/>
                        </a:lnSpc>
                        <a:spcBef>
                          <a:spcPts val="0"/>
                        </a:spcBef>
                        <a:spcAft>
                          <a:spcPts val="0"/>
                        </a:spcAft>
                      </a:pPr>
                      <a:r>
                        <a:rPr lang="en-GB" sz="1200" kern="1200">
                          <a:solidFill>
                            <a:srgbClr val="000000"/>
                          </a:solidFill>
                          <a:latin typeface="Arial Black" pitchFamily="34" charset="0"/>
                          <a:ea typeface="Times New Roman"/>
                          <a:cs typeface="Arial"/>
                        </a:rPr>
                        <a:t>0.90</a:t>
                      </a:r>
                      <a:endParaRPr lang="en-US" sz="120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ts val="1200"/>
                        </a:lnSpc>
                        <a:spcBef>
                          <a:spcPts val="0"/>
                        </a:spcBef>
                        <a:spcAft>
                          <a:spcPts val="0"/>
                        </a:spcAft>
                      </a:pPr>
                      <a:r>
                        <a:rPr lang="en-GB" sz="1200" kern="1200" dirty="0">
                          <a:solidFill>
                            <a:srgbClr val="000000"/>
                          </a:solidFill>
                          <a:latin typeface="Arial Black" pitchFamily="34" charset="0"/>
                          <a:ea typeface="Times New Roman"/>
                          <a:cs typeface="Arial"/>
                        </a:rPr>
                        <a:t>34.26</a:t>
                      </a:r>
                      <a:endParaRPr lang="en-US" sz="1200" dirty="0">
                        <a:latin typeface="Arial Black" pitchFamily="34" charset="0"/>
                        <a:ea typeface="Times New Roman"/>
                        <a:cs typeface="Times New Roman"/>
                      </a:endParaRPr>
                    </a:p>
                  </a:txBody>
                  <a:tcPr marL="38911" marR="38911"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3" name="Rectangle 2"/>
          <p:cNvSpPr/>
          <p:nvPr/>
        </p:nvSpPr>
        <p:spPr>
          <a:xfrm>
            <a:off x="762000" y="457200"/>
            <a:ext cx="7235571" cy="400110"/>
          </a:xfrm>
          <a:prstGeom prst="rect">
            <a:avLst/>
          </a:prstGeom>
        </p:spPr>
        <p:txBody>
          <a:bodyPr wrap="none">
            <a:spAutoFit/>
          </a:bodyPr>
          <a:lstStyle/>
          <a:p>
            <a:r>
              <a:rPr lang="en-GB" sz="2000" dirty="0" smtClean="0">
                <a:latin typeface="Arial Black" pitchFamily="34" charset="0"/>
              </a:rPr>
              <a:t>Table 2: Results of abrasion resistance (Ha) tests.</a:t>
            </a:r>
            <a:endParaRPr lang="en-US" sz="20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14400"/>
          <a:ext cx="8381998" cy="4361208"/>
        </p:xfrm>
        <a:graphic>
          <a:graphicData uri="http://schemas.openxmlformats.org/drawingml/2006/table">
            <a:tbl>
              <a:tblPr/>
              <a:tblGrid>
                <a:gridCol w="761997"/>
                <a:gridCol w="86032"/>
                <a:gridCol w="722658"/>
                <a:gridCol w="943910"/>
                <a:gridCol w="76200"/>
                <a:gridCol w="1219200"/>
                <a:gridCol w="1066800"/>
                <a:gridCol w="838200"/>
                <a:gridCol w="838200"/>
                <a:gridCol w="685800"/>
                <a:gridCol w="609600"/>
                <a:gridCol w="533401"/>
              </a:tblGrid>
              <a:tr h="405616">
                <a:tc gridSpan="2">
                  <a:txBody>
                    <a:bodyPr/>
                    <a:lstStyle/>
                    <a:p>
                      <a:pPr>
                        <a:lnSpc>
                          <a:spcPct val="115000"/>
                        </a:lnSpc>
                      </a:pPr>
                      <a:r>
                        <a:rPr lang="en-GB" sz="1200" dirty="0">
                          <a:solidFill>
                            <a:srgbClr val="000000"/>
                          </a:solidFill>
                          <a:latin typeface="Arial Black" pitchFamily="34" charset="0"/>
                          <a:ea typeface="Times New Roman"/>
                          <a:cs typeface="Times New Roman"/>
                        </a:rPr>
                        <a:t>S/No</a:t>
                      </a:r>
                      <a:endParaRPr lang="en-US" sz="1200" dirty="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Rock Type</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Sample No</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Ha</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45085">
                        <a:lnSpc>
                          <a:spcPct val="115000"/>
                        </a:lnSpc>
                      </a:pPr>
                      <a:r>
                        <a:rPr lang="en-GB" sz="1200">
                          <a:solidFill>
                            <a:srgbClr val="000000"/>
                          </a:solidFill>
                          <a:latin typeface="Arial Black" pitchFamily="34" charset="0"/>
                          <a:ea typeface="Times New Roman"/>
                          <a:cs typeface="Times New Roman"/>
                        </a:rPr>
                        <a:t>Q+F(%)</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M(%)</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Q(%)</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F(%)</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60960">
                        <a:lnSpc>
                          <a:spcPct val="115000"/>
                        </a:lnSpc>
                      </a:pPr>
                      <a:r>
                        <a:rPr lang="en-GB" sz="1200">
                          <a:solidFill>
                            <a:srgbClr val="000000"/>
                          </a:solidFill>
                          <a:latin typeface="Arial Black" pitchFamily="34" charset="0"/>
                          <a:ea typeface="Times New Roman"/>
                          <a:cs typeface="Times New Roman"/>
                        </a:rPr>
                        <a:t>X(%)</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04212">
                <a:tc gridSpan="2">
                  <a:txBody>
                    <a:bodyPr/>
                    <a:lstStyle/>
                    <a:p>
                      <a:pPr algn="ctr">
                        <a:lnSpc>
                          <a:spcPct val="115000"/>
                        </a:lnSpc>
                      </a:pPr>
                      <a:r>
                        <a:rPr lang="en-GB" sz="1200">
                          <a:solidFill>
                            <a:srgbClr val="000000"/>
                          </a:solidFill>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Gn</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Ak001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27.78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67</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42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78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04212">
                <a:tc gridSpan="2">
                  <a:txBody>
                    <a:bodyPr/>
                    <a:lstStyle/>
                    <a:p>
                      <a:pPr algn="ctr">
                        <a:lnSpc>
                          <a:spcPct val="115000"/>
                        </a:lnSpc>
                      </a:pPr>
                      <a:r>
                        <a:rPr lang="en-GB" sz="1200">
                          <a:solidFill>
                            <a:srgbClr val="000000"/>
                          </a:solidFill>
                          <a:latin typeface="Arial Black" pitchFamily="34" charset="0"/>
                          <a:ea typeface="Times New Roman"/>
                          <a:cs typeface="Times New Roman"/>
                        </a:rPr>
                        <a:t>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Ggn</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Ak002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26.46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69</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29</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40</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76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04212">
                <a:tc gridSpan="2">
                  <a:txBody>
                    <a:bodyPr/>
                    <a:lstStyle/>
                    <a:p>
                      <a:pPr algn="ctr">
                        <a:lnSpc>
                          <a:spcPct val="115000"/>
                        </a:lnSpc>
                      </a:pPr>
                      <a:r>
                        <a:rPr lang="en-GB" sz="1200">
                          <a:solidFill>
                            <a:srgbClr val="000000"/>
                          </a:solidFill>
                          <a:latin typeface="Arial Black" pitchFamily="34" charset="0"/>
                          <a:ea typeface="Times New Roman"/>
                          <a:cs typeface="Times New Roman"/>
                        </a:rPr>
                        <a:t>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Chk</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dirty="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dirty="0">
                          <a:solidFill>
                            <a:srgbClr val="000000"/>
                          </a:solidFill>
                          <a:latin typeface="Arial Black" pitchFamily="34" charset="0"/>
                          <a:ea typeface="Times New Roman"/>
                          <a:cs typeface="Times New Roman"/>
                        </a:rPr>
                        <a:t>   Ak003</a:t>
                      </a:r>
                      <a:endParaRPr lang="en-US" sz="1200" dirty="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33.38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51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16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35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78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04212">
                <a:tc gridSpan="2">
                  <a:txBody>
                    <a:bodyPr/>
                    <a:lstStyle/>
                    <a:p>
                      <a:pPr algn="ctr">
                        <a:lnSpc>
                          <a:spcPct val="115000"/>
                        </a:lnSpc>
                      </a:pPr>
                      <a:r>
                        <a:rPr lang="en-GB" sz="1200">
                          <a:solidFill>
                            <a:srgbClr val="000000"/>
                          </a:solidFill>
                          <a:latin typeface="Arial Black" pitchFamily="34" charset="0"/>
                          <a:ea typeface="Times New Roman"/>
                          <a:cs typeface="Times New Roman"/>
                        </a:rPr>
                        <a:t>4</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Pgr</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Ig001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26.65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63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31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40</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67</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2536">
                <a:tc gridSpan="2">
                  <a:txBody>
                    <a:bodyPr/>
                    <a:lstStyle/>
                    <a:p>
                      <a:pPr algn="ctr">
                        <a:lnSpc>
                          <a:spcPct val="115000"/>
                        </a:lnSpc>
                      </a:pPr>
                      <a:r>
                        <a:rPr lang="en-GB" sz="1200">
                          <a:solidFill>
                            <a:srgbClr val="000000"/>
                          </a:solidFill>
                          <a:latin typeface="Arial Black" pitchFamily="34" charset="0"/>
                          <a:ea typeface="Times New Roman"/>
                          <a:cs typeface="Times New Roman"/>
                        </a:rPr>
                        <a:t>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Gr</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Ig002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27.15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94</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27</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67</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95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04212">
                <a:tc gridSpan="2">
                  <a:txBody>
                    <a:bodyPr/>
                    <a:lstStyle/>
                    <a:p>
                      <a:pPr algn="ctr">
                        <a:lnSpc>
                          <a:spcPct val="115000"/>
                        </a:lnSpc>
                      </a:pPr>
                      <a:r>
                        <a:rPr lang="en-GB" sz="1200">
                          <a:solidFill>
                            <a:srgbClr val="000000"/>
                          </a:solidFill>
                          <a:latin typeface="Arial Black" pitchFamily="34" charset="0"/>
                          <a:ea typeface="Times New Roman"/>
                          <a:cs typeface="Times New Roman"/>
                        </a:rPr>
                        <a:t>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3">
                  <a:txBody>
                    <a:bodyPr/>
                    <a:lstStyle/>
                    <a:p>
                      <a:pPr>
                        <a:lnSpc>
                          <a:spcPct val="115000"/>
                        </a:lnSpc>
                      </a:pPr>
                      <a:r>
                        <a:rPr lang="en-GB" sz="1200">
                          <a:solidFill>
                            <a:srgbClr val="000000"/>
                          </a:solidFill>
                          <a:latin typeface="Arial Black" pitchFamily="34" charset="0"/>
                          <a:ea typeface="Times New Roman"/>
                          <a:cs typeface="Times New Roman"/>
                        </a:rPr>
                        <a:t>    Lam</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ctr">
                        <a:lnSpc>
                          <a:spcPct val="115000"/>
                        </a:lnSpc>
                      </a:pP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pPr>
                      <a:r>
                        <a:rPr lang="en-GB" sz="1200">
                          <a:solidFill>
                            <a:srgbClr val="000000"/>
                          </a:solidFill>
                          <a:latin typeface="Arial Black" pitchFamily="34" charset="0"/>
                          <a:ea typeface="Times New Roman"/>
                          <a:cs typeface="Times New Roman"/>
                        </a:rPr>
                        <a:t>   Ig003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34.40</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49</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41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pPr>
                      <a:r>
                        <a:rPr lang="en-GB" sz="1200">
                          <a:solidFill>
                            <a:srgbClr val="000000"/>
                          </a:solidFill>
                          <a:latin typeface="Arial Black" pitchFamily="34" charset="0"/>
                          <a:ea typeface="Times New Roman"/>
                          <a:cs typeface="Times New Roman"/>
                        </a:rPr>
                        <a:t>23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pPr>
                      <a:r>
                        <a:rPr lang="en-GB" sz="1200">
                          <a:solidFill>
                            <a:srgbClr val="000000"/>
                          </a:solidFill>
                          <a:latin typeface="Arial Black" pitchFamily="34" charset="0"/>
                          <a:ea typeface="Times New Roman"/>
                          <a:cs typeface="Times New Roman"/>
                        </a:rPr>
                        <a:t>55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10646">
                <a:tc gridSpan="12">
                  <a:txBody>
                    <a:bodyPr/>
                    <a:lstStyle/>
                    <a:p>
                      <a:pPr algn="just">
                        <a:lnSpc>
                          <a:spcPct val="115000"/>
                        </a:lnSpc>
                      </a:pPr>
                      <a:endParaRPr lang="en-GB" sz="1200">
                        <a:latin typeface="Arial Black" pitchFamily="34" charset="0"/>
                        <a:ea typeface="Times New Roman"/>
                        <a:cs typeface="Times New Roman"/>
                      </a:endParaRPr>
                    </a:p>
                    <a:p>
                      <a:pPr algn="just">
                        <a:lnSpc>
                          <a:spcPct val="115000"/>
                        </a:lnSpc>
                      </a:pPr>
                      <a:r>
                        <a:rPr lang="en-GB" sz="1200">
                          <a:latin typeface="Arial Black" pitchFamily="34" charset="0"/>
                          <a:ea typeface="Times New Roman"/>
                          <a:cs typeface="Times New Roman"/>
                        </a:rPr>
                        <a:t>(B)</a:t>
                      </a:r>
                      <a:endParaRPr lang="en-US" sz="1200">
                        <a:latin typeface="Arial Black" pitchFamily="34" charset="0"/>
                        <a:ea typeface="Times New Roman"/>
                        <a:cs typeface="Times New Roman"/>
                      </a:endParaRPr>
                    </a:p>
                  </a:txBody>
                  <a:tcPr marL="44089" marR="44089"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808">
                <a:tc>
                  <a:txBody>
                    <a:bodyPr/>
                    <a:lstStyle/>
                    <a:p>
                      <a:pPr algn="just">
                        <a:lnSpc>
                          <a:spcPct val="115000"/>
                        </a:lnSpc>
                      </a:pPr>
                      <a:r>
                        <a:rPr lang="en-GB" sz="1200">
                          <a:latin typeface="Arial Black" pitchFamily="34" charset="0"/>
                          <a:ea typeface="Times New Roman"/>
                          <a:cs typeface="Times New Roman"/>
                        </a:rPr>
                        <a:t> Ha</a:t>
                      </a:r>
                      <a:endParaRPr lang="en-US" sz="1200">
                        <a:latin typeface="Arial Black" pitchFamily="34" charset="0"/>
                        <a:ea typeface="Times New Roman"/>
                        <a:cs typeface="Times New Roman"/>
                      </a:endParaRPr>
                    </a:p>
                  </a:txBody>
                  <a:tcPr marL="44089" marR="44089"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nSpc>
                          <a:spcPct val="115000"/>
                        </a:lnSpc>
                      </a:pPr>
                      <a:r>
                        <a:rPr lang="en-GB" sz="1200" dirty="0">
                          <a:solidFill>
                            <a:srgbClr val="000000"/>
                          </a:solidFill>
                          <a:latin typeface="Arial Black" pitchFamily="34" charset="0"/>
                          <a:ea typeface="Times New Roman"/>
                          <a:cs typeface="Times New Roman"/>
                        </a:rPr>
                        <a:t>          </a:t>
                      </a:r>
                      <a:r>
                        <a:rPr lang="en-GB" sz="1200" dirty="0" smtClean="0">
                          <a:solidFill>
                            <a:srgbClr val="000000"/>
                          </a:solidFill>
                          <a:latin typeface="Arial Black" pitchFamily="34" charset="0"/>
                          <a:ea typeface="Times New Roman"/>
                          <a:cs typeface="Times New Roman"/>
                        </a:rPr>
                        <a:t>R</a:t>
                      </a:r>
                      <a:r>
                        <a:rPr lang="en-GB" sz="1200" baseline="30000" dirty="0" smtClean="0">
                          <a:solidFill>
                            <a:srgbClr val="000000"/>
                          </a:solidFill>
                          <a:latin typeface="Arial Black" pitchFamily="34" charset="0"/>
                          <a:ea typeface="Times New Roman"/>
                          <a:cs typeface="Times New Roman"/>
                        </a:rPr>
                        <a:t>2</a:t>
                      </a:r>
                      <a:endParaRPr lang="en-US" sz="1200" dirty="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nSpc>
                          <a:spcPct val="115000"/>
                        </a:lnSpc>
                      </a:pPr>
                      <a:r>
                        <a:rPr lang="en-GB" sz="1200" dirty="0">
                          <a:solidFill>
                            <a:srgbClr val="000000"/>
                          </a:solidFill>
                          <a:latin typeface="Arial Black" pitchFamily="34" charset="0"/>
                          <a:ea typeface="Times New Roman"/>
                          <a:cs typeface="Times New Roman"/>
                        </a:rPr>
                        <a:t>          </a:t>
                      </a:r>
                      <a:r>
                        <a:rPr lang="en-GB" sz="1200" dirty="0" smtClean="0">
                          <a:solidFill>
                            <a:srgbClr val="000000"/>
                          </a:solidFill>
                          <a:latin typeface="Arial Black" pitchFamily="34" charset="0"/>
                          <a:ea typeface="Times New Roman"/>
                          <a:cs typeface="Times New Roman"/>
                        </a:rPr>
                        <a:t>r</a:t>
                      </a:r>
                      <a:endParaRPr lang="en-US" sz="1200" dirty="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8">
                  <a:txBody>
                    <a:bodyPr/>
                    <a:lstStyle/>
                    <a:p>
                      <a:pPr marL="0" marR="0">
                        <a:lnSpc>
                          <a:spcPct val="115000"/>
                        </a:lnSpc>
                        <a:spcBef>
                          <a:spcPts val="0"/>
                        </a:spcBef>
                        <a:spcAft>
                          <a:spcPts val="0"/>
                        </a:spcAft>
                      </a:pPr>
                      <a:r>
                        <a:rPr lang="en-US" sz="1200">
                          <a:latin typeface="Arial Black" pitchFamily="34" charset="0"/>
                          <a:ea typeface="Times New Roman"/>
                          <a:cs typeface="Times New Roman"/>
                        </a:rPr>
                        <a:t> </a:t>
                      </a:r>
                    </a:p>
                  </a:txBody>
                  <a:tcPr marL="0" marR="0" marT="0" marB="0" anchor="ctr">
                    <a:lnL>
                      <a:noFill/>
                    </a:lnL>
                    <a:lnR>
                      <a:noFill/>
                    </a:lnR>
                    <a:lnT w="12700" cap="flat" cmpd="sng" algn="ctr">
                      <a:solidFill>
                        <a:srgbClr val="000000"/>
                      </a:solidFill>
                      <a:prstDash val="dot"/>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212">
                <a:tc>
                  <a:txBody>
                    <a:bodyPr/>
                    <a:lstStyle/>
                    <a:p>
                      <a:pPr>
                        <a:lnSpc>
                          <a:spcPct val="115000"/>
                        </a:lnSpc>
                      </a:pPr>
                      <a:r>
                        <a:rPr lang="en-GB" sz="1200">
                          <a:solidFill>
                            <a:srgbClr val="000000"/>
                          </a:solidFill>
                          <a:latin typeface="Arial Black" pitchFamily="34" charset="0"/>
                          <a:ea typeface="Times New Roman"/>
                          <a:cs typeface="Times New Roman"/>
                        </a:rPr>
                        <a:t>Q+F(%)</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r">
                        <a:lnSpc>
                          <a:spcPct val="115000"/>
                        </a:lnSpc>
                      </a:pPr>
                      <a:r>
                        <a:rPr lang="en-GB" sz="1200">
                          <a:solidFill>
                            <a:srgbClr val="000000"/>
                          </a:solidFill>
                          <a:latin typeface="Arial Black" pitchFamily="34" charset="0"/>
                          <a:ea typeface="Times New Roman"/>
                          <a:cs typeface="Times New Roman"/>
                        </a:rPr>
                        <a:t>0.5192</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r">
                        <a:lnSpc>
                          <a:spcPct val="115000"/>
                        </a:lnSpc>
                      </a:pPr>
                      <a:r>
                        <a:rPr lang="en-GB" sz="1200">
                          <a:solidFill>
                            <a:srgbClr val="000000"/>
                          </a:solidFill>
                          <a:latin typeface="Arial Black" pitchFamily="34" charset="0"/>
                          <a:ea typeface="Times New Roman"/>
                          <a:cs typeface="Times New Roman"/>
                        </a:rPr>
                        <a:t>-0.7206</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8">
                  <a:txBody>
                    <a:bodyPr/>
                    <a:lstStyle/>
                    <a:p>
                      <a:pPr marL="0" marR="0">
                        <a:lnSpc>
                          <a:spcPct val="115000"/>
                        </a:lnSpc>
                        <a:spcBef>
                          <a:spcPts val="0"/>
                        </a:spcBef>
                        <a:spcAft>
                          <a:spcPts val="0"/>
                        </a:spcAft>
                      </a:pPr>
                      <a:r>
                        <a:rPr lang="en-US" sz="1200">
                          <a:latin typeface="Arial Black" pitchFamily="34" charset="0"/>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212">
                <a:tc>
                  <a:txBody>
                    <a:bodyPr/>
                    <a:lstStyle/>
                    <a:p>
                      <a:pPr>
                        <a:lnSpc>
                          <a:spcPct val="115000"/>
                        </a:lnSpc>
                      </a:pPr>
                      <a:r>
                        <a:rPr lang="en-GB" sz="1200">
                          <a:solidFill>
                            <a:srgbClr val="000000"/>
                          </a:solidFill>
                          <a:latin typeface="Arial Black" pitchFamily="34" charset="0"/>
                          <a:ea typeface="Times New Roman"/>
                          <a:cs typeface="Times New Roman"/>
                        </a:rPr>
                        <a:t>M(%)</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r">
                        <a:lnSpc>
                          <a:spcPct val="115000"/>
                        </a:lnSpc>
                      </a:pPr>
                      <a:r>
                        <a:rPr lang="en-GB" sz="1200">
                          <a:solidFill>
                            <a:srgbClr val="000000"/>
                          </a:solidFill>
                          <a:latin typeface="Arial Black" pitchFamily="34" charset="0"/>
                          <a:ea typeface="Times New Roman"/>
                          <a:cs typeface="Times New Roman"/>
                        </a:rPr>
                        <a:t>0.2285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r">
                        <a:lnSpc>
                          <a:spcPct val="115000"/>
                        </a:lnSpc>
                      </a:pPr>
                      <a:r>
                        <a:rPr lang="en-GB" sz="1200">
                          <a:solidFill>
                            <a:srgbClr val="000000"/>
                          </a:solidFill>
                          <a:latin typeface="Arial Black" pitchFamily="34" charset="0"/>
                          <a:ea typeface="Times New Roman"/>
                          <a:cs typeface="Times New Roman"/>
                        </a:rPr>
                        <a:t>0.4780</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8">
                  <a:txBody>
                    <a:bodyPr/>
                    <a:lstStyle/>
                    <a:p>
                      <a:pPr marL="0" marR="0">
                        <a:lnSpc>
                          <a:spcPct val="115000"/>
                        </a:lnSpc>
                        <a:spcBef>
                          <a:spcPts val="0"/>
                        </a:spcBef>
                        <a:spcAft>
                          <a:spcPts val="0"/>
                        </a:spcAft>
                      </a:pPr>
                      <a:r>
                        <a:rPr lang="en-US" sz="1200">
                          <a:latin typeface="Arial Black" pitchFamily="34" charset="0"/>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212">
                <a:tc>
                  <a:txBody>
                    <a:bodyPr/>
                    <a:lstStyle/>
                    <a:p>
                      <a:pPr>
                        <a:lnSpc>
                          <a:spcPct val="115000"/>
                        </a:lnSpc>
                      </a:pPr>
                      <a:r>
                        <a:rPr lang="en-GB" sz="1200">
                          <a:solidFill>
                            <a:srgbClr val="000000"/>
                          </a:solidFill>
                          <a:latin typeface="Arial Black" pitchFamily="34" charset="0"/>
                          <a:ea typeface="Times New Roman"/>
                          <a:cs typeface="Times New Roman"/>
                        </a:rPr>
                        <a:t>Q(%)</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r">
                        <a:lnSpc>
                          <a:spcPct val="115000"/>
                        </a:lnSpc>
                      </a:pPr>
                      <a:r>
                        <a:rPr lang="en-GB" sz="1200">
                          <a:solidFill>
                            <a:srgbClr val="000000"/>
                          </a:solidFill>
                          <a:latin typeface="Arial Black" pitchFamily="34" charset="0"/>
                          <a:ea typeface="Times New Roman"/>
                          <a:cs typeface="Times New Roman"/>
                        </a:rPr>
                        <a:t>0.2635</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r">
                        <a:lnSpc>
                          <a:spcPct val="115000"/>
                        </a:lnSpc>
                      </a:pPr>
                      <a:r>
                        <a:rPr lang="en-GB" sz="1200">
                          <a:solidFill>
                            <a:srgbClr val="000000"/>
                          </a:solidFill>
                          <a:latin typeface="Arial Black" pitchFamily="34" charset="0"/>
                          <a:ea typeface="Times New Roman"/>
                          <a:cs typeface="Times New Roman"/>
                        </a:rPr>
                        <a:t>-0.5133</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8">
                  <a:txBody>
                    <a:bodyPr/>
                    <a:lstStyle/>
                    <a:p>
                      <a:pPr marL="0" marR="0">
                        <a:lnSpc>
                          <a:spcPct val="115000"/>
                        </a:lnSpc>
                        <a:spcBef>
                          <a:spcPts val="0"/>
                        </a:spcBef>
                        <a:spcAft>
                          <a:spcPts val="0"/>
                        </a:spcAft>
                      </a:pPr>
                      <a:r>
                        <a:rPr lang="en-US" sz="1200">
                          <a:latin typeface="Arial Black" pitchFamily="34" charset="0"/>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212">
                <a:tc>
                  <a:txBody>
                    <a:bodyPr/>
                    <a:lstStyle/>
                    <a:p>
                      <a:pPr>
                        <a:lnSpc>
                          <a:spcPct val="115000"/>
                        </a:lnSpc>
                      </a:pPr>
                      <a:r>
                        <a:rPr lang="en-GB" sz="1200">
                          <a:solidFill>
                            <a:srgbClr val="000000"/>
                          </a:solidFill>
                          <a:latin typeface="Arial Black" pitchFamily="34" charset="0"/>
                          <a:ea typeface="Times New Roman"/>
                          <a:cs typeface="Times New Roman"/>
                        </a:rPr>
                        <a:t>F(%)</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r">
                        <a:lnSpc>
                          <a:spcPct val="115000"/>
                        </a:lnSpc>
                      </a:pPr>
                      <a:r>
                        <a:rPr lang="en-GB" sz="1200">
                          <a:solidFill>
                            <a:srgbClr val="000000"/>
                          </a:solidFill>
                          <a:latin typeface="Arial Black" pitchFamily="34" charset="0"/>
                          <a:ea typeface="Times New Roman"/>
                          <a:cs typeface="Times New Roman"/>
                        </a:rPr>
                        <a:t>0.4211</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r">
                        <a:lnSpc>
                          <a:spcPct val="115000"/>
                        </a:lnSpc>
                      </a:pPr>
                      <a:r>
                        <a:rPr lang="en-GB" sz="1200">
                          <a:solidFill>
                            <a:srgbClr val="000000"/>
                          </a:solidFill>
                          <a:latin typeface="Arial Black" pitchFamily="34" charset="0"/>
                          <a:ea typeface="Times New Roman"/>
                          <a:cs typeface="Times New Roman"/>
                        </a:rPr>
                        <a:t>-0.6490</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8">
                  <a:txBody>
                    <a:bodyPr/>
                    <a:lstStyle/>
                    <a:p>
                      <a:pPr marL="0" marR="0">
                        <a:lnSpc>
                          <a:spcPct val="115000"/>
                        </a:lnSpc>
                        <a:spcBef>
                          <a:spcPts val="0"/>
                        </a:spcBef>
                        <a:spcAft>
                          <a:spcPts val="0"/>
                        </a:spcAft>
                      </a:pPr>
                      <a:r>
                        <a:rPr lang="en-US" sz="1200">
                          <a:latin typeface="Arial Black" pitchFamily="34" charset="0"/>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212">
                <a:tc>
                  <a:txBody>
                    <a:bodyPr/>
                    <a:lstStyle/>
                    <a:p>
                      <a:pPr>
                        <a:lnSpc>
                          <a:spcPct val="115000"/>
                        </a:lnSpc>
                      </a:pPr>
                      <a:r>
                        <a:rPr lang="en-GB" sz="1200">
                          <a:solidFill>
                            <a:srgbClr val="000000"/>
                          </a:solidFill>
                          <a:latin typeface="Arial Black" pitchFamily="34" charset="0"/>
                          <a:ea typeface="Times New Roman"/>
                          <a:cs typeface="Times New Roman"/>
                        </a:rPr>
                        <a:t>X(%)</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pPr>
                      <a:r>
                        <a:rPr lang="en-GB" sz="1200">
                          <a:solidFill>
                            <a:srgbClr val="000000"/>
                          </a:solidFill>
                          <a:latin typeface="Arial Black" pitchFamily="34" charset="0"/>
                          <a:ea typeface="Times New Roman"/>
                          <a:cs typeface="Times New Roman"/>
                        </a:rPr>
                        <a:t>0.2478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a:lnSpc>
                          <a:spcPct val="115000"/>
                        </a:lnSpc>
                      </a:pPr>
                      <a:r>
                        <a:rPr lang="en-GB" sz="1200">
                          <a:solidFill>
                            <a:srgbClr val="000000"/>
                          </a:solidFill>
                          <a:latin typeface="Arial Black" pitchFamily="34" charset="0"/>
                          <a:ea typeface="Times New Roman"/>
                          <a:cs typeface="Times New Roman"/>
                        </a:rPr>
                        <a:t>-0.4978</a:t>
                      </a:r>
                      <a:endParaRPr lang="en-US" sz="1200">
                        <a:latin typeface="Arial Black" pitchFamily="34" charset="0"/>
                        <a:ea typeface="Times New Roman"/>
                        <a:cs typeface="Times New Roman"/>
                      </a:endParaRPr>
                    </a:p>
                  </a:txBody>
                  <a:tcPr marL="44089" marR="44089"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nSpc>
                          <a:spcPct val="115000"/>
                        </a:lnSpc>
                        <a:spcBef>
                          <a:spcPts val="0"/>
                        </a:spcBef>
                        <a:spcAft>
                          <a:spcPts val="0"/>
                        </a:spcAft>
                      </a:pPr>
                      <a:r>
                        <a:rPr lang="en-US" sz="1200" dirty="0">
                          <a:latin typeface="Arial Black" pitchFamily="34" charset="0"/>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533400" y="685800"/>
            <a:ext cx="423514" cy="276999"/>
          </a:xfrm>
          <a:prstGeom prst="rect">
            <a:avLst/>
          </a:prstGeom>
        </p:spPr>
        <p:txBody>
          <a:bodyPr wrap="none">
            <a:spAutoFit/>
          </a:bodyPr>
          <a:lstStyle/>
          <a:p>
            <a:r>
              <a:rPr lang="en-GB" sz="1200" dirty="0" smtClean="0">
                <a:latin typeface="Arial Black" pitchFamily="34" charset="0"/>
              </a:rPr>
              <a:t>(A)</a:t>
            </a:r>
            <a:endParaRPr lang="en-US" sz="1200" dirty="0">
              <a:latin typeface="Arial Black" pitchFamily="34" charset="0"/>
            </a:endParaRPr>
          </a:p>
        </p:txBody>
      </p:sp>
      <p:sp>
        <p:nvSpPr>
          <p:cNvPr id="4" name="Rectangle 3"/>
          <p:cNvSpPr/>
          <p:nvPr/>
        </p:nvSpPr>
        <p:spPr>
          <a:xfrm>
            <a:off x="0" y="0"/>
            <a:ext cx="9144000" cy="707886"/>
          </a:xfrm>
          <a:prstGeom prst="rect">
            <a:avLst/>
          </a:prstGeom>
        </p:spPr>
        <p:txBody>
          <a:bodyPr wrap="square">
            <a:spAutoFit/>
          </a:bodyPr>
          <a:lstStyle/>
          <a:p>
            <a:r>
              <a:rPr lang="en-GB" sz="2000" dirty="0" smtClean="0">
                <a:latin typeface="Arial Black" pitchFamily="34" charset="0"/>
              </a:rPr>
              <a:t>Table 3: Correlation of Abrasion Resistance (Ha) with percentages of Q+F, M, Q, X and F for the six rock types. </a:t>
            </a:r>
            <a:endParaRPr lang="en-US" sz="2000" dirty="0">
              <a:latin typeface="Arial Black" pitchFamily="34" charset="0"/>
            </a:endParaRPr>
          </a:p>
        </p:txBody>
      </p:sp>
      <p:sp>
        <p:nvSpPr>
          <p:cNvPr id="5" name="Rectangle 4"/>
          <p:cNvSpPr/>
          <p:nvPr/>
        </p:nvSpPr>
        <p:spPr>
          <a:xfrm>
            <a:off x="304800" y="5410200"/>
            <a:ext cx="8153400" cy="1015663"/>
          </a:xfrm>
          <a:prstGeom prst="rect">
            <a:avLst/>
          </a:prstGeom>
        </p:spPr>
        <p:txBody>
          <a:bodyPr wrap="square">
            <a:spAutoFit/>
          </a:bodyPr>
          <a:lstStyle/>
          <a:p>
            <a:r>
              <a:rPr lang="en-GB" sz="1200" dirty="0" smtClean="0">
                <a:latin typeface="Arial Black" pitchFamily="34" charset="0"/>
              </a:rPr>
              <a:t>Note:  (1) (</a:t>
            </a:r>
            <a:r>
              <a:rPr lang="en-GB" sz="1200" dirty="0" err="1" smtClean="0">
                <a:latin typeface="Arial Black" pitchFamily="34" charset="0"/>
              </a:rPr>
              <a:t>i</a:t>
            </a:r>
            <a:r>
              <a:rPr lang="en-GB" sz="1200" dirty="0" smtClean="0">
                <a:latin typeface="Arial Black" pitchFamily="34" charset="0"/>
              </a:rPr>
              <a:t>) R</a:t>
            </a:r>
            <a:r>
              <a:rPr lang="en-GB" sz="1200" baseline="30000" dirty="0" smtClean="0">
                <a:latin typeface="Arial Black" pitchFamily="34" charset="0"/>
              </a:rPr>
              <a:t>2</a:t>
            </a:r>
            <a:r>
              <a:rPr lang="en-GB" sz="1200" dirty="0" smtClean="0">
                <a:latin typeface="Arial Black" pitchFamily="34" charset="0"/>
              </a:rPr>
              <a:t> = the square of Pearson product moment correlation coefficient.</a:t>
            </a:r>
            <a:endParaRPr lang="en-US" sz="1200" dirty="0" smtClean="0">
              <a:latin typeface="Arial Black" pitchFamily="34" charset="0"/>
            </a:endParaRPr>
          </a:p>
          <a:p>
            <a:r>
              <a:rPr lang="en-GB" sz="1200" dirty="0" smtClean="0">
                <a:latin typeface="Arial Black" pitchFamily="34" charset="0"/>
              </a:rPr>
              <a:t>               (ii) r = the correlation coefficient between two sets of data.</a:t>
            </a:r>
            <a:endParaRPr lang="en-US" sz="1200" dirty="0" smtClean="0">
              <a:latin typeface="Arial Black" pitchFamily="34" charset="0"/>
            </a:endParaRPr>
          </a:p>
          <a:p>
            <a:r>
              <a:rPr lang="en-GB" sz="1200" dirty="0" smtClean="0">
                <a:latin typeface="Arial Black" pitchFamily="34" charset="0"/>
              </a:rPr>
              <a:t>            (2) (A) is the table of values and (B) is the table of correlations (R</a:t>
            </a:r>
            <a:r>
              <a:rPr lang="en-GB" sz="1200" baseline="30000" dirty="0" smtClean="0">
                <a:latin typeface="Arial Black" pitchFamily="34" charset="0"/>
              </a:rPr>
              <a:t>2</a:t>
            </a:r>
            <a:r>
              <a:rPr lang="en-GB" sz="1200" dirty="0" smtClean="0">
                <a:latin typeface="Arial Black" pitchFamily="34" charset="0"/>
              </a:rPr>
              <a:t> and r).</a:t>
            </a:r>
          </a:p>
          <a:p>
            <a:r>
              <a:rPr lang="en-GB" sz="1200" dirty="0" smtClean="0">
                <a:latin typeface="Arial Black" pitchFamily="34" charset="0"/>
              </a:rPr>
              <a:t>            (3) Q+F = quartz plus feldspar; M = mica; Q = quartz; F = feldspar; X = minerals harder        than 5 on the </a:t>
            </a:r>
            <a:r>
              <a:rPr lang="en-GB" sz="1200" dirty="0" err="1" smtClean="0">
                <a:latin typeface="Arial Black" pitchFamily="34" charset="0"/>
              </a:rPr>
              <a:t>Mohs</a:t>
            </a:r>
            <a:r>
              <a:rPr lang="en-GB" sz="1200" dirty="0" smtClean="0">
                <a:latin typeface="Arial Black" pitchFamily="34" charset="0"/>
              </a:rPr>
              <a:t>’ scale of hardness.</a:t>
            </a:r>
            <a:endParaRPr lang="en-US" sz="1200"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514600" y="0"/>
          <a:ext cx="3608173" cy="25511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p:nvPr/>
        </p:nvPicPr>
        <p:blipFill rotWithShape="1">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31891"/>
          <a:stretch/>
        </p:blipFill>
        <p:spPr bwMode="auto">
          <a:xfrm>
            <a:off x="2971800" y="3124200"/>
            <a:ext cx="3303373" cy="2994424"/>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5" name="Rectangle 4"/>
          <p:cNvSpPr/>
          <p:nvPr/>
        </p:nvSpPr>
        <p:spPr>
          <a:xfrm>
            <a:off x="0" y="6172200"/>
            <a:ext cx="8839200" cy="646331"/>
          </a:xfrm>
          <a:prstGeom prst="rect">
            <a:avLst/>
          </a:prstGeom>
        </p:spPr>
        <p:txBody>
          <a:bodyPr wrap="square">
            <a:spAutoFit/>
          </a:bodyPr>
          <a:lstStyle/>
          <a:p>
            <a:r>
              <a:rPr lang="en-US" dirty="0" smtClean="0">
                <a:latin typeface="Arial Black" pitchFamily="34" charset="0"/>
              </a:rPr>
              <a:t>Fig. 6: Scatter diagram with regression line correlating Abrasion Resistance (Ha) with (Q+F)%</a:t>
            </a:r>
            <a:endParaRPr lang="en-US" dirty="0">
              <a:latin typeface="Arial Black" pitchFamily="34" charset="0"/>
            </a:endParaRPr>
          </a:p>
        </p:txBody>
      </p:sp>
      <p:sp>
        <p:nvSpPr>
          <p:cNvPr id="6" name="Rectangle 5"/>
          <p:cNvSpPr/>
          <p:nvPr/>
        </p:nvSpPr>
        <p:spPr>
          <a:xfrm>
            <a:off x="0" y="2209800"/>
            <a:ext cx="8839200" cy="923330"/>
          </a:xfrm>
          <a:prstGeom prst="rect">
            <a:avLst/>
          </a:prstGeom>
        </p:spPr>
        <p:txBody>
          <a:bodyPr wrap="square">
            <a:spAutoFit/>
          </a:bodyPr>
          <a:lstStyle/>
          <a:p>
            <a:pPr lvl="0" algn="ctr" fontAlgn="base">
              <a:spcBef>
                <a:spcPct val="0"/>
              </a:spcBef>
              <a:spcAft>
                <a:spcPct val="0"/>
              </a:spcAft>
            </a:pPr>
            <a:r>
              <a:rPr lang="en-GB" dirty="0" smtClean="0">
                <a:latin typeface="Arial Black" pitchFamily="34" charset="0"/>
                <a:ea typeface="Times New Roman" pitchFamily="18" charset="0"/>
                <a:cs typeface="Calibri" pitchFamily="34" charset="0"/>
              </a:rPr>
              <a:t>Fig. 5: Spider diagram relating percentages of quartz plus feldspar, mica, quartz, feldspar and minerals harder than 5 on the </a:t>
            </a:r>
            <a:r>
              <a:rPr lang="en-GB" dirty="0" err="1" smtClean="0">
                <a:latin typeface="Arial Black" pitchFamily="34" charset="0"/>
                <a:ea typeface="Times New Roman" pitchFamily="18" charset="0"/>
                <a:cs typeface="Calibri" pitchFamily="34" charset="0"/>
              </a:rPr>
              <a:t>Mohs</a:t>
            </a:r>
            <a:r>
              <a:rPr lang="en-GB" dirty="0" smtClean="0">
                <a:latin typeface="Arial Black" pitchFamily="34" charset="0"/>
                <a:ea typeface="Times New Roman" pitchFamily="18" charset="0"/>
                <a:cs typeface="Calibri" pitchFamily="34" charset="0"/>
              </a:rPr>
              <a:t>' scale with abrasion resistance for the rock types.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362200" y="304800"/>
            <a:ext cx="3886200" cy="3352800"/>
          </a:xfrm>
          <a:prstGeom prst="rect">
            <a:avLst/>
          </a:prstGeom>
          <a:noFill/>
          <a:ln>
            <a:noFill/>
          </a:ln>
        </p:spPr>
      </p:pic>
      <p:sp>
        <p:nvSpPr>
          <p:cNvPr id="3" name="Rectangle 2"/>
          <p:cNvSpPr/>
          <p:nvPr/>
        </p:nvSpPr>
        <p:spPr>
          <a:xfrm>
            <a:off x="609600" y="3962400"/>
            <a:ext cx="8534400" cy="646331"/>
          </a:xfrm>
          <a:prstGeom prst="rect">
            <a:avLst/>
          </a:prstGeom>
        </p:spPr>
        <p:txBody>
          <a:bodyPr wrap="square">
            <a:spAutoFit/>
          </a:bodyPr>
          <a:lstStyle/>
          <a:p>
            <a:r>
              <a:rPr lang="en-US" dirty="0" smtClean="0">
                <a:latin typeface="Arial Black" pitchFamily="34" charset="0"/>
              </a:rPr>
              <a:t>Fig. 7: Scatter diagram with regression line correlating Abrasion Resistance (Ha) with (Q+F)% [outlier (</a:t>
            </a:r>
            <a:r>
              <a:rPr lang="en-US" dirty="0" err="1" smtClean="0">
                <a:latin typeface="Arial Black" pitchFamily="34" charset="0"/>
              </a:rPr>
              <a:t>biotite</a:t>
            </a:r>
            <a:r>
              <a:rPr lang="en-US" dirty="0" smtClean="0">
                <a:latin typeface="Arial Black" pitchFamily="34" charset="0"/>
              </a:rPr>
              <a:t> granite) removed].</a:t>
            </a:r>
            <a:endParaRPr lang="en-US" dirty="0">
              <a:latin typeface="Arial Black" pitchFamily="34" charset="0"/>
            </a:endParaRPr>
          </a:p>
        </p:txBody>
      </p:sp>
      <p:sp>
        <p:nvSpPr>
          <p:cNvPr id="4" name="Rectangle 3"/>
          <p:cNvSpPr/>
          <p:nvPr/>
        </p:nvSpPr>
        <p:spPr>
          <a:xfrm>
            <a:off x="304800" y="5410200"/>
            <a:ext cx="8839200" cy="1015663"/>
          </a:xfrm>
          <a:prstGeom prst="rect">
            <a:avLst/>
          </a:prstGeom>
        </p:spPr>
        <p:txBody>
          <a:bodyPr wrap="square">
            <a:spAutoFit/>
          </a:bodyPr>
          <a:lstStyle/>
          <a:p>
            <a:r>
              <a:rPr lang="en-US" sz="2000" dirty="0" smtClean="0">
                <a:latin typeface="Arial Black" pitchFamily="34" charset="0"/>
              </a:rPr>
              <a:t>Note: A mathematical model, </a:t>
            </a:r>
            <a:r>
              <a:rPr lang="en-GB" sz="2000" dirty="0" smtClean="0">
                <a:latin typeface="Arial Black" pitchFamily="34" charset="0"/>
              </a:rPr>
              <a:t>Ha = -0.4006(Q+F) + 53.692, was derived from the relationship between Ha and Q+F after the outlier was removed</a:t>
            </a:r>
            <a:r>
              <a:rPr lang="en-US" sz="2000" dirty="0" smtClean="0">
                <a:latin typeface="Arial Black" pitchFamily="34" charset="0"/>
              </a:rPr>
              <a:t> </a:t>
            </a:r>
            <a:endParaRPr lang="en-US" sz="2000" dirty="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71600" y="838200"/>
          <a:ext cx="5424489" cy="4572000"/>
        </p:xfrm>
        <a:graphic>
          <a:graphicData uri="http://schemas.openxmlformats.org/drawingml/2006/table">
            <a:tbl>
              <a:tblPr/>
              <a:tblGrid>
                <a:gridCol w="656871"/>
                <a:gridCol w="1483258"/>
                <a:gridCol w="741630"/>
                <a:gridCol w="741630"/>
                <a:gridCol w="741630"/>
                <a:gridCol w="1059470"/>
              </a:tblGrid>
              <a:tr h="457200">
                <a:tc>
                  <a:txBody>
                    <a:bodyPr/>
                    <a:lstStyle/>
                    <a:p>
                      <a:pPr marL="0" marR="0" algn="l">
                        <a:spcBef>
                          <a:spcPts val="0"/>
                        </a:spcBef>
                        <a:spcAft>
                          <a:spcPts val="0"/>
                        </a:spcAft>
                      </a:pPr>
                      <a:endParaRPr lang="en-GB" sz="1200" dirty="0">
                        <a:latin typeface="Arial Black" pitchFamily="34" charset="0"/>
                        <a:ea typeface="Times New Roman"/>
                        <a:cs typeface="Times New Roman"/>
                      </a:endParaRPr>
                    </a:p>
                    <a:p>
                      <a:pPr marL="0" marR="0" algn="l">
                        <a:spcBef>
                          <a:spcPts val="0"/>
                        </a:spcBef>
                        <a:spcAft>
                          <a:spcPts val="0"/>
                        </a:spcAft>
                      </a:pPr>
                      <a:r>
                        <a:rPr lang="en-GB" sz="1200" dirty="0">
                          <a:latin typeface="Arial Black" pitchFamily="34" charset="0"/>
                          <a:ea typeface="Times New Roman"/>
                          <a:cs typeface="Times New Roman"/>
                        </a:rPr>
                        <a:t>S/No</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r>
                        <a:rPr lang="en-GB" sz="1200" dirty="0">
                          <a:latin typeface="Arial Black" pitchFamily="34" charset="0"/>
                          <a:ea typeface="Times New Roman"/>
                          <a:cs typeface="Times New Roman"/>
                        </a:rPr>
                        <a:t> Rock Type (Sample Code)</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endParaRPr lang="en-GB" sz="1200">
                        <a:latin typeface="Arial Black" pitchFamily="34" charset="0"/>
                        <a:ea typeface="Times New Roman"/>
                        <a:cs typeface="Times New Roman"/>
                      </a:endParaRPr>
                    </a:p>
                    <a:p>
                      <a:pPr marL="0" marR="0" indent="-57150" algn="l">
                        <a:spcBef>
                          <a:spcPts val="0"/>
                        </a:spcBef>
                        <a:spcAft>
                          <a:spcPts val="0"/>
                        </a:spcAft>
                      </a:pPr>
                      <a:r>
                        <a:rPr lang="en-GB" sz="1200">
                          <a:latin typeface="Arial Black" pitchFamily="34" charset="0"/>
                          <a:ea typeface="Times New Roman"/>
                          <a:cs typeface="Times New Roman"/>
                        </a:rPr>
                        <a:t>  Ha</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p>
                      <a:pPr marL="0" marR="0" algn="l">
                        <a:spcBef>
                          <a:spcPts val="0"/>
                        </a:spcBef>
                        <a:spcAft>
                          <a:spcPts val="0"/>
                        </a:spcAft>
                      </a:pPr>
                      <a:r>
                        <a:rPr lang="en-GB" sz="1200">
                          <a:latin typeface="Arial Black" pitchFamily="34" charset="0"/>
                          <a:ea typeface="Times New Roman"/>
                          <a:cs typeface="Times New Roman"/>
                        </a:rPr>
                        <a:t>Ha</a:t>
                      </a:r>
                      <a:r>
                        <a:rPr lang="en-GB" sz="1200" baseline="300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p>
                      <a:pPr marL="0" marR="0" algn="l">
                        <a:spcBef>
                          <a:spcPts val="0"/>
                        </a:spcBef>
                        <a:spcAft>
                          <a:spcPts val="0"/>
                        </a:spcAft>
                      </a:pPr>
                      <a:r>
                        <a:rPr lang="en-GB" sz="1200">
                          <a:latin typeface="Arial Black" pitchFamily="34" charset="0"/>
                          <a:ea typeface="Times New Roman"/>
                          <a:cs typeface="Times New Roman"/>
                        </a:rPr>
                        <a:t>Ha-Ha</a:t>
                      </a:r>
                      <a:r>
                        <a:rPr lang="en-GB" sz="1200" baseline="300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p>
                      <a:pPr marL="0" marR="0" algn="l">
                        <a:spcBef>
                          <a:spcPts val="0"/>
                        </a:spcBef>
                        <a:spcAft>
                          <a:spcPts val="0"/>
                        </a:spcAft>
                      </a:pPr>
                      <a:r>
                        <a:rPr lang="en-GB" sz="1200">
                          <a:latin typeface="Arial Black" pitchFamily="34" charset="0"/>
                          <a:ea typeface="Times New Roman"/>
                          <a:cs typeface="Times New Roman"/>
                        </a:rPr>
                        <a:t>[Ha–Ha</a:t>
                      </a:r>
                      <a:r>
                        <a:rPr lang="en-GB" sz="1200" baseline="30000">
                          <a:latin typeface="Arial Black" pitchFamily="34" charset="0"/>
                          <a:ea typeface="Times New Roman"/>
                          <a:cs typeface="Times New Roman"/>
                        </a:rPr>
                        <a:t>1</a:t>
                      </a:r>
                      <a:r>
                        <a:rPr lang="en-GB" sz="1200">
                          <a:latin typeface="Arial Black" pitchFamily="34" charset="0"/>
                          <a:ea typeface="Times New Roman"/>
                          <a:cs typeface="Times New Roman"/>
                        </a:rPr>
                        <a:t>]²</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tabLst>
                          <a:tab pos="864235" algn="l"/>
                        </a:tabLst>
                      </a:pPr>
                      <a:r>
                        <a:rPr lang="en-GB" sz="1200">
                          <a:latin typeface="Arial Black" pitchFamily="34" charset="0"/>
                          <a:ea typeface="Times New Roman"/>
                          <a:cs typeface="Times New Roman"/>
                        </a:rPr>
                        <a:t>Gn   (Ak001)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dirty="0">
                          <a:latin typeface="Arial Black" pitchFamily="34" charset="0"/>
                          <a:ea typeface="Times New Roman"/>
                          <a:cs typeface="Times New Roman"/>
                        </a:rPr>
                        <a:t>27.78</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26.85</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0.93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0.87</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2.</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r>
                        <a:rPr lang="en-GB" sz="1200" dirty="0" err="1">
                          <a:latin typeface="Arial Black" pitchFamily="34" charset="0"/>
                          <a:ea typeface="Times New Roman"/>
                          <a:cs typeface="Times New Roman"/>
                        </a:rPr>
                        <a:t>Ggn</a:t>
                      </a:r>
                      <a:r>
                        <a:rPr lang="en-GB" sz="1200" dirty="0">
                          <a:latin typeface="Arial Black" pitchFamily="34" charset="0"/>
                          <a:ea typeface="Times New Roman"/>
                          <a:cs typeface="Times New Roman"/>
                        </a:rPr>
                        <a:t> (Ak002)</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dirty="0">
                          <a:latin typeface="Arial Black" pitchFamily="34" charset="0"/>
                          <a:ea typeface="Times New Roman"/>
                          <a:cs typeface="Times New Roman"/>
                        </a:rPr>
                        <a:t>26.46</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26.05</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0.41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0.17</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r>
                        <a:rPr lang="en-GB" sz="1200">
                          <a:latin typeface="Arial Black" pitchFamily="34" charset="0"/>
                          <a:ea typeface="Times New Roman"/>
                          <a:cs typeface="Times New Roman"/>
                        </a:rPr>
                        <a:t>Chk (Ak003)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a:latin typeface="Arial Black" pitchFamily="34" charset="0"/>
                          <a:ea typeface="Times New Roman"/>
                          <a:cs typeface="Times New Roman"/>
                        </a:rPr>
                        <a:t>33.38</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33.26</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0.12</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0.01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4.</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tabLst>
                          <a:tab pos="864235" algn="l"/>
                        </a:tabLst>
                      </a:pPr>
                      <a:r>
                        <a:rPr lang="en-GB" sz="1200">
                          <a:latin typeface="Arial Black" pitchFamily="34" charset="0"/>
                          <a:ea typeface="Times New Roman"/>
                          <a:cs typeface="Times New Roman"/>
                        </a:rPr>
                        <a:t>Pgr  (Ig001)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a:latin typeface="Arial Black" pitchFamily="34" charset="0"/>
                          <a:ea typeface="Times New Roman"/>
                          <a:cs typeface="Times New Roman"/>
                        </a:rPr>
                        <a:t>26.65</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28.45</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-1.80</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3.24</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5.</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r>
                        <a:rPr lang="en-GB" sz="1200">
                          <a:latin typeface="Arial Black" pitchFamily="34" charset="0"/>
                          <a:ea typeface="Times New Roman"/>
                          <a:cs typeface="Times New Roman"/>
                        </a:rPr>
                        <a:t>Lam (Ig003)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a:latin typeface="Arial Black" pitchFamily="34" charset="0"/>
                          <a:ea typeface="Times New Roman"/>
                          <a:cs typeface="Times New Roman"/>
                        </a:rPr>
                        <a:t>34.40</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34.06</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0.34</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0.12</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Sum</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a:latin typeface="Arial Black" pitchFamily="34" charset="0"/>
                          <a:ea typeface="Times New Roman"/>
                          <a:cs typeface="Times New Roman"/>
                        </a:rPr>
                        <a:t>148.67</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148.67</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4.41</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Mean</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r>
                        <a:rPr lang="en-GB" sz="1200">
                          <a:latin typeface="Arial Black" pitchFamily="34" charset="0"/>
                          <a:ea typeface="Times New Roman"/>
                          <a:cs typeface="Times New Roman"/>
                        </a:rPr>
                        <a:t>  29.73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  29.73</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Var</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22225"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5715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l">
                        <a:spcBef>
                          <a:spcPts val="0"/>
                        </a:spcBef>
                        <a:spcAft>
                          <a:spcPts val="0"/>
                        </a:spcAft>
                      </a:pPr>
                      <a:r>
                        <a:rPr lang="en-GB" sz="1200">
                          <a:latin typeface="Arial Black" pitchFamily="34" charset="0"/>
                          <a:ea typeface="Times New Roman"/>
                          <a:cs typeface="Times New Roman"/>
                        </a:rPr>
                        <a:t>0.882</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57200">
                <a:tc>
                  <a:txBody>
                    <a:bodyPr/>
                    <a:lstStyle/>
                    <a:p>
                      <a:pPr marL="0" marR="0" algn="l">
                        <a:spcBef>
                          <a:spcPts val="0"/>
                        </a:spcBef>
                        <a:spcAft>
                          <a:spcPts val="0"/>
                        </a:spcAft>
                      </a:pPr>
                      <a:r>
                        <a:rPr lang="en-GB" sz="1200">
                          <a:latin typeface="Arial Black" pitchFamily="34" charset="0"/>
                          <a:ea typeface="Times New Roman"/>
                          <a:cs typeface="Times New Roman"/>
                        </a:rPr>
                        <a:t>Std </a:t>
                      </a:r>
                      <a:endParaRPr lang="en-US"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225"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20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latin typeface="Arial Black" pitchFamily="34" charset="0"/>
                          <a:ea typeface="Times New Roman"/>
                          <a:cs typeface="Times New Roman"/>
                        </a:rPr>
                        <a:t>0.94</a:t>
                      </a:r>
                      <a:endParaRPr lang="en-US" sz="1200" dirty="0">
                        <a:latin typeface="Arial Black" pitchFamily="34" charset="0"/>
                        <a:ea typeface="Times New Roman"/>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0"/>
            <a:ext cx="9111532" cy="646331"/>
          </a:xfrm>
          <a:prstGeom prst="rect">
            <a:avLst/>
          </a:prstGeom>
        </p:spPr>
        <p:txBody>
          <a:bodyPr wrap="none">
            <a:spAutoFit/>
          </a:bodyPr>
          <a:lstStyle/>
          <a:p>
            <a:pPr algn="ctr"/>
            <a:r>
              <a:rPr lang="en-US" dirty="0" smtClean="0">
                <a:latin typeface="Arial Black" pitchFamily="34" charset="0"/>
              </a:rPr>
              <a:t>  Table 4: Statistical Relationship Between Laboratory Determined and</a:t>
            </a:r>
          </a:p>
          <a:p>
            <a:pPr algn="ctr"/>
            <a:r>
              <a:rPr lang="en-US" dirty="0" smtClean="0">
                <a:latin typeface="Arial Black" pitchFamily="34" charset="0"/>
              </a:rPr>
              <a:t>Estimated (with Model) Abrasion Resistance. </a:t>
            </a:r>
            <a:endParaRPr lang="en-US" dirty="0">
              <a:latin typeface="Arial Black" pitchFamily="34" charset="0"/>
            </a:endParaRPr>
          </a:p>
        </p:txBody>
      </p:sp>
      <p:sp>
        <p:nvSpPr>
          <p:cNvPr id="6" name="Rectangle 5"/>
          <p:cNvSpPr/>
          <p:nvPr/>
        </p:nvSpPr>
        <p:spPr>
          <a:xfrm>
            <a:off x="0" y="5638800"/>
            <a:ext cx="9144000" cy="646331"/>
          </a:xfrm>
          <a:prstGeom prst="rect">
            <a:avLst/>
          </a:prstGeom>
        </p:spPr>
        <p:txBody>
          <a:bodyPr wrap="square">
            <a:spAutoFit/>
          </a:bodyPr>
          <a:lstStyle/>
          <a:p>
            <a:r>
              <a:rPr lang="en-GB" sz="1200" dirty="0" smtClean="0">
                <a:latin typeface="Arial Black" pitchFamily="34" charset="0"/>
              </a:rPr>
              <a:t>Note: (1) Outlier [</a:t>
            </a:r>
            <a:r>
              <a:rPr lang="en-GB" sz="1200" dirty="0" err="1" smtClean="0">
                <a:latin typeface="Arial Black" pitchFamily="34" charset="0"/>
              </a:rPr>
              <a:t>Biotite</a:t>
            </a:r>
            <a:r>
              <a:rPr lang="en-GB" sz="1200" dirty="0" smtClean="0">
                <a:latin typeface="Arial Black" pitchFamily="34" charset="0"/>
              </a:rPr>
              <a:t> granite, </a:t>
            </a:r>
            <a:r>
              <a:rPr lang="en-GB" sz="1200" dirty="0" err="1" smtClean="0">
                <a:latin typeface="Arial Black" pitchFamily="34" charset="0"/>
              </a:rPr>
              <a:t>Ig</a:t>
            </a:r>
            <a:r>
              <a:rPr lang="en-GB" sz="1200" dirty="0" smtClean="0">
                <a:latin typeface="Arial Black" pitchFamily="34" charset="0"/>
              </a:rPr>
              <a:t>(002)] removed. </a:t>
            </a:r>
          </a:p>
          <a:p>
            <a:r>
              <a:rPr lang="en-GB" sz="1200" dirty="0" smtClean="0">
                <a:latin typeface="Arial Black" pitchFamily="34" charset="0"/>
              </a:rPr>
              <a:t>          (2) Ha = Laboratory determined Abrasion resistance; Ha</a:t>
            </a:r>
            <a:r>
              <a:rPr lang="en-GB" sz="1200" baseline="30000" dirty="0" smtClean="0">
                <a:latin typeface="Arial Black" pitchFamily="34" charset="0"/>
              </a:rPr>
              <a:t>1</a:t>
            </a:r>
            <a:r>
              <a:rPr lang="en-GB" sz="1200" dirty="0" smtClean="0">
                <a:latin typeface="Arial Black" pitchFamily="34" charset="0"/>
              </a:rPr>
              <a:t> = Abrasion resistance Estimated with      model; </a:t>
            </a:r>
            <a:r>
              <a:rPr lang="en-GB" sz="1200" dirty="0" err="1" smtClean="0">
                <a:latin typeface="Arial Black" pitchFamily="34" charset="0"/>
              </a:rPr>
              <a:t>Var</a:t>
            </a:r>
            <a:r>
              <a:rPr lang="en-GB" sz="1200" dirty="0" smtClean="0">
                <a:latin typeface="Arial Black" pitchFamily="34" charset="0"/>
              </a:rPr>
              <a:t> = Variance; Std = Standard deviation.</a:t>
            </a:r>
            <a:endParaRPr lang="en-US" sz="1200" dirty="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5657639" cy="523220"/>
          </a:xfrm>
          <a:prstGeom prst="rect">
            <a:avLst/>
          </a:prstGeom>
        </p:spPr>
        <p:txBody>
          <a:bodyPr wrap="none">
            <a:spAutoFit/>
          </a:bodyPr>
          <a:lstStyle/>
          <a:p>
            <a:pPr>
              <a:tabLst>
                <a:tab pos="457200" algn="l"/>
              </a:tabLst>
            </a:pPr>
            <a:r>
              <a:rPr lang="en-US" sz="2800" dirty="0" smtClean="0">
                <a:latin typeface="Arial Black" pitchFamily="34" charset="0"/>
              </a:rPr>
              <a:t>Discussion and Conclusions</a:t>
            </a:r>
            <a:endParaRPr lang="en-US" sz="2800" dirty="0">
              <a:latin typeface="Arial Black" pitchFamily="34" charset="0"/>
            </a:endParaRPr>
          </a:p>
        </p:txBody>
      </p:sp>
      <p:sp>
        <p:nvSpPr>
          <p:cNvPr id="3" name="Rectangle 2"/>
          <p:cNvSpPr/>
          <p:nvPr/>
        </p:nvSpPr>
        <p:spPr>
          <a:xfrm>
            <a:off x="304800" y="671691"/>
            <a:ext cx="8534400" cy="5632311"/>
          </a:xfrm>
          <a:prstGeom prst="rect">
            <a:avLst/>
          </a:prstGeom>
        </p:spPr>
        <p:txBody>
          <a:bodyPr wrap="square">
            <a:spAutoFit/>
          </a:bodyPr>
          <a:lstStyle/>
          <a:p>
            <a:pPr>
              <a:buFont typeface="Wingdings" pitchFamily="2" charset="2"/>
              <a:buChar char="v"/>
            </a:pPr>
            <a:r>
              <a:rPr lang="en-GB" dirty="0" smtClean="0">
                <a:latin typeface="Arial Black" pitchFamily="34" charset="0"/>
              </a:rPr>
              <a:t>The correlation coefficient (r) for the relationship between abrasion resistance (Ha) and the contents of minerals shows that the highest value of -0.7206 is with quartz plus feldspar (Q+F). </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 implication is, the higher the abrasion resistance, the lower the content of quartz plus feldspar and vice-versa. </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 correlation is consistent with the findings of Merriam </a:t>
            </a:r>
            <a:r>
              <a:rPr lang="en-GB" i="1" dirty="0" smtClean="0">
                <a:latin typeface="Arial Black" pitchFamily="34" charset="0"/>
              </a:rPr>
              <a:t>et al</a:t>
            </a:r>
            <a:r>
              <a:rPr lang="en-GB" dirty="0" smtClean="0">
                <a:latin typeface="Arial Black" pitchFamily="34" charset="0"/>
              </a:rPr>
              <a:t>. (1970) and Tug </a:t>
            </a:r>
            <a:r>
              <a:rPr lang="en-GB" dirty="0" err="1" smtClean="0">
                <a:latin typeface="Arial Black" pitchFamily="34" charset="0"/>
              </a:rPr>
              <a:t>rul</a:t>
            </a:r>
            <a:r>
              <a:rPr lang="en-GB" dirty="0" smtClean="0">
                <a:latin typeface="Arial Black" pitchFamily="34" charset="0"/>
              </a:rPr>
              <a:t> and </a:t>
            </a:r>
            <a:r>
              <a:rPr lang="en-GB" dirty="0" err="1" smtClean="0">
                <a:latin typeface="Arial Black" pitchFamily="34" charset="0"/>
              </a:rPr>
              <a:t>Zarif</a:t>
            </a:r>
            <a:r>
              <a:rPr lang="en-GB" dirty="0" smtClean="0">
                <a:latin typeface="Arial Black" pitchFamily="34" charset="0"/>
              </a:rPr>
              <a:t> (1999) who reported a negative correlation coefficient between the quartz content and the mechanical properties of some granitic rocks. They attributed the negative correlation to the fact that textural characteristics have more influence on mechanical parameters than the content of minerals.</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Although, the lamprophyre exhibited very fine texture consistent with the high abrasion resistance it possessed (Onodera and Asoka, 1980), most of the other rock types possessed textural characteristics that are not in consonance with their abrasion resistance.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5355312"/>
          </a:xfrm>
          <a:prstGeom prst="rect">
            <a:avLst/>
          </a:prstGeom>
        </p:spPr>
        <p:txBody>
          <a:bodyPr wrap="square">
            <a:spAutoFit/>
          </a:bodyPr>
          <a:lstStyle/>
          <a:p>
            <a:pPr>
              <a:buFont typeface="Wingdings" pitchFamily="2" charset="2"/>
              <a:buChar char="v"/>
            </a:pPr>
            <a:r>
              <a:rPr lang="en-GB" dirty="0" smtClean="0">
                <a:latin typeface="Arial Black" pitchFamily="34" charset="0"/>
              </a:rPr>
              <a:t>It was noted however that virtually all the rock types contained mineral grains that had sutured boundaries (meaning that they are strongly interlocked) implying that this might be partly responsible for the abrasion characteristics displayed by them.</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 study further revealed that </a:t>
            </a:r>
            <a:r>
              <a:rPr lang="en-GB" dirty="0" err="1" smtClean="0">
                <a:latin typeface="Arial Black" pitchFamily="34" charset="0"/>
              </a:rPr>
              <a:t>charnockitic</a:t>
            </a:r>
            <a:r>
              <a:rPr lang="en-GB" dirty="0" smtClean="0">
                <a:latin typeface="Arial Black" pitchFamily="34" charset="0"/>
              </a:rPr>
              <a:t> rocks displayed various micro-structural characteristics which are expected to cause a reduction in strength but on the contrary, the rock possessed a very high abrasion resistance. Gneiss, granite gneiss and </a:t>
            </a:r>
            <a:r>
              <a:rPr lang="en-GB" dirty="0" err="1" smtClean="0">
                <a:latin typeface="Arial Black" pitchFamily="34" charset="0"/>
              </a:rPr>
              <a:t>porphyritic</a:t>
            </a:r>
            <a:r>
              <a:rPr lang="en-GB" dirty="0" smtClean="0">
                <a:latin typeface="Arial Black" pitchFamily="34" charset="0"/>
              </a:rPr>
              <a:t> </a:t>
            </a:r>
            <a:r>
              <a:rPr lang="en-GB" dirty="0" err="1" smtClean="0">
                <a:latin typeface="Arial Black" pitchFamily="34" charset="0"/>
              </a:rPr>
              <a:t>biotite</a:t>
            </a:r>
            <a:r>
              <a:rPr lang="en-GB" dirty="0" smtClean="0">
                <a:latin typeface="Arial Black" pitchFamily="34" charset="0"/>
              </a:rPr>
              <a:t> granite with fewer micro-structures revealed lower abrasion resistance. This is an indication that the micro-structural characteristics of crystalline rocks do not have any serious impact on abrasion resistance.</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 strong interlock of the minerals grains being common to all the rock types is therefore believed to play significant role in relation with other characteristics to give the rock types their abrasion resistance characteristics. </a:t>
            </a:r>
          </a:p>
          <a:p>
            <a:pPr>
              <a:buFont typeface="Wingdings" pitchFamily="2" charset="2"/>
              <a:buChar char="v"/>
            </a:pP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86309"/>
          </a:xfrm>
          <a:prstGeom prst="rect">
            <a:avLst/>
          </a:prstGeom>
        </p:spPr>
        <p:txBody>
          <a:bodyPr wrap="square">
            <a:spAutoFit/>
          </a:bodyPr>
          <a:lstStyle/>
          <a:p>
            <a:pPr>
              <a:buFont typeface="Wingdings" pitchFamily="2" charset="2"/>
              <a:buChar char="v"/>
            </a:pPr>
            <a:r>
              <a:rPr lang="en-GB" dirty="0" smtClean="0">
                <a:latin typeface="Arial Black" pitchFamily="34" charset="0"/>
              </a:rPr>
              <a:t>The lamprophyre for example combined the strong interlock of minerals with fine grains to display very high abrasion resistance. In the case of the </a:t>
            </a:r>
            <a:r>
              <a:rPr lang="en-GB" dirty="0" err="1" smtClean="0">
                <a:latin typeface="Arial Black" pitchFamily="34" charset="0"/>
              </a:rPr>
              <a:t>charnockitic</a:t>
            </a:r>
            <a:r>
              <a:rPr lang="en-GB" dirty="0" smtClean="0">
                <a:latin typeface="Arial Black" pitchFamily="34" charset="0"/>
              </a:rPr>
              <a:t> rocks, the strong mineral interlock was mostly responsible noting that even the presence of lots of micro-structures as well as the low content of (Q+F) that are expected to lead to a reduction in the abrasion resistance did not have any serious negative impact.</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 texture exhibited by the </a:t>
            </a:r>
            <a:r>
              <a:rPr lang="en-GB" dirty="0" err="1" smtClean="0">
                <a:latin typeface="Arial Black" pitchFamily="34" charset="0"/>
              </a:rPr>
              <a:t>porphyritic</a:t>
            </a:r>
            <a:r>
              <a:rPr lang="en-GB" dirty="0" smtClean="0">
                <a:latin typeface="Arial Black" pitchFamily="34" charset="0"/>
              </a:rPr>
              <a:t> </a:t>
            </a:r>
            <a:r>
              <a:rPr lang="en-GB" dirty="0" err="1" smtClean="0">
                <a:latin typeface="Arial Black" pitchFamily="34" charset="0"/>
              </a:rPr>
              <a:t>biotite</a:t>
            </a:r>
            <a:r>
              <a:rPr lang="en-GB" dirty="0" smtClean="0">
                <a:latin typeface="Arial Black" pitchFamily="34" charset="0"/>
              </a:rPr>
              <a:t> granite, </a:t>
            </a:r>
            <a:r>
              <a:rPr lang="en-GB" dirty="0" err="1" smtClean="0">
                <a:latin typeface="Arial Black" pitchFamily="34" charset="0"/>
              </a:rPr>
              <a:t>biotite</a:t>
            </a:r>
            <a:r>
              <a:rPr lang="en-GB" dirty="0" smtClean="0">
                <a:latin typeface="Arial Black" pitchFamily="34" charset="0"/>
              </a:rPr>
              <a:t> granite, gneiss and granite gneiss seemed to work on the grain interlock to impact the revealed abrasion resistance for the rocks. </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As also observed, the derived model with a standard deviation of 0.94 did not seem to give a very good estimation implying that the impact of the mineral content on the abrasion resistance might have been subsumed probably by those of grain interlock and texture.</a:t>
            </a:r>
          </a:p>
          <a:p>
            <a:pPr>
              <a:buFont typeface="Wingdings" pitchFamily="2" charset="2"/>
              <a:buChar char="v"/>
            </a:pPr>
            <a:endParaRPr lang="en-GB" dirty="0" smtClean="0">
              <a:latin typeface="Arial Black" pitchFamily="34" charset="0"/>
            </a:endParaRPr>
          </a:p>
          <a:p>
            <a:pPr>
              <a:buFont typeface="Wingdings" pitchFamily="2" charset="2"/>
              <a:buChar char="v"/>
            </a:pPr>
            <a:r>
              <a:rPr lang="en-GB" dirty="0" smtClean="0">
                <a:latin typeface="Arial Black" pitchFamily="34" charset="0"/>
              </a:rPr>
              <a:t>Therefore, grain interlock and texture of the rock types have more influence on the abrasion resistance than the content of minerals and the micro-structural characteristics.   </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4816703"/>
          </a:xfrm>
          <a:prstGeom prst="rect">
            <a:avLst/>
          </a:prstGeom>
        </p:spPr>
        <p:txBody>
          <a:bodyPr wrap="square">
            <a:spAutoFit/>
          </a:bodyPr>
          <a:lstStyle/>
          <a:p>
            <a:pPr algn="ctr">
              <a:tabLst>
                <a:tab pos="457200" algn="l"/>
              </a:tabLst>
            </a:pPr>
            <a:r>
              <a:rPr lang="en-US" sz="2800" u="sng" dirty="0" smtClean="0">
                <a:latin typeface="Arial Black" pitchFamily="34" charset="0"/>
              </a:rPr>
              <a:t>CONTENT</a:t>
            </a:r>
          </a:p>
          <a:p>
            <a:pPr algn="ctr">
              <a:buFont typeface="Wingdings" pitchFamily="2" charset="2"/>
              <a:buChar char="v"/>
              <a:tabLst>
                <a:tab pos="457200" algn="l"/>
              </a:tabLst>
            </a:pPr>
            <a:endParaRPr lang="en-GB" sz="2800" dirty="0" smtClean="0">
              <a:latin typeface="Arial Black" pitchFamily="34" charset="0"/>
            </a:endParaRPr>
          </a:p>
          <a:p>
            <a:pPr>
              <a:buFont typeface="Wingdings" pitchFamily="2" charset="2"/>
              <a:buChar char="v"/>
              <a:tabLst>
                <a:tab pos="457200" algn="l"/>
              </a:tabLst>
            </a:pPr>
            <a:r>
              <a:rPr lang="en-US" sz="2800" dirty="0" smtClean="0">
                <a:latin typeface="Arial Black" pitchFamily="34" charset="0"/>
              </a:rPr>
              <a:t>Introduction</a:t>
            </a:r>
          </a:p>
          <a:p>
            <a:pPr>
              <a:buFont typeface="Wingdings" pitchFamily="2" charset="2"/>
              <a:buChar char="v"/>
              <a:tabLst>
                <a:tab pos="457200" algn="l"/>
              </a:tabLst>
            </a:pPr>
            <a:endParaRPr lang="en-US" sz="2800" dirty="0" smtClean="0">
              <a:latin typeface="Arial Black" pitchFamily="34" charset="0"/>
            </a:endParaRPr>
          </a:p>
          <a:p>
            <a:pPr>
              <a:buFont typeface="Wingdings" pitchFamily="2" charset="2"/>
              <a:buChar char="v"/>
              <a:tabLst>
                <a:tab pos="457200" algn="l"/>
              </a:tabLst>
            </a:pPr>
            <a:r>
              <a:rPr lang="en-US" sz="2800" dirty="0" smtClean="0">
                <a:latin typeface="Arial Black" pitchFamily="34" charset="0"/>
              </a:rPr>
              <a:t>Geological Setting</a:t>
            </a:r>
          </a:p>
          <a:p>
            <a:pPr>
              <a:tabLst>
                <a:tab pos="457200" algn="l"/>
              </a:tabLst>
            </a:pPr>
            <a:endParaRPr lang="en-GB" sz="2800" dirty="0" smtClean="0">
              <a:latin typeface="Arial Black" pitchFamily="34" charset="0"/>
            </a:endParaRPr>
          </a:p>
          <a:p>
            <a:pPr>
              <a:buFont typeface="Wingdings" pitchFamily="2" charset="2"/>
              <a:buChar char="v"/>
              <a:tabLst>
                <a:tab pos="457200" algn="l"/>
              </a:tabLst>
            </a:pPr>
            <a:r>
              <a:rPr lang="en-US" sz="2800" dirty="0" smtClean="0">
                <a:latin typeface="Arial Black" pitchFamily="34" charset="0"/>
              </a:rPr>
              <a:t>Method of Study</a:t>
            </a:r>
          </a:p>
          <a:p>
            <a:pPr>
              <a:buFont typeface="Wingdings" pitchFamily="2" charset="2"/>
              <a:buChar char="v"/>
              <a:tabLst>
                <a:tab pos="457200" algn="l"/>
              </a:tabLst>
            </a:pPr>
            <a:endParaRPr lang="en-GB" sz="2800" dirty="0" smtClean="0">
              <a:latin typeface="Arial Black" pitchFamily="34" charset="0"/>
            </a:endParaRPr>
          </a:p>
          <a:p>
            <a:pPr>
              <a:buFont typeface="Wingdings" pitchFamily="2" charset="2"/>
              <a:buChar char="v"/>
              <a:tabLst>
                <a:tab pos="457200" algn="l"/>
              </a:tabLst>
            </a:pPr>
            <a:r>
              <a:rPr lang="en-US" sz="2700" dirty="0" smtClean="0">
                <a:latin typeface="Arial Black" pitchFamily="34" charset="0"/>
              </a:rPr>
              <a:t>Presentation and Interpretation of Result</a:t>
            </a:r>
          </a:p>
          <a:p>
            <a:pPr>
              <a:buFont typeface="Wingdings" pitchFamily="2" charset="2"/>
              <a:buChar char="v"/>
              <a:tabLst>
                <a:tab pos="457200" algn="l"/>
              </a:tabLst>
            </a:pPr>
            <a:endParaRPr lang="en-GB" sz="2800" dirty="0" smtClean="0">
              <a:latin typeface="Arial Black" pitchFamily="34" charset="0"/>
            </a:endParaRPr>
          </a:p>
          <a:p>
            <a:pPr>
              <a:buFont typeface="Wingdings" pitchFamily="2" charset="2"/>
              <a:buChar char="v"/>
              <a:tabLst>
                <a:tab pos="457200" algn="l"/>
              </a:tabLst>
            </a:pPr>
            <a:r>
              <a:rPr lang="en-US" sz="2800" dirty="0" smtClean="0">
                <a:latin typeface="Arial Black" pitchFamily="34" charset="0"/>
              </a:rPr>
              <a:t>Discussion and Conclusions</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57200"/>
            <a:ext cx="8382000" cy="5139869"/>
          </a:xfrm>
          <a:prstGeom prst="rect">
            <a:avLst/>
          </a:prstGeom>
        </p:spPr>
        <p:txBody>
          <a:bodyPr wrap="square">
            <a:spAutoFit/>
          </a:bodyPr>
          <a:lstStyle/>
          <a:p>
            <a:pPr algn="ctr"/>
            <a:r>
              <a:rPr lang="en-GB" sz="3200" u="sng" dirty="0" smtClean="0">
                <a:latin typeface="Arial Black" pitchFamily="34" charset="0"/>
              </a:rPr>
              <a:t>Conclusion</a:t>
            </a:r>
          </a:p>
          <a:p>
            <a:pPr algn="ctr"/>
            <a:endParaRPr lang="en-US" sz="3200" u="sng" dirty="0" smtClean="0">
              <a:latin typeface="Arial Black" pitchFamily="34" charset="0"/>
            </a:endParaRPr>
          </a:p>
          <a:p>
            <a:r>
              <a:rPr lang="en-GB" sz="2400" dirty="0" smtClean="0">
                <a:latin typeface="Arial Black" pitchFamily="34" charset="0"/>
              </a:rPr>
              <a:t>Conclusively, it has been observed that:</a:t>
            </a:r>
          </a:p>
          <a:p>
            <a:endParaRPr lang="en-GB" sz="2400" dirty="0" smtClean="0">
              <a:latin typeface="Arial Black" pitchFamily="34" charset="0"/>
            </a:endParaRPr>
          </a:p>
          <a:p>
            <a:pPr>
              <a:buFont typeface="Wingdings" pitchFamily="2" charset="2"/>
              <a:buChar char="v"/>
            </a:pPr>
            <a:r>
              <a:rPr lang="en-GB" sz="2400" dirty="0" smtClean="0">
                <a:latin typeface="Arial Black" pitchFamily="34" charset="0"/>
              </a:rPr>
              <a:t> the petrography of the rock types account for the abrasion resistance characteristics and therefore it is believed that the abrasion resistance characteristics are stimulated by it. </a:t>
            </a:r>
          </a:p>
          <a:p>
            <a:pPr>
              <a:buFont typeface="Wingdings" pitchFamily="2" charset="2"/>
              <a:buChar char="v"/>
            </a:pPr>
            <a:endParaRPr lang="en-GB" sz="2400" dirty="0" smtClean="0">
              <a:latin typeface="Arial Black" pitchFamily="34" charset="0"/>
            </a:endParaRPr>
          </a:p>
          <a:p>
            <a:pPr>
              <a:buFont typeface="Wingdings" pitchFamily="2" charset="2"/>
              <a:buChar char="v"/>
            </a:pPr>
            <a:r>
              <a:rPr lang="en-GB" sz="2400" dirty="0" smtClean="0">
                <a:latin typeface="Arial Black" pitchFamily="34" charset="0"/>
              </a:rPr>
              <a:t> the grain interlock and texture have greater influence on the abrasion resistance of rocks than mineral content and micro-structural characteristics.</a:t>
            </a:r>
            <a:endParaRPr lang="en-US" sz="2400" dirty="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438400"/>
            <a:ext cx="6580648" cy="707886"/>
          </a:xfrm>
          <a:prstGeom prst="rect">
            <a:avLst/>
          </a:prstGeom>
        </p:spPr>
        <p:txBody>
          <a:bodyPr wrap="none">
            <a:spAutoFit/>
          </a:bodyPr>
          <a:lstStyle/>
          <a:p>
            <a:pPr algn="ctr"/>
            <a:r>
              <a:rPr lang="en-US" sz="4000" dirty="0" smtClean="0">
                <a:latin typeface="Algerian" pitchFamily="82" charset="0"/>
              </a:rPr>
              <a:t>Thank You For Listening</a:t>
            </a:r>
            <a:endParaRPr lang="en-US" sz="4000"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7086600" cy="4832092"/>
          </a:xfrm>
          <a:prstGeom prst="rect">
            <a:avLst/>
          </a:prstGeom>
        </p:spPr>
        <p:txBody>
          <a:bodyPr wrap="square">
            <a:spAutoFit/>
          </a:bodyPr>
          <a:lstStyle/>
          <a:p>
            <a:pPr algn="ctr"/>
            <a:endParaRPr lang="en-US" sz="2800" u="sng" dirty="0" smtClean="0">
              <a:latin typeface="Arial Black" pitchFamily="34" charset="0"/>
            </a:endParaRPr>
          </a:p>
          <a:p>
            <a:pPr algn="ctr"/>
            <a:r>
              <a:rPr lang="en-US" sz="2800" u="sng" dirty="0" smtClean="0">
                <a:latin typeface="Arial Black" pitchFamily="34" charset="0"/>
              </a:rPr>
              <a:t>INTRODUCTION</a:t>
            </a:r>
          </a:p>
          <a:p>
            <a:endParaRPr lang="en-US" sz="2800" dirty="0" smtClean="0">
              <a:latin typeface="Arial Black" pitchFamily="34" charset="0"/>
            </a:endParaRPr>
          </a:p>
          <a:p>
            <a:pPr>
              <a:buFont typeface="Wingdings" pitchFamily="2" charset="2"/>
              <a:buChar char="Ø"/>
            </a:pPr>
            <a:r>
              <a:rPr lang="en-US" sz="2800" dirty="0" smtClean="0">
                <a:latin typeface="Arial Black" pitchFamily="34" charset="0"/>
              </a:rPr>
              <a:t> Preamble (Justification)</a:t>
            </a:r>
          </a:p>
          <a:p>
            <a:endParaRPr lang="en-US" sz="2800" dirty="0" smtClean="0">
              <a:latin typeface="Arial Black" pitchFamily="34" charset="0"/>
            </a:endParaRPr>
          </a:p>
          <a:p>
            <a:pPr>
              <a:buFont typeface="Wingdings" pitchFamily="2" charset="2"/>
              <a:buChar char="Ø"/>
            </a:pPr>
            <a:endParaRPr lang="en-US" sz="2800" dirty="0" smtClean="0">
              <a:latin typeface="Arial Black" pitchFamily="34" charset="0"/>
            </a:endParaRPr>
          </a:p>
          <a:p>
            <a:pPr>
              <a:buFont typeface="Wingdings" pitchFamily="2" charset="2"/>
              <a:buChar char="Ø"/>
            </a:pPr>
            <a:r>
              <a:rPr lang="en-US" sz="2800" dirty="0" smtClean="0">
                <a:latin typeface="Arial Black" pitchFamily="34" charset="0"/>
              </a:rPr>
              <a:t> Aim &amp; Objectives</a:t>
            </a:r>
          </a:p>
          <a:p>
            <a:pPr>
              <a:buFont typeface="Wingdings" pitchFamily="2" charset="2"/>
              <a:buChar char="Ø"/>
            </a:pPr>
            <a:endParaRPr lang="en-GB" sz="2800" dirty="0" smtClean="0">
              <a:latin typeface="Arial Black" pitchFamily="34" charset="0"/>
            </a:endParaRPr>
          </a:p>
          <a:p>
            <a:endParaRPr lang="en-GB" sz="2800" dirty="0" smtClean="0">
              <a:latin typeface="Arial Black" pitchFamily="34" charset="0"/>
            </a:endParaRPr>
          </a:p>
          <a:p>
            <a:pPr>
              <a:buFont typeface="Wingdings" pitchFamily="2" charset="2"/>
              <a:buChar char="Ø"/>
            </a:pPr>
            <a:r>
              <a:rPr lang="en-US" sz="2800" dirty="0" smtClean="0">
                <a:latin typeface="Arial Black" pitchFamily="34" charset="0"/>
              </a:rPr>
              <a:t> Study Areas</a:t>
            </a:r>
          </a:p>
          <a:p>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0"/>
            <a:ext cx="3345211" cy="646331"/>
          </a:xfrm>
          <a:prstGeom prst="rect">
            <a:avLst/>
          </a:prstGeom>
        </p:spPr>
        <p:txBody>
          <a:bodyPr wrap="none">
            <a:spAutoFit/>
          </a:bodyPr>
          <a:lstStyle/>
          <a:p>
            <a:r>
              <a:rPr lang="en-US" sz="3600" u="sng" dirty="0" smtClean="0">
                <a:latin typeface="Arial Black" pitchFamily="34" charset="0"/>
              </a:rPr>
              <a:t>Justification</a:t>
            </a:r>
            <a:endParaRPr lang="en-US" sz="3600" u="sng" dirty="0"/>
          </a:p>
        </p:txBody>
      </p:sp>
      <p:sp>
        <p:nvSpPr>
          <p:cNvPr id="3" name="Rectangle 2"/>
          <p:cNvSpPr/>
          <p:nvPr/>
        </p:nvSpPr>
        <p:spPr>
          <a:xfrm>
            <a:off x="0" y="762000"/>
            <a:ext cx="8839200" cy="6124754"/>
          </a:xfrm>
          <a:prstGeom prst="rect">
            <a:avLst/>
          </a:prstGeom>
        </p:spPr>
        <p:txBody>
          <a:bodyPr wrap="square">
            <a:spAutoFit/>
          </a:bodyPr>
          <a:lstStyle/>
          <a:p>
            <a:pPr>
              <a:buFont typeface="Wingdings" pitchFamily="2" charset="2"/>
              <a:buChar char="q"/>
            </a:pPr>
            <a:r>
              <a:rPr lang="en-US" sz="2800" dirty="0" smtClean="0">
                <a:latin typeface="Arial Black" pitchFamily="34" charset="0"/>
              </a:rPr>
              <a:t> Crystalline rocks are of immense benefit to engineering: chippings, dimension stones, decorative slabs and tiles.</a:t>
            </a:r>
          </a:p>
          <a:p>
            <a:endParaRPr lang="en-US" sz="2800" dirty="0" smtClean="0">
              <a:latin typeface="Arial Black" pitchFamily="34" charset="0"/>
            </a:endParaRPr>
          </a:p>
          <a:p>
            <a:pPr>
              <a:buFont typeface="Wingdings" pitchFamily="2" charset="2"/>
              <a:buChar char="q"/>
            </a:pPr>
            <a:r>
              <a:rPr lang="en-US" sz="2800" dirty="0" smtClean="0">
                <a:latin typeface="Arial Black" pitchFamily="34" charset="0"/>
              </a:rPr>
              <a:t>The strength of the rocks is the major dynamic upon which their usage is based but the determination of the strength parameters is tedious, time consuming and expensive (</a:t>
            </a:r>
            <a:r>
              <a:rPr lang="en-US" sz="2800" dirty="0" err="1" smtClean="0">
                <a:latin typeface="Arial Black" pitchFamily="34" charset="0"/>
              </a:rPr>
              <a:t>Teme</a:t>
            </a:r>
            <a:r>
              <a:rPr lang="en-US" sz="2800" dirty="0" smtClean="0">
                <a:latin typeface="Arial Black" pitchFamily="34" charset="0"/>
              </a:rPr>
              <a:t>, 1983; </a:t>
            </a:r>
            <a:r>
              <a:rPr lang="en-US" sz="2800" dirty="0" err="1" smtClean="0">
                <a:latin typeface="Arial Black" pitchFamily="34" charset="0"/>
              </a:rPr>
              <a:t>Aydin</a:t>
            </a:r>
            <a:r>
              <a:rPr lang="en-US" sz="2800" dirty="0" smtClean="0">
                <a:latin typeface="Arial Black" pitchFamily="34" charset="0"/>
              </a:rPr>
              <a:t> and </a:t>
            </a:r>
            <a:r>
              <a:rPr lang="en-US" sz="2800" dirty="0" err="1" smtClean="0">
                <a:latin typeface="Arial Black" pitchFamily="34" charset="0"/>
              </a:rPr>
              <a:t>Basu</a:t>
            </a:r>
            <a:r>
              <a:rPr lang="en-US" sz="2800" dirty="0" smtClean="0">
                <a:latin typeface="Arial Black" pitchFamily="34" charset="0"/>
              </a:rPr>
              <a:t>, 2005).</a:t>
            </a:r>
          </a:p>
          <a:p>
            <a:pPr>
              <a:buFont typeface="Wingdings" pitchFamily="2" charset="2"/>
              <a:buChar char="q"/>
            </a:pPr>
            <a:endParaRPr lang="en-US" sz="2800" dirty="0" smtClean="0">
              <a:latin typeface="Arial Black" pitchFamily="34" charset="0"/>
            </a:endParaRPr>
          </a:p>
          <a:p>
            <a:pPr>
              <a:buFont typeface="Wingdings" pitchFamily="2" charset="2"/>
              <a:buChar char="q"/>
            </a:pPr>
            <a:r>
              <a:rPr lang="en-AU" sz="2800" dirty="0" smtClean="0"/>
              <a:t> </a:t>
            </a:r>
            <a:r>
              <a:rPr lang="en-AU" sz="2800" dirty="0" smtClean="0">
                <a:latin typeface="Arial Black" pitchFamily="34" charset="0"/>
              </a:rPr>
              <a:t>Need to estimate strength characteristics particularly at the reconnaissance stage: anisotropy and large area to be tested.</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ONY 3\Desktop\ADEMESO 2 Southwest Nig, digitized.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6774"/>
          <a:stretch>
            <a:fillRect/>
          </a:stretch>
        </p:blipFill>
        <p:spPr bwMode="auto">
          <a:xfrm>
            <a:off x="457200" y="381000"/>
            <a:ext cx="8229600" cy="5791200"/>
          </a:xfrm>
          <a:prstGeom prst="rect">
            <a:avLst/>
          </a:prstGeom>
          <a:noFill/>
          <a:ln>
            <a:noFill/>
          </a:ln>
        </p:spPr>
      </p:pic>
      <p:sp>
        <p:nvSpPr>
          <p:cNvPr id="3" name="Rectangle 2"/>
          <p:cNvSpPr/>
          <p:nvPr/>
        </p:nvSpPr>
        <p:spPr>
          <a:xfrm>
            <a:off x="533400" y="6211669"/>
            <a:ext cx="8229600" cy="646331"/>
          </a:xfrm>
          <a:prstGeom prst="rect">
            <a:avLst/>
          </a:prstGeom>
        </p:spPr>
        <p:txBody>
          <a:bodyPr wrap="square">
            <a:spAutoFit/>
          </a:bodyPr>
          <a:lstStyle/>
          <a:p>
            <a:r>
              <a:rPr lang="en-GB" dirty="0" smtClean="0">
                <a:latin typeface="Arial Black" pitchFamily="34" charset="0"/>
              </a:rPr>
              <a:t>Fig. 1: Geological Map of </a:t>
            </a:r>
            <a:r>
              <a:rPr lang="en-GB" dirty="0" err="1" smtClean="0">
                <a:latin typeface="Arial Black" pitchFamily="34" charset="0"/>
              </a:rPr>
              <a:t>Southwestern</a:t>
            </a:r>
            <a:r>
              <a:rPr lang="en-GB" dirty="0" smtClean="0">
                <a:latin typeface="Arial Black" pitchFamily="34" charset="0"/>
              </a:rPr>
              <a:t> Nigeria showing the study Areas (after </a:t>
            </a:r>
            <a:r>
              <a:rPr lang="en-GB" dirty="0" err="1" smtClean="0">
                <a:latin typeface="Arial Black" pitchFamily="34" charset="0"/>
              </a:rPr>
              <a:t>Ademeso</a:t>
            </a:r>
            <a:r>
              <a:rPr lang="en-GB" dirty="0" smtClean="0">
                <a:latin typeface="Arial Black" pitchFamily="34" charset="0"/>
              </a:rPr>
              <a:t> and </a:t>
            </a:r>
            <a:r>
              <a:rPr lang="en-GB" dirty="0" err="1" smtClean="0">
                <a:latin typeface="Arial Black" pitchFamily="34" charset="0"/>
              </a:rPr>
              <a:t>Adekoya</a:t>
            </a:r>
            <a:r>
              <a:rPr lang="en-GB" dirty="0" smtClean="0">
                <a:latin typeface="Arial Black" pitchFamily="34" charset="0"/>
              </a:rPr>
              <a:t>, 2011).</a:t>
            </a:r>
            <a:endParaRPr lang="en-US" dirty="0">
              <a:latin typeface="Arial Black" pitchFamily="34" charset="0"/>
            </a:endParaRPr>
          </a:p>
        </p:txBody>
      </p:sp>
      <p:sp>
        <p:nvSpPr>
          <p:cNvPr id="4" name="Rectangle 3"/>
          <p:cNvSpPr/>
          <p:nvPr/>
        </p:nvSpPr>
        <p:spPr>
          <a:xfrm>
            <a:off x="3581400" y="0"/>
            <a:ext cx="1714444" cy="369332"/>
          </a:xfrm>
          <a:prstGeom prst="rect">
            <a:avLst/>
          </a:prstGeom>
        </p:spPr>
        <p:txBody>
          <a:bodyPr wrap="none">
            <a:spAutoFit/>
          </a:bodyPr>
          <a:lstStyle/>
          <a:p>
            <a:r>
              <a:rPr lang="en-US" u="sng" dirty="0" smtClean="0">
                <a:latin typeface="Arial Black" pitchFamily="34" charset="0"/>
              </a:rPr>
              <a:t>Study Areas</a:t>
            </a:r>
            <a:endParaRPr lang="en-US"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3860159" cy="584775"/>
          </a:xfrm>
          <a:prstGeom prst="rect">
            <a:avLst/>
          </a:prstGeom>
        </p:spPr>
        <p:txBody>
          <a:bodyPr wrap="none">
            <a:spAutoFit/>
          </a:bodyPr>
          <a:lstStyle/>
          <a:p>
            <a:r>
              <a:rPr lang="en-US" sz="3200" u="sng" dirty="0" smtClean="0">
                <a:latin typeface="Arial Black" pitchFamily="34" charset="0"/>
              </a:rPr>
              <a:t>Method of Study</a:t>
            </a:r>
            <a:endParaRPr lang="en-US" sz="3200" u="sng" dirty="0"/>
          </a:p>
        </p:txBody>
      </p:sp>
      <p:sp>
        <p:nvSpPr>
          <p:cNvPr id="2049" name="Rectangle 1"/>
          <p:cNvSpPr>
            <a:spLocks noChangeArrowheads="1"/>
          </p:cNvSpPr>
          <p:nvPr/>
        </p:nvSpPr>
        <p:spPr bwMode="auto">
          <a:xfrm>
            <a:off x="1066800" y="1828800"/>
            <a:ext cx="42817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0" i="1" u="none" strike="noStrike" cap="none" normalizeH="0" baseline="0" dirty="0" err="1" smtClean="0">
                <a:ln>
                  <a:noFill/>
                </a:ln>
                <a:solidFill>
                  <a:schemeClr val="tx1"/>
                </a:solidFill>
                <a:effectLst/>
                <a:latin typeface="Arial Black" pitchFamily="34" charset="0"/>
                <a:ea typeface="Calibri" pitchFamily="34" charset="0"/>
                <a:cs typeface="Arial" pitchFamily="34" charset="0"/>
              </a:rPr>
              <a:t>Petrographic</a:t>
            </a:r>
            <a:r>
              <a:rPr kumimoji="0" lang="en-US" sz="2800" b="0" i="1" u="none" strike="noStrike" cap="none" normalizeH="0" baseline="0" dirty="0" smtClean="0">
                <a:ln>
                  <a:noFill/>
                </a:ln>
                <a:solidFill>
                  <a:schemeClr val="tx1"/>
                </a:solidFill>
                <a:effectLst/>
                <a:latin typeface="Arial Black" pitchFamily="34" charset="0"/>
                <a:ea typeface="Calibri" pitchFamily="34" charset="0"/>
                <a:cs typeface="Arial" pitchFamily="34" charset="0"/>
              </a:rPr>
              <a:t> Study</a:t>
            </a:r>
            <a:endParaRPr kumimoji="0" lang="en-US" sz="28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050" name="Rectangle 2"/>
          <p:cNvSpPr>
            <a:spLocks noChangeArrowheads="1"/>
          </p:cNvSpPr>
          <p:nvPr/>
        </p:nvSpPr>
        <p:spPr bwMode="auto">
          <a:xfrm>
            <a:off x="838200" y="3352800"/>
            <a:ext cx="798584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0" i="1" u="none" strike="noStrike" cap="none" normalizeH="0" baseline="0" dirty="0" smtClean="0">
                <a:ln>
                  <a:noFill/>
                </a:ln>
                <a:solidFill>
                  <a:schemeClr val="tx1"/>
                </a:solidFill>
                <a:effectLst/>
                <a:latin typeface="Arial Black" pitchFamily="34" charset="0"/>
                <a:ea typeface="Calibri" pitchFamily="34" charset="0"/>
                <a:cs typeface="Arial" pitchFamily="34" charset="0"/>
              </a:rPr>
              <a:t>Determination of Abrasion Resistance</a:t>
            </a:r>
            <a:endParaRPr kumimoji="0" lang="en-US" sz="28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554" b="8681"/>
          <a:stretch>
            <a:fillRect/>
          </a:stretch>
        </p:blipFill>
        <p:spPr bwMode="auto">
          <a:xfrm>
            <a:off x="914400" y="0"/>
            <a:ext cx="7666355" cy="5767218"/>
          </a:xfrm>
          <a:prstGeom prst="rect">
            <a:avLst/>
          </a:prstGeom>
          <a:noFill/>
          <a:ln w="9525">
            <a:noFill/>
            <a:miter lim="800000"/>
            <a:headEnd/>
            <a:tailEnd/>
          </a:ln>
        </p:spPr>
      </p:pic>
      <p:sp>
        <p:nvSpPr>
          <p:cNvPr id="3" name="Rectangle 2"/>
          <p:cNvSpPr/>
          <p:nvPr/>
        </p:nvSpPr>
        <p:spPr>
          <a:xfrm>
            <a:off x="0" y="5657671"/>
            <a:ext cx="9144000" cy="1200329"/>
          </a:xfrm>
          <a:prstGeom prst="rect">
            <a:avLst/>
          </a:prstGeom>
        </p:spPr>
        <p:txBody>
          <a:bodyPr wrap="square">
            <a:spAutoFit/>
          </a:bodyPr>
          <a:lstStyle/>
          <a:p>
            <a:r>
              <a:rPr lang="en-GB" sz="2400" dirty="0" smtClean="0">
                <a:latin typeface="Arial Black" pitchFamily="34" charset="0"/>
              </a:rPr>
              <a:t>Fig. 2: Cell count with </a:t>
            </a:r>
            <a:r>
              <a:rPr lang="en-GB" sz="2400" i="1" dirty="0" err="1" smtClean="0">
                <a:latin typeface="Arial Black" pitchFamily="34" charset="0"/>
              </a:rPr>
              <a:t>ImageJ</a:t>
            </a:r>
            <a:r>
              <a:rPr lang="en-GB" sz="2400" dirty="0" smtClean="0">
                <a:latin typeface="Arial Black" pitchFamily="34" charset="0"/>
              </a:rPr>
              <a:t>. [Software (1), Counter window with photomicrograph (2), Cell counter (3) and the table of results (4)].</a:t>
            </a:r>
            <a:endParaRPr lang="en-US" sz="2400" dirty="0">
              <a:latin typeface="Arial Black" pitchFamily="34" charset="0"/>
            </a:endParaRPr>
          </a:p>
        </p:txBody>
      </p:sp>
      <p:cxnSp>
        <p:nvCxnSpPr>
          <p:cNvPr id="5" name="Straight Arrow Connector 4"/>
          <p:cNvCxnSpPr/>
          <p:nvPr/>
        </p:nvCxnSpPr>
        <p:spPr>
          <a:xfrm rot="10800000">
            <a:off x="8382000" y="685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 y="3276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077200" y="3276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8382000" y="50292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9040" y="533400"/>
            <a:ext cx="554960" cy="400110"/>
          </a:xfrm>
          <a:prstGeom prst="rect">
            <a:avLst/>
          </a:prstGeom>
          <a:noFill/>
          <a:scene3d>
            <a:camera prst="orthographicFront">
              <a:rot lat="0" lon="300000" rev="0"/>
            </a:camera>
            <a:lightRig rig="threePt" dir="t"/>
          </a:scene3d>
        </p:spPr>
        <p:txBody>
          <a:bodyPr wrap="none" rtlCol="0">
            <a:spAutoFit/>
          </a:bodyPr>
          <a:lstStyle/>
          <a:p>
            <a:r>
              <a:rPr lang="en-US" sz="2000" dirty="0" smtClean="0">
                <a:latin typeface="Arial Black" pitchFamily="34" charset="0"/>
              </a:rPr>
              <a:t>(1)</a:t>
            </a:r>
            <a:endParaRPr lang="en-US" sz="2000" dirty="0">
              <a:latin typeface="Arial Black" pitchFamily="34" charset="0"/>
            </a:endParaRPr>
          </a:p>
        </p:txBody>
      </p:sp>
      <p:sp>
        <p:nvSpPr>
          <p:cNvPr id="14" name="TextBox 13"/>
          <p:cNvSpPr txBox="1"/>
          <p:nvPr/>
        </p:nvSpPr>
        <p:spPr>
          <a:xfrm>
            <a:off x="0" y="3048000"/>
            <a:ext cx="554960" cy="400110"/>
          </a:xfrm>
          <a:prstGeom prst="rect">
            <a:avLst/>
          </a:prstGeom>
          <a:noFill/>
        </p:spPr>
        <p:txBody>
          <a:bodyPr wrap="none" rtlCol="0">
            <a:spAutoFit/>
          </a:bodyPr>
          <a:lstStyle/>
          <a:p>
            <a:r>
              <a:rPr lang="en-US" sz="2000" dirty="0" smtClean="0">
                <a:latin typeface="Arial Black" pitchFamily="34" charset="0"/>
              </a:rPr>
              <a:t>(2)</a:t>
            </a:r>
            <a:endParaRPr lang="en-US" sz="2000" dirty="0">
              <a:latin typeface="Arial Black" pitchFamily="34" charset="0"/>
            </a:endParaRPr>
          </a:p>
        </p:txBody>
      </p:sp>
      <p:sp>
        <p:nvSpPr>
          <p:cNvPr id="15" name="TextBox 14"/>
          <p:cNvSpPr txBox="1"/>
          <p:nvPr/>
        </p:nvSpPr>
        <p:spPr>
          <a:xfrm>
            <a:off x="8589040" y="3124200"/>
            <a:ext cx="554960" cy="400110"/>
          </a:xfrm>
          <a:prstGeom prst="rect">
            <a:avLst/>
          </a:prstGeom>
          <a:noFill/>
        </p:spPr>
        <p:txBody>
          <a:bodyPr wrap="none" rtlCol="0">
            <a:spAutoFit/>
          </a:bodyPr>
          <a:lstStyle/>
          <a:p>
            <a:r>
              <a:rPr lang="en-US" sz="2000" dirty="0" smtClean="0">
                <a:latin typeface="Arial Black" pitchFamily="34" charset="0"/>
              </a:rPr>
              <a:t>(3)</a:t>
            </a:r>
            <a:endParaRPr lang="en-US" sz="2000" dirty="0">
              <a:latin typeface="Arial Black" pitchFamily="34" charset="0"/>
            </a:endParaRPr>
          </a:p>
        </p:txBody>
      </p:sp>
      <p:sp>
        <p:nvSpPr>
          <p:cNvPr id="16" name="TextBox 15"/>
          <p:cNvSpPr txBox="1"/>
          <p:nvPr/>
        </p:nvSpPr>
        <p:spPr>
          <a:xfrm>
            <a:off x="8589040" y="4876800"/>
            <a:ext cx="554960" cy="400110"/>
          </a:xfrm>
          <a:prstGeom prst="rect">
            <a:avLst/>
          </a:prstGeom>
          <a:noFill/>
        </p:spPr>
        <p:txBody>
          <a:bodyPr wrap="none" rtlCol="0">
            <a:spAutoFit/>
          </a:bodyPr>
          <a:lstStyle/>
          <a:p>
            <a:r>
              <a:rPr lang="en-US" sz="2000" dirty="0" smtClean="0">
                <a:latin typeface="Arial Black" pitchFamily="34" charset="0"/>
              </a:rPr>
              <a:t>(4)</a:t>
            </a:r>
            <a:endParaRPr lang="en-US" sz="2000"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066800" y="0"/>
            <a:ext cx="5054589" cy="69711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CELL COUNTER LEGEND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Type 1 is plagioclase;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Type 2 is orthoclase;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3 is quartz;</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4 is </a:t>
            </a:r>
            <a:r>
              <a:rPr kumimoji="0" lang="en-GB" sz="2300" b="0" i="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biotite</a:t>
            </a: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5 is hornblende;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6 </a:t>
            </a:r>
            <a:r>
              <a:rPr kumimoji="0" lang="en-GB" sz="2300" b="0" i="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ishypersthene</a:t>
            </a: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Type 7 </a:t>
            </a:r>
            <a:r>
              <a:rPr kumimoji="0" lang="en-GB" sz="2300" b="0" i="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ismymerkite</a:t>
            </a: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8 is muscovite; and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sz="23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Type 9 is pyroxene.</a:t>
            </a:r>
            <a:r>
              <a:rPr kumimoji="0" lang="en-US" sz="2300" b="0" i="0" u="none" strike="noStrike" cap="none" normalizeH="0" baseline="0" dirty="0" smtClean="0">
                <a:ln>
                  <a:noFill/>
                </a:ln>
                <a:solidFill>
                  <a:schemeClr val="tx1"/>
                </a:solidFill>
                <a:effectLst/>
                <a:latin typeface="Arial Black"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VC-009F[1]"/>
          <p:cNvPicPr/>
          <p:nvPr/>
        </p:nvPicPr>
        <p:blipFill>
          <a:blip r:embed="rId2" cstate="print"/>
          <a:srcRect/>
          <a:stretch>
            <a:fillRect/>
          </a:stretch>
        </p:blipFill>
        <p:spPr bwMode="auto">
          <a:xfrm>
            <a:off x="914400" y="304800"/>
            <a:ext cx="7239000" cy="5486400"/>
          </a:xfrm>
          <a:prstGeom prst="rect">
            <a:avLst/>
          </a:prstGeom>
          <a:noFill/>
          <a:ln w="9525">
            <a:noFill/>
            <a:miter lim="800000"/>
            <a:headEnd/>
            <a:tailEnd/>
          </a:ln>
        </p:spPr>
      </p:pic>
      <p:sp>
        <p:nvSpPr>
          <p:cNvPr id="21505" name="Rectangle 1"/>
          <p:cNvSpPr>
            <a:spLocks noChangeArrowheads="1"/>
          </p:cNvSpPr>
          <p:nvPr/>
        </p:nvSpPr>
        <p:spPr bwMode="auto">
          <a:xfrm>
            <a:off x="838200" y="5867400"/>
            <a:ext cx="8001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Fig. 3: Abrasion tester (</a:t>
            </a:r>
            <a:r>
              <a:rPr kumimoji="0" lang="en-GB" sz="2800" b="0" i="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Cambourne</a:t>
            </a:r>
            <a:r>
              <a:rPr kumimoji="0" lang="en-GB" sz="28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school of Mines,</a:t>
            </a:r>
            <a:r>
              <a:rPr kumimoji="0" lang="en-GB" sz="28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UK).</a:t>
            </a:r>
            <a:r>
              <a:rPr kumimoji="0" lang="en-GB" sz="28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en-GB" sz="28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1054</TotalTime>
  <Words>1797</Words>
  <Application>Microsoft Office PowerPoint</Application>
  <PresentationFormat>On-screen Show (4:3)</PresentationFormat>
  <Paragraphs>497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Petrography of Crystalline Rocks: Stimulus of Abrasion Resistance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Petrography of Crystalline Rocks: Stimulus of Abrasion Resistance</dc:title>
  <dc:creator>TONY 3</dc:creator>
  <cp:lastModifiedBy>TONY 3</cp:lastModifiedBy>
  <cp:revision>74</cp:revision>
  <dcterms:created xsi:type="dcterms:W3CDTF">2012-09-17T13:54:46Z</dcterms:created>
  <dcterms:modified xsi:type="dcterms:W3CDTF">2012-11-07T08:34:09Z</dcterms:modified>
</cp:coreProperties>
</file>