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1"/>
  </p:notesMasterIdLst>
  <p:sldIdLst>
    <p:sldId id="256" r:id="rId2"/>
    <p:sldId id="257" r:id="rId3"/>
    <p:sldId id="279" r:id="rId4"/>
    <p:sldId id="278" r:id="rId5"/>
    <p:sldId id="259" r:id="rId6"/>
    <p:sldId id="277" r:id="rId7"/>
    <p:sldId id="261" r:id="rId8"/>
    <p:sldId id="288" r:id="rId9"/>
    <p:sldId id="289" r:id="rId10"/>
    <p:sldId id="262" r:id="rId11"/>
    <p:sldId id="263" r:id="rId12"/>
    <p:sldId id="284" r:id="rId13"/>
    <p:sldId id="285" r:id="rId14"/>
    <p:sldId id="264" r:id="rId15"/>
    <p:sldId id="265" r:id="rId16"/>
    <p:sldId id="266" r:id="rId17"/>
    <p:sldId id="267" r:id="rId18"/>
    <p:sldId id="270"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A10D"/>
    <a:srgbClr val="EF9511"/>
    <a:srgbClr val="E6AD3A"/>
    <a:srgbClr val="DB9B45"/>
    <a:srgbClr val="FEE176"/>
    <a:srgbClr val="FFFFFF"/>
    <a:srgbClr val="ECDD18"/>
    <a:srgbClr val="3B0AB6"/>
    <a:srgbClr val="FFCC66"/>
    <a:srgbClr val="BC9C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5626" autoAdjust="0"/>
  </p:normalViewPr>
  <p:slideViewPr>
    <p:cSldViewPr>
      <p:cViewPr varScale="1">
        <p:scale>
          <a:sx n="62" d="100"/>
          <a:sy n="62" d="100"/>
        </p:scale>
        <p:origin x="-2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260A2-643C-4481-9BD2-99D82E9F4051}" type="datetimeFigureOut">
              <a:rPr lang="en-US" smtClean="0"/>
              <a:t>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60AD6A-292F-477D-A979-2E8870950FD1}" type="slidenum">
              <a:rPr lang="en-US" smtClean="0"/>
              <a:t>‹#›</a:t>
            </a:fld>
            <a:endParaRPr lang="en-US"/>
          </a:p>
        </p:txBody>
      </p:sp>
    </p:spTree>
    <p:extLst>
      <p:ext uri="{BB962C8B-B14F-4D97-AF65-F5344CB8AC3E}">
        <p14:creationId xmlns:p14="http://schemas.microsoft.com/office/powerpoint/2010/main" val="3753136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0AD6A-292F-477D-A979-2E8870950FD1}" type="slidenum">
              <a:rPr lang="en-US" smtClean="0"/>
              <a:t>1</a:t>
            </a:fld>
            <a:endParaRPr lang="en-US"/>
          </a:p>
        </p:txBody>
      </p:sp>
    </p:spTree>
    <p:extLst>
      <p:ext uri="{BB962C8B-B14F-4D97-AF65-F5344CB8AC3E}">
        <p14:creationId xmlns:p14="http://schemas.microsoft.com/office/powerpoint/2010/main" val="145670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0AD6A-292F-477D-A979-2E8870950FD1}" type="slidenum">
              <a:rPr lang="en-US" smtClean="0"/>
              <a:t>3</a:t>
            </a:fld>
            <a:endParaRPr lang="en-US"/>
          </a:p>
        </p:txBody>
      </p:sp>
    </p:spTree>
    <p:extLst>
      <p:ext uri="{BB962C8B-B14F-4D97-AF65-F5344CB8AC3E}">
        <p14:creationId xmlns:p14="http://schemas.microsoft.com/office/powerpoint/2010/main" val="215505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0AD6A-292F-477D-A979-2E8870950FD1}" type="slidenum">
              <a:rPr lang="en-US" smtClean="0"/>
              <a:t>8</a:t>
            </a:fld>
            <a:endParaRPr lang="en-US"/>
          </a:p>
        </p:txBody>
      </p:sp>
    </p:spTree>
    <p:extLst>
      <p:ext uri="{BB962C8B-B14F-4D97-AF65-F5344CB8AC3E}">
        <p14:creationId xmlns:p14="http://schemas.microsoft.com/office/powerpoint/2010/main" val="196841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0DDB65E-C6CD-4CF3-91CB-B3C78E9BA675}" type="datetimeFigureOut">
              <a:rPr lang="en-US" smtClean="0"/>
              <a:pPr/>
              <a:t>11/7/2012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D4067FD-E63F-48D5-80A8-2AC2ABC26977}"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DDB65E-C6CD-4CF3-91CB-B3C78E9BA675}"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067FD-E63F-48D5-80A8-2AC2ABC269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DDB65E-C6CD-4CF3-91CB-B3C78E9BA675}"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067FD-E63F-48D5-80A8-2AC2ABC269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DDB65E-C6CD-4CF3-91CB-B3C78E9BA675}"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067FD-E63F-48D5-80A8-2AC2ABC269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0DDB65E-C6CD-4CF3-91CB-B3C78E9BA675}"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D4067FD-E63F-48D5-80A8-2AC2ABC269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0DDB65E-C6CD-4CF3-91CB-B3C78E9BA675}" type="datetimeFigureOut">
              <a:rPr lang="en-US" smtClean="0"/>
              <a:pPr/>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067FD-E63F-48D5-80A8-2AC2ABC269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0DDB65E-C6CD-4CF3-91CB-B3C78E9BA675}" type="datetimeFigureOut">
              <a:rPr lang="en-US" smtClean="0"/>
              <a:pPr/>
              <a:t>11/7/2012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4067FD-E63F-48D5-80A8-2AC2ABC269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0DDB65E-C6CD-4CF3-91CB-B3C78E9BA675}" type="datetimeFigureOut">
              <a:rPr lang="en-US" smtClean="0"/>
              <a:pPr/>
              <a:t>11/7/2012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4067FD-E63F-48D5-80A8-2AC2ABC269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DDB65E-C6CD-4CF3-91CB-B3C78E9BA675}" type="datetimeFigureOut">
              <a:rPr lang="en-US" smtClean="0"/>
              <a:pPr/>
              <a:t>11/7/2012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4067FD-E63F-48D5-80A8-2AC2ABC269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0DDB65E-C6CD-4CF3-91CB-B3C78E9BA675}" type="datetimeFigureOut">
              <a:rPr lang="en-US" smtClean="0"/>
              <a:pPr/>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067FD-E63F-48D5-80A8-2AC2ABC269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0DDB65E-C6CD-4CF3-91CB-B3C78E9BA675}" type="datetimeFigureOut">
              <a:rPr lang="en-US" smtClean="0"/>
              <a:pPr/>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067FD-E63F-48D5-80A8-2AC2ABC269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rgbClr val="DB9B45"/>
            </a:gs>
            <a:gs pos="0">
              <a:srgbClr val="663012"/>
            </a:gs>
          </a:gsLst>
          <a:lin ang="2700000" scaled="1"/>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0DDB65E-C6CD-4CF3-91CB-B3C78E9BA675}" type="datetimeFigureOut">
              <a:rPr lang="en-US" smtClean="0"/>
              <a:pPr/>
              <a:t>11/7/2012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D4067FD-E63F-48D5-80A8-2AC2ABC2697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2.ivcc.edu/phillips/geology/environmental_research.htm" TargetMode="Externa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229600" cy="1828800"/>
          </a:xfrm>
        </p:spPr>
        <p:txBody>
          <a:bodyPr>
            <a:normAutofit fontScale="90000"/>
          </a:bodyPr>
          <a:lstStyle/>
          <a:p>
            <a:r>
              <a:rPr lang="en-US" dirty="0" smtClean="0"/>
              <a:t>TEACHING GEN ED COURSES TO MOTIVATE AND INFORM FUTURE DECISION MAKERS</a:t>
            </a:r>
            <a:endParaRPr lang="en-US" dirty="0"/>
          </a:p>
        </p:txBody>
      </p:sp>
      <p:sp>
        <p:nvSpPr>
          <p:cNvPr id="3" name="Subtitle 2"/>
          <p:cNvSpPr>
            <a:spLocks noGrp="1"/>
          </p:cNvSpPr>
          <p:nvPr>
            <p:ph type="subTitle" idx="1"/>
          </p:nvPr>
        </p:nvSpPr>
        <p:spPr>
          <a:xfrm>
            <a:off x="4114800" y="3581400"/>
            <a:ext cx="6400800" cy="1752600"/>
          </a:xfrm>
        </p:spPr>
        <p:txBody>
          <a:bodyPr>
            <a:normAutofit fontScale="92500" lnSpcReduction="10000"/>
          </a:bodyPr>
          <a:lstStyle/>
          <a:p>
            <a:r>
              <a:rPr lang="en-US" sz="3600" dirty="0" smtClean="0">
                <a:solidFill>
                  <a:srgbClr val="FEE176"/>
                </a:solidFill>
              </a:rPr>
              <a:t>By Janis D. Treworgy</a:t>
            </a:r>
          </a:p>
          <a:p>
            <a:r>
              <a:rPr lang="en-US" sz="3600" dirty="0" smtClean="0">
                <a:solidFill>
                  <a:srgbClr val="FEE176"/>
                </a:solidFill>
              </a:rPr>
              <a:t>Principia College </a:t>
            </a:r>
          </a:p>
          <a:p>
            <a:r>
              <a:rPr lang="en-US" sz="3600" dirty="0" err="1" smtClean="0">
                <a:solidFill>
                  <a:srgbClr val="FEE176"/>
                </a:solidFill>
              </a:rPr>
              <a:t>Elsah</a:t>
            </a:r>
            <a:r>
              <a:rPr lang="en-US" sz="3600" dirty="0" smtClean="0">
                <a:solidFill>
                  <a:srgbClr val="FEE176"/>
                </a:solidFill>
              </a:rPr>
              <a:t>, Illinois</a:t>
            </a:r>
            <a:endParaRPr lang="en-US" sz="3600" dirty="0">
              <a:solidFill>
                <a:srgbClr val="FEE176"/>
              </a:solidFill>
            </a:endParaRPr>
          </a:p>
        </p:txBody>
      </p:sp>
      <p:pic>
        <p:nvPicPr>
          <p:cNvPr id="4" name="Picture 2"/>
          <p:cNvPicPr>
            <a:picLocks noChangeAspect="1" noChangeArrowheads="1"/>
          </p:cNvPicPr>
          <p:nvPr/>
        </p:nvPicPr>
        <p:blipFill>
          <a:blip r:embed="rId3" cstate="print"/>
          <a:srcRect/>
          <a:stretch>
            <a:fillRect/>
          </a:stretch>
        </p:blipFill>
        <p:spPr bwMode="auto">
          <a:xfrm>
            <a:off x="0" y="2781300"/>
            <a:ext cx="5435600" cy="4076700"/>
          </a:xfrm>
          <a:prstGeom prst="rect">
            <a:avLst/>
          </a:prstGeom>
          <a:noFill/>
          <a:ln w="9525">
            <a:noFill/>
            <a:miter lim="800000"/>
            <a:headEnd/>
            <a:tailEnd/>
          </a:ln>
          <a:effectLst/>
        </p:spPr>
      </p:pic>
      <p:sp>
        <p:nvSpPr>
          <p:cNvPr id="5" name="TextBox 4"/>
          <p:cNvSpPr txBox="1"/>
          <p:nvPr/>
        </p:nvSpPr>
        <p:spPr>
          <a:xfrm>
            <a:off x="285750" y="43934"/>
            <a:ext cx="8656088" cy="369332"/>
          </a:xfrm>
          <a:prstGeom prst="rect">
            <a:avLst/>
          </a:prstGeom>
          <a:noFill/>
        </p:spPr>
        <p:txBody>
          <a:bodyPr wrap="none" rtlCol="0">
            <a:spAutoFit/>
          </a:bodyPr>
          <a:lstStyle/>
          <a:p>
            <a:r>
              <a:rPr lang="en-US" dirty="0"/>
              <a:t>T77. </a:t>
            </a:r>
            <a:r>
              <a:rPr lang="en-US" b="1" dirty="0"/>
              <a:t>Innovations and Challenges in Non-Major Instruction in Two- and Four-Year Colleges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Environmental Geology Course </a:t>
            </a:r>
            <a:endParaRPr lang="en-US" dirty="0"/>
          </a:p>
        </p:txBody>
      </p:sp>
      <p:sp>
        <p:nvSpPr>
          <p:cNvPr id="3" name="Content Placeholder 2"/>
          <p:cNvSpPr>
            <a:spLocks noGrp="1"/>
          </p:cNvSpPr>
          <p:nvPr>
            <p:ph idx="1"/>
          </p:nvPr>
        </p:nvSpPr>
        <p:spPr>
          <a:xfrm>
            <a:off x="533400" y="1676400"/>
            <a:ext cx="7924800" cy="5334000"/>
          </a:xfrm>
        </p:spPr>
        <p:txBody>
          <a:bodyPr>
            <a:normAutofit/>
          </a:bodyPr>
          <a:lstStyle/>
          <a:p>
            <a:r>
              <a:rPr lang="en-US" dirty="0" smtClean="0"/>
              <a:t>200 level</a:t>
            </a:r>
          </a:p>
          <a:p>
            <a:r>
              <a:rPr lang="en-US" dirty="0" smtClean="0"/>
              <a:t>Non-lab</a:t>
            </a:r>
          </a:p>
          <a:p>
            <a:r>
              <a:rPr lang="en-US" dirty="0" smtClean="0"/>
              <a:t>3 field trips</a:t>
            </a:r>
          </a:p>
          <a:p>
            <a:pPr lvl="1"/>
            <a:r>
              <a:rPr lang="en-US" dirty="0" smtClean="0"/>
              <a:t>Mass wasting and  karst                                            features on and near campus</a:t>
            </a:r>
          </a:p>
          <a:p>
            <a:pPr lvl="1"/>
            <a:r>
              <a:rPr lang="en-US" dirty="0" smtClean="0"/>
              <a:t>Waste water treatment plant</a:t>
            </a:r>
          </a:p>
          <a:p>
            <a:pPr lvl="1"/>
            <a:r>
              <a:rPr lang="en-US" dirty="0" smtClean="0"/>
              <a:t>Surface coal mine w/ reclamation and a pre-law area</a:t>
            </a:r>
          </a:p>
          <a:p>
            <a:r>
              <a:rPr lang="en-US" dirty="0" smtClean="0"/>
              <a:t>Term-long Environmental Site Assessment Project</a:t>
            </a:r>
          </a:p>
          <a:p>
            <a:endParaRPr lang="en-US" dirty="0"/>
          </a:p>
        </p:txBody>
      </p:sp>
      <p:pic>
        <p:nvPicPr>
          <p:cNvPr id="6" name="Picture 2" descr="\\es-filer-01\pickup\Courses\Geology\Environmental Geology 225\Field Trip Photos\225 Field Trip W'11\DSC050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676400"/>
            <a:ext cx="3352800" cy="2514600"/>
          </a:xfrm>
          <a:prstGeom prst="rect">
            <a:avLst/>
          </a:prstGeom>
          <a:noFill/>
          <a:ln w="57150">
            <a:solidFill>
              <a:srgbClr val="F3A10D"/>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Environmental Site Assessment </a:t>
            </a:r>
            <a:br>
              <a:rPr lang="en-US" dirty="0" smtClean="0"/>
            </a:br>
            <a:r>
              <a:rPr lang="en-US" dirty="0" smtClean="0"/>
              <a:t>(ESA) Project</a:t>
            </a:r>
            <a:endParaRPr lang="en-US" dirty="0"/>
          </a:p>
        </p:txBody>
      </p:sp>
      <p:sp>
        <p:nvSpPr>
          <p:cNvPr id="3" name="Content Placeholder 2"/>
          <p:cNvSpPr>
            <a:spLocks noGrp="1"/>
          </p:cNvSpPr>
          <p:nvPr>
            <p:ph idx="1"/>
          </p:nvPr>
        </p:nvSpPr>
        <p:spPr>
          <a:xfrm>
            <a:off x="381000" y="1684020"/>
            <a:ext cx="8458200" cy="4946806"/>
          </a:xfrm>
        </p:spPr>
        <p:txBody>
          <a:bodyPr>
            <a:normAutofit lnSpcReduction="10000"/>
          </a:bodyPr>
          <a:lstStyle/>
          <a:p>
            <a:pPr marL="548640" lvl="1" indent="-411480">
              <a:buClr>
                <a:schemeClr val="tx1">
                  <a:shade val="95000"/>
                </a:schemeClr>
              </a:buClr>
              <a:buSzPct val="65000"/>
              <a:buFont typeface="Wingdings 2"/>
              <a:buChar char=""/>
            </a:pPr>
            <a:r>
              <a:rPr lang="en-US" sz="2800" dirty="0" smtClean="0"/>
              <a:t>Research and write an ESA (6-8 page paper) for a city of their choice</a:t>
            </a:r>
          </a:p>
          <a:p>
            <a:pPr marL="548640" lvl="1" indent="-411480">
              <a:buClr>
                <a:schemeClr val="tx1">
                  <a:shade val="95000"/>
                </a:schemeClr>
              </a:buClr>
              <a:buSzPct val="65000"/>
              <a:buFont typeface="Wingdings 2"/>
              <a:buChar char=""/>
            </a:pPr>
            <a:r>
              <a:rPr lang="en-US" sz="2800" dirty="0" smtClean="0"/>
              <a:t>Scenario: future home owner</a:t>
            </a:r>
          </a:p>
          <a:p>
            <a:pPr marL="548640" lvl="1" indent="-411480">
              <a:lnSpc>
                <a:spcPct val="30000"/>
              </a:lnSpc>
              <a:buClr>
                <a:schemeClr val="tx1">
                  <a:shade val="95000"/>
                </a:schemeClr>
              </a:buClr>
              <a:buSzPct val="65000"/>
              <a:buFont typeface="Wingdings 2"/>
              <a:buChar char=""/>
            </a:pPr>
            <a:endParaRPr lang="en-US" sz="2800" dirty="0" smtClean="0"/>
          </a:p>
          <a:p>
            <a:r>
              <a:rPr lang="en-US" dirty="0" smtClean="0"/>
              <a:t>Assignment is </a:t>
            </a:r>
            <a:r>
              <a:rPr lang="en-US" dirty="0" err="1" smtClean="0"/>
              <a:t>scaffolded</a:t>
            </a:r>
            <a:endParaRPr lang="en-US" dirty="0" smtClean="0"/>
          </a:p>
          <a:p>
            <a:pPr lvl="1"/>
            <a:r>
              <a:rPr lang="en-US" dirty="0" smtClean="0"/>
              <a:t>Annotated bibliography for each topic </a:t>
            </a:r>
            <a:endParaRPr lang="en-US" dirty="0"/>
          </a:p>
          <a:p>
            <a:pPr lvl="1"/>
            <a:r>
              <a:rPr lang="en-US" dirty="0" smtClean="0"/>
              <a:t>Multiple drafts </a:t>
            </a:r>
          </a:p>
          <a:p>
            <a:pPr lvl="1"/>
            <a:r>
              <a:rPr lang="en-US" dirty="0" smtClean="0"/>
              <a:t>Peer review</a:t>
            </a:r>
          </a:p>
          <a:p>
            <a:pPr lvl="1"/>
            <a:endParaRPr lang="en-US" dirty="0" smtClean="0"/>
          </a:p>
          <a:p>
            <a:pPr lvl="2"/>
            <a:r>
              <a:rPr lang="en-US" sz="2400" dirty="0" smtClean="0"/>
              <a:t>Poster </a:t>
            </a:r>
            <a:endParaRPr lang="en-US" sz="2400" dirty="0"/>
          </a:p>
          <a:p>
            <a:pPr lvl="2"/>
            <a:r>
              <a:rPr lang="en-US" sz="2400" dirty="0"/>
              <a:t>Website</a:t>
            </a:r>
          </a:p>
          <a:p>
            <a:pPr lvl="2"/>
            <a:r>
              <a:rPr lang="en-US" sz="2400" dirty="0"/>
              <a:t>Blog</a:t>
            </a:r>
          </a:p>
          <a:p>
            <a:endParaRPr lang="en-US" dirty="0"/>
          </a:p>
        </p:txBody>
      </p:sp>
      <p:pic>
        <p:nvPicPr>
          <p:cNvPr id="7" name="Picture 6" descr="C:\Users\Phillip Drake\Downloads\Boulder Aerial Phot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47329">
            <a:off x="6404545" y="2561695"/>
            <a:ext cx="2667000" cy="2165748"/>
          </a:xfrm>
          <a:prstGeom prst="rect">
            <a:avLst/>
          </a:prstGeom>
          <a:noFill/>
          <a:ln w="57150">
            <a:solidFill>
              <a:srgbClr val="F3A10D"/>
            </a:solidFill>
            <a:miter lim="800000"/>
            <a:headEnd/>
            <a:tailEnd/>
          </a:ln>
        </p:spPr>
      </p:pic>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51314">
            <a:off x="4108709" y="4313051"/>
            <a:ext cx="1734970" cy="2345272"/>
          </a:xfrm>
          <a:prstGeom prst="rect">
            <a:avLst/>
          </a:prstGeom>
          <a:noFill/>
          <a:ln w="57150">
            <a:solidFill>
              <a:srgbClr val="F3A10D"/>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ESA Project</a:t>
            </a:r>
            <a:endParaRPr lang="en-US" dirty="0"/>
          </a:p>
        </p:txBody>
      </p:sp>
      <p:sp>
        <p:nvSpPr>
          <p:cNvPr id="3" name="Content Placeholder 2"/>
          <p:cNvSpPr>
            <a:spLocks noGrp="1"/>
          </p:cNvSpPr>
          <p:nvPr>
            <p:ph idx="1"/>
          </p:nvPr>
        </p:nvSpPr>
        <p:spPr>
          <a:xfrm>
            <a:off x="304800" y="1295400"/>
            <a:ext cx="8534400" cy="4709160"/>
          </a:xfrm>
        </p:spPr>
        <p:txBody>
          <a:bodyPr/>
          <a:lstStyle/>
          <a:p>
            <a:pPr lvl="0"/>
            <a:r>
              <a:rPr lang="en-US" dirty="0" smtClean="0"/>
              <a:t>Learning Outcomes / Goals</a:t>
            </a:r>
          </a:p>
          <a:p>
            <a:pPr lvl="1"/>
            <a:r>
              <a:rPr lang="en-US" sz="2600" dirty="0" smtClean="0"/>
              <a:t>Engage students to the point of understanding</a:t>
            </a:r>
          </a:p>
          <a:p>
            <a:pPr lvl="1"/>
            <a:r>
              <a:rPr lang="en-US" sz="2600" dirty="0" smtClean="0"/>
              <a:t>Add significance to content by applying what they learn to their own lives</a:t>
            </a:r>
          </a:p>
          <a:p>
            <a:pPr lvl="1"/>
            <a:r>
              <a:rPr lang="en-US" sz="2600" dirty="0" smtClean="0"/>
              <a:t>Learn what information is available and where to find it</a:t>
            </a:r>
            <a:endParaRPr lang="en-US" sz="2600" dirty="0"/>
          </a:p>
        </p:txBody>
      </p:sp>
      <p:pic>
        <p:nvPicPr>
          <p:cNvPr id="5" name="Picture 22" descr="http://upload.wikimedia.org/wikipedia/commons/8/8a/Saint_Louis_satellite_photo_of_Great_Flood.jpg"/>
          <p:cNvPicPr>
            <a:picLocks noChangeAspect="1" noChangeArrowheads="1"/>
          </p:cNvPicPr>
          <p:nvPr/>
        </p:nvPicPr>
        <p:blipFill>
          <a:blip r:embed="rId2" cstate="print"/>
          <a:srcRect/>
          <a:stretch>
            <a:fillRect/>
          </a:stretch>
        </p:blipFill>
        <p:spPr bwMode="auto">
          <a:xfrm>
            <a:off x="3809999" y="3916740"/>
            <a:ext cx="5181601" cy="2788860"/>
          </a:xfrm>
          <a:prstGeom prst="rect">
            <a:avLst/>
          </a:prstGeom>
          <a:noFill/>
          <a:ln w="57150">
            <a:solidFill>
              <a:srgbClr val="F3A10D"/>
            </a:solidFill>
            <a:miter lim="800000"/>
            <a:headEnd/>
            <a:tailEnd/>
          </a:ln>
        </p:spPr>
      </p:pic>
    </p:spTree>
    <p:extLst>
      <p:ext uri="{BB962C8B-B14F-4D97-AF65-F5344CB8AC3E}">
        <p14:creationId xmlns:p14="http://schemas.microsoft.com/office/powerpoint/2010/main" val="1089186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676400"/>
            <a:ext cx="6096000" cy="4524315"/>
          </a:xfrm>
          <a:prstGeom prst="rect">
            <a:avLst/>
          </a:prstGeom>
        </p:spPr>
        <p:txBody>
          <a:bodyPr wrap="square">
            <a:spAutoFit/>
          </a:bodyPr>
          <a:lstStyle/>
          <a:p>
            <a:pPr eaLnBrk="0" fontAlgn="base" hangingPunct="0">
              <a:spcBef>
                <a:spcPct val="0"/>
              </a:spcBef>
              <a:spcAft>
                <a:spcPct val="0"/>
              </a:spcAft>
              <a:buFontTx/>
              <a:buChar char="•"/>
              <a:tabLst>
                <a:tab pos="228600" algn="l"/>
              </a:tabLst>
            </a:pPr>
            <a:endParaRPr lang="en-US" b="1" dirty="0">
              <a:latin typeface="Arial" pitchFamily="34" charset="0"/>
              <a:ea typeface="Times New Roman" pitchFamily="18" charset="0"/>
              <a:cs typeface="Times New Roman" pitchFamily="18" charset="0"/>
            </a:endParaRPr>
          </a:p>
          <a:p>
            <a:pPr lvl="0" eaLnBrk="0" fontAlgn="base" hangingPunct="0">
              <a:spcBef>
                <a:spcPct val="0"/>
              </a:spcBef>
              <a:spcAft>
                <a:spcPct val="0"/>
              </a:spcAft>
              <a:buFontTx/>
              <a:buChar char="•"/>
              <a:tabLst>
                <a:tab pos="228600" algn="l"/>
              </a:tabLst>
            </a:pPr>
            <a:r>
              <a:rPr lang="en-US" b="1" dirty="0">
                <a:latin typeface="Arial" pitchFamily="34" charset="0"/>
                <a:ea typeface="Times New Roman" pitchFamily="18" charset="0"/>
                <a:cs typeface="Times New Roman" pitchFamily="18" charset="0"/>
              </a:rPr>
              <a:t> 	BACKGROUND – Geographic and Geologic factors</a:t>
            </a:r>
          </a:p>
          <a:p>
            <a:pPr lvl="0" eaLnBrk="0" fontAlgn="base" hangingPunct="0">
              <a:spcBef>
                <a:spcPct val="0"/>
              </a:spcBef>
              <a:spcAft>
                <a:spcPct val="0"/>
              </a:spcAft>
              <a:tabLst>
                <a:tab pos="228600" algn="l"/>
              </a:tabLst>
            </a:pPr>
            <a:r>
              <a:rPr lang="en-US" b="1" dirty="0">
                <a:latin typeface="Arial" pitchFamily="34" charset="0"/>
                <a:ea typeface="Times New Roman" pitchFamily="18" charset="0"/>
                <a:cs typeface="Times New Roman" pitchFamily="18" charset="0"/>
              </a:rPr>
              <a:t>	</a:t>
            </a:r>
          </a:p>
          <a:p>
            <a:pPr lvl="0" eaLnBrk="0" fontAlgn="base" hangingPunct="0">
              <a:spcBef>
                <a:spcPct val="0"/>
              </a:spcBef>
              <a:spcAft>
                <a:spcPct val="0"/>
              </a:spcAft>
              <a:buFontTx/>
              <a:buChar char="•"/>
              <a:tabLst>
                <a:tab pos="228600" algn="l"/>
              </a:tabLst>
            </a:pPr>
            <a:r>
              <a:rPr lang="en-US" b="1" dirty="0">
                <a:latin typeface="Arial" pitchFamily="34" charset="0"/>
                <a:ea typeface="Times New Roman" pitchFamily="18" charset="0"/>
                <a:cs typeface="Times New Roman" pitchFamily="18" charset="0"/>
              </a:rPr>
              <a:t> 	</a:t>
            </a:r>
            <a:r>
              <a:rPr lang="en-US" b="1" dirty="0" smtClean="0">
                <a:latin typeface="Arial" pitchFamily="34" charset="0"/>
                <a:ea typeface="Times New Roman" pitchFamily="18" charset="0"/>
                <a:cs typeface="Times New Roman" pitchFamily="18" charset="0"/>
              </a:rPr>
              <a:t>NATURAL </a:t>
            </a:r>
            <a:r>
              <a:rPr lang="en-US" b="1" dirty="0">
                <a:latin typeface="Arial" pitchFamily="34" charset="0"/>
                <a:ea typeface="Times New Roman" pitchFamily="18" charset="0"/>
                <a:cs typeface="Times New Roman" pitchFamily="18" charset="0"/>
              </a:rPr>
              <a:t>HAZARDS</a:t>
            </a:r>
          </a:p>
          <a:p>
            <a:pPr lvl="0" eaLnBrk="0" fontAlgn="base" hangingPunct="0">
              <a:spcBef>
                <a:spcPct val="0"/>
              </a:spcBef>
              <a:spcAft>
                <a:spcPct val="0"/>
              </a:spcAft>
              <a:tabLst>
                <a:tab pos="228600" algn="l"/>
              </a:tabLst>
            </a:pPr>
            <a:r>
              <a:rPr lang="en-US" b="1" dirty="0">
                <a:latin typeface="Arial" pitchFamily="34" charset="0"/>
                <a:ea typeface="Times New Roman" pitchFamily="18" charset="0"/>
                <a:cs typeface="Times New Roman" pitchFamily="18" charset="0"/>
              </a:rPr>
              <a:t>	</a:t>
            </a:r>
          </a:p>
          <a:p>
            <a:pPr lvl="0" eaLnBrk="0" fontAlgn="base" hangingPunct="0">
              <a:spcBef>
                <a:spcPct val="0"/>
              </a:spcBef>
              <a:spcAft>
                <a:spcPct val="0"/>
              </a:spcAft>
              <a:buFontTx/>
              <a:buChar char="•"/>
              <a:tabLst>
                <a:tab pos="228600" algn="l"/>
              </a:tabLst>
            </a:pPr>
            <a:r>
              <a:rPr lang="en-US" b="1" dirty="0">
                <a:latin typeface="Arial" pitchFamily="34" charset="0"/>
                <a:ea typeface="Times New Roman" pitchFamily="18" charset="0"/>
                <a:cs typeface="Times New Roman" pitchFamily="18" charset="0"/>
              </a:rPr>
              <a:t> 	WATER </a:t>
            </a:r>
          </a:p>
          <a:p>
            <a:pPr eaLnBrk="0" fontAlgn="base" hangingPunct="0">
              <a:spcBef>
                <a:spcPct val="0"/>
              </a:spcBef>
              <a:spcAft>
                <a:spcPct val="0"/>
              </a:spcAft>
              <a:tabLst>
                <a:tab pos="228600" algn="l"/>
              </a:tabLst>
            </a:pPr>
            <a:r>
              <a:rPr lang="en-US" b="1" dirty="0">
                <a:latin typeface="Arial" pitchFamily="34" charset="0"/>
                <a:ea typeface="Times New Roman" pitchFamily="18" charset="0"/>
                <a:cs typeface="Times New Roman" pitchFamily="18" charset="0"/>
              </a:rPr>
              <a:t>	</a:t>
            </a:r>
          </a:p>
          <a:p>
            <a:pPr lvl="0" eaLnBrk="0" fontAlgn="base" hangingPunct="0">
              <a:spcBef>
                <a:spcPct val="0"/>
              </a:spcBef>
              <a:spcAft>
                <a:spcPct val="0"/>
              </a:spcAft>
              <a:buFontTx/>
              <a:buChar char="•"/>
              <a:tabLst>
                <a:tab pos="228600" algn="l"/>
              </a:tabLst>
            </a:pPr>
            <a:r>
              <a:rPr lang="en-US" b="1" dirty="0">
                <a:latin typeface="Arial" pitchFamily="34" charset="0"/>
                <a:ea typeface="Times New Roman" pitchFamily="18" charset="0"/>
                <a:cs typeface="Times New Roman" pitchFamily="18" charset="0"/>
              </a:rPr>
              <a:t> 	WASTE WATER TREATMENT	</a:t>
            </a:r>
          </a:p>
          <a:p>
            <a:pPr lvl="0" eaLnBrk="0" fontAlgn="base" hangingPunct="0">
              <a:spcBef>
                <a:spcPct val="0"/>
              </a:spcBef>
              <a:spcAft>
                <a:spcPct val="0"/>
              </a:spcAft>
              <a:tabLst>
                <a:tab pos="228600" algn="l"/>
              </a:tabLst>
            </a:pPr>
            <a:r>
              <a:rPr lang="en-US" b="1" dirty="0">
                <a:latin typeface="Arial" pitchFamily="34" charset="0"/>
                <a:ea typeface="Times New Roman" pitchFamily="18" charset="0"/>
                <a:cs typeface="Times New Roman" pitchFamily="18" charset="0"/>
              </a:rPr>
              <a:t>	</a:t>
            </a:r>
          </a:p>
          <a:p>
            <a:pPr lvl="0" eaLnBrk="0" fontAlgn="base" hangingPunct="0">
              <a:spcBef>
                <a:spcPct val="0"/>
              </a:spcBef>
              <a:spcAft>
                <a:spcPct val="0"/>
              </a:spcAft>
              <a:buFontTx/>
              <a:buChar char="•"/>
              <a:tabLst>
                <a:tab pos="228600" algn="l"/>
              </a:tabLst>
            </a:pPr>
            <a:r>
              <a:rPr lang="en-US" b="1" dirty="0">
                <a:latin typeface="Arial" pitchFamily="34" charset="0"/>
                <a:ea typeface="Times New Roman" pitchFamily="18" charset="0"/>
                <a:cs typeface="Times New Roman" pitchFamily="18" charset="0"/>
              </a:rPr>
              <a:t> 	SOLID WASTE DISPOSAL</a:t>
            </a:r>
          </a:p>
          <a:p>
            <a:pPr lvl="0" eaLnBrk="0" fontAlgn="base" hangingPunct="0">
              <a:spcBef>
                <a:spcPct val="0"/>
              </a:spcBef>
              <a:spcAft>
                <a:spcPct val="0"/>
              </a:spcAft>
              <a:tabLst>
                <a:tab pos="228600" algn="l"/>
              </a:tabLst>
            </a:pPr>
            <a:r>
              <a:rPr lang="en-US" b="1" dirty="0">
                <a:latin typeface="Arial" pitchFamily="34" charset="0"/>
                <a:ea typeface="Times New Roman" pitchFamily="18" charset="0"/>
                <a:cs typeface="Times New Roman" pitchFamily="18" charset="0"/>
              </a:rPr>
              <a:t>	</a:t>
            </a:r>
          </a:p>
          <a:p>
            <a:pPr lvl="0" eaLnBrk="0" fontAlgn="base" hangingPunct="0">
              <a:spcBef>
                <a:spcPct val="0"/>
              </a:spcBef>
              <a:spcAft>
                <a:spcPct val="0"/>
              </a:spcAft>
              <a:buFontTx/>
              <a:buChar char="•"/>
              <a:tabLst>
                <a:tab pos="228600" algn="l"/>
              </a:tabLst>
            </a:pPr>
            <a:r>
              <a:rPr lang="en-US" b="1" dirty="0">
                <a:latin typeface="Arial" pitchFamily="34" charset="0"/>
                <a:ea typeface="Times New Roman" pitchFamily="18" charset="0"/>
                <a:cs typeface="Times New Roman" pitchFamily="18" charset="0"/>
              </a:rPr>
              <a:t> 	CONCLUSION</a:t>
            </a:r>
          </a:p>
          <a:p>
            <a:pPr eaLnBrk="0" fontAlgn="base" hangingPunct="0">
              <a:spcBef>
                <a:spcPct val="0"/>
              </a:spcBef>
              <a:spcAft>
                <a:spcPct val="0"/>
              </a:spcAft>
              <a:buFontTx/>
              <a:buChar char="•"/>
              <a:tabLst>
                <a:tab pos="228600" algn="l"/>
              </a:tabLst>
            </a:pPr>
            <a:endParaRPr lang="en-US" b="1" dirty="0">
              <a:latin typeface="Arial" pitchFamily="34" charset="0"/>
              <a:ea typeface="Times New Roman" pitchFamily="18" charset="0"/>
              <a:cs typeface="Times New Roman" pitchFamily="18" charset="0"/>
            </a:endParaRPr>
          </a:p>
          <a:p>
            <a:pPr lvl="0" eaLnBrk="0" fontAlgn="base" hangingPunct="0">
              <a:spcBef>
                <a:spcPct val="0"/>
              </a:spcBef>
              <a:spcAft>
                <a:spcPct val="0"/>
              </a:spcAft>
              <a:buFontTx/>
              <a:buChar char="•"/>
              <a:tabLst>
                <a:tab pos="228600" algn="l"/>
              </a:tabLst>
            </a:pPr>
            <a:r>
              <a:rPr lang="en-US" b="1" dirty="0">
                <a:latin typeface="Arial" pitchFamily="34" charset="0"/>
                <a:ea typeface="Times New Roman" pitchFamily="18" charset="0"/>
                <a:cs typeface="Times New Roman" pitchFamily="18" charset="0"/>
              </a:rPr>
              <a:t> 	REFERENCE LIST</a:t>
            </a:r>
          </a:p>
          <a:p>
            <a:pPr eaLnBrk="0" fontAlgn="base" hangingPunct="0">
              <a:spcBef>
                <a:spcPct val="0"/>
              </a:spcBef>
              <a:spcAft>
                <a:spcPct val="0"/>
              </a:spcAft>
              <a:buFontTx/>
              <a:buChar char="•"/>
              <a:tabLst>
                <a:tab pos="228600" algn="l"/>
              </a:tabLst>
            </a:pPr>
            <a:endParaRPr lang="en-US" b="1" dirty="0">
              <a:latin typeface="Arial" pitchFamily="34" charset="0"/>
              <a:ea typeface="Times New Roman" pitchFamily="18" charset="0"/>
              <a:cs typeface="Times New Roman" pitchFamily="18" charset="0"/>
            </a:endParaRPr>
          </a:p>
          <a:p>
            <a:pPr lvl="0" eaLnBrk="0" fontAlgn="base" hangingPunct="0">
              <a:spcBef>
                <a:spcPct val="0"/>
              </a:spcBef>
              <a:spcAft>
                <a:spcPct val="0"/>
              </a:spcAft>
              <a:buFontTx/>
              <a:buChar char="•"/>
              <a:tabLst>
                <a:tab pos="228600" algn="l"/>
              </a:tabLst>
            </a:pPr>
            <a:r>
              <a:rPr lang="en-US" b="1" dirty="0">
                <a:latin typeface="Arial" pitchFamily="34" charset="0"/>
                <a:ea typeface="Times New Roman" pitchFamily="18" charset="0"/>
                <a:cs typeface="Times New Roman" pitchFamily="18" charset="0"/>
              </a:rPr>
              <a:t> 	FIGURES WITH CAPTIONS</a:t>
            </a:r>
          </a:p>
        </p:txBody>
      </p:sp>
      <p:sp>
        <p:nvSpPr>
          <p:cNvPr id="3" name="Title 1"/>
          <p:cNvSpPr txBox="1">
            <a:spLocks/>
          </p:cNvSpPr>
          <p:nvPr/>
        </p:nvSpPr>
        <p:spPr>
          <a:xfrm>
            <a:off x="457200" y="381000"/>
            <a:ext cx="8229600" cy="838200"/>
          </a:xfrm>
          <a:prstGeom prst="rect">
            <a:avLst/>
          </a:prstGeom>
        </p:spPr>
        <p:txBody>
          <a:bodyPr>
            <a:normAutofit fontScale="97500"/>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dirty="0" smtClean="0"/>
              <a:t>ESA Project</a:t>
            </a:r>
            <a:endParaRPr lang="en-US" dirty="0"/>
          </a:p>
        </p:txBody>
      </p:sp>
      <p:sp>
        <p:nvSpPr>
          <p:cNvPr id="4" name="Rectangle 3"/>
          <p:cNvSpPr/>
          <p:nvPr/>
        </p:nvSpPr>
        <p:spPr>
          <a:xfrm>
            <a:off x="609600" y="1226552"/>
            <a:ext cx="4572000" cy="800219"/>
          </a:xfrm>
          <a:prstGeom prst="rect">
            <a:avLst/>
          </a:prstGeom>
        </p:spPr>
        <p:txBody>
          <a:bodyPr>
            <a:spAutoFit/>
          </a:bodyPr>
          <a:lstStyle/>
          <a:p>
            <a:pPr marL="548640" lvl="1" indent="-411480">
              <a:buClr>
                <a:schemeClr val="tx1">
                  <a:shade val="95000"/>
                </a:schemeClr>
              </a:buClr>
              <a:buSzPct val="65000"/>
              <a:buFont typeface="Wingdings 2"/>
              <a:buChar char=""/>
            </a:pPr>
            <a:r>
              <a:rPr lang="en-US" sz="2800" dirty="0"/>
              <a:t>Outline is </a:t>
            </a:r>
            <a:r>
              <a:rPr lang="en-US" sz="2800" dirty="0" smtClean="0"/>
              <a:t>provided</a:t>
            </a:r>
          </a:p>
          <a:p>
            <a:endParaRPr lang="en-US" dirty="0"/>
          </a:p>
        </p:txBody>
      </p:sp>
      <p:pic>
        <p:nvPicPr>
          <p:cNvPr id="6" name="Picture 11" descr="Slide-prone cliffs loom over PCH in the eastern part of Malibu.  Winter rain storms often result in rock and mud flows down these slopes, closing PCH and sometimes damaging the beachside homes."/>
          <p:cNvPicPr>
            <a:picLocks noChangeAspect="1" noChangeArrowheads="1"/>
          </p:cNvPicPr>
          <p:nvPr/>
        </p:nvPicPr>
        <p:blipFill>
          <a:blip r:embed="rId2" cstate="print"/>
          <a:srcRect/>
          <a:stretch>
            <a:fillRect/>
          </a:stretch>
        </p:blipFill>
        <p:spPr bwMode="auto">
          <a:xfrm rot="385270">
            <a:off x="6017787" y="3086632"/>
            <a:ext cx="2211388" cy="2813476"/>
          </a:xfrm>
          <a:prstGeom prst="rect">
            <a:avLst/>
          </a:prstGeom>
          <a:noFill/>
          <a:ln w="57150">
            <a:solidFill>
              <a:srgbClr val="F3A10D"/>
            </a:solidFill>
            <a:miter lim="800000"/>
            <a:headEnd/>
            <a:tailEnd/>
          </a:ln>
        </p:spPr>
      </p:pic>
    </p:spTree>
    <p:extLst>
      <p:ext uri="{BB962C8B-B14F-4D97-AF65-F5344CB8AC3E}">
        <p14:creationId xmlns:p14="http://schemas.microsoft.com/office/powerpoint/2010/main" val="2873200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ESA Outline</a:t>
            </a:r>
            <a:endParaRPr lang="en-US" dirty="0"/>
          </a:p>
        </p:txBody>
      </p:sp>
      <p:sp>
        <p:nvSpPr>
          <p:cNvPr id="3" name="Content Placeholder 2"/>
          <p:cNvSpPr>
            <a:spLocks noGrp="1"/>
          </p:cNvSpPr>
          <p:nvPr>
            <p:ph idx="1"/>
          </p:nvPr>
        </p:nvSpPr>
        <p:spPr>
          <a:xfrm>
            <a:off x="304800" y="1447800"/>
            <a:ext cx="8229600" cy="4953000"/>
          </a:xfrm>
        </p:spPr>
        <p:txBody>
          <a:bodyPr/>
          <a:lstStyle/>
          <a:p>
            <a:r>
              <a:rPr lang="en-US" sz="3000" dirty="0" smtClean="0"/>
              <a:t>Background – gives context for rest of paper</a:t>
            </a:r>
          </a:p>
          <a:p>
            <a:pPr lvl="1"/>
            <a:r>
              <a:rPr lang="en-US" sz="2600" dirty="0" smtClean="0"/>
              <a:t>Purpose </a:t>
            </a:r>
          </a:p>
          <a:p>
            <a:pPr lvl="1"/>
            <a:r>
              <a:rPr lang="en-US" sz="2600" dirty="0" smtClean="0"/>
              <a:t>Geographic features, terrain</a:t>
            </a:r>
          </a:p>
          <a:p>
            <a:pPr lvl="2"/>
            <a:r>
              <a:rPr lang="en-US" sz="2400" dirty="0" smtClean="0"/>
              <a:t>Topography</a:t>
            </a:r>
          </a:p>
          <a:p>
            <a:pPr lvl="2"/>
            <a:r>
              <a:rPr lang="en-US" sz="2400" dirty="0" smtClean="0"/>
              <a:t>Drainage</a:t>
            </a:r>
          </a:p>
          <a:p>
            <a:pPr lvl="2"/>
            <a:endParaRPr lang="en-US" dirty="0" smtClean="0"/>
          </a:p>
          <a:p>
            <a:pPr lvl="1"/>
            <a:r>
              <a:rPr lang="en-US" sz="2600" dirty="0" smtClean="0"/>
              <a:t>Geology </a:t>
            </a:r>
          </a:p>
          <a:p>
            <a:pPr lvl="2"/>
            <a:r>
              <a:rPr lang="en-US" sz="2400" dirty="0" smtClean="0"/>
              <a:t>Position relative to plate boundaries</a:t>
            </a:r>
          </a:p>
          <a:p>
            <a:pPr lvl="2"/>
            <a:r>
              <a:rPr lang="en-US" sz="2400" dirty="0" smtClean="0"/>
              <a:t>Key rock types at/near surface</a:t>
            </a:r>
          </a:p>
          <a:p>
            <a:endParaRPr lang="en-US" sz="3000" dirty="0"/>
          </a:p>
        </p:txBody>
      </p:sp>
      <p:pic>
        <p:nvPicPr>
          <p:cNvPr id="5" name="Picture 4"/>
          <p:cNvPicPr/>
          <p:nvPr/>
        </p:nvPicPr>
        <p:blipFill>
          <a:blip r:embed="rId2" cstate="print"/>
          <a:srcRect/>
          <a:stretch>
            <a:fillRect/>
          </a:stretch>
        </p:blipFill>
        <p:spPr bwMode="auto">
          <a:xfrm rot="21220347">
            <a:off x="5640436" y="2281134"/>
            <a:ext cx="2971800" cy="2133600"/>
          </a:xfrm>
          <a:prstGeom prst="rect">
            <a:avLst/>
          </a:prstGeom>
          <a:noFill/>
          <a:ln w="57150">
            <a:solidFill>
              <a:srgbClr val="F3A10D"/>
            </a:solidFill>
            <a:miter lim="800000"/>
            <a:headEnd/>
            <a:tailEnd/>
          </a:ln>
        </p:spPr>
      </p:pic>
      <p:pic>
        <p:nvPicPr>
          <p:cNvPr id="6" name="Picture 7" descr="placasuh6.jpg"/>
          <p:cNvPicPr>
            <a:picLocks noChangeAspect="1" noChangeArrowheads="1"/>
          </p:cNvPicPr>
          <p:nvPr/>
        </p:nvPicPr>
        <p:blipFill>
          <a:blip r:embed="rId3" cstate="print"/>
          <a:srcRect/>
          <a:stretch>
            <a:fillRect/>
          </a:stretch>
        </p:blipFill>
        <p:spPr bwMode="auto">
          <a:xfrm rot="424876">
            <a:off x="6217716" y="4288313"/>
            <a:ext cx="2952750" cy="2225804"/>
          </a:xfrm>
          <a:prstGeom prst="rect">
            <a:avLst/>
          </a:prstGeom>
          <a:noFill/>
          <a:ln w="57150">
            <a:solidFill>
              <a:srgbClr val="F3A10D"/>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2631"/>
            <a:ext cx="8229600" cy="1143000"/>
          </a:xfrm>
        </p:spPr>
        <p:txBody>
          <a:bodyPr/>
          <a:lstStyle/>
          <a:p>
            <a:r>
              <a:rPr lang="en-US" dirty="0" smtClean="0"/>
              <a:t>ESA Outline</a:t>
            </a:r>
            <a:endParaRPr lang="en-US" dirty="0"/>
          </a:p>
        </p:txBody>
      </p:sp>
      <p:sp>
        <p:nvSpPr>
          <p:cNvPr id="3" name="Content Placeholder 2"/>
          <p:cNvSpPr>
            <a:spLocks noGrp="1"/>
          </p:cNvSpPr>
          <p:nvPr>
            <p:ph idx="1"/>
          </p:nvPr>
        </p:nvSpPr>
        <p:spPr>
          <a:xfrm>
            <a:off x="457200" y="1600200"/>
            <a:ext cx="8229600" cy="2514600"/>
          </a:xfrm>
        </p:spPr>
        <p:txBody>
          <a:bodyPr>
            <a:normAutofit/>
          </a:bodyPr>
          <a:lstStyle/>
          <a:p>
            <a:r>
              <a:rPr lang="en-US" sz="3000" dirty="0" smtClean="0"/>
              <a:t>Natural hazards </a:t>
            </a:r>
          </a:p>
          <a:p>
            <a:pPr lvl="1"/>
            <a:r>
              <a:rPr lang="en-US" sz="2600" dirty="0" smtClean="0"/>
              <a:t>Earthquakes, volcanoes, flooding,                                               mass wasting, coastal hazards, swelling soils, indoor radon</a:t>
            </a:r>
          </a:p>
          <a:p>
            <a:pPr lvl="1"/>
            <a:endParaRPr lang="en-US" sz="2600" dirty="0" smtClean="0"/>
          </a:p>
          <a:p>
            <a:pPr lvl="1"/>
            <a:endParaRPr lang="en-US" sz="2600" dirty="0"/>
          </a:p>
          <a:p>
            <a:endParaRPr lang="en-US" dirty="0"/>
          </a:p>
        </p:txBody>
      </p:sp>
      <p:sp>
        <p:nvSpPr>
          <p:cNvPr id="4" name="Rectangle 3" descr="Flood '93 Elsah-Riverview House"/>
          <p:cNvSpPr>
            <a:spLocks noGrp="1" noChangeAspect="1" noChangeArrowheads="1"/>
          </p:cNvSpPr>
          <p:nvPr isPhoto="1"/>
        </p:nvSpPr>
        <p:spPr bwMode="auto">
          <a:xfrm rot="21332980">
            <a:off x="6024395" y="138432"/>
            <a:ext cx="3654472" cy="222446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en-US"/>
          </a:p>
        </p:txBody>
      </p:sp>
      <p:sp>
        <p:nvSpPr>
          <p:cNvPr id="6" name="TextBox 5"/>
          <p:cNvSpPr txBox="1"/>
          <p:nvPr/>
        </p:nvSpPr>
        <p:spPr>
          <a:xfrm>
            <a:off x="3518150" y="3429000"/>
            <a:ext cx="5625849" cy="2763834"/>
          </a:xfrm>
          <a:prstGeom prst="rect">
            <a:avLst/>
          </a:prstGeom>
          <a:noFill/>
        </p:spPr>
        <p:txBody>
          <a:bodyPr wrap="square" rtlCol="0">
            <a:spAutoFit/>
          </a:bodyPr>
          <a:lstStyle/>
          <a:p>
            <a:endParaRPr lang="en-US" dirty="0"/>
          </a:p>
          <a:p>
            <a:endParaRPr lang="en-US" dirty="0"/>
          </a:p>
          <a:p>
            <a:pPr marL="868680" lvl="1" indent="-283464">
              <a:spcBef>
                <a:spcPct val="20000"/>
              </a:spcBef>
              <a:buClr>
                <a:schemeClr val="tx1"/>
              </a:buClr>
              <a:buSzPct val="80000"/>
              <a:buFont typeface="Wingdings 2"/>
              <a:buChar char=""/>
            </a:pPr>
            <a:r>
              <a:rPr lang="en-US" sz="2600" dirty="0"/>
              <a:t>Explain why they have or don’t have each type of hazard</a:t>
            </a:r>
          </a:p>
          <a:p>
            <a:pPr marL="868680" lvl="1" indent="-283464">
              <a:spcBef>
                <a:spcPct val="20000"/>
              </a:spcBef>
              <a:buClr>
                <a:schemeClr val="tx1"/>
              </a:buClr>
              <a:buSzPct val="80000"/>
              <a:buFont typeface="Wingdings 2"/>
              <a:buChar char=""/>
            </a:pPr>
            <a:r>
              <a:rPr lang="en-US" sz="2600" dirty="0"/>
              <a:t>Example events</a:t>
            </a:r>
          </a:p>
          <a:p>
            <a:pPr marL="868680" lvl="1" indent="-283464">
              <a:spcBef>
                <a:spcPct val="20000"/>
              </a:spcBef>
              <a:buClr>
                <a:schemeClr val="tx1"/>
              </a:buClr>
              <a:buSzPct val="80000"/>
              <a:buFont typeface="Wingdings 2"/>
              <a:buChar char=""/>
            </a:pPr>
            <a:r>
              <a:rPr lang="en-US" sz="2600" dirty="0"/>
              <a:t>Mitigation efforts</a:t>
            </a:r>
          </a:p>
          <a:p>
            <a:endParaRPr lang="en-US" dirty="0"/>
          </a:p>
        </p:txBody>
      </p:sp>
      <p:pic>
        <p:nvPicPr>
          <p:cNvPr id="7" name="Picture 4" descr="IMGP2239"/>
          <p:cNvPicPr>
            <a:picLocks noChangeAspect="1" noChangeArrowheads="1"/>
          </p:cNvPicPr>
          <p:nvPr/>
        </p:nvPicPr>
        <p:blipFill>
          <a:blip r:embed="rId3" cstate="print"/>
          <a:srcRect/>
          <a:stretch>
            <a:fillRect/>
          </a:stretch>
        </p:blipFill>
        <p:spPr bwMode="auto">
          <a:xfrm rot="207399">
            <a:off x="48032" y="3759086"/>
            <a:ext cx="3593599" cy="2700191"/>
          </a:xfrm>
          <a:prstGeom prst="rect">
            <a:avLst/>
          </a:prstGeom>
          <a:noFill/>
          <a:ln w="57150">
            <a:solidFill>
              <a:srgbClr val="F3A10D"/>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lstStyle/>
          <a:p>
            <a:r>
              <a:rPr lang="en-US" dirty="0" smtClean="0"/>
              <a:t>ESA Outline</a:t>
            </a:r>
            <a:endParaRPr lang="en-US" dirty="0"/>
          </a:p>
        </p:txBody>
      </p:sp>
      <p:sp>
        <p:nvSpPr>
          <p:cNvPr id="3" name="Content Placeholder 2"/>
          <p:cNvSpPr>
            <a:spLocks noGrp="1"/>
          </p:cNvSpPr>
          <p:nvPr>
            <p:ph idx="1"/>
          </p:nvPr>
        </p:nvSpPr>
        <p:spPr>
          <a:xfrm>
            <a:off x="304800" y="1676400"/>
            <a:ext cx="8229600" cy="4709160"/>
          </a:xfrm>
        </p:spPr>
        <p:txBody>
          <a:bodyPr/>
          <a:lstStyle/>
          <a:p>
            <a:r>
              <a:rPr lang="en-US" sz="3000" dirty="0" smtClean="0"/>
              <a:t>Water supply and treatment</a:t>
            </a:r>
          </a:p>
          <a:p>
            <a:pPr lvl="1"/>
            <a:r>
              <a:rPr lang="en-US" dirty="0" smtClean="0"/>
              <a:t>Potential water contamination</a:t>
            </a:r>
          </a:p>
          <a:p>
            <a:pPr lvl="1">
              <a:lnSpc>
                <a:spcPct val="30000"/>
              </a:lnSpc>
            </a:pPr>
            <a:endParaRPr lang="en-US" dirty="0" smtClean="0"/>
          </a:p>
          <a:p>
            <a:r>
              <a:rPr lang="en-US" sz="3000" dirty="0" smtClean="0"/>
              <a:t>Waste management</a:t>
            </a:r>
          </a:p>
          <a:p>
            <a:pPr lvl="1"/>
            <a:r>
              <a:rPr lang="en-US" dirty="0" smtClean="0"/>
              <a:t>Waste water</a:t>
            </a:r>
          </a:p>
          <a:p>
            <a:pPr lvl="2"/>
            <a:r>
              <a:rPr lang="en-US" dirty="0" smtClean="0"/>
              <a:t>Gray water usage</a:t>
            </a:r>
          </a:p>
          <a:p>
            <a:pPr lvl="2"/>
            <a:r>
              <a:rPr lang="en-US" dirty="0" smtClean="0"/>
              <a:t>Sludge usage</a:t>
            </a:r>
          </a:p>
          <a:p>
            <a:pPr lvl="1"/>
            <a:r>
              <a:rPr lang="en-US" dirty="0" smtClean="0"/>
              <a:t>Solid waste</a:t>
            </a:r>
          </a:p>
          <a:p>
            <a:pPr lvl="1"/>
            <a:r>
              <a:rPr lang="en-US" dirty="0" smtClean="0"/>
              <a:t>Hazardous and radioactive waste</a:t>
            </a:r>
          </a:p>
          <a:p>
            <a:endParaRPr lang="en-US" dirty="0"/>
          </a:p>
        </p:txBody>
      </p:sp>
      <p:pic>
        <p:nvPicPr>
          <p:cNvPr id="4" name="Picture 4" descr="D:\blockdia.tif"/>
          <p:cNvPicPr>
            <a:picLocks noChangeAspect="1" noChangeArrowheads="1"/>
          </p:cNvPicPr>
          <p:nvPr/>
        </p:nvPicPr>
        <p:blipFill>
          <a:blip r:embed="rId2" cstate="print"/>
          <a:srcRect l="3851" r="1151" b="5002"/>
          <a:stretch>
            <a:fillRect/>
          </a:stretch>
        </p:blipFill>
        <p:spPr bwMode="auto">
          <a:xfrm rot="303959">
            <a:off x="5829862" y="1345101"/>
            <a:ext cx="2972488" cy="2733038"/>
          </a:xfrm>
          <a:prstGeom prst="rect">
            <a:avLst/>
          </a:prstGeom>
          <a:noFill/>
          <a:ln w="57150">
            <a:solidFill>
              <a:srgbClr val="F3A10D"/>
            </a:solidFill>
            <a:miter lim="800000"/>
            <a:headEnd/>
            <a:tailEnd/>
          </a:ln>
        </p:spPr>
      </p:pic>
      <p:pic>
        <p:nvPicPr>
          <p:cNvPr id="7" name="Picture 5" descr="http://www.tufts.edu/tuftsrecycles/images/landfill.jpg"/>
          <p:cNvPicPr>
            <a:picLocks noChangeAspect="1" noChangeArrowheads="1"/>
          </p:cNvPicPr>
          <p:nvPr/>
        </p:nvPicPr>
        <p:blipFill>
          <a:blip r:embed="rId3" cstate="print"/>
          <a:srcRect/>
          <a:stretch>
            <a:fillRect/>
          </a:stretch>
        </p:blipFill>
        <p:spPr bwMode="auto">
          <a:xfrm rot="21073393">
            <a:off x="5840248" y="4518724"/>
            <a:ext cx="2438400" cy="1828800"/>
          </a:xfrm>
          <a:prstGeom prst="rect">
            <a:avLst/>
          </a:prstGeom>
          <a:noFill/>
          <a:ln w="57150">
            <a:solidFill>
              <a:srgbClr val="F3A10D"/>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ESA Outline</a:t>
            </a:r>
            <a:endParaRPr lang="en-US" dirty="0"/>
          </a:p>
        </p:txBody>
      </p:sp>
      <p:sp>
        <p:nvSpPr>
          <p:cNvPr id="3" name="Content Placeholder 2"/>
          <p:cNvSpPr>
            <a:spLocks noGrp="1"/>
          </p:cNvSpPr>
          <p:nvPr>
            <p:ph idx="1"/>
          </p:nvPr>
        </p:nvSpPr>
        <p:spPr>
          <a:xfrm>
            <a:off x="457200" y="1698350"/>
            <a:ext cx="8229600" cy="2721250"/>
          </a:xfrm>
        </p:spPr>
        <p:txBody>
          <a:bodyPr/>
          <a:lstStyle/>
          <a:p>
            <a:r>
              <a:rPr lang="en-US" sz="3000" dirty="0" smtClean="0"/>
              <a:t>Conclusion</a:t>
            </a:r>
          </a:p>
          <a:p>
            <a:r>
              <a:rPr lang="en-US" sz="3000" dirty="0" smtClean="0"/>
              <a:t>References</a:t>
            </a:r>
          </a:p>
          <a:p>
            <a:pPr lvl="1"/>
            <a:r>
              <a:rPr lang="en-US" dirty="0" smtClean="0"/>
              <a:t>Mike Phillips’s web page of online resources </a:t>
            </a:r>
            <a:r>
              <a:rPr lang="en-US" sz="2000" u="sng" dirty="0" smtClean="0">
                <a:solidFill>
                  <a:srgbClr val="3B0AB6"/>
                </a:solidFill>
                <a:hlinkClick r:id="rId2"/>
              </a:rPr>
              <a:t>http://www2.ivcc.edu/phillips/geology/environmental_research.htm</a:t>
            </a:r>
            <a:endParaRPr lang="en-US" sz="2000" dirty="0" smtClean="0">
              <a:solidFill>
                <a:srgbClr val="3B0AB6"/>
              </a:solidFill>
            </a:endParaRPr>
          </a:p>
          <a:p>
            <a:r>
              <a:rPr lang="en-US" sz="3000" dirty="0" smtClean="0"/>
              <a:t>Figures – maps, photos, etc.</a:t>
            </a:r>
          </a:p>
          <a:p>
            <a:endParaRPr lang="en-US" dirty="0"/>
          </a:p>
        </p:txBody>
      </p:sp>
      <p:pic>
        <p:nvPicPr>
          <p:cNvPr id="5" name="Picture 28" descr="sink-hole-825x550.jpg"/>
          <p:cNvPicPr>
            <a:picLocks noChangeAspect="1" noChangeArrowheads="1"/>
          </p:cNvPicPr>
          <p:nvPr/>
        </p:nvPicPr>
        <p:blipFill>
          <a:blip r:embed="rId3" cstate="print"/>
          <a:srcRect/>
          <a:stretch>
            <a:fillRect/>
          </a:stretch>
        </p:blipFill>
        <p:spPr bwMode="auto">
          <a:xfrm rot="21341656">
            <a:off x="2912715" y="4115608"/>
            <a:ext cx="4124969" cy="2749979"/>
          </a:xfrm>
          <a:prstGeom prst="rect">
            <a:avLst/>
          </a:prstGeom>
          <a:noFill/>
          <a:ln w="57150">
            <a:solidFill>
              <a:srgbClr val="F3A10D"/>
            </a:solidFill>
            <a:miter lim="800000"/>
            <a:headEnd/>
            <a:tailEnd/>
          </a:ln>
        </p:spPr>
      </p:pic>
      <p:pic>
        <p:nvPicPr>
          <p:cNvPr id="9" name="Picture 8" descr="class2003_mid.gif"/>
          <p:cNvPicPr/>
          <p:nvPr/>
        </p:nvPicPr>
        <p:blipFill>
          <a:blip r:embed="rId4" cstate="print"/>
          <a:stretch>
            <a:fillRect/>
          </a:stretch>
        </p:blipFill>
        <p:spPr>
          <a:xfrm rot="409485">
            <a:off x="6622891" y="296492"/>
            <a:ext cx="2359976" cy="2596127"/>
          </a:xfrm>
          <a:prstGeom prst="rect">
            <a:avLst/>
          </a:prstGeom>
          <a:noFill/>
          <a:ln w="57150">
            <a:solidFill>
              <a:srgbClr val="F3A10D"/>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1143000"/>
          </a:xfrm>
        </p:spPr>
        <p:txBody>
          <a:bodyPr>
            <a:normAutofit/>
          </a:bodyPr>
          <a:lstStyle/>
          <a:p>
            <a:pPr lvl="0"/>
            <a:r>
              <a:rPr lang="en-US" dirty="0" smtClean="0"/>
              <a:t>ESA Project Assessment</a:t>
            </a:r>
            <a:endParaRPr lang="en-US" dirty="0"/>
          </a:p>
        </p:txBody>
      </p:sp>
      <p:sp>
        <p:nvSpPr>
          <p:cNvPr id="3" name="Content Placeholder 2"/>
          <p:cNvSpPr>
            <a:spLocks noGrp="1"/>
          </p:cNvSpPr>
          <p:nvPr>
            <p:ph idx="1"/>
          </p:nvPr>
        </p:nvSpPr>
        <p:spPr>
          <a:xfrm>
            <a:off x="914400" y="1143000"/>
            <a:ext cx="8229600" cy="4709160"/>
          </a:xfrm>
        </p:spPr>
        <p:txBody>
          <a:bodyPr/>
          <a:lstStyle/>
          <a:p>
            <a:r>
              <a:rPr lang="en-US" dirty="0" smtClean="0"/>
              <a:t>How assignment is graded</a:t>
            </a:r>
          </a:p>
          <a:p>
            <a:pPr lvl="1"/>
            <a:r>
              <a:rPr lang="en-US" sz="2600" dirty="0" smtClean="0"/>
              <a:t>Paper </a:t>
            </a:r>
          </a:p>
          <a:p>
            <a:pPr lvl="2"/>
            <a:r>
              <a:rPr lang="en-US" dirty="0" smtClean="0"/>
              <a:t>25% of final grade</a:t>
            </a:r>
          </a:p>
          <a:p>
            <a:pPr lvl="2"/>
            <a:r>
              <a:rPr lang="en-US" dirty="0" smtClean="0"/>
              <a:t>Rubric </a:t>
            </a:r>
          </a:p>
          <a:p>
            <a:pPr lvl="1"/>
            <a:r>
              <a:rPr lang="en-US" sz="2600" dirty="0" smtClean="0"/>
              <a:t>Drafts graded as part of homework grade</a:t>
            </a:r>
          </a:p>
          <a:p>
            <a:pPr lvl="1"/>
            <a:r>
              <a:rPr lang="en-US" sz="2600" dirty="0" smtClean="0"/>
              <a:t>Peer review graded as part of homework grade</a:t>
            </a:r>
          </a:p>
          <a:p>
            <a:endParaRPr lang="en-US" dirty="0" smtClean="0"/>
          </a:p>
          <a:p>
            <a:r>
              <a:rPr lang="en-US" dirty="0" smtClean="0"/>
              <a:t>Student feedback</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167014"/>
            <a:ext cx="3429000" cy="2417446"/>
          </a:xfrm>
          <a:prstGeom prst="rect">
            <a:avLst/>
          </a:prstGeom>
          <a:noFill/>
          <a:ln w="57150">
            <a:solidFill>
              <a:srgbClr val="F3A10D"/>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Annecdotal</a:t>
            </a:r>
            <a:r>
              <a:rPr lang="en-US" dirty="0" smtClean="0"/>
              <a:t> Feedback</a:t>
            </a:r>
            <a:endParaRPr lang="en-US" dirty="0"/>
          </a:p>
        </p:txBody>
      </p:sp>
      <p:sp>
        <p:nvSpPr>
          <p:cNvPr id="3" name="Content Placeholder 2"/>
          <p:cNvSpPr>
            <a:spLocks noGrp="1"/>
          </p:cNvSpPr>
          <p:nvPr>
            <p:ph idx="1"/>
          </p:nvPr>
        </p:nvSpPr>
        <p:spPr>
          <a:xfrm>
            <a:off x="457200" y="990600"/>
            <a:ext cx="8458200" cy="5684838"/>
          </a:xfrm>
        </p:spPr>
        <p:txBody>
          <a:bodyPr>
            <a:normAutofit/>
          </a:bodyPr>
          <a:lstStyle/>
          <a:p>
            <a:r>
              <a:rPr lang="en-US" dirty="0"/>
              <a:t>Improved interest in learning</a:t>
            </a:r>
          </a:p>
          <a:p>
            <a:pPr lvl="1"/>
            <a:r>
              <a:rPr lang="en-US" i="1" dirty="0"/>
              <a:t>“This was the most useful class I’ve taken in college.”</a:t>
            </a:r>
          </a:p>
          <a:p>
            <a:pPr lvl="1"/>
            <a:r>
              <a:rPr lang="en-US" i="1" dirty="0"/>
              <a:t>“I appreciated the real life application</a:t>
            </a:r>
            <a:r>
              <a:rPr lang="en-US" i="1" dirty="0" smtClean="0"/>
              <a:t>. </a:t>
            </a:r>
            <a:r>
              <a:rPr lang="en-US" i="1" dirty="0"/>
              <a:t>I feel like my time was not wasted.”</a:t>
            </a:r>
          </a:p>
          <a:p>
            <a:pPr lvl="1"/>
            <a:r>
              <a:rPr lang="en-US" i="1" dirty="0"/>
              <a:t>“The ESA report helped me understand the subjects we were covering.”</a:t>
            </a:r>
          </a:p>
          <a:p>
            <a:r>
              <a:rPr lang="en-US" dirty="0"/>
              <a:t>Improved interest in teaching</a:t>
            </a:r>
          </a:p>
          <a:p>
            <a:pPr lvl="1"/>
            <a:r>
              <a:rPr lang="en-US" dirty="0"/>
              <a:t>Students are more engaged</a:t>
            </a:r>
          </a:p>
          <a:p>
            <a:pPr lvl="1"/>
            <a:r>
              <a:rPr lang="en-US" dirty="0"/>
              <a:t>I enjoy learning specifics about areas</a:t>
            </a:r>
          </a:p>
          <a:p>
            <a:pPr lvl="1"/>
            <a:r>
              <a:rPr lang="en-US" dirty="0" smtClean="0"/>
              <a:t>I often remember the students by the site they did.</a:t>
            </a:r>
          </a:p>
          <a:p>
            <a:pPr lvl="1"/>
            <a:r>
              <a:rPr lang="en-US" dirty="0" smtClean="0"/>
              <a:t>Students remember the course through their site.</a:t>
            </a:r>
          </a:p>
          <a:p>
            <a:pPr lvl="2"/>
            <a:r>
              <a:rPr lang="en-US" dirty="0" smtClean="0"/>
              <a:t>A student who did not have the project did not remember the course content.</a:t>
            </a:r>
          </a:p>
          <a:p>
            <a:endParaRPr lang="en-US" dirty="0"/>
          </a:p>
        </p:txBody>
      </p:sp>
      <p:pic>
        <p:nvPicPr>
          <p:cNvPr id="4" name="Picture 15" descr="1718472.jpg"/>
          <p:cNvPicPr>
            <a:picLocks noChangeAspect="1" noChangeArrowheads="1"/>
          </p:cNvPicPr>
          <p:nvPr/>
        </p:nvPicPr>
        <p:blipFill>
          <a:blip r:embed="rId2" cstate="print"/>
          <a:srcRect/>
          <a:stretch>
            <a:fillRect/>
          </a:stretch>
        </p:blipFill>
        <p:spPr bwMode="auto">
          <a:xfrm>
            <a:off x="6477000" y="3322638"/>
            <a:ext cx="2028939" cy="1524000"/>
          </a:xfrm>
          <a:prstGeom prst="rect">
            <a:avLst/>
          </a:prstGeom>
          <a:noFill/>
          <a:ln w="57150">
            <a:solidFill>
              <a:srgbClr val="F3A10D"/>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anis.treworgy\Documents\Backup Home 11-6-6 Mammoth-Photos &amp; Articles\a Mammoth-Photos &amp; Articles\Campus setting\Campus&amp;River&amp;mammothNoArrow-hi 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0890"/>
            <a:ext cx="8401065" cy="56348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95600" y="-228600"/>
            <a:ext cx="8229600" cy="1143000"/>
          </a:xfrm>
        </p:spPr>
        <p:txBody>
          <a:bodyPr>
            <a:normAutofit/>
          </a:bodyPr>
          <a:lstStyle/>
          <a:p>
            <a:r>
              <a:rPr lang="en-US" dirty="0" smtClean="0"/>
              <a:t>Principia College</a:t>
            </a:r>
            <a:endParaRPr lang="en-US" dirty="0"/>
          </a:p>
        </p:txBody>
      </p:sp>
      <p:sp>
        <p:nvSpPr>
          <p:cNvPr id="3" name="Content Placeholder 2"/>
          <p:cNvSpPr>
            <a:spLocks noGrp="1"/>
          </p:cNvSpPr>
          <p:nvPr>
            <p:ph idx="1"/>
          </p:nvPr>
        </p:nvSpPr>
        <p:spPr>
          <a:xfrm>
            <a:off x="533400" y="5468471"/>
            <a:ext cx="6248400" cy="1600200"/>
          </a:xfrm>
        </p:spPr>
        <p:txBody>
          <a:bodyPr>
            <a:normAutofit/>
          </a:bodyPr>
          <a:lstStyle/>
          <a:p>
            <a:pPr lvl="0"/>
            <a:r>
              <a:rPr lang="en-US" sz="2000" dirty="0" smtClean="0"/>
              <a:t>Small liberal arts college</a:t>
            </a:r>
          </a:p>
          <a:p>
            <a:pPr lvl="1"/>
            <a:r>
              <a:rPr lang="en-US" sz="2000" dirty="0" smtClean="0"/>
              <a:t>Class sizes of ~16 students</a:t>
            </a:r>
          </a:p>
        </p:txBody>
      </p:sp>
      <p:sp>
        <p:nvSpPr>
          <p:cNvPr id="5" name="TextBox 4"/>
          <p:cNvSpPr txBox="1"/>
          <p:nvPr/>
        </p:nvSpPr>
        <p:spPr>
          <a:xfrm>
            <a:off x="5334000" y="5468471"/>
            <a:ext cx="3229923" cy="1446550"/>
          </a:xfrm>
          <a:prstGeom prst="rect">
            <a:avLst/>
          </a:prstGeom>
          <a:noFill/>
        </p:spPr>
        <p:txBody>
          <a:bodyPr wrap="none" rtlCol="0">
            <a:spAutoFit/>
          </a:bodyPr>
          <a:lstStyle/>
          <a:p>
            <a:pPr marL="548640" lvl="0" indent="-411480">
              <a:spcBef>
                <a:spcPct val="20000"/>
              </a:spcBef>
              <a:buClr>
                <a:prstClr val="white">
                  <a:shade val="95000"/>
                </a:prstClr>
              </a:buClr>
              <a:buSzPct val="65000"/>
              <a:buFont typeface="Wingdings 2"/>
              <a:buChar char=""/>
            </a:pPr>
            <a:r>
              <a:rPr lang="en-US" sz="2000" dirty="0" smtClean="0">
                <a:solidFill>
                  <a:prstClr val="white"/>
                </a:solidFill>
              </a:rPr>
              <a:t>No geology major</a:t>
            </a:r>
          </a:p>
          <a:p>
            <a:pPr marL="868680" lvl="1" indent="-283464">
              <a:spcBef>
                <a:spcPct val="20000"/>
              </a:spcBef>
              <a:buClr>
                <a:prstClr val="white"/>
              </a:buClr>
              <a:buSzPct val="80000"/>
              <a:buFont typeface="Wingdings 2"/>
              <a:buChar char=""/>
            </a:pPr>
            <a:r>
              <a:rPr lang="en-US" sz="2000" dirty="0" smtClean="0">
                <a:solidFill>
                  <a:prstClr val="white"/>
                </a:solidFill>
              </a:rPr>
              <a:t>Geology minor</a:t>
            </a:r>
          </a:p>
          <a:p>
            <a:pPr marL="868680" lvl="1" indent="-283464">
              <a:spcBef>
                <a:spcPct val="20000"/>
              </a:spcBef>
              <a:buClr>
                <a:prstClr val="white"/>
              </a:buClr>
              <a:buSzPct val="80000"/>
              <a:buFont typeface="Wingdings 2"/>
              <a:buChar char=""/>
            </a:pPr>
            <a:r>
              <a:rPr lang="en-US" sz="2000" dirty="0" smtClean="0">
                <a:solidFill>
                  <a:prstClr val="white"/>
                </a:solidFill>
              </a:rPr>
              <a:t>Sustainability minor</a:t>
            </a:r>
          </a:p>
          <a:p>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 y="0"/>
            <a:ext cx="2389187" cy="230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normAutofit/>
          </a:bodyPr>
          <a:lstStyle/>
          <a:p>
            <a:r>
              <a:rPr lang="en-US" dirty="0" smtClean="0"/>
              <a:t>Why do students take my courses?</a:t>
            </a:r>
            <a:endParaRPr lang="en-US" dirty="0"/>
          </a:p>
        </p:txBody>
      </p:sp>
      <p:sp>
        <p:nvSpPr>
          <p:cNvPr id="3" name="Content Placeholder 2"/>
          <p:cNvSpPr>
            <a:spLocks noGrp="1"/>
          </p:cNvSpPr>
          <p:nvPr>
            <p:ph idx="1"/>
          </p:nvPr>
        </p:nvSpPr>
        <p:spPr>
          <a:xfrm>
            <a:off x="838200" y="1981200"/>
            <a:ext cx="4648200" cy="5257800"/>
          </a:xfrm>
        </p:spPr>
        <p:txBody>
          <a:bodyPr>
            <a:normAutofit/>
          </a:bodyPr>
          <a:lstStyle/>
          <a:p>
            <a:pPr lvl="0"/>
            <a:r>
              <a:rPr lang="en-US" dirty="0" smtClean="0"/>
              <a:t>Fulfill general education requirements (most)</a:t>
            </a:r>
          </a:p>
          <a:p>
            <a:pPr lvl="1"/>
            <a:r>
              <a:rPr lang="en-US" dirty="0" smtClean="0"/>
              <a:t>2 science courses</a:t>
            </a:r>
          </a:p>
          <a:p>
            <a:pPr lvl="1"/>
            <a:endParaRPr lang="en-US" dirty="0" smtClean="0"/>
          </a:p>
          <a:p>
            <a:pPr lvl="0"/>
            <a:r>
              <a:rPr lang="en-US" dirty="0" smtClean="0"/>
              <a:t>Fulfill minor requirements (a few)</a:t>
            </a:r>
          </a:p>
          <a:p>
            <a:pPr lvl="0"/>
            <a:endParaRPr lang="en-US" dirty="0" smtClean="0"/>
          </a:p>
          <a:p>
            <a:endParaRPr lang="en-US" dirty="0"/>
          </a:p>
        </p:txBody>
      </p:sp>
      <p:pic>
        <p:nvPicPr>
          <p:cNvPr id="6" name="Picture 2" descr="C:\Users\janis.treworgy\Documents\Photos-Janis &amp; students\misc.student learning photos\IMG_05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438400"/>
            <a:ext cx="2926080" cy="3657600"/>
          </a:xfrm>
          <a:prstGeom prst="rect">
            <a:avLst/>
          </a:prstGeom>
          <a:noFill/>
          <a:ln w="57150">
            <a:solidFill>
              <a:srgbClr val="F3A10D"/>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876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these students?</a:t>
            </a:r>
            <a:endParaRPr lang="en-US" dirty="0"/>
          </a:p>
        </p:txBody>
      </p:sp>
      <p:sp>
        <p:nvSpPr>
          <p:cNvPr id="3" name="Content Placeholder 2"/>
          <p:cNvSpPr>
            <a:spLocks noGrp="1"/>
          </p:cNvSpPr>
          <p:nvPr>
            <p:ph idx="1"/>
          </p:nvPr>
        </p:nvSpPr>
        <p:spPr>
          <a:xfrm>
            <a:off x="914400" y="1371600"/>
            <a:ext cx="6553200" cy="4709160"/>
          </a:xfrm>
        </p:spPr>
        <p:txBody>
          <a:bodyPr/>
          <a:lstStyle/>
          <a:p>
            <a:r>
              <a:rPr lang="en-US" dirty="0" smtClean="0"/>
              <a:t>New tax payers</a:t>
            </a:r>
            <a:endParaRPr lang="en-US" sz="3600" dirty="0" smtClean="0"/>
          </a:p>
          <a:p>
            <a:r>
              <a:rPr lang="en-US" dirty="0" smtClean="0"/>
              <a:t>New voters</a:t>
            </a:r>
            <a:endParaRPr lang="en-US" sz="3600" dirty="0" smtClean="0"/>
          </a:p>
          <a:p>
            <a:r>
              <a:rPr lang="en-US" dirty="0" smtClean="0"/>
              <a:t>Our future decision makers</a:t>
            </a:r>
          </a:p>
          <a:p>
            <a:endParaRPr lang="en-US" dirty="0" smtClean="0"/>
          </a:p>
          <a:p>
            <a:r>
              <a:rPr lang="en-US" dirty="0" smtClean="0"/>
              <a:t>Domestic students from all over the U.S.</a:t>
            </a:r>
          </a:p>
          <a:p>
            <a:r>
              <a:rPr lang="en-US" dirty="0" smtClean="0"/>
              <a:t>High percentage of 	            international students</a:t>
            </a:r>
          </a:p>
        </p:txBody>
      </p:sp>
      <p:pic>
        <p:nvPicPr>
          <p:cNvPr id="5" name="Picture 1" descr="\\es-filer-01\pickup\Courses\Geology\Geology Field Studies-Mammoth Dig 180\Photos\Week 02\DSC03653.JPG"/>
          <p:cNvPicPr>
            <a:picLocks noChangeAspect="1" noChangeArrowheads="1"/>
          </p:cNvPicPr>
          <p:nvPr/>
        </p:nvPicPr>
        <p:blipFill>
          <a:blip r:embed="rId2" cstate="print"/>
          <a:srcRect/>
          <a:stretch>
            <a:fillRect/>
          </a:stretch>
        </p:blipFill>
        <p:spPr bwMode="auto">
          <a:xfrm rot="21370692">
            <a:off x="5410200" y="4076700"/>
            <a:ext cx="3505200" cy="2628900"/>
          </a:xfrm>
          <a:prstGeom prst="rect">
            <a:avLst/>
          </a:prstGeom>
          <a:noFill/>
          <a:ln w="57150">
            <a:solidFill>
              <a:srgbClr val="F3A10D"/>
            </a:solidFill>
          </a:ln>
          <a:effectLst/>
        </p:spPr>
      </p:pic>
    </p:spTree>
    <p:extLst>
      <p:ext uri="{BB962C8B-B14F-4D97-AF65-F5344CB8AC3E}">
        <p14:creationId xmlns:p14="http://schemas.microsoft.com/office/powerpoint/2010/main" val="3813459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My goal in teaching gen </a:t>
            </a:r>
            <a:r>
              <a:rPr lang="en-US" dirty="0" err="1" smtClean="0"/>
              <a:t>ed</a:t>
            </a:r>
            <a:r>
              <a:rPr lang="en-US" dirty="0" smtClean="0"/>
              <a:t> courses</a:t>
            </a:r>
            <a:endParaRPr lang="en-US" dirty="0"/>
          </a:p>
        </p:txBody>
      </p:sp>
      <p:sp>
        <p:nvSpPr>
          <p:cNvPr id="3" name="Content Placeholder 2"/>
          <p:cNvSpPr>
            <a:spLocks noGrp="1"/>
          </p:cNvSpPr>
          <p:nvPr>
            <p:ph idx="1"/>
          </p:nvPr>
        </p:nvSpPr>
        <p:spPr>
          <a:xfrm>
            <a:off x="0" y="1615440"/>
            <a:ext cx="8229600" cy="4709160"/>
          </a:xfrm>
        </p:spPr>
        <p:txBody>
          <a:bodyPr>
            <a:normAutofit/>
          </a:bodyPr>
          <a:lstStyle/>
          <a:p>
            <a:pPr lvl="0"/>
            <a:r>
              <a:rPr lang="en-US" dirty="0" smtClean="0"/>
              <a:t>Open their eyes to the world around them:</a:t>
            </a:r>
          </a:p>
          <a:p>
            <a:pPr lvl="0">
              <a:lnSpc>
                <a:spcPct val="20000"/>
              </a:lnSpc>
            </a:pPr>
            <a:endParaRPr lang="en-US" sz="3600" dirty="0" smtClean="0"/>
          </a:p>
          <a:p>
            <a:pPr lvl="1"/>
            <a:r>
              <a:rPr lang="en-US" dirty="0" smtClean="0"/>
              <a:t>Outcrops &amp; landforms</a:t>
            </a:r>
            <a:endParaRPr lang="en-US" sz="3200" dirty="0" smtClean="0"/>
          </a:p>
          <a:p>
            <a:pPr lvl="1"/>
            <a:r>
              <a:rPr lang="en-US" dirty="0" smtClean="0"/>
              <a:t>Mineral resources</a:t>
            </a:r>
          </a:p>
          <a:p>
            <a:pPr lvl="1"/>
            <a:r>
              <a:rPr lang="en-US" dirty="0" smtClean="0"/>
              <a:t>Energy resources</a:t>
            </a:r>
          </a:p>
          <a:p>
            <a:pPr lvl="1"/>
            <a:r>
              <a:rPr lang="en-US" dirty="0" smtClean="0"/>
              <a:t>Water resources</a:t>
            </a:r>
            <a:endParaRPr lang="en-US" sz="3200" dirty="0" smtClean="0"/>
          </a:p>
          <a:p>
            <a:pPr lvl="1"/>
            <a:r>
              <a:rPr lang="en-US" dirty="0" smtClean="0"/>
              <a:t>Natural hazards</a:t>
            </a:r>
          </a:p>
          <a:p>
            <a:pPr lvl="1"/>
            <a:r>
              <a:rPr lang="en-US" dirty="0" smtClean="0"/>
              <a:t>Waste management</a:t>
            </a:r>
          </a:p>
          <a:p>
            <a:pPr lvl="1"/>
            <a:r>
              <a:rPr lang="en-US" dirty="0" smtClean="0"/>
              <a:t>Anthropogenic impacts</a:t>
            </a:r>
            <a:endParaRPr lang="en-US" sz="3200" dirty="0" smtClean="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989696" y="2971800"/>
            <a:ext cx="5080000" cy="3810000"/>
          </a:xfrm>
          <a:prstGeom prst="rect">
            <a:avLst/>
          </a:prstGeom>
          <a:noFill/>
          <a:ln w="57150">
            <a:solidFill>
              <a:srgbClr val="F3A10D"/>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normAutofit fontScale="90000"/>
          </a:bodyPr>
          <a:lstStyle/>
          <a:p>
            <a:r>
              <a:rPr lang="en-US" dirty="0" smtClean="0"/>
              <a:t>Classes that cover some of these topics: </a:t>
            </a:r>
            <a:endParaRPr lang="en-US" dirty="0"/>
          </a:p>
        </p:txBody>
      </p:sp>
      <p:sp>
        <p:nvSpPr>
          <p:cNvPr id="3" name="Content Placeholder 2"/>
          <p:cNvSpPr>
            <a:spLocks noGrp="1"/>
          </p:cNvSpPr>
          <p:nvPr>
            <p:ph idx="1"/>
          </p:nvPr>
        </p:nvSpPr>
        <p:spPr>
          <a:xfrm>
            <a:off x="457200" y="1752600"/>
            <a:ext cx="8610600" cy="4648200"/>
          </a:xfrm>
        </p:spPr>
        <p:txBody>
          <a:bodyPr/>
          <a:lstStyle/>
          <a:p>
            <a:r>
              <a:rPr lang="en-US" dirty="0" smtClean="0"/>
              <a:t>Environmental Geology</a:t>
            </a:r>
          </a:p>
          <a:p>
            <a:r>
              <a:rPr lang="en-US" dirty="0" smtClean="0"/>
              <a:t>Nonrenewable Resources</a:t>
            </a:r>
          </a:p>
          <a:p>
            <a:r>
              <a:rPr lang="en-US" dirty="0" smtClean="0"/>
              <a:t>Integrated Learning Course</a:t>
            </a:r>
          </a:p>
          <a:p>
            <a:pPr lvl="1"/>
            <a:r>
              <a:rPr lang="en-US" dirty="0" smtClean="0"/>
              <a:t>Part of a First Year Experience Program</a:t>
            </a:r>
          </a:p>
          <a:p>
            <a:pPr lvl="1"/>
            <a:r>
              <a:rPr lang="en-US" dirty="0"/>
              <a:t>Read </a:t>
            </a:r>
            <a:r>
              <a:rPr lang="en-US" i="1" dirty="0"/>
              <a:t>Limits to </a:t>
            </a:r>
            <a:r>
              <a:rPr lang="en-US" i="1" dirty="0" smtClean="0"/>
              <a:t>Growth</a:t>
            </a:r>
          </a:p>
          <a:p>
            <a:pPr lvl="2"/>
            <a:r>
              <a:rPr lang="en-US" i="1" dirty="0" smtClean="0"/>
              <a:t>On the Cutting Edge </a:t>
            </a:r>
            <a:r>
              <a:rPr lang="en-US" dirty="0" smtClean="0"/>
              <a:t>workshop on                                         Teaching Environmental Geology</a:t>
            </a:r>
          </a:p>
          <a:p>
            <a:pPr lvl="1"/>
            <a:r>
              <a:rPr lang="en-US" dirty="0" smtClean="0"/>
              <a:t>Research project</a:t>
            </a:r>
          </a:p>
        </p:txBody>
      </p:sp>
      <p:pic>
        <p:nvPicPr>
          <p:cNvPr id="7" name="Picture 2050" descr="N:\Earth 111 slides and videos\Nonrenewable Resources\NR081.jpg"/>
          <p:cNvPicPr>
            <a:picLocks noChangeAspect="1" noChangeArrowheads="1"/>
          </p:cNvPicPr>
          <p:nvPr/>
        </p:nvPicPr>
        <p:blipFill>
          <a:blip r:embed="rId2" cstate="print"/>
          <a:srcRect/>
          <a:stretch>
            <a:fillRect/>
          </a:stretch>
        </p:blipFill>
        <p:spPr bwMode="auto">
          <a:xfrm rot="21398912">
            <a:off x="5943600" y="4724400"/>
            <a:ext cx="2893854" cy="1929906"/>
          </a:xfrm>
          <a:prstGeom prst="rect">
            <a:avLst/>
          </a:prstGeom>
          <a:noFill/>
          <a:ln w="57150">
            <a:solidFill>
              <a:srgbClr val="F3A10D"/>
            </a:solidFill>
            <a:miter lim="800000"/>
            <a:headEnd/>
            <a:tailEnd/>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3979">
            <a:off x="6205583" y="1344815"/>
            <a:ext cx="2769162" cy="2108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089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Toolbox of strategies</a:t>
            </a:r>
            <a:endParaRPr lang="en-US" dirty="0"/>
          </a:p>
        </p:txBody>
      </p:sp>
      <p:sp>
        <p:nvSpPr>
          <p:cNvPr id="3" name="Content Placeholder 2"/>
          <p:cNvSpPr>
            <a:spLocks noGrp="1"/>
          </p:cNvSpPr>
          <p:nvPr>
            <p:ph idx="1"/>
          </p:nvPr>
        </p:nvSpPr>
        <p:spPr>
          <a:xfrm>
            <a:off x="533400" y="1295400"/>
            <a:ext cx="8229600" cy="5347994"/>
          </a:xfrm>
        </p:spPr>
        <p:txBody>
          <a:bodyPr>
            <a:normAutofit fontScale="85000" lnSpcReduction="20000"/>
          </a:bodyPr>
          <a:lstStyle/>
          <a:p>
            <a:pPr lvl="0"/>
            <a:r>
              <a:rPr lang="en-US" dirty="0" smtClean="0"/>
              <a:t>Model enthusiasm for the subject</a:t>
            </a:r>
          </a:p>
          <a:p>
            <a:pPr lvl="0">
              <a:lnSpc>
                <a:spcPct val="40000"/>
              </a:lnSpc>
            </a:pPr>
            <a:endParaRPr lang="en-US" sz="3600" dirty="0" smtClean="0"/>
          </a:p>
          <a:p>
            <a:pPr lvl="0"/>
            <a:r>
              <a:rPr lang="en-US" dirty="0" smtClean="0"/>
              <a:t>Engage the students in class </a:t>
            </a:r>
            <a:endParaRPr lang="en-US" sz="3600" dirty="0" smtClean="0"/>
          </a:p>
          <a:p>
            <a:pPr lvl="1"/>
            <a:r>
              <a:rPr lang="en-US" dirty="0" smtClean="0"/>
              <a:t>Hands-on activities</a:t>
            </a:r>
            <a:endParaRPr lang="en-US" sz="3200" dirty="0" smtClean="0"/>
          </a:p>
          <a:p>
            <a:pPr lvl="1"/>
            <a:r>
              <a:rPr lang="en-US" dirty="0" smtClean="0"/>
              <a:t>Small-group discussions</a:t>
            </a:r>
            <a:endParaRPr lang="en-US" sz="3200" dirty="0" smtClean="0"/>
          </a:p>
          <a:p>
            <a:pPr lvl="1"/>
            <a:r>
              <a:rPr lang="en-US" dirty="0" smtClean="0"/>
              <a:t>Audience response system</a:t>
            </a:r>
            <a:endParaRPr lang="en-US" sz="3200" dirty="0" smtClean="0"/>
          </a:p>
          <a:p>
            <a:pPr lvl="1"/>
            <a:r>
              <a:rPr lang="en-US" dirty="0" smtClean="0"/>
              <a:t>Photo-rich PowerPoint lectures</a:t>
            </a:r>
          </a:p>
          <a:p>
            <a:pPr lvl="0">
              <a:lnSpc>
                <a:spcPct val="40000"/>
              </a:lnSpc>
            </a:pPr>
            <a:endParaRPr lang="en-US" sz="3600" dirty="0"/>
          </a:p>
          <a:p>
            <a:pPr lvl="0"/>
            <a:r>
              <a:rPr lang="en-US" dirty="0" smtClean="0"/>
              <a:t>Give assignments that involve some degree of: </a:t>
            </a:r>
            <a:endParaRPr lang="en-US" sz="3600" dirty="0" smtClean="0"/>
          </a:p>
          <a:p>
            <a:pPr lvl="1"/>
            <a:r>
              <a:rPr lang="en-US" dirty="0" smtClean="0"/>
              <a:t>Research</a:t>
            </a:r>
            <a:endParaRPr lang="en-US" sz="3200" dirty="0" smtClean="0"/>
          </a:p>
          <a:p>
            <a:pPr lvl="1"/>
            <a:r>
              <a:rPr lang="en-US" dirty="0" smtClean="0"/>
              <a:t>Writing</a:t>
            </a:r>
            <a:endParaRPr lang="en-US" sz="3200" dirty="0" smtClean="0"/>
          </a:p>
          <a:p>
            <a:pPr lvl="1"/>
            <a:r>
              <a:rPr lang="en-US" dirty="0" smtClean="0"/>
              <a:t>Presentation</a:t>
            </a:r>
            <a:endParaRPr lang="en-US" sz="3200" dirty="0" smtClean="0"/>
          </a:p>
          <a:p>
            <a:pPr lvl="1"/>
            <a:r>
              <a:rPr lang="en-US" dirty="0" smtClean="0"/>
              <a:t>Reading a textbook</a:t>
            </a:r>
          </a:p>
          <a:p>
            <a:pPr lvl="0">
              <a:lnSpc>
                <a:spcPct val="40000"/>
              </a:lnSpc>
            </a:pPr>
            <a:endParaRPr lang="en-US" sz="3600" dirty="0"/>
          </a:p>
          <a:p>
            <a:pPr lvl="0"/>
            <a:r>
              <a:rPr lang="en-US" dirty="0" smtClean="0"/>
              <a:t>Expose them to field experiences</a:t>
            </a:r>
          </a:p>
          <a:p>
            <a:pPr lvl="0">
              <a:lnSpc>
                <a:spcPct val="40000"/>
              </a:lnSpc>
            </a:pPr>
            <a:endParaRPr lang="en-US" dirty="0"/>
          </a:p>
          <a:p>
            <a:pPr lvl="0"/>
            <a:r>
              <a:rPr lang="en-US" dirty="0" smtClean="0"/>
              <a:t>Community service</a:t>
            </a:r>
            <a:endParaRPr lang="en-US" sz="3600" dirty="0"/>
          </a:p>
        </p:txBody>
      </p:sp>
      <p:pic>
        <p:nvPicPr>
          <p:cNvPr id="5" name="Picture 2" descr="C:\Users\janis.treworgy\Documents\Photos-Janis &amp; students\Field-JacksonCo,IL\GEOL 330 Jackson Co10.jpg"/>
          <p:cNvPicPr>
            <a:picLocks noChangeAspect="1" noChangeArrowheads="1"/>
          </p:cNvPicPr>
          <p:nvPr/>
        </p:nvPicPr>
        <p:blipFill>
          <a:blip r:embed="rId2" cstate="print"/>
          <a:srcRect/>
          <a:stretch>
            <a:fillRect/>
          </a:stretch>
        </p:blipFill>
        <p:spPr bwMode="auto">
          <a:xfrm rot="21297604">
            <a:off x="5883002" y="4240478"/>
            <a:ext cx="2958916" cy="2220214"/>
          </a:xfrm>
          <a:prstGeom prst="rect">
            <a:avLst/>
          </a:prstGeom>
          <a:noFill/>
          <a:ln w="57150">
            <a:solidFill>
              <a:srgbClr val="F3A10D"/>
            </a:solidFill>
          </a:ln>
        </p:spPr>
      </p:pic>
      <p:pic>
        <p:nvPicPr>
          <p:cNvPr id="1027" name="Picture 3" descr="C:\Users\janis.treworgy\Documents\Photos-Janis &amp; students\misc.student learning photos\DSC036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337310"/>
            <a:ext cx="2667000" cy="2000250"/>
          </a:xfrm>
          <a:prstGeom prst="rect">
            <a:avLst/>
          </a:prstGeom>
          <a:noFill/>
          <a:ln w="57150">
            <a:solidFill>
              <a:srgbClr val="F3A10D"/>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pic>
        <p:nvPicPr>
          <p:cNvPr id="1027" name="Picture 3" descr="C:\Users\janis.treworgy\Desktop\GEOL 111 Field Trip\photos w camera\IMG_06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86138"/>
            <a:ext cx="10515600" cy="13144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264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G:\Geology 2012\Hannigan\IMG_00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00" y="-552450"/>
            <a:ext cx="10541000" cy="790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3954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748</TotalTime>
  <Words>572</Words>
  <Application>Microsoft Office PowerPoint</Application>
  <PresentationFormat>On-screen Show (4:3)</PresentationFormat>
  <Paragraphs>159</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Apex</vt:lpstr>
      <vt:lpstr>TEACHING GEN ED COURSES TO MOTIVATE AND INFORM FUTURE DECISION MAKERS</vt:lpstr>
      <vt:lpstr>Principia College</vt:lpstr>
      <vt:lpstr>Why do students take my courses?</vt:lpstr>
      <vt:lpstr>Who are these students?</vt:lpstr>
      <vt:lpstr>My goal in teaching gen ed courses</vt:lpstr>
      <vt:lpstr>Classes that cover some of these topics: </vt:lpstr>
      <vt:lpstr>Toolbox of strategies</vt:lpstr>
      <vt:lpstr>PowerPoint Presentation</vt:lpstr>
      <vt:lpstr>PowerPoint Presentation</vt:lpstr>
      <vt:lpstr>Environmental Geology Course </vt:lpstr>
      <vt:lpstr>Environmental Site Assessment  (ESA) Project</vt:lpstr>
      <vt:lpstr>ESA Project</vt:lpstr>
      <vt:lpstr>PowerPoint Presentation</vt:lpstr>
      <vt:lpstr>ESA Outline</vt:lpstr>
      <vt:lpstr>ESA Outline</vt:lpstr>
      <vt:lpstr>ESA Outline</vt:lpstr>
      <vt:lpstr>ESA Outline</vt:lpstr>
      <vt:lpstr>ESA Project Assessment</vt:lpstr>
      <vt:lpstr>Annecdotal Feedback</vt:lpstr>
    </vt:vector>
  </TitlesOfParts>
  <Company>The Principia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Janis.Treworgy</dc:creator>
  <cp:lastModifiedBy>Janis.Treworgy</cp:lastModifiedBy>
  <cp:revision>83</cp:revision>
  <dcterms:created xsi:type="dcterms:W3CDTF">2012-07-03T04:15:30Z</dcterms:created>
  <dcterms:modified xsi:type="dcterms:W3CDTF">2012-11-08T04:34:12Z</dcterms:modified>
</cp:coreProperties>
</file>