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64" r:id="rId4"/>
    <p:sldId id="263" r:id="rId5"/>
    <p:sldId id="258" r:id="rId6"/>
    <p:sldId id="265" r:id="rId7"/>
    <p:sldId id="266" r:id="rId8"/>
    <p:sldId id="270" r:id="rId9"/>
    <p:sldId id="271" r:id="rId10"/>
    <p:sldId id="262" r:id="rId11"/>
    <p:sldId id="269" r:id="rId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600"/>
    <a:srgbClr val="3BEE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58273" autoAdjust="0"/>
  </p:normalViewPr>
  <p:slideViewPr>
    <p:cSldViewPr snapToGrid="0">
      <p:cViewPr>
        <p:scale>
          <a:sx n="80" d="100"/>
          <a:sy n="80" d="100"/>
        </p:scale>
        <p:origin x="-243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8" d="100"/>
          <a:sy n="98" d="100"/>
        </p:scale>
        <p:origin x="-351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GSA 2012 Charlotte, NC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B583449-6B18-4148-8A1B-9287F2E20213}" type="datetimeFigureOut">
              <a:rPr lang="en-US"/>
              <a:pPr>
                <a:defRPr/>
              </a:pPr>
              <a:t>11/20/2012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B. Surpless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7D14807-210E-4E9D-9794-9C5B795E7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94391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GSA 2012 Charlotte, NC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2F2CD32-5A44-43BB-BB12-E4389FC4351F}" type="datetimeFigureOut">
              <a:rPr lang="en-US"/>
              <a:pPr>
                <a:defRPr/>
              </a:pPr>
              <a:t>11/20/2012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B. Surpless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FAAB557-8CEC-4B68-ACEB-5DB4DE69A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23809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621267-1B16-4173-8656-7C0056EE15C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  <p:sp>
        <p:nvSpPr>
          <p:cNvPr id="14341" name="Footer Placeholder 4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B. Surpless</a:t>
            </a:r>
          </a:p>
        </p:txBody>
      </p:sp>
      <p:sp>
        <p:nvSpPr>
          <p:cNvPr id="14342" name="Header Placeholder 5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GSA 2012 Charlotte, NC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FD294F-1252-4E1D-8714-836759D9503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/>
          </a:p>
        </p:txBody>
      </p:sp>
      <p:sp>
        <p:nvSpPr>
          <p:cNvPr id="23557" name="Footer Placeholder 4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B. Surpless</a:t>
            </a:r>
          </a:p>
        </p:txBody>
      </p:sp>
      <p:sp>
        <p:nvSpPr>
          <p:cNvPr id="23558" name="Header Placeholder 5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GSA 2012 Charlotte, NC</a:t>
            </a: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14B439-6518-48FE-A4BE-57D8BB635AB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/>
          </a:p>
        </p:txBody>
      </p:sp>
      <p:sp>
        <p:nvSpPr>
          <p:cNvPr id="24581" name="Footer Placeholder 4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B. Surpless</a:t>
            </a:r>
          </a:p>
        </p:txBody>
      </p:sp>
      <p:sp>
        <p:nvSpPr>
          <p:cNvPr id="24582" name="Header Placeholder 5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GSA 2012 Charlotte, NC</a:t>
            </a: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A0C167-4F03-4063-9B48-4D0EADB4D6D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  <p:sp>
        <p:nvSpPr>
          <p:cNvPr id="15365" name="Footer Placeholder 4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B. Surpless</a:t>
            </a:r>
          </a:p>
        </p:txBody>
      </p:sp>
      <p:sp>
        <p:nvSpPr>
          <p:cNvPr id="15366" name="Header Placeholder 5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GSA 2012 Charlotte, NC</a:t>
            </a: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97EA64-0E20-41B3-AE0B-2EDDAB049DF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/>
          </a:p>
        </p:txBody>
      </p:sp>
      <p:sp>
        <p:nvSpPr>
          <p:cNvPr id="16389" name="Footer Placeholder 4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B. Surpless</a:t>
            </a:r>
          </a:p>
        </p:txBody>
      </p:sp>
      <p:sp>
        <p:nvSpPr>
          <p:cNvPr id="16390" name="Header Placeholder 5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GSA 2012 Charlotte, NC</a:t>
            </a: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1146F0-610C-4215-9244-4023EFFB2CA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/>
          </a:p>
        </p:txBody>
      </p:sp>
      <p:sp>
        <p:nvSpPr>
          <p:cNvPr id="17413" name="Footer Placeholder 4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B. Surpless</a:t>
            </a:r>
          </a:p>
        </p:txBody>
      </p:sp>
      <p:sp>
        <p:nvSpPr>
          <p:cNvPr id="17414" name="Header Placeholder 5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GSA 2012 Charlotte, NC</a:t>
            </a: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76800F-3478-4050-BBEF-F9A92C018E1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  <p:sp>
        <p:nvSpPr>
          <p:cNvPr id="18437" name="Footer Placeholder 4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B. Surpless</a:t>
            </a:r>
          </a:p>
        </p:txBody>
      </p:sp>
      <p:sp>
        <p:nvSpPr>
          <p:cNvPr id="18438" name="Header Placeholder 5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GSA 2012 Charlotte, NC</a:t>
            </a: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DBDFE1-A436-4401-A595-D23D78E25C5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/>
          </a:p>
        </p:txBody>
      </p:sp>
      <p:sp>
        <p:nvSpPr>
          <p:cNvPr id="19461" name="Footer Placeholder 4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B. Surpless</a:t>
            </a:r>
          </a:p>
        </p:txBody>
      </p:sp>
      <p:sp>
        <p:nvSpPr>
          <p:cNvPr id="19462" name="Header Placeholder 5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GSA 2012 Charlotte, NC</a:t>
            </a: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60E206-6010-4A05-B283-3750CA336D8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/>
          </a:p>
        </p:txBody>
      </p:sp>
      <p:sp>
        <p:nvSpPr>
          <p:cNvPr id="20485" name="Footer Placeholder 4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B. Surpless</a:t>
            </a:r>
          </a:p>
        </p:txBody>
      </p:sp>
      <p:sp>
        <p:nvSpPr>
          <p:cNvPr id="20486" name="Header Placeholder 5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GSA 2012 Charlotte, NC</a:t>
            </a: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F1229E-E75A-48F8-9AF0-AB76013023F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/>
          </a:p>
        </p:txBody>
      </p:sp>
      <p:sp>
        <p:nvSpPr>
          <p:cNvPr id="21509" name="Footer Placeholder 4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B. Surpless</a:t>
            </a:r>
          </a:p>
        </p:txBody>
      </p:sp>
      <p:sp>
        <p:nvSpPr>
          <p:cNvPr id="21510" name="Header Placeholder 5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GSA 2012 Charlotte, NC</a:t>
            </a: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D90729-D08B-4890-86D6-677CA0EF845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/>
          </a:p>
        </p:txBody>
      </p:sp>
      <p:sp>
        <p:nvSpPr>
          <p:cNvPr id="22533" name="Footer Placeholder 4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B. Surpless</a:t>
            </a:r>
          </a:p>
        </p:txBody>
      </p:sp>
      <p:sp>
        <p:nvSpPr>
          <p:cNvPr id="22534" name="Header Placeholder 5"/>
          <p:cNvSpPr>
            <a:spLocks noGrp="1"/>
          </p:cNvSpPr>
          <p:nvPr>
            <p:ph type="hdr" sz="quarter"/>
          </p:nvPr>
        </p:nvSpPr>
        <p:spPr bwMode="auto">
          <a:ex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GSA 2012 Charlotte, NC</a:t>
            </a: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1078-6DF5-40CE-B941-3EF5F3E137ED}" type="datetimeFigureOut">
              <a:rPr lang="en-US"/>
              <a:pPr>
                <a:defRPr/>
              </a:pPr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EFB87-54FD-44B0-B779-147A9B4BF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68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1BCFA-C5A7-4492-BB8E-E151F402CB7F}" type="datetimeFigureOut">
              <a:rPr lang="en-US"/>
              <a:pPr>
                <a:defRPr/>
              </a:pPr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113C3-4FDA-42CE-8C33-32C086A88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41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71251-2586-4B72-AA6C-E7820FA91E52}" type="datetimeFigureOut">
              <a:rPr lang="en-US"/>
              <a:pPr>
                <a:defRPr/>
              </a:pPr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75F3A-22C0-4433-8875-A38895AF6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6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3C96F-EDA2-448F-9A5E-41E0D43E21A9}" type="datetimeFigureOut">
              <a:rPr lang="en-US"/>
              <a:pPr>
                <a:defRPr/>
              </a:pPr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B66AA-3AD5-4800-98DF-7402AB733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48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9B473-C99D-45A1-8184-5BD6AD90B6E8}" type="datetimeFigureOut">
              <a:rPr lang="en-US"/>
              <a:pPr>
                <a:defRPr/>
              </a:pPr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B2051-8AA8-4DA9-8E9D-1335FA510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98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7DB38-F9AE-4748-82F9-C198C74F9D58}" type="datetimeFigureOut">
              <a:rPr lang="en-US"/>
              <a:pPr>
                <a:defRPr/>
              </a:pPr>
              <a:t>11/20/2012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EAA0F-3DC6-4767-9ECA-16A8D5D3C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2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359A3-CFFD-4161-8B3B-46DF18EBC55B}" type="datetimeFigureOut">
              <a:rPr lang="en-US"/>
              <a:pPr>
                <a:defRPr/>
              </a:pPr>
              <a:t>11/20/2012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F9495-C729-4E59-9C19-7B9C11157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21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3EC268-9ACD-424C-9DEB-BB9BF11D99C8}" type="datetimeFigureOut">
              <a:rPr lang="en-US"/>
              <a:pPr>
                <a:defRPr/>
              </a:pPr>
              <a:t>11/20/2012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E1E22-7D07-4E20-BC6E-74233E7BA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60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6B2FE-D84F-48F3-B2A5-276E6F45A6E7}" type="datetimeFigureOut">
              <a:rPr lang="en-US"/>
              <a:pPr>
                <a:defRPr/>
              </a:pPr>
              <a:t>11/20/2012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9BB93-389A-43AC-AB10-E0D50A6D9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64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6D5D5-418F-4018-8645-96C2B1BB3BA1}" type="datetimeFigureOut">
              <a:rPr lang="en-US"/>
              <a:pPr>
                <a:defRPr/>
              </a:pPr>
              <a:t>11/20/2012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0926C-F161-4BF9-857C-B7C2DBB21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4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DEE28-03C1-4F52-8BB9-23A6E0E27293}" type="datetimeFigureOut">
              <a:rPr lang="en-US"/>
              <a:pPr>
                <a:defRPr/>
              </a:pPr>
              <a:t>11/20/2012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A31CD-5EFC-4FB0-9073-F461AA5A0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90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chemeClr val="tx1"/>
            </a:gs>
            <a:gs pos="100000">
              <a:schemeClr val="bg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91ACD6-3863-4E84-A9BD-C0BAC4B5C9BF}" type="datetimeFigureOut">
              <a:rPr lang="en-US"/>
              <a:pPr>
                <a:defRPr/>
              </a:pPr>
              <a:t>11/20/2012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807D6D-A3DF-4634-98C6-2499A66B9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/>
          </a:p>
        </p:txBody>
      </p:sp>
      <p:pic>
        <p:nvPicPr>
          <p:cNvPr id="205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138" y="0"/>
            <a:ext cx="103282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5"/>
          <p:cNvSpPr txBox="1">
            <a:spLocks noChangeArrowheads="1"/>
          </p:cNvSpPr>
          <p:nvPr/>
        </p:nvSpPr>
        <p:spPr bwMode="auto">
          <a:xfrm>
            <a:off x="381000" y="171450"/>
            <a:ext cx="6553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/>
              <a:t>Kinematic evolution of the Stillwell anticline system, west Texas:  implications for fluid flow within subsurface systems</a:t>
            </a: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387350" y="1387475"/>
            <a:ext cx="4267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 i="1">
                <a:solidFill>
                  <a:srgbClr val="C00000"/>
                </a:solidFill>
              </a:rPr>
              <a:t>Ben Surpless, Brett Mays, and Daniel Hoin</a:t>
            </a:r>
          </a:p>
          <a:p>
            <a:pPr eaLnBrk="1" hangingPunct="1"/>
            <a:r>
              <a:rPr lang="en-US" b="1" i="1">
                <a:solidFill>
                  <a:srgbClr val="C00000"/>
                </a:solidFill>
              </a:rPr>
              <a:t>Department of Geosciences</a:t>
            </a:r>
          </a:p>
          <a:p>
            <a:pPr eaLnBrk="1" hangingPunct="1"/>
            <a:r>
              <a:rPr lang="en-US" b="1" i="1">
                <a:solidFill>
                  <a:srgbClr val="C00000"/>
                </a:solidFill>
              </a:rPr>
              <a:t>Trinity University</a:t>
            </a:r>
          </a:p>
          <a:p>
            <a:pPr eaLnBrk="1" hangingPunct="1"/>
            <a:r>
              <a:rPr lang="en-US" b="1" i="1">
                <a:solidFill>
                  <a:srgbClr val="C00000"/>
                </a:solidFill>
              </a:rPr>
              <a:t>San Antonio, TX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 txBox="1">
            <a:spLocks/>
          </p:cNvSpPr>
          <p:nvPr/>
        </p:nvSpPr>
        <p:spPr bwMode="auto">
          <a:xfrm>
            <a:off x="2468563" y="36513"/>
            <a:ext cx="6694487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C000"/>
                </a:solidFill>
              </a:rPr>
              <a:t>Lateral fault-propagation,</a:t>
            </a:r>
          </a:p>
          <a:p>
            <a:pPr algn="ctr" eaLnBrk="1" hangingPunct="1"/>
            <a:r>
              <a:rPr lang="en-US" sz="3600">
                <a:solidFill>
                  <a:srgbClr val="FFC000"/>
                </a:solidFill>
              </a:rPr>
              <a:t>anticline evolution, and </a:t>
            </a:r>
          </a:p>
          <a:p>
            <a:pPr algn="ctr" eaLnBrk="1" hangingPunct="1"/>
            <a:r>
              <a:rPr lang="en-US" sz="3600">
                <a:solidFill>
                  <a:srgbClr val="FFC000"/>
                </a:solidFill>
              </a:rPr>
              <a:t>potential fluid flow</a:t>
            </a:r>
          </a:p>
        </p:txBody>
      </p:sp>
      <p:pic>
        <p:nvPicPr>
          <p:cNvPr id="11267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6350"/>
            <a:ext cx="2428875" cy="680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344613" y="3138488"/>
            <a:ext cx="619125" cy="1273175"/>
            <a:chOff x="1344317" y="3138502"/>
            <a:chExt cx="619385" cy="1273906"/>
          </a:xfrm>
        </p:grpSpPr>
        <p:sp>
          <p:nvSpPr>
            <p:cNvPr id="12" name="Freeform 11"/>
            <p:cNvSpPr/>
            <p:nvPr/>
          </p:nvSpPr>
          <p:spPr>
            <a:xfrm rot="13902175">
              <a:off x="1387978" y="3094841"/>
              <a:ext cx="173136" cy="260459"/>
            </a:xfrm>
            <a:custGeom>
              <a:avLst/>
              <a:gdLst>
                <a:gd name="connsiteX0" fmla="*/ 0 w 517584"/>
                <a:gd name="connsiteY0" fmla="*/ 767751 h 776377"/>
                <a:gd name="connsiteX1" fmla="*/ 250166 w 517584"/>
                <a:gd name="connsiteY1" fmla="*/ 0 h 776377"/>
                <a:gd name="connsiteX2" fmla="*/ 517584 w 517584"/>
                <a:gd name="connsiteY2" fmla="*/ 776377 h 776377"/>
                <a:gd name="connsiteX3" fmla="*/ 258792 w 517584"/>
                <a:gd name="connsiteY3" fmla="*/ 595223 h 776377"/>
                <a:gd name="connsiteX4" fmla="*/ 0 w 517584"/>
                <a:gd name="connsiteY4" fmla="*/ 767751 h 776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584" h="776377">
                  <a:moveTo>
                    <a:pt x="0" y="767751"/>
                  </a:moveTo>
                  <a:lnTo>
                    <a:pt x="250166" y="0"/>
                  </a:lnTo>
                  <a:lnTo>
                    <a:pt x="517584" y="776377"/>
                  </a:lnTo>
                  <a:lnTo>
                    <a:pt x="258792" y="595223"/>
                  </a:lnTo>
                  <a:lnTo>
                    <a:pt x="0" y="767751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rot="13902175">
              <a:off x="1605556" y="3615840"/>
              <a:ext cx="173136" cy="260459"/>
            </a:xfrm>
            <a:custGeom>
              <a:avLst/>
              <a:gdLst>
                <a:gd name="connsiteX0" fmla="*/ 0 w 517584"/>
                <a:gd name="connsiteY0" fmla="*/ 767751 h 776377"/>
                <a:gd name="connsiteX1" fmla="*/ 250166 w 517584"/>
                <a:gd name="connsiteY1" fmla="*/ 0 h 776377"/>
                <a:gd name="connsiteX2" fmla="*/ 517584 w 517584"/>
                <a:gd name="connsiteY2" fmla="*/ 776377 h 776377"/>
                <a:gd name="connsiteX3" fmla="*/ 258792 w 517584"/>
                <a:gd name="connsiteY3" fmla="*/ 595223 h 776377"/>
                <a:gd name="connsiteX4" fmla="*/ 0 w 517584"/>
                <a:gd name="connsiteY4" fmla="*/ 767751 h 776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584" h="776377">
                  <a:moveTo>
                    <a:pt x="0" y="767751"/>
                  </a:moveTo>
                  <a:lnTo>
                    <a:pt x="250166" y="0"/>
                  </a:lnTo>
                  <a:lnTo>
                    <a:pt x="517584" y="776377"/>
                  </a:lnTo>
                  <a:lnTo>
                    <a:pt x="258792" y="595223"/>
                  </a:lnTo>
                  <a:lnTo>
                    <a:pt x="0" y="767751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 rot="13902175">
              <a:off x="1746904" y="4195610"/>
              <a:ext cx="173137" cy="260459"/>
            </a:xfrm>
            <a:custGeom>
              <a:avLst/>
              <a:gdLst>
                <a:gd name="connsiteX0" fmla="*/ 0 w 517584"/>
                <a:gd name="connsiteY0" fmla="*/ 767751 h 776377"/>
                <a:gd name="connsiteX1" fmla="*/ 250166 w 517584"/>
                <a:gd name="connsiteY1" fmla="*/ 0 h 776377"/>
                <a:gd name="connsiteX2" fmla="*/ 517584 w 517584"/>
                <a:gd name="connsiteY2" fmla="*/ 776377 h 776377"/>
                <a:gd name="connsiteX3" fmla="*/ 258792 w 517584"/>
                <a:gd name="connsiteY3" fmla="*/ 595223 h 776377"/>
                <a:gd name="connsiteX4" fmla="*/ 0 w 517584"/>
                <a:gd name="connsiteY4" fmla="*/ 767751 h 776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584" h="776377">
                  <a:moveTo>
                    <a:pt x="0" y="767751"/>
                  </a:moveTo>
                  <a:lnTo>
                    <a:pt x="250166" y="0"/>
                  </a:lnTo>
                  <a:lnTo>
                    <a:pt x="517584" y="776377"/>
                  </a:lnTo>
                  <a:lnTo>
                    <a:pt x="258792" y="595223"/>
                  </a:lnTo>
                  <a:lnTo>
                    <a:pt x="0" y="767751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138363" y="2378075"/>
            <a:ext cx="6350000" cy="996950"/>
          </a:xfrm>
          <a:prstGeom prst="rect">
            <a:avLst/>
          </a:prstGeom>
          <a:solidFill>
            <a:schemeClr val="bg1">
              <a:lumMod val="85000"/>
              <a:alpha val="71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Left steps in anticline axial trace likely related to linked, originally separate faults</a:t>
            </a:r>
            <a:endParaRPr lang="en-US" sz="2800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54063" y="774700"/>
            <a:ext cx="7635875" cy="4486275"/>
          </a:xfrm>
          <a:prstGeom prst="roundRect">
            <a:avLst/>
          </a:prstGeom>
          <a:gradFill>
            <a:gsLst>
              <a:gs pos="0">
                <a:schemeClr val="bg2"/>
              </a:gs>
              <a:gs pos="100000">
                <a:schemeClr val="tx1"/>
              </a:gs>
            </a:gsLst>
            <a:lin ang="5400000" scaled="0"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291" name="Title 1"/>
          <p:cNvSpPr txBox="1">
            <a:spLocks/>
          </p:cNvSpPr>
          <p:nvPr/>
        </p:nvSpPr>
        <p:spPr bwMode="auto">
          <a:xfrm>
            <a:off x="1323975" y="-190500"/>
            <a:ext cx="6694488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C000"/>
                </a:solidFill>
              </a:rPr>
              <a:t>Results and future research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1143000" y="955675"/>
            <a:ext cx="6832600" cy="4954588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2200"/>
              </a:lnSpc>
              <a:spcAft>
                <a:spcPts val="2400"/>
              </a:spcAft>
              <a:defRPr/>
            </a:pPr>
            <a:r>
              <a:rPr lang="en-US" sz="2200" b="1" dirty="0" smtClean="0">
                <a:solidFill>
                  <a:schemeClr val="tx1"/>
                </a:solidFill>
              </a:rPr>
              <a:t>Fold geometries support fold formation by fault propagation</a:t>
            </a:r>
          </a:p>
          <a:p>
            <a:pPr fontAlgn="auto">
              <a:lnSpc>
                <a:spcPts val="2200"/>
              </a:lnSpc>
              <a:spcAft>
                <a:spcPts val="2400"/>
              </a:spcAft>
              <a:defRPr/>
            </a:pPr>
            <a:r>
              <a:rPr lang="en-US" sz="2200" b="1" dirty="0" smtClean="0">
                <a:solidFill>
                  <a:schemeClr val="tx1"/>
                </a:solidFill>
              </a:rPr>
              <a:t>Kinematic modeling and field data support maximum strain in forelimb</a:t>
            </a:r>
          </a:p>
          <a:p>
            <a:pPr fontAlgn="auto">
              <a:lnSpc>
                <a:spcPts val="2200"/>
              </a:lnSpc>
              <a:spcAft>
                <a:spcPts val="2400"/>
              </a:spcAft>
              <a:defRPr/>
            </a:pPr>
            <a:r>
              <a:rPr lang="en-US" sz="2200" b="1" dirty="0" smtClean="0">
                <a:solidFill>
                  <a:schemeClr val="tx1"/>
                </a:solidFill>
              </a:rPr>
              <a:t>Significant macro-scale fracturing focused in the forelimb zone</a:t>
            </a:r>
          </a:p>
          <a:p>
            <a:pPr fontAlgn="auto">
              <a:lnSpc>
                <a:spcPts val="2200"/>
              </a:lnSpc>
              <a:spcAft>
                <a:spcPts val="2400"/>
              </a:spcAft>
              <a:defRPr/>
            </a:pPr>
            <a:r>
              <a:rPr lang="en-US" sz="2200" b="1" dirty="0" smtClean="0">
                <a:solidFill>
                  <a:schemeClr val="bg1">
                    <a:lumMod val="85000"/>
                  </a:schemeClr>
                </a:solidFill>
              </a:rPr>
              <a:t>Anticline system likely cored by en echelon fault system</a:t>
            </a:r>
          </a:p>
          <a:p>
            <a:pPr fontAlgn="auto">
              <a:lnSpc>
                <a:spcPts val="2200"/>
              </a:lnSpc>
              <a:spcAft>
                <a:spcPts val="2400"/>
              </a:spcAft>
              <a:defRPr/>
            </a:pPr>
            <a:r>
              <a:rPr lang="en-US" sz="2200" b="1" dirty="0" smtClean="0">
                <a:solidFill>
                  <a:schemeClr val="bg1">
                    <a:lumMod val="85000"/>
                  </a:schemeClr>
                </a:solidFill>
              </a:rPr>
              <a:t>Well-constrained folds permit structural position/fracture intensity analysis and 3D modeling</a:t>
            </a:r>
            <a:endParaRPr lang="en-US" sz="2800" dirty="0" smtClean="0">
              <a:solidFill>
                <a:schemeClr val="bg1">
                  <a:lumMod val="8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/>
          </a:p>
        </p:txBody>
      </p:sp>
      <p:grpSp>
        <p:nvGrpSpPr>
          <p:cNvPr id="12293" name="Group 4"/>
          <p:cNvGrpSpPr>
            <a:grpSpLocks/>
          </p:cNvGrpSpPr>
          <p:nvPr/>
        </p:nvGrpSpPr>
        <p:grpSpPr bwMode="auto">
          <a:xfrm>
            <a:off x="4060825" y="5145088"/>
            <a:ext cx="4927600" cy="1489075"/>
            <a:chOff x="3135607" y="4682066"/>
            <a:chExt cx="4927738" cy="1489203"/>
          </a:xfrm>
        </p:grpSpPr>
        <p:sp>
          <p:nvSpPr>
            <p:cNvPr id="6" name="Rounded Rectangle 5"/>
            <p:cNvSpPr/>
            <p:nvPr/>
          </p:nvSpPr>
          <p:spPr>
            <a:xfrm>
              <a:off x="3135607" y="4693179"/>
              <a:ext cx="4856299" cy="1478090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295" name="TextBox 7"/>
            <p:cNvSpPr txBox="1">
              <a:spLocks noChangeArrowheads="1"/>
            </p:cNvSpPr>
            <p:nvPr/>
          </p:nvSpPr>
          <p:spPr bwMode="auto">
            <a:xfrm>
              <a:off x="3206858" y="4682066"/>
              <a:ext cx="4856487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C00000"/>
                  </a:solidFill>
                </a:rPr>
                <a:t>Acknowledgements:</a:t>
              </a:r>
            </a:p>
            <a:p>
              <a:pPr eaLnBrk="1" hangingPunct="1"/>
              <a:r>
                <a:rPr lang="en-US"/>
                <a:t>NSF award #1220235</a:t>
              </a:r>
            </a:p>
            <a:p>
              <a:pPr eaLnBrk="1" hangingPunct="1"/>
              <a:r>
                <a:rPr lang="en-US"/>
                <a:t>Black Gap WMA and Dir. Mike Pittman</a:t>
              </a:r>
            </a:p>
            <a:p>
              <a:pPr eaLnBrk="1" hangingPunct="1"/>
              <a:r>
                <a:rPr lang="en-US"/>
                <a:t>Trinity University Ed Roy Fund</a:t>
              </a:r>
            </a:p>
            <a:p>
              <a:pPr eaLnBrk="1" hangingPunct="1"/>
              <a:r>
                <a:rPr lang="en-US"/>
                <a:t>Trinity University Summer Research Award</a:t>
              </a:r>
            </a:p>
          </p:txBody>
        </p:sp>
        <p:pic>
          <p:nvPicPr>
            <p:cNvPr id="12296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2831" y="5047013"/>
              <a:ext cx="686267" cy="686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063" y="444500"/>
            <a:ext cx="4737100" cy="510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ctrTitle"/>
          </p:nvPr>
        </p:nvSpPr>
        <p:spPr>
          <a:xfrm>
            <a:off x="33338" y="320675"/>
            <a:ext cx="4468812" cy="758825"/>
          </a:xfrm>
        </p:spPr>
        <p:txBody>
          <a:bodyPr/>
          <a:lstStyle/>
          <a:p>
            <a:pPr eaLnBrk="1" hangingPunct="1"/>
            <a:r>
              <a:rPr lang="en-US" sz="3600" smtClean="0">
                <a:solidFill>
                  <a:srgbClr val="FFC000"/>
                </a:solidFill>
              </a:rPr>
              <a:t>Tectonic Setting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5063" y="1346200"/>
            <a:ext cx="3575050" cy="1939925"/>
          </a:xfrm>
          <a:solidFill>
            <a:schemeClr val="bg1">
              <a:lumMod val="85000"/>
              <a:alpha val="71000"/>
            </a:schemeClr>
          </a:solidFill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Pre-</a:t>
            </a:r>
            <a:r>
              <a:rPr lang="en-US" sz="2800" dirty="0" err="1" smtClean="0">
                <a:solidFill>
                  <a:schemeClr val="tx1"/>
                </a:solidFill>
              </a:rPr>
              <a:t>Laramide</a:t>
            </a:r>
            <a:r>
              <a:rPr lang="en-US" sz="2800" dirty="0">
                <a:solidFill>
                  <a:schemeClr val="tx1"/>
                </a:solidFill>
              </a:rPr>
              <a:t> tectonics and </a:t>
            </a:r>
            <a:r>
              <a:rPr lang="en-US" sz="2800" dirty="0" smtClean="0">
                <a:solidFill>
                  <a:schemeClr val="tx1"/>
                </a:solidFill>
              </a:rPr>
              <a:t>the </a:t>
            </a:r>
            <a:r>
              <a:rPr lang="en-US" sz="2800" dirty="0">
                <a:solidFill>
                  <a:schemeClr val="tx1"/>
                </a:solidFill>
              </a:rPr>
              <a:t>Texas </a:t>
            </a:r>
            <a:r>
              <a:rPr lang="en-US" sz="2800" dirty="0" smtClean="0">
                <a:solidFill>
                  <a:schemeClr val="tx1"/>
                </a:solidFill>
              </a:rPr>
              <a:t>lineament</a:t>
            </a:r>
            <a:endParaRPr lang="en-US" sz="28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The </a:t>
            </a:r>
            <a:r>
              <a:rPr lang="en-US" sz="2800" dirty="0" err="1" smtClean="0">
                <a:solidFill>
                  <a:schemeClr val="tx1"/>
                </a:solidFill>
              </a:rPr>
              <a:t>Laramide</a:t>
            </a:r>
            <a:r>
              <a:rPr lang="en-US" sz="2800" dirty="0" smtClean="0">
                <a:solidFill>
                  <a:schemeClr val="tx1"/>
                </a:solidFill>
              </a:rPr>
              <a:t> Orogeny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The Big Bend region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7942263" y="5038725"/>
            <a:ext cx="377825" cy="36195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8" name="TextBox 3"/>
          <p:cNvSpPr txBox="1">
            <a:spLocks noChangeArrowheads="1"/>
          </p:cNvSpPr>
          <p:nvPr/>
        </p:nvSpPr>
        <p:spPr bwMode="auto">
          <a:xfrm>
            <a:off x="4056063" y="5522913"/>
            <a:ext cx="4737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i="1"/>
              <a:t>Modified from Muehlberger (1980) and Miller et al., (1992)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888288" y="4149725"/>
            <a:ext cx="998537" cy="712788"/>
            <a:chOff x="7887629" y="4865647"/>
            <a:chExt cx="999892" cy="713681"/>
          </a:xfrm>
        </p:grpSpPr>
        <p:grpSp>
          <p:nvGrpSpPr>
            <p:cNvPr id="3080" name="Group 11"/>
            <p:cNvGrpSpPr>
              <a:grpSpLocks/>
            </p:cNvGrpSpPr>
            <p:nvPr/>
          </p:nvGrpSpPr>
          <p:grpSpPr bwMode="auto">
            <a:xfrm>
              <a:off x="7887629" y="4869366"/>
              <a:ext cx="966439" cy="709962"/>
              <a:chOff x="7887629" y="4869366"/>
              <a:chExt cx="966439" cy="709962"/>
            </a:xfrm>
          </p:grpSpPr>
          <p:cxnSp>
            <p:nvCxnSpPr>
              <p:cNvPr id="7" name="Straight Connector 6"/>
              <p:cNvCxnSpPr>
                <a:endCxn id="9" idx="2"/>
              </p:cNvCxnSpPr>
              <p:nvPr/>
            </p:nvCxnSpPr>
            <p:spPr>
              <a:xfrm flipV="1">
                <a:off x="7887629" y="5263019"/>
                <a:ext cx="510279" cy="316309"/>
              </a:xfrm>
              <a:prstGeom prst="line">
                <a:avLst/>
              </a:prstGeom>
              <a:ln w="22225">
                <a:solidFill>
                  <a:srgbClr val="EBE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ounded Rectangle 8"/>
              <p:cNvSpPr/>
              <p:nvPr/>
            </p:nvSpPr>
            <p:spPr>
              <a:xfrm>
                <a:off x="7943266" y="4868826"/>
                <a:ext cx="910873" cy="394193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solidFill>
                  <a:srgbClr val="EBE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3081" name="TextBox 12"/>
            <p:cNvSpPr txBox="1">
              <a:spLocks noChangeArrowheads="1"/>
            </p:cNvSpPr>
            <p:nvPr/>
          </p:nvSpPr>
          <p:spPr bwMode="auto">
            <a:xfrm>
              <a:off x="7921082" y="4865647"/>
              <a:ext cx="966439" cy="431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ts val="1300"/>
                </a:lnSpc>
              </a:pPr>
              <a:r>
                <a:rPr lang="en-US" sz="1400" b="1" i="1"/>
                <a:t>Texas</a:t>
              </a:r>
            </a:p>
            <a:p>
              <a:pPr algn="ctr" eaLnBrk="1" hangingPunct="1">
                <a:lnSpc>
                  <a:spcPts val="1300"/>
                </a:lnSpc>
              </a:pPr>
              <a:r>
                <a:rPr lang="en-US" sz="1400" b="1" i="1"/>
                <a:t>Lineament</a:t>
              </a:r>
            </a:p>
          </p:txBody>
        </p: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1217613"/>
            <a:ext cx="5372100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1"/>
          <p:cNvSpPr txBox="1">
            <a:spLocks/>
          </p:cNvSpPr>
          <p:nvPr/>
        </p:nvSpPr>
        <p:spPr bwMode="auto">
          <a:xfrm>
            <a:off x="2187575" y="320675"/>
            <a:ext cx="4470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C000"/>
                </a:solidFill>
              </a:rPr>
              <a:t>Regional Geology</a:t>
            </a: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 rot="3532640">
            <a:off x="4405312" y="5022851"/>
            <a:ext cx="2009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Sierra del Carmen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646488" y="2274888"/>
            <a:ext cx="1785937" cy="979487"/>
            <a:chOff x="3646180" y="2275472"/>
            <a:chExt cx="1786197" cy="978911"/>
          </a:xfrm>
        </p:grpSpPr>
        <p:sp>
          <p:nvSpPr>
            <p:cNvPr id="9" name="Rectangle 8"/>
            <p:cNvSpPr/>
            <p:nvPr/>
          </p:nvSpPr>
          <p:spPr>
            <a:xfrm rot="18909102">
              <a:off x="4238403" y="2889473"/>
              <a:ext cx="111141" cy="364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4105" name="Group 20"/>
            <p:cNvGrpSpPr>
              <a:grpSpLocks/>
            </p:cNvGrpSpPr>
            <p:nvPr/>
          </p:nvGrpSpPr>
          <p:grpSpPr bwMode="auto">
            <a:xfrm>
              <a:off x="3646180" y="2275472"/>
              <a:ext cx="1786197" cy="841886"/>
              <a:chOff x="5168837" y="2211864"/>
              <a:chExt cx="1786197" cy="841886"/>
            </a:xfrm>
          </p:grpSpPr>
          <p:grpSp>
            <p:nvGrpSpPr>
              <p:cNvPr id="4106" name="Group 21"/>
              <p:cNvGrpSpPr>
                <a:grpSpLocks/>
              </p:cNvGrpSpPr>
              <p:nvPr/>
            </p:nvGrpSpPr>
            <p:grpSpPr bwMode="auto">
              <a:xfrm>
                <a:off x="5168837" y="2211864"/>
                <a:ext cx="1786197" cy="369332"/>
                <a:chOff x="-161880" y="4102229"/>
                <a:chExt cx="1786197" cy="369332"/>
              </a:xfrm>
            </p:grpSpPr>
            <p:sp>
              <p:nvSpPr>
                <p:cNvPr id="24" name="Rounded Rectangle 23"/>
                <p:cNvSpPr/>
                <p:nvPr/>
              </p:nvSpPr>
              <p:spPr>
                <a:xfrm>
                  <a:off x="-161880" y="4102229"/>
                  <a:ext cx="1763969" cy="369670"/>
                </a:xfrm>
                <a:prstGeom prst="roundRect">
                  <a:avLst/>
                </a:prstGeom>
                <a:solidFill>
                  <a:schemeClr val="bg1">
                    <a:alpha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109" name="TextBox 24"/>
                <p:cNvSpPr txBox="1">
                  <a:spLocks noChangeArrowheads="1"/>
                </p:cNvSpPr>
                <p:nvPr/>
              </p:nvSpPr>
              <p:spPr bwMode="auto">
                <a:xfrm>
                  <a:off x="-139949" y="4102229"/>
                  <a:ext cx="176426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/>
                    <a:t>Stillwell anticline</a:t>
                  </a: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 flipH="1">
                <a:off x="5927772" y="2581534"/>
                <a:ext cx="412810" cy="472797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02" name="TextBox 18"/>
          <p:cNvSpPr txBox="1">
            <a:spLocks noChangeArrowheads="1"/>
          </p:cNvSpPr>
          <p:nvPr/>
        </p:nvSpPr>
        <p:spPr bwMode="auto">
          <a:xfrm>
            <a:off x="2138363" y="5935663"/>
            <a:ext cx="47386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i="1"/>
              <a:t>Modified from Muehlberger and Dickerson (1989) </a:t>
            </a:r>
          </a:p>
        </p:txBody>
      </p:sp>
      <p:sp>
        <p:nvSpPr>
          <p:cNvPr id="4" name="Rectangle 3"/>
          <p:cNvSpPr/>
          <p:nvPr/>
        </p:nvSpPr>
        <p:spPr>
          <a:xfrm>
            <a:off x="1768475" y="1217613"/>
            <a:ext cx="5372100" cy="4730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82688"/>
            <a:ext cx="265747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477838" y="23813"/>
            <a:ext cx="8332787" cy="1122362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FFC000"/>
                </a:solidFill>
              </a:rPr>
              <a:t>Local stratigraphy and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FFC000"/>
                </a:solidFill>
              </a:rPr>
              <a:t>relative mechanical strength</a:t>
            </a:r>
            <a:endParaRPr lang="en-US" sz="3600" dirty="0">
              <a:solidFill>
                <a:srgbClr val="FFC000"/>
              </a:solidFill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130550" y="1236663"/>
            <a:ext cx="4419600" cy="2249487"/>
            <a:chOff x="3180522" y="1582310"/>
            <a:chExt cx="4418884" cy="2250219"/>
          </a:xfrm>
        </p:grpSpPr>
        <p:sp>
          <p:nvSpPr>
            <p:cNvPr id="9" name="Freeform 8"/>
            <p:cNvSpPr/>
            <p:nvPr/>
          </p:nvSpPr>
          <p:spPr>
            <a:xfrm>
              <a:off x="3180522" y="1582310"/>
              <a:ext cx="198406" cy="2250219"/>
            </a:xfrm>
            <a:custGeom>
              <a:avLst/>
              <a:gdLst>
                <a:gd name="connsiteX0" fmla="*/ 0 w 198782"/>
                <a:gd name="connsiteY0" fmla="*/ 0 h 2250219"/>
                <a:gd name="connsiteX1" fmla="*/ 198782 w 198782"/>
                <a:gd name="connsiteY1" fmla="*/ 0 h 2250219"/>
                <a:gd name="connsiteX2" fmla="*/ 198782 w 198782"/>
                <a:gd name="connsiteY2" fmla="*/ 2250219 h 2250219"/>
                <a:gd name="connsiteX3" fmla="*/ 0 w 198782"/>
                <a:gd name="connsiteY3" fmla="*/ 2250219 h 2250219"/>
                <a:gd name="connsiteX4" fmla="*/ 23854 w 198782"/>
                <a:gd name="connsiteY4" fmla="*/ 2242267 h 2250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82" h="2250219">
                  <a:moveTo>
                    <a:pt x="0" y="0"/>
                  </a:moveTo>
                  <a:lnTo>
                    <a:pt x="198782" y="0"/>
                  </a:lnTo>
                  <a:lnTo>
                    <a:pt x="198782" y="2250219"/>
                  </a:lnTo>
                  <a:lnTo>
                    <a:pt x="0" y="2250219"/>
                  </a:lnTo>
                  <a:lnTo>
                    <a:pt x="23854" y="2242267"/>
                  </a:lnTo>
                </a:path>
              </a:pathLst>
            </a:cu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75753" y="2279449"/>
              <a:ext cx="4223653" cy="83053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bg1">
                      <a:lumMod val="95000"/>
                    </a:schemeClr>
                  </a:solidFill>
                  <a:latin typeface="+mn-lt"/>
                  <a:cs typeface="+mn-cs"/>
                </a:rPr>
                <a:t>Locally exposed units (adjacent to the Stillwell anticline)</a:t>
              </a:r>
            </a:p>
          </p:txBody>
        </p:sp>
      </p:grp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473450" y="3825875"/>
            <a:ext cx="5167313" cy="1709738"/>
          </a:xfrm>
          <a:solidFill>
            <a:schemeClr val="bg1">
              <a:lumMod val="85000"/>
              <a:alpha val="71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Dominated by K marine units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Thick and strong vs. thin and weak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Importance of the Sue Peaks Fm.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sp>
        <p:nvSpPr>
          <p:cNvPr id="5126" name="TextBox 3"/>
          <p:cNvSpPr txBox="1">
            <a:spLocks noChangeArrowheads="1"/>
          </p:cNvSpPr>
          <p:nvPr/>
        </p:nvSpPr>
        <p:spPr bwMode="auto">
          <a:xfrm>
            <a:off x="106363" y="6224588"/>
            <a:ext cx="59515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600" i="1"/>
              <a:t>Modified from Cobb and Poth (1980), based on St. John (1965), Maxwell et al. (1967), and reconnaissance field data.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2449513" y="-296863"/>
            <a:ext cx="669448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C000"/>
                </a:solidFill>
              </a:rPr>
              <a:t>The Stillwell anticline system</a:t>
            </a:r>
          </a:p>
        </p:txBody>
      </p:sp>
      <p:pic>
        <p:nvPicPr>
          <p:cNvPr id="6147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6350"/>
            <a:ext cx="2428875" cy="680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016250" y="1008063"/>
            <a:ext cx="5683250" cy="1673225"/>
          </a:xfrm>
          <a:solidFill>
            <a:schemeClr val="bg1">
              <a:lumMod val="85000"/>
              <a:alpha val="71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NW-trending, NE-</a:t>
            </a:r>
            <a:r>
              <a:rPr lang="en-US" sz="2800" dirty="0" err="1" smtClean="0">
                <a:solidFill>
                  <a:schemeClr val="tx1"/>
                </a:solidFill>
              </a:rPr>
              <a:t>vergent</a:t>
            </a:r>
            <a:r>
              <a:rPr lang="en-US" sz="2800" dirty="0" smtClean="0">
                <a:solidFill>
                  <a:schemeClr val="tx1"/>
                </a:solidFill>
              </a:rPr>
              <a:t> system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Changes in geometry parallel to axis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Complexities of the central anticline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800" dirty="0"/>
          </a:p>
        </p:txBody>
      </p:sp>
      <p:pic>
        <p:nvPicPr>
          <p:cNvPr id="614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2900363"/>
            <a:ext cx="5129213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528638"/>
            <a:ext cx="59531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9242425" y="5564188"/>
            <a:ext cx="6400800" cy="1752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Important points</a:t>
            </a:r>
          </a:p>
        </p:txBody>
      </p:sp>
      <p:sp>
        <p:nvSpPr>
          <p:cNvPr id="7172" name="Title 1"/>
          <p:cNvSpPr txBox="1">
            <a:spLocks/>
          </p:cNvSpPr>
          <p:nvPr/>
        </p:nvSpPr>
        <p:spPr bwMode="auto">
          <a:xfrm>
            <a:off x="2449513" y="-439738"/>
            <a:ext cx="669448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C000"/>
                </a:solidFill>
              </a:rPr>
              <a:t>The Stillwell anticline system</a:t>
            </a:r>
          </a:p>
        </p:txBody>
      </p:sp>
      <p:pic>
        <p:nvPicPr>
          <p:cNvPr id="717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6350"/>
            <a:ext cx="2428875" cy="680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2384425"/>
            <a:ext cx="60737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711825" y="1654175"/>
            <a:ext cx="1174750" cy="2857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4757738"/>
            <a:ext cx="6073775" cy="17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ounded Rectangle 33"/>
          <p:cNvSpPr/>
          <p:nvPr/>
        </p:nvSpPr>
        <p:spPr>
          <a:xfrm rot="21108982">
            <a:off x="766763" y="3022600"/>
            <a:ext cx="1289050" cy="271463"/>
          </a:xfrm>
          <a:prstGeom prst="round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396875" y="1579563"/>
            <a:ext cx="1922463" cy="2854325"/>
            <a:chOff x="397567" y="1579810"/>
            <a:chExt cx="1921469" cy="2854218"/>
          </a:xfrm>
        </p:grpSpPr>
        <p:sp>
          <p:nvSpPr>
            <p:cNvPr id="33" name="Rounded Rectangle 32"/>
            <p:cNvSpPr/>
            <p:nvPr/>
          </p:nvSpPr>
          <p:spPr>
            <a:xfrm rot="21273117">
              <a:off x="954492" y="4043518"/>
              <a:ext cx="1288384" cy="271452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7181" name="Group 37"/>
            <p:cNvGrpSpPr>
              <a:grpSpLocks/>
            </p:cNvGrpSpPr>
            <p:nvPr/>
          </p:nvGrpSpPr>
          <p:grpSpPr bwMode="auto">
            <a:xfrm>
              <a:off x="397567" y="1579810"/>
              <a:ext cx="1921469" cy="2854218"/>
              <a:chOff x="397567" y="1579810"/>
              <a:chExt cx="1921469" cy="2854218"/>
            </a:xfrm>
          </p:grpSpPr>
          <p:grpSp>
            <p:nvGrpSpPr>
              <p:cNvPr id="7182" name="Group 6"/>
              <p:cNvGrpSpPr>
                <a:grpSpLocks/>
              </p:cNvGrpSpPr>
              <p:nvPr/>
            </p:nvGrpSpPr>
            <p:grpSpPr bwMode="auto">
              <a:xfrm>
                <a:off x="397567" y="1579810"/>
                <a:ext cx="1319916" cy="464334"/>
                <a:chOff x="421420" y="1810389"/>
                <a:chExt cx="1319916" cy="464334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 flipV="1">
                  <a:off x="689569" y="1996119"/>
                  <a:ext cx="688619" cy="9366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92" name="TextBox 5"/>
                <p:cNvSpPr txBox="1">
                  <a:spLocks noChangeArrowheads="1"/>
                </p:cNvSpPr>
                <p:nvPr/>
              </p:nvSpPr>
              <p:spPr bwMode="auto">
                <a:xfrm>
                  <a:off x="421420" y="1905391"/>
                  <a:ext cx="354283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b="1" i="1"/>
                    <a:t>A</a:t>
                  </a:r>
                </a:p>
              </p:txBody>
            </p:sp>
            <p:sp>
              <p:nvSpPr>
                <p:cNvPr id="7193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1326305" y="1810389"/>
                  <a:ext cx="415031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b="1" i="1"/>
                    <a:t>A’</a:t>
                  </a:r>
                </a:p>
              </p:txBody>
            </p:sp>
          </p:grpSp>
          <p:grpSp>
            <p:nvGrpSpPr>
              <p:cNvPr id="7183" name="Group 18"/>
              <p:cNvGrpSpPr>
                <a:grpSpLocks/>
              </p:cNvGrpSpPr>
              <p:nvPr/>
            </p:nvGrpSpPr>
            <p:grpSpPr bwMode="auto">
              <a:xfrm>
                <a:off x="945794" y="3944359"/>
                <a:ext cx="1373242" cy="489669"/>
                <a:chOff x="357914" y="2082926"/>
                <a:chExt cx="1373242" cy="489669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650627" y="2291617"/>
                  <a:ext cx="725113" cy="79372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89" name="TextBox 20"/>
                <p:cNvSpPr txBox="1">
                  <a:spLocks noChangeArrowheads="1"/>
                </p:cNvSpPr>
                <p:nvPr/>
              </p:nvSpPr>
              <p:spPr bwMode="auto">
                <a:xfrm>
                  <a:off x="357914" y="2203263"/>
                  <a:ext cx="354283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b="1" i="1"/>
                    <a:t>C</a:t>
                  </a:r>
                </a:p>
              </p:txBody>
            </p:sp>
            <p:sp>
              <p:nvSpPr>
                <p:cNvPr id="7190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1316125" y="2082926"/>
                  <a:ext cx="415031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b="1" i="1"/>
                    <a:t>C’</a:t>
                  </a:r>
                </a:p>
              </p:txBody>
            </p:sp>
          </p:grpSp>
          <p:grpSp>
            <p:nvGrpSpPr>
              <p:cNvPr id="7184" name="Group 11"/>
              <p:cNvGrpSpPr>
                <a:grpSpLocks/>
              </p:cNvGrpSpPr>
              <p:nvPr/>
            </p:nvGrpSpPr>
            <p:grpSpPr bwMode="auto">
              <a:xfrm>
                <a:off x="775703" y="2909377"/>
                <a:ext cx="1319916" cy="464334"/>
                <a:chOff x="421420" y="1810389"/>
                <a:chExt cx="1319916" cy="464334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 flipV="1">
                  <a:off x="689063" y="1995240"/>
                  <a:ext cx="688619" cy="95247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86" name="TextBox 16"/>
                <p:cNvSpPr txBox="1">
                  <a:spLocks noChangeArrowheads="1"/>
                </p:cNvSpPr>
                <p:nvPr/>
              </p:nvSpPr>
              <p:spPr bwMode="auto">
                <a:xfrm>
                  <a:off x="421420" y="1905391"/>
                  <a:ext cx="354283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b="1" i="1"/>
                    <a:t>B</a:t>
                  </a:r>
                </a:p>
              </p:txBody>
            </p:sp>
            <p:sp>
              <p:nvSpPr>
                <p:cNvPr id="7187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1326305" y="1810389"/>
                  <a:ext cx="415031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b="1" i="1"/>
                    <a:t>B’</a:t>
                  </a:r>
                </a:p>
              </p:txBody>
            </p:sp>
          </p:grpSp>
        </p:grp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63" y="2376488"/>
            <a:ext cx="6053137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 txBox="1">
            <a:spLocks/>
          </p:cNvSpPr>
          <p:nvPr/>
        </p:nvSpPr>
        <p:spPr bwMode="auto">
          <a:xfrm>
            <a:off x="1106488" y="-352425"/>
            <a:ext cx="6694487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C000"/>
                </a:solidFill>
              </a:rPr>
              <a:t>Fault propagation fold evolution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565150"/>
            <a:ext cx="89058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819400"/>
            <a:ext cx="3633788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438" y="5295900"/>
            <a:ext cx="3871912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3" y="4010025"/>
            <a:ext cx="3871912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196138" y="2203450"/>
            <a:ext cx="18446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en-US" sz="1100" i="1">
                <a:solidFill>
                  <a:schemeClr val="bg1"/>
                </a:solidFill>
              </a:rPr>
              <a:t>Modified from Erslev, 1991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476375" y="1592263"/>
            <a:ext cx="1169988" cy="425450"/>
            <a:chOff x="1476114" y="1591947"/>
            <a:chExt cx="1170424" cy="426132"/>
          </a:xfrm>
        </p:grpSpPr>
        <p:sp>
          <p:nvSpPr>
            <p:cNvPr id="11" name="Oval 10"/>
            <p:cNvSpPr/>
            <p:nvPr/>
          </p:nvSpPr>
          <p:spPr>
            <a:xfrm>
              <a:off x="1476114" y="1930626"/>
              <a:ext cx="87346" cy="8745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82616" y="1591947"/>
              <a:ext cx="863922" cy="3386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2">
                      <a:lumMod val="75000"/>
                    </a:schemeClr>
                  </a:solidFill>
                  <a:latin typeface="+mn-lt"/>
                  <a:cs typeface="+mn-cs"/>
                </a:rPr>
                <a:t>Fault tip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H="1">
              <a:off x="1525345" y="1835223"/>
              <a:ext cx="401787" cy="1399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759325" y="1598613"/>
            <a:ext cx="1146175" cy="338137"/>
            <a:chOff x="1476114" y="1739537"/>
            <a:chExt cx="1146023" cy="338554"/>
          </a:xfrm>
        </p:grpSpPr>
        <p:sp>
          <p:nvSpPr>
            <p:cNvPr id="18" name="Oval 17"/>
            <p:cNvSpPr/>
            <p:nvPr/>
          </p:nvSpPr>
          <p:spPr>
            <a:xfrm>
              <a:off x="1476114" y="1930272"/>
              <a:ext cx="87301" cy="87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758652" y="1739537"/>
              <a:ext cx="863485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2">
                      <a:lumMod val="75000"/>
                    </a:schemeClr>
                  </a:solidFill>
                  <a:latin typeface="+mn-lt"/>
                  <a:cs typeface="+mn-cs"/>
                </a:rPr>
                <a:t>Fault tip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1523733" y="1927093"/>
              <a:ext cx="307934" cy="4927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8124825" y="1598613"/>
            <a:ext cx="930275" cy="339725"/>
            <a:chOff x="1896052" y="1313714"/>
            <a:chExt cx="930026" cy="340033"/>
          </a:xfrm>
        </p:grpSpPr>
        <p:sp>
          <p:nvSpPr>
            <p:cNvPr id="27" name="Oval 26"/>
            <p:cNvSpPr/>
            <p:nvPr/>
          </p:nvSpPr>
          <p:spPr>
            <a:xfrm>
              <a:off x="1896052" y="1313714"/>
              <a:ext cx="87290" cy="87391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62709" y="1315302"/>
              <a:ext cx="863369" cy="338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dirty="0">
                  <a:solidFill>
                    <a:schemeClr val="tx2">
                      <a:lumMod val="75000"/>
                    </a:schemeClr>
                  </a:solidFill>
                  <a:latin typeface="+mn-lt"/>
                  <a:cs typeface="+mn-cs"/>
                </a:rPr>
                <a:t>Fault tip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 flipV="1">
              <a:off x="1953187" y="1370916"/>
              <a:ext cx="79354" cy="1001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 txBox="1">
            <a:spLocks/>
          </p:cNvSpPr>
          <p:nvPr/>
        </p:nvSpPr>
        <p:spPr bwMode="auto">
          <a:xfrm>
            <a:off x="333375" y="-114300"/>
            <a:ext cx="8496300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C000"/>
                </a:solidFill>
              </a:rPr>
              <a:t>Preliminary computer kinematic modeling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2463" y="1511300"/>
            <a:ext cx="3525837" cy="29225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Why modeling?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Well-constrained fold shapes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Well-known and described stratigraphy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No subsurface information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Permits prediction of strain distribution during fault propagation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97400" y="1511300"/>
            <a:ext cx="4114800" cy="2616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 err="1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Trishear</a:t>
            </a:r>
            <a:r>
              <a:rPr lang="en-US" sz="2400" b="1" i="1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kinematics*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Accounts for realistic tightening of folds towards propagating fault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Software permits testing of realistic range of variables during fault propagation (e.g.,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decollement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depth, ramp dip)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2250" y="6375400"/>
            <a:ext cx="8874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/>
              <a:t>*</a:t>
            </a:r>
            <a:r>
              <a:rPr lang="en-US" i="1" u="sng"/>
              <a:t>FaultFold</a:t>
            </a:r>
            <a:r>
              <a:rPr lang="en-US"/>
              <a:t> 2D modeling:  Allmendinger, 1998; Zehnder &amp; Allmendinger, 2000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bldLvl="2"/>
      <p:bldP spid="26" grpId="0" build="p" bldLvl="2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5"/>
          <p:cNvGrpSpPr>
            <a:grpSpLocks/>
          </p:cNvGrpSpPr>
          <p:nvPr/>
        </p:nvGrpSpPr>
        <p:grpSpPr bwMode="auto">
          <a:xfrm>
            <a:off x="400050" y="839788"/>
            <a:ext cx="5403850" cy="2747962"/>
            <a:chOff x="1002764" y="1049573"/>
            <a:chExt cx="5509354" cy="2800598"/>
          </a:xfrm>
        </p:grpSpPr>
        <p:sp>
          <p:nvSpPr>
            <p:cNvPr id="3" name="Rounded Rectangle 2"/>
            <p:cNvSpPr/>
            <p:nvPr/>
          </p:nvSpPr>
          <p:spPr>
            <a:xfrm>
              <a:off x="1002764" y="1049573"/>
              <a:ext cx="5509354" cy="2800598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0266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8096" y="1276717"/>
              <a:ext cx="4836458" cy="228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3" name="Title 1"/>
          <p:cNvSpPr txBox="1">
            <a:spLocks/>
          </p:cNvSpPr>
          <p:nvPr/>
        </p:nvSpPr>
        <p:spPr bwMode="auto">
          <a:xfrm>
            <a:off x="338138" y="-323850"/>
            <a:ext cx="8467725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FFC000"/>
                </a:solidFill>
              </a:rPr>
              <a:t>Results of preliminary kinematic modeling</a:t>
            </a:r>
          </a:p>
        </p:txBody>
      </p:sp>
      <p:grpSp>
        <p:nvGrpSpPr>
          <p:cNvPr id="10244" name="Group 24"/>
          <p:cNvGrpSpPr>
            <a:grpSpLocks/>
          </p:cNvGrpSpPr>
          <p:nvPr/>
        </p:nvGrpSpPr>
        <p:grpSpPr bwMode="auto">
          <a:xfrm>
            <a:off x="1009650" y="1422400"/>
            <a:ext cx="868363" cy="1298575"/>
            <a:chOff x="4224019" y="1819717"/>
            <a:chExt cx="885215" cy="1324610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4581666" y="2187305"/>
              <a:ext cx="135938" cy="809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59" name="Group 23"/>
            <p:cNvGrpSpPr>
              <a:grpSpLocks/>
            </p:cNvGrpSpPr>
            <p:nvPr/>
          </p:nvGrpSpPr>
          <p:grpSpPr bwMode="auto">
            <a:xfrm>
              <a:off x="4224019" y="1819717"/>
              <a:ext cx="885215" cy="1324610"/>
              <a:chOff x="4224019" y="1819717"/>
              <a:chExt cx="885215" cy="1324610"/>
            </a:xfrm>
          </p:grpSpPr>
          <p:sp>
            <p:nvSpPr>
              <p:cNvPr id="10260" name="TextBox 12"/>
              <p:cNvSpPr txBox="1">
                <a:spLocks noChangeArrowheads="1"/>
              </p:cNvSpPr>
              <p:nvPr/>
            </p:nvSpPr>
            <p:spPr bwMode="auto">
              <a:xfrm>
                <a:off x="4601210" y="2401196"/>
                <a:ext cx="50802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/>
                  <a:t>Kse</a:t>
                </a:r>
              </a:p>
            </p:txBody>
          </p:sp>
          <p:sp>
            <p:nvSpPr>
              <p:cNvPr id="10261" name="TextBox 13"/>
              <p:cNvSpPr txBox="1">
                <a:spLocks noChangeArrowheads="1"/>
              </p:cNvSpPr>
              <p:nvPr/>
            </p:nvSpPr>
            <p:spPr bwMode="auto">
              <a:xfrm>
                <a:off x="4431769" y="1819717"/>
                <a:ext cx="548548" cy="3693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/>
                  <a:t>Kbu</a:t>
                </a:r>
              </a:p>
            </p:txBody>
          </p:sp>
          <p:sp>
            <p:nvSpPr>
              <p:cNvPr id="10262" name="TextBox 14"/>
              <p:cNvSpPr txBox="1">
                <a:spLocks noChangeArrowheads="1"/>
              </p:cNvSpPr>
              <p:nvPr/>
            </p:nvSpPr>
            <p:spPr bwMode="auto">
              <a:xfrm>
                <a:off x="4323671" y="2770528"/>
                <a:ext cx="51443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/>
                  <a:t>Ksp</a:t>
                </a: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 flipV="1">
                <a:off x="4423071" y="3061742"/>
                <a:ext cx="135938" cy="8258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64" name="TextBox 22"/>
              <p:cNvSpPr txBox="1">
                <a:spLocks noChangeArrowheads="1"/>
              </p:cNvSpPr>
              <p:nvPr/>
            </p:nvSpPr>
            <p:spPr bwMode="auto">
              <a:xfrm>
                <a:off x="4224019" y="2148301"/>
                <a:ext cx="50315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/>
                  <a:t>Kdr</a:t>
                </a: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3717925"/>
            <a:ext cx="3654425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732213" y="1414463"/>
            <a:ext cx="273050" cy="244475"/>
            <a:chOff x="6734046" y="1971707"/>
            <a:chExt cx="200152" cy="182730"/>
          </a:xfrm>
        </p:grpSpPr>
        <p:sp>
          <p:nvSpPr>
            <p:cNvPr id="21" name="Rectangle 20"/>
            <p:cNvSpPr/>
            <p:nvPr/>
          </p:nvSpPr>
          <p:spPr>
            <a:xfrm>
              <a:off x="6734046" y="1971707"/>
              <a:ext cx="200152" cy="181543"/>
            </a:xfrm>
            <a:prstGeom prst="rect">
              <a:avLst/>
            </a:prstGeom>
            <a:noFill/>
            <a:ln w="3492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734046" y="1972893"/>
              <a:ext cx="200152" cy="1815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475" y="4108450"/>
            <a:ext cx="2933700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 flipV="1">
            <a:off x="4400550" y="4870450"/>
            <a:ext cx="1177925" cy="39052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ubtitle 2"/>
          <p:cNvSpPr txBox="1">
            <a:spLocks/>
          </p:cNvSpPr>
          <p:nvPr/>
        </p:nvSpPr>
        <p:spPr>
          <a:xfrm>
            <a:off x="5616575" y="893763"/>
            <a:ext cx="3221038" cy="2686050"/>
          </a:xfrm>
          <a:prstGeom prst="rect">
            <a:avLst/>
          </a:prstGeom>
          <a:solidFill>
            <a:schemeClr val="bg1">
              <a:lumMod val="85000"/>
              <a:alpha val="71000"/>
            </a:schemeClr>
          </a:solidFill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dirty="0"/>
              <a:t>Best-fit model:</a:t>
            </a:r>
          </a:p>
          <a:p>
            <a:pPr mar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err="1"/>
              <a:t>Ksp</a:t>
            </a:r>
            <a:r>
              <a:rPr lang="en-US" sz="2400" dirty="0"/>
              <a:t> </a:t>
            </a:r>
            <a:r>
              <a:rPr lang="en-US" sz="2400" dirty="0" err="1"/>
              <a:t>decollement</a:t>
            </a:r>
            <a:r>
              <a:rPr lang="en-US" sz="2400" dirty="0"/>
              <a:t> depth  </a:t>
            </a:r>
          </a:p>
          <a:p>
            <a:pPr mar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/>
              <a:t>Ramp angle = 22 degrees Propagation = 321 m</a:t>
            </a:r>
          </a:p>
          <a:p>
            <a:pPr mar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/>
              <a:t>Slip = 204 m</a:t>
            </a:r>
          </a:p>
          <a:p>
            <a:pPr mar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/>
              <a:t>P/S ratio = </a:t>
            </a:r>
            <a:r>
              <a:rPr lang="en-US" sz="2400" dirty="0" smtClean="0"/>
              <a:t>1.575</a:t>
            </a:r>
          </a:p>
          <a:p>
            <a:pPr marL="0" indent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 smtClean="0"/>
              <a:t>Forelimb = max. strain</a:t>
            </a:r>
            <a:endParaRPr lang="en-US" sz="2400" dirty="0"/>
          </a:p>
          <a:p>
            <a:pPr algn="ctr" fontAlgn="auto">
              <a:spcAft>
                <a:spcPts val="0"/>
              </a:spcAft>
              <a:defRPr/>
            </a:pPr>
            <a:endParaRPr lang="en-US" sz="2800" dirty="0">
              <a:solidFill>
                <a:schemeClr val="bg1">
                  <a:lumMod val="9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n-US" sz="2800" dirty="0"/>
          </a:p>
        </p:txBody>
      </p:sp>
      <p:grpSp>
        <p:nvGrpSpPr>
          <p:cNvPr id="12" name="Group 16"/>
          <p:cNvGrpSpPr>
            <a:grpSpLocks/>
          </p:cNvGrpSpPr>
          <p:nvPr/>
        </p:nvGrpSpPr>
        <p:grpSpPr bwMode="auto">
          <a:xfrm>
            <a:off x="1465263" y="6069013"/>
            <a:ext cx="1041400" cy="461962"/>
            <a:chOff x="2413550" y="5146925"/>
            <a:chExt cx="1041871" cy="461488"/>
          </a:xfrm>
        </p:grpSpPr>
        <p:sp>
          <p:nvSpPr>
            <p:cNvPr id="11" name="Rectangle 10"/>
            <p:cNvSpPr/>
            <p:nvPr/>
          </p:nvSpPr>
          <p:spPr>
            <a:xfrm>
              <a:off x="2537431" y="5210360"/>
              <a:ext cx="778227" cy="398053"/>
            </a:xfrm>
            <a:prstGeom prst="rect">
              <a:avLst/>
            </a:prstGeom>
            <a:solidFill>
              <a:schemeClr val="bg1"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637488" y="5356260"/>
              <a:ext cx="576524" cy="6343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253" name="TextBox 11"/>
            <p:cNvSpPr txBox="1">
              <a:spLocks noChangeArrowheads="1"/>
            </p:cNvSpPr>
            <p:nvPr/>
          </p:nvSpPr>
          <p:spPr bwMode="auto">
            <a:xfrm>
              <a:off x="2537879" y="5146925"/>
              <a:ext cx="20052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200" b="1"/>
                <a:t>0</a:t>
              </a:r>
            </a:p>
          </p:txBody>
        </p:sp>
        <p:sp>
          <p:nvSpPr>
            <p:cNvPr id="10254" name="TextBox 26"/>
            <p:cNvSpPr txBox="1">
              <a:spLocks noChangeArrowheads="1"/>
            </p:cNvSpPr>
            <p:nvPr/>
          </p:nvSpPr>
          <p:spPr bwMode="auto">
            <a:xfrm>
              <a:off x="3110406" y="5146925"/>
              <a:ext cx="20052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200" b="1"/>
                <a:t>5</a:t>
              </a:r>
            </a:p>
          </p:txBody>
        </p:sp>
        <p:sp>
          <p:nvSpPr>
            <p:cNvPr id="10255" name="TextBox 27"/>
            <p:cNvSpPr txBox="1">
              <a:spLocks noChangeArrowheads="1"/>
            </p:cNvSpPr>
            <p:nvPr/>
          </p:nvSpPr>
          <p:spPr bwMode="auto">
            <a:xfrm>
              <a:off x="2413550" y="5331414"/>
              <a:ext cx="10418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200" b="1"/>
                <a:t>meters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2067</TotalTime>
  <Words>503</Words>
  <Application>Microsoft Office PowerPoint</Application>
  <PresentationFormat>On-screen Show (4:3)</PresentationFormat>
  <Paragraphs>113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Calibri</vt:lpstr>
      <vt:lpstr>Arial</vt:lpstr>
      <vt:lpstr>Office Theme</vt:lpstr>
      <vt:lpstr> </vt:lpstr>
      <vt:lpstr>Tectonic Setting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bsurples</dc:creator>
  <cp:lastModifiedBy>bsurples</cp:lastModifiedBy>
  <cp:revision>100</cp:revision>
  <dcterms:created xsi:type="dcterms:W3CDTF">2012-10-31T13:59:58Z</dcterms:created>
  <dcterms:modified xsi:type="dcterms:W3CDTF">2012-11-20T15:23:00Z</dcterms:modified>
</cp:coreProperties>
</file>