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978" r:id="rId2"/>
    <p:sldMasterId id="2147483990" r:id="rId3"/>
  </p:sldMasterIdLst>
  <p:notesMasterIdLst>
    <p:notesMasterId r:id="rId22"/>
  </p:notesMasterIdLst>
  <p:handoutMasterIdLst>
    <p:handoutMasterId r:id="rId23"/>
  </p:handoutMasterIdLst>
  <p:sldIdLst>
    <p:sldId id="256" r:id="rId4"/>
    <p:sldId id="278" r:id="rId5"/>
    <p:sldId id="259" r:id="rId6"/>
    <p:sldId id="279" r:id="rId7"/>
    <p:sldId id="260" r:id="rId8"/>
    <p:sldId id="261" r:id="rId9"/>
    <p:sldId id="264" r:id="rId10"/>
    <p:sldId id="265" r:id="rId11"/>
    <p:sldId id="276" r:id="rId12"/>
    <p:sldId id="277" r:id="rId13"/>
    <p:sldId id="295" r:id="rId14"/>
    <p:sldId id="289" r:id="rId15"/>
    <p:sldId id="290" r:id="rId16"/>
    <p:sldId id="291" r:id="rId17"/>
    <p:sldId id="296" r:id="rId18"/>
    <p:sldId id="297" r:id="rId19"/>
    <p:sldId id="273" r:id="rId20"/>
    <p:sldId id="275"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qjsfgd\Desktop\New%20hydraulic%20conductivity\K=%20hydraulic%20conductivit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85897435897436"/>
          <c:y val="3.4267036064936328E-2"/>
          <c:w val="0.87250000000000005"/>
          <c:h val="0.817081024594148"/>
        </c:manualLayout>
      </c:layout>
      <c:lineChart>
        <c:grouping val="standard"/>
        <c:varyColors val="0"/>
        <c:ser>
          <c:idx val="0"/>
          <c:order val="0"/>
          <c:tx>
            <c:v>K m/d</c:v>
          </c:tx>
          <c:spPr>
            <a:ln w="25400">
              <a:solidFill>
                <a:srgbClr val="0070C0"/>
              </a:solidFill>
            </a:ln>
          </c:spPr>
          <c:marker>
            <c:symbol val="x"/>
            <c:size val="4"/>
            <c:spPr>
              <a:ln w="19050">
                <a:solidFill>
                  <a:srgbClr val="0070C0"/>
                </a:solidFill>
              </a:ln>
            </c:spPr>
          </c:marker>
          <c:cat>
            <c:strRef>
              <c:f>'Pure Hydr.'!$D$2:$D$8</c:f>
              <c:strCache>
                <c:ptCount val="7"/>
                <c:pt idx="0">
                  <c:v>Original sand</c:v>
                </c:pt>
                <c:pt idx="1">
                  <c:v>Toluene</c:v>
                </c:pt>
                <c:pt idx="2">
                  <c:v>Benzene</c:v>
                </c:pt>
                <c:pt idx="3">
                  <c:v>Ethylbenzene</c:v>
                </c:pt>
                <c:pt idx="4">
                  <c:v>Xylene</c:v>
                </c:pt>
                <c:pt idx="5">
                  <c:v>isooctane</c:v>
                </c:pt>
                <c:pt idx="6">
                  <c:v>isooctane- before dried</c:v>
                </c:pt>
              </c:strCache>
            </c:strRef>
          </c:cat>
          <c:val>
            <c:numRef>
              <c:f>'Pure Hydr.'!$E$2:$E$8</c:f>
              <c:numCache>
                <c:formatCode>General</c:formatCode>
                <c:ptCount val="7"/>
                <c:pt idx="0">
                  <c:v>8.9</c:v>
                </c:pt>
                <c:pt idx="1">
                  <c:v>5.17</c:v>
                </c:pt>
                <c:pt idx="2">
                  <c:v>5.21</c:v>
                </c:pt>
                <c:pt idx="3">
                  <c:v>4.95</c:v>
                </c:pt>
                <c:pt idx="4">
                  <c:v>4.8</c:v>
                </c:pt>
                <c:pt idx="5">
                  <c:v>4.42</c:v>
                </c:pt>
                <c:pt idx="6">
                  <c:v>3.7800000000000002</c:v>
                </c:pt>
              </c:numCache>
            </c:numRef>
          </c:val>
          <c:smooth val="0"/>
        </c:ser>
        <c:dLbls>
          <c:showLegendKey val="0"/>
          <c:showVal val="0"/>
          <c:showCatName val="0"/>
          <c:showSerName val="0"/>
          <c:showPercent val="0"/>
          <c:showBubbleSize val="0"/>
        </c:dLbls>
        <c:marker val="1"/>
        <c:smooth val="0"/>
        <c:axId val="48215936"/>
        <c:axId val="49310336"/>
      </c:lineChart>
      <c:catAx>
        <c:axId val="48215936"/>
        <c:scaling>
          <c:orientation val="minMax"/>
        </c:scaling>
        <c:delete val="0"/>
        <c:axPos val="b"/>
        <c:majorTickMark val="none"/>
        <c:minorTickMark val="none"/>
        <c:tickLblPos val="nextTo"/>
        <c:crossAx val="49310336"/>
        <c:crosses val="autoZero"/>
        <c:auto val="1"/>
        <c:lblAlgn val="ctr"/>
        <c:lblOffset val="100"/>
        <c:noMultiLvlLbl val="0"/>
      </c:catAx>
      <c:valAx>
        <c:axId val="49310336"/>
        <c:scaling>
          <c:orientation val="minMax"/>
        </c:scaling>
        <c:delete val="0"/>
        <c:axPos val="l"/>
        <c:majorGridlines/>
        <c:title>
          <c:tx>
            <c:rich>
              <a:bodyPr/>
              <a:lstStyle/>
              <a:p>
                <a:pPr>
                  <a:defRPr/>
                </a:pPr>
                <a:r>
                  <a:rPr lang="en-US" sz="1200" b="0" dirty="0">
                    <a:latin typeface="Times New Roman" pitchFamily="18" charset="0"/>
                    <a:cs typeface="Times New Roman" pitchFamily="18" charset="0"/>
                  </a:rPr>
                  <a:t>Hydraulic conductivity m/d</a:t>
                </a:r>
              </a:p>
            </c:rich>
          </c:tx>
          <c:layout/>
          <c:overlay val="0"/>
        </c:title>
        <c:numFmt formatCode="General" sourceLinked="1"/>
        <c:majorTickMark val="none"/>
        <c:minorTickMark val="none"/>
        <c:tickLblPos val="nextTo"/>
        <c:crossAx val="48215936"/>
        <c:crosses val="autoZero"/>
        <c:crossBetween val="between"/>
        <c:minorUnit val="4.0000000000000015E-2"/>
      </c:valAx>
      <c:dTable>
        <c:showHorzBorder val="1"/>
        <c:showVertBorder val="1"/>
        <c:showOutline val="1"/>
        <c:showKeys val="1"/>
      </c:dTable>
    </c:plotArea>
    <c:plotVisOnly val="1"/>
    <c:dispBlanksAs val="gap"/>
    <c:showDLblsOverMax val="0"/>
  </c:chart>
  <c:spPr>
    <a:solidFill>
      <a:srgbClr val="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100% contaminated with gasoline</c:v>
          </c:tx>
          <c:spPr>
            <a:ln w="12700">
              <a:solidFill>
                <a:srgbClr val="0070C0"/>
              </a:solidFill>
            </a:ln>
          </c:spPr>
          <c:marker>
            <c:symbol val="diamond"/>
            <c:size val="3"/>
            <c:spPr>
              <a:solidFill>
                <a:srgbClr val="0070C0"/>
              </a:solidFill>
            </c:spPr>
          </c:marker>
          <c:xVal>
            <c:numRef>
              <c:f>'K-2.36mm'!$A$4:$A$10</c:f>
              <c:numCache>
                <c:formatCode>General</c:formatCode>
                <c:ptCount val="7"/>
                <c:pt idx="0">
                  <c:v>1</c:v>
                </c:pt>
                <c:pt idx="1">
                  <c:v>2</c:v>
                </c:pt>
                <c:pt idx="2">
                  <c:v>4</c:v>
                </c:pt>
                <c:pt idx="3">
                  <c:v>6</c:v>
                </c:pt>
                <c:pt idx="4">
                  <c:v>8</c:v>
                </c:pt>
                <c:pt idx="5">
                  <c:v>16</c:v>
                </c:pt>
                <c:pt idx="6">
                  <c:v>32</c:v>
                </c:pt>
              </c:numCache>
            </c:numRef>
          </c:xVal>
          <c:yVal>
            <c:numRef>
              <c:f>'K-2.36mm'!$B$4:$B$10</c:f>
              <c:numCache>
                <c:formatCode>General</c:formatCode>
                <c:ptCount val="7"/>
                <c:pt idx="0">
                  <c:v>6.73</c:v>
                </c:pt>
                <c:pt idx="1">
                  <c:v>5.78</c:v>
                </c:pt>
                <c:pt idx="2">
                  <c:v>4.49</c:v>
                </c:pt>
                <c:pt idx="3">
                  <c:v>4.4000000000000004</c:v>
                </c:pt>
                <c:pt idx="4">
                  <c:v>4.75</c:v>
                </c:pt>
                <c:pt idx="5">
                  <c:v>4.55</c:v>
                </c:pt>
                <c:pt idx="6">
                  <c:v>4.6199999999999992</c:v>
                </c:pt>
              </c:numCache>
            </c:numRef>
          </c:yVal>
          <c:smooth val="1"/>
        </c:ser>
        <c:ser>
          <c:idx val="1"/>
          <c:order val="1"/>
          <c:tx>
            <c:v>50% contaminated with gasoline</c:v>
          </c:tx>
          <c:spPr>
            <a:ln w="12700">
              <a:solidFill>
                <a:srgbClr val="FF0000"/>
              </a:solidFill>
            </a:ln>
          </c:spPr>
          <c:marker>
            <c:symbol val="square"/>
            <c:size val="3"/>
            <c:spPr>
              <a:solidFill>
                <a:srgbClr val="FF0000"/>
              </a:solidFill>
              <a:ln>
                <a:solidFill>
                  <a:srgbClr val="FF0000"/>
                </a:solidFill>
              </a:ln>
            </c:spPr>
          </c:marker>
          <c:xVal>
            <c:numRef>
              <c:f>'K-2.36mm'!$A$5:$A$10</c:f>
              <c:numCache>
                <c:formatCode>General</c:formatCode>
                <c:ptCount val="6"/>
                <c:pt idx="0">
                  <c:v>2</c:v>
                </c:pt>
                <c:pt idx="1">
                  <c:v>4</c:v>
                </c:pt>
                <c:pt idx="2">
                  <c:v>6</c:v>
                </c:pt>
                <c:pt idx="3">
                  <c:v>8</c:v>
                </c:pt>
                <c:pt idx="4">
                  <c:v>16</c:v>
                </c:pt>
                <c:pt idx="5">
                  <c:v>32</c:v>
                </c:pt>
              </c:numCache>
            </c:numRef>
          </c:xVal>
          <c:yVal>
            <c:numRef>
              <c:f>'K-2.36mm'!$C$5:$C$10</c:f>
              <c:numCache>
                <c:formatCode>General</c:formatCode>
                <c:ptCount val="6"/>
                <c:pt idx="0">
                  <c:v>5.4</c:v>
                </c:pt>
                <c:pt idx="1">
                  <c:v>4.4800000000000004</c:v>
                </c:pt>
                <c:pt idx="2">
                  <c:v>4.6499999999999995</c:v>
                </c:pt>
                <c:pt idx="3">
                  <c:v>4.5199999999999996</c:v>
                </c:pt>
                <c:pt idx="4">
                  <c:v>4.71</c:v>
                </c:pt>
                <c:pt idx="5">
                  <c:v>4.7699999999999996</c:v>
                </c:pt>
              </c:numCache>
            </c:numRef>
          </c:yVal>
          <c:smooth val="1"/>
        </c:ser>
        <c:ser>
          <c:idx val="2"/>
          <c:order val="2"/>
          <c:tx>
            <c:v>25% contaminated with gasoline</c:v>
          </c:tx>
          <c:spPr>
            <a:ln w="12700">
              <a:solidFill>
                <a:srgbClr val="00B050"/>
              </a:solidFill>
            </a:ln>
          </c:spPr>
          <c:marker>
            <c:symbol val="triangle"/>
            <c:size val="3"/>
            <c:spPr>
              <a:solidFill>
                <a:srgbClr val="00B050"/>
              </a:solidFill>
              <a:ln>
                <a:solidFill>
                  <a:srgbClr val="00B050"/>
                </a:solidFill>
              </a:ln>
            </c:spPr>
          </c:marker>
          <c:xVal>
            <c:numRef>
              <c:f>'K-2.36mm'!$A$5:$A$10</c:f>
              <c:numCache>
                <c:formatCode>General</c:formatCode>
                <c:ptCount val="6"/>
                <c:pt idx="0">
                  <c:v>2</c:v>
                </c:pt>
                <c:pt idx="1">
                  <c:v>4</c:v>
                </c:pt>
                <c:pt idx="2">
                  <c:v>6</c:v>
                </c:pt>
                <c:pt idx="3">
                  <c:v>8</c:v>
                </c:pt>
                <c:pt idx="4">
                  <c:v>16</c:v>
                </c:pt>
                <c:pt idx="5">
                  <c:v>32</c:v>
                </c:pt>
              </c:numCache>
            </c:numRef>
          </c:xVal>
          <c:yVal>
            <c:numRef>
              <c:f>'K-2.36mm'!$D$5:$D$10</c:f>
              <c:numCache>
                <c:formatCode>General</c:formatCode>
                <c:ptCount val="6"/>
                <c:pt idx="0">
                  <c:v>4.0599999999999996</c:v>
                </c:pt>
                <c:pt idx="1">
                  <c:v>4.4300000000000006</c:v>
                </c:pt>
                <c:pt idx="2">
                  <c:v>4.75</c:v>
                </c:pt>
                <c:pt idx="3">
                  <c:v>4.55</c:v>
                </c:pt>
                <c:pt idx="4">
                  <c:v>4.4400000000000004</c:v>
                </c:pt>
                <c:pt idx="5">
                  <c:v>4.5199999999999996</c:v>
                </c:pt>
              </c:numCache>
            </c:numRef>
          </c:yVal>
          <c:smooth val="1"/>
        </c:ser>
        <c:ser>
          <c:idx val="3"/>
          <c:order val="3"/>
          <c:tx>
            <c:v>Original sample</c:v>
          </c:tx>
          <c:marker>
            <c:symbol val="circle"/>
            <c:size val="5"/>
            <c:spPr>
              <a:ln>
                <a:solidFill>
                  <a:schemeClr val="tx1"/>
                </a:solidFill>
              </a:ln>
            </c:spPr>
          </c:marker>
          <c:xVal>
            <c:numRef>
              <c:f>'K-2.36mm'!$A$3</c:f>
              <c:numCache>
                <c:formatCode>General</c:formatCode>
                <c:ptCount val="1"/>
                <c:pt idx="0">
                  <c:v>0</c:v>
                </c:pt>
              </c:numCache>
            </c:numRef>
          </c:xVal>
          <c:yVal>
            <c:numRef>
              <c:f>'K-2.36mm'!$B$3</c:f>
              <c:numCache>
                <c:formatCode>General</c:formatCode>
                <c:ptCount val="1"/>
                <c:pt idx="0">
                  <c:v>8.9</c:v>
                </c:pt>
              </c:numCache>
            </c:numRef>
          </c:yVal>
          <c:smooth val="1"/>
        </c:ser>
        <c:dLbls>
          <c:showLegendKey val="0"/>
          <c:showVal val="0"/>
          <c:showCatName val="0"/>
          <c:showSerName val="0"/>
          <c:showPercent val="0"/>
          <c:showBubbleSize val="0"/>
        </c:dLbls>
        <c:axId val="31486720"/>
        <c:axId val="31657344"/>
      </c:scatterChart>
      <c:valAx>
        <c:axId val="31486720"/>
        <c:scaling>
          <c:orientation val="minMax"/>
          <c:max val="35"/>
        </c:scaling>
        <c:delete val="0"/>
        <c:axPos val="b"/>
        <c:majorGridlines/>
        <c:minorGridlines/>
        <c:title>
          <c:tx>
            <c:rich>
              <a:bodyPr/>
              <a:lstStyle/>
              <a:p>
                <a:pPr>
                  <a:defRPr/>
                </a:pPr>
                <a:r>
                  <a:rPr lang="en-US" sz="1200" b="0" dirty="0">
                    <a:latin typeface="Times New Roman" pitchFamily="18" charset="0"/>
                    <a:cs typeface="Times New Roman" pitchFamily="18" charset="0"/>
                  </a:rPr>
                  <a:t>Weeks</a:t>
                </a:r>
              </a:p>
            </c:rich>
          </c:tx>
          <c:layout/>
          <c:overlay val="0"/>
        </c:title>
        <c:numFmt formatCode="General" sourceLinked="1"/>
        <c:majorTickMark val="none"/>
        <c:minorTickMark val="none"/>
        <c:tickLblPos val="nextTo"/>
        <c:crossAx val="31657344"/>
        <c:crosses val="autoZero"/>
        <c:crossBetween val="midCat"/>
        <c:majorUnit val="5"/>
      </c:valAx>
      <c:valAx>
        <c:axId val="31657344"/>
        <c:scaling>
          <c:orientation val="minMax"/>
          <c:max val="10"/>
        </c:scaling>
        <c:delete val="0"/>
        <c:axPos val="l"/>
        <c:majorGridlines/>
        <c:minorGridlines/>
        <c:title>
          <c:tx>
            <c:rich>
              <a:bodyPr/>
              <a:lstStyle/>
              <a:p>
                <a:pPr>
                  <a:defRPr/>
                </a:pPr>
                <a:r>
                  <a:rPr lang="en-US" sz="1200" b="0" dirty="0">
                    <a:latin typeface="Times New Roman" pitchFamily="18" charset="0"/>
                    <a:cs typeface="Times New Roman" pitchFamily="18" charset="0"/>
                  </a:rPr>
                  <a:t>Hydraulic</a:t>
                </a:r>
                <a:r>
                  <a:rPr lang="en-US" sz="1200" b="0" baseline="0" dirty="0">
                    <a:latin typeface="Times New Roman" pitchFamily="18" charset="0"/>
                    <a:cs typeface="Times New Roman" pitchFamily="18" charset="0"/>
                  </a:rPr>
                  <a:t> conductivity m/d</a:t>
                </a:r>
                <a:endParaRPr lang="en-US" sz="1200" b="0" dirty="0">
                  <a:latin typeface="Times New Roman" pitchFamily="18" charset="0"/>
                  <a:cs typeface="Times New Roman" pitchFamily="18" charset="0"/>
                </a:endParaRPr>
              </a:p>
            </c:rich>
          </c:tx>
          <c:layout/>
          <c:overlay val="0"/>
          <c:spPr>
            <a:solidFill>
              <a:srgbClr val="FFFFFF"/>
            </a:solidFill>
          </c:spPr>
        </c:title>
        <c:numFmt formatCode="General" sourceLinked="1"/>
        <c:majorTickMark val="none"/>
        <c:minorTickMark val="none"/>
        <c:tickLblPos val="nextTo"/>
        <c:crossAx val="31486720"/>
        <c:crosses val="autoZero"/>
        <c:crossBetween val="midCat"/>
      </c:valAx>
    </c:plotArea>
    <c:legend>
      <c:legendPos val="r"/>
      <c:layout>
        <c:manualLayout>
          <c:xMode val="edge"/>
          <c:yMode val="edge"/>
          <c:x val="0.7219542449020796"/>
          <c:y val="0.8143030037911928"/>
          <c:w val="0.26843037048253576"/>
          <c:h val="0.18569699620880722"/>
        </c:manualLayout>
      </c:layout>
      <c:overlay val="0"/>
    </c:legend>
    <c:plotVisOnly val="1"/>
    <c:dispBlanksAs val="gap"/>
    <c:showDLblsOverMax val="0"/>
  </c:chart>
  <c:spPr>
    <a:solidFill>
      <a:srgbClr val="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100% contaminated with TCE</c:v>
          </c:tx>
          <c:spPr>
            <a:ln w="12700">
              <a:solidFill>
                <a:srgbClr val="0070C0"/>
              </a:solidFill>
            </a:ln>
          </c:spPr>
          <c:marker>
            <c:symbol val="diamond"/>
            <c:size val="3"/>
            <c:spPr>
              <a:solidFill>
                <a:srgbClr val="0070C0"/>
              </a:solidFill>
              <a:ln>
                <a:solidFill>
                  <a:srgbClr val="0070C0"/>
                </a:solidFill>
              </a:ln>
            </c:spPr>
          </c:marker>
          <c:xVal>
            <c:numRef>
              <c:f>'K-2.36mm'!$E$4:$E$10</c:f>
              <c:numCache>
                <c:formatCode>General</c:formatCode>
                <c:ptCount val="7"/>
                <c:pt idx="0">
                  <c:v>1</c:v>
                </c:pt>
                <c:pt idx="1">
                  <c:v>2</c:v>
                </c:pt>
                <c:pt idx="2">
                  <c:v>4</c:v>
                </c:pt>
                <c:pt idx="3">
                  <c:v>6</c:v>
                </c:pt>
                <c:pt idx="4">
                  <c:v>8</c:v>
                </c:pt>
                <c:pt idx="5">
                  <c:v>16</c:v>
                </c:pt>
                <c:pt idx="6">
                  <c:v>32</c:v>
                </c:pt>
              </c:numCache>
            </c:numRef>
          </c:xVal>
          <c:yVal>
            <c:numRef>
              <c:f>'K-2.36mm'!$F$4:$F$10</c:f>
              <c:numCache>
                <c:formatCode>General</c:formatCode>
                <c:ptCount val="7"/>
                <c:pt idx="0">
                  <c:v>6.71</c:v>
                </c:pt>
                <c:pt idx="1">
                  <c:v>5.84</c:v>
                </c:pt>
                <c:pt idx="2">
                  <c:v>5.73</c:v>
                </c:pt>
                <c:pt idx="3">
                  <c:v>5.81</c:v>
                </c:pt>
                <c:pt idx="4">
                  <c:v>5.34</c:v>
                </c:pt>
                <c:pt idx="5">
                  <c:v>5.25</c:v>
                </c:pt>
                <c:pt idx="6">
                  <c:v>5.3199999999999994</c:v>
                </c:pt>
              </c:numCache>
            </c:numRef>
          </c:yVal>
          <c:smooth val="1"/>
        </c:ser>
        <c:ser>
          <c:idx val="1"/>
          <c:order val="1"/>
          <c:tx>
            <c:v>50% contaminated with TCE</c:v>
          </c:tx>
          <c:spPr>
            <a:ln w="12700">
              <a:solidFill>
                <a:srgbClr val="FF0000"/>
              </a:solidFill>
            </a:ln>
          </c:spPr>
          <c:marker>
            <c:symbol val="square"/>
            <c:size val="3"/>
            <c:spPr>
              <a:solidFill>
                <a:srgbClr val="FF0000"/>
              </a:solidFill>
            </c:spPr>
          </c:marker>
          <c:xVal>
            <c:numRef>
              <c:f>'K-2.36mm'!$E$5:$E$10</c:f>
              <c:numCache>
                <c:formatCode>General</c:formatCode>
                <c:ptCount val="6"/>
                <c:pt idx="0">
                  <c:v>2</c:v>
                </c:pt>
                <c:pt idx="1">
                  <c:v>4</c:v>
                </c:pt>
                <c:pt idx="2">
                  <c:v>6</c:v>
                </c:pt>
                <c:pt idx="3">
                  <c:v>8</c:v>
                </c:pt>
                <c:pt idx="4">
                  <c:v>16</c:v>
                </c:pt>
                <c:pt idx="5">
                  <c:v>32</c:v>
                </c:pt>
              </c:numCache>
            </c:numRef>
          </c:xVal>
          <c:yVal>
            <c:numRef>
              <c:f>'K-2.36mm'!$G$5:$G$10</c:f>
              <c:numCache>
                <c:formatCode>General</c:formatCode>
                <c:ptCount val="6"/>
                <c:pt idx="0">
                  <c:v>6.4700000000000006</c:v>
                </c:pt>
                <c:pt idx="1">
                  <c:v>6.1099999999999994</c:v>
                </c:pt>
                <c:pt idx="2">
                  <c:v>6.1499999999999995</c:v>
                </c:pt>
                <c:pt idx="3">
                  <c:v>5.35</c:v>
                </c:pt>
                <c:pt idx="4">
                  <c:v>5.28</c:v>
                </c:pt>
                <c:pt idx="5">
                  <c:v>5.35</c:v>
                </c:pt>
              </c:numCache>
            </c:numRef>
          </c:yVal>
          <c:smooth val="1"/>
        </c:ser>
        <c:ser>
          <c:idx val="2"/>
          <c:order val="2"/>
          <c:tx>
            <c:v>25% contaminated with TCE</c:v>
          </c:tx>
          <c:spPr>
            <a:ln w="12700">
              <a:solidFill>
                <a:srgbClr val="00B050"/>
              </a:solidFill>
            </a:ln>
          </c:spPr>
          <c:marker>
            <c:symbol val="triangle"/>
            <c:size val="3"/>
            <c:spPr>
              <a:solidFill>
                <a:srgbClr val="00B050"/>
              </a:solidFill>
              <a:ln>
                <a:solidFill>
                  <a:srgbClr val="00B050"/>
                </a:solidFill>
              </a:ln>
            </c:spPr>
          </c:marker>
          <c:xVal>
            <c:numRef>
              <c:f>'K-2.36mm'!$E$5:$E$10</c:f>
              <c:numCache>
                <c:formatCode>General</c:formatCode>
                <c:ptCount val="6"/>
                <c:pt idx="0">
                  <c:v>2</c:v>
                </c:pt>
                <c:pt idx="1">
                  <c:v>4</c:v>
                </c:pt>
                <c:pt idx="2">
                  <c:v>6</c:v>
                </c:pt>
                <c:pt idx="3">
                  <c:v>8</c:v>
                </c:pt>
                <c:pt idx="4">
                  <c:v>16</c:v>
                </c:pt>
                <c:pt idx="5">
                  <c:v>32</c:v>
                </c:pt>
              </c:numCache>
            </c:numRef>
          </c:xVal>
          <c:yVal>
            <c:numRef>
              <c:f>'K-2.36mm'!$H$5:$H$10</c:f>
              <c:numCache>
                <c:formatCode>General</c:formatCode>
                <c:ptCount val="6"/>
                <c:pt idx="0">
                  <c:v>6.01</c:v>
                </c:pt>
                <c:pt idx="1">
                  <c:v>6.04</c:v>
                </c:pt>
                <c:pt idx="2">
                  <c:v>5.9300000000000006</c:v>
                </c:pt>
                <c:pt idx="3">
                  <c:v>5.63</c:v>
                </c:pt>
                <c:pt idx="4">
                  <c:v>5.6499999999999995</c:v>
                </c:pt>
                <c:pt idx="5">
                  <c:v>5.52</c:v>
                </c:pt>
              </c:numCache>
            </c:numRef>
          </c:yVal>
          <c:smooth val="1"/>
        </c:ser>
        <c:ser>
          <c:idx val="3"/>
          <c:order val="3"/>
          <c:tx>
            <c:v>Original sample</c:v>
          </c:tx>
          <c:spPr>
            <a:ln>
              <a:solidFill>
                <a:schemeClr val="tx1"/>
              </a:solidFill>
            </a:ln>
          </c:spPr>
          <c:marker>
            <c:symbol val="circle"/>
            <c:size val="7"/>
            <c:spPr>
              <a:solidFill>
                <a:schemeClr val="tx1"/>
              </a:solidFill>
              <a:ln>
                <a:solidFill>
                  <a:schemeClr val="tx1"/>
                </a:solidFill>
              </a:ln>
            </c:spPr>
          </c:marker>
          <c:xVal>
            <c:numRef>
              <c:f>'K-2.36mm'!$A$3</c:f>
              <c:numCache>
                <c:formatCode>General</c:formatCode>
                <c:ptCount val="1"/>
                <c:pt idx="0">
                  <c:v>0</c:v>
                </c:pt>
              </c:numCache>
            </c:numRef>
          </c:xVal>
          <c:yVal>
            <c:numRef>
              <c:f>'K-2.36mm'!$B$3</c:f>
              <c:numCache>
                <c:formatCode>General</c:formatCode>
                <c:ptCount val="1"/>
                <c:pt idx="0">
                  <c:v>8.9</c:v>
                </c:pt>
              </c:numCache>
            </c:numRef>
          </c:yVal>
          <c:smooth val="1"/>
        </c:ser>
        <c:dLbls>
          <c:showLegendKey val="0"/>
          <c:showVal val="0"/>
          <c:showCatName val="0"/>
          <c:showSerName val="0"/>
          <c:showPercent val="0"/>
          <c:showBubbleSize val="0"/>
        </c:dLbls>
        <c:axId val="34901376"/>
        <c:axId val="34908032"/>
      </c:scatterChart>
      <c:valAx>
        <c:axId val="34901376"/>
        <c:scaling>
          <c:orientation val="minMax"/>
          <c:max val="35"/>
        </c:scaling>
        <c:delete val="0"/>
        <c:axPos val="b"/>
        <c:majorGridlines/>
        <c:minorGridlines/>
        <c:title>
          <c:tx>
            <c:rich>
              <a:bodyPr/>
              <a:lstStyle/>
              <a:p>
                <a:pPr>
                  <a:defRPr/>
                </a:pPr>
                <a:r>
                  <a:rPr lang="en-US" sz="1200" b="0" dirty="0"/>
                  <a:t>Weeks</a:t>
                </a:r>
              </a:p>
            </c:rich>
          </c:tx>
          <c:layout/>
          <c:overlay val="0"/>
        </c:title>
        <c:numFmt formatCode="General" sourceLinked="1"/>
        <c:majorTickMark val="none"/>
        <c:minorTickMark val="none"/>
        <c:tickLblPos val="nextTo"/>
        <c:crossAx val="34908032"/>
        <c:crosses val="autoZero"/>
        <c:crossBetween val="midCat"/>
        <c:majorUnit val="5"/>
      </c:valAx>
      <c:valAx>
        <c:axId val="34908032"/>
        <c:scaling>
          <c:orientation val="minMax"/>
        </c:scaling>
        <c:delete val="0"/>
        <c:axPos val="l"/>
        <c:majorGridlines/>
        <c:minorGridlines/>
        <c:title>
          <c:tx>
            <c:rich>
              <a:bodyPr/>
              <a:lstStyle/>
              <a:p>
                <a:pPr>
                  <a:defRPr/>
                </a:pPr>
                <a:r>
                  <a:rPr lang="en-US" sz="1200" b="0" dirty="0">
                    <a:latin typeface="Times New Roman" pitchFamily="18" charset="0"/>
                    <a:cs typeface="Times New Roman" pitchFamily="18" charset="0"/>
                  </a:rPr>
                  <a:t>Hydraulic conductivity m/d</a:t>
                </a:r>
              </a:p>
            </c:rich>
          </c:tx>
          <c:layout/>
          <c:overlay val="0"/>
        </c:title>
        <c:numFmt formatCode="General" sourceLinked="1"/>
        <c:majorTickMark val="none"/>
        <c:minorTickMark val="none"/>
        <c:tickLblPos val="nextTo"/>
        <c:crossAx val="34901376"/>
        <c:crosses val="autoZero"/>
        <c:crossBetween val="midCat"/>
        <c:majorUnit val="1"/>
        <c:minorUnit val="0.2"/>
      </c:valAx>
    </c:plotArea>
    <c:legend>
      <c:legendPos val="r"/>
      <c:layout>
        <c:manualLayout>
          <c:xMode val="edge"/>
          <c:yMode val="edge"/>
          <c:x val="0.75145770240258436"/>
          <c:y val="0.8143030037911928"/>
          <c:w val="0.23892691298203111"/>
          <c:h val="0.18569699620880722"/>
        </c:manualLayout>
      </c:layout>
      <c:overlay val="0"/>
    </c:legend>
    <c:plotVisOnly val="1"/>
    <c:dispBlanksAs val="gap"/>
    <c:showDLblsOverMax val="0"/>
  </c:chart>
  <c:spPr>
    <a:solidFill>
      <a:srgbClr val="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100% contaminated with gasoline</c:v>
          </c:tx>
          <c:spPr>
            <a:ln w="12700">
              <a:solidFill>
                <a:srgbClr val="0070C0"/>
              </a:solidFill>
            </a:ln>
          </c:spPr>
          <c:marker>
            <c:symbol val="diamond"/>
            <c:size val="3"/>
            <c:spPr>
              <a:solidFill>
                <a:srgbClr val="0070C0"/>
              </a:solidFill>
              <a:ln>
                <a:solidFill>
                  <a:srgbClr val="0070C0"/>
                </a:solidFill>
              </a:ln>
            </c:spPr>
          </c:marker>
          <c:xVal>
            <c:numRef>
              <c:f>'-#40'!$A$3:$A$5</c:f>
              <c:numCache>
                <c:formatCode>General</c:formatCode>
                <c:ptCount val="3"/>
                <c:pt idx="0">
                  <c:v>2</c:v>
                </c:pt>
                <c:pt idx="1">
                  <c:v>4</c:v>
                </c:pt>
                <c:pt idx="2">
                  <c:v>8</c:v>
                </c:pt>
              </c:numCache>
            </c:numRef>
          </c:xVal>
          <c:yVal>
            <c:numRef>
              <c:f>'-#40'!$B$3:$B$5</c:f>
              <c:numCache>
                <c:formatCode>General</c:formatCode>
                <c:ptCount val="3"/>
                <c:pt idx="0">
                  <c:v>1.51</c:v>
                </c:pt>
                <c:pt idx="1">
                  <c:v>1.01</c:v>
                </c:pt>
                <c:pt idx="2">
                  <c:v>1.1200000000000001</c:v>
                </c:pt>
              </c:numCache>
            </c:numRef>
          </c:yVal>
          <c:smooth val="1"/>
        </c:ser>
        <c:ser>
          <c:idx val="1"/>
          <c:order val="1"/>
          <c:tx>
            <c:v>50% contaminated with gasoline</c:v>
          </c:tx>
          <c:spPr>
            <a:ln w="12700">
              <a:solidFill>
                <a:srgbClr val="FF0000"/>
              </a:solidFill>
            </a:ln>
          </c:spPr>
          <c:marker>
            <c:symbol val="square"/>
            <c:size val="3"/>
            <c:spPr>
              <a:solidFill>
                <a:srgbClr val="FF0000"/>
              </a:solidFill>
              <a:ln>
                <a:solidFill>
                  <a:srgbClr val="FF0000"/>
                </a:solidFill>
              </a:ln>
            </c:spPr>
          </c:marker>
          <c:xVal>
            <c:numRef>
              <c:f>'-#40'!$A$3:$A$5</c:f>
              <c:numCache>
                <c:formatCode>General</c:formatCode>
                <c:ptCount val="3"/>
                <c:pt idx="0">
                  <c:v>2</c:v>
                </c:pt>
                <c:pt idx="1">
                  <c:v>4</c:v>
                </c:pt>
                <c:pt idx="2">
                  <c:v>8</c:v>
                </c:pt>
              </c:numCache>
            </c:numRef>
          </c:xVal>
          <c:yVal>
            <c:numRef>
              <c:f>'-#40'!$C$3:$C$5</c:f>
              <c:numCache>
                <c:formatCode>General</c:formatCode>
                <c:ptCount val="3"/>
                <c:pt idx="0">
                  <c:v>1.2</c:v>
                </c:pt>
                <c:pt idx="1">
                  <c:v>0.85000000000000009</c:v>
                </c:pt>
                <c:pt idx="2">
                  <c:v>0.96000000000000008</c:v>
                </c:pt>
              </c:numCache>
            </c:numRef>
          </c:yVal>
          <c:smooth val="1"/>
        </c:ser>
        <c:ser>
          <c:idx val="2"/>
          <c:order val="2"/>
          <c:tx>
            <c:v>25% contaminated with gasoline</c:v>
          </c:tx>
          <c:spPr>
            <a:ln w="12700">
              <a:solidFill>
                <a:srgbClr val="00B050"/>
              </a:solidFill>
            </a:ln>
          </c:spPr>
          <c:marker>
            <c:symbol val="triangle"/>
            <c:size val="3"/>
            <c:spPr>
              <a:solidFill>
                <a:srgbClr val="7030A0"/>
              </a:solidFill>
              <a:ln>
                <a:solidFill>
                  <a:srgbClr val="00B050"/>
                </a:solidFill>
              </a:ln>
            </c:spPr>
          </c:marker>
          <c:xVal>
            <c:numRef>
              <c:f>'-#40'!$A$3:$A$5</c:f>
              <c:numCache>
                <c:formatCode>General</c:formatCode>
                <c:ptCount val="3"/>
                <c:pt idx="0">
                  <c:v>2</c:v>
                </c:pt>
                <c:pt idx="1">
                  <c:v>4</c:v>
                </c:pt>
                <c:pt idx="2">
                  <c:v>8</c:v>
                </c:pt>
              </c:numCache>
            </c:numRef>
          </c:xVal>
          <c:yVal>
            <c:numRef>
              <c:f>'-#40'!$D$3:$D$5</c:f>
              <c:numCache>
                <c:formatCode>General</c:formatCode>
                <c:ptCount val="3"/>
                <c:pt idx="0">
                  <c:v>1.37</c:v>
                </c:pt>
                <c:pt idx="1">
                  <c:v>0.8600000000000001</c:v>
                </c:pt>
                <c:pt idx="2">
                  <c:v>1.0900000000000001</c:v>
                </c:pt>
              </c:numCache>
            </c:numRef>
          </c:yVal>
          <c:smooth val="1"/>
        </c:ser>
        <c:ser>
          <c:idx val="3"/>
          <c:order val="3"/>
          <c:tx>
            <c:v>Original sample</c:v>
          </c:tx>
          <c:spPr>
            <a:ln>
              <a:solidFill>
                <a:schemeClr val="tx1"/>
              </a:solidFill>
            </a:ln>
          </c:spPr>
          <c:marker>
            <c:symbol val="circle"/>
            <c:size val="7"/>
            <c:spPr>
              <a:solidFill>
                <a:schemeClr val="tx1"/>
              </a:solidFill>
              <a:ln>
                <a:solidFill>
                  <a:schemeClr val="tx1"/>
                </a:solidFill>
              </a:ln>
            </c:spPr>
          </c:marker>
          <c:xVal>
            <c:numRef>
              <c:f>'-#40'!$A$2</c:f>
              <c:numCache>
                <c:formatCode>General</c:formatCode>
                <c:ptCount val="1"/>
                <c:pt idx="0">
                  <c:v>0</c:v>
                </c:pt>
              </c:numCache>
            </c:numRef>
          </c:xVal>
          <c:yVal>
            <c:numRef>
              <c:f>'-#40'!$B$2</c:f>
              <c:numCache>
                <c:formatCode>General</c:formatCode>
                <c:ptCount val="1"/>
                <c:pt idx="0">
                  <c:v>1.81</c:v>
                </c:pt>
              </c:numCache>
            </c:numRef>
          </c:yVal>
          <c:smooth val="1"/>
        </c:ser>
        <c:dLbls>
          <c:showLegendKey val="0"/>
          <c:showVal val="0"/>
          <c:showCatName val="0"/>
          <c:showSerName val="0"/>
          <c:showPercent val="0"/>
          <c:showBubbleSize val="0"/>
        </c:dLbls>
        <c:axId val="33847168"/>
        <c:axId val="33386496"/>
      </c:scatterChart>
      <c:valAx>
        <c:axId val="33847168"/>
        <c:scaling>
          <c:orientation val="minMax"/>
        </c:scaling>
        <c:delete val="0"/>
        <c:axPos val="b"/>
        <c:majorGridlines/>
        <c:min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inorGridlines>
        <c:title>
          <c:tx>
            <c:rich>
              <a:bodyPr/>
              <a:lstStyle/>
              <a:p>
                <a:pPr>
                  <a:defRPr/>
                </a:pPr>
                <a:r>
                  <a:rPr lang="en-US" sz="1200" b="0" dirty="0">
                    <a:latin typeface="Times New Roman" pitchFamily="18" charset="0"/>
                    <a:cs typeface="Times New Roman" pitchFamily="18" charset="0"/>
                  </a:rPr>
                  <a:t>Weeks</a:t>
                </a:r>
              </a:p>
            </c:rich>
          </c:tx>
          <c:overlay val="0"/>
        </c:title>
        <c:numFmt formatCode="General" sourceLinked="1"/>
        <c:majorTickMark val="none"/>
        <c:minorTickMark val="none"/>
        <c:tickLblPos val="nextTo"/>
        <c:crossAx val="33386496"/>
        <c:crosses val="autoZero"/>
        <c:crossBetween val="midCat"/>
        <c:majorUnit val="1"/>
      </c:valAx>
      <c:valAx>
        <c:axId val="33386496"/>
        <c:scaling>
          <c:orientation val="minMax"/>
          <c:min val="0.6000000000000002"/>
        </c:scaling>
        <c:delete val="0"/>
        <c:axPos val="l"/>
        <c:majorGridlines/>
        <c:minorGridlines/>
        <c:title>
          <c:tx>
            <c:rich>
              <a:bodyPr/>
              <a:lstStyle/>
              <a:p>
                <a:pPr>
                  <a:defRPr/>
                </a:pPr>
                <a:r>
                  <a:rPr lang="en-US" sz="1200" b="0" dirty="0">
                    <a:latin typeface="Times New Roman" pitchFamily="18" charset="0"/>
                    <a:cs typeface="Times New Roman" pitchFamily="18" charset="0"/>
                  </a:rPr>
                  <a:t>Hydraulic</a:t>
                </a:r>
                <a:r>
                  <a:rPr lang="en-US" sz="1200" b="0" baseline="0" dirty="0">
                    <a:latin typeface="Times New Roman" pitchFamily="18" charset="0"/>
                    <a:cs typeface="Times New Roman" pitchFamily="18" charset="0"/>
                  </a:rPr>
                  <a:t> conductivity m/d</a:t>
                </a:r>
                <a:endParaRPr lang="en-US" sz="1200" b="0" dirty="0">
                  <a:latin typeface="Times New Roman" pitchFamily="18" charset="0"/>
                  <a:cs typeface="Times New Roman" pitchFamily="18" charset="0"/>
                </a:endParaRPr>
              </a:p>
            </c:rich>
          </c:tx>
          <c:layout>
            <c:manualLayout>
              <c:xMode val="edge"/>
              <c:yMode val="edge"/>
              <c:x val="1.3888888888888892E-2"/>
              <c:y val="0.24703703703703708"/>
            </c:manualLayout>
          </c:layout>
          <c:overlay val="0"/>
        </c:title>
        <c:numFmt formatCode="General" sourceLinked="1"/>
        <c:majorTickMark val="none"/>
        <c:minorTickMark val="none"/>
        <c:tickLblPos val="nextTo"/>
        <c:crossAx val="33847168"/>
        <c:crosses val="autoZero"/>
        <c:crossBetween val="midCat"/>
      </c:valAx>
    </c:plotArea>
    <c:legend>
      <c:legendPos val="r"/>
      <c:layout>
        <c:manualLayout>
          <c:xMode val="edge"/>
          <c:yMode val="edge"/>
          <c:x val="0.7219542449020796"/>
          <c:y val="0.70319189268008186"/>
          <c:w val="0.26843037048253576"/>
          <c:h val="0.22324584426946634"/>
        </c:manualLayout>
      </c:layout>
      <c:overlay val="0"/>
    </c:legend>
    <c:plotVisOnly val="1"/>
    <c:dispBlanksAs val="gap"/>
    <c:showDLblsOverMax val="0"/>
  </c:chart>
  <c:spPr>
    <a:solidFill>
      <a:srgbClr val="FFFFFF"/>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100% contaminated with TCE</c:v>
          </c:tx>
          <c:spPr>
            <a:ln w="12700">
              <a:solidFill>
                <a:srgbClr val="0070C0"/>
              </a:solidFill>
            </a:ln>
          </c:spPr>
          <c:marker>
            <c:symbol val="diamond"/>
            <c:size val="3"/>
            <c:spPr>
              <a:ln>
                <a:solidFill>
                  <a:srgbClr val="0070C0"/>
                </a:solidFill>
              </a:ln>
            </c:spPr>
          </c:marker>
          <c:xVal>
            <c:numRef>
              <c:f>'-#40'!$A$3:$A$5</c:f>
              <c:numCache>
                <c:formatCode>General</c:formatCode>
                <c:ptCount val="3"/>
                <c:pt idx="0">
                  <c:v>2</c:v>
                </c:pt>
                <c:pt idx="1">
                  <c:v>4</c:v>
                </c:pt>
                <c:pt idx="2">
                  <c:v>8</c:v>
                </c:pt>
              </c:numCache>
            </c:numRef>
          </c:xVal>
          <c:yVal>
            <c:numRef>
              <c:f>'-#40'!$F$3:$F$5</c:f>
              <c:numCache>
                <c:formatCode>General</c:formatCode>
                <c:ptCount val="3"/>
                <c:pt idx="0">
                  <c:v>1.2</c:v>
                </c:pt>
                <c:pt idx="1">
                  <c:v>0.85000000000000009</c:v>
                </c:pt>
                <c:pt idx="2">
                  <c:v>0.72000000000000008</c:v>
                </c:pt>
              </c:numCache>
            </c:numRef>
          </c:yVal>
          <c:smooth val="1"/>
        </c:ser>
        <c:ser>
          <c:idx val="3"/>
          <c:order val="1"/>
          <c:tx>
            <c:v>50% contaminated with TCE</c:v>
          </c:tx>
          <c:spPr>
            <a:ln w="12700">
              <a:solidFill>
                <a:srgbClr val="FF0000"/>
              </a:solidFill>
            </a:ln>
          </c:spPr>
          <c:marker>
            <c:symbol val="star"/>
            <c:size val="3"/>
            <c:spPr>
              <a:solidFill>
                <a:srgbClr val="FF0000"/>
              </a:solidFill>
              <a:ln>
                <a:solidFill>
                  <a:srgbClr val="FF0000"/>
                </a:solidFill>
              </a:ln>
            </c:spPr>
          </c:marker>
          <c:xVal>
            <c:numRef>
              <c:f>'-#40'!$A$3:$A$5</c:f>
              <c:numCache>
                <c:formatCode>General</c:formatCode>
                <c:ptCount val="3"/>
                <c:pt idx="0">
                  <c:v>2</c:v>
                </c:pt>
                <c:pt idx="1">
                  <c:v>4</c:v>
                </c:pt>
                <c:pt idx="2">
                  <c:v>8</c:v>
                </c:pt>
              </c:numCache>
            </c:numRef>
          </c:xVal>
          <c:yVal>
            <c:numRef>
              <c:f>'-#40'!$G$3:$G$5</c:f>
              <c:numCache>
                <c:formatCode>General</c:formatCode>
                <c:ptCount val="3"/>
                <c:pt idx="0">
                  <c:v>0.77000000000000013</c:v>
                </c:pt>
                <c:pt idx="1">
                  <c:v>0.75000000000000011</c:v>
                </c:pt>
                <c:pt idx="2">
                  <c:v>0.76000000000000012</c:v>
                </c:pt>
              </c:numCache>
            </c:numRef>
          </c:yVal>
          <c:smooth val="1"/>
        </c:ser>
        <c:ser>
          <c:idx val="1"/>
          <c:order val="2"/>
          <c:tx>
            <c:v>25% contaminated with TCE</c:v>
          </c:tx>
          <c:spPr>
            <a:ln w="12700">
              <a:solidFill>
                <a:srgbClr val="00B050"/>
              </a:solidFill>
            </a:ln>
          </c:spPr>
          <c:marker>
            <c:symbol val="diamond"/>
            <c:size val="3"/>
            <c:spPr>
              <a:solidFill>
                <a:srgbClr val="00B050"/>
              </a:solidFill>
              <a:ln>
                <a:solidFill>
                  <a:srgbClr val="00B050"/>
                </a:solidFill>
              </a:ln>
            </c:spPr>
          </c:marker>
          <c:xVal>
            <c:numRef>
              <c:f>'-#40'!$A$3:$A$5</c:f>
              <c:numCache>
                <c:formatCode>General</c:formatCode>
                <c:ptCount val="3"/>
                <c:pt idx="0">
                  <c:v>2</c:v>
                </c:pt>
                <c:pt idx="1">
                  <c:v>4</c:v>
                </c:pt>
                <c:pt idx="2">
                  <c:v>8</c:v>
                </c:pt>
              </c:numCache>
            </c:numRef>
          </c:xVal>
          <c:yVal>
            <c:numRef>
              <c:f>'-#40'!$H$3:$H$5</c:f>
              <c:numCache>
                <c:formatCode>General</c:formatCode>
                <c:ptCount val="3"/>
                <c:pt idx="0">
                  <c:v>0.96000000000000008</c:v>
                </c:pt>
                <c:pt idx="1">
                  <c:v>0.88</c:v>
                </c:pt>
                <c:pt idx="2">
                  <c:v>0.8600000000000001</c:v>
                </c:pt>
              </c:numCache>
            </c:numRef>
          </c:yVal>
          <c:smooth val="1"/>
        </c:ser>
        <c:ser>
          <c:idx val="2"/>
          <c:order val="3"/>
          <c:tx>
            <c:v>Original sample</c:v>
          </c:tx>
          <c:spPr>
            <a:ln>
              <a:solidFill>
                <a:schemeClr val="tx1"/>
              </a:solidFill>
            </a:ln>
          </c:spPr>
          <c:marker>
            <c:symbol val="circle"/>
            <c:size val="7"/>
            <c:spPr>
              <a:solidFill>
                <a:schemeClr val="tx1"/>
              </a:solidFill>
            </c:spPr>
          </c:marker>
          <c:xVal>
            <c:numRef>
              <c:f>'-#40'!$A$2</c:f>
              <c:numCache>
                <c:formatCode>General</c:formatCode>
                <c:ptCount val="1"/>
                <c:pt idx="0">
                  <c:v>0</c:v>
                </c:pt>
              </c:numCache>
            </c:numRef>
          </c:xVal>
          <c:yVal>
            <c:numRef>
              <c:f>'-#40'!$B$2</c:f>
              <c:numCache>
                <c:formatCode>General</c:formatCode>
                <c:ptCount val="1"/>
                <c:pt idx="0">
                  <c:v>1.81</c:v>
                </c:pt>
              </c:numCache>
            </c:numRef>
          </c:yVal>
          <c:smooth val="1"/>
        </c:ser>
        <c:dLbls>
          <c:showLegendKey val="0"/>
          <c:showVal val="0"/>
          <c:showCatName val="0"/>
          <c:showSerName val="0"/>
          <c:showPercent val="0"/>
          <c:showBubbleSize val="0"/>
        </c:dLbls>
        <c:axId val="34996608"/>
        <c:axId val="34998912"/>
      </c:scatterChart>
      <c:valAx>
        <c:axId val="34996608"/>
        <c:scaling>
          <c:orientation val="minMax"/>
        </c:scaling>
        <c:delete val="0"/>
        <c:axPos val="b"/>
        <c:majorGridlines/>
        <c:minorGridlines/>
        <c:title>
          <c:tx>
            <c:rich>
              <a:bodyPr/>
              <a:lstStyle/>
              <a:p>
                <a:pPr>
                  <a:defRPr/>
                </a:pPr>
                <a:r>
                  <a:rPr lang="en-US" sz="1200" b="0" dirty="0">
                    <a:latin typeface="Times New Roman" pitchFamily="18" charset="0"/>
                    <a:cs typeface="Times New Roman" pitchFamily="18" charset="0"/>
                  </a:rPr>
                  <a:t>Weeks</a:t>
                </a:r>
              </a:p>
            </c:rich>
          </c:tx>
          <c:overlay val="0"/>
        </c:title>
        <c:numFmt formatCode="General" sourceLinked="1"/>
        <c:majorTickMark val="none"/>
        <c:minorTickMark val="none"/>
        <c:tickLblPos val="nextTo"/>
        <c:crossAx val="34998912"/>
        <c:crosses val="autoZero"/>
        <c:crossBetween val="midCat"/>
      </c:valAx>
      <c:valAx>
        <c:axId val="34998912"/>
        <c:scaling>
          <c:orientation val="minMax"/>
          <c:max val="2"/>
          <c:min val="0.6000000000000002"/>
        </c:scaling>
        <c:delete val="0"/>
        <c:axPos val="l"/>
        <c:majorGridlines/>
        <c:minorGridlines/>
        <c:title>
          <c:tx>
            <c:rich>
              <a:bodyPr/>
              <a:lstStyle/>
              <a:p>
                <a:pPr>
                  <a:defRPr/>
                </a:pPr>
                <a:r>
                  <a:rPr lang="en-US" sz="1200" b="0" dirty="0">
                    <a:latin typeface="Times New Roman" pitchFamily="18" charset="0"/>
                    <a:cs typeface="Times New Roman" pitchFamily="18" charset="0"/>
                  </a:rPr>
                  <a:t>Hydraulic conductivity m/d</a:t>
                </a:r>
              </a:p>
            </c:rich>
          </c:tx>
          <c:layout>
            <c:manualLayout>
              <c:xMode val="edge"/>
              <c:yMode val="edge"/>
              <c:x val="1.217948717948718E-2"/>
              <c:y val="0.21837586273937984"/>
            </c:manualLayout>
          </c:layout>
          <c:overlay val="0"/>
        </c:title>
        <c:numFmt formatCode="General" sourceLinked="1"/>
        <c:majorTickMark val="none"/>
        <c:minorTickMark val="none"/>
        <c:tickLblPos val="nextTo"/>
        <c:spPr>
          <a:ln>
            <a:solidFill>
              <a:srgbClr val="7E97AD"/>
            </a:solidFill>
          </a:ln>
        </c:spPr>
        <c:crossAx val="34996608"/>
        <c:crosses val="autoZero"/>
        <c:crossBetween val="midCat"/>
        <c:minorUnit val="4.0000000000000015E-2"/>
      </c:valAx>
    </c:plotArea>
    <c:legend>
      <c:legendPos val="r"/>
      <c:layout>
        <c:manualLayout>
          <c:xMode val="edge"/>
          <c:yMode val="edge"/>
          <c:x val="0.75145770240258436"/>
          <c:y val="0.68467337416156315"/>
          <c:w val="0.23892691298203111"/>
          <c:h val="0.22324584426946634"/>
        </c:manualLayout>
      </c:layout>
      <c:overlay val="0"/>
    </c:legend>
    <c:plotVisOnly val="1"/>
    <c:dispBlanksAs val="gap"/>
    <c:showDLblsOverMax val="0"/>
  </c:chart>
  <c:spPr>
    <a:solidFill>
      <a:srgbClr val="FFFFFF"/>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F6FC6"/>
            </a:solidFill>
          </c:spPr>
          <c:invertIfNegative val="0"/>
          <c:cat>
            <c:strRef>
              <c:f>'Gasoline1-10%'!$A$2:$A$12</c:f>
              <c:strCache>
                <c:ptCount val="11"/>
                <c:pt idx="0">
                  <c:v>Original sample </c:v>
                </c:pt>
                <c:pt idx="1">
                  <c:v>Gasoline 1% </c:v>
                </c:pt>
                <c:pt idx="2">
                  <c:v>Gasoline 2% </c:v>
                </c:pt>
                <c:pt idx="3">
                  <c:v>Gasoline 3% </c:v>
                </c:pt>
                <c:pt idx="4">
                  <c:v>Gasoline 4% </c:v>
                </c:pt>
                <c:pt idx="5">
                  <c:v>Gasoline 5% </c:v>
                </c:pt>
                <c:pt idx="6">
                  <c:v>Gasoline 6% </c:v>
                </c:pt>
                <c:pt idx="7">
                  <c:v>Gasoline 7% </c:v>
                </c:pt>
                <c:pt idx="8">
                  <c:v>Gasoline 8% </c:v>
                </c:pt>
                <c:pt idx="9">
                  <c:v>Gasoline 9% </c:v>
                </c:pt>
                <c:pt idx="10">
                  <c:v>Gasoline 10% </c:v>
                </c:pt>
              </c:strCache>
            </c:strRef>
          </c:cat>
          <c:val>
            <c:numRef>
              <c:f>'Gasoline1-10%'!$B$2:$B$12</c:f>
              <c:numCache>
                <c:formatCode>General</c:formatCode>
                <c:ptCount val="11"/>
                <c:pt idx="0">
                  <c:v>8.9</c:v>
                </c:pt>
                <c:pt idx="1">
                  <c:v>5.4429999999999996</c:v>
                </c:pt>
                <c:pt idx="2">
                  <c:v>4.8979999999999997</c:v>
                </c:pt>
                <c:pt idx="3">
                  <c:v>5.21</c:v>
                </c:pt>
                <c:pt idx="4">
                  <c:v>5</c:v>
                </c:pt>
                <c:pt idx="5">
                  <c:v>5.8230000000000004</c:v>
                </c:pt>
                <c:pt idx="6">
                  <c:v>5.56</c:v>
                </c:pt>
                <c:pt idx="7">
                  <c:v>5.2640000000000002</c:v>
                </c:pt>
                <c:pt idx="8">
                  <c:v>4.8600000000000003</c:v>
                </c:pt>
                <c:pt idx="9">
                  <c:v>4.22</c:v>
                </c:pt>
                <c:pt idx="10">
                  <c:v>4.75</c:v>
                </c:pt>
              </c:numCache>
            </c:numRef>
          </c:val>
        </c:ser>
        <c:dLbls>
          <c:showLegendKey val="0"/>
          <c:showVal val="0"/>
          <c:showCatName val="0"/>
          <c:showSerName val="0"/>
          <c:showPercent val="0"/>
          <c:showBubbleSize val="0"/>
        </c:dLbls>
        <c:gapWidth val="150"/>
        <c:shape val="box"/>
        <c:axId val="35186176"/>
        <c:axId val="35188096"/>
        <c:axId val="0"/>
      </c:bar3DChart>
      <c:catAx>
        <c:axId val="35186176"/>
        <c:scaling>
          <c:orientation val="minMax"/>
        </c:scaling>
        <c:delete val="0"/>
        <c:axPos val="b"/>
        <c:title>
          <c:tx>
            <c:rich>
              <a:bodyPr/>
              <a:lstStyle/>
              <a:p>
                <a:pPr>
                  <a:defRPr/>
                </a:pPr>
                <a:r>
                  <a:rPr lang="en-US" sz="1200" b="0">
                    <a:latin typeface="Times New Roman" pitchFamily="18" charset="0"/>
                    <a:cs typeface="Times New Roman" pitchFamily="18" charset="0"/>
                  </a:rPr>
                  <a:t>Sample number</a:t>
                </a:r>
              </a:p>
            </c:rich>
          </c:tx>
          <c:overlay val="0"/>
        </c:title>
        <c:majorTickMark val="none"/>
        <c:minorTickMark val="none"/>
        <c:tickLblPos val="nextTo"/>
        <c:crossAx val="35188096"/>
        <c:crosses val="autoZero"/>
        <c:auto val="1"/>
        <c:lblAlgn val="ctr"/>
        <c:lblOffset val="100"/>
        <c:noMultiLvlLbl val="0"/>
      </c:catAx>
      <c:valAx>
        <c:axId val="35188096"/>
        <c:scaling>
          <c:orientation val="minMax"/>
        </c:scaling>
        <c:delete val="0"/>
        <c:axPos val="l"/>
        <c:majorGridlines/>
        <c:minorGridlines/>
        <c:title>
          <c:tx>
            <c:rich>
              <a:bodyPr/>
              <a:lstStyle/>
              <a:p>
                <a:pPr>
                  <a:defRPr/>
                </a:pPr>
                <a:r>
                  <a:rPr lang="en-US" sz="1200" b="0">
                    <a:latin typeface="Times New Roman" pitchFamily="18" charset="0"/>
                    <a:cs typeface="Times New Roman" pitchFamily="18" charset="0"/>
                  </a:rPr>
                  <a:t>Hydraulic conductivity m/day</a:t>
                </a:r>
              </a:p>
            </c:rich>
          </c:tx>
          <c:layout>
            <c:manualLayout>
              <c:xMode val="edge"/>
              <c:yMode val="edge"/>
              <c:x val="2.0785901762279714E-2"/>
              <c:y val="0.20219719062894914"/>
            </c:manualLayout>
          </c:layout>
          <c:overlay val="0"/>
        </c:title>
        <c:numFmt formatCode="General" sourceLinked="1"/>
        <c:majorTickMark val="out"/>
        <c:minorTickMark val="none"/>
        <c:tickLblPos val="nextTo"/>
        <c:crossAx val="35186176"/>
        <c:crosses val="autoZero"/>
        <c:crossBetween val="between"/>
        <c:majorUnit val="1"/>
        <c:minorUnit val="0.2"/>
      </c:valAx>
    </c:plotArea>
    <c:plotVisOnly val="1"/>
    <c:dispBlanksAs val="gap"/>
    <c:showDLblsOverMax val="0"/>
  </c:chart>
  <c:spPr>
    <a:solidFill>
      <a:srgbClr val="FFFFFF"/>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3.4877265341832268E-2"/>
          <c:y val="3.4267036064936328E-2"/>
          <c:w val="0.96495475565554301"/>
          <c:h val="0.8661752697579469"/>
        </c:manualLayout>
      </c:layout>
      <c:bar3DChart>
        <c:barDir val="col"/>
        <c:grouping val="stacked"/>
        <c:varyColors val="0"/>
        <c:ser>
          <c:idx val="0"/>
          <c:order val="0"/>
          <c:invertIfNegative val="0"/>
          <c:dLbls>
            <c:dLbl>
              <c:idx val="10"/>
              <c:showLegendKey val="0"/>
              <c:showVal val="1"/>
              <c:showCatName val="0"/>
              <c:showSerName val="1"/>
              <c:showPercent val="0"/>
              <c:showBubbleSize val="0"/>
            </c:dLbl>
            <c:showLegendKey val="0"/>
            <c:showVal val="0"/>
            <c:showCatName val="0"/>
            <c:showSerName val="0"/>
            <c:showPercent val="0"/>
            <c:showBubbleSize val="0"/>
          </c:dLbls>
          <c:cat>
            <c:strRef>
              <c:f>'TCE 1-10%'!$A$1:$A$11</c:f>
              <c:strCache>
                <c:ptCount val="11"/>
                <c:pt idx="0">
                  <c:v>Original sample</c:v>
                </c:pt>
                <c:pt idx="1">
                  <c:v>TCE 1%</c:v>
                </c:pt>
                <c:pt idx="2">
                  <c:v>TCE  2%</c:v>
                </c:pt>
                <c:pt idx="3">
                  <c:v>TCE 3%</c:v>
                </c:pt>
                <c:pt idx="4">
                  <c:v>TCE 4%</c:v>
                </c:pt>
                <c:pt idx="5">
                  <c:v>TCE 5%</c:v>
                </c:pt>
                <c:pt idx="6">
                  <c:v>TCE 6%</c:v>
                </c:pt>
                <c:pt idx="7">
                  <c:v>TCE 7%</c:v>
                </c:pt>
                <c:pt idx="8">
                  <c:v>TCE 8%</c:v>
                </c:pt>
                <c:pt idx="9">
                  <c:v>TCE 9%</c:v>
                </c:pt>
                <c:pt idx="10">
                  <c:v>TCE 10%</c:v>
                </c:pt>
              </c:strCache>
            </c:strRef>
          </c:cat>
          <c:val>
            <c:numRef>
              <c:f>'TCE 1-10%'!$B$1:$B$11</c:f>
              <c:numCache>
                <c:formatCode>General</c:formatCode>
                <c:ptCount val="11"/>
              </c:numCache>
            </c:numRef>
          </c:val>
        </c:ser>
        <c:ser>
          <c:idx val="1"/>
          <c:order val="1"/>
          <c:spPr>
            <a:solidFill>
              <a:srgbClr val="0F6FC6"/>
            </a:solidFill>
            <a:ln w="9525"/>
          </c:spPr>
          <c:invertIfNegative val="0"/>
          <c:cat>
            <c:strRef>
              <c:f>'TCE 1-10%'!$A$1:$A$11</c:f>
              <c:strCache>
                <c:ptCount val="11"/>
                <c:pt idx="0">
                  <c:v>Original sample</c:v>
                </c:pt>
                <c:pt idx="1">
                  <c:v>TCE 1%</c:v>
                </c:pt>
                <c:pt idx="2">
                  <c:v>TCE  2%</c:v>
                </c:pt>
                <c:pt idx="3">
                  <c:v>TCE 3%</c:v>
                </c:pt>
                <c:pt idx="4">
                  <c:v>TCE 4%</c:v>
                </c:pt>
                <c:pt idx="5">
                  <c:v>TCE 5%</c:v>
                </c:pt>
                <c:pt idx="6">
                  <c:v>TCE 6%</c:v>
                </c:pt>
                <c:pt idx="7">
                  <c:v>TCE 7%</c:v>
                </c:pt>
                <c:pt idx="8">
                  <c:v>TCE 8%</c:v>
                </c:pt>
                <c:pt idx="9">
                  <c:v>TCE 9%</c:v>
                </c:pt>
                <c:pt idx="10">
                  <c:v>TCE 10%</c:v>
                </c:pt>
              </c:strCache>
            </c:strRef>
          </c:cat>
          <c:val>
            <c:numRef>
              <c:f>'TCE 1-10%'!$C$1:$C$11</c:f>
              <c:numCache>
                <c:formatCode>General</c:formatCode>
                <c:ptCount val="11"/>
                <c:pt idx="0">
                  <c:v>8.9</c:v>
                </c:pt>
                <c:pt idx="1">
                  <c:v>4.12</c:v>
                </c:pt>
                <c:pt idx="2">
                  <c:v>4.5</c:v>
                </c:pt>
                <c:pt idx="3">
                  <c:v>4.38</c:v>
                </c:pt>
                <c:pt idx="4">
                  <c:v>4.3600000000000003</c:v>
                </c:pt>
                <c:pt idx="5">
                  <c:v>5.14</c:v>
                </c:pt>
                <c:pt idx="6">
                  <c:v>4.8099999999999996</c:v>
                </c:pt>
                <c:pt idx="7">
                  <c:v>3.21</c:v>
                </c:pt>
                <c:pt idx="8">
                  <c:v>4.13</c:v>
                </c:pt>
                <c:pt idx="9">
                  <c:v>3.66</c:v>
                </c:pt>
                <c:pt idx="10">
                  <c:v>3.78</c:v>
                </c:pt>
              </c:numCache>
            </c:numRef>
          </c:val>
        </c:ser>
        <c:dLbls>
          <c:showLegendKey val="0"/>
          <c:showVal val="0"/>
          <c:showCatName val="0"/>
          <c:showSerName val="0"/>
          <c:showPercent val="0"/>
          <c:showBubbleSize val="0"/>
        </c:dLbls>
        <c:gapWidth val="55"/>
        <c:gapDepth val="55"/>
        <c:shape val="box"/>
        <c:axId val="49451392"/>
        <c:axId val="49453312"/>
        <c:axId val="0"/>
      </c:bar3DChart>
      <c:catAx>
        <c:axId val="49451392"/>
        <c:scaling>
          <c:orientation val="minMax"/>
        </c:scaling>
        <c:delete val="0"/>
        <c:axPos val="b"/>
        <c:title>
          <c:tx>
            <c:rich>
              <a:bodyPr/>
              <a:lstStyle/>
              <a:p>
                <a:pPr>
                  <a:defRPr/>
                </a:pPr>
                <a:r>
                  <a:rPr lang="en-US" sz="1200" b="0">
                    <a:latin typeface="Times New Roman" pitchFamily="18" charset="0"/>
                    <a:cs typeface="Times New Roman" pitchFamily="18" charset="0"/>
                  </a:rPr>
                  <a:t>Sample number</a:t>
                </a:r>
              </a:p>
            </c:rich>
          </c:tx>
          <c:overlay val="0"/>
        </c:title>
        <c:majorTickMark val="none"/>
        <c:minorTickMark val="none"/>
        <c:tickLblPos val="nextTo"/>
        <c:crossAx val="49453312"/>
        <c:crosses val="autoZero"/>
        <c:auto val="1"/>
        <c:lblAlgn val="ctr"/>
        <c:lblOffset val="100"/>
        <c:noMultiLvlLbl val="0"/>
      </c:catAx>
      <c:valAx>
        <c:axId val="49453312"/>
        <c:scaling>
          <c:orientation val="minMax"/>
        </c:scaling>
        <c:delete val="0"/>
        <c:axPos val="l"/>
        <c:majorGridlines/>
        <c:minorGridlines/>
        <c:title>
          <c:tx>
            <c:rich>
              <a:bodyPr/>
              <a:lstStyle/>
              <a:p>
                <a:pPr>
                  <a:defRPr/>
                </a:pPr>
                <a:r>
                  <a:rPr lang="en-US" sz="1200" b="0">
                    <a:latin typeface="Times New Roman" pitchFamily="18" charset="0"/>
                    <a:cs typeface="Times New Roman" pitchFamily="18" charset="0"/>
                  </a:rPr>
                  <a:t>Hydraulic conductivity m/day</a:t>
                </a:r>
              </a:p>
            </c:rich>
          </c:tx>
          <c:layout>
            <c:manualLayout>
              <c:xMode val="edge"/>
              <c:yMode val="edge"/>
              <c:x val="1.1143607049118858E-3"/>
              <c:y val="0.29586614173228348"/>
            </c:manualLayout>
          </c:layout>
          <c:overlay val="0"/>
        </c:title>
        <c:numFmt formatCode="General" sourceLinked="1"/>
        <c:majorTickMark val="none"/>
        <c:minorTickMark val="none"/>
        <c:tickLblPos val="nextTo"/>
        <c:crossAx val="49451392"/>
        <c:crosses val="autoZero"/>
        <c:crossBetween val="between"/>
        <c:majorUnit val="1"/>
        <c:minorUnit val="0.2"/>
      </c:valAx>
      <c:spPr>
        <a:solidFill>
          <a:srgbClr val="FFFFFF"/>
        </a:solidFill>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1E41AE4-3243-4CA6-967F-22B1559A973F}" type="datetimeFigureOut">
              <a:rPr lang="en-US"/>
              <a:pPr>
                <a:defRPr/>
              </a:pPr>
              <a:t>11/20/2012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8A30034-4DFE-444E-BF53-DC29716347D5}" type="slidenum">
              <a:rPr lang="en-US"/>
              <a:pPr>
                <a:defRPr/>
              </a:pPr>
              <a:t>‹#›</a:t>
            </a:fld>
            <a:endParaRPr lang="en-US" dirty="0"/>
          </a:p>
        </p:txBody>
      </p:sp>
    </p:spTree>
    <p:extLst>
      <p:ext uri="{BB962C8B-B14F-4D97-AF65-F5344CB8AC3E}">
        <p14:creationId xmlns:p14="http://schemas.microsoft.com/office/powerpoint/2010/main" val="2466965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FA27E8E-43D4-4660-9AEC-478A1991C13A}" type="datetimeFigureOut">
              <a:rPr lang="en-US"/>
              <a:pPr>
                <a:defRPr/>
              </a:pPr>
              <a:t>11/20/2012</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6522E7B-AD7F-47E8-8A7D-99A206F194CA}" type="slidenum">
              <a:rPr lang="en-US"/>
              <a:pPr>
                <a:defRPr/>
              </a:pPr>
              <a:t>‹#›</a:t>
            </a:fld>
            <a:endParaRPr lang="en-US" dirty="0"/>
          </a:p>
        </p:txBody>
      </p:sp>
    </p:spTree>
    <p:extLst>
      <p:ext uri="{BB962C8B-B14F-4D97-AF65-F5344CB8AC3E}">
        <p14:creationId xmlns:p14="http://schemas.microsoft.com/office/powerpoint/2010/main" val="3045685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825CE3-4026-4E55-9DD2-FF187F925676}"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results show a decrease of up to 48% in the hydraulic conductivity of sand upon contamination</a:t>
            </a:r>
          </a:p>
          <a:p>
            <a:pPr eaLnBrk="1" hangingPunct="1">
              <a:spcBef>
                <a:spcPct val="0"/>
              </a:spcBef>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D05F26-3252-440E-87B1-A9C71C44A5D7}"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522E7B-AD7F-47E8-8A7D-99A206F194CA}" type="slidenum">
              <a:rPr lang="en-US" smtClean="0"/>
              <a:pPr>
                <a:defRPr/>
              </a:pPr>
              <a:t>11</a:t>
            </a:fld>
            <a:endParaRPr lang="en-US" dirty="0"/>
          </a:p>
        </p:txBody>
      </p:sp>
    </p:spTree>
    <p:extLst>
      <p:ext uri="{BB962C8B-B14F-4D97-AF65-F5344CB8AC3E}">
        <p14:creationId xmlns:p14="http://schemas.microsoft.com/office/powerpoint/2010/main" val="210807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522E7B-AD7F-47E8-8A7D-99A206F194CA}" type="slidenum">
              <a:rPr lang="en-US" smtClean="0"/>
              <a:pPr>
                <a:defRPr/>
              </a:pPr>
              <a:t>12</a:t>
            </a:fld>
            <a:endParaRPr lang="en-US" dirty="0"/>
          </a:p>
        </p:txBody>
      </p:sp>
    </p:spTree>
    <p:extLst>
      <p:ext uri="{BB962C8B-B14F-4D97-AF65-F5344CB8AC3E}">
        <p14:creationId xmlns:p14="http://schemas.microsoft.com/office/powerpoint/2010/main" val="3748939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522E7B-AD7F-47E8-8A7D-99A206F194CA}" type="slidenum">
              <a:rPr lang="en-US" smtClean="0"/>
              <a:pPr>
                <a:defRPr/>
              </a:pPr>
              <a:t>13</a:t>
            </a:fld>
            <a:endParaRPr lang="en-US" dirty="0"/>
          </a:p>
        </p:txBody>
      </p:sp>
    </p:spTree>
    <p:extLst>
      <p:ext uri="{BB962C8B-B14F-4D97-AF65-F5344CB8AC3E}">
        <p14:creationId xmlns:p14="http://schemas.microsoft.com/office/powerpoint/2010/main" val="245359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522E7B-AD7F-47E8-8A7D-99A206F194CA}" type="slidenum">
              <a:rPr lang="en-US" smtClean="0"/>
              <a:pPr>
                <a:defRPr/>
              </a:pPr>
              <a:t>14</a:t>
            </a:fld>
            <a:endParaRPr lang="en-US" dirty="0"/>
          </a:p>
        </p:txBody>
      </p:sp>
    </p:spTree>
    <p:extLst>
      <p:ext uri="{BB962C8B-B14F-4D97-AF65-F5344CB8AC3E}">
        <p14:creationId xmlns:p14="http://schemas.microsoft.com/office/powerpoint/2010/main" val="407068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522E7B-AD7F-47E8-8A7D-99A206F194CA}" type="slidenum">
              <a:rPr lang="en-US" smtClean="0"/>
              <a:pPr>
                <a:defRPr/>
              </a:pPr>
              <a:t>15</a:t>
            </a:fld>
            <a:endParaRPr lang="en-US" dirty="0"/>
          </a:p>
        </p:txBody>
      </p:sp>
    </p:spTree>
    <p:extLst>
      <p:ext uri="{BB962C8B-B14F-4D97-AF65-F5344CB8AC3E}">
        <p14:creationId xmlns:p14="http://schemas.microsoft.com/office/powerpoint/2010/main" val="3778218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522E7B-AD7F-47E8-8A7D-99A206F194CA}" type="slidenum">
              <a:rPr lang="en-US" smtClean="0"/>
              <a:pPr>
                <a:defRPr/>
              </a:pPr>
              <a:t>16</a:t>
            </a:fld>
            <a:endParaRPr lang="en-US" dirty="0"/>
          </a:p>
        </p:txBody>
      </p:sp>
    </p:spTree>
    <p:extLst>
      <p:ext uri="{BB962C8B-B14F-4D97-AF65-F5344CB8AC3E}">
        <p14:creationId xmlns:p14="http://schemas.microsoft.com/office/powerpoint/2010/main" val="114059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D2701E-0D03-42A5-971B-47A399E1D71D}"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C2DE5D-F1E3-4461-90C3-838082FE624E}"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 EPA-NPL listed 1305 contaminated sites in the U.S as of May 2012, 275 common chemicals found in contaminated aquifers at many locations across the U.S.</a:t>
            </a:r>
          </a:p>
          <a:p>
            <a:pPr eaLnBrk="1" hangingPunct="1">
              <a:spcBef>
                <a:spcPct val="0"/>
              </a:spcBef>
            </a:pPr>
            <a:r>
              <a:rPr lang="en-US" dirty="0" smtClean="0"/>
              <a:t>* Groundwater is a drinking-water source for about one-half of the Nation’s population, including almost all residents in rural areas. </a:t>
            </a:r>
          </a:p>
          <a:p>
            <a:pPr eaLnBrk="1" hangingPunct="1">
              <a:spcBef>
                <a:spcPct val="0"/>
              </a:spcBef>
            </a:pPr>
            <a:r>
              <a:rPr lang="en-US" dirty="0" smtClean="0"/>
              <a:t>Ground water is important as a drinking-water supply in every State.</a:t>
            </a:r>
          </a:p>
          <a:p>
            <a:pPr eaLnBrk="1" hangingPunct="1">
              <a:spcBef>
                <a:spcPct val="0"/>
              </a:spcBef>
            </a:pPr>
            <a:endParaRPr lang="en-US" dirty="0" smtClean="0"/>
          </a:p>
          <a:p>
            <a:pPr eaLnBrk="1" hangingPunct="1">
              <a:spcBef>
                <a:spcPct val="0"/>
              </a:spcBef>
            </a:pPr>
            <a:r>
              <a:rPr lang="en-US" dirty="0" smtClean="0"/>
              <a:t>in both developed and developing countries.</a:t>
            </a:r>
          </a:p>
          <a:p>
            <a:pPr eaLnBrk="1" hangingPunct="1">
              <a:spcBef>
                <a:spcPct val="0"/>
              </a:spcBef>
            </a:pPr>
            <a:r>
              <a:rPr lang="en-US" dirty="0" smtClean="0"/>
              <a:t>Some water treatment plant in Kansas depends on groundwater within 95%</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679E7A-1D40-4E9C-9E83-AA6EE195759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sz="1600"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70481F-F034-4CA1-AE57-A7AA233C358D}" type="slidenum">
              <a:rPr lang="en-US" smtClean="0">
                <a:solidFill>
                  <a:srgbClr val="000000"/>
                </a:solidFill>
              </a:rPr>
              <a:pPr fontAlgn="base">
                <a:spcBef>
                  <a:spcPct val="0"/>
                </a:spcBef>
                <a:spcAft>
                  <a:spcPct val="0"/>
                </a:spcAft>
                <a:defRPr/>
              </a:pPr>
              <a:t>3</a:t>
            </a:fld>
            <a:endParaRPr lang="en-US"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438D5E-6260-4B3D-8594-CEB21CAFD3CE}"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600" dirty="0" smtClean="0"/>
              <a:t>I selected three commonly occurring widespread chemicals pollutants for my study because:</a:t>
            </a:r>
          </a:p>
          <a:p>
            <a:pPr eaLnBrk="1" hangingPunct="1">
              <a:spcBef>
                <a:spcPct val="0"/>
              </a:spcBef>
            </a:pPr>
            <a:r>
              <a:rPr lang="en-US" sz="1600" dirty="0" smtClean="0"/>
              <a:t>* (TCE), is a common contaminant that identified at Superfund sites, over 700 hazardous waste sites. </a:t>
            </a:r>
          </a:p>
          <a:p>
            <a:pPr eaLnBrk="1" hangingPunct="1">
              <a:spcBef>
                <a:spcPct val="0"/>
              </a:spcBef>
            </a:pPr>
            <a:r>
              <a:rPr lang="en-US" sz="1600" dirty="0" smtClean="0"/>
              <a:t>* BTEX. One of 15 hazardous chemicals occurring in gasoline. </a:t>
            </a:r>
          </a:p>
          <a:p>
            <a:pPr eaLnBrk="1" hangingPunct="1">
              <a:spcBef>
                <a:spcPct val="0"/>
              </a:spcBef>
            </a:pPr>
            <a:r>
              <a:rPr lang="en-US" sz="1600" dirty="0" smtClean="0"/>
              <a:t>BTEX benzene, toluene, ethylbenzene, and xylenes which makes up one of the main groups of soluble organic compounds that find their way into our soil and groundwater.   </a:t>
            </a:r>
          </a:p>
          <a:p>
            <a:pPr eaLnBrk="1" hangingPunct="1">
              <a:spcBef>
                <a:spcPct val="0"/>
              </a:spcBef>
            </a:pPr>
            <a:r>
              <a:rPr lang="en-US" sz="1600" dirty="0" smtClean="0"/>
              <a:t>* USGS in nationwide study, 2006 found that the gasoline compounds are the third most commonly detected class of organic contaminants in groundwater. Gasoline Contains more than 150 chemicals , many of them are highly toxic.</a:t>
            </a:r>
          </a:p>
          <a:p>
            <a:pPr eaLnBrk="1" hangingPunct="1">
              <a:spcBef>
                <a:spcPct val="0"/>
              </a:spcBef>
            </a:pPr>
            <a:r>
              <a:rPr lang="en-US" sz="1600" dirty="0" smtClean="0"/>
              <a:t> There are many chemicals consists in or added to gasoline make it toxic. </a:t>
            </a:r>
          </a:p>
          <a:p>
            <a:pPr eaLnBrk="1" hangingPunct="1">
              <a:spcBef>
                <a:spcPct val="0"/>
              </a:spcBef>
            </a:pPr>
            <a:endParaRPr lang="en-US" sz="1600" dirty="0"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2422F0-A20F-46B9-9435-BDFC094541F3}" type="slidenum">
              <a:rPr lang="en-US" smtClean="0">
                <a:solidFill>
                  <a:srgbClr val="000000"/>
                </a:solidFill>
              </a:rPr>
              <a:pPr fontAlgn="base">
                <a:spcBef>
                  <a:spcPct val="0"/>
                </a:spcBef>
                <a:spcAft>
                  <a:spcPct val="0"/>
                </a:spcAft>
                <a:defRPr/>
              </a:pPr>
              <a:t>5</a:t>
            </a:fld>
            <a:endParaRPr lang="en-US" dirty="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dirty="0" smtClean="0"/>
              <a:t>* Nervous system changes</a:t>
            </a:r>
          </a:p>
          <a:p>
            <a:pPr eaLnBrk="1" hangingPunct="1">
              <a:spcBef>
                <a:spcPct val="0"/>
              </a:spcBef>
            </a:pPr>
            <a:r>
              <a:rPr lang="en-US" sz="1800" dirty="0" smtClean="0"/>
              <a:t>    * liver, lungs, kidney damage, and leukemia. </a:t>
            </a:r>
          </a:p>
          <a:p>
            <a:pPr eaLnBrk="1" hangingPunct="1">
              <a:spcBef>
                <a:spcPct val="0"/>
              </a:spcBef>
            </a:pPr>
            <a:r>
              <a:rPr lang="en-US" sz="1800" dirty="0" smtClean="0"/>
              <a:t>*EPA listed TCE as a known human carcinogen in 2011. EPA Releases Final Health Assessment for TCE" on 09/28/2011.</a:t>
            </a:r>
          </a:p>
          <a:p>
            <a:pPr eaLnBrk="1" hangingPunct="1">
              <a:spcBef>
                <a:spcPct val="0"/>
              </a:spcBef>
            </a:pPr>
            <a:r>
              <a:rPr lang="en-US" sz="1800" dirty="0" smtClean="0"/>
              <a:t>* MTBE, potential human carcinogen at high doses. </a:t>
            </a:r>
          </a:p>
          <a:p>
            <a:pPr eaLnBrk="1" hangingPunct="1">
              <a:spcBef>
                <a:spcPct val="0"/>
              </a:spcBef>
            </a:pPr>
            <a:r>
              <a:rPr lang="en-US" sz="1800" dirty="0" smtClean="0"/>
              <a:t>0.02 and 0.04 ppm in drinking water would cause negative health effects.</a:t>
            </a:r>
          </a:p>
          <a:p>
            <a:pPr eaLnBrk="1" hangingPunct="1">
              <a:spcBef>
                <a:spcPct val="0"/>
              </a:spcBef>
            </a:pPr>
            <a:endParaRPr lang="en-US" sz="1800" dirty="0" smtClean="0"/>
          </a:p>
          <a:p>
            <a:pPr eaLnBrk="1" hangingPunct="1">
              <a:spcBef>
                <a:spcPct val="0"/>
              </a:spcBef>
            </a:pPr>
            <a:r>
              <a:rPr lang="en-US" sz="1800" dirty="0" smtClean="0"/>
              <a:t>Ranking of substances based on a combination of their frequency, toxicity, and potential for human exposure at NPL sites. </a:t>
            </a:r>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A5790E-74D4-42ED-AA0C-FB2910019746}" type="slidenum">
              <a:rPr lang="en-US" smtClean="0">
                <a:solidFill>
                  <a:srgbClr val="000000"/>
                </a:solidFill>
              </a:rPr>
              <a:pPr fontAlgn="base">
                <a:spcBef>
                  <a:spcPct val="0"/>
                </a:spcBef>
                <a:spcAft>
                  <a:spcPct val="0"/>
                </a:spcAft>
                <a:defRPr/>
              </a:pPr>
              <a:t>6</a:t>
            </a:fld>
            <a:endParaRPr lang="en-US"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benzene, toluene, ethylbenzene, xylenes (BTEX) </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9FAAEF-D196-4BC2-A223-C5CBD54C4D02}"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Constant Head, using permeameter device.</a:t>
            </a:r>
          </a:p>
          <a:p>
            <a:pPr eaLnBrk="1" hangingPunct="1">
              <a:spcBef>
                <a:spcPct val="0"/>
              </a:spcBef>
            </a:pPr>
            <a:r>
              <a:rPr lang="en-US" dirty="0" smtClean="0"/>
              <a:t>Samples are repacked into the permeameter, samples has been compacted approximately to the same density to assure that all results will represent the same condition. </a:t>
            </a:r>
          </a:p>
          <a:p>
            <a:pPr eaLnBrk="1" hangingPunct="1">
              <a:spcBef>
                <a:spcPct val="0"/>
              </a:spcBef>
            </a:pPr>
            <a:endParaRPr lang="en-US" dirty="0" smtClean="0"/>
          </a:p>
          <a:p>
            <a:pPr eaLnBrk="1" hangingPunct="1">
              <a:spcBef>
                <a:spcPct val="0"/>
              </a:spcBef>
            </a:pPr>
            <a:endParaRPr lang="en-US" dirty="0"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E0871C-72C6-43D2-A532-55EA3697C614}"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0599B-0453-4797-B7DD-D7541DE361AB}"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cstate="print">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C083A98F-E063-47AE-B7FF-EFAC5AA480FC}" type="datetime1">
              <a:rPr lang="en-US"/>
              <a:pPr>
                <a:defRPr/>
              </a:pPr>
              <a:t>11/20/2012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593A33-B5B5-4443-9121-DBCDD9BC4F91}" type="slidenum">
              <a:rPr lang="en-US"/>
              <a:pPr>
                <a:defRPr/>
              </a:pPr>
              <a:t>‹#›</a:t>
            </a:fld>
            <a:endParaRPr lang="en-US" dirty="0"/>
          </a:p>
        </p:txBody>
      </p:sp>
    </p:spTree>
    <p:extLst>
      <p:ext uri="{BB962C8B-B14F-4D97-AF65-F5344CB8AC3E}">
        <p14:creationId xmlns:p14="http://schemas.microsoft.com/office/powerpoint/2010/main" val="101640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27A721-DEDF-4E06-9400-F76B710906AA}" type="datetime1">
              <a:rPr lang="en-US"/>
              <a:pPr>
                <a:defRPr/>
              </a:pPr>
              <a:t>11/20/2012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2817DD2-C9A0-4A9C-9C7B-19F2635E54CC}" type="slidenum">
              <a:rPr lang="en-US"/>
              <a:pPr>
                <a:defRPr/>
              </a:pPr>
              <a:t>‹#›</a:t>
            </a:fld>
            <a:endParaRPr lang="en-US" dirty="0"/>
          </a:p>
        </p:txBody>
      </p:sp>
    </p:spTree>
    <p:extLst>
      <p:ext uri="{BB962C8B-B14F-4D97-AF65-F5344CB8AC3E}">
        <p14:creationId xmlns:p14="http://schemas.microsoft.com/office/powerpoint/2010/main" val="56239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01B7A9-CFFD-48D0-8DD9-876415264821}" type="datetime1">
              <a:rPr lang="en-US"/>
              <a:pPr>
                <a:defRPr/>
              </a:pPr>
              <a:t>11/20/2012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3FE27A-403F-489E-9FA6-A8546E4F77D5}" type="slidenum">
              <a:rPr lang="en-US"/>
              <a:pPr>
                <a:defRPr/>
              </a:pPr>
              <a:t>‹#›</a:t>
            </a:fld>
            <a:endParaRPr lang="en-US" dirty="0"/>
          </a:p>
        </p:txBody>
      </p:sp>
    </p:spTree>
    <p:extLst>
      <p:ext uri="{BB962C8B-B14F-4D97-AF65-F5344CB8AC3E}">
        <p14:creationId xmlns:p14="http://schemas.microsoft.com/office/powerpoint/2010/main" val="2367713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cstate="print">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C083A98F-E063-47AE-B7FF-EFAC5AA480FC}" type="datetime1">
              <a:rPr lang="en-US">
                <a:solidFill>
                  <a:srgbClr val="FFFFFF"/>
                </a:solidFill>
              </a:rPr>
              <a:pPr>
                <a:defRPr/>
              </a:pPr>
              <a:t>11/20/2012</a:t>
            </a:fld>
            <a:endParaRPr lang="en-US" dirty="0">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2"/>
          </p:nvPr>
        </p:nvSpPr>
        <p:spPr/>
        <p:txBody>
          <a:bodyPr/>
          <a:lstStyle>
            <a:lvl1pPr>
              <a:defRPr/>
            </a:lvl1pPr>
          </a:lstStyle>
          <a:p>
            <a:pPr>
              <a:defRPr/>
            </a:pPr>
            <a:fld id="{F3593A33-B5B5-4443-9121-DBCDD9BC4F9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804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E63876FE-EBE3-4FEB-B12D-3CD256A87A71}" type="datetime1">
              <a:rPr lang="en-US">
                <a:solidFill>
                  <a:srgbClr val="FFFFFF"/>
                </a:solidFill>
              </a:rPr>
              <a:pPr>
                <a:defRPr/>
              </a:pPr>
              <a:t>11/20/2012</a:t>
            </a:fld>
            <a:endParaRPr lang="en-US" dirty="0">
              <a:solidFill>
                <a:srgbClr val="FFFFFF"/>
              </a:solidFill>
            </a:endParaRPr>
          </a:p>
        </p:txBody>
      </p:sp>
      <p:sp>
        <p:nvSpPr>
          <p:cNvPr id="5" name="Footer Placeholder 4"/>
          <p:cNvSpPr>
            <a:spLocks noGrp="1"/>
          </p:cNvSpPr>
          <p:nvPr>
            <p:ph type="ftr" sz="quarter" idx="15"/>
          </p:nvPr>
        </p:nvSpPr>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6"/>
          </p:nvPr>
        </p:nvSpPr>
        <p:spPr/>
        <p:txBody>
          <a:bodyPr/>
          <a:lstStyle>
            <a:lvl1pPr>
              <a:defRPr/>
            </a:lvl1pPr>
          </a:lstStyle>
          <a:p>
            <a:pPr>
              <a:defRPr/>
            </a:pPr>
            <a:fld id="{1009AE94-85B3-4C21-B067-537BEC0841A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21855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AF7197-ECF1-4912-97B5-4085406003C7}" type="datetime1">
              <a:rPr lang="en-US">
                <a:solidFill>
                  <a:srgbClr val="FFFFFF"/>
                </a:solidFill>
              </a:rPr>
              <a:pPr>
                <a:defRPr/>
              </a:pPr>
              <a:t>11/20/2012</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419E1D59-FD97-4A26-B963-A4AEC57DDE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42931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fld id="{D77F21A6-A700-402A-A5CB-F9396DEE8A23}" type="datetime1">
              <a:rPr lang="en-US">
                <a:solidFill>
                  <a:srgbClr val="FFFFFF"/>
                </a:solidFill>
              </a:rPr>
              <a:pPr>
                <a:defRPr/>
              </a:pPr>
              <a:t>11/20/2012</a:t>
            </a:fld>
            <a:endParaRPr lang="en-US" dirty="0">
              <a:solidFill>
                <a:srgbClr val="FFFFFF"/>
              </a:solidFill>
            </a:endParaRPr>
          </a:p>
        </p:txBody>
      </p:sp>
      <p:sp>
        <p:nvSpPr>
          <p:cNvPr id="6" name="Footer Placeholder 4"/>
          <p:cNvSpPr>
            <a:spLocks noGrp="1"/>
          </p:cNvSpPr>
          <p:nvPr>
            <p:ph type="ftr" sz="quarter" idx="16"/>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7"/>
          </p:nvPr>
        </p:nvSpPr>
        <p:spPr/>
        <p:txBody>
          <a:bodyPr/>
          <a:lstStyle>
            <a:lvl1pPr>
              <a:defRPr/>
            </a:lvl1pPr>
          </a:lstStyle>
          <a:p>
            <a:pPr>
              <a:defRPr/>
            </a:pPr>
            <a:fld id="{EE1E0E03-B657-41E5-B956-E2186242E2D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87686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AD6D9CA5-27F5-41E4-8EDE-C92AF6BDBBF0}" type="datetime1">
              <a:rPr lang="en-US">
                <a:solidFill>
                  <a:srgbClr val="FFFFFF"/>
                </a:solidFill>
              </a:rPr>
              <a:pPr>
                <a:defRPr/>
              </a:pPr>
              <a:t>11/20/2012</a:t>
            </a:fld>
            <a:endParaRPr lang="en-US" dirty="0">
              <a:solidFill>
                <a:srgbClr val="FFFFFF"/>
              </a:solidFill>
            </a:endParaRPr>
          </a:p>
        </p:txBody>
      </p:sp>
      <p:sp>
        <p:nvSpPr>
          <p:cNvPr id="8" name="Footer Placeholder 4"/>
          <p:cNvSpPr>
            <a:spLocks noGrp="1"/>
          </p:cNvSpPr>
          <p:nvPr>
            <p:ph type="ftr" sz="quarter" idx="16"/>
          </p:nvPr>
        </p:nvSpPr>
        <p:spPr/>
        <p:txBody>
          <a:bodyPr/>
          <a:lstStyle>
            <a:lvl1pPr>
              <a:defRPr/>
            </a:lvl1pPr>
          </a:lstStyle>
          <a:p>
            <a:pPr>
              <a:defRPr/>
            </a:pPr>
            <a:endParaRPr lang="en-US" dirty="0">
              <a:solidFill>
                <a:srgbClr val="FFFFFF"/>
              </a:solidFill>
            </a:endParaRPr>
          </a:p>
        </p:txBody>
      </p:sp>
      <p:sp>
        <p:nvSpPr>
          <p:cNvPr id="9" name="Slide Number Placeholder 5"/>
          <p:cNvSpPr>
            <a:spLocks noGrp="1"/>
          </p:cNvSpPr>
          <p:nvPr>
            <p:ph type="sldNum" sz="quarter" idx="17"/>
          </p:nvPr>
        </p:nvSpPr>
        <p:spPr/>
        <p:txBody>
          <a:bodyPr/>
          <a:lstStyle>
            <a:lvl1pPr>
              <a:defRPr/>
            </a:lvl1pPr>
          </a:lstStyle>
          <a:p>
            <a:pPr>
              <a:defRPr/>
            </a:pPr>
            <a:fld id="{43AB6B0C-F7CD-47A8-955C-8B772F9FF4B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588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3C8D274-9884-42EF-9F56-23FC9E095E08}" type="datetime1">
              <a:rPr lang="en-US">
                <a:solidFill>
                  <a:srgbClr val="FFFFFF"/>
                </a:solidFill>
              </a:rPr>
              <a:pPr>
                <a:defRPr/>
              </a:pPr>
              <a:t>11/20/2012</a:t>
            </a:fld>
            <a:endParaRPr lang="en-US" dirty="0">
              <a:solidFill>
                <a:srgbClr val="FFFFFF"/>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5" name="Slide Number Placeholder 5"/>
          <p:cNvSpPr>
            <a:spLocks noGrp="1"/>
          </p:cNvSpPr>
          <p:nvPr>
            <p:ph type="sldNum" sz="quarter" idx="12"/>
          </p:nvPr>
        </p:nvSpPr>
        <p:spPr/>
        <p:txBody>
          <a:bodyPr/>
          <a:lstStyle>
            <a:lvl1pPr>
              <a:defRPr/>
            </a:lvl1pPr>
          </a:lstStyle>
          <a:p>
            <a:pPr>
              <a:defRPr/>
            </a:pPr>
            <a:fld id="{B280383E-CA86-4EEB-BF46-710878F69E4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71478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A6C515-D90B-4FDD-91AA-410DC011AAEF}" type="datetime1">
              <a:rPr lang="en-US">
                <a:solidFill>
                  <a:srgbClr val="FFFFFF"/>
                </a:solidFill>
              </a:rPr>
              <a:pPr>
                <a:defRPr/>
              </a:pPr>
              <a:t>11/20/2012</a:t>
            </a:fld>
            <a:endParaRPr lang="en-US" dirty="0">
              <a:solidFill>
                <a:srgbClr val="FFFFFF"/>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4" name="Slide Number Placeholder 5"/>
          <p:cNvSpPr>
            <a:spLocks noGrp="1"/>
          </p:cNvSpPr>
          <p:nvPr>
            <p:ph type="sldNum" sz="quarter" idx="12"/>
          </p:nvPr>
        </p:nvSpPr>
        <p:spPr/>
        <p:txBody>
          <a:bodyPr/>
          <a:lstStyle>
            <a:lvl1pPr>
              <a:defRPr/>
            </a:lvl1pPr>
          </a:lstStyle>
          <a:p>
            <a:pPr>
              <a:defRPr/>
            </a:pPr>
            <a:fld id="{00B08FC6-2342-4EEB-AA4F-391C0750E46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27959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589E086B-479A-431F-A43E-364E0ABE4F31}" type="datetime1">
              <a:rPr lang="en-US">
                <a:solidFill>
                  <a:srgbClr val="FFFFFF"/>
                </a:solidFill>
              </a:rPr>
              <a:pPr>
                <a:defRPr/>
              </a:pPr>
              <a:t>11/20/2012</a:t>
            </a:fld>
            <a:endParaRPr lang="en-US" dirty="0">
              <a:solidFill>
                <a:srgbClr val="FFFFFF"/>
              </a:solidFill>
            </a:endParaRPr>
          </a:p>
        </p:txBody>
      </p:sp>
      <p:sp>
        <p:nvSpPr>
          <p:cNvPr id="6" name="Footer Placeholder 4"/>
          <p:cNvSpPr>
            <a:spLocks noGrp="1"/>
          </p:cNvSpPr>
          <p:nvPr>
            <p:ph type="ftr" sz="quarter" idx="15"/>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6"/>
          </p:nvPr>
        </p:nvSpPr>
        <p:spPr/>
        <p:txBody>
          <a:bodyPr/>
          <a:lstStyle>
            <a:lvl1pPr>
              <a:defRPr/>
            </a:lvl1pPr>
          </a:lstStyle>
          <a:p>
            <a:pPr>
              <a:defRPr/>
            </a:pPr>
            <a:fld id="{858F3BE0-16BB-485E-BFFE-3F53776C56A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69988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E63876FE-EBE3-4FEB-B12D-3CD256A87A71}" type="datetime1">
              <a:rPr lang="en-US"/>
              <a:pPr>
                <a:defRPr/>
              </a:pPr>
              <a:t>11/20/2012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1009AE94-85B3-4C21-B067-537BEC0841AF}" type="slidenum">
              <a:rPr lang="en-US"/>
              <a:pPr>
                <a:defRPr/>
              </a:pPr>
              <a:t>‹#›</a:t>
            </a:fld>
            <a:endParaRPr lang="en-US" dirty="0"/>
          </a:p>
        </p:txBody>
      </p:sp>
    </p:spTree>
    <p:extLst>
      <p:ext uri="{BB962C8B-B14F-4D97-AF65-F5344CB8AC3E}">
        <p14:creationId xmlns:p14="http://schemas.microsoft.com/office/powerpoint/2010/main" val="65007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7268301-5730-4041-8289-B0AC13AC98AB}" type="datetime1">
              <a:rPr lang="en-US">
                <a:solidFill>
                  <a:srgbClr val="FFFFFF"/>
                </a:solidFill>
              </a:rPr>
              <a:pPr>
                <a:defRPr/>
              </a:pPr>
              <a:t>11/20/2012</a:t>
            </a:fld>
            <a:endParaRPr lang="en-US" dirty="0">
              <a:solidFill>
                <a:srgbClr val="FFFFFF"/>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8" name="Slide Number Placeholder 6"/>
          <p:cNvSpPr>
            <a:spLocks noGrp="1"/>
          </p:cNvSpPr>
          <p:nvPr>
            <p:ph type="sldNum" sz="quarter" idx="12"/>
          </p:nvPr>
        </p:nvSpPr>
        <p:spPr/>
        <p:txBody>
          <a:bodyPr/>
          <a:lstStyle>
            <a:lvl1pPr>
              <a:defRPr/>
            </a:lvl1pPr>
          </a:lstStyle>
          <a:p>
            <a:pPr>
              <a:defRPr/>
            </a:pPr>
            <a:fld id="{FBBB6AEA-779F-48A0-83AE-53BD601C538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767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27A721-DEDF-4E06-9400-F76B710906AA}" type="datetime1">
              <a:rPr lang="en-US">
                <a:solidFill>
                  <a:srgbClr val="FFFFFF"/>
                </a:solidFill>
              </a:rPr>
              <a:pPr>
                <a:defRPr/>
              </a:pPr>
              <a:t>11/20/2012</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52817DD2-C9A0-4A9C-9C7B-19F2635E54C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68792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01B7A9-CFFD-48D0-8DD9-876415264821}" type="datetime1">
              <a:rPr lang="en-US">
                <a:solidFill>
                  <a:srgbClr val="FFFFFF"/>
                </a:solidFill>
              </a:rPr>
              <a:pPr>
                <a:defRPr/>
              </a:pPr>
              <a:t>11/20/2012</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0C3FE27A-403F-489E-9FA6-A8546E4F77D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91775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cstate="print">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C083A98F-E063-47AE-B7FF-EFAC5AA480FC}" type="datetime1">
              <a:rPr lang="en-US">
                <a:solidFill>
                  <a:srgbClr val="FFFFFF"/>
                </a:solidFill>
              </a:rPr>
              <a:pPr>
                <a:defRPr/>
              </a:pPr>
              <a:t>11/20/2012</a:t>
            </a:fld>
            <a:endParaRPr lang="en-US" dirty="0">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2"/>
          </p:nvPr>
        </p:nvSpPr>
        <p:spPr/>
        <p:txBody>
          <a:bodyPr/>
          <a:lstStyle>
            <a:lvl1pPr>
              <a:defRPr/>
            </a:lvl1pPr>
          </a:lstStyle>
          <a:p>
            <a:pPr>
              <a:defRPr/>
            </a:pPr>
            <a:fld id="{F3593A33-B5B5-4443-9121-DBCDD9BC4F9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85466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E63876FE-EBE3-4FEB-B12D-3CD256A87A71}" type="datetime1">
              <a:rPr lang="en-US">
                <a:solidFill>
                  <a:srgbClr val="FFFFFF"/>
                </a:solidFill>
              </a:rPr>
              <a:pPr>
                <a:defRPr/>
              </a:pPr>
              <a:t>11/20/2012</a:t>
            </a:fld>
            <a:endParaRPr lang="en-US" dirty="0">
              <a:solidFill>
                <a:srgbClr val="FFFFFF"/>
              </a:solidFill>
            </a:endParaRPr>
          </a:p>
        </p:txBody>
      </p:sp>
      <p:sp>
        <p:nvSpPr>
          <p:cNvPr id="5" name="Footer Placeholder 4"/>
          <p:cNvSpPr>
            <a:spLocks noGrp="1"/>
          </p:cNvSpPr>
          <p:nvPr>
            <p:ph type="ftr" sz="quarter" idx="15"/>
          </p:nvPr>
        </p:nvSpPr>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6"/>
          </p:nvPr>
        </p:nvSpPr>
        <p:spPr/>
        <p:txBody>
          <a:bodyPr/>
          <a:lstStyle>
            <a:lvl1pPr>
              <a:defRPr/>
            </a:lvl1pPr>
          </a:lstStyle>
          <a:p>
            <a:pPr>
              <a:defRPr/>
            </a:pPr>
            <a:fld id="{1009AE94-85B3-4C21-B067-537BEC0841A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0358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AF7197-ECF1-4912-97B5-4085406003C7}" type="datetime1">
              <a:rPr lang="en-US">
                <a:solidFill>
                  <a:srgbClr val="FFFFFF"/>
                </a:solidFill>
              </a:rPr>
              <a:pPr>
                <a:defRPr/>
              </a:pPr>
              <a:t>11/20/2012</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419E1D59-FD97-4A26-B963-A4AEC57DDE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32539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fld id="{D77F21A6-A700-402A-A5CB-F9396DEE8A23}" type="datetime1">
              <a:rPr lang="en-US">
                <a:solidFill>
                  <a:srgbClr val="FFFFFF"/>
                </a:solidFill>
              </a:rPr>
              <a:pPr>
                <a:defRPr/>
              </a:pPr>
              <a:t>11/20/2012</a:t>
            </a:fld>
            <a:endParaRPr lang="en-US" dirty="0">
              <a:solidFill>
                <a:srgbClr val="FFFFFF"/>
              </a:solidFill>
            </a:endParaRPr>
          </a:p>
        </p:txBody>
      </p:sp>
      <p:sp>
        <p:nvSpPr>
          <p:cNvPr id="6" name="Footer Placeholder 4"/>
          <p:cNvSpPr>
            <a:spLocks noGrp="1"/>
          </p:cNvSpPr>
          <p:nvPr>
            <p:ph type="ftr" sz="quarter" idx="16"/>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7"/>
          </p:nvPr>
        </p:nvSpPr>
        <p:spPr/>
        <p:txBody>
          <a:bodyPr/>
          <a:lstStyle>
            <a:lvl1pPr>
              <a:defRPr/>
            </a:lvl1pPr>
          </a:lstStyle>
          <a:p>
            <a:pPr>
              <a:defRPr/>
            </a:pPr>
            <a:fld id="{EE1E0E03-B657-41E5-B956-E2186242E2D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23436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AD6D9CA5-27F5-41E4-8EDE-C92AF6BDBBF0}" type="datetime1">
              <a:rPr lang="en-US">
                <a:solidFill>
                  <a:srgbClr val="FFFFFF"/>
                </a:solidFill>
              </a:rPr>
              <a:pPr>
                <a:defRPr/>
              </a:pPr>
              <a:t>11/20/2012</a:t>
            </a:fld>
            <a:endParaRPr lang="en-US" dirty="0">
              <a:solidFill>
                <a:srgbClr val="FFFFFF"/>
              </a:solidFill>
            </a:endParaRPr>
          </a:p>
        </p:txBody>
      </p:sp>
      <p:sp>
        <p:nvSpPr>
          <p:cNvPr id="8" name="Footer Placeholder 4"/>
          <p:cNvSpPr>
            <a:spLocks noGrp="1"/>
          </p:cNvSpPr>
          <p:nvPr>
            <p:ph type="ftr" sz="quarter" idx="16"/>
          </p:nvPr>
        </p:nvSpPr>
        <p:spPr/>
        <p:txBody>
          <a:bodyPr/>
          <a:lstStyle>
            <a:lvl1pPr>
              <a:defRPr/>
            </a:lvl1pPr>
          </a:lstStyle>
          <a:p>
            <a:pPr>
              <a:defRPr/>
            </a:pPr>
            <a:endParaRPr lang="en-US" dirty="0">
              <a:solidFill>
                <a:srgbClr val="FFFFFF"/>
              </a:solidFill>
            </a:endParaRPr>
          </a:p>
        </p:txBody>
      </p:sp>
      <p:sp>
        <p:nvSpPr>
          <p:cNvPr id="9" name="Slide Number Placeholder 5"/>
          <p:cNvSpPr>
            <a:spLocks noGrp="1"/>
          </p:cNvSpPr>
          <p:nvPr>
            <p:ph type="sldNum" sz="quarter" idx="17"/>
          </p:nvPr>
        </p:nvSpPr>
        <p:spPr/>
        <p:txBody>
          <a:bodyPr/>
          <a:lstStyle>
            <a:lvl1pPr>
              <a:defRPr/>
            </a:lvl1pPr>
          </a:lstStyle>
          <a:p>
            <a:pPr>
              <a:defRPr/>
            </a:pPr>
            <a:fld id="{43AB6B0C-F7CD-47A8-955C-8B772F9FF4B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47655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3C8D274-9884-42EF-9F56-23FC9E095E08}" type="datetime1">
              <a:rPr lang="en-US">
                <a:solidFill>
                  <a:srgbClr val="FFFFFF"/>
                </a:solidFill>
              </a:rPr>
              <a:pPr>
                <a:defRPr/>
              </a:pPr>
              <a:t>11/20/2012</a:t>
            </a:fld>
            <a:endParaRPr lang="en-US" dirty="0">
              <a:solidFill>
                <a:srgbClr val="FFFFFF"/>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5" name="Slide Number Placeholder 5"/>
          <p:cNvSpPr>
            <a:spLocks noGrp="1"/>
          </p:cNvSpPr>
          <p:nvPr>
            <p:ph type="sldNum" sz="quarter" idx="12"/>
          </p:nvPr>
        </p:nvSpPr>
        <p:spPr/>
        <p:txBody>
          <a:bodyPr/>
          <a:lstStyle>
            <a:lvl1pPr>
              <a:defRPr/>
            </a:lvl1pPr>
          </a:lstStyle>
          <a:p>
            <a:pPr>
              <a:defRPr/>
            </a:pPr>
            <a:fld id="{B280383E-CA86-4EEB-BF46-710878F69E4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12392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A6C515-D90B-4FDD-91AA-410DC011AAEF}" type="datetime1">
              <a:rPr lang="en-US">
                <a:solidFill>
                  <a:srgbClr val="FFFFFF"/>
                </a:solidFill>
              </a:rPr>
              <a:pPr>
                <a:defRPr/>
              </a:pPr>
              <a:t>11/20/2012</a:t>
            </a:fld>
            <a:endParaRPr lang="en-US" dirty="0">
              <a:solidFill>
                <a:srgbClr val="FFFFFF"/>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4" name="Slide Number Placeholder 5"/>
          <p:cNvSpPr>
            <a:spLocks noGrp="1"/>
          </p:cNvSpPr>
          <p:nvPr>
            <p:ph type="sldNum" sz="quarter" idx="12"/>
          </p:nvPr>
        </p:nvSpPr>
        <p:spPr/>
        <p:txBody>
          <a:bodyPr/>
          <a:lstStyle>
            <a:lvl1pPr>
              <a:defRPr/>
            </a:lvl1pPr>
          </a:lstStyle>
          <a:p>
            <a:pPr>
              <a:defRPr/>
            </a:pPr>
            <a:fld id="{00B08FC6-2342-4EEB-AA4F-391C0750E46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5405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AF7197-ECF1-4912-97B5-4085406003C7}" type="datetime1">
              <a:rPr lang="en-US"/>
              <a:pPr>
                <a:defRPr/>
              </a:pPr>
              <a:t>11/20/2012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9E1D59-FD97-4A26-B963-A4AEC57DDE83}" type="slidenum">
              <a:rPr lang="en-US"/>
              <a:pPr>
                <a:defRPr/>
              </a:pPr>
              <a:t>‹#›</a:t>
            </a:fld>
            <a:endParaRPr lang="en-US" dirty="0"/>
          </a:p>
        </p:txBody>
      </p:sp>
    </p:spTree>
    <p:extLst>
      <p:ext uri="{BB962C8B-B14F-4D97-AF65-F5344CB8AC3E}">
        <p14:creationId xmlns:p14="http://schemas.microsoft.com/office/powerpoint/2010/main" val="3295262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589E086B-479A-431F-A43E-364E0ABE4F31}" type="datetime1">
              <a:rPr lang="en-US">
                <a:solidFill>
                  <a:srgbClr val="FFFFFF"/>
                </a:solidFill>
              </a:rPr>
              <a:pPr>
                <a:defRPr/>
              </a:pPr>
              <a:t>11/20/2012</a:t>
            </a:fld>
            <a:endParaRPr lang="en-US" dirty="0">
              <a:solidFill>
                <a:srgbClr val="FFFFFF"/>
              </a:solidFill>
            </a:endParaRPr>
          </a:p>
        </p:txBody>
      </p:sp>
      <p:sp>
        <p:nvSpPr>
          <p:cNvPr id="6" name="Footer Placeholder 4"/>
          <p:cNvSpPr>
            <a:spLocks noGrp="1"/>
          </p:cNvSpPr>
          <p:nvPr>
            <p:ph type="ftr" sz="quarter" idx="15"/>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6"/>
          </p:nvPr>
        </p:nvSpPr>
        <p:spPr/>
        <p:txBody>
          <a:bodyPr/>
          <a:lstStyle>
            <a:lvl1pPr>
              <a:defRPr/>
            </a:lvl1pPr>
          </a:lstStyle>
          <a:p>
            <a:pPr>
              <a:defRPr/>
            </a:pPr>
            <a:fld id="{858F3BE0-16BB-485E-BFFE-3F53776C56A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90669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7268301-5730-4041-8289-B0AC13AC98AB}" type="datetime1">
              <a:rPr lang="en-US">
                <a:solidFill>
                  <a:srgbClr val="FFFFFF"/>
                </a:solidFill>
              </a:rPr>
              <a:pPr>
                <a:defRPr/>
              </a:pPr>
              <a:t>11/20/2012</a:t>
            </a:fld>
            <a:endParaRPr lang="en-US" dirty="0">
              <a:solidFill>
                <a:srgbClr val="FFFFFF"/>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8" name="Slide Number Placeholder 6"/>
          <p:cNvSpPr>
            <a:spLocks noGrp="1"/>
          </p:cNvSpPr>
          <p:nvPr>
            <p:ph type="sldNum" sz="quarter" idx="12"/>
          </p:nvPr>
        </p:nvSpPr>
        <p:spPr/>
        <p:txBody>
          <a:bodyPr/>
          <a:lstStyle>
            <a:lvl1pPr>
              <a:defRPr/>
            </a:lvl1pPr>
          </a:lstStyle>
          <a:p>
            <a:pPr>
              <a:defRPr/>
            </a:pPr>
            <a:fld id="{FBBB6AEA-779F-48A0-83AE-53BD601C538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54059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27A721-DEDF-4E06-9400-F76B710906AA}" type="datetime1">
              <a:rPr lang="en-US">
                <a:solidFill>
                  <a:srgbClr val="FFFFFF"/>
                </a:solidFill>
              </a:rPr>
              <a:pPr>
                <a:defRPr/>
              </a:pPr>
              <a:t>11/20/2012</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52817DD2-C9A0-4A9C-9C7B-19F2635E54C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35500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01B7A9-CFFD-48D0-8DD9-876415264821}" type="datetime1">
              <a:rPr lang="en-US">
                <a:solidFill>
                  <a:srgbClr val="FFFFFF"/>
                </a:solidFill>
              </a:rPr>
              <a:pPr>
                <a:defRPr/>
              </a:pPr>
              <a:t>11/20/2012</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0C3FE27A-403F-489E-9FA6-A8546E4F77D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3727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fld id="{D77F21A6-A700-402A-A5CB-F9396DEE8A23}" type="datetime1">
              <a:rPr lang="en-US"/>
              <a:pPr>
                <a:defRPr/>
              </a:pPr>
              <a:t>11/20/2012</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dirty="0"/>
          </a:p>
        </p:txBody>
      </p:sp>
      <p:sp>
        <p:nvSpPr>
          <p:cNvPr id="7" name="Slide Number Placeholder 5"/>
          <p:cNvSpPr>
            <a:spLocks noGrp="1"/>
          </p:cNvSpPr>
          <p:nvPr>
            <p:ph type="sldNum" sz="quarter" idx="17"/>
          </p:nvPr>
        </p:nvSpPr>
        <p:spPr/>
        <p:txBody>
          <a:bodyPr/>
          <a:lstStyle>
            <a:lvl1pPr>
              <a:defRPr/>
            </a:lvl1pPr>
          </a:lstStyle>
          <a:p>
            <a:pPr>
              <a:defRPr/>
            </a:pPr>
            <a:fld id="{EE1E0E03-B657-41E5-B956-E2186242E2D9}" type="slidenum">
              <a:rPr lang="en-US"/>
              <a:pPr>
                <a:defRPr/>
              </a:pPr>
              <a:t>‹#›</a:t>
            </a:fld>
            <a:endParaRPr lang="en-US" dirty="0"/>
          </a:p>
        </p:txBody>
      </p:sp>
    </p:spTree>
    <p:extLst>
      <p:ext uri="{BB962C8B-B14F-4D97-AF65-F5344CB8AC3E}">
        <p14:creationId xmlns:p14="http://schemas.microsoft.com/office/powerpoint/2010/main" val="361133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AD6D9CA5-27F5-41E4-8EDE-C92AF6BDBBF0}" type="datetime1">
              <a:rPr lang="en-US"/>
              <a:pPr>
                <a:defRPr/>
              </a:pPr>
              <a:t>11/20/2012</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dirty="0"/>
          </a:p>
        </p:txBody>
      </p:sp>
      <p:sp>
        <p:nvSpPr>
          <p:cNvPr id="9" name="Slide Number Placeholder 5"/>
          <p:cNvSpPr>
            <a:spLocks noGrp="1"/>
          </p:cNvSpPr>
          <p:nvPr>
            <p:ph type="sldNum" sz="quarter" idx="17"/>
          </p:nvPr>
        </p:nvSpPr>
        <p:spPr/>
        <p:txBody>
          <a:bodyPr/>
          <a:lstStyle>
            <a:lvl1pPr>
              <a:defRPr/>
            </a:lvl1pPr>
          </a:lstStyle>
          <a:p>
            <a:pPr>
              <a:defRPr/>
            </a:pPr>
            <a:fld id="{43AB6B0C-F7CD-47A8-955C-8B772F9FF4B3}" type="slidenum">
              <a:rPr lang="en-US"/>
              <a:pPr>
                <a:defRPr/>
              </a:pPr>
              <a:t>‹#›</a:t>
            </a:fld>
            <a:endParaRPr lang="en-US" dirty="0"/>
          </a:p>
        </p:txBody>
      </p:sp>
    </p:spTree>
    <p:extLst>
      <p:ext uri="{BB962C8B-B14F-4D97-AF65-F5344CB8AC3E}">
        <p14:creationId xmlns:p14="http://schemas.microsoft.com/office/powerpoint/2010/main" val="359579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3C8D274-9884-42EF-9F56-23FC9E095E08}" type="datetime1">
              <a:rPr lang="en-US"/>
              <a:pPr>
                <a:defRPr/>
              </a:pPr>
              <a:t>11/20/2012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280383E-CA86-4EEB-BF46-710878F69E4E}" type="slidenum">
              <a:rPr lang="en-US"/>
              <a:pPr>
                <a:defRPr/>
              </a:pPr>
              <a:t>‹#›</a:t>
            </a:fld>
            <a:endParaRPr lang="en-US" dirty="0"/>
          </a:p>
        </p:txBody>
      </p:sp>
    </p:spTree>
    <p:extLst>
      <p:ext uri="{BB962C8B-B14F-4D97-AF65-F5344CB8AC3E}">
        <p14:creationId xmlns:p14="http://schemas.microsoft.com/office/powerpoint/2010/main" val="27299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A6C515-D90B-4FDD-91AA-410DC011AAEF}" type="datetime1">
              <a:rPr lang="en-US"/>
              <a:pPr>
                <a:defRPr/>
              </a:pPr>
              <a:t>11/20/2012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0B08FC6-2342-4EEB-AA4F-391C0750E467}" type="slidenum">
              <a:rPr lang="en-US"/>
              <a:pPr>
                <a:defRPr/>
              </a:pPr>
              <a:t>‹#›</a:t>
            </a:fld>
            <a:endParaRPr lang="en-US" dirty="0"/>
          </a:p>
        </p:txBody>
      </p:sp>
    </p:spTree>
    <p:extLst>
      <p:ext uri="{BB962C8B-B14F-4D97-AF65-F5344CB8AC3E}">
        <p14:creationId xmlns:p14="http://schemas.microsoft.com/office/powerpoint/2010/main" val="257087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589E086B-479A-431F-A43E-364E0ABE4F31}" type="datetime1">
              <a:rPr lang="en-US"/>
              <a:pPr>
                <a:defRPr/>
              </a:pPr>
              <a:t>11/20/2012</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858F3BE0-16BB-485E-BFFE-3F53776C56A8}" type="slidenum">
              <a:rPr lang="en-US"/>
              <a:pPr>
                <a:defRPr/>
              </a:pPr>
              <a:t>‹#›</a:t>
            </a:fld>
            <a:endParaRPr lang="en-US" dirty="0"/>
          </a:p>
        </p:txBody>
      </p:sp>
    </p:spTree>
    <p:extLst>
      <p:ext uri="{BB962C8B-B14F-4D97-AF65-F5344CB8AC3E}">
        <p14:creationId xmlns:p14="http://schemas.microsoft.com/office/powerpoint/2010/main" val="46922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7268301-5730-4041-8289-B0AC13AC98AB}" type="datetime1">
              <a:rPr lang="en-US"/>
              <a:pPr>
                <a:defRPr/>
              </a:pPr>
              <a:t>11/20/2012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FBBB6AEA-779F-48A0-83AE-53BD601C5382}" type="slidenum">
              <a:rPr lang="en-US"/>
              <a:pPr>
                <a:defRPr/>
              </a:pPr>
              <a:t>‹#›</a:t>
            </a:fld>
            <a:endParaRPr lang="en-US" dirty="0"/>
          </a:p>
        </p:txBody>
      </p:sp>
    </p:spTree>
    <p:extLst>
      <p:ext uri="{BB962C8B-B14F-4D97-AF65-F5344CB8AC3E}">
        <p14:creationId xmlns:p14="http://schemas.microsoft.com/office/powerpoint/2010/main" val="274210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a:solidFill>
                  <a:schemeClr val="tx1"/>
                </a:solidFill>
                <a:latin typeface="+mn-lt"/>
                <a:cs typeface="+mn-cs"/>
              </a:defRPr>
            </a:lvl1pPr>
          </a:lstStyle>
          <a:p>
            <a:pPr>
              <a:defRPr/>
            </a:pPr>
            <a:fld id="{D88041FE-5C1F-4573-8397-6A59087BE7AB}" type="datetime1">
              <a:rPr lang="en-US"/>
              <a:pPr>
                <a:defRPr/>
              </a:pPr>
              <a:t>11/20/2012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chemeClr val="tx1"/>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fontAlgn="auto">
              <a:spcBef>
                <a:spcPts val="0"/>
              </a:spcBef>
              <a:spcAft>
                <a:spcPts val="0"/>
              </a:spcAft>
              <a:defRPr sz="1100" baseline="0">
                <a:solidFill>
                  <a:schemeClr val="tx1"/>
                </a:solidFill>
                <a:latin typeface="+mn-lt"/>
                <a:cs typeface="+mn-cs"/>
              </a:defRPr>
            </a:lvl1pPr>
          </a:lstStyle>
          <a:p>
            <a:pPr>
              <a:defRPr/>
            </a:pPr>
            <a:fld id="{95F95476-1335-4845-93A4-3355DEE5DEB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57" r:id="rId1"/>
    <p:sldLayoutId id="2147483933" r:id="rId2"/>
    <p:sldLayoutId id="2147483958" r:id="rId3"/>
    <p:sldLayoutId id="2147483934" r:id="rId4"/>
    <p:sldLayoutId id="2147483935" r:id="rId5"/>
    <p:sldLayoutId id="2147483936" r:id="rId6"/>
    <p:sldLayoutId id="2147483937" r:id="rId7"/>
    <p:sldLayoutId id="2147483938" r:id="rId8"/>
    <p:sldLayoutId id="2147483959" r:id="rId9"/>
    <p:sldLayoutId id="2147483939" r:id="rId10"/>
    <p:sldLayoutId id="2147483940" r:id="rId11"/>
  </p:sldLayoutIdLst>
  <p:hf sldNum="0" hdr="0" ftr="0" dt="0"/>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a:solidFill>
                  <a:schemeClr val="tx1"/>
                </a:solidFill>
                <a:latin typeface="+mn-lt"/>
                <a:cs typeface="+mn-cs"/>
              </a:defRPr>
            </a:lvl1pPr>
          </a:lstStyle>
          <a:p>
            <a:pPr>
              <a:defRPr/>
            </a:pPr>
            <a:fld id="{D88041FE-5C1F-4573-8397-6A59087BE7AB}" type="datetime1">
              <a:rPr lang="en-US">
                <a:solidFill>
                  <a:srgbClr val="FFFFFF"/>
                </a:solidFill>
              </a:rPr>
              <a:pPr>
                <a:defRPr/>
              </a:pPr>
              <a:t>11/20/2012</a:t>
            </a:fld>
            <a:endParaRPr lang="en-US" dirty="0">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chemeClr val="tx1"/>
                </a:solidFill>
                <a:latin typeface="+mn-lt"/>
                <a:cs typeface="+mn-cs"/>
              </a:defRPr>
            </a:lvl1pPr>
          </a:lstStyle>
          <a:p>
            <a:pPr>
              <a:defRPr/>
            </a:pPr>
            <a:endParaRPr lang="en-US" dirty="0">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fontAlgn="auto">
              <a:spcBef>
                <a:spcPts val="0"/>
              </a:spcBef>
              <a:spcAft>
                <a:spcPts val="0"/>
              </a:spcAft>
              <a:defRPr sz="1100" baseline="0">
                <a:solidFill>
                  <a:schemeClr val="tx1"/>
                </a:solidFill>
                <a:latin typeface="+mn-lt"/>
                <a:cs typeface="+mn-cs"/>
              </a:defRPr>
            </a:lvl1pPr>
          </a:lstStyle>
          <a:p>
            <a:pPr>
              <a:defRPr/>
            </a:pPr>
            <a:fld id="{95F95476-1335-4845-93A4-3355DEE5DEB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59218566"/>
      </p:ext>
    </p:extLst>
  </p:cSld>
  <p:clrMap bg1="dk1" tx1="lt1" bg2="dk2"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sldNum="0" hdr="0" ftr="0" dt="0"/>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a:solidFill>
                  <a:schemeClr val="tx1"/>
                </a:solidFill>
                <a:latin typeface="+mn-lt"/>
                <a:cs typeface="+mn-cs"/>
              </a:defRPr>
            </a:lvl1pPr>
          </a:lstStyle>
          <a:p>
            <a:pPr>
              <a:defRPr/>
            </a:pPr>
            <a:fld id="{D88041FE-5C1F-4573-8397-6A59087BE7AB}" type="datetime1">
              <a:rPr lang="en-US">
                <a:solidFill>
                  <a:srgbClr val="FFFFFF"/>
                </a:solidFill>
              </a:rPr>
              <a:pPr>
                <a:defRPr/>
              </a:pPr>
              <a:t>11/20/2012</a:t>
            </a:fld>
            <a:endParaRPr lang="en-US" dirty="0">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chemeClr val="tx1"/>
                </a:solidFill>
                <a:latin typeface="+mn-lt"/>
                <a:cs typeface="+mn-cs"/>
              </a:defRPr>
            </a:lvl1pPr>
          </a:lstStyle>
          <a:p>
            <a:pPr>
              <a:defRPr/>
            </a:pPr>
            <a:endParaRPr lang="en-US" dirty="0">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fontAlgn="auto">
              <a:spcBef>
                <a:spcPts val="0"/>
              </a:spcBef>
              <a:spcAft>
                <a:spcPts val="0"/>
              </a:spcAft>
              <a:defRPr sz="1100" baseline="0">
                <a:solidFill>
                  <a:schemeClr val="tx1"/>
                </a:solidFill>
                <a:latin typeface="+mn-lt"/>
                <a:cs typeface="+mn-cs"/>
              </a:defRPr>
            </a:lvl1pPr>
          </a:lstStyle>
          <a:p>
            <a:pPr>
              <a:defRPr/>
            </a:pPr>
            <a:fld id="{95F95476-1335-4845-93A4-3355DEE5DEB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96845933"/>
      </p:ext>
    </p:extLst>
  </p:cSld>
  <p:clrMap bg1="dk1" tx1="lt1" bg2="dk2"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hf sldNum="0" hdr="0" ftr="0" dt="0"/>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qjsfgd@mail.umk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hasans@umkc.edu"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mo.water.usgs.gov/indep/kelly/mo-alluvial-gw/geology/images/excplot.gi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tsdr.cdc.gov/SPL/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atsdr.cdc.gov/PHS/index.as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886200"/>
            <a:ext cx="6400800" cy="2057400"/>
          </a:xfrm>
        </p:spPr>
        <p:txBody>
          <a:bodyPr>
            <a:normAutofit fontScale="40000" lnSpcReduction="20000"/>
          </a:bodyPr>
          <a:lstStyle/>
          <a:p>
            <a:pPr eaLnBrk="1" fontAlgn="auto" hangingPunct="1">
              <a:buFont typeface="Arial" pitchFamily="34" charset="0"/>
              <a:buNone/>
              <a:defRPr/>
            </a:pPr>
            <a:r>
              <a:rPr lang="en-US" sz="5100" dirty="0">
                <a:latin typeface="Times New Roman" pitchFamily="18" charset="0"/>
                <a:cs typeface="Times New Roman" pitchFamily="18" charset="0"/>
              </a:rPr>
              <a:t>Qays </a:t>
            </a:r>
            <a:r>
              <a:rPr lang="en-US" sz="5100" dirty="0" smtClean="0">
                <a:latin typeface="Times New Roman" pitchFamily="18" charset="0"/>
                <a:cs typeface="Times New Roman" pitchFamily="18" charset="0"/>
              </a:rPr>
              <a:t>Jasim </a:t>
            </a:r>
            <a:r>
              <a:rPr lang="en-US" sz="5100" dirty="0" smtClean="0">
                <a:latin typeface="Times New Roman" pitchFamily="18" charset="0"/>
                <a:cs typeface="Times New Roman" pitchFamily="18" charset="0"/>
              </a:rPr>
              <a:t>Saud</a:t>
            </a:r>
          </a:p>
          <a:p>
            <a:pPr eaLnBrk="1" fontAlgn="auto" hangingPunct="1">
              <a:defRPr/>
            </a:pPr>
            <a:r>
              <a:rPr lang="en-US" sz="5100" dirty="0">
                <a:latin typeface="Times New Roman"/>
                <a:ea typeface="Calibri"/>
              </a:rPr>
              <a:t>Syed E. Hasan </a:t>
            </a:r>
            <a:endParaRPr lang="en-US" sz="5100" dirty="0" smtClean="0">
              <a:latin typeface="Times New Roman" pitchFamily="18" charset="0"/>
              <a:cs typeface="Times New Roman" pitchFamily="18" charset="0"/>
            </a:endParaRPr>
          </a:p>
          <a:p>
            <a:pPr eaLnBrk="1" fontAlgn="auto" hangingPunct="1">
              <a:buFont typeface="Arial" pitchFamily="34" charset="0"/>
              <a:buNone/>
              <a:defRPr/>
            </a:pPr>
            <a:r>
              <a:rPr lang="en-US" sz="5100" dirty="0" smtClean="0">
                <a:latin typeface="Times New Roman" pitchFamily="18" charset="0"/>
                <a:cs typeface="Times New Roman" pitchFamily="18" charset="0"/>
              </a:rPr>
              <a:t>Department of Geosciences</a:t>
            </a:r>
          </a:p>
          <a:p>
            <a:pPr eaLnBrk="1" fontAlgn="auto" hangingPunct="1">
              <a:buFont typeface="Arial" pitchFamily="34" charset="0"/>
              <a:buNone/>
              <a:defRPr/>
            </a:pPr>
            <a:r>
              <a:rPr lang="en-US" sz="5100" dirty="0" smtClean="0">
                <a:latin typeface="Times New Roman" pitchFamily="18" charset="0"/>
                <a:cs typeface="Times New Roman" pitchFamily="18" charset="0"/>
              </a:rPr>
              <a:t>University of Missouri-Kansas City</a:t>
            </a:r>
          </a:p>
          <a:p>
            <a:pPr eaLnBrk="1" fontAlgn="auto" hangingPunct="1">
              <a:buFont typeface="Arial" pitchFamily="34" charset="0"/>
              <a:buNone/>
              <a:defRPr/>
            </a:pPr>
            <a:r>
              <a:rPr lang="en-US" sz="5100" dirty="0" smtClean="0">
                <a:latin typeface="Times New Roman" pitchFamily="18" charset="0"/>
                <a:cs typeface="Times New Roman" pitchFamily="18" charset="0"/>
              </a:rPr>
              <a:t>November 5, 2012</a:t>
            </a:r>
          </a:p>
          <a:p>
            <a:pPr eaLnBrk="1" fontAlgn="auto" hangingPunct="1">
              <a:buFont typeface="Arial" pitchFamily="34" charset="0"/>
              <a:buNone/>
              <a:defRPr/>
            </a:pPr>
            <a:endParaRPr lang="en-US" dirty="0"/>
          </a:p>
        </p:txBody>
      </p:sp>
      <p:sp>
        <p:nvSpPr>
          <p:cNvPr id="4" name="Title 3"/>
          <p:cNvSpPr>
            <a:spLocks noGrp="1"/>
          </p:cNvSpPr>
          <p:nvPr>
            <p:ph type="ctrTitle"/>
          </p:nvPr>
        </p:nvSpPr>
        <p:spPr>
          <a:xfrm>
            <a:off x="762000" y="990600"/>
            <a:ext cx="7848600" cy="2792413"/>
          </a:xfrm>
        </p:spPr>
        <p:txBody>
          <a:bodyPr>
            <a:normAutofit fontScale="90000"/>
          </a:bodyPr>
          <a:lstStyle/>
          <a:p>
            <a:pPr eaLnBrk="1" fontAlgn="auto" hangingPunct="1">
              <a:spcAft>
                <a:spcPts val="0"/>
              </a:spcAft>
              <a:defRPr/>
            </a:pPr>
            <a:r>
              <a:rPr lang="en-US" sz="4400" b="1" dirty="0" smtClean="0">
                <a:solidFill>
                  <a:srgbClr val="FFFF00"/>
                </a:solidFill>
                <a:cs typeface="Times New Roman" pitchFamily="18" charset="0"/>
              </a:rPr>
              <a:t>EFFECT OF SOME COMMON ORGANIC CONTAMINANTS </a:t>
            </a:r>
            <a:br>
              <a:rPr lang="en-US" sz="4400" b="1" dirty="0" smtClean="0">
                <a:solidFill>
                  <a:srgbClr val="FFFF00"/>
                </a:solidFill>
                <a:cs typeface="Times New Roman" pitchFamily="18" charset="0"/>
              </a:rPr>
            </a:br>
            <a:r>
              <a:rPr lang="en-US" sz="4400" b="1" dirty="0" smtClean="0">
                <a:solidFill>
                  <a:srgbClr val="FFFF00"/>
                </a:solidFill>
                <a:cs typeface="Times New Roman" pitchFamily="18" charset="0"/>
              </a:rPr>
              <a:t>ON HYDRAULIC CONDUCTIVITY </a:t>
            </a:r>
            <a:br>
              <a:rPr lang="en-US" sz="4400" b="1" dirty="0" smtClean="0">
                <a:solidFill>
                  <a:srgbClr val="FFFF00"/>
                </a:solidFill>
                <a:cs typeface="Times New Roman" pitchFamily="18" charset="0"/>
              </a:rPr>
            </a:br>
            <a:r>
              <a:rPr lang="en-US" sz="4400" b="1" dirty="0" smtClean="0">
                <a:solidFill>
                  <a:srgbClr val="FFFF00"/>
                </a:solidFill>
                <a:cs typeface="Times New Roman" pitchFamily="18" charset="0"/>
              </a:rPr>
              <a:t>OF AQUIFER SAND</a:t>
            </a:r>
            <a:r>
              <a:rPr lang="en-US" sz="3600" b="1" dirty="0" smtClean="0">
                <a:solidFill>
                  <a:srgbClr val="FFFF00"/>
                </a:solidFill>
                <a:cs typeface="Times New Roman" pitchFamily="18" charset="0"/>
              </a:rPr>
              <a:t/>
            </a:r>
            <a:br>
              <a:rPr lang="en-US" sz="3600" b="1" dirty="0" smtClean="0">
                <a:solidFill>
                  <a:srgbClr val="FFFF00"/>
                </a:solidFill>
                <a:cs typeface="Times New Roman" pitchFamily="18" charset="0"/>
              </a:rPr>
            </a:br>
            <a:r>
              <a:rPr lang="en-US" sz="2400" b="1" dirty="0" smtClean="0">
                <a:solidFill>
                  <a:srgbClr val="FFFF00"/>
                </a:solidFill>
                <a:latin typeface="Times New Roman" pitchFamily="18" charset="0"/>
                <a:cs typeface="Times New Roman" pitchFamily="18" charset="0"/>
              </a:rPr>
              <a:t/>
            </a:r>
            <a:br>
              <a:rPr lang="en-US" sz="2400" b="1" dirty="0" smtClean="0">
                <a:solidFill>
                  <a:srgbClr val="FFFF00"/>
                </a:solidFill>
                <a:latin typeface="Times New Roman" pitchFamily="18" charset="0"/>
                <a:cs typeface="Times New Roman" pitchFamily="18" charset="0"/>
              </a:rPr>
            </a:br>
            <a:endParaRPr lang="en-US" sz="2400" b="1" dirty="0">
              <a:solidFill>
                <a:srgbClr val="FFFF00"/>
              </a:solidFill>
              <a:latin typeface="Times New Roman" pitchFamily="18" charset="0"/>
              <a:cs typeface="Times New Roman" pitchFamily="18" charset="0"/>
            </a:endParaRPr>
          </a:p>
        </p:txBody>
      </p:sp>
      <p:sp>
        <p:nvSpPr>
          <p:cNvPr id="13316" name="TextBox 1"/>
          <p:cNvSpPr txBox="1">
            <a:spLocks noChangeArrowheads="1"/>
          </p:cNvSpPr>
          <p:nvPr/>
        </p:nvSpPr>
        <p:spPr bwMode="auto">
          <a:xfrm>
            <a:off x="3484543" y="5943600"/>
            <a:ext cx="2105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algn="ctr" eaLnBrk="1" hangingPunct="1"/>
            <a:r>
              <a:rPr lang="en-US" dirty="0" smtClean="0">
                <a:solidFill>
                  <a:srgbClr val="FF0000"/>
                </a:solidFill>
                <a:hlinkClick r:id="rId3"/>
              </a:rPr>
              <a:t>qjsfgd@mail.umkc.edu</a:t>
            </a:r>
            <a:endParaRPr lang="en-US" dirty="0" smtClean="0">
              <a:solidFill>
                <a:srgbClr val="FF0000"/>
              </a:solidFill>
            </a:endParaRPr>
          </a:p>
          <a:p>
            <a:pPr algn="ctr" eaLnBrk="1" hangingPunct="1"/>
            <a:r>
              <a:rPr lang="en-US" dirty="0" smtClean="0">
                <a:solidFill>
                  <a:srgbClr val="FF0000"/>
                </a:solidFill>
                <a:hlinkClick r:id="rId4"/>
              </a:rPr>
              <a:t>hasans@umkc.edu</a:t>
            </a: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pPr algn="ctr" eaLnBrk="1" fontAlgn="auto" hangingPunct="1">
              <a:spcAft>
                <a:spcPts val="0"/>
              </a:spcAft>
              <a:defRPr/>
            </a:pPr>
            <a:r>
              <a:rPr lang="en-US" sz="2400" b="1" dirty="0" smtClean="0">
                <a:solidFill>
                  <a:srgbClr val="FFFF00"/>
                </a:solidFill>
                <a:cs typeface="Times New Roman" pitchFamily="18" charset="0"/>
              </a:rPr>
              <a:t>RESULTS OF HYDRAULIC CONDUCTIVITY(</a:t>
            </a:r>
            <a:r>
              <a:rPr lang="en-US" sz="2400" b="1" cap="none" dirty="0" smtClean="0">
                <a:solidFill>
                  <a:srgbClr val="FFFF00"/>
                </a:solidFill>
                <a:cs typeface="Times New Roman" pitchFamily="18" charset="0"/>
              </a:rPr>
              <a:t>m/d</a:t>
            </a:r>
            <a:r>
              <a:rPr lang="en-US" sz="2400" b="1" dirty="0" smtClean="0">
                <a:solidFill>
                  <a:srgbClr val="FFFF00"/>
                </a:solidFill>
                <a:cs typeface="Times New Roman" pitchFamily="18" charset="0"/>
              </a:rPr>
              <a:t>) </a:t>
            </a:r>
            <a:br>
              <a:rPr lang="en-US" sz="2400" b="1" dirty="0" smtClean="0">
                <a:solidFill>
                  <a:srgbClr val="FFFF00"/>
                </a:solidFill>
                <a:cs typeface="Times New Roman" pitchFamily="18" charset="0"/>
              </a:rPr>
            </a:br>
            <a:r>
              <a:rPr lang="en-US" sz="2400" b="1" dirty="0" smtClean="0">
                <a:solidFill>
                  <a:srgbClr val="FFFF00"/>
                </a:solidFill>
                <a:cs typeface="Times New Roman" pitchFamily="18" charset="0"/>
              </a:rPr>
              <a:t>OF SATURATED SAND SAMPLES (-2.36</a:t>
            </a:r>
            <a:r>
              <a:rPr lang="en-US" sz="2400" b="1" cap="none" dirty="0" smtClean="0">
                <a:solidFill>
                  <a:srgbClr val="FFFF00"/>
                </a:solidFill>
                <a:cs typeface="Times New Roman" pitchFamily="18" charset="0"/>
              </a:rPr>
              <a:t>mm</a:t>
            </a:r>
            <a:r>
              <a:rPr lang="en-US" sz="2400" b="1" dirty="0" smtClean="0">
                <a:solidFill>
                  <a:srgbClr val="FFFF00"/>
                </a:solidFill>
                <a:cs typeface="Times New Roman" pitchFamily="18" charset="0"/>
              </a:rPr>
              <a:t>) </a:t>
            </a:r>
            <a:br>
              <a:rPr lang="en-US" sz="2400" b="1" dirty="0" smtClean="0">
                <a:solidFill>
                  <a:srgbClr val="FFFF00"/>
                </a:solidFill>
                <a:cs typeface="Times New Roman" pitchFamily="18" charset="0"/>
              </a:rPr>
            </a:br>
            <a:r>
              <a:rPr lang="en-US" sz="2400" b="1" dirty="0" smtClean="0">
                <a:solidFill>
                  <a:srgbClr val="FFFF00"/>
                </a:solidFill>
                <a:cs typeface="Times New Roman" pitchFamily="18" charset="0"/>
              </a:rPr>
              <a:t>CONTAMINATED WITH PURE </a:t>
            </a:r>
            <a:r>
              <a:rPr lang="en-US" sz="2400" b="1" dirty="0">
                <a:solidFill>
                  <a:srgbClr val="FFFF00"/>
                </a:solidFill>
                <a:cs typeface="Times New Roman" pitchFamily="18" charset="0"/>
              </a:rPr>
              <a:t>HYDROCARBON </a:t>
            </a:r>
            <a:r>
              <a:rPr lang="en-US" sz="2400" b="1" dirty="0" smtClean="0">
                <a:solidFill>
                  <a:srgbClr val="FFFF00"/>
                </a:solidFill>
                <a:cs typeface="Times New Roman" pitchFamily="18" charset="0"/>
              </a:rPr>
              <a:t/>
            </a:r>
            <a:br>
              <a:rPr lang="en-US" sz="2400" b="1" dirty="0" smtClean="0">
                <a:solidFill>
                  <a:srgbClr val="FFFF00"/>
                </a:solidFill>
                <a:cs typeface="Times New Roman" pitchFamily="18" charset="0"/>
              </a:rPr>
            </a:br>
            <a:r>
              <a:rPr lang="en-US" sz="2400" b="1" dirty="0" smtClean="0">
                <a:solidFill>
                  <a:srgbClr val="FFFF00"/>
                </a:solidFill>
                <a:cs typeface="Times New Roman" pitchFamily="18" charset="0"/>
              </a:rPr>
              <a:t>after </a:t>
            </a:r>
            <a:r>
              <a:rPr lang="en-US" sz="2400" b="1" dirty="0">
                <a:solidFill>
                  <a:srgbClr val="FFFF00"/>
                </a:solidFill>
                <a:cs typeface="Times New Roman" pitchFamily="18" charset="0"/>
              </a:rPr>
              <a:t>four weeks</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806538011"/>
              </p:ext>
            </p:extLst>
          </p:nvPr>
        </p:nvGraphicFramePr>
        <p:xfrm>
          <a:off x="609600" y="1600200"/>
          <a:ext cx="7924800" cy="41148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689305662"/>
                  </p:ext>
                </p:extLst>
              </p:nvPr>
            </p:nvGraphicFramePr>
            <p:xfrm>
              <a:off x="6477000" y="1676114"/>
              <a:ext cx="1885950" cy="1829086"/>
            </p:xfrm>
            <a:graphic>
              <a:graphicData uri="http://schemas.openxmlformats.org/drawingml/2006/table">
                <a:tbl>
                  <a:tblPr firstRow="1" firstCol="1" bandRow="1">
                    <a:tableStyleId>{5C22544A-7EE6-4342-B048-85BDC9FD1C3A}</a:tableStyleId>
                  </a:tblPr>
                  <a:tblGrid>
                    <a:gridCol w="990600"/>
                    <a:gridCol w="895350"/>
                  </a:tblGrid>
                  <a:tr h="184774">
                    <a:tc>
                      <a:txBody>
                        <a:bodyPr/>
                        <a:lstStyle/>
                        <a:p>
                          <a:pPr marL="0" marR="0" algn="ctr">
                            <a:lnSpc>
                              <a:spcPct val="115000"/>
                            </a:lnSpc>
                            <a:spcBef>
                              <a:spcPts val="0"/>
                            </a:spcBef>
                            <a:spcAft>
                              <a:spcPts val="0"/>
                            </a:spcAft>
                            <a:tabLst>
                              <a:tab pos="2016125" algn="l"/>
                            </a:tabLst>
                          </a:pPr>
                          <a:r>
                            <a:rPr lang="en-US" sz="1000" b="1" dirty="0" smtClean="0">
                              <a:effectLst/>
                            </a:rPr>
                            <a:t>Sample</a:t>
                          </a:r>
                          <a:endParaRPr lang="en-US" sz="10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016125" algn="l"/>
                            </a:tabLst>
                          </a:pPr>
                          <a:r>
                            <a:rPr lang="en-US" sz="1000" b="1" dirty="0">
                              <a:effectLst/>
                            </a:rPr>
                            <a:t>Density</a:t>
                          </a:r>
                          <a:r>
                            <a:rPr lang="en-US" sz="1000" b="1" dirty="0" smtClean="0">
                              <a:effectLst/>
                            </a:rPr>
                            <a:t> </a:t>
                          </a:r>
                          <a14:m>
                            <m:oMath xmlns:m="http://schemas.openxmlformats.org/officeDocument/2006/math">
                              <m:r>
                                <a:rPr lang="en-US" sz="800" b="1">
                                  <a:effectLst/>
                                  <a:latin typeface="Cambria Math"/>
                                </a:rPr>
                                <m:t>(</m:t>
                              </m:r>
                              <m:r>
                                <m:rPr>
                                  <m:nor/>
                                </m:rPr>
                                <a:rPr lang="en-US" sz="1000" smtClean="0"/>
                                <m:t>g</m:t>
                              </m:r>
                              <m:r>
                                <m:rPr>
                                  <m:nor/>
                                </m:rPr>
                                <a:rPr lang="en-US" sz="1000" smtClean="0"/>
                                <m:t>/</m:t>
                              </m:r>
                              <m:r>
                                <m:rPr>
                                  <m:nor/>
                                </m:rPr>
                                <a:rPr lang="en-US" sz="1000" smtClean="0"/>
                                <m:t>mL</m:t>
                              </m:r>
                              <m:r>
                                <a:rPr lang="en-US" sz="800" b="1">
                                  <a:effectLst/>
                                  <a:latin typeface="Cambria Math"/>
                                </a:rPr>
                                <m:t>)</m:t>
                              </m:r>
                            </m:oMath>
                          </a14:m>
                          <a:endParaRPr lang="en-US" sz="1000" b="1" dirty="0">
                            <a:effectLst/>
                            <a:latin typeface="Calibri"/>
                            <a:ea typeface="Calibri"/>
                            <a:cs typeface="Times New Roman"/>
                          </a:endParaRPr>
                        </a:p>
                      </a:txBody>
                      <a:tcPr marL="68580" marR="68580" marT="0" marB="0"/>
                    </a:tc>
                  </a:tr>
                  <a:tr h="184864">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Original sample</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1.537</a:t>
                          </a:r>
                          <a:endParaRPr lang="en-US" sz="1200" b="1" dirty="0">
                            <a:solidFill>
                              <a:schemeClr val="bg2"/>
                            </a:solidFill>
                            <a:effectLst/>
                            <a:latin typeface="Calibri"/>
                            <a:ea typeface="Calibri"/>
                            <a:cs typeface="Times New Roman"/>
                          </a:endParaRPr>
                        </a:p>
                      </a:txBody>
                      <a:tcPr marL="68580" marR="68580" marT="0" marB="0"/>
                    </a:tc>
                  </a:tr>
                  <a:tr h="184864">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Toluene</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1.684</a:t>
                          </a:r>
                          <a:endParaRPr lang="en-US" sz="1200" b="1" dirty="0">
                            <a:solidFill>
                              <a:schemeClr val="bg2"/>
                            </a:solidFill>
                            <a:effectLst/>
                            <a:latin typeface="Calibri"/>
                            <a:ea typeface="Calibri"/>
                            <a:cs typeface="Times New Roman"/>
                          </a:endParaRPr>
                        </a:p>
                      </a:txBody>
                      <a:tcPr marL="68580" marR="68580" marT="0" marB="0"/>
                    </a:tc>
                  </a:tr>
                  <a:tr h="184864">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Benzene</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1.669</a:t>
                          </a:r>
                          <a:endParaRPr lang="en-US" sz="1200" b="1" dirty="0">
                            <a:solidFill>
                              <a:schemeClr val="bg2"/>
                            </a:solidFill>
                            <a:effectLst/>
                            <a:latin typeface="Calibri"/>
                            <a:ea typeface="Calibri"/>
                            <a:cs typeface="Times New Roman"/>
                          </a:endParaRPr>
                        </a:p>
                      </a:txBody>
                      <a:tcPr marL="68580" marR="68580" marT="0" marB="0"/>
                    </a:tc>
                  </a:tr>
                  <a:tr h="184864">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Ethyl benzene</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1.693</a:t>
                          </a:r>
                          <a:endParaRPr lang="en-US" sz="1200" b="1" dirty="0">
                            <a:solidFill>
                              <a:schemeClr val="bg2"/>
                            </a:solidFill>
                            <a:effectLst/>
                            <a:latin typeface="Calibri"/>
                            <a:ea typeface="Calibri"/>
                            <a:cs typeface="Times New Roman"/>
                          </a:endParaRPr>
                        </a:p>
                      </a:txBody>
                      <a:tcPr marL="68580" marR="68580" marT="0" marB="0"/>
                    </a:tc>
                  </a:tr>
                  <a:tr h="184864">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Xylene</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1.666</a:t>
                          </a:r>
                          <a:endParaRPr lang="en-US" sz="1200" b="1" dirty="0">
                            <a:solidFill>
                              <a:schemeClr val="bg2"/>
                            </a:solidFill>
                            <a:effectLst/>
                            <a:latin typeface="Calibri"/>
                            <a:ea typeface="Calibri"/>
                            <a:cs typeface="Times New Roman"/>
                          </a:endParaRPr>
                        </a:p>
                      </a:txBody>
                      <a:tcPr marL="68580" marR="68580" marT="0" marB="0"/>
                    </a:tc>
                  </a:tr>
                  <a:tr h="184864">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Isooctane</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1.697</a:t>
                          </a:r>
                          <a:endParaRPr lang="en-US" sz="1200" b="1" dirty="0">
                            <a:solidFill>
                              <a:schemeClr val="bg2"/>
                            </a:solidFill>
                            <a:effectLst/>
                            <a:latin typeface="Calibri"/>
                            <a:ea typeface="Calibri"/>
                            <a:cs typeface="Times New Roman"/>
                          </a:endParaRPr>
                        </a:p>
                      </a:txBody>
                      <a:tcPr marL="68580" marR="68580" marT="0" marB="0"/>
                    </a:tc>
                  </a:tr>
                  <a:tr h="382440">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Isooctane before dried</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1.622</a:t>
                          </a:r>
                          <a:endParaRPr lang="en-US" sz="1200" b="1" dirty="0">
                            <a:solidFill>
                              <a:schemeClr val="bg2"/>
                            </a:solidFill>
                            <a:effectLst/>
                            <a:latin typeface="Calibri"/>
                            <a:ea typeface="Calibri"/>
                            <a:cs typeface="Times New Roman"/>
                          </a:endParaRPr>
                        </a:p>
                      </a:txBody>
                      <a:tcPr marL="68580" marR="68580" marT="0" marB="0"/>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xmlns="" xmlns:a14="http://schemas.microsoft.com/office/drawing/2010/main" val="1689305662"/>
                  </p:ext>
                </p:extLst>
              </p:nvPr>
            </p:nvGraphicFramePr>
            <p:xfrm>
              <a:off x="6477000" y="1676114"/>
              <a:ext cx="1885950" cy="1918632"/>
            </p:xfrm>
            <a:graphic>
              <a:graphicData uri="http://schemas.openxmlformats.org/drawingml/2006/table">
                <a:tbl>
                  <a:tblPr firstRow="1" firstCol="1" bandRow="1">
                    <a:tableStyleId>{5C22544A-7EE6-4342-B048-85BDC9FD1C3A}</a:tableStyleId>
                  </a:tblPr>
                  <a:tblGrid>
                    <a:gridCol w="990600"/>
                    <a:gridCol w="895350"/>
                  </a:tblGrid>
                  <a:tr h="184774">
                    <a:tc>
                      <a:txBody>
                        <a:bodyPr/>
                        <a:lstStyle/>
                        <a:p>
                          <a:pPr marL="0" marR="0" algn="ctr">
                            <a:lnSpc>
                              <a:spcPct val="115000"/>
                            </a:lnSpc>
                            <a:spcBef>
                              <a:spcPts val="0"/>
                            </a:spcBef>
                            <a:spcAft>
                              <a:spcPts val="0"/>
                            </a:spcAft>
                            <a:tabLst>
                              <a:tab pos="2016125" algn="l"/>
                            </a:tabLst>
                          </a:pPr>
                          <a:r>
                            <a:rPr lang="en-US" sz="1000" b="1" dirty="0" smtClean="0">
                              <a:effectLst/>
                            </a:rPr>
                            <a:t>Sample</a:t>
                          </a:r>
                          <a:endParaRPr lang="en-US" sz="1000" b="1" dirty="0">
                            <a:effectLst/>
                            <a:latin typeface="Calibri"/>
                            <a:ea typeface="Calibri"/>
                            <a:cs typeface="Times New Roman"/>
                          </a:endParaRPr>
                        </a:p>
                      </a:txBody>
                      <a:tcPr marL="68580" marR="68580" marT="0" marB="0"/>
                    </a:tc>
                    <a:tc>
                      <a:txBody>
                        <a:bodyPr/>
                        <a:lstStyle/>
                        <a:p>
                          <a:endParaRPr lang="en-US" dirty="0"/>
                        </a:p>
                      </a:txBody>
                      <a:tcPr marL="68580" marR="68580" marT="0" marB="0">
                        <a:blipFill rotWithShape="1">
                          <a:blip r:embed="rId4"/>
                          <a:stretch>
                            <a:fillRect l="-110884" t="-20000" b="-913333"/>
                          </a:stretch>
                        </a:blipFill>
                      </a:tcPr>
                    </a:tc>
                  </a:tr>
                  <a:tr h="210312">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Original sample</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1.537</a:t>
                          </a:r>
                          <a:endParaRPr lang="en-US" sz="1200" b="1" dirty="0">
                            <a:solidFill>
                              <a:schemeClr val="bg2"/>
                            </a:solidFill>
                            <a:effectLst/>
                            <a:latin typeface="Calibri"/>
                            <a:ea typeface="Calibri"/>
                            <a:cs typeface="Times New Roman"/>
                          </a:endParaRPr>
                        </a:p>
                      </a:txBody>
                      <a:tcPr marL="68580" marR="68580" marT="0" marB="0"/>
                    </a:tc>
                  </a:tr>
                  <a:tr h="210312">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Toluene</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1.684</a:t>
                          </a:r>
                          <a:endParaRPr lang="en-US" sz="1200" b="1" dirty="0">
                            <a:solidFill>
                              <a:schemeClr val="bg2"/>
                            </a:solidFill>
                            <a:effectLst/>
                            <a:latin typeface="Calibri"/>
                            <a:ea typeface="Calibri"/>
                            <a:cs typeface="Times New Roman"/>
                          </a:endParaRPr>
                        </a:p>
                      </a:txBody>
                      <a:tcPr marL="68580" marR="68580" marT="0" marB="0"/>
                    </a:tc>
                  </a:tr>
                  <a:tr h="210312">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Benzene</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1.669</a:t>
                          </a:r>
                          <a:endParaRPr lang="en-US" sz="1200" b="1" dirty="0">
                            <a:solidFill>
                              <a:schemeClr val="bg2"/>
                            </a:solidFill>
                            <a:effectLst/>
                            <a:latin typeface="Calibri"/>
                            <a:ea typeface="Calibri"/>
                            <a:cs typeface="Times New Roman"/>
                          </a:endParaRPr>
                        </a:p>
                      </a:txBody>
                      <a:tcPr marL="68580" marR="68580" marT="0" marB="0"/>
                    </a:tc>
                  </a:tr>
                  <a:tr h="210312">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Ethyl benzene</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1.693</a:t>
                          </a:r>
                          <a:endParaRPr lang="en-US" sz="1200" b="1" dirty="0">
                            <a:solidFill>
                              <a:schemeClr val="bg2"/>
                            </a:solidFill>
                            <a:effectLst/>
                            <a:latin typeface="Calibri"/>
                            <a:ea typeface="Calibri"/>
                            <a:cs typeface="Times New Roman"/>
                          </a:endParaRPr>
                        </a:p>
                      </a:txBody>
                      <a:tcPr marL="68580" marR="68580" marT="0" marB="0"/>
                    </a:tc>
                  </a:tr>
                  <a:tr h="210312">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Xylene</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1.666</a:t>
                          </a:r>
                          <a:endParaRPr lang="en-US" sz="1200" b="1" dirty="0">
                            <a:solidFill>
                              <a:schemeClr val="bg2"/>
                            </a:solidFill>
                            <a:effectLst/>
                            <a:latin typeface="Calibri"/>
                            <a:ea typeface="Calibri"/>
                            <a:cs typeface="Times New Roman"/>
                          </a:endParaRPr>
                        </a:p>
                      </a:txBody>
                      <a:tcPr marL="68580" marR="68580" marT="0" marB="0"/>
                    </a:tc>
                  </a:tr>
                  <a:tr h="210312">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Isooctane</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1.697</a:t>
                          </a:r>
                          <a:endParaRPr lang="en-US" sz="1200" b="1" dirty="0">
                            <a:solidFill>
                              <a:schemeClr val="bg2"/>
                            </a:solidFill>
                            <a:effectLst/>
                            <a:latin typeface="Calibri"/>
                            <a:ea typeface="Calibri"/>
                            <a:cs typeface="Times New Roman"/>
                          </a:endParaRPr>
                        </a:p>
                      </a:txBody>
                      <a:tcPr marL="68580" marR="68580" marT="0" marB="0"/>
                    </a:tc>
                  </a:tr>
                  <a:tr h="382440">
                    <a:tc>
                      <a:txBody>
                        <a:bodyPr/>
                        <a:lstStyle/>
                        <a:p>
                          <a:pPr marL="0" marR="0" algn="ctr">
                            <a:lnSpc>
                              <a:spcPct val="115000"/>
                            </a:lnSpc>
                            <a:spcBef>
                              <a:spcPts val="0"/>
                            </a:spcBef>
                            <a:spcAft>
                              <a:spcPts val="0"/>
                            </a:spcAft>
                            <a:tabLst>
                              <a:tab pos="2016125" algn="l"/>
                            </a:tabLst>
                          </a:pPr>
                          <a:r>
                            <a:rPr lang="en-US" sz="1000" dirty="0">
                              <a:solidFill>
                                <a:schemeClr val="bg2"/>
                              </a:solidFill>
                              <a:effectLst/>
                            </a:rPr>
                            <a:t>Isooctane before dried</a:t>
                          </a:r>
                          <a:endParaRPr lang="en-US" sz="1000" dirty="0">
                            <a:solidFill>
                              <a:schemeClr val="bg2"/>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200" b="1" dirty="0">
                              <a:solidFill>
                                <a:schemeClr val="bg2"/>
                              </a:solidFill>
                              <a:effectLst/>
                            </a:rPr>
                            <a:t>1.622</a:t>
                          </a:r>
                          <a:endParaRPr lang="en-US" sz="1200" b="1" dirty="0">
                            <a:solidFill>
                              <a:schemeClr val="bg2"/>
                            </a:solidFill>
                            <a:effectLst/>
                            <a:latin typeface="Calibri"/>
                            <a:ea typeface="Calibri"/>
                            <a:cs typeface="Times New Roman"/>
                          </a:endParaRPr>
                        </a:p>
                      </a:txBody>
                      <a:tcPr marL="68580" marR="68580" marT="0" marB="0"/>
                    </a:tc>
                  </a:tr>
                </a:tbl>
              </a:graphicData>
            </a:graphic>
          </p:graphicFrame>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3"/>
            <p:extLst>
              <p:ext uri="{D42A27DB-BD31-4B8C-83A1-F6EECF244321}">
                <p14:modId xmlns:p14="http://schemas.microsoft.com/office/powerpoint/2010/main" val="1691140472"/>
              </p:ext>
            </p:extLst>
          </p:nvPr>
        </p:nvGraphicFramePr>
        <p:xfrm>
          <a:off x="609600" y="1600200"/>
          <a:ext cx="7924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gn="ctr"/>
            <a:r>
              <a:rPr lang="en-US" sz="2800" b="1" dirty="0">
                <a:solidFill>
                  <a:srgbClr val="FFFF00"/>
                </a:solidFill>
              </a:rPr>
              <a:t>RESULTS OF HYDRAULIC CONDUCTIVITY (</a:t>
            </a:r>
            <a:r>
              <a:rPr lang="en-US" sz="2800" b="1" cap="none" dirty="0">
                <a:solidFill>
                  <a:srgbClr val="FFFF00"/>
                </a:solidFill>
              </a:rPr>
              <a:t>m/d)</a:t>
            </a:r>
            <a:r>
              <a:rPr lang="en-US" sz="2800" b="1" dirty="0">
                <a:solidFill>
                  <a:srgbClr val="FFFF00"/>
                </a:solidFill>
              </a:rPr>
              <a:t/>
            </a:r>
            <a:br>
              <a:rPr lang="en-US" sz="2800" b="1" dirty="0">
                <a:solidFill>
                  <a:srgbClr val="FFFF00"/>
                </a:solidFill>
              </a:rPr>
            </a:br>
            <a:r>
              <a:rPr lang="en-US" sz="2800" b="1" dirty="0">
                <a:solidFill>
                  <a:srgbClr val="FFFF00"/>
                </a:solidFill>
              </a:rPr>
              <a:t>OF SAND SAMPLES (-2.36 </a:t>
            </a:r>
            <a:r>
              <a:rPr lang="en-US" sz="2800" b="1" cap="none" dirty="0">
                <a:solidFill>
                  <a:srgbClr val="FFFF00"/>
                </a:solidFill>
              </a:rPr>
              <a:t>mm</a:t>
            </a:r>
            <a:r>
              <a:rPr lang="en-US" sz="2800" b="1" dirty="0">
                <a:solidFill>
                  <a:srgbClr val="FFFF00"/>
                </a:solidFill>
              </a:rPr>
              <a:t>) </a:t>
            </a:r>
            <a:br>
              <a:rPr lang="en-US" sz="2800" b="1" dirty="0">
                <a:solidFill>
                  <a:srgbClr val="FFFF00"/>
                </a:solidFill>
              </a:rPr>
            </a:br>
            <a:r>
              <a:rPr lang="en-US" sz="2800" b="1" dirty="0">
                <a:solidFill>
                  <a:srgbClr val="FFFF00"/>
                </a:solidFill>
              </a:rPr>
              <a:t>CONTAMINATED WITH GASOLINE (v/v %)</a:t>
            </a:r>
            <a:endParaRPr lang="en-US"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794446745"/>
                  </p:ext>
                </p:extLst>
              </p:nvPr>
            </p:nvGraphicFramePr>
            <p:xfrm>
              <a:off x="6477000" y="1600200"/>
              <a:ext cx="1935480" cy="3505200"/>
            </p:xfrm>
            <a:graphic>
              <a:graphicData uri="http://schemas.openxmlformats.org/drawingml/2006/table">
                <a:tbl>
                  <a:tblPr firstRow="1" firstCol="1" bandRow="1">
                    <a:tableStyleId>{5C22544A-7EE6-4342-B048-85BDC9FD1C3A}</a:tableStyleId>
                  </a:tblPr>
                  <a:tblGrid>
                    <a:gridCol w="826611"/>
                    <a:gridCol w="1108869"/>
                  </a:tblGrid>
                  <a:tr h="171450">
                    <a:tc>
                      <a:txBody>
                        <a:bodyPr/>
                        <a:lstStyle/>
                        <a:p>
                          <a:pPr marL="0" marR="0" algn="ctr">
                            <a:lnSpc>
                              <a:spcPct val="115000"/>
                            </a:lnSpc>
                            <a:spcBef>
                              <a:spcPts val="0"/>
                            </a:spcBef>
                            <a:spcAft>
                              <a:spcPts val="0"/>
                            </a:spcAft>
                            <a:tabLst>
                              <a:tab pos="2016125" algn="l"/>
                            </a:tabLst>
                          </a:pPr>
                          <a:r>
                            <a:rPr lang="en-US" sz="1000" dirty="0">
                              <a:effectLst/>
                            </a:rPr>
                            <a:t>Sample</a:t>
                          </a:r>
                          <a:endParaRPr lang="en-US" sz="1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016125" algn="l"/>
                            </a:tabLst>
                          </a:pPr>
                          <a:r>
                            <a:rPr lang="en-US" sz="1000" dirty="0">
                              <a:effectLst/>
                            </a:rPr>
                            <a:t>Density </a:t>
                          </a:r>
                          <a14:m>
                            <m:oMath xmlns:m="http://schemas.openxmlformats.org/officeDocument/2006/math">
                              <m:r>
                                <a:rPr lang="en-US" sz="800">
                                  <a:effectLst/>
                                  <a:latin typeface="Cambria Math"/>
                                </a:rPr>
                                <m:t>(</m:t>
                              </m:r>
                              <m:r>
                                <m:rPr>
                                  <m:nor/>
                                </m:rPr>
                                <a:rPr lang="en-US" sz="1000" smtClean="0"/>
                                <m:t>g</m:t>
                              </m:r>
                              <m:r>
                                <m:rPr>
                                  <m:nor/>
                                </m:rPr>
                                <a:rPr lang="en-US" sz="1000" smtClean="0"/>
                                <m:t>/</m:t>
                              </m:r>
                              <m:r>
                                <m:rPr>
                                  <m:nor/>
                                </m:rPr>
                                <a:rPr lang="en-US" sz="1000" smtClean="0"/>
                                <m:t>mL</m:t>
                              </m:r>
                              <m:r>
                                <a:rPr lang="en-US" sz="800">
                                  <a:effectLst/>
                                  <a:latin typeface="Cambria Math"/>
                                </a:rPr>
                                <m:t>)</m:t>
                              </m:r>
                            </m:oMath>
                          </a14:m>
                          <a:endParaRPr lang="en-US" sz="1000" dirty="0">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tabLst>
                              <a:tab pos="2016125" algn="l"/>
                            </a:tabLst>
                          </a:pPr>
                          <a:r>
                            <a:rPr lang="en-US" sz="1000" dirty="0">
                              <a:solidFill>
                                <a:srgbClr val="0070C0"/>
                              </a:solidFill>
                              <a:effectLst/>
                            </a:rPr>
                            <a:t>Gas-1</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1.716</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70C0"/>
                              </a:solidFill>
                              <a:effectLst/>
                            </a:rPr>
                            <a:t>Gas-2</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1.732</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70C0"/>
                              </a:solidFill>
                              <a:effectLst/>
                            </a:rPr>
                            <a:t>Gas-3</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1.836</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70C0"/>
                              </a:solidFill>
                              <a:effectLst/>
                            </a:rPr>
                            <a:t>Gas-4</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1.727</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70C0"/>
                              </a:solidFill>
                              <a:effectLst/>
                            </a:rPr>
                            <a:t>Gas-5</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1.725</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70C0"/>
                              </a:solidFill>
                              <a:effectLst/>
                            </a:rPr>
                            <a:t>Gas-6</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1.622</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70C0"/>
                              </a:solidFill>
                              <a:effectLst/>
                            </a:rPr>
                            <a:t>Gas-7</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1.633</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FF0000"/>
                              </a:solidFill>
                              <a:effectLst/>
                            </a:rPr>
                            <a:t>Gas-8</a:t>
                          </a:r>
                          <a:endParaRPr lang="en-US" sz="1000"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1.739</a:t>
                          </a:r>
                          <a:endParaRPr lang="en-US" sz="1000" b="1" dirty="0">
                            <a:solidFill>
                              <a:srgbClr val="FF000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FF0000"/>
                              </a:solidFill>
                              <a:effectLst/>
                            </a:rPr>
                            <a:t>Gas-9</a:t>
                          </a:r>
                          <a:endParaRPr lang="en-US" sz="1000"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1.709</a:t>
                          </a:r>
                          <a:endParaRPr lang="en-US" sz="1000" b="1" dirty="0">
                            <a:solidFill>
                              <a:srgbClr val="FF000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FF0000"/>
                              </a:solidFill>
                              <a:effectLst/>
                            </a:rPr>
                            <a:t>Gas-10</a:t>
                          </a:r>
                          <a:endParaRPr lang="en-US" sz="1000"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1.652</a:t>
                          </a:r>
                          <a:endParaRPr lang="en-US" sz="1000" b="1" dirty="0">
                            <a:solidFill>
                              <a:srgbClr val="FF000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FF0000"/>
                              </a:solidFill>
                              <a:effectLst/>
                            </a:rPr>
                            <a:t>Gas-11</a:t>
                          </a:r>
                          <a:endParaRPr lang="en-US" sz="1000"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1.644</a:t>
                          </a:r>
                          <a:endParaRPr lang="en-US" sz="1000" b="1" dirty="0">
                            <a:solidFill>
                              <a:srgbClr val="FF000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FF0000"/>
                              </a:solidFill>
                              <a:effectLst/>
                            </a:rPr>
                            <a:t>Gas-12</a:t>
                          </a:r>
                          <a:endParaRPr lang="en-US" sz="1000"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1.648</a:t>
                          </a:r>
                          <a:endParaRPr lang="en-US" sz="1000" b="1" dirty="0">
                            <a:solidFill>
                              <a:srgbClr val="FF000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FF0000"/>
                              </a:solidFill>
                              <a:effectLst/>
                            </a:rPr>
                            <a:t>Gas-13</a:t>
                          </a:r>
                          <a:endParaRPr lang="en-US" sz="1000"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1.679</a:t>
                          </a:r>
                          <a:endParaRPr lang="en-US" sz="1000" b="1" dirty="0">
                            <a:solidFill>
                              <a:srgbClr val="FF000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B050"/>
                              </a:solidFill>
                              <a:effectLst/>
                            </a:rPr>
                            <a:t>Gas-14</a:t>
                          </a:r>
                          <a:endParaRPr lang="en-US" sz="1000"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1.713</a:t>
                          </a:r>
                          <a:endParaRPr lang="en-US" sz="1000" b="1" dirty="0">
                            <a:solidFill>
                              <a:srgbClr val="00B05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B050"/>
                              </a:solidFill>
                              <a:effectLst/>
                            </a:rPr>
                            <a:t>Gas-15</a:t>
                          </a:r>
                          <a:endParaRPr lang="en-US" sz="1000"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1.662</a:t>
                          </a:r>
                          <a:endParaRPr lang="en-US" sz="1000" b="1" dirty="0">
                            <a:solidFill>
                              <a:srgbClr val="00B05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B050"/>
                              </a:solidFill>
                              <a:effectLst/>
                            </a:rPr>
                            <a:t>Gas-16</a:t>
                          </a:r>
                          <a:endParaRPr lang="en-US" sz="1000"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1.626</a:t>
                          </a:r>
                          <a:endParaRPr lang="en-US" sz="1000" b="1" dirty="0">
                            <a:solidFill>
                              <a:srgbClr val="00B05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B050"/>
                              </a:solidFill>
                              <a:effectLst/>
                            </a:rPr>
                            <a:t>Gas-17</a:t>
                          </a:r>
                          <a:endParaRPr lang="en-US" sz="1000"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1.613</a:t>
                          </a:r>
                          <a:endParaRPr lang="en-US" sz="1000" b="1" dirty="0">
                            <a:solidFill>
                              <a:srgbClr val="00B05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B050"/>
                              </a:solidFill>
                              <a:effectLst/>
                            </a:rPr>
                            <a:t>Gas-18</a:t>
                          </a:r>
                          <a:endParaRPr lang="en-US" sz="1000"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1.600</a:t>
                          </a:r>
                          <a:endParaRPr lang="en-US" sz="1000" b="1" dirty="0">
                            <a:solidFill>
                              <a:srgbClr val="00B05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B050"/>
                              </a:solidFill>
                              <a:effectLst/>
                            </a:rPr>
                            <a:t>Gas-19</a:t>
                          </a:r>
                          <a:endParaRPr lang="en-US" sz="1000"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1.646</a:t>
                          </a:r>
                          <a:endParaRPr lang="en-US" sz="1000" b="1" dirty="0">
                            <a:solidFill>
                              <a:srgbClr val="00B050"/>
                            </a:solidFill>
                            <a:effectLst/>
                            <a:latin typeface="Calibri"/>
                            <a:ea typeface="Calibri"/>
                            <a:cs typeface="Times New Roman"/>
                          </a:endParaRPr>
                        </a:p>
                      </a:txBody>
                      <a:tcPr marL="68580" marR="68580" marT="0" marB="0"/>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xmlns="" val="794446745"/>
                  </p:ext>
                </p:extLst>
              </p:nvPr>
            </p:nvGraphicFramePr>
            <p:xfrm>
              <a:off x="6477000" y="1600200"/>
              <a:ext cx="1935480" cy="3604260"/>
            </p:xfrm>
            <a:graphic>
              <a:graphicData uri="http://schemas.openxmlformats.org/drawingml/2006/table">
                <a:tbl>
                  <a:tblPr firstRow="1" firstCol="1" bandRow="1">
                    <a:tableStyleId>{5C22544A-7EE6-4342-B048-85BDC9FD1C3A}</a:tableStyleId>
                  </a:tblPr>
                  <a:tblGrid>
                    <a:gridCol w="826611"/>
                    <a:gridCol w="1108869"/>
                  </a:tblGrid>
                  <a:tr h="171450">
                    <a:tc>
                      <a:txBody>
                        <a:bodyPr/>
                        <a:lstStyle/>
                        <a:p>
                          <a:pPr marL="0" marR="0" algn="ctr">
                            <a:lnSpc>
                              <a:spcPct val="115000"/>
                            </a:lnSpc>
                            <a:spcBef>
                              <a:spcPts val="0"/>
                            </a:spcBef>
                            <a:spcAft>
                              <a:spcPts val="0"/>
                            </a:spcAft>
                            <a:tabLst>
                              <a:tab pos="2016125" algn="l"/>
                            </a:tabLst>
                          </a:pPr>
                          <a:r>
                            <a:rPr lang="en-US" sz="1000" dirty="0">
                              <a:effectLst/>
                            </a:rPr>
                            <a:t>Sample</a:t>
                          </a:r>
                          <a:endParaRPr lang="en-US" sz="1000" dirty="0">
                            <a:effectLst/>
                            <a:latin typeface="Calibri"/>
                            <a:ea typeface="Calibri"/>
                            <a:cs typeface="Times New Roman"/>
                          </a:endParaRPr>
                        </a:p>
                      </a:txBody>
                      <a:tcPr marL="68580" marR="68580" marT="0" marB="0"/>
                    </a:tc>
                    <a:tc>
                      <a:txBody>
                        <a:bodyPr/>
                        <a:lstStyle/>
                        <a:p>
                          <a:endParaRPr lang="en-US" dirty="0"/>
                        </a:p>
                      </a:txBody>
                      <a:tcPr marL="68580" marR="68580" marT="0" marB="0">
                        <a:blipFill rotWithShape="1">
                          <a:blip r:embed="rId4"/>
                          <a:stretch>
                            <a:fillRect l="-74725" t="-21429" b="-1942857"/>
                          </a:stretch>
                        </a:blipFill>
                      </a:tcPr>
                    </a:tc>
                  </a:tr>
                  <a:tr h="171450">
                    <a:tc>
                      <a:txBody>
                        <a:bodyPr/>
                        <a:lstStyle/>
                        <a:p>
                          <a:pPr marL="0" marR="0" algn="ctr">
                            <a:lnSpc>
                              <a:spcPct val="115000"/>
                            </a:lnSpc>
                            <a:spcBef>
                              <a:spcPts val="0"/>
                            </a:spcBef>
                            <a:spcAft>
                              <a:spcPts val="0"/>
                            </a:spcAft>
                            <a:tabLst>
                              <a:tab pos="2016125" algn="l"/>
                            </a:tabLst>
                          </a:pPr>
                          <a:r>
                            <a:rPr lang="en-US" sz="1000" dirty="0">
                              <a:solidFill>
                                <a:srgbClr val="0070C0"/>
                              </a:solidFill>
                              <a:effectLst/>
                            </a:rPr>
                            <a:t>Gas-1</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1.716</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70C0"/>
                              </a:solidFill>
                              <a:effectLst/>
                            </a:rPr>
                            <a:t>Gas-2</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1.732</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70C0"/>
                              </a:solidFill>
                              <a:effectLst/>
                            </a:rPr>
                            <a:t>Gas-3</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1.836</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70C0"/>
                              </a:solidFill>
                              <a:effectLst/>
                            </a:rPr>
                            <a:t>Gas-4</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1.727</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70C0"/>
                              </a:solidFill>
                              <a:effectLst/>
                            </a:rPr>
                            <a:t>Gas-5</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1.725</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70C0"/>
                              </a:solidFill>
                              <a:effectLst/>
                            </a:rPr>
                            <a:t>Gas-6</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1.622</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70C0"/>
                              </a:solidFill>
                              <a:effectLst/>
                            </a:rPr>
                            <a:t>Gas-7</a:t>
                          </a:r>
                          <a:endParaRPr lang="en-US" sz="1000" dirty="0">
                            <a:solidFill>
                              <a:srgbClr val="0070C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70C0"/>
                              </a:solidFill>
                              <a:effectLst/>
                            </a:rPr>
                            <a:t>1.633</a:t>
                          </a:r>
                          <a:endParaRPr lang="en-US" sz="1000" b="1" dirty="0">
                            <a:solidFill>
                              <a:srgbClr val="0070C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FF0000"/>
                              </a:solidFill>
                              <a:effectLst/>
                            </a:rPr>
                            <a:t>Gas-8</a:t>
                          </a:r>
                          <a:endParaRPr lang="en-US" sz="1000"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1.739</a:t>
                          </a:r>
                          <a:endParaRPr lang="en-US" sz="1000" b="1" dirty="0">
                            <a:solidFill>
                              <a:srgbClr val="FF000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FF0000"/>
                              </a:solidFill>
                              <a:effectLst/>
                            </a:rPr>
                            <a:t>Gas-9</a:t>
                          </a:r>
                          <a:endParaRPr lang="en-US" sz="1000"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1.709</a:t>
                          </a:r>
                          <a:endParaRPr lang="en-US" sz="1000" b="1" dirty="0">
                            <a:solidFill>
                              <a:srgbClr val="FF000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FF0000"/>
                              </a:solidFill>
                              <a:effectLst/>
                            </a:rPr>
                            <a:t>Gas-10</a:t>
                          </a:r>
                          <a:endParaRPr lang="en-US" sz="1000"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1.652</a:t>
                          </a:r>
                          <a:endParaRPr lang="en-US" sz="1000" b="1" dirty="0">
                            <a:solidFill>
                              <a:srgbClr val="FF000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FF0000"/>
                              </a:solidFill>
                              <a:effectLst/>
                            </a:rPr>
                            <a:t>Gas-11</a:t>
                          </a:r>
                          <a:endParaRPr lang="en-US" sz="1000"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1.644</a:t>
                          </a:r>
                          <a:endParaRPr lang="en-US" sz="1000" b="1" dirty="0">
                            <a:solidFill>
                              <a:srgbClr val="FF000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FF0000"/>
                              </a:solidFill>
                              <a:effectLst/>
                            </a:rPr>
                            <a:t>Gas-12</a:t>
                          </a:r>
                          <a:endParaRPr lang="en-US" sz="1000"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1.648</a:t>
                          </a:r>
                          <a:endParaRPr lang="en-US" sz="1000" b="1" dirty="0">
                            <a:solidFill>
                              <a:srgbClr val="FF000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FF0000"/>
                              </a:solidFill>
                              <a:effectLst/>
                            </a:rPr>
                            <a:t>Gas-13</a:t>
                          </a:r>
                          <a:endParaRPr lang="en-US" sz="1000"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1.679</a:t>
                          </a:r>
                          <a:endParaRPr lang="en-US" sz="1000" b="1" dirty="0">
                            <a:solidFill>
                              <a:srgbClr val="FF000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B050"/>
                              </a:solidFill>
                              <a:effectLst/>
                            </a:rPr>
                            <a:t>Gas-14</a:t>
                          </a:r>
                          <a:endParaRPr lang="en-US" sz="1000"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1.713</a:t>
                          </a:r>
                          <a:endParaRPr lang="en-US" sz="1000" b="1" dirty="0">
                            <a:solidFill>
                              <a:srgbClr val="00B05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B050"/>
                              </a:solidFill>
                              <a:effectLst/>
                            </a:rPr>
                            <a:t>Gas-15</a:t>
                          </a:r>
                          <a:endParaRPr lang="en-US" sz="1000"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1.662</a:t>
                          </a:r>
                          <a:endParaRPr lang="en-US" sz="1000" b="1" dirty="0">
                            <a:solidFill>
                              <a:srgbClr val="00B05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B050"/>
                              </a:solidFill>
                              <a:effectLst/>
                            </a:rPr>
                            <a:t>Gas-16</a:t>
                          </a:r>
                          <a:endParaRPr lang="en-US" sz="1000"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1.626</a:t>
                          </a:r>
                          <a:endParaRPr lang="en-US" sz="1000" b="1" dirty="0">
                            <a:solidFill>
                              <a:srgbClr val="00B05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B050"/>
                              </a:solidFill>
                              <a:effectLst/>
                            </a:rPr>
                            <a:t>Gas-17</a:t>
                          </a:r>
                          <a:endParaRPr lang="en-US" sz="1000"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1.613</a:t>
                          </a:r>
                          <a:endParaRPr lang="en-US" sz="1000" b="1" dirty="0">
                            <a:solidFill>
                              <a:srgbClr val="00B05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B050"/>
                              </a:solidFill>
                              <a:effectLst/>
                            </a:rPr>
                            <a:t>Gas-18</a:t>
                          </a:r>
                          <a:endParaRPr lang="en-US" sz="1000"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1.600</a:t>
                          </a:r>
                          <a:endParaRPr lang="en-US" sz="1000" b="1" dirty="0">
                            <a:solidFill>
                              <a:srgbClr val="00B050"/>
                            </a:solidFill>
                            <a:effectLst/>
                            <a:latin typeface="Calibri"/>
                            <a:ea typeface="Calibri"/>
                            <a:cs typeface="Times New Roman"/>
                          </a:endParaRPr>
                        </a:p>
                      </a:txBody>
                      <a:tcPr marL="68580" marR="68580" marT="0" marB="0"/>
                    </a:tc>
                  </a:tr>
                  <a:tr h="171450">
                    <a:tc>
                      <a:txBody>
                        <a:bodyPr/>
                        <a:lstStyle/>
                        <a:p>
                          <a:pPr marL="0" marR="0" algn="ctr">
                            <a:lnSpc>
                              <a:spcPct val="115000"/>
                            </a:lnSpc>
                            <a:spcBef>
                              <a:spcPts val="0"/>
                            </a:spcBef>
                            <a:spcAft>
                              <a:spcPts val="0"/>
                            </a:spcAft>
                          </a:pPr>
                          <a:r>
                            <a:rPr lang="en-US" sz="1000" dirty="0">
                              <a:solidFill>
                                <a:srgbClr val="00B050"/>
                              </a:solidFill>
                              <a:effectLst/>
                            </a:rPr>
                            <a:t>Gas-19</a:t>
                          </a:r>
                          <a:endParaRPr lang="en-US" sz="1000"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1.646</a:t>
                          </a:r>
                          <a:endParaRPr lang="en-US" sz="1000" b="1" dirty="0">
                            <a:solidFill>
                              <a:srgbClr val="00B050"/>
                            </a:solidFill>
                            <a:effectLst/>
                            <a:latin typeface="Calibri"/>
                            <a:ea typeface="Calibri"/>
                            <a:cs typeface="Times New Roman"/>
                          </a:endParaRPr>
                        </a:p>
                      </a:txBody>
                      <a:tcPr marL="68580" marR="68580" marT="0" marB="0"/>
                    </a:tc>
                  </a:tr>
                </a:tbl>
              </a:graphicData>
            </a:graphic>
          </p:graphicFrame>
        </mc:Fallback>
      </mc:AlternateContent>
      <p:sp>
        <p:nvSpPr>
          <p:cNvPr id="6" name="TextBox 5"/>
          <p:cNvSpPr txBox="1"/>
          <p:nvPr/>
        </p:nvSpPr>
        <p:spPr>
          <a:xfrm>
            <a:off x="1295400" y="1981200"/>
            <a:ext cx="3276600" cy="276999"/>
          </a:xfrm>
          <a:prstGeom prst="rect">
            <a:avLst/>
          </a:prstGeom>
          <a:noFill/>
        </p:spPr>
        <p:txBody>
          <a:bodyPr wrap="square" rtlCol="0">
            <a:spAutoFit/>
          </a:bodyPr>
          <a:lstStyle/>
          <a:p>
            <a:r>
              <a:rPr lang="en-US" sz="1200" b="1" dirty="0" smtClean="0">
                <a:solidFill>
                  <a:srgbClr val="FF0000"/>
                </a:solidFill>
              </a:rPr>
              <a:t>Original sample: density =1.717g/ml and k = 8.9m/d</a:t>
            </a:r>
            <a:endParaRPr lang="en-US" sz="1200" b="1" dirty="0">
              <a:solidFill>
                <a:srgbClr val="FF0000"/>
              </a:solidFill>
            </a:endParaRPr>
          </a:p>
        </p:txBody>
      </p:sp>
    </p:spTree>
    <p:extLst>
      <p:ext uri="{BB962C8B-B14F-4D97-AF65-F5344CB8AC3E}">
        <p14:creationId xmlns:p14="http://schemas.microsoft.com/office/powerpoint/2010/main" val="103214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4190983301"/>
              </p:ext>
            </p:extLst>
          </p:nvPr>
        </p:nvGraphicFramePr>
        <p:xfrm>
          <a:off x="609600" y="1524000"/>
          <a:ext cx="7924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gn="ctr"/>
            <a:r>
              <a:rPr lang="en-US" sz="2800" b="1" dirty="0">
                <a:solidFill>
                  <a:srgbClr val="FFFF00"/>
                </a:solidFill>
              </a:rPr>
              <a:t>RESULTS OF HYDRAULIC CONDUCTIVITY </a:t>
            </a:r>
            <a:r>
              <a:rPr lang="en-US" sz="2400" b="1" dirty="0">
                <a:solidFill>
                  <a:srgbClr val="FFFF00"/>
                </a:solidFill>
              </a:rPr>
              <a:t>(</a:t>
            </a:r>
            <a:r>
              <a:rPr lang="en-US" sz="2400" b="1" cap="none" dirty="0">
                <a:solidFill>
                  <a:srgbClr val="FFFF00"/>
                </a:solidFill>
              </a:rPr>
              <a:t>m/d)</a:t>
            </a:r>
            <a:r>
              <a:rPr lang="en-US" sz="2800" b="1" dirty="0">
                <a:solidFill>
                  <a:srgbClr val="FFFF00"/>
                </a:solidFill>
              </a:rPr>
              <a:t/>
            </a:r>
            <a:br>
              <a:rPr lang="en-US" sz="2800" b="1" dirty="0">
                <a:solidFill>
                  <a:srgbClr val="FFFF00"/>
                </a:solidFill>
              </a:rPr>
            </a:br>
            <a:r>
              <a:rPr lang="en-US" sz="2800" b="1" dirty="0">
                <a:solidFill>
                  <a:srgbClr val="FFFF00"/>
                </a:solidFill>
              </a:rPr>
              <a:t>OF SAND SAMPLES (-2.36 </a:t>
            </a:r>
            <a:r>
              <a:rPr lang="en-US" sz="2800" b="1" cap="none" dirty="0">
                <a:solidFill>
                  <a:srgbClr val="FFFF00"/>
                </a:solidFill>
              </a:rPr>
              <a:t>mm</a:t>
            </a:r>
            <a:r>
              <a:rPr lang="en-US" sz="2800" b="1" dirty="0">
                <a:solidFill>
                  <a:srgbClr val="FFFF00"/>
                </a:solidFill>
              </a:rPr>
              <a:t>)</a:t>
            </a:r>
            <a:br>
              <a:rPr lang="en-US" sz="2800" b="1" dirty="0">
                <a:solidFill>
                  <a:srgbClr val="FFFF00"/>
                </a:solidFill>
              </a:rPr>
            </a:br>
            <a:r>
              <a:rPr lang="en-US" sz="2800" b="1" dirty="0">
                <a:solidFill>
                  <a:srgbClr val="FFFF00"/>
                </a:solidFill>
              </a:rPr>
              <a:t> CONTAMINATED WITH TCE (v/v %)</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953723438"/>
                  </p:ext>
                </p:extLst>
              </p:nvPr>
            </p:nvGraphicFramePr>
            <p:xfrm>
              <a:off x="6934200" y="1524000"/>
              <a:ext cx="1524000" cy="3505200"/>
            </p:xfrm>
            <a:graphic>
              <a:graphicData uri="http://schemas.openxmlformats.org/drawingml/2006/table">
                <a:tbl>
                  <a:tblPr firstRow="1" firstCol="1" bandRow="1">
                    <a:tableStyleId>{5C22544A-7EE6-4342-B048-85BDC9FD1C3A}</a:tableStyleId>
                  </a:tblPr>
                  <a:tblGrid>
                    <a:gridCol w="650875"/>
                    <a:gridCol w="873125"/>
                  </a:tblGrid>
                  <a:tr h="159988">
                    <a:tc>
                      <a:txBody>
                        <a:bodyPr/>
                        <a:lstStyle/>
                        <a:p>
                          <a:pPr marL="0" marR="0" algn="ctr">
                            <a:lnSpc>
                              <a:spcPct val="115000"/>
                            </a:lnSpc>
                            <a:spcBef>
                              <a:spcPts val="0"/>
                            </a:spcBef>
                            <a:spcAft>
                              <a:spcPts val="0"/>
                            </a:spcAft>
                            <a:tabLst>
                              <a:tab pos="2016125" algn="l"/>
                            </a:tabLst>
                          </a:pPr>
                          <a:r>
                            <a:rPr lang="en-US" sz="1000" b="1" dirty="0">
                              <a:effectLst/>
                            </a:rPr>
                            <a:t>Sample</a:t>
                          </a:r>
                          <a:endParaRPr lang="en-US" sz="10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016125" algn="l"/>
                            </a:tabLst>
                          </a:pPr>
                          <a:r>
                            <a:rPr lang="en-US" sz="1000" b="1" dirty="0">
                              <a:effectLst/>
                            </a:rPr>
                            <a:t>Density </a:t>
                          </a:r>
                          <a14:m>
                            <m:oMath xmlns:m="http://schemas.openxmlformats.org/officeDocument/2006/math">
                              <m:r>
                                <a:rPr lang="en-US" sz="800" b="1">
                                  <a:effectLst/>
                                  <a:latin typeface="Cambria Math"/>
                                </a:rPr>
                                <m:t>(</m:t>
                              </m:r>
                              <m:r>
                                <m:rPr>
                                  <m:nor/>
                                </m:rPr>
                                <a:rPr lang="en-US" sz="1000" smtClean="0"/>
                                <m:t>g</m:t>
                              </m:r>
                              <m:r>
                                <m:rPr>
                                  <m:nor/>
                                </m:rPr>
                                <a:rPr lang="en-US" sz="1000" smtClean="0"/>
                                <m:t>/</m:t>
                              </m:r>
                              <m:r>
                                <m:rPr>
                                  <m:nor/>
                                </m:rPr>
                                <a:rPr lang="en-US" sz="1000" smtClean="0"/>
                                <m:t>mL</m:t>
                              </m:r>
                              <m:r>
                                <a:rPr lang="en-US" sz="800" b="1">
                                  <a:effectLst/>
                                  <a:latin typeface="Cambria Math"/>
                                </a:rPr>
                                <m:t>)</m:t>
                              </m:r>
                            </m:oMath>
                          </a14:m>
                          <a:endParaRPr lang="en-US" sz="1000" b="1" dirty="0">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TCE-1</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1.707</a:t>
                          </a:r>
                          <a:endParaRPr lang="en-US" sz="1000" b="1" dirty="0">
                            <a:solidFill>
                              <a:srgbClr val="00B0F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00B0F0"/>
                              </a:solidFill>
                              <a:effectLst/>
                            </a:rPr>
                            <a:t>TCE -2</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1.748</a:t>
                          </a:r>
                          <a:endParaRPr lang="en-US" sz="1000" b="1" dirty="0">
                            <a:solidFill>
                              <a:srgbClr val="00B0F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00B0F0"/>
                              </a:solidFill>
                              <a:effectLst/>
                            </a:rPr>
                            <a:t>TCE -3</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1.746</a:t>
                          </a:r>
                          <a:endParaRPr lang="en-US" sz="1000" b="1" dirty="0">
                            <a:solidFill>
                              <a:srgbClr val="00B0F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00B0F0"/>
                              </a:solidFill>
                              <a:effectLst/>
                            </a:rPr>
                            <a:t>TCE -4</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1.603</a:t>
                          </a:r>
                          <a:endParaRPr lang="en-US" sz="1000" b="1" dirty="0">
                            <a:solidFill>
                              <a:srgbClr val="00B0F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00B0F0"/>
                              </a:solidFill>
                              <a:effectLst/>
                            </a:rPr>
                            <a:t>TCE -5</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1.723</a:t>
                          </a:r>
                          <a:endParaRPr lang="en-US" sz="1000" b="1" dirty="0">
                            <a:solidFill>
                              <a:srgbClr val="00B0F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00B0F0"/>
                              </a:solidFill>
                              <a:effectLst/>
                            </a:rPr>
                            <a:t>TCE -6</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1.725</a:t>
                          </a:r>
                          <a:endParaRPr lang="en-US" sz="1000" b="1" dirty="0">
                            <a:solidFill>
                              <a:srgbClr val="00B0F0"/>
                            </a:solidFill>
                            <a:effectLst/>
                            <a:latin typeface="Calibri"/>
                            <a:ea typeface="Calibri"/>
                            <a:cs typeface="Times New Roman"/>
                          </a:endParaRPr>
                        </a:p>
                      </a:txBody>
                      <a:tcPr marL="68580" marR="68580" marT="0" marB="0"/>
                    </a:tc>
                  </a:tr>
                  <a:tr h="160631">
                    <a:tc>
                      <a:txBody>
                        <a:bodyPr/>
                        <a:lstStyle/>
                        <a:p>
                          <a:pPr marL="0" marR="0" algn="ctr">
                            <a:lnSpc>
                              <a:spcPct val="115000"/>
                            </a:lnSpc>
                            <a:spcBef>
                              <a:spcPts val="0"/>
                            </a:spcBef>
                            <a:spcAft>
                              <a:spcPts val="0"/>
                            </a:spcAft>
                          </a:pPr>
                          <a:r>
                            <a:rPr lang="en-US" sz="1000" b="1" dirty="0" smtClean="0">
                              <a:solidFill>
                                <a:srgbClr val="00B0F0"/>
                              </a:solidFill>
                              <a:effectLst/>
                              <a:latin typeface="Calibri"/>
                              <a:ea typeface="Calibri"/>
                              <a:cs typeface="Times New Roman"/>
                            </a:rPr>
                            <a:t>TCE-7</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smtClean="0">
                              <a:solidFill>
                                <a:srgbClr val="00B0F0"/>
                              </a:solidFill>
                              <a:effectLst/>
                              <a:latin typeface="Calibri"/>
                              <a:ea typeface="Calibri"/>
                              <a:cs typeface="Times New Roman"/>
                            </a:rPr>
                            <a:t>1.722</a:t>
                          </a:r>
                          <a:endParaRPr lang="en-US" sz="1000" b="1" dirty="0">
                            <a:solidFill>
                              <a:srgbClr val="00B0F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FF0000"/>
                              </a:solidFill>
                              <a:effectLst/>
                            </a:rPr>
                            <a:t>TCE </a:t>
                          </a:r>
                          <a:r>
                            <a:rPr lang="en-US" sz="1000" b="1" dirty="0" smtClean="0">
                              <a:solidFill>
                                <a:srgbClr val="FF0000"/>
                              </a:solidFill>
                              <a:effectLst/>
                            </a:rPr>
                            <a:t>-8</a:t>
                          </a:r>
                          <a:endParaRPr lang="en-US" sz="1000" b="1"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1.719</a:t>
                          </a:r>
                          <a:endParaRPr lang="en-US" sz="1000" b="1" dirty="0">
                            <a:solidFill>
                              <a:srgbClr val="FF000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smtClean="0">
                              <a:solidFill>
                                <a:srgbClr val="FF0000"/>
                              </a:solidFill>
                              <a:effectLst/>
                            </a:rPr>
                            <a:t>TCE -9</a:t>
                          </a:r>
                          <a:endParaRPr lang="en-US" sz="1000" b="1"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1.705</a:t>
                          </a:r>
                          <a:endParaRPr lang="en-US" sz="1000" b="1" dirty="0">
                            <a:solidFill>
                              <a:srgbClr val="FF000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FF0000"/>
                              </a:solidFill>
                              <a:effectLst/>
                            </a:rPr>
                            <a:t>TCE </a:t>
                          </a:r>
                          <a:r>
                            <a:rPr lang="en-US" sz="1000" b="1" dirty="0" smtClean="0">
                              <a:solidFill>
                                <a:srgbClr val="FF0000"/>
                              </a:solidFill>
                              <a:effectLst/>
                            </a:rPr>
                            <a:t>-10</a:t>
                          </a:r>
                          <a:endParaRPr lang="en-US" sz="1000" b="1"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1.624</a:t>
                          </a:r>
                          <a:endParaRPr lang="en-US" sz="1000" b="1" dirty="0">
                            <a:solidFill>
                              <a:srgbClr val="FF000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FF0000"/>
                              </a:solidFill>
                              <a:effectLst/>
                            </a:rPr>
                            <a:t>TCE -</a:t>
                          </a:r>
                          <a:r>
                            <a:rPr lang="en-US" sz="1000" b="1" dirty="0" smtClean="0">
                              <a:solidFill>
                                <a:srgbClr val="FF0000"/>
                              </a:solidFill>
                              <a:effectLst/>
                            </a:rPr>
                            <a:t>11</a:t>
                          </a:r>
                          <a:endParaRPr lang="en-US" sz="1000" b="1"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1.727</a:t>
                          </a:r>
                          <a:endParaRPr lang="en-US" sz="1000" b="1" dirty="0">
                            <a:solidFill>
                              <a:srgbClr val="FF000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FF0000"/>
                              </a:solidFill>
                              <a:effectLst/>
                            </a:rPr>
                            <a:t>TCE -</a:t>
                          </a:r>
                          <a:r>
                            <a:rPr lang="en-US" sz="1000" b="1" dirty="0" smtClean="0">
                              <a:solidFill>
                                <a:srgbClr val="FF0000"/>
                              </a:solidFill>
                              <a:effectLst/>
                            </a:rPr>
                            <a:t>12</a:t>
                          </a:r>
                          <a:endParaRPr lang="en-US" sz="1000" b="1"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1.702</a:t>
                          </a:r>
                          <a:endParaRPr lang="en-US" sz="1000" b="1" dirty="0">
                            <a:solidFill>
                              <a:srgbClr val="FF000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FF0000"/>
                              </a:solidFill>
                              <a:effectLst/>
                            </a:rPr>
                            <a:t>TCE -</a:t>
                          </a:r>
                          <a:r>
                            <a:rPr lang="en-US" sz="1000" b="1" dirty="0" smtClean="0">
                              <a:solidFill>
                                <a:srgbClr val="FF0000"/>
                              </a:solidFill>
                              <a:effectLst/>
                            </a:rPr>
                            <a:t>13</a:t>
                          </a:r>
                          <a:endParaRPr lang="en-US" sz="1000" b="1"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1.603</a:t>
                          </a:r>
                          <a:endParaRPr lang="en-US" sz="1000" b="1" dirty="0">
                            <a:solidFill>
                              <a:srgbClr val="FF000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00B050"/>
                              </a:solidFill>
                              <a:effectLst/>
                            </a:rPr>
                            <a:t>TCE -</a:t>
                          </a:r>
                          <a:r>
                            <a:rPr lang="en-US" sz="1000" b="1" dirty="0" smtClean="0">
                              <a:solidFill>
                                <a:srgbClr val="00B050"/>
                              </a:solidFill>
                              <a:effectLst/>
                            </a:rPr>
                            <a:t>14</a:t>
                          </a:r>
                          <a:endParaRPr lang="en-US" sz="1000" b="1"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1.711</a:t>
                          </a:r>
                          <a:endParaRPr lang="en-US" sz="1000" b="1" dirty="0">
                            <a:solidFill>
                              <a:srgbClr val="00B05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00B050"/>
                              </a:solidFill>
                              <a:effectLst/>
                            </a:rPr>
                            <a:t>TCE -</a:t>
                          </a:r>
                          <a:r>
                            <a:rPr lang="en-US" sz="1000" b="1" dirty="0" smtClean="0">
                              <a:solidFill>
                                <a:srgbClr val="00B050"/>
                              </a:solidFill>
                              <a:effectLst/>
                            </a:rPr>
                            <a:t>15</a:t>
                          </a:r>
                          <a:endParaRPr lang="en-US" sz="1000" b="1"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1.768</a:t>
                          </a:r>
                          <a:endParaRPr lang="en-US" sz="1000" b="1" dirty="0">
                            <a:solidFill>
                              <a:srgbClr val="00B05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00B050"/>
                              </a:solidFill>
                              <a:effectLst/>
                            </a:rPr>
                            <a:t>TCE -</a:t>
                          </a:r>
                          <a:r>
                            <a:rPr lang="en-US" sz="1000" b="1" dirty="0" smtClean="0">
                              <a:solidFill>
                                <a:srgbClr val="00B050"/>
                              </a:solidFill>
                              <a:effectLst/>
                            </a:rPr>
                            <a:t>16</a:t>
                          </a:r>
                          <a:endParaRPr lang="en-US" sz="1000" b="1"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1.620</a:t>
                          </a:r>
                          <a:endParaRPr lang="en-US" sz="1000" b="1" dirty="0">
                            <a:solidFill>
                              <a:srgbClr val="00B05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00B050"/>
                              </a:solidFill>
                              <a:effectLst/>
                            </a:rPr>
                            <a:t>TCE -</a:t>
                          </a:r>
                          <a:r>
                            <a:rPr lang="en-US" sz="1000" b="1" dirty="0" smtClean="0">
                              <a:solidFill>
                                <a:srgbClr val="00B050"/>
                              </a:solidFill>
                              <a:effectLst/>
                            </a:rPr>
                            <a:t>17</a:t>
                          </a:r>
                          <a:endParaRPr lang="en-US" sz="1000" b="1"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1.652</a:t>
                          </a:r>
                          <a:endParaRPr lang="en-US" sz="1000" b="1" dirty="0">
                            <a:solidFill>
                              <a:srgbClr val="00B05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00B050"/>
                              </a:solidFill>
                              <a:effectLst/>
                            </a:rPr>
                            <a:t>TCE -</a:t>
                          </a:r>
                          <a:r>
                            <a:rPr lang="en-US" sz="1000" b="1" dirty="0" smtClean="0">
                              <a:solidFill>
                                <a:srgbClr val="00B050"/>
                              </a:solidFill>
                              <a:effectLst/>
                            </a:rPr>
                            <a:t>18</a:t>
                          </a:r>
                          <a:endParaRPr lang="en-US" sz="1000" b="1"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1.750</a:t>
                          </a:r>
                          <a:endParaRPr lang="en-US" sz="1000" b="1" dirty="0">
                            <a:solidFill>
                              <a:srgbClr val="00B050"/>
                            </a:solidFill>
                            <a:effectLst/>
                            <a:latin typeface="Calibri"/>
                            <a:ea typeface="Calibri"/>
                            <a:cs typeface="Times New Roman"/>
                          </a:endParaRPr>
                        </a:p>
                      </a:txBody>
                      <a:tcPr marL="68580" marR="68580" marT="0" marB="0"/>
                    </a:tc>
                  </a:tr>
                  <a:tr h="159988">
                    <a:tc>
                      <a:txBody>
                        <a:bodyPr/>
                        <a:lstStyle/>
                        <a:p>
                          <a:pPr marL="0" marR="0" algn="ctr">
                            <a:lnSpc>
                              <a:spcPct val="115000"/>
                            </a:lnSpc>
                            <a:spcBef>
                              <a:spcPts val="0"/>
                            </a:spcBef>
                            <a:spcAft>
                              <a:spcPts val="0"/>
                            </a:spcAft>
                          </a:pPr>
                          <a:r>
                            <a:rPr lang="en-US" sz="1000" b="1" dirty="0">
                              <a:solidFill>
                                <a:srgbClr val="00B050"/>
                              </a:solidFill>
                              <a:effectLst/>
                            </a:rPr>
                            <a:t>TCE -</a:t>
                          </a:r>
                          <a:r>
                            <a:rPr lang="en-US" sz="1000" b="1" dirty="0" smtClean="0">
                              <a:solidFill>
                                <a:srgbClr val="00B050"/>
                              </a:solidFill>
                              <a:effectLst/>
                            </a:rPr>
                            <a:t>19</a:t>
                          </a:r>
                          <a:endParaRPr lang="en-US" sz="1000" b="1"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1.706</a:t>
                          </a:r>
                          <a:endParaRPr lang="en-US" sz="1000" b="1" dirty="0">
                            <a:solidFill>
                              <a:srgbClr val="00B050"/>
                            </a:solidFill>
                            <a:effectLst/>
                            <a:latin typeface="Calibri"/>
                            <a:ea typeface="Calibri"/>
                            <a:cs typeface="Times New Roman"/>
                          </a:endParaRPr>
                        </a:p>
                      </a:txBody>
                      <a:tcPr marL="68580" marR="68580" marT="0" marB="0"/>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953723438"/>
                  </p:ext>
                </p:extLst>
              </p:nvPr>
            </p:nvGraphicFramePr>
            <p:xfrm>
              <a:off x="6934200" y="1524000"/>
              <a:ext cx="1524000" cy="3505200"/>
            </p:xfrm>
            <a:graphic>
              <a:graphicData uri="http://schemas.openxmlformats.org/drawingml/2006/table">
                <a:tbl>
                  <a:tblPr firstRow="1" firstCol="1" bandRow="1">
                    <a:tableStyleId>{5C22544A-7EE6-4342-B048-85BDC9FD1C3A}</a:tableStyleId>
                  </a:tblPr>
                  <a:tblGrid>
                    <a:gridCol w="650875"/>
                    <a:gridCol w="873125"/>
                  </a:tblGrid>
                  <a:tr h="175260">
                    <a:tc>
                      <a:txBody>
                        <a:bodyPr/>
                        <a:lstStyle/>
                        <a:p>
                          <a:pPr marL="0" marR="0" algn="ctr">
                            <a:lnSpc>
                              <a:spcPct val="115000"/>
                            </a:lnSpc>
                            <a:spcBef>
                              <a:spcPts val="0"/>
                            </a:spcBef>
                            <a:spcAft>
                              <a:spcPts val="0"/>
                            </a:spcAft>
                            <a:tabLst>
                              <a:tab pos="2016125" algn="l"/>
                            </a:tabLst>
                          </a:pPr>
                          <a:r>
                            <a:rPr lang="en-US" sz="1000" b="1" dirty="0">
                              <a:effectLst/>
                            </a:rPr>
                            <a:t>Sample</a:t>
                          </a:r>
                          <a:endParaRPr lang="en-US" sz="1000" b="1" dirty="0">
                            <a:effectLst/>
                            <a:latin typeface="Calibri"/>
                            <a:ea typeface="Calibri"/>
                            <a:cs typeface="Times New Roman"/>
                          </a:endParaRPr>
                        </a:p>
                      </a:txBody>
                      <a:tcPr marL="68580" marR="68580" marT="0" marB="0"/>
                    </a:tc>
                    <a:tc>
                      <a:txBody>
                        <a:bodyPr/>
                        <a:lstStyle/>
                        <a:p>
                          <a:endParaRPr lang="en-US"/>
                        </a:p>
                      </a:txBody>
                      <a:tcPr marL="68580" marR="68580" marT="0" marB="0">
                        <a:blipFill rotWithShape="1">
                          <a:blip r:embed="rId4"/>
                          <a:stretch>
                            <a:fillRect l="-75524" t="-17241" b="-1917241"/>
                          </a:stretch>
                        </a:blipFill>
                      </a:tcPr>
                    </a:tc>
                  </a:tr>
                  <a:tr h="175260">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TCE-1</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1.707</a:t>
                          </a:r>
                          <a:endParaRPr lang="en-US" sz="1000" b="1" dirty="0">
                            <a:solidFill>
                              <a:srgbClr val="00B0F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00B0F0"/>
                              </a:solidFill>
                              <a:effectLst/>
                            </a:rPr>
                            <a:t>TCE -2</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1.748</a:t>
                          </a:r>
                          <a:endParaRPr lang="en-US" sz="1000" b="1" dirty="0">
                            <a:solidFill>
                              <a:srgbClr val="00B0F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00B0F0"/>
                              </a:solidFill>
                              <a:effectLst/>
                            </a:rPr>
                            <a:t>TCE -3</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1.746</a:t>
                          </a:r>
                          <a:endParaRPr lang="en-US" sz="1000" b="1" dirty="0">
                            <a:solidFill>
                              <a:srgbClr val="00B0F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00B0F0"/>
                              </a:solidFill>
                              <a:effectLst/>
                            </a:rPr>
                            <a:t>TCE -4</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1.603</a:t>
                          </a:r>
                          <a:endParaRPr lang="en-US" sz="1000" b="1" dirty="0">
                            <a:solidFill>
                              <a:srgbClr val="00B0F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00B0F0"/>
                              </a:solidFill>
                              <a:effectLst/>
                            </a:rPr>
                            <a:t>TCE -5</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1.723</a:t>
                          </a:r>
                          <a:endParaRPr lang="en-US" sz="1000" b="1" dirty="0">
                            <a:solidFill>
                              <a:srgbClr val="00B0F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00B0F0"/>
                              </a:solidFill>
                              <a:effectLst/>
                            </a:rPr>
                            <a:t>TCE -6</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F0"/>
                              </a:solidFill>
                              <a:effectLst/>
                            </a:rPr>
                            <a:t>1.725</a:t>
                          </a:r>
                          <a:endParaRPr lang="en-US" sz="1000" b="1" dirty="0">
                            <a:solidFill>
                              <a:srgbClr val="00B0F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smtClean="0">
                              <a:solidFill>
                                <a:srgbClr val="00B0F0"/>
                              </a:solidFill>
                              <a:effectLst/>
                              <a:latin typeface="Calibri"/>
                              <a:ea typeface="Calibri"/>
                              <a:cs typeface="Times New Roman"/>
                            </a:rPr>
                            <a:t>TCE-7</a:t>
                          </a:r>
                          <a:endParaRPr lang="en-US" sz="1000" b="1" dirty="0">
                            <a:solidFill>
                              <a:srgbClr val="00B0F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smtClean="0">
                              <a:solidFill>
                                <a:srgbClr val="00B0F0"/>
                              </a:solidFill>
                              <a:effectLst/>
                              <a:latin typeface="Calibri"/>
                              <a:ea typeface="Calibri"/>
                              <a:cs typeface="Times New Roman"/>
                            </a:rPr>
                            <a:t>1.722</a:t>
                          </a:r>
                          <a:endParaRPr lang="en-US" sz="1000" b="1" dirty="0">
                            <a:solidFill>
                              <a:srgbClr val="00B0F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FF0000"/>
                              </a:solidFill>
                              <a:effectLst/>
                            </a:rPr>
                            <a:t>TCE </a:t>
                          </a:r>
                          <a:r>
                            <a:rPr lang="en-US" sz="1000" b="1" dirty="0" smtClean="0">
                              <a:solidFill>
                                <a:srgbClr val="FF0000"/>
                              </a:solidFill>
                              <a:effectLst/>
                            </a:rPr>
                            <a:t>-8</a:t>
                          </a:r>
                          <a:endParaRPr lang="en-US" sz="1000" b="1"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1.719</a:t>
                          </a:r>
                          <a:endParaRPr lang="en-US" sz="1000" b="1" dirty="0">
                            <a:solidFill>
                              <a:srgbClr val="FF000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smtClean="0">
                              <a:solidFill>
                                <a:srgbClr val="FF0000"/>
                              </a:solidFill>
                              <a:effectLst/>
                            </a:rPr>
                            <a:t>TCE -9</a:t>
                          </a:r>
                          <a:endParaRPr lang="en-US" sz="1000" b="1"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1.705</a:t>
                          </a:r>
                          <a:endParaRPr lang="en-US" sz="1000" b="1" dirty="0">
                            <a:solidFill>
                              <a:srgbClr val="FF000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FF0000"/>
                              </a:solidFill>
                              <a:effectLst/>
                            </a:rPr>
                            <a:t>TCE </a:t>
                          </a:r>
                          <a:r>
                            <a:rPr lang="en-US" sz="1000" b="1" dirty="0" smtClean="0">
                              <a:solidFill>
                                <a:srgbClr val="FF0000"/>
                              </a:solidFill>
                              <a:effectLst/>
                            </a:rPr>
                            <a:t>-10</a:t>
                          </a:r>
                          <a:endParaRPr lang="en-US" sz="1000" b="1"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1.624</a:t>
                          </a:r>
                          <a:endParaRPr lang="en-US" sz="1000" b="1" dirty="0">
                            <a:solidFill>
                              <a:srgbClr val="FF000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FF0000"/>
                              </a:solidFill>
                              <a:effectLst/>
                            </a:rPr>
                            <a:t>TCE -</a:t>
                          </a:r>
                          <a:r>
                            <a:rPr lang="en-US" sz="1000" b="1" dirty="0" smtClean="0">
                              <a:solidFill>
                                <a:srgbClr val="FF0000"/>
                              </a:solidFill>
                              <a:effectLst/>
                            </a:rPr>
                            <a:t>11</a:t>
                          </a:r>
                          <a:endParaRPr lang="en-US" sz="1000" b="1"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1.727</a:t>
                          </a:r>
                          <a:endParaRPr lang="en-US" sz="1000" b="1" dirty="0">
                            <a:solidFill>
                              <a:srgbClr val="FF000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FF0000"/>
                              </a:solidFill>
                              <a:effectLst/>
                            </a:rPr>
                            <a:t>TCE -</a:t>
                          </a:r>
                          <a:r>
                            <a:rPr lang="en-US" sz="1000" b="1" dirty="0" smtClean="0">
                              <a:solidFill>
                                <a:srgbClr val="FF0000"/>
                              </a:solidFill>
                              <a:effectLst/>
                            </a:rPr>
                            <a:t>12</a:t>
                          </a:r>
                          <a:endParaRPr lang="en-US" sz="1000" b="1"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1.702</a:t>
                          </a:r>
                          <a:endParaRPr lang="en-US" sz="1000" b="1" dirty="0">
                            <a:solidFill>
                              <a:srgbClr val="FF000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FF0000"/>
                              </a:solidFill>
                              <a:effectLst/>
                            </a:rPr>
                            <a:t>TCE -</a:t>
                          </a:r>
                          <a:r>
                            <a:rPr lang="en-US" sz="1000" b="1" dirty="0" smtClean="0">
                              <a:solidFill>
                                <a:srgbClr val="FF0000"/>
                              </a:solidFill>
                              <a:effectLst/>
                            </a:rPr>
                            <a:t>13</a:t>
                          </a:r>
                          <a:endParaRPr lang="en-US" sz="1000" b="1" dirty="0">
                            <a:solidFill>
                              <a:srgbClr val="FF000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FF0000"/>
                              </a:solidFill>
                              <a:effectLst/>
                            </a:rPr>
                            <a:t>1.603</a:t>
                          </a:r>
                          <a:endParaRPr lang="en-US" sz="1000" b="1" dirty="0">
                            <a:solidFill>
                              <a:srgbClr val="FF000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00B050"/>
                              </a:solidFill>
                              <a:effectLst/>
                            </a:rPr>
                            <a:t>TCE -</a:t>
                          </a:r>
                          <a:r>
                            <a:rPr lang="en-US" sz="1000" b="1" dirty="0" smtClean="0">
                              <a:solidFill>
                                <a:srgbClr val="00B050"/>
                              </a:solidFill>
                              <a:effectLst/>
                            </a:rPr>
                            <a:t>14</a:t>
                          </a:r>
                          <a:endParaRPr lang="en-US" sz="1000" b="1"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1.711</a:t>
                          </a:r>
                          <a:endParaRPr lang="en-US" sz="1000" b="1" dirty="0">
                            <a:solidFill>
                              <a:srgbClr val="00B05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00B050"/>
                              </a:solidFill>
                              <a:effectLst/>
                            </a:rPr>
                            <a:t>TCE -</a:t>
                          </a:r>
                          <a:r>
                            <a:rPr lang="en-US" sz="1000" b="1" dirty="0" smtClean="0">
                              <a:solidFill>
                                <a:srgbClr val="00B050"/>
                              </a:solidFill>
                              <a:effectLst/>
                            </a:rPr>
                            <a:t>15</a:t>
                          </a:r>
                          <a:endParaRPr lang="en-US" sz="1000" b="1"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1.768</a:t>
                          </a:r>
                          <a:endParaRPr lang="en-US" sz="1000" b="1" dirty="0">
                            <a:solidFill>
                              <a:srgbClr val="00B05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00B050"/>
                              </a:solidFill>
                              <a:effectLst/>
                            </a:rPr>
                            <a:t>TCE -</a:t>
                          </a:r>
                          <a:r>
                            <a:rPr lang="en-US" sz="1000" b="1" dirty="0" smtClean="0">
                              <a:solidFill>
                                <a:srgbClr val="00B050"/>
                              </a:solidFill>
                              <a:effectLst/>
                            </a:rPr>
                            <a:t>16</a:t>
                          </a:r>
                          <a:endParaRPr lang="en-US" sz="1000" b="1"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1.620</a:t>
                          </a:r>
                          <a:endParaRPr lang="en-US" sz="1000" b="1" dirty="0">
                            <a:solidFill>
                              <a:srgbClr val="00B05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00B050"/>
                              </a:solidFill>
                              <a:effectLst/>
                            </a:rPr>
                            <a:t>TCE -</a:t>
                          </a:r>
                          <a:r>
                            <a:rPr lang="en-US" sz="1000" b="1" dirty="0" smtClean="0">
                              <a:solidFill>
                                <a:srgbClr val="00B050"/>
                              </a:solidFill>
                              <a:effectLst/>
                            </a:rPr>
                            <a:t>17</a:t>
                          </a:r>
                          <a:endParaRPr lang="en-US" sz="1000" b="1"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1.652</a:t>
                          </a:r>
                          <a:endParaRPr lang="en-US" sz="1000" b="1" dirty="0">
                            <a:solidFill>
                              <a:srgbClr val="00B05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00B050"/>
                              </a:solidFill>
                              <a:effectLst/>
                            </a:rPr>
                            <a:t>TCE -</a:t>
                          </a:r>
                          <a:r>
                            <a:rPr lang="en-US" sz="1000" b="1" dirty="0" smtClean="0">
                              <a:solidFill>
                                <a:srgbClr val="00B050"/>
                              </a:solidFill>
                              <a:effectLst/>
                            </a:rPr>
                            <a:t>18</a:t>
                          </a:r>
                          <a:endParaRPr lang="en-US" sz="1000" b="1"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1.750</a:t>
                          </a:r>
                          <a:endParaRPr lang="en-US" sz="1000" b="1" dirty="0">
                            <a:solidFill>
                              <a:srgbClr val="00B050"/>
                            </a:solidFill>
                            <a:effectLst/>
                            <a:latin typeface="Calibri"/>
                            <a:ea typeface="Calibri"/>
                            <a:cs typeface="Times New Roman"/>
                          </a:endParaRPr>
                        </a:p>
                      </a:txBody>
                      <a:tcPr marL="68580" marR="68580" marT="0" marB="0"/>
                    </a:tc>
                  </a:tr>
                  <a:tr h="175260">
                    <a:tc>
                      <a:txBody>
                        <a:bodyPr/>
                        <a:lstStyle/>
                        <a:p>
                          <a:pPr marL="0" marR="0" algn="ctr">
                            <a:lnSpc>
                              <a:spcPct val="115000"/>
                            </a:lnSpc>
                            <a:spcBef>
                              <a:spcPts val="0"/>
                            </a:spcBef>
                            <a:spcAft>
                              <a:spcPts val="0"/>
                            </a:spcAft>
                          </a:pPr>
                          <a:r>
                            <a:rPr lang="en-US" sz="1000" b="1" dirty="0">
                              <a:solidFill>
                                <a:srgbClr val="00B050"/>
                              </a:solidFill>
                              <a:effectLst/>
                            </a:rPr>
                            <a:t>TCE -</a:t>
                          </a:r>
                          <a:r>
                            <a:rPr lang="en-US" sz="1000" b="1" dirty="0" smtClean="0">
                              <a:solidFill>
                                <a:srgbClr val="00B050"/>
                              </a:solidFill>
                              <a:effectLst/>
                            </a:rPr>
                            <a:t>19</a:t>
                          </a:r>
                          <a:endParaRPr lang="en-US" sz="1000" b="1" dirty="0">
                            <a:solidFill>
                              <a:srgbClr val="00B050"/>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2016125" algn="l"/>
                            </a:tabLst>
                          </a:pPr>
                          <a:r>
                            <a:rPr lang="en-US" sz="1000" b="1" dirty="0">
                              <a:solidFill>
                                <a:srgbClr val="00B050"/>
                              </a:solidFill>
                              <a:effectLst/>
                            </a:rPr>
                            <a:t>1.706</a:t>
                          </a:r>
                          <a:endParaRPr lang="en-US" sz="1000" b="1" dirty="0">
                            <a:solidFill>
                              <a:srgbClr val="00B050"/>
                            </a:solidFill>
                            <a:effectLst/>
                            <a:latin typeface="Calibri"/>
                            <a:ea typeface="Calibri"/>
                            <a:cs typeface="Times New Roman"/>
                          </a:endParaRPr>
                        </a:p>
                      </a:txBody>
                      <a:tcPr marL="68580" marR="68580" marT="0" marB="0"/>
                    </a:tc>
                  </a:tr>
                </a:tbl>
              </a:graphicData>
            </a:graphic>
          </p:graphicFrame>
        </mc:Fallback>
      </mc:AlternateContent>
      <p:sp>
        <p:nvSpPr>
          <p:cNvPr id="6" name="TextBox 5"/>
          <p:cNvSpPr txBox="1"/>
          <p:nvPr/>
        </p:nvSpPr>
        <p:spPr>
          <a:xfrm>
            <a:off x="1219200" y="1905000"/>
            <a:ext cx="3276600" cy="276999"/>
          </a:xfrm>
          <a:prstGeom prst="rect">
            <a:avLst/>
          </a:prstGeom>
          <a:noFill/>
        </p:spPr>
        <p:txBody>
          <a:bodyPr wrap="square" rtlCol="0">
            <a:spAutoFit/>
          </a:bodyPr>
          <a:lstStyle/>
          <a:p>
            <a:r>
              <a:rPr lang="en-US" sz="1200" b="1" dirty="0" smtClean="0">
                <a:solidFill>
                  <a:srgbClr val="FF0000"/>
                </a:solidFill>
              </a:rPr>
              <a:t>Original sample: density =1.717g/ml and k = 8.9m/d</a:t>
            </a:r>
            <a:endParaRPr lang="en-US" sz="1200" b="1" dirty="0">
              <a:solidFill>
                <a:srgbClr val="FF0000"/>
              </a:solidFill>
            </a:endParaRPr>
          </a:p>
        </p:txBody>
      </p:sp>
    </p:spTree>
    <p:extLst>
      <p:ext uri="{BB962C8B-B14F-4D97-AF65-F5344CB8AC3E}">
        <p14:creationId xmlns:p14="http://schemas.microsoft.com/office/powerpoint/2010/main" val="284310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cap="none" spc="0" dirty="0">
                <a:solidFill>
                  <a:srgbClr val="FFFF00"/>
                </a:solidFill>
                <a:cs typeface="Times New Roman" pitchFamily="18" charset="0"/>
              </a:rPr>
              <a:t>RESULTS OF HYDRAULIC CONDUCTIVITY </a:t>
            </a:r>
            <a:r>
              <a:rPr lang="en-US" sz="2400" b="1" dirty="0">
                <a:solidFill>
                  <a:srgbClr val="FFFF00"/>
                </a:solidFill>
              </a:rPr>
              <a:t>(</a:t>
            </a:r>
            <a:r>
              <a:rPr lang="en-US" sz="2400" b="1" cap="none" dirty="0">
                <a:solidFill>
                  <a:srgbClr val="FFFF00"/>
                </a:solidFill>
              </a:rPr>
              <a:t>m/d)</a:t>
            </a:r>
            <a:r>
              <a:rPr lang="en-US" sz="2800" b="1" cap="none" spc="0" dirty="0">
                <a:solidFill>
                  <a:srgbClr val="FFFF00"/>
                </a:solidFill>
                <a:cs typeface="Times New Roman" pitchFamily="18" charset="0"/>
              </a:rPr>
              <a:t> </a:t>
            </a:r>
            <a:br>
              <a:rPr lang="en-US" sz="2800" b="1" cap="none" spc="0" dirty="0">
                <a:solidFill>
                  <a:srgbClr val="FFFF00"/>
                </a:solidFill>
                <a:cs typeface="Times New Roman" pitchFamily="18" charset="0"/>
              </a:rPr>
            </a:br>
            <a:r>
              <a:rPr lang="en-US" sz="2800" b="1" cap="none" spc="0" dirty="0">
                <a:solidFill>
                  <a:srgbClr val="FFFF00"/>
                </a:solidFill>
                <a:cs typeface="Times New Roman" pitchFamily="18" charset="0"/>
              </a:rPr>
              <a:t>OF SAND SAMPLES  (-0.425 mm) </a:t>
            </a:r>
            <a:br>
              <a:rPr lang="en-US" sz="2800" b="1" cap="none" spc="0" dirty="0">
                <a:solidFill>
                  <a:srgbClr val="FFFF00"/>
                </a:solidFill>
                <a:cs typeface="Times New Roman" pitchFamily="18" charset="0"/>
              </a:rPr>
            </a:br>
            <a:r>
              <a:rPr lang="en-US" sz="2800" b="1" cap="none" spc="0" dirty="0">
                <a:solidFill>
                  <a:srgbClr val="FFFF00"/>
                </a:solidFill>
                <a:cs typeface="Times New Roman" pitchFamily="18" charset="0"/>
              </a:rPr>
              <a:t>CONTAMINATED WITH GASOLINE (v/v %)</a:t>
            </a:r>
            <a:endParaRPr lang="en-US" dirty="0"/>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2109850052"/>
              </p:ext>
            </p:extLst>
          </p:nvPr>
        </p:nvGraphicFramePr>
        <p:xfrm>
          <a:off x="609600" y="1600200"/>
          <a:ext cx="7924800" cy="41148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337640671"/>
                  </p:ext>
                </p:extLst>
              </p:nvPr>
            </p:nvGraphicFramePr>
            <p:xfrm>
              <a:off x="6477000" y="1676402"/>
              <a:ext cx="1802130" cy="2347384"/>
            </p:xfrm>
            <a:graphic>
              <a:graphicData uri="http://schemas.openxmlformats.org/drawingml/2006/table">
                <a:tbl>
                  <a:tblPr firstRow="1" firstCol="1" bandRow="1">
                    <a:tableStyleId>{5C22544A-7EE6-4342-B048-85BDC9FD1C3A}</a:tableStyleId>
                  </a:tblPr>
                  <a:tblGrid>
                    <a:gridCol w="828006"/>
                    <a:gridCol w="974124"/>
                  </a:tblGrid>
                  <a:tr h="304798">
                    <a:tc>
                      <a:txBody>
                        <a:bodyPr/>
                        <a:lstStyle/>
                        <a:p>
                          <a:pPr marL="0" marR="0" algn="ctr">
                            <a:lnSpc>
                              <a:spcPct val="115000"/>
                            </a:lnSpc>
                            <a:spcBef>
                              <a:spcPts val="0"/>
                            </a:spcBef>
                            <a:spcAft>
                              <a:spcPts val="0"/>
                            </a:spcAft>
                            <a:tabLst>
                              <a:tab pos="2016125" algn="l"/>
                            </a:tabLst>
                          </a:pPr>
                          <a:r>
                            <a:rPr lang="en-US" sz="1200" dirty="0">
                              <a:effectLst/>
                            </a:rPr>
                            <a:t>Sample</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016125" algn="l"/>
                            </a:tabLst>
                          </a:pPr>
                          <a:r>
                            <a:rPr lang="en-US" sz="1200" dirty="0">
                              <a:effectLst/>
                            </a:rPr>
                            <a:t>Density </a:t>
                          </a:r>
                          <a14:m>
                            <m:oMath xmlns:m="http://schemas.openxmlformats.org/officeDocument/2006/math">
                              <m:r>
                                <a:rPr lang="en-US" sz="1200">
                                  <a:effectLst/>
                                  <a:latin typeface="Cambria Math"/>
                                </a:rPr>
                                <m:t>(</m:t>
                              </m:r>
                              <m:f>
                                <m:fPr>
                                  <m:ctrlPr>
                                    <a:rPr lang="en-US" sz="1200" i="1">
                                      <a:effectLst/>
                                      <a:latin typeface="Cambria Math"/>
                                    </a:rPr>
                                  </m:ctrlPr>
                                </m:fPr>
                                <m:num>
                                  <m:r>
                                    <a:rPr lang="en-US" sz="1200">
                                      <a:effectLst/>
                                      <a:latin typeface="Cambria Math"/>
                                    </a:rPr>
                                    <m:t>𝑔</m:t>
                                  </m:r>
                                </m:num>
                                <m:den>
                                  <m:r>
                                    <a:rPr lang="en-US" sz="1200">
                                      <a:effectLst/>
                                      <a:latin typeface="Cambria Math"/>
                                    </a:rPr>
                                    <m:t>𝑚𝐿</m:t>
                                  </m:r>
                                </m:den>
                              </m:f>
                              <m:r>
                                <a:rPr lang="en-US" sz="1200">
                                  <a:effectLst/>
                                  <a:latin typeface="Cambria Math"/>
                                </a:rPr>
                                <m:t>)</m:t>
                              </m:r>
                            </m:oMath>
                          </a14:m>
                          <a:endParaRPr lang="en-US" sz="1200" dirty="0">
                            <a:effectLst/>
                            <a:latin typeface="Calibri"/>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Gas-001</a:t>
                          </a:r>
                          <a:endParaRPr lang="en-US" sz="1200" b="1" dirty="0">
                            <a:solidFill>
                              <a:srgbClr val="0070C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a:solidFill>
                                <a:srgbClr val="0070C0"/>
                              </a:solidFill>
                              <a:effectLst/>
                              <a:latin typeface="+mn-lt"/>
                            </a:rPr>
                            <a:t>1.600</a:t>
                          </a:r>
                          <a:endParaRPr lang="en-US" sz="1200" b="1">
                            <a:solidFill>
                              <a:srgbClr val="0070C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Gas-002</a:t>
                          </a:r>
                          <a:endParaRPr lang="en-US" sz="1200" b="1" dirty="0">
                            <a:solidFill>
                              <a:srgbClr val="0070C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1.669</a:t>
                          </a:r>
                          <a:endParaRPr lang="en-US" sz="1200" b="1" dirty="0">
                            <a:solidFill>
                              <a:srgbClr val="0070C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Gas-003</a:t>
                          </a:r>
                          <a:endParaRPr lang="en-US" sz="1200" b="1" dirty="0">
                            <a:solidFill>
                              <a:srgbClr val="0070C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1.553</a:t>
                          </a:r>
                          <a:endParaRPr lang="en-US" sz="1200" b="1" dirty="0">
                            <a:solidFill>
                              <a:srgbClr val="0070C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Gas-004</a:t>
                          </a:r>
                          <a:endParaRPr lang="en-US" sz="1200" b="1" dirty="0">
                            <a:solidFill>
                              <a:srgbClr val="FF000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1.627</a:t>
                          </a:r>
                          <a:endParaRPr lang="en-US" sz="1200" b="1" dirty="0">
                            <a:solidFill>
                              <a:srgbClr val="FF000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Gas-005</a:t>
                          </a:r>
                          <a:endParaRPr lang="en-US" sz="1200" b="1" dirty="0">
                            <a:solidFill>
                              <a:srgbClr val="FF000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1.570</a:t>
                          </a:r>
                          <a:endParaRPr lang="en-US" sz="1200" b="1" dirty="0">
                            <a:solidFill>
                              <a:srgbClr val="FF000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Gas-006</a:t>
                          </a:r>
                          <a:endParaRPr lang="en-US" sz="1200" b="1" dirty="0">
                            <a:solidFill>
                              <a:srgbClr val="FF000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1.590</a:t>
                          </a:r>
                          <a:endParaRPr lang="en-US" sz="1200" b="1" dirty="0">
                            <a:solidFill>
                              <a:srgbClr val="FF000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Gas-007</a:t>
                          </a:r>
                          <a:endParaRPr lang="en-US" sz="1200" b="1" dirty="0">
                            <a:solidFill>
                              <a:srgbClr val="00B05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1.612</a:t>
                          </a:r>
                          <a:endParaRPr lang="en-US" sz="1200" b="1" dirty="0">
                            <a:solidFill>
                              <a:srgbClr val="00B05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Gas-008</a:t>
                          </a:r>
                          <a:endParaRPr lang="en-US" sz="1200" b="1" dirty="0">
                            <a:solidFill>
                              <a:srgbClr val="00B05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1.608</a:t>
                          </a:r>
                          <a:endParaRPr lang="en-US" sz="1200" b="1" dirty="0">
                            <a:solidFill>
                              <a:srgbClr val="00B05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Gas-009</a:t>
                          </a:r>
                          <a:endParaRPr lang="en-US" sz="1200" b="1" dirty="0">
                            <a:solidFill>
                              <a:srgbClr val="00B05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1.792</a:t>
                          </a:r>
                          <a:endParaRPr lang="en-US" sz="1200" b="1" dirty="0">
                            <a:solidFill>
                              <a:srgbClr val="00B050"/>
                            </a:solidFill>
                            <a:effectLst/>
                            <a:latin typeface="+mn-lt"/>
                            <a:ea typeface="Calibri"/>
                            <a:cs typeface="Times New Roman"/>
                          </a:endParaRPr>
                        </a:p>
                      </a:txBody>
                      <a:tcPr marL="68580" marR="68580" marT="0" marB="0"/>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xmlns="" xmlns:a14="http://schemas.microsoft.com/office/drawing/2010/main" val="1337640671"/>
                  </p:ext>
                </p:extLst>
              </p:nvPr>
            </p:nvGraphicFramePr>
            <p:xfrm>
              <a:off x="6477000" y="1676402"/>
              <a:ext cx="1802130" cy="2347384"/>
            </p:xfrm>
            <a:graphic>
              <a:graphicData uri="http://schemas.openxmlformats.org/drawingml/2006/table">
                <a:tbl>
                  <a:tblPr firstRow="1" firstCol="1" bandRow="1">
                    <a:tableStyleId>{5C22544A-7EE6-4342-B048-85BDC9FD1C3A}</a:tableStyleId>
                  </a:tblPr>
                  <a:tblGrid>
                    <a:gridCol w="828006"/>
                    <a:gridCol w="974124"/>
                  </a:tblGrid>
                  <a:tr h="304798">
                    <a:tc>
                      <a:txBody>
                        <a:bodyPr/>
                        <a:lstStyle/>
                        <a:p>
                          <a:pPr marL="0" marR="0" algn="ctr">
                            <a:lnSpc>
                              <a:spcPct val="115000"/>
                            </a:lnSpc>
                            <a:spcBef>
                              <a:spcPts val="0"/>
                            </a:spcBef>
                            <a:spcAft>
                              <a:spcPts val="0"/>
                            </a:spcAft>
                            <a:tabLst>
                              <a:tab pos="2016125" algn="l"/>
                            </a:tabLst>
                          </a:pPr>
                          <a:r>
                            <a:rPr lang="en-US" sz="1200" dirty="0">
                              <a:effectLst/>
                            </a:rPr>
                            <a:t>Sample</a:t>
                          </a:r>
                          <a:endParaRPr lang="en-US" sz="1200" dirty="0">
                            <a:effectLst/>
                            <a:latin typeface="Calibri"/>
                            <a:ea typeface="Calibri"/>
                            <a:cs typeface="Times New Roman"/>
                          </a:endParaRPr>
                        </a:p>
                      </a:txBody>
                      <a:tcPr marL="68580" marR="68580" marT="0" marB="0"/>
                    </a:tc>
                    <a:tc>
                      <a:txBody>
                        <a:bodyPr/>
                        <a:lstStyle/>
                        <a:p>
                          <a:endParaRPr lang="en-US" dirty="0"/>
                        </a:p>
                      </a:txBody>
                      <a:tcPr marL="68580" marR="68580" marT="0" marB="0">
                        <a:blipFill rotWithShape="1">
                          <a:blip r:embed="rId4"/>
                          <a:stretch>
                            <a:fillRect l="-86164" t="-12000" r="-629" b="-688000"/>
                          </a:stretch>
                        </a:blipFill>
                      </a:tcPr>
                    </a:tc>
                  </a:tr>
                  <a:tr h="226954">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Gas-001</a:t>
                          </a:r>
                          <a:endParaRPr lang="en-US" sz="1200" b="1" dirty="0">
                            <a:solidFill>
                              <a:srgbClr val="0070C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1.600</a:t>
                          </a:r>
                          <a:endParaRPr lang="en-US" sz="1200" b="1" dirty="0">
                            <a:solidFill>
                              <a:srgbClr val="0070C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Gas-002</a:t>
                          </a:r>
                          <a:endParaRPr lang="en-US" sz="1200" b="1" dirty="0">
                            <a:solidFill>
                              <a:srgbClr val="0070C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1.669</a:t>
                          </a:r>
                          <a:endParaRPr lang="en-US" sz="1200" b="1" dirty="0">
                            <a:solidFill>
                              <a:srgbClr val="0070C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Gas-003</a:t>
                          </a:r>
                          <a:endParaRPr lang="en-US" sz="1200" b="1" dirty="0">
                            <a:solidFill>
                              <a:srgbClr val="0070C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1.553</a:t>
                          </a:r>
                          <a:endParaRPr lang="en-US" sz="1200" b="1" dirty="0">
                            <a:solidFill>
                              <a:srgbClr val="0070C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Gas-004</a:t>
                          </a:r>
                          <a:endParaRPr lang="en-US" sz="1200" b="1" dirty="0">
                            <a:solidFill>
                              <a:srgbClr val="FF000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1.627</a:t>
                          </a:r>
                          <a:endParaRPr lang="en-US" sz="1200" b="1" dirty="0">
                            <a:solidFill>
                              <a:srgbClr val="FF000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Gas-005</a:t>
                          </a:r>
                          <a:endParaRPr lang="en-US" sz="1200" b="1" dirty="0">
                            <a:solidFill>
                              <a:srgbClr val="FF000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1.570</a:t>
                          </a:r>
                          <a:endParaRPr lang="en-US" sz="1200" b="1" dirty="0">
                            <a:solidFill>
                              <a:srgbClr val="FF000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Gas-006</a:t>
                          </a:r>
                          <a:endParaRPr lang="en-US" sz="1200" b="1" dirty="0">
                            <a:solidFill>
                              <a:srgbClr val="FF000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1.590</a:t>
                          </a:r>
                          <a:endParaRPr lang="en-US" sz="1200" b="1" dirty="0">
                            <a:solidFill>
                              <a:srgbClr val="FF000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Gas-007</a:t>
                          </a:r>
                          <a:endParaRPr lang="en-US" sz="1200" b="1" dirty="0">
                            <a:solidFill>
                              <a:srgbClr val="00B05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1.612</a:t>
                          </a:r>
                          <a:endParaRPr lang="en-US" sz="1200" b="1" dirty="0">
                            <a:solidFill>
                              <a:srgbClr val="00B05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Gas-008</a:t>
                          </a:r>
                          <a:endParaRPr lang="en-US" sz="1200" b="1" dirty="0">
                            <a:solidFill>
                              <a:srgbClr val="00B05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1.608</a:t>
                          </a:r>
                          <a:endParaRPr lang="en-US" sz="1200" b="1" dirty="0">
                            <a:solidFill>
                              <a:srgbClr val="00B050"/>
                            </a:solidFill>
                            <a:effectLst/>
                            <a:latin typeface="+mn-lt"/>
                            <a:ea typeface="Calibri"/>
                            <a:cs typeface="Times New Roman"/>
                          </a:endParaRPr>
                        </a:p>
                      </a:txBody>
                      <a:tcPr marL="68580" marR="68580" marT="0" marB="0"/>
                    </a:tc>
                  </a:tr>
                  <a:tr h="226954">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Gas-009</a:t>
                          </a:r>
                          <a:endParaRPr lang="en-US" sz="1200" b="1" dirty="0">
                            <a:solidFill>
                              <a:srgbClr val="00B05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1.792</a:t>
                          </a:r>
                          <a:endParaRPr lang="en-US" sz="1200" b="1" dirty="0">
                            <a:solidFill>
                              <a:srgbClr val="00B050"/>
                            </a:solidFill>
                            <a:effectLst/>
                            <a:latin typeface="+mn-lt"/>
                            <a:ea typeface="Calibri"/>
                            <a:cs typeface="Times New Roman"/>
                          </a:endParaRPr>
                        </a:p>
                      </a:txBody>
                      <a:tcPr marL="68580" marR="68580" marT="0" marB="0"/>
                    </a:tc>
                  </a:tr>
                </a:tbl>
              </a:graphicData>
            </a:graphic>
          </p:graphicFrame>
        </mc:Fallback>
      </mc:AlternateContent>
      <p:sp>
        <p:nvSpPr>
          <p:cNvPr id="6" name="TextBox 5"/>
          <p:cNvSpPr txBox="1"/>
          <p:nvPr/>
        </p:nvSpPr>
        <p:spPr>
          <a:xfrm>
            <a:off x="1219200" y="2009001"/>
            <a:ext cx="3429000" cy="276999"/>
          </a:xfrm>
          <a:prstGeom prst="rect">
            <a:avLst/>
          </a:prstGeom>
          <a:noFill/>
        </p:spPr>
        <p:txBody>
          <a:bodyPr wrap="square" rtlCol="0">
            <a:spAutoFit/>
          </a:bodyPr>
          <a:lstStyle/>
          <a:p>
            <a:r>
              <a:rPr lang="en-US" sz="1200" b="1" dirty="0" smtClean="0">
                <a:solidFill>
                  <a:srgbClr val="FF0000"/>
                </a:solidFill>
              </a:rPr>
              <a:t>Original sample: density =1.537g/ml and k = 1.81m/d</a:t>
            </a:r>
            <a:endParaRPr lang="en-US" sz="1200" b="1" dirty="0">
              <a:solidFill>
                <a:srgbClr val="FF0000"/>
              </a:solidFill>
            </a:endParaRPr>
          </a:p>
        </p:txBody>
      </p:sp>
    </p:spTree>
    <p:extLst>
      <p:ext uri="{BB962C8B-B14F-4D97-AF65-F5344CB8AC3E}">
        <p14:creationId xmlns:p14="http://schemas.microsoft.com/office/powerpoint/2010/main" val="164113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cap="none" spc="0" dirty="0">
                <a:solidFill>
                  <a:srgbClr val="FFFF00"/>
                </a:solidFill>
                <a:cs typeface="Times New Roman" pitchFamily="18" charset="0"/>
              </a:rPr>
              <a:t>RESULTS OF HYDRAULIC CONDUCTIVITY </a:t>
            </a:r>
            <a:r>
              <a:rPr lang="en-US" sz="2400" b="1" dirty="0">
                <a:solidFill>
                  <a:srgbClr val="FFFF00"/>
                </a:solidFill>
              </a:rPr>
              <a:t>(</a:t>
            </a:r>
            <a:r>
              <a:rPr lang="en-US" sz="2400" b="1" cap="none" dirty="0">
                <a:solidFill>
                  <a:srgbClr val="FFFF00"/>
                </a:solidFill>
              </a:rPr>
              <a:t>m/d)</a:t>
            </a:r>
            <a:r>
              <a:rPr lang="en-US" sz="2800" b="1" cap="none" spc="0" dirty="0">
                <a:solidFill>
                  <a:srgbClr val="FFFF00"/>
                </a:solidFill>
                <a:cs typeface="Times New Roman" pitchFamily="18" charset="0"/>
              </a:rPr>
              <a:t/>
            </a:r>
            <a:br>
              <a:rPr lang="en-US" sz="2800" b="1" cap="none" spc="0" dirty="0">
                <a:solidFill>
                  <a:srgbClr val="FFFF00"/>
                </a:solidFill>
                <a:cs typeface="Times New Roman" pitchFamily="18" charset="0"/>
              </a:rPr>
            </a:br>
            <a:r>
              <a:rPr lang="en-US" sz="2800" b="1" cap="none" spc="0" dirty="0">
                <a:solidFill>
                  <a:srgbClr val="FFFF00"/>
                </a:solidFill>
                <a:cs typeface="Times New Roman" pitchFamily="18" charset="0"/>
              </a:rPr>
              <a:t>OF SAND SAMPLES (-0.425 mm) </a:t>
            </a:r>
            <a:br>
              <a:rPr lang="en-US" sz="2800" b="1" cap="none" spc="0" dirty="0">
                <a:solidFill>
                  <a:srgbClr val="FFFF00"/>
                </a:solidFill>
                <a:cs typeface="Times New Roman" pitchFamily="18" charset="0"/>
              </a:rPr>
            </a:br>
            <a:r>
              <a:rPr lang="en-US" sz="2800" b="1" cap="none" spc="0" dirty="0">
                <a:solidFill>
                  <a:srgbClr val="FFFF00"/>
                </a:solidFill>
                <a:cs typeface="Times New Roman" pitchFamily="18" charset="0"/>
              </a:rPr>
              <a:t>CONTAMINATED WITH TCE (v/v %) </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19312928"/>
              </p:ext>
            </p:extLst>
          </p:nvPr>
        </p:nvGraphicFramePr>
        <p:xfrm>
          <a:off x="609600" y="1600200"/>
          <a:ext cx="7924800" cy="41148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960953590"/>
                  </p:ext>
                </p:extLst>
              </p:nvPr>
            </p:nvGraphicFramePr>
            <p:xfrm>
              <a:off x="6705600" y="1752600"/>
              <a:ext cx="1676400" cy="2379943"/>
            </p:xfrm>
            <a:graphic>
              <a:graphicData uri="http://schemas.openxmlformats.org/drawingml/2006/table">
                <a:tbl>
                  <a:tblPr firstRow="1" firstCol="1" bandRow="1">
                    <a:tableStyleId>{5C22544A-7EE6-4342-B048-85BDC9FD1C3A}</a:tableStyleId>
                  </a:tblPr>
                  <a:tblGrid>
                    <a:gridCol w="685800"/>
                    <a:gridCol w="990600"/>
                  </a:tblGrid>
                  <a:tr h="487135">
                    <a:tc>
                      <a:txBody>
                        <a:bodyPr/>
                        <a:lstStyle/>
                        <a:p>
                          <a:pPr marL="0" marR="0" algn="ctr">
                            <a:lnSpc>
                              <a:spcPct val="115000"/>
                            </a:lnSpc>
                            <a:spcBef>
                              <a:spcPts val="0"/>
                            </a:spcBef>
                            <a:spcAft>
                              <a:spcPts val="0"/>
                            </a:spcAft>
                            <a:tabLst>
                              <a:tab pos="2016125" algn="l"/>
                            </a:tabLst>
                          </a:pPr>
                          <a:r>
                            <a:rPr lang="en-US" sz="1200" dirty="0">
                              <a:effectLst/>
                              <a:latin typeface="+mn-lt"/>
                            </a:rPr>
                            <a:t>Sample</a:t>
                          </a:r>
                          <a:endParaRPr lang="en-US" sz="1200"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016125" algn="l"/>
                            </a:tabLst>
                          </a:pPr>
                          <a:r>
                            <a:rPr lang="en-US" sz="1200">
                              <a:effectLst/>
                              <a:latin typeface="+mn-lt"/>
                            </a:rPr>
                            <a:t>Density </a:t>
                          </a:r>
                          <a14:m>
                            <m:oMath xmlns:m="http://schemas.openxmlformats.org/officeDocument/2006/math">
                              <m:r>
                                <a:rPr lang="en-US" sz="1200">
                                  <a:effectLst/>
                                  <a:latin typeface="Cambria Math"/>
                                </a:rPr>
                                <m:t>(</m:t>
                              </m:r>
                              <m:f>
                                <m:fPr>
                                  <m:ctrlPr>
                                    <a:rPr lang="en-US" sz="1200" i="1">
                                      <a:effectLst/>
                                      <a:latin typeface="Cambria Math"/>
                                    </a:rPr>
                                  </m:ctrlPr>
                                </m:fPr>
                                <m:num>
                                  <m:r>
                                    <a:rPr lang="en-US" sz="1200">
                                      <a:effectLst/>
                                      <a:latin typeface="Cambria Math"/>
                                    </a:rPr>
                                    <m:t>𝑔</m:t>
                                  </m:r>
                                </m:num>
                                <m:den>
                                  <m:r>
                                    <a:rPr lang="en-US" sz="1200">
                                      <a:effectLst/>
                                      <a:latin typeface="Cambria Math"/>
                                    </a:rPr>
                                    <m:t>𝑚𝐿</m:t>
                                  </m:r>
                                </m:den>
                              </m:f>
                              <m:r>
                                <a:rPr lang="en-US" sz="1200">
                                  <a:effectLst/>
                                  <a:latin typeface="Cambria Math"/>
                                </a:rPr>
                                <m:t>)</m:t>
                              </m:r>
                            </m:oMath>
                          </a14:m>
                          <a:endParaRPr lang="en-US" sz="1200">
                            <a:effectLst/>
                            <a:latin typeface="+mn-lt"/>
                            <a:ea typeface="Calibri"/>
                            <a:cs typeface="Times New Roman"/>
                          </a:endParaRPr>
                        </a:p>
                      </a:txBody>
                      <a:tcPr marL="68580" marR="68580" marT="0" marB="0"/>
                    </a:tc>
                  </a:tr>
                  <a:tr h="208341">
                    <a:tc>
                      <a:txBody>
                        <a:bodyPr/>
                        <a:lstStyle/>
                        <a:p>
                          <a:pPr marL="0" marR="0" algn="ctr">
                            <a:lnSpc>
                              <a:spcPct val="115000"/>
                            </a:lnSpc>
                            <a:spcBef>
                              <a:spcPts val="0"/>
                            </a:spcBef>
                            <a:spcAft>
                              <a:spcPts val="0"/>
                            </a:spcAft>
                            <a:tabLst>
                              <a:tab pos="597535" algn="l"/>
                            </a:tabLst>
                          </a:pPr>
                          <a:r>
                            <a:rPr lang="en-US" sz="1200" dirty="0">
                              <a:solidFill>
                                <a:srgbClr val="0070C0"/>
                              </a:solidFill>
                              <a:effectLst/>
                              <a:latin typeface="+mn-lt"/>
                            </a:rPr>
                            <a:t>TCE-011</a:t>
                          </a:r>
                          <a:endParaRPr lang="en-US" sz="1200" dirty="0">
                            <a:solidFill>
                              <a:srgbClr val="0070C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1.575</a:t>
                          </a:r>
                          <a:endParaRPr lang="en-US" sz="1200" b="1" dirty="0">
                            <a:solidFill>
                              <a:srgbClr val="0070C0"/>
                            </a:solidFill>
                            <a:effectLst/>
                            <a:latin typeface="+mn-lt"/>
                            <a:ea typeface="Calibri"/>
                            <a:cs typeface="Times New Roman"/>
                          </a:endParaRPr>
                        </a:p>
                      </a:txBody>
                      <a:tcPr marL="68580" marR="68580" marT="0" marB="0"/>
                    </a:tc>
                  </a:tr>
                  <a:tr h="208341">
                    <a:tc>
                      <a:txBody>
                        <a:bodyPr/>
                        <a:lstStyle/>
                        <a:p>
                          <a:pPr marL="0" marR="0" algn="ctr">
                            <a:lnSpc>
                              <a:spcPct val="115000"/>
                            </a:lnSpc>
                            <a:spcBef>
                              <a:spcPts val="0"/>
                            </a:spcBef>
                            <a:spcAft>
                              <a:spcPts val="0"/>
                            </a:spcAft>
                          </a:pPr>
                          <a:r>
                            <a:rPr lang="en-US" sz="1200" dirty="0">
                              <a:solidFill>
                                <a:srgbClr val="0070C0"/>
                              </a:solidFill>
                              <a:effectLst/>
                              <a:latin typeface="+mn-lt"/>
                            </a:rPr>
                            <a:t>TCE-012</a:t>
                          </a:r>
                          <a:endParaRPr lang="en-US" sz="1200" dirty="0">
                            <a:solidFill>
                              <a:srgbClr val="0070C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1.565</a:t>
                          </a:r>
                          <a:endParaRPr lang="en-US" sz="1200" b="1" dirty="0">
                            <a:solidFill>
                              <a:srgbClr val="0070C0"/>
                            </a:solidFill>
                            <a:effectLst/>
                            <a:latin typeface="+mn-lt"/>
                            <a:ea typeface="Calibri"/>
                            <a:cs typeface="Times New Roman"/>
                          </a:endParaRPr>
                        </a:p>
                      </a:txBody>
                      <a:tcPr marL="68580" marR="68580" marT="0" marB="0"/>
                    </a:tc>
                  </a:tr>
                  <a:tr h="208341">
                    <a:tc>
                      <a:txBody>
                        <a:bodyPr/>
                        <a:lstStyle/>
                        <a:p>
                          <a:pPr marL="0" marR="0" algn="ctr">
                            <a:lnSpc>
                              <a:spcPct val="115000"/>
                            </a:lnSpc>
                            <a:spcBef>
                              <a:spcPts val="0"/>
                            </a:spcBef>
                            <a:spcAft>
                              <a:spcPts val="0"/>
                            </a:spcAft>
                          </a:pPr>
                          <a:r>
                            <a:rPr lang="en-US" sz="1200" dirty="0">
                              <a:solidFill>
                                <a:srgbClr val="0070C0"/>
                              </a:solidFill>
                              <a:effectLst/>
                              <a:latin typeface="+mn-lt"/>
                            </a:rPr>
                            <a:t>TCE-013</a:t>
                          </a:r>
                          <a:endParaRPr lang="en-US" sz="1200" dirty="0">
                            <a:solidFill>
                              <a:srgbClr val="0070C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1.575</a:t>
                          </a:r>
                          <a:endParaRPr lang="en-US" sz="1200" b="1" dirty="0">
                            <a:solidFill>
                              <a:srgbClr val="0070C0"/>
                            </a:solidFill>
                            <a:effectLst/>
                            <a:latin typeface="+mn-lt"/>
                            <a:ea typeface="Calibri"/>
                            <a:cs typeface="Times New Roman"/>
                          </a:endParaRPr>
                        </a:p>
                      </a:txBody>
                      <a:tcPr marL="68580" marR="68580" marT="0" marB="0"/>
                    </a:tc>
                  </a:tr>
                  <a:tr h="208341">
                    <a:tc>
                      <a:txBody>
                        <a:bodyPr/>
                        <a:lstStyle/>
                        <a:p>
                          <a:pPr marL="0" marR="0" algn="ctr">
                            <a:lnSpc>
                              <a:spcPct val="115000"/>
                            </a:lnSpc>
                            <a:spcBef>
                              <a:spcPts val="0"/>
                            </a:spcBef>
                            <a:spcAft>
                              <a:spcPts val="0"/>
                            </a:spcAft>
                          </a:pPr>
                          <a:r>
                            <a:rPr lang="en-US" sz="1200" dirty="0">
                              <a:solidFill>
                                <a:srgbClr val="FF0000"/>
                              </a:solidFill>
                              <a:effectLst/>
                              <a:latin typeface="+mn-lt"/>
                            </a:rPr>
                            <a:t>TCE-014</a:t>
                          </a:r>
                          <a:endParaRPr lang="en-US" sz="1200" dirty="0">
                            <a:solidFill>
                              <a:srgbClr val="FF000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1.569</a:t>
                          </a:r>
                          <a:endParaRPr lang="en-US" sz="1200" b="1" dirty="0">
                            <a:solidFill>
                              <a:srgbClr val="FF0000"/>
                            </a:solidFill>
                            <a:effectLst/>
                            <a:latin typeface="+mn-lt"/>
                            <a:ea typeface="Calibri"/>
                            <a:cs typeface="Times New Roman"/>
                          </a:endParaRPr>
                        </a:p>
                      </a:txBody>
                      <a:tcPr marL="68580" marR="68580" marT="0" marB="0"/>
                    </a:tc>
                  </a:tr>
                  <a:tr h="208341">
                    <a:tc>
                      <a:txBody>
                        <a:bodyPr/>
                        <a:lstStyle/>
                        <a:p>
                          <a:pPr marL="0" marR="0" algn="ctr">
                            <a:lnSpc>
                              <a:spcPct val="115000"/>
                            </a:lnSpc>
                            <a:spcBef>
                              <a:spcPts val="0"/>
                            </a:spcBef>
                            <a:spcAft>
                              <a:spcPts val="0"/>
                            </a:spcAft>
                          </a:pPr>
                          <a:r>
                            <a:rPr lang="en-US" sz="1200" dirty="0">
                              <a:solidFill>
                                <a:srgbClr val="FF0000"/>
                              </a:solidFill>
                              <a:effectLst/>
                              <a:latin typeface="+mn-lt"/>
                            </a:rPr>
                            <a:t>TCE-015</a:t>
                          </a:r>
                          <a:endParaRPr lang="en-US" sz="1200" dirty="0">
                            <a:solidFill>
                              <a:srgbClr val="FF000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1.564</a:t>
                          </a:r>
                          <a:endParaRPr lang="en-US" sz="1200" b="1" dirty="0">
                            <a:solidFill>
                              <a:srgbClr val="FF0000"/>
                            </a:solidFill>
                            <a:effectLst/>
                            <a:latin typeface="+mn-lt"/>
                            <a:ea typeface="Calibri"/>
                            <a:cs typeface="Times New Roman"/>
                          </a:endParaRPr>
                        </a:p>
                      </a:txBody>
                      <a:tcPr marL="68580" marR="68580" marT="0" marB="0"/>
                    </a:tc>
                  </a:tr>
                  <a:tr h="208341">
                    <a:tc>
                      <a:txBody>
                        <a:bodyPr/>
                        <a:lstStyle/>
                        <a:p>
                          <a:pPr marL="0" marR="0" algn="ctr">
                            <a:lnSpc>
                              <a:spcPct val="115000"/>
                            </a:lnSpc>
                            <a:spcBef>
                              <a:spcPts val="0"/>
                            </a:spcBef>
                            <a:spcAft>
                              <a:spcPts val="0"/>
                            </a:spcAft>
                          </a:pPr>
                          <a:r>
                            <a:rPr lang="en-US" sz="1200" dirty="0">
                              <a:solidFill>
                                <a:srgbClr val="FF0000"/>
                              </a:solidFill>
                              <a:effectLst/>
                              <a:latin typeface="+mn-lt"/>
                            </a:rPr>
                            <a:t>TCE-016</a:t>
                          </a:r>
                          <a:endParaRPr lang="en-US" sz="1200" dirty="0">
                            <a:solidFill>
                              <a:srgbClr val="FF000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1.556</a:t>
                          </a:r>
                          <a:endParaRPr lang="en-US" sz="1200" b="1" dirty="0">
                            <a:solidFill>
                              <a:srgbClr val="FF0000"/>
                            </a:solidFill>
                            <a:effectLst/>
                            <a:latin typeface="+mn-lt"/>
                            <a:ea typeface="Calibri"/>
                            <a:cs typeface="Times New Roman"/>
                          </a:endParaRPr>
                        </a:p>
                      </a:txBody>
                      <a:tcPr marL="68580" marR="68580" marT="0" marB="0"/>
                    </a:tc>
                  </a:tr>
                  <a:tr h="208341">
                    <a:tc>
                      <a:txBody>
                        <a:bodyPr/>
                        <a:lstStyle/>
                        <a:p>
                          <a:pPr marL="0" marR="0" algn="ctr">
                            <a:lnSpc>
                              <a:spcPct val="115000"/>
                            </a:lnSpc>
                            <a:spcBef>
                              <a:spcPts val="0"/>
                            </a:spcBef>
                            <a:spcAft>
                              <a:spcPts val="0"/>
                            </a:spcAft>
                          </a:pPr>
                          <a:r>
                            <a:rPr lang="en-US" sz="1200" dirty="0">
                              <a:solidFill>
                                <a:srgbClr val="00B050"/>
                              </a:solidFill>
                              <a:effectLst/>
                              <a:latin typeface="+mn-lt"/>
                            </a:rPr>
                            <a:t>TCE-017</a:t>
                          </a:r>
                          <a:endParaRPr lang="en-US" sz="1200" dirty="0">
                            <a:solidFill>
                              <a:srgbClr val="00B05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1.545</a:t>
                          </a:r>
                          <a:endParaRPr lang="en-US" sz="1200" b="1" dirty="0">
                            <a:solidFill>
                              <a:srgbClr val="00B050"/>
                            </a:solidFill>
                            <a:effectLst/>
                            <a:latin typeface="+mn-lt"/>
                            <a:ea typeface="Calibri"/>
                            <a:cs typeface="Times New Roman"/>
                          </a:endParaRPr>
                        </a:p>
                      </a:txBody>
                      <a:tcPr marL="68580" marR="68580" marT="0" marB="0"/>
                    </a:tc>
                  </a:tr>
                  <a:tr h="208341">
                    <a:tc>
                      <a:txBody>
                        <a:bodyPr/>
                        <a:lstStyle/>
                        <a:p>
                          <a:pPr marL="0" marR="0" algn="ctr">
                            <a:lnSpc>
                              <a:spcPct val="115000"/>
                            </a:lnSpc>
                            <a:spcBef>
                              <a:spcPts val="0"/>
                            </a:spcBef>
                            <a:spcAft>
                              <a:spcPts val="0"/>
                            </a:spcAft>
                          </a:pPr>
                          <a:r>
                            <a:rPr lang="en-US" sz="1200" dirty="0">
                              <a:solidFill>
                                <a:srgbClr val="00B050"/>
                              </a:solidFill>
                              <a:effectLst/>
                              <a:latin typeface="+mn-lt"/>
                            </a:rPr>
                            <a:t>TCE-018</a:t>
                          </a:r>
                          <a:endParaRPr lang="en-US" sz="1200" dirty="0">
                            <a:solidFill>
                              <a:srgbClr val="00B05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1.574</a:t>
                          </a:r>
                          <a:endParaRPr lang="en-US" sz="1200" b="1" dirty="0">
                            <a:solidFill>
                              <a:srgbClr val="00B050"/>
                            </a:solidFill>
                            <a:effectLst/>
                            <a:latin typeface="+mn-lt"/>
                            <a:ea typeface="Calibri"/>
                            <a:cs typeface="Times New Roman"/>
                          </a:endParaRPr>
                        </a:p>
                      </a:txBody>
                      <a:tcPr marL="68580" marR="68580" marT="0" marB="0"/>
                    </a:tc>
                  </a:tr>
                  <a:tr h="208341">
                    <a:tc>
                      <a:txBody>
                        <a:bodyPr/>
                        <a:lstStyle/>
                        <a:p>
                          <a:pPr marL="0" marR="0" algn="ctr">
                            <a:lnSpc>
                              <a:spcPct val="115000"/>
                            </a:lnSpc>
                            <a:spcBef>
                              <a:spcPts val="0"/>
                            </a:spcBef>
                            <a:spcAft>
                              <a:spcPts val="0"/>
                            </a:spcAft>
                          </a:pPr>
                          <a:r>
                            <a:rPr lang="en-US" sz="1200" dirty="0">
                              <a:solidFill>
                                <a:srgbClr val="00B050"/>
                              </a:solidFill>
                              <a:effectLst/>
                              <a:latin typeface="+mn-lt"/>
                            </a:rPr>
                            <a:t>TCE-019</a:t>
                          </a:r>
                          <a:endParaRPr lang="en-US" sz="1200" dirty="0">
                            <a:solidFill>
                              <a:srgbClr val="00B05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1.554</a:t>
                          </a:r>
                          <a:endParaRPr lang="en-US" sz="1200" b="1" dirty="0">
                            <a:solidFill>
                              <a:srgbClr val="00B050"/>
                            </a:solidFill>
                            <a:effectLst/>
                            <a:latin typeface="+mn-lt"/>
                            <a:ea typeface="Calibri"/>
                            <a:cs typeface="Times New Roman"/>
                          </a:endParaRPr>
                        </a:p>
                      </a:txBody>
                      <a:tcPr marL="68580" marR="68580" marT="0" marB="0"/>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xmlns="" xmlns:a14="http://schemas.microsoft.com/office/drawing/2010/main" val="1960953590"/>
                  </p:ext>
                </p:extLst>
              </p:nvPr>
            </p:nvGraphicFramePr>
            <p:xfrm>
              <a:off x="6705600" y="1752600"/>
              <a:ext cx="1676400" cy="2379943"/>
            </p:xfrm>
            <a:graphic>
              <a:graphicData uri="http://schemas.openxmlformats.org/drawingml/2006/table">
                <a:tbl>
                  <a:tblPr firstRow="1" firstCol="1" bandRow="1">
                    <a:tableStyleId>{5C22544A-7EE6-4342-B048-85BDC9FD1C3A}</a:tableStyleId>
                  </a:tblPr>
                  <a:tblGrid>
                    <a:gridCol w="685800"/>
                    <a:gridCol w="990600"/>
                  </a:tblGrid>
                  <a:tr h="487135">
                    <a:tc>
                      <a:txBody>
                        <a:bodyPr/>
                        <a:lstStyle/>
                        <a:p>
                          <a:pPr marL="0" marR="0" algn="ctr">
                            <a:lnSpc>
                              <a:spcPct val="115000"/>
                            </a:lnSpc>
                            <a:spcBef>
                              <a:spcPts val="0"/>
                            </a:spcBef>
                            <a:spcAft>
                              <a:spcPts val="0"/>
                            </a:spcAft>
                            <a:tabLst>
                              <a:tab pos="2016125" algn="l"/>
                            </a:tabLst>
                          </a:pPr>
                          <a:r>
                            <a:rPr lang="en-US" sz="1200" dirty="0">
                              <a:effectLst/>
                              <a:latin typeface="+mn-lt"/>
                            </a:rPr>
                            <a:t>Sample</a:t>
                          </a:r>
                          <a:endParaRPr lang="en-US" sz="1200" dirty="0">
                            <a:effectLst/>
                            <a:latin typeface="+mn-lt"/>
                            <a:ea typeface="Calibri"/>
                            <a:cs typeface="Times New Roman"/>
                          </a:endParaRPr>
                        </a:p>
                      </a:txBody>
                      <a:tcPr marL="68580" marR="68580" marT="0" marB="0"/>
                    </a:tc>
                    <a:tc>
                      <a:txBody>
                        <a:bodyPr/>
                        <a:lstStyle/>
                        <a:p>
                          <a:endParaRPr lang="en-US" dirty="0"/>
                        </a:p>
                      </a:txBody>
                      <a:tcPr marL="68580" marR="68580" marT="0" marB="0">
                        <a:blipFill rotWithShape="1">
                          <a:blip r:embed="rId4"/>
                          <a:stretch>
                            <a:fillRect l="-69753" t="-8750" b="-402500"/>
                          </a:stretch>
                        </a:blipFill>
                      </a:tcPr>
                    </a:tc>
                  </a:tr>
                  <a:tr h="210312">
                    <a:tc>
                      <a:txBody>
                        <a:bodyPr/>
                        <a:lstStyle/>
                        <a:p>
                          <a:pPr marL="0" marR="0" algn="ctr">
                            <a:lnSpc>
                              <a:spcPct val="115000"/>
                            </a:lnSpc>
                            <a:spcBef>
                              <a:spcPts val="0"/>
                            </a:spcBef>
                            <a:spcAft>
                              <a:spcPts val="0"/>
                            </a:spcAft>
                            <a:tabLst>
                              <a:tab pos="597535" algn="l"/>
                            </a:tabLst>
                          </a:pPr>
                          <a:r>
                            <a:rPr lang="en-US" sz="1200" dirty="0">
                              <a:solidFill>
                                <a:srgbClr val="0070C0"/>
                              </a:solidFill>
                              <a:effectLst/>
                              <a:latin typeface="+mn-lt"/>
                            </a:rPr>
                            <a:t>TCE-011</a:t>
                          </a:r>
                          <a:endParaRPr lang="en-US" sz="1200" dirty="0">
                            <a:solidFill>
                              <a:srgbClr val="0070C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1.575</a:t>
                          </a:r>
                          <a:endParaRPr lang="en-US" sz="1200" b="1" dirty="0">
                            <a:solidFill>
                              <a:srgbClr val="0070C0"/>
                            </a:solidFill>
                            <a:effectLst/>
                            <a:latin typeface="+mn-lt"/>
                            <a:ea typeface="Calibri"/>
                            <a:cs typeface="Times New Roman"/>
                          </a:endParaRPr>
                        </a:p>
                      </a:txBody>
                      <a:tcPr marL="68580" marR="68580" marT="0" marB="0"/>
                    </a:tc>
                  </a:tr>
                  <a:tr h="210312">
                    <a:tc>
                      <a:txBody>
                        <a:bodyPr/>
                        <a:lstStyle/>
                        <a:p>
                          <a:pPr marL="0" marR="0" algn="ctr">
                            <a:lnSpc>
                              <a:spcPct val="115000"/>
                            </a:lnSpc>
                            <a:spcBef>
                              <a:spcPts val="0"/>
                            </a:spcBef>
                            <a:spcAft>
                              <a:spcPts val="0"/>
                            </a:spcAft>
                          </a:pPr>
                          <a:r>
                            <a:rPr lang="en-US" sz="1200" dirty="0">
                              <a:solidFill>
                                <a:srgbClr val="0070C0"/>
                              </a:solidFill>
                              <a:effectLst/>
                              <a:latin typeface="+mn-lt"/>
                            </a:rPr>
                            <a:t>TCE-012</a:t>
                          </a:r>
                          <a:endParaRPr lang="en-US" sz="1200" dirty="0">
                            <a:solidFill>
                              <a:srgbClr val="0070C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1.565</a:t>
                          </a:r>
                          <a:endParaRPr lang="en-US" sz="1200" b="1" dirty="0">
                            <a:solidFill>
                              <a:srgbClr val="0070C0"/>
                            </a:solidFill>
                            <a:effectLst/>
                            <a:latin typeface="+mn-lt"/>
                            <a:ea typeface="Calibri"/>
                            <a:cs typeface="Times New Roman"/>
                          </a:endParaRPr>
                        </a:p>
                      </a:txBody>
                      <a:tcPr marL="68580" marR="68580" marT="0" marB="0"/>
                    </a:tc>
                  </a:tr>
                  <a:tr h="210312">
                    <a:tc>
                      <a:txBody>
                        <a:bodyPr/>
                        <a:lstStyle/>
                        <a:p>
                          <a:pPr marL="0" marR="0" algn="ctr">
                            <a:lnSpc>
                              <a:spcPct val="115000"/>
                            </a:lnSpc>
                            <a:spcBef>
                              <a:spcPts val="0"/>
                            </a:spcBef>
                            <a:spcAft>
                              <a:spcPts val="0"/>
                            </a:spcAft>
                          </a:pPr>
                          <a:r>
                            <a:rPr lang="en-US" sz="1200" dirty="0">
                              <a:solidFill>
                                <a:srgbClr val="0070C0"/>
                              </a:solidFill>
                              <a:effectLst/>
                              <a:latin typeface="+mn-lt"/>
                            </a:rPr>
                            <a:t>TCE-013</a:t>
                          </a:r>
                          <a:endParaRPr lang="en-US" sz="1200" dirty="0">
                            <a:solidFill>
                              <a:srgbClr val="0070C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70C0"/>
                              </a:solidFill>
                              <a:effectLst/>
                              <a:latin typeface="+mn-lt"/>
                            </a:rPr>
                            <a:t>1.575</a:t>
                          </a:r>
                          <a:endParaRPr lang="en-US" sz="1200" b="1" dirty="0">
                            <a:solidFill>
                              <a:srgbClr val="0070C0"/>
                            </a:solidFill>
                            <a:effectLst/>
                            <a:latin typeface="+mn-lt"/>
                            <a:ea typeface="Calibri"/>
                            <a:cs typeface="Times New Roman"/>
                          </a:endParaRPr>
                        </a:p>
                      </a:txBody>
                      <a:tcPr marL="68580" marR="68580" marT="0" marB="0"/>
                    </a:tc>
                  </a:tr>
                  <a:tr h="210312">
                    <a:tc>
                      <a:txBody>
                        <a:bodyPr/>
                        <a:lstStyle/>
                        <a:p>
                          <a:pPr marL="0" marR="0" algn="ctr">
                            <a:lnSpc>
                              <a:spcPct val="115000"/>
                            </a:lnSpc>
                            <a:spcBef>
                              <a:spcPts val="0"/>
                            </a:spcBef>
                            <a:spcAft>
                              <a:spcPts val="0"/>
                            </a:spcAft>
                          </a:pPr>
                          <a:r>
                            <a:rPr lang="en-US" sz="1200" dirty="0">
                              <a:solidFill>
                                <a:srgbClr val="FF0000"/>
                              </a:solidFill>
                              <a:effectLst/>
                              <a:latin typeface="+mn-lt"/>
                            </a:rPr>
                            <a:t>TCE-014</a:t>
                          </a:r>
                          <a:endParaRPr lang="en-US" sz="1200" dirty="0">
                            <a:solidFill>
                              <a:srgbClr val="FF000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1.569</a:t>
                          </a:r>
                          <a:endParaRPr lang="en-US" sz="1200" b="1" dirty="0">
                            <a:solidFill>
                              <a:srgbClr val="FF0000"/>
                            </a:solidFill>
                            <a:effectLst/>
                            <a:latin typeface="+mn-lt"/>
                            <a:ea typeface="Calibri"/>
                            <a:cs typeface="Times New Roman"/>
                          </a:endParaRPr>
                        </a:p>
                      </a:txBody>
                      <a:tcPr marL="68580" marR="68580" marT="0" marB="0"/>
                    </a:tc>
                  </a:tr>
                  <a:tr h="210312">
                    <a:tc>
                      <a:txBody>
                        <a:bodyPr/>
                        <a:lstStyle/>
                        <a:p>
                          <a:pPr marL="0" marR="0" algn="ctr">
                            <a:lnSpc>
                              <a:spcPct val="115000"/>
                            </a:lnSpc>
                            <a:spcBef>
                              <a:spcPts val="0"/>
                            </a:spcBef>
                            <a:spcAft>
                              <a:spcPts val="0"/>
                            </a:spcAft>
                          </a:pPr>
                          <a:r>
                            <a:rPr lang="en-US" sz="1200" dirty="0">
                              <a:solidFill>
                                <a:srgbClr val="FF0000"/>
                              </a:solidFill>
                              <a:effectLst/>
                              <a:latin typeface="+mn-lt"/>
                            </a:rPr>
                            <a:t>TCE-015</a:t>
                          </a:r>
                          <a:endParaRPr lang="en-US" sz="1200" dirty="0">
                            <a:solidFill>
                              <a:srgbClr val="FF000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1.564</a:t>
                          </a:r>
                          <a:endParaRPr lang="en-US" sz="1200" b="1" dirty="0">
                            <a:solidFill>
                              <a:srgbClr val="FF0000"/>
                            </a:solidFill>
                            <a:effectLst/>
                            <a:latin typeface="+mn-lt"/>
                            <a:ea typeface="Calibri"/>
                            <a:cs typeface="Times New Roman"/>
                          </a:endParaRPr>
                        </a:p>
                      </a:txBody>
                      <a:tcPr marL="68580" marR="68580" marT="0" marB="0"/>
                    </a:tc>
                  </a:tr>
                  <a:tr h="210312">
                    <a:tc>
                      <a:txBody>
                        <a:bodyPr/>
                        <a:lstStyle/>
                        <a:p>
                          <a:pPr marL="0" marR="0" algn="ctr">
                            <a:lnSpc>
                              <a:spcPct val="115000"/>
                            </a:lnSpc>
                            <a:spcBef>
                              <a:spcPts val="0"/>
                            </a:spcBef>
                            <a:spcAft>
                              <a:spcPts val="0"/>
                            </a:spcAft>
                          </a:pPr>
                          <a:r>
                            <a:rPr lang="en-US" sz="1200" dirty="0">
                              <a:solidFill>
                                <a:srgbClr val="FF0000"/>
                              </a:solidFill>
                              <a:effectLst/>
                              <a:latin typeface="+mn-lt"/>
                            </a:rPr>
                            <a:t>TCE-016</a:t>
                          </a:r>
                          <a:endParaRPr lang="en-US" sz="1200" dirty="0">
                            <a:solidFill>
                              <a:srgbClr val="FF000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FF0000"/>
                              </a:solidFill>
                              <a:effectLst/>
                              <a:latin typeface="+mn-lt"/>
                            </a:rPr>
                            <a:t>1.556</a:t>
                          </a:r>
                          <a:endParaRPr lang="en-US" sz="1200" b="1" dirty="0">
                            <a:solidFill>
                              <a:srgbClr val="FF0000"/>
                            </a:solidFill>
                            <a:effectLst/>
                            <a:latin typeface="+mn-lt"/>
                            <a:ea typeface="Calibri"/>
                            <a:cs typeface="Times New Roman"/>
                          </a:endParaRPr>
                        </a:p>
                      </a:txBody>
                      <a:tcPr marL="68580" marR="68580" marT="0" marB="0"/>
                    </a:tc>
                  </a:tr>
                  <a:tr h="210312">
                    <a:tc>
                      <a:txBody>
                        <a:bodyPr/>
                        <a:lstStyle/>
                        <a:p>
                          <a:pPr marL="0" marR="0" algn="ctr">
                            <a:lnSpc>
                              <a:spcPct val="115000"/>
                            </a:lnSpc>
                            <a:spcBef>
                              <a:spcPts val="0"/>
                            </a:spcBef>
                            <a:spcAft>
                              <a:spcPts val="0"/>
                            </a:spcAft>
                          </a:pPr>
                          <a:r>
                            <a:rPr lang="en-US" sz="1200" dirty="0">
                              <a:solidFill>
                                <a:srgbClr val="00B050"/>
                              </a:solidFill>
                              <a:effectLst/>
                              <a:latin typeface="+mn-lt"/>
                            </a:rPr>
                            <a:t>TCE-017</a:t>
                          </a:r>
                          <a:endParaRPr lang="en-US" sz="1200" dirty="0">
                            <a:solidFill>
                              <a:srgbClr val="00B05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1.545</a:t>
                          </a:r>
                          <a:endParaRPr lang="en-US" sz="1200" b="1" dirty="0">
                            <a:solidFill>
                              <a:srgbClr val="00B050"/>
                            </a:solidFill>
                            <a:effectLst/>
                            <a:latin typeface="+mn-lt"/>
                            <a:ea typeface="Calibri"/>
                            <a:cs typeface="Times New Roman"/>
                          </a:endParaRPr>
                        </a:p>
                      </a:txBody>
                      <a:tcPr marL="68580" marR="68580" marT="0" marB="0"/>
                    </a:tc>
                  </a:tr>
                  <a:tr h="210312">
                    <a:tc>
                      <a:txBody>
                        <a:bodyPr/>
                        <a:lstStyle/>
                        <a:p>
                          <a:pPr marL="0" marR="0" algn="ctr">
                            <a:lnSpc>
                              <a:spcPct val="115000"/>
                            </a:lnSpc>
                            <a:spcBef>
                              <a:spcPts val="0"/>
                            </a:spcBef>
                            <a:spcAft>
                              <a:spcPts val="0"/>
                            </a:spcAft>
                          </a:pPr>
                          <a:r>
                            <a:rPr lang="en-US" sz="1200" dirty="0">
                              <a:solidFill>
                                <a:srgbClr val="00B050"/>
                              </a:solidFill>
                              <a:effectLst/>
                              <a:latin typeface="+mn-lt"/>
                            </a:rPr>
                            <a:t>TCE-018</a:t>
                          </a:r>
                          <a:endParaRPr lang="en-US" sz="1200" dirty="0">
                            <a:solidFill>
                              <a:srgbClr val="00B05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1.574</a:t>
                          </a:r>
                          <a:endParaRPr lang="en-US" sz="1200" b="1" dirty="0">
                            <a:solidFill>
                              <a:srgbClr val="00B050"/>
                            </a:solidFill>
                            <a:effectLst/>
                            <a:latin typeface="+mn-lt"/>
                            <a:ea typeface="Calibri"/>
                            <a:cs typeface="Times New Roman"/>
                          </a:endParaRPr>
                        </a:p>
                      </a:txBody>
                      <a:tcPr marL="68580" marR="68580" marT="0" marB="0"/>
                    </a:tc>
                  </a:tr>
                  <a:tr h="210312">
                    <a:tc>
                      <a:txBody>
                        <a:bodyPr/>
                        <a:lstStyle/>
                        <a:p>
                          <a:pPr marL="0" marR="0" algn="ctr">
                            <a:lnSpc>
                              <a:spcPct val="115000"/>
                            </a:lnSpc>
                            <a:spcBef>
                              <a:spcPts val="0"/>
                            </a:spcBef>
                            <a:spcAft>
                              <a:spcPts val="0"/>
                            </a:spcAft>
                          </a:pPr>
                          <a:r>
                            <a:rPr lang="en-US" sz="1200" dirty="0">
                              <a:solidFill>
                                <a:srgbClr val="00B050"/>
                              </a:solidFill>
                              <a:effectLst/>
                              <a:latin typeface="+mn-lt"/>
                            </a:rPr>
                            <a:t>TCE-019</a:t>
                          </a:r>
                          <a:endParaRPr lang="en-US" sz="1200" dirty="0">
                            <a:solidFill>
                              <a:srgbClr val="00B050"/>
                            </a:solidFill>
                            <a:effectLst/>
                            <a:latin typeface="+mn-lt"/>
                            <a:ea typeface="Calibri"/>
                            <a:cs typeface="Times New Roman"/>
                          </a:endParaRPr>
                        </a:p>
                      </a:txBody>
                      <a:tcPr marL="68580" marR="68580" marT="0" marB="0">
                        <a:solidFill>
                          <a:schemeClr val="tx2">
                            <a:lumMod val="40000"/>
                            <a:lumOff val="60000"/>
                          </a:schemeClr>
                        </a:solidFill>
                      </a:tcPr>
                    </a:tc>
                    <a:tc>
                      <a:txBody>
                        <a:bodyPr/>
                        <a:lstStyle/>
                        <a:p>
                          <a:pPr marL="0" marR="0" algn="ctr">
                            <a:lnSpc>
                              <a:spcPct val="115000"/>
                            </a:lnSpc>
                            <a:spcBef>
                              <a:spcPts val="0"/>
                            </a:spcBef>
                            <a:spcAft>
                              <a:spcPts val="0"/>
                            </a:spcAft>
                            <a:tabLst>
                              <a:tab pos="597535" algn="l"/>
                            </a:tabLst>
                          </a:pPr>
                          <a:r>
                            <a:rPr lang="en-US" sz="1200" b="1" dirty="0">
                              <a:solidFill>
                                <a:srgbClr val="00B050"/>
                              </a:solidFill>
                              <a:effectLst/>
                              <a:latin typeface="+mn-lt"/>
                            </a:rPr>
                            <a:t>1.554</a:t>
                          </a:r>
                          <a:endParaRPr lang="en-US" sz="1200" b="1" dirty="0">
                            <a:solidFill>
                              <a:srgbClr val="00B050"/>
                            </a:solidFill>
                            <a:effectLst/>
                            <a:latin typeface="+mn-lt"/>
                            <a:ea typeface="Calibri"/>
                            <a:cs typeface="Times New Roman"/>
                          </a:endParaRPr>
                        </a:p>
                      </a:txBody>
                      <a:tcPr marL="68580" marR="68580" marT="0" marB="0"/>
                    </a:tc>
                  </a:tr>
                </a:tbl>
              </a:graphicData>
            </a:graphic>
          </p:graphicFrame>
        </mc:Fallback>
      </mc:AlternateContent>
      <p:sp>
        <p:nvSpPr>
          <p:cNvPr id="5" name="TextBox 4"/>
          <p:cNvSpPr txBox="1"/>
          <p:nvPr/>
        </p:nvSpPr>
        <p:spPr>
          <a:xfrm>
            <a:off x="1219200" y="2009001"/>
            <a:ext cx="3429000" cy="276999"/>
          </a:xfrm>
          <a:prstGeom prst="rect">
            <a:avLst/>
          </a:prstGeom>
          <a:noFill/>
        </p:spPr>
        <p:txBody>
          <a:bodyPr wrap="square" rtlCol="0">
            <a:spAutoFit/>
          </a:bodyPr>
          <a:lstStyle/>
          <a:p>
            <a:r>
              <a:rPr lang="en-US" sz="1200" b="1" dirty="0" smtClean="0">
                <a:solidFill>
                  <a:srgbClr val="FF0000"/>
                </a:solidFill>
              </a:rPr>
              <a:t>Original sample: density =1.537g/ml and k = 1.81m/d</a:t>
            </a:r>
            <a:endParaRPr lang="en-US" sz="1200" b="1" dirty="0">
              <a:solidFill>
                <a:srgbClr val="FF0000"/>
              </a:solidFill>
            </a:endParaRPr>
          </a:p>
        </p:txBody>
      </p:sp>
    </p:spTree>
    <p:extLst>
      <p:ext uri="{BB962C8B-B14F-4D97-AF65-F5344CB8AC3E}">
        <p14:creationId xmlns:p14="http://schemas.microsoft.com/office/powerpoint/2010/main" val="282381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algn="ctr"/>
            <a:r>
              <a:rPr lang="en-US" sz="2400" b="1" cap="all" spc="50" dirty="0">
                <a:solidFill>
                  <a:srgbClr val="FFFF00"/>
                </a:solidFill>
                <a:latin typeface="Arial Narrow"/>
                <a:cs typeface="Times New Roman" pitchFamily="18" charset="0"/>
              </a:rPr>
              <a:t>RESULTS OF HYDRAULIC CONDUCTIVITY</a:t>
            </a:r>
            <a:br>
              <a:rPr lang="en-US" sz="2400" b="1" cap="all" spc="50" dirty="0">
                <a:solidFill>
                  <a:srgbClr val="FFFF00"/>
                </a:solidFill>
                <a:latin typeface="Arial Narrow"/>
                <a:cs typeface="Times New Roman" pitchFamily="18" charset="0"/>
              </a:rPr>
            </a:br>
            <a:r>
              <a:rPr lang="en-US" sz="2400" b="1" cap="all" spc="50" dirty="0">
                <a:solidFill>
                  <a:srgbClr val="FFFF00"/>
                </a:solidFill>
                <a:latin typeface="Arial Narrow"/>
                <a:cs typeface="Times New Roman" pitchFamily="18" charset="0"/>
              </a:rPr>
              <a:t>OF SATURATED SAND SAMPLES (-2.36 mm) </a:t>
            </a:r>
            <a:r>
              <a:rPr lang="en-US" sz="2400" b="1" cap="all" spc="50" dirty="0" smtClean="0">
                <a:solidFill>
                  <a:srgbClr val="FFFF00"/>
                </a:solidFill>
                <a:latin typeface="Arial Narrow"/>
                <a:cs typeface="Times New Roman" pitchFamily="18" charset="0"/>
              </a:rPr>
              <a:t/>
            </a:r>
            <a:br>
              <a:rPr lang="en-US" sz="2400" b="1" cap="all" spc="50" dirty="0" smtClean="0">
                <a:solidFill>
                  <a:srgbClr val="FFFF00"/>
                </a:solidFill>
                <a:latin typeface="Arial Narrow"/>
                <a:cs typeface="Times New Roman" pitchFamily="18" charset="0"/>
              </a:rPr>
            </a:br>
            <a:r>
              <a:rPr lang="en-US" sz="2400" b="1" cap="all" spc="50" dirty="0" smtClean="0">
                <a:solidFill>
                  <a:srgbClr val="FFFF00"/>
                </a:solidFill>
                <a:latin typeface="Arial Narrow"/>
                <a:cs typeface="Times New Roman" pitchFamily="18" charset="0"/>
              </a:rPr>
              <a:t>CONTAMINATED </a:t>
            </a:r>
            <a:r>
              <a:rPr lang="en-US" sz="2400" b="1" cap="all" spc="50" dirty="0">
                <a:solidFill>
                  <a:srgbClr val="FFFF00"/>
                </a:solidFill>
                <a:latin typeface="Arial Narrow"/>
                <a:cs typeface="Times New Roman" pitchFamily="18" charset="0"/>
              </a:rPr>
              <a:t>WITH AQUEOUS SOLUTION </a:t>
            </a:r>
            <a:br>
              <a:rPr lang="en-US" sz="2400" b="1" cap="all" spc="50" dirty="0">
                <a:solidFill>
                  <a:srgbClr val="FFFF00"/>
                </a:solidFill>
                <a:latin typeface="Arial Narrow"/>
                <a:cs typeface="Times New Roman" pitchFamily="18" charset="0"/>
              </a:rPr>
            </a:br>
            <a:r>
              <a:rPr lang="en-US" sz="2400" b="1" cap="all" spc="50" dirty="0">
                <a:solidFill>
                  <a:srgbClr val="FFFF00"/>
                </a:solidFill>
                <a:latin typeface="Arial Narrow"/>
                <a:cs typeface="Times New Roman" pitchFamily="18" charset="0"/>
              </a:rPr>
              <a:t>(VARYING CONCENTRATION OF GASOLINE )</a:t>
            </a:r>
            <a:endParaRPr lang="en-US" sz="2400" b="1" dirty="0">
              <a:solidFill>
                <a:schemeClr val="accent1"/>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980883377"/>
              </p:ext>
            </p:extLst>
          </p:nvPr>
        </p:nvGraphicFramePr>
        <p:xfrm>
          <a:off x="685800" y="1905000"/>
          <a:ext cx="80010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4"/>
          </p:nvPr>
        </p:nvSpPr>
        <p:spPr/>
        <p:txBody>
          <a:bodyPr/>
          <a:lstStyle/>
          <a:p>
            <a:pPr>
              <a:defRPr/>
            </a:pPr>
            <a:fld id="{3740095F-AFB7-4DDE-9AEA-76B1BA8F0777}" type="datetime1">
              <a:rPr lang="en-US" smtClean="0">
                <a:solidFill>
                  <a:srgbClr val="04617B">
                    <a:shade val="90000"/>
                  </a:srgbClr>
                </a:solidFill>
              </a:rPr>
              <a:pPr>
                <a:defRPr/>
              </a:pPr>
              <a:t>11/20/2012</a:t>
            </a:fld>
            <a:endParaRPr lang="en-US">
              <a:solidFill>
                <a:srgbClr val="04617B">
                  <a:shade val="90000"/>
                </a:srgbClr>
              </a:solidFill>
            </a:endParaRPr>
          </a:p>
        </p:txBody>
      </p:sp>
      <p:sp>
        <p:nvSpPr>
          <p:cNvPr id="4" name="Slide Number Placeholder 3"/>
          <p:cNvSpPr>
            <a:spLocks noGrp="1"/>
          </p:cNvSpPr>
          <p:nvPr>
            <p:ph type="sldNum" sz="quarter" idx="16"/>
          </p:nvPr>
        </p:nvSpPr>
        <p:spPr/>
        <p:txBody>
          <a:bodyPr/>
          <a:lstStyle/>
          <a:p>
            <a:pPr>
              <a:defRPr/>
            </a:pPr>
            <a:fld id="{10E7AEAA-FEDD-4945-BB02-A99FAE1F7DBE}" type="slidenum">
              <a:rPr lang="en-US" smtClean="0">
                <a:solidFill>
                  <a:srgbClr val="04617B">
                    <a:shade val="90000"/>
                  </a:srgbClr>
                </a:solidFill>
              </a:rPr>
              <a:pPr>
                <a:defRPr/>
              </a:pPr>
              <a:t>15</a:t>
            </a:fld>
            <a:endParaRPr lang="en-US">
              <a:solidFill>
                <a:srgbClr val="04617B">
                  <a:shade val="90000"/>
                </a:srgbClr>
              </a:solidFill>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907938644"/>
                  </p:ext>
                </p:extLst>
              </p:nvPr>
            </p:nvGraphicFramePr>
            <p:xfrm>
              <a:off x="7227570" y="1905000"/>
              <a:ext cx="1383030" cy="1615725"/>
            </p:xfrm>
            <a:graphic>
              <a:graphicData uri="http://schemas.openxmlformats.org/drawingml/2006/table">
                <a:tbl>
                  <a:tblPr firstRow="1" firstCol="1" bandRow="1">
                    <a:tableStyleId>{5C22544A-7EE6-4342-B048-85BDC9FD1C3A}</a:tableStyleId>
                  </a:tblPr>
                  <a:tblGrid>
                    <a:gridCol w="697230"/>
                    <a:gridCol w="685800"/>
                  </a:tblGrid>
                  <a:tr h="213645">
                    <a:tc>
                      <a:txBody>
                        <a:bodyPr/>
                        <a:lstStyle/>
                        <a:p>
                          <a:pPr marL="0" marR="0" algn="ctr">
                            <a:lnSpc>
                              <a:spcPct val="115000"/>
                            </a:lnSpc>
                            <a:spcBef>
                              <a:spcPts val="0"/>
                            </a:spcBef>
                            <a:spcAft>
                              <a:spcPts val="0"/>
                            </a:spcAft>
                            <a:tabLst>
                              <a:tab pos="2016125" algn="l"/>
                            </a:tabLst>
                          </a:pPr>
                          <a:r>
                            <a:rPr lang="en-US" sz="800" b="1" dirty="0">
                              <a:effectLst/>
                            </a:rPr>
                            <a:t>Sample</a:t>
                          </a:r>
                          <a:endParaRPr lang="en-US" sz="11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016125" algn="l"/>
                            </a:tabLst>
                          </a:pPr>
                          <a:r>
                            <a:rPr lang="en-US" sz="800" b="1" dirty="0">
                              <a:effectLst/>
                            </a:rPr>
                            <a:t>Density </a:t>
                          </a:r>
                          <a14:m>
                            <m:oMath xmlns:m="http://schemas.openxmlformats.org/officeDocument/2006/math">
                              <m:r>
                                <a:rPr lang="en-US" sz="800" b="1">
                                  <a:effectLst/>
                                  <a:latin typeface="Cambria Math"/>
                                </a:rPr>
                                <m:t>(</m:t>
                              </m:r>
                              <m:f>
                                <m:fPr>
                                  <m:ctrlPr>
                                    <a:rPr lang="en-US" sz="800" b="1" i="1">
                                      <a:effectLst/>
                                      <a:latin typeface="Cambria Math"/>
                                    </a:rPr>
                                  </m:ctrlPr>
                                </m:fPr>
                                <m:num>
                                  <m:r>
                                    <a:rPr lang="en-US" sz="800" b="1" i="1">
                                      <a:effectLst/>
                                      <a:latin typeface="Cambria Math"/>
                                    </a:rPr>
                                    <m:t>𝐠</m:t>
                                  </m:r>
                                </m:num>
                                <m:den>
                                  <m:r>
                                    <a:rPr lang="en-US" sz="800" b="1" i="1">
                                      <a:effectLst/>
                                      <a:latin typeface="Cambria Math"/>
                                    </a:rPr>
                                    <m:t>𝐦𝐋</m:t>
                                  </m:r>
                                </m:den>
                              </m:f>
                              <m:r>
                                <a:rPr lang="en-US" sz="800" b="1">
                                  <a:effectLst/>
                                  <a:latin typeface="Cambria Math"/>
                                </a:rPr>
                                <m:t>)</m:t>
                              </m:r>
                            </m:oMath>
                          </a14:m>
                          <a:endParaRPr lang="en-US" sz="1100" b="1" dirty="0">
                            <a:effectLst/>
                            <a:latin typeface="Calibri"/>
                            <a:ea typeface="Calibri"/>
                            <a:cs typeface="Times New Roman"/>
                          </a:endParaRPr>
                        </a:p>
                      </a:txBody>
                      <a:tcPr marL="68580" marR="68580" marT="0" marB="0"/>
                    </a:tc>
                  </a:tr>
                  <a:tr h="131036">
                    <a:tc>
                      <a:txBody>
                        <a:bodyPr/>
                        <a:lstStyle/>
                        <a:p>
                          <a:pPr marL="0" marR="0" algn="ctr">
                            <a:lnSpc>
                              <a:spcPct val="115000"/>
                            </a:lnSpc>
                            <a:spcBef>
                              <a:spcPts val="0"/>
                            </a:spcBef>
                            <a:spcAft>
                              <a:spcPts val="0"/>
                            </a:spcAft>
                          </a:pPr>
                          <a:r>
                            <a:rPr lang="en-US" sz="800" b="1" dirty="0">
                              <a:effectLst/>
                            </a:rPr>
                            <a:t>Gasoline 1% </a:t>
                          </a:r>
                          <a:endParaRPr lang="en-US" sz="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1.669</a:t>
                          </a:r>
                          <a:endParaRPr lang="en-US" sz="800" b="1" dirty="0">
                            <a:effectLst/>
                            <a:latin typeface="Calibri"/>
                            <a:ea typeface="Calibri"/>
                            <a:cs typeface="Times New Roman"/>
                          </a:endParaRPr>
                        </a:p>
                      </a:txBody>
                      <a:tcPr marL="68580" marR="68580" marT="0" marB="0"/>
                    </a:tc>
                  </a:tr>
                  <a:tr h="131036">
                    <a:tc>
                      <a:txBody>
                        <a:bodyPr/>
                        <a:lstStyle/>
                        <a:p>
                          <a:pPr marL="0" marR="0" algn="ctr">
                            <a:lnSpc>
                              <a:spcPct val="115000"/>
                            </a:lnSpc>
                            <a:spcBef>
                              <a:spcPts val="0"/>
                            </a:spcBef>
                            <a:spcAft>
                              <a:spcPts val="0"/>
                            </a:spcAft>
                          </a:pPr>
                          <a:r>
                            <a:rPr lang="en-US" sz="800" b="1" dirty="0">
                              <a:effectLst/>
                            </a:rPr>
                            <a:t>Gasoline 2% </a:t>
                          </a:r>
                          <a:endParaRPr lang="en-US" sz="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1.676</a:t>
                          </a:r>
                          <a:endParaRPr lang="en-US" sz="800" b="1" dirty="0">
                            <a:effectLst/>
                            <a:latin typeface="Calibri"/>
                            <a:ea typeface="Calibri"/>
                            <a:cs typeface="Times New Roman"/>
                          </a:endParaRPr>
                        </a:p>
                      </a:txBody>
                      <a:tcPr marL="68580" marR="68580" marT="0" marB="0"/>
                    </a:tc>
                  </a:tr>
                  <a:tr h="131036">
                    <a:tc>
                      <a:txBody>
                        <a:bodyPr/>
                        <a:lstStyle/>
                        <a:p>
                          <a:pPr marL="0" marR="0" algn="ctr">
                            <a:lnSpc>
                              <a:spcPct val="115000"/>
                            </a:lnSpc>
                            <a:spcBef>
                              <a:spcPts val="0"/>
                            </a:spcBef>
                            <a:spcAft>
                              <a:spcPts val="0"/>
                            </a:spcAft>
                          </a:pPr>
                          <a:r>
                            <a:rPr lang="en-US" sz="800" b="1" dirty="0">
                              <a:effectLst/>
                            </a:rPr>
                            <a:t>Gasoline 3% </a:t>
                          </a:r>
                          <a:endParaRPr lang="en-US" sz="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1.644</a:t>
                          </a:r>
                          <a:endParaRPr lang="en-US" sz="800" b="1" dirty="0">
                            <a:effectLst/>
                            <a:latin typeface="Calibri"/>
                            <a:ea typeface="Calibri"/>
                            <a:cs typeface="Times New Roman"/>
                          </a:endParaRPr>
                        </a:p>
                      </a:txBody>
                      <a:tcPr marL="68580" marR="68580" marT="0" marB="0"/>
                    </a:tc>
                  </a:tr>
                  <a:tr h="131036">
                    <a:tc>
                      <a:txBody>
                        <a:bodyPr/>
                        <a:lstStyle/>
                        <a:p>
                          <a:pPr marL="0" marR="0" algn="ctr">
                            <a:lnSpc>
                              <a:spcPct val="115000"/>
                            </a:lnSpc>
                            <a:spcBef>
                              <a:spcPts val="0"/>
                            </a:spcBef>
                            <a:spcAft>
                              <a:spcPts val="0"/>
                            </a:spcAft>
                          </a:pPr>
                          <a:r>
                            <a:rPr lang="en-US" sz="800" b="1" dirty="0">
                              <a:effectLst/>
                            </a:rPr>
                            <a:t>Gasoline 4% </a:t>
                          </a:r>
                          <a:endParaRPr lang="en-US" sz="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1.759</a:t>
                          </a:r>
                          <a:endParaRPr lang="en-US" sz="800" b="1" dirty="0">
                            <a:effectLst/>
                            <a:latin typeface="Calibri"/>
                            <a:ea typeface="Calibri"/>
                            <a:cs typeface="Times New Roman"/>
                          </a:endParaRPr>
                        </a:p>
                      </a:txBody>
                      <a:tcPr marL="68580" marR="68580" marT="0" marB="0"/>
                    </a:tc>
                  </a:tr>
                  <a:tr h="131036">
                    <a:tc>
                      <a:txBody>
                        <a:bodyPr/>
                        <a:lstStyle/>
                        <a:p>
                          <a:pPr marL="0" marR="0" algn="ctr">
                            <a:lnSpc>
                              <a:spcPct val="115000"/>
                            </a:lnSpc>
                            <a:spcBef>
                              <a:spcPts val="0"/>
                            </a:spcBef>
                            <a:spcAft>
                              <a:spcPts val="0"/>
                            </a:spcAft>
                          </a:pPr>
                          <a:r>
                            <a:rPr lang="en-US" sz="800" b="1">
                              <a:effectLst/>
                            </a:rPr>
                            <a:t>Gasoline 5% </a:t>
                          </a:r>
                          <a:endParaRPr lang="en-US" sz="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1.681</a:t>
                          </a:r>
                          <a:endParaRPr lang="en-US" sz="800" b="1" dirty="0">
                            <a:effectLst/>
                            <a:latin typeface="Calibri"/>
                            <a:ea typeface="Calibri"/>
                            <a:cs typeface="Times New Roman"/>
                          </a:endParaRPr>
                        </a:p>
                      </a:txBody>
                      <a:tcPr marL="68580" marR="68580" marT="0" marB="0"/>
                    </a:tc>
                  </a:tr>
                  <a:tr h="131036">
                    <a:tc>
                      <a:txBody>
                        <a:bodyPr/>
                        <a:lstStyle/>
                        <a:p>
                          <a:pPr marL="0" marR="0" algn="ctr">
                            <a:lnSpc>
                              <a:spcPct val="115000"/>
                            </a:lnSpc>
                            <a:spcBef>
                              <a:spcPts val="0"/>
                            </a:spcBef>
                            <a:spcAft>
                              <a:spcPts val="0"/>
                            </a:spcAft>
                          </a:pPr>
                          <a:r>
                            <a:rPr lang="en-US" sz="800" b="1">
                              <a:effectLst/>
                            </a:rPr>
                            <a:t>Gasoline 6% </a:t>
                          </a:r>
                          <a:endParaRPr lang="en-US" sz="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1.671</a:t>
                          </a:r>
                          <a:endParaRPr lang="en-US" sz="800" b="1" dirty="0">
                            <a:effectLst/>
                            <a:latin typeface="Calibri"/>
                            <a:ea typeface="Calibri"/>
                            <a:cs typeface="Times New Roman"/>
                          </a:endParaRPr>
                        </a:p>
                      </a:txBody>
                      <a:tcPr marL="68580" marR="68580" marT="0" marB="0"/>
                    </a:tc>
                  </a:tr>
                  <a:tr h="131036">
                    <a:tc>
                      <a:txBody>
                        <a:bodyPr/>
                        <a:lstStyle/>
                        <a:p>
                          <a:pPr marL="0" marR="0" algn="ctr">
                            <a:lnSpc>
                              <a:spcPct val="115000"/>
                            </a:lnSpc>
                            <a:spcBef>
                              <a:spcPts val="0"/>
                            </a:spcBef>
                            <a:spcAft>
                              <a:spcPts val="0"/>
                            </a:spcAft>
                          </a:pPr>
                          <a:r>
                            <a:rPr lang="en-US" sz="800" b="1">
                              <a:effectLst/>
                            </a:rPr>
                            <a:t>Gasoline 7% </a:t>
                          </a:r>
                          <a:endParaRPr lang="en-US" sz="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1.553</a:t>
                          </a:r>
                          <a:endParaRPr lang="en-US" sz="800" b="1" dirty="0">
                            <a:effectLst/>
                            <a:latin typeface="Calibri"/>
                            <a:ea typeface="Calibri"/>
                            <a:cs typeface="Times New Roman"/>
                          </a:endParaRPr>
                        </a:p>
                      </a:txBody>
                      <a:tcPr marL="68580" marR="68580" marT="0" marB="0"/>
                    </a:tc>
                  </a:tr>
                  <a:tr h="131036">
                    <a:tc>
                      <a:txBody>
                        <a:bodyPr/>
                        <a:lstStyle/>
                        <a:p>
                          <a:pPr marL="0" marR="0" algn="ctr">
                            <a:lnSpc>
                              <a:spcPct val="115000"/>
                            </a:lnSpc>
                            <a:spcBef>
                              <a:spcPts val="0"/>
                            </a:spcBef>
                            <a:spcAft>
                              <a:spcPts val="0"/>
                            </a:spcAft>
                          </a:pPr>
                          <a:r>
                            <a:rPr lang="en-US" sz="800" b="1">
                              <a:effectLst/>
                            </a:rPr>
                            <a:t>Gasoline 8% </a:t>
                          </a:r>
                          <a:endParaRPr lang="en-US" sz="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1.698</a:t>
                          </a:r>
                          <a:endParaRPr lang="en-US" sz="800" b="1" dirty="0">
                            <a:effectLst/>
                            <a:latin typeface="Calibri"/>
                            <a:ea typeface="Calibri"/>
                            <a:cs typeface="Times New Roman"/>
                          </a:endParaRPr>
                        </a:p>
                      </a:txBody>
                      <a:tcPr marL="68580" marR="68580" marT="0" marB="0"/>
                    </a:tc>
                  </a:tr>
                  <a:tr h="131036">
                    <a:tc>
                      <a:txBody>
                        <a:bodyPr/>
                        <a:lstStyle/>
                        <a:p>
                          <a:pPr marL="0" marR="0" algn="ctr">
                            <a:lnSpc>
                              <a:spcPct val="115000"/>
                            </a:lnSpc>
                            <a:spcBef>
                              <a:spcPts val="0"/>
                            </a:spcBef>
                            <a:spcAft>
                              <a:spcPts val="0"/>
                            </a:spcAft>
                          </a:pPr>
                          <a:r>
                            <a:rPr lang="en-US" sz="800" b="1">
                              <a:effectLst/>
                            </a:rPr>
                            <a:t>Gasoline 9% </a:t>
                          </a:r>
                          <a:endParaRPr lang="en-US" sz="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1.718</a:t>
                          </a:r>
                          <a:endParaRPr lang="en-US" sz="800" b="1" dirty="0">
                            <a:effectLst/>
                            <a:latin typeface="Calibri"/>
                            <a:ea typeface="Calibri"/>
                            <a:cs typeface="Times New Roman"/>
                          </a:endParaRPr>
                        </a:p>
                      </a:txBody>
                      <a:tcPr marL="68580" marR="68580" marT="0" marB="0"/>
                    </a:tc>
                  </a:tr>
                  <a:tr h="131036">
                    <a:tc>
                      <a:txBody>
                        <a:bodyPr/>
                        <a:lstStyle/>
                        <a:p>
                          <a:pPr marL="0" marR="0" algn="ctr">
                            <a:lnSpc>
                              <a:spcPct val="115000"/>
                            </a:lnSpc>
                            <a:spcBef>
                              <a:spcPts val="0"/>
                            </a:spcBef>
                            <a:spcAft>
                              <a:spcPts val="0"/>
                            </a:spcAft>
                          </a:pPr>
                          <a:r>
                            <a:rPr lang="en-US" sz="800" b="1">
                              <a:effectLst/>
                            </a:rPr>
                            <a:t>Gasoline 10% </a:t>
                          </a:r>
                          <a:endParaRPr lang="en-US" sz="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1.700</a:t>
                          </a:r>
                          <a:endParaRPr lang="en-US" sz="800" b="1" dirty="0">
                            <a:effectLst/>
                            <a:latin typeface="Calibri"/>
                            <a:ea typeface="Calibri"/>
                            <a:cs typeface="Times New Roman"/>
                          </a:endParaRPr>
                        </a:p>
                      </a:txBody>
                      <a:tcPr marL="68580" marR="68580" marT="0" marB="0"/>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907938644"/>
                  </p:ext>
                </p:extLst>
              </p:nvPr>
            </p:nvGraphicFramePr>
            <p:xfrm>
              <a:off x="7227570" y="1905000"/>
              <a:ext cx="1383030" cy="1524285"/>
            </p:xfrm>
            <a:graphic>
              <a:graphicData uri="http://schemas.openxmlformats.org/drawingml/2006/table">
                <a:tbl>
                  <a:tblPr firstRow="1" firstCol="1" bandRow="1">
                    <a:tableStyleId>{5C22544A-7EE6-4342-B048-85BDC9FD1C3A}</a:tableStyleId>
                  </a:tblPr>
                  <a:tblGrid>
                    <a:gridCol w="697230"/>
                    <a:gridCol w="685800"/>
                  </a:tblGrid>
                  <a:tr h="213645">
                    <a:tc>
                      <a:txBody>
                        <a:bodyPr/>
                        <a:lstStyle/>
                        <a:p>
                          <a:pPr marL="0" marR="0" algn="ctr">
                            <a:lnSpc>
                              <a:spcPct val="115000"/>
                            </a:lnSpc>
                            <a:spcBef>
                              <a:spcPts val="0"/>
                            </a:spcBef>
                            <a:spcAft>
                              <a:spcPts val="0"/>
                            </a:spcAft>
                            <a:tabLst>
                              <a:tab pos="2016125" algn="l"/>
                            </a:tabLst>
                          </a:pPr>
                          <a:r>
                            <a:rPr lang="en-US" sz="800" b="1" dirty="0">
                              <a:effectLst/>
                            </a:rPr>
                            <a:t>Sample</a:t>
                          </a:r>
                          <a:endParaRPr lang="en-US" sz="1100" b="1" dirty="0">
                            <a:effectLst/>
                            <a:latin typeface="Calibri"/>
                            <a:ea typeface="Calibri"/>
                            <a:cs typeface="Times New Roman"/>
                          </a:endParaRPr>
                        </a:p>
                      </a:txBody>
                      <a:tcPr marL="68580" marR="68580" marT="0" marB="0"/>
                    </a:tc>
                    <a:tc>
                      <a:txBody>
                        <a:bodyPr/>
                        <a:lstStyle/>
                        <a:p>
                          <a:endParaRPr lang="en-US"/>
                        </a:p>
                      </a:txBody>
                      <a:tcPr marL="68580" marR="68580" marT="0" marB="0">
                        <a:blipFill rotWithShape="1">
                          <a:blip r:embed="rId4"/>
                          <a:stretch>
                            <a:fillRect l="-101770" t="-14286" b="-642857"/>
                          </a:stretch>
                        </a:blipFill>
                      </a:tcPr>
                    </a:tc>
                  </a:tr>
                  <a:tr h="131064">
                    <a:tc>
                      <a:txBody>
                        <a:bodyPr/>
                        <a:lstStyle/>
                        <a:p>
                          <a:pPr marL="0" marR="0" algn="ctr">
                            <a:lnSpc>
                              <a:spcPct val="115000"/>
                            </a:lnSpc>
                            <a:spcBef>
                              <a:spcPts val="0"/>
                            </a:spcBef>
                            <a:spcAft>
                              <a:spcPts val="0"/>
                            </a:spcAft>
                          </a:pPr>
                          <a:r>
                            <a:rPr lang="en-US" sz="800" b="1" dirty="0">
                              <a:effectLst/>
                            </a:rPr>
                            <a:t>Gasoline 1% </a:t>
                          </a:r>
                          <a:endParaRPr lang="en-US" sz="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1.669</a:t>
                          </a:r>
                          <a:endParaRPr lang="en-US" sz="800" b="1" dirty="0">
                            <a:effectLst/>
                            <a:latin typeface="Calibri"/>
                            <a:ea typeface="Calibri"/>
                            <a:cs typeface="Times New Roman"/>
                          </a:endParaRPr>
                        </a:p>
                      </a:txBody>
                      <a:tcPr marL="68580" marR="68580" marT="0" marB="0"/>
                    </a:tc>
                  </a:tr>
                  <a:tr h="131064">
                    <a:tc>
                      <a:txBody>
                        <a:bodyPr/>
                        <a:lstStyle/>
                        <a:p>
                          <a:pPr marL="0" marR="0" algn="ctr">
                            <a:lnSpc>
                              <a:spcPct val="115000"/>
                            </a:lnSpc>
                            <a:spcBef>
                              <a:spcPts val="0"/>
                            </a:spcBef>
                            <a:spcAft>
                              <a:spcPts val="0"/>
                            </a:spcAft>
                          </a:pPr>
                          <a:r>
                            <a:rPr lang="en-US" sz="800" b="1" dirty="0">
                              <a:effectLst/>
                            </a:rPr>
                            <a:t>Gasoline 2% </a:t>
                          </a:r>
                          <a:endParaRPr lang="en-US" sz="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1.676</a:t>
                          </a:r>
                          <a:endParaRPr lang="en-US" sz="800" b="1" dirty="0">
                            <a:effectLst/>
                            <a:latin typeface="Calibri"/>
                            <a:ea typeface="Calibri"/>
                            <a:cs typeface="Times New Roman"/>
                          </a:endParaRPr>
                        </a:p>
                      </a:txBody>
                      <a:tcPr marL="68580" marR="68580" marT="0" marB="0"/>
                    </a:tc>
                  </a:tr>
                  <a:tr h="131064">
                    <a:tc>
                      <a:txBody>
                        <a:bodyPr/>
                        <a:lstStyle/>
                        <a:p>
                          <a:pPr marL="0" marR="0" algn="ctr">
                            <a:lnSpc>
                              <a:spcPct val="115000"/>
                            </a:lnSpc>
                            <a:spcBef>
                              <a:spcPts val="0"/>
                            </a:spcBef>
                            <a:spcAft>
                              <a:spcPts val="0"/>
                            </a:spcAft>
                          </a:pPr>
                          <a:r>
                            <a:rPr lang="en-US" sz="800" b="1" dirty="0">
                              <a:effectLst/>
                            </a:rPr>
                            <a:t>Gasoline 3% </a:t>
                          </a:r>
                          <a:endParaRPr lang="en-US" sz="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1.644</a:t>
                          </a:r>
                          <a:endParaRPr lang="en-US" sz="800" b="1" dirty="0">
                            <a:effectLst/>
                            <a:latin typeface="Calibri"/>
                            <a:ea typeface="Calibri"/>
                            <a:cs typeface="Times New Roman"/>
                          </a:endParaRPr>
                        </a:p>
                      </a:txBody>
                      <a:tcPr marL="68580" marR="68580" marT="0" marB="0"/>
                    </a:tc>
                  </a:tr>
                  <a:tr h="131064">
                    <a:tc>
                      <a:txBody>
                        <a:bodyPr/>
                        <a:lstStyle/>
                        <a:p>
                          <a:pPr marL="0" marR="0" algn="ctr">
                            <a:lnSpc>
                              <a:spcPct val="115000"/>
                            </a:lnSpc>
                            <a:spcBef>
                              <a:spcPts val="0"/>
                            </a:spcBef>
                            <a:spcAft>
                              <a:spcPts val="0"/>
                            </a:spcAft>
                          </a:pPr>
                          <a:r>
                            <a:rPr lang="en-US" sz="800" b="1" dirty="0">
                              <a:effectLst/>
                            </a:rPr>
                            <a:t>Gasoline 4% </a:t>
                          </a:r>
                          <a:endParaRPr lang="en-US" sz="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1.759</a:t>
                          </a:r>
                          <a:endParaRPr lang="en-US" sz="800" b="1" dirty="0">
                            <a:effectLst/>
                            <a:latin typeface="Calibri"/>
                            <a:ea typeface="Calibri"/>
                            <a:cs typeface="Times New Roman"/>
                          </a:endParaRPr>
                        </a:p>
                      </a:txBody>
                      <a:tcPr marL="68580" marR="68580" marT="0" marB="0"/>
                    </a:tc>
                  </a:tr>
                  <a:tr h="131064">
                    <a:tc>
                      <a:txBody>
                        <a:bodyPr/>
                        <a:lstStyle/>
                        <a:p>
                          <a:pPr marL="0" marR="0" algn="ctr">
                            <a:lnSpc>
                              <a:spcPct val="115000"/>
                            </a:lnSpc>
                            <a:spcBef>
                              <a:spcPts val="0"/>
                            </a:spcBef>
                            <a:spcAft>
                              <a:spcPts val="0"/>
                            </a:spcAft>
                          </a:pPr>
                          <a:r>
                            <a:rPr lang="en-US" sz="800" b="1">
                              <a:effectLst/>
                            </a:rPr>
                            <a:t>Gasoline 5% </a:t>
                          </a:r>
                          <a:endParaRPr lang="en-US" sz="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1.681</a:t>
                          </a:r>
                          <a:endParaRPr lang="en-US" sz="800" b="1" dirty="0">
                            <a:effectLst/>
                            <a:latin typeface="Calibri"/>
                            <a:ea typeface="Calibri"/>
                            <a:cs typeface="Times New Roman"/>
                          </a:endParaRPr>
                        </a:p>
                      </a:txBody>
                      <a:tcPr marL="68580" marR="68580" marT="0" marB="0"/>
                    </a:tc>
                  </a:tr>
                  <a:tr h="131064">
                    <a:tc>
                      <a:txBody>
                        <a:bodyPr/>
                        <a:lstStyle/>
                        <a:p>
                          <a:pPr marL="0" marR="0" algn="ctr">
                            <a:lnSpc>
                              <a:spcPct val="115000"/>
                            </a:lnSpc>
                            <a:spcBef>
                              <a:spcPts val="0"/>
                            </a:spcBef>
                            <a:spcAft>
                              <a:spcPts val="0"/>
                            </a:spcAft>
                          </a:pPr>
                          <a:r>
                            <a:rPr lang="en-US" sz="800" b="1">
                              <a:effectLst/>
                            </a:rPr>
                            <a:t>Gasoline 6% </a:t>
                          </a:r>
                          <a:endParaRPr lang="en-US" sz="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1.671</a:t>
                          </a:r>
                          <a:endParaRPr lang="en-US" sz="800" b="1" dirty="0">
                            <a:effectLst/>
                            <a:latin typeface="Calibri"/>
                            <a:ea typeface="Calibri"/>
                            <a:cs typeface="Times New Roman"/>
                          </a:endParaRPr>
                        </a:p>
                      </a:txBody>
                      <a:tcPr marL="68580" marR="68580" marT="0" marB="0"/>
                    </a:tc>
                  </a:tr>
                  <a:tr h="131064">
                    <a:tc>
                      <a:txBody>
                        <a:bodyPr/>
                        <a:lstStyle/>
                        <a:p>
                          <a:pPr marL="0" marR="0" algn="ctr">
                            <a:lnSpc>
                              <a:spcPct val="115000"/>
                            </a:lnSpc>
                            <a:spcBef>
                              <a:spcPts val="0"/>
                            </a:spcBef>
                            <a:spcAft>
                              <a:spcPts val="0"/>
                            </a:spcAft>
                          </a:pPr>
                          <a:r>
                            <a:rPr lang="en-US" sz="800" b="1">
                              <a:effectLst/>
                            </a:rPr>
                            <a:t>Gasoline 7% </a:t>
                          </a:r>
                          <a:endParaRPr lang="en-US" sz="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1.553</a:t>
                          </a:r>
                          <a:endParaRPr lang="en-US" sz="800" b="1" dirty="0">
                            <a:effectLst/>
                            <a:latin typeface="Calibri"/>
                            <a:ea typeface="Calibri"/>
                            <a:cs typeface="Times New Roman"/>
                          </a:endParaRPr>
                        </a:p>
                      </a:txBody>
                      <a:tcPr marL="68580" marR="68580" marT="0" marB="0"/>
                    </a:tc>
                  </a:tr>
                  <a:tr h="131064">
                    <a:tc>
                      <a:txBody>
                        <a:bodyPr/>
                        <a:lstStyle/>
                        <a:p>
                          <a:pPr marL="0" marR="0" algn="ctr">
                            <a:lnSpc>
                              <a:spcPct val="115000"/>
                            </a:lnSpc>
                            <a:spcBef>
                              <a:spcPts val="0"/>
                            </a:spcBef>
                            <a:spcAft>
                              <a:spcPts val="0"/>
                            </a:spcAft>
                          </a:pPr>
                          <a:r>
                            <a:rPr lang="en-US" sz="800" b="1">
                              <a:effectLst/>
                            </a:rPr>
                            <a:t>Gasoline 8% </a:t>
                          </a:r>
                          <a:endParaRPr lang="en-US" sz="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1.698</a:t>
                          </a:r>
                          <a:endParaRPr lang="en-US" sz="800" b="1" dirty="0">
                            <a:effectLst/>
                            <a:latin typeface="Calibri"/>
                            <a:ea typeface="Calibri"/>
                            <a:cs typeface="Times New Roman"/>
                          </a:endParaRPr>
                        </a:p>
                      </a:txBody>
                      <a:tcPr marL="68580" marR="68580" marT="0" marB="0"/>
                    </a:tc>
                  </a:tr>
                  <a:tr h="131064">
                    <a:tc>
                      <a:txBody>
                        <a:bodyPr/>
                        <a:lstStyle/>
                        <a:p>
                          <a:pPr marL="0" marR="0" algn="ctr">
                            <a:lnSpc>
                              <a:spcPct val="115000"/>
                            </a:lnSpc>
                            <a:spcBef>
                              <a:spcPts val="0"/>
                            </a:spcBef>
                            <a:spcAft>
                              <a:spcPts val="0"/>
                            </a:spcAft>
                          </a:pPr>
                          <a:r>
                            <a:rPr lang="en-US" sz="800" b="1">
                              <a:effectLst/>
                            </a:rPr>
                            <a:t>Gasoline 9% </a:t>
                          </a:r>
                          <a:endParaRPr lang="en-US" sz="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1.718</a:t>
                          </a:r>
                          <a:endParaRPr lang="en-US" sz="800" b="1" dirty="0">
                            <a:effectLst/>
                            <a:latin typeface="Calibri"/>
                            <a:ea typeface="Calibri"/>
                            <a:cs typeface="Times New Roman"/>
                          </a:endParaRPr>
                        </a:p>
                      </a:txBody>
                      <a:tcPr marL="68580" marR="68580" marT="0" marB="0"/>
                    </a:tc>
                  </a:tr>
                  <a:tr h="131064">
                    <a:tc>
                      <a:txBody>
                        <a:bodyPr/>
                        <a:lstStyle/>
                        <a:p>
                          <a:pPr marL="0" marR="0" algn="ctr">
                            <a:lnSpc>
                              <a:spcPct val="115000"/>
                            </a:lnSpc>
                            <a:spcBef>
                              <a:spcPts val="0"/>
                            </a:spcBef>
                            <a:spcAft>
                              <a:spcPts val="0"/>
                            </a:spcAft>
                          </a:pPr>
                          <a:r>
                            <a:rPr lang="en-US" sz="800" b="1">
                              <a:effectLst/>
                            </a:rPr>
                            <a:t>Gasoline 10% </a:t>
                          </a:r>
                          <a:endParaRPr lang="en-US" sz="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800" b="1" dirty="0">
                              <a:effectLst/>
                            </a:rPr>
                            <a:t>1.700</a:t>
                          </a:r>
                          <a:endParaRPr lang="en-US" sz="800" b="1" dirty="0">
                            <a:effectLst/>
                            <a:latin typeface="Calibri"/>
                            <a:ea typeface="Calibri"/>
                            <a:cs typeface="Times New Roman"/>
                          </a:endParaRPr>
                        </a:p>
                      </a:txBody>
                      <a:tcPr marL="68580" marR="68580" marT="0" marB="0"/>
                    </a:tc>
                  </a:tr>
                </a:tbl>
              </a:graphicData>
            </a:graphic>
          </p:graphicFrame>
        </mc:Fallback>
      </mc:AlternateContent>
      <p:sp>
        <p:nvSpPr>
          <p:cNvPr id="8" name="TextBox 7"/>
          <p:cNvSpPr txBox="1"/>
          <p:nvPr/>
        </p:nvSpPr>
        <p:spPr>
          <a:xfrm>
            <a:off x="1905000" y="1981200"/>
            <a:ext cx="3276600" cy="276999"/>
          </a:xfrm>
          <a:prstGeom prst="rect">
            <a:avLst/>
          </a:prstGeom>
          <a:noFill/>
        </p:spPr>
        <p:txBody>
          <a:bodyPr wrap="square" rtlCol="0">
            <a:spAutoFit/>
          </a:bodyPr>
          <a:lstStyle/>
          <a:p>
            <a:r>
              <a:rPr lang="en-US" sz="1200" b="1" dirty="0" smtClean="0">
                <a:solidFill>
                  <a:srgbClr val="FF0000"/>
                </a:solidFill>
              </a:rPr>
              <a:t>Original sample: density =1.717g/ml and k = 8.9m/d</a:t>
            </a:r>
            <a:endParaRPr lang="en-US" sz="1200" b="1" dirty="0">
              <a:solidFill>
                <a:srgbClr val="FF0000"/>
              </a:solidFill>
            </a:endParaRPr>
          </a:p>
        </p:txBody>
      </p:sp>
    </p:spTree>
    <p:extLst>
      <p:ext uri="{BB962C8B-B14F-4D97-AF65-F5344CB8AC3E}">
        <p14:creationId xmlns:p14="http://schemas.microsoft.com/office/powerpoint/2010/main" val="1704963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lstStyle/>
          <a:p>
            <a:pPr algn="ctr"/>
            <a:r>
              <a:rPr lang="en-US" sz="2400" b="1" cap="all" spc="50" dirty="0">
                <a:solidFill>
                  <a:srgbClr val="FFFF00"/>
                </a:solidFill>
                <a:latin typeface="Arial Narrow"/>
                <a:cs typeface="Times New Roman" pitchFamily="18" charset="0"/>
              </a:rPr>
              <a:t>RESULTS OF HYDRAULIC CONDUCTIVITY</a:t>
            </a:r>
            <a:br>
              <a:rPr lang="en-US" sz="2400" b="1" cap="all" spc="50" dirty="0">
                <a:solidFill>
                  <a:srgbClr val="FFFF00"/>
                </a:solidFill>
                <a:latin typeface="Arial Narrow"/>
                <a:cs typeface="Times New Roman" pitchFamily="18" charset="0"/>
              </a:rPr>
            </a:br>
            <a:r>
              <a:rPr lang="en-US" sz="2400" b="1" cap="all" spc="50" dirty="0">
                <a:solidFill>
                  <a:srgbClr val="FFFF00"/>
                </a:solidFill>
                <a:latin typeface="Arial Narrow"/>
                <a:cs typeface="Times New Roman" pitchFamily="18" charset="0"/>
              </a:rPr>
              <a:t>OF SATURATED SAND SAMPLES (-2.36 </a:t>
            </a:r>
            <a:r>
              <a:rPr lang="en-US" sz="2400" b="1" spc="50" dirty="0">
                <a:solidFill>
                  <a:srgbClr val="FFFF00"/>
                </a:solidFill>
                <a:latin typeface="Arial Narrow"/>
                <a:cs typeface="Times New Roman" pitchFamily="18" charset="0"/>
              </a:rPr>
              <a:t>mm</a:t>
            </a:r>
            <a:r>
              <a:rPr lang="en-US" sz="2400" b="1" cap="all" spc="50" dirty="0">
                <a:solidFill>
                  <a:srgbClr val="FFFF00"/>
                </a:solidFill>
                <a:latin typeface="Arial Narrow"/>
                <a:cs typeface="Times New Roman" pitchFamily="18" charset="0"/>
              </a:rPr>
              <a:t>)</a:t>
            </a:r>
            <a:br>
              <a:rPr lang="en-US" sz="2400" b="1" cap="all" spc="50" dirty="0">
                <a:solidFill>
                  <a:srgbClr val="FFFF00"/>
                </a:solidFill>
                <a:latin typeface="Arial Narrow"/>
                <a:cs typeface="Times New Roman" pitchFamily="18" charset="0"/>
              </a:rPr>
            </a:br>
            <a:r>
              <a:rPr lang="en-US" sz="2400" b="1" cap="all" spc="50" dirty="0">
                <a:solidFill>
                  <a:srgbClr val="FFFF00"/>
                </a:solidFill>
                <a:latin typeface="Arial Narrow"/>
                <a:cs typeface="Times New Roman" pitchFamily="18" charset="0"/>
              </a:rPr>
              <a:t> CONTAMINATED WITH AQUEOUS SOLUTION </a:t>
            </a:r>
            <a:br>
              <a:rPr lang="en-US" sz="2400" b="1" cap="all" spc="50" dirty="0">
                <a:solidFill>
                  <a:srgbClr val="FFFF00"/>
                </a:solidFill>
                <a:latin typeface="Arial Narrow"/>
                <a:cs typeface="Times New Roman" pitchFamily="18" charset="0"/>
              </a:rPr>
            </a:br>
            <a:r>
              <a:rPr lang="en-US" sz="2400" b="1" cap="all" spc="50" dirty="0">
                <a:solidFill>
                  <a:srgbClr val="FFFF00"/>
                </a:solidFill>
                <a:latin typeface="Arial Narrow"/>
                <a:cs typeface="Times New Roman" pitchFamily="18" charset="0"/>
              </a:rPr>
              <a:t>(VARYING CONCENTRATION OF TCE)</a:t>
            </a:r>
            <a:r>
              <a:rPr lang="en-US" sz="2400" b="1" cap="all" spc="50" dirty="0">
                <a:solidFill>
                  <a:srgbClr val="0070C0"/>
                </a:solidFill>
                <a:latin typeface="Arial Narrow"/>
                <a:cs typeface="Times New Roman" pitchFamily="18" charset="0"/>
              </a:rPr>
              <a:t> </a:t>
            </a:r>
            <a:endParaRPr lang="en-US" sz="2400" b="1" dirty="0">
              <a:solidFill>
                <a:schemeClr val="accent1"/>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99392320"/>
              </p:ext>
            </p:extLst>
          </p:nvPr>
        </p:nvGraphicFramePr>
        <p:xfrm>
          <a:off x="533400" y="1752600"/>
          <a:ext cx="8001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4"/>
          </p:nvPr>
        </p:nvSpPr>
        <p:spPr/>
        <p:txBody>
          <a:bodyPr/>
          <a:lstStyle/>
          <a:p>
            <a:pPr>
              <a:defRPr/>
            </a:pPr>
            <a:fld id="{9D5DBBF0-9AB3-4249-90E5-D189E8E7926B}" type="datetime1">
              <a:rPr lang="en-US" smtClean="0">
                <a:solidFill>
                  <a:srgbClr val="04617B">
                    <a:shade val="90000"/>
                  </a:srgbClr>
                </a:solidFill>
              </a:rPr>
              <a:pPr>
                <a:defRPr/>
              </a:pPr>
              <a:t>11/20/2012</a:t>
            </a:fld>
            <a:endParaRPr lang="en-US">
              <a:solidFill>
                <a:srgbClr val="04617B">
                  <a:shade val="90000"/>
                </a:srgbClr>
              </a:solidFill>
            </a:endParaRPr>
          </a:p>
        </p:txBody>
      </p:sp>
      <p:sp>
        <p:nvSpPr>
          <p:cNvPr id="4" name="Slide Number Placeholder 3"/>
          <p:cNvSpPr>
            <a:spLocks noGrp="1"/>
          </p:cNvSpPr>
          <p:nvPr>
            <p:ph type="sldNum" sz="quarter" idx="16"/>
          </p:nvPr>
        </p:nvSpPr>
        <p:spPr/>
        <p:txBody>
          <a:bodyPr/>
          <a:lstStyle/>
          <a:p>
            <a:pPr>
              <a:defRPr/>
            </a:pPr>
            <a:fld id="{10E7AEAA-FEDD-4945-BB02-A99FAE1F7DBE}" type="slidenum">
              <a:rPr lang="en-US" smtClean="0">
                <a:solidFill>
                  <a:srgbClr val="04617B">
                    <a:shade val="90000"/>
                  </a:srgbClr>
                </a:solidFill>
              </a:rPr>
              <a:pPr>
                <a:defRPr/>
              </a:pPr>
              <a:t>16</a:t>
            </a:fld>
            <a:endParaRPr lang="en-US">
              <a:solidFill>
                <a:srgbClr val="04617B">
                  <a:shade val="90000"/>
                </a:srgbClr>
              </a:solidFill>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713222533"/>
                  </p:ext>
                </p:extLst>
              </p:nvPr>
            </p:nvGraphicFramePr>
            <p:xfrm>
              <a:off x="7010400" y="1905000"/>
              <a:ext cx="1371600" cy="1882140"/>
            </p:xfrm>
            <a:graphic>
              <a:graphicData uri="http://schemas.openxmlformats.org/drawingml/2006/table">
                <a:tbl>
                  <a:tblPr firstRow="1" firstCol="1" bandRow="1">
                    <a:tableStyleId>{5C22544A-7EE6-4342-B048-85BDC9FD1C3A}</a:tableStyleId>
                  </a:tblPr>
                  <a:tblGrid>
                    <a:gridCol w="609600"/>
                    <a:gridCol w="762000"/>
                  </a:tblGrid>
                  <a:tr h="304800">
                    <a:tc>
                      <a:txBody>
                        <a:bodyPr/>
                        <a:lstStyle/>
                        <a:p>
                          <a:pPr marL="0" marR="0" algn="ctr">
                            <a:lnSpc>
                              <a:spcPct val="115000"/>
                            </a:lnSpc>
                            <a:spcBef>
                              <a:spcPts val="0"/>
                            </a:spcBef>
                            <a:spcAft>
                              <a:spcPts val="0"/>
                            </a:spcAft>
                            <a:tabLst>
                              <a:tab pos="2016125" algn="l"/>
                            </a:tabLst>
                          </a:pPr>
                          <a:r>
                            <a:rPr lang="en-US" sz="900" b="1" dirty="0">
                              <a:effectLst/>
                            </a:rPr>
                            <a:t>Sample</a:t>
                          </a:r>
                          <a:endParaRPr lang="en-US" sz="9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016125" algn="l"/>
                            </a:tabLst>
                          </a:pPr>
                          <a:r>
                            <a:rPr lang="en-US" sz="900" b="1" dirty="0">
                              <a:effectLst/>
                            </a:rPr>
                            <a:t>Density </a:t>
                          </a:r>
                          <a14:m>
                            <m:oMath xmlns:m="http://schemas.openxmlformats.org/officeDocument/2006/math">
                              <m:r>
                                <a:rPr lang="en-US" sz="900" b="1">
                                  <a:effectLst/>
                                  <a:latin typeface="Cambria Math"/>
                                </a:rPr>
                                <m:t>(</m:t>
                              </m:r>
                              <m:f>
                                <m:fPr>
                                  <m:ctrlPr>
                                    <a:rPr lang="en-US" sz="900" b="1" i="1">
                                      <a:effectLst/>
                                      <a:latin typeface="Cambria Math"/>
                                    </a:rPr>
                                  </m:ctrlPr>
                                </m:fPr>
                                <m:num>
                                  <m:r>
                                    <a:rPr lang="en-US" sz="900" b="1" i="1">
                                      <a:effectLst/>
                                      <a:latin typeface="Cambria Math"/>
                                    </a:rPr>
                                    <m:t>𝐠</m:t>
                                  </m:r>
                                </m:num>
                                <m:den>
                                  <m:r>
                                    <a:rPr lang="en-US" sz="900" b="1" i="1">
                                      <a:effectLst/>
                                      <a:latin typeface="Cambria Math"/>
                                    </a:rPr>
                                    <m:t>𝐦𝐋</m:t>
                                  </m:r>
                                </m:den>
                              </m:f>
                              <m:r>
                                <a:rPr lang="en-US" sz="900" b="1">
                                  <a:effectLst/>
                                  <a:latin typeface="Cambria Math"/>
                                </a:rPr>
                                <m:t>)</m:t>
                              </m:r>
                            </m:oMath>
                          </a14:m>
                          <a:endParaRPr lang="en-US" sz="900" b="1"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tabLst>
                              <a:tab pos="676910" algn="l"/>
                            </a:tabLst>
                          </a:pPr>
                          <a:r>
                            <a:rPr lang="en-US" sz="900" b="1" dirty="0">
                              <a:effectLst/>
                            </a:rPr>
                            <a:t>TCE-1%</a:t>
                          </a:r>
                          <a:endParaRPr lang="en-US" sz="9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1.677</a:t>
                          </a:r>
                          <a:endParaRPr lang="en-US" sz="900" b="1"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900" b="1">
                              <a:effectLst/>
                            </a:rPr>
                            <a:t>TCE-2%</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1.596</a:t>
                          </a:r>
                          <a:endParaRPr lang="en-US" sz="900" b="1"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900" b="1">
                              <a:effectLst/>
                            </a:rPr>
                            <a:t>TCE-3%</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1.596</a:t>
                          </a:r>
                          <a:endParaRPr lang="en-US" sz="900" b="1"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900" b="1">
                              <a:effectLst/>
                            </a:rPr>
                            <a:t>TCE-4%</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1.550</a:t>
                          </a:r>
                          <a:endParaRPr lang="en-US" sz="900" b="1"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900" b="1">
                              <a:effectLst/>
                            </a:rPr>
                            <a:t>TCE-5%</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1.577</a:t>
                          </a:r>
                          <a:endParaRPr lang="en-US" sz="900" b="1"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900" b="1">
                              <a:effectLst/>
                            </a:rPr>
                            <a:t>TCE-6%</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1.656</a:t>
                          </a:r>
                          <a:endParaRPr lang="en-US" sz="900" b="1"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900" b="1">
                              <a:effectLst/>
                            </a:rPr>
                            <a:t>TCE-7%</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1.658</a:t>
                          </a:r>
                          <a:endParaRPr lang="en-US" sz="900" b="1"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900" b="1">
                              <a:effectLst/>
                            </a:rPr>
                            <a:t>TCE-8%</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1.690</a:t>
                          </a:r>
                          <a:endParaRPr lang="en-US" sz="900" b="1"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900" b="1">
                              <a:effectLst/>
                            </a:rPr>
                            <a:t>TCE-9%</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1.660</a:t>
                          </a:r>
                          <a:endParaRPr lang="en-US" sz="900" b="1"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900" b="1">
                              <a:effectLst/>
                            </a:rPr>
                            <a:t>TCE-10%</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1.690</a:t>
                          </a:r>
                          <a:endParaRPr lang="en-US" sz="900" b="1" dirty="0">
                            <a:effectLst/>
                            <a:latin typeface="Calibri"/>
                            <a:ea typeface="Calibri"/>
                            <a:cs typeface="Times New Roman"/>
                          </a:endParaRPr>
                        </a:p>
                      </a:txBody>
                      <a:tcPr marL="68580" marR="68580" marT="0" marB="0"/>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713222533"/>
                  </p:ext>
                </p:extLst>
              </p:nvPr>
            </p:nvGraphicFramePr>
            <p:xfrm>
              <a:off x="7010400" y="1905000"/>
              <a:ext cx="1371600" cy="1779270"/>
            </p:xfrm>
            <a:graphic>
              <a:graphicData uri="http://schemas.openxmlformats.org/drawingml/2006/table">
                <a:tbl>
                  <a:tblPr firstRow="1" firstCol="1" bandRow="1">
                    <a:tableStyleId>{5C22544A-7EE6-4342-B048-85BDC9FD1C3A}</a:tableStyleId>
                  </a:tblPr>
                  <a:tblGrid>
                    <a:gridCol w="609600"/>
                    <a:gridCol w="762000"/>
                  </a:tblGrid>
                  <a:tr h="304800">
                    <a:tc>
                      <a:txBody>
                        <a:bodyPr/>
                        <a:lstStyle/>
                        <a:p>
                          <a:pPr marL="0" marR="0" algn="ctr">
                            <a:lnSpc>
                              <a:spcPct val="115000"/>
                            </a:lnSpc>
                            <a:spcBef>
                              <a:spcPts val="0"/>
                            </a:spcBef>
                            <a:spcAft>
                              <a:spcPts val="0"/>
                            </a:spcAft>
                            <a:tabLst>
                              <a:tab pos="2016125" algn="l"/>
                            </a:tabLst>
                          </a:pPr>
                          <a:r>
                            <a:rPr lang="en-US" sz="900" b="1" dirty="0">
                              <a:effectLst/>
                            </a:rPr>
                            <a:t>Sample</a:t>
                          </a:r>
                          <a:endParaRPr lang="en-US" sz="900" b="1" dirty="0">
                            <a:effectLst/>
                            <a:latin typeface="Calibri"/>
                            <a:ea typeface="Calibri"/>
                            <a:cs typeface="Times New Roman"/>
                          </a:endParaRPr>
                        </a:p>
                      </a:txBody>
                      <a:tcPr marL="68580" marR="68580" marT="0" marB="0"/>
                    </a:tc>
                    <a:tc>
                      <a:txBody>
                        <a:bodyPr/>
                        <a:lstStyle/>
                        <a:p>
                          <a:endParaRPr lang="en-US"/>
                        </a:p>
                      </a:txBody>
                      <a:tcPr marL="68580" marR="68580" marT="0" marB="0">
                        <a:blipFill rotWithShape="1">
                          <a:blip r:embed="rId4"/>
                          <a:stretch>
                            <a:fillRect l="-80000" t="-12000" b="-504000"/>
                          </a:stretch>
                        </a:blipFill>
                      </a:tcPr>
                    </a:tc>
                  </a:tr>
                  <a:tr h="147447">
                    <a:tc>
                      <a:txBody>
                        <a:bodyPr/>
                        <a:lstStyle/>
                        <a:p>
                          <a:pPr marL="0" marR="0" algn="ctr">
                            <a:lnSpc>
                              <a:spcPct val="115000"/>
                            </a:lnSpc>
                            <a:spcBef>
                              <a:spcPts val="0"/>
                            </a:spcBef>
                            <a:spcAft>
                              <a:spcPts val="0"/>
                            </a:spcAft>
                            <a:tabLst>
                              <a:tab pos="676910" algn="l"/>
                            </a:tabLst>
                          </a:pPr>
                          <a:r>
                            <a:rPr lang="en-US" sz="900" b="1" dirty="0">
                              <a:effectLst/>
                            </a:rPr>
                            <a:t>TCE-1%</a:t>
                          </a:r>
                          <a:endParaRPr lang="en-US" sz="9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1.677</a:t>
                          </a:r>
                          <a:endParaRPr lang="en-US" sz="900" b="1" dirty="0">
                            <a:effectLst/>
                            <a:latin typeface="Calibri"/>
                            <a:ea typeface="Calibri"/>
                            <a:cs typeface="Times New Roman"/>
                          </a:endParaRPr>
                        </a:p>
                      </a:txBody>
                      <a:tcPr marL="68580" marR="68580" marT="0" marB="0"/>
                    </a:tc>
                  </a:tr>
                  <a:tr h="147447">
                    <a:tc>
                      <a:txBody>
                        <a:bodyPr/>
                        <a:lstStyle/>
                        <a:p>
                          <a:pPr marL="0" marR="0" algn="ctr">
                            <a:lnSpc>
                              <a:spcPct val="115000"/>
                            </a:lnSpc>
                            <a:spcBef>
                              <a:spcPts val="0"/>
                            </a:spcBef>
                            <a:spcAft>
                              <a:spcPts val="0"/>
                            </a:spcAft>
                          </a:pPr>
                          <a:r>
                            <a:rPr lang="en-US" sz="900" b="1">
                              <a:effectLst/>
                            </a:rPr>
                            <a:t>TCE-2%</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1.596</a:t>
                          </a:r>
                          <a:endParaRPr lang="en-US" sz="900" b="1" dirty="0">
                            <a:effectLst/>
                            <a:latin typeface="Calibri"/>
                            <a:ea typeface="Calibri"/>
                            <a:cs typeface="Times New Roman"/>
                          </a:endParaRPr>
                        </a:p>
                      </a:txBody>
                      <a:tcPr marL="68580" marR="68580" marT="0" marB="0"/>
                    </a:tc>
                  </a:tr>
                  <a:tr h="147447">
                    <a:tc>
                      <a:txBody>
                        <a:bodyPr/>
                        <a:lstStyle/>
                        <a:p>
                          <a:pPr marL="0" marR="0" algn="ctr">
                            <a:lnSpc>
                              <a:spcPct val="115000"/>
                            </a:lnSpc>
                            <a:spcBef>
                              <a:spcPts val="0"/>
                            </a:spcBef>
                            <a:spcAft>
                              <a:spcPts val="0"/>
                            </a:spcAft>
                          </a:pPr>
                          <a:r>
                            <a:rPr lang="en-US" sz="900" b="1">
                              <a:effectLst/>
                            </a:rPr>
                            <a:t>TCE-3%</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1.596</a:t>
                          </a:r>
                          <a:endParaRPr lang="en-US" sz="900" b="1" dirty="0">
                            <a:effectLst/>
                            <a:latin typeface="Calibri"/>
                            <a:ea typeface="Calibri"/>
                            <a:cs typeface="Times New Roman"/>
                          </a:endParaRPr>
                        </a:p>
                      </a:txBody>
                      <a:tcPr marL="68580" marR="68580" marT="0" marB="0"/>
                    </a:tc>
                  </a:tr>
                  <a:tr h="147447">
                    <a:tc>
                      <a:txBody>
                        <a:bodyPr/>
                        <a:lstStyle/>
                        <a:p>
                          <a:pPr marL="0" marR="0" algn="ctr">
                            <a:lnSpc>
                              <a:spcPct val="115000"/>
                            </a:lnSpc>
                            <a:spcBef>
                              <a:spcPts val="0"/>
                            </a:spcBef>
                            <a:spcAft>
                              <a:spcPts val="0"/>
                            </a:spcAft>
                          </a:pPr>
                          <a:r>
                            <a:rPr lang="en-US" sz="900" b="1">
                              <a:effectLst/>
                            </a:rPr>
                            <a:t>TCE-4%</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1.550</a:t>
                          </a:r>
                          <a:endParaRPr lang="en-US" sz="900" b="1" dirty="0">
                            <a:effectLst/>
                            <a:latin typeface="Calibri"/>
                            <a:ea typeface="Calibri"/>
                            <a:cs typeface="Times New Roman"/>
                          </a:endParaRPr>
                        </a:p>
                      </a:txBody>
                      <a:tcPr marL="68580" marR="68580" marT="0" marB="0"/>
                    </a:tc>
                  </a:tr>
                  <a:tr h="147447">
                    <a:tc>
                      <a:txBody>
                        <a:bodyPr/>
                        <a:lstStyle/>
                        <a:p>
                          <a:pPr marL="0" marR="0" algn="ctr">
                            <a:lnSpc>
                              <a:spcPct val="115000"/>
                            </a:lnSpc>
                            <a:spcBef>
                              <a:spcPts val="0"/>
                            </a:spcBef>
                            <a:spcAft>
                              <a:spcPts val="0"/>
                            </a:spcAft>
                          </a:pPr>
                          <a:r>
                            <a:rPr lang="en-US" sz="900" b="1">
                              <a:effectLst/>
                            </a:rPr>
                            <a:t>TCE-5%</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1.577</a:t>
                          </a:r>
                          <a:endParaRPr lang="en-US" sz="900" b="1" dirty="0">
                            <a:effectLst/>
                            <a:latin typeface="Calibri"/>
                            <a:ea typeface="Calibri"/>
                            <a:cs typeface="Times New Roman"/>
                          </a:endParaRPr>
                        </a:p>
                      </a:txBody>
                      <a:tcPr marL="68580" marR="68580" marT="0" marB="0"/>
                    </a:tc>
                  </a:tr>
                  <a:tr h="147447">
                    <a:tc>
                      <a:txBody>
                        <a:bodyPr/>
                        <a:lstStyle/>
                        <a:p>
                          <a:pPr marL="0" marR="0" algn="ctr">
                            <a:lnSpc>
                              <a:spcPct val="115000"/>
                            </a:lnSpc>
                            <a:spcBef>
                              <a:spcPts val="0"/>
                            </a:spcBef>
                            <a:spcAft>
                              <a:spcPts val="0"/>
                            </a:spcAft>
                          </a:pPr>
                          <a:r>
                            <a:rPr lang="en-US" sz="900" b="1">
                              <a:effectLst/>
                            </a:rPr>
                            <a:t>TCE-6%</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1.656</a:t>
                          </a:r>
                          <a:endParaRPr lang="en-US" sz="900" b="1" dirty="0">
                            <a:effectLst/>
                            <a:latin typeface="Calibri"/>
                            <a:ea typeface="Calibri"/>
                            <a:cs typeface="Times New Roman"/>
                          </a:endParaRPr>
                        </a:p>
                      </a:txBody>
                      <a:tcPr marL="68580" marR="68580" marT="0" marB="0"/>
                    </a:tc>
                  </a:tr>
                  <a:tr h="147447">
                    <a:tc>
                      <a:txBody>
                        <a:bodyPr/>
                        <a:lstStyle/>
                        <a:p>
                          <a:pPr marL="0" marR="0" algn="ctr">
                            <a:lnSpc>
                              <a:spcPct val="115000"/>
                            </a:lnSpc>
                            <a:spcBef>
                              <a:spcPts val="0"/>
                            </a:spcBef>
                            <a:spcAft>
                              <a:spcPts val="0"/>
                            </a:spcAft>
                          </a:pPr>
                          <a:r>
                            <a:rPr lang="en-US" sz="900" b="1">
                              <a:effectLst/>
                            </a:rPr>
                            <a:t>TCE-7%</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1.658</a:t>
                          </a:r>
                          <a:endParaRPr lang="en-US" sz="900" b="1" dirty="0">
                            <a:effectLst/>
                            <a:latin typeface="Calibri"/>
                            <a:ea typeface="Calibri"/>
                            <a:cs typeface="Times New Roman"/>
                          </a:endParaRPr>
                        </a:p>
                      </a:txBody>
                      <a:tcPr marL="68580" marR="68580" marT="0" marB="0"/>
                    </a:tc>
                  </a:tr>
                  <a:tr h="147447">
                    <a:tc>
                      <a:txBody>
                        <a:bodyPr/>
                        <a:lstStyle/>
                        <a:p>
                          <a:pPr marL="0" marR="0" algn="ctr">
                            <a:lnSpc>
                              <a:spcPct val="115000"/>
                            </a:lnSpc>
                            <a:spcBef>
                              <a:spcPts val="0"/>
                            </a:spcBef>
                            <a:spcAft>
                              <a:spcPts val="0"/>
                            </a:spcAft>
                          </a:pPr>
                          <a:r>
                            <a:rPr lang="en-US" sz="900" b="1">
                              <a:effectLst/>
                            </a:rPr>
                            <a:t>TCE-8%</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1.690</a:t>
                          </a:r>
                          <a:endParaRPr lang="en-US" sz="900" b="1" dirty="0">
                            <a:effectLst/>
                            <a:latin typeface="Calibri"/>
                            <a:ea typeface="Calibri"/>
                            <a:cs typeface="Times New Roman"/>
                          </a:endParaRPr>
                        </a:p>
                      </a:txBody>
                      <a:tcPr marL="68580" marR="68580" marT="0" marB="0"/>
                    </a:tc>
                  </a:tr>
                  <a:tr h="147447">
                    <a:tc>
                      <a:txBody>
                        <a:bodyPr/>
                        <a:lstStyle/>
                        <a:p>
                          <a:pPr marL="0" marR="0" algn="ctr">
                            <a:lnSpc>
                              <a:spcPct val="115000"/>
                            </a:lnSpc>
                            <a:spcBef>
                              <a:spcPts val="0"/>
                            </a:spcBef>
                            <a:spcAft>
                              <a:spcPts val="0"/>
                            </a:spcAft>
                          </a:pPr>
                          <a:r>
                            <a:rPr lang="en-US" sz="900" b="1">
                              <a:effectLst/>
                            </a:rPr>
                            <a:t>TCE-9%</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1.660</a:t>
                          </a:r>
                          <a:endParaRPr lang="en-US" sz="900" b="1" dirty="0">
                            <a:effectLst/>
                            <a:latin typeface="Calibri"/>
                            <a:ea typeface="Calibri"/>
                            <a:cs typeface="Times New Roman"/>
                          </a:endParaRPr>
                        </a:p>
                      </a:txBody>
                      <a:tcPr marL="68580" marR="68580" marT="0" marB="0"/>
                    </a:tc>
                  </a:tr>
                  <a:tr h="147447">
                    <a:tc>
                      <a:txBody>
                        <a:bodyPr/>
                        <a:lstStyle/>
                        <a:p>
                          <a:pPr marL="0" marR="0" algn="ctr">
                            <a:lnSpc>
                              <a:spcPct val="115000"/>
                            </a:lnSpc>
                            <a:spcBef>
                              <a:spcPts val="0"/>
                            </a:spcBef>
                            <a:spcAft>
                              <a:spcPts val="0"/>
                            </a:spcAft>
                          </a:pPr>
                          <a:r>
                            <a:rPr lang="en-US" sz="900" b="1">
                              <a:effectLst/>
                            </a:rPr>
                            <a:t>TCE-10%</a:t>
                          </a:r>
                          <a:endParaRPr lang="en-US" sz="9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76910" algn="l"/>
                            </a:tabLst>
                          </a:pPr>
                          <a:r>
                            <a:rPr lang="en-US" sz="900" b="1" dirty="0">
                              <a:effectLst/>
                            </a:rPr>
                            <a:t>1.690</a:t>
                          </a:r>
                          <a:endParaRPr lang="en-US" sz="900" b="1" dirty="0">
                            <a:effectLst/>
                            <a:latin typeface="Calibri"/>
                            <a:ea typeface="Calibri"/>
                            <a:cs typeface="Times New Roman"/>
                          </a:endParaRPr>
                        </a:p>
                      </a:txBody>
                      <a:tcPr marL="68580" marR="68580" marT="0" marB="0"/>
                    </a:tc>
                  </a:tr>
                </a:tbl>
              </a:graphicData>
            </a:graphic>
          </p:graphicFrame>
        </mc:Fallback>
      </mc:AlternateContent>
      <p:sp>
        <p:nvSpPr>
          <p:cNvPr id="8" name="TextBox 7"/>
          <p:cNvSpPr txBox="1"/>
          <p:nvPr/>
        </p:nvSpPr>
        <p:spPr>
          <a:xfrm>
            <a:off x="1600200" y="1828800"/>
            <a:ext cx="3276600" cy="276999"/>
          </a:xfrm>
          <a:prstGeom prst="rect">
            <a:avLst/>
          </a:prstGeom>
          <a:noFill/>
        </p:spPr>
        <p:txBody>
          <a:bodyPr wrap="square" rtlCol="0">
            <a:spAutoFit/>
          </a:bodyPr>
          <a:lstStyle/>
          <a:p>
            <a:r>
              <a:rPr lang="en-US" sz="1200" b="1" dirty="0" smtClean="0">
                <a:solidFill>
                  <a:srgbClr val="FF0000"/>
                </a:solidFill>
              </a:rPr>
              <a:t>Original sample: density =1.717g/ml and k = 8.9m/d</a:t>
            </a:r>
            <a:endParaRPr lang="en-US" sz="1200" b="1" dirty="0">
              <a:solidFill>
                <a:srgbClr val="FF0000"/>
              </a:solidFill>
            </a:endParaRPr>
          </a:p>
        </p:txBody>
      </p:sp>
    </p:spTree>
    <p:extLst>
      <p:ext uri="{BB962C8B-B14F-4D97-AF65-F5344CB8AC3E}">
        <p14:creationId xmlns:p14="http://schemas.microsoft.com/office/powerpoint/2010/main" val="1568166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400" b="1" dirty="0" smtClean="0">
                <a:solidFill>
                  <a:srgbClr val="FFFF00"/>
                </a:solidFill>
                <a:cs typeface="Times New Roman" pitchFamily="18" charset="0"/>
              </a:rPr>
              <a:t>Discussion </a:t>
            </a:r>
            <a:endParaRPr lang="en-US" sz="4400" b="1" dirty="0">
              <a:solidFill>
                <a:srgbClr val="FFFF00"/>
              </a:solidFill>
              <a:cs typeface="Times New Roman" pitchFamily="18" charset="0"/>
            </a:endParaRPr>
          </a:p>
        </p:txBody>
      </p:sp>
      <p:sp>
        <p:nvSpPr>
          <p:cNvPr id="3" name="Content Placeholder 2"/>
          <p:cNvSpPr>
            <a:spLocks noGrp="1"/>
          </p:cNvSpPr>
          <p:nvPr>
            <p:ph sz="quarter" idx="13"/>
          </p:nvPr>
        </p:nvSpPr>
        <p:spPr/>
        <p:txBody>
          <a:bodyPr/>
          <a:lstStyle/>
          <a:p>
            <a:pPr eaLnBrk="1" fontAlgn="auto" hangingPunct="1">
              <a:buFont typeface="Arial" pitchFamily="34" charset="0"/>
              <a:buChar char="•"/>
              <a:defRPr/>
            </a:pPr>
            <a:r>
              <a:rPr lang="en-US" sz="2400" dirty="0">
                <a:cs typeface="Times New Roman" pitchFamily="18" charset="0"/>
              </a:rPr>
              <a:t>Microscopic examination did not reveal any change in the physical features of sand which leads to the conclusion that the decrease in hydraulic conductivity is controlled by the retention characteristic of the </a:t>
            </a:r>
            <a:r>
              <a:rPr lang="en-US" sz="2400" dirty="0" smtClean="0">
                <a:cs typeface="Times New Roman" pitchFamily="18" charset="0"/>
              </a:rPr>
              <a:t>chemicals </a:t>
            </a:r>
          </a:p>
          <a:p>
            <a:pPr eaLnBrk="1" fontAlgn="auto" hangingPunct="1">
              <a:buFont typeface="Arial" pitchFamily="34" charset="0"/>
              <a:buChar char="•"/>
              <a:defRPr/>
            </a:pPr>
            <a:r>
              <a:rPr lang="en-US" sz="2400" dirty="0">
                <a:cs typeface="Times New Roman" pitchFamily="18" charset="0"/>
              </a:rPr>
              <a:t>Adsorption creates a film of fluids (</a:t>
            </a:r>
            <a:r>
              <a:rPr lang="en-US" sz="2400" dirty="0" smtClean="0">
                <a:cs typeface="Times New Roman" pitchFamily="18" charset="0"/>
              </a:rPr>
              <a:t>adsorbate</a:t>
            </a:r>
            <a:r>
              <a:rPr lang="en-US" sz="2400" dirty="0">
                <a:cs typeface="Times New Roman" pitchFamily="18" charset="0"/>
              </a:rPr>
              <a:t>) on the surface of the solids (adsorbent). This </a:t>
            </a:r>
            <a:r>
              <a:rPr lang="en-US" sz="2400" dirty="0" smtClean="0">
                <a:cs typeface="Times New Roman" pitchFamily="18" charset="0"/>
              </a:rPr>
              <a:t>increases </a:t>
            </a:r>
            <a:r>
              <a:rPr lang="en-US" sz="2400" dirty="0">
                <a:cs typeface="Times New Roman" pitchFamily="18" charset="0"/>
              </a:rPr>
              <a:t>the surface tension </a:t>
            </a:r>
            <a:r>
              <a:rPr lang="en-US" sz="2400" dirty="0" smtClean="0">
                <a:cs typeface="Times New Roman" pitchFamily="18" charset="0"/>
              </a:rPr>
              <a:t>on sand </a:t>
            </a:r>
            <a:r>
              <a:rPr lang="en-US" sz="2400" dirty="0">
                <a:cs typeface="Times New Roman" pitchFamily="18" charset="0"/>
              </a:rPr>
              <a:t>grains </a:t>
            </a:r>
            <a:r>
              <a:rPr lang="en-US" sz="2400" dirty="0" smtClean="0">
                <a:cs typeface="Times New Roman" pitchFamily="18" charset="0"/>
              </a:rPr>
              <a:t>which, in turn, increases </a:t>
            </a:r>
            <a:r>
              <a:rPr lang="en-US" sz="2400" dirty="0">
                <a:cs typeface="Times New Roman" pitchFamily="18" charset="0"/>
              </a:rPr>
              <a:t>the cohesion </a:t>
            </a:r>
            <a:r>
              <a:rPr lang="en-US" sz="2400" dirty="0" smtClean="0">
                <a:cs typeface="Times New Roman" pitchFamily="18" charset="0"/>
              </a:rPr>
              <a:t>resulting in a decrease in hydraulic conductivity</a:t>
            </a:r>
          </a:p>
          <a:p>
            <a:pPr eaLnBrk="1" fontAlgn="auto" hangingPunct="1">
              <a:buFont typeface="Arial" pitchFamily="34" charset="0"/>
              <a:buChar char="•"/>
              <a:defRPr/>
            </a:pPr>
            <a:r>
              <a:rPr lang="en-US" sz="2400" dirty="0" smtClean="0">
                <a:cs typeface="Times New Roman" pitchFamily="18" charset="0"/>
              </a:rPr>
              <a:t>Further work is in progress  </a:t>
            </a:r>
            <a:endParaRPr lang="en-US" sz="2400" dirty="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6000" b="1" dirty="0" smtClean="0">
                <a:solidFill>
                  <a:srgbClr val="FFFF00"/>
                </a:solidFill>
                <a:cs typeface="Times New Roman" pitchFamily="18" charset="0"/>
              </a:rPr>
              <a:t>Thank you </a:t>
            </a:r>
            <a:endParaRPr lang="en-US" sz="6000" b="1" dirty="0">
              <a:solidFill>
                <a:srgbClr val="FFFF00"/>
              </a:solidFill>
              <a:cs typeface="Times New Roman" pitchFamily="18" charset="0"/>
            </a:endParaRPr>
          </a:p>
        </p:txBody>
      </p:sp>
      <p:sp>
        <p:nvSpPr>
          <p:cNvPr id="3" name="Content Placeholder 2"/>
          <p:cNvSpPr>
            <a:spLocks noGrp="1"/>
          </p:cNvSpPr>
          <p:nvPr>
            <p:ph sz="quarter" idx="13"/>
          </p:nvPr>
        </p:nvSpPr>
        <p:spPr/>
        <p:txBody>
          <a:bodyPr/>
          <a:lstStyle/>
          <a:p>
            <a:pPr marL="0" indent="0" algn="ctr" eaLnBrk="1" fontAlgn="auto" hangingPunct="1">
              <a:buFont typeface="Arial" pitchFamily="34" charset="0"/>
              <a:buNone/>
              <a:defRPr/>
            </a:pPr>
            <a:endParaRPr lang="en-US" sz="6000" b="1" dirty="0" smtClean="0">
              <a:solidFill>
                <a:schemeClr val="accent1"/>
              </a:solidFill>
              <a:latin typeface="Times New Roman" pitchFamily="18" charset="0"/>
              <a:cs typeface="Times New Roman" pitchFamily="18" charset="0"/>
            </a:endParaRPr>
          </a:p>
          <a:p>
            <a:pPr marL="0" indent="0" algn="ctr" eaLnBrk="1" fontAlgn="auto" hangingPunct="1">
              <a:buFont typeface="Arial" pitchFamily="34" charset="0"/>
              <a:buNone/>
              <a:defRPr/>
            </a:pPr>
            <a:r>
              <a:rPr lang="en-US" sz="6000" b="1" dirty="0" smtClean="0">
                <a:solidFill>
                  <a:schemeClr val="tx2">
                    <a:lumMod val="20000"/>
                    <a:lumOff val="80000"/>
                  </a:schemeClr>
                </a:solidFill>
                <a:cs typeface="Times New Roman" pitchFamily="18" charset="0"/>
              </a:rPr>
              <a:t>Questions?</a:t>
            </a:r>
            <a:endParaRPr lang="en-US" sz="6000" b="1" dirty="0">
              <a:solidFill>
                <a:schemeClr val="tx2">
                  <a:lumMod val="20000"/>
                  <a:lumOff val="80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pPr algn="ctr" eaLnBrk="1" fontAlgn="auto" hangingPunct="1">
              <a:spcAft>
                <a:spcPts val="0"/>
              </a:spcAft>
              <a:defRPr/>
            </a:pPr>
            <a:r>
              <a:rPr lang="en-US" sz="3600" b="1" dirty="0">
                <a:solidFill>
                  <a:srgbClr val="FFFF00"/>
                </a:solidFill>
                <a:cs typeface="Times New Roman" pitchFamily="18" charset="0"/>
              </a:rPr>
              <a:t>Research Question</a:t>
            </a:r>
            <a:endParaRPr lang="en-US" sz="3600" dirty="0">
              <a:solidFill>
                <a:srgbClr val="FFFF00"/>
              </a:solidFill>
            </a:endParaRPr>
          </a:p>
        </p:txBody>
      </p:sp>
      <p:sp>
        <p:nvSpPr>
          <p:cNvPr id="5" name="Content Placeholder 4"/>
          <p:cNvSpPr>
            <a:spLocks noGrp="1"/>
          </p:cNvSpPr>
          <p:nvPr>
            <p:ph sz="quarter" idx="13"/>
          </p:nvPr>
        </p:nvSpPr>
        <p:spPr>
          <a:xfrm>
            <a:off x="609600" y="2057400"/>
            <a:ext cx="7924800" cy="4114800"/>
          </a:xfrm>
        </p:spPr>
        <p:txBody>
          <a:bodyPr/>
          <a:lstStyle/>
          <a:p>
            <a:pPr marL="0" indent="0" algn="ctr" eaLnBrk="1" fontAlgn="auto" hangingPunct="1">
              <a:buFont typeface="Arial" pitchFamily="34" charset="0"/>
              <a:buNone/>
              <a:defRPr/>
            </a:pPr>
            <a:r>
              <a:rPr lang="en-US" sz="3200" dirty="0">
                <a:cs typeface="Times New Roman" pitchFamily="18" charset="0"/>
              </a:rPr>
              <a:t>How do some common and widespread organic contaminants affect the hydraulic conductivity of aquifer sand?</a:t>
            </a:r>
          </a:p>
          <a:p>
            <a:pPr eaLnBrk="1" fontAlgn="auto" hangingPunct="1">
              <a:buFont typeface="Arial" pitchFamily="34" charset="0"/>
              <a:buChar char="•"/>
              <a:defRPr/>
            </a:pP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152400"/>
            <a:ext cx="8229600" cy="1143000"/>
          </a:xfrm>
        </p:spPr>
        <p:txBody>
          <a:bodyPr/>
          <a:lstStyle/>
          <a:p>
            <a:pPr algn="ctr" eaLnBrk="1" fontAlgn="auto" hangingPunct="1">
              <a:spcAft>
                <a:spcPts val="0"/>
              </a:spcAft>
              <a:defRPr/>
            </a:pPr>
            <a:r>
              <a:rPr lang="en-US" sz="4400" b="1" dirty="0" smtClean="0">
                <a:solidFill>
                  <a:srgbClr val="FFFF00"/>
                </a:solidFill>
                <a:latin typeface="+mn-lt"/>
                <a:cs typeface="Times New Roman" pitchFamily="18" charset="0"/>
              </a:rPr>
              <a:t>Test material</a:t>
            </a:r>
          </a:p>
        </p:txBody>
      </p:sp>
      <p:sp>
        <p:nvSpPr>
          <p:cNvPr id="3" name="Content Placeholder 2"/>
          <p:cNvSpPr>
            <a:spLocks noGrp="1"/>
          </p:cNvSpPr>
          <p:nvPr>
            <p:ph sz="quarter" idx="13"/>
          </p:nvPr>
        </p:nvSpPr>
        <p:spPr>
          <a:xfrm>
            <a:off x="457200" y="1371600"/>
            <a:ext cx="5181600" cy="4389438"/>
          </a:xfrm>
        </p:spPr>
        <p:txBody>
          <a:bodyPr/>
          <a:lstStyle/>
          <a:p>
            <a:pPr eaLnBrk="1" fontAlgn="auto" hangingPunct="1">
              <a:spcAft>
                <a:spcPts val="0"/>
              </a:spcAft>
              <a:buClr>
                <a:schemeClr val="accent3"/>
              </a:buClr>
              <a:buFont typeface="Arial" pitchFamily="34" charset="0"/>
              <a:buChar char="•"/>
              <a:defRPr/>
            </a:pPr>
            <a:r>
              <a:rPr lang="en-US" sz="3000" dirty="0" smtClean="0">
                <a:cs typeface="Times New Roman" pitchFamily="18" charset="0"/>
              </a:rPr>
              <a:t>Sand deposits are the most common geological formation for most aquifers</a:t>
            </a:r>
          </a:p>
          <a:p>
            <a:pPr eaLnBrk="1" fontAlgn="auto" hangingPunct="1">
              <a:spcAft>
                <a:spcPts val="0"/>
              </a:spcAft>
              <a:buClr>
                <a:schemeClr val="accent3"/>
              </a:buClr>
              <a:buFont typeface="Arial" pitchFamily="34" charset="0"/>
              <a:buChar char="•"/>
              <a:defRPr/>
            </a:pPr>
            <a:r>
              <a:rPr lang="en-US" sz="3000" dirty="0" smtClean="0">
                <a:cs typeface="Times New Roman" pitchFamily="18" charset="0"/>
              </a:rPr>
              <a:t> </a:t>
            </a:r>
            <a:r>
              <a:rPr lang="en-US" sz="3000" dirty="0">
                <a:cs typeface="Times New Roman" pitchFamily="18" charset="0"/>
              </a:rPr>
              <a:t>Missouri River </a:t>
            </a:r>
            <a:r>
              <a:rPr lang="en-US" sz="3000" dirty="0" smtClean="0">
                <a:cs typeface="Times New Roman" pitchFamily="18" charset="0"/>
              </a:rPr>
              <a:t>alluvial aquifer from the Mid </a:t>
            </a:r>
            <a:r>
              <a:rPr lang="en-US" sz="3000" dirty="0">
                <a:cs typeface="Times New Roman" pitchFamily="18" charset="0"/>
              </a:rPr>
              <a:t>America Sand and Gravel </a:t>
            </a:r>
            <a:r>
              <a:rPr lang="en-US" sz="3000" dirty="0" smtClean="0">
                <a:cs typeface="Times New Roman" pitchFamily="18" charset="0"/>
              </a:rPr>
              <a:t>Co. </a:t>
            </a:r>
            <a:r>
              <a:rPr lang="en-US" sz="3000" dirty="0">
                <a:cs typeface="Times New Roman" pitchFamily="18" charset="0"/>
              </a:rPr>
              <a:t>site, in Jackson County, </a:t>
            </a:r>
            <a:r>
              <a:rPr lang="en-US" sz="3000" dirty="0" smtClean="0">
                <a:cs typeface="Times New Roman" pitchFamily="18" charset="0"/>
              </a:rPr>
              <a:t>MO </a:t>
            </a:r>
            <a:r>
              <a:rPr lang="en-US" sz="3000" dirty="0">
                <a:cs typeface="Times New Roman" pitchFamily="18" charset="0"/>
              </a:rPr>
              <a:t>was </a:t>
            </a:r>
            <a:r>
              <a:rPr lang="en-US" sz="3000" dirty="0" smtClean="0">
                <a:cs typeface="Times New Roman" pitchFamily="18" charset="0"/>
              </a:rPr>
              <a:t>selected for bulk sampling of the aquifer material</a:t>
            </a:r>
          </a:p>
          <a:p>
            <a:pPr marL="0" indent="0" eaLnBrk="1" fontAlgn="auto" hangingPunct="1">
              <a:spcAft>
                <a:spcPts val="0"/>
              </a:spcAft>
              <a:buClr>
                <a:schemeClr val="accent3"/>
              </a:buClr>
              <a:buFont typeface="Wingdings 2"/>
              <a:buNone/>
              <a:defRPr/>
            </a:pPr>
            <a:endParaRPr lang="en-US" sz="3000"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dirty="0"/>
          </a:p>
        </p:txBody>
      </p:sp>
      <p:pic>
        <p:nvPicPr>
          <p:cNvPr id="153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277" r="4237" b="3503"/>
          <a:stretch>
            <a:fillRect/>
          </a:stretch>
        </p:blipFill>
        <p:spPr bwMode="auto">
          <a:xfrm>
            <a:off x="5638800" y="1219200"/>
            <a:ext cx="32575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600" b="1" dirty="0">
                <a:solidFill>
                  <a:srgbClr val="FFFF00"/>
                </a:solidFill>
                <a:ea typeface="Cambria"/>
              </a:rPr>
              <a:t>Sampling area location </a:t>
            </a:r>
            <a:r>
              <a:rPr lang="en-US" sz="3600" b="1" dirty="0" smtClean="0">
                <a:solidFill>
                  <a:srgbClr val="FFFF00"/>
                </a:solidFill>
                <a:ea typeface="Cambria"/>
              </a:rPr>
              <a:t>map</a:t>
            </a:r>
            <a:br>
              <a:rPr lang="en-US" sz="3600" b="1" dirty="0" smtClean="0">
                <a:solidFill>
                  <a:srgbClr val="FFFF00"/>
                </a:solidFill>
                <a:ea typeface="Cambria"/>
              </a:rPr>
            </a:br>
            <a:r>
              <a:rPr lang="en-US" sz="3600" b="1" dirty="0" smtClean="0">
                <a:solidFill>
                  <a:srgbClr val="FFFF00"/>
                </a:solidFill>
                <a:ea typeface="Cambria"/>
              </a:rPr>
              <a:t>and cross section</a:t>
            </a:r>
            <a:endParaRPr lang="en-US" sz="3600" b="1" dirty="0">
              <a:solidFill>
                <a:srgbClr val="FFFF00"/>
              </a:solidFill>
            </a:endParaRPr>
          </a:p>
        </p:txBody>
      </p:sp>
      <p:pic>
        <p:nvPicPr>
          <p:cNvPr id="163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871" t="3143" r="7214"/>
          <a:stretch>
            <a:fillRect/>
          </a:stretch>
        </p:blipFill>
        <p:spPr bwMode="auto">
          <a:xfrm>
            <a:off x="615950" y="1717675"/>
            <a:ext cx="807720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8"/>
          <p:cNvSpPr txBox="1">
            <a:spLocks noChangeArrowheads="1"/>
          </p:cNvSpPr>
          <p:nvPr/>
        </p:nvSpPr>
        <p:spPr bwMode="auto">
          <a:xfrm>
            <a:off x="228600" y="6062663"/>
            <a:ext cx="383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z="1000" dirty="0">
                <a:solidFill>
                  <a:srgbClr val="FFFF00"/>
                </a:solidFill>
              </a:rPr>
              <a:t>USGS (Kelly, 2003)</a:t>
            </a:r>
          </a:p>
          <a:p>
            <a:pPr eaLnBrk="1" hangingPunct="1"/>
            <a:r>
              <a:rPr lang="en-US" sz="1000" dirty="0">
                <a:solidFill>
                  <a:srgbClr val="FF0000"/>
                </a:solidFill>
                <a:hlinkClick r:id="rId4"/>
              </a:rPr>
              <a:t>http://mo.water.usgs.gov/indep/kelly/mo-alluvial-gw/geology/images/excplot.gif</a:t>
            </a:r>
            <a:r>
              <a:rPr lang="en-US" sz="1000" dirty="0">
                <a:solidFill>
                  <a:srgbClr val="FF0000"/>
                </a:solidFill>
              </a:rPr>
              <a:t> </a:t>
            </a:r>
          </a:p>
        </p:txBody>
      </p:sp>
      <p:sp>
        <p:nvSpPr>
          <p:cNvPr id="7" name="Rectangle 6"/>
          <p:cNvSpPr/>
          <p:nvPr/>
        </p:nvSpPr>
        <p:spPr>
          <a:xfrm>
            <a:off x="609600" y="1717675"/>
            <a:ext cx="8077200" cy="4183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 name="Straight Arrow Connector 3"/>
          <p:cNvCxnSpPr/>
          <p:nvPr/>
        </p:nvCxnSpPr>
        <p:spPr>
          <a:xfrm>
            <a:off x="7772400" y="5029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91" name="TextBox 4"/>
          <p:cNvSpPr txBox="1">
            <a:spLocks noChangeArrowheads="1"/>
          </p:cNvSpPr>
          <p:nvPr/>
        </p:nvSpPr>
        <p:spPr bwMode="auto">
          <a:xfrm>
            <a:off x="8305800" y="4811713"/>
            <a:ext cx="32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dirty="0"/>
              <a:t>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pPr algn="ctr" eaLnBrk="1" fontAlgn="auto" hangingPunct="1">
              <a:spcAft>
                <a:spcPts val="0"/>
              </a:spcAft>
              <a:defRPr/>
            </a:pPr>
            <a:r>
              <a:rPr lang="en-US" sz="4400" b="1" dirty="0" smtClean="0">
                <a:solidFill>
                  <a:srgbClr val="FFFF00"/>
                </a:solidFill>
                <a:latin typeface="+mn-lt"/>
                <a:cs typeface="Times New Roman" pitchFamily="18" charset="0"/>
              </a:rPr>
              <a:t>Selected chemicals</a:t>
            </a:r>
          </a:p>
        </p:txBody>
      </p:sp>
      <p:sp>
        <p:nvSpPr>
          <p:cNvPr id="3" name="Content Placeholder 2"/>
          <p:cNvSpPr>
            <a:spLocks noGrp="1"/>
          </p:cNvSpPr>
          <p:nvPr>
            <p:ph sz="quarter" idx="13"/>
          </p:nvPr>
        </p:nvSpPr>
        <p:spPr>
          <a:xfrm>
            <a:off x="685800" y="1935163"/>
            <a:ext cx="8305800" cy="4389437"/>
          </a:xfrm>
        </p:spPr>
        <p:txBody>
          <a:bodyPr/>
          <a:lstStyle/>
          <a:p>
            <a:pPr marL="0" indent="0" eaLnBrk="1" fontAlgn="auto" hangingPunct="1">
              <a:spcAft>
                <a:spcPts val="0"/>
              </a:spcAft>
              <a:buClr>
                <a:schemeClr val="accent3"/>
              </a:buClr>
              <a:buFont typeface="Wingdings 2"/>
              <a:buNone/>
              <a:defRPr/>
            </a:pPr>
            <a:r>
              <a:rPr lang="en-US" sz="3200" dirty="0">
                <a:cs typeface="Times New Roman" pitchFamily="18" charset="0"/>
              </a:rPr>
              <a:t>T</a:t>
            </a:r>
            <a:r>
              <a:rPr lang="en-US" sz="3200" dirty="0" smtClean="0">
                <a:cs typeface="Times New Roman" pitchFamily="18" charset="0"/>
              </a:rPr>
              <a:t>hree </a:t>
            </a:r>
            <a:r>
              <a:rPr lang="en-US" sz="3200" dirty="0">
                <a:cs typeface="Times New Roman" pitchFamily="18" charset="0"/>
              </a:rPr>
              <a:t>commonly occurring </a:t>
            </a:r>
            <a:r>
              <a:rPr lang="en-US" sz="3200" dirty="0" smtClean="0">
                <a:cs typeface="Times New Roman" pitchFamily="18" charset="0"/>
              </a:rPr>
              <a:t>chemical </a:t>
            </a:r>
            <a:r>
              <a:rPr lang="en-US" sz="3200" dirty="0">
                <a:cs typeface="Times New Roman" pitchFamily="18" charset="0"/>
              </a:rPr>
              <a:t>pollutants </a:t>
            </a:r>
            <a:r>
              <a:rPr lang="en-US" sz="3200" dirty="0" smtClean="0">
                <a:cs typeface="Times New Roman" pitchFamily="18" charset="0"/>
              </a:rPr>
              <a:t>were selected for this study:</a:t>
            </a:r>
            <a:endParaRPr lang="en-US" sz="3200" dirty="0">
              <a:cs typeface="Times New Roman" pitchFamily="18" charset="0"/>
            </a:endParaRPr>
          </a:p>
          <a:p>
            <a:pPr marL="274320" indent="-274320" eaLnBrk="1" fontAlgn="auto" hangingPunct="1">
              <a:spcAft>
                <a:spcPts val="0"/>
              </a:spcAft>
              <a:buClr>
                <a:schemeClr val="accent3"/>
              </a:buClr>
              <a:buFont typeface="Wingdings 2"/>
              <a:buChar char=""/>
              <a:defRPr/>
            </a:pPr>
            <a:r>
              <a:rPr lang="en-US" sz="3200" dirty="0" smtClean="0">
                <a:cs typeface="Times New Roman" pitchFamily="18" charset="0"/>
              </a:rPr>
              <a:t> Trichloroethylene (TCE) </a:t>
            </a:r>
          </a:p>
          <a:p>
            <a:pPr marL="274320" indent="-274320" eaLnBrk="1" fontAlgn="auto" hangingPunct="1">
              <a:spcAft>
                <a:spcPts val="0"/>
              </a:spcAft>
              <a:buClr>
                <a:schemeClr val="accent3"/>
              </a:buClr>
              <a:buFont typeface="Wingdings 2"/>
              <a:buChar char=""/>
              <a:defRPr/>
            </a:pPr>
            <a:r>
              <a:rPr lang="en-US" sz="3200" dirty="0" smtClean="0">
                <a:cs typeface="Times New Roman" pitchFamily="18" charset="0"/>
              </a:rPr>
              <a:t>BTEX- </a:t>
            </a:r>
            <a:r>
              <a:rPr lang="en-US" sz="3200" dirty="0">
                <a:cs typeface="Times New Roman" pitchFamily="18" charset="0"/>
              </a:rPr>
              <a:t>o</a:t>
            </a:r>
            <a:r>
              <a:rPr lang="en-US" sz="3200" dirty="0" smtClean="0">
                <a:cs typeface="Times New Roman" pitchFamily="18" charset="0"/>
              </a:rPr>
              <a:t>ne of 15 hazardous chemicals occurring in gasoline </a:t>
            </a:r>
          </a:p>
          <a:p>
            <a:pPr marL="274320" indent="-274320" eaLnBrk="1" fontAlgn="auto" hangingPunct="1">
              <a:spcAft>
                <a:spcPts val="0"/>
              </a:spcAft>
              <a:buClr>
                <a:schemeClr val="accent3"/>
              </a:buClr>
              <a:buFont typeface="Wingdings 2"/>
              <a:buChar char=""/>
              <a:defRPr/>
            </a:pPr>
            <a:r>
              <a:rPr lang="en-US" sz="3200" dirty="0" smtClean="0">
                <a:cs typeface="Times New Roman" pitchFamily="18" charset="0"/>
              </a:rPr>
              <a:t>Gasoline </a:t>
            </a:r>
          </a:p>
          <a:p>
            <a:pPr marL="274320" indent="-274320" eaLnBrk="1" fontAlgn="auto" hangingPunct="1">
              <a:spcAft>
                <a:spcPts val="0"/>
              </a:spcAft>
              <a:buClr>
                <a:schemeClr val="accent3"/>
              </a:buClr>
              <a:buFont typeface="Wingdings 2"/>
              <a:buChar char=""/>
              <a:defRPr/>
            </a:pPr>
            <a:r>
              <a:rPr lang="en-US" sz="3200" dirty="0" smtClean="0">
                <a:cs typeface="Times New Roman" pitchFamily="18" charset="0"/>
              </a:rPr>
              <a:t>All occur at many NPL sites</a:t>
            </a:r>
            <a:endParaRPr lang="en-US" sz="3200" dirty="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457200"/>
            <a:ext cx="8458200" cy="1143000"/>
          </a:xfrm>
        </p:spPr>
        <p:txBody>
          <a:bodyPr/>
          <a:lstStyle/>
          <a:p>
            <a:pPr algn="ctr" eaLnBrk="1" fontAlgn="auto" hangingPunct="1">
              <a:spcAft>
                <a:spcPts val="0"/>
              </a:spcAft>
              <a:defRPr/>
            </a:pPr>
            <a:r>
              <a:rPr lang="en-US" sz="3600" b="1" dirty="0" smtClean="0">
                <a:solidFill>
                  <a:srgbClr val="FFFF00"/>
                </a:solidFill>
                <a:latin typeface="+mn-lt"/>
                <a:cs typeface="Times New Roman" pitchFamily="18" charset="0"/>
              </a:rPr>
              <a:t>ATSDR Priority List of Hazardous Substances, 2011</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685501199"/>
              </p:ext>
            </p:extLst>
          </p:nvPr>
        </p:nvGraphicFramePr>
        <p:xfrm>
          <a:off x="457200" y="1799778"/>
          <a:ext cx="8229599" cy="3991422"/>
        </p:xfrm>
        <a:graphic>
          <a:graphicData uri="http://schemas.openxmlformats.org/drawingml/2006/table">
            <a:tbl>
              <a:tblPr firstRow="1" bandRow="1">
                <a:tableStyleId>{5C22544A-7EE6-4342-B048-85BDC9FD1C3A}</a:tableStyleId>
              </a:tblPr>
              <a:tblGrid>
                <a:gridCol w="1905000"/>
                <a:gridCol w="1676400"/>
                <a:gridCol w="4648199"/>
              </a:tblGrid>
              <a:tr h="1766408">
                <a:tc>
                  <a:txBody>
                    <a:bodyPr/>
                    <a:lstStyle/>
                    <a:p>
                      <a:pPr algn="ctr"/>
                      <a:r>
                        <a:rPr lang="en-US" sz="2800" dirty="0" smtClean="0">
                          <a:solidFill>
                            <a:schemeClr val="bg1"/>
                          </a:solidFill>
                          <a:latin typeface="Arial Narrow" pitchFamily="34" charset="0"/>
                          <a:cs typeface="Times New Roman" pitchFamily="18" charset="0"/>
                        </a:rPr>
                        <a:t>2011 </a:t>
                      </a:r>
                    </a:p>
                    <a:p>
                      <a:pPr algn="ctr"/>
                      <a:r>
                        <a:rPr lang="en-US" sz="2800" dirty="0" smtClean="0">
                          <a:solidFill>
                            <a:schemeClr val="bg1"/>
                          </a:solidFill>
                          <a:latin typeface="Arial Narrow" pitchFamily="34" charset="0"/>
                          <a:cs typeface="Times New Roman" pitchFamily="18" charset="0"/>
                        </a:rPr>
                        <a:t>Rank</a:t>
                      </a:r>
                    </a:p>
                    <a:p>
                      <a:pPr algn="ctr"/>
                      <a:r>
                        <a:rPr lang="en-US" sz="2800" i="0" dirty="0" smtClean="0">
                          <a:solidFill>
                            <a:schemeClr val="bg1"/>
                          </a:solidFill>
                          <a:latin typeface="Arial Narrow" pitchFamily="34" charset="0"/>
                          <a:cs typeface="Times New Roman" pitchFamily="18" charset="0"/>
                        </a:rPr>
                        <a:t>(out of 275) </a:t>
                      </a:r>
                      <a:endParaRPr lang="en-US" sz="2800" i="0" dirty="0">
                        <a:solidFill>
                          <a:schemeClr val="bg1"/>
                        </a:solidFill>
                        <a:latin typeface="Arial Narrow" pitchFamily="34" charset="0"/>
                        <a:cs typeface="Times New Roman" pitchFamily="18" charset="0"/>
                      </a:endParaRPr>
                    </a:p>
                  </a:txBody>
                  <a:tcPr marT="45707" marB="45707"/>
                </a:tc>
                <a:tc>
                  <a:txBody>
                    <a:bodyPr/>
                    <a:lstStyle/>
                    <a:p>
                      <a:pPr algn="ctr"/>
                      <a:r>
                        <a:rPr lang="en-US" sz="2800" dirty="0" smtClean="0">
                          <a:solidFill>
                            <a:schemeClr val="bg1"/>
                          </a:solidFill>
                          <a:latin typeface="Arial Narrow" pitchFamily="34" charset="0"/>
                          <a:cs typeface="Times New Roman" pitchFamily="18" charset="0"/>
                        </a:rPr>
                        <a:t>Substance name</a:t>
                      </a:r>
                      <a:endParaRPr lang="en-US" sz="2800" dirty="0">
                        <a:solidFill>
                          <a:schemeClr val="bg1"/>
                        </a:solidFill>
                        <a:latin typeface="Arial Narrow" pitchFamily="34" charset="0"/>
                        <a:cs typeface="Times New Roman" pitchFamily="18" charset="0"/>
                      </a:endParaRPr>
                    </a:p>
                  </a:txBody>
                  <a:tcPr marT="45707" marB="45707"/>
                </a:tc>
                <a:tc>
                  <a:txBody>
                    <a:bodyPr/>
                    <a:lstStyle/>
                    <a:p>
                      <a:pPr algn="ctr"/>
                      <a:r>
                        <a:rPr lang="en-US" sz="2800" dirty="0" smtClean="0">
                          <a:solidFill>
                            <a:schemeClr val="bg1"/>
                          </a:solidFill>
                          <a:latin typeface="Arial Narrow" pitchFamily="34" charset="0"/>
                          <a:cs typeface="Times New Roman" pitchFamily="18" charset="0"/>
                        </a:rPr>
                        <a:t>Toxicological effect</a:t>
                      </a:r>
                      <a:r>
                        <a:rPr lang="en-US" sz="2800" baseline="0" dirty="0" smtClean="0">
                          <a:solidFill>
                            <a:schemeClr val="bg1"/>
                          </a:solidFill>
                          <a:latin typeface="Arial Narrow" pitchFamily="34" charset="0"/>
                          <a:cs typeface="Times New Roman" pitchFamily="18" charset="0"/>
                        </a:rPr>
                        <a:t>s</a:t>
                      </a:r>
                      <a:endParaRPr lang="en-US" sz="2800" dirty="0">
                        <a:solidFill>
                          <a:schemeClr val="bg1"/>
                        </a:solidFill>
                        <a:latin typeface="Arial Narrow" pitchFamily="34" charset="0"/>
                        <a:cs typeface="Times New Roman" pitchFamily="18" charset="0"/>
                      </a:endParaRPr>
                    </a:p>
                  </a:txBody>
                  <a:tcPr marT="45707" marB="45707"/>
                </a:tc>
              </a:tr>
              <a:tr h="508947">
                <a:tc>
                  <a:txBody>
                    <a:bodyPr/>
                    <a:lstStyle/>
                    <a:p>
                      <a:pPr algn="ctr"/>
                      <a:r>
                        <a:rPr lang="en-US" sz="2800" b="0" dirty="0">
                          <a:solidFill>
                            <a:schemeClr val="bg1"/>
                          </a:solidFill>
                          <a:latin typeface="Arial Narrow" pitchFamily="34" charset="0"/>
                          <a:cs typeface="Times New Roman" pitchFamily="18" charset="0"/>
                        </a:rPr>
                        <a:t>6</a:t>
                      </a:r>
                    </a:p>
                  </a:txBody>
                  <a:tcPr marT="45707" marB="45707" anchor="ctr"/>
                </a:tc>
                <a:tc>
                  <a:txBody>
                    <a:bodyPr/>
                    <a:lstStyle/>
                    <a:p>
                      <a:pPr algn="ctr"/>
                      <a:r>
                        <a:rPr lang="en-US" sz="2800" b="0" dirty="0" smtClean="0">
                          <a:solidFill>
                            <a:schemeClr val="bg1"/>
                          </a:solidFill>
                          <a:latin typeface="Arial Narrow" pitchFamily="34" charset="0"/>
                          <a:cs typeface="Times New Roman" pitchFamily="18" charset="0"/>
                        </a:rPr>
                        <a:t>Benzene</a:t>
                      </a:r>
                      <a:endParaRPr lang="en-US" sz="2800" b="0" dirty="0">
                        <a:solidFill>
                          <a:schemeClr val="bg1"/>
                        </a:solidFill>
                        <a:latin typeface="Arial Narrow" pitchFamily="34" charset="0"/>
                        <a:cs typeface="Times New Roman" pitchFamily="18" charset="0"/>
                      </a:endParaRPr>
                    </a:p>
                  </a:txBody>
                  <a:tcPr marT="45707" marB="45707" anchor="ctr"/>
                </a:tc>
                <a:tc rowSpan="4">
                  <a:txBody>
                    <a:bodyPr/>
                    <a:lstStyle/>
                    <a:p>
                      <a:pPr marL="342900" indent="-342900" algn="l">
                        <a:buFont typeface="Arial" pitchFamily="34" charset="0"/>
                        <a:buChar char="•"/>
                      </a:pPr>
                      <a:r>
                        <a:rPr lang="en-US" sz="2800" b="0" dirty="0" smtClean="0">
                          <a:solidFill>
                            <a:schemeClr val="bg1"/>
                          </a:solidFill>
                          <a:latin typeface="Arial Narrow" pitchFamily="34" charset="0"/>
                          <a:cs typeface="Times New Roman" pitchFamily="18" charset="0"/>
                        </a:rPr>
                        <a:t>Nervous system changes</a:t>
                      </a:r>
                    </a:p>
                    <a:p>
                      <a:pPr marL="342900" indent="-342900" algn="l">
                        <a:buFont typeface="Arial" pitchFamily="34" charset="0"/>
                        <a:buChar char="•"/>
                      </a:pPr>
                      <a:r>
                        <a:rPr lang="en-US" sz="2800" b="0" dirty="0" smtClean="0">
                          <a:solidFill>
                            <a:schemeClr val="bg1"/>
                          </a:solidFill>
                          <a:latin typeface="Arial Narrow" pitchFamily="34" charset="0"/>
                          <a:cs typeface="Times New Roman" pitchFamily="18" charset="0"/>
                        </a:rPr>
                        <a:t>Liver, lungs, kidney damage, and leukemia </a:t>
                      </a:r>
                    </a:p>
                    <a:p>
                      <a:pPr marL="342900" indent="-342900" algn="l">
                        <a:buFont typeface="Arial" pitchFamily="34" charset="0"/>
                        <a:buChar char="•"/>
                      </a:pPr>
                      <a:r>
                        <a:rPr lang="en-US" sz="2800" b="0" dirty="0" smtClean="0">
                          <a:solidFill>
                            <a:schemeClr val="bg1"/>
                          </a:solidFill>
                          <a:latin typeface="Arial Narrow" pitchFamily="34" charset="0"/>
                          <a:cs typeface="Times New Roman" pitchFamily="18" charset="0"/>
                        </a:rPr>
                        <a:t>EPA listed TCE as a known human carcinogen</a:t>
                      </a:r>
                    </a:p>
                  </a:txBody>
                  <a:tcPr marT="45707" marB="45707" anchor="ctr">
                    <a:solidFill>
                      <a:schemeClr val="accent3">
                        <a:lumMod val="20000"/>
                        <a:lumOff val="80000"/>
                      </a:schemeClr>
                    </a:solidFill>
                  </a:tcPr>
                </a:tc>
              </a:tr>
              <a:tr h="382459">
                <a:tc>
                  <a:txBody>
                    <a:bodyPr/>
                    <a:lstStyle/>
                    <a:p>
                      <a:pPr algn="ctr"/>
                      <a:r>
                        <a:rPr lang="en-US" sz="2800" b="0" dirty="0">
                          <a:solidFill>
                            <a:schemeClr val="bg1"/>
                          </a:solidFill>
                          <a:latin typeface="Arial Narrow" pitchFamily="34" charset="0"/>
                          <a:cs typeface="Times New Roman" pitchFamily="18" charset="0"/>
                        </a:rPr>
                        <a:t>16</a:t>
                      </a:r>
                    </a:p>
                  </a:txBody>
                  <a:tcPr marT="45707" marB="45707" anchor="ctr"/>
                </a:tc>
                <a:tc>
                  <a:txBody>
                    <a:bodyPr/>
                    <a:lstStyle/>
                    <a:p>
                      <a:pPr algn="ctr"/>
                      <a:r>
                        <a:rPr lang="en-US" sz="2800" b="0" dirty="0" smtClean="0">
                          <a:solidFill>
                            <a:schemeClr val="bg1"/>
                          </a:solidFill>
                          <a:latin typeface="Arial Narrow" pitchFamily="34" charset="0"/>
                          <a:cs typeface="Times New Roman" pitchFamily="18" charset="0"/>
                        </a:rPr>
                        <a:t>TCE</a:t>
                      </a:r>
                      <a:endParaRPr lang="en-US" sz="2800" b="0" dirty="0">
                        <a:solidFill>
                          <a:schemeClr val="bg1"/>
                        </a:solidFill>
                        <a:latin typeface="Arial Narrow" pitchFamily="34" charset="0"/>
                        <a:cs typeface="Times New Roman" pitchFamily="18" charset="0"/>
                      </a:endParaRPr>
                    </a:p>
                  </a:txBody>
                  <a:tcPr marT="45707" marB="45707" anchor="ctr"/>
                </a:tc>
                <a:tc vMerge="1">
                  <a:txBody>
                    <a:bodyPr/>
                    <a:lstStyle/>
                    <a:p>
                      <a:pPr algn="ctr"/>
                      <a:endParaRPr lang="en-US" b="1" dirty="0">
                        <a:solidFill>
                          <a:schemeClr val="tx1"/>
                        </a:solidFill>
                        <a:latin typeface="Times New Roman" pitchFamily="18" charset="0"/>
                        <a:cs typeface="Times New Roman" pitchFamily="18" charset="0"/>
                      </a:endParaRPr>
                    </a:p>
                  </a:txBody>
                  <a:tcPr anchor="ctr"/>
                </a:tc>
              </a:tr>
              <a:tr h="550125">
                <a:tc>
                  <a:txBody>
                    <a:bodyPr/>
                    <a:lstStyle/>
                    <a:p>
                      <a:pPr algn="ctr"/>
                      <a:r>
                        <a:rPr lang="en-US" sz="2800" b="0" dirty="0">
                          <a:solidFill>
                            <a:schemeClr val="bg1"/>
                          </a:solidFill>
                          <a:latin typeface="Arial Narrow" pitchFamily="34" charset="0"/>
                          <a:cs typeface="Times New Roman" pitchFamily="18" charset="0"/>
                        </a:rPr>
                        <a:t>62</a:t>
                      </a:r>
                    </a:p>
                  </a:txBody>
                  <a:tcPr marT="45707" marB="45707" anchor="ctr"/>
                </a:tc>
                <a:tc>
                  <a:txBody>
                    <a:bodyPr/>
                    <a:lstStyle/>
                    <a:p>
                      <a:pPr algn="ctr"/>
                      <a:r>
                        <a:rPr lang="en-US" sz="2800" b="0" dirty="0" smtClean="0">
                          <a:solidFill>
                            <a:schemeClr val="bg1"/>
                          </a:solidFill>
                          <a:latin typeface="Arial Narrow" pitchFamily="34" charset="0"/>
                          <a:cs typeface="Times New Roman" pitchFamily="18" charset="0"/>
                        </a:rPr>
                        <a:t>Xylenes</a:t>
                      </a:r>
                      <a:endParaRPr lang="en-US" sz="2800" b="0" dirty="0">
                        <a:solidFill>
                          <a:schemeClr val="bg1"/>
                        </a:solidFill>
                        <a:latin typeface="Arial Narrow" pitchFamily="34" charset="0"/>
                        <a:cs typeface="Times New Roman" pitchFamily="18" charset="0"/>
                      </a:endParaRPr>
                    </a:p>
                  </a:txBody>
                  <a:tcPr marT="45707" marB="45707" anchor="ctr"/>
                </a:tc>
                <a:tc vMerge="1">
                  <a:txBody>
                    <a:bodyPr/>
                    <a:lstStyle/>
                    <a:p>
                      <a:pPr algn="ctr"/>
                      <a:endParaRPr lang="en-US" b="1" dirty="0">
                        <a:solidFill>
                          <a:schemeClr val="tx1"/>
                        </a:solidFill>
                        <a:latin typeface="Times New Roman" pitchFamily="18" charset="0"/>
                        <a:cs typeface="Times New Roman" pitchFamily="18" charset="0"/>
                      </a:endParaRPr>
                    </a:p>
                  </a:txBody>
                  <a:tcPr anchor="ctr"/>
                </a:tc>
              </a:tr>
              <a:tr h="457200">
                <a:tc>
                  <a:txBody>
                    <a:bodyPr/>
                    <a:lstStyle/>
                    <a:p>
                      <a:pPr algn="ctr"/>
                      <a:r>
                        <a:rPr lang="en-US" sz="2800" b="0" dirty="0">
                          <a:solidFill>
                            <a:schemeClr val="bg1"/>
                          </a:solidFill>
                          <a:latin typeface="Arial Narrow" pitchFamily="34" charset="0"/>
                          <a:cs typeface="Times New Roman" pitchFamily="18" charset="0"/>
                        </a:rPr>
                        <a:t>74</a:t>
                      </a:r>
                    </a:p>
                  </a:txBody>
                  <a:tcPr marT="45707" marB="45707" anchor="ctr"/>
                </a:tc>
                <a:tc>
                  <a:txBody>
                    <a:bodyPr/>
                    <a:lstStyle/>
                    <a:p>
                      <a:pPr algn="ctr"/>
                      <a:r>
                        <a:rPr lang="en-US" sz="2800" b="0" dirty="0" smtClean="0">
                          <a:solidFill>
                            <a:schemeClr val="bg1"/>
                          </a:solidFill>
                          <a:latin typeface="Arial Narrow" pitchFamily="34" charset="0"/>
                          <a:cs typeface="Times New Roman" pitchFamily="18" charset="0"/>
                        </a:rPr>
                        <a:t>Toluene</a:t>
                      </a:r>
                      <a:endParaRPr lang="en-US" sz="2800" b="0" dirty="0">
                        <a:solidFill>
                          <a:schemeClr val="bg1"/>
                        </a:solidFill>
                        <a:latin typeface="Arial Narrow" pitchFamily="34" charset="0"/>
                        <a:cs typeface="Times New Roman" pitchFamily="18" charset="0"/>
                      </a:endParaRPr>
                    </a:p>
                  </a:txBody>
                  <a:tcPr marT="45707" marB="45707" anchor="ctr"/>
                </a:tc>
                <a:tc vMerge="1">
                  <a:txBody>
                    <a:bodyPr/>
                    <a:lstStyle/>
                    <a:p>
                      <a:pPr algn="ctr"/>
                      <a:endParaRPr lang="en-US" b="1" dirty="0">
                        <a:solidFill>
                          <a:schemeClr val="tx1"/>
                        </a:solidFill>
                        <a:latin typeface="Times New Roman" pitchFamily="18" charset="0"/>
                        <a:cs typeface="Times New Roman" pitchFamily="18" charset="0"/>
                      </a:endParaRPr>
                    </a:p>
                  </a:txBody>
                  <a:tcPr anchor="ctr"/>
                </a:tc>
              </a:tr>
            </a:tbl>
          </a:graphicData>
        </a:graphic>
      </p:graphicFrame>
      <p:sp>
        <p:nvSpPr>
          <p:cNvPr id="18458" name="Rectangle 6"/>
          <p:cNvSpPr>
            <a:spLocks noChangeArrowheads="1"/>
          </p:cNvSpPr>
          <p:nvPr/>
        </p:nvSpPr>
        <p:spPr bwMode="auto">
          <a:xfrm>
            <a:off x="381000" y="60960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i="1" dirty="0">
                <a:solidFill>
                  <a:srgbClr val="FFFF00"/>
                </a:solidFill>
              </a:rPr>
              <a:t>ATSDR. Agency for Toxic Substances and Disease Registry</a:t>
            </a:r>
            <a:r>
              <a:rPr lang="en-US" sz="1200" dirty="0">
                <a:solidFill>
                  <a:srgbClr val="FFFF00"/>
                </a:solidFill>
              </a:rPr>
              <a:t>;  </a:t>
            </a:r>
            <a:r>
              <a:rPr lang="en-US" sz="1200" dirty="0">
                <a:solidFill>
                  <a:srgbClr val="FFFF00"/>
                </a:solidFill>
                <a:hlinkClick r:id="rId3"/>
              </a:rPr>
              <a:t>http://www.atsdr.cdc.gov/SPL/index.html</a:t>
            </a:r>
            <a:r>
              <a:rPr lang="en-US" sz="1200" dirty="0">
                <a:solidFill>
                  <a:srgbClr val="FFFF00"/>
                </a:solidFill>
              </a:rPr>
              <a:t> </a:t>
            </a:r>
          </a:p>
          <a:p>
            <a:r>
              <a:rPr lang="en-US" sz="1200" dirty="0">
                <a:solidFill>
                  <a:srgbClr val="FFFF00"/>
                </a:solidFill>
              </a:rPr>
              <a:t> </a:t>
            </a:r>
            <a:r>
              <a:rPr lang="en-US" sz="1200" dirty="0">
                <a:solidFill>
                  <a:srgbClr val="FFFF00"/>
                </a:solidFill>
                <a:hlinkClick r:id="rId4"/>
              </a:rPr>
              <a:t>http://www.atsdr.cdc.gov/PHS/index.asp</a:t>
            </a:r>
            <a:r>
              <a:rPr lang="en-US" sz="1200" dirty="0">
                <a:solidFill>
                  <a:srgbClr val="FFFF00"/>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eaLnBrk="1" fontAlgn="auto" hangingPunct="1">
              <a:spcAft>
                <a:spcPts val="0"/>
              </a:spcAft>
              <a:defRPr/>
            </a:pPr>
            <a:r>
              <a:rPr lang="en-US" sz="4400" b="1" dirty="0" smtClean="0">
                <a:solidFill>
                  <a:srgbClr val="FFFF00"/>
                </a:solidFill>
                <a:latin typeface="+mn-lt"/>
                <a:cs typeface="Times New Roman" pitchFamily="18" charset="0"/>
              </a:rPr>
              <a:t>Methodology </a:t>
            </a:r>
            <a:endParaRPr lang="en-US" sz="4400" b="1" dirty="0">
              <a:solidFill>
                <a:srgbClr val="FFFF00"/>
              </a:solidFill>
              <a:latin typeface="+mn-lt"/>
              <a:cs typeface="Times New Roman" pitchFamily="18" charset="0"/>
            </a:endParaRPr>
          </a:p>
        </p:txBody>
      </p:sp>
      <p:sp>
        <p:nvSpPr>
          <p:cNvPr id="3" name="Content Placeholder 2"/>
          <p:cNvSpPr>
            <a:spLocks noGrp="1"/>
          </p:cNvSpPr>
          <p:nvPr>
            <p:ph sz="quarter" idx="13"/>
          </p:nvPr>
        </p:nvSpPr>
        <p:spPr>
          <a:xfrm>
            <a:off x="457200" y="1371600"/>
            <a:ext cx="8229600" cy="4800600"/>
          </a:xfrm>
        </p:spPr>
        <p:txBody>
          <a:bodyPr>
            <a:normAutofit lnSpcReduction="10000"/>
          </a:bodyPr>
          <a:lstStyle/>
          <a:p>
            <a:pPr eaLnBrk="1" fontAlgn="auto" hangingPunct="1">
              <a:buFont typeface="Arial" pitchFamily="34" charset="0"/>
              <a:buChar char="•"/>
              <a:defRPr/>
            </a:pPr>
            <a:r>
              <a:rPr lang="en-US" sz="2400" dirty="0" smtClean="0">
                <a:cs typeface="Times New Roman" pitchFamily="18" charset="0"/>
              </a:rPr>
              <a:t>Fifty-six sand </a:t>
            </a:r>
            <a:r>
              <a:rPr lang="en-US" sz="2400" dirty="0">
                <a:cs typeface="Times New Roman" pitchFamily="18" charset="0"/>
              </a:rPr>
              <a:t>samples comprising the -</a:t>
            </a:r>
            <a:r>
              <a:rPr lang="en-US" sz="2400" dirty="0" smtClean="0">
                <a:cs typeface="Times New Roman" pitchFamily="18" charset="0"/>
              </a:rPr>
              <a:t>2.36 mm and -0.425 mm </a:t>
            </a:r>
            <a:r>
              <a:rPr lang="en-US" sz="2400" dirty="0">
                <a:cs typeface="Times New Roman" pitchFamily="18" charset="0"/>
              </a:rPr>
              <a:t>fractions were </a:t>
            </a:r>
            <a:r>
              <a:rPr lang="en-US" sz="2400" dirty="0" smtClean="0">
                <a:cs typeface="Times New Roman" pitchFamily="18" charset="0"/>
              </a:rPr>
              <a:t>contaminated </a:t>
            </a:r>
            <a:r>
              <a:rPr lang="en-US" sz="2400" dirty="0">
                <a:cs typeface="Times New Roman" pitchFamily="18" charset="0"/>
              </a:rPr>
              <a:t>with TCE and gasoline at different levels of saturation (v/v %) 25, 50 and 100% </a:t>
            </a:r>
            <a:r>
              <a:rPr lang="en-US" sz="2400" dirty="0" smtClean="0">
                <a:cs typeface="Times New Roman" pitchFamily="18" charset="0"/>
              </a:rPr>
              <a:t>for </a:t>
            </a:r>
            <a:r>
              <a:rPr lang="en-US" sz="2400" dirty="0">
                <a:cs typeface="Times New Roman" pitchFamily="18" charset="0"/>
              </a:rPr>
              <a:t>2, 4, 8, 16, and 32 </a:t>
            </a:r>
            <a:r>
              <a:rPr lang="en-US" sz="2400" dirty="0" smtClean="0">
                <a:cs typeface="Times New Roman" pitchFamily="18" charset="0"/>
              </a:rPr>
              <a:t>weeks </a:t>
            </a:r>
          </a:p>
          <a:p>
            <a:pPr eaLnBrk="1" fontAlgn="auto" hangingPunct="1">
              <a:buFont typeface="Arial" pitchFamily="34" charset="0"/>
              <a:buChar char="•"/>
              <a:defRPr/>
            </a:pPr>
            <a:r>
              <a:rPr lang="en-US" sz="2400" dirty="0" smtClean="0">
                <a:cs typeface="Times New Roman" pitchFamily="18" charset="0"/>
              </a:rPr>
              <a:t>Five sand samples (-2.36 mm fraction) were fully saturated </a:t>
            </a:r>
            <a:r>
              <a:rPr lang="en-US" sz="2400" dirty="0">
                <a:cs typeface="Times New Roman" pitchFamily="18" charset="0"/>
              </a:rPr>
              <a:t>for four </a:t>
            </a:r>
            <a:r>
              <a:rPr lang="en-US" sz="2400" dirty="0" smtClean="0">
                <a:cs typeface="Times New Roman" pitchFamily="18" charset="0"/>
              </a:rPr>
              <a:t>weeks with BTEX </a:t>
            </a:r>
            <a:r>
              <a:rPr lang="en-US" sz="2400" dirty="0">
                <a:cs typeface="Times New Roman" pitchFamily="18" charset="0"/>
              </a:rPr>
              <a:t>and </a:t>
            </a:r>
            <a:r>
              <a:rPr lang="en-US" sz="2400" dirty="0" smtClean="0">
                <a:cs typeface="Times New Roman" pitchFamily="18" charset="0"/>
              </a:rPr>
              <a:t>isooctane, the </a:t>
            </a:r>
            <a:r>
              <a:rPr lang="en-US" sz="2400" dirty="0">
                <a:cs typeface="Times New Roman" pitchFamily="18" charset="0"/>
              </a:rPr>
              <a:t>main constituents of gasoline, </a:t>
            </a:r>
            <a:r>
              <a:rPr lang="en-US" sz="2400" dirty="0" smtClean="0">
                <a:cs typeface="Times New Roman" pitchFamily="18" charset="0"/>
              </a:rPr>
              <a:t>to compare the results of hydraulic conductivity of sand contaminated with gasoline</a:t>
            </a:r>
          </a:p>
          <a:p>
            <a:pPr eaLnBrk="1" fontAlgn="auto" hangingPunct="1">
              <a:buFont typeface="Arial" pitchFamily="34" charset="0"/>
              <a:buChar char="•"/>
              <a:defRPr/>
            </a:pPr>
            <a:r>
              <a:rPr lang="en-US" sz="2400" dirty="0" smtClean="0">
                <a:cs typeface="Times New Roman" pitchFamily="18" charset="0"/>
              </a:rPr>
              <a:t>Ten sand </a:t>
            </a:r>
            <a:r>
              <a:rPr lang="en-US" sz="2400" dirty="0">
                <a:cs typeface="Times New Roman" pitchFamily="18" charset="0"/>
              </a:rPr>
              <a:t>samples </a:t>
            </a:r>
            <a:r>
              <a:rPr lang="en-US" sz="2400" dirty="0" smtClean="0">
                <a:cs typeface="Times New Roman" pitchFamily="18" charset="0"/>
              </a:rPr>
              <a:t>(-2.36 </a:t>
            </a:r>
            <a:r>
              <a:rPr lang="en-US" sz="2400" dirty="0">
                <a:cs typeface="Times New Roman" pitchFamily="18" charset="0"/>
              </a:rPr>
              <a:t>mm </a:t>
            </a:r>
            <a:r>
              <a:rPr lang="en-US" sz="2400" dirty="0" smtClean="0">
                <a:cs typeface="Times New Roman" pitchFamily="18" charset="0"/>
              </a:rPr>
              <a:t>fractions) were exposed to aqueous solution contaminated with 1,2,3….10% of gasoline for four weeks, as well as with TCE</a:t>
            </a:r>
          </a:p>
          <a:p>
            <a:pPr eaLnBrk="1" fontAlgn="auto" hangingPunct="1">
              <a:buFont typeface="Arial" pitchFamily="34" charset="0"/>
              <a:buChar char="•"/>
              <a:defRPr/>
            </a:pPr>
            <a:r>
              <a:rPr lang="en-US" sz="2400" dirty="0" smtClean="0">
                <a:cs typeface="Times New Roman" pitchFamily="18" charset="0"/>
              </a:rPr>
              <a:t> All sand samples were fully saturated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400" b="1" dirty="0" smtClean="0">
                <a:solidFill>
                  <a:srgbClr val="FFFF00"/>
                </a:solidFill>
                <a:latin typeface="+mn-lt"/>
                <a:cs typeface="Times New Roman" pitchFamily="18" charset="0"/>
              </a:rPr>
              <a:t>Methodology (2)</a:t>
            </a:r>
            <a:endParaRPr lang="en-US" sz="4400" b="1" dirty="0">
              <a:solidFill>
                <a:srgbClr val="FFFF00"/>
              </a:solidFill>
              <a:latin typeface="+mn-lt"/>
              <a:cs typeface="Times New Roman" pitchFamily="18" charset="0"/>
            </a:endParaRPr>
          </a:p>
        </p:txBody>
      </p:sp>
      <p:sp>
        <p:nvSpPr>
          <p:cNvPr id="3" name="Content Placeholder 2"/>
          <p:cNvSpPr>
            <a:spLocks noGrp="1"/>
          </p:cNvSpPr>
          <p:nvPr>
            <p:ph sz="quarter" idx="13"/>
          </p:nvPr>
        </p:nvSpPr>
        <p:spPr>
          <a:xfrm>
            <a:off x="457200" y="1935163"/>
            <a:ext cx="7620000" cy="4465637"/>
          </a:xfrm>
        </p:spPr>
        <p:txBody>
          <a:bodyPr/>
          <a:lstStyle/>
          <a:p>
            <a:pPr eaLnBrk="1" fontAlgn="auto" hangingPunct="1">
              <a:buFont typeface="Arial" pitchFamily="34" charset="0"/>
              <a:buChar char="•"/>
              <a:defRPr/>
            </a:pPr>
            <a:r>
              <a:rPr lang="en-US" sz="2800" dirty="0">
                <a:cs typeface="Times New Roman" pitchFamily="18" charset="0"/>
              </a:rPr>
              <a:t>Geotechnical properties </a:t>
            </a:r>
            <a:r>
              <a:rPr lang="en-US" sz="2800" dirty="0" smtClean="0">
                <a:cs typeface="Times New Roman" pitchFamily="18" charset="0"/>
              </a:rPr>
              <a:t>(void ratio, porosity, dry unit weight and saturated unit weight) were determined before </a:t>
            </a:r>
            <a:r>
              <a:rPr lang="en-US" sz="2800" dirty="0">
                <a:cs typeface="Times New Roman" pitchFamily="18" charset="0"/>
              </a:rPr>
              <a:t>and after exposing sand samples to the </a:t>
            </a:r>
            <a:r>
              <a:rPr lang="en-US" sz="2800" dirty="0" smtClean="0">
                <a:cs typeface="Times New Roman" pitchFamily="18" charset="0"/>
              </a:rPr>
              <a:t>chemicals </a:t>
            </a:r>
          </a:p>
          <a:p>
            <a:pPr eaLnBrk="1" fontAlgn="auto" hangingPunct="1">
              <a:buFont typeface="Arial" pitchFamily="34" charset="0"/>
              <a:buChar char="•"/>
              <a:defRPr/>
            </a:pPr>
            <a:r>
              <a:rPr lang="en-US" sz="2800" dirty="0" smtClean="0">
                <a:cs typeface="Times New Roman" pitchFamily="18" charset="0"/>
              </a:rPr>
              <a:t>Hydraulic </a:t>
            </a:r>
            <a:r>
              <a:rPr lang="en-US" sz="2800" dirty="0">
                <a:cs typeface="Times New Roman" pitchFamily="18" charset="0"/>
              </a:rPr>
              <a:t>conductivity </a:t>
            </a:r>
            <a:r>
              <a:rPr lang="en-US" sz="2800" dirty="0" smtClean="0">
                <a:cs typeface="Times New Roman" pitchFamily="18" charset="0"/>
              </a:rPr>
              <a:t>was </a:t>
            </a:r>
            <a:r>
              <a:rPr lang="en-US" sz="2800" dirty="0">
                <a:cs typeface="Times New Roman" pitchFamily="18" charset="0"/>
              </a:rPr>
              <a:t>determined before and after </a:t>
            </a:r>
            <a:r>
              <a:rPr lang="en-US" sz="2800" dirty="0" smtClean="0">
                <a:cs typeface="Times New Roman" pitchFamily="18" charset="0"/>
              </a:rPr>
              <a:t>contaminating all sand samples, </a:t>
            </a:r>
            <a:r>
              <a:rPr lang="en-US" sz="2800" dirty="0">
                <a:cs typeface="Times New Roman" pitchFamily="18" charset="0"/>
              </a:rPr>
              <a:t>following the </a:t>
            </a:r>
            <a:r>
              <a:rPr lang="en-US" sz="2800" dirty="0" smtClean="0">
                <a:cs typeface="Times New Roman" pitchFamily="18" charset="0"/>
              </a:rPr>
              <a:t>ASTM </a:t>
            </a:r>
            <a:r>
              <a:rPr lang="en-US" sz="2800" dirty="0">
                <a:cs typeface="Times New Roman" pitchFamily="18" charset="0"/>
              </a:rPr>
              <a:t>test method </a:t>
            </a:r>
            <a:r>
              <a:rPr lang="en-US" sz="2800" dirty="0" smtClean="0">
                <a:cs typeface="Times New Roman" pitchFamily="18" charset="0"/>
              </a:rPr>
              <a:t>D2434–68 </a:t>
            </a:r>
          </a:p>
          <a:p>
            <a:pPr eaLnBrk="1" fontAlgn="auto" hangingPunct="1">
              <a:buFont typeface="Arial" pitchFamily="34" charset="0"/>
              <a:buChar char="•"/>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eaLnBrk="1" fontAlgn="auto" hangingPunct="1">
              <a:spcAft>
                <a:spcPts val="0"/>
              </a:spcAft>
              <a:defRPr/>
            </a:pPr>
            <a:r>
              <a:rPr lang="en-US" sz="4000" b="1" dirty="0" smtClean="0">
                <a:solidFill>
                  <a:srgbClr val="FFFF00"/>
                </a:solidFill>
                <a:latin typeface="+mn-lt"/>
                <a:cs typeface="Times New Roman" pitchFamily="18" charset="0"/>
              </a:rPr>
              <a:t>Permeameter set up</a:t>
            </a:r>
            <a:endParaRPr lang="en-US" dirty="0">
              <a:solidFill>
                <a:srgbClr val="FFFF00"/>
              </a:solidFill>
              <a:latin typeface="+mn-lt"/>
            </a:endParaRPr>
          </a:p>
        </p:txBody>
      </p:sp>
      <p:pic>
        <p:nvPicPr>
          <p:cNvPr id="21507" name="Content Placeholder 10" descr="Description: C:\Users\qjsfgd\Desktop\Alluvial&amp;Pollution\New diss. Dr.Syed\Soil pictures\DSCF4705.jpg"/>
          <p:cNvPicPr>
            <a:picLocks noGrp="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2590800" cy="3962400"/>
          </a:xfrm>
          <a:ln w="19050" cmpd="thinThick">
            <a:solidFill>
              <a:srgbClr val="000000"/>
            </a:solidFill>
            <a:miter lim="800000"/>
            <a:headEnd/>
            <a:tailEnd/>
          </a:ln>
        </p:spPr>
      </p:pic>
      <p:pic>
        <p:nvPicPr>
          <p:cNvPr id="2150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1905000"/>
            <a:ext cx="2819400" cy="3962400"/>
          </a:xfrm>
          <a:prstGeom prst="rect">
            <a:avLst/>
          </a:prstGeom>
          <a:noFill/>
          <a:ln w="190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905000"/>
            <a:ext cx="2819400" cy="3962400"/>
          </a:xfrm>
          <a:prstGeom prst="rect">
            <a:avLst/>
          </a:prstGeom>
          <a:noFill/>
          <a:ln w="190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t="33333"/>
          <a:stretch>
            <a:fillRect/>
          </a:stretch>
        </p:blipFill>
        <p:spPr bwMode="auto">
          <a:xfrm>
            <a:off x="7885113" y="1905000"/>
            <a:ext cx="8778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4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1451</TotalTime>
  <Words>1241</Words>
  <Application>Microsoft Office PowerPoint</Application>
  <PresentationFormat>On-screen Show (4:3)</PresentationFormat>
  <Paragraphs>310</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Horizon</vt:lpstr>
      <vt:lpstr>1_Horizon</vt:lpstr>
      <vt:lpstr>4_Horizon</vt:lpstr>
      <vt:lpstr>EFFECT OF SOME COMMON ORGANIC CONTAMINANTS  ON HYDRAULIC CONDUCTIVITY  OF AQUIFER SAND  </vt:lpstr>
      <vt:lpstr>Research Question</vt:lpstr>
      <vt:lpstr>Test material</vt:lpstr>
      <vt:lpstr>Sampling area location map and cross section</vt:lpstr>
      <vt:lpstr>Selected chemicals</vt:lpstr>
      <vt:lpstr>ATSDR Priority List of Hazardous Substances, 2011</vt:lpstr>
      <vt:lpstr>Methodology </vt:lpstr>
      <vt:lpstr>Methodology (2)</vt:lpstr>
      <vt:lpstr>Permeameter set up</vt:lpstr>
      <vt:lpstr>RESULTS OF HYDRAULIC CONDUCTIVITY(m/d)  OF SATURATED SAND SAMPLES (-2.36mm)  CONTAMINATED WITH PURE HYDROCARBON  after four weeks</vt:lpstr>
      <vt:lpstr>RESULTS OF HYDRAULIC CONDUCTIVITY (m/d) OF SAND SAMPLES (-2.36 mm)  CONTAMINATED WITH GASOLINE (v/v %)</vt:lpstr>
      <vt:lpstr>RESULTS OF HYDRAULIC CONDUCTIVITY (m/d) OF SAND SAMPLES (-2.36 mm)  CONTAMINATED WITH TCE (v/v %)</vt:lpstr>
      <vt:lpstr>RESULTS OF HYDRAULIC CONDUCTIVITY (m/d)  OF SAND SAMPLES  (-0.425 mm)  CONTAMINATED WITH GASOLINE (v/v %)</vt:lpstr>
      <vt:lpstr>RESULTS OF HYDRAULIC CONDUCTIVITY (m/d) OF SAND SAMPLES (-0.425 mm)  CONTAMINATED WITH TCE (v/v %) </vt:lpstr>
      <vt:lpstr>RESULTS OF HYDRAULIC CONDUCTIVITY OF SATURATED SAND SAMPLES (-2.36 mm)  CONTAMINATED WITH AQUEOUS SOLUTION  (VARYING CONCENTRATION OF GASOLINE )</vt:lpstr>
      <vt:lpstr>RESULTS OF HYDRAULIC CONDUCTIVITY OF SATURATED SAND SAMPLES (-2.36 mm)  CONTAMINATED WITH AQUEOUS SOLUTION  (VARYING CONCENTRATION OF TCE) </vt:lpstr>
      <vt:lpstr>Discussion </vt:lpstr>
      <vt:lpstr>Thank you </vt:lpstr>
    </vt:vector>
  </TitlesOfParts>
  <Company>UMKC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COMMON ORGANIC CONTAMINANTS  ON HYDRAULIC CONDUCTIVITY OF AQUIFER SAND</dc:title>
  <dc:creator>Saud, Qays J. (UMKC-Student)</dc:creator>
  <cp:lastModifiedBy>Saud, Qays J. (UMKC-Student)</cp:lastModifiedBy>
  <cp:revision>206</cp:revision>
  <cp:lastPrinted>2012-11-04T03:48:43Z</cp:lastPrinted>
  <dcterms:created xsi:type="dcterms:W3CDTF">2012-09-21T16:55:27Z</dcterms:created>
  <dcterms:modified xsi:type="dcterms:W3CDTF">2012-11-20T14:13:10Z</dcterms:modified>
</cp:coreProperties>
</file>