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43891200" cy="32918400"/>
  <p:notesSz cx="6858000" cy="9144000"/>
  <p:defaultTextStyle>
    <a:defPPr>
      <a:defRPr lang="en-US"/>
    </a:defPPr>
    <a:lvl1pPr algn="l" defTabSz="5014913" rtl="0" fontAlgn="base">
      <a:spcBef>
        <a:spcPct val="0"/>
      </a:spcBef>
      <a:spcAft>
        <a:spcPct val="0"/>
      </a:spcAft>
      <a:defRPr sz="2800" kern="1200">
        <a:solidFill>
          <a:schemeClr val="tx1"/>
        </a:solidFill>
        <a:latin typeface="Calibri" pitchFamily="34" charset="0"/>
        <a:ea typeface="+mn-ea"/>
        <a:cs typeface="+mn-cs"/>
      </a:defRPr>
    </a:lvl1pPr>
    <a:lvl2pPr marL="2506663" indent="-2049463" algn="l" defTabSz="5014913" rtl="0" fontAlgn="base">
      <a:spcBef>
        <a:spcPct val="0"/>
      </a:spcBef>
      <a:spcAft>
        <a:spcPct val="0"/>
      </a:spcAft>
      <a:defRPr sz="2800" kern="1200">
        <a:solidFill>
          <a:schemeClr val="tx1"/>
        </a:solidFill>
        <a:latin typeface="Calibri" pitchFamily="34" charset="0"/>
        <a:ea typeface="+mn-ea"/>
        <a:cs typeface="+mn-cs"/>
      </a:defRPr>
    </a:lvl2pPr>
    <a:lvl3pPr marL="5014913" indent="-4100513" algn="l" defTabSz="5014913" rtl="0" fontAlgn="base">
      <a:spcBef>
        <a:spcPct val="0"/>
      </a:spcBef>
      <a:spcAft>
        <a:spcPct val="0"/>
      </a:spcAft>
      <a:defRPr sz="2800" kern="1200">
        <a:solidFill>
          <a:schemeClr val="tx1"/>
        </a:solidFill>
        <a:latin typeface="Calibri" pitchFamily="34" charset="0"/>
        <a:ea typeface="+mn-ea"/>
        <a:cs typeface="+mn-cs"/>
      </a:defRPr>
    </a:lvl3pPr>
    <a:lvl4pPr marL="7523163" indent="-6151563" algn="l" defTabSz="5014913" rtl="0" fontAlgn="base">
      <a:spcBef>
        <a:spcPct val="0"/>
      </a:spcBef>
      <a:spcAft>
        <a:spcPct val="0"/>
      </a:spcAft>
      <a:defRPr sz="2800" kern="1200">
        <a:solidFill>
          <a:schemeClr val="tx1"/>
        </a:solidFill>
        <a:latin typeface="Calibri" pitchFamily="34" charset="0"/>
        <a:ea typeface="+mn-ea"/>
        <a:cs typeface="+mn-cs"/>
      </a:defRPr>
    </a:lvl4pPr>
    <a:lvl5pPr marL="10031413" indent="-8202613" algn="l" defTabSz="5014913" rtl="0" fontAlgn="base">
      <a:spcBef>
        <a:spcPct val="0"/>
      </a:spcBef>
      <a:spcAft>
        <a:spcPct val="0"/>
      </a:spcAft>
      <a:defRPr sz="2800" kern="1200">
        <a:solidFill>
          <a:schemeClr val="tx1"/>
        </a:solidFill>
        <a:latin typeface="Calibri" pitchFamily="34" charset="0"/>
        <a:ea typeface="+mn-ea"/>
        <a:cs typeface="+mn-cs"/>
      </a:defRPr>
    </a:lvl5pPr>
    <a:lvl6pPr marL="2286000" algn="l" defTabSz="914400" rtl="0" eaLnBrk="1" latinLnBrk="0" hangingPunct="1">
      <a:defRPr sz="2800" kern="1200">
        <a:solidFill>
          <a:schemeClr val="tx1"/>
        </a:solidFill>
        <a:latin typeface="Calibri" pitchFamily="34" charset="0"/>
        <a:ea typeface="+mn-ea"/>
        <a:cs typeface="+mn-cs"/>
      </a:defRPr>
    </a:lvl6pPr>
    <a:lvl7pPr marL="2743200" algn="l" defTabSz="914400" rtl="0" eaLnBrk="1" latinLnBrk="0" hangingPunct="1">
      <a:defRPr sz="2800" kern="1200">
        <a:solidFill>
          <a:schemeClr val="tx1"/>
        </a:solidFill>
        <a:latin typeface="Calibri" pitchFamily="34" charset="0"/>
        <a:ea typeface="+mn-ea"/>
        <a:cs typeface="+mn-cs"/>
      </a:defRPr>
    </a:lvl7pPr>
    <a:lvl8pPr marL="3200400" algn="l" defTabSz="914400" rtl="0" eaLnBrk="1" latinLnBrk="0" hangingPunct="1">
      <a:defRPr sz="2800" kern="1200">
        <a:solidFill>
          <a:schemeClr val="tx1"/>
        </a:solidFill>
        <a:latin typeface="Calibri" pitchFamily="34" charset="0"/>
        <a:ea typeface="+mn-ea"/>
        <a:cs typeface="+mn-cs"/>
      </a:defRPr>
    </a:lvl8pPr>
    <a:lvl9pPr marL="3657600" algn="l" defTabSz="914400" rtl="0" eaLnBrk="1" latinLnBrk="0" hangingPunct="1">
      <a:defRPr sz="2800"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182" autoAdjust="0"/>
  </p:normalViewPr>
  <p:slideViewPr>
    <p:cSldViewPr snapToGrid="0">
      <p:cViewPr varScale="1">
        <p:scale>
          <a:sx n="17" d="100"/>
          <a:sy n="17" d="100"/>
        </p:scale>
        <p:origin x="-1086" y="-204"/>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4"/>
            <a:ext cx="37307520" cy="7056119"/>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BC5F486-BFA0-4FF9-B871-05A1CE591B41}" type="datetimeFigureOut">
              <a:rPr lang="en-US"/>
              <a:pPr>
                <a:defRPr/>
              </a:pPr>
              <a:t>10/22/2012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E0DE4-6D28-4F12-A514-0D6C93B9492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D14DB6-C159-4A10-87D7-AF5E3D92A576}" type="datetimeFigureOut">
              <a:rPr lang="en-US"/>
              <a:pPr>
                <a:defRPr/>
              </a:pPr>
              <a:t>10/22/2012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F32E6E-3648-4343-A918-C8B5640B6BE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1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1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C6D3D-4D81-4940-AC10-7DE6A5C4EEB1}" type="datetimeFigureOut">
              <a:rPr lang="en-US"/>
              <a:pPr>
                <a:defRPr/>
              </a:pPr>
              <a:t>10/22/2012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3B5636-F405-46C9-B685-CB1CDB55951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28E6F2-254D-44B3-BFB8-6FAD5F064D1E}" type="datetimeFigureOut">
              <a:rPr lang="en-US"/>
              <a:pPr>
                <a:defRPr/>
              </a:pPr>
              <a:t>10/22/2012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53800A-4B6F-4FA6-A19E-C5CEBA5333B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3"/>
            <a:ext cx="37307520" cy="6537960"/>
          </a:xfrm>
        </p:spPr>
        <p:txBody>
          <a:bodyPr anchor="t"/>
          <a:lstStyle>
            <a:lvl1pPr algn="l">
              <a:defRPr sz="219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4"/>
            <a:ext cx="37307520" cy="7200898"/>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E399189-5F40-4FEC-ADB6-3788728732AD}" type="datetimeFigureOut">
              <a:rPr lang="en-US"/>
              <a:pPr>
                <a:defRPr/>
              </a:pPr>
              <a:t>10/22/2012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3DD4B1-3C7D-40E8-8A52-F2E9D30A55A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3"/>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3"/>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8F204A3-58F1-48C5-889F-E357A6904613}" type="datetimeFigureOut">
              <a:rPr lang="en-US"/>
              <a:pPr>
                <a:defRPr/>
              </a:pPr>
              <a:t>10/22/2012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931A0E-16D7-49F4-9E68-5A4E16551F2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5"/>
            <a:ext cx="19392902" cy="307085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2194560" y="10439402"/>
            <a:ext cx="19392902" cy="1896618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5"/>
            <a:ext cx="19400520" cy="307085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22296122" y="10439402"/>
            <a:ext cx="19400520" cy="1896618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B9BCE8-788A-4D31-BA23-383E5AB81F8D}" type="datetimeFigureOut">
              <a:rPr lang="en-US"/>
              <a:pPr>
                <a:defRPr/>
              </a:pPr>
              <a:t>10/22/2012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AC3276-8E8F-4267-825F-A748C33F4B0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9E3DC2E-855E-4700-ADFF-355FEB47B683}" type="datetimeFigureOut">
              <a:rPr lang="en-US"/>
              <a:pPr>
                <a:defRPr/>
              </a:pPr>
              <a:t>10/22/2012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9D8B18-9B6D-4F6A-A553-C71BEF50D5C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6B0DD7-245A-4D5B-83F1-E25647C4ECE7}" type="datetimeFigureOut">
              <a:rPr lang="en-US"/>
              <a:pPr>
                <a:defRPr/>
              </a:pPr>
              <a:t>10/22/2012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8AD4524-C525-439D-B9F9-14E696D3825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1"/>
            <a:ext cx="14439902" cy="5577840"/>
          </a:xfrm>
        </p:spPr>
        <p:txBody>
          <a:bodyPr anchor="b"/>
          <a:lstStyle>
            <a:lvl1pPr algn="l">
              <a:defRPr sz="11000" b="1"/>
            </a:lvl1pPr>
          </a:lstStyle>
          <a:p>
            <a:r>
              <a:rPr lang="en-US" smtClean="0"/>
              <a:t>Click to edit Master title style</a:t>
            </a:r>
            <a:endParaRPr lang="en-US"/>
          </a:p>
        </p:txBody>
      </p:sp>
      <p:sp>
        <p:nvSpPr>
          <p:cNvPr id="3" name="Content Placeholder 2"/>
          <p:cNvSpPr>
            <a:spLocks noGrp="1"/>
          </p:cNvSpPr>
          <p:nvPr>
            <p:ph idx="1"/>
          </p:nvPr>
        </p:nvSpPr>
        <p:spPr>
          <a:xfrm>
            <a:off x="17160240" y="1310642"/>
            <a:ext cx="24536400" cy="28094942"/>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2"/>
            <a:ext cx="14439902" cy="22517102"/>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9E1E43-C2B4-4AA4-936F-B7B7103F2555}" type="datetimeFigureOut">
              <a:rPr lang="en-US"/>
              <a:pPr>
                <a:defRPr/>
              </a:pPr>
              <a:t>10/22/2012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F3246E-A519-4F9F-B56C-E35E050CBA5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110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19"/>
            <a:ext cx="26334720" cy="19751040"/>
          </a:xfrm>
        </p:spPr>
        <p:txBody>
          <a:bodyPr rtlCol="0">
            <a:normAutofit/>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pPr lvl="0"/>
            <a:endParaRPr lang="en-US" noProof="0"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CB344D-4A24-45A5-AA2B-FEDB5EF96179}" type="datetimeFigureOut">
              <a:rPr lang="en-US"/>
              <a:pPr>
                <a:defRPr/>
              </a:pPr>
              <a:t>10/22/2012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794E62-BA22-4D3E-8F7C-BBB6912D491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501612" tIns="250806" rIns="501612" bIns="250806"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501612" tIns="250806" rIns="501612" bIns="2508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501612" tIns="250806" rIns="501612" bIns="250806" rtlCol="0" anchor="ctr"/>
          <a:lstStyle>
            <a:lvl1pPr algn="l" defTabSz="5016124" fontAlgn="auto">
              <a:spcBef>
                <a:spcPts val="0"/>
              </a:spcBef>
              <a:spcAft>
                <a:spcPts val="0"/>
              </a:spcAft>
              <a:defRPr sz="6600">
                <a:solidFill>
                  <a:schemeClr val="tx1">
                    <a:tint val="75000"/>
                  </a:schemeClr>
                </a:solidFill>
                <a:latin typeface="+mn-lt"/>
              </a:defRPr>
            </a:lvl1pPr>
          </a:lstStyle>
          <a:p>
            <a:pPr>
              <a:defRPr/>
            </a:pPr>
            <a:fld id="{F5F42319-B914-48CC-8593-73978C2C5D66}" type="datetimeFigureOut">
              <a:rPr lang="en-US"/>
              <a:pPr>
                <a:defRPr/>
              </a:pPr>
              <a:t>10/22/2012</a:t>
            </a:fld>
            <a:endParaRPr lang="en-US" dirty="0"/>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501612" tIns="250806" rIns="501612" bIns="250806" rtlCol="0" anchor="ctr"/>
          <a:lstStyle>
            <a:lvl1pPr algn="ctr" defTabSz="5016124" fontAlgn="auto">
              <a:spcBef>
                <a:spcPts val="0"/>
              </a:spcBef>
              <a:spcAft>
                <a:spcPts val="0"/>
              </a:spcAft>
              <a:defRPr sz="66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501612" tIns="250806" rIns="501612" bIns="250806" rtlCol="0" anchor="ctr"/>
          <a:lstStyle>
            <a:lvl1pPr algn="r" defTabSz="5016124" fontAlgn="auto">
              <a:spcBef>
                <a:spcPts val="0"/>
              </a:spcBef>
              <a:spcAft>
                <a:spcPts val="0"/>
              </a:spcAft>
              <a:defRPr sz="6600">
                <a:solidFill>
                  <a:schemeClr val="tx1">
                    <a:tint val="75000"/>
                  </a:schemeClr>
                </a:solidFill>
                <a:latin typeface="+mn-lt"/>
              </a:defRPr>
            </a:lvl1pPr>
          </a:lstStyle>
          <a:p>
            <a:pPr>
              <a:defRPr/>
            </a:pPr>
            <a:fld id="{E124BDB9-5251-42B1-8A91-6FEA8FE8808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14913" rtl="0" eaLnBrk="0" fontAlgn="base" hangingPunct="0">
        <a:spcBef>
          <a:spcPct val="0"/>
        </a:spcBef>
        <a:spcAft>
          <a:spcPct val="0"/>
        </a:spcAft>
        <a:defRPr sz="24100" kern="1200">
          <a:solidFill>
            <a:schemeClr val="tx1"/>
          </a:solidFill>
          <a:latin typeface="+mj-lt"/>
          <a:ea typeface="+mj-ea"/>
          <a:cs typeface="+mj-cs"/>
        </a:defRPr>
      </a:lvl1pPr>
      <a:lvl2pPr algn="ctr" defTabSz="5014913" rtl="0" eaLnBrk="0" fontAlgn="base" hangingPunct="0">
        <a:spcBef>
          <a:spcPct val="0"/>
        </a:spcBef>
        <a:spcAft>
          <a:spcPct val="0"/>
        </a:spcAft>
        <a:defRPr sz="24100">
          <a:solidFill>
            <a:schemeClr val="tx1"/>
          </a:solidFill>
          <a:latin typeface="Calibri" pitchFamily="34" charset="0"/>
        </a:defRPr>
      </a:lvl2pPr>
      <a:lvl3pPr algn="ctr" defTabSz="5014913" rtl="0" eaLnBrk="0" fontAlgn="base" hangingPunct="0">
        <a:spcBef>
          <a:spcPct val="0"/>
        </a:spcBef>
        <a:spcAft>
          <a:spcPct val="0"/>
        </a:spcAft>
        <a:defRPr sz="24100">
          <a:solidFill>
            <a:schemeClr val="tx1"/>
          </a:solidFill>
          <a:latin typeface="Calibri" pitchFamily="34" charset="0"/>
        </a:defRPr>
      </a:lvl3pPr>
      <a:lvl4pPr algn="ctr" defTabSz="5014913" rtl="0" eaLnBrk="0" fontAlgn="base" hangingPunct="0">
        <a:spcBef>
          <a:spcPct val="0"/>
        </a:spcBef>
        <a:spcAft>
          <a:spcPct val="0"/>
        </a:spcAft>
        <a:defRPr sz="24100">
          <a:solidFill>
            <a:schemeClr val="tx1"/>
          </a:solidFill>
          <a:latin typeface="Calibri" pitchFamily="34" charset="0"/>
        </a:defRPr>
      </a:lvl4pPr>
      <a:lvl5pPr algn="ctr" defTabSz="5014913" rtl="0" eaLnBrk="0" fontAlgn="base" hangingPunct="0">
        <a:spcBef>
          <a:spcPct val="0"/>
        </a:spcBef>
        <a:spcAft>
          <a:spcPct val="0"/>
        </a:spcAft>
        <a:defRPr sz="24100">
          <a:solidFill>
            <a:schemeClr val="tx1"/>
          </a:solidFill>
          <a:latin typeface="Calibri" pitchFamily="34" charset="0"/>
        </a:defRPr>
      </a:lvl5pPr>
      <a:lvl6pPr marL="457200" algn="ctr" defTabSz="5014913" rtl="0" fontAlgn="base">
        <a:spcBef>
          <a:spcPct val="0"/>
        </a:spcBef>
        <a:spcAft>
          <a:spcPct val="0"/>
        </a:spcAft>
        <a:defRPr sz="24100">
          <a:solidFill>
            <a:schemeClr val="tx1"/>
          </a:solidFill>
          <a:latin typeface="Calibri" pitchFamily="34" charset="0"/>
        </a:defRPr>
      </a:lvl6pPr>
      <a:lvl7pPr marL="914400" algn="ctr" defTabSz="5014913" rtl="0" fontAlgn="base">
        <a:spcBef>
          <a:spcPct val="0"/>
        </a:spcBef>
        <a:spcAft>
          <a:spcPct val="0"/>
        </a:spcAft>
        <a:defRPr sz="24100">
          <a:solidFill>
            <a:schemeClr val="tx1"/>
          </a:solidFill>
          <a:latin typeface="Calibri" pitchFamily="34" charset="0"/>
        </a:defRPr>
      </a:lvl7pPr>
      <a:lvl8pPr marL="1371600" algn="ctr" defTabSz="5014913" rtl="0" fontAlgn="base">
        <a:spcBef>
          <a:spcPct val="0"/>
        </a:spcBef>
        <a:spcAft>
          <a:spcPct val="0"/>
        </a:spcAft>
        <a:defRPr sz="24100">
          <a:solidFill>
            <a:schemeClr val="tx1"/>
          </a:solidFill>
          <a:latin typeface="Calibri" pitchFamily="34" charset="0"/>
        </a:defRPr>
      </a:lvl8pPr>
      <a:lvl9pPr marL="1828800" algn="ctr" defTabSz="5014913" rtl="0" fontAlgn="base">
        <a:spcBef>
          <a:spcPct val="0"/>
        </a:spcBef>
        <a:spcAft>
          <a:spcPct val="0"/>
        </a:spcAft>
        <a:defRPr sz="24100">
          <a:solidFill>
            <a:schemeClr val="tx1"/>
          </a:solidFill>
          <a:latin typeface="Calibri" pitchFamily="34" charset="0"/>
        </a:defRPr>
      </a:lvl9pPr>
    </p:titleStyle>
    <p:bodyStyle>
      <a:lvl1pPr marL="1879600" indent="-1879600" algn="l" defTabSz="5014913" rtl="0" eaLnBrk="0" fontAlgn="base" hangingPunct="0">
        <a:spcBef>
          <a:spcPct val="20000"/>
        </a:spcBef>
        <a:spcAft>
          <a:spcPct val="0"/>
        </a:spcAft>
        <a:buFont typeface="Arial" charset="0"/>
        <a:buChar char="•"/>
        <a:defRPr sz="17600" kern="1200">
          <a:solidFill>
            <a:schemeClr val="tx1"/>
          </a:solidFill>
          <a:latin typeface="+mn-lt"/>
          <a:ea typeface="+mn-ea"/>
          <a:cs typeface="+mn-cs"/>
        </a:defRPr>
      </a:lvl1pPr>
      <a:lvl2pPr marL="4075113" indent="-1566863" algn="l" defTabSz="5014913" rtl="0" eaLnBrk="0" fontAlgn="base" hangingPunct="0">
        <a:spcBef>
          <a:spcPct val="20000"/>
        </a:spcBef>
        <a:spcAft>
          <a:spcPct val="0"/>
        </a:spcAft>
        <a:buFont typeface="Arial" charset="0"/>
        <a:buChar char="–"/>
        <a:defRPr sz="15400" kern="1200">
          <a:solidFill>
            <a:schemeClr val="tx1"/>
          </a:solidFill>
          <a:latin typeface="+mn-lt"/>
          <a:ea typeface="+mn-ea"/>
          <a:cs typeface="+mn-cs"/>
        </a:defRPr>
      </a:lvl2pPr>
      <a:lvl3pPr marL="6269038" indent="-1252538" algn="l" defTabSz="5014913" rtl="0" eaLnBrk="0" fontAlgn="base" hangingPunct="0">
        <a:spcBef>
          <a:spcPct val="20000"/>
        </a:spcBef>
        <a:spcAft>
          <a:spcPct val="0"/>
        </a:spcAft>
        <a:buFont typeface="Arial" charset="0"/>
        <a:buChar char="•"/>
        <a:defRPr sz="13200" kern="1200">
          <a:solidFill>
            <a:schemeClr val="tx1"/>
          </a:solidFill>
          <a:latin typeface="+mn-lt"/>
          <a:ea typeface="+mn-ea"/>
          <a:cs typeface="+mn-cs"/>
        </a:defRPr>
      </a:lvl3pPr>
      <a:lvl4pPr marL="877728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4pPr>
      <a:lvl5pPr marL="11285538" indent="-1252538" algn="l" defTabSz="5014913" rtl="0" eaLnBrk="0" fontAlgn="base" hangingPunct="0">
        <a:spcBef>
          <a:spcPct val="20000"/>
        </a:spcBef>
        <a:spcAft>
          <a:spcPct val="0"/>
        </a:spcAft>
        <a:buFont typeface="Arial" charset="0"/>
        <a:buChar char="»"/>
        <a:defRPr sz="11000" kern="1200">
          <a:solidFill>
            <a:schemeClr val="tx1"/>
          </a:solidFill>
          <a:latin typeface="+mn-lt"/>
          <a:ea typeface="+mn-ea"/>
          <a:cs typeface="+mn-cs"/>
        </a:defRPr>
      </a:lvl5pPr>
      <a:lvl6pPr marL="13794341"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2403"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10465"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852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rwscott@cimtel.net" TargetMode="External"/><Relationship Id="rId7" Type="http://schemas.openxmlformats.org/officeDocument/2006/relationships/image" Target="../media/image4.png"/><Relationship Id="rId2" Type="http://schemas.openxmlformats.org/officeDocument/2006/relationships/hyperlink" Target="mailto:natalie-rush@utulsa.edu"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92200"/>
            <a:ext cx="43891200" cy="1433513"/>
          </a:xfrm>
          <a:prstGeom prst="rect">
            <a:avLst/>
          </a:prstGeom>
          <a:noFill/>
        </p:spPr>
        <p:txBody>
          <a:bodyPr>
            <a:spAutoFit/>
          </a:bodyPr>
          <a:lstStyle/>
          <a:p>
            <a:pPr algn="ctr"/>
            <a:r>
              <a:rPr lang="en-US" sz="8800" b="1"/>
              <a:t>Upper Albian Oceanic Anoxia in Chihuahua Trough, south-central New Mexico</a:t>
            </a:r>
          </a:p>
        </p:txBody>
      </p:sp>
      <p:sp>
        <p:nvSpPr>
          <p:cNvPr id="5" name="TextBox 4"/>
          <p:cNvSpPr txBox="1"/>
          <p:nvPr/>
        </p:nvSpPr>
        <p:spPr>
          <a:xfrm>
            <a:off x="4191000" y="2692400"/>
            <a:ext cx="35204400" cy="2492375"/>
          </a:xfrm>
          <a:prstGeom prst="rect">
            <a:avLst/>
          </a:prstGeom>
          <a:noFill/>
        </p:spPr>
        <p:txBody>
          <a:bodyPr>
            <a:spAutoFit/>
          </a:bodyPr>
          <a:lstStyle/>
          <a:p>
            <a:pPr algn="ctr" defTabSz="5016124" fontAlgn="auto">
              <a:spcBef>
                <a:spcPts val="0"/>
              </a:spcBef>
              <a:spcAft>
                <a:spcPts val="0"/>
              </a:spcAft>
              <a:defRPr/>
            </a:pPr>
            <a:r>
              <a:rPr lang="en-US" sz="6000" b="1" dirty="0">
                <a:latin typeface="+mj-lt"/>
              </a:rPr>
              <a:t>Natalie K. Rush</a:t>
            </a:r>
            <a:r>
              <a:rPr lang="en-US" sz="6000" b="1" baseline="30000" dirty="0">
                <a:latin typeface="+mj-lt"/>
              </a:rPr>
              <a:t>1</a:t>
            </a:r>
            <a:r>
              <a:rPr lang="en-US" sz="6000" b="1" dirty="0">
                <a:latin typeface="+mj-lt"/>
              </a:rPr>
              <a:t>, Michael J. Formolo</a:t>
            </a:r>
            <a:r>
              <a:rPr lang="en-US" sz="6000" b="1" baseline="30000" dirty="0">
                <a:latin typeface="+mj-lt"/>
              </a:rPr>
              <a:t>1</a:t>
            </a:r>
            <a:r>
              <a:rPr lang="en-US" sz="6000" b="1" dirty="0">
                <a:latin typeface="+mj-lt"/>
              </a:rPr>
              <a:t>, Robert W. Scott</a:t>
            </a:r>
            <a:r>
              <a:rPr lang="en-US" sz="6000" b="1" baseline="30000" dirty="0">
                <a:latin typeface="+mj-lt"/>
              </a:rPr>
              <a:t>1,2</a:t>
            </a:r>
            <a:r>
              <a:rPr lang="en-US" sz="6000" b="1" dirty="0">
                <a:latin typeface="+mj-lt"/>
              </a:rPr>
              <a:t>, Franca Oboh-Ikuenobe</a:t>
            </a:r>
            <a:r>
              <a:rPr lang="en-US" sz="6000" b="1" baseline="30000" dirty="0">
                <a:latin typeface="+mj-lt"/>
              </a:rPr>
              <a:t>3</a:t>
            </a:r>
            <a:r>
              <a:rPr lang="en-US" sz="6000" b="1" dirty="0">
                <a:latin typeface="+mj-lt"/>
              </a:rPr>
              <a:t>, and Jeremy Owens</a:t>
            </a:r>
            <a:r>
              <a:rPr lang="en-US" sz="6000" b="1" baseline="30000" dirty="0">
                <a:latin typeface="+mj-lt"/>
              </a:rPr>
              <a:t>4</a:t>
            </a:r>
          </a:p>
          <a:p>
            <a:pPr algn="ctr" defTabSz="5016124" fontAlgn="auto">
              <a:spcBef>
                <a:spcPts val="0"/>
              </a:spcBef>
              <a:spcAft>
                <a:spcPts val="0"/>
              </a:spcAft>
              <a:defRPr/>
            </a:pPr>
            <a:r>
              <a:rPr lang="en-US" sz="4800" i="1" baseline="30000" dirty="0">
                <a:latin typeface="+mj-lt"/>
              </a:rPr>
              <a:t>1</a:t>
            </a:r>
            <a:r>
              <a:rPr lang="en-US" sz="4800" i="1" dirty="0">
                <a:latin typeface="+mj-lt"/>
              </a:rPr>
              <a:t>Department of Geosciences, University of Tulsa, Tulsa, OK 74104; </a:t>
            </a:r>
            <a:r>
              <a:rPr lang="en-US" sz="4800" i="1" baseline="30000" dirty="0">
                <a:latin typeface="+mj-lt"/>
              </a:rPr>
              <a:t>2</a:t>
            </a:r>
            <a:r>
              <a:rPr lang="en-US" sz="4800" i="1" dirty="0">
                <a:latin typeface="+mj-lt"/>
              </a:rPr>
              <a:t>Precision Stratigraphy Associates, Cleveland, OK 74020;</a:t>
            </a:r>
          </a:p>
          <a:p>
            <a:pPr algn="ctr" defTabSz="5016124" fontAlgn="auto">
              <a:spcBef>
                <a:spcPts val="0"/>
              </a:spcBef>
              <a:spcAft>
                <a:spcPts val="0"/>
              </a:spcAft>
              <a:defRPr/>
            </a:pPr>
            <a:r>
              <a:rPr lang="en-US" sz="4800" i="1" baseline="30000" dirty="0">
                <a:latin typeface="+mj-lt"/>
              </a:rPr>
              <a:t>3</a:t>
            </a:r>
            <a:r>
              <a:rPr lang="en-US" sz="4800" i="1" dirty="0">
                <a:latin typeface="+mj-lt"/>
              </a:rPr>
              <a:t>Missouri University of Science &amp; Technology, Rolla, MO 65409, </a:t>
            </a:r>
            <a:r>
              <a:rPr lang="en-US" sz="4800" i="1" baseline="30000" dirty="0">
                <a:latin typeface="+mj-lt"/>
              </a:rPr>
              <a:t>4</a:t>
            </a:r>
            <a:r>
              <a:rPr lang="en-US" sz="4800" i="1" dirty="0">
                <a:latin typeface="+mj-lt"/>
              </a:rPr>
              <a:t>Department of Earth Sciences, University of California, Riverside, CA 92521</a:t>
            </a:r>
          </a:p>
        </p:txBody>
      </p:sp>
      <p:sp>
        <p:nvSpPr>
          <p:cNvPr id="13315" name="TextBox 8"/>
          <p:cNvSpPr txBox="1">
            <a:spLocks noChangeArrowheads="1"/>
          </p:cNvSpPr>
          <p:nvPr/>
        </p:nvSpPr>
        <p:spPr bwMode="auto">
          <a:xfrm>
            <a:off x="1828800" y="5530850"/>
            <a:ext cx="9144000" cy="9086850"/>
          </a:xfrm>
          <a:prstGeom prst="rect">
            <a:avLst/>
          </a:prstGeom>
          <a:noFill/>
          <a:ln w="9525">
            <a:noFill/>
            <a:miter lim="800000"/>
            <a:headEnd/>
            <a:tailEnd/>
          </a:ln>
        </p:spPr>
        <p:txBody>
          <a:bodyPr/>
          <a:lstStyle/>
          <a:p>
            <a:pPr algn="ctr"/>
            <a:r>
              <a:rPr lang="en-US" sz="4800" b="1">
                <a:latin typeface="Arial" charset="0"/>
              </a:rPr>
              <a:t>Introduction</a:t>
            </a:r>
          </a:p>
          <a:p>
            <a:pPr algn="just"/>
            <a:r>
              <a:rPr lang="en-US"/>
              <a:t>Few Cretaceous global oceanic anoxic events (OAEs) have been identified in the Gulf Coast of North America.  The Upper Albian Mesilla Valley Formation is exposed on the NE flank of Cerro de Cristo Rey, Doña Ana County, south-central New Mexico. This shale is tested for evidence of Oceanic Anoxic Event 1d (OAE 1d-97.38-96.98 Ma).  OAEs represent increased burial of organic matter through preservation and/or productivity, and are recognized by increased </a:t>
            </a:r>
            <a:r>
              <a:rPr lang="el-GR"/>
              <a:t>δ</a:t>
            </a:r>
            <a:r>
              <a:rPr lang="en-US" baseline="30000"/>
              <a:t>13</a:t>
            </a:r>
            <a:r>
              <a:rPr lang="en-US"/>
              <a:t>C values (Schlanger and Jenkyns 1976) (Fig. 1).  The Mesilla Valley Formation was deposited in a nearshore shelf environment along the NE edge of the Chihuahua trough and correlates with Late Albian Washita transgressive depositional cycle WA5 (98.75-97.03 Ma) in central Texas (Scott et al. 2003; Lucas et al. 2010).  Deposition began in a relatively deep marine environment, shoaling upward into basal sands of the overlying Anapra Formation.  Eocene andesitic intrusion caused upwarping, exposing the older Cretaceous beds at the surface.</a:t>
            </a:r>
          </a:p>
          <a:p>
            <a:pPr algn="just"/>
            <a:endParaRPr lang="en-US" sz="4800" b="1"/>
          </a:p>
        </p:txBody>
      </p:sp>
      <p:sp>
        <p:nvSpPr>
          <p:cNvPr id="13316" name="TextBox 11"/>
          <p:cNvSpPr txBox="1">
            <a:spLocks noChangeArrowheads="1"/>
          </p:cNvSpPr>
          <p:nvPr/>
        </p:nvSpPr>
        <p:spPr bwMode="auto">
          <a:xfrm>
            <a:off x="33070800" y="15335250"/>
            <a:ext cx="9144000" cy="5006975"/>
          </a:xfrm>
          <a:prstGeom prst="rect">
            <a:avLst/>
          </a:prstGeom>
          <a:noFill/>
          <a:ln w="9525">
            <a:noFill/>
            <a:miter lim="800000"/>
            <a:headEnd/>
            <a:tailEnd/>
          </a:ln>
        </p:spPr>
        <p:txBody>
          <a:bodyPr/>
          <a:lstStyle/>
          <a:p>
            <a:pPr algn="ctr"/>
            <a:r>
              <a:rPr lang="en-US" sz="4800" b="1">
                <a:latin typeface="Arial" charset="0"/>
              </a:rPr>
              <a:t>Conclusions</a:t>
            </a:r>
          </a:p>
          <a:p>
            <a:pPr algn="just"/>
            <a:r>
              <a:rPr lang="en-US"/>
              <a:t>Carbon and iron data from the Mesilla Valley Formation indicate a shoaling-upward suboxic-anoxic ferruginous depositional environment.  Increasing TOC in conjunction with unchanging </a:t>
            </a:r>
            <a:r>
              <a:rPr lang="el-GR"/>
              <a:t>δ</a:t>
            </a:r>
            <a:r>
              <a:rPr lang="en-US" baseline="30000"/>
              <a:t>13</a:t>
            </a:r>
            <a:r>
              <a:rPr lang="en-US"/>
              <a:t>C</a:t>
            </a:r>
            <a:r>
              <a:rPr lang="en-US" baseline="-25000"/>
              <a:t>carb</a:t>
            </a:r>
            <a:r>
              <a:rPr lang="en-US"/>
              <a:t> is characteristic of OAE 1d.  Correlation of geochemical data with existing biostratigraphic data substantiates the association of the Mesilla Valley event with OAE 1d.  Sampling the entire Cretaceous section at Cerro de Cristo Rey, as well as locations deeper in the Chihuahua Trough, might further strengthen the association with OAE 1d.</a:t>
            </a:r>
          </a:p>
          <a:p>
            <a:pPr algn="just"/>
            <a:endParaRPr lang="en-US" sz="4800" b="1"/>
          </a:p>
        </p:txBody>
      </p:sp>
      <p:sp>
        <p:nvSpPr>
          <p:cNvPr id="13317" name="TextBox 12"/>
          <p:cNvSpPr txBox="1">
            <a:spLocks noChangeArrowheads="1"/>
          </p:cNvSpPr>
          <p:nvPr/>
        </p:nvSpPr>
        <p:spPr bwMode="auto">
          <a:xfrm>
            <a:off x="1828800" y="21713825"/>
            <a:ext cx="9144000" cy="7381875"/>
          </a:xfrm>
          <a:prstGeom prst="rect">
            <a:avLst/>
          </a:prstGeom>
          <a:noFill/>
          <a:ln w="9525">
            <a:noFill/>
            <a:miter lim="800000"/>
            <a:headEnd/>
            <a:tailEnd/>
          </a:ln>
        </p:spPr>
        <p:txBody>
          <a:bodyPr/>
          <a:lstStyle/>
          <a:p>
            <a:pPr algn="ctr"/>
            <a:r>
              <a:rPr lang="en-US" sz="4800" b="1">
                <a:latin typeface="Arial" charset="0"/>
              </a:rPr>
              <a:t>Methods</a:t>
            </a:r>
          </a:p>
          <a:p>
            <a:pPr algn="just"/>
            <a:r>
              <a:rPr lang="en-US"/>
              <a:t>A multi-proxy geochemical approach constrained the oceanic redox conditions at the time of deposition of the Mesilla Valley Formation.  Samples were collected approximately every 3 m over 30 cm intervals at two outcrops that were spliced together into one stratigraphic column (Fig. 2).  Total organic carbon (TOC) and stable carbon isotope analyses distinguish oxic and anoxic depositional conditions (Fig. 3).  Sequential iron extraction, chromium reduction, and trace metal analyses corroborate the carbon data and further differentiate between non-sulfidic anoxia and euxinia (anoxic and sulfidic).  Geochemical data were integrated with biostratigraphic data for accurate timing of the event and correlation with standard zonal schemes (Fig. 4). </a:t>
            </a:r>
          </a:p>
          <a:p>
            <a:pPr algn="just"/>
            <a:endParaRPr lang="en-US" sz="4800" b="1"/>
          </a:p>
        </p:txBody>
      </p:sp>
      <p:sp>
        <p:nvSpPr>
          <p:cNvPr id="13318" name="TextBox 14"/>
          <p:cNvSpPr txBox="1">
            <a:spLocks noChangeArrowheads="1"/>
          </p:cNvSpPr>
          <p:nvPr/>
        </p:nvSpPr>
        <p:spPr bwMode="auto">
          <a:xfrm>
            <a:off x="33070800" y="5530850"/>
            <a:ext cx="9144000" cy="9467850"/>
          </a:xfrm>
          <a:prstGeom prst="rect">
            <a:avLst/>
          </a:prstGeom>
          <a:noFill/>
          <a:ln w="9525">
            <a:noFill/>
            <a:miter lim="800000"/>
            <a:headEnd/>
            <a:tailEnd/>
          </a:ln>
        </p:spPr>
        <p:txBody>
          <a:bodyPr/>
          <a:lstStyle/>
          <a:p>
            <a:pPr algn="ctr"/>
            <a:r>
              <a:rPr lang="en-US" sz="4800" b="1">
                <a:latin typeface="Arial" charset="0"/>
              </a:rPr>
              <a:t>Results</a:t>
            </a:r>
          </a:p>
          <a:p>
            <a:pPr algn="just"/>
            <a:r>
              <a:rPr lang="en-US"/>
              <a:t>Mesilla Valley Formation samples exhibit a positive 1.6‰ shift in </a:t>
            </a:r>
            <a:r>
              <a:rPr lang="el-GR"/>
              <a:t>δ</a:t>
            </a:r>
            <a:r>
              <a:rPr lang="en-US" baseline="30000"/>
              <a:t>13</a:t>
            </a:r>
            <a:r>
              <a:rPr lang="en-US"/>
              <a:t>C</a:t>
            </a:r>
            <a:r>
              <a:rPr lang="en-US" baseline="-25000"/>
              <a:t>org</a:t>
            </a:r>
            <a:r>
              <a:rPr lang="en-US"/>
              <a:t> and TOC increase of 0.4% from 21m to 40m above base (Fig. 3).  Increasing C/N and shift from exclusively marine to increasingly non-marine palynomorphs indicate a change in source of organic matter from primarily marine to progressively more terrigenous due to shoaling deposition.  Comparison of highly reactive iron (Fe</a:t>
            </a:r>
            <a:r>
              <a:rPr lang="en-US" baseline="-25000"/>
              <a:t>HR</a:t>
            </a:r>
            <a:r>
              <a:rPr lang="en-US"/>
              <a:t>) to total iron (Fe</a:t>
            </a:r>
            <a:r>
              <a:rPr lang="en-US" baseline="-25000"/>
              <a:t>T</a:t>
            </a:r>
            <a:r>
              <a:rPr lang="en-US"/>
              <a:t>) indicates depositional conditions oscillated between anoxic and potentially anoxic. The ratio of pyrite iron (Fe</a:t>
            </a:r>
            <a:r>
              <a:rPr lang="en-US" baseline="-25000"/>
              <a:t>py</a:t>
            </a:r>
            <a:r>
              <a:rPr lang="en-US"/>
              <a:t>) to Fe</a:t>
            </a:r>
            <a:r>
              <a:rPr lang="en-US" baseline="-25000"/>
              <a:t>HR</a:t>
            </a:r>
            <a:r>
              <a:rPr lang="en-US"/>
              <a:t> indicates ferruginous, rather than euxinic depositional environment. The lack of a positive </a:t>
            </a:r>
            <a:r>
              <a:rPr lang="el-GR"/>
              <a:t>δ</a:t>
            </a:r>
            <a:r>
              <a:rPr lang="en-US" baseline="30000"/>
              <a:t>13</a:t>
            </a:r>
            <a:r>
              <a:rPr lang="en-US"/>
              <a:t>C</a:t>
            </a:r>
            <a:r>
              <a:rPr lang="en-US" baseline="-25000"/>
              <a:t>carb</a:t>
            </a:r>
            <a:r>
              <a:rPr lang="en-US"/>
              <a:t> shift during this event is characteristic of OAE 1d (Erbacher et al. 1996). The association of  Mesilla Valley deposition with OAE 1d is strengthened through correlation with Washita depositional cycle Al TS WA5 in central Texas (Scott et al. 2003; Lucas et al. 2010), placing the Mesilla Valley in the </a:t>
            </a:r>
            <a:r>
              <a:rPr lang="en-US" i="1"/>
              <a:t>O. verrucosum</a:t>
            </a:r>
            <a:r>
              <a:rPr lang="en-US"/>
              <a:t> dinoflagellate zone, and by  graphic correlation of published biostratigraphic data (Scott, 2012, personal communication).   </a:t>
            </a:r>
          </a:p>
          <a:p>
            <a:pPr algn="just"/>
            <a:endParaRPr lang="en-US"/>
          </a:p>
          <a:p>
            <a:pPr algn="just"/>
            <a:endParaRPr lang="en-US" sz="4800" b="1"/>
          </a:p>
        </p:txBody>
      </p:sp>
      <p:sp>
        <p:nvSpPr>
          <p:cNvPr id="13319" name="TextBox 15"/>
          <p:cNvSpPr txBox="1">
            <a:spLocks noChangeArrowheads="1"/>
          </p:cNvSpPr>
          <p:nvPr/>
        </p:nvSpPr>
        <p:spPr bwMode="auto">
          <a:xfrm>
            <a:off x="33070800" y="20866100"/>
            <a:ext cx="9144000" cy="5087938"/>
          </a:xfrm>
          <a:prstGeom prst="rect">
            <a:avLst/>
          </a:prstGeom>
          <a:noFill/>
          <a:ln w="9525">
            <a:noFill/>
            <a:miter lim="800000"/>
            <a:headEnd/>
            <a:tailEnd/>
          </a:ln>
        </p:spPr>
        <p:txBody>
          <a:bodyPr/>
          <a:lstStyle/>
          <a:p>
            <a:pPr algn="ctr"/>
            <a:r>
              <a:rPr lang="en-US" sz="4800" b="1">
                <a:latin typeface="Arial" charset="0"/>
              </a:rPr>
              <a:t>Acknowledgements</a:t>
            </a:r>
          </a:p>
          <a:p>
            <a:pPr algn="just"/>
            <a:r>
              <a:rPr lang="en-US"/>
              <a:t>Funding provided by the AAPG Foundation: Frank Kottlowski Memorial grant, the University of Tulsa Graduate School and Geosciences Dept., and Precision Stratigraphy Associates.  Laboratory work performed by W. Cornell (University of Tulsa), E.D. Pollock (University of Arkansas Stable Isotope Laboratory), S.M. Bates and J.D. Owens (University of California-Riverside), F.E. Oboh-Ikuenobe (Missouri University of Science and Technology), and Activation Laboratories Ltd.  Information about outcrops provided by G.F. Cudahy (American Eagle Brick).</a:t>
            </a:r>
          </a:p>
          <a:p>
            <a:pPr algn="just"/>
            <a:endParaRPr lang="en-US" sz="4800" b="1"/>
          </a:p>
        </p:txBody>
      </p:sp>
      <p:sp>
        <p:nvSpPr>
          <p:cNvPr id="13320" name="TextBox 34"/>
          <p:cNvSpPr txBox="1">
            <a:spLocks noChangeArrowheads="1"/>
          </p:cNvSpPr>
          <p:nvPr/>
        </p:nvSpPr>
        <p:spPr bwMode="auto">
          <a:xfrm>
            <a:off x="13182600" y="27133550"/>
            <a:ext cx="17754600" cy="1373188"/>
          </a:xfrm>
          <a:prstGeom prst="rect">
            <a:avLst/>
          </a:prstGeom>
          <a:noFill/>
          <a:ln w="9525">
            <a:noFill/>
            <a:miter lim="800000"/>
            <a:headEnd/>
            <a:tailEnd/>
          </a:ln>
        </p:spPr>
        <p:txBody>
          <a:bodyPr>
            <a:spAutoFit/>
          </a:bodyPr>
          <a:lstStyle/>
          <a:p>
            <a:pPr marL="977900" indent="-977900"/>
            <a:r>
              <a:rPr lang="en-US"/>
              <a:t>Fig. 4:  Stratigraphic column of Mesilla Valley Fm. (Kmv) with geochemical data.  Base of Anapra Fm. (Kan) and top of Muleros Fm. (Kmu) indicated. Palynomorph data by F.E. Oboh-Ikuenobe. </a:t>
            </a:r>
          </a:p>
          <a:p>
            <a:pPr marL="977900" indent="-977900"/>
            <a:r>
              <a:rPr lang="en-US"/>
              <a:t>	</a:t>
            </a:r>
            <a:r>
              <a:rPr lang="en-US" sz="2400"/>
              <a:t>Ages at precisionstratigraphy.com: </a:t>
            </a:r>
            <a:r>
              <a:rPr lang="en-US" sz="2400" i="1"/>
              <a:t>O. verrucosum </a:t>
            </a:r>
            <a:r>
              <a:rPr lang="en-US" sz="2400"/>
              <a:t>99.70-95.95; </a:t>
            </a:r>
            <a:r>
              <a:rPr lang="en-US" sz="2400" i="1"/>
              <a:t>P. quadriplicata </a:t>
            </a:r>
            <a:r>
              <a:rPr lang="en-US" sz="2400"/>
              <a:t>100.65-97.28 Ma; </a:t>
            </a:r>
            <a:r>
              <a:rPr lang="en-US" sz="2400" i="1"/>
              <a:t>T. washitaensis </a:t>
            </a:r>
            <a:r>
              <a:rPr lang="en-US" sz="2400"/>
              <a:t>102.16-97.16 Ma.</a:t>
            </a:r>
          </a:p>
        </p:txBody>
      </p:sp>
      <p:sp>
        <p:nvSpPr>
          <p:cNvPr id="13321" name="TextBox 23"/>
          <p:cNvSpPr txBox="1">
            <a:spLocks noChangeArrowheads="1"/>
          </p:cNvSpPr>
          <p:nvPr/>
        </p:nvSpPr>
        <p:spPr bwMode="auto">
          <a:xfrm>
            <a:off x="33070800" y="26504900"/>
            <a:ext cx="9144000" cy="1885950"/>
          </a:xfrm>
          <a:prstGeom prst="rect">
            <a:avLst/>
          </a:prstGeom>
          <a:noFill/>
          <a:ln w="9525">
            <a:noFill/>
            <a:miter lim="800000"/>
            <a:headEnd/>
            <a:tailEnd/>
          </a:ln>
        </p:spPr>
        <p:txBody>
          <a:bodyPr/>
          <a:lstStyle/>
          <a:p>
            <a:pPr algn="ctr"/>
            <a:r>
              <a:rPr lang="en-US" sz="4800" b="1">
                <a:latin typeface="Arial" charset="0"/>
              </a:rPr>
              <a:t>Further Information</a:t>
            </a:r>
          </a:p>
          <a:p>
            <a:pPr algn="just"/>
            <a:r>
              <a:rPr lang="en-US"/>
              <a:t>For additional information, please contact Natalie Rush: </a:t>
            </a:r>
            <a:r>
              <a:rPr lang="en-US">
                <a:hlinkClick r:id="rId2"/>
              </a:rPr>
              <a:t>natalie-rush@utulsa.edu</a:t>
            </a:r>
            <a:r>
              <a:rPr lang="en-US"/>
              <a:t>, Robert Scott: </a:t>
            </a:r>
            <a:r>
              <a:rPr lang="en-US">
                <a:hlinkClick r:id="rId3"/>
              </a:rPr>
              <a:t>rwscott@cimtel.net</a:t>
            </a:r>
            <a:r>
              <a:rPr lang="en-US"/>
              <a:t>; Michael Formolo: Michael-formolo@utulsa.edu.</a:t>
            </a:r>
          </a:p>
        </p:txBody>
      </p:sp>
      <p:sp>
        <p:nvSpPr>
          <p:cNvPr id="13322" name="TextBox 22"/>
          <p:cNvSpPr txBox="1">
            <a:spLocks noChangeArrowheads="1"/>
          </p:cNvSpPr>
          <p:nvPr/>
        </p:nvSpPr>
        <p:spPr bwMode="auto">
          <a:xfrm>
            <a:off x="16946563" y="17400588"/>
            <a:ext cx="184150" cy="336550"/>
          </a:xfrm>
          <a:prstGeom prst="rect">
            <a:avLst/>
          </a:prstGeom>
          <a:solidFill>
            <a:schemeClr val="bg1"/>
          </a:solidFill>
          <a:ln w="9525">
            <a:noFill/>
            <a:miter lim="800000"/>
            <a:headEnd/>
            <a:tailEnd/>
          </a:ln>
        </p:spPr>
        <p:txBody>
          <a:bodyPr wrap="none">
            <a:spAutoFit/>
          </a:bodyPr>
          <a:lstStyle/>
          <a:p>
            <a:endParaRPr lang="en-US" sz="2400" b="1" baseline="-25000"/>
          </a:p>
        </p:txBody>
      </p:sp>
      <p:sp>
        <p:nvSpPr>
          <p:cNvPr id="13323" name="TextBox 26"/>
          <p:cNvSpPr txBox="1">
            <a:spLocks noChangeArrowheads="1"/>
          </p:cNvSpPr>
          <p:nvPr/>
        </p:nvSpPr>
        <p:spPr bwMode="auto">
          <a:xfrm>
            <a:off x="21016913" y="17400588"/>
            <a:ext cx="184150" cy="336550"/>
          </a:xfrm>
          <a:prstGeom prst="rect">
            <a:avLst/>
          </a:prstGeom>
          <a:solidFill>
            <a:schemeClr val="bg1"/>
          </a:solidFill>
          <a:ln w="9525">
            <a:noFill/>
            <a:miter lim="800000"/>
            <a:headEnd/>
            <a:tailEnd/>
          </a:ln>
        </p:spPr>
        <p:txBody>
          <a:bodyPr wrap="none">
            <a:spAutoFit/>
          </a:bodyPr>
          <a:lstStyle/>
          <a:p>
            <a:endParaRPr lang="en-US" sz="2400" b="1" baseline="-25000"/>
          </a:p>
        </p:txBody>
      </p:sp>
      <p:sp>
        <p:nvSpPr>
          <p:cNvPr id="13324" name="TextBox 28"/>
          <p:cNvSpPr txBox="1">
            <a:spLocks noChangeArrowheads="1"/>
          </p:cNvSpPr>
          <p:nvPr/>
        </p:nvSpPr>
        <p:spPr bwMode="auto">
          <a:xfrm>
            <a:off x="19237325" y="17824450"/>
            <a:ext cx="184150" cy="336550"/>
          </a:xfrm>
          <a:prstGeom prst="rect">
            <a:avLst/>
          </a:prstGeom>
          <a:solidFill>
            <a:schemeClr val="bg1"/>
          </a:solidFill>
          <a:ln w="9525">
            <a:noFill/>
            <a:miter lim="800000"/>
            <a:headEnd/>
            <a:tailEnd/>
          </a:ln>
        </p:spPr>
        <p:txBody>
          <a:bodyPr wrap="none">
            <a:spAutoFit/>
          </a:bodyPr>
          <a:lstStyle/>
          <a:p>
            <a:endParaRPr lang="en-US" sz="2400" b="1" baseline="-25000"/>
          </a:p>
        </p:txBody>
      </p:sp>
      <p:sp>
        <p:nvSpPr>
          <p:cNvPr id="13325" name="TextBox 29"/>
          <p:cNvSpPr txBox="1">
            <a:spLocks noChangeArrowheads="1"/>
          </p:cNvSpPr>
          <p:nvPr/>
        </p:nvSpPr>
        <p:spPr bwMode="auto">
          <a:xfrm>
            <a:off x="23147338" y="17400588"/>
            <a:ext cx="184150" cy="336550"/>
          </a:xfrm>
          <a:prstGeom prst="rect">
            <a:avLst/>
          </a:prstGeom>
          <a:solidFill>
            <a:schemeClr val="bg1"/>
          </a:solidFill>
          <a:ln w="9525">
            <a:noFill/>
            <a:miter lim="800000"/>
            <a:headEnd/>
            <a:tailEnd/>
          </a:ln>
        </p:spPr>
        <p:txBody>
          <a:bodyPr wrap="none">
            <a:spAutoFit/>
          </a:bodyPr>
          <a:lstStyle/>
          <a:p>
            <a:endParaRPr lang="en-US" sz="2400" b="1" baseline="-25000"/>
          </a:p>
        </p:txBody>
      </p:sp>
      <p:sp>
        <p:nvSpPr>
          <p:cNvPr id="13326" name="TextBox 30"/>
          <p:cNvSpPr txBox="1">
            <a:spLocks noChangeArrowheads="1"/>
          </p:cNvSpPr>
          <p:nvPr/>
        </p:nvSpPr>
        <p:spPr bwMode="auto">
          <a:xfrm>
            <a:off x="25814338" y="17400588"/>
            <a:ext cx="184150" cy="336550"/>
          </a:xfrm>
          <a:prstGeom prst="rect">
            <a:avLst/>
          </a:prstGeom>
          <a:solidFill>
            <a:schemeClr val="bg1"/>
          </a:solidFill>
          <a:ln w="9525">
            <a:noFill/>
            <a:miter lim="800000"/>
            <a:headEnd/>
            <a:tailEnd/>
          </a:ln>
        </p:spPr>
        <p:txBody>
          <a:bodyPr wrap="none">
            <a:spAutoFit/>
          </a:bodyPr>
          <a:lstStyle/>
          <a:p>
            <a:endParaRPr lang="en-US" sz="2400" b="1" baseline="-25000"/>
          </a:p>
        </p:txBody>
      </p:sp>
      <p:sp>
        <p:nvSpPr>
          <p:cNvPr id="13327" name="TextBox 31"/>
          <p:cNvSpPr txBox="1">
            <a:spLocks noChangeArrowheads="1"/>
          </p:cNvSpPr>
          <p:nvPr/>
        </p:nvSpPr>
        <p:spPr bwMode="auto">
          <a:xfrm>
            <a:off x="28405138" y="17400588"/>
            <a:ext cx="184150" cy="336550"/>
          </a:xfrm>
          <a:prstGeom prst="rect">
            <a:avLst/>
          </a:prstGeom>
          <a:solidFill>
            <a:schemeClr val="bg1"/>
          </a:solidFill>
          <a:ln w="9525">
            <a:noFill/>
            <a:miter lim="800000"/>
            <a:headEnd/>
            <a:tailEnd/>
          </a:ln>
        </p:spPr>
        <p:txBody>
          <a:bodyPr wrap="none">
            <a:spAutoFit/>
          </a:bodyPr>
          <a:lstStyle/>
          <a:p>
            <a:endParaRPr lang="en-US" sz="2400" b="1" baseline="-25000"/>
          </a:p>
        </p:txBody>
      </p:sp>
      <p:sp>
        <p:nvSpPr>
          <p:cNvPr id="38" name="Rectangle 37"/>
          <p:cNvSpPr/>
          <p:nvPr/>
        </p:nvSpPr>
        <p:spPr>
          <a:xfrm>
            <a:off x="23361650" y="6599238"/>
            <a:ext cx="6477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16124" fontAlgn="auto">
              <a:spcBef>
                <a:spcPts val="0"/>
              </a:spcBef>
              <a:spcAft>
                <a:spcPts val="0"/>
              </a:spcAft>
              <a:defRPr/>
            </a:pPr>
            <a:endParaRPr lang="en-US" sz="9900" dirty="0"/>
          </a:p>
        </p:txBody>
      </p:sp>
      <p:sp>
        <p:nvSpPr>
          <p:cNvPr id="13329" name="TextBox 43"/>
          <p:cNvSpPr txBox="1">
            <a:spLocks noChangeArrowheads="1"/>
          </p:cNvSpPr>
          <p:nvPr/>
        </p:nvSpPr>
        <p:spPr bwMode="auto">
          <a:xfrm>
            <a:off x="1828800" y="14312900"/>
            <a:ext cx="9144000" cy="823913"/>
          </a:xfrm>
          <a:prstGeom prst="rect">
            <a:avLst/>
          </a:prstGeom>
          <a:noFill/>
          <a:ln w="9525">
            <a:noFill/>
            <a:miter lim="800000"/>
            <a:headEnd/>
            <a:tailEnd/>
          </a:ln>
        </p:spPr>
        <p:txBody>
          <a:bodyPr>
            <a:spAutoFit/>
          </a:bodyPr>
          <a:lstStyle/>
          <a:p>
            <a:pPr algn="ctr"/>
            <a:r>
              <a:rPr lang="en-US" sz="4800" b="1">
                <a:latin typeface="Arial" charset="0"/>
              </a:rPr>
              <a:t>Model of OAE Conditions</a:t>
            </a:r>
          </a:p>
        </p:txBody>
      </p:sp>
      <p:sp>
        <p:nvSpPr>
          <p:cNvPr id="13330" name="TextBox 44"/>
          <p:cNvSpPr txBox="1">
            <a:spLocks noChangeArrowheads="1"/>
          </p:cNvSpPr>
          <p:nvPr/>
        </p:nvSpPr>
        <p:spPr bwMode="auto">
          <a:xfrm>
            <a:off x="1562100" y="19248438"/>
            <a:ext cx="9867900" cy="1617662"/>
          </a:xfrm>
          <a:prstGeom prst="rect">
            <a:avLst/>
          </a:prstGeom>
          <a:noFill/>
          <a:ln w="9525">
            <a:noFill/>
            <a:miter lim="800000"/>
            <a:headEnd/>
            <a:tailEnd/>
          </a:ln>
        </p:spPr>
        <p:txBody>
          <a:bodyPr/>
          <a:lstStyle/>
          <a:p>
            <a:pPr marL="914400" indent="-914400"/>
            <a:r>
              <a:rPr lang="en-US"/>
              <a:t>Fig. 1:  Mechanisms of anoxic deposition.  Productivity OAE (P-OAE) is driven by primary production.  Detrital OAE (D-OAE)  is driven by preservation of organic matter (as in Mesilla Valley Formation).  Modified from Erbacher et al., 1996.</a:t>
            </a:r>
          </a:p>
        </p:txBody>
      </p:sp>
      <p:pic>
        <p:nvPicPr>
          <p:cNvPr id="13335" name="Picture 8" descr="tu_logo"/>
          <p:cNvPicPr>
            <a:picLocks noChangeAspect="1" noChangeArrowheads="1"/>
          </p:cNvPicPr>
          <p:nvPr/>
        </p:nvPicPr>
        <p:blipFill>
          <a:blip r:embed="rId4"/>
          <a:srcRect/>
          <a:stretch>
            <a:fillRect/>
          </a:stretch>
        </p:blipFill>
        <p:spPr bwMode="auto">
          <a:xfrm>
            <a:off x="20326350" y="28848050"/>
            <a:ext cx="3581400" cy="2686050"/>
          </a:xfrm>
          <a:prstGeom prst="rect">
            <a:avLst/>
          </a:prstGeom>
          <a:noFill/>
          <a:ln w="9525">
            <a:noFill/>
            <a:miter lim="800000"/>
            <a:headEnd/>
            <a:tailEnd/>
          </a:ln>
        </p:spPr>
      </p:pic>
      <p:grpSp>
        <p:nvGrpSpPr>
          <p:cNvPr id="13336" name="Group 63"/>
          <p:cNvGrpSpPr>
            <a:grpSpLocks/>
          </p:cNvGrpSpPr>
          <p:nvPr/>
        </p:nvGrpSpPr>
        <p:grpSpPr bwMode="auto">
          <a:xfrm>
            <a:off x="12496800" y="5713413"/>
            <a:ext cx="9144000" cy="8837612"/>
            <a:chOff x="7584" y="12587"/>
            <a:chExt cx="5760" cy="5567"/>
          </a:xfrm>
        </p:grpSpPr>
        <p:sp>
          <p:nvSpPr>
            <p:cNvPr id="13361" name="TextBox 25"/>
            <p:cNvSpPr txBox="1">
              <a:spLocks noChangeArrowheads="1"/>
            </p:cNvSpPr>
            <p:nvPr/>
          </p:nvSpPr>
          <p:spPr bwMode="auto">
            <a:xfrm>
              <a:off x="7680" y="17560"/>
              <a:ext cx="5664" cy="594"/>
            </a:xfrm>
            <a:prstGeom prst="rect">
              <a:avLst/>
            </a:prstGeom>
            <a:noFill/>
            <a:ln w="9525">
              <a:noFill/>
              <a:miter lim="800000"/>
              <a:headEnd/>
              <a:tailEnd/>
            </a:ln>
          </p:spPr>
          <p:txBody>
            <a:bodyPr/>
            <a:lstStyle/>
            <a:p>
              <a:pPr marL="914400" indent="-914400"/>
              <a:r>
                <a:rPr lang="en-US"/>
                <a:t>Fig. 2:  Location of sampled outcrops at Cerro de Cristo Rey, modified from Lucas et al. (2010).</a:t>
              </a:r>
            </a:p>
          </p:txBody>
        </p:sp>
        <p:grpSp>
          <p:nvGrpSpPr>
            <p:cNvPr id="13362" name="Group 62"/>
            <p:cNvGrpSpPr>
              <a:grpSpLocks/>
            </p:cNvGrpSpPr>
            <p:nvPr/>
          </p:nvGrpSpPr>
          <p:grpSpPr bwMode="auto">
            <a:xfrm>
              <a:off x="7584" y="12587"/>
              <a:ext cx="5760" cy="4859"/>
              <a:chOff x="7584" y="12587"/>
              <a:chExt cx="5760" cy="4859"/>
            </a:xfrm>
          </p:grpSpPr>
          <p:sp>
            <p:nvSpPr>
              <p:cNvPr id="13363" name="TextBox 42"/>
              <p:cNvSpPr txBox="1">
                <a:spLocks noChangeArrowheads="1"/>
              </p:cNvSpPr>
              <p:nvPr/>
            </p:nvSpPr>
            <p:spPr bwMode="auto">
              <a:xfrm>
                <a:off x="7584" y="12587"/>
                <a:ext cx="5760" cy="519"/>
              </a:xfrm>
              <a:prstGeom prst="rect">
                <a:avLst/>
              </a:prstGeom>
              <a:noFill/>
              <a:ln w="9525">
                <a:noFill/>
                <a:miter lim="800000"/>
                <a:headEnd/>
                <a:tailEnd/>
              </a:ln>
            </p:spPr>
            <p:txBody>
              <a:bodyPr>
                <a:spAutoFit/>
              </a:bodyPr>
              <a:lstStyle/>
              <a:p>
                <a:pPr algn="ctr"/>
                <a:r>
                  <a:rPr lang="en-US" sz="4800" b="1">
                    <a:latin typeface="Arial" charset="0"/>
                  </a:rPr>
                  <a:t>Sampled Sections</a:t>
                </a:r>
              </a:p>
            </p:txBody>
          </p:sp>
          <p:pic>
            <p:nvPicPr>
              <p:cNvPr id="13364" name="Picture 2"/>
              <p:cNvPicPr>
                <a:picLocks noChangeAspect="1" noChangeArrowheads="1"/>
              </p:cNvPicPr>
              <p:nvPr/>
            </p:nvPicPr>
            <p:blipFill>
              <a:blip r:embed="rId5"/>
              <a:srcRect/>
              <a:stretch>
                <a:fillRect/>
              </a:stretch>
            </p:blipFill>
            <p:spPr bwMode="auto">
              <a:xfrm>
                <a:off x="7872" y="13048"/>
                <a:ext cx="5088" cy="4398"/>
              </a:xfrm>
              <a:prstGeom prst="rect">
                <a:avLst/>
              </a:prstGeom>
              <a:noFill/>
              <a:ln w="9525">
                <a:noFill/>
                <a:miter lim="800000"/>
                <a:headEnd/>
                <a:tailEnd/>
              </a:ln>
            </p:spPr>
          </p:pic>
        </p:grpSp>
      </p:grpSp>
      <p:pic>
        <p:nvPicPr>
          <p:cNvPr id="13337" name="Picture 3"/>
          <p:cNvPicPr>
            <a:picLocks noChangeAspect="1" noChangeArrowheads="1"/>
          </p:cNvPicPr>
          <p:nvPr/>
        </p:nvPicPr>
        <p:blipFill>
          <a:blip r:embed="rId6"/>
          <a:srcRect/>
          <a:stretch>
            <a:fillRect/>
          </a:stretch>
        </p:blipFill>
        <p:spPr bwMode="auto">
          <a:xfrm>
            <a:off x="1828800" y="15044738"/>
            <a:ext cx="9144000" cy="4106862"/>
          </a:xfrm>
          <a:prstGeom prst="rect">
            <a:avLst/>
          </a:prstGeom>
          <a:noFill/>
          <a:ln w="9525">
            <a:noFill/>
            <a:miter lim="800000"/>
            <a:headEnd/>
            <a:tailEnd/>
          </a:ln>
        </p:spPr>
      </p:pic>
      <p:sp>
        <p:nvSpPr>
          <p:cNvPr id="13358" name="TextBox 35"/>
          <p:cNvSpPr txBox="1">
            <a:spLocks noChangeArrowheads="1"/>
          </p:cNvSpPr>
          <p:nvPr/>
        </p:nvSpPr>
        <p:spPr bwMode="auto">
          <a:xfrm>
            <a:off x="21610638" y="13608050"/>
            <a:ext cx="11382375" cy="1371600"/>
          </a:xfrm>
          <a:prstGeom prst="rect">
            <a:avLst/>
          </a:prstGeom>
          <a:noFill/>
          <a:ln w="9525">
            <a:noFill/>
            <a:miter lim="800000"/>
            <a:headEnd/>
            <a:tailEnd/>
          </a:ln>
        </p:spPr>
        <p:txBody>
          <a:bodyPr/>
          <a:lstStyle/>
          <a:p>
            <a:pPr marL="914400" indent="-914400"/>
            <a:r>
              <a:rPr lang="en-US"/>
              <a:t>Fig. 3:  Geochemical determination of oceanic redox conditions based on carbon and iron data (Leckie et al., 2002; Poulton and Canfield, 2011).</a:t>
            </a:r>
          </a:p>
        </p:txBody>
      </p:sp>
      <p:sp>
        <p:nvSpPr>
          <p:cNvPr id="13359" name="TextBox 36"/>
          <p:cNvSpPr txBox="1">
            <a:spLocks noChangeArrowheads="1"/>
          </p:cNvSpPr>
          <p:nvPr/>
        </p:nvSpPr>
        <p:spPr bwMode="auto">
          <a:xfrm>
            <a:off x="21426488" y="5713413"/>
            <a:ext cx="10772775" cy="823912"/>
          </a:xfrm>
          <a:prstGeom prst="rect">
            <a:avLst/>
          </a:prstGeom>
          <a:noFill/>
          <a:ln w="9525">
            <a:noFill/>
            <a:miter lim="800000"/>
            <a:headEnd/>
            <a:tailEnd/>
          </a:ln>
        </p:spPr>
        <p:txBody>
          <a:bodyPr>
            <a:spAutoFit/>
          </a:bodyPr>
          <a:lstStyle/>
          <a:p>
            <a:pPr algn="ctr"/>
            <a:r>
              <a:rPr lang="en-US" sz="4800" b="1">
                <a:latin typeface="Arial" charset="0"/>
              </a:rPr>
              <a:t>Determination of Redox Conditions</a:t>
            </a:r>
          </a:p>
        </p:txBody>
      </p:sp>
      <p:pic>
        <p:nvPicPr>
          <p:cNvPr id="13360" name="Picture 2"/>
          <p:cNvPicPr>
            <a:picLocks noChangeAspect="1" noChangeArrowheads="1"/>
          </p:cNvPicPr>
          <p:nvPr/>
        </p:nvPicPr>
        <p:blipFill>
          <a:blip r:embed="rId7"/>
          <a:srcRect/>
          <a:stretch>
            <a:fillRect/>
          </a:stretch>
        </p:blipFill>
        <p:spPr bwMode="auto">
          <a:xfrm>
            <a:off x="21555075" y="6483350"/>
            <a:ext cx="10544175" cy="6896100"/>
          </a:xfrm>
          <a:prstGeom prst="rect">
            <a:avLst/>
          </a:prstGeom>
          <a:noFill/>
          <a:ln w="9525">
            <a:noFill/>
            <a:miter lim="800000"/>
            <a:headEnd/>
            <a:tailEnd/>
          </a:ln>
        </p:spPr>
      </p:pic>
      <p:sp>
        <p:nvSpPr>
          <p:cNvPr id="54" name="Rectangle 53"/>
          <p:cNvSpPr/>
          <p:nvPr/>
        </p:nvSpPr>
        <p:spPr>
          <a:xfrm>
            <a:off x="16764000" y="6324600"/>
            <a:ext cx="12954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016124" fontAlgn="auto">
              <a:spcBef>
                <a:spcPts val="0"/>
              </a:spcBef>
              <a:spcAft>
                <a:spcPts val="0"/>
              </a:spcAft>
              <a:defRPr/>
            </a:pPr>
            <a:endParaRPr lang="en-US" sz="9900"/>
          </a:p>
        </p:txBody>
      </p:sp>
      <p:grpSp>
        <p:nvGrpSpPr>
          <p:cNvPr id="13340" name="Group 61"/>
          <p:cNvGrpSpPr>
            <a:grpSpLocks/>
          </p:cNvGrpSpPr>
          <p:nvPr/>
        </p:nvGrpSpPr>
        <p:grpSpPr bwMode="auto">
          <a:xfrm>
            <a:off x="11728450" y="15249525"/>
            <a:ext cx="21069300" cy="12047538"/>
            <a:chOff x="8336" y="3546"/>
            <a:chExt cx="11856" cy="8021"/>
          </a:xfrm>
        </p:grpSpPr>
        <p:grpSp>
          <p:nvGrpSpPr>
            <p:cNvPr id="13341" name="Group 57"/>
            <p:cNvGrpSpPr>
              <a:grpSpLocks/>
            </p:cNvGrpSpPr>
            <p:nvPr/>
          </p:nvGrpSpPr>
          <p:grpSpPr bwMode="auto">
            <a:xfrm>
              <a:off x="8336" y="3546"/>
              <a:ext cx="11856" cy="8021"/>
              <a:chOff x="7872" y="3480"/>
              <a:chExt cx="11856" cy="8021"/>
            </a:xfrm>
          </p:grpSpPr>
          <p:sp>
            <p:nvSpPr>
              <p:cNvPr id="13351" name="TextBox 33"/>
              <p:cNvSpPr txBox="1">
                <a:spLocks noChangeArrowheads="1"/>
              </p:cNvSpPr>
              <p:nvPr/>
            </p:nvSpPr>
            <p:spPr bwMode="auto">
              <a:xfrm>
                <a:off x="7872" y="3480"/>
                <a:ext cx="11856" cy="549"/>
              </a:xfrm>
              <a:prstGeom prst="rect">
                <a:avLst/>
              </a:prstGeom>
              <a:noFill/>
              <a:ln w="9525">
                <a:noFill/>
                <a:miter lim="800000"/>
                <a:headEnd/>
                <a:tailEnd/>
              </a:ln>
            </p:spPr>
            <p:txBody>
              <a:bodyPr>
                <a:spAutoFit/>
              </a:bodyPr>
              <a:lstStyle/>
              <a:p>
                <a:pPr algn="ctr"/>
                <a:r>
                  <a:rPr lang="en-US" sz="4800" b="1">
                    <a:latin typeface="Arial" charset="0"/>
                  </a:rPr>
                  <a:t>Chemostratigraphy of Mesilla Valley Formation</a:t>
                </a:r>
              </a:p>
            </p:txBody>
          </p:sp>
          <p:pic>
            <p:nvPicPr>
              <p:cNvPr id="13352" name="Picture 2"/>
              <p:cNvPicPr>
                <a:picLocks noChangeAspect="1" noChangeArrowheads="1"/>
              </p:cNvPicPr>
              <p:nvPr/>
            </p:nvPicPr>
            <p:blipFill>
              <a:blip r:embed="rId8"/>
              <a:srcRect/>
              <a:stretch>
                <a:fillRect/>
              </a:stretch>
            </p:blipFill>
            <p:spPr bwMode="auto">
              <a:xfrm>
                <a:off x="8238" y="4049"/>
                <a:ext cx="6125" cy="7452"/>
              </a:xfrm>
              <a:prstGeom prst="rect">
                <a:avLst/>
              </a:prstGeom>
              <a:noFill/>
              <a:ln w="9525">
                <a:noFill/>
                <a:miter lim="800000"/>
                <a:headEnd/>
                <a:tailEnd/>
              </a:ln>
            </p:spPr>
          </p:pic>
          <p:pic>
            <p:nvPicPr>
              <p:cNvPr id="13353" name="Picture 4"/>
              <p:cNvPicPr>
                <a:picLocks noChangeAspect="1" noChangeArrowheads="1"/>
              </p:cNvPicPr>
              <p:nvPr/>
            </p:nvPicPr>
            <p:blipFill>
              <a:blip r:embed="rId9"/>
              <a:srcRect/>
              <a:stretch>
                <a:fillRect/>
              </a:stretch>
            </p:blipFill>
            <p:spPr bwMode="auto">
              <a:xfrm>
                <a:off x="14236" y="4114"/>
                <a:ext cx="5012" cy="7128"/>
              </a:xfrm>
              <a:prstGeom prst="rect">
                <a:avLst/>
              </a:prstGeom>
              <a:noFill/>
              <a:ln w="9525">
                <a:noFill/>
                <a:miter lim="800000"/>
                <a:headEnd/>
                <a:tailEnd/>
              </a:ln>
            </p:spPr>
          </p:pic>
          <p:sp>
            <p:nvSpPr>
              <p:cNvPr id="13354" name="Line 49"/>
              <p:cNvSpPr>
                <a:spLocks noChangeShapeType="1"/>
              </p:cNvSpPr>
              <p:nvPr/>
            </p:nvSpPr>
            <p:spPr bwMode="auto">
              <a:xfrm flipH="1">
                <a:off x="9583" y="8468"/>
                <a:ext cx="256" cy="0"/>
              </a:xfrm>
              <a:prstGeom prst="line">
                <a:avLst/>
              </a:prstGeom>
              <a:noFill/>
              <a:ln w="57150">
                <a:solidFill>
                  <a:schemeClr val="accent2"/>
                </a:solidFill>
                <a:round/>
                <a:headEnd/>
                <a:tailEnd type="triangle" w="med" len="med"/>
              </a:ln>
            </p:spPr>
            <p:txBody>
              <a:bodyPr/>
              <a:lstStyle/>
              <a:p>
                <a:endParaRPr lang="en-US"/>
              </a:p>
            </p:txBody>
          </p:sp>
          <p:sp>
            <p:nvSpPr>
              <p:cNvPr id="13355" name="Line 50"/>
              <p:cNvSpPr>
                <a:spLocks noChangeShapeType="1"/>
              </p:cNvSpPr>
              <p:nvPr/>
            </p:nvSpPr>
            <p:spPr bwMode="auto">
              <a:xfrm flipH="1">
                <a:off x="9624" y="4760"/>
                <a:ext cx="256" cy="0"/>
              </a:xfrm>
              <a:prstGeom prst="line">
                <a:avLst/>
              </a:prstGeom>
              <a:noFill/>
              <a:ln w="57150">
                <a:solidFill>
                  <a:schemeClr val="accent2"/>
                </a:solidFill>
                <a:round/>
                <a:headEnd/>
                <a:tailEnd type="triangle" w="med" len="med"/>
              </a:ln>
            </p:spPr>
            <p:txBody>
              <a:bodyPr/>
              <a:lstStyle/>
              <a:p>
                <a:endParaRPr lang="en-US"/>
              </a:p>
            </p:txBody>
          </p:sp>
          <p:sp>
            <p:nvSpPr>
              <p:cNvPr id="13356" name="Line 54"/>
              <p:cNvSpPr>
                <a:spLocks noChangeShapeType="1"/>
              </p:cNvSpPr>
              <p:nvPr/>
            </p:nvSpPr>
            <p:spPr bwMode="auto">
              <a:xfrm flipH="1">
                <a:off x="8467" y="7664"/>
                <a:ext cx="256" cy="0"/>
              </a:xfrm>
              <a:prstGeom prst="line">
                <a:avLst/>
              </a:prstGeom>
              <a:noFill/>
              <a:ln w="57150">
                <a:solidFill>
                  <a:schemeClr val="accent2"/>
                </a:solidFill>
                <a:round/>
                <a:headEnd type="triangle" w="med" len="med"/>
                <a:tailEnd/>
              </a:ln>
            </p:spPr>
            <p:txBody>
              <a:bodyPr/>
              <a:lstStyle/>
              <a:p>
                <a:endParaRPr lang="en-US"/>
              </a:p>
            </p:txBody>
          </p:sp>
          <p:sp>
            <p:nvSpPr>
              <p:cNvPr id="13357" name="Text Box 55"/>
              <p:cNvSpPr txBox="1">
                <a:spLocks noChangeArrowheads="1"/>
              </p:cNvSpPr>
              <p:nvPr/>
            </p:nvSpPr>
            <p:spPr bwMode="auto">
              <a:xfrm rot="-5400000">
                <a:off x="7176" y="8923"/>
                <a:ext cx="2593" cy="395"/>
              </a:xfrm>
              <a:prstGeom prst="rect">
                <a:avLst/>
              </a:prstGeom>
              <a:noFill/>
              <a:ln w="9525">
                <a:noFill/>
                <a:miter lim="800000"/>
                <a:headEnd/>
                <a:tailEnd/>
              </a:ln>
            </p:spPr>
            <p:txBody>
              <a:bodyPr wrap="none">
                <a:spAutoFit/>
              </a:bodyPr>
              <a:lstStyle/>
              <a:p>
                <a:pPr algn="r" defTabSz="914400"/>
                <a:r>
                  <a:rPr lang="en-US" sz="2000" b="1">
                    <a:latin typeface="Arial" charset="0"/>
                  </a:rPr>
                  <a:t>LO Texigryphaea washitaensis</a:t>
                </a:r>
              </a:p>
              <a:p>
                <a:pPr algn="r" defTabSz="914400"/>
                <a:r>
                  <a:rPr lang="en-US" sz="2000" b="1">
                    <a:latin typeface="Arial" charset="0"/>
                  </a:rPr>
                  <a:t>LO Peilinia quadriplicata</a:t>
                </a:r>
              </a:p>
            </p:txBody>
          </p:sp>
        </p:grpSp>
        <p:sp>
          <p:nvSpPr>
            <p:cNvPr id="13342" name="TextBox 27"/>
            <p:cNvSpPr txBox="1">
              <a:spLocks noChangeArrowheads="1"/>
            </p:cNvSpPr>
            <p:nvPr/>
          </p:nvSpPr>
          <p:spPr bwMode="auto">
            <a:xfrm>
              <a:off x="13670" y="4133"/>
              <a:ext cx="104" cy="224"/>
            </a:xfrm>
            <a:prstGeom prst="rect">
              <a:avLst/>
            </a:prstGeom>
            <a:solidFill>
              <a:schemeClr val="bg1"/>
            </a:solidFill>
            <a:ln w="9525">
              <a:noFill/>
              <a:miter lim="800000"/>
              <a:headEnd/>
              <a:tailEnd/>
            </a:ln>
          </p:spPr>
          <p:txBody>
            <a:bodyPr wrap="none">
              <a:spAutoFit/>
            </a:bodyPr>
            <a:lstStyle/>
            <a:p>
              <a:endParaRPr lang="en-US" sz="2400" b="1" baseline="-25000"/>
            </a:p>
          </p:txBody>
        </p:sp>
        <p:sp>
          <p:nvSpPr>
            <p:cNvPr id="13343" name="TextBox 39"/>
            <p:cNvSpPr txBox="1">
              <a:spLocks noChangeArrowheads="1"/>
            </p:cNvSpPr>
            <p:nvPr/>
          </p:nvSpPr>
          <p:spPr bwMode="auto">
            <a:xfrm>
              <a:off x="18386" y="3746"/>
              <a:ext cx="103" cy="224"/>
            </a:xfrm>
            <a:prstGeom prst="rect">
              <a:avLst/>
            </a:prstGeom>
            <a:solidFill>
              <a:schemeClr val="bg1"/>
            </a:solidFill>
            <a:ln w="9525">
              <a:noFill/>
              <a:miter lim="800000"/>
              <a:headEnd/>
              <a:tailEnd/>
            </a:ln>
          </p:spPr>
          <p:txBody>
            <a:bodyPr wrap="none">
              <a:spAutoFit/>
            </a:bodyPr>
            <a:lstStyle/>
            <a:p>
              <a:endParaRPr lang="en-US" sz="2400" b="1" baseline="-25000"/>
            </a:p>
          </p:txBody>
        </p:sp>
        <p:cxnSp>
          <p:nvCxnSpPr>
            <p:cNvPr id="51" name="Straight Connector 50"/>
            <p:cNvCxnSpPr/>
            <p:nvPr/>
          </p:nvCxnSpPr>
          <p:spPr>
            <a:xfrm>
              <a:off x="9384" y="8074"/>
              <a:ext cx="10621" cy="12"/>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396" y="5878"/>
              <a:ext cx="10608" cy="0"/>
            </a:xfrm>
            <a:prstGeom prst="line">
              <a:avLst/>
            </a:prstGeom>
            <a:ln w="285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3346" name="TextBox 52"/>
            <p:cNvSpPr txBox="1">
              <a:spLocks noChangeArrowheads="1"/>
            </p:cNvSpPr>
            <p:nvPr/>
          </p:nvSpPr>
          <p:spPr bwMode="auto">
            <a:xfrm rot="-5400000">
              <a:off x="19435" y="6811"/>
              <a:ext cx="864" cy="361"/>
            </a:xfrm>
            <a:prstGeom prst="rect">
              <a:avLst/>
            </a:prstGeom>
            <a:noFill/>
            <a:ln w="9525">
              <a:noFill/>
              <a:miter lim="800000"/>
              <a:headEnd/>
              <a:tailEnd/>
            </a:ln>
          </p:spPr>
          <p:txBody>
            <a:bodyPr>
              <a:spAutoFit/>
            </a:bodyPr>
            <a:lstStyle/>
            <a:p>
              <a:pPr algn="ctr"/>
              <a:r>
                <a:rPr lang="en-US" sz="3600" b="1"/>
                <a:t>OAE</a:t>
              </a:r>
            </a:p>
          </p:txBody>
        </p:sp>
        <p:cxnSp>
          <p:nvCxnSpPr>
            <p:cNvPr id="57" name="Straight Arrow Connector 56"/>
            <p:cNvCxnSpPr>
              <a:stCxn id="13346" idx="3"/>
            </p:cNvCxnSpPr>
            <p:nvPr/>
          </p:nvCxnSpPr>
          <p:spPr>
            <a:xfrm flipH="1" flipV="1">
              <a:off x="19885" y="5884"/>
              <a:ext cx="4" cy="6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3346" idx="1"/>
            </p:cNvCxnSpPr>
            <p:nvPr/>
          </p:nvCxnSpPr>
          <p:spPr>
            <a:xfrm>
              <a:off x="19887" y="7425"/>
              <a:ext cx="3" cy="6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49" name="Text Box 48"/>
            <p:cNvSpPr txBox="1">
              <a:spLocks noChangeArrowheads="1"/>
            </p:cNvSpPr>
            <p:nvPr/>
          </p:nvSpPr>
          <p:spPr bwMode="auto">
            <a:xfrm rot="-5400000">
              <a:off x="9303" y="6422"/>
              <a:ext cx="2067" cy="224"/>
            </a:xfrm>
            <a:prstGeom prst="rect">
              <a:avLst/>
            </a:prstGeom>
            <a:noFill/>
            <a:ln w="9525">
              <a:noFill/>
              <a:miter lim="800000"/>
              <a:headEnd/>
              <a:tailEnd/>
            </a:ln>
          </p:spPr>
          <p:txBody>
            <a:bodyPr wrap="none">
              <a:spAutoFit/>
            </a:bodyPr>
            <a:lstStyle/>
            <a:p>
              <a:pPr defTabSz="914400"/>
              <a:r>
                <a:rPr lang="en-US" sz="2000" b="1">
                  <a:latin typeface="Arial" charset="0"/>
                </a:rPr>
                <a:t>Ovoidinium verrucosum</a:t>
              </a:r>
            </a:p>
          </p:txBody>
        </p:sp>
        <p:sp>
          <p:nvSpPr>
            <p:cNvPr id="13350" name="Line 51"/>
            <p:cNvSpPr>
              <a:spLocks noChangeShapeType="1"/>
            </p:cNvSpPr>
            <p:nvPr/>
          </p:nvSpPr>
          <p:spPr bwMode="auto">
            <a:xfrm flipH="1" flipV="1">
              <a:off x="10235" y="4894"/>
              <a:ext cx="9" cy="3557"/>
            </a:xfrm>
            <a:prstGeom prst="line">
              <a:avLst/>
            </a:prstGeom>
            <a:noFill/>
            <a:ln w="57150">
              <a:solidFill>
                <a:schemeClr val="accent2"/>
              </a:solidFill>
              <a:prstDash val="dash"/>
              <a:round/>
              <a:headEnd type="triangle" w="med" len="med"/>
              <a:tailEnd type="triangle" w="med" len="med"/>
            </a:ln>
          </p:spPr>
          <p:txBody>
            <a:bodyPr/>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Grp="1"/>
          </p:cNvSpPr>
          <p:nvPr>
            <p:ph type="title"/>
          </p:nvPr>
        </p:nvSpPr>
        <p:spPr>
          <a:xfrm>
            <a:off x="2193925" y="1317625"/>
            <a:ext cx="39503350" cy="2286000"/>
          </a:xfrm>
        </p:spPr>
        <p:txBody>
          <a:bodyPr/>
          <a:lstStyle/>
          <a:p>
            <a:r>
              <a:rPr lang="en-US" sz="8800" b="1" smtClean="0"/>
              <a:t>Chronostratigraphic Analysis</a:t>
            </a:r>
          </a:p>
        </p:txBody>
      </p:sp>
      <p:pic>
        <p:nvPicPr>
          <p:cNvPr id="14338" name="Picture 5" descr="Fig 6 MS Cristo Rey-2"/>
          <p:cNvPicPr>
            <a:picLocks noChangeAspect="1" noChangeArrowheads="1"/>
          </p:cNvPicPr>
          <p:nvPr/>
        </p:nvPicPr>
        <p:blipFill>
          <a:blip r:embed="rId3"/>
          <a:srcRect/>
          <a:stretch>
            <a:fillRect/>
          </a:stretch>
        </p:blipFill>
        <p:spPr bwMode="auto">
          <a:xfrm>
            <a:off x="15106650" y="14747875"/>
            <a:ext cx="14503400" cy="14689138"/>
          </a:xfrm>
          <a:prstGeom prst="rect">
            <a:avLst/>
          </a:prstGeom>
          <a:noFill/>
          <a:ln w="9525">
            <a:noFill/>
            <a:miter lim="800000"/>
            <a:headEnd/>
            <a:tailEnd/>
          </a:ln>
        </p:spPr>
      </p:pic>
      <p:sp>
        <p:nvSpPr>
          <p:cNvPr id="14340" name="Text Box 7"/>
          <p:cNvSpPr txBox="1">
            <a:spLocks noChangeArrowheads="1"/>
          </p:cNvSpPr>
          <p:nvPr/>
        </p:nvSpPr>
        <p:spPr bwMode="auto">
          <a:xfrm>
            <a:off x="2927350" y="29002038"/>
            <a:ext cx="11926888" cy="1800225"/>
          </a:xfrm>
          <a:prstGeom prst="rect">
            <a:avLst/>
          </a:prstGeom>
          <a:noFill/>
          <a:ln w="9525">
            <a:noFill/>
            <a:miter lim="800000"/>
            <a:headEnd/>
            <a:tailEnd/>
          </a:ln>
        </p:spPr>
        <p:txBody>
          <a:bodyPr wrap="none">
            <a:spAutoFit/>
          </a:bodyPr>
          <a:lstStyle/>
          <a:p>
            <a:pPr algn="ctr" defTabSz="914400"/>
            <a:r>
              <a:rPr lang="en-US">
                <a:latin typeface="Arial" charset="0"/>
              </a:rPr>
              <a:t>Cretaceous strata at Cerro Cristo Rey comparing modern lithostratigraphy </a:t>
            </a:r>
          </a:p>
          <a:p>
            <a:pPr algn="ctr" defTabSz="914400"/>
            <a:r>
              <a:rPr lang="en-US">
                <a:latin typeface="Arial" charset="0"/>
              </a:rPr>
              <a:t>with 1910 numbered scheme; comprehensive biostratigraphic data </a:t>
            </a:r>
          </a:p>
          <a:p>
            <a:pPr algn="ctr" defTabSz="914400"/>
            <a:r>
              <a:rPr lang="en-US">
                <a:latin typeface="Arial" charset="0"/>
              </a:rPr>
              <a:t>correlates this section with European ammonite zones. Numeric </a:t>
            </a:r>
          </a:p>
          <a:p>
            <a:pPr algn="ctr" defTabSz="914400"/>
            <a:r>
              <a:rPr lang="en-US">
                <a:latin typeface="Arial" charset="0"/>
              </a:rPr>
              <a:t>ages by graphic correlation (CRETCSDB1 @ precisionstratigraphy.com).</a:t>
            </a:r>
          </a:p>
        </p:txBody>
      </p:sp>
      <p:pic>
        <p:nvPicPr>
          <p:cNvPr id="14341" name="Picture 8" descr="Cristo Rey lith log-color"/>
          <p:cNvPicPr>
            <a:picLocks noChangeAspect="1" noChangeArrowheads="1"/>
          </p:cNvPicPr>
          <p:nvPr/>
        </p:nvPicPr>
        <p:blipFill>
          <a:blip r:embed="rId4"/>
          <a:srcRect/>
          <a:stretch>
            <a:fillRect/>
          </a:stretch>
        </p:blipFill>
        <p:spPr bwMode="auto">
          <a:xfrm>
            <a:off x="3749675" y="14678025"/>
            <a:ext cx="9844088" cy="14076363"/>
          </a:xfrm>
          <a:prstGeom prst="rect">
            <a:avLst/>
          </a:prstGeom>
          <a:noFill/>
          <a:ln w="9525">
            <a:noFill/>
            <a:miter lim="800000"/>
            <a:headEnd/>
            <a:tailEnd/>
          </a:ln>
        </p:spPr>
      </p:pic>
      <p:sp>
        <p:nvSpPr>
          <p:cNvPr id="14342" name="Text Box 9"/>
          <p:cNvSpPr txBox="1">
            <a:spLocks noChangeArrowheads="1"/>
          </p:cNvSpPr>
          <p:nvPr/>
        </p:nvSpPr>
        <p:spPr bwMode="auto">
          <a:xfrm>
            <a:off x="15443200" y="29678313"/>
            <a:ext cx="14593888" cy="946150"/>
          </a:xfrm>
          <a:prstGeom prst="rect">
            <a:avLst/>
          </a:prstGeom>
          <a:noFill/>
          <a:ln w="9525">
            <a:noFill/>
            <a:miter lim="800000"/>
            <a:headEnd/>
            <a:tailEnd/>
          </a:ln>
        </p:spPr>
        <p:txBody>
          <a:bodyPr>
            <a:spAutoFit/>
          </a:bodyPr>
          <a:lstStyle/>
          <a:p>
            <a:pPr defTabSz="914400"/>
            <a:r>
              <a:rPr lang="en-US">
                <a:latin typeface="Arial" charset="0"/>
              </a:rPr>
              <a:t>Graphic stratgraphic plot of Cerro Cristo Rey data with global database shows that OAE 1d </a:t>
            </a:r>
          </a:p>
          <a:p>
            <a:pPr defTabSz="914400"/>
            <a:r>
              <a:rPr lang="en-US">
                <a:latin typeface="Arial" charset="0"/>
              </a:rPr>
              <a:t>defined in DSDP and Italian sections correlates with Mesilla Valley Formation.</a:t>
            </a:r>
          </a:p>
        </p:txBody>
      </p:sp>
      <p:sp>
        <p:nvSpPr>
          <p:cNvPr id="14344" name="Text Box 8"/>
          <p:cNvSpPr txBox="1">
            <a:spLocks noChangeArrowheads="1"/>
          </p:cNvSpPr>
          <p:nvPr/>
        </p:nvSpPr>
        <p:spPr bwMode="auto">
          <a:xfrm>
            <a:off x="31149925" y="17178338"/>
            <a:ext cx="9712325" cy="11195050"/>
          </a:xfrm>
          <a:prstGeom prst="rect">
            <a:avLst/>
          </a:prstGeom>
          <a:noFill/>
          <a:ln w="9525">
            <a:noFill/>
            <a:miter lim="800000"/>
            <a:headEnd/>
            <a:tailEnd/>
          </a:ln>
          <a:effectLst/>
        </p:spPr>
        <p:txBody>
          <a:bodyPr>
            <a:spAutoFit/>
          </a:bodyPr>
          <a:lstStyle/>
          <a:p>
            <a:pPr algn="ctr" defTabSz="914400"/>
            <a:r>
              <a:rPr lang="en-US" b="1"/>
              <a:t>References</a:t>
            </a:r>
          </a:p>
          <a:p>
            <a:pPr defTabSz="914400"/>
            <a:r>
              <a:rPr lang="en-US" b="1"/>
              <a:t>Erbacher, J., Thurow, J., and Littke, R.,</a:t>
            </a:r>
            <a:r>
              <a:rPr lang="en-US"/>
              <a:t> 1996, Evolution patterns </a:t>
            </a:r>
          </a:p>
          <a:p>
            <a:pPr defTabSz="914400"/>
            <a:r>
              <a:rPr lang="en-US"/>
              <a:t>of radiolarian and organic matter variations: a new approach </a:t>
            </a:r>
          </a:p>
          <a:p>
            <a:pPr defTabSz="914400"/>
            <a:r>
              <a:rPr lang="en-US"/>
              <a:t>to identify sea-level changes in mid-Cretaceous pelagic </a:t>
            </a:r>
          </a:p>
          <a:p>
            <a:pPr defTabSz="914400"/>
            <a:r>
              <a:rPr lang="en-US"/>
              <a:t>environments: Geology, V. 24, no. 6, p. 499-502.</a:t>
            </a:r>
          </a:p>
          <a:p>
            <a:pPr defTabSz="914400"/>
            <a:r>
              <a:rPr lang="en-US" b="1"/>
              <a:t>Leckie, R.M., Bralower, T.J., and Cashman, R., </a:t>
            </a:r>
            <a:r>
              <a:rPr lang="en-US"/>
              <a:t>2002, </a:t>
            </a:r>
          </a:p>
          <a:p>
            <a:pPr defTabSz="914400"/>
            <a:r>
              <a:rPr lang="en-US"/>
              <a:t>Oceanic anoxic events and plankton evolution: biotic response </a:t>
            </a:r>
          </a:p>
          <a:p>
            <a:pPr defTabSz="914400"/>
            <a:r>
              <a:rPr lang="en-US"/>
              <a:t>to tectonic forcing during the mid-Cretaceous: </a:t>
            </a:r>
          </a:p>
          <a:p>
            <a:pPr defTabSz="914400"/>
            <a:r>
              <a:rPr lang="en-US"/>
              <a:t>Paleoceanography, v. 17, no. 3, doi: 10.1029/2001PA000623.</a:t>
            </a:r>
          </a:p>
          <a:p>
            <a:pPr defTabSz="914400"/>
            <a:r>
              <a:rPr lang="en-US" b="1"/>
              <a:t>Lucas, S.G., </a:t>
            </a:r>
            <a:r>
              <a:rPr lang="en-US"/>
              <a:t>2010, Cretaceous stratigraphy, paleontology, </a:t>
            </a:r>
          </a:p>
          <a:p>
            <a:pPr defTabSz="914400"/>
            <a:r>
              <a:rPr lang="en-US"/>
              <a:t>petrography, depositional environments, and cycle stratigraphy </a:t>
            </a:r>
          </a:p>
          <a:p>
            <a:pPr defTabSz="914400"/>
            <a:r>
              <a:rPr lang="en-US"/>
              <a:t>at Cerro de Cristo Rey, Doña Ana County, New Mexico: </a:t>
            </a:r>
          </a:p>
          <a:p>
            <a:pPr defTabSz="914400"/>
            <a:r>
              <a:rPr lang="en-US"/>
              <a:t>New Mexico Geology, v. 32, no. 4, p. 103-130.</a:t>
            </a:r>
          </a:p>
          <a:p>
            <a:pPr defTabSz="914400"/>
            <a:r>
              <a:rPr lang="en-US" b="1"/>
              <a:t>Poulton, S.W. and Canfield, D.W., </a:t>
            </a:r>
            <a:r>
              <a:rPr lang="en-US"/>
              <a:t>2011, Ferruginous conditions: </a:t>
            </a:r>
          </a:p>
          <a:p>
            <a:pPr defTabSz="914400"/>
            <a:r>
              <a:rPr lang="en-US"/>
              <a:t>a dominant feature of the ocean through Earth’s history: </a:t>
            </a:r>
          </a:p>
          <a:p>
            <a:pPr defTabSz="914400"/>
            <a:r>
              <a:rPr lang="en-US"/>
              <a:t>Elements, v. 7, p. 107-112.</a:t>
            </a:r>
          </a:p>
          <a:p>
            <a:pPr defTabSz="914400"/>
            <a:r>
              <a:rPr lang="en-US" b="1"/>
              <a:t>Schlanger, S.O. and Jenkyns, H.C.</a:t>
            </a:r>
            <a:r>
              <a:rPr lang="en-US"/>
              <a:t>, 1976, Cretaceous oceanic anoxic events: causes and consequences: Geologie en Mijnbouw, v. 55, no. 3-4, p. 179-184.</a:t>
            </a:r>
          </a:p>
          <a:p>
            <a:pPr defTabSz="914400"/>
            <a:r>
              <a:rPr lang="en-US" b="1"/>
              <a:t>Scott, R.W., Benson, D.G., Morin, R.W., Shaffer, B.L., </a:t>
            </a:r>
          </a:p>
          <a:p>
            <a:pPr defTabSz="914400"/>
            <a:r>
              <a:rPr lang="en-US" b="1"/>
              <a:t>Oboh-Ikuenobe, F.E., </a:t>
            </a:r>
            <a:r>
              <a:rPr lang="en-US"/>
              <a:t>2003, Integrated Albian-lower    Cenomanian chronostratigraphy standard, Trinity River section, Texas. </a:t>
            </a:r>
            <a:r>
              <a:rPr lang="en-US" i="1"/>
              <a:t>In</a:t>
            </a:r>
            <a:r>
              <a:rPr lang="en-US"/>
              <a:t> </a:t>
            </a:r>
            <a:r>
              <a:rPr lang="en-US" b="1"/>
              <a:t>Scott, R.W. </a:t>
            </a:r>
            <a:r>
              <a:rPr lang="en-US"/>
              <a:t>(ed.), Cretaceous stratigraphy and paleoecology, Texas and Mexico: Perkins Memorial volume, GCSSEPM Foundation, Special Publications in Geology, v. 1, p. 277-334.</a:t>
            </a:r>
          </a:p>
        </p:txBody>
      </p:sp>
      <p:pic>
        <p:nvPicPr>
          <p:cNvPr id="14345" name="Picture 9"/>
          <p:cNvPicPr>
            <a:picLocks noChangeAspect="1" noChangeArrowheads="1"/>
          </p:cNvPicPr>
          <p:nvPr/>
        </p:nvPicPr>
        <p:blipFill>
          <a:blip r:embed="rId5"/>
          <a:srcRect/>
          <a:stretch>
            <a:fillRect/>
          </a:stretch>
        </p:blipFill>
        <p:spPr bwMode="auto">
          <a:xfrm>
            <a:off x="16327438" y="4705350"/>
            <a:ext cx="9694862" cy="8466138"/>
          </a:xfrm>
          <a:prstGeom prst="rect">
            <a:avLst/>
          </a:prstGeom>
          <a:noFill/>
          <a:ln w="9525">
            <a:noFill/>
            <a:miter lim="800000"/>
            <a:headEnd/>
            <a:tailEnd/>
          </a:ln>
          <a:effectLst/>
        </p:spPr>
      </p:pic>
      <p:sp>
        <p:nvSpPr>
          <p:cNvPr id="14346" name="Text Box 10"/>
          <p:cNvSpPr txBox="1">
            <a:spLocks noChangeArrowheads="1"/>
          </p:cNvSpPr>
          <p:nvPr/>
        </p:nvSpPr>
        <p:spPr bwMode="auto">
          <a:xfrm>
            <a:off x="17208500" y="13112750"/>
            <a:ext cx="8220075" cy="946150"/>
          </a:xfrm>
          <a:prstGeom prst="rect">
            <a:avLst/>
          </a:prstGeom>
          <a:noFill/>
          <a:ln w="9525">
            <a:noFill/>
            <a:miter lim="800000"/>
            <a:headEnd/>
            <a:tailEnd/>
          </a:ln>
          <a:effectLst/>
        </p:spPr>
        <p:txBody>
          <a:bodyPr wrap="none">
            <a:spAutoFit/>
          </a:bodyPr>
          <a:lstStyle/>
          <a:p>
            <a:pPr algn="ctr" defTabSz="914400" eaLnBrk="0" hangingPunct="0"/>
            <a:r>
              <a:rPr lang="en-US">
                <a:latin typeface="Arial" charset="0"/>
              </a:rPr>
              <a:t>Takashima et al., March 2006, Workshop Reports, </a:t>
            </a:r>
          </a:p>
          <a:p>
            <a:pPr algn="ctr" defTabSz="914400" eaLnBrk="0" hangingPunct="0"/>
            <a:r>
              <a:rPr lang="en-US">
                <a:latin typeface="Arial" charset="0"/>
              </a:rPr>
              <a:t>Scientific Drilling, No. 2, p. 50-51</a:t>
            </a:r>
          </a:p>
        </p:txBody>
      </p:sp>
      <p:pic>
        <p:nvPicPr>
          <p:cNvPr id="14347" name="Picture 11"/>
          <p:cNvPicPr>
            <a:picLocks noChangeAspect="1" noChangeArrowheads="1"/>
          </p:cNvPicPr>
          <p:nvPr/>
        </p:nvPicPr>
        <p:blipFill>
          <a:blip r:embed="rId6"/>
          <a:srcRect/>
          <a:stretch>
            <a:fillRect/>
          </a:stretch>
        </p:blipFill>
        <p:spPr bwMode="auto">
          <a:xfrm>
            <a:off x="28517850" y="4402138"/>
            <a:ext cx="12892088" cy="9209087"/>
          </a:xfrm>
          <a:prstGeom prst="rect">
            <a:avLst/>
          </a:prstGeom>
          <a:noFill/>
          <a:ln w="9525">
            <a:noFill/>
            <a:miter lim="800000"/>
            <a:headEnd/>
            <a:tailEnd/>
          </a:ln>
          <a:effectLst/>
        </p:spPr>
      </p:pic>
      <p:sp>
        <p:nvSpPr>
          <p:cNvPr id="14348" name="Text Box 12"/>
          <p:cNvSpPr txBox="1">
            <a:spLocks noChangeArrowheads="1"/>
          </p:cNvSpPr>
          <p:nvPr/>
        </p:nvSpPr>
        <p:spPr bwMode="auto">
          <a:xfrm>
            <a:off x="20119975" y="3646488"/>
            <a:ext cx="17857788" cy="823912"/>
          </a:xfrm>
          <a:prstGeom prst="rect">
            <a:avLst/>
          </a:prstGeom>
          <a:noFill/>
          <a:ln w="9525">
            <a:noFill/>
            <a:miter lim="800000"/>
            <a:headEnd/>
            <a:tailEnd/>
          </a:ln>
          <a:effectLst/>
        </p:spPr>
        <p:txBody>
          <a:bodyPr wrap="none">
            <a:spAutoFit/>
          </a:bodyPr>
          <a:lstStyle/>
          <a:p>
            <a:pPr defTabSz="914400"/>
            <a:r>
              <a:rPr lang="en-US" sz="4800">
                <a:latin typeface="Arial" charset="0"/>
              </a:rPr>
              <a:t>Chonostratigraphic Models of Cretaceous Oceanic Anoxic Events</a:t>
            </a:r>
          </a:p>
        </p:txBody>
      </p:sp>
      <p:sp>
        <p:nvSpPr>
          <p:cNvPr id="14349" name="Text Box 13"/>
          <p:cNvSpPr txBox="1">
            <a:spLocks noChangeArrowheads="1"/>
          </p:cNvSpPr>
          <p:nvPr/>
        </p:nvSpPr>
        <p:spPr bwMode="auto">
          <a:xfrm>
            <a:off x="28971875" y="13152438"/>
            <a:ext cx="12541250" cy="2654300"/>
          </a:xfrm>
          <a:prstGeom prst="rect">
            <a:avLst/>
          </a:prstGeom>
          <a:noFill/>
          <a:ln w="9525">
            <a:noFill/>
            <a:miter lim="800000"/>
            <a:headEnd/>
            <a:tailEnd/>
          </a:ln>
          <a:effectLst/>
        </p:spPr>
        <p:txBody>
          <a:bodyPr wrap="none">
            <a:spAutoFit/>
          </a:bodyPr>
          <a:lstStyle/>
          <a:p>
            <a:pPr algn="ctr" defTabSz="914400"/>
            <a:r>
              <a:rPr lang="en-US">
                <a:latin typeface="Arial" charset="0"/>
              </a:rPr>
              <a:t>Mid-Cretaceous black shale units and oceanic anoxic events.</a:t>
            </a:r>
          </a:p>
          <a:p>
            <a:pPr algn="ctr" defTabSz="914400"/>
            <a:r>
              <a:rPr lang="en-US">
                <a:latin typeface="Arial" charset="0"/>
              </a:rPr>
              <a:t>Oceanic strontium isotopes, carbon isotopes and Haq sea level </a:t>
            </a:r>
          </a:p>
          <a:p>
            <a:pPr algn="ctr" defTabSz="914400"/>
            <a:r>
              <a:rPr lang="en-US">
                <a:latin typeface="Arial" charset="0"/>
              </a:rPr>
              <a:t>related to emplacement of large igneous volcanism (Leckie et al. 2002, Fig. 2).</a:t>
            </a:r>
          </a:p>
          <a:p>
            <a:pPr algn="ctr" defTabSz="914400"/>
            <a:r>
              <a:rPr lang="en-US">
                <a:latin typeface="Arial" charset="0"/>
              </a:rPr>
              <a:t>Plankton evolutionary events of speciation first appearances and </a:t>
            </a:r>
          </a:p>
          <a:p>
            <a:pPr algn="ctr" defTabSz="914400"/>
            <a:r>
              <a:rPr lang="en-US">
                <a:latin typeface="Arial" charset="0"/>
              </a:rPr>
              <a:t>Extinction last occurrences in 1myr increments. Greatest turnover </a:t>
            </a:r>
          </a:p>
          <a:p>
            <a:pPr algn="ctr" defTabSz="914400"/>
            <a:r>
              <a:rPr lang="en-US">
                <a:latin typeface="Arial" charset="0"/>
              </a:rPr>
              <a:t>Correlates with major OAEs (Leckie et al., 2002, Fig. 7).</a:t>
            </a:r>
          </a:p>
        </p:txBody>
      </p:sp>
      <p:graphicFrame>
        <p:nvGraphicFramePr>
          <p:cNvPr id="14350" name="Object 14"/>
          <p:cNvGraphicFramePr>
            <a:graphicFrameLocks noChangeAspect="1"/>
          </p:cNvGraphicFramePr>
          <p:nvPr/>
        </p:nvGraphicFramePr>
        <p:xfrm>
          <a:off x="4249738" y="4533900"/>
          <a:ext cx="8951912" cy="8304213"/>
        </p:xfrm>
        <a:graphic>
          <a:graphicData uri="http://schemas.openxmlformats.org/presentationml/2006/ole">
            <p:oleObj spid="_x0000_s14350" name="CorelDRAW" r:id="rId7" imgW="6360997" imgH="5900785" progId="CorelDRAW.Graphic.13">
              <p:embed/>
            </p:oleObj>
          </a:graphicData>
        </a:graphic>
      </p:graphicFrame>
      <p:sp>
        <p:nvSpPr>
          <p:cNvPr id="14351" name="Text Box 15"/>
          <p:cNvSpPr txBox="1">
            <a:spLocks noChangeArrowheads="1"/>
          </p:cNvSpPr>
          <p:nvPr/>
        </p:nvSpPr>
        <p:spPr bwMode="auto">
          <a:xfrm>
            <a:off x="3473450" y="12780963"/>
            <a:ext cx="10317163" cy="946150"/>
          </a:xfrm>
          <a:prstGeom prst="rect">
            <a:avLst/>
          </a:prstGeom>
          <a:noFill/>
          <a:ln w="9525">
            <a:noFill/>
            <a:miter lim="800000"/>
            <a:headEnd/>
            <a:tailEnd/>
          </a:ln>
          <a:effectLst/>
        </p:spPr>
        <p:txBody>
          <a:bodyPr wrap="none">
            <a:spAutoFit/>
          </a:bodyPr>
          <a:lstStyle/>
          <a:p>
            <a:pPr algn="ctr" defTabSz="914400"/>
            <a:r>
              <a:rPr lang="en-US">
                <a:latin typeface="Arial" charset="0"/>
              </a:rPr>
              <a:t>Late Albian paleogeography southwestern United States</a:t>
            </a:r>
          </a:p>
          <a:p>
            <a:pPr algn="ctr" defTabSz="914400"/>
            <a:r>
              <a:rPr lang="en-US">
                <a:latin typeface="Arial" charset="0"/>
              </a:rPr>
              <a:t>And northwestern Mexico (Lucas et al., 2010; Scott et al., 2003).</a:t>
            </a:r>
          </a:p>
        </p:txBody>
      </p:sp>
      <p:sp>
        <p:nvSpPr>
          <p:cNvPr id="14352" name="Text Box 16"/>
          <p:cNvSpPr txBox="1">
            <a:spLocks noChangeArrowheads="1"/>
          </p:cNvSpPr>
          <p:nvPr/>
        </p:nvSpPr>
        <p:spPr bwMode="auto">
          <a:xfrm>
            <a:off x="5318125" y="3684588"/>
            <a:ext cx="6835775" cy="823912"/>
          </a:xfrm>
          <a:prstGeom prst="rect">
            <a:avLst/>
          </a:prstGeom>
          <a:noFill/>
          <a:ln w="9525">
            <a:noFill/>
            <a:miter lim="800000"/>
            <a:headEnd/>
            <a:tailEnd/>
          </a:ln>
          <a:effectLst/>
        </p:spPr>
        <p:txBody>
          <a:bodyPr wrap="none">
            <a:spAutoFit/>
          </a:bodyPr>
          <a:lstStyle/>
          <a:p>
            <a:pPr defTabSz="914400"/>
            <a:r>
              <a:rPr lang="en-US" sz="4800">
                <a:latin typeface="Arial" charset="0"/>
              </a:rPr>
              <a:t>Paleogeographic Setting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3212</TotalTime>
  <Words>1119</Words>
  <Application>Microsoft Office PowerPoint</Application>
  <PresentationFormat>Custom</PresentationFormat>
  <Paragraphs>67</Paragraphs>
  <Slides>2</Slides>
  <Notes>0</Notes>
  <HiddenSlides>0</HiddenSlides>
  <MMClips>0</MMClips>
  <ScaleCrop>false</ScaleCrop>
  <HeadingPairs>
    <vt:vector size="8" baseType="variant">
      <vt:variant>
        <vt:lpstr>Fonts Used</vt:lpstr>
      </vt:variant>
      <vt:variant>
        <vt:i4>2</vt:i4>
      </vt:variant>
      <vt:variant>
        <vt:lpstr>Design Template</vt:lpstr>
      </vt:variant>
      <vt:variant>
        <vt:i4>1</vt:i4>
      </vt:variant>
      <vt:variant>
        <vt:lpstr>Embedded OLE Servers</vt:lpstr>
      </vt:variant>
      <vt:variant>
        <vt:i4>1</vt:i4>
      </vt:variant>
      <vt:variant>
        <vt:lpstr>Slide Titles</vt:lpstr>
      </vt:variant>
      <vt:variant>
        <vt:i4>2</vt:i4>
      </vt:variant>
    </vt:vector>
  </HeadingPairs>
  <TitlesOfParts>
    <vt:vector size="6" baseType="lpstr">
      <vt:lpstr>Arial</vt:lpstr>
      <vt:lpstr>Calibri</vt:lpstr>
      <vt:lpstr>Office Theme</vt:lpstr>
      <vt:lpstr>CorelDRAW X3 Graphic</vt:lpstr>
      <vt:lpstr>Slide 1</vt:lpstr>
      <vt:lpstr>Chronostratigraphic Analysis</vt:lpstr>
    </vt:vector>
  </TitlesOfParts>
  <Company>University of Tulsa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natalie-rush</dc:creator>
  <cp:lastModifiedBy>robert w. scott</cp:lastModifiedBy>
  <cp:revision>231</cp:revision>
  <dcterms:created xsi:type="dcterms:W3CDTF">2012-03-06T16:53:09Z</dcterms:created>
  <dcterms:modified xsi:type="dcterms:W3CDTF">2012-10-22T20:03:06Z</dcterms:modified>
</cp:coreProperties>
</file>