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23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70F06-9772-4960-BB6F-FFAED9AA7D0D}" type="datetimeFigureOut">
              <a:rPr lang="en-US" smtClean="0"/>
              <a:t>10/30/2012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6A543-5632-411C-9157-FBE8C6AB9E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101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70F06-9772-4960-BB6F-FFAED9AA7D0D}" type="datetimeFigureOut">
              <a:rPr lang="en-US" smtClean="0"/>
              <a:t>10/30/2012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6A543-5632-411C-9157-FBE8C6AB9E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572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70F06-9772-4960-BB6F-FFAED9AA7D0D}" type="datetimeFigureOut">
              <a:rPr lang="en-US" smtClean="0"/>
              <a:t>10/30/2012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6A543-5632-411C-9157-FBE8C6AB9E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382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70F06-9772-4960-BB6F-FFAED9AA7D0D}" type="datetimeFigureOut">
              <a:rPr lang="en-US" smtClean="0"/>
              <a:t>10/30/2012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6A543-5632-411C-9157-FBE8C6AB9E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343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70F06-9772-4960-BB6F-FFAED9AA7D0D}" type="datetimeFigureOut">
              <a:rPr lang="en-US" smtClean="0"/>
              <a:t>10/30/2012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6A543-5632-411C-9157-FBE8C6AB9E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859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70F06-9772-4960-BB6F-FFAED9AA7D0D}" type="datetimeFigureOut">
              <a:rPr lang="en-US" smtClean="0"/>
              <a:t>10/30/2012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6A543-5632-411C-9157-FBE8C6AB9E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65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70F06-9772-4960-BB6F-FFAED9AA7D0D}" type="datetimeFigureOut">
              <a:rPr lang="en-US" smtClean="0"/>
              <a:t>10/30/2012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6A543-5632-411C-9157-FBE8C6AB9E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921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70F06-9772-4960-BB6F-FFAED9AA7D0D}" type="datetimeFigureOut">
              <a:rPr lang="en-US" smtClean="0"/>
              <a:t>10/30/2012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6A543-5632-411C-9157-FBE8C6AB9E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744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70F06-9772-4960-BB6F-FFAED9AA7D0D}" type="datetimeFigureOut">
              <a:rPr lang="en-US" smtClean="0"/>
              <a:t>10/30/2012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6A543-5632-411C-9157-FBE8C6AB9E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420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70F06-9772-4960-BB6F-FFAED9AA7D0D}" type="datetimeFigureOut">
              <a:rPr lang="en-US" smtClean="0"/>
              <a:t>10/30/2012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6A543-5632-411C-9157-FBE8C6AB9E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911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70F06-9772-4960-BB6F-FFAED9AA7D0D}" type="datetimeFigureOut">
              <a:rPr lang="en-US" smtClean="0"/>
              <a:t>10/30/2012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6A543-5632-411C-9157-FBE8C6AB9E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946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70F06-9772-4960-BB6F-FFAED9AA7D0D}" type="datetimeFigureOut">
              <a:rPr lang="en-US" smtClean="0"/>
              <a:t>10/30/2012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6A543-5632-411C-9157-FBE8C6AB9E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890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914400"/>
            <a:ext cx="868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Teaching College Geology in High School: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The Concurrent Challenges and Opportunities of Dual Credit Programs to Departments of Geology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4218" y="3200400"/>
            <a:ext cx="5257401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Carl N. Drummond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College of Arts and Sciences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&amp;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Department of Geosciences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Indiana University-Purdue University Fort Wayne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16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rummond\AppData\Local\Microsoft\Windows\Temporary Internet Files\Content.IE5\OIK3MORR\MP90044257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19200"/>
            <a:ext cx="3390900" cy="492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457200"/>
            <a:ext cx="64591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Opportunities for Geoscience Departments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Engaged in Dual Credit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752600"/>
            <a:ext cx="5105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Develop Relationships with HS Teachers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Introduce geoscience to motivated and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    prepared students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Build research mentoring programs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Recruit majors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962400"/>
            <a:ext cx="510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Bypass the age-old issue of geology AP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Become part of the conversation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     regarding the secondary science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     curriculum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Significantly expand geoscience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    teaching at the secondary level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84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0"/>
          <a:stretch/>
        </p:blipFill>
        <p:spPr>
          <a:xfrm>
            <a:off x="5943600" y="152400"/>
            <a:ext cx="2917230" cy="30425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228600"/>
            <a:ext cx="58193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Lessons from the Physics Department?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762000"/>
            <a:ext cx="32350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Fall 2011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33 Enrolled in 4 Sections</a:t>
            </a:r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132 </a:t>
            </a:r>
            <a:r>
              <a:rPr lang="en-US" sz="2400" dirty="0" err="1" smtClean="0">
                <a:solidFill>
                  <a:schemeClr val="bg1"/>
                </a:solidFill>
              </a:rPr>
              <a:t>crh</a:t>
            </a:r>
            <a:r>
              <a:rPr lang="en-US" sz="2400" dirty="0" smtClean="0">
                <a:solidFill>
                  <a:schemeClr val="bg1"/>
                </a:solidFill>
              </a:rPr>
              <a:t> (2%)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1524000"/>
            <a:ext cx="33905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Fall 2012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198 Enrolled in 8 Sections</a:t>
            </a:r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792 </a:t>
            </a:r>
            <a:r>
              <a:rPr lang="en-US" sz="2400" dirty="0" err="1" smtClean="0">
                <a:solidFill>
                  <a:schemeClr val="bg1"/>
                </a:solidFill>
              </a:rPr>
              <a:t>crh</a:t>
            </a:r>
            <a:r>
              <a:rPr lang="en-US" sz="2400" dirty="0" smtClean="0">
                <a:solidFill>
                  <a:schemeClr val="bg1"/>
                </a:solidFill>
              </a:rPr>
              <a:t> (8%)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6x Growth!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438400"/>
            <a:ext cx="2819400" cy="107721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Why and How’d they do it? 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3657600"/>
            <a:ext cx="668631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Physics instruction in the region is weak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Build on isolated strengths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Build a regional recruiting base for future majors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Regional need for employees trained in physics (Defense Contractors)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Provide curricular support and oversight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5257800"/>
            <a:ext cx="65537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Chair established faculty buy-in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Flexible requirements for teacher certification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Creation of a mandatory summer workshop for Dual Credit teachers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Establishment of a physics teaching list-</a:t>
            </a:r>
            <a:r>
              <a:rPr lang="en-US" dirty="0" err="1" smtClean="0">
                <a:solidFill>
                  <a:schemeClr val="bg1"/>
                </a:solidFill>
              </a:rPr>
              <a:t>serv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3657600"/>
            <a:ext cx="4273093" cy="163121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Outcomes</a:t>
            </a:r>
          </a:p>
          <a:p>
            <a:pPr algn="ctr"/>
            <a:r>
              <a:rPr lang="en-US" sz="2400" dirty="0" smtClean="0"/>
              <a:t>Solid Curriculum &amp; Strong Labs</a:t>
            </a:r>
          </a:p>
          <a:p>
            <a:pPr algn="ctr"/>
            <a:r>
              <a:rPr lang="en-US" sz="2400" dirty="0" smtClean="0"/>
              <a:t>Establishment of a “Community”</a:t>
            </a:r>
          </a:p>
          <a:p>
            <a:pPr algn="ctr"/>
            <a:r>
              <a:rPr lang="en-US" sz="2400" dirty="0" smtClean="0"/>
              <a:t>And of course Growth</a:t>
            </a:r>
          </a:p>
        </p:txBody>
      </p:sp>
    </p:spTree>
    <p:extLst>
      <p:ext uri="{BB962C8B-B14F-4D97-AF65-F5344CB8AC3E}">
        <p14:creationId xmlns:p14="http://schemas.microsoft.com/office/powerpoint/2010/main" val="323594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drummond\AppData\Local\Microsoft\Windows\Temporary Internet Files\Content.IE5\D03OD7OH\MP90043862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038600"/>
            <a:ext cx="3659568" cy="242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76200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Dual Credit Physics Teacher Summer Workshop Purpose and Content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434405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Purpose – establish pedagogical foundation and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                   laboratory procedure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2501205"/>
            <a:ext cx="853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Content – build a content base that extends to rich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                   conceptual understanding – going beyond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                   trivial recitation of equations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45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rummond\AppData\Local\Microsoft\Windows\Temporary Internet Files\Content.IE5\OIK3MORR\MP90044846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4800"/>
            <a:ext cx="3714985" cy="248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762000"/>
            <a:ext cx="38862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Dual Credit Geoscience Workshop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Issues and Suggestions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429000"/>
            <a:ext cx="805573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Use different class patterns to promote PBL/Flipped Instruction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 (TH/MWF lecture + weekly lab vs. 7 period day)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Focus on concepts &amp; go beyond definitions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Support collaborative field experiences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Provide respectful support and oversight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Develop a strategy to supplement lab materials</a:t>
            </a:r>
          </a:p>
        </p:txBody>
      </p:sp>
    </p:spTree>
    <p:extLst>
      <p:ext uri="{BB962C8B-B14F-4D97-AF65-F5344CB8AC3E}">
        <p14:creationId xmlns:p14="http://schemas.microsoft.com/office/powerpoint/2010/main" val="403948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838200"/>
            <a:ext cx="5937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Why Dual Credit is Important…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5123" name="Picture 3" descr="C:\Users\drummond\AppData\Local\Microsoft\Windows\Temporary Internet Files\Content.IE5\TODAUEJ9\MP90042225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53665" y="76200"/>
            <a:ext cx="2990335" cy="216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1600200"/>
            <a:ext cx="890699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lain" startAt="2008"/>
            </a:pPr>
            <a:r>
              <a:rPr lang="en-US" sz="2400" dirty="0" smtClean="0">
                <a:solidFill>
                  <a:schemeClr val="bg1"/>
                </a:solidFill>
              </a:rPr>
              <a:t>  262,627 Geoscience Jobs in the US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2018  322,683 Geoscience Jobs in the US</a:t>
            </a:r>
          </a:p>
          <a:p>
            <a:endParaRPr lang="en-US" sz="9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60,056 new jobs + 31,515 replacements =  91,571 </a:t>
            </a:r>
            <a:r>
              <a:rPr lang="en-US" sz="2000" dirty="0" smtClean="0">
                <a:solidFill>
                  <a:schemeClr val="bg1"/>
                </a:solidFill>
              </a:rPr>
              <a:t>new employees needed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3,037 BS degrees conferred in 2009-2010</a:t>
            </a:r>
          </a:p>
          <a:p>
            <a:endParaRPr lang="en-US" sz="9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~ 1/3 the rate needed!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038600"/>
            <a:ext cx="8645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Less than ¼ of all high school graduates have taken even ½ year of Geology or Earth Science </a:t>
            </a:r>
            <a:r>
              <a:rPr lang="en-US" sz="2000" dirty="0" smtClean="0">
                <a:solidFill>
                  <a:schemeClr val="bg1"/>
                </a:solidFill>
              </a:rPr>
              <a:t>(bio &gt;90%, </a:t>
            </a:r>
            <a:r>
              <a:rPr lang="en-US" sz="2000" dirty="0" err="1" smtClean="0">
                <a:solidFill>
                  <a:schemeClr val="bg1"/>
                </a:solidFill>
              </a:rPr>
              <a:t>chem</a:t>
            </a:r>
            <a:r>
              <a:rPr lang="en-US" sz="2000" dirty="0" smtClean="0">
                <a:solidFill>
                  <a:schemeClr val="bg1"/>
                </a:solidFill>
              </a:rPr>
              <a:t> &gt;60%, </a:t>
            </a:r>
            <a:r>
              <a:rPr lang="en-US" sz="2000" dirty="0" err="1" smtClean="0">
                <a:solidFill>
                  <a:schemeClr val="bg1"/>
                </a:solidFill>
              </a:rPr>
              <a:t>phys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&gt;30% full year)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5257800"/>
            <a:ext cx="8645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Median size of geoscience departments has declined from 13 faculty in 1994 to 8 faculty in 2010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6400800"/>
            <a:ext cx="43717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Data from AGI’s Status of the Geoscience Workforce 2011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96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rummond\AppData\Local\Microsoft\Windows\Temporary Internet Files\Content.IE5\QRKBHYI6\MP90043861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4137660" y="1577340"/>
            <a:ext cx="5334000" cy="355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685800"/>
            <a:ext cx="4460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Concurrent Enrollment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600200"/>
            <a:ext cx="464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the delivery of college credit bearing course by high school teachers to high school students during the high school day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2767" y="3124200"/>
            <a:ext cx="359233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AKA: Dual Credit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School-based Programs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Collegiate </a:t>
            </a:r>
            <a:r>
              <a:rPr lang="en-US" sz="2800" dirty="0" smtClean="0">
                <a:solidFill>
                  <a:schemeClr val="bg1"/>
                </a:solidFill>
              </a:rPr>
              <a:t>Connection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4851737"/>
            <a:ext cx="4075411" cy="132343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Alternative Models</a:t>
            </a:r>
          </a:p>
          <a:p>
            <a:r>
              <a:rPr lang="en-US" sz="2000" dirty="0" smtClean="0"/>
              <a:t>2</a:t>
            </a:r>
            <a:r>
              <a:rPr lang="en-US" sz="2000" dirty="0" smtClean="0"/>
              <a:t>. HS Students come to campus</a:t>
            </a:r>
          </a:p>
          <a:p>
            <a:r>
              <a:rPr lang="en-US" sz="2000" dirty="0" smtClean="0"/>
              <a:t>3. University faculty go to HS</a:t>
            </a:r>
          </a:p>
          <a:p>
            <a:r>
              <a:rPr lang="en-US" sz="2000" dirty="0" smtClean="0"/>
              <a:t>3. HS students enroll in online classes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9339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6" r="22336"/>
          <a:stretch/>
        </p:blipFill>
        <p:spPr>
          <a:xfrm>
            <a:off x="457200" y="1295400"/>
            <a:ext cx="3758757" cy="502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304800"/>
            <a:ext cx="8004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The Status of Concurrent Enrollment in Indiana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57700" y="1792069"/>
            <a:ext cx="4533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&gt;85</a:t>
            </a:r>
            <a:r>
              <a:rPr lang="en-US" dirty="0" smtClean="0">
                <a:solidFill>
                  <a:schemeClr val="bg1"/>
                </a:solidFill>
              </a:rPr>
              <a:t>% of public and non-public accredited high schools offered some form of concurrent enrollment </a:t>
            </a:r>
            <a:r>
              <a:rPr lang="en-US" dirty="0" smtClean="0">
                <a:solidFill>
                  <a:schemeClr val="bg1"/>
                </a:solidFill>
              </a:rPr>
              <a:t>credit*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57700" y="2895600"/>
            <a:ext cx="4533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&gt;20,000 </a:t>
            </a:r>
            <a:r>
              <a:rPr lang="en-US" dirty="0" smtClean="0">
                <a:solidFill>
                  <a:schemeClr val="bg1"/>
                </a:solidFill>
              </a:rPr>
              <a:t>high school students were enrolled in concurrent enrollment courses in </a:t>
            </a:r>
            <a:r>
              <a:rPr lang="en-US" dirty="0" smtClean="0">
                <a:solidFill>
                  <a:schemeClr val="bg1"/>
                </a:solidFill>
              </a:rPr>
              <a:t>2011*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57700" y="3733800"/>
            <a:ext cx="4533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&gt;100,000 </a:t>
            </a:r>
            <a:r>
              <a:rPr lang="en-US" dirty="0" smtClean="0">
                <a:solidFill>
                  <a:schemeClr val="bg1"/>
                </a:solidFill>
              </a:rPr>
              <a:t>credit hours were generated in concurrent enrollment courses in </a:t>
            </a:r>
            <a:r>
              <a:rPr lang="en-US" dirty="0" smtClean="0">
                <a:solidFill>
                  <a:schemeClr val="bg1"/>
                </a:solidFill>
              </a:rPr>
              <a:t>2011*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600" y="4648200"/>
            <a:ext cx="4533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NACEP Accreditation is supports but not required (National Association of Concurrent Enrolment Providers)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Priority Course List for Funding and Course Transfer Library are controlling factors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15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57200"/>
            <a:ext cx="3571875" cy="121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725269"/>
            <a:ext cx="4858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The Origin of the Growth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2133600"/>
            <a:ext cx="55231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Academic Honors Requirements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971800"/>
            <a:ext cx="77980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A) 4 HS credits in 2 or more AP courses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B) 6 college credits in dual credit courses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C) 3 college credits in dual credit + 2 HS credits in AP</a:t>
            </a:r>
          </a:p>
        </p:txBody>
      </p:sp>
      <p:pic>
        <p:nvPicPr>
          <p:cNvPr id="2050" name="Picture 2" descr="C:\Users\drummond\AppData\Local\Microsoft\Windows\Temporary Internet Files\Content.IE5\D03OD7OH\MP90034189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648200"/>
            <a:ext cx="2590800" cy="192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62400" y="4800600"/>
            <a:ext cx="487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Reduction in the Cost of College Education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Greater Integration of the State </a:t>
            </a:r>
            <a:r>
              <a:rPr lang="en-US" dirty="0" smtClean="0">
                <a:solidFill>
                  <a:schemeClr val="bg1"/>
                </a:solidFill>
              </a:rPr>
              <a:t>Funded/State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      Supported </a:t>
            </a:r>
            <a:r>
              <a:rPr lang="en-US" dirty="0" smtClean="0">
                <a:solidFill>
                  <a:schemeClr val="bg1"/>
                </a:solidFill>
              </a:rPr>
              <a:t>Secondary and </a:t>
            </a:r>
            <a:r>
              <a:rPr lang="en-US" dirty="0" smtClean="0">
                <a:solidFill>
                  <a:schemeClr val="bg1"/>
                </a:solidFill>
              </a:rPr>
              <a:t>Post-Secondary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       Educational Systems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Greater success rate in Dual Credit than in AP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70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1676400"/>
            <a:ext cx="8839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(b) The state educational institution may: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    (1) ensure that the </a:t>
            </a:r>
            <a:r>
              <a:rPr lang="en-US" dirty="0" smtClean="0">
                <a:solidFill>
                  <a:srgbClr val="FF0000"/>
                </a:solidFill>
              </a:rPr>
              <a:t>content and rigor</a:t>
            </a:r>
            <a:r>
              <a:rPr lang="en-US" dirty="0" smtClean="0">
                <a:solidFill>
                  <a:schemeClr val="bg1"/>
                </a:solidFill>
              </a:rPr>
              <a:t> of a course offered is adequate to warrant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    providing credit to a student as if the student took the course as a student at the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    state educational institution;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    (2) set the </a:t>
            </a:r>
            <a:r>
              <a:rPr lang="en-US" dirty="0" smtClean="0">
                <a:solidFill>
                  <a:srgbClr val="FF0000"/>
                </a:solidFill>
              </a:rPr>
              <a:t>criteria for a faculty member</a:t>
            </a:r>
            <a:r>
              <a:rPr lang="en-US" dirty="0" smtClean="0">
                <a:solidFill>
                  <a:schemeClr val="bg1"/>
                </a:solidFill>
              </a:rPr>
              <a:t>, an instructor, or other individual responsible for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    teaching a course with the: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        (A) state educational institution responsible for hiring the personnel to instruct dual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        credit courses taught by the state educational institution; and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        (B) school corporation responsible for hiring personnel to instruct dual credit courses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        taught by the high school; and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    (3) determine, with the school corporation, the </a:t>
            </a:r>
            <a:r>
              <a:rPr lang="en-US" dirty="0" smtClean="0">
                <a:solidFill>
                  <a:srgbClr val="FF0000"/>
                </a:solidFill>
              </a:rPr>
              <a:t>terms and conditions </a:t>
            </a:r>
            <a:r>
              <a:rPr lang="en-US" dirty="0" smtClean="0">
                <a:solidFill>
                  <a:schemeClr val="bg1"/>
                </a:solidFill>
              </a:rPr>
              <a:t>under which: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        (A) a student may be </a:t>
            </a:r>
            <a:r>
              <a:rPr lang="en-US" dirty="0" smtClean="0">
                <a:solidFill>
                  <a:srgbClr val="FF0000"/>
                </a:solidFill>
              </a:rPr>
              <a:t>admitted to the program </a:t>
            </a:r>
            <a:r>
              <a:rPr lang="en-US" dirty="0" smtClean="0">
                <a:solidFill>
                  <a:schemeClr val="bg1"/>
                </a:solidFill>
              </a:rPr>
              <a:t>while attending high school;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        (B) the state educational institution will award credit, if any, for a specified course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        successfully completed by a student through the school corporation; and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        (C) the school corporation will award credit, if any, for a specific course successfully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        completed through the state educational institution.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152400"/>
            <a:ext cx="4426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The Rules of the Game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838200"/>
            <a:ext cx="6310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2006 IC 21-43-5 “Double up for College Program”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41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2447925" cy="24479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572000"/>
            <a:ext cx="3426738" cy="20621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29000" y="533400"/>
            <a:ext cx="46667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The Situation at IPFW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0728" y="1447800"/>
            <a:ext cx="350172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u="sng" dirty="0" smtClean="0">
                <a:solidFill>
                  <a:schemeClr val="bg1"/>
                </a:solidFill>
              </a:rPr>
              <a:t>Fall 2012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133 </a:t>
            </a:r>
            <a:r>
              <a:rPr lang="en-US" sz="3200" dirty="0" smtClean="0">
                <a:solidFill>
                  <a:schemeClr val="bg1"/>
                </a:solidFill>
              </a:rPr>
              <a:t>Sections</a:t>
            </a:r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3,246 </a:t>
            </a:r>
            <a:r>
              <a:rPr lang="en-US" sz="3200" dirty="0" smtClean="0">
                <a:solidFill>
                  <a:schemeClr val="bg1"/>
                </a:solidFill>
              </a:rPr>
              <a:t>Enrollments</a:t>
            </a:r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10,108 credit </a:t>
            </a:r>
            <a:r>
              <a:rPr lang="en-US" sz="3200" dirty="0" smtClean="0">
                <a:solidFill>
                  <a:schemeClr val="bg1"/>
                </a:solidFill>
              </a:rPr>
              <a:t>hours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9803" y="4038600"/>
            <a:ext cx="321517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u="sng" dirty="0" smtClean="0">
                <a:solidFill>
                  <a:schemeClr val="bg1"/>
                </a:solidFill>
              </a:rPr>
              <a:t>Fall 2011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117 Sections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2,221 Enrollments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6,823 credit hours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1105" y="2057400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(+13%)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0400" y="2526268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(+46%)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2800" y="3048000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(+48%)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0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066800"/>
            <a:ext cx="253947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Fall 2012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Mathematics 56% </a:t>
            </a:r>
            <a:r>
              <a:rPr lang="en-US" sz="1600" dirty="0" smtClean="0">
                <a:solidFill>
                  <a:schemeClr val="bg1"/>
                </a:solidFill>
              </a:rPr>
              <a:t>(5,686)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English Composition 12%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Physics 8%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Biology </a:t>
            </a:r>
            <a:r>
              <a:rPr lang="en-US" dirty="0" smtClean="0">
                <a:solidFill>
                  <a:schemeClr val="bg1"/>
                </a:solidFill>
              </a:rPr>
              <a:t>7%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Psychology 7%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Chemistry 4%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Sociology 2%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Geoscience 1% </a:t>
            </a:r>
            <a:r>
              <a:rPr lang="en-US" sz="1600" dirty="0" smtClean="0">
                <a:solidFill>
                  <a:srgbClr val="0070C0"/>
                </a:solidFill>
              </a:rPr>
              <a:t>(108)</a:t>
            </a:r>
          </a:p>
        </p:txBody>
      </p:sp>
      <p:pic>
        <p:nvPicPr>
          <p:cNvPr id="3074" name="Picture 2" descr="C:\Users\drummond\AppData\Local\Microsoft\Windows\Temporary Internet Files\Content.IE5\A7COJF0U\MP90040110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143000"/>
            <a:ext cx="3610356" cy="451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2200" y="3886200"/>
            <a:ext cx="258654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Fall 2011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Mathematics 62% </a:t>
            </a:r>
            <a:r>
              <a:rPr lang="en-US" sz="1600" dirty="0" smtClean="0">
                <a:solidFill>
                  <a:schemeClr val="bg1"/>
                </a:solidFill>
              </a:rPr>
              <a:t>(4,210)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English Composition 10%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Physics 2% </a:t>
            </a:r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Biology 9%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Psychology 6%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Chemistry 4%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Sociology 2%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Geoscience 2% </a:t>
            </a:r>
            <a:r>
              <a:rPr lang="en-US" sz="1600" dirty="0" smtClean="0">
                <a:solidFill>
                  <a:srgbClr val="0070C0"/>
                </a:solidFill>
              </a:rPr>
              <a:t>(114)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2600" y="304800"/>
            <a:ext cx="7194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Distribution of Dual Credit Hours Across Arts &amp; Sciences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92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438400"/>
            <a:ext cx="6019800" cy="40106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228600"/>
            <a:ext cx="7364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IPFW Dual </a:t>
            </a:r>
            <a:r>
              <a:rPr lang="en-US" sz="3600" dirty="0" smtClean="0">
                <a:solidFill>
                  <a:schemeClr val="bg1"/>
                </a:solidFill>
              </a:rPr>
              <a:t>Credit Geosciences Courses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990600"/>
            <a:ext cx="52584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AST – A100 – The Solar System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AST – A105 – Stellar Astronomy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GEOG – G109 – Weather and Climate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GEOL – G103 – Earth Science: Materials and Processes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3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rummond\AppData\Local\Microsoft\Windows\Temporary Internet Files\Content.IE5\A7COJF0U\MP90044225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3383111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11817" y="533400"/>
            <a:ext cx="43463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Duel Credit Challenges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for Geoscience Departments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6800" y="1447800"/>
            <a:ext cx="2763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Teacher Certification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04955" y="4191000"/>
            <a:ext cx="2960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Curricular Equivalency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4800" y="1905000"/>
            <a:ext cx="457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MA/MS in discipline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MA in Education with strong supporting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     coursework in discipline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Targeted Coursework (+ methods course)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Intensive mentoring and Supervision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     </a:t>
            </a:r>
            <a:r>
              <a:rPr lang="en-US" sz="1600" dirty="0" smtClean="0">
                <a:solidFill>
                  <a:schemeClr val="bg1"/>
                </a:solidFill>
              </a:rPr>
              <a:t>(who? and how paid?)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Summer Workshop/Coordinated PD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14800" y="4648200"/>
            <a:ext cx="48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Maintaining ownership of the curriculum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No issue with “AP” curriculum in geoscience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State-wide Gen Ed transfer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Assessment of student learning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74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4710</TotalTime>
  <Words>978</Words>
  <Application>Microsoft Office PowerPoint</Application>
  <PresentationFormat>On-screen Show (4:3)</PresentationFormat>
  <Paragraphs>154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Indiana University-Purdue University Fort Wayne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 Drummond</dc:creator>
  <cp:lastModifiedBy>Carl Drummond</cp:lastModifiedBy>
  <cp:revision>65</cp:revision>
  <dcterms:created xsi:type="dcterms:W3CDTF">2012-10-29T12:12:36Z</dcterms:created>
  <dcterms:modified xsi:type="dcterms:W3CDTF">2012-11-02T13:53:21Z</dcterms:modified>
</cp:coreProperties>
</file>