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5" r:id="rId3"/>
    <p:sldId id="266" r:id="rId4"/>
    <p:sldId id="268" r:id="rId5"/>
    <p:sldId id="270" r:id="rId6"/>
    <p:sldId id="271" r:id="rId7"/>
    <p:sldId id="273" r:id="rId8"/>
    <p:sldId id="297" r:id="rId9"/>
    <p:sldId id="276" r:id="rId10"/>
    <p:sldId id="292" r:id="rId11"/>
    <p:sldId id="291" r:id="rId12"/>
    <p:sldId id="293" r:id="rId13"/>
    <p:sldId id="277" r:id="rId14"/>
    <p:sldId id="279" r:id="rId15"/>
    <p:sldId id="286" r:id="rId16"/>
    <p:sldId id="281" r:id="rId17"/>
    <p:sldId id="285" r:id="rId18"/>
    <p:sldId id="287" r:id="rId19"/>
    <p:sldId id="295" r:id="rId20"/>
    <p:sldId id="299" r:id="rId21"/>
    <p:sldId id="301" r:id="rId2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969696"/>
    <a:srgbClr val="33CC33"/>
    <a:srgbClr val="00CC00"/>
    <a:srgbClr val="4166B9"/>
    <a:srgbClr val="DDDDDD"/>
    <a:srgbClr val="66FFFF"/>
    <a:srgbClr val="CCFF99"/>
    <a:srgbClr val="C0C0C0"/>
    <a:srgbClr val="F5E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70" y="-6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C0122-B2A0-4DBD-BCF5-EBEFD0481F1B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95172-8C91-44DE-AC84-2929D87704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799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95172-8C91-44DE-AC84-2929D877040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43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797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102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321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011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7147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0793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105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53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26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3532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573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166B9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AE842-92F8-4431-910E-78600959A013}" type="datetimeFigureOut">
              <a:rPr lang="es-ES" smtClean="0"/>
              <a:t>23/11/2012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26541-0519-47DC-B2C2-5BDAB70B3E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1927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jpeg"/><Relationship Id="rId7" Type="http://schemas.openxmlformats.org/officeDocument/2006/relationships/image" Target="../media/image3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6.jpeg"/><Relationship Id="rId7" Type="http://schemas.openxmlformats.org/officeDocument/2006/relationships/image" Target="../media/image33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6.jpeg"/><Relationship Id="rId7" Type="http://schemas.openxmlformats.org/officeDocument/2006/relationships/image" Target="../media/image35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eg"/><Relationship Id="rId9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6.jpeg"/><Relationship Id="rId7" Type="http://schemas.openxmlformats.org/officeDocument/2006/relationships/image" Target="../media/image4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6.jpeg"/><Relationship Id="rId7" Type="http://schemas.openxmlformats.org/officeDocument/2006/relationships/image" Target="../media/image4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1.jpeg"/><Relationship Id="rId5" Type="http://schemas.openxmlformats.org/officeDocument/2006/relationships/image" Target="../media/image2.pn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6.jpeg"/><Relationship Id="rId7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6.jpeg"/><Relationship Id="rId7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5.jpg"/><Relationship Id="rId7" Type="http://schemas.openxmlformats.org/officeDocument/2006/relationships/image" Target="../media/image7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29.emf"/><Relationship Id="rId5" Type="http://schemas.openxmlformats.org/officeDocument/2006/relationships/image" Target="../media/image3.png"/><Relationship Id="rId10" Type="http://schemas.openxmlformats.org/officeDocument/2006/relationships/image" Target="../media/image28.emf"/><Relationship Id="rId4" Type="http://schemas.openxmlformats.org/officeDocument/2006/relationships/image" Target="../media/image2.png"/><Relationship Id="rId9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791580" y="1340768"/>
            <a:ext cx="75608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3200" dirty="0" err="1" smtClean="0">
                <a:solidFill>
                  <a:srgbClr val="FFFF00"/>
                </a:solidFill>
                <a:latin typeface="Eras Medium ITC" pitchFamily="34" charset="0"/>
              </a:rPr>
              <a:t>transpression</a:t>
            </a:r>
            <a:r>
              <a:rPr lang="en-US" sz="3200" dirty="0" smtClean="0">
                <a:solidFill>
                  <a:srgbClr val="FFFF00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3200" dirty="0" err="1" smtClean="0">
                <a:solidFill>
                  <a:srgbClr val="FFFF00"/>
                </a:solidFill>
                <a:latin typeface="Eras Medium ITC" pitchFamily="34" charset="0"/>
              </a:rPr>
              <a:t>Torcal</a:t>
            </a:r>
            <a:r>
              <a:rPr lang="en-US" sz="3200" dirty="0" smtClean="0">
                <a:solidFill>
                  <a:srgbClr val="FFFF00"/>
                </a:solidFill>
                <a:latin typeface="Eras Medium ITC" pitchFamily="34" charset="0"/>
              </a:rPr>
              <a:t> de </a:t>
            </a:r>
            <a:r>
              <a:rPr lang="en-US" sz="3200" dirty="0" err="1" smtClean="0">
                <a:solidFill>
                  <a:srgbClr val="FFFF00"/>
                </a:solidFill>
                <a:latin typeface="Eras Medium ITC" pitchFamily="34" charset="0"/>
              </a:rPr>
              <a:t>Antequera</a:t>
            </a:r>
            <a:r>
              <a:rPr lang="en-US" sz="3200" dirty="0" smtClean="0">
                <a:solidFill>
                  <a:srgbClr val="FFFF00"/>
                </a:solidFill>
                <a:latin typeface="Eras Medium ITC" pitchFamily="34" charset="0"/>
              </a:rPr>
              <a:t> massif, southern Spain)</a:t>
            </a:r>
            <a:endParaRPr lang="es-ES" sz="32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2286000" y="35341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 smtClean="0"/>
              <a:t>Díaz-</a:t>
            </a:r>
            <a:r>
              <a:rPr lang="es-ES" dirty="0" err="1" smtClean="0"/>
              <a:t>Azpiroz</a:t>
            </a:r>
            <a:r>
              <a:rPr lang="es-ES" dirty="0" smtClean="0"/>
              <a:t>, M.</a:t>
            </a:r>
            <a:r>
              <a:rPr lang="es-ES" baseline="30000" dirty="0" smtClean="0"/>
              <a:t>1</a:t>
            </a:r>
            <a:r>
              <a:rPr lang="es-ES" dirty="0" smtClean="0"/>
              <a:t>, Barcos, L.</a:t>
            </a:r>
            <a:r>
              <a:rPr lang="es-ES" baseline="30000" dirty="0" smtClean="0"/>
              <a:t>1</a:t>
            </a:r>
            <a:r>
              <a:rPr lang="es-ES" dirty="0" smtClean="0"/>
              <a:t>, </a:t>
            </a:r>
            <a:r>
              <a:rPr lang="es-ES" dirty="0" err="1" smtClean="0"/>
              <a:t>Balanyá</a:t>
            </a:r>
            <a:r>
              <a:rPr lang="es-ES" dirty="0" smtClean="0"/>
              <a:t>, J.C.</a:t>
            </a:r>
            <a:r>
              <a:rPr lang="es-ES" baseline="30000" dirty="0" smtClean="0"/>
              <a:t>1</a:t>
            </a:r>
            <a:r>
              <a:rPr lang="es-ES" dirty="0" smtClean="0"/>
              <a:t>, Fernández, C.</a:t>
            </a:r>
            <a:r>
              <a:rPr lang="es-ES" baseline="30000" dirty="0" smtClean="0"/>
              <a:t>2</a:t>
            </a:r>
            <a:r>
              <a:rPr lang="es-ES" dirty="0" smtClean="0"/>
              <a:t>, Expósito, I.</a:t>
            </a:r>
            <a:r>
              <a:rPr lang="es-ES" baseline="30000" dirty="0" smtClean="0"/>
              <a:t>1</a:t>
            </a:r>
            <a:r>
              <a:rPr lang="es-ES" dirty="0" smtClean="0"/>
              <a:t>, </a:t>
            </a:r>
            <a:r>
              <a:rPr lang="es-ES" dirty="0" err="1" smtClean="0"/>
              <a:t>Czeck</a:t>
            </a:r>
            <a:r>
              <a:rPr lang="es-ES" dirty="0" smtClean="0"/>
              <a:t>, D.</a:t>
            </a:r>
            <a:r>
              <a:rPr lang="es-ES" baseline="30000" dirty="0" smtClean="0"/>
              <a:t>3</a:t>
            </a:r>
            <a:endParaRPr lang="es-ES" baseline="300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094221" y="4254187"/>
            <a:ext cx="69555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aseline="30000" dirty="0" smtClean="0"/>
              <a:t>1</a:t>
            </a:r>
            <a:r>
              <a:rPr lang="es-ES" sz="1600" dirty="0" smtClean="0"/>
              <a:t> - </a:t>
            </a:r>
            <a:r>
              <a:rPr lang="es-ES" sz="1600" dirty="0" err="1" smtClean="0"/>
              <a:t>Dpt</a:t>
            </a:r>
            <a:r>
              <a:rPr lang="es-ES" sz="1600" dirty="0" smtClean="0"/>
              <a:t>. Sistemas Físicos, Químicos y Naturales, U. Pablo de </a:t>
            </a:r>
            <a:r>
              <a:rPr lang="es-ES" sz="1600" dirty="0" err="1" smtClean="0"/>
              <a:t>Olavide</a:t>
            </a:r>
            <a:r>
              <a:rPr lang="es-ES" sz="1600" dirty="0" smtClean="0"/>
              <a:t>, </a:t>
            </a:r>
            <a:r>
              <a:rPr lang="es-ES" sz="1600" dirty="0" err="1" smtClean="0"/>
              <a:t>Seville</a:t>
            </a:r>
            <a:r>
              <a:rPr lang="es-ES" sz="1600" dirty="0" smtClean="0"/>
              <a:t> (</a:t>
            </a:r>
            <a:r>
              <a:rPr lang="es-ES" sz="1600" dirty="0" err="1" smtClean="0"/>
              <a:t>Spain</a:t>
            </a:r>
            <a:r>
              <a:rPr lang="es-ES" sz="1600" dirty="0" smtClean="0"/>
              <a:t>)</a:t>
            </a:r>
          </a:p>
          <a:p>
            <a:r>
              <a:rPr lang="es-ES" sz="1600" baseline="30000" dirty="0" smtClean="0"/>
              <a:t>2 </a:t>
            </a:r>
            <a:r>
              <a:rPr lang="es-ES" sz="1600" dirty="0" smtClean="0"/>
              <a:t>- </a:t>
            </a:r>
            <a:r>
              <a:rPr lang="es-ES" sz="1600" dirty="0" err="1" smtClean="0"/>
              <a:t>Dpt</a:t>
            </a:r>
            <a:r>
              <a:rPr lang="es-ES" sz="1600" dirty="0" smtClean="0"/>
              <a:t>. Geodinámica y Paleontología, U. de Huelva, Huelva (</a:t>
            </a:r>
            <a:r>
              <a:rPr lang="es-ES" sz="1600" dirty="0" err="1" smtClean="0"/>
              <a:t>Spain</a:t>
            </a:r>
            <a:r>
              <a:rPr lang="es-ES" sz="1600" dirty="0" smtClean="0"/>
              <a:t>)</a:t>
            </a:r>
          </a:p>
          <a:p>
            <a:r>
              <a:rPr lang="es-ES" sz="1600" baseline="30000" dirty="0" smtClean="0"/>
              <a:t>3</a:t>
            </a:r>
            <a:r>
              <a:rPr lang="es-ES" sz="1600" dirty="0" smtClean="0"/>
              <a:t> - </a:t>
            </a:r>
            <a:r>
              <a:rPr lang="es-ES" sz="1600" dirty="0" err="1" smtClean="0"/>
              <a:t>Geosciences</a:t>
            </a:r>
            <a:r>
              <a:rPr lang="es-ES" sz="1600" dirty="0" smtClean="0"/>
              <a:t>, U. of Wisconsin, Milwaukee (USA)</a:t>
            </a:r>
            <a:endParaRPr lang="es-ES" sz="1600" dirty="0"/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45" y="72008"/>
            <a:ext cx="836712" cy="836712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31" y="72008"/>
            <a:ext cx="842523" cy="8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5956"/>
            <a:ext cx="589935" cy="84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" t="12217" r="77373" b="13853"/>
          <a:stretch/>
        </p:blipFill>
        <p:spPr>
          <a:xfrm>
            <a:off x="8232605" y="72008"/>
            <a:ext cx="803891" cy="83671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444" y="72008"/>
            <a:ext cx="5354948" cy="836711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3203848" y="139279"/>
            <a:ext cx="2953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2012 GSA</a:t>
            </a:r>
          </a:p>
          <a:p>
            <a:r>
              <a:rPr lang="es-ES" sz="1300" dirty="0" smtClean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ANNUAL MEETING &amp; EXPOSITION</a:t>
            </a:r>
          </a:p>
          <a:p>
            <a:r>
              <a:rPr lang="es-ES" sz="1100" dirty="0" smtClean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4-7 </a:t>
            </a:r>
            <a:r>
              <a:rPr lang="es-ES" sz="1100" dirty="0" err="1" smtClean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November</a:t>
            </a:r>
            <a:r>
              <a:rPr lang="es-ES" sz="1100" dirty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100" dirty="0" smtClean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</a:t>
            </a:r>
            <a:r>
              <a:rPr lang="es-ES" sz="1100" dirty="0" smtClean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 Charlotte, North Carolina, USA</a:t>
            </a:r>
            <a:endParaRPr lang="es-ES" sz="1100" dirty="0">
              <a:solidFill>
                <a:srgbClr val="E4CAA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300192" y="170056"/>
            <a:ext cx="186040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Deformation Processes</a:t>
            </a:r>
          </a:p>
          <a:p>
            <a:pPr algn="ctr"/>
            <a:r>
              <a:rPr lang="en-US" sz="1400" dirty="0" smtClean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In Lithospheric</a:t>
            </a:r>
          </a:p>
          <a:p>
            <a:pPr algn="ctr"/>
            <a:r>
              <a:rPr lang="en-US" sz="1400" dirty="0" smtClean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High-Strain </a:t>
            </a:r>
            <a:r>
              <a:rPr lang="en-US" sz="1400" dirty="0">
                <a:solidFill>
                  <a:srgbClr val="E4CAA9"/>
                </a:solidFill>
                <a:latin typeface="Times New Roman" pitchFamily="18" charset="0"/>
                <a:cs typeface="Times New Roman" pitchFamily="18" charset="0"/>
              </a:rPr>
              <a:t>Zones</a:t>
            </a:r>
            <a:endParaRPr lang="es-ES" sz="1400" dirty="0">
              <a:solidFill>
                <a:srgbClr val="E4CAA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1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Grupo"/>
          <p:cNvGrpSpPr/>
          <p:nvPr/>
        </p:nvGrpSpPr>
        <p:grpSpPr>
          <a:xfrm>
            <a:off x="179511" y="4509120"/>
            <a:ext cx="8552193" cy="2160240"/>
            <a:chOff x="179511" y="4509120"/>
            <a:chExt cx="8552193" cy="216024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16" b="15913"/>
            <a:stretch/>
          </p:blipFill>
          <p:spPr bwMode="auto">
            <a:xfrm>
              <a:off x="179511" y="4509120"/>
              <a:ext cx="8552192" cy="21602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37" name="36 Rectángulo"/>
            <p:cNvSpPr/>
            <p:nvPr/>
          </p:nvSpPr>
          <p:spPr>
            <a:xfrm>
              <a:off x="1794840" y="6020063"/>
              <a:ext cx="2025997" cy="48096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0" name="39 Rectángulo"/>
            <p:cNvSpPr/>
            <p:nvPr/>
          </p:nvSpPr>
          <p:spPr>
            <a:xfrm>
              <a:off x="7513213" y="6260543"/>
              <a:ext cx="1218491" cy="4088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3" t="59916" r="68840" b="24646"/>
            <a:stretch/>
          </p:blipFill>
          <p:spPr bwMode="auto">
            <a:xfrm>
              <a:off x="381791" y="6200622"/>
              <a:ext cx="2025999" cy="3965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5" name="4 CuadroTexto"/>
            <p:cNvSpPr txBox="1"/>
            <p:nvPr/>
          </p:nvSpPr>
          <p:spPr>
            <a:xfrm>
              <a:off x="790955" y="4522878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NW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8170750" y="452287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>
                  <a:solidFill>
                    <a:schemeClr val="bg1"/>
                  </a:solidFill>
                </a:rPr>
                <a:t>SE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35" name="34 Rectángulo"/>
            <p:cNvSpPr/>
            <p:nvPr/>
          </p:nvSpPr>
          <p:spPr>
            <a:xfrm>
              <a:off x="5657765" y="4869160"/>
              <a:ext cx="1683031" cy="40881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38" name="37 Conector recto de flecha"/>
            <p:cNvCxnSpPr/>
            <p:nvPr/>
          </p:nvCxnSpPr>
          <p:spPr>
            <a:xfrm>
              <a:off x="2051203" y="6020063"/>
              <a:ext cx="2260265" cy="0"/>
            </a:xfrm>
            <a:prstGeom prst="straightConnector1">
              <a:avLst/>
            </a:prstGeom>
            <a:ln w="12700">
              <a:solidFill>
                <a:schemeClr val="bg1"/>
              </a:solidFill>
              <a:prstDash val="lgDash"/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38 CuadroTexto"/>
          <p:cNvSpPr txBox="1"/>
          <p:nvPr/>
        </p:nvSpPr>
        <p:spPr>
          <a:xfrm>
            <a:off x="2487627" y="6116255"/>
            <a:ext cx="1250994" cy="49337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 = - 0.2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5614417" y="4769565"/>
            <a:ext cx="1726379" cy="49337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 = 0.18-0.3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1691680" y="1012666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2 - 3.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of </a:t>
            </a:r>
            <a:r>
              <a:rPr lang="es-ES" sz="20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FSE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/>
          <a:stretch/>
        </p:blipFill>
        <p:spPr bwMode="auto">
          <a:xfrm>
            <a:off x="25270" y="1478303"/>
            <a:ext cx="9083234" cy="28868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12 Conector recto"/>
          <p:cNvCxnSpPr/>
          <p:nvPr/>
        </p:nvCxnSpPr>
        <p:spPr>
          <a:xfrm>
            <a:off x="2987824" y="1478303"/>
            <a:ext cx="2219728" cy="27427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49" name="48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72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1691680" y="1012666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2 - 3.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of </a:t>
            </a:r>
            <a:r>
              <a:rPr lang="es-ES" sz="20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FSE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pic>
        <p:nvPicPr>
          <p:cNvPr id="2057" name="2056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5" b="23973"/>
          <a:stretch/>
        </p:blipFill>
        <p:spPr>
          <a:xfrm>
            <a:off x="253999" y="3717032"/>
            <a:ext cx="8710489" cy="3096344"/>
          </a:xfrm>
          <a:prstGeom prst="rect">
            <a:avLst/>
          </a:prstGeom>
        </p:spPr>
      </p:pic>
      <p:cxnSp>
        <p:nvCxnSpPr>
          <p:cNvPr id="2059" name="2058 Conector recto"/>
          <p:cNvCxnSpPr/>
          <p:nvPr/>
        </p:nvCxnSpPr>
        <p:spPr>
          <a:xfrm>
            <a:off x="336363" y="4941168"/>
            <a:ext cx="2889991" cy="3240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47 Conector recto"/>
          <p:cNvCxnSpPr/>
          <p:nvPr/>
        </p:nvCxnSpPr>
        <p:spPr>
          <a:xfrm>
            <a:off x="5364088" y="4221088"/>
            <a:ext cx="2711155" cy="28803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2063 Conector recto"/>
          <p:cNvCxnSpPr/>
          <p:nvPr/>
        </p:nvCxnSpPr>
        <p:spPr>
          <a:xfrm flipV="1">
            <a:off x="2627784" y="3861048"/>
            <a:ext cx="3312368" cy="18002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7" name="2066 Conector recto"/>
          <p:cNvCxnSpPr/>
          <p:nvPr/>
        </p:nvCxnSpPr>
        <p:spPr>
          <a:xfrm>
            <a:off x="5345832" y="4221088"/>
            <a:ext cx="0" cy="1044116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9" name="2068 Conector recto"/>
          <p:cNvCxnSpPr/>
          <p:nvPr/>
        </p:nvCxnSpPr>
        <p:spPr>
          <a:xfrm>
            <a:off x="3419872" y="5265204"/>
            <a:ext cx="1908000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2" name="2071 CuadroTexto"/>
          <p:cNvSpPr txBox="1"/>
          <p:nvPr/>
        </p:nvSpPr>
        <p:spPr>
          <a:xfrm>
            <a:off x="4139952" y="4931876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40.5 m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2075" name="2074 Forma libre"/>
          <p:cNvSpPr/>
          <p:nvPr/>
        </p:nvSpPr>
        <p:spPr>
          <a:xfrm>
            <a:off x="5103628" y="3903102"/>
            <a:ext cx="552893" cy="297711"/>
          </a:xfrm>
          <a:custGeom>
            <a:avLst/>
            <a:gdLst>
              <a:gd name="connsiteX0" fmla="*/ 552893 w 552893"/>
              <a:gd name="connsiteY0" fmla="*/ 0 h 297711"/>
              <a:gd name="connsiteX1" fmla="*/ 0 w 552893"/>
              <a:gd name="connsiteY1" fmla="*/ 297711 h 297711"/>
              <a:gd name="connsiteX2" fmla="*/ 223284 w 552893"/>
              <a:gd name="connsiteY2" fmla="*/ 63795 h 2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2893" h="297711">
                <a:moveTo>
                  <a:pt x="552893" y="0"/>
                </a:moveTo>
                <a:lnTo>
                  <a:pt x="0" y="297711"/>
                </a:lnTo>
                <a:lnTo>
                  <a:pt x="223284" y="63795"/>
                </a:lnTo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21142"/>
          <a:stretch/>
        </p:blipFill>
        <p:spPr bwMode="auto">
          <a:xfrm>
            <a:off x="25270" y="1412776"/>
            <a:ext cx="9083234" cy="222107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33 Conector recto"/>
          <p:cNvCxnSpPr/>
          <p:nvPr/>
        </p:nvCxnSpPr>
        <p:spPr>
          <a:xfrm flipV="1">
            <a:off x="4355976" y="1923313"/>
            <a:ext cx="2096289" cy="15776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6" t="84303" r="6385" b="7849"/>
          <a:stretch/>
        </p:blipFill>
        <p:spPr bwMode="auto">
          <a:xfrm>
            <a:off x="7253866" y="3306191"/>
            <a:ext cx="1579418" cy="2471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27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3" name="32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37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2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75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2" grpId="0"/>
      <p:bldP spid="207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1691680" y="1012666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2 - 3.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of </a:t>
            </a:r>
            <a:r>
              <a:rPr lang="es-ES" sz="20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FSE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21142"/>
          <a:stretch/>
        </p:blipFill>
        <p:spPr bwMode="auto">
          <a:xfrm>
            <a:off x="25270" y="1412776"/>
            <a:ext cx="9083234" cy="222107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4" name="33 Conector recto"/>
          <p:cNvCxnSpPr/>
          <p:nvPr/>
        </p:nvCxnSpPr>
        <p:spPr>
          <a:xfrm flipV="1">
            <a:off x="4355976" y="1923313"/>
            <a:ext cx="2096289" cy="15776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6" t="84303" r="6385" b="7849"/>
          <a:stretch/>
        </p:blipFill>
        <p:spPr bwMode="auto">
          <a:xfrm>
            <a:off x="7253866" y="3306191"/>
            <a:ext cx="1579418" cy="24712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78601" y="3933056"/>
            <a:ext cx="8848726" cy="2598377"/>
            <a:chOff x="539551" y="4437112"/>
            <a:chExt cx="7693025" cy="2259012"/>
          </a:xfrm>
        </p:grpSpPr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1" y="4437112"/>
              <a:ext cx="7693025" cy="22590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</p:pic>
        <p:sp>
          <p:nvSpPr>
            <p:cNvPr id="30" name="29 Rectángulo"/>
            <p:cNvSpPr/>
            <p:nvPr/>
          </p:nvSpPr>
          <p:spPr>
            <a:xfrm>
              <a:off x="971600" y="6093296"/>
              <a:ext cx="7260976" cy="6028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1" name="30 CuadroTexto"/>
          <p:cNvSpPr txBox="1"/>
          <p:nvPr/>
        </p:nvSpPr>
        <p:spPr>
          <a:xfrm>
            <a:off x="2267744" y="6021288"/>
            <a:ext cx="9300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 = 0.07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9" name="38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92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1384269" y="1012666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2 - 3.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of </a:t>
            </a:r>
            <a:r>
              <a:rPr lang="es-ES" sz="20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FSE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5" y="1556792"/>
            <a:ext cx="4483265" cy="44832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96" y="1562154"/>
            <a:ext cx="4483008" cy="448300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13" name="12 Grupo"/>
          <p:cNvGrpSpPr/>
          <p:nvPr/>
        </p:nvGrpSpPr>
        <p:grpSpPr>
          <a:xfrm>
            <a:off x="1786002" y="6099908"/>
            <a:ext cx="5594310" cy="644141"/>
            <a:chOff x="1234785" y="6099908"/>
            <a:chExt cx="5594310" cy="644141"/>
          </a:xfrm>
        </p:grpSpPr>
        <p:sp>
          <p:nvSpPr>
            <p:cNvPr id="11" name="10 Rectángulo"/>
            <p:cNvSpPr/>
            <p:nvPr/>
          </p:nvSpPr>
          <p:spPr>
            <a:xfrm>
              <a:off x="1259632" y="6099908"/>
              <a:ext cx="5569463" cy="644141"/>
            </a:xfrm>
            <a:prstGeom prst="rect">
              <a:avLst/>
            </a:prstGeom>
            <a:solidFill>
              <a:srgbClr val="9696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8" name="7 Grupo"/>
            <p:cNvGrpSpPr/>
            <p:nvPr/>
          </p:nvGrpSpPr>
          <p:grpSpPr>
            <a:xfrm>
              <a:off x="3526532" y="6099908"/>
              <a:ext cx="3277716" cy="644141"/>
              <a:chOff x="336363" y="6068035"/>
              <a:chExt cx="3277716" cy="644141"/>
            </a:xfrm>
          </p:grpSpPr>
          <p:cxnSp>
            <p:nvCxnSpPr>
              <p:cNvPr id="3" name="2 Conector recto"/>
              <p:cNvCxnSpPr/>
              <p:nvPr/>
            </p:nvCxnSpPr>
            <p:spPr>
              <a:xfrm>
                <a:off x="336363" y="6237312"/>
                <a:ext cx="52089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7 Conector recto"/>
              <p:cNvCxnSpPr/>
              <p:nvPr/>
            </p:nvCxnSpPr>
            <p:spPr>
              <a:xfrm>
                <a:off x="336363" y="6542899"/>
                <a:ext cx="52089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28 Conector recto"/>
              <p:cNvCxnSpPr/>
              <p:nvPr/>
            </p:nvCxnSpPr>
            <p:spPr>
              <a:xfrm>
                <a:off x="1954494" y="6237312"/>
                <a:ext cx="52089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29 Conector recto"/>
              <p:cNvCxnSpPr/>
              <p:nvPr/>
            </p:nvCxnSpPr>
            <p:spPr>
              <a:xfrm>
                <a:off x="1954494" y="6542899"/>
                <a:ext cx="52089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6 CuadroTexto"/>
              <p:cNvSpPr txBox="1"/>
              <p:nvPr/>
            </p:nvSpPr>
            <p:spPr>
              <a:xfrm>
                <a:off x="2555776" y="6068035"/>
                <a:ext cx="6094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smtClean="0">
                    <a:solidFill>
                      <a:schemeClr val="bg1"/>
                    </a:solidFill>
                    <a:latin typeface="Eras Medium ITC" pitchFamily="34" charset="0"/>
                  </a:rPr>
                  <a:t>Poor</a:t>
                </a:r>
                <a:endParaRPr lang="es-ES" sz="1600" dirty="0">
                  <a:solidFill>
                    <a:schemeClr val="bg1"/>
                  </a:solidFill>
                  <a:latin typeface="Eras Medium ITC" pitchFamily="34" charset="0"/>
                </a:endParaRPr>
              </a:p>
            </p:txBody>
          </p:sp>
          <p:sp>
            <p:nvSpPr>
              <p:cNvPr id="32" name="31 CuadroTexto"/>
              <p:cNvSpPr txBox="1"/>
              <p:nvPr/>
            </p:nvSpPr>
            <p:spPr>
              <a:xfrm>
                <a:off x="899592" y="6373622"/>
                <a:ext cx="5212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chemeClr val="bg1"/>
                    </a:solidFill>
                    <a:latin typeface="Eras Medium ITC" pitchFamily="34" charset="0"/>
                  </a:rPr>
                  <a:t>Fair</a:t>
                </a:r>
                <a:endParaRPr lang="es-ES" sz="1600" dirty="0">
                  <a:solidFill>
                    <a:schemeClr val="bg1"/>
                  </a:solidFill>
                  <a:latin typeface="Eras Medium ITC" pitchFamily="34" charset="0"/>
                </a:endParaRPr>
              </a:p>
            </p:txBody>
          </p:sp>
          <p:sp>
            <p:nvSpPr>
              <p:cNvPr id="33" name="32 CuadroTexto"/>
              <p:cNvSpPr txBox="1"/>
              <p:nvPr/>
            </p:nvSpPr>
            <p:spPr>
              <a:xfrm>
                <a:off x="2555776" y="6373622"/>
                <a:ext cx="10583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smtClean="0">
                    <a:solidFill>
                      <a:schemeClr val="bg1"/>
                    </a:solidFill>
                    <a:latin typeface="Eras Medium ITC" pitchFamily="34" charset="0"/>
                  </a:rPr>
                  <a:t>No </a:t>
                </a:r>
                <a:r>
                  <a:rPr lang="es-ES" sz="1600" dirty="0" err="1" smtClean="0">
                    <a:solidFill>
                      <a:schemeClr val="bg1"/>
                    </a:solidFill>
                    <a:latin typeface="Eras Medium ITC" pitchFamily="34" charset="0"/>
                  </a:rPr>
                  <a:t>adjust</a:t>
                </a:r>
                <a:endParaRPr lang="es-ES" sz="1600" dirty="0">
                  <a:solidFill>
                    <a:schemeClr val="bg1"/>
                  </a:solidFill>
                  <a:latin typeface="Eras Medium ITC" pitchFamily="34" charset="0"/>
                </a:endParaRPr>
              </a:p>
            </p:txBody>
          </p:sp>
          <p:sp>
            <p:nvSpPr>
              <p:cNvPr id="34" name="33 CuadroTexto"/>
              <p:cNvSpPr txBox="1"/>
              <p:nvPr/>
            </p:nvSpPr>
            <p:spPr>
              <a:xfrm>
                <a:off x="899592" y="6068035"/>
                <a:ext cx="699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chemeClr val="bg1"/>
                    </a:solidFill>
                    <a:latin typeface="Eras Medium ITC" pitchFamily="34" charset="0"/>
                  </a:rPr>
                  <a:t>Good</a:t>
                </a:r>
                <a:endParaRPr lang="es-ES" sz="1600" dirty="0">
                  <a:solidFill>
                    <a:schemeClr val="bg1"/>
                  </a:solidFill>
                  <a:latin typeface="Eras Medium ITC" pitchFamily="34" charset="0"/>
                </a:endParaRPr>
              </a:p>
            </p:txBody>
          </p:sp>
        </p:grpSp>
        <p:sp>
          <p:nvSpPr>
            <p:cNvPr id="10" name="9 CuadroTexto"/>
            <p:cNvSpPr txBox="1"/>
            <p:nvPr/>
          </p:nvSpPr>
          <p:spPr>
            <a:xfrm>
              <a:off x="1234785" y="6237312"/>
              <a:ext cx="2113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>
                  <a:solidFill>
                    <a:schemeClr val="bg1"/>
                  </a:solidFill>
                  <a:latin typeface="Eras Medium ITC" pitchFamily="34" charset="0"/>
                </a:rPr>
                <a:t>Adjustment</a:t>
              </a:r>
              <a:r>
                <a:rPr lang="es-ES" dirty="0" smtClean="0">
                  <a:solidFill>
                    <a:schemeClr val="bg1"/>
                  </a:solidFill>
                  <a:latin typeface="Eras Medium ITC" pitchFamily="34" charset="0"/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  <a:latin typeface="Eras Medium ITC" pitchFamily="34" charset="0"/>
                </a:rPr>
                <a:t>quality</a:t>
              </a:r>
              <a:endParaRPr lang="es-ES" dirty="0">
                <a:solidFill>
                  <a:schemeClr val="bg1"/>
                </a:solidFill>
                <a:latin typeface="Eras Medium ITC" pitchFamily="34" charset="0"/>
              </a:endParaRPr>
            </a:p>
          </p:txBody>
        </p:sp>
      </p:grpSp>
      <p:sp>
        <p:nvSpPr>
          <p:cNvPr id="31" name="30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8" name="37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72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1384269" y="1012666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2 - 3.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of </a:t>
            </a:r>
            <a:r>
              <a:rPr lang="es-ES" sz="20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FSE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" y="1556792"/>
            <a:ext cx="4302664" cy="4320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grpSp>
        <p:nvGrpSpPr>
          <p:cNvPr id="18" name="17 Grupo"/>
          <p:cNvGrpSpPr/>
          <p:nvPr/>
        </p:nvGrpSpPr>
        <p:grpSpPr>
          <a:xfrm>
            <a:off x="1786002" y="6099908"/>
            <a:ext cx="5594310" cy="644141"/>
            <a:chOff x="1234785" y="6099908"/>
            <a:chExt cx="5594310" cy="644141"/>
          </a:xfrm>
        </p:grpSpPr>
        <p:sp>
          <p:nvSpPr>
            <p:cNvPr id="19" name="18 Rectángulo"/>
            <p:cNvSpPr/>
            <p:nvPr/>
          </p:nvSpPr>
          <p:spPr>
            <a:xfrm>
              <a:off x="1259632" y="6099908"/>
              <a:ext cx="5569463" cy="644141"/>
            </a:xfrm>
            <a:prstGeom prst="rect">
              <a:avLst/>
            </a:prstGeom>
            <a:solidFill>
              <a:srgbClr val="96969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29" name="28 Grupo"/>
            <p:cNvGrpSpPr/>
            <p:nvPr/>
          </p:nvGrpSpPr>
          <p:grpSpPr>
            <a:xfrm>
              <a:off x="3526532" y="6099908"/>
              <a:ext cx="3277716" cy="644141"/>
              <a:chOff x="336363" y="6068035"/>
              <a:chExt cx="3277716" cy="644141"/>
            </a:xfrm>
          </p:grpSpPr>
          <p:cxnSp>
            <p:nvCxnSpPr>
              <p:cNvPr id="31" name="30 Conector recto"/>
              <p:cNvCxnSpPr/>
              <p:nvPr/>
            </p:nvCxnSpPr>
            <p:spPr>
              <a:xfrm>
                <a:off x="336363" y="6237312"/>
                <a:ext cx="520890" cy="0"/>
              </a:xfrm>
              <a:prstGeom prst="line">
                <a:avLst/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31 Conector recto"/>
              <p:cNvCxnSpPr/>
              <p:nvPr/>
            </p:nvCxnSpPr>
            <p:spPr>
              <a:xfrm>
                <a:off x="336363" y="6542899"/>
                <a:ext cx="520890" cy="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32 Conector recto"/>
              <p:cNvCxnSpPr/>
              <p:nvPr/>
            </p:nvCxnSpPr>
            <p:spPr>
              <a:xfrm>
                <a:off x="1954494" y="6237312"/>
                <a:ext cx="520890" cy="0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33 Conector recto"/>
              <p:cNvCxnSpPr/>
              <p:nvPr/>
            </p:nvCxnSpPr>
            <p:spPr>
              <a:xfrm>
                <a:off x="1954494" y="6542899"/>
                <a:ext cx="52089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34 CuadroTexto"/>
              <p:cNvSpPr txBox="1"/>
              <p:nvPr/>
            </p:nvSpPr>
            <p:spPr>
              <a:xfrm>
                <a:off x="2555776" y="6068035"/>
                <a:ext cx="6094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smtClean="0">
                    <a:solidFill>
                      <a:schemeClr val="bg1"/>
                    </a:solidFill>
                    <a:latin typeface="Eras Medium ITC" pitchFamily="34" charset="0"/>
                  </a:rPr>
                  <a:t>Poor</a:t>
                </a:r>
                <a:endParaRPr lang="es-ES" sz="1600" dirty="0">
                  <a:solidFill>
                    <a:schemeClr val="bg1"/>
                  </a:solidFill>
                  <a:latin typeface="Eras Medium ITC" pitchFamily="34" charset="0"/>
                </a:endParaRPr>
              </a:p>
            </p:txBody>
          </p:sp>
          <p:sp>
            <p:nvSpPr>
              <p:cNvPr id="36" name="35 CuadroTexto"/>
              <p:cNvSpPr txBox="1"/>
              <p:nvPr/>
            </p:nvSpPr>
            <p:spPr>
              <a:xfrm>
                <a:off x="899592" y="6373622"/>
                <a:ext cx="52129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chemeClr val="bg1"/>
                    </a:solidFill>
                    <a:latin typeface="Eras Medium ITC" pitchFamily="34" charset="0"/>
                  </a:rPr>
                  <a:t>Fair</a:t>
                </a:r>
                <a:endParaRPr lang="es-ES" sz="1600" dirty="0">
                  <a:solidFill>
                    <a:schemeClr val="bg1"/>
                  </a:solidFill>
                  <a:latin typeface="Eras Medium ITC" pitchFamily="34" charset="0"/>
                </a:endParaRPr>
              </a:p>
            </p:txBody>
          </p:sp>
          <p:sp>
            <p:nvSpPr>
              <p:cNvPr id="37" name="36 CuadroTexto"/>
              <p:cNvSpPr txBox="1"/>
              <p:nvPr/>
            </p:nvSpPr>
            <p:spPr>
              <a:xfrm>
                <a:off x="2555776" y="6373622"/>
                <a:ext cx="10583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smtClean="0">
                    <a:solidFill>
                      <a:schemeClr val="bg1"/>
                    </a:solidFill>
                    <a:latin typeface="Eras Medium ITC" pitchFamily="34" charset="0"/>
                  </a:rPr>
                  <a:t>No </a:t>
                </a:r>
                <a:r>
                  <a:rPr lang="es-ES" sz="1600" dirty="0" err="1" smtClean="0">
                    <a:solidFill>
                      <a:schemeClr val="bg1"/>
                    </a:solidFill>
                    <a:latin typeface="Eras Medium ITC" pitchFamily="34" charset="0"/>
                  </a:rPr>
                  <a:t>adjust</a:t>
                </a:r>
                <a:endParaRPr lang="es-ES" sz="1600" dirty="0">
                  <a:solidFill>
                    <a:schemeClr val="bg1"/>
                  </a:solidFill>
                  <a:latin typeface="Eras Medium ITC" pitchFamily="34" charset="0"/>
                </a:endParaRPr>
              </a:p>
            </p:txBody>
          </p:sp>
          <p:sp>
            <p:nvSpPr>
              <p:cNvPr id="38" name="37 CuadroTexto"/>
              <p:cNvSpPr txBox="1"/>
              <p:nvPr/>
            </p:nvSpPr>
            <p:spPr>
              <a:xfrm>
                <a:off x="899592" y="6068035"/>
                <a:ext cx="699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600" dirty="0" err="1" smtClean="0">
                    <a:solidFill>
                      <a:schemeClr val="bg1"/>
                    </a:solidFill>
                    <a:latin typeface="Eras Medium ITC" pitchFamily="34" charset="0"/>
                  </a:rPr>
                  <a:t>Good</a:t>
                </a:r>
                <a:endParaRPr lang="es-ES" sz="1600" dirty="0">
                  <a:solidFill>
                    <a:schemeClr val="bg1"/>
                  </a:solidFill>
                  <a:latin typeface="Eras Medium ITC" pitchFamily="34" charset="0"/>
                </a:endParaRPr>
              </a:p>
            </p:txBody>
          </p:sp>
        </p:grpSp>
        <p:sp>
          <p:nvSpPr>
            <p:cNvPr id="30" name="29 CuadroTexto"/>
            <p:cNvSpPr txBox="1"/>
            <p:nvPr/>
          </p:nvSpPr>
          <p:spPr>
            <a:xfrm>
              <a:off x="1234785" y="6237312"/>
              <a:ext cx="21130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err="1" smtClean="0">
                  <a:solidFill>
                    <a:schemeClr val="bg1"/>
                  </a:solidFill>
                  <a:latin typeface="Eras Medium ITC" pitchFamily="34" charset="0"/>
                </a:rPr>
                <a:t>Adjustment</a:t>
              </a:r>
              <a:r>
                <a:rPr lang="es-ES" dirty="0" smtClean="0">
                  <a:solidFill>
                    <a:schemeClr val="bg1"/>
                  </a:solidFill>
                  <a:latin typeface="Eras Medium ITC" pitchFamily="34" charset="0"/>
                </a:rPr>
                <a:t> </a:t>
              </a:r>
              <a:r>
                <a:rPr lang="es-ES" dirty="0" err="1" smtClean="0">
                  <a:solidFill>
                    <a:schemeClr val="bg1"/>
                  </a:solidFill>
                  <a:latin typeface="Eras Medium ITC" pitchFamily="34" charset="0"/>
                </a:rPr>
                <a:t>quality</a:t>
              </a:r>
              <a:endParaRPr lang="es-ES" dirty="0">
                <a:solidFill>
                  <a:schemeClr val="bg1"/>
                </a:solidFill>
                <a:latin typeface="Eras Medium ITC" pitchFamily="34" charset="0"/>
              </a:endParaRPr>
            </a:p>
          </p:txBody>
        </p:sp>
      </p:grpSp>
      <p:sp>
        <p:nvSpPr>
          <p:cNvPr id="39" name="38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43" name="42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87" y="1556792"/>
            <a:ext cx="4661217" cy="432048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877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597" y="2120897"/>
            <a:ext cx="4510907" cy="42036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1384269" y="1012666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2 - 3.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of </a:t>
            </a:r>
            <a:r>
              <a:rPr lang="es-ES" sz="20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FSE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132856"/>
            <a:ext cx="4498075" cy="41917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7" name="6 Rectángulo redondeado"/>
          <p:cNvSpPr/>
          <p:nvPr/>
        </p:nvSpPr>
        <p:spPr>
          <a:xfrm>
            <a:off x="624554" y="3456000"/>
            <a:ext cx="3909017" cy="432048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Rectángulo redondeado"/>
          <p:cNvSpPr/>
          <p:nvPr/>
        </p:nvSpPr>
        <p:spPr>
          <a:xfrm>
            <a:off x="624554" y="3717032"/>
            <a:ext cx="3909017" cy="43204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765266" y="2996952"/>
            <a:ext cx="4943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fair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753968" y="4221088"/>
            <a:ext cx="63030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C000"/>
                </a:solidFill>
              </a:rPr>
              <a:t>poor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6306564" y="2699628"/>
            <a:ext cx="157780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No </a:t>
            </a:r>
            <a:r>
              <a:rPr lang="es-ES" dirty="0" err="1" smtClean="0">
                <a:solidFill>
                  <a:srgbClr val="FF0000"/>
                </a:solidFill>
              </a:rPr>
              <a:t>adjustment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498076" cy="419170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26" name="25 Rectángulo redondeado"/>
          <p:cNvSpPr/>
          <p:nvPr/>
        </p:nvSpPr>
        <p:spPr>
          <a:xfrm>
            <a:off x="5181644" y="3429000"/>
            <a:ext cx="3909017" cy="720080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>
            <a:off x="5397668" y="2996952"/>
            <a:ext cx="6575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00B050"/>
                </a:solidFill>
              </a:rPr>
              <a:t>good</a:t>
            </a:r>
            <a:endParaRPr lang="es-ES" dirty="0">
              <a:solidFill>
                <a:srgbClr val="00B050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40" name="39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Rectángulo redondeado"/>
          <p:cNvSpPr/>
          <p:nvPr/>
        </p:nvSpPr>
        <p:spPr>
          <a:xfrm>
            <a:off x="5209927" y="4038748"/>
            <a:ext cx="3909017" cy="686395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>
            <a:off x="5426616" y="4869160"/>
            <a:ext cx="49436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chemeClr val="bg1"/>
                </a:solidFill>
              </a:rPr>
              <a:t>fair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46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5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" grpId="0" animBg="1"/>
      <p:bldP spid="27" grpId="0" animBg="1"/>
      <p:bldP spid="29" grpId="0" animBg="1"/>
      <p:bldP spid="26" grpId="0" animBg="1"/>
      <p:bldP spid="28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08" y="1484784"/>
            <a:ext cx="3312368" cy="52909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1384269" y="1012666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2 - 3.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of </a:t>
            </a:r>
            <a:r>
              <a:rPr lang="es-ES" sz="20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FSE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cxnSp>
        <p:nvCxnSpPr>
          <p:cNvPr id="7" name="6 Conector recto de flecha"/>
          <p:cNvCxnSpPr/>
          <p:nvPr/>
        </p:nvCxnSpPr>
        <p:spPr>
          <a:xfrm flipH="1">
            <a:off x="6297327" y="2204864"/>
            <a:ext cx="432048" cy="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 flipH="1">
            <a:off x="6297327" y="3384000"/>
            <a:ext cx="432048" cy="0"/>
          </a:xfrm>
          <a:prstGeom prst="straightConnector1">
            <a:avLst/>
          </a:prstGeom>
          <a:ln w="57150">
            <a:solidFill>
              <a:srgbClr val="33CC3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flipH="1">
            <a:off x="6297327" y="1916832"/>
            <a:ext cx="432048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4" name="33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flipH="1">
            <a:off x="6297327" y="3645024"/>
            <a:ext cx="432048" cy="0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69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1384269" y="980728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2 - 3.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of </a:t>
            </a:r>
            <a:r>
              <a:rPr lang="es-ES" sz="20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FSE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96" y="1412776"/>
            <a:ext cx="5867400" cy="54406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6" y="1412776"/>
            <a:ext cx="3954323" cy="2046801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85991" y="3459577"/>
            <a:ext cx="2037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Strain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triangle</a:t>
            </a:r>
            <a:endParaRPr lang="es-ES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pPr algn="ctr"/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Jones et al. (2004)</a:t>
            </a:r>
            <a:endParaRPr lang="es-ES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14" name="13 Forma libre"/>
          <p:cNvSpPr/>
          <p:nvPr/>
        </p:nvSpPr>
        <p:spPr>
          <a:xfrm>
            <a:off x="4080681" y="2354192"/>
            <a:ext cx="1091820" cy="402656"/>
          </a:xfrm>
          <a:custGeom>
            <a:avLst/>
            <a:gdLst>
              <a:gd name="connsiteX0" fmla="*/ 0 w 1091820"/>
              <a:gd name="connsiteY0" fmla="*/ 20518 h 402656"/>
              <a:gd name="connsiteX1" fmla="*/ 409432 w 1091820"/>
              <a:gd name="connsiteY1" fmla="*/ 6871 h 402656"/>
              <a:gd name="connsiteX2" fmla="*/ 709683 w 1091820"/>
              <a:gd name="connsiteY2" fmla="*/ 116053 h 402656"/>
              <a:gd name="connsiteX3" fmla="*/ 900752 w 1091820"/>
              <a:gd name="connsiteY3" fmla="*/ 238883 h 402656"/>
              <a:gd name="connsiteX4" fmla="*/ 1091820 w 1091820"/>
              <a:gd name="connsiteY4" fmla="*/ 402656 h 4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1820" h="402656">
                <a:moveTo>
                  <a:pt x="0" y="20518"/>
                </a:moveTo>
                <a:cubicBezTo>
                  <a:pt x="145576" y="5733"/>
                  <a:pt x="291152" y="-9052"/>
                  <a:pt x="409432" y="6871"/>
                </a:cubicBezTo>
                <a:cubicBezTo>
                  <a:pt x="527713" y="22794"/>
                  <a:pt x="627796" y="77384"/>
                  <a:pt x="709683" y="116053"/>
                </a:cubicBezTo>
                <a:cubicBezTo>
                  <a:pt x="791570" y="154722"/>
                  <a:pt x="837063" y="191116"/>
                  <a:pt x="900752" y="238883"/>
                </a:cubicBezTo>
                <a:cubicBezTo>
                  <a:pt x="964442" y="286650"/>
                  <a:pt x="1028131" y="344653"/>
                  <a:pt x="1091820" y="402656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2" name="31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21 Forma libre"/>
          <p:cNvSpPr/>
          <p:nvPr/>
        </p:nvSpPr>
        <p:spPr>
          <a:xfrm>
            <a:off x="4885991" y="4346369"/>
            <a:ext cx="421575" cy="190005"/>
          </a:xfrm>
          <a:custGeom>
            <a:avLst/>
            <a:gdLst>
              <a:gd name="connsiteX0" fmla="*/ 83127 w 427512"/>
              <a:gd name="connsiteY0" fmla="*/ 11875 h 201880"/>
              <a:gd name="connsiteX1" fmla="*/ 0 w 427512"/>
              <a:gd name="connsiteY1" fmla="*/ 201880 h 201880"/>
              <a:gd name="connsiteX2" fmla="*/ 356260 w 427512"/>
              <a:gd name="connsiteY2" fmla="*/ 201880 h 201880"/>
              <a:gd name="connsiteX3" fmla="*/ 427512 w 427512"/>
              <a:gd name="connsiteY3" fmla="*/ 0 h 201880"/>
              <a:gd name="connsiteX4" fmla="*/ 83127 w 427512"/>
              <a:gd name="connsiteY4" fmla="*/ 11875 h 201880"/>
              <a:gd name="connsiteX0" fmla="*/ 83127 w 421575"/>
              <a:gd name="connsiteY0" fmla="*/ 0 h 190005"/>
              <a:gd name="connsiteX1" fmla="*/ 0 w 421575"/>
              <a:gd name="connsiteY1" fmla="*/ 190005 h 190005"/>
              <a:gd name="connsiteX2" fmla="*/ 356260 w 421575"/>
              <a:gd name="connsiteY2" fmla="*/ 190005 h 190005"/>
              <a:gd name="connsiteX3" fmla="*/ 421575 w 421575"/>
              <a:gd name="connsiteY3" fmla="*/ 0 h 190005"/>
              <a:gd name="connsiteX4" fmla="*/ 83127 w 421575"/>
              <a:gd name="connsiteY4" fmla="*/ 0 h 19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575" h="190005">
                <a:moveTo>
                  <a:pt x="83127" y="0"/>
                </a:moveTo>
                <a:lnTo>
                  <a:pt x="0" y="190005"/>
                </a:lnTo>
                <a:lnTo>
                  <a:pt x="356260" y="190005"/>
                </a:lnTo>
                <a:lnTo>
                  <a:pt x="421575" y="0"/>
                </a:lnTo>
                <a:lnTo>
                  <a:pt x="83127" y="0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462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30 Grupo"/>
          <p:cNvGrpSpPr/>
          <p:nvPr/>
        </p:nvGrpSpPr>
        <p:grpSpPr>
          <a:xfrm>
            <a:off x="-108520" y="2779610"/>
            <a:ext cx="3241077" cy="3025654"/>
            <a:chOff x="4139505" y="2348880"/>
            <a:chExt cx="4752975" cy="4437062"/>
          </a:xfrm>
        </p:grpSpPr>
        <p:grpSp>
          <p:nvGrpSpPr>
            <p:cNvPr id="32" name="Group 70"/>
            <p:cNvGrpSpPr>
              <a:grpSpLocks/>
            </p:cNvGrpSpPr>
            <p:nvPr/>
          </p:nvGrpSpPr>
          <p:grpSpPr bwMode="auto">
            <a:xfrm>
              <a:off x="4139505" y="2348880"/>
              <a:ext cx="4752975" cy="4437062"/>
              <a:chOff x="2109" y="1525"/>
              <a:chExt cx="2994" cy="2795"/>
            </a:xfrm>
          </p:grpSpPr>
          <p:sp>
            <p:nvSpPr>
              <p:cNvPr id="59" name="Rectangle 68"/>
              <p:cNvSpPr>
                <a:spLocks noChangeArrowheads="1"/>
              </p:cNvSpPr>
              <p:nvPr/>
            </p:nvSpPr>
            <p:spPr bwMode="auto">
              <a:xfrm>
                <a:off x="2109" y="1525"/>
                <a:ext cx="2994" cy="279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Oval 38"/>
              <p:cNvSpPr>
                <a:spLocks noChangeArrowheads="1"/>
              </p:cNvSpPr>
              <p:nvPr/>
            </p:nvSpPr>
            <p:spPr bwMode="auto">
              <a:xfrm>
                <a:off x="2290" y="1616"/>
                <a:ext cx="2631" cy="2631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3" name="Freeform 39"/>
            <p:cNvSpPr>
              <a:spLocks/>
            </p:cNvSpPr>
            <p:nvPr/>
          </p:nvSpPr>
          <p:spPr bwMode="auto">
            <a:xfrm>
              <a:off x="4449067" y="3771280"/>
              <a:ext cx="4114800" cy="1141412"/>
            </a:xfrm>
            <a:custGeom>
              <a:avLst/>
              <a:gdLst>
                <a:gd name="T0" fmla="*/ 0 w 2592"/>
                <a:gd name="T1" fmla="*/ 719 h 719"/>
                <a:gd name="T2" fmla="*/ 200 w 2592"/>
                <a:gd name="T3" fmla="*/ 499 h 719"/>
                <a:gd name="T4" fmla="*/ 572 w 2592"/>
                <a:gd name="T5" fmla="*/ 255 h 719"/>
                <a:gd name="T6" fmla="*/ 816 w 2592"/>
                <a:gd name="T7" fmla="*/ 147 h 719"/>
                <a:gd name="T8" fmla="*/ 1120 w 2592"/>
                <a:gd name="T9" fmla="*/ 57 h 719"/>
                <a:gd name="T10" fmla="*/ 1483 w 2592"/>
                <a:gd name="T11" fmla="*/ 11 h 719"/>
                <a:gd name="T12" fmla="*/ 1801 w 2592"/>
                <a:gd name="T13" fmla="*/ 11 h 719"/>
                <a:gd name="T14" fmla="*/ 2204 w 2592"/>
                <a:gd name="T15" fmla="*/ 75 h 719"/>
                <a:gd name="T16" fmla="*/ 2481 w 2592"/>
                <a:gd name="T17" fmla="*/ 193 h 719"/>
                <a:gd name="T18" fmla="*/ 2592 w 2592"/>
                <a:gd name="T19" fmla="*/ 251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92" h="719">
                  <a:moveTo>
                    <a:pt x="0" y="719"/>
                  </a:moveTo>
                  <a:cubicBezTo>
                    <a:pt x="33" y="682"/>
                    <a:pt x="105" y="576"/>
                    <a:pt x="200" y="499"/>
                  </a:cubicBezTo>
                  <a:cubicBezTo>
                    <a:pt x="295" y="422"/>
                    <a:pt x="469" y="314"/>
                    <a:pt x="572" y="255"/>
                  </a:cubicBezTo>
                  <a:cubicBezTo>
                    <a:pt x="675" y="196"/>
                    <a:pt x="725" y="180"/>
                    <a:pt x="816" y="147"/>
                  </a:cubicBezTo>
                  <a:cubicBezTo>
                    <a:pt x="907" y="114"/>
                    <a:pt x="1009" y="80"/>
                    <a:pt x="1120" y="57"/>
                  </a:cubicBezTo>
                  <a:cubicBezTo>
                    <a:pt x="1231" y="34"/>
                    <a:pt x="1370" y="19"/>
                    <a:pt x="1483" y="11"/>
                  </a:cubicBezTo>
                  <a:cubicBezTo>
                    <a:pt x="1596" y="3"/>
                    <a:pt x="1681" y="0"/>
                    <a:pt x="1801" y="11"/>
                  </a:cubicBezTo>
                  <a:cubicBezTo>
                    <a:pt x="1921" y="22"/>
                    <a:pt x="2091" y="45"/>
                    <a:pt x="2204" y="75"/>
                  </a:cubicBezTo>
                  <a:cubicBezTo>
                    <a:pt x="2317" y="105"/>
                    <a:pt x="2416" y="164"/>
                    <a:pt x="2481" y="193"/>
                  </a:cubicBezTo>
                  <a:cubicBezTo>
                    <a:pt x="2546" y="222"/>
                    <a:pt x="2569" y="239"/>
                    <a:pt x="2592" y="251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Line 40"/>
            <p:cNvSpPr>
              <a:spLocks noChangeShapeType="1"/>
            </p:cNvSpPr>
            <p:nvPr/>
          </p:nvSpPr>
          <p:spPr bwMode="auto">
            <a:xfrm flipH="1" flipV="1">
              <a:off x="8316217" y="5661992"/>
              <a:ext cx="288925" cy="1428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Freeform 43"/>
            <p:cNvSpPr>
              <a:spLocks/>
            </p:cNvSpPr>
            <p:nvPr/>
          </p:nvSpPr>
          <p:spPr bwMode="auto">
            <a:xfrm>
              <a:off x="6804918" y="5767304"/>
              <a:ext cx="1511300" cy="415925"/>
            </a:xfrm>
            <a:custGeom>
              <a:avLst/>
              <a:gdLst>
                <a:gd name="T0" fmla="*/ 952 w 952"/>
                <a:gd name="T1" fmla="*/ 0 h 262"/>
                <a:gd name="T2" fmla="*/ 812 w 952"/>
                <a:gd name="T3" fmla="*/ 79 h 262"/>
                <a:gd name="T4" fmla="*/ 589 w 952"/>
                <a:gd name="T5" fmla="*/ 181 h 262"/>
                <a:gd name="T6" fmla="*/ 407 w 952"/>
                <a:gd name="T7" fmla="*/ 227 h 262"/>
                <a:gd name="T8" fmla="*/ 180 w 952"/>
                <a:gd name="T9" fmla="*/ 259 h 262"/>
                <a:gd name="T10" fmla="*/ 0 w 952"/>
                <a:gd name="T11" fmla="*/ 247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2" h="262">
                  <a:moveTo>
                    <a:pt x="952" y="0"/>
                  </a:moveTo>
                  <a:cubicBezTo>
                    <a:pt x="929" y="13"/>
                    <a:pt x="872" y="49"/>
                    <a:pt x="812" y="79"/>
                  </a:cubicBezTo>
                  <a:cubicBezTo>
                    <a:pt x="752" y="109"/>
                    <a:pt x="656" y="156"/>
                    <a:pt x="589" y="181"/>
                  </a:cubicBezTo>
                  <a:cubicBezTo>
                    <a:pt x="522" y="206"/>
                    <a:pt x="475" y="214"/>
                    <a:pt x="407" y="227"/>
                  </a:cubicBezTo>
                  <a:cubicBezTo>
                    <a:pt x="339" y="240"/>
                    <a:pt x="248" y="256"/>
                    <a:pt x="180" y="259"/>
                  </a:cubicBezTo>
                  <a:cubicBezTo>
                    <a:pt x="112" y="262"/>
                    <a:pt x="37" y="249"/>
                    <a:pt x="0" y="24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Freeform 44"/>
            <p:cNvSpPr>
              <a:spLocks/>
            </p:cNvSpPr>
            <p:nvPr/>
          </p:nvSpPr>
          <p:spPr bwMode="auto">
            <a:xfrm>
              <a:off x="4468117" y="4719786"/>
              <a:ext cx="336550" cy="374651"/>
            </a:xfrm>
            <a:custGeom>
              <a:avLst/>
              <a:gdLst>
                <a:gd name="T0" fmla="*/ 0 w 212"/>
                <a:gd name="T1" fmla="*/ 236 h 236"/>
                <a:gd name="T2" fmla="*/ 65 w 212"/>
                <a:gd name="T3" fmla="*/ 165 h 236"/>
                <a:gd name="T4" fmla="*/ 148 w 212"/>
                <a:gd name="T5" fmla="*/ 68 h 236"/>
                <a:gd name="T6" fmla="*/ 212 w 212"/>
                <a:gd name="T7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2" h="236">
                  <a:moveTo>
                    <a:pt x="0" y="236"/>
                  </a:moveTo>
                  <a:cubicBezTo>
                    <a:pt x="11" y="224"/>
                    <a:pt x="40" y="193"/>
                    <a:pt x="65" y="165"/>
                  </a:cubicBezTo>
                  <a:cubicBezTo>
                    <a:pt x="90" y="137"/>
                    <a:pt x="124" y="95"/>
                    <a:pt x="148" y="68"/>
                  </a:cubicBezTo>
                  <a:cubicBezTo>
                    <a:pt x="172" y="41"/>
                    <a:pt x="199" y="14"/>
                    <a:pt x="212" y="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dash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Freeform 45"/>
            <p:cNvSpPr>
              <a:spLocks/>
            </p:cNvSpPr>
            <p:nvPr/>
          </p:nvSpPr>
          <p:spPr bwMode="auto">
            <a:xfrm>
              <a:off x="4671317" y="3572842"/>
              <a:ext cx="3638550" cy="2503488"/>
            </a:xfrm>
            <a:custGeom>
              <a:avLst/>
              <a:gdLst>
                <a:gd name="T0" fmla="*/ 2292 w 2292"/>
                <a:gd name="T1" fmla="*/ 1304 h 1577"/>
                <a:gd name="T2" fmla="*/ 2104 w 2292"/>
                <a:gd name="T3" fmla="*/ 1428 h 1577"/>
                <a:gd name="T4" fmla="*/ 1956 w 2292"/>
                <a:gd name="T5" fmla="*/ 1492 h 1577"/>
                <a:gd name="T6" fmla="*/ 1740 w 2292"/>
                <a:gd name="T7" fmla="*/ 1556 h 1577"/>
                <a:gd name="T8" fmla="*/ 1452 w 2292"/>
                <a:gd name="T9" fmla="*/ 1576 h 1577"/>
                <a:gd name="T10" fmla="*/ 1208 w 2292"/>
                <a:gd name="T11" fmla="*/ 1548 h 1577"/>
                <a:gd name="T12" fmla="*/ 960 w 2292"/>
                <a:gd name="T13" fmla="*/ 1468 h 1577"/>
                <a:gd name="T14" fmla="*/ 799 w 2292"/>
                <a:gd name="T15" fmla="*/ 1406 h 1577"/>
                <a:gd name="T16" fmla="*/ 572 w 2292"/>
                <a:gd name="T17" fmla="*/ 1270 h 1577"/>
                <a:gd name="T18" fmla="*/ 436 w 2292"/>
                <a:gd name="T19" fmla="*/ 1148 h 1577"/>
                <a:gd name="T20" fmla="*/ 345 w 2292"/>
                <a:gd name="T21" fmla="*/ 1043 h 1577"/>
                <a:gd name="T22" fmla="*/ 209 w 2292"/>
                <a:gd name="T23" fmla="*/ 862 h 1577"/>
                <a:gd name="T24" fmla="*/ 120 w 2292"/>
                <a:gd name="T25" fmla="*/ 696 h 1577"/>
                <a:gd name="T26" fmla="*/ 52 w 2292"/>
                <a:gd name="T27" fmla="*/ 496 h 1577"/>
                <a:gd name="T28" fmla="*/ 8 w 2292"/>
                <a:gd name="T29" fmla="*/ 260 h 1577"/>
                <a:gd name="T30" fmla="*/ 4 w 2292"/>
                <a:gd name="T31" fmla="*/ 0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92" h="1577">
                  <a:moveTo>
                    <a:pt x="2292" y="1304"/>
                  </a:moveTo>
                  <a:cubicBezTo>
                    <a:pt x="2261" y="1325"/>
                    <a:pt x="2160" y="1397"/>
                    <a:pt x="2104" y="1428"/>
                  </a:cubicBezTo>
                  <a:cubicBezTo>
                    <a:pt x="2048" y="1459"/>
                    <a:pt x="2017" y="1471"/>
                    <a:pt x="1956" y="1492"/>
                  </a:cubicBezTo>
                  <a:cubicBezTo>
                    <a:pt x="1895" y="1513"/>
                    <a:pt x="1824" y="1542"/>
                    <a:pt x="1740" y="1556"/>
                  </a:cubicBezTo>
                  <a:cubicBezTo>
                    <a:pt x="1656" y="1570"/>
                    <a:pt x="1541" y="1577"/>
                    <a:pt x="1452" y="1576"/>
                  </a:cubicBezTo>
                  <a:cubicBezTo>
                    <a:pt x="1363" y="1575"/>
                    <a:pt x="1290" y="1566"/>
                    <a:pt x="1208" y="1548"/>
                  </a:cubicBezTo>
                  <a:cubicBezTo>
                    <a:pt x="1126" y="1530"/>
                    <a:pt x="1028" y="1492"/>
                    <a:pt x="960" y="1468"/>
                  </a:cubicBezTo>
                  <a:cubicBezTo>
                    <a:pt x="892" y="1444"/>
                    <a:pt x="864" y="1439"/>
                    <a:pt x="799" y="1406"/>
                  </a:cubicBezTo>
                  <a:cubicBezTo>
                    <a:pt x="734" y="1373"/>
                    <a:pt x="632" y="1313"/>
                    <a:pt x="572" y="1270"/>
                  </a:cubicBezTo>
                  <a:cubicBezTo>
                    <a:pt x="512" y="1227"/>
                    <a:pt x="474" y="1186"/>
                    <a:pt x="436" y="1148"/>
                  </a:cubicBezTo>
                  <a:cubicBezTo>
                    <a:pt x="398" y="1110"/>
                    <a:pt x="383" y="1091"/>
                    <a:pt x="345" y="1043"/>
                  </a:cubicBezTo>
                  <a:cubicBezTo>
                    <a:pt x="307" y="995"/>
                    <a:pt x="246" y="920"/>
                    <a:pt x="209" y="862"/>
                  </a:cubicBezTo>
                  <a:cubicBezTo>
                    <a:pt x="172" y="804"/>
                    <a:pt x="146" y="757"/>
                    <a:pt x="120" y="696"/>
                  </a:cubicBezTo>
                  <a:cubicBezTo>
                    <a:pt x="94" y="635"/>
                    <a:pt x="71" y="569"/>
                    <a:pt x="52" y="496"/>
                  </a:cubicBezTo>
                  <a:cubicBezTo>
                    <a:pt x="33" y="423"/>
                    <a:pt x="16" y="343"/>
                    <a:pt x="8" y="260"/>
                  </a:cubicBezTo>
                  <a:cubicBezTo>
                    <a:pt x="0" y="177"/>
                    <a:pt x="5" y="54"/>
                    <a:pt x="4" y="0"/>
                  </a:cubicBezTo>
                </a:path>
              </a:pathLst>
            </a:custGeom>
            <a:noFill/>
            <a:ln w="28575" cmpd="sng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roup 60"/>
            <p:cNvGrpSpPr>
              <a:grpSpLocks/>
            </p:cNvGrpSpPr>
            <p:nvPr/>
          </p:nvGrpSpPr>
          <p:grpSpPr bwMode="auto">
            <a:xfrm>
              <a:off x="8387655" y="5869955"/>
              <a:ext cx="387350" cy="366712"/>
              <a:chOff x="431" y="3290"/>
              <a:chExt cx="244" cy="231"/>
            </a:xfrm>
          </p:grpSpPr>
          <p:sp>
            <p:nvSpPr>
              <p:cNvPr id="57" name="Text Box 49"/>
              <p:cNvSpPr txBox="1">
                <a:spLocks noChangeArrowheads="1"/>
              </p:cNvSpPr>
              <p:nvPr/>
            </p:nvSpPr>
            <p:spPr bwMode="auto">
              <a:xfrm>
                <a:off x="431" y="3290"/>
                <a:ext cx="2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F</a:t>
                </a:r>
                <a:r>
                  <a:rPr kumimoji="0" lang="es-ES_tradnl" sz="1800" b="0" i="0" u="none" strike="noStrike" kern="0" cap="none" spc="0" normalizeH="0" baseline="-2500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d</a:t>
                </a:r>
                <a:endParaRPr kumimoji="0" lang="es-ES" sz="18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8" name="Line 50"/>
              <p:cNvSpPr>
                <a:spLocks noChangeShapeType="1"/>
              </p:cNvSpPr>
              <p:nvPr/>
            </p:nvSpPr>
            <p:spPr bwMode="auto">
              <a:xfrm>
                <a:off x="489" y="3322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6658868" y="5582621"/>
              <a:ext cx="912813" cy="450851"/>
              <a:chOff x="885" y="3149"/>
              <a:chExt cx="575" cy="284"/>
            </a:xfrm>
          </p:grpSpPr>
          <p:sp>
            <p:nvSpPr>
              <p:cNvPr id="55" name="Text Box 52"/>
              <p:cNvSpPr txBox="1">
                <a:spLocks noChangeArrowheads="1"/>
              </p:cNvSpPr>
              <p:nvPr/>
            </p:nvSpPr>
            <p:spPr bwMode="auto">
              <a:xfrm>
                <a:off x="885" y="3149"/>
                <a:ext cx="575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F</a:t>
                </a:r>
                <a:r>
                  <a:rPr kumimoji="0" lang="es-ES_tradnl" sz="1400" b="0" i="0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d</a:t>
                </a:r>
                <a:r>
                  <a:rPr kumimoji="0" lang="es-ES_tradnl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 - N</a:t>
                </a:r>
                <a:endPara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6" name="Line 53"/>
              <p:cNvSpPr>
                <a:spLocks noChangeShapeType="1"/>
              </p:cNvSpPr>
              <p:nvPr/>
            </p:nvSpPr>
            <p:spPr bwMode="auto">
              <a:xfrm>
                <a:off x="943" y="3181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roup 62"/>
            <p:cNvGrpSpPr>
              <a:grpSpLocks/>
            </p:cNvGrpSpPr>
            <p:nvPr/>
          </p:nvGrpSpPr>
          <p:grpSpPr bwMode="auto">
            <a:xfrm>
              <a:off x="4858643" y="4430097"/>
              <a:ext cx="868363" cy="450851"/>
              <a:chOff x="885" y="3426"/>
              <a:chExt cx="547" cy="284"/>
            </a:xfrm>
          </p:grpSpPr>
          <p:sp>
            <p:nvSpPr>
              <p:cNvPr id="53" name="Text Box 55"/>
              <p:cNvSpPr txBox="1">
                <a:spLocks noChangeArrowheads="1"/>
              </p:cNvSpPr>
              <p:nvPr/>
            </p:nvSpPr>
            <p:spPr bwMode="auto">
              <a:xfrm>
                <a:off x="885" y="3426"/>
                <a:ext cx="547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4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F</a:t>
                </a:r>
                <a:r>
                  <a:rPr kumimoji="0" lang="es-ES_tradnl" sz="1400" b="0" i="0" u="none" strike="noStrike" kern="0" cap="none" spc="0" normalizeH="0" baseline="-2500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d</a:t>
                </a:r>
                <a:r>
                  <a:rPr kumimoji="0" lang="es-ES_tradnl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 - P</a:t>
                </a:r>
                <a:endParaRPr kumimoji="0" lang="es-E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4" name="Line 56"/>
              <p:cNvSpPr>
                <a:spLocks noChangeShapeType="1"/>
              </p:cNvSpPr>
              <p:nvPr/>
            </p:nvSpPr>
            <p:spPr bwMode="auto">
              <a:xfrm>
                <a:off x="943" y="3458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1" name="Text Box 57"/>
            <p:cNvSpPr txBox="1">
              <a:spLocks noChangeArrowheads="1"/>
            </p:cNvSpPr>
            <p:nvPr/>
          </p:nvSpPr>
          <p:spPr bwMode="auto">
            <a:xfrm>
              <a:off x="7092255" y="6093792"/>
              <a:ext cx="35401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Q</a:t>
              </a: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endParaRPr>
            </a:p>
          </p:txBody>
        </p:sp>
        <p:sp>
          <p:nvSpPr>
            <p:cNvPr id="42" name="Text Box 58"/>
            <p:cNvSpPr txBox="1">
              <a:spLocks noChangeArrowheads="1"/>
            </p:cNvSpPr>
            <p:nvPr/>
          </p:nvSpPr>
          <p:spPr bwMode="auto">
            <a:xfrm>
              <a:off x="4571306" y="4833322"/>
              <a:ext cx="30321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f</a:t>
              </a: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endParaRPr>
            </a:p>
          </p:txBody>
        </p:sp>
        <p:sp>
          <p:nvSpPr>
            <p:cNvPr id="43" name="Text Box 59"/>
            <p:cNvSpPr txBox="1">
              <a:spLocks noChangeArrowheads="1"/>
            </p:cNvSpPr>
            <p:nvPr/>
          </p:nvSpPr>
          <p:spPr bwMode="auto">
            <a:xfrm rot="2259526">
              <a:off x="5291802" y="5252961"/>
              <a:ext cx="797382" cy="451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VNS</a:t>
              </a:r>
              <a:endPara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44" name="Group 64"/>
            <p:cNvGrpSpPr>
              <a:grpSpLocks/>
            </p:cNvGrpSpPr>
            <p:nvPr/>
          </p:nvGrpSpPr>
          <p:grpSpPr bwMode="auto">
            <a:xfrm>
              <a:off x="6731892" y="3299792"/>
              <a:ext cx="400050" cy="366713"/>
              <a:chOff x="431" y="3254"/>
              <a:chExt cx="252" cy="231"/>
            </a:xfrm>
          </p:grpSpPr>
          <p:sp>
            <p:nvSpPr>
              <p:cNvPr id="51" name="Text Box 65"/>
              <p:cNvSpPr txBox="1">
                <a:spLocks noChangeArrowheads="1"/>
              </p:cNvSpPr>
              <p:nvPr/>
            </p:nvSpPr>
            <p:spPr bwMode="auto">
              <a:xfrm>
                <a:off x="431" y="3254"/>
                <a:ext cx="25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_tradnl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rPr>
                  <a:t>W</a:t>
                </a:r>
                <a:endParaRPr kumimoji="0" lang="es-ES" sz="18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52" name="Line 66"/>
              <p:cNvSpPr>
                <a:spLocks noChangeShapeType="1"/>
              </p:cNvSpPr>
              <p:nvPr/>
            </p:nvSpPr>
            <p:spPr bwMode="auto">
              <a:xfrm>
                <a:off x="489" y="3322"/>
                <a:ext cx="13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5" name="Text Box 67"/>
            <p:cNvSpPr txBox="1">
              <a:spLocks noChangeArrowheads="1"/>
            </p:cNvSpPr>
            <p:nvPr/>
          </p:nvSpPr>
          <p:spPr bwMode="auto">
            <a:xfrm rot="21037109">
              <a:off x="5942783" y="3459086"/>
              <a:ext cx="752718" cy="451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_tradnl" sz="1400" kern="0" dirty="0" smtClean="0">
                  <a:solidFill>
                    <a:srgbClr val="000000"/>
                  </a:solidFill>
                  <a:latin typeface="Times New Roman" pitchFamily="18" charset="0"/>
                </a:rPr>
                <a:t>SZB</a:t>
              </a:r>
              <a:endPara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6660455" y="5950917"/>
              <a:ext cx="142875" cy="142875"/>
            </a:xfrm>
            <a:prstGeom prst="ellipse">
              <a:avLst/>
            </a:prstGeom>
            <a:solidFill>
              <a:srgbClr val="00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Rectangle 42"/>
            <p:cNvSpPr>
              <a:spLocks noChangeArrowheads="1"/>
            </p:cNvSpPr>
            <p:nvPr/>
          </p:nvSpPr>
          <p:spPr bwMode="auto">
            <a:xfrm rot="18974722">
              <a:off x="4715767" y="4436442"/>
              <a:ext cx="144463" cy="144463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6876355" y="3717305"/>
              <a:ext cx="142875" cy="142875"/>
            </a:xfrm>
            <a:prstGeom prst="rect">
              <a:avLst/>
            </a:prstGeom>
            <a:solidFill>
              <a:srgbClr val="00CC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>
              <a:off x="8208000" y="4180114"/>
              <a:ext cx="285228" cy="1425039"/>
            </a:xfrm>
            <a:custGeom>
              <a:avLst/>
              <a:gdLst>
                <a:gd name="connsiteX0" fmla="*/ 0 w 285774"/>
                <a:gd name="connsiteY0" fmla="*/ 1425039 h 1425039"/>
                <a:gd name="connsiteX1" fmla="*/ 95002 w 285774"/>
                <a:gd name="connsiteY1" fmla="*/ 1246909 h 1425039"/>
                <a:gd name="connsiteX2" fmla="*/ 190005 w 285774"/>
                <a:gd name="connsiteY2" fmla="*/ 985652 h 1425039"/>
                <a:gd name="connsiteX3" fmla="*/ 261257 w 285774"/>
                <a:gd name="connsiteY3" fmla="*/ 641268 h 1425039"/>
                <a:gd name="connsiteX4" fmla="*/ 285007 w 285774"/>
                <a:gd name="connsiteY4" fmla="*/ 391886 h 1425039"/>
                <a:gd name="connsiteX5" fmla="*/ 237506 w 285774"/>
                <a:gd name="connsiteY5" fmla="*/ 106878 h 1425039"/>
                <a:gd name="connsiteX6" fmla="*/ 237506 w 285774"/>
                <a:gd name="connsiteY6" fmla="*/ 0 h 1425039"/>
                <a:gd name="connsiteX0" fmla="*/ 0 w 285390"/>
                <a:gd name="connsiteY0" fmla="*/ 1425039 h 1425039"/>
                <a:gd name="connsiteX1" fmla="*/ 95002 w 285390"/>
                <a:gd name="connsiteY1" fmla="*/ 1246909 h 1425039"/>
                <a:gd name="connsiteX2" fmla="*/ 190005 w 285390"/>
                <a:gd name="connsiteY2" fmla="*/ 985652 h 1425039"/>
                <a:gd name="connsiteX3" fmla="*/ 261257 w 285390"/>
                <a:gd name="connsiteY3" fmla="*/ 641268 h 1425039"/>
                <a:gd name="connsiteX4" fmla="*/ 285007 w 285390"/>
                <a:gd name="connsiteY4" fmla="*/ 391886 h 1425039"/>
                <a:gd name="connsiteX5" fmla="*/ 273132 w 285390"/>
                <a:gd name="connsiteY5" fmla="*/ 106878 h 1425039"/>
                <a:gd name="connsiteX6" fmla="*/ 237506 w 285390"/>
                <a:gd name="connsiteY6" fmla="*/ 0 h 1425039"/>
                <a:gd name="connsiteX0" fmla="*/ 0 w 285228"/>
                <a:gd name="connsiteY0" fmla="*/ 1425039 h 1425039"/>
                <a:gd name="connsiteX1" fmla="*/ 95002 w 285228"/>
                <a:gd name="connsiteY1" fmla="*/ 1246909 h 1425039"/>
                <a:gd name="connsiteX2" fmla="*/ 190005 w 285228"/>
                <a:gd name="connsiteY2" fmla="*/ 985652 h 1425039"/>
                <a:gd name="connsiteX3" fmla="*/ 261257 w 285228"/>
                <a:gd name="connsiteY3" fmla="*/ 641268 h 1425039"/>
                <a:gd name="connsiteX4" fmla="*/ 285007 w 285228"/>
                <a:gd name="connsiteY4" fmla="*/ 391886 h 1425039"/>
                <a:gd name="connsiteX5" fmla="*/ 273132 w 285228"/>
                <a:gd name="connsiteY5" fmla="*/ 106878 h 1425039"/>
                <a:gd name="connsiteX6" fmla="*/ 273132 w 285228"/>
                <a:gd name="connsiteY6" fmla="*/ 0 h 1425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228" h="1425039">
                  <a:moveTo>
                    <a:pt x="0" y="1425039"/>
                  </a:moveTo>
                  <a:cubicBezTo>
                    <a:pt x="31667" y="1372589"/>
                    <a:pt x="63335" y="1320140"/>
                    <a:pt x="95002" y="1246909"/>
                  </a:cubicBezTo>
                  <a:cubicBezTo>
                    <a:pt x="126669" y="1173678"/>
                    <a:pt x="162296" y="1086592"/>
                    <a:pt x="190005" y="985652"/>
                  </a:cubicBezTo>
                  <a:cubicBezTo>
                    <a:pt x="217714" y="884712"/>
                    <a:pt x="245423" y="740229"/>
                    <a:pt x="261257" y="641268"/>
                  </a:cubicBezTo>
                  <a:cubicBezTo>
                    <a:pt x="277091" y="542307"/>
                    <a:pt x="283028" y="480951"/>
                    <a:pt x="285007" y="391886"/>
                  </a:cubicBezTo>
                  <a:cubicBezTo>
                    <a:pt x="286986" y="302821"/>
                    <a:pt x="275111" y="172192"/>
                    <a:pt x="273132" y="106878"/>
                  </a:cubicBezTo>
                  <a:cubicBezTo>
                    <a:pt x="271153" y="41564"/>
                    <a:pt x="269173" y="20782"/>
                    <a:pt x="273132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0" name="Text Box 57"/>
            <p:cNvSpPr txBox="1">
              <a:spLocks noChangeArrowheads="1"/>
            </p:cNvSpPr>
            <p:nvPr/>
          </p:nvSpPr>
          <p:spPr bwMode="auto">
            <a:xfrm>
              <a:off x="7941044" y="4641229"/>
              <a:ext cx="33054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pitchFamily="18" charset="2"/>
                </a:rPr>
                <a:t>a</a:t>
              </a:r>
              <a:endParaRPr kumimoji="0" lang="es-E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endParaRPr>
            </a:p>
          </p:txBody>
        </p:sp>
      </p:grpSp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96" y="1412776"/>
            <a:ext cx="5867400" cy="5440680"/>
          </a:xfrm>
          <a:prstGeom prst="rect">
            <a:avLst/>
          </a:prstGeom>
        </p:spPr>
      </p:pic>
      <p:sp>
        <p:nvSpPr>
          <p:cNvPr id="66" name="65 Forma libre"/>
          <p:cNvSpPr/>
          <p:nvPr/>
        </p:nvSpPr>
        <p:spPr>
          <a:xfrm>
            <a:off x="4885991" y="4346369"/>
            <a:ext cx="421575" cy="190005"/>
          </a:xfrm>
          <a:custGeom>
            <a:avLst/>
            <a:gdLst>
              <a:gd name="connsiteX0" fmla="*/ 83127 w 427512"/>
              <a:gd name="connsiteY0" fmla="*/ 11875 h 201880"/>
              <a:gd name="connsiteX1" fmla="*/ 0 w 427512"/>
              <a:gd name="connsiteY1" fmla="*/ 201880 h 201880"/>
              <a:gd name="connsiteX2" fmla="*/ 356260 w 427512"/>
              <a:gd name="connsiteY2" fmla="*/ 201880 h 201880"/>
              <a:gd name="connsiteX3" fmla="*/ 427512 w 427512"/>
              <a:gd name="connsiteY3" fmla="*/ 0 h 201880"/>
              <a:gd name="connsiteX4" fmla="*/ 83127 w 427512"/>
              <a:gd name="connsiteY4" fmla="*/ 11875 h 201880"/>
              <a:gd name="connsiteX0" fmla="*/ 83127 w 421575"/>
              <a:gd name="connsiteY0" fmla="*/ 0 h 190005"/>
              <a:gd name="connsiteX1" fmla="*/ 0 w 421575"/>
              <a:gd name="connsiteY1" fmla="*/ 190005 h 190005"/>
              <a:gd name="connsiteX2" fmla="*/ 356260 w 421575"/>
              <a:gd name="connsiteY2" fmla="*/ 190005 h 190005"/>
              <a:gd name="connsiteX3" fmla="*/ 421575 w 421575"/>
              <a:gd name="connsiteY3" fmla="*/ 0 h 190005"/>
              <a:gd name="connsiteX4" fmla="*/ 83127 w 421575"/>
              <a:gd name="connsiteY4" fmla="*/ 0 h 19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1575" h="190005">
                <a:moveTo>
                  <a:pt x="83127" y="0"/>
                </a:moveTo>
                <a:lnTo>
                  <a:pt x="0" y="190005"/>
                </a:lnTo>
                <a:lnTo>
                  <a:pt x="356260" y="190005"/>
                </a:lnTo>
                <a:lnTo>
                  <a:pt x="421575" y="0"/>
                </a:lnTo>
                <a:lnTo>
                  <a:pt x="83127" y="0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Forma libre"/>
          <p:cNvSpPr/>
          <p:nvPr/>
        </p:nvSpPr>
        <p:spPr>
          <a:xfrm>
            <a:off x="4030969" y="5581403"/>
            <a:ext cx="552202" cy="279070"/>
          </a:xfrm>
          <a:custGeom>
            <a:avLst/>
            <a:gdLst>
              <a:gd name="connsiteX0" fmla="*/ 160317 w 552202"/>
              <a:gd name="connsiteY0" fmla="*/ 0 h 279070"/>
              <a:gd name="connsiteX1" fmla="*/ 0 w 552202"/>
              <a:gd name="connsiteY1" fmla="*/ 279070 h 279070"/>
              <a:gd name="connsiteX2" fmla="*/ 552202 w 552202"/>
              <a:gd name="connsiteY2" fmla="*/ 273132 h 279070"/>
              <a:gd name="connsiteX3" fmla="*/ 391886 w 552202"/>
              <a:gd name="connsiteY3" fmla="*/ 0 h 279070"/>
              <a:gd name="connsiteX4" fmla="*/ 160317 w 552202"/>
              <a:gd name="connsiteY4" fmla="*/ 0 h 27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202" h="279070">
                <a:moveTo>
                  <a:pt x="160317" y="0"/>
                </a:moveTo>
                <a:lnTo>
                  <a:pt x="0" y="279070"/>
                </a:lnTo>
                <a:lnTo>
                  <a:pt x="552202" y="273132"/>
                </a:lnTo>
                <a:lnTo>
                  <a:pt x="391886" y="0"/>
                </a:lnTo>
                <a:lnTo>
                  <a:pt x="160317" y="0"/>
                </a:lnTo>
                <a:close/>
              </a:path>
            </a:pathLst>
          </a:custGeom>
          <a:solidFill>
            <a:srgbClr val="00B0F0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>
            <a:spLocks noChangeAspect="1"/>
          </p:cNvSpPr>
          <p:nvPr/>
        </p:nvSpPr>
        <p:spPr>
          <a:xfrm>
            <a:off x="5119261" y="4390965"/>
            <a:ext cx="100811" cy="100811"/>
          </a:xfrm>
          <a:prstGeom prst="ellipse">
            <a:avLst/>
          </a:prstGeom>
          <a:solidFill>
            <a:srgbClr val="FFC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>
            <a:spLocks noChangeAspect="1"/>
          </p:cNvSpPr>
          <p:nvPr/>
        </p:nvSpPr>
        <p:spPr>
          <a:xfrm>
            <a:off x="4170568" y="5581403"/>
            <a:ext cx="100811" cy="100811"/>
          </a:xfrm>
          <a:prstGeom prst="ellipse">
            <a:avLst/>
          </a:prstGeom>
          <a:solidFill>
            <a:srgbClr val="FFC0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 rot="1742193">
            <a:off x="4411978" y="4502459"/>
            <a:ext cx="572320" cy="1193534"/>
          </a:xfrm>
          <a:prstGeom prst="ellipse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12776"/>
            <a:ext cx="4536505" cy="12870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  <p:sp>
        <p:nvSpPr>
          <p:cNvPr id="30" name="29 CuadroTexto"/>
          <p:cNvSpPr txBox="1"/>
          <p:nvPr/>
        </p:nvSpPr>
        <p:spPr>
          <a:xfrm>
            <a:off x="1732922" y="1012666"/>
            <a:ext cx="5678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4.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Angle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of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oblique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convergence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endParaRPr lang="es-ES" sz="2000" i="1" baseline="-250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148064" y="4818638"/>
            <a:ext cx="1535998" cy="338554"/>
          </a:xfrm>
          <a:prstGeom prst="rect">
            <a:avLst/>
          </a:prstGeom>
          <a:solidFill>
            <a:srgbClr val="EAEAEA"/>
          </a:solidFill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  <a:latin typeface="Symbol" pitchFamily="18" charset="2"/>
                <a:cs typeface="Arial" pitchFamily="34" charset="0"/>
                <a:sym typeface="Wingdings"/>
              </a:rPr>
              <a:t> </a:t>
            </a:r>
            <a:r>
              <a:rPr lang="es-ES" sz="1600" i="1" dirty="0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a</a:t>
            </a:r>
            <a:r>
              <a:rPr lang="es-ES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≈ 17 – 35º</a:t>
            </a:r>
            <a:endParaRPr lang="es-E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60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63" name="62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65" name="64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13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1" grpId="0" animBg="1"/>
      <p:bldP spid="22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cxnSp>
        <p:nvCxnSpPr>
          <p:cNvPr id="28" name="27 Conector recto"/>
          <p:cNvCxnSpPr/>
          <p:nvPr/>
        </p:nvCxnSpPr>
        <p:spPr>
          <a:xfrm>
            <a:off x="6552220" y="918000"/>
            <a:ext cx="2556284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2615375" y="1052736"/>
            <a:ext cx="3913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main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results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of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this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study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show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that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…</a:t>
            </a:r>
            <a:endParaRPr lang="es-ES" sz="1600" i="1" baseline="-250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28859" y="1522527"/>
            <a:ext cx="8663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A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protocol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test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triclinic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transpression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with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oblique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extrusion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brittle-ductile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heterogeneous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high-strain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zones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is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proposed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.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Applied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TAM,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it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has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permitted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constrain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>
                <a:solidFill>
                  <a:srgbClr val="FFFF00"/>
                </a:solidFill>
                <a:latin typeface="Eras Medium ITC" pitchFamily="34" charset="0"/>
              </a:rPr>
              <a:t>main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>
                <a:solidFill>
                  <a:srgbClr val="FFFF00"/>
                </a:solidFill>
                <a:latin typeface="Eras Medium ITC" pitchFamily="34" charset="0"/>
              </a:rPr>
              <a:t>transpression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parameters</a:t>
            </a:r>
            <a:endParaRPr lang="es-ES" sz="1600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endParaRPr lang="es-ES" sz="1600" dirty="0">
              <a:solidFill>
                <a:srgbClr val="FFFF00"/>
              </a:solidFill>
              <a:latin typeface="Eras Medium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outer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domains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accommodated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dextral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strike-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slip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simple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shear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dominated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transpression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.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Inner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Domain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accommodated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pure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shear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dominated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transpression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.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likely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far-field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vector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responsible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for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bulk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strain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within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TAM ranges17 – 35º</a:t>
            </a:r>
          </a:p>
          <a:p>
            <a:pPr marL="285750" indent="-285750">
              <a:buFont typeface="Wingdings" pitchFamily="2" charset="2"/>
              <a:buChar char="ü"/>
            </a:pPr>
            <a:endParaRPr lang="es-ES" sz="1600" dirty="0">
              <a:solidFill>
                <a:srgbClr val="FFFF00"/>
              </a:solidFill>
              <a:latin typeface="Eras Medium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Complex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kinematic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models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yield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reasonable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approximations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nature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(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even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in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brittle-ductile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conditions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),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but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a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standardized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procedure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is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recommended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3993957" y="4242574"/>
            <a:ext cx="1156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However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…</a:t>
            </a:r>
            <a:endParaRPr lang="es-ES" sz="1600" i="1" baseline="-250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28859" y="4725144"/>
            <a:ext cx="86636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We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have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not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included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GPS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measurements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which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would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give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an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independent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way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get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transpression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parameters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 (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work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in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progress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: TOPOIBERIA Project)</a:t>
            </a:r>
          </a:p>
          <a:p>
            <a:pPr marL="285750" indent="-285750">
              <a:buFont typeface="Wingdings" pitchFamily="2" charset="2"/>
              <a:buChar char="ü"/>
            </a:pPr>
            <a:endParaRPr lang="es-ES_tradnl" sz="1600" dirty="0">
              <a:solidFill>
                <a:srgbClr val="FFFF00"/>
              </a:solidFill>
              <a:latin typeface="Eras Medium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dirty="0">
                <a:solidFill>
                  <a:srgbClr val="FFFF00"/>
                </a:solidFill>
                <a:latin typeface="Eras Medium ITC" pitchFamily="34" charset="0"/>
              </a:rPr>
              <a:t>S</a:t>
            </a:r>
            <a:r>
              <a:rPr lang="en-US" sz="1600" dirty="0" smtClean="0">
                <a:solidFill>
                  <a:srgbClr val="FFFF00"/>
                </a:solidFill>
                <a:latin typeface="Eras Medium ITC" pitchFamily="34" charset="0"/>
              </a:rPr>
              <a:t>everal aspects </a:t>
            </a:r>
            <a:r>
              <a:rPr lang="en-US" sz="1600" dirty="0">
                <a:solidFill>
                  <a:srgbClr val="FFFF00"/>
                </a:solidFill>
                <a:latin typeface="Eras Medium ITC" pitchFamily="34" charset="0"/>
              </a:rPr>
              <a:t>that need to be </a:t>
            </a:r>
            <a:r>
              <a:rPr lang="en-US" sz="1600" dirty="0" smtClean="0">
                <a:solidFill>
                  <a:srgbClr val="FFFF00"/>
                </a:solidFill>
                <a:latin typeface="Eras Medium ITC" pitchFamily="34" charset="0"/>
              </a:rPr>
              <a:t>integrated: migrating boundaries, </a:t>
            </a:r>
            <a:r>
              <a:rPr lang="en-US" sz="1600" smtClean="0">
                <a:solidFill>
                  <a:srgbClr val="FFFF00"/>
                </a:solidFill>
                <a:latin typeface="Eras Medium ITC" pitchFamily="34" charset="0"/>
              </a:rPr>
              <a:t>volume change…</a:t>
            </a:r>
            <a:endParaRPr lang="es-ES" sz="1600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s-ES" sz="1600" dirty="0">
              <a:solidFill>
                <a:srgbClr val="FFFF00"/>
              </a:solidFill>
              <a:latin typeface="Eras Medium ITC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These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are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kinematic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models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.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Rheology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needs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be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involved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.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Brittle-ductile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deformation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gives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a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good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chance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via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analogue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modeling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.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proposed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protocol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may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be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used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previously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contrain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some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parameters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(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work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in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progress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)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1" name="30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93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56 Rectángulo"/>
          <p:cNvSpPr/>
          <p:nvPr/>
        </p:nvSpPr>
        <p:spPr>
          <a:xfrm>
            <a:off x="33753" y="1052736"/>
            <a:ext cx="9076495" cy="56886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grpSp>
        <p:nvGrpSpPr>
          <p:cNvPr id="61" name="60 Grupo"/>
          <p:cNvGrpSpPr/>
          <p:nvPr/>
        </p:nvGrpSpPr>
        <p:grpSpPr>
          <a:xfrm>
            <a:off x="4355976" y="1201056"/>
            <a:ext cx="2095747" cy="1790348"/>
            <a:chOff x="4355976" y="1298217"/>
            <a:chExt cx="2095747" cy="1790348"/>
          </a:xfrm>
        </p:grpSpPr>
        <p:pic>
          <p:nvPicPr>
            <p:cNvPr id="23" name="Picture 15" descr="Robi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6330" y="1298217"/>
              <a:ext cx="1915393" cy="1790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 Box 32"/>
            <p:cNvSpPr txBox="1">
              <a:spLocks noChangeArrowheads="1"/>
            </p:cNvSpPr>
            <p:nvPr/>
          </p:nvSpPr>
          <p:spPr bwMode="auto">
            <a:xfrm>
              <a:off x="4355976" y="2608981"/>
              <a:ext cx="664944" cy="282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sz="1400" dirty="0">
                  <a:solidFill>
                    <a:schemeClr val="bg1"/>
                  </a:solidFill>
                  <a:latin typeface="Times New Roman" pitchFamily="18" charset="0"/>
                </a:rPr>
                <a:t>No-</a:t>
              </a:r>
              <a:r>
                <a:rPr lang="es-ES_tradnl" sz="1400" dirty="0" err="1">
                  <a:solidFill>
                    <a:schemeClr val="bg1"/>
                  </a:solidFill>
                  <a:latin typeface="Times New Roman" pitchFamily="18" charset="0"/>
                </a:rPr>
                <a:t>slip</a:t>
              </a:r>
              <a:endParaRPr lang="es-ES" sz="14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40" name="Line 33"/>
            <p:cNvSpPr>
              <a:spLocks noChangeShapeType="1"/>
            </p:cNvSpPr>
            <p:nvPr/>
          </p:nvSpPr>
          <p:spPr bwMode="auto">
            <a:xfrm flipV="1">
              <a:off x="5040096" y="2659000"/>
              <a:ext cx="396000" cy="13387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6722201" y="1201056"/>
            <a:ext cx="1913921" cy="1938931"/>
            <a:chOff x="6538913" y="1709738"/>
            <a:chExt cx="2065337" cy="2092325"/>
          </a:xfrm>
        </p:grpSpPr>
        <p:pic>
          <p:nvPicPr>
            <p:cNvPr id="24" name="Picture 16" descr="Li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8913" y="1709738"/>
              <a:ext cx="2065337" cy="209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Box 34"/>
            <p:cNvSpPr txBox="1">
              <a:spLocks noChangeArrowheads="1"/>
            </p:cNvSpPr>
            <p:nvPr/>
          </p:nvSpPr>
          <p:spPr bwMode="auto">
            <a:xfrm>
              <a:off x="6659563" y="3141663"/>
              <a:ext cx="31591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sz="2000" dirty="0">
                  <a:solidFill>
                    <a:schemeClr val="bg1"/>
                  </a:solidFill>
                  <a:latin typeface="Symbol" pitchFamily="18" charset="2"/>
                </a:rPr>
                <a:t>f</a:t>
              </a:r>
              <a:endParaRPr lang="es-ES" sz="2000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28096" y="3703648"/>
            <a:ext cx="1949228" cy="1838895"/>
            <a:chOff x="287338" y="4352925"/>
            <a:chExt cx="2103437" cy="1984375"/>
          </a:xfrm>
        </p:grpSpPr>
        <p:pic>
          <p:nvPicPr>
            <p:cNvPr id="25" name="Picture 17" descr="Jone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4352925"/>
              <a:ext cx="2066925" cy="198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 Box 35"/>
            <p:cNvSpPr txBox="1">
              <a:spLocks noChangeArrowheads="1"/>
            </p:cNvSpPr>
            <p:nvPr/>
          </p:nvSpPr>
          <p:spPr bwMode="auto">
            <a:xfrm>
              <a:off x="287338" y="5805488"/>
              <a:ext cx="3095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sz="2000" dirty="0">
                  <a:solidFill>
                    <a:schemeClr val="bg1"/>
                  </a:solidFill>
                  <a:latin typeface="Symbol" pitchFamily="18" charset="2"/>
                </a:rPr>
                <a:t>d</a:t>
              </a:r>
              <a:endParaRPr lang="es-ES" sz="2000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  <p:sp>
          <p:nvSpPr>
            <p:cNvPr id="43" name="Text Box 36"/>
            <p:cNvSpPr txBox="1">
              <a:spLocks noChangeArrowheads="1"/>
            </p:cNvSpPr>
            <p:nvPr/>
          </p:nvSpPr>
          <p:spPr bwMode="auto">
            <a:xfrm>
              <a:off x="647700" y="5805488"/>
              <a:ext cx="3238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sz="200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endParaRPr lang="es-ES" sz="200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grpSp>
        <p:nvGrpSpPr>
          <p:cNvPr id="54" name="53 Grupo"/>
          <p:cNvGrpSpPr/>
          <p:nvPr/>
        </p:nvGrpSpPr>
        <p:grpSpPr>
          <a:xfrm>
            <a:off x="2166436" y="3691879"/>
            <a:ext cx="2227269" cy="1850664"/>
            <a:chOff x="3563938" y="4352925"/>
            <a:chExt cx="2403475" cy="1997075"/>
          </a:xfrm>
        </p:grpSpPr>
        <p:pic>
          <p:nvPicPr>
            <p:cNvPr id="27" name="Picture 19" descr="Fernandez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938" y="4352925"/>
              <a:ext cx="2403475" cy="1997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 Box 37"/>
            <p:cNvSpPr txBox="1">
              <a:spLocks noChangeArrowheads="1"/>
            </p:cNvSpPr>
            <p:nvPr/>
          </p:nvSpPr>
          <p:spPr bwMode="auto">
            <a:xfrm>
              <a:off x="3708400" y="5805488"/>
              <a:ext cx="330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sz="2000" dirty="0">
                  <a:solidFill>
                    <a:schemeClr val="bg1"/>
                  </a:solidFill>
                  <a:latin typeface="Symbol" pitchFamily="18" charset="2"/>
                </a:rPr>
                <a:t>u</a:t>
              </a:r>
              <a:endParaRPr lang="es-ES" sz="2000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grpSp>
        <p:nvGrpSpPr>
          <p:cNvPr id="56" name="55 Grupo"/>
          <p:cNvGrpSpPr/>
          <p:nvPr/>
        </p:nvGrpSpPr>
        <p:grpSpPr>
          <a:xfrm>
            <a:off x="6760680" y="3725714"/>
            <a:ext cx="2275816" cy="1816829"/>
            <a:chOff x="6437313" y="4352925"/>
            <a:chExt cx="2455862" cy="1960563"/>
          </a:xfrm>
        </p:grpSpPr>
        <p:pic>
          <p:nvPicPr>
            <p:cNvPr id="26" name="Picture 18" descr="Jia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313" y="4352925"/>
              <a:ext cx="2455862" cy="1960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5" name="54 Grupo"/>
            <p:cNvGrpSpPr/>
            <p:nvPr/>
          </p:nvGrpSpPr>
          <p:grpSpPr>
            <a:xfrm>
              <a:off x="8185161" y="5805488"/>
              <a:ext cx="382588" cy="400050"/>
              <a:chOff x="8185161" y="5805488"/>
              <a:chExt cx="382588" cy="400050"/>
            </a:xfrm>
          </p:grpSpPr>
          <p:sp>
            <p:nvSpPr>
              <p:cNvPr id="46" name="Text Box 39"/>
              <p:cNvSpPr txBox="1">
                <a:spLocks noChangeArrowheads="1"/>
              </p:cNvSpPr>
              <p:nvPr/>
            </p:nvSpPr>
            <p:spPr bwMode="auto">
              <a:xfrm>
                <a:off x="8185161" y="5805488"/>
                <a:ext cx="382588" cy="400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_tradnl" sz="2000" dirty="0" err="1">
                    <a:solidFill>
                      <a:schemeClr val="bg1"/>
                    </a:solidFill>
                    <a:latin typeface="Symbol" pitchFamily="18" charset="2"/>
                  </a:rPr>
                  <a:t>e</a:t>
                </a:r>
                <a:r>
                  <a:rPr lang="es-ES_tradnl" sz="2000" baseline="-25000" dirty="0" err="1">
                    <a:solidFill>
                      <a:schemeClr val="bg1"/>
                    </a:solidFill>
                    <a:latin typeface="Times New Roman" pitchFamily="18" charset="0"/>
                  </a:rPr>
                  <a:t>v</a:t>
                </a:r>
                <a:endParaRPr lang="es-ES" sz="2000" baseline="-25000" dirty="0">
                  <a:solidFill>
                    <a:schemeClr val="bg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7" name="Oval 40"/>
              <p:cNvSpPr>
                <a:spLocks noChangeArrowheads="1"/>
              </p:cNvSpPr>
              <p:nvPr/>
            </p:nvSpPr>
            <p:spPr bwMode="auto">
              <a:xfrm>
                <a:off x="8313749" y="5908676"/>
                <a:ext cx="36513" cy="365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endParaRPr lang="es-ES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8" name="47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1" y="1124744"/>
            <a:ext cx="1888912" cy="177927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21" y="3739370"/>
            <a:ext cx="2126164" cy="1803173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2275432" y="1201056"/>
            <a:ext cx="1903624" cy="1790348"/>
            <a:chOff x="392113" y="1709738"/>
            <a:chExt cx="2054225" cy="1931987"/>
          </a:xfrm>
        </p:grpSpPr>
        <p:pic>
          <p:nvPicPr>
            <p:cNvPr id="22" name="Picture 14" descr="Sanderson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113" y="1709738"/>
              <a:ext cx="2054225" cy="1931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Box 30"/>
            <p:cNvSpPr txBox="1">
              <a:spLocks noChangeArrowheads="1"/>
            </p:cNvSpPr>
            <p:nvPr/>
          </p:nvSpPr>
          <p:spPr bwMode="auto">
            <a:xfrm>
              <a:off x="1042988" y="3141663"/>
              <a:ext cx="254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s-ES_tradnl" sz="2000" i="1">
                  <a:solidFill>
                    <a:schemeClr val="bg1"/>
                  </a:solidFill>
                  <a:latin typeface="Times New Roman" pitchFamily="18" charset="0"/>
                </a:rPr>
                <a:t>t</a:t>
              </a:r>
              <a:endParaRPr lang="es-ES" sz="2000" i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grpSp>
          <p:nvGrpSpPr>
            <p:cNvPr id="8" name="7 Grupo"/>
            <p:cNvGrpSpPr/>
            <p:nvPr/>
          </p:nvGrpSpPr>
          <p:grpSpPr>
            <a:xfrm>
              <a:off x="428625" y="3141663"/>
              <a:ext cx="469900" cy="396875"/>
              <a:chOff x="428625" y="3141663"/>
              <a:chExt cx="469900" cy="396875"/>
            </a:xfrm>
          </p:grpSpPr>
          <p:sp>
            <p:nvSpPr>
              <p:cNvPr id="51" name="Text Box 27"/>
              <p:cNvSpPr txBox="1">
                <a:spLocks noChangeArrowheads="1"/>
              </p:cNvSpPr>
              <p:nvPr/>
            </p:nvSpPr>
            <p:spPr bwMode="auto">
              <a:xfrm>
                <a:off x="428625" y="3141663"/>
                <a:ext cx="4699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s-ES_tradnl" sz="2000" dirty="0">
                    <a:solidFill>
                      <a:schemeClr val="bg1"/>
                    </a:solidFill>
                    <a:latin typeface="Symbol" pitchFamily="18" charset="2"/>
                  </a:rPr>
                  <a:t>g/e</a:t>
                </a:r>
                <a:endParaRPr lang="es-ES" sz="2000" dirty="0">
                  <a:solidFill>
                    <a:schemeClr val="bg1"/>
                  </a:solidFill>
                  <a:latin typeface="Symbol" pitchFamily="18" charset="2"/>
                </a:endParaRPr>
              </a:p>
            </p:txBody>
          </p:sp>
          <p:sp>
            <p:nvSpPr>
              <p:cNvPr id="52" name="Oval 28"/>
              <p:cNvSpPr>
                <a:spLocks noChangeArrowheads="1"/>
              </p:cNvSpPr>
              <p:nvPr/>
            </p:nvSpPr>
            <p:spPr bwMode="auto">
              <a:xfrm>
                <a:off x="544513" y="3232151"/>
                <a:ext cx="36513" cy="365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29"/>
              <p:cNvSpPr>
                <a:spLocks noChangeArrowheads="1"/>
              </p:cNvSpPr>
              <p:nvPr/>
            </p:nvSpPr>
            <p:spPr bwMode="auto">
              <a:xfrm>
                <a:off x="725488" y="3232151"/>
                <a:ext cx="36513" cy="3651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6999719" y="3096651"/>
            <a:ext cx="19647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ES_tradnl" sz="1400" dirty="0" err="1">
                <a:solidFill>
                  <a:sysClr val="windowText" lastClr="000000"/>
                </a:solidFill>
                <a:latin typeface="Times New Roman" pitchFamily="18" charset="0"/>
              </a:rPr>
              <a:t>Lin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 et al. (1998)</a:t>
            </a:r>
          </a:p>
          <a:p>
            <a:pPr algn="ctr"/>
            <a:r>
              <a:rPr lang="es-ES_tradnl" sz="1400" dirty="0" err="1" smtClean="0">
                <a:solidFill>
                  <a:sysClr val="windowText" lastClr="000000"/>
                </a:solidFill>
                <a:latin typeface="Times New Roman" pitchFamily="18" charset="0"/>
              </a:rPr>
              <a:t>Jiang</a:t>
            </a:r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 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&amp; Williams (1998</a:t>
            </a:r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2124844" y="5585631"/>
            <a:ext cx="1943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_tradnl" sz="1400" dirty="0" err="1" smtClean="0">
                <a:solidFill>
                  <a:sysClr val="windowText" lastClr="000000"/>
                </a:solidFill>
                <a:latin typeface="Times New Roman" pitchFamily="18" charset="0"/>
              </a:rPr>
              <a:t>Fernandez</a:t>
            </a:r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 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&amp; </a:t>
            </a:r>
            <a:r>
              <a:rPr lang="es-ES_tradnl" sz="1400" dirty="0" err="1" smtClean="0">
                <a:solidFill>
                  <a:sysClr val="windowText" lastClr="000000"/>
                </a:solidFill>
                <a:latin typeface="Times New Roman" pitchFamily="18" charset="0"/>
              </a:rPr>
              <a:t>Diaz</a:t>
            </a:r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Times New Roman" pitchFamily="18" charset="0"/>
              </a:rPr>
              <a:t>Azpiroz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 (2009)</a:t>
            </a:r>
            <a:endParaRPr lang="es-ES" sz="1400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4572099" y="3096651"/>
            <a:ext cx="20161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_tradnl" sz="1400" dirty="0" err="1">
                <a:solidFill>
                  <a:sysClr val="windowText" lastClr="000000"/>
                </a:solidFill>
                <a:latin typeface="Times New Roman" pitchFamily="18" charset="0"/>
              </a:rPr>
              <a:t>Robin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 &amp; </a:t>
            </a:r>
            <a:r>
              <a:rPr lang="es-ES_tradnl" sz="1400" dirty="0" err="1">
                <a:solidFill>
                  <a:sysClr val="windowText" lastClr="000000"/>
                </a:solidFill>
                <a:latin typeface="Times New Roman" pitchFamily="18" charset="0"/>
              </a:rPr>
              <a:t>Cruden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 (1994)</a:t>
            </a:r>
          </a:p>
          <a:p>
            <a:pPr algn="ctr"/>
            <a:r>
              <a:rPr lang="es-ES_tradnl" sz="1400" dirty="0" err="1">
                <a:solidFill>
                  <a:sysClr val="windowText" lastClr="000000"/>
                </a:solidFill>
                <a:latin typeface="Times New Roman" pitchFamily="18" charset="0"/>
              </a:rPr>
              <a:t>Dutton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 (1997)</a:t>
            </a:r>
            <a:endParaRPr lang="es-ES" sz="1400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2052067" y="3096651"/>
            <a:ext cx="2447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_tradnl" sz="1400" dirty="0" err="1">
                <a:solidFill>
                  <a:sysClr val="windowText" lastClr="000000"/>
                </a:solidFill>
                <a:latin typeface="Times New Roman" pitchFamily="18" charset="0"/>
              </a:rPr>
              <a:t>Sanderson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 &amp; </a:t>
            </a:r>
            <a:r>
              <a:rPr lang="es-ES_tradnl" sz="1400" dirty="0" err="1">
                <a:solidFill>
                  <a:sysClr val="windowText" lastClr="000000"/>
                </a:solidFill>
                <a:latin typeface="Times New Roman" pitchFamily="18" charset="0"/>
              </a:rPr>
              <a:t>Marchini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 (1984)</a:t>
            </a:r>
          </a:p>
          <a:p>
            <a:pPr algn="ctr"/>
            <a:r>
              <a:rPr lang="es-ES_tradnl" sz="1400" dirty="0" err="1" smtClean="0">
                <a:solidFill>
                  <a:sysClr val="windowText" lastClr="000000"/>
                </a:solidFill>
                <a:latin typeface="Times New Roman" pitchFamily="18" charset="0"/>
              </a:rPr>
              <a:t>Fossen</a:t>
            </a:r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 &amp; </a:t>
            </a:r>
            <a:r>
              <a:rPr lang="es-ES_tradnl" sz="1400" dirty="0" err="1" smtClean="0">
                <a:solidFill>
                  <a:sysClr val="windowText" lastClr="000000"/>
                </a:solidFill>
                <a:latin typeface="Times New Roman" pitchFamily="18" charset="0"/>
              </a:rPr>
              <a:t>Tikoff</a:t>
            </a:r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 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(1993)</a:t>
            </a:r>
            <a:endParaRPr lang="es-ES" sz="1400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251520" y="5564087"/>
            <a:ext cx="1489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Jones et al. (2004)</a:t>
            </a:r>
            <a:endParaRPr lang="es-ES" sz="1400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7558274" y="5564087"/>
            <a:ext cx="1077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sz="1400" dirty="0" err="1">
                <a:solidFill>
                  <a:sysClr val="windowText" lastClr="000000"/>
                </a:solidFill>
                <a:latin typeface="Times New Roman" pitchFamily="18" charset="0"/>
              </a:rPr>
              <a:t>Jiang</a:t>
            </a:r>
            <a:r>
              <a:rPr lang="es-ES_tradnl" sz="1400" dirty="0">
                <a:solidFill>
                  <a:sysClr val="windowText" lastClr="000000"/>
                </a:solidFill>
                <a:latin typeface="Times New Roman" pitchFamily="18" charset="0"/>
              </a:rPr>
              <a:t> (2007)</a:t>
            </a:r>
            <a:endParaRPr lang="es-ES" sz="1400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49" name="Text Box 23"/>
          <p:cNvSpPr txBox="1">
            <a:spLocks noChangeArrowheads="1"/>
          </p:cNvSpPr>
          <p:nvPr/>
        </p:nvSpPr>
        <p:spPr bwMode="auto">
          <a:xfrm>
            <a:off x="35719" y="3096651"/>
            <a:ext cx="20880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s-ES_tradnl" sz="1400" dirty="0" err="1" smtClean="0">
                <a:solidFill>
                  <a:sysClr val="windowText" lastClr="000000"/>
                </a:solidFill>
                <a:latin typeface="Times New Roman" pitchFamily="18" charset="0"/>
              </a:rPr>
              <a:t>Ramsay</a:t>
            </a:r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 &amp; Graham (1970)</a:t>
            </a:r>
            <a:endParaRPr lang="es-ES" sz="1400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66" name="Text Box 21"/>
          <p:cNvSpPr txBox="1">
            <a:spLocks noChangeArrowheads="1"/>
          </p:cNvSpPr>
          <p:nvPr/>
        </p:nvSpPr>
        <p:spPr bwMode="auto">
          <a:xfrm>
            <a:off x="4501108" y="5585631"/>
            <a:ext cx="1943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ES_tradnl" sz="1400" dirty="0" err="1" smtClean="0">
                <a:solidFill>
                  <a:sysClr val="windowText" lastClr="000000"/>
                </a:solidFill>
                <a:latin typeface="Times New Roman" pitchFamily="18" charset="0"/>
              </a:rPr>
              <a:t>Tikoff</a:t>
            </a:r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 &amp; </a:t>
            </a:r>
            <a:r>
              <a:rPr lang="es-ES_tradnl" sz="1400" dirty="0" err="1" smtClean="0">
                <a:solidFill>
                  <a:sysClr val="windowText" lastClr="000000"/>
                </a:solidFill>
                <a:latin typeface="Times New Roman" pitchFamily="18" charset="0"/>
              </a:rPr>
              <a:t>Fossen</a:t>
            </a:r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 (1993)</a:t>
            </a:r>
          </a:p>
          <a:p>
            <a:pPr algn="ctr"/>
            <a:r>
              <a:rPr lang="es-ES_tradnl" sz="1400" dirty="0" smtClean="0">
                <a:solidFill>
                  <a:sysClr val="windowText" lastClr="000000"/>
                </a:solidFill>
                <a:latin typeface="Times New Roman" pitchFamily="18" charset="0"/>
              </a:rPr>
              <a:t>Soto (1997)</a:t>
            </a:r>
            <a:endParaRPr lang="es-ES" sz="1400" dirty="0">
              <a:solidFill>
                <a:sysClr val="windowText" lastClr="000000"/>
              </a:solidFill>
              <a:latin typeface="Times New Roman" pitchFamily="18" charset="0"/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107504" y="6165304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non-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isochoric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Ebner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Graseman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2006); non 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steady</a:t>
            </a:r>
            <a:r>
              <a:rPr lang="es-ES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state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Horsman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Tikoff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2007); 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heterogeneous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simple and 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pure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shear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ES" sz="1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iang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2007; 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Iacopini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et al., 2009); </a:t>
            </a:r>
            <a:r>
              <a:rPr lang="es-ES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rheology</a:t>
            </a:r>
            <a:r>
              <a:rPr lang="es-E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s-ES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57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63" name="62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64" name="63 Conector recto"/>
          <p:cNvCxnSpPr/>
          <p:nvPr/>
        </p:nvCxnSpPr>
        <p:spPr>
          <a:xfrm>
            <a:off x="48554" y="918000"/>
            <a:ext cx="115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64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658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t="16622" r="6753" b="31256"/>
          <a:stretch/>
        </p:blipFill>
        <p:spPr>
          <a:xfrm>
            <a:off x="2560834" y="3501026"/>
            <a:ext cx="6547670" cy="3312350"/>
          </a:xfrm>
          <a:prstGeom prst="rect">
            <a:avLst/>
          </a:prstGeom>
        </p:spPr>
      </p:pic>
      <p:pic>
        <p:nvPicPr>
          <p:cNvPr id="4" name="3 Imagen" descr="DSC00234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10216" r="19091" b="8746"/>
          <a:stretch/>
        </p:blipFill>
        <p:spPr>
          <a:xfrm>
            <a:off x="179513" y="116632"/>
            <a:ext cx="4470650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CuadroTexto"/>
          <p:cNvSpPr txBox="1"/>
          <p:nvPr/>
        </p:nvSpPr>
        <p:spPr>
          <a:xfrm>
            <a:off x="4932040" y="694437"/>
            <a:ext cx="3879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L. Barcos at Roma 3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University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(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Italy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)</a:t>
            </a:r>
          </a:p>
          <a:p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First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experiments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–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Work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in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Progress</a:t>
            </a:r>
            <a:endParaRPr lang="es-ES" dirty="0">
              <a:solidFill>
                <a:srgbClr val="FFFF00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1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119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890544" y="211287"/>
            <a:ext cx="73629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 err="1" smtClean="0">
                <a:solidFill>
                  <a:srgbClr val="FFFF00"/>
                </a:solidFill>
                <a:latin typeface="Eras Medium ITC" pitchFamily="34" charset="0"/>
              </a:rPr>
              <a:t>Thank</a:t>
            </a:r>
            <a:r>
              <a:rPr lang="es-ES" sz="44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4400" dirty="0" err="1" smtClean="0">
                <a:solidFill>
                  <a:srgbClr val="FFFF00"/>
                </a:solidFill>
                <a:latin typeface="Eras Medium ITC" pitchFamily="34" charset="0"/>
              </a:rPr>
              <a:t>you</a:t>
            </a:r>
            <a:r>
              <a:rPr lang="es-ES" sz="44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4400" dirty="0" err="1" smtClean="0">
                <a:solidFill>
                  <a:srgbClr val="FFFF00"/>
                </a:solidFill>
                <a:latin typeface="Eras Medium ITC" pitchFamily="34" charset="0"/>
              </a:rPr>
              <a:t>for</a:t>
            </a:r>
            <a:r>
              <a:rPr lang="es-ES" sz="44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4400" dirty="0" err="1" smtClean="0">
                <a:solidFill>
                  <a:srgbClr val="FFFF00"/>
                </a:solidFill>
                <a:latin typeface="Eras Medium ITC" pitchFamily="34" charset="0"/>
              </a:rPr>
              <a:t>your</a:t>
            </a:r>
            <a:r>
              <a:rPr lang="es-ES" sz="44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4400" dirty="0" err="1" smtClean="0">
                <a:solidFill>
                  <a:srgbClr val="FFFF00"/>
                </a:solidFill>
                <a:latin typeface="Eras Medium ITC" pitchFamily="34" charset="0"/>
              </a:rPr>
              <a:t>attention</a:t>
            </a:r>
            <a:endParaRPr lang="es-ES" sz="44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4545" y="6093296"/>
            <a:ext cx="910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solidFill>
                  <a:srgbClr val="FFFF00"/>
                </a:solidFill>
                <a:latin typeface="Eras Medium ITC" pitchFamily="34" charset="0"/>
              </a:rPr>
              <a:t>F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inancial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support</a:t>
            </a:r>
            <a:r>
              <a:rPr lang="es-ES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from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>
                <a:solidFill>
                  <a:srgbClr val="FFFF00"/>
                </a:solidFill>
                <a:latin typeface="Eras Medium ITC" pitchFamily="34" charset="0"/>
              </a:rPr>
              <a:t>p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rojects</a:t>
            </a:r>
            <a:r>
              <a:rPr lang="es-ES" dirty="0">
                <a:solidFill>
                  <a:srgbClr val="FFFF00"/>
                </a:solidFill>
                <a:latin typeface="Eras Medium ITC" pitchFamily="34" charset="0"/>
              </a:rPr>
              <a:t>: CGL2009-11384, CGL2010-22022-CO2-01  RNM 215, 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RNM3713, </a:t>
            </a:r>
            <a:r>
              <a:rPr lang="es-ES" dirty="0">
                <a:solidFill>
                  <a:srgbClr val="FFFF00"/>
                </a:solidFill>
                <a:latin typeface="Eras Medium ITC" pitchFamily="34" charset="0"/>
              </a:rPr>
              <a:t>CONSOLIDER INGENIO 2010-CSD2006-00041 </a:t>
            </a:r>
            <a:endParaRPr lang="es-ES" dirty="0" smtClean="0">
              <a:solidFill>
                <a:srgbClr val="FFFF00"/>
              </a:solidFill>
              <a:latin typeface="Eras Medium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2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pic>
        <p:nvPicPr>
          <p:cNvPr id="27" name="Picture 19" descr="Fernande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8" y="2525351"/>
            <a:ext cx="3406157" cy="283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57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10" y="4293096"/>
            <a:ext cx="3273963" cy="245547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1625564" y="5355567"/>
            <a:ext cx="3738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Standardized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Procedures</a:t>
            </a:r>
            <a:endParaRPr lang="es-ES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pPr algn="ctr"/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Czeck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&amp;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Hudleston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(2003)</a:t>
            </a:r>
          </a:p>
          <a:p>
            <a:pPr algn="ctr"/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Fernandez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et al. (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submitted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JSG)</a:t>
            </a:r>
            <a:endParaRPr lang="es-ES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75355" y="1531531"/>
            <a:ext cx="4458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Protocol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applicable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heterogeneous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zones</a:t>
            </a:r>
            <a:endParaRPr lang="es-ES" sz="16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75355" y="1938318"/>
            <a:ext cx="4788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Better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knowledge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of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upper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crust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transpression</a:t>
            </a:r>
            <a:endParaRPr lang="es-ES" sz="16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grpSp>
        <p:nvGrpSpPr>
          <p:cNvPr id="16" name="15 Grupo"/>
          <p:cNvGrpSpPr/>
          <p:nvPr/>
        </p:nvGrpSpPr>
        <p:grpSpPr>
          <a:xfrm>
            <a:off x="5352349" y="1052736"/>
            <a:ext cx="3396115" cy="3168352"/>
            <a:chOff x="4992309" y="3645024"/>
            <a:chExt cx="3396115" cy="3168352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309" y="3645024"/>
              <a:ext cx="3396115" cy="3168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23 CuadroTexto"/>
            <p:cNvSpPr txBox="1"/>
            <p:nvPr/>
          </p:nvSpPr>
          <p:spPr>
            <a:xfrm>
              <a:off x="6886218" y="6361583"/>
              <a:ext cx="150220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ES" sz="1400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Titus</a:t>
              </a:r>
              <a:r>
                <a:rPr lang="es-ES" sz="14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et al. (2011) </a:t>
              </a:r>
              <a:endParaRPr lang="es-E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" name="9 Conector recto de flecha"/>
          <p:cNvCxnSpPr/>
          <p:nvPr/>
        </p:nvCxnSpPr>
        <p:spPr>
          <a:xfrm>
            <a:off x="4029924" y="4298710"/>
            <a:ext cx="1118140" cy="786474"/>
          </a:xfrm>
          <a:prstGeom prst="straightConnector1">
            <a:avLst/>
          </a:prstGeom>
          <a:ln w="1016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V="1">
            <a:off x="4021426" y="2420888"/>
            <a:ext cx="1118140" cy="786474"/>
          </a:xfrm>
          <a:prstGeom prst="straightConnector1">
            <a:avLst/>
          </a:prstGeom>
          <a:ln w="1016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CuadroTexto"/>
          <p:cNvSpPr txBox="1"/>
          <p:nvPr/>
        </p:nvSpPr>
        <p:spPr>
          <a:xfrm>
            <a:off x="175355" y="1124744"/>
            <a:ext cx="49007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Are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these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models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suitable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for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brittle-ductile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def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.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?</a:t>
            </a:r>
            <a:endParaRPr lang="es-ES" sz="16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8" name="37 Conector recto"/>
          <p:cNvCxnSpPr/>
          <p:nvPr/>
        </p:nvCxnSpPr>
        <p:spPr>
          <a:xfrm>
            <a:off x="48554" y="918000"/>
            <a:ext cx="115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669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grpSp>
        <p:nvGrpSpPr>
          <p:cNvPr id="3" name="2 Grupo"/>
          <p:cNvGrpSpPr/>
          <p:nvPr/>
        </p:nvGrpSpPr>
        <p:grpSpPr>
          <a:xfrm>
            <a:off x="89369" y="1196752"/>
            <a:ext cx="8967311" cy="5400600"/>
            <a:chOff x="89370" y="1412776"/>
            <a:chExt cx="8334978" cy="5019775"/>
          </a:xfrm>
        </p:grpSpPr>
        <p:pic>
          <p:nvPicPr>
            <p:cNvPr id="32" name="Picture 62" descr="torcal+ronda - oct12-fin-op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89" t="3735" r="7367" b="56834"/>
            <a:stretch/>
          </p:blipFill>
          <p:spPr bwMode="auto">
            <a:xfrm>
              <a:off x="89370" y="1412776"/>
              <a:ext cx="8222118" cy="501977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2" descr="torcal+ronda - oct12-fin-opt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18" t="3735" r="2909" b="56834"/>
            <a:stretch/>
          </p:blipFill>
          <p:spPr bwMode="auto">
            <a:xfrm>
              <a:off x="7668344" y="1412776"/>
              <a:ext cx="756004" cy="501977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7 Rectángulo"/>
          <p:cNvSpPr/>
          <p:nvPr/>
        </p:nvSpPr>
        <p:spPr>
          <a:xfrm>
            <a:off x="3779912" y="3573016"/>
            <a:ext cx="1296144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" name="Picture 3" descr="STLfig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t="5578" r="60438" b="76981"/>
          <a:stretch/>
        </p:blipFill>
        <p:spPr bwMode="auto">
          <a:xfrm>
            <a:off x="65199" y="1196752"/>
            <a:ext cx="3282665" cy="15421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0 Rectángulo"/>
          <p:cNvSpPr/>
          <p:nvPr/>
        </p:nvSpPr>
        <p:spPr>
          <a:xfrm>
            <a:off x="504000" y="2039858"/>
            <a:ext cx="353253" cy="2370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CuadroTexto"/>
          <p:cNvSpPr txBox="1"/>
          <p:nvPr/>
        </p:nvSpPr>
        <p:spPr>
          <a:xfrm>
            <a:off x="5101985" y="5149641"/>
            <a:ext cx="31261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FF0000"/>
                </a:solidFill>
                <a:latin typeface="Eras Medium ITC" pitchFamily="34" charset="0"/>
              </a:rPr>
              <a:t>A case </a:t>
            </a:r>
            <a:r>
              <a:rPr lang="es-ES" sz="2000" dirty="0" err="1" smtClean="0">
                <a:solidFill>
                  <a:srgbClr val="FF0000"/>
                </a:solidFill>
                <a:latin typeface="Eras Medium ITC" pitchFamily="34" charset="0"/>
              </a:rPr>
              <a:t>study</a:t>
            </a:r>
            <a:r>
              <a:rPr lang="es-ES" sz="2000" dirty="0" smtClean="0">
                <a:solidFill>
                  <a:srgbClr val="FF00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0000"/>
                </a:solidFill>
                <a:latin typeface="Eras Medium ITC" pitchFamily="34" charset="0"/>
              </a:rPr>
              <a:t>from</a:t>
            </a:r>
            <a:r>
              <a:rPr lang="es-ES" sz="2000" dirty="0" smtClean="0">
                <a:solidFill>
                  <a:srgbClr val="FF00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0000"/>
                </a:solidFill>
                <a:latin typeface="Eras Medium ITC" pitchFamily="34" charset="0"/>
              </a:rPr>
              <a:t>the</a:t>
            </a:r>
            <a:endParaRPr lang="es-ES" sz="2000" dirty="0">
              <a:solidFill>
                <a:srgbClr val="FF0000"/>
              </a:solidFill>
              <a:latin typeface="Eras Medium ITC" pitchFamily="34" charset="0"/>
            </a:endParaRPr>
          </a:p>
          <a:p>
            <a:pPr algn="ctr"/>
            <a:r>
              <a:rPr lang="es-ES" sz="2000" dirty="0" err="1" smtClean="0">
                <a:solidFill>
                  <a:srgbClr val="FF0000"/>
                </a:solidFill>
                <a:latin typeface="Eras Medium ITC" pitchFamily="34" charset="0"/>
              </a:rPr>
              <a:t>Betics</a:t>
            </a:r>
            <a:r>
              <a:rPr lang="es-ES" sz="2000" dirty="0" smtClean="0">
                <a:solidFill>
                  <a:srgbClr val="FF0000"/>
                </a:solidFill>
                <a:latin typeface="Eras Medium ITC" pitchFamily="34" charset="0"/>
              </a:rPr>
              <a:t> (</a:t>
            </a:r>
            <a:r>
              <a:rPr lang="es-ES" sz="2000" dirty="0" err="1" smtClean="0">
                <a:solidFill>
                  <a:srgbClr val="FF0000"/>
                </a:solidFill>
                <a:latin typeface="Eras Medium ITC" pitchFamily="34" charset="0"/>
              </a:rPr>
              <a:t>Betic</a:t>
            </a:r>
            <a:r>
              <a:rPr lang="es-ES" sz="2000" dirty="0" smtClean="0">
                <a:solidFill>
                  <a:srgbClr val="FF0000"/>
                </a:solidFill>
                <a:latin typeface="Eras Medium ITC" pitchFamily="34" charset="0"/>
              </a:rPr>
              <a:t> – Rif </a:t>
            </a:r>
            <a:r>
              <a:rPr lang="es-ES" sz="2000" dirty="0" err="1" smtClean="0">
                <a:solidFill>
                  <a:srgbClr val="FF0000"/>
                </a:solidFill>
                <a:latin typeface="Eras Medium ITC" pitchFamily="34" charset="0"/>
              </a:rPr>
              <a:t>Orogen</a:t>
            </a:r>
            <a:r>
              <a:rPr lang="es-ES" sz="2000" dirty="0" smtClean="0">
                <a:solidFill>
                  <a:srgbClr val="FF0000"/>
                </a:solidFill>
                <a:latin typeface="Eras Medium ITC" pitchFamily="34" charset="0"/>
              </a:rPr>
              <a:t>)</a:t>
            </a:r>
          </a:p>
          <a:p>
            <a:pPr algn="ctr"/>
            <a:r>
              <a:rPr lang="es-ES" sz="2000" dirty="0" smtClean="0">
                <a:solidFill>
                  <a:srgbClr val="FF0000"/>
                </a:solidFill>
                <a:latin typeface="Eras Medium ITC" pitchFamily="34" charset="0"/>
              </a:rPr>
              <a:t>Western </a:t>
            </a:r>
            <a:r>
              <a:rPr lang="es-ES" sz="2000" dirty="0" err="1" smtClean="0">
                <a:solidFill>
                  <a:srgbClr val="FF0000"/>
                </a:solidFill>
                <a:latin typeface="Eras Medium ITC" pitchFamily="34" charset="0"/>
              </a:rPr>
              <a:t>Mediterranean</a:t>
            </a:r>
            <a:endParaRPr lang="es-ES" sz="2000" dirty="0">
              <a:solidFill>
                <a:srgbClr val="FF0000"/>
              </a:solidFill>
              <a:latin typeface="Eras Medium ITC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6" name="35 Conector recto"/>
          <p:cNvCxnSpPr/>
          <p:nvPr/>
        </p:nvCxnSpPr>
        <p:spPr>
          <a:xfrm>
            <a:off x="1835696" y="918000"/>
            <a:ext cx="1512168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0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pic>
        <p:nvPicPr>
          <p:cNvPr id="21" name="20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6759718" cy="5760640"/>
          </a:xfrm>
          <a:prstGeom prst="rect">
            <a:avLst/>
          </a:prstGeom>
        </p:spPr>
      </p:pic>
      <p:sp>
        <p:nvSpPr>
          <p:cNvPr id="10" name="9 Flecha derecha"/>
          <p:cNvSpPr/>
          <p:nvPr/>
        </p:nvSpPr>
        <p:spPr>
          <a:xfrm>
            <a:off x="391147" y="2348880"/>
            <a:ext cx="864096" cy="254380"/>
          </a:xfrm>
          <a:prstGeom prst="rightArrow">
            <a:avLst>
              <a:gd name="adj1" fmla="val 50000"/>
              <a:gd name="adj2" fmla="val 11389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Flecha derecha"/>
          <p:cNvSpPr/>
          <p:nvPr/>
        </p:nvSpPr>
        <p:spPr>
          <a:xfrm flipH="1">
            <a:off x="5151604" y="2755660"/>
            <a:ext cx="864096" cy="254380"/>
          </a:xfrm>
          <a:prstGeom prst="rightArrow">
            <a:avLst>
              <a:gd name="adj1" fmla="val 50000"/>
              <a:gd name="adj2" fmla="val 11389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4" name="13 Conector recto de flecha"/>
          <p:cNvCxnSpPr/>
          <p:nvPr/>
        </p:nvCxnSpPr>
        <p:spPr>
          <a:xfrm flipV="1">
            <a:off x="4017939" y="1700808"/>
            <a:ext cx="321000" cy="3168352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/>
          <p:nvPr/>
        </p:nvCxnSpPr>
        <p:spPr>
          <a:xfrm flipH="1" flipV="1">
            <a:off x="1415743" y="2348880"/>
            <a:ext cx="3385053" cy="127190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25 CuadroTexto"/>
          <p:cNvSpPr txBox="1"/>
          <p:nvPr/>
        </p:nvSpPr>
        <p:spPr>
          <a:xfrm>
            <a:off x="4178439" y="4797152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FF00"/>
                </a:solidFill>
              </a:rPr>
              <a:t>≈ 10 km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2191219" y="2060848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FF00"/>
                </a:solidFill>
              </a:rPr>
              <a:t>≈ 4 km</a:t>
            </a:r>
            <a:endParaRPr lang="es-ES" sz="1600" dirty="0">
              <a:solidFill>
                <a:srgbClr val="FFFF00"/>
              </a:solidFill>
            </a:endParaRPr>
          </a:p>
        </p:txBody>
      </p:sp>
      <p:cxnSp>
        <p:nvCxnSpPr>
          <p:cNvPr id="28" name="27 Conector recto de flecha"/>
          <p:cNvCxnSpPr/>
          <p:nvPr/>
        </p:nvCxnSpPr>
        <p:spPr>
          <a:xfrm flipV="1">
            <a:off x="1255243" y="3789040"/>
            <a:ext cx="791960" cy="504056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CuadroTexto"/>
          <p:cNvSpPr txBox="1"/>
          <p:nvPr/>
        </p:nvSpPr>
        <p:spPr>
          <a:xfrm>
            <a:off x="362330" y="4293096"/>
            <a:ext cx="1766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FF00"/>
                </a:solidFill>
              </a:rPr>
              <a:t>Jurassic</a:t>
            </a:r>
            <a:r>
              <a:rPr lang="es-ES" sz="1600" dirty="0" smtClean="0">
                <a:solidFill>
                  <a:srgbClr val="FFFF00"/>
                </a:solidFill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</a:rPr>
              <a:t>limestones</a:t>
            </a:r>
            <a:endParaRPr lang="es-ES" sz="1600" dirty="0">
              <a:solidFill>
                <a:srgbClr val="FFFF00"/>
              </a:solidFill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1543147" y="1531531"/>
            <a:ext cx="1414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FF00"/>
                </a:solidFill>
              </a:rPr>
              <a:t>Cretacic</a:t>
            </a:r>
            <a:r>
              <a:rPr lang="es-ES" sz="1600" dirty="0">
                <a:solidFill>
                  <a:srgbClr val="FFFF00"/>
                </a:solidFill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</a:rPr>
              <a:t>marly</a:t>
            </a:r>
            <a:r>
              <a:rPr lang="es-ES" sz="16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es-ES" sz="1600" dirty="0" err="1" smtClean="0">
                <a:solidFill>
                  <a:srgbClr val="FFFF00"/>
                </a:solidFill>
              </a:rPr>
              <a:t>limestones</a:t>
            </a:r>
            <a:endParaRPr lang="es-ES" sz="1600" dirty="0">
              <a:solidFill>
                <a:srgbClr val="FFFF00"/>
              </a:solidFill>
            </a:endParaRPr>
          </a:p>
        </p:txBody>
      </p:sp>
      <p:cxnSp>
        <p:nvCxnSpPr>
          <p:cNvPr id="38" name="37 Conector recto de flecha"/>
          <p:cNvCxnSpPr>
            <a:stCxn id="37" idx="3"/>
          </p:cNvCxnSpPr>
          <p:nvPr/>
        </p:nvCxnSpPr>
        <p:spPr>
          <a:xfrm>
            <a:off x="2957445" y="1823919"/>
            <a:ext cx="1067370" cy="276763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1202106" y="6063679"/>
            <a:ext cx="5381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400" dirty="0" smtClean="0">
                <a:solidFill>
                  <a:srgbClr val="FFFF00"/>
                </a:solidFill>
                <a:latin typeface="Eras Medium ITC" pitchFamily="34" charset="0"/>
              </a:rPr>
              <a:t> Torcal de Antequera </a:t>
            </a:r>
            <a:r>
              <a:rPr lang="es-ES" sz="2400" dirty="0" err="1" smtClean="0">
                <a:solidFill>
                  <a:srgbClr val="FFFF00"/>
                </a:solidFill>
                <a:latin typeface="Eras Medium ITC" pitchFamily="34" charset="0"/>
              </a:rPr>
              <a:t>Massif</a:t>
            </a:r>
            <a:r>
              <a:rPr lang="es-ES" sz="2400" dirty="0" smtClean="0">
                <a:solidFill>
                  <a:srgbClr val="FFFF00"/>
                </a:solidFill>
                <a:latin typeface="Eras Medium ITC" pitchFamily="34" charset="0"/>
              </a:rPr>
              <a:t> (TAM)</a:t>
            </a:r>
            <a:endParaRPr lang="es-ES" sz="24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164288" y="1531531"/>
            <a:ext cx="1446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Tabular </a:t>
            </a:r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shaped</a:t>
            </a:r>
            <a:endParaRPr lang="es-ES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164288" y="1987330"/>
            <a:ext cx="1675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Slip</a:t>
            </a:r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 at </a:t>
            </a:r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boundaries</a:t>
            </a:r>
            <a:endParaRPr lang="es-ES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7164288" y="2443129"/>
            <a:ext cx="1797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No </a:t>
            </a:r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bias</a:t>
            </a:r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 in </a:t>
            </a:r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sampling</a:t>
            </a:r>
            <a:endParaRPr lang="es-ES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7164288" y="2898928"/>
            <a:ext cx="1586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Volume</a:t>
            </a:r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constant</a:t>
            </a:r>
            <a:endParaRPr lang="es-ES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7164288" y="3810526"/>
            <a:ext cx="19259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“</a:t>
            </a:r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Homogeneous</a:t>
            </a:r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” </a:t>
            </a:r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def</a:t>
            </a:r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.</a:t>
            </a:r>
            <a:endParaRPr lang="es-ES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7164288" y="3354727"/>
            <a:ext cx="1314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FF00"/>
                </a:solidFill>
                <a:latin typeface="+mj-lt"/>
              </a:rPr>
              <a:t>Steady</a:t>
            </a:r>
            <a:r>
              <a:rPr lang="es-ES" sz="1600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+mj-lt"/>
                <a:sym typeface="Symbol"/>
              </a:rPr>
              <a:t></a:t>
            </a:r>
            <a:r>
              <a:rPr lang="es-ES" sz="1600" dirty="0" err="1" smtClean="0">
                <a:solidFill>
                  <a:srgbClr val="FFFF00"/>
                </a:solidFill>
                <a:latin typeface="+mj-lt"/>
                <a:sym typeface="Symbol"/>
              </a:rPr>
              <a:t>state</a:t>
            </a:r>
            <a:endParaRPr lang="es-ES" sz="16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50" name="49 Conector recto"/>
          <p:cNvCxnSpPr/>
          <p:nvPr/>
        </p:nvCxnSpPr>
        <p:spPr>
          <a:xfrm>
            <a:off x="1835696" y="918000"/>
            <a:ext cx="1512168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70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" grpId="0" animBg="1"/>
      <p:bldP spid="26" grpId="0"/>
      <p:bldP spid="34" grpId="0"/>
      <p:bldP spid="36" grpId="0"/>
      <p:bldP spid="37" grpId="0"/>
      <p:bldP spid="2" grpId="0"/>
      <p:bldP spid="39" grpId="0"/>
      <p:bldP spid="41" grpId="0"/>
      <p:bldP spid="42" grpId="0"/>
      <p:bldP spid="44" grpId="0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/>
          <a:stretch/>
        </p:blipFill>
        <p:spPr bwMode="auto">
          <a:xfrm>
            <a:off x="25270" y="2342399"/>
            <a:ext cx="9083234" cy="28868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235" y="1770329"/>
            <a:ext cx="1827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Outer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domains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:</a:t>
            </a:r>
            <a:endParaRPr lang="es-ES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2123728" y="1770329"/>
            <a:ext cx="593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~ E-W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dextral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strike-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slip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dominated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transpressional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bands</a:t>
            </a:r>
            <a:endParaRPr lang="es-ES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467235" y="5776653"/>
            <a:ext cx="15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Inner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domain</a:t>
            </a:r>
            <a:endParaRPr lang="es-ES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2195736" y="5517232"/>
            <a:ext cx="535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NE-SW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directed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, SE-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vergent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folds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and reverse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faults</a:t>
            </a:r>
            <a:endParaRPr lang="es-ES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2195736" y="6084004"/>
            <a:ext cx="480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NW-SE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directed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, NE-SW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dipping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normal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faults</a:t>
            </a:r>
            <a:endParaRPr lang="es-ES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2221845" y="1052736"/>
            <a:ext cx="4815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rgbClr val="FFFF00"/>
                </a:solidFill>
                <a:latin typeface="Eras Medium ITC" pitchFamily="34" charset="0"/>
              </a:rPr>
              <a:t>Strain</a:t>
            </a:r>
            <a:r>
              <a:rPr lang="es-ES" sz="24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400" dirty="0" err="1" smtClean="0">
                <a:solidFill>
                  <a:srgbClr val="FFFF00"/>
                </a:solidFill>
                <a:latin typeface="Eras Medium ITC" pitchFamily="34" charset="0"/>
              </a:rPr>
              <a:t>partitioning</a:t>
            </a:r>
            <a:r>
              <a:rPr lang="es-ES" sz="24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400" dirty="0" err="1" smtClean="0">
                <a:solidFill>
                  <a:srgbClr val="FFFF00"/>
                </a:solidFill>
                <a:latin typeface="Eras Medium ITC" pitchFamily="34" charset="0"/>
              </a:rPr>
              <a:t>within</a:t>
            </a:r>
            <a:r>
              <a:rPr lang="es-ES" sz="24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400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400" dirty="0" smtClean="0">
                <a:solidFill>
                  <a:srgbClr val="FFFF00"/>
                </a:solidFill>
                <a:latin typeface="Eras Medium ITC" pitchFamily="34" charset="0"/>
              </a:rPr>
              <a:t> TAM</a:t>
            </a:r>
            <a:endParaRPr lang="es-ES" sz="24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8" name="7 Abrir llave"/>
          <p:cNvSpPr/>
          <p:nvPr/>
        </p:nvSpPr>
        <p:spPr>
          <a:xfrm>
            <a:off x="2066397" y="5504119"/>
            <a:ext cx="155448" cy="914400"/>
          </a:xfrm>
          <a:prstGeom prst="leftBrac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Rectángulo redondeado"/>
          <p:cNvSpPr/>
          <p:nvPr/>
        </p:nvSpPr>
        <p:spPr>
          <a:xfrm>
            <a:off x="336363" y="5373216"/>
            <a:ext cx="7210518" cy="122413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1580632" y="2708920"/>
            <a:ext cx="1934825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solidFill>
                  <a:schemeClr val="bg1"/>
                </a:solidFill>
              </a:rPr>
              <a:t>Northern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Outer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Domain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2221845" y="4561383"/>
            <a:ext cx="1933222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solidFill>
                  <a:schemeClr val="bg1"/>
                </a:solidFill>
              </a:rPr>
              <a:t>Southern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Outer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Domain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464306" y="2905199"/>
            <a:ext cx="1181734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400" dirty="0" err="1" smtClean="0">
                <a:solidFill>
                  <a:schemeClr val="bg1"/>
                </a:solidFill>
              </a:rPr>
              <a:t>Inner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Domain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4" name="43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47" name="46 Conector recto"/>
          <p:cNvCxnSpPr/>
          <p:nvPr/>
        </p:nvCxnSpPr>
        <p:spPr>
          <a:xfrm>
            <a:off x="1835696" y="918000"/>
            <a:ext cx="1512168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41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41" name="40 CuadroTexto"/>
          <p:cNvSpPr txBox="1"/>
          <p:nvPr/>
        </p:nvSpPr>
        <p:spPr>
          <a:xfrm>
            <a:off x="288616" y="1052736"/>
            <a:ext cx="85667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 err="1" smtClean="0">
                <a:solidFill>
                  <a:srgbClr val="FFFF00"/>
                </a:solidFill>
                <a:latin typeface="Eras Medium ITC" pitchFamily="34" charset="0"/>
              </a:rPr>
              <a:t>Protocol</a:t>
            </a:r>
            <a:r>
              <a:rPr lang="es-ES" sz="22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200" dirty="0" err="1" smtClean="0">
                <a:solidFill>
                  <a:srgbClr val="FFFF00"/>
                </a:solidFill>
                <a:latin typeface="Eras Medium ITC" pitchFamily="34" charset="0"/>
              </a:rPr>
              <a:t>for</a:t>
            </a:r>
            <a:r>
              <a:rPr lang="es-ES" sz="22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200" dirty="0" err="1" smtClean="0">
                <a:solidFill>
                  <a:srgbClr val="FFFF00"/>
                </a:solidFill>
                <a:latin typeface="Eras Medium ITC" pitchFamily="34" charset="0"/>
              </a:rPr>
              <a:t>testing</a:t>
            </a:r>
            <a:r>
              <a:rPr lang="es-ES" sz="22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200" dirty="0" err="1" smtClean="0">
                <a:solidFill>
                  <a:srgbClr val="FFFF00"/>
                </a:solidFill>
                <a:latin typeface="Eras Medium ITC" pitchFamily="34" charset="0"/>
              </a:rPr>
              <a:t>transpression</a:t>
            </a:r>
            <a:r>
              <a:rPr lang="es-ES" sz="22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200" dirty="0" err="1" smtClean="0">
                <a:solidFill>
                  <a:srgbClr val="FFFF00"/>
                </a:solidFill>
                <a:latin typeface="Eras Medium ITC" pitchFamily="34" charset="0"/>
              </a:rPr>
              <a:t>models</a:t>
            </a:r>
            <a:r>
              <a:rPr lang="es-ES" sz="2200" dirty="0" smtClean="0">
                <a:solidFill>
                  <a:srgbClr val="FFFF00"/>
                </a:solidFill>
                <a:latin typeface="Eras Medium ITC" pitchFamily="34" charset="0"/>
              </a:rPr>
              <a:t> in </a:t>
            </a:r>
            <a:r>
              <a:rPr lang="es-ES" sz="2200" dirty="0" err="1" smtClean="0">
                <a:solidFill>
                  <a:srgbClr val="FFFF00"/>
                </a:solidFill>
                <a:latin typeface="Eras Medium ITC" pitchFamily="34" charset="0"/>
              </a:rPr>
              <a:t>brittle</a:t>
            </a:r>
            <a:r>
              <a:rPr lang="es-ES" sz="22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200" dirty="0" err="1" smtClean="0">
                <a:solidFill>
                  <a:srgbClr val="FFFF00"/>
                </a:solidFill>
                <a:latin typeface="Eras Medium ITC" pitchFamily="34" charset="0"/>
              </a:rPr>
              <a:t>high-strain</a:t>
            </a:r>
            <a:r>
              <a:rPr lang="es-ES" sz="22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200" dirty="0" err="1" smtClean="0">
                <a:solidFill>
                  <a:srgbClr val="FFFF00"/>
                </a:solidFill>
                <a:latin typeface="Eras Medium ITC" pitchFamily="34" charset="0"/>
              </a:rPr>
              <a:t>zones</a:t>
            </a:r>
            <a:endParaRPr lang="es-ES" sz="22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07504" y="1731580"/>
            <a:ext cx="664476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Analyze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each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domain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separately</a:t>
            </a:r>
            <a:endParaRPr lang="es-ES" sz="2000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Triclinic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transpression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with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oblique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extrusion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(</a:t>
            </a:r>
            <a:r>
              <a:rPr lang="es-ES" sz="2000" i="1" dirty="0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, </a:t>
            </a:r>
            <a:r>
              <a:rPr lang="es-ES" sz="2000" i="1" dirty="0" smtClean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, </a:t>
            </a:r>
            <a:r>
              <a:rPr lang="es-ES" sz="2000" i="1" dirty="0" err="1" smtClean="0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 smtClean="0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Up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five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consequtive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steps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s-ES" sz="2000" dirty="0">
              <a:solidFill>
                <a:srgbClr val="FFFF00"/>
              </a:solidFill>
              <a:latin typeface="Eras Medium ITC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s-ES" sz="2000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s-ES" sz="2000" dirty="0">
              <a:solidFill>
                <a:srgbClr val="FFFF00"/>
              </a:solidFill>
              <a:latin typeface="Eras Medium ITC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s-ES" sz="2000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endParaRPr lang="es-ES" sz="2000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4"/>
          <a:stretch/>
        </p:blipFill>
        <p:spPr>
          <a:xfrm>
            <a:off x="5207552" y="3261621"/>
            <a:ext cx="3900952" cy="3598879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257" y="1556792"/>
            <a:ext cx="2319644" cy="2031012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>
            <a:off x="573154" y="3199323"/>
            <a:ext cx="4358886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Constraining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i="1" dirty="0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i="1" dirty="0" smtClean="0">
                <a:solidFill>
                  <a:srgbClr val="FFFF00"/>
                </a:solidFill>
                <a:latin typeface="Symbol" pitchFamily="18" charset="2"/>
              </a:rPr>
              <a:t>u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of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FSE</a:t>
            </a:r>
            <a:endParaRPr lang="es-ES" i="1" baseline="-25000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of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FSE</a:t>
            </a:r>
            <a:r>
              <a:rPr lang="es-ES" i="1" baseline="-25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Oblique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convergence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(</a:t>
            </a:r>
            <a:r>
              <a:rPr lang="es-ES" i="1" dirty="0" smtClean="0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) 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i="1" dirty="0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endParaRPr lang="es-ES" i="1" baseline="-25000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GPS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plate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</a:rPr>
              <a:t>displacement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Vel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. </a:t>
            </a:r>
            <a:r>
              <a:rPr lang="es-ES" dirty="0" err="1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field</a:t>
            </a:r>
            <a:endParaRPr lang="es-ES" dirty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477796" y="384192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, </a:t>
            </a:r>
            <a:r>
              <a:rPr lang="es-ES" i="1" dirty="0" smtClean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sp>
        <p:nvSpPr>
          <p:cNvPr id="23" name="22 Cerrar llave"/>
          <p:cNvSpPr/>
          <p:nvPr/>
        </p:nvSpPr>
        <p:spPr>
          <a:xfrm>
            <a:off x="3341242" y="3688084"/>
            <a:ext cx="155448" cy="677020"/>
          </a:xfrm>
          <a:prstGeom prst="rightBrac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4" name="33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Abrir llave"/>
          <p:cNvSpPr/>
          <p:nvPr/>
        </p:nvSpPr>
        <p:spPr>
          <a:xfrm>
            <a:off x="234845" y="3353868"/>
            <a:ext cx="389709" cy="1515292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93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1" y="3212976"/>
            <a:ext cx="3599738" cy="35997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cxnSp>
        <p:nvCxnSpPr>
          <p:cNvPr id="3" name="2 Conector recto de flecha"/>
          <p:cNvCxnSpPr/>
          <p:nvPr/>
        </p:nvCxnSpPr>
        <p:spPr>
          <a:xfrm rot="21360000" flipV="1">
            <a:off x="2179782" y="4412764"/>
            <a:ext cx="0" cy="234557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30 Forma libre"/>
          <p:cNvSpPr/>
          <p:nvPr/>
        </p:nvSpPr>
        <p:spPr>
          <a:xfrm>
            <a:off x="1891058" y="4606252"/>
            <a:ext cx="283253" cy="28227"/>
          </a:xfrm>
          <a:custGeom>
            <a:avLst/>
            <a:gdLst>
              <a:gd name="connsiteX0" fmla="*/ 0 w 300251"/>
              <a:gd name="connsiteY0" fmla="*/ 29921 h 29921"/>
              <a:gd name="connsiteX1" fmla="*/ 150125 w 300251"/>
              <a:gd name="connsiteY1" fmla="*/ 2626 h 29921"/>
              <a:gd name="connsiteX2" fmla="*/ 300251 w 300251"/>
              <a:gd name="connsiteY2" fmla="*/ 2626 h 2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0251" h="29921">
                <a:moveTo>
                  <a:pt x="0" y="29921"/>
                </a:moveTo>
                <a:cubicBezTo>
                  <a:pt x="50041" y="18548"/>
                  <a:pt x="100083" y="7175"/>
                  <a:pt x="150125" y="2626"/>
                </a:cubicBezTo>
                <a:cubicBezTo>
                  <a:pt x="200167" y="-1923"/>
                  <a:pt x="250209" y="351"/>
                  <a:pt x="300251" y="2626"/>
                </a:cubicBezTo>
              </a:path>
            </a:pathLst>
          </a:cu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1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3089864" y="908720"/>
            <a:ext cx="29642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Constraining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smtClean="0">
                <a:solidFill>
                  <a:srgbClr val="FFFF00"/>
                </a:solidFill>
                <a:latin typeface="Symbol" pitchFamily="18" charset="2"/>
              </a:rPr>
              <a:t>u</a:t>
            </a:r>
            <a:endParaRPr lang="es-ES" sz="2000" dirty="0" smtClean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976746" y="3450486"/>
            <a:ext cx="947182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4166B9"/>
                </a:solidFill>
              </a:rPr>
              <a:t>Fold</a:t>
            </a:r>
            <a:r>
              <a:rPr lang="es-ES" sz="1600" dirty="0" smtClean="0">
                <a:solidFill>
                  <a:srgbClr val="4166B9"/>
                </a:solidFill>
              </a:rPr>
              <a:t> </a:t>
            </a:r>
            <a:r>
              <a:rPr lang="es-ES" sz="1600" dirty="0" err="1" smtClean="0">
                <a:solidFill>
                  <a:srgbClr val="4166B9"/>
                </a:solidFill>
              </a:rPr>
              <a:t>axes</a:t>
            </a:r>
            <a:endParaRPr lang="es-ES" sz="1600" dirty="0">
              <a:solidFill>
                <a:srgbClr val="4166B9"/>
              </a:solidFill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683568" y="3882534"/>
            <a:ext cx="157908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4166B9"/>
                </a:solidFill>
              </a:rPr>
              <a:t>Facing</a:t>
            </a:r>
            <a:r>
              <a:rPr lang="es-ES" sz="1600" dirty="0" smtClean="0">
                <a:solidFill>
                  <a:srgbClr val="4166B9"/>
                </a:solidFill>
              </a:rPr>
              <a:t> </a:t>
            </a:r>
            <a:r>
              <a:rPr lang="es-ES" sz="1600" dirty="0" err="1" smtClean="0">
                <a:solidFill>
                  <a:srgbClr val="4166B9"/>
                </a:solidFill>
              </a:rPr>
              <a:t>directions</a:t>
            </a:r>
            <a:endParaRPr lang="es-ES" sz="1600" dirty="0">
              <a:solidFill>
                <a:srgbClr val="4166B9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1756098" y="4720167"/>
            <a:ext cx="85953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  <a:latin typeface="Symbol" pitchFamily="18" charset="2"/>
              </a:rPr>
              <a:t>u</a:t>
            </a:r>
            <a:r>
              <a:rPr lang="es-ES" dirty="0" smtClean="0">
                <a:solidFill>
                  <a:schemeClr val="bg1"/>
                </a:solidFill>
              </a:rPr>
              <a:t> &lt; 15</a:t>
            </a:r>
            <a:r>
              <a:rPr lang="es-ES" dirty="0" smtClean="0">
                <a:solidFill>
                  <a:schemeClr val="bg1"/>
                </a:solidFill>
                <a:latin typeface="Eras Medium ITC" pitchFamily="34" charset="0"/>
              </a:rPr>
              <a:t>º</a:t>
            </a:r>
            <a:endParaRPr lang="es-ES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2235895" y="4242574"/>
            <a:ext cx="160543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rgbClr val="FF0000"/>
                </a:solidFill>
              </a:rPr>
              <a:t>SZB </a:t>
            </a:r>
            <a:r>
              <a:rPr lang="es-ES" sz="1600" dirty="0" err="1" smtClean="0">
                <a:solidFill>
                  <a:srgbClr val="FF0000"/>
                </a:solidFill>
              </a:rPr>
              <a:t>Dip</a:t>
            </a:r>
            <a:r>
              <a:rPr lang="es-ES" sz="1600" dirty="0" smtClean="0">
                <a:solidFill>
                  <a:srgbClr val="FF0000"/>
                </a:solidFill>
              </a:rPr>
              <a:t> </a:t>
            </a:r>
            <a:r>
              <a:rPr lang="es-ES" sz="1600" dirty="0" err="1" smtClean="0">
                <a:solidFill>
                  <a:srgbClr val="FF0000"/>
                </a:solidFill>
              </a:rPr>
              <a:t>direction</a:t>
            </a:r>
            <a:endParaRPr lang="es-ES" sz="1600" dirty="0">
              <a:solidFill>
                <a:srgbClr val="FF0000"/>
              </a:solidFill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280" y="3210269"/>
            <a:ext cx="3591048" cy="35997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40" name="39 CuadroTexto"/>
          <p:cNvSpPr txBox="1"/>
          <p:nvPr/>
        </p:nvSpPr>
        <p:spPr>
          <a:xfrm>
            <a:off x="5364088" y="5949280"/>
            <a:ext cx="3027367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600" dirty="0" smtClean="0">
                <a:solidFill>
                  <a:schemeClr val="bg1"/>
                </a:solidFill>
              </a:rPr>
              <a:t>Reverse </a:t>
            </a:r>
            <a:r>
              <a:rPr lang="es-ES" sz="1600" dirty="0" err="1" smtClean="0">
                <a:solidFill>
                  <a:schemeClr val="bg1"/>
                </a:solidFill>
              </a:rPr>
              <a:t>faults</a:t>
            </a:r>
            <a:endParaRPr lang="es-ES" sz="1600" dirty="0" smtClean="0">
              <a:solidFill>
                <a:schemeClr val="bg1"/>
              </a:solidFill>
            </a:endParaRPr>
          </a:p>
          <a:p>
            <a:pPr algn="ctr"/>
            <a:r>
              <a:rPr lang="es-ES" sz="1600" dirty="0">
                <a:solidFill>
                  <a:schemeClr val="bg1"/>
                </a:solidFill>
                <a:sym typeface="Wingdings"/>
              </a:rPr>
              <a:t></a:t>
            </a:r>
            <a:endParaRPr lang="es-ES" sz="1600" dirty="0">
              <a:solidFill>
                <a:schemeClr val="bg1"/>
              </a:solidFill>
            </a:endParaRPr>
          </a:p>
          <a:p>
            <a:pPr algn="ctr"/>
            <a:r>
              <a:rPr lang="es-ES" sz="1600" dirty="0" err="1" smtClean="0">
                <a:solidFill>
                  <a:schemeClr val="bg1"/>
                </a:solidFill>
                <a:sym typeface="Wingdings"/>
              </a:rPr>
              <a:t>dip-parallel</a:t>
            </a:r>
            <a:r>
              <a:rPr lang="es-ES" sz="1600" dirty="0" smtClean="0">
                <a:solidFill>
                  <a:schemeClr val="bg1"/>
                </a:solidFill>
                <a:sym typeface="Wingdings"/>
              </a:rPr>
              <a:t> simple </a:t>
            </a:r>
            <a:r>
              <a:rPr lang="es-ES" sz="1600" dirty="0" err="1" smtClean="0">
                <a:solidFill>
                  <a:schemeClr val="bg1"/>
                </a:solidFill>
                <a:sym typeface="Wingdings"/>
              </a:rPr>
              <a:t>shear</a:t>
            </a:r>
            <a:r>
              <a:rPr lang="es-ES" sz="1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s-ES" sz="16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es-ES" sz="1600" dirty="0" err="1" smtClean="0">
                <a:solidFill>
                  <a:schemeClr val="bg1"/>
                </a:solidFill>
                <a:sym typeface="Symbol"/>
              </a:rPr>
              <a:t>high</a:t>
            </a:r>
            <a:r>
              <a:rPr lang="es-ES" sz="16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s-ES" sz="1600" i="1" dirty="0" smtClean="0">
                <a:solidFill>
                  <a:schemeClr val="bg1"/>
                </a:solidFill>
                <a:latin typeface="Symbol" pitchFamily="18" charset="2"/>
                <a:sym typeface="Symbol"/>
              </a:rPr>
              <a:t>f</a:t>
            </a:r>
            <a:endParaRPr lang="es-ES" sz="1600" i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45" name="44 CuadroTexto"/>
          <p:cNvSpPr txBox="1"/>
          <p:nvPr/>
        </p:nvSpPr>
        <p:spPr>
          <a:xfrm>
            <a:off x="755576" y="5982379"/>
            <a:ext cx="2832699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1600" dirty="0" err="1" smtClean="0">
                <a:solidFill>
                  <a:schemeClr val="bg1"/>
                </a:solidFill>
                <a:sym typeface="Wingdings"/>
              </a:rPr>
              <a:t>Stretched</a:t>
            </a:r>
            <a:r>
              <a:rPr lang="es-ES" sz="1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  <a:sym typeface="Wingdings"/>
              </a:rPr>
              <a:t>fold</a:t>
            </a:r>
            <a:r>
              <a:rPr lang="es-ES" sz="1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s-ES" sz="1600" dirty="0" err="1" smtClean="0">
                <a:solidFill>
                  <a:schemeClr val="bg1"/>
                </a:solidFill>
                <a:sym typeface="Wingdings"/>
              </a:rPr>
              <a:t>hinges</a:t>
            </a:r>
            <a:endParaRPr lang="es-ES" sz="1600" dirty="0">
              <a:solidFill>
                <a:schemeClr val="bg1"/>
              </a:solidFill>
              <a:sym typeface="Wingdings"/>
            </a:endParaRPr>
          </a:p>
          <a:p>
            <a:pPr algn="ctr"/>
            <a:r>
              <a:rPr lang="es-ES" sz="1600" dirty="0" smtClean="0">
                <a:solidFill>
                  <a:schemeClr val="bg1"/>
                </a:solidFill>
                <a:sym typeface="Wingdings"/>
              </a:rPr>
              <a:t></a:t>
            </a:r>
          </a:p>
          <a:p>
            <a:pPr algn="ctr"/>
            <a:r>
              <a:rPr lang="es-ES" sz="1600" dirty="0" smtClean="0">
                <a:solidFill>
                  <a:schemeClr val="bg1"/>
                </a:solidFill>
                <a:sym typeface="Wingdings"/>
              </a:rPr>
              <a:t>strike-</a:t>
            </a:r>
            <a:r>
              <a:rPr lang="es-ES" sz="1600" dirty="0" err="1" smtClean="0">
                <a:solidFill>
                  <a:schemeClr val="bg1"/>
                </a:solidFill>
                <a:sym typeface="Wingdings"/>
              </a:rPr>
              <a:t>slip</a:t>
            </a:r>
            <a:r>
              <a:rPr lang="es-ES" sz="1600" dirty="0" smtClean="0">
                <a:solidFill>
                  <a:schemeClr val="bg1"/>
                </a:solidFill>
                <a:sym typeface="Wingdings"/>
              </a:rPr>
              <a:t> simple </a:t>
            </a:r>
            <a:r>
              <a:rPr lang="es-ES" sz="1600" dirty="0" err="1" smtClean="0">
                <a:solidFill>
                  <a:schemeClr val="bg1"/>
                </a:solidFill>
                <a:sym typeface="Wingdings"/>
              </a:rPr>
              <a:t>shear</a:t>
            </a:r>
            <a:r>
              <a:rPr lang="es-ES" sz="1600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s-ES" sz="1600" dirty="0" smtClean="0">
                <a:solidFill>
                  <a:schemeClr val="bg1"/>
                </a:solidFill>
                <a:sym typeface="Symbol"/>
              </a:rPr>
              <a:t> </a:t>
            </a:r>
            <a:r>
              <a:rPr lang="es-ES" sz="1600" dirty="0" err="1" smtClean="0">
                <a:solidFill>
                  <a:schemeClr val="bg1"/>
                </a:solidFill>
                <a:sym typeface="Symbol"/>
              </a:rPr>
              <a:t>low</a:t>
            </a:r>
            <a:r>
              <a:rPr lang="es-ES" sz="16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s-ES" sz="1600" i="1" dirty="0" smtClean="0">
                <a:solidFill>
                  <a:schemeClr val="bg1"/>
                </a:solidFill>
                <a:latin typeface="Symbol" pitchFamily="18" charset="2"/>
                <a:sym typeface="Symbol"/>
              </a:rPr>
              <a:t>f</a:t>
            </a:r>
            <a:endParaRPr lang="es-ES" sz="1600" i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4109748" y="6213211"/>
            <a:ext cx="84670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i="1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s-ES" dirty="0" smtClean="0">
                <a:solidFill>
                  <a:schemeClr val="bg1"/>
                </a:solidFill>
              </a:rPr>
              <a:t> &lt; 70</a:t>
            </a:r>
            <a:r>
              <a:rPr lang="es-ES" dirty="0" smtClean="0">
                <a:solidFill>
                  <a:schemeClr val="bg1"/>
                </a:solidFill>
                <a:latin typeface="Eras Medium ITC" pitchFamily="34" charset="0"/>
              </a:rPr>
              <a:t>º</a:t>
            </a:r>
            <a:endParaRPr lang="es-ES" dirty="0">
              <a:solidFill>
                <a:schemeClr val="bg1"/>
              </a:solidFill>
              <a:latin typeface="Eras Medium ITC" pitchFamily="34" charset="0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32699" y="1427292"/>
            <a:ext cx="77877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Slip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faults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 simple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shear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direction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  </a:t>
            </a:r>
            <a:r>
              <a:rPr lang="es-ES" sz="1600" i="1" dirty="0" smtClean="0">
                <a:solidFill>
                  <a:srgbClr val="FFFF00"/>
                </a:solidFill>
                <a:latin typeface="Symbol" pitchFamily="18" charset="2"/>
                <a:sym typeface="Wingdings"/>
              </a:rPr>
              <a:t>f</a:t>
            </a:r>
            <a:endParaRPr lang="es-ES" sz="1600" i="1" dirty="0" smtClean="0">
              <a:solidFill>
                <a:srgbClr val="FFFF00"/>
              </a:solidFill>
              <a:latin typeface="Symbol" pitchFamily="18" charset="2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In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principle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(</a:t>
            </a:r>
            <a:r>
              <a:rPr lang="es-ES" sz="1600" dirty="0" err="1">
                <a:solidFill>
                  <a:srgbClr val="FFFF00"/>
                </a:solidFill>
                <a:latin typeface="Eras Medium ITC" pitchFamily="34" charset="0"/>
              </a:rPr>
              <a:t>specially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 at </a:t>
            </a:r>
            <a:r>
              <a:rPr lang="es-ES" sz="16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>
                <a:solidFill>
                  <a:srgbClr val="FFFF00"/>
                </a:solidFill>
                <a:latin typeface="Eras Medium ITC" pitchFamily="34" charset="0"/>
              </a:rPr>
              <a:t>upper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>
                <a:solidFill>
                  <a:srgbClr val="FFFF00"/>
                </a:solidFill>
                <a:latin typeface="Eras Medium ITC" pitchFamily="34" charset="0"/>
              </a:rPr>
              <a:t>crust</a:t>
            </a:r>
            <a:r>
              <a:rPr lang="es-ES" sz="1600" dirty="0">
                <a:solidFill>
                  <a:srgbClr val="FFFF00"/>
                </a:solidFill>
                <a:latin typeface="Eras Medium ITC" pitchFamily="34" charset="0"/>
              </a:rPr>
              <a:t>)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,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dip-parallel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extrusion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 </a:t>
            </a:r>
            <a:r>
              <a:rPr lang="es-ES" sz="1600" i="1" dirty="0" smtClean="0">
                <a:solidFill>
                  <a:srgbClr val="FFFF00"/>
                </a:solidFill>
                <a:latin typeface="Symbol" pitchFamily="18" charset="2"/>
                <a:sym typeface="Wingdings"/>
              </a:rPr>
              <a:t>u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 ≈ 0º</a:t>
            </a:r>
            <a:endParaRPr lang="es-ES" sz="1600" i="1" baseline="-25000" dirty="0" smtClean="0">
              <a:solidFill>
                <a:srgbClr val="FFFF00"/>
              </a:solidFill>
              <a:latin typeface="Eras Medium ITC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Watch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out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for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consistently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dipping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fold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axes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non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dip-parallel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facing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directions</a:t>
            </a:r>
            <a:r>
              <a:rPr lang="es-ES" sz="1600" i="1" baseline="-25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Feed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-back: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estimated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values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unreasonable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results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  <a:sym typeface="Symbol"/>
              </a:rPr>
              <a:t>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Back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to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1600" dirty="0" err="1" smtClean="0">
                <a:solidFill>
                  <a:srgbClr val="FFFF00"/>
                </a:solidFill>
                <a:latin typeface="Eras Medium ITC" pitchFamily="34" charset="0"/>
              </a:rPr>
              <a:t>step</a:t>
            </a:r>
            <a:r>
              <a:rPr lang="es-ES" sz="1600" dirty="0" smtClean="0">
                <a:solidFill>
                  <a:srgbClr val="FFFF00"/>
                </a:solidFill>
                <a:latin typeface="Eras Medium ITC" pitchFamily="34" charset="0"/>
              </a:rPr>
              <a:t> 1</a:t>
            </a:r>
            <a:endParaRPr lang="es-ES" sz="1600" i="1" baseline="-25000" dirty="0" smtClean="0">
              <a:solidFill>
                <a:srgbClr val="FFFF00"/>
              </a:solidFill>
              <a:latin typeface="Eras Medium ITC" pitchFamily="34" charset="0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42" name="41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511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" y="0"/>
            <a:ext cx="9144000" cy="980728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91680" y="1"/>
            <a:ext cx="7308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A standardized protocol to test oblique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transpression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models in heterogeneous high-strain zones (the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Torcal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de </a:t>
            </a:r>
            <a:r>
              <a:rPr lang="en-US" sz="1500" b="1" dirty="0" err="1" smtClean="0">
                <a:solidFill>
                  <a:srgbClr val="F5ECDF"/>
                </a:solidFill>
                <a:latin typeface="Eras Medium ITC" pitchFamily="34" charset="0"/>
              </a:rPr>
              <a:t>Antequera</a:t>
            </a:r>
            <a:r>
              <a:rPr lang="en-US" sz="1500" b="1" dirty="0" smtClean="0">
                <a:solidFill>
                  <a:srgbClr val="F5ECDF"/>
                </a:solidFill>
                <a:latin typeface="Eras Medium ITC" pitchFamily="34" charset="0"/>
              </a:rPr>
              <a:t> massif, southern Spain)</a:t>
            </a:r>
            <a:endParaRPr lang="es-ES" sz="1500" b="1" dirty="0">
              <a:solidFill>
                <a:srgbClr val="F5ECDF"/>
              </a:solidFill>
              <a:latin typeface="Eras Medium ITC" pitchFamily="34" charset="0"/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35497" y="45270"/>
            <a:ext cx="1656183" cy="606086"/>
            <a:chOff x="35497" y="44624"/>
            <a:chExt cx="1760626" cy="64430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7" y="46937"/>
              <a:ext cx="639680" cy="639680"/>
            </a:xfrm>
            <a:prstGeom prst="rect">
              <a:avLst/>
            </a:prstGeom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000" y="46937"/>
              <a:ext cx="644123" cy="639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44624"/>
              <a:ext cx="451015" cy="644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12217" r="78143" b="13853"/>
          <a:stretch/>
        </p:blipFill>
        <p:spPr>
          <a:xfrm>
            <a:off x="8558064" y="49494"/>
            <a:ext cx="550440" cy="597639"/>
          </a:xfrm>
          <a:prstGeom prst="rect">
            <a:avLst/>
          </a:prstGeom>
        </p:spPr>
      </p:pic>
      <p:sp>
        <p:nvSpPr>
          <p:cNvPr id="24" name="23 CuadroTexto"/>
          <p:cNvSpPr txBox="1"/>
          <p:nvPr/>
        </p:nvSpPr>
        <p:spPr>
          <a:xfrm>
            <a:off x="1691680" y="1012666"/>
            <a:ext cx="6375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2 - 3.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Orientation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dirty="0" err="1" smtClean="0">
                <a:solidFill>
                  <a:srgbClr val="FFFF00"/>
                </a:solidFill>
                <a:latin typeface="Eras Medium ITC" pitchFamily="34" charset="0"/>
              </a:rPr>
              <a:t>shape</a:t>
            </a:r>
            <a:r>
              <a:rPr lang="es-ES" sz="2000" dirty="0" smtClean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of </a:t>
            </a:r>
            <a:r>
              <a:rPr lang="es-ES" sz="2000" dirty="0" err="1">
                <a:solidFill>
                  <a:srgbClr val="FFFF00"/>
                </a:solidFill>
                <a:latin typeface="Eras Medium ITC" pitchFamily="34" charset="0"/>
              </a:rPr>
              <a:t>the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FSE 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  <a:sym typeface="Wingdings"/>
              </a:rPr>
              <a:t>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, </a:t>
            </a:r>
            <a:r>
              <a:rPr lang="es-ES" sz="2000" i="1" dirty="0">
                <a:solidFill>
                  <a:srgbClr val="FFFF00"/>
                </a:solidFill>
                <a:latin typeface="Symbol" pitchFamily="18" charset="2"/>
              </a:rPr>
              <a:t>u</a:t>
            </a:r>
            <a:r>
              <a:rPr lang="es-ES" sz="2000" dirty="0">
                <a:solidFill>
                  <a:srgbClr val="FFFF00"/>
                </a:solidFill>
                <a:latin typeface="Eras Medium ITC" pitchFamily="34" charset="0"/>
              </a:rPr>
              <a:t> and </a:t>
            </a:r>
            <a:r>
              <a:rPr lang="es-ES" sz="2000" i="1" dirty="0" err="1">
                <a:solidFill>
                  <a:srgbClr val="FFFF00"/>
                </a:solidFill>
                <a:latin typeface="Eras Medium ITC" pitchFamily="34" charset="0"/>
              </a:rPr>
              <a:t>W</a:t>
            </a:r>
            <a:r>
              <a:rPr lang="es-ES" sz="2000" i="1" baseline="-25000" dirty="0" err="1">
                <a:solidFill>
                  <a:srgbClr val="FFFF00"/>
                </a:solidFill>
                <a:latin typeface="Eras Medium ITC" pitchFamily="34" charset="0"/>
              </a:rPr>
              <a:t>k</a:t>
            </a:r>
            <a:r>
              <a:rPr lang="es-ES" sz="2000" i="1" baseline="-25000" dirty="0">
                <a:solidFill>
                  <a:srgbClr val="FFFF00"/>
                </a:solidFill>
                <a:latin typeface="Eras Medium ITC" pitchFamily="34" charset="0"/>
              </a:rPr>
              <a:t> </a:t>
            </a:r>
          </a:p>
        </p:txBody>
      </p:sp>
      <p:pic>
        <p:nvPicPr>
          <p:cNvPr id="41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/>
          <a:stretch/>
        </p:blipFill>
        <p:spPr bwMode="auto">
          <a:xfrm>
            <a:off x="25270" y="2846455"/>
            <a:ext cx="9083234" cy="28868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614" y="1412776"/>
            <a:ext cx="2288314" cy="228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8" y="1298036"/>
            <a:ext cx="3176756" cy="317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0" name="49 Conector recto de flecha"/>
          <p:cNvCxnSpPr/>
          <p:nvPr/>
        </p:nvCxnSpPr>
        <p:spPr>
          <a:xfrm flipV="1">
            <a:off x="1763688" y="3573018"/>
            <a:ext cx="1477142" cy="115212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 flipV="1">
            <a:off x="1763688" y="4097078"/>
            <a:ext cx="1152128" cy="628066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 flipV="1">
            <a:off x="1763688" y="3717033"/>
            <a:ext cx="4968552" cy="100811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58 Conector recto de flecha"/>
          <p:cNvCxnSpPr/>
          <p:nvPr/>
        </p:nvCxnSpPr>
        <p:spPr>
          <a:xfrm flipH="1" flipV="1">
            <a:off x="3419872" y="3717033"/>
            <a:ext cx="2232248" cy="88025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61 Conector recto de flecha"/>
          <p:cNvCxnSpPr/>
          <p:nvPr/>
        </p:nvCxnSpPr>
        <p:spPr>
          <a:xfrm flipV="1">
            <a:off x="5652120" y="4221089"/>
            <a:ext cx="360040" cy="36004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 de flecha"/>
          <p:cNvCxnSpPr/>
          <p:nvPr/>
        </p:nvCxnSpPr>
        <p:spPr>
          <a:xfrm flipH="1">
            <a:off x="5404120" y="2708920"/>
            <a:ext cx="1512770" cy="88410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514" y="4519228"/>
            <a:ext cx="2326376" cy="234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81128"/>
            <a:ext cx="2280356" cy="230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-10524" y="631611"/>
            <a:ext cx="12701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1.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Introduction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3902146" y="631611"/>
            <a:ext cx="2058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3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Protocol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 </a:t>
            </a:r>
            <a:r>
              <a:rPr lang="es-ES" sz="1400" dirty="0" smtClean="0">
                <a:solidFill>
                  <a:srgbClr val="F5ECDF"/>
                </a:solidFill>
                <a:latin typeface="+mj-lt"/>
                <a:sym typeface="Symbol"/>
              </a:rPr>
              <a:t>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Results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6452265" y="631611"/>
            <a:ext cx="2728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5.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Conclusions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&amp;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Further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questions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1750790" y="631611"/>
            <a:ext cx="1660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rgbClr val="F5ECDF"/>
                </a:solidFill>
                <a:latin typeface="+mj-lt"/>
              </a:rPr>
              <a:t>2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.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The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Torcal </a:t>
            </a:r>
            <a:r>
              <a:rPr lang="es-ES" sz="1400" dirty="0" err="1" smtClean="0">
                <a:solidFill>
                  <a:srgbClr val="F5ECDF"/>
                </a:solidFill>
                <a:latin typeface="+mj-lt"/>
              </a:rPr>
              <a:t>Massif</a:t>
            </a:r>
            <a:r>
              <a:rPr lang="es-ES" sz="1400" dirty="0" smtClean="0">
                <a:solidFill>
                  <a:srgbClr val="F5ECDF"/>
                </a:solidFill>
                <a:latin typeface="+mj-lt"/>
              </a:rPr>
              <a:t> </a:t>
            </a:r>
            <a:endParaRPr lang="es-ES" sz="1400" dirty="0">
              <a:solidFill>
                <a:srgbClr val="F5ECDF"/>
              </a:solidFill>
              <a:latin typeface="+mj-lt"/>
            </a:endParaRPr>
          </a:p>
        </p:txBody>
      </p:sp>
      <p:cxnSp>
        <p:nvCxnSpPr>
          <p:cNvPr id="37" name="36 Conector recto"/>
          <p:cNvCxnSpPr/>
          <p:nvPr/>
        </p:nvCxnSpPr>
        <p:spPr>
          <a:xfrm>
            <a:off x="3995936" y="918000"/>
            <a:ext cx="1872000" cy="0"/>
          </a:xfrm>
          <a:prstGeom prst="line">
            <a:avLst/>
          </a:prstGeom>
          <a:ln w="19050">
            <a:solidFill>
              <a:srgbClr val="F5E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1696</Words>
  <Application>Microsoft Office PowerPoint</Application>
  <PresentationFormat>Presentación en pantalla (4:3)</PresentationFormat>
  <Paragraphs>242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Pablo de Olavide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usuarioupo</dc:creator>
  <cp:lastModifiedBy>usuarioupo</cp:lastModifiedBy>
  <cp:revision>151</cp:revision>
  <dcterms:created xsi:type="dcterms:W3CDTF">2012-10-29T17:23:10Z</dcterms:created>
  <dcterms:modified xsi:type="dcterms:W3CDTF">2012-11-23T08:44:45Z</dcterms:modified>
</cp:coreProperties>
</file>