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376" r:id="rId2"/>
    <p:sldId id="360" r:id="rId3"/>
    <p:sldId id="406" r:id="rId4"/>
    <p:sldId id="356" r:id="rId5"/>
    <p:sldId id="390" r:id="rId6"/>
    <p:sldId id="414" r:id="rId7"/>
    <p:sldId id="407" r:id="rId8"/>
    <p:sldId id="408" r:id="rId9"/>
    <p:sldId id="389" r:id="rId10"/>
    <p:sldId id="357" r:id="rId11"/>
    <p:sldId id="377" r:id="rId12"/>
    <p:sldId id="378" r:id="rId13"/>
    <p:sldId id="283" r:id="rId14"/>
    <p:sldId id="370" r:id="rId15"/>
    <p:sldId id="305" r:id="rId16"/>
    <p:sldId id="420" r:id="rId17"/>
    <p:sldId id="325" r:id="rId18"/>
    <p:sldId id="372" r:id="rId19"/>
    <p:sldId id="323" r:id="rId20"/>
    <p:sldId id="353" r:id="rId21"/>
    <p:sldId id="411" r:id="rId22"/>
    <p:sldId id="409" r:id="rId2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9" clrMode="gray" scaleToFitPaper="1" frameSlides="1"/>
  <p:clrMru>
    <a:srgbClr val="660066"/>
    <a:srgbClr val="003399"/>
    <a:srgbClr val="FF9933"/>
    <a:srgbClr val="005000"/>
    <a:srgbClr val="0033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6417" autoAdjust="0"/>
  </p:normalViewPr>
  <p:slideViewPr>
    <p:cSldViewPr>
      <p:cViewPr>
        <p:scale>
          <a:sx n="70" d="100"/>
          <a:sy n="70" d="100"/>
        </p:scale>
        <p:origin x="-1640" y="-4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handoutMaster" Target="handoutMasters/handout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2195AB0F-71DA-D24B-846C-C7210AB52C93}" type="datetime1">
              <a:rPr lang="en-US"/>
              <a:pPr>
                <a:defRPr/>
              </a:pPr>
              <a:t>11/3/12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C7D7FFAE-0E53-C44F-AF29-41CDEAAD3F2E}" type="slidenum">
              <a:rPr lang="en-US"/>
              <a:pPr>
                <a:defRPr/>
              </a:pPr>
              <a:t>‹#›</a:t>
            </a:fld>
            <a:endParaRPr lang="en-US"/>
          </a:p>
        </p:txBody>
      </p:sp>
    </p:spTree>
    <p:extLst>
      <p:ext uri="{BB962C8B-B14F-4D97-AF65-F5344CB8AC3E}">
        <p14:creationId xmlns:p14="http://schemas.microsoft.com/office/powerpoint/2010/main" val="38695898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9387276D-FCD6-CA40-8794-ED4796E631AA}" type="datetime1">
              <a:rPr lang="en-US"/>
              <a:pPr>
                <a:defRPr/>
              </a:pPr>
              <a:t>11/3/12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22DDF3B6-68E5-084B-8C63-50C195BCE4DF}" type="slidenum">
              <a:rPr lang="en-US"/>
              <a:pPr>
                <a:defRPr/>
              </a:pPr>
              <a:t>‹#›</a:t>
            </a:fld>
            <a:endParaRPr lang="en-US"/>
          </a:p>
        </p:txBody>
      </p:sp>
    </p:spTree>
    <p:extLst>
      <p:ext uri="{BB962C8B-B14F-4D97-AF65-F5344CB8AC3E}">
        <p14:creationId xmlns:p14="http://schemas.microsoft.com/office/powerpoint/2010/main" val="319918559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bwMode="auto">
          <a:xfrm>
            <a:off x="1143000" y="684213"/>
            <a:ext cx="4573588" cy="3430587"/>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0" name="Rectangle 3"/>
          <p:cNvSpPr>
            <a:spLocks noGrp="1" noChangeArrowheads="1"/>
          </p:cNvSpPr>
          <p:nvPr>
            <p:ph type="body" idx="1"/>
          </p:nvPr>
        </p:nvSpPr>
        <p:spPr bwMode="auto">
          <a:xfrm>
            <a:off x="685800" y="4343400"/>
            <a:ext cx="5486400" cy="4116388"/>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lIns="90571" tIns="45286" rIns="90571" bIns="45286" numCol="1" anchor="t" anchorCtr="0" compatLnSpc="1">
            <a:prstTxWarp prst="textNoShape">
              <a:avLst/>
            </a:prstTxWarp>
          </a:bodyPr>
          <a:lstStyle/>
          <a:p>
            <a:endParaRPr lang="en-US">
              <a:latin typeface="Times New Roman"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60EAB951-6D6A-6541-852C-AC435F87F3C5}" type="slidenum">
              <a:rPr lang="en-US"/>
              <a:pPr/>
              <a:t>16</a:t>
            </a:fld>
            <a:endParaRPr lang="en-US"/>
          </a:p>
        </p:txBody>
      </p:sp>
      <p:sp>
        <p:nvSpPr>
          <p:cNvPr id="52227" name="Rectangle 2"/>
          <p:cNvSpPr>
            <a:spLocks noGrp="1" noRot="1" noChangeAspect="1" noChangeArrowheads="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a:lstStyle/>
          <a:p>
            <a:r>
              <a:rPr lang="en-US" dirty="0" smtClean="0">
                <a:latin typeface="Times New Roman" pitchFamily="-109" charset="0"/>
                <a:ea typeface="ＭＳ Ｐゴシック" pitchFamily="-109" charset="-128"/>
                <a:cs typeface="ＭＳ Ｐゴシック" pitchFamily="-109" charset="-128"/>
              </a:rPr>
              <a:t>Implications of Cascadia PBO data. Cascadia is locked and loading </a:t>
            </a:r>
            <a:r>
              <a:rPr lang="en-US" baseline="0" dirty="0" smtClean="0">
                <a:latin typeface="Times New Roman" pitchFamily="-109" charset="0"/>
                <a:ea typeface="ＭＳ Ｐゴシック" pitchFamily="-109" charset="-128"/>
                <a:cs typeface="ＭＳ Ｐゴシック" pitchFamily="-109" charset="-128"/>
              </a:rPr>
              <a:t>during the slow accumulation of </a:t>
            </a:r>
            <a:r>
              <a:rPr lang="en-US" dirty="0" smtClean="0">
                <a:latin typeface="Times New Roman" pitchFamily="-109" charset="0"/>
                <a:ea typeface="ＭＳ Ｐゴシック" pitchFamily="-109" charset="-128"/>
                <a:cs typeface="ＭＳ Ｐゴシック" pitchFamily="-109" charset="-128"/>
              </a:rPr>
              <a:t>elastic energy</a:t>
            </a:r>
            <a:r>
              <a:rPr lang="en-US" baseline="0" dirty="0" smtClean="0">
                <a:latin typeface="Times New Roman" pitchFamily="-109" charset="0"/>
                <a:ea typeface="ＭＳ Ｐゴシック" pitchFamily="-109" charset="-128"/>
                <a:cs typeface="ＭＳ Ｐゴシック" pitchFamily="-109" charset="-128"/>
              </a:rPr>
              <a:t> that will be rapidly released in the next Cascadia great subduction zone earthquake.</a:t>
            </a:r>
          </a:p>
          <a:p>
            <a:endParaRPr lang="en-US" baseline="0" dirty="0" smtClean="0">
              <a:latin typeface="Times New Roman" pitchFamily="-109" charset="0"/>
              <a:ea typeface="ＭＳ Ｐゴシック" pitchFamily="-109" charset="-128"/>
              <a:cs typeface="ＭＳ Ｐゴシック" pitchFamily="-109" charset="-128"/>
            </a:endParaRPr>
          </a:p>
          <a:p>
            <a:r>
              <a:rPr lang="en-US" baseline="0" dirty="0" smtClean="0">
                <a:latin typeface="Times New Roman" pitchFamily="-109" charset="0"/>
                <a:ea typeface="ＭＳ Ｐゴシック" pitchFamily="-109" charset="-128"/>
                <a:cs typeface="ＭＳ Ｐゴシック" pitchFamily="-109" charset="-128"/>
              </a:rPr>
              <a:t>Outlined zone experiences Episodic Tremor and Slip, a newly discovery resulting from invention of high-precision differential GPS technology.</a:t>
            </a:r>
            <a:endParaRPr lang="en-US" dirty="0">
              <a:latin typeface="Times New Roman" pitchFamily="-109" charset="0"/>
              <a:ea typeface="ＭＳ Ｐゴシック" pitchFamily="-109" charset="-128"/>
              <a:cs typeface="ＭＳ Ｐゴシック" pitchFamily="-109"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DEB9380-C488-704E-9710-3A380EC9C133}" type="slidenum">
              <a:rPr lang="en-US" sz="1200">
                <a:latin typeface="Times" charset="0"/>
              </a:rPr>
              <a:pPr eaLnBrk="1" hangingPunct="1"/>
              <a:t>17</a:t>
            </a:fld>
            <a:endParaRPr lang="en-US" sz="1200">
              <a:latin typeface="Times" charset="0"/>
            </a:endParaRPr>
          </a:p>
        </p:txBody>
      </p:sp>
      <p:sp>
        <p:nvSpPr>
          <p:cNvPr id="4710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710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FCECD5A-B7E8-4343-89EA-388AA8AE00AF}" type="slidenum">
              <a:rPr lang="en-US" sz="1200">
                <a:latin typeface="Tahoma" charset="0"/>
              </a:rPr>
              <a:pPr eaLnBrk="1" hangingPunct="1"/>
              <a:t>18</a:t>
            </a:fld>
            <a:endParaRPr lang="en-US" sz="1200">
              <a:latin typeface="Tahoma" charset="0"/>
            </a:endParaRPr>
          </a:p>
        </p:txBody>
      </p:sp>
      <p:sp>
        <p:nvSpPr>
          <p:cNvPr id="4915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5C2557C-2229-E14A-8177-472A013A745C}" type="slidenum">
              <a:rPr lang="en-US" sz="1200">
                <a:latin typeface="Times" charset="0"/>
              </a:rPr>
              <a:pPr eaLnBrk="1" hangingPunct="1"/>
              <a:t>19</a:t>
            </a:fld>
            <a:endParaRPr lang="en-US" sz="1200">
              <a:latin typeface="Times" charset="0"/>
            </a:endParaRPr>
          </a:p>
        </p:txBody>
      </p:sp>
      <p:sp>
        <p:nvSpPr>
          <p:cNvPr id="5120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120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smtClean="0">
                <a:latin typeface="Times New Roman" charset="0"/>
              </a:rPr>
              <a:t>Show 3-grid ETS animation is separate window.</a:t>
            </a:r>
            <a:endParaRPr lang="en-US" dirty="0">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D6E54F-AD61-2646-B641-FF7DAE671E02}" type="slidenum">
              <a:rPr lang="en-US" sz="1200">
                <a:latin typeface="Calibri" charset="0"/>
              </a:rPr>
              <a:pPr eaLnBrk="1" hangingPunct="1"/>
              <a:t>20</a:t>
            </a:fld>
            <a:endParaRPr lang="en-US"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relevance of teaching about earthquakes.</a:t>
            </a:r>
            <a:endParaRPr lang="en-US" dirty="0"/>
          </a:p>
        </p:txBody>
      </p:sp>
      <p:sp>
        <p:nvSpPr>
          <p:cNvPr id="4" name="Slide Number Placeholder 3"/>
          <p:cNvSpPr>
            <a:spLocks noGrp="1"/>
          </p:cNvSpPr>
          <p:nvPr>
            <p:ph type="sldNum" sz="quarter" idx="10"/>
          </p:nvPr>
        </p:nvSpPr>
        <p:spPr/>
        <p:txBody>
          <a:bodyPr/>
          <a:lstStyle/>
          <a:p>
            <a:pPr>
              <a:defRPr/>
            </a:pPr>
            <a:fld id="{22DDF3B6-68E5-084B-8C63-50C195BCE4DF}" type="slidenum">
              <a:rPr lang="en-US" smtClean="0"/>
              <a:pPr>
                <a:defRPr/>
              </a:pPr>
              <a:t>3</a:t>
            </a:fld>
            <a:endParaRPr lang="en-US"/>
          </a:p>
        </p:txBody>
      </p:sp>
    </p:spTree>
    <p:extLst>
      <p:ext uri="{BB962C8B-B14F-4D97-AF65-F5344CB8AC3E}">
        <p14:creationId xmlns:p14="http://schemas.microsoft.com/office/powerpoint/2010/main" val="54993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9"/>
          <p:cNvSpPr>
            <a:spLocks noGrp="1" noChangeArrowheads="1"/>
          </p:cNvSpPr>
          <p:nvPr>
            <p:ph type="sldNum" sz="quarter" idx="5"/>
          </p:nvPr>
        </p:nvSpPr>
        <p:spPr>
          <a:noFill/>
        </p:spPr>
        <p:txBody>
          <a:bodyPr/>
          <a:lstStyle/>
          <a:p>
            <a:fld id="{6B5ACE8D-655B-344D-9933-71FA216E67B9}" type="slidenum">
              <a:rPr lang="en-US"/>
              <a:pPr/>
              <a:t>5</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endParaRPr lang="en-US">
              <a:latin typeface="Arial" pitchFamily="-110" charset="0"/>
              <a:ea typeface="ＭＳ Ｐゴシック" pitchFamily="-110" charset="-128"/>
              <a:cs typeface="ＭＳ Ｐゴシック" pitchFamily="-11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USArray animations provide unusually</a:t>
            </a:r>
            <a:r>
              <a:rPr lang="en-US" baseline="0" dirty="0" smtClean="0"/>
              <a:t> effective visual reinforcement of relative speed of P, S, and surface waves.</a:t>
            </a:r>
          </a:p>
          <a:p>
            <a:endParaRPr lang="en-US" baseline="0" dirty="0" smtClean="0"/>
          </a:p>
          <a:p>
            <a:r>
              <a:rPr lang="en-US" baseline="0" dirty="0" smtClean="0"/>
              <a:t>In a different window, show </a:t>
            </a:r>
            <a:r>
              <a:rPr lang="en-US" dirty="0" smtClean="0"/>
              <a:t>USArray animation</a:t>
            </a:r>
            <a:r>
              <a:rPr lang="en-US" baseline="0" dirty="0" smtClean="0"/>
              <a:t> of Nov 14, 2007 M7.7 EQ in northern Chile.</a:t>
            </a:r>
            <a:endParaRPr lang="en-US" dirty="0"/>
          </a:p>
        </p:txBody>
      </p:sp>
      <p:sp>
        <p:nvSpPr>
          <p:cNvPr id="4" name="Slide Number Placeholder 3"/>
          <p:cNvSpPr>
            <a:spLocks noGrp="1"/>
          </p:cNvSpPr>
          <p:nvPr>
            <p:ph type="sldNum" sz="quarter" idx="10"/>
          </p:nvPr>
        </p:nvSpPr>
        <p:spPr/>
        <p:txBody>
          <a:bodyPr/>
          <a:lstStyle/>
          <a:p>
            <a:pPr>
              <a:defRPr/>
            </a:pPr>
            <a:fld id="{22DDF3B6-68E5-084B-8C63-50C195BCE4DF}" type="slidenum">
              <a:rPr lang="en-US" smtClean="0"/>
              <a:pPr>
                <a:defRPr/>
              </a:pPr>
              <a:t>6</a:t>
            </a:fld>
            <a:endParaRPr lang="en-US"/>
          </a:p>
        </p:txBody>
      </p:sp>
    </p:spTree>
    <p:extLst>
      <p:ext uri="{BB962C8B-B14F-4D97-AF65-F5344CB8AC3E}">
        <p14:creationId xmlns:p14="http://schemas.microsoft.com/office/powerpoint/2010/main" val="3020762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2DDF3B6-68E5-084B-8C63-50C195BCE4DF}" type="slidenum">
              <a:rPr lang="en-US" smtClean="0"/>
              <a:pPr>
                <a:defRPr/>
              </a:pPr>
              <a:t>7</a:t>
            </a:fld>
            <a:endParaRPr lang="en-US"/>
          </a:p>
        </p:txBody>
      </p:sp>
    </p:spTree>
    <p:extLst>
      <p:ext uri="{BB962C8B-B14F-4D97-AF65-F5344CB8AC3E}">
        <p14:creationId xmlns:p14="http://schemas.microsoft.com/office/powerpoint/2010/main" val="623439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9"/>
          <p:cNvSpPr>
            <a:spLocks noGrp="1" noChangeArrowheads="1"/>
          </p:cNvSpPr>
          <p:nvPr>
            <p:ph type="sldNum" sz="quarter" idx="5"/>
          </p:nvPr>
        </p:nvSpPr>
        <p:spPr>
          <a:noFill/>
        </p:spPr>
        <p:txBody>
          <a:bodyPr/>
          <a:lstStyle/>
          <a:p>
            <a:fld id="{CFDBA7CD-CF2D-E24C-9C38-F4B52C8518C6}" type="slidenum">
              <a:rPr lang="en-US"/>
              <a:pPr/>
              <a:t>9</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r>
              <a:rPr lang="en-US">
                <a:latin typeface="Times New Roman" pitchFamily="26" charset="0"/>
                <a:ea typeface="ＭＳ Ｐゴシック" pitchFamily="26" charset="-128"/>
                <a:cs typeface="ＭＳ Ｐゴシック" pitchFamily="26" charset="-128"/>
              </a:rPr>
              <a:t>The mechanics of earthquakes. Basically earthquakes result from the “jerky” motion of rocks along faults. Slip on faults generally does not occur in a smooth, steady fashion but rather as a series of jerks. “Elastic rebound theory” was developed by J.R. Reid during his studies of the San Andreas Fault after the disastrous 1906 San Francisco earthquake. This four-part diagram presents the essence of elastic rebound theory. Between A and B, forces slowly bend rocks adjacent to the fault. Strain energy is stored in the rocks as they are bent. C. When stress along the fault exceeds the strength of rocks on the fault, the rocks on opposite sides of the fault suddenly snap producing an earthquake. D. The rocks on opposite sides of the fault  end up in a new position with much of the stored strain energy released by the earthquake. Then the “earthquake cycle” starts again. The interaction of forces, faults, and friction (the 3 Fs) controls earthquakes.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C8F907-BD9B-7D4F-8C14-75F2B6DB7046}" type="slidenum">
              <a:rPr lang="en-US" sz="1200">
                <a:latin typeface="Times" charset="0"/>
              </a:rPr>
              <a:pPr eaLnBrk="1" hangingPunct="1"/>
              <a:t>13</a:t>
            </a:fld>
            <a:endParaRPr lang="en-US" sz="1200">
              <a:latin typeface="Times" charset="0"/>
            </a:endParaRPr>
          </a:p>
        </p:txBody>
      </p:sp>
      <p:sp>
        <p:nvSpPr>
          <p:cNvPr id="389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Times New Roman" charset="0"/>
              </a:rPr>
              <a:t>Make the point that case histories of scientific discovery are an effective method for teaching the scientific method</a:t>
            </a:r>
            <a:r>
              <a:rPr lang="en-US" baseline="0" dirty="0" smtClean="0">
                <a:latin typeface="Times New Roman" charset="0"/>
              </a:rPr>
              <a:t> that are endorsed by the Next Generation Science Education Standards. Cascadia tsunami geology can be crafted into a crime-scene investigation.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9"/>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B1E9581-7DFB-2740-A4CC-FFD3B1495FA2}" type="slidenum">
              <a:rPr lang="en-US" sz="1200">
                <a:latin typeface="Calibri" charset="0"/>
              </a:rPr>
              <a:pPr eaLnBrk="1" hangingPunct="1"/>
              <a:t>14</a:t>
            </a:fld>
            <a:endParaRPr lang="en-US" sz="1200">
              <a:latin typeface="Calibri" charset="0"/>
            </a:endParaRPr>
          </a:p>
        </p:txBody>
      </p:sp>
      <p:sp>
        <p:nvSpPr>
          <p:cNvPr id="4096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096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dirty="0" smtClean="0">
                <a:latin typeface="Arial" charset="0"/>
              </a:rPr>
              <a:t>Show Ghost Forest animation of </a:t>
            </a:r>
            <a:r>
              <a:rPr lang="en-US" baseline="0" dirty="0" smtClean="0">
                <a:latin typeface="Arial" charset="0"/>
              </a:rPr>
              <a:t>discovery of the 1700 AD great Cascadia earthquake as illustration of scientific discovery.</a:t>
            </a:r>
            <a:endParaRPr lang="en-US" dirty="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F77F886-CA31-B34D-A955-FEA5AAB5E727}" type="slidenum">
              <a:rPr lang="en-US" sz="1200">
                <a:latin typeface="Calibri" charset="0"/>
              </a:rPr>
              <a:pPr eaLnBrk="1" hangingPunct="1"/>
              <a:t>15</a:t>
            </a:fld>
            <a:endParaRPr lang="en-US" sz="1200">
              <a:latin typeface="Calibri" charset="0"/>
            </a:endParaRPr>
          </a:p>
        </p:txBody>
      </p:sp>
      <p:sp>
        <p:nvSpPr>
          <p:cNvPr id="4301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301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dirty="0" smtClean="0">
                <a:latin typeface="Times New Roman" charset="0"/>
              </a:rPr>
              <a:t>How to engage middle school students in PBO data</a:t>
            </a:r>
            <a:r>
              <a:rPr lang="en-US" baseline="0" dirty="0" smtClean="0">
                <a:latin typeface="Times New Roman" charset="0"/>
              </a:rPr>
              <a:t> analysis.</a:t>
            </a:r>
            <a:endParaRPr lang="en-US" dirty="0">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latin typeface="Comic Sans MS" pitchFamily="66"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Comic Sans MS" pitchFamily="66"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CB97977-2E27-384B-ACD5-37747808301C}" type="datetime1">
              <a:rPr lang="en-US"/>
              <a:pPr>
                <a:defRPr/>
              </a:pPr>
              <a:t>11/3/12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E84D07-B8F9-5043-B7A8-0BC64916B3BC}" type="slidenum">
              <a:rPr lang="en-US"/>
              <a:pPr>
                <a:defRPr/>
              </a:pPr>
              <a:t>‹#›</a:t>
            </a:fld>
            <a:endParaRPr lang="en-US"/>
          </a:p>
        </p:txBody>
      </p:sp>
    </p:spTree>
    <p:extLst>
      <p:ext uri="{BB962C8B-B14F-4D97-AF65-F5344CB8AC3E}">
        <p14:creationId xmlns:p14="http://schemas.microsoft.com/office/powerpoint/2010/main" val="3472860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9CF5C0A-B55B-DD49-A7F7-EF12321F4B57}" type="datetime1">
              <a:rPr lang="en-US"/>
              <a:pPr>
                <a:defRPr/>
              </a:pPr>
              <a:t>11/3/12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3A0661-4166-5E4C-A9C1-1E89C8B231CE}" type="slidenum">
              <a:rPr lang="en-US"/>
              <a:pPr>
                <a:defRPr/>
              </a:pPr>
              <a:t>‹#›</a:t>
            </a:fld>
            <a:endParaRPr lang="en-US"/>
          </a:p>
        </p:txBody>
      </p:sp>
    </p:spTree>
    <p:extLst>
      <p:ext uri="{BB962C8B-B14F-4D97-AF65-F5344CB8AC3E}">
        <p14:creationId xmlns:p14="http://schemas.microsoft.com/office/powerpoint/2010/main" val="885074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4FF8093-D2F9-F24B-A0AA-9F6B3DEFACEE}" type="datetime1">
              <a:rPr lang="en-US"/>
              <a:pPr>
                <a:defRPr/>
              </a:pPr>
              <a:t>11/3/12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3B2D62-8C04-924F-8DFF-D4FF2D1BC85B}" type="slidenum">
              <a:rPr lang="en-US"/>
              <a:pPr>
                <a:defRPr/>
              </a:pPr>
              <a:t>‹#›</a:t>
            </a:fld>
            <a:endParaRPr lang="en-US"/>
          </a:p>
        </p:txBody>
      </p:sp>
    </p:spTree>
    <p:extLst>
      <p:ext uri="{BB962C8B-B14F-4D97-AF65-F5344CB8AC3E}">
        <p14:creationId xmlns:p14="http://schemas.microsoft.com/office/powerpoint/2010/main" val="2901945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lstStyle>
            <a:lvl1pPr>
              <a:defRPr b="1">
                <a:solidFill>
                  <a:srgbClr val="003399"/>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71600"/>
            <a:ext cx="8229600" cy="4754563"/>
          </a:xfrm>
        </p:spPr>
        <p:txBody>
          <a:bodyPr/>
          <a:lstStyle>
            <a:lvl1pPr>
              <a:defRPr>
                <a:solidFill>
                  <a:srgbClr val="003399"/>
                </a:solidFill>
              </a:defRPr>
            </a:lvl1pPr>
            <a:lvl2pPr>
              <a:defRPr>
                <a:solidFill>
                  <a:srgbClr val="003399"/>
                </a:solidFill>
              </a:defRPr>
            </a:lvl2pPr>
            <a:lvl3pPr>
              <a:defRPr>
                <a:solidFill>
                  <a:srgbClr val="003399"/>
                </a:solidFill>
              </a:defRPr>
            </a:lvl3pPr>
            <a:lvl4pPr>
              <a:defRPr>
                <a:solidFill>
                  <a:srgbClr val="003399"/>
                </a:solidFill>
              </a:defRPr>
            </a:lvl4pPr>
            <a:lvl5pPr>
              <a:defRPr>
                <a:solidFill>
                  <a:srgbClr val="003399"/>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32B2D27E-F1F3-2347-882E-B0E22C14A90D}" type="datetime1">
              <a:rPr lang="en-US"/>
              <a:pPr>
                <a:defRPr/>
              </a:pPr>
              <a:t>11/3/12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B6F614-DD56-414F-B4B0-3418E9DFCB9C}" type="slidenum">
              <a:rPr lang="en-US"/>
              <a:pPr>
                <a:defRPr/>
              </a:pPr>
              <a:t>‹#›</a:t>
            </a:fld>
            <a:endParaRPr lang="en-US"/>
          </a:p>
        </p:txBody>
      </p:sp>
    </p:spTree>
    <p:extLst>
      <p:ext uri="{BB962C8B-B14F-4D97-AF65-F5344CB8AC3E}">
        <p14:creationId xmlns:p14="http://schemas.microsoft.com/office/powerpoint/2010/main" val="378047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B7B937C-BD83-924D-9097-FAC9E2D3255B}" type="datetime1">
              <a:rPr lang="en-US"/>
              <a:pPr>
                <a:defRPr/>
              </a:pPr>
              <a:t>11/3/12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9A3058-B753-9847-99BE-E68AFF190D1E}" type="slidenum">
              <a:rPr lang="en-US"/>
              <a:pPr>
                <a:defRPr/>
              </a:pPr>
              <a:t>‹#›</a:t>
            </a:fld>
            <a:endParaRPr lang="en-US"/>
          </a:p>
        </p:txBody>
      </p:sp>
    </p:spTree>
    <p:extLst>
      <p:ext uri="{BB962C8B-B14F-4D97-AF65-F5344CB8AC3E}">
        <p14:creationId xmlns:p14="http://schemas.microsoft.com/office/powerpoint/2010/main" val="1762211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2E5FA1B-728C-D740-A71C-12BDBFFFA1EF}" type="datetime1">
              <a:rPr lang="en-US"/>
              <a:pPr>
                <a:defRPr/>
              </a:pPr>
              <a:t>11/3/12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F8F1153-2599-B747-994F-4121A99D2A0A}" type="slidenum">
              <a:rPr lang="en-US"/>
              <a:pPr>
                <a:defRPr/>
              </a:pPr>
              <a:t>‹#›</a:t>
            </a:fld>
            <a:endParaRPr lang="en-US"/>
          </a:p>
        </p:txBody>
      </p:sp>
    </p:spTree>
    <p:extLst>
      <p:ext uri="{BB962C8B-B14F-4D97-AF65-F5344CB8AC3E}">
        <p14:creationId xmlns:p14="http://schemas.microsoft.com/office/powerpoint/2010/main" val="228451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C12AB51-BA93-2948-9954-4EF8F390FD30}" type="datetime1">
              <a:rPr lang="en-US"/>
              <a:pPr>
                <a:defRPr/>
              </a:pPr>
              <a:t>11/3/12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0552C5C-A29B-1D47-A0F5-0E5417C08412}" type="slidenum">
              <a:rPr lang="en-US"/>
              <a:pPr>
                <a:defRPr/>
              </a:pPr>
              <a:t>‹#›</a:t>
            </a:fld>
            <a:endParaRPr lang="en-US"/>
          </a:p>
        </p:txBody>
      </p:sp>
    </p:spTree>
    <p:extLst>
      <p:ext uri="{BB962C8B-B14F-4D97-AF65-F5344CB8AC3E}">
        <p14:creationId xmlns:p14="http://schemas.microsoft.com/office/powerpoint/2010/main" val="1596226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lvl1pPr>
              <a:defRPr sz="3600" b="1">
                <a:solidFill>
                  <a:srgbClr val="003399"/>
                </a:solidFill>
              </a:defRPr>
            </a:lvl1p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6585E37-E8E7-3145-BD52-F55183AD9309}" type="datetime1">
              <a:rPr lang="en-US"/>
              <a:pPr>
                <a:defRPr/>
              </a:pPr>
              <a:t>11/3/12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A94DBCF-085D-A549-8EE2-02CCFB35BBEF}" type="slidenum">
              <a:rPr lang="en-US"/>
              <a:pPr>
                <a:defRPr/>
              </a:pPr>
              <a:t>‹#›</a:t>
            </a:fld>
            <a:endParaRPr lang="en-US"/>
          </a:p>
        </p:txBody>
      </p:sp>
    </p:spTree>
    <p:extLst>
      <p:ext uri="{BB962C8B-B14F-4D97-AF65-F5344CB8AC3E}">
        <p14:creationId xmlns:p14="http://schemas.microsoft.com/office/powerpoint/2010/main" val="3802664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8D4AC22-8535-0848-B996-0795DC46FA2B}" type="datetime1">
              <a:rPr lang="en-US"/>
              <a:pPr>
                <a:defRPr/>
              </a:pPr>
              <a:t>11/3/12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225543F-9E86-0946-91E1-EAD1DC609225}" type="slidenum">
              <a:rPr lang="en-US"/>
              <a:pPr>
                <a:defRPr/>
              </a:pPr>
              <a:t>‹#›</a:t>
            </a:fld>
            <a:endParaRPr lang="en-US"/>
          </a:p>
        </p:txBody>
      </p:sp>
    </p:spTree>
    <p:extLst>
      <p:ext uri="{BB962C8B-B14F-4D97-AF65-F5344CB8AC3E}">
        <p14:creationId xmlns:p14="http://schemas.microsoft.com/office/powerpoint/2010/main" val="2214604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432F2C7-F559-A644-8897-CAC4D797FE26}" type="datetime1">
              <a:rPr lang="en-US"/>
              <a:pPr>
                <a:defRPr/>
              </a:pPr>
              <a:t>11/3/12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483C75-C3A8-BF40-A824-F57FE1EF9F30}" type="slidenum">
              <a:rPr lang="en-US"/>
              <a:pPr>
                <a:defRPr/>
              </a:pPr>
              <a:t>‹#›</a:t>
            </a:fld>
            <a:endParaRPr lang="en-US"/>
          </a:p>
        </p:txBody>
      </p:sp>
    </p:spTree>
    <p:extLst>
      <p:ext uri="{BB962C8B-B14F-4D97-AF65-F5344CB8AC3E}">
        <p14:creationId xmlns:p14="http://schemas.microsoft.com/office/powerpoint/2010/main" val="644670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CA068D9-2128-0343-8336-E21E693C53CF}" type="datetime1">
              <a:rPr lang="en-US"/>
              <a:pPr>
                <a:defRPr/>
              </a:pPr>
              <a:t>11/3/12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10FE8FE-B2B4-124E-9900-74A437175E9A}" type="slidenum">
              <a:rPr lang="en-US"/>
              <a:pPr>
                <a:defRPr/>
              </a:pPr>
              <a:t>‹#›</a:t>
            </a:fld>
            <a:endParaRPr lang="en-US"/>
          </a:p>
        </p:txBody>
      </p:sp>
    </p:spTree>
    <p:extLst>
      <p:ext uri="{BB962C8B-B14F-4D97-AF65-F5344CB8AC3E}">
        <p14:creationId xmlns:p14="http://schemas.microsoft.com/office/powerpoint/2010/main" val="39008710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0E100013-EB46-F440-8067-69C0A61E8F07}" type="datetime1">
              <a:rPr lang="en-US"/>
              <a:pPr>
                <a:defRPr/>
              </a:pPr>
              <a:t>11/3/12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A76BF8B8-FC30-F444-AD97-91E176AE7FA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000" kern="1200">
          <a:solidFill>
            <a:schemeClr val="tx1"/>
          </a:solidFill>
          <a:latin typeface="Comic Sans MS" pitchFamily="66" charset="0"/>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6pPr>
      <a:lvl7pPr marL="9144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7pPr>
      <a:lvl8pPr marL="13716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8pPr>
      <a:lvl9pPr marL="18288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Comic Sans MS" pitchFamily="66" charset="0"/>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Comic Sans MS" pitchFamily="66" charset="0"/>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Comic Sans MS" pitchFamily="66" charset="0"/>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Comic Sans MS" pitchFamily="66" charset="0"/>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Comic Sans MS" pitchFamily="66" charset="0"/>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image" Target="../media/image29.tiff"/><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2.pn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33.jpeg"/><Relationship Id="rId8"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5.tiff"/><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6.jpe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jpeg"/><Relationship Id="rId8" Type="http://schemas.openxmlformats.org/officeDocument/2006/relationships/image" Target="../media/image40.jpe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1.xml"/><Relationship Id="rId5" Type="http://schemas.openxmlformats.org/officeDocument/2006/relationships/image" Target="../media/image2.png"/><Relationship Id="rId6" Type="http://schemas.openxmlformats.org/officeDocument/2006/relationships/image" Target="../media/image42.png"/><Relationship Id="rId7" Type="http://schemas.openxmlformats.org/officeDocument/2006/relationships/image" Target="../media/image43.png"/><Relationship Id="rId1" Type="http://schemas.microsoft.com/office/2007/relationships/media" Target="../media/media2.mov"/><Relationship Id="rId2" Type="http://schemas.openxmlformats.org/officeDocument/2006/relationships/video" Target="../media/media2.mov"/></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2.png"/><Relationship Id="rId5" Type="http://schemas.openxmlformats.org/officeDocument/2006/relationships/image" Target="../media/image45.tiff"/><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emf"/><Relationship Id="rId7" Type="http://schemas.openxmlformats.org/officeDocument/2006/relationships/image" Target="../media/image11.png"/><Relationship Id="rId8" Type="http://schemas.openxmlformats.org/officeDocument/2006/relationships/image" Target="../media/image12.tiff"/><Relationship Id="rId9"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6.png"/><Relationship Id="rId5" Type="http://schemas.openxmlformats.org/officeDocument/2006/relationships/hyperlink" Target="http://www.iris.edu/hq/resource/tes_spring_2011" TargetMode="External"/><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9.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47.tif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4.tiff"/><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xml"/><Relationship Id="rId5" Type="http://schemas.openxmlformats.org/officeDocument/2006/relationships/image" Target="../media/image2.png"/><Relationship Id="rId6" Type="http://schemas.openxmlformats.org/officeDocument/2006/relationships/image" Target="../media/image15.jpeg"/><Relationship Id="rId7" Type="http://schemas.openxmlformats.org/officeDocument/2006/relationships/image" Target="../media/image18.png"/><Relationship Id="rId1" Type="http://schemas.microsoft.com/office/2007/relationships/media" Target="../media/media1.mov"/><Relationship Id="rId2" Type="http://schemas.openxmlformats.org/officeDocument/2006/relationships/video" Target="../media/media1.mov"/></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20.tiff"/></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1.jpeg"/><Relationship Id="rId5" Type="http://schemas.openxmlformats.org/officeDocument/2006/relationships/image" Target="../media/image22.jpeg"/><Relationship Id="rId6" Type="http://schemas.openxmlformats.org/officeDocument/2006/relationships/image" Target="../media/image23.jpeg"/><Relationship Id="rId7" Type="http://schemas.openxmlformats.org/officeDocument/2006/relationships/image" Target="../media/image24.jpe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0" descr="ES_07_NoUnav_Banne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2" descr="map4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92175"/>
            <a:ext cx="9144000"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ounded Rectangle 12"/>
          <p:cNvSpPr/>
          <p:nvPr/>
        </p:nvSpPr>
        <p:spPr>
          <a:xfrm>
            <a:off x="1371600" y="1524000"/>
            <a:ext cx="7315200" cy="1524000"/>
          </a:xfrm>
          <a:prstGeom prst="roundRect">
            <a:avLst/>
          </a:prstGeom>
          <a:solidFill>
            <a:srgbClr val="FFFFFF">
              <a:alpha val="70000"/>
            </a:srgb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388" name="Title 1"/>
          <p:cNvSpPr txBox="1">
            <a:spLocks/>
          </p:cNvSpPr>
          <p:nvPr/>
        </p:nvSpPr>
        <p:spPr bwMode="auto">
          <a:xfrm>
            <a:off x="990600" y="1371600"/>
            <a:ext cx="8077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b="1">
                <a:solidFill>
                  <a:srgbClr val="660066"/>
                </a:solidFill>
                <a:latin typeface="Comic Sans MS" charset="0"/>
              </a:rPr>
              <a:t>Engaging Novice Earth Science Learners in EarthScope Science</a:t>
            </a:r>
          </a:p>
        </p:txBody>
      </p:sp>
      <p:sp>
        <p:nvSpPr>
          <p:cNvPr id="11" name="Rounded Rectangle 10"/>
          <p:cNvSpPr/>
          <p:nvPr/>
        </p:nvSpPr>
        <p:spPr bwMode="auto">
          <a:xfrm>
            <a:off x="1752600" y="3505200"/>
            <a:ext cx="6858000" cy="1676400"/>
          </a:xfrm>
          <a:prstGeom prst="roundRect">
            <a:avLst/>
          </a:prstGeom>
          <a:solidFill>
            <a:srgbClr val="FFFFFF">
              <a:alpha val="70000"/>
            </a:srgb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Subtitle 2"/>
          <p:cNvSpPr txBox="1">
            <a:spLocks/>
          </p:cNvSpPr>
          <p:nvPr/>
        </p:nvSpPr>
        <p:spPr bwMode="auto">
          <a:xfrm>
            <a:off x="1524000" y="3505200"/>
            <a:ext cx="7467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rgbClr val="003399"/>
                </a:solidFill>
                <a:latin typeface="Comic Sans MS" pitchFamily="66" charset="0"/>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rgbClr val="003399"/>
                </a:solidFill>
                <a:latin typeface="Comic Sans MS" pitchFamily="66" charset="0"/>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rgbClr val="003399"/>
                </a:solidFill>
                <a:latin typeface="Comic Sans MS" pitchFamily="66" charset="0"/>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rgbClr val="003399"/>
                </a:solidFill>
                <a:latin typeface="Comic Sans MS" pitchFamily="66" charset="0"/>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rgbClr val="003399"/>
                </a:solidFill>
                <a:latin typeface="Comic Sans MS" pitchFamily="66" charset="0"/>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sz="2400" dirty="0" smtClean="0">
                <a:solidFill>
                  <a:schemeClr val="tx1"/>
                </a:solidFill>
                <a:latin typeface="Comic Sans MS" charset="0"/>
              </a:rPr>
              <a:t>Robert Butler, Frank </a:t>
            </a:r>
            <a:r>
              <a:rPr lang="en-US" sz="2400" dirty="0" err="1" smtClean="0">
                <a:solidFill>
                  <a:schemeClr val="tx1"/>
                </a:solidFill>
                <a:latin typeface="Comic Sans MS" charset="0"/>
              </a:rPr>
              <a:t>Granshaw</a:t>
            </a:r>
            <a:r>
              <a:rPr lang="en-US" sz="2400" dirty="0" smtClean="0">
                <a:solidFill>
                  <a:schemeClr val="tx1"/>
                </a:solidFill>
                <a:latin typeface="Comic Sans MS" charset="0"/>
              </a:rPr>
              <a:t>, Roger Groom, Chris </a:t>
            </a:r>
            <a:r>
              <a:rPr lang="en-US" sz="2400" dirty="0" err="1" smtClean="0">
                <a:solidFill>
                  <a:schemeClr val="tx1"/>
                </a:solidFill>
                <a:latin typeface="Comic Sans MS" charset="0"/>
              </a:rPr>
              <a:t>Hedeen</a:t>
            </a:r>
            <a:r>
              <a:rPr lang="en-US" sz="2400" dirty="0" smtClean="0">
                <a:solidFill>
                  <a:schemeClr val="tx1"/>
                </a:solidFill>
                <a:latin typeface="Comic Sans MS" charset="0"/>
              </a:rPr>
              <a:t>, </a:t>
            </a:r>
            <a:r>
              <a:rPr lang="en-US" sz="2400" dirty="0" err="1" smtClean="0">
                <a:solidFill>
                  <a:schemeClr val="tx1"/>
                </a:solidFill>
                <a:latin typeface="Comic Sans MS" charset="0"/>
              </a:rPr>
              <a:t>Jenda</a:t>
            </a:r>
            <a:r>
              <a:rPr lang="en-US" sz="2400" dirty="0" smtClean="0">
                <a:solidFill>
                  <a:schemeClr val="tx1"/>
                </a:solidFill>
                <a:latin typeface="Comic Sans MS" charset="0"/>
              </a:rPr>
              <a:t> Johnson, Bonnie </a:t>
            </a:r>
            <a:r>
              <a:rPr lang="en-US" sz="2400" dirty="0" err="1" smtClean="0">
                <a:solidFill>
                  <a:schemeClr val="tx1"/>
                </a:solidFill>
                <a:latin typeface="Comic Sans MS" charset="0"/>
              </a:rPr>
              <a:t>Magura</a:t>
            </a:r>
            <a:r>
              <a:rPr lang="en-US" sz="2400" dirty="0" smtClean="0">
                <a:solidFill>
                  <a:schemeClr val="tx1"/>
                </a:solidFill>
                <a:latin typeface="Comic Sans MS" charset="0"/>
              </a:rPr>
              <a:t>, Beth Pratt-Sitaula, Denise Thompson, </a:t>
            </a:r>
            <a:br>
              <a:rPr lang="en-US" sz="2400" dirty="0" smtClean="0">
                <a:solidFill>
                  <a:schemeClr val="tx1"/>
                </a:solidFill>
                <a:latin typeface="Comic Sans MS" charset="0"/>
              </a:rPr>
            </a:br>
            <a:r>
              <a:rPr lang="en-US" sz="2400" dirty="0" smtClean="0">
                <a:solidFill>
                  <a:schemeClr val="tx1"/>
                </a:solidFill>
                <a:latin typeface="Comic Sans MS" charset="0"/>
              </a:rPr>
              <a:t>and Jill Whitman</a:t>
            </a:r>
            <a:endParaRPr lang="en-US" sz="2400" dirty="0">
              <a:solidFill>
                <a:schemeClr val="tx1"/>
              </a:solidFill>
              <a:latin typeface="Comic Sans MS" charset="0"/>
            </a:endParaRPr>
          </a:p>
        </p:txBody>
      </p:sp>
      <p:grpSp>
        <p:nvGrpSpPr>
          <p:cNvPr id="10" name="Group 14"/>
          <p:cNvGrpSpPr>
            <a:grpSpLocks/>
          </p:cNvGrpSpPr>
          <p:nvPr/>
        </p:nvGrpSpPr>
        <p:grpSpPr bwMode="auto">
          <a:xfrm>
            <a:off x="381000" y="5867400"/>
            <a:ext cx="8382000" cy="719138"/>
            <a:chOff x="533400" y="5943600"/>
            <a:chExt cx="8381999" cy="718457"/>
          </a:xfrm>
        </p:grpSpPr>
        <p:pic>
          <p:nvPicPr>
            <p:cNvPr id="12"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33400" y="5943600"/>
              <a:ext cx="1600200" cy="71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2317750" y="6046447"/>
              <a:ext cx="32385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40400" y="6045653"/>
              <a:ext cx="1133475"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58024" y="5972628"/>
              <a:ext cx="1857375"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0" descr="ES_07_NoUnav_Banne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2" descr="map4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2175"/>
            <a:ext cx="9144000"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txBox="1">
            <a:spLocks noChangeArrowheads="1"/>
          </p:cNvSpPr>
          <p:nvPr/>
        </p:nvSpPr>
        <p:spPr bwMode="auto">
          <a:xfrm>
            <a:off x="3200400" y="0"/>
            <a:ext cx="5943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a:solidFill>
                  <a:srgbClr val="EEECE1"/>
                </a:solidFill>
                <a:latin typeface="Comic Sans MS" charset="0"/>
                <a:cs typeface="Comic Sans MS" charset="0"/>
              </a:rPr>
              <a:t>Plate Boundary Observatory (PBO)</a:t>
            </a:r>
          </a:p>
        </p:txBody>
      </p:sp>
      <p:sp>
        <p:nvSpPr>
          <p:cNvPr id="4" name="TextBox 3"/>
          <p:cNvSpPr txBox="1"/>
          <p:nvPr/>
        </p:nvSpPr>
        <p:spPr>
          <a:xfrm>
            <a:off x="3962400" y="4419600"/>
            <a:ext cx="5029200" cy="2308225"/>
          </a:xfrm>
          <a:prstGeom prst="rect">
            <a:avLst/>
          </a:prstGeom>
          <a:solidFill>
            <a:sysClr val="window" lastClr="FFFFFF"/>
          </a:solidFill>
          <a:ln>
            <a:solidFill>
              <a:sysClr val="windowText" lastClr="000000"/>
            </a:solidFill>
          </a:ln>
        </p:spPr>
        <p:txBody>
          <a:bodyPr>
            <a:spAutoFit/>
          </a:bodyPr>
          <a:lstStyle/>
          <a:p>
            <a:pPr fontAlgn="auto">
              <a:spcBef>
                <a:spcPts val="0"/>
              </a:spcBef>
              <a:spcAft>
                <a:spcPts val="0"/>
              </a:spcAft>
              <a:defRPr/>
            </a:pPr>
            <a:r>
              <a:rPr lang="en-US" kern="0" dirty="0">
                <a:solidFill>
                  <a:sysClr val="windowText" lastClr="000000"/>
                </a:solidFill>
              </a:rPr>
              <a:t>-1100 permanent Global Positioning System (GPS) stations</a:t>
            </a:r>
          </a:p>
          <a:p>
            <a:pPr fontAlgn="auto">
              <a:spcBef>
                <a:spcPts val="0"/>
              </a:spcBef>
              <a:spcAft>
                <a:spcPts val="0"/>
              </a:spcAft>
              <a:defRPr/>
            </a:pPr>
            <a:r>
              <a:rPr lang="en-US" kern="0" dirty="0">
                <a:solidFill>
                  <a:sysClr val="windowText" lastClr="000000"/>
                </a:solidFill>
              </a:rPr>
              <a:t>-78 Borehole Seismometers</a:t>
            </a:r>
          </a:p>
          <a:p>
            <a:pPr fontAlgn="auto">
              <a:spcBef>
                <a:spcPts val="0"/>
              </a:spcBef>
              <a:spcAft>
                <a:spcPts val="0"/>
              </a:spcAft>
              <a:defRPr/>
            </a:pPr>
            <a:r>
              <a:rPr lang="en-US" kern="0" dirty="0">
                <a:solidFill>
                  <a:sysClr val="windowText" lastClr="000000"/>
                </a:solidFill>
              </a:rPr>
              <a:t>-74 Borehole </a:t>
            </a:r>
            <a:r>
              <a:rPr lang="en-US" kern="0" dirty="0" err="1">
                <a:solidFill>
                  <a:sysClr val="windowText" lastClr="000000"/>
                </a:solidFill>
              </a:rPr>
              <a:t>Strainmeters</a:t>
            </a:r>
            <a:r>
              <a:rPr lang="en-US" kern="0" dirty="0">
                <a:solidFill>
                  <a:sysClr val="windowText" lastClr="000000"/>
                </a:solidFill>
              </a:rPr>
              <a:t> (BSM)</a:t>
            </a:r>
          </a:p>
          <a:p>
            <a:pPr fontAlgn="auto">
              <a:spcBef>
                <a:spcPts val="0"/>
              </a:spcBef>
              <a:spcAft>
                <a:spcPts val="0"/>
              </a:spcAft>
              <a:defRPr/>
            </a:pPr>
            <a:r>
              <a:rPr lang="en-US" kern="0" dirty="0">
                <a:solidFill>
                  <a:sysClr val="windowText" lastClr="000000"/>
                </a:solidFill>
              </a:rPr>
              <a:t>-26 </a:t>
            </a:r>
            <a:r>
              <a:rPr lang="en-US" kern="0" dirty="0" err="1">
                <a:solidFill>
                  <a:sysClr val="windowText" lastClr="000000"/>
                </a:solidFill>
              </a:rPr>
              <a:t>Tiltmeters</a:t>
            </a:r>
            <a:r>
              <a:rPr lang="en-US" kern="0" dirty="0">
                <a:solidFill>
                  <a:sysClr val="windowText" lastClr="000000"/>
                </a:solidFill>
              </a:rPr>
              <a:t> </a:t>
            </a:r>
          </a:p>
          <a:p>
            <a:pPr fontAlgn="auto">
              <a:spcBef>
                <a:spcPts val="0"/>
              </a:spcBef>
              <a:spcAft>
                <a:spcPts val="0"/>
              </a:spcAft>
              <a:defRPr/>
            </a:pPr>
            <a:r>
              <a:rPr lang="en-US" kern="0" dirty="0">
                <a:solidFill>
                  <a:sysClr val="windowText" lastClr="000000"/>
                </a:solidFill>
              </a:rPr>
              <a:t>-6 Laser </a:t>
            </a:r>
            <a:r>
              <a:rPr lang="en-US" kern="0" dirty="0" err="1">
                <a:solidFill>
                  <a:sysClr val="windowText" lastClr="000000"/>
                </a:solidFill>
              </a:rPr>
              <a:t>Strainmeters</a:t>
            </a:r>
            <a:r>
              <a:rPr lang="en-US" kern="0" dirty="0">
                <a:solidFill>
                  <a:sysClr val="windowText" lastClr="000000"/>
                </a:solidFill>
              </a:rPr>
              <a:t> (LSM) </a:t>
            </a:r>
          </a:p>
          <a:p>
            <a:pPr fontAlgn="auto">
              <a:spcBef>
                <a:spcPts val="0"/>
              </a:spcBef>
              <a:spcAft>
                <a:spcPts val="0"/>
              </a:spcAft>
              <a:defRPr/>
            </a:pPr>
            <a:r>
              <a:rPr lang="en-US" i="1" kern="0" dirty="0">
                <a:solidFill>
                  <a:sysClr val="windowText" lastClr="000000"/>
                </a:solidFill>
              </a:rPr>
              <a:t>Measure the broad temporal and spatial spectrum of plate boundary deformation</a:t>
            </a:r>
          </a:p>
        </p:txBody>
      </p:sp>
      <p:pic>
        <p:nvPicPr>
          <p:cNvPr id="19461" name="Picture 1" descr="GPSStationDiagram.gif"/>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057400" y="1219200"/>
            <a:ext cx="669274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S_07_NoUnav_Banne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5" name="Rectangle 2"/>
          <p:cNvSpPr>
            <a:spLocks/>
          </p:cNvSpPr>
          <p:nvPr/>
        </p:nvSpPr>
        <p:spPr bwMode="auto">
          <a:xfrm>
            <a:off x="5257800" y="-5644"/>
            <a:ext cx="35814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ctr"/>
            <a:r>
              <a:rPr lang="en-US" sz="2800" dirty="0" smtClean="0">
                <a:solidFill>
                  <a:srgbClr val="EEECE1"/>
                </a:solidFill>
                <a:latin typeface="Comic Sans MS" charset="0"/>
                <a:cs typeface="Comic Sans MS" charset="0"/>
              </a:rPr>
              <a:t>Tohoku Earthquake GPS Displacements</a:t>
            </a:r>
            <a:endParaRPr lang="en-US" sz="2800" dirty="0">
              <a:solidFill>
                <a:srgbClr val="EEECE1"/>
              </a:solidFill>
              <a:latin typeface="Comic Sans MS" charset="0"/>
              <a:cs typeface="Comic Sans MS" charset="0"/>
            </a:endParaRPr>
          </a:p>
        </p:txBody>
      </p:sp>
      <p:pic>
        <p:nvPicPr>
          <p:cNvPr id="77826" name="Picture 3"/>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t="7236" b="3396"/>
          <a:stretch/>
        </p:blipFill>
        <p:spPr bwMode="auto">
          <a:xfrm>
            <a:off x="771525" y="1143000"/>
            <a:ext cx="3857625" cy="5263444"/>
          </a:xfrm>
          <a:prstGeom prst="rect">
            <a:avLst/>
          </a:prstGeom>
          <a:solidFill>
            <a:srgbClr val="FFFFFF"/>
          </a:solidFill>
          <a:ln w="28575" cmpd="sng">
            <a:solidFill>
              <a:srgbClr val="000000"/>
            </a:solidFill>
            <a:miter lim="800000"/>
            <a:headEnd/>
            <a:tailEnd/>
          </a:ln>
          <a:effectLst>
            <a:outerShdw blurRad="50800" dist="38100" dir="2700000" algn="tl" rotWithShape="0">
              <a:prstClr val="black">
                <a:alpha val="40000"/>
              </a:prstClr>
            </a:outerShdw>
          </a:effectLst>
          <a:extLst/>
        </p:spPr>
      </p:pic>
      <p:pic>
        <p:nvPicPr>
          <p:cNvPr id="77827" name="Picture 4"/>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6982" b="3551"/>
          <a:stretch/>
        </p:blipFill>
        <p:spPr bwMode="auto">
          <a:xfrm>
            <a:off x="5067300" y="1157110"/>
            <a:ext cx="3848100" cy="5235222"/>
          </a:xfrm>
          <a:prstGeom prst="rect">
            <a:avLst/>
          </a:prstGeom>
          <a:solidFill>
            <a:srgbClr val="FFFFFF"/>
          </a:solidFill>
          <a:ln w="28575" cmpd="sng">
            <a:solidFill>
              <a:srgbClr val="000000"/>
            </a:solidFill>
            <a:miter lim="800000"/>
            <a:headEnd/>
            <a:tailEnd/>
          </a:ln>
          <a:effectLst>
            <a:outerShdw blurRad="50800" dist="38100" dir="2700000" algn="tl" rotWithShape="0">
              <a:prstClr val="black">
                <a:alpha val="40000"/>
              </a:prstClr>
            </a:outerShdw>
          </a:effectLst>
          <a:extLst/>
        </p:spPr>
      </p:pic>
      <p:grpSp>
        <p:nvGrpSpPr>
          <p:cNvPr id="13" name="Group 12"/>
          <p:cNvGrpSpPr>
            <a:grpSpLocks/>
          </p:cNvGrpSpPr>
          <p:nvPr/>
        </p:nvGrpSpPr>
        <p:grpSpPr bwMode="auto">
          <a:xfrm>
            <a:off x="1428750" y="2545643"/>
            <a:ext cx="2727325" cy="1295400"/>
            <a:chOff x="914400" y="2667000"/>
            <a:chExt cx="2728131" cy="1295400"/>
          </a:xfrm>
        </p:grpSpPr>
        <p:cxnSp>
          <p:nvCxnSpPr>
            <p:cNvPr id="77832" name="Straight Arrow Connector 5"/>
            <p:cNvCxnSpPr>
              <a:cxnSpLocks noChangeShapeType="1"/>
            </p:cNvCxnSpPr>
            <p:nvPr/>
          </p:nvCxnSpPr>
          <p:spPr bwMode="auto">
            <a:xfrm>
              <a:off x="2667000" y="3505200"/>
              <a:ext cx="914400" cy="45720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sp>
          <p:nvSpPr>
            <p:cNvPr id="77833" name="TextBox 10"/>
            <p:cNvSpPr txBox="1">
              <a:spLocks noChangeArrowheads="1"/>
            </p:cNvSpPr>
            <p:nvPr/>
          </p:nvSpPr>
          <p:spPr bwMode="auto">
            <a:xfrm>
              <a:off x="914400" y="2667000"/>
              <a:ext cx="2728131" cy="584776"/>
            </a:xfrm>
            <a:prstGeom prst="rect">
              <a:avLst/>
            </a:prstGeom>
            <a:solidFill>
              <a:srgbClr val="FFFFFF"/>
            </a:solidFill>
            <a:ln w="9525">
              <a:solidFill>
                <a:srgbClr val="660066"/>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solidFill>
                    <a:srgbClr val="660066"/>
                  </a:solidFill>
                  <a:latin typeface="Comic Sans MS" charset="0"/>
                  <a:cs typeface="Comic Sans MS" charset="0"/>
                </a:rPr>
                <a:t>4.42 meters (14.5 feet) </a:t>
              </a:r>
            </a:p>
            <a:p>
              <a:pPr eaLnBrk="1" hangingPunct="1"/>
              <a:r>
                <a:rPr lang="en-US" sz="1600">
                  <a:solidFill>
                    <a:srgbClr val="660066"/>
                  </a:solidFill>
                  <a:latin typeface="Comic Sans MS" charset="0"/>
                  <a:cs typeface="Comic Sans MS" charset="0"/>
                </a:rPr>
                <a:t>of horizontal displacement</a:t>
              </a:r>
            </a:p>
          </p:txBody>
        </p:sp>
      </p:grpSp>
      <p:grpSp>
        <p:nvGrpSpPr>
          <p:cNvPr id="14" name="Group 13"/>
          <p:cNvGrpSpPr>
            <a:grpSpLocks/>
          </p:cNvGrpSpPr>
          <p:nvPr/>
        </p:nvGrpSpPr>
        <p:grpSpPr bwMode="auto">
          <a:xfrm>
            <a:off x="5781675" y="2494843"/>
            <a:ext cx="2352675" cy="1803400"/>
            <a:chOff x="5267573" y="2615624"/>
            <a:chExt cx="2352427" cy="1803979"/>
          </a:xfrm>
        </p:grpSpPr>
        <p:cxnSp>
          <p:nvCxnSpPr>
            <p:cNvPr id="77830" name="Straight Arrow Connector 6"/>
            <p:cNvCxnSpPr>
              <a:cxnSpLocks noChangeShapeType="1"/>
            </p:cNvCxnSpPr>
            <p:nvPr/>
          </p:nvCxnSpPr>
          <p:spPr bwMode="auto">
            <a:xfrm rot="5400000">
              <a:off x="6583572" y="3965613"/>
              <a:ext cx="880818" cy="27161"/>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sp>
          <p:nvSpPr>
            <p:cNvPr id="77831" name="TextBox 11"/>
            <p:cNvSpPr txBox="1">
              <a:spLocks noChangeArrowheads="1"/>
            </p:cNvSpPr>
            <p:nvPr/>
          </p:nvSpPr>
          <p:spPr bwMode="auto">
            <a:xfrm>
              <a:off x="5267573" y="2615624"/>
              <a:ext cx="2352427" cy="584776"/>
            </a:xfrm>
            <a:prstGeom prst="rect">
              <a:avLst/>
            </a:prstGeom>
            <a:solidFill>
              <a:srgbClr val="FFFFFF"/>
            </a:solidFill>
            <a:ln w="9525">
              <a:solidFill>
                <a:srgbClr val="660066"/>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a:solidFill>
                    <a:srgbClr val="660066"/>
                  </a:solidFill>
                  <a:latin typeface="Comic Sans MS" charset="0"/>
                  <a:cs typeface="Comic Sans MS" charset="0"/>
                </a:rPr>
                <a:t>0.75 meters (2.5 feet) </a:t>
              </a:r>
            </a:p>
            <a:p>
              <a:pPr algn="ctr" eaLnBrk="1" hangingPunct="1"/>
              <a:r>
                <a:rPr lang="en-US" sz="1600">
                  <a:solidFill>
                    <a:srgbClr val="660066"/>
                  </a:solidFill>
                  <a:latin typeface="Comic Sans MS" charset="0"/>
                  <a:cs typeface="Comic Sans MS" charset="0"/>
                </a:rPr>
                <a:t>of subsidence</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nodeType="with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descr="ES_07_NoUnav_Banne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49" name="Rectangle 6"/>
          <p:cNvSpPr>
            <a:spLocks noChangeArrowheads="1"/>
          </p:cNvSpPr>
          <p:nvPr/>
        </p:nvSpPr>
        <p:spPr bwMode="auto">
          <a:xfrm>
            <a:off x="152400" y="0"/>
            <a:ext cx="8991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lnSpc>
                <a:spcPts val="4000"/>
              </a:lnSpc>
            </a:pPr>
            <a:endParaRPr lang="en-US" sz="3600" dirty="0">
              <a:solidFill>
                <a:srgbClr val="660066"/>
              </a:solidFill>
              <a:latin typeface="Comic Sans MS" charset="0"/>
              <a:cs typeface="Comic Sans MS" charset="0"/>
            </a:endParaRPr>
          </a:p>
        </p:txBody>
      </p:sp>
      <p:sp>
        <p:nvSpPr>
          <p:cNvPr id="78850" name="Title 1"/>
          <p:cNvSpPr>
            <a:spLocks noGrp="1"/>
          </p:cNvSpPr>
          <p:nvPr>
            <p:ph type="title"/>
          </p:nvPr>
        </p:nvSpPr>
        <p:spPr>
          <a:xfrm>
            <a:off x="4876800" y="76200"/>
            <a:ext cx="4191000" cy="609600"/>
          </a:xfrm>
        </p:spPr>
        <p:txBody>
          <a:bodyPr/>
          <a:lstStyle/>
          <a:p>
            <a:r>
              <a:rPr lang="en-US" sz="2800" b="0" dirty="0" smtClean="0">
                <a:solidFill>
                  <a:srgbClr val="EEECE1"/>
                </a:solidFill>
                <a:latin typeface="Comic Sans MS" charset="0"/>
                <a:cs typeface="Comic Sans MS" charset="0"/>
              </a:rPr>
              <a:t>Subsidence at </a:t>
            </a:r>
            <a:r>
              <a:rPr lang="en-US" sz="2800" b="0" dirty="0" err="1" smtClean="0">
                <a:solidFill>
                  <a:srgbClr val="EEECE1"/>
                </a:solidFill>
                <a:latin typeface="Comic Sans MS" charset="0"/>
                <a:cs typeface="Comic Sans MS" charset="0"/>
              </a:rPr>
              <a:t>Yuriage</a:t>
            </a:r>
            <a:endParaRPr lang="en-US" sz="2800" b="0" dirty="0">
              <a:solidFill>
                <a:srgbClr val="EEECE1"/>
              </a:solidFill>
              <a:latin typeface="Comic Sans MS" charset="0"/>
              <a:cs typeface="Comic Sans MS" charset="0"/>
            </a:endParaRPr>
          </a:p>
        </p:txBody>
      </p:sp>
      <p:sp>
        <p:nvSpPr>
          <p:cNvPr id="7" name="Title 1"/>
          <p:cNvSpPr txBox="1">
            <a:spLocks/>
          </p:cNvSpPr>
          <p:nvPr/>
        </p:nvSpPr>
        <p:spPr bwMode="auto">
          <a:xfrm>
            <a:off x="1261533" y="4191000"/>
            <a:ext cx="2362200" cy="685800"/>
          </a:xfrm>
          <a:prstGeom prst="rect">
            <a:avLst/>
          </a:prstGeom>
          <a:noFill/>
          <a:ln w="9525">
            <a:noFill/>
            <a:miter lim="800000"/>
            <a:headEnd/>
            <a:tailEnd/>
          </a:ln>
          <a:effectLst>
            <a:outerShdw blurRad="50800" dist="25399" dir="16200000" algn="ctr" rotWithShape="0">
              <a:srgbClr val="FFFFFF">
                <a:alpha val="75000"/>
              </a:srgbClr>
            </a:outerShdw>
          </a:effectLst>
        </p:spPr>
        <p:txBody>
          <a:bodyPr anchor="ctr"/>
          <a:lstStyle/>
          <a:p>
            <a:pPr algn="ctr" eaLnBrk="0" hangingPunct="0">
              <a:defRPr/>
            </a:pPr>
            <a:r>
              <a:rPr lang="en-US" sz="3200" i="1" kern="0" dirty="0">
                <a:solidFill>
                  <a:srgbClr val="660066"/>
                </a:solidFill>
                <a:latin typeface="Comic Sans MS"/>
                <a:ea typeface="+mj-ea"/>
                <a:cs typeface="Comic Sans MS"/>
              </a:rPr>
              <a:t>Before</a:t>
            </a:r>
          </a:p>
        </p:txBody>
      </p:sp>
      <p:sp>
        <p:nvSpPr>
          <p:cNvPr id="9" name="Title 1"/>
          <p:cNvSpPr txBox="1">
            <a:spLocks/>
          </p:cNvSpPr>
          <p:nvPr/>
        </p:nvSpPr>
        <p:spPr bwMode="auto">
          <a:xfrm>
            <a:off x="5757333" y="4191000"/>
            <a:ext cx="2362200" cy="685800"/>
          </a:xfrm>
          <a:prstGeom prst="rect">
            <a:avLst/>
          </a:prstGeom>
          <a:noFill/>
          <a:ln w="9525">
            <a:noFill/>
            <a:miter lim="800000"/>
            <a:headEnd/>
            <a:tailEnd/>
          </a:ln>
          <a:effectLst>
            <a:outerShdw blurRad="50800" dist="25399" dir="16200000" algn="ctr" rotWithShape="0">
              <a:srgbClr val="FFFFFF">
                <a:alpha val="75000"/>
              </a:srgbClr>
            </a:outerShdw>
          </a:effectLst>
        </p:spPr>
        <p:txBody>
          <a:bodyPr anchor="ctr"/>
          <a:lstStyle/>
          <a:p>
            <a:pPr algn="ctr" eaLnBrk="0" hangingPunct="0">
              <a:defRPr/>
            </a:pPr>
            <a:r>
              <a:rPr lang="en-US" sz="3200" i="1" kern="0" dirty="0">
                <a:solidFill>
                  <a:srgbClr val="660066"/>
                </a:solidFill>
                <a:latin typeface="Comic Sans MS"/>
                <a:ea typeface="+mj-ea"/>
                <a:cs typeface="Comic Sans MS"/>
              </a:rPr>
              <a:t>After</a:t>
            </a:r>
          </a:p>
        </p:txBody>
      </p:sp>
      <p:pic>
        <p:nvPicPr>
          <p:cNvPr id="10" name="Picture 9" descr="YuriageBefore.tiff"/>
          <p:cNvPicPr>
            <a:picLocks noChangeAspect="1"/>
          </p:cNvPicPr>
          <p:nvPr/>
        </p:nvPicPr>
        <p:blipFill>
          <a:blip r:embed="rId3"/>
          <a:srcRect l="8380"/>
          <a:stretch>
            <a:fillRect/>
          </a:stretch>
        </p:blipFill>
        <p:spPr>
          <a:xfrm>
            <a:off x="118533" y="990600"/>
            <a:ext cx="4373563" cy="3200400"/>
          </a:xfrm>
          <a:prstGeom prst="rect">
            <a:avLst/>
          </a:prstGeom>
          <a:ln w="25400" cap="flat" cmpd="sng" algn="ctr">
            <a:solidFill>
              <a:srgbClr val="660066"/>
            </a:solidFill>
            <a:prstDash val="solid"/>
            <a:round/>
            <a:headEnd type="none" w="med" len="med"/>
            <a:tailEnd type="none" w="med" len="med"/>
          </a:ln>
          <a:effectLst>
            <a:outerShdw blurRad="50800" dist="38100" dir="2700000">
              <a:srgbClr val="000000">
                <a:alpha val="43000"/>
              </a:srgbClr>
            </a:outerShdw>
          </a:effectLst>
        </p:spPr>
      </p:pic>
      <p:pic>
        <p:nvPicPr>
          <p:cNvPr id="11" name="Picture 10" descr="YuriageAfter.tiff"/>
          <p:cNvPicPr>
            <a:picLocks noChangeAspect="1"/>
          </p:cNvPicPr>
          <p:nvPr/>
        </p:nvPicPr>
        <p:blipFill>
          <a:blip r:embed="rId4"/>
          <a:srcRect r="2482"/>
          <a:stretch>
            <a:fillRect/>
          </a:stretch>
        </p:blipFill>
        <p:spPr>
          <a:xfrm>
            <a:off x="4633383" y="990600"/>
            <a:ext cx="4400550" cy="3200400"/>
          </a:xfrm>
          <a:prstGeom prst="rect">
            <a:avLst/>
          </a:prstGeom>
          <a:ln w="25400" cap="flat" cmpd="sng" algn="ctr">
            <a:solidFill>
              <a:srgbClr val="660066"/>
            </a:solidFill>
            <a:prstDash val="solid"/>
            <a:round/>
            <a:headEnd type="none" w="med" len="med"/>
            <a:tailEnd type="none" w="med" len="med"/>
          </a:ln>
          <a:effectLst>
            <a:outerShdw blurRad="50800" dist="38100" dir="2700000">
              <a:srgbClr val="000000">
                <a:alpha val="43000"/>
              </a:srgbClr>
            </a:outerShdw>
          </a:effectLst>
        </p:spPr>
      </p:pic>
      <p:sp>
        <p:nvSpPr>
          <p:cNvPr id="2" name="TextBox 1"/>
          <p:cNvSpPr txBox="1"/>
          <p:nvPr/>
        </p:nvSpPr>
        <p:spPr>
          <a:xfrm>
            <a:off x="609600" y="4876800"/>
            <a:ext cx="8382000" cy="2036762"/>
          </a:xfrm>
          <a:prstGeom prst="rect">
            <a:avLst/>
          </a:prstGeom>
          <a:noFill/>
        </p:spPr>
        <p:txBody>
          <a:bodyPr>
            <a:spAutoFit/>
          </a:bodyPr>
          <a:lstStyle/>
          <a:p>
            <a:pPr marL="284163" indent="-284163">
              <a:lnSpc>
                <a:spcPts val="3000"/>
              </a:lnSpc>
              <a:defRPr/>
            </a:pPr>
            <a:r>
              <a:rPr lang="en-US" sz="2400" dirty="0">
                <a:solidFill>
                  <a:srgbClr val="660066"/>
                </a:solidFill>
                <a:latin typeface="Comic Sans MS" charset="0"/>
                <a:cs typeface="Comic Sans MS" charset="0"/>
              </a:rPr>
              <a:t>Some areas that were above sea level on March 10 dropped below sea level on March 11.</a:t>
            </a:r>
          </a:p>
          <a:p>
            <a:pPr marL="284163" indent="-284163">
              <a:lnSpc>
                <a:spcPts val="1000"/>
              </a:lnSpc>
              <a:defRPr/>
            </a:pPr>
            <a:endParaRPr lang="en-US" sz="2400" dirty="0">
              <a:solidFill>
                <a:srgbClr val="660066"/>
              </a:solidFill>
              <a:latin typeface="Comic Sans MS" charset="0"/>
              <a:cs typeface="Comic Sans MS" charset="0"/>
            </a:endParaRPr>
          </a:p>
          <a:p>
            <a:pPr marL="284163" indent="-284163">
              <a:lnSpc>
                <a:spcPts val="3000"/>
              </a:lnSpc>
              <a:defRPr/>
            </a:pPr>
            <a:r>
              <a:rPr lang="en-US" sz="2400" dirty="0">
                <a:solidFill>
                  <a:srgbClr val="660066"/>
                </a:solidFill>
                <a:latin typeface="Comic Sans MS" charset="0"/>
                <a:cs typeface="Comic Sans MS" charset="0"/>
              </a:rPr>
              <a:t>This also happened along the Washington - Oregon coast during the 1700 AD great Cascadia earthquake.</a:t>
            </a:r>
          </a:p>
          <a:p>
            <a:pPr>
              <a:defRPr/>
            </a:pP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1" name="Picture 10" descr="ES_07_NoUnav_Banne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r="14103"/>
          <a:stretch/>
        </p:blipFill>
        <p:spPr bwMode="auto">
          <a:xfrm>
            <a:off x="0" y="0"/>
            <a:ext cx="7854462"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6840" name="Picture 8" descr="ForestFog"/>
          <p:cNvPicPr>
            <a:picLocks noChangeAspect="1" noChangeArrowheads="1"/>
          </p:cNvPicPr>
          <p:nvPr/>
        </p:nvPicPr>
        <p:blipFill>
          <a:blip r:embed="rId5"/>
          <a:srcRect/>
          <a:stretch>
            <a:fillRect/>
          </a:stretch>
        </p:blipFill>
        <p:spPr bwMode="auto">
          <a:xfrm>
            <a:off x="1333500" y="3657600"/>
            <a:ext cx="3795713" cy="2819400"/>
          </a:xfrm>
          <a:prstGeom prst="rect">
            <a:avLst/>
          </a:prstGeom>
          <a:noFill/>
          <a:ln w="19050">
            <a:solidFill>
              <a:srgbClr val="660066"/>
            </a:solidFill>
            <a:miter lim="800000"/>
            <a:headEnd/>
            <a:tailEnd/>
          </a:ln>
          <a:effectLst>
            <a:outerShdw blurRad="50800" dist="38100" dir="2700000">
              <a:srgbClr val="000000">
                <a:alpha val="43000"/>
              </a:srgbClr>
            </a:outerShdw>
          </a:effectLst>
        </p:spPr>
      </p:pic>
      <p:pic>
        <p:nvPicPr>
          <p:cNvPr id="376836" name="Picture 4" descr="ShovelScale"/>
          <p:cNvPicPr>
            <a:picLocks noChangeAspect="1" noChangeArrowheads="1"/>
          </p:cNvPicPr>
          <p:nvPr/>
        </p:nvPicPr>
        <p:blipFill>
          <a:blip r:embed="rId6"/>
          <a:srcRect/>
          <a:stretch>
            <a:fillRect/>
          </a:stretch>
        </p:blipFill>
        <p:spPr bwMode="auto">
          <a:xfrm>
            <a:off x="5264150" y="3657600"/>
            <a:ext cx="3803650" cy="2819400"/>
          </a:xfrm>
          <a:prstGeom prst="rect">
            <a:avLst/>
          </a:prstGeom>
          <a:noFill/>
          <a:ln w="19050">
            <a:solidFill>
              <a:srgbClr val="660066"/>
            </a:solidFill>
            <a:miter lim="800000"/>
            <a:headEnd/>
            <a:tailEnd/>
          </a:ln>
          <a:effectLst>
            <a:outerShdw blurRad="50800" dist="38100" dir="2700000">
              <a:srgbClr val="000000">
                <a:alpha val="43000"/>
              </a:srgbClr>
            </a:outerShdw>
          </a:effectLst>
        </p:spPr>
      </p:pic>
      <p:pic>
        <p:nvPicPr>
          <p:cNvPr id="376838" name="Picture 6" descr="083 Diatoms"/>
          <p:cNvPicPr>
            <a:picLocks noChangeAspect="1" noChangeArrowheads="1"/>
          </p:cNvPicPr>
          <p:nvPr/>
        </p:nvPicPr>
        <p:blipFill>
          <a:blip r:embed="rId7"/>
          <a:srcRect/>
          <a:stretch>
            <a:fillRect/>
          </a:stretch>
        </p:blipFill>
        <p:spPr bwMode="auto">
          <a:xfrm>
            <a:off x="152400" y="3657600"/>
            <a:ext cx="1039813" cy="1420813"/>
          </a:xfrm>
          <a:prstGeom prst="rect">
            <a:avLst/>
          </a:prstGeom>
          <a:noFill/>
          <a:ln w="19050">
            <a:solidFill>
              <a:srgbClr val="660066"/>
            </a:solidFill>
            <a:miter lim="800000"/>
            <a:headEnd/>
            <a:tailEnd/>
          </a:ln>
          <a:effectLst>
            <a:outerShdw blurRad="50800" dist="38100" dir="2700000">
              <a:srgbClr val="000000">
                <a:alpha val="43000"/>
              </a:srgbClr>
            </a:outerShdw>
          </a:effectLst>
        </p:spPr>
      </p:pic>
      <p:pic>
        <p:nvPicPr>
          <p:cNvPr id="376839" name="Picture 7" descr="011 Earthquake mask"/>
          <p:cNvPicPr>
            <a:picLocks noChangeAspect="1" noChangeArrowheads="1"/>
          </p:cNvPicPr>
          <p:nvPr/>
        </p:nvPicPr>
        <p:blipFill>
          <a:blip r:embed="rId8"/>
          <a:srcRect/>
          <a:stretch>
            <a:fillRect/>
          </a:stretch>
        </p:blipFill>
        <p:spPr bwMode="auto">
          <a:xfrm>
            <a:off x="152400" y="5119688"/>
            <a:ext cx="1039813" cy="1357312"/>
          </a:xfrm>
          <a:prstGeom prst="rect">
            <a:avLst/>
          </a:prstGeom>
          <a:noFill/>
          <a:ln w="19050">
            <a:solidFill>
              <a:srgbClr val="660066"/>
            </a:solidFill>
            <a:miter lim="800000"/>
            <a:headEnd/>
            <a:tailEnd/>
          </a:ln>
          <a:effectLst>
            <a:outerShdw blurRad="50800" dist="38100" dir="2700000">
              <a:srgbClr val="000000">
                <a:alpha val="43000"/>
              </a:srgbClr>
            </a:outerShdw>
          </a:effectLst>
        </p:spPr>
      </p:pic>
      <p:sp>
        <p:nvSpPr>
          <p:cNvPr id="37894" name="Title 9"/>
          <p:cNvSpPr>
            <a:spLocks noGrp="1"/>
          </p:cNvSpPr>
          <p:nvPr>
            <p:ph type="title"/>
          </p:nvPr>
        </p:nvSpPr>
        <p:spPr>
          <a:xfrm>
            <a:off x="4267200" y="40944"/>
            <a:ext cx="3429000" cy="838200"/>
          </a:xfrm>
        </p:spPr>
        <p:txBody>
          <a:bodyPr/>
          <a:lstStyle/>
          <a:p>
            <a:pPr eaLnBrk="1" hangingPunct="1">
              <a:lnSpc>
                <a:spcPts val="3200"/>
              </a:lnSpc>
            </a:pPr>
            <a:r>
              <a:rPr lang="en-US" sz="3200" b="0" dirty="0">
                <a:solidFill>
                  <a:srgbClr val="EEECE1"/>
                </a:solidFill>
                <a:latin typeface="Comic Sans MS" charset="0"/>
              </a:rPr>
              <a:t>How Science Really Works</a:t>
            </a:r>
          </a:p>
        </p:txBody>
      </p:sp>
      <p:sp>
        <p:nvSpPr>
          <p:cNvPr id="37895" name="Content Placeholder 10"/>
          <p:cNvSpPr>
            <a:spLocks noGrp="1"/>
          </p:cNvSpPr>
          <p:nvPr>
            <p:ph idx="1"/>
          </p:nvPr>
        </p:nvSpPr>
        <p:spPr>
          <a:xfrm>
            <a:off x="152400" y="838200"/>
            <a:ext cx="8686800" cy="2819400"/>
          </a:xfrm>
          <a:noFill/>
        </p:spPr>
        <p:txBody>
          <a:bodyPr/>
          <a:lstStyle/>
          <a:p>
            <a:pPr algn="ctr" eaLnBrk="1" hangingPunct="1">
              <a:buFont typeface="Arial" charset="0"/>
              <a:buNone/>
            </a:pPr>
            <a:r>
              <a:rPr lang="en-US" sz="2800" i="1" dirty="0">
                <a:solidFill>
                  <a:srgbClr val="660066"/>
                </a:solidFill>
                <a:latin typeface="Comic Sans MS" charset="0"/>
              </a:rPr>
              <a:t>Cascadia Tsunami Geology </a:t>
            </a:r>
            <a:r>
              <a:rPr lang="en-US" sz="2800" i="1" dirty="0" smtClean="0">
                <a:solidFill>
                  <a:srgbClr val="660066"/>
                </a:solidFill>
                <a:latin typeface="Comic Sans MS" charset="0"/>
              </a:rPr>
              <a:t>Storyline</a:t>
            </a:r>
          </a:p>
          <a:p>
            <a:pPr algn="ctr" eaLnBrk="1" hangingPunct="1">
              <a:buNone/>
            </a:pPr>
            <a:r>
              <a:rPr lang="en-US" sz="2400" dirty="0">
                <a:solidFill>
                  <a:srgbClr val="660066"/>
                </a:solidFill>
                <a:latin typeface="Comic Sans MS" pitchFamily="-106" charset="0"/>
                <a:ea typeface="Osaka" pitchFamily="-106" charset="-128"/>
                <a:cs typeface="Osaka" pitchFamily="-106" charset="-128"/>
              </a:rPr>
              <a:t>Do Great (</a:t>
            </a:r>
            <a:r>
              <a:rPr lang="en-US" sz="2400" dirty="0" err="1">
                <a:solidFill>
                  <a:srgbClr val="660066"/>
                </a:solidFill>
                <a:latin typeface="Comic Sans MS" pitchFamily="-106" charset="0"/>
                <a:ea typeface="Osaka" pitchFamily="-106" charset="-128"/>
                <a:cs typeface="Osaka" pitchFamily="-106" charset="-128"/>
              </a:rPr>
              <a:t>Gianormous</a:t>
            </a:r>
            <a:r>
              <a:rPr lang="en-US" sz="2400" dirty="0">
                <a:solidFill>
                  <a:srgbClr val="660066"/>
                </a:solidFill>
                <a:latin typeface="Comic Sans MS" pitchFamily="-106" charset="0"/>
                <a:ea typeface="Osaka" pitchFamily="-106" charset="-128"/>
                <a:cs typeface="Osaka" pitchFamily="-106" charset="-128"/>
              </a:rPr>
              <a:t>) Earthquakes Happen in Cascadia</a:t>
            </a:r>
            <a:r>
              <a:rPr lang="en-US" sz="2400" dirty="0" smtClean="0">
                <a:solidFill>
                  <a:srgbClr val="660066"/>
                </a:solidFill>
                <a:latin typeface="Comic Sans MS" pitchFamily="-106" charset="0"/>
                <a:ea typeface="Osaka" pitchFamily="-106" charset="-128"/>
                <a:cs typeface="Osaka" pitchFamily="-106" charset="-128"/>
              </a:rPr>
              <a:t>?</a:t>
            </a:r>
            <a:endParaRPr lang="en-US" sz="2800" i="1" dirty="0">
              <a:solidFill>
                <a:srgbClr val="660066"/>
              </a:solidFill>
              <a:latin typeface="Comic Sans MS" charset="0"/>
            </a:endParaRPr>
          </a:p>
          <a:p>
            <a:pPr eaLnBrk="1" hangingPunct="1">
              <a:spcAft>
                <a:spcPts val="1800"/>
              </a:spcAft>
              <a:buFont typeface="Arial" charset="0"/>
              <a:buNone/>
            </a:pPr>
            <a:r>
              <a:rPr lang="en-US" sz="2400" b="1" dirty="0">
                <a:solidFill>
                  <a:srgbClr val="660066"/>
                </a:solidFill>
                <a:latin typeface="Comic Sans MS" charset="0"/>
                <a:sym typeface="Wingdings" charset="0"/>
              </a:rPr>
              <a:t>    </a:t>
            </a:r>
            <a:r>
              <a:rPr lang="en-US" sz="2400" dirty="0">
                <a:solidFill>
                  <a:srgbClr val="660066"/>
                </a:solidFill>
                <a:latin typeface="Comic Sans MS" charset="0"/>
              </a:rPr>
              <a:t>Great earthquake January 26, 1700 @ 9 PM</a:t>
            </a:r>
          </a:p>
          <a:p>
            <a:pPr eaLnBrk="1" hangingPunct="1">
              <a:buFont typeface="Arial" charset="0"/>
              <a:buNone/>
            </a:pPr>
            <a:r>
              <a:rPr lang="en-US" sz="2400" dirty="0">
                <a:solidFill>
                  <a:srgbClr val="660066"/>
                </a:solidFill>
                <a:latin typeface="Comic Sans MS" charset="0"/>
              </a:rPr>
              <a:t>Ghost forests, buried soils, diatoms, tsunami sand sheets, liquefaction, turbidites, Native American oral history, and written Japanese history</a:t>
            </a:r>
          </a:p>
          <a:p>
            <a:pPr eaLnBrk="1" hangingPunct="1"/>
            <a:endParaRPr lang="en-US" dirty="0">
              <a:solidFill>
                <a:srgbClr val="660066"/>
              </a:solidFill>
              <a:latin typeface="Comic Sans MS" charset="0"/>
            </a:endParaRPr>
          </a:p>
        </p:txBody>
      </p:sp>
      <p:sp>
        <p:nvSpPr>
          <p:cNvPr id="37896" name="Rectangle 1037"/>
          <p:cNvSpPr>
            <a:spLocks noChangeArrowheads="1"/>
          </p:cNvSpPr>
          <p:nvPr/>
        </p:nvSpPr>
        <p:spPr bwMode="auto">
          <a:xfrm>
            <a:off x="6488113" y="4419600"/>
            <a:ext cx="2543175" cy="37782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660066"/>
                </a:solidFill>
                <a:latin typeface="Comic Sans MS" charset="0"/>
                <a:cs typeface="Comic Sans MS" charset="0"/>
              </a:rPr>
              <a:t>Intertidal mud &amp; clay</a:t>
            </a:r>
          </a:p>
        </p:txBody>
      </p:sp>
      <p:sp>
        <p:nvSpPr>
          <p:cNvPr id="37897" name="Rectangle 1037"/>
          <p:cNvSpPr>
            <a:spLocks noChangeArrowheads="1"/>
          </p:cNvSpPr>
          <p:nvPr/>
        </p:nvSpPr>
        <p:spPr bwMode="auto">
          <a:xfrm>
            <a:off x="7418388" y="5181600"/>
            <a:ext cx="1612900" cy="369888"/>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660066"/>
                </a:solidFill>
                <a:latin typeface="Comic Sans MS" charset="0"/>
                <a:cs typeface="Comic Sans MS" charset="0"/>
              </a:rPr>
              <a:t>Tsunami sand</a:t>
            </a:r>
          </a:p>
        </p:txBody>
      </p:sp>
      <p:sp>
        <p:nvSpPr>
          <p:cNvPr id="37898" name="Rectangle 1037"/>
          <p:cNvSpPr>
            <a:spLocks noChangeArrowheads="1"/>
          </p:cNvSpPr>
          <p:nvPr/>
        </p:nvSpPr>
        <p:spPr bwMode="auto">
          <a:xfrm>
            <a:off x="7696200" y="5715000"/>
            <a:ext cx="1335088" cy="369888"/>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solidFill>
                  <a:srgbClr val="660066"/>
                </a:solidFill>
                <a:latin typeface="Comic Sans MS" charset="0"/>
                <a:cs typeface="Comic Sans MS" charset="0"/>
              </a:rPr>
              <a:t>Forest soil</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ES_07_NoUnav_Banne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7" name="Rectangle 6"/>
          <p:cNvSpPr>
            <a:spLocks noChangeArrowheads="1"/>
          </p:cNvSpPr>
          <p:nvPr/>
        </p:nvSpPr>
        <p:spPr bwMode="auto">
          <a:xfrm>
            <a:off x="4572000" y="76200"/>
            <a:ext cx="4495800" cy="609600"/>
          </a:xfrm>
          <a:prstGeom prst="rect">
            <a:avLst/>
          </a:prstGeom>
          <a:noFill/>
          <a:ln>
            <a:noFill/>
          </a:ln>
          <a:extLst/>
        </p:spPr>
        <p:txBody>
          <a:bodyPr/>
          <a:lstStyle/>
          <a:p>
            <a:pPr algn="ctr">
              <a:lnSpc>
                <a:spcPts val="4000"/>
              </a:lnSpc>
            </a:pPr>
            <a:r>
              <a:rPr lang="en-US" sz="3200" dirty="0">
                <a:solidFill>
                  <a:srgbClr val="EEECE1"/>
                </a:solidFill>
                <a:latin typeface="Comic Sans MS" charset="0"/>
              </a:rPr>
              <a:t>Making a Ghost Forest</a:t>
            </a:r>
          </a:p>
        </p:txBody>
      </p:sp>
      <p:pic>
        <p:nvPicPr>
          <p:cNvPr id="2" name="Picture 1" descr="Ghost Forest Clip.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0958" y="990600"/>
            <a:ext cx="7373442" cy="5486400"/>
          </a:xfrm>
          <a:prstGeom prst="rect">
            <a:avLst/>
          </a:prstGeom>
          <a:ln w="28575" cmpd="sng">
            <a:solidFill>
              <a:srgbClr val="660066"/>
            </a:solidFill>
          </a:ln>
          <a:effectLst>
            <a:outerShdw blurRad="50800" dist="38100" dir="2700000" algn="tl" rotWithShape="0">
              <a:prstClr val="black">
                <a:alpha val="40000"/>
              </a:prstClr>
            </a:outerShdw>
          </a:effectLst>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10" descr="ES_07_NoUnav_Banne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5" name="Picture 4" descr="GPSVelocities"/>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429000" y="1066800"/>
            <a:ext cx="5715000"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6" name="Freeform 42"/>
          <p:cNvSpPr>
            <a:spLocks/>
          </p:cNvSpPr>
          <p:nvPr/>
        </p:nvSpPr>
        <p:spPr bwMode="auto">
          <a:xfrm>
            <a:off x="3314700" y="2806700"/>
            <a:ext cx="533400" cy="3949700"/>
          </a:xfrm>
          <a:custGeom>
            <a:avLst/>
            <a:gdLst>
              <a:gd name="T0" fmla="*/ 0 w 336"/>
              <a:gd name="T1" fmla="*/ 0 h 2488"/>
              <a:gd name="T2" fmla="*/ 2147483647 w 336"/>
              <a:gd name="T3" fmla="*/ 2147483647 h 2488"/>
              <a:gd name="T4" fmla="*/ 2147483647 w 336"/>
              <a:gd name="T5" fmla="*/ 2147483647 h 2488"/>
              <a:gd name="T6" fmla="*/ 2147483647 w 336"/>
              <a:gd name="T7" fmla="*/ 2147483647 h 2488"/>
              <a:gd name="T8" fmla="*/ 2147483647 w 336"/>
              <a:gd name="T9" fmla="*/ 2147483647 h 2488"/>
              <a:gd name="T10" fmla="*/ 2147483647 w 336"/>
              <a:gd name="T11" fmla="*/ 2147483647 h 2488"/>
              <a:gd name="T12" fmla="*/ 2147483647 w 336"/>
              <a:gd name="T13" fmla="*/ 2147483647 h 2488"/>
              <a:gd name="T14" fmla="*/ 2147483647 w 336"/>
              <a:gd name="T15" fmla="*/ 2147483647 h 2488"/>
              <a:gd name="T16" fmla="*/ 2147483647 w 336"/>
              <a:gd name="T17" fmla="*/ 2147483647 h 2488"/>
              <a:gd name="T18" fmla="*/ 2147483647 w 336"/>
              <a:gd name="T19" fmla="*/ 2147483647 h 24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6"/>
              <a:gd name="T31" fmla="*/ 0 h 2488"/>
              <a:gd name="T32" fmla="*/ 336 w 336"/>
              <a:gd name="T33" fmla="*/ 2488 h 24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6" h="2488">
                <a:moveTo>
                  <a:pt x="0" y="0"/>
                </a:moveTo>
                <a:cubicBezTo>
                  <a:pt x="32" y="48"/>
                  <a:pt x="30" y="102"/>
                  <a:pt x="72" y="144"/>
                </a:cubicBezTo>
                <a:cubicBezTo>
                  <a:pt x="89" y="195"/>
                  <a:pt x="97" y="250"/>
                  <a:pt x="128" y="296"/>
                </a:cubicBezTo>
                <a:cubicBezTo>
                  <a:pt x="135" y="326"/>
                  <a:pt x="153" y="346"/>
                  <a:pt x="160" y="376"/>
                </a:cubicBezTo>
                <a:cubicBezTo>
                  <a:pt x="188" y="503"/>
                  <a:pt x="198" y="635"/>
                  <a:pt x="240" y="760"/>
                </a:cubicBezTo>
                <a:cubicBezTo>
                  <a:pt x="248" y="816"/>
                  <a:pt x="256" y="871"/>
                  <a:pt x="264" y="928"/>
                </a:cubicBezTo>
                <a:cubicBezTo>
                  <a:pt x="262" y="995"/>
                  <a:pt x="311" y="1300"/>
                  <a:pt x="224" y="1432"/>
                </a:cubicBezTo>
                <a:cubicBezTo>
                  <a:pt x="231" y="1550"/>
                  <a:pt x="255" y="1665"/>
                  <a:pt x="264" y="1784"/>
                </a:cubicBezTo>
                <a:cubicBezTo>
                  <a:pt x="272" y="1912"/>
                  <a:pt x="251" y="2061"/>
                  <a:pt x="328" y="2176"/>
                </a:cubicBezTo>
                <a:cubicBezTo>
                  <a:pt x="336" y="2445"/>
                  <a:pt x="336" y="2341"/>
                  <a:pt x="336" y="2488"/>
                </a:cubicBezTo>
              </a:path>
            </a:pathLst>
          </a:custGeom>
          <a:noFill/>
          <a:ln w="38100">
            <a:solidFill>
              <a:srgbClr val="FFFF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1987" name="Rectangle 43"/>
          <p:cNvSpPr>
            <a:spLocks noChangeArrowheads="1"/>
          </p:cNvSpPr>
          <p:nvPr/>
        </p:nvSpPr>
        <p:spPr bwMode="auto">
          <a:xfrm rot="5400000">
            <a:off x="2678112" y="4408488"/>
            <a:ext cx="1751013"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FFFF00"/>
                </a:solidFill>
                <a:latin typeface="Comic Sans MS" charset="0"/>
                <a:cs typeface="Comic Sans MS" charset="0"/>
              </a:rPr>
              <a:t>Juan de Fuca</a:t>
            </a:r>
          </a:p>
        </p:txBody>
      </p:sp>
      <p:sp>
        <p:nvSpPr>
          <p:cNvPr id="50183" name="Rectangle 2"/>
          <p:cNvSpPr>
            <a:spLocks noGrp="1" noChangeArrowheads="1"/>
          </p:cNvSpPr>
          <p:nvPr>
            <p:ph type="subTitle" idx="1"/>
          </p:nvPr>
        </p:nvSpPr>
        <p:spPr>
          <a:xfrm>
            <a:off x="76200" y="1066800"/>
            <a:ext cx="3276600" cy="5638800"/>
          </a:xfrm>
          <a:solidFill>
            <a:schemeClr val="bg1">
              <a:alpha val="50000"/>
            </a:schemeClr>
          </a:solidFill>
          <a:effectLst>
            <a:outerShdw blurRad="63500" dist="25399" dir="16200000" algn="ctr" rotWithShape="0">
              <a:srgbClr val="FFFFFF">
                <a:alpha val="75000"/>
              </a:srgbClr>
            </a:outerShdw>
          </a:effectLst>
        </p:spPr>
        <p:txBody>
          <a:bodyPr>
            <a:noAutofit/>
          </a:bodyPr>
          <a:lstStyle/>
          <a:p>
            <a:pPr marL="457200" indent="-457200" algn="l" eaLnBrk="1" hangingPunct="1">
              <a:lnSpc>
                <a:spcPts val="2638"/>
              </a:lnSpc>
              <a:spcBef>
                <a:spcPct val="0"/>
              </a:spcBef>
              <a:spcAft>
                <a:spcPts val="1200"/>
              </a:spcAft>
              <a:buFont typeface="Wingdings" charset="0"/>
              <a:buAutoNum type="arabicPeriod"/>
              <a:defRPr/>
            </a:pPr>
            <a:r>
              <a:rPr lang="en-US" sz="1800">
                <a:solidFill>
                  <a:srgbClr val="660066"/>
                </a:solidFill>
                <a:latin typeface="Comic Sans MS" charset="0"/>
              </a:rPr>
              <a:t>Build gumdrop </a:t>
            </a:r>
            <a:br>
              <a:rPr lang="en-US" sz="1800">
                <a:solidFill>
                  <a:srgbClr val="660066"/>
                </a:solidFill>
                <a:latin typeface="Comic Sans MS" charset="0"/>
              </a:rPr>
            </a:br>
            <a:r>
              <a:rPr lang="en-US" sz="1800">
                <a:solidFill>
                  <a:srgbClr val="660066"/>
                </a:solidFill>
                <a:latin typeface="Comic Sans MS" charset="0"/>
              </a:rPr>
              <a:t>GPS receiver.</a:t>
            </a:r>
          </a:p>
          <a:p>
            <a:pPr marL="457200" indent="-457200" algn="l" eaLnBrk="1" hangingPunct="1">
              <a:lnSpc>
                <a:spcPts val="2638"/>
              </a:lnSpc>
              <a:spcBef>
                <a:spcPct val="0"/>
              </a:spcBef>
              <a:spcAft>
                <a:spcPts val="1200"/>
              </a:spcAft>
              <a:buFont typeface="Wingdings" charset="0"/>
              <a:buAutoNum type="arabicPeriod"/>
              <a:defRPr/>
            </a:pPr>
            <a:r>
              <a:rPr lang="en-US" sz="1800">
                <a:solidFill>
                  <a:srgbClr val="660066"/>
                </a:solidFill>
                <a:latin typeface="Comic Sans MS" charset="0"/>
              </a:rPr>
              <a:t>Determine motions of three stations from GPS time series.</a:t>
            </a:r>
          </a:p>
          <a:p>
            <a:pPr marL="457200" indent="-457200" algn="l" eaLnBrk="1" hangingPunct="1">
              <a:lnSpc>
                <a:spcPts val="2638"/>
              </a:lnSpc>
              <a:spcBef>
                <a:spcPct val="0"/>
              </a:spcBef>
              <a:spcAft>
                <a:spcPts val="1200"/>
              </a:spcAft>
              <a:buFont typeface="Wingdings" charset="0"/>
              <a:buAutoNum type="arabicPeriod"/>
              <a:defRPr/>
            </a:pPr>
            <a:r>
              <a:rPr lang="en-US" sz="1800">
                <a:solidFill>
                  <a:srgbClr val="660066"/>
                </a:solidFill>
                <a:latin typeface="Comic Sans MS" charset="0"/>
              </a:rPr>
              <a:t>Link to PNW crustal block model.</a:t>
            </a:r>
          </a:p>
          <a:p>
            <a:pPr marL="457200" indent="-457200" algn="l" eaLnBrk="1" hangingPunct="1">
              <a:lnSpc>
                <a:spcPts val="2638"/>
              </a:lnSpc>
              <a:spcBef>
                <a:spcPct val="0"/>
              </a:spcBef>
              <a:spcAft>
                <a:spcPts val="1200"/>
              </a:spcAft>
              <a:buFont typeface="Wingdings" charset="0"/>
              <a:buAutoNum type="arabicPeriod"/>
              <a:defRPr/>
            </a:pPr>
            <a:r>
              <a:rPr lang="en-US" sz="1800">
                <a:solidFill>
                  <a:srgbClr val="660066"/>
                </a:solidFill>
                <a:latin typeface="Comic Sans MS" charset="0"/>
              </a:rPr>
              <a:t>Scaffold with video of teacher explaining the classroom setup and teacher introduction </a:t>
            </a:r>
            <a:r>
              <a:rPr lang="en-US" sz="1400">
                <a:solidFill>
                  <a:srgbClr val="660066"/>
                </a:solidFill>
                <a:latin typeface="Comic Sans MS" charset="0"/>
              </a:rPr>
              <a:t>(Roger Groom, Shelley Olds, and Becca Walker)</a:t>
            </a:r>
            <a:r>
              <a:rPr lang="en-US" sz="1800">
                <a:solidFill>
                  <a:srgbClr val="660066"/>
                </a:solidFill>
                <a:latin typeface="Comic Sans MS" charset="0"/>
              </a:rPr>
              <a:t>.</a:t>
            </a:r>
          </a:p>
          <a:p>
            <a:pPr marL="457200" indent="-457200" algn="l" eaLnBrk="1" hangingPunct="1">
              <a:lnSpc>
                <a:spcPts val="2638"/>
              </a:lnSpc>
              <a:spcBef>
                <a:spcPct val="0"/>
              </a:spcBef>
              <a:spcAft>
                <a:spcPts val="1200"/>
              </a:spcAft>
              <a:buFont typeface="Wingdings" charset="0"/>
              <a:buAutoNum type="arabicPeriod"/>
              <a:defRPr/>
            </a:pPr>
            <a:r>
              <a:rPr lang="en-US" sz="1800">
                <a:solidFill>
                  <a:srgbClr val="660066"/>
                </a:solidFill>
                <a:latin typeface="Comic Sans MS" charset="0"/>
              </a:rPr>
              <a:t>Provide ETS activity as an enhancement.</a:t>
            </a:r>
          </a:p>
        </p:txBody>
      </p:sp>
      <p:sp>
        <p:nvSpPr>
          <p:cNvPr id="41989" name="Rectangle 3"/>
          <p:cNvSpPr>
            <a:spLocks noChangeArrowheads="1"/>
          </p:cNvSpPr>
          <p:nvPr/>
        </p:nvSpPr>
        <p:spPr bwMode="auto">
          <a:xfrm>
            <a:off x="5334000" y="152400"/>
            <a:ext cx="3429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nSpc>
                <a:spcPct val="85000"/>
              </a:lnSpc>
            </a:pPr>
            <a:r>
              <a:rPr lang="en-US" sz="3200" dirty="0">
                <a:solidFill>
                  <a:srgbClr val="EEECE1"/>
                </a:solidFill>
                <a:latin typeface="Comic Sans MS" charset="0"/>
                <a:cs typeface="Comic Sans MS" charset="0"/>
              </a:rPr>
              <a:t>GPS Activities</a:t>
            </a:r>
          </a:p>
        </p:txBody>
      </p:sp>
      <p:sp>
        <p:nvSpPr>
          <p:cNvPr id="41990" name="Rectangle 11"/>
          <p:cNvSpPr>
            <a:spLocks noChangeArrowheads="1"/>
          </p:cNvSpPr>
          <p:nvPr/>
        </p:nvSpPr>
        <p:spPr bwMode="auto">
          <a:xfrm>
            <a:off x="3505200" y="2286000"/>
            <a:ext cx="746125" cy="523875"/>
          </a:xfrm>
          <a:prstGeom prst="rect">
            <a:avLst/>
          </a:prstGeom>
          <a:solidFill>
            <a:schemeClr val="bg1">
              <a:alpha val="7215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Comic Sans MS" charset="0"/>
                <a:cs typeface="Comic Sans MS" charset="0"/>
              </a:rPr>
              <a:t>Pacific</a:t>
            </a:r>
          </a:p>
          <a:p>
            <a:r>
              <a:rPr lang="en-US" sz="1400">
                <a:latin typeface="Comic Sans MS" charset="0"/>
                <a:cs typeface="Comic Sans MS" charset="0"/>
              </a:rPr>
              <a:t>Beach</a:t>
            </a:r>
          </a:p>
        </p:txBody>
      </p:sp>
      <p:sp>
        <p:nvSpPr>
          <p:cNvPr id="41991" name="Rectangle 14"/>
          <p:cNvSpPr>
            <a:spLocks noChangeArrowheads="1"/>
          </p:cNvSpPr>
          <p:nvPr/>
        </p:nvSpPr>
        <p:spPr bwMode="auto">
          <a:xfrm>
            <a:off x="4572000" y="2667000"/>
            <a:ext cx="1023938" cy="307975"/>
          </a:xfrm>
          <a:prstGeom prst="rect">
            <a:avLst/>
          </a:prstGeom>
          <a:solidFill>
            <a:schemeClr val="bg1">
              <a:alpha val="7215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Comic Sans MS" charset="0"/>
                <a:cs typeface="Comic Sans MS" charset="0"/>
              </a:rPr>
              <a:t>Tumwater</a:t>
            </a:r>
          </a:p>
        </p:txBody>
      </p:sp>
      <p:sp>
        <p:nvSpPr>
          <p:cNvPr id="41992" name="Rectangle 15"/>
          <p:cNvSpPr>
            <a:spLocks noChangeArrowheads="1"/>
          </p:cNvSpPr>
          <p:nvPr/>
        </p:nvSpPr>
        <p:spPr bwMode="auto">
          <a:xfrm>
            <a:off x="7315200" y="2743200"/>
            <a:ext cx="808038" cy="307975"/>
          </a:xfrm>
          <a:prstGeom prst="rect">
            <a:avLst/>
          </a:prstGeom>
          <a:solidFill>
            <a:schemeClr val="bg1">
              <a:alpha val="7215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Comic Sans MS" charset="0"/>
                <a:cs typeface="Comic Sans MS" charset="0"/>
              </a:rPr>
              <a:t>Othello</a:t>
            </a:r>
          </a:p>
        </p:txBody>
      </p:sp>
      <p:sp>
        <p:nvSpPr>
          <p:cNvPr id="41993" name="Rectangle 26"/>
          <p:cNvSpPr>
            <a:spLocks noChangeArrowheads="1"/>
          </p:cNvSpPr>
          <p:nvPr/>
        </p:nvSpPr>
        <p:spPr bwMode="auto">
          <a:xfrm>
            <a:off x="4343400" y="2438400"/>
            <a:ext cx="152400" cy="152400"/>
          </a:xfrm>
          <a:prstGeom prst="rect">
            <a:avLst/>
          </a:prstGeom>
          <a:solidFill>
            <a:schemeClr val="accent1"/>
          </a:solidFill>
          <a:ln w="9525">
            <a:solidFill>
              <a:schemeClr val="tx1"/>
            </a:solidFill>
            <a:miter lim="800000"/>
            <a:headEnd/>
            <a:tailEnd/>
          </a:ln>
        </p:spPr>
        <p:txBody>
          <a:bodyPr wrap="none" anchor="ctr"/>
          <a:lstStyle/>
          <a:p>
            <a:endParaRPr lang="en-US">
              <a:solidFill>
                <a:srgbClr val="660066"/>
              </a:solidFill>
              <a:latin typeface="Comic Sans MS" charset="0"/>
              <a:cs typeface="Comic Sans MS" charset="0"/>
            </a:endParaRPr>
          </a:p>
        </p:txBody>
      </p:sp>
      <p:sp>
        <p:nvSpPr>
          <p:cNvPr id="41994" name="Rectangle 29"/>
          <p:cNvSpPr>
            <a:spLocks noChangeArrowheads="1"/>
          </p:cNvSpPr>
          <p:nvPr/>
        </p:nvSpPr>
        <p:spPr bwMode="auto">
          <a:xfrm>
            <a:off x="7620000" y="2590800"/>
            <a:ext cx="152400" cy="152400"/>
          </a:xfrm>
          <a:prstGeom prst="rect">
            <a:avLst/>
          </a:prstGeom>
          <a:solidFill>
            <a:schemeClr val="accent1"/>
          </a:solidFill>
          <a:ln w="9525">
            <a:solidFill>
              <a:schemeClr val="tx1"/>
            </a:solidFill>
            <a:miter lim="800000"/>
            <a:headEnd/>
            <a:tailEnd/>
          </a:ln>
        </p:spPr>
        <p:txBody>
          <a:bodyPr wrap="none" anchor="ctr"/>
          <a:lstStyle/>
          <a:p>
            <a:endParaRPr lang="en-US">
              <a:latin typeface="Calibri" charset="0"/>
            </a:endParaRPr>
          </a:p>
        </p:txBody>
      </p:sp>
      <p:sp>
        <p:nvSpPr>
          <p:cNvPr id="41995" name="Rectangle 31"/>
          <p:cNvSpPr>
            <a:spLocks noChangeArrowheads="1"/>
          </p:cNvSpPr>
          <p:nvPr/>
        </p:nvSpPr>
        <p:spPr bwMode="auto">
          <a:xfrm>
            <a:off x="5105400" y="2590800"/>
            <a:ext cx="152400" cy="152400"/>
          </a:xfrm>
          <a:prstGeom prst="rect">
            <a:avLst/>
          </a:prstGeom>
          <a:solidFill>
            <a:schemeClr val="accent1"/>
          </a:solidFill>
          <a:ln w="9525">
            <a:solidFill>
              <a:schemeClr val="tx1"/>
            </a:solidFill>
            <a:miter lim="800000"/>
            <a:headEnd/>
            <a:tailEnd/>
          </a:ln>
        </p:spPr>
        <p:txBody>
          <a:bodyPr wrap="none" anchor="ctr"/>
          <a:lstStyle/>
          <a:p>
            <a:endParaRPr lang="en-US">
              <a:latin typeface="Comic Sans MS" charset="0"/>
              <a:cs typeface="Comic Sans MS" charset="0"/>
            </a:endParaRPr>
          </a:p>
        </p:txBody>
      </p:sp>
      <p:sp>
        <p:nvSpPr>
          <p:cNvPr id="33" name="Rectangle 8"/>
          <p:cNvSpPr>
            <a:spLocks noChangeArrowheads="1"/>
          </p:cNvSpPr>
          <p:nvPr/>
        </p:nvSpPr>
        <p:spPr bwMode="auto">
          <a:xfrm>
            <a:off x="7620000" y="2590800"/>
            <a:ext cx="152400" cy="152400"/>
          </a:xfrm>
          <a:prstGeom prst="rect">
            <a:avLst/>
          </a:prstGeom>
          <a:solidFill>
            <a:srgbClr val="92D050"/>
          </a:solidFill>
          <a:ln w="9525">
            <a:solidFill>
              <a:schemeClr val="tx1"/>
            </a:solidFill>
            <a:miter lim="800000"/>
            <a:headEnd/>
            <a:tailEnd/>
          </a:ln>
        </p:spPr>
        <p:txBody>
          <a:bodyPr wrap="none" anchor="ctr"/>
          <a:lstStyle/>
          <a:p>
            <a:endParaRPr lang="en-US">
              <a:latin typeface="Comic Sans MS" charset="0"/>
              <a:cs typeface="Comic Sans MS" charset="0"/>
            </a:endParaRPr>
          </a:p>
        </p:txBody>
      </p:sp>
      <p:sp>
        <p:nvSpPr>
          <p:cNvPr id="34" name="AutoShape 21"/>
          <p:cNvSpPr>
            <a:spLocks noChangeArrowheads="1"/>
          </p:cNvSpPr>
          <p:nvPr/>
        </p:nvSpPr>
        <p:spPr bwMode="auto">
          <a:xfrm rot="-2154923">
            <a:off x="4267200" y="2035175"/>
            <a:ext cx="1295400" cy="225425"/>
          </a:xfrm>
          <a:prstGeom prst="rightArrow">
            <a:avLst>
              <a:gd name="adj1" fmla="val 50000"/>
              <a:gd name="adj2" fmla="val 143662"/>
            </a:avLst>
          </a:prstGeom>
          <a:solidFill>
            <a:srgbClr val="FF0606"/>
          </a:solidFill>
          <a:ln w="9525">
            <a:solidFill>
              <a:schemeClr val="tx1"/>
            </a:solidFill>
            <a:miter lim="800000"/>
            <a:headEnd/>
            <a:tailEnd/>
          </a:ln>
        </p:spPr>
        <p:txBody>
          <a:bodyPr wrap="none" anchor="ctr"/>
          <a:lstStyle/>
          <a:p>
            <a:endParaRPr lang="en-US">
              <a:solidFill>
                <a:srgbClr val="660066"/>
              </a:solidFill>
              <a:latin typeface="Comic Sans MS" charset="0"/>
              <a:cs typeface="Comic Sans MS" charset="0"/>
            </a:endParaRPr>
          </a:p>
        </p:txBody>
      </p:sp>
      <p:sp>
        <p:nvSpPr>
          <p:cNvPr id="35" name="AutoShape 24"/>
          <p:cNvSpPr>
            <a:spLocks noChangeArrowheads="1"/>
          </p:cNvSpPr>
          <p:nvPr/>
        </p:nvSpPr>
        <p:spPr bwMode="auto">
          <a:xfrm rot="-2709055">
            <a:off x="5108575" y="2359025"/>
            <a:ext cx="533400" cy="228600"/>
          </a:xfrm>
          <a:prstGeom prst="rightArrow">
            <a:avLst>
              <a:gd name="adj1" fmla="val 50000"/>
              <a:gd name="adj2" fmla="val 58333"/>
            </a:avLst>
          </a:prstGeom>
          <a:solidFill>
            <a:schemeClr val="accent1"/>
          </a:solidFill>
          <a:ln w="9525">
            <a:solidFill>
              <a:schemeClr val="tx1"/>
            </a:solidFill>
            <a:miter lim="800000"/>
            <a:headEnd/>
            <a:tailEnd/>
          </a:ln>
        </p:spPr>
        <p:txBody>
          <a:bodyPr wrap="none" anchor="ctr"/>
          <a:lstStyle/>
          <a:p>
            <a:endParaRPr lang="en-US">
              <a:latin typeface="Comic Sans MS" charset="0"/>
              <a:cs typeface="Comic Sans MS" charset="0"/>
            </a:endParaRPr>
          </a:p>
        </p:txBody>
      </p:sp>
      <p:pic>
        <p:nvPicPr>
          <p:cNvPr id="37" name="Picture 36" descr="3 GPS Profile.tiff"/>
          <p:cNvPicPr>
            <a:picLocks noChangeAspect="1"/>
          </p:cNvPicPr>
          <p:nvPr/>
        </p:nvPicPr>
        <p:blipFill>
          <a:blip r:embed="rId5"/>
          <a:stretch>
            <a:fillRect/>
          </a:stretch>
        </p:blipFill>
        <p:spPr>
          <a:xfrm>
            <a:off x="4191000" y="3048000"/>
            <a:ext cx="4495800" cy="3657600"/>
          </a:xfrm>
          <a:prstGeom prst="rect">
            <a:avLst/>
          </a:prstGeom>
          <a:ln w="28575" cap="flat" cmpd="sng" algn="ctr">
            <a:solidFill>
              <a:srgbClr val="660066"/>
            </a:solidFill>
            <a:prstDash val="solid"/>
            <a:round/>
            <a:headEnd type="none" w="med" len="med"/>
            <a:tailEnd type="none" w="med" len="med"/>
          </a:ln>
          <a:effectLst>
            <a:outerShdw blurRad="50800" dist="38100" dir="2700000">
              <a:srgbClr val="000000">
                <a:alpha val="43000"/>
              </a:srgbClr>
            </a:outerShdw>
          </a:effectLst>
        </p:spPr>
      </p:pic>
      <p:pic>
        <p:nvPicPr>
          <p:cNvPr id="38" name="Picture 37" descr="Tumwater GPS.tiff"/>
          <p:cNvPicPr>
            <a:picLocks noChangeAspect="1"/>
          </p:cNvPicPr>
          <p:nvPr/>
        </p:nvPicPr>
        <p:blipFill>
          <a:blip r:embed="rId6"/>
          <a:stretch>
            <a:fillRect/>
          </a:stretch>
        </p:blipFill>
        <p:spPr>
          <a:xfrm>
            <a:off x="3962400" y="3048000"/>
            <a:ext cx="4738688" cy="3657600"/>
          </a:xfrm>
          <a:prstGeom prst="rect">
            <a:avLst/>
          </a:prstGeom>
          <a:ln w="28575" cap="flat" cmpd="sng" algn="ctr">
            <a:solidFill>
              <a:srgbClr val="660066"/>
            </a:solidFill>
            <a:prstDash val="solid"/>
            <a:round/>
            <a:headEnd type="none" w="med" len="med"/>
            <a:tailEnd type="none" w="med" len="med"/>
          </a:ln>
          <a:effectLst>
            <a:outerShdw blurRad="50800" dist="38100" dir="2700000">
              <a:srgbClr val="000000">
                <a:alpha val="43000"/>
              </a:srgbClr>
            </a:outerShdw>
          </a:effectLst>
        </p:spPr>
      </p:pic>
      <p:pic>
        <p:nvPicPr>
          <p:cNvPr id="23" name="Picture 22" descr="Kid2.jpg"/>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248400" y="4038600"/>
            <a:ext cx="2670175"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Plotting GPS Motion.jpg"/>
          <p:cNvPicPr>
            <a:picLocks noChangeAspect="1"/>
          </p:cNvPicPr>
          <p:nvPr/>
        </p:nvPicPr>
        <p:blipFill>
          <a:blip r:embed="rId8" cstate="email">
            <a:extLst>
              <a:ext uri="{28A0092B-C50C-407E-A947-70E740481C1C}">
                <a14:useLocalDpi xmlns:a14="http://schemas.microsoft.com/office/drawing/2010/main" val="0"/>
              </a:ext>
            </a:extLst>
          </a:blip>
          <a:srcRect l="18750" r="4167"/>
          <a:stretch>
            <a:fillRect/>
          </a:stretch>
        </p:blipFill>
        <p:spPr bwMode="auto">
          <a:xfrm rot="5400000">
            <a:off x="3467100" y="1181100"/>
            <a:ext cx="2819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rot="20276847">
            <a:off x="2511425" y="3316288"/>
            <a:ext cx="1143000" cy="609600"/>
          </a:xfrm>
          <a:prstGeom prst="righ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5" name="Right Arrow 24"/>
          <p:cNvSpPr/>
          <p:nvPr/>
        </p:nvSpPr>
        <p:spPr>
          <a:xfrm rot="20276847">
            <a:off x="2587625" y="5449888"/>
            <a:ext cx="1143000" cy="609600"/>
          </a:xfrm>
          <a:prstGeom prst="righ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ox(out)">
                                      <p:cBhvr>
                                        <p:cTn id="7" dur="500"/>
                                        <p:tgtEl>
                                          <p:spTgt spid="24"/>
                                        </p:tgtEl>
                                      </p:cBhvr>
                                    </p:animEffec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ox(out)">
                                      <p:cBhvr>
                                        <p:cTn id="11" dur="500"/>
                                        <p:tgtEl>
                                          <p:spTgt spid="2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xit" presetSubtype="16" fill="hold" nodeType="clickEffect">
                                  <p:stCondLst>
                                    <p:cond delay="0"/>
                                  </p:stCondLst>
                                  <p:childTnLst>
                                    <p:animEffect transition="out" filter="box(in)">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childTnLst>
                          </p:cTn>
                        </p:par>
                        <p:par>
                          <p:cTn id="17" fill="hold" nodeType="afterGroup">
                            <p:stCondLst>
                              <p:cond delay="500"/>
                            </p:stCondLst>
                            <p:childTnLst>
                              <p:par>
                                <p:cTn id="18" presetID="4" presetClass="exit" presetSubtype="16" fill="hold" nodeType="afterEffect">
                                  <p:stCondLst>
                                    <p:cond delay="0"/>
                                  </p:stCondLst>
                                  <p:childTnLst>
                                    <p:animEffect transition="out" filter="box(in)">
                                      <p:cBhvr>
                                        <p:cTn id="19" dur="500"/>
                                        <p:tgtEl>
                                          <p:spTgt spid="23"/>
                                        </p:tgtEl>
                                      </p:cBhvr>
                                    </p:animEffect>
                                    <p:set>
                                      <p:cBhvr>
                                        <p:cTn id="20" dur="1" fill="hold">
                                          <p:stCondLst>
                                            <p:cond delay="499"/>
                                          </p:stCondLst>
                                        </p:cTn>
                                        <p:tgtEl>
                                          <p:spTgt spid="23"/>
                                        </p:tgtEl>
                                        <p:attrNameLst>
                                          <p:attrName>style.visibility</p:attrName>
                                        </p:attrNameLst>
                                      </p:cBhvr>
                                      <p:to>
                                        <p:strVal val="hidden"/>
                                      </p:to>
                                    </p:set>
                                  </p:childTnLst>
                                </p:cTn>
                              </p:par>
                            </p:childTnLst>
                          </p:cTn>
                        </p:par>
                        <p:par>
                          <p:cTn id="21" fill="hold" nodeType="afterGroup">
                            <p:stCondLst>
                              <p:cond delay="1000"/>
                            </p:stCondLst>
                            <p:childTnLst>
                              <p:par>
                                <p:cTn id="22" presetID="4" presetClass="entr" presetSubtype="32"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ox(out)">
                                      <p:cBhvr>
                                        <p:cTn id="24" dur="500"/>
                                        <p:tgtEl>
                                          <p:spTgt spid="3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xit" presetSubtype="16" fill="hold" nodeType="clickEffect">
                                  <p:stCondLst>
                                    <p:cond delay="0"/>
                                  </p:stCondLst>
                                  <p:childTnLst>
                                    <p:animEffect transition="out" filter="box(in)">
                                      <p:cBhvr>
                                        <p:cTn id="28" dur="500"/>
                                        <p:tgtEl>
                                          <p:spTgt spid="38"/>
                                        </p:tgtEl>
                                      </p:cBhvr>
                                    </p:animEffect>
                                    <p:set>
                                      <p:cBhvr>
                                        <p:cTn id="29" dur="1" fill="hold">
                                          <p:stCondLst>
                                            <p:cond delay="499"/>
                                          </p:stCondLst>
                                        </p:cTn>
                                        <p:tgtEl>
                                          <p:spTgt spid="38"/>
                                        </p:tgtEl>
                                        <p:attrNameLst>
                                          <p:attrName>style.visibility</p:attrName>
                                        </p:attrNameLst>
                                      </p:cBhvr>
                                      <p:to>
                                        <p:strVal val="hidden"/>
                                      </p:to>
                                    </p:set>
                                  </p:childTnLst>
                                </p:cTn>
                              </p:par>
                            </p:childTnLst>
                          </p:cTn>
                        </p:par>
                        <p:par>
                          <p:cTn id="30" fill="hold" nodeType="afterGroup">
                            <p:stCondLst>
                              <p:cond delay="500"/>
                            </p:stCondLst>
                            <p:childTnLst>
                              <p:par>
                                <p:cTn id="31" presetID="4" presetClass="entr" presetSubtype="32" fill="hold"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ox(out)">
                                      <p:cBhvr>
                                        <p:cTn id="33" dur="500"/>
                                        <p:tgtEl>
                                          <p:spTgt spid="37"/>
                                        </p:tgtEl>
                                      </p:cBhvr>
                                    </p:animEffect>
                                  </p:childTnLst>
                                </p:cTn>
                              </p:par>
                            </p:childTnLst>
                          </p:cTn>
                        </p:par>
                        <p:par>
                          <p:cTn id="34" fill="hold" nodeType="afterGroup">
                            <p:stCondLst>
                              <p:cond delay="1000"/>
                            </p:stCondLst>
                            <p:childTnLst>
                              <p:par>
                                <p:cTn id="35" presetID="22" presetClass="entr" presetSubtype="4"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childTnLst>
                          </p:cTn>
                        </p:par>
                        <p:par>
                          <p:cTn id="38" fill="hold" nodeType="afterGroup">
                            <p:stCondLst>
                              <p:cond delay="1500"/>
                            </p:stCondLst>
                            <p:childTnLst>
                              <p:par>
                                <p:cTn id="39" presetID="22" presetClass="entr" presetSubtype="4" fill="hold" grpId="0" nodeType="after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500"/>
                                        <p:tgtEl>
                                          <p:spTgt spid="35"/>
                                        </p:tgtEl>
                                      </p:cBhvr>
                                    </p:animEffect>
                                  </p:childTnLst>
                                </p:cTn>
                              </p:par>
                            </p:childTnLst>
                          </p:cTn>
                        </p:par>
                        <p:par>
                          <p:cTn id="42" fill="hold" nodeType="afterGroup">
                            <p:stCondLst>
                              <p:cond delay="2000"/>
                            </p:stCondLst>
                            <p:childTnLst>
                              <p:par>
                                <p:cTn id="43" presetID="22" presetClass="entr" presetSubtype="4"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xit" presetSubtype="16" fill="hold" nodeType="clickEffect">
                                  <p:stCondLst>
                                    <p:cond delay="0"/>
                                  </p:stCondLst>
                                  <p:childTnLst>
                                    <p:animEffect transition="out" filter="box(in)">
                                      <p:cBhvr>
                                        <p:cTn id="49" dur="500"/>
                                        <p:tgtEl>
                                          <p:spTgt spid="37"/>
                                        </p:tgtEl>
                                      </p:cBhvr>
                                    </p:animEffect>
                                    <p:set>
                                      <p:cBhvr>
                                        <p:cTn id="50"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1" name="Rectangle 27"/>
          <p:cNvSpPr>
            <a:spLocks noChangeArrowheads="1"/>
          </p:cNvSpPr>
          <p:nvPr/>
        </p:nvSpPr>
        <p:spPr bwMode="auto">
          <a:xfrm>
            <a:off x="304800" y="914400"/>
            <a:ext cx="3124200" cy="5410200"/>
          </a:xfrm>
          <a:prstGeom prst="rect">
            <a:avLst/>
          </a:prstGeom>
          <a:solidFill>
            <a:srgbClr val="D1D7E4">
              <a:alpha val="59999"/>
            </a:srgbClr>
          </a:solidFill>
          <a:ln w="9525">
            <a:noFill/>
            <a:miter lim="800000"/>
            <a:headEnd/>
            <a:tailEnd/>
          </a:ln>
        </p:spPr>
        <p:txBody>
          <a:bodyPr>
            <a:prstTxWarp prst="textNoShape">
              <a:avLst/>
            </a:prstTxWarp>
          </a:bodyPr>
          <a:lstStyle/>
          <a:p>
            <a:pPr>
              <a:lnSpc>
                <a:spcPts val="2400"/>
              </a:lnSpc>
            </a:pPr>
            <a:r>
              <a:rPr lang="en-US" sz="1800" dirty="0">
                <a:solidFill>
                  <a:srgbClr val="660066"/>
                </a:solidFill>
                <a:latin typeface="Comic Sans MS" pitchFamily="-109" charset="0"/>
                <a:ea typeface="Comic Sans MS" pitchFamily="-109" charset="0"/>
                <a:cs typeface="Comic Sans MS" pitchFamily="-109" charset="0"/>
              </a:rPr>
              <a:t>Stations on coast are moving NE faster than stations in urban corridor</a:t>
            </a:r>
            <a:r>
              <a:rPr lang="en-US" sz="1800" dirty="0" smtClean="0">
                <a:solidFill>
                  <a:srgbClr val="660066"/>
                </a:solidFill>
                <a:latin typeface="Comic Sans MS" pitchFamily="-109" charset="0"/>
                <a:ea typeface="Comic Sans MS" pitchFamily="-109" charset="0"/>
                <a:cs typeface="Comic Sans MS" pitchFamily="-109" charset="0"/>
              </a:rPr>
              <a:t>.</a:t>
            </a:r>
            <a:endParaRPr lang="en-US" sz="1800" dirty="0">
              <a:solidFill>
                <a:srgbClr val="660066"/>
              </a:solidFill>
              <a:latin typeface="Comic Sans MS" pitchFamily="-109" charset="0"/>
              <a:ea typeface="Comic Sans MS" pitchFamily="-109" charset="0"/>
              <a:cs typeface="Comic Sans MS" pitchFamily="-109" charset="0"/>
            </a:endParaRPr>
          </a:p>
          <a:p>
            <a:pPr>
              <a:lnSpc>
                <a:spcPts val="2400"/>
              </a:lnSpc>
            </a:pPr>
            <a:endParaRPr lang="en-US" sz="1800" dirty="0" smtClean="0">
              <a:solidFill>
                <a:srgbClr val="660066"/>
              </a:solidFill>
              <a:latin typeface="Comic Sans MS" pitchFamily="-109" charset="0"/>
              <a:ea typeface="Comic Sans MS" pitchFamily="-109" charset="0"/>
              <a:cs typeface="Comic Sans MS" pitchFamily="-109" charset="0"/>
            </a:endParaRPr>
          </a:p>
          <a:p>
            <a:pPr>
              <a:lnSpc>
                <a:spcPts val="2400"/>
              </a:lnSpc>
            </a:pPr>
            <a:r>
              <a:rPr lang="en-US" sz="1800" dirty="0" err="1">
                <a:solidFill>
                  <a:srgbClr val="660066"/>
                </a:solidFill>
                <a:latin typeface="Comic Sans MS" pitchFamily="-109" charset="0"/>
                <a:ea typeface="Comic Sans MS" pitchFamily="-109" charset="0"/>
                <a:cs typeface="Comic Sans MS" pitchFamily="-109" charset="0"/>
              </a:rPr>
              <a:t>Cascadia</a:t>
            </a:r>
            <a:r>
              <a:rPr lang="en-US" sz="1800" dirty="0">
                <a:solidFill>
                  <a:srgbClr val="660066"/>
                </a:solidFill>
                <a:latin typeface="Comic Sans MS" pitchFamily="-109" charset="0"/>
                <a:ea typeface="Comic Sans MS" pitchFamily="-109" charset="0"/>
                <a:cs typeface="Comic Sans MS" pitchFamily="-109" charset="0"/>
              </a:rPr>
              <a:t> </a:t>
            </a:r>
            <a:r>
              <a:rPr lang="en-US" sz="1800" dirty="0" err="1">
                <a:solidFill>
                  <a:srgbClr val="660066"/>
                </a:solidFill>
                <a:latin typeface="Comic Sans MS" pitchFamily="-109" charset="0"/>
                <a:ea typeface="Comic Sans MS" pitchFamily="-109" charset="0"/>
                <a:cs typeface="Comic Sans MS" pitchFamily="-109" charset="0"/>
              </a:rPr>
              <a:t>subduction</a:t>
            </a:r>
            <a:r>
              <a:rPr lang="en-US" sz="1800" dirty="0">
                <a:solidFill>
                  <a:srgbClr val="660066"/>
                </a:solidFill>
                <a:latin typeface="Comic Sans MS" pitchFamily="-109" charset="0"/>
                <a:ea typeface="Comic Sans MS" pitchFamily="-109" charset="0"/>
                <a:cs typeface="Comic Sans MS" pitchFamily="-109" charset="0"/>
              </a:rPr>
              <a:t> zone boundary is “locked and loading” as it stores elastic energy that will be released in the next great </a:t>
            </a:r>
            <a:r>
              <a:rPr lang="en-US" sz="1800" dirty="0" err="1">
                <a:solidFill>
                  <a:srgbClr val="660066"/>
                </a:solidFill>
                <a:latin typeface="Comic Sans MS" pitchFamily="-109" charset="0"/>
                <a:ea typeface="Comic Sans MS" pitchFamily="-109" charset="0"/>
                <a:cs typeface="Comic Sans MS" pitchFamily="-109" charset="0"/>
              </a:rPr>
              <a:t>Cascadia</a:t>
            </a:r>
            <a:r>
              <a:rPr lang="en-US" sz="1800" dirty="0" smtClean="0">
                <a:solidFill>
                  <a:srgbClr val="660066"/>
                </a:solidFill>
                <a:latin typeface="Comic Sans MS" pitchFamily="-109" charset="0"/>
                <a:ea typeface="Comic Sans MS" pitchFamily="-109" charset="0"/>
                <a:cs typeface="Comic Sans MS" pitchFamily="-109" charset="0"/>
              </a:rPr>
              <a:t> earthquake.</a:t>
            </a:r>
          </a:p>
          <a:p>
            <a:pPr>
              <a:lnSpc>
                <a:spcPts val="2400"/>
              </a:lnSpc>
            </a:pPr>
            <a:endParaRPr lang="en-US" sz="1800" dirty="0" smtClean="0">
              <a:solidFill>
                <a:srgbClr val="660066"/>
              </a:solidFill>
              <a:latin typeface="Comic Sans MS" pitchFamily="-109" charset="0"/>
              <a:ea typeface="Comic Sans MS" pitchFamily="-109" charset="0"/>
              <a:cs typeface="Comic Sans MS" pitchFamily="-109" charset="0"/>
            </a:endParaRPr>
          </a:p>
          <a:p>
            <a:pPr>
              <a:lnSpc>
                <a:spcPts val="2400"/>
              </a:lnSpc>
            </a:pPr>
            <a:r>
              <a:rPr lang="en-US" sz="1800" dirty="0" smtClean="0">
                <a:solidFill>
                  <a:srgbClr val="660066"/>
                </a:solidFill>
                <a:latin typeface="Comic Sans MS" pitchFamily="-109" charset="0"/>
                <a:ea typeface="Comic Sans MS" pitchFamily="-109" charset="0"/>
                <a:cs typeface="Comic Sans MS" pitchFamily="-109" charset="0"/>
              </a:rPr>
              <a:t>If the next great </a:t>
            </a:r>
            <a:r>
              <a:rPr lang="en-US" sz="1800" dirty="0" err="1" smtClean="0">
                <a:solidFill>
                  <a:srgbClr val="660066"/>
                </a:solidFill>
                <a:latin typeface="Comic Sans MS" pitchFamily="-109" charset="0"/>
                <a:ea typeface="Comic Sans MS" pitchFamily="-109" charset="0"/>
                <a:cs typeface="Comic Sans MS" pitchFamily="-109" charset="0"/>
              </a:rPr>
              <a:t>Cascadia</a:t>
            </a:r>
            <a:r>
              <a:rPr lang="en-US" sz="1800" dirty="0" smtClean="0">
                <a:solidFill>
                  <a:srgbClr val="660066"/>
                </a:solidFill>
                <a:latin typeface="Comic Sans MS" pitchFamily="-109" charset="0"/>
                <a:ea typeface="Comic Sans MS" pitchFamily="-109" charset="0"/>
                <a:cs typeface="Comic Sans MS" pitchFamily="-109" charset="0"/>
              </a:rPr>
              <a:t> earthquake happens tomorrow, Pacific Beach will jump 5.35 meters (17.5 feet) southwest.</a:t>
            </a:r>
          </a:p>
          <a:p>
            <a:pPr>
              <a:lnSpc>
                <a:spcPts val="2400"/>
              </a:lnSpc>
            </a:pPr>
            <a:endParaRPr lang="en-US" sz="1800" dirty="0" smtClean="0">
              <a:solidFill>
                <a:srgbClr val="660066"/>
              </a:solidFill>
              <a:latin typeface="Comic Sans MS" pitchFamily="-109" charset="0"/>
              <a:ea typeface="Comic Sans MS" pitchFamily="-109" charset="0"/>
              <a:cs typeface="Comic Sans MS" pitchFamily="-109" charset="0"/>
            </a:endParaRPr>
          </a:p>
        </p:txBody>
      </p:sp>
      <p:pic>
        <p:nvPicPr>
          <p:cNvPr id="51202" name="Picture 5" descr="GPSVelocities"/>
          <p:cNvPicPr>
            <a:picLocks noChangeAspect="1" noChangeArrowheads="1"/>
          </p:cNvPicPr>
          <p:nvPr/>
        </p:nvPicPr>
        <p:blipFill>
          <a:blip r:embed="rId3"/>
          <a:srcRect/>
          <a:stretch>
            <a:fillRect/>
          </a:stretch>
        </p:blipFill>
        <p:spPr bwMode="auto">
          <a:xfrm>
            <a:off x="3352800" y="927100"/>
            <a:ext cx="5715000" cy="5640387"/>
          </a:xfrm>
          <a:prstGeom prst="rect">
            <a:avLst/>
          </a:prstGeom>
          <a:noFill/>
          <a:ln w="9525">
            <a:noFill/>
            <a:miter lim="800000"/>
            <a:headEnd/>
            <a:tailEnd/>
          </a:ln>
        </p:spPr>
      </p:pic>
      <p:sp>
        <p:nvSpPr>
          <p:cNvPr id="51203" name="Rectangle 6"/>
          <p:cNvSpPr>
            <a:spLocks noChangeArrowheads="1"/>
          </p:cNvSpPr>
          <p:nvPr/>
        </p:nvSpPr>
        <p:spPr bwMode="auto">
          <a:xfrm>
            <a:off x="6400800" y="3594100"/>
            <a:ext cx="152400" cy="152400"/>
          </a:xfrm>
          <a:prstGeom prst="rect">
            <a:avLst/>
          </a:prstGeom>
          <a:solidFill>
            <a:srgbClr val="FF0606"/>
          </a:solidFill>
          <a:ln w="9525">
            <a:solidFill>
              <a:schemeClr val="tx1"/>
            </a:solidFill>
            <a:miter lim="800000"/>
            <a:headEnd/>
            <a:tailEnd/>
          </a:ln>
        </p:spPr>
        <p:txBody>
          <a:bodyPr wrap="none" anchor="ctr">
            <a:prstTxWarp prst="textNoShape">
              <a:avLst/>
            </a:prstTxWarp>
          </a:bodyPr>
          <a:lstStyle/>
          <a:p>
            <a:endParaRPr lang="en-US">
              <a:latin typeface="Comic Sans MS" pitchFamily="-109" charset="0"/>
              <a:ea typeface="Comic Sans MS" pitchFamily="-109" charset="0"/>
              <a:cs typeface="Comic Sans MS" pitchFamily="-109" charset="0"/>
            </a:endParaRPr>
          </a:p>
        </p:txBody>
      </p:sp>
      <p:sp>
        <p:nvSpPr>
          <p:cNvPr id="51204" name="Rectangle 7"/>
          <p:cNvSpPr>
            <a:spLocks noChangeArrowheads="1"/>
          </p:cNvSpPr>
          <p:nvPr/>
        </p:nvSpPr>
        <p:spPr bwMode="auto">
          <a:xfrm>
            <a:off x="7924800" y="3746500"/>
            <a:ext cx="152400" cy="152400"/>
          </a:xfrm>
          <a:prstGeom prst="rect">
            <a:avLst/>
          </a:prstGeom>
          <a:solidFill>
            <a:srgbClr val="FF0606"/>
          </a:solidFill>
          <a:ln w="9525">
            <a:solidFill>
              <a:schemeClr val="tx1"/>
            </a:solidFill>
            <a:miter lim="800000"/>
            <a:headEnd/>
            <a:tailEnd/>
          </a:ln>
        </p:spPr>
        <p:txBody>
          <a:bodyPr wrap="none" anchor="ctr">
            <a:prstTxWarp prst="textNoShape">
              <a:avLst/>
            </a:prstTxWarp>
          </a:bodyPr>
          <a:lstStyle/>
          <a:p>
            <a:endParaRPr lang="en-US">
              <a:latin typeface="Comic Sans MS" pitchFamily="-109" charset="0"/>
              <a:ea typeface="Comic Sans MS" pitchFamily="-109" charset="0"/>
              <a:cs typeface="Comic Sans MS" pitchFamily="-109" charset="0"/>
            </a:endParaRPr>
          </a:p>
        </p:txBody>
      </p:sp>
      <p:sp>
        <p:nvSpPr>
          <p:cNvPr id="51205" name="Rectangle 8"/>
          <p:cNvSpPr>
            <a:spLocks noChangeArrowheads="1"/>
          </p:cNvSpPr>
          <p:nvPr/>
        </p:nvSpPr>
        <p:spPr bwMode="auto">
          <a:xfrm>
            <a:off x="7696200" y="2451100"/>
            <a:ext cx="152400" cy="152400"/>
          </a:xfrm>
          <a:prstGeom prst="rect">
            <a:avLst/>
          </a:prstGeom>
          <a:solidFill>
            <a:srgbClr val="FF0606"/>
          </a:solidFill>
          <a:ln w="9525">
            <a:solidFill>
              <a:schemeClr val="tx1"/>
            </a:solidFill>
            <a:miter lim="800000"/>
            <a:headEnd/>
            <a:tailEnd/>
          </a:ln>
        </p:spPr>
        <p:txBody>
          <a:bodyPr wrap="none" anchor="ctr">
            <a:prstTxWarp prst="textNoShape">
              <a:avLst/>
            </a:prstTxWarp>
          </a:bodyPr>
          <a:lstStyle/>
          <a:p>
            <a:endParaRPr lang="en-US">
              <a:latin typeface="Comic Sans MS" pitchFamily="-109" charset="0"/>
              <a:ea typeface="Comic Sans MS" pitchFamily="-109" charset="0"/>
              <a:cs typeface="Comic Sans MS" pitchFamily="-109" charset="0"/>
            </a:endParaRPr>
          </a:p>
        </p:txBody>
      </p:sp>
      <p:sp>
        <p:nvSpPr>
          <p:cNvPr id="51206" name="Rectangle 10"/>
          <p:cNvSpPr>
            <a:spLocks noChangeArrowheads="1"/>
          </p:cNvSpPr>
          <p:nvPr/>
        </p:nvSpPr>
        <p:spPr bwMode="auto">
          <a:xfrm>
            <a:off x="4724400" y="4432300"/>
            <a:ext cx="889000" cy="307975"/>
          </a:xfrm>
          <a:prstGeom prst="rect">
            <a:avLst/>
          </a:prstGeom>
          <a:solidFill>
            <a:schemeClr val="bg1">
              <a:alpha val="72156"/>
            </a:schemeClr>
          </a:solidFill>
          <a:ln w="9525">
            <a:noFill/>
            <a:miter lim="800000"/>
            <a:headEnd/>
            <a:tailEnd/>
          </a:ln>
        </p:spPr>
        <p:txBody>
          <a:bodyPr wrap="none">
            <a:prstTxWarp prst="textNoShape">
              <a:avLst/>
            </a:prstTxWarp>
            <a:spAutoFit/>
          </a:bodyPr>
          <a:lstStyle/>
          <a:p>
            <a:r>
              <a:rPr lang="en-US" sz="1400">
                <a:latin typeface="Comic Sans MS" pitchFamily="-109" charset="0"/>
                <a:ea typeface="Comic Sans MS" pitchFamily="-109" charset="0"/>
                <a:cs typeface="Comic Sans MS" pitchFamily="-109" charset="0"/>
              </a:rPr>
              <a:t>Corvallis</a:t>
            </a:r>
          </a:p>
        </p:txBody>
      </p:sp>
      <p:sp>
        <p:nvSpPr>
          <p:cNvPr id="51207" name="Rectangle 12"/>
          <p:cNvSpPr>
            <a:spLocks noChangeArrowheads="1"/>
          </p:cNvSpPr>
          <p:nvPr/>
        </p:nvSpPr>
        <p:spPr bwMode="auto">
          <a:xfrm>
            <a:off x="3505200" y="2146300"/>
            <a:ext cx="746125" cy="523875"/>
          </a:xfrm>
          <a:prstGeom prst="rect">
            <a:avLst/>
          </a:prstGeom>
          <a:solidFill>
            <a:schemeClr val="bg1">
              <a:alpha val="72156"/>
            </a:schemeClr>
          </a:solidFill>
          <a:ln w="9525">
            <a:noFill/>
            <a:miter lim="800000"/>
            <a:headEnd/>
            <a:tailEnd/>
          </a:ln>
        </p:spPr>
        <p:txBody>
          <a:bodyPr wrap="none">
            <a:prstTxWarp prst="textNoShape">
              <a:avLst/>
            </a:prstTxWarp>
            <a:spAutoFit/>
          </a:bodyPr>
          <a:lstStyle/>
          <a:p>
            <a:r>
              <a:rPr lang="en-US" sz="1400">
                <a:latin typeface="Comic Sans MS" pitchFamily="-109" charset="0"/>
                <a:ea typeface="Comic Sans MS" pitchFamily="-109" charset="0"/>
                <a:cs typeface="Comic Sans MS" pitchFamily="-109" charset="0"/>
              </a:rPr>
              <a:t>Pacific</a:t>
            </a:r>
          </a:p>
          <a:p>
            <a:r>
              <a:rPr lang="en-US" sz="1400">
                <a:latin typeface="Comic Sans MS" pitchFamily="-109" charset="0"/>
                <a:ea typeface="Comic Sans MS" pitchFamily="-109" charset="0"/>
                <a:cs typeface="Comic Sans MS" pitchFamily="-109" charset="0"/>
              </a:rPr>
              <a:t>Beach</a:t>
            </a:r>
          </a:p>
        </p:txBody>
      </p:sp>
      <p:sp>
        <p:nvSpPr>
          <p:cNvPr id="51208" name="Rectangle 13"/>
          <p:cNvSpPr>
            <a:spLocks noChangeArrowheads="1"/>
          </p:cNvSpPr>
          <p:nvPr/>
        </p:nvSpPr>
        <p:spPr bwMode="auto">
          <a:xfrm>
            <a:off x="3429000" y="1384300"/>
            <a:ext cx="635000" cy="523875"/>
          </a:xfrm>
          <a:prstGeom prst="rect">
            <a:avLst/>
          </a:prstGeom>
          <a:solidFill>
            <a:schemeClr val="bg1">
              <a:alpha val="72156"/>
            </a:schemeClr>
          </a:solidFill>
          <a:ln w="9525">
            <a:noFill/>
            <a:miter lim="800000"/>
            <a:headEnd/>
            <a:tailEnd/>
          </a:ln>
        </p:spPr>
        <p:txBody>
          <a:bodyPr wrap="none">
            <a:prstTxWarp prst="textNoShape">
              <a:avLst/>
            </a:prstTxWarp>
            <a:spAutoFit/>
          </a:bodyPr>
          <a:lstStyle/>
          <a:p>
            <a:r>
              <a:rPr lang="en-US" sz="1400">
                <a:latin typeface="Comic Sans MS" pitchFamily="-109" charset="0"/>
                <a:ea typeface="Comic Sans MS" pitchFamily="-109" charset="0"/>
                <a:cs typeface="Comic Sans MS" pitchFamily="-109" charset="0"/>
              </a:rPr>
              <a:t>Neah</a:t>
            </a:r>
          </a:p>
          <a:p>
            <a:r>
              <a:rPr lang="en-US" sz="1400">
                <a:latin typeface="Comic Sans MS" pitchFamily="-109" charset="0"/>
                <a:ea typeface="Comic Sans MS" pitchFamily="-109" charset="0"/>
                <a:cs typeface="Comic Sans MS" pitchFamily="-109" charset="0"/>
              </a:rPr>
              <a:t>Bay</a:t>
            </a:r>
          </a:p>
        </p:txBody>
      </p:sp>
      <p:sp>
        <p:nvSpPr>
          <p:cNvPr id="51209" name="Rectangle 14"/>
          <p:cNvSpPr>
            <a:spLocks noChangeArrowheads="1"/>
          </p:cNvSpPr>
          <p:nvPr/>
        </p:nvSpPr>
        <p:spPr bwMode="auto">
          <a:xfrm>
            <a:off x="5181600" y="3136900"/>
            <a:ext cx="623888" cy="307975"/>
          </a:xfrm>
          <a:prstGeom prst="rect">
            <a:avLst/>
          </a:prstGeom>
          <a:solidFill>
            <a:schemeClr val="bg1">
              <a:alpha val="72156"/>
            </a:schemeClr>
          </a:solidFill>
          <a:ln w="9525">
            <a:noFill/>
            <a:miter lim="800000"/>
            <a:headEnd/>
            <a:tailEnd/>
          </a:ln>
        </p:spPr>
        <p:txBody>
          <a:bodyPr wrap="none">
            <a:prstTxWarp prst="textNoShape">
              <a:avLst/>
            </a:prstTxWarp>
            <a:spAutoFit/>
          </a:bodyPr>
          <a:lstStyle/>
          <a:p>
            <a:r>
              <a:rPr lang="en-US" sz="1400">
                <a:latin typeface="Comic Sans MS" pitchFamily="-109" charset="0"/>
                <a:ea typeface="Comic Sans MS" pitchFamily="-109" charset="0"/>
                <a:cs typeface="Comic Sans MS" pitchFamily="-109" charset="0"/>
              </a:rPr>
              <a:t>Kelso</a:t>
            </a:r>
          </a:p>
        </p:txBody>
      </p:sp>
      <p:sp>
        <p:nvSpPr>
          <p:cNvPr id="51210" name="Rectangle 15"/>
          <p:cNvSpPr>
            <a:spLocks noChangeArrowheads="1"/>
          </p:cNvSpPr>
          <p:nvPr/>
        </p:nvSpPr>
        <p:spPr bwMode="auto">
          <a:xfrm>
            <a:off x="4572000" y="2527300"/>
            <a:ext cx="1023938" cy="307975"/>
          </a:xfrm>
          <a:prstGeom prst="rect">
            <a:avLst/>
          </a:prstGeom>
          <a:solidFill>
            <a:schemeClr val="bg1">
              <a:alpha val="72156"/>
            </a:schemeClr>
          </a:solidFill>
          <a:ln w="9525">
            <a:noFill/>
            <a:miter lim="800000"/>
            <a:headEnd/>
            <a:tailEnd/>
          </a:ln>
        </p:spPr>
        <p:txBody>
          <a:bodyPr wrap="none">
            <a:prstTxWarp prst="textNoShape">
              <a:avLst/>
            </a:prstTxWarp>
            <a:spAutoFit/>
          </a:bodyPr>
          <a:lstStyle/>
          <a:p>
            <a:r>
              <a:rPr lang="en-US" sz="1400">
                <a:latin typeface="Comic Sans MS" pitchFamily="-109" charset="0"/>
                <a:ea typeface="Comic Sans MS" pitchFamily="-109" charset="0"/>
                <a:cs typeface="Comic Sans MS" pitchFamily="-109" charset="0"/>
              </a:rPr>
              <a:t>Tumwater</a:t>
            </a:r>
          </a:p>
        </p:txBody>
      </p:sp>
      <p:sp>
        <p:nvSpPr>
          <p:cNvPr id="51211" name="Rectangle 16"/>
          <p:cNvSpPr>
            <a:spLocks noChangeArrowheads="1"/>
          </p:cNvSpPr>
          <p:nvPr/>
        </p:nvSpPr>
        <p:spPr bwMode="auto">
          <a:xfrm>
            <a:off x="7315200" y="2603500"/>
            <a:ext cx="808038" cy="307975"/>
          </a:xfrm>
          <a:prstGeom prst="rect">
            <a:avLst/>
          </a:prstGeom>
          <a:solidFill>
            <a:schemeClr val="bg1">
              <a:alpha val="72156"/>
            </a:schemeClr>
          </a:solidFill>
          <a:ln w="9525">
            <a:noFill/>
            <a:miter lim="800000"/>
            <a:headEnd/>
            <a:tailEnd/>
          </a:ln>
        </p:spPr>
        <p:txBody>
          <a:bodyPr wrap="none">
            <a:prstTxWarp prst="textNoShape">
              <a:avLst/>
            </a:prstTxWarp>
            <a:spAutoFit/>
          </a:bodyPr>
          <a:lstStyle/>
          <a:p>
            <a:r>
              <a:rPr lang="en-US" sz="1400">
                <a:latin typeface="Comic Sans MS" pitchFamily="-109" charset="0"/>
                <a:ea typeface="Comic Sans MS" pitchFamily="-109" charset="0"/>
                <a:cs typeface="Comic Sans MS" pitchFamily="-109" charset="0"/>
              </a:rPr>
              <a:t>Othello</a:t>
            </a:r>
          </a:p>
        </p:txBody>
      </p:sp>
      <p:sp>
        <p:nvSpPr>
          <p:cNvPr id="51212" name="Rectangle 17"/>
          <p:cNvSpPr>
            <a:spLocks noChangeArrowheads="1"/>
          </p:cNvSpPr>
          <p:nvPr/>
        </p:nvSpPr>
        <p:spPr bwMode="auto">
          <a:xfrm>
            <a:off x="7467600" y="3975100"/>
            <a:ext cx="1027113" cy="307975"/>
          </a:xfrm>
          <a:prstGeom prst="rect">
            <a:avLst/>
          </a:prstGeom>
          <a:solidFill>
            <a:schemeClr val="bg1">
              <a:alpha val="72156"/>
            </a:schemeClr>
          </a:solidFill>
          <a:ln w="9525">
            <a:noFill/>
            <a:miter lim="800000"/>
            <a:headEnd/>
            <a:tailEnd/>
          </a:ln>
        </p:spPr>
        <p:txBody>
          <a:bodyPr wrap="none">
            <a:prstTxWarp prst="textNoShape">
              <a:avLst/>
            </a:prstTxWarp>
            <a:spAutoFit/>
          </a:bodyPr>
          <a:lstStyle/>
          <a:p>
            <a:r>
              <a:rPr lang="en-US" sz="1400">
                <a:latin typeface="Comic Sans MS" pitchFamily="-109" charset="0"/>
                <a:ea typeface="Comic Sans MS" pitchFamily="-109" charset="0"/>
                <a:cs typeface="Comic Sans MS" pitchFamily="-109" charset="0"/>
              </a:rPr>
              <a:t>La Grande</a:t>
            </a:r>
          </a:p>
        </p:txBody>
      </p:sp>
      <p:sp>
        <p:nvSpPr>
          <p:cNvPr id="51213" name="Rectangle 18"/>
          <p:cNvSpPr>
            <a:spLocks noChangeArrowheads="1"/>
          </p:cNvSpPr>
          <p:nvPr/>
        </p:nvSpPr>
        <p:spPr bwMode="auto">
          <a:xfrm>
            <a:off x="6096000" y="3822700"/>
            <a:ext cx="736600" cy="307975"/>
          </a:xfrm>
          <a:prstGeom prst="rect">
            <a:avLst/>
          </a:prstGeom>
          <a:solidFill>
            <a:schemeClr val="bg1">
              <a:alpha val="72156"/>
            </a:schemeClr>
          </a:solidFill>
          <a:ln w="9525">
            <a:noFill/>
            <a:miter lim="800000"/>
            <a:headEnd/>
            <a:tailEnd/>
          </a:ln>
        </p:spPr>
        <p:txBody>
          <a:bodyPr wrap="none">
            <a:prstTxWarp prst="textNoShape">
              <a:avLst/>
            </a:prstTxWarp>
            <a:spAutoFit/>
          </a:bodyPr>
          <a:lstStyle/>
          <a:p>
            <a:r>
              <a:rPr lang="en-US" sz="1400">
                <a:latin typeface="Comic Sans MS" pitchFamily="-109" charset="0"/>
                <a:ea typeface="Comic Sans MS" pitchFamily="-109" charset="0"/>
                <a:cs typeface="Comic Sans MS" pitchFamily="-109" charset="0"/>
              </a:rPr>
              <a:t>Wasco</a:t>
            </a:r>
          </a:p>
        </p:txBody>
      </p:sp>
      <p:grpSp>
        <p:nvGrpSpPr>
          <p:cNvPr id="3" name="Group 2"/>
          <p:cNvGrpSpPr/>
          <p:nvPr/>
        </p:nvGrpSpPr>
        <p:grpSpPr>
          <a:xfrm>
            <a:off x="4038600" y="1231900"/>
            <a:ext cx="1447800" cy="3429000"/>
            <a:chOff x="4038600" y="1231900"/>
            <a:chExt cx="1447800" cy="3429000"/>
          </a:xfrm>
        </p:grpSpPr>
        <p:sp>
          <p:nvSpPr>
            <p:cNvPr id="343059" name="AutoShape 19"/>
            <p:cNvSpPr>
              <a:spLocks noChangeArrowheads="1"/>
            </p:cNvSpPr>
            <p:nvPr/>
          </p:nvSpPr>
          <p:spPr bwMode="auto">
            <a:xfrm rot="19737592">
              <a:off x="4038600" y="1231900"/>
              <a:ext cx="990600" cy="228600"/>
            </a:xfrm>
            <a:prstGeom prst="rightArrow">
              <a:avLst>
                <a:gd name="adj1" fmla="val 50000"/>
                <a:gd name="adj2" fmla="val 108333"/>
              </a:avLst>
            </a:prstGeom>
            <a:solidFill>
              <a:srgbClr val="FF0606"/>
            </a:solidFill>
            <a:ln w="9525">
              <a:solidFill>
                <a:schemeClr val="tx1"/>
              </a:solidFill>
              <a:miter lim="800000"/>
              <a:headEnd/>
              <a:tailEnd/>
            </a:ln>
          </p:spPr>
          <p:txBody>
            <a:bodyPr wrap="none" anchor="ctr">
              <a:prstTxWarp prst="textNoShape">
                <a:avLst/>
              </a:prstTxWarp>
            </a:bodyPr>
            <a:lstStyle/>
            <a:p>
              <a:endParaRPr lang="en-US">
                <a:latin typeface="Comic Sans MS" pitchFamily="-109" charset="0"/>
                <a:ea typeface="Comic Sans MS" pitchFamily="-109" charset="0"/>
                <a:cs typeface="Comic Sans MS" pitchFamily="-109" charset="0"/>
              </a:endParaRPr>
            </a:p>
          </p:txBody>
        </p:sp>
        <p:sp>
          <p:nvSpPr>
            <p:cNvPr id="343060" name="AutoShape 20"/>
            <p:cNvSpPr>
              <a:spLocks noChangeArrowheads="1"/>
            </p:cNvSpPr>
            <p:nvPr/>
          </p:nvSpPr>
          <p:spPr bwMode="auto">
            <a:xfrm rot="18307429">
              <a:off x="4305300" y="4089400"/>
              <a:ext cx="914400" cy="228600"/>
            </a:xfrm>
            <a:prstGeom prst="rightArrow">
              <a:avLst>
                <a:gd name="adj1" fmla="val 50000"/>
                <a:gd name="adj2" fmla="val 100000"/>
              </a:avLst>
            </a:prstGeom>
            <a:solidFill>
              <a:srgbClr val="FF0606"/>
            </a:solidFill>
            <a:ln w="9525">
              <a:solidFill>
                <a:schemeClr val="tx1"/>
              </a:solidFill>
              <a:miter lim="800000"/>
              <a:headEnd/>
              <a:tailEnd/>
            </a:ln>
          </p:spPr>
          <p:txBody>
            <a:bodyPr wrap="none" anchor="ctr">
              <a:prstTxWarp prst="textNoShape">
                <a:avLst/>
              </a:prstTxWarp>
            </a:bodyPr>
            <a:lstStyle/>
            <a:p>
              <a:endParaRPr lang="en-US">
                <a:latin typeface="Comic Sans MS" pitchFamily="-109" charset="0"/>
                <a:ea typeface="Comic Sans MS" pitchFamily="-109" charset="0"/>
                <a:cs typeface="Comic Sans MS" pitchFamily="-109" charset="0"/>
              </a:endParaRPr>
            </a:p>
          </p:txBody>
        </p:sp>
        <p:sp>
          <p:nvSpPr>
            <p:cNvPr id="343061" name="AutoShape 21"/>
            <p:cNvSpPr>
              <a:spLocks noChangeArrowheads="1"/>
            </p:cNvSpPr>
            <p:nvPr/>
          </p:nvSpPr>
          <p:spPr bwMode="auto">
            <a:xfrm rot="19445077">
              <a:off x="4191000" y="1917700"/>
              <a:ext cx="1295400" cy="225425"/>
            </a:xfrm>
            <a:prstGeom prst="rightArrow">
              <a:avLst>
                <a:gd name="adj1" fmla="val 50000"/>
                <a:gd name="adj2" fmla="val 143662"/>
              </a:avLst>
            </a:prstGeom>
            <a:solidFill>
              <a:srgbClr val="FF0606"/>
            </a:solidFill>
            <a:ln w="9525">
              <a:solidFill>
                <a:schemeClr val="tx1"/>
              </a:solidFill>
              <a:miter lim="800000"/>
              <a:headEnd/>
              <a:tailEnd/>
            </a:ln>
          </p:spPr>
          <p:txBody>
            <a:bodyPr wrap="none" anchor="ctr">
              <a:prstTxWarp prst="textNoShape">
                <a:avLst/>
              </a:prstTxWarp>
            </a:bodyPr>
            <a:lstStyle/>
            <a:p>
              <a:endParaRPr lang="en-US">
                <a:latin typeface="Comic Sans MS" pitchFamily="-109" charset="0"/>
                <a:ea typeface="Comic Sans MS" pitchFamily="-109" charset="0"/>
                <a:cs typeface="Comic Sans MS" pitchFamily="-109" charset="0"/>
              </a:endParaRPr>
            </a:p>
          </p:txBody>
        </p:sp>
        <p:sp>
          <p:nvSpPr>
            <p:cNvPr id="343062" name="AutoShape 22"/>
            <p:cNvSpPr>
              <a:spLocks noChangeArrowheads="1"/>
            </p:cNvSpPr>
            <p:nvPr/>
          </p:nvSpPr>
          <p:spPr bwMode="auto">
            <a:xfrm rot="18489500">
              <a:off x="4341813" y="3214687"/>
              <a:ext cx="838200" cy="225425"/>
            </a:xfrm>
            <a:prstGeom prst="rightArrow">
              <a:avLst>
                <a:gd name="adj1" fmla="val 50000"/>
                <a:gd name="adj2" fmla="val 92958"/>
              </a:avLst>
            </a:prstGeom>
            <a:solidFill>
              <a:srgbClr val="FF0606"/>
            </a:solidFill>
            <a:ln w="9525">
              <a:solidFill>
                <a:schemeClr val="tx1"/>
              </a:solidFill>
              <a:miter lim="800000"/>
              <a:headEnd/>
              <a:tailEnd/>
            </a:ln>
          </p:spPr>
          <p:txBody>
            <a:bodyPr wrap="none" anchor="ctr">
              <a:prstTxWarp prst="textNoShape">
                <a:avLst/>
              </a:prstTxWarp>
            </a:bodyPr>
            <a:lstStyle/>
            <a:p>
              <a:endParaRPr lang="en-US">
                <a:latin typeface="Comic Sans MS" pitchFamily="-109" charset="0"/>
                <a:ea typeface="Comic Sans MS" pitchFamily="-109" charset="0"/>
                <a:cs typeface="Comic Sans MS" pitchFamily="-109" charset="0"/>
              </a:endParaRPr>
            </a:p>
          </p:txBody>
        </p:sp>
      </p:grpSp>
      <p:grpSp>
        <p:nvGrpSpPr>
          <p:cNvPr id="4" name="Group 3"/>
          <p:cNvGrpSpPr/>
          <p:nvPr/>
        </p:nvGrpSpPr>
        <p:grpSpPr>
          <a:xfrm>
            <a:off x="4953000" y="2070100"/>
            <a:ext cx="762000" cy="2362200"/>
            <a:chOff x="4953000" y="2070100"/>
            <a:chExt cx="762000" cy="2362200"/>
          </a:xfrm>
        </p:grpSpPr>
        <p:sp>
          <p:nvSpPr>
            <p:cNvPr id="343063" name="AutoShape 23"/>
            <p:cNvSpPr>
              <a:spLocks noChangeArrowheads="1"/>
            </p:cNvSpPr>
            <p:nvPr/>
          </p:nvSpPr>
          <p:spPr bwMode="auto">
            <a:xfrm rot="18523568">
              <a:off x="5295900" y="2794000"/>
              <a:ext cx="609600" cy="228600"/>
            </a:xfrm>
            <a:prstGeom prst="rightArrow">
              <a:avLst>
                <a:gd name="adj1" fmla="val 50000"/>
                <a:gd name="adj2" fmla="val 66667"/>
              </a:avLst>
            </a:prstGeom>
            <a:solidFill>
              <a:srgbClr val="FF0606"/>
            </a:solidFill>
            <a:ln w="9525">
              <a:solidFill>
                <a:schemeClr val="tx1"/>
              </a:solidFill>
              <a:miter lim="800000"/>
              <a:headEnd/>
              <a:tailEnd/>
            </a:ln>
          </p:spPr>
          <p:txBody>
            <a:bodyPr wrap="none" anchor="ctr">
              <a:prstTxWarp prst="textNoShape">
                <a:avLst/>
              </a:prstTxWarp>
            </a:bodyPr>
            <a:lstStyle/>
            <a:p>
              <a:endParaRPr lang="en-US">
                <a:latin typeface="Comic Sans MS" pitchFamily="-109" charset="0"/>
                <a:ea typeface="Comic Sans MS" pitchFamily="-109" charset="0"/>
                <a:cs typeface="Comic Sans MS" pitchFamily="-109" charset="0"/>
              </a:endParaRPr>
            </a:p>
          </p:txBody>
        </p:sp>
        <p:sp>
          <p:nvSpPr>
            <p:cNvPr id="343064" name="AutoShape 24"/>
            <p:cNvSpPr>
              <a:spLocks noChangeArrowheads="1"/>
            </p:cNvSpPr>
            <p:nvPr/>
          </p:nvSpPr>
          <p:spPr bwMode="auto">
            <a:xfrm rot="18890945">
              <a:off x="5105400" y="2222500"/>
              <a:ext cx="533400" cy="228600"/>
            </a:xfrm>
            <a:prstGeom prst="rightArrow">
              <a:avLst>
                <a:gd name="adj1" fmla="val 50000"/>
                <a:gd name="adj2" fmla="val 58333"/>
              </a:avLst>
            </a:prstGeom>
            <a:solidFill>
              <a:srgbClr val="FF0606"/>
            </a:solidFill>
            <a:ln w="9525">
              <a:solidFill>
                <a:schemeClr val="tx1"/>
              </a:solidFill>
              <a:miter lim="800000"/>
              <a:headEnd/>
              <a:tailEnd/>
            </a:ln>
          </p:spPr>
          <p:txBody>
            <a:bodyPr wrap="none" anchor="ctr">
              <a:prstTxWarp prst="textNoShape">
                <a:avLst/>
              </a:prstTxWarp>
            </a:bodyPr>
            <a:lstStyle/>
            <a:p>
              <a:endParaRPr lang="en-US">
                <a:latin typeface="Comic Sans MS" pitchFamily="-109" charset="0"/>
                <a:ea typeface="Comic Sans MS" pitchFamily="-109" charset="0"/>
                <a:cs typeface="Comic Sans MS" pitchFamily="-109" charset="0"/>
              </a:endParaRPr>
            </a:p>
          </p:txBody>
        </p:sp>
        <p:sp>
          <p:nvSpPr>
            <p:cNvPr id="343065" name="AutoShape 25"/>
            <p:cNvSpPr>
              <a:spLocks noChangeArrowheads="1"/>
            </p:cNvSpPr>
            <p:nvPr/>
          </p:nvSpPr>
          <p:spPr bwMode="auto">
            <a:xfrm rot="17825073">
              <a:off x="4779169" y="3996531"/>
              <a:ext cx="609600" cy="261938"/>
            </a:xfrm>
            <a:prstGeom prst="rightArrow">
              <a:avLst>
                <a:gd name="adj1" fmla="val 50000"/>
                <a:gd name="adj2" fmla="val 58182"/>
              </a:avLst>
            </a:prstGeom>
            <a:solidFill>
              <a:srgbClr val="FF0606"/>
            </a:solidFill>
            <a:ln w="9525">
              <a:solidFill>
                <a:schemeClr val="tx1"/>
              </a:solidFill>
              <a:miter lim="800000"/>
              <a:headEnd/>
              <a:tailEnd/>
            </a:ln>
          </p:spPr>
          <p:txBody>
            <a:bodyPr wrap="none" anchor="ctr">
              <a:prstTxWarp prst="textNoShape">
                <a:avLst/>
              </a:prstTxWarp>
            </a:bodyPr>
            <a:lstStyle/>
            <a:p>
              <a:endParaRPr lang="en-US">
                <a:latin typeface="Comic Sans MS" pitchFamily="-109" charset="0"/>
                <a:ea typeface="Comic Sans MS" pitchFamily="-109" charset="0"/>
                <a:cs typeface="Comic Sans MS" pitchFamily="-109" charset="0"/>
              </a:endParaRPr>
            </a:p>
          </p:txBody>
        </p:sp>
      </p:grpSp>
      <p:sp>
        <p:nvSpPr>
          <p:cNvPr id="51223" name="Freeform 42"/>
          <p:cNvSpPr>
            <a:spLocks/>
          </p:cNvSpPr>
          <p:nvPr/>
        </p:nvSpPr>
        <p:spPr bwMode="auto">
          <a:xfrm>
            <a:off x="3352800" y="3125787"/>
            <a:ext cx="533400" cy="3441700"/>
          </a:xfrm>
          <a:custGeom>
            <a:avLst/>
            <a:gdLst>
              <a:gd name="T0" fmla="*/ 0 w 336"/>
              <a:gd name="T1" fmla="*/ 0 h 2488"/>
              <a:gd name="T2" fmla="*/ 2147483647 w 336"/>
              <a:gd name="T3" fmla="*/ 2147483647 h 2488"/>
              <a:gd name="T4" fmla="*/ 2147483647 w 336"/>
              <a:gd name="T5" fmla="*/ 2147483647 h 2488"/>
              <a:gd name="T6" fmla="*/ 2147483647 w 336"/>
              <a:gd name="T7" fmla="*/ 2147483647 h 2488"/>
              <a:gd name="T8" fmla="*/ 2147483647 w 336"/>
              <a:gd name="T9" fmla="*/ 2147483647 h 2488"/>
              <a:gd name="T10" fmla="*/ 2147483647 w 336"/>
              <a:gd name="T11" fmla="*/ 2147483647 h 2488"/>
              <a:gd name="T12" fmla="*/ 2147483647 w 336"/>
              <a:gd name="T13" fmla="*/ 2147483647 h 2488"/>
              <a:gd name="T14" fmla="*/ 2147483647 w 336"/>
              <a:gd name="T15" fmla="*/ 2147483647 h 2488"/>
              <a:gd name="T16" fmla="*/ 2147483647 w 336"/>
              <a:gd name="T17" fmla="*/ 2147483647 h 2488"/>
              <a:gd name="T18" fmla="*/ 2147483647 w 336"/>
              <a:gd name="T19" fmla="*/ 2147483647 h 24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6"/>
              <a:gd name="T31" fmla="*/ 0 h 2488"/>
              <a:gd name="T32" fmla="*/ 336 w 336"/>
              <a:gd name="T33" fmla="*/ 2488 h 24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6" h="2488">
                <a:moveTo>
                  <a:pt x="0" y="0"/>
                </a:moveTo>
                <a:cubicBezTo>
                  <a:pt x="32" y="48"/>
                  <a:pt x="30" y="102"/>
                  <a:pt x="72" y="144"/>
                </a:cubicBezTo>
                <a:cubicBezTo>
                  <a:pt x="89" y="195"/>
                  <a:pt x="97" y="250"/>
                  <a:pt x="128" y="296"/>
                </a:cubicBezTo>
                <a:cubicBezTo>
                  <a:pt x="135" y="326"/>
                  <a:pt x="153" y="346"/>
                  <a:pt x="160" y="376"/>
                </a:cubicBezTo>
                <a:cubicBezTo>
                  <a:pt x="188" y="503"/>
                  <a:pt x="198" y="635"/>
                  <a:pt x="240" y="760"/>
                </a:cubicBezTo>
                <a:cubicBezTo>
                  <a:pt x="248" y="816"/>
                  <a:pt x="256" y="871"/>
                  <a:pt x="264" y="928"/>
                </a:cubicBezTo>
                <a:cubicBezTo>
                  <a:pt x="262" y="995"/>
                  <a:pt x="311" y="1300"/>
                  <a:pt x="224" y="1432"/>
                </a:cubicBezTo>
                <a:cubicBezTo>
                  <a:pt x="231" y="1550"/>
                  <a:pt x="255" y="1665"/>
                  <a:pt x="264" y="1784"/>
                </a:cubicBezTo>
                <a:cubicBezTo>
                  <a:pt x="272" y="1912"/>
                  <a:pt x="251" y="2061"/>
                  <a:pt x="328" y="2176"/>
                </a:cubicBezTo>
                <a:cubicBezTo>
                  <a:pt x="336" y="2445"/>
                  <a:pt x="336" y="2341"/>
                  <a:pt x="336" y="2488"/>
                </a:cubicBezTo>
              </a:path>
            </a:pathLst>
          </a:custGeom>
          <a:noFill/>
          <a:ln w="38100">
            <a:solidFill>
              <a:srgbClr val="FFFF00"/>
            </a:solidFill>
            <a:prstDash val="dash"/>
            <a:round/>
            <a:headEnd/>
            <a:tailEnd/>
          </a:ln>
        </p:spPr>
        <p:txBody>
          <a:bodyPr wrap="none" anchor="ctr">
            <a:prstTxWarp prst="textNoShape">
              <a:avLst/>
            </a:prstTxWarp>
          </a:bodyPr>
          <a:lstStyle/>
          <a:p>
            <a:endParaRPr lang="en-US">
              <a:solidFill>
                <a:srgbClr val="FFFF00"/>
              </a:solidFill>
              <a:latin typeface="Comic Sans MS" pitchFamily="-109" charset="0"/>
              <a:ea typeface="Comic Sans MS" pitchFamily="-109" charset="0"/>
              <a:cs typeface="Comic Sans MS" pitchFamily="-109" charset="0"/>
            </a:endParaRPr>
          </a:p>
        </p:txBody>
      </p:sp>
      <p:sp>
        <p:nvSpPr>
          <p:cNvPr id="51225" name="Rectangle 11"/>
          <p:cNvSpPr>
            <a:spLocks noChangeArrowheads="1"/>
          </p:cNvSpPr>
          <p:nvPr/>
        </p:nvSpPr>
        <p:spPr bwMode="auto">
          <a:xfrm>
            <a:off x="3429000" y="3517900"/>
            <a:ext cx="973138" cy="307975"/>
          </a:xfrm>
          <a:prstGeom prst="rect">
            <a:avLst/>
          </a:prstGeom>
          <a:solidFill>
            <a:schemeClr val="bg1">
              <a:alpha val="72156"/>
            </a:schemeClr>
          </a:solidFill>
          <a:ln w="9525">
            <a:noFill/>
            <a:miter lim="800000"/>
            <a:headEnd/>
            <a:tailEnd/>
          </a:ln>
        </p:spPr>
        <p:txBody>
          <a:bodyPr wrap="none">
            <a:prstTxWarp prst="textNoShape">
              <a:avLst/>
            </a:prstTxWarp>
            <a:spAutoFit/>
          </a:bodyPr>
          <a:lstStyle/>
          <a:p>
            <a:r>
              <a:rPr lang="en-US" sz="1400">
                <a:latin typeface="Comic Sans MS" pitchFamily="-109" charset="0"/>
                <a:ea typeface="Comic Sans MS" pitchFamily="-109" charset="0"/>
                <a:cs typeface="Comic Sans MS" pitchFamily="-109" charset="0"/>
              </a:rPr>
              <a:t>Tillamook</a:t>
            </a:r>
          </a:p>
        </p:txBody>
      </p:sp>
      <p:sp>
        <p:nvSpPr>
          <p:cNvPr id="51226" name="Rectangle 9"/>
          <p:cNvSpPr>
            <a:spLocks noChangeArrowheads="1"/>
          </p:cNvSpPr>
          <p:nvPr/>
        </p:nvSpPr>
        <p:spPr bwMode="auto">
          <a:xfrm>
            <a:off x="3581400" y="4432300"/>
            <a:ext cx="922338" cy="307975"/>
          </a:xfrm>
          <a:prstGeom prst="rect">
            <a:avLst/>
          </a:prstGeom>
          <a:solidFill>
            <a:schemeClr val="bg1">
              <a:alpha val="72156"/>
            </a:schemeClr>
          </a:solidFill>
          <a:ln w="9525">
            <a:noFill/>
            <a:miter lim="800000"/>
            <a:headEnd/>
            <a:tailEnd/>
          </a:ln>
        </p:spPr>
        <p:txBody>
          <a:bodyPr wrap="none">
            <a:prstTxWarp prst="textNoShape">
              <a:avLst/>
            </a:prstTxWarp>
            <a:spAutoFit/>
          </a:bodyPr>
          <a:lstStyle/>
          <a:p>
            <a:r>
              <a:rPr lang="en-US" sz="1400">
                <a:latin typeface="Comic Sans MS" pitchFamily="-109" charset="0"/>
                <a:ea typeface="Comic Sans MS" pitchFamily="-109" charset="0"/>
                <a:cs typeface="Comic Sans MS" pitchFamily="-109" charset="0"/>
              </a:rPr>
              <a:t>Newport</a:t>
            </a:r>
          </a:p>
        </p:txBody>
      </p:sp>
      <p:pic>
        <p:nvPicPr>
          <p:cNvPr id="28" name="Picture 10" descr="ES_07_NoUnav_Banne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ectangle 29"/>
          <p:cNvSpPr>
            <a:spLocks noChangeArrowheads="1"/>
          </p:cNvSpPr>
          <p:nvPr/>
        </p:nvSpPr>
        <p:spPr bwMode="auto">
          <a:xfrm>
            <a:off x="4114800" y="152400"/>
            <a:ext cx="5029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ct val="85000"/>
              </a:lnSpc>
            </a:pPr>
            <a:r>
              <a:rPr lang="en-US" sz="2800" dirty="0">
                <a:solidFill>
                  <a:srgbClr val="EEECE1"/>
                </a:solidFill>
                <a:latin typeface="Comic Sans MS" charset="0"/>
                <a:cs typeface="Comic Sans MS" charset="0"/>
              </a:rPr>
              <a:t>Cascadia </a:t>
            </a:r>
            <a:r>
              <a:rPr lang="en-US" sz="2800" dirty="0" smtClean="0">
                <a:solidFill>
                  <a:srgbClr val="EEECE1"/>
                </a:solidFill>
                <a:latin typeface="Comic Sans MS" charset="0"/>
                <a:cs typeface="Comic Sans MS" charset="0"/>
              </a:rPr>
              <a:t>Locked </a:t>
            </a:r>
            <a:r>
              <a:rPr lang="en-US" sz="2800" dirty="0">
                <a:solidFill>
                  <a:srgbClr val="EEECE1"/>
                </a:solidFill>
                <a:latin typeface="Comic Sans MS" charset="0"/>
                <a:cs typeface="Comic Sans MS" charset="0"/>
              </a:rPr>
              <a:t>and </a:t>
            </a:r>
            <a:r>
              <a:rPr lang="en-US" sz="2800" dirty="0" smtClean="0">
                <a:solidFill>
                  <a:srgbClr val="EEECE1"/>
                </a:solidFill>
                <a:latin typeface="Comic Sans MS" charset="0"/>
                <a:cs typeface="Comic Sans MS" charset="0"/>
              </a:rPr>
              <a:t>Loading</a:t>
            </a:r>
            <a:endParaRPr lang="en-US" sz="2800" dirty="0">
              <a:solidFill>
                <a:srgbClr val="EEECE1"/>
              </a:solidFill>
              <a:latin typeface="Comic Sans MS" charset="0"/>
              <a:cs typeface="Comic Sans MS" charset="0"/>
            </a:endParaRPr>
          </a:p>
        </p:txBody>
      </p:sp>
      <p:sp>
        <p:nvSpPr>
          <p:cNvPr id="30" name="Right Arrow 29"/>
          <p:cNvSpPr/>
          <p:nvPr/>
        </p:nvSpPr>
        <p:spPr>
          <a:xfrm rot="20276847">
            <a:off x="2456777" y="3806566"/>
            <a:ext cx="1143000" cy="492682"/>
          </a:xfrm>
          <a:prstGeom prst="righ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1" name="Right Arrow 30"/>
          <p:cNvSpPr/>
          <p:nvPr/>
        </p:nvSpPr>
        <p:spPr>
          <a:xfrm rot="20276847">
            <a:off x="2682276" y="5758889"/>
            <a:ext cx="1143000" cy="511315"/>
          </a:xfrm>
          <a:prstGeom prst="righ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1224" name="Rectangle 43"/>
          <p:cNvSpPr>
            <a:spLocks noChangeArrowheads="1"/>
          </p:cNvSpPr>
          <p:nvPr/>
        </p:nvSpPr>
        <p:spPr bwMode="auto">
          <a:xfrm rot="5400000">
            <a:off x="2293937" y="5216525"/>
            <a:ext cx="2424113" cy="401638"/>
          </a:xfrm>
          <a:prstGeom prst="rect">
            <a:avLst/>
          </a:prstGeom>
          <a:noFill/>
          <a:ln w="9525">
            <a:noFill/>
            <a:miter lim="800000"/>
            <a:headEnd/>
            <a:tailEnd/>
          </a:ln>
        </p:spPr>
        <p:txBody>
          <a:bodyPr wrap="none">
            <a:prstTxWarp prst="textNoShape">
              <a:avLst/>
            </a:prstTxWarp>
            <a:spAutoFit/>
          </a:bodyPr>
          <a:lstStyle/>
          <a:p>
            <a:r>
              <a:rPr lang="en-US" sz="2000" dirty="0">
                <a:solidFill>
                  <a:srgbClr val="FFFF00"/>
                </a:solidFill>
                <a:latin typeface="Comic Sans MS" pitchFamily="-109" charset="0"/>
                <a:ea typeface="Comic Sans MS" pitchFamily="-109" charset="0"/>
                <a:cs typeface="Comic Sans MS" pitchFamily="-109" charset="0"/>
              </a:rPr>
              <a:t>Juan de Fuca Plate</a:t>
            </a:r>
          </a:p>
        </p:txBody>
      </p:sp>
      <p:sp>
        <p:nvSpPr>
          <p:cNvPr id="33" name="Freeform 32"/>
          <p:cNvSpPr/>
          <p:nvPr/>
        </p:nvSpPr>
        <p:spPr>
          <a:xfrm>
            <a:off x="4083310" y="924983"/>
            <a:ext cx="1326955" cy="5598298"/>
          </a:xfrm>
          <a:custGeom>
            <a:avLst/>
            <a:gdLst>
              <a:gd name="connsiteX0" fmla="*/ 37352 w 1326955"/>
              <a:gd name="connsiteY0" fmla="*/ 20067 h 5598298"/>
              <a:gd name="connsiteX1" fmla="*/ 115505 w 1326955"/>
              <a:gd name="connsiteY1" fmla="*/ 68914 h 5598298"/>
              <a:gd name="connsiteX2" fmla="*/ 135044 w 1326955"/>
              <a:gd name="connsiteY2" fmla="*/ 88452 h 5598298"/>
              <a:gd name="connsiteX3" fmla="*/ 164352 w 1326955"/>
              <a:gd name="connsiteY3" fmla="*/ 147067 h 5598298"/>
              <a:gd name="connsiteX4" fmla="*/ 213198 w 1326955"/>
              <a:gd name="connsiteY4" fmla="*/ 234991 h 5598298"/>
              <a:gd name="connsiteX5" fmla="*/ 242505 w 1326955"/>
              <a:gd name="connsiteY5" fmla="*/ 264298 h 5598298"/>
              <a:gd name="connsiteX6" fmla="*/ 281582 w 1326955"/>
              <a:gd name="connsiteY6" fmla="*/ 332683 h 5598298"/>
              <a:gd name="connsiteX7" fmla="*/ 301121 w 1326955"/>
              <a:gd name="connsiteY7" fmla="*/ 352221 h 5598298"/>
              <a:gd name="connsiteX8" fmla="*/ 340198 w 1326955"/>
              <a:gd name="connsiteY8" fmla="*/ 430375 h 5598298"/>
              <a:gd name="connsiteX9" fmla="*/ 359736 w 1326955"/>
              <a:gd name="connsiteY9" fmla="*/ 498760 h 5598298"/>
              <a:gd name="connsiteX10" fmla="*/ 389044 w 1326955"/>
              <a:gd name="connsiteY10" fmla="*/ 518298 h 5598298"/>
              <a:gd name="connsiteX11" fmla="*/ 398813 w 1326955"/>
              <a:gd name="connsiteY11" fmla="*/ 547606 h 5598298"/>
              <a:gd name="connsiteX12" fmla="*/ 428121 w 1326955"/>
              <a:gd name="connsiteY12" fmla="*/ 557375 h 5598298"/>
              <a:gd name="connsiteX13" fmla="*/ 447659 w 1326955"/>
              <a:gd name="connsiteY13" fmla="*/ 576914 h 5598298"/>
              <a:gd name="connsiteX14" fmla="*/ 476967 w 1326955"/>
              <a:gd name="connsiteY14" fmla="*/ 664837 h 5598298"/>
              <a:gd name="connsiteX15" fmla="*/ 496505 w 1326955"/>
              <a:gd name="connsiteY15" fmla="*/ 723452 h 5598298"/>
              <a:gd name="connsiteX16" fmla="*/ 525813 w 1326955"/>
              <a:gd name="connsiteY16" fmla="*/ 840683 h 5598298"/>
              <a:gd name="connsiteX17" fmla="*/ 545352 w 1326955"/>
              <a:gd name="connsiteY17" fmla="*/ 928606 h 5598298"/>
              <a:gd name="connsiteX18" fmla="*/ 555121 w 1326955"/>
              <a:gd name="connsiteY18" fmla="*/ 967683 h 5598298"/>
              <a:gd name="connsiteX19" fmla="*/ 574659 w 1326955"/>
              <a:gd name="connsiteY19" fmla="*/ 996991 h 5598298"/>
              <a:gd name="connsiteX20" fmla="*/ 594198 w 1326955"/>
              <a:gd name="connsiteY20" fmla="*/ 1055606 h 5598298"/>
              <a:gd name="connsiteX21" fmla="*/ 643044 w 1326955"/>
              <a:gd name="connsiteY21" fmla="*/ 1123991 h 5598298"/>
              <a:gd name="connsiteX22" fmla="*/ 662582 w 1326955"/>
              <a:gd name="connsiteY22" fmla="*/ 1221683 h 5598298"/>
              <a:gd name="connsiteX23" fmla="*/ 682121 w 1326955"/>
              <a:gd name="connsiteY23" fmla="*/ 1280298 h 5598298"/>
              <a:gd name="connsiteX24" fmla="*/ 691890 w 1326955"/>
              <a:gd name="connsiteY24" fmla="*/ 1387760 h 5598298"/>
              <a:gd name="connsiteX25" fmla="*/ 701659 w 1326955"/>
              <a:gd name="connsiteY25" fmla="*/ 1426837 h 5598298"/>
              <a:gd name="connsiteX26" fmla="*/ 730967 w 1326955"/>
              <a:gd name="connsiteY26" fmla="*/ 1524529 h 5598298"/>
              <a:gd name="connsiteX27" fmla="*/ 750505 w 1326955"/>
              <a:gd name="connsiteY27" fmla="*/ 1602683 h 5598298"/>
              <a:gd name="connsiteX28" fmla="*/ 770044 w 1326955"/>
              <a:gd name="connsiteY28" fmla="*/ 1700375 h 5598298"/>
              <a:gd name="connsiteX29" fmla="*/ 789582 w 1326955"/>
              <a:gd name="connsiteY29" fmla="*/ 1934837 h 5598298"/>
              <a:gd name="connsiteX30" fmla="*/ 809121 w 1326955"/>
              <a:gd name="connsiteY30" fmla="*/ 2042298 h 5598298"/>
              <a:gd name="connsiteX31" fmla="*/ 818890 w 1326955"/>
              <a:gd name="connsiteY31" fmla="*/ 2071606 h 5598298"/>
              <a:gd name="connsiteX32" fmla="*/ 828659 w 1326955"/>
              <a:gd name="connsiteY32" fmla="*/ 2120452 h 5598298"/>
              <a:gd name="connsiteX33" fmla="*/ 838428 w 1326955"/>
              <a:gd name="connsiteY33" fmla="*/ 2149760 h 5598298"/>
              <a:gd name="connsiteX34" fmla="*/ 857967 w 1326955"/>
              <a:gd name="connsiteY34" fmla="*/ 2257221 h 5598298"/>
              <a:gd name="connsiteX35" fmla="*/ 867736 w 1326955"/>
              <a:gd name="connsiteY35" fmla="*/ 2296298 h 5598298"/>
              <a:gd name="connsiteX36" fmla="*/ 887275 w 1326955"/>
              <a:gd name="connsiteY36" fmla="*/ 3273221 h 5598298"/>
              <a:gd name="connsiteX37" fmla="*/ 867736 w 1326955"/>
              <a:gd name="connsiteY37" fmla="*/ 3810529 h 5598298"/>
              <a:gd name="connsiteX38" fmla="*/ 857967 w 1326955"/>
              <a:gd name="connsiteY38" fmla="*/ 3839837 h 5598298"/>
              <a:gd name="connsiteX39" fmla="*/ 838428 w 1326955"/>
              <a:gd name="connsiteY39" fmla="*/ 3917991 h 5598298"/>
              <a:gd name="connsiteX40" fmla="*/ 818890 w 1326955"/>
              <a:gd name="connsiteY40" fmla="*/ 4562760 h 5598298"/>
              <a:gd name="connsiteX41" fmla="*/ 838428 w 1326955"/>
              <a:gd name="connsiteY41" fmla="*/ 5051221 h 5598298"/>
              <a:gd name="connsiteX42" fmla="*/ 848198 w 1326955"/>
              <a:gd name="connsiteY42" fmla="*/ 5510375 h 5598298"/>
              <a:gd name="connsiteX43" fmla="*/ 867736 w 1326955"/>
              <a:gd name="connsiteY43" fmla="*/ 5568991 h 5598298"/>
              <a:gd name="connsiteX44" fmla="*/ 994736 w 1326955"/>
              <a:gd name="connsiteY44" fmla="*/ 5598298 h 5598298"/>
              <a:gd name="connsiteX45" fmla="*/ 1199890 w 1326955"/>
              <a:gd name="connsiteY45" fmla="*/ 5588529 h 5598298"/>
              <a:gd name="connsiteX46" fmla="*/ 1209659 w 1326955"/>
              <a:gd name="connsiteY46" fmla="*/ 5559221 h 5598298"/>
              <a:gd name="connsiteX47" fmla="*/ 1219428 w 1326955"/>
              <a:gd name="connsiteY47" fmla="*/ 4533452 h 5598298"/>
              <a:gd name="connsiteX48" fmla="*/ 1238967 w 1326955"/>
              <a:gd name="connsiteY48" fmla="*/ 4347837 h 5598298"/>
              <a:gd name="connsiteX49" fmla="*/ 1248736 w 1326955"/>
              <a:gd name="connsiteY49" fmla="*/ 4250144 h 5598298"/>
              <a:gd name="connsiteX50" fmla="*/ 1258505 w 1326955"/>
              <a:gd name="connsiteY50" fmla="*/ 4191529 h 5598298"/>
              <a:gd name="connsiteX51" fmla="*/ 1268275 w 1326955"/>
              <a:gd name="connsiteY51" fmla="*/ 4064529 h 5598298"/>
              <a:gd name="connsiteX52" fmla="*/ 1258505 w 1326955"/>
              <a:gd name="connsiteY52" fmla="*/ 3732375 h 5598298"/>
              <a:gd name="connsiteX53" fmla="*/ 1248736 w 1326955"/>
              <a:gd name="connsiteY53" fmla="*/ 3595606 h 5598298"/>
              <a:gd name="connsiteX54" fmla="*/ 1287813 w 1326955"/>
              <a:gd name="connsiteY54" fmla="*/ 2491683 h 5598298"/>
              <a:gd name="connsiteX55" fmla="*/ 1297582 w 1326955"/>
              <a:gd name="connsiteY55" fmla="*/ 2374452 h 5598298"/>
              <a:gd name="connsiteX56" fmla="*/ 1317121 w 1326955"/>
              <a:gd name="connsiteY56" fmla="*/ 2159529 h 5598298"/>
              <a:gd name="connsiteX57" fmla="*/ 1326890 w 1326955"/>
              <a:gd name="connsiteY57" fmla="*/ 2052067 h 5598298"/>
              <a:gd name="connsiteX58" fmla="*/ 1297582 w 1326955"/>
              <a:gd name="connsiteY58" fmla="*/ 1680837 h 5598298"/>
              <a:gd name="connsiteX59" fmla="*/ 1268275 w 1326955"/>
              <a:gd name="connsiteY59" fmla="*/ 1592914 h 5598298"/>
              <a:gd name="connsiteX60" fmla="*/ 1258505 w 1326955"/>
              <a:gd name="connsiteY60" fmla="*/ 1563606 h 5598298"/>
              <a:gd name="connsiteX61" fmla="*/ 1238967 w 1326955"/>
              <a:gd name="connsiteY61" fmla="*/ 1514760 h 5598298"/>
              <a:gd name="connsiteX62" fmla="*/ 1229198 w 1326955"/>
              <a:gd name="connsiteY62" fmla="*/ 1475683 h 5598298"/>
              <a:gd name="connsiteX63" fmla="*/ 1219428 w 1326955"/>
              <a:gd name="connsiteY63" fmla="*/ 1446375 h 5598298"/>
              <a:gd name="connsiteX64" fmla="*/ 1199890 w 1326955"/>
              <a:gd name="connsiteY64" fmla="*/ 1368221 h 5598298"/>
              <a:gd name="connsiteX65" fmla="*/ 1190121 w 1326955"/>
              <a:gd name="connsiteY65" fmla="*/ 1338914 h 5598298"/>
              <a:gd name="connsiteX66" fmla="*/ 1170582 w 1326955"/>
              <a:gd name="connsiteY66" fmla="*/ 1260760 h 5598298"/>
              <a:gd name="connsiteX67" fmla="*/ 1160813 w 1326955"/>
              <a:gd name="connsiteY67" fmla="*/ 1221683 h 5598298"/>
              <a:gd name="connsiteX68" fmla="*/ 1151044 w 1326955"/>
              <a:gd name="connsiteY68" fmla="*/ 1094683 h 5598298"/>
              <a:gd name="connsiteX69" fmla="*/ 1141275 w 1326955"/>
              <a:gd name="connsiteY69" fmla="*/ 1036067 h 5598298"/>
              <a:gd name="connsiteX70" fmla="*/ 1111967 w 1326955"/>
              <a:gd name="connsiteY70" fmla="*/ 909067 h 5598298"/>
              <a:gd name="connsiteX71" fmla="*/ 1102198 w 1326955"/>
              <a:gd name="connsiteY71" fmla="*/ 860221 h 5598298"/>
              <a:gd name="connsiteX72" fmla="*/ 1072890 w 1326955"/>
              <a:gd name="connsiteY72" fmla="*/ 782067 h 5598298"/>
              <a:gd name="connsiteX73" fmla="*/ 1063121 w 1326955"/>
              <a:gd name="connsiteY73" fmla="*/ 723452 h 5598298"/>
              <a:gd name="connsiteX74" fmla="*/ 1033813 w 1326955"/>
              <a:gd name="connsiteY74" fmla="*/ 655067 h 5598298"/>
              <a:gd name="connsiteX75" fmla="*/ 1014275 w 1326955"/>
              <a:gd name="connsiteY75" fmla="*/ 596452 h 5598298"/>
              <a:gd name="connsiteX76" fmla="*/ 1004505 w 1326955"/>
              <a:gd name="connsiteY76" fmla="*/ 567144 h 5598298"/>
              <a:gd name="connsiteX77" fmla="*/ 994736 w 1326955"/>
              <a:gd name="connsiteY77" fmla="*/ 518298 h 5598298"/>
              <a:gd name="connsiteX78" fmla="*/ 1024044 w 1326955"/>
              <a:gd name="connsiteY78" fmla="*/ 508529 h 5598298"/>
              <a:gd name="connsiteX79" fmla="*/ 1014275 w 1326955"/>
              <a:gd name="connsiteY79" fmla="*/ 469452 h 5598298"/>
              <a:gd name="connsiteX80" fmla="*/ 984967 w 1326955"/>
              <a:gd name="connsiteY80" fmla="*/ 410837 h 5598298"/>
              <a:gd name="connsiteX81" fmla="*/ 965428 w 1326955"/>
              <a:gd name="connsiteY81" fmla="*/ 352221 h 5598298"/>
              <a:gd name="connsiteX82" fmla="*/ 955659 w 1326955"/>
              <a:gd name="connsiteY82" fmla="*/ 322914 h 5598298"/>
              <a:gd name="connsiteX83" fmla="*/ 916582 w 1326955"/>
              <a:gd name="connsiteY83" fmla="*/ 264298 h 5598298"/>
              <a:gd name="connsiteX84" fmla="*/ 897044 w 1326955"/>
              <a:gd name="connsiteY84" fmla="*/ 176375 h 5598298"/>
              <a:gd name="connsiteX85" fmla="*/ 867736 w 1326955"/>
              <a:gd name="connsiteY85" fmla="*/ 78683 h 5598298"/>
              <a:gd name="connsiteX86" fmla="*/ 857967 w 1326955"/>
              <a:gd name="connsiteY86" fmla="*/ 49375 h 5598298"/>
              <a:gd name="connsiteX87" fmla="*/ 789582 w 1326955"/>
              <a:gd name="connsiteY87" fmla="*/ 529 h 5598298"/>
              <a:gd name="connsiteX88" fmla="*/ 37352 w 1326955"/>
              <a:gd name="connsiteY88" fmla="*/ 20067 h 559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326955" h="5598298">
                <a:moveTo>
                  <a:pt x="37352" y="20067"/>
                </a:moveTo>
                <a:cubicBezTo>
                  <a:pt x="-74994" y="31464"/>
                  <a:pt x="100464" y="56881"/>
                  <a:pt x="115505" y="68914"/>
                </a:cubicBezTo>
                <a:cubicBezTo>
                  <a:pt x="122697" y="74668"/>
                  <a:pt x="128531" y="81939"/>
                  <a:pt x="135044" y="88452"/>
                </a:cubicBezTo>
                <a:cubicBezTo>
                  <a:pt x="159599" y="162119"/>
                  <a:pt x="126476" y="71315"/>
                  <a:pt x="164352" y="147067"/>
                </a:cubicBezTo>
                <a:cubicBezTo>
                  <a:pt x="188923" y="196208"/>
                  <a:pt x="151588" y="173381"/>
                  <a:pt x="213198" y="234991"/>
                </a:cubicBezTo>
                <a:cubicBezTo>
                  <a:pt x="222967" y="244760"/>
                  <a:pt x="233661" y="253685"/>
                  <a:pt x="242505" y="264298"/>
                </a:cubicBezTo>
                <a:cubicBezTo>
                  <a:pt x="275821" y="304277"/>
                  <a:pt x="249725" y="284898"/>
                  <a:pt x="281582" y="332683"/>
                </a:cubicBezTo>
                <a:cubicBezTo>
                  <a:pt x="286691" y="340347"/>
                  <a:pt x="294608" y="345708"/>
                  <a:pt x="301121" y="352221"/>
                </a:cubicBezTo>
                <a:cubicBezTo>
                  <a:pt x="323572" y="419575"/>
                  <a:pt x="306095" y="396274"/>
                  <a:pt x="340198" y="430375"/>
                </a:cubicBezTo>
                <a:cubicBezTo>
                  <a:pt x="340836" y="432927"/>
                  <a:pt x="354640" y="492390"/>
                  <a:pt x="359736" y="498760"/>
                </a:cubicBezTo>
                <a:cubicBezTo>
                  <a:pt x="367071" y="507928"/>
                  <a:pt x="379275" y="511785"/>
                  <a:pt x="389044" y="518298"/>
                </a:cubicBezTo>
                <a:cubicBezTo>
                  <a:pt x="392300" y="528067"/>
                  <a:pt x="391531" y="540324"/>
                  <a:pt x="398813" y="547606"/>
                </a:cubicBezTo>
                <a:cubicBezTo>
                  <a:pt x="406095" y="554888"/>
                  <a:pt x="419291" y="552077"/>
                  <a:pt x="428121" y="557375"/>
                </a:cubicBezTo>
                <a:cubicBezTo>
                  <a:pt x="436019" y="562114"/>
                  <a:pt x="441146" y="570401"/>
                  <a:pt x="447659" y="576914"/>
                </a:cubicBezTo>
                <a:lnTo>
                  <a:pt x="476967" y="664837"/>
                </a:lnTo>
                <a:lnTo>
                  <a:pt x="496505" y="723452"/>
                </a:lnTo>
                <a:cubicBezTo>
                  <a:pt x="522072" y="876843"/>
                  <a:pt x="487107" y="685854"/>
                  <a:pt x="525813" y="840683"/>
                </a:cubicBezTo>
                <a:cubicBezTo>
                  <a:pt x="549638" y="935984"/>
                  <a:pt x="520547" y="816985"/>
                  <a:pt x="545352" y="928606"/>
                </a:cubicBezTo>
                <a:cubicBezTo>
                  <a:pt x="548265" y="941713"/>
                  <a:pt x="549832" y="955342"/>
                  <a:pt x="555121" y="967683"/>
                </a:cubicBezTo>
                <a:cubicBezTo>
                  <a:pt x="559746" y="978475"/>
                  <a:pt x="569890" y="986262"/>
                  <a:pt x="574659" y="996991"/>
                </a:cubicBezTo>
                <a:cubicBezTo>
                  <a:pt x="583024" y="1015811"/>
                  <a:pt x="582774" y="1038470"/>
                  <a:pt x="594198" y="1055606"/>
                </a:cubicBezTo>
                <a:cubicBezTo>
                  <a:pt x="622767" y="1098462"/>
                  <a:pt x="606691" y="1075521"/>
                  <a:pt x="643044" y="1123991"/>
                </a:cubicBezTo>
                <a:cubicBezTo>
                  <a:pt x="649645" y="1163595"/>
                  <a:pt x="651653" y="1185253"/>
                  <a:pt x="662582" y="1221683"/>
                </a:cubicBezTo>
                <a:cubicBezTo>
                  <a:pt x="668500" y="1241410"/>
                  <a:pt x="682121" y="1280298"/>
                  <a:pt x="682121" y="1280298"/>
                </a:cubicBezTo>
                <a:cubicBezTo>
                  <a:pt x="685377" y="1316119"/>
                  <a:pt x="687136" y="1352107"/>
                  <a:pt x="691890" y="1387760"/>
                </a:cubicBezTo>
                <a:cubicBezTo>
                  <a:pt x="693664" y="1401069"/>
                  <a:pt x="699257" y="1413627"/>
                  <a:pt x="701659" y="1426837"/>
                </a:cubicBezTo>
                <a:cubicBezTo>
                  <a:pt x="717374" y="1513273"/>
                  <a:pt x="696470" y="1472784"/>
                  <a:pt x="730967" y="1524529"/>
                </a:cubicBezTo>
                <a:cubicBezTo>
                  <a:pt x="748425" y="1576905"/>
                  <a:pt x="734785" y="1531943"/>
                  <a:pt x="750505" y="1602683"/>
                </a:cubicBezTo>
                <a:cubicBezTo>
                  <a:pt x="769939" y="1690132"/>
                  <a:pt x="750899" y="1585504"/>
                  <a:pt x="770044" y="1700375"/>
                </a:cubicBezTo>
                <a:cubicBezTo>
                  <a:pt x="777861" y="1825443"/>
                  <a:pt x="775144" y="1833771"/>
                  <a:pt x="789582" y="1934837"/>
                </a:cubicBezTo>
                <a:cubicBezTo>
                  <a:pt x="792484" y="1955149"/>
                  <a:pt x="803513" y="2019867"/>
                  <a:pt x="809121" y="2042298"/>
                </a:cubicBezTo>
                <a:cubicBezTo>
                  <a:pt x="811619" y="2052288"/>
                  <a:pt x="816392" y="2061616"/>
                  <a:pt x="818890" y="2071606"/>
                </a:cubicBezTo>
                <a:cubicBezTo>
                  <a:pt x="822917" y="2087715"/>
                  <a:pt x="824632" y="2104343"/>
                  <a:pt x="828659" y="2120452"/>
                </a:cubicBezTo>
                <a:cubicBezTo>
                  <a:pt x="831157" y="2130442"/>
                  <a:pt x="835930" y="2139770"/>
                  <a:pt x="838428" y="2149760"/>
                </a:cubicBezTo>
                <a:cubicBezTo>
                  <a:pt x="848910" y="2191688"/>
                  <a:pt x="849253" y="2213650"/>
                  <a:pt x="857967" y="2257221"/>
                </a:cubicBezTo>
                <a:cubicBezTo>
                  <a:pt x="860600" y="2270387"/>
                  <a:pt x="864480" y="2283272"/>
                  <a:pt x="867736" y="2296298"/>
                </a:cubicBezTo>
                <a:cubicBezTo>
                  <a:pt x="909226" y="2669720"/>
                  <a:pt x="887275" y="2445583"/>
                  <a:pt x="887275" y="3273221"/>
                </a:cubicBezTo>
                <a:cubicBezTo>
                  <a:pt x="887275" y="3308396"/>
                  <a:pt x="886146" y="3672451"/>
                  <a:pt x="867736" y="3810529"/>
                </a:cubicBezTo>
                <a:cubicBezTo>
                  <a:pt x="866375" y="3820736"/>
                  <a:pt x="860677" y="3829902"/>
                  <a:pt x="857967" y="3839837"/>
                </a:cubicBezTo>
                <a:cubicBezTo>
                  <a:pt x="850901" y="3865744"/>
                  <a:pt x="844941" y="3891940"/>
                  <a:pt x="838428" y="3917991"/>
                </a:cubicBezTo>
                <a:cubicBezTo>
                  <a:pt x="809792" y="4175717"/>
                  <a:pt x="818890" y="4069009"/>
                  <a:pt x="818890" y="4562760"/>
                </a:cubicBezTo>
                <a:cubicBezTo>
                  <a:pt x="818890" y="5002245"/>
                  <a:pt x="780921" y="4878699"/>
                  <a:pt x="838428" y="5051221"/>
                </a:cubicBezTo>
                <a:cubicBezTo>
                  <a:pt x="841685" y="5204272"/>
                  <a:pt x="839547" y="5357534"/>
                  <a:pt x="848198" y="5510375"/>
                </a:cubicBezTo>
                <a:cubicBezTo>
                  <a:pt x="849362" y="5530938"/>
                  <a:pt x="848197" y="5562478"/>
                  <a:pt x="867736" y="5568991"/>
                </a:cubicBezTo>
                <a:cubicBezTo>
                  <a:pt x="948197" y="5595810"/>
                  <a:pt x="905963" y="5585616"/>
                  <a:pt x="994736" y="5598298"/>
                </a:cubicBezTo>
                <a:cubicBezTo>
                  <a:pt x="1063121" y="5595042"/>
                  <a:pt x="1132532" y="5600776"/>
                  <a:pt x="1199890" y="5588529"/>
                </a:cubicBezTo>
                <a:cubicBezTo>
                  <a:pt x="1210022" y="5586687"/>
                  <a:pt x="1209468" y="5569517"/>
                  <a:pt x="1209659" y="5559221"/>
                </a:cubicBezTo>
                <a:cubicBezTo>
                  <a:pt x="1215990" y="5217341"/>
                  <a:pt x="1213682" y="4875342"/>
                  <a:pt x="1219428" y="4533452"/>
                </a:cubicBezTo>
                <a:cubicBezTo>
                  <a:pt x="1221237" y="4425844"/>
                  <a:pt x="1223557" y="4424890"/>
                  <a:pt x="1238967" y="4347837"/>
                </a:cubicBezTo>
                <a:cubicBezTo>
                  <a:pt x="1242223" y="4315273"/>
                  <a:pt x="1244677" y="4282618"/>
                  <a:pt x="1248736" y="4250144"/>
                </a:cubicBezTo>
                <a:cubicBezTo>
                  <a:pt x="1251193" y="4230489"/>
                  <a:pt x="1256431" y="4211228"/>
                  <a:pt x="1258505" y="4191529"/>
                </a:cubicBezTo>
                <a:cubicBezTo>
                  <a:pt x="1262950" y="4149304"/>
                  <a:pt x="1265018" y="4106862"/>
                  <a:pt x="1268275" y="4064529"/>
                </a:cubicBezTo>
                <a:cubicBezTo>
                  <a:pt x="1265018" y="3953811"/>
                  <a:pt x="1263116" y="3843045"/>
                  <a:pt x="1258505" y="3732375"/>
                </a:cubicBezTo>
                <a:cubicBezTo>
                  <a:pt x="1256602" y="3686709"/>
                  <a:pt x="1248297" y="3641310"/>
                  <a:pt x="1248736" y="3595606"/>
                </a:cubicBezTo>
                <a:cubicBezTo>
                  <a:pt x="1256709" y="2766431"/>
                  <a:pt x="1246275" y="2976310"/>
                  <a:pt x="1287813" y="2491683"/>
                </a:cubicBezTo>
                <a:cubicBezTo>
                  <a:pt x="1291162" y="2452614"/>
                  <a:pt x="1295279" y="2413597"/>
                  <a:pt x="1297582" y="2374452"/>
                </a:cubicBezTo>
                <a:cubicBezTo>
                  <a:pt x="1308327" y="2191799"/>
                  <a:pt x="1296477" y="2262753"/>
                  <a:pt x="1317121" y="2159529"/>
                </a:cubicBezTo>
                <a:cubicBezTo>
                  <a:pt x="1320377" y="2123708"/>
                  <a:pt x="1327726" y="2088026"/>
                  <a:pt x="1326890" y="2052067"/>
                </a:cubicBezTo>
                <a:cubicBezTo>
                  <a:pt x="1324611" y="1954085"/>
                  <a:pt x="1321009" y="1797970"/>
                  <a:pt x="1297582" y="1680837"/>
                </a:cubicBezTo>
                <a:cubicBezTo>
                  <a:pt x="1288228" y="1634066"/>
                  <a:pt x="1286703" y="1642055"/>
                  <a:pt x="1268275" y="1592914"/>
                </a:cubicBezTo>
                <a:cubicBezTo>
                  <a:pt x="1264659" y="1583272"/>
                  <a:pt x="1262121" y="1573248"/>
                  <a:pt x="1258505" y="1563606"/>
                </a:cubicBezTo>
                <a:cubicBezTo>
                  <a:pt x="1252348" y="1547186"/>
                  <a:pt x="1244512" y="1531396"/>
                  <a:pt x="1238967" y="1514760"/>
                </a:cubicBezTo>
                <a:cubicBezTo>
                  <a:pt x="1234721" y="1502022"/>
                  <a:pt x="1232887" y="1488593"/>
                  <a:pt x="1229198" y="1475683"/>
                </a:cubicBezTo>
                <a:cubicBezTo>
                  <a:pt x="1226369" y="1465781"/>
                  <a:pt x="1222138" y="1456310"/>
                  <a:pt x="1219428" y="1446375"/>
                </a:cubicBezTo>
                <a:cubicBezTo>
                  <a:pt x="1212362" y="1420468"/>
                  <a:pt x="1208382" y="1393696"/>
                  <a:pt x="1199890" y="1368221"/>
                </a:cubicBezTo>
                <a:cubicBezTo>
                  <a:pt x="1196634" y="1358452"/>
                  <a:pt x="1192830" y="1348849"/>
                  <a:pt x="1190121" y="1338914"/>
                </a:cubicBezTo>
                <a:cubicBezTo>
                  <a:pt x="1183055" y="1313007"/>
                  <a:pt x="1177095" y="1286811"/>
                  <a:pt x="1170582" y="1260760"/>
                </a:cubicBezTo>
                <a:lnTo>
                  <a:pt x="1160813" y="1221683"/>
                </a:lnTo>
                <a:cubicBezTo>
                  <a:pt x="1157557" y="1179350"/>
                  <a:pt x="1155489" y="1136908"/>
                  <a:pt x="1151044" y="1094683"/>
                </a:cubicBezTo>
                <a:cubicBezTo>
                  <a:pt x="1148970" y="1074984"/>
                  <a:pt x="1143589" y="1055739"/>
                  <a:pt x="1141275" y="1036067"/>
                </a:cubicBezTo>
                <a:cubicBezTo>
                  <a:pt x="1127137" y="915899"/>
                  <a:pt x="1157843" y="954945"/>
                  <a:pt x="1111967" y="909067"/>
                </a:cubicBezTo>
                <a:cubicBezTo>
                  <a:pt x="1108711" y="892785"/>
                  <a:pt x="1106225" y="876330"/>
                  <a:pt x="1102198" y="860221"/>
                </a:cubicBezTo>
                <a:cubicBezTo>
                  <a:pt x="1097096" y="839814"/>
                  <a:pt x="1078858" y="796988"/>
                  <a:pt x="1072890" y="782067"/>
                </a:cubicBezTo>
                <a:cubicBezTo>
                  <a:pt x="1069634" y="762529"/>
                  <a:pt x="1067418" y="742788"/>
                  <a:pt x="1063121" y="723452"/>
                </a:cubicBezTo>
                <a:cubicBezTo>
                  <a:pt x="1055259" y="688070"/>
                  <a:pt x="1048748" y="692405"/>
                  <a:pt x="1033813" y="655067"/>
                </a:cubicBezTo>
                <a:cubicBezTo>
                  <a:pt x="1026164" y="635945"/>
                  <a:pt x="1020788" y="615990"/>
                  <a:pt x="1014275" y="596452"/>
                </a:cubicBezTo>
                <a:cubicBezTo>
                  <a:pt x="1011018" y="586683"/>
                  <a:pt x="1006525" y="577242"/>
                  <a:pt x="1004505" y="567144"/>
                </a:cubicBezTo>
                <a:lnTo>
                  <a:pt x="994736" y="518298"/>
                </a:lnTo>
                <a:cubicBezTo>
                  <a:pt x="1004505" y="515042"/>
                  <a:pt x="1020219" y="518090"/>
                  <a:pt x="1024044" y="508529"/>
                </a:cubicBezTo>
                <a:cubicBezTo>
                  <a:pt x="1029031" y="496063"/>
                  <a:pt x="1017964" y="482362"/>
                  <a:pt x="1014275" y="469452"/>
                </a:cubicBezTo>
                <a:cubicBezTo>
                  <a:pt x="1004164" y="434063"/>
                  <a:pt x="1006373" y="442946"/>
                  <a:pt x="984967" y="410837"/>
                </a:cubicBezTo>
                <a:lnTo>
                  <a:pt x="965428" y="352221"/>
                </a:lnTo>
                <a:cubicBezTo>
                  <a:pt x="962172" y="342452"/>
                  <a:pt x="961371" y="331482"/>
                  <a:pt x="955659" y="322914"/>
                </a:cubicBezTo>
                <a:lnTo>
                  <a:pt x="916582" y="264298"/>
                </a:lnTo>
                <a:cubicBezTo>
                  <a:pt x="897570" y="207262"/>
                  <a:pt x="914237" y="262341"/>
                  <a:pt x="897044" y="176375"/>
                </a:cubicBezTo>
                <a:cubicBezTo>
                  <a:pt x="889661" y="139460"/>
                  <a:pt x="880199" y="116071"/>
                  <a:pt x="867736" y="78683"/>
                </a:cubicBezTo>
                <a:cubicBezTo>
                  <a:pt x="864480" y="68914"/>
                  <a:pt x="865249" y="56657"/>
                  <a:pt x="857967" y="49375"/>
                </a:cubicBezTo>
                <a:cubicBezTo>
                  <a:pt x="838770" y="30178"/>
                  <a:pt x="821182" y="939"/>
                  <a:pt x="789582" y="529"/>
                </a:cubicBezTo>
                <a:cubicBezTo>
                  <a:pt x="548628" y="-2600"/>
                  <a:pt x="149698" y="8670"/>
                  <a:pt x="37352" y="20067"/>
                </a:cubicBezTo>
                <a:close/>
              </a:path>
            </a:pathLst>
          </a:custGeom>
          <a:solidFill>
            <a:srgbClr val="FF6600">
              <a:alpha val="60000"/>
            </a:srgbClr>
          </a:solid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29"/>
          <p:cNvSpPr>
            <a:spLocks noChangeArrowheads="1"/>
          </p:cNvSpPr>
          <p:nvPr/>
        </p:nvSpPr>
        <p:spPr bwMode="auto">
          <a:xfrm>
            <a:off x="4148667" y="152400"/>
            <a:ext cx="5029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ct val="85000"/>
              </a:lnSpc>
            </a:pPr>
            <a:r>
              <a:rPr lang="en-US" sz="2800" dirty="0" smtClean="0">
                <a:solidFill>
                  <a:srgbClr val="EEECE1"/>
                </a:solidFill>
                <a:latin typeface="Comic Sans MS" charset="0"/>
                <a:cs typeface="Comic Sans MS" charset="0"/>
              </a:rPr>
              <a:t>Episodic Tremor and Slip</a:t>
            </a:r>
            <a:endParaRPr lang="en-US" sz="2800" dirty="0">
              <a:solidFill>
                <a:srgbClr val="EEECE1"/>
              </a:solidFill>
              <a:latin typeface="Comic Sans MS" charset="0"/>
              <a:cs typeface="Comic Sans MS" charset="0"/>
            </a:endParaRPr>
          </a:p>
        </p:txBody>
      </p:sp>
    </p:spTree>
    <p:extLst>
      <p:ext uri="{BB962C8B-B14F-4D97-AF65-F5344CB8AC3E}">
        <p14:creationId xmlns:p14="http://schemas.microsoft.com/office/powerpoint/2010/main" val="22226398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31"/>
                                        </p:tgtEl>
                                        <p:attrNameLst>
                                          <p:attrName>style.visibility</p:attrName>
                                        </p:attrNameLst>
                                      </p:cBhvr>
                                      <p:to>
                                        <p:strVal val="visible"/>
                                      </p:to>
                                    </p:set>
                                    <p:animEffect transition="in" filter="wipe(left)">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down)">
                                      <p:cBhvr>
                                        <p:cTn id="25" dur="500"/>
                                        <p:tgtEl>
                                          <p:spTgt spid="33"/>
                                        </p:tgtEl>
                                      </p:cBhvr>
                                    </p:animEffect>
                                  </p:childTnLst>
                                </p:cTn>
                              </p:par>
                            </p:childTnLst>
                          </p:cTn>
                        </p:par>
                        <p:par>
                          <p:cTn id="26" fill="hold">
                            <p:stCondLst>
                              <p:cond delay="500"/>
                            </p:stCondLst>
                            <p:childTnLst>
                              <p:par>
                                <p:cTn id="27" presetID="22" presetClass="exit" presetSubtype="2" fill="hold" grpId="0" nodeType="afterEffect">
                                  <p:stCondLst>
                                    <p:cond delay="0"/>
                                  </p:stCondLst>
                                  <p:childTnLst>
                                    <p:animEffect transition="out" filter="wipe(right)">
                                      <p:cBhvr>
                                        <p:cTn id="28" dur="500"/>
                                        <p:tgtEl>
                                          <p:spTgt spid="29"/>
                                        </p:tgtEl>
                                      </p:cBhvr>
                                    </p:animEffect>
                                    <p:set>
                                      <p:cBhvr>
                                        <p:cTn id="29" dur="1" fill="hold">
                                          <p:stCondLst>
                                            <p:cond delay="499"/>
                                          </p:stCondLst>
                                        </p:cTn>
                                        <p:tgtEl>
                                          <p:spTgt spid="29"/>
                                        </p:tgtEl>
                                        <p:attrNameLst>
                                          <p:attrName>style.visibility</p:attrName>
                                        </p:attrNameLst>
                                      </p:cBhvr>
                                      <p:to>
                                        <p:strVal val="hidden"/>
                                      </p:to>
                                    </p:se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P spid="31" grpId="0" animBg="1"/>
      <p:bldP spid="33" grpId="0" animBg="1"/>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ES_07_NoUnav_Banne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1" name="Rectangle 2"/>
          <p:cNvSpPr>
            <a:spLocks noChangeArrowheads="1"/>
          </p:cNvSpPr>
          <p:nvPr/>
        </p:nvSpPr>
        <p:spPr bwMode="auto">
          <a:xfrm>
            <a:off x="4114800" y="162580"/>
            <a:ext cx="50292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dirty="0">
                <a:solidFill>
                  <a:srgbClr val="EEECE1"/>
                </a:solidFill>
                <a:latin typeface="Comic Sans MS" charset="0"/>
                <a:cs typeface="Comic Sans MS" charset="0"/>
              </a:rPr>
              <a:t>Episodic Tremor and </a:t>
            </a:r>
            <a:r>
              <a:rPr lang="en-US" sz="3200" dirty="0" smtClean="0">
                <a:solidFill>
                  <a:srgbClr val="EEECE1"/>
                </a:solidFill>
                <a:latin typeface="Comic Sans MS" charset="0"/>
                <a:cs typeface="Comic Sans MS" charset="0"/>
              </a:rPr>
              <a:t>Slip</a:t>
            </a:r>
            <a:endParaRPr lang="en-US" sz="3200" dirty="0">
              <a:solidFill>
                <a:srgbClr val="EEECE1"/>
              </a:solidFill>
              <a:latin typeface="Comic Sans MS" charset="0"/>
              <a:cs typeface="Comic Sans MS" charset="0"/>
            </a:endParaRPr>
          </a:p>
        </p:txBody>
      </p:sp>
      <p:sp>
        <p:nvSpPr>
          <p:cNvPr id="46083" name="TextBox 5"/>
          <p:cNvSpPr txBox="1">
            <a:spLocks noChangeArrowheads="1"/>
          </p:cNvSpPr>
          <p:nvPr/>
        </p:nvSpPr>
        <p:spPr bwMode="auto">
          <a:xfrm>
            <a:off x="4273550" y="6400800"/>
            <a:ext cx="3659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latin typeface="Calibri" charset="0"/>
              </a:rPr>
              <a:t>Animations by JENDA JOHNSON</a:t>
            </a:r>
          </a:p>
        </p:txBody>
      </p:sp>
      <p:pic>
        <p:nvPicPr>
          <p:cNvPr id="46084" name="Picture 6" descr="IRIS_Logo.tif"/>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197850" y="6096000"/>
            <a:ext cx="8699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ETS Motio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95400" y="990600"/>
            <a:ext cx="6705600" cy="5029200"/>
          </a:xfrm>
          <a:prstGeom prst="rect">
            <a:avLst/>
          </a:prstGeom>
          <a:ln w="38100" cmpd="sng">
            <a:solidFill>
              <a:srgbClr val="660066"/>
            </a:solidFill>
          </a:ln>
          <a:effectLst>
            <a:outerShdw blurRad="50800" dist="38100" dir="2700000" algn="tl" rotWithShape="0">
              <a:prstClr val="black">
                <a:alpha val="40000"/>
              </a:prst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ES_07_NoUnav_Banne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Rectangle 3"/>
          <p:cNvSpPr>
            <a:spLocks noChangeArrowheads="1"/>
          </p:cNvSpPr>
          <p:nvPr/>
        </p:nvSpPr>
        <p:spPr bwMode="auto">
          <a:xfrm>
            <a:off x="533400" y="5640387"/>
            <a:ext cx="8001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2000">
                <a:solidFill>
                  <a:srgbClr val="660066"/>
                </a:solidFill>
                <a:latin typeface="Comic Sans MS" charset="0"/>
                <a:cs typeface="Comic Sans MS" charset="0"/>
              </a:rPr>
              <a:t>Slow slip between North American and Juan de Fuca plates at </a:t>
            </a:r>
            <a:br>
              <a:rPr lang="en-US" sz="2000">
                <a:solidFill>
                  <a:srgbClr val="660066"/>
                </a:solidFill>
                <a:latin typeface="Comic Sans MS" charset="0"/>
                <a:cs typeface="Comic Sans MS" charset="0"/>
              </a:rPr>
            </a:br>
            <a:r>
              <a:rPr lang="en-US" sz="2000">
                <a:solidFill>
                  <a:srgbClr val="660066"/>
                </a:solidFill>
                <a:latin typeface="Comic Sans MS" charset="0"/>
                <a:cs typeface="Comic Sans MS" charset="0"/>
              </a:rPr>
              <a:t>20 – 40 km depth. A transitional behavior between the shallow locked zone and the continuously slipping zone deeper than 40 km.</a:t>
            </a:r>
          </a:p>
        </p:txBody>
      </p:sp>
      <p:pic>
        <p:nvPicPr>
          <p:cNvPr id="55299" name="Picture 4" descr="ETS Cross Section.tiff"/>
          <p:cNvPicPr>
            <a:picLocks noChangeAspect="1"/>
          </p:cNvPicPr>
          <p:nvPr/>
        </p:nvPicPr>
        <p:blipFill>
          <a:blip r:embed="rId4" cstate="email">
            <a:extLst>
              <a:ext uri="{28A0092B-C50C-407E-A947-70E740481C1C}">
                <a14:useLocalDpi xmlns:a14="http://schemas.microsoft.com/office/drawing/2010/main" val="0"/>
              </a:ext>
            </a:extLst>
          </a:blip>
          <a:srcRect l="5000" t="1125" r="1666" b="1125"/>
          <a:stretch>
            <a:fillRect/>
          </a:stretch>
        </p:blipFill>
        <p:spPr bwMode="auto">
          <a:xfrm>
            <a:off x="533400" y="990600"/>
            <a:ext cx="8451850" cy="4678362"/>
          </a:xfrm>
          <a:prstGeom prst="rect">
            <a:avLst/>
          </a:prstGeom>
          <a:noFill/>
          <a:ln w="28575">
            <a:solidFill>
              <a:srgbClr val="660066"/>
            </a:solidFill>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ectangle 2"/>
          <p:cNvSpPr>
            <a:spLocks noChangeArrowheads="1"/>
          </p:cNvSpPr>
          <p:nvPr/>
        </p:nvSpPr>
        <p:spPr bwMode="auto">
          <a:xfrm>
            <a:off x="4136408" y="162580"/>
            <a:ext cx="5029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dirty="0">
                <a:solidFill>
                  <a:srgbClr val="EEECE1"/>
                </a:solidFill>
                <a:latin typeface="Comic Sans MS" charset="0"/>
                <a:cs typeface="Comic Sans MS" charset="0"/>
              </a:rPr>
              <a:t>Episodic Tremor and </a:t>
            </a:r>
            <a:r>
              <a:rPr lang="en-US" sz="3200" dirty="0" smtClean="0">
                <a:solidFill>
                  <a:srgbClr val="EEECE1"/>
                </a:solidFill>
                <a:latin typeface="Comic Sans MS" charset="0"/>
                <a:cs typeface="Comic Sans MS" charset="0"/>
              </a:rPr>
              <a:t>Slip</a:t>
            </a:r>
            <a:endParaRPr lang="en-US" sz="3200" dirty="0">
              <a:solidFill>
                <a:srgbClr val="EEECE1"/>
              </a:solidFill>
              <a:latin typeface="Comic Sans MS" charset="0"/>
              <a:cs typeface="Comic Sans MS" charset="0"/>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ES_07_NoUnav_Banne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TextBox 5"/>
          <p:cNvSpPr txBox="1">
            <a:spLocks noChangeArrowheads="1"/>
          </p:cNvSpPr>
          <p:nvPr/>
        </p:nvSpPr>
        <p:spPr bwMode="auto">
          <a:xfrm>
            <a:off x="4273550" y="6400800"/>
            <a:ext cx="3659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latin typeface="Calibri" charset="0"/>
              </a:rPr>
              <a:t>Animations by JENDA JOHNSON</a:t>
            </a:r>
          </a:p>
        </p:txBody>
      </p:sp>
      <p:pic>
        <p:nvPicPr>
          <p:cNvPr id="50179" name="Picture 6" descr="IRIS_Logo.tif"/>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8197850" y="6096000"/>
            <a:ext cx="8699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ETS Animation Snapshot.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0300" y="1092200"/>
            <a:ext cx="6870700" cy="5156200"/>
          </a:xfrm>
          <a:prstGeom prst="rect">
            <a:avLst/>
          </a:prstGeom>
          <a:ln w="28575" cmpd="sng">
            <a:solidFill>
              <a:srgbClr val="660066"/>
            </a:solidFill>
          </a:ln>
          <a:effectLst>
            <a:outerShdw blurRad="50800" dist="38100" dir="2700000" algn="tl" rotWithShape="0">
              <a:prstClr val="black">
                <a:alpha val="40000"/>
              </a:prstClr>
            </a:outerShdw>
          </a:effectLst>
        </p:spPr>
      </p:pic>
      <p:sp>
        <p:nvSpPr>
          <p:cNvPr id="7" name="Rectangle 2"/>
          <p:cNvSpPr>
            <a:spLocks noChangeArrowheads="1"/>
          </p:cNvSpPr>
          <p:nvPr/>
        </p:nvSpPr>
        <p:spPr bwMode="auto">
          <a:xfrm>
            <a:off x="4142096" y="162580"/>
            <a:ext cx="50292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sz="3200" dirty="0">
                <a:solidFill>
                  <a:srgbClr val="EEECE1"/>
                </a:solidFill>
                <a:latin typeface="Comic Sans MS" charset="0"/>
                <a:cs typeface="Comic Sans MS" charset="0"/>
              </a:rPr>
              <a:t>Episodic Tremor and </a:t>
            </a:r>
            <a:r>
              <a:rPr lang="en-US" sz="3200" dirty="0" smtClean="0">
                <a:solidFill>
                  <a:srgbClr val="EEECE1"/>
                </a:solidFill>
                <a:latin typeface="Comic Sans MS" charset="0"/>
                <a:cs typeface="Comic Sans MS" charset="0"/>
              </a:rPr>
              <a:t>Slip</a:t>
            </a:r>
            <a:endParaRPr lang="en-US" sz="3200" dirty="0">
              <a:solidFill>
                <a:srgbClr val="EEECE1"/>
              </a:solidFill>
              <a:latin typeface="Comic Sans MS" charset="0"/>
              <a:cs typeface="Comic Sans MS" charset="0"/>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0" descr="ES_07_NoUnav_Banne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2" descr="map4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2175"/>
            <a:ext cx="9144000"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3"/>
          <p:cNvSpPr txBox="1">
            <a:spLocks noChangeArrowheads="1"/>
          </p:cNvSpPr>
          <p:nvPr/>
        </p:nvSpPr>
        <p:spPr bwMode="auto">
          <a:xfrm>
            <a:off x="3581400" y="1588"/>
            <a:ext cx="5562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dirty="0" err="1">
                <a:solidFill>
                  <a:srgbClr val="EEECE1"/>
                </a:solidFill>
                <a:latin typeface="Comic Sans MS" charset="0"/>
                <a:cs typeface="Comic Sans MS" charset="0"/>
              </a:rPr>
              <a:t>EarthScope</a:t>
            </a:r>
            <a:r>
              <a:rPr lang="en-US" sz="2800" dirty="0">
                <a:solidFill>
                  <a:srgbClr val="EEECE1"/>
                </a:solidFill>
                <a:latin typeface="Comic Sans MS" charset="0"/>
                <a:cs typeface="Comic Sans MS" charset="0"/>
              </a:rPr>
              <a:t> Education Programs</a:t>
            </a:r>
          </a:p>
        </p:txBody>
      </p:sp>
      <p:sp>
        <p:nvSpPr>
          <p:cNvPr id="5" name="Rounded Rectangle 4"/>
          <p:cNvSpPr/>
          <p:nvPr/>
        </p:nvSpPr>
        <p:spPr>
          <a:xfrm>
            <a:off x="152400" y="990600"/>
            <a:ext cx="8839200" cy="5715000"/>
          </a:xfrm>
          <a:prstGeom prst="roundRect">
            <a:avLst/>
          </a:prstGeom>
          <a:solidFill>
            <a:srgbClr val="FFFFFF">
              <a:alpha val="70000"/>
            </a:srgb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lnSpc>
                <a:spcPts val="2460"/>
              </a:lnSpc>
              <a:spcBef>
                <a:spcPts val="0"/>
              </a:spcBef>
              <a:spcAft>
                <a:spcPts val="0"/>
              </a:spcAft>
              <a:defRPr/>
            </a:pPr>
            <a:endParaRPr lang="en-US" dirty="0"/>
          </a:p>
        </p:txBody>
      </p:sp>
      <p:sp>
        <p:nvSpPr>
          <p:cNvPr id="2" name="TextBox 1"/>
          <p:cNvSpPr txBox="1"/>
          <p:nvPr/>
        </p:nvSpPr>
        <p:spPr>
          <a:xfrm>
            <a:off x="381000" y="1300163"/>
            <a:ext cx="8458200" cy="5632310"/>
          </a:xfrm>
          <a:prstGeom prst="rect">
            <a:avLst/>
          </a:prstGeom>
          <a:noFill/>
        </p:spPr>
        <p:txBody>
          <a:bodyPr>
            <a:spAutoFit/>
          </a:bodyPr>
          <a:lstStyle/>
          <a:p>
            <a:pPr fontAlgn="auto">
              <a:lnSpc>
                <a:spcPts val="2900"/>
              </a:lnSpc>
              <a:spcBef>
                <a:spcPts val="0"/>
              </a:spcBef>
              <a:spcAft>
                <a:spcPts val="0"/>
              </a:spcAft>
              <a:defRPr/>
            </a:pPr>
            <a:r>
              <a:rPr lang="en-US" sz="2400" kern="0" dirty="0">
                <a:solidFill>
                  <a:srgbClr val="660066"/>
                </a:solidFill>
                <a:latin typeface="Comic Sans MS"/>
                <a:cs typeface="Comic Sans MS"/>
              </a:rPr>
              <a:t>OSU </a:t>
            </a:r>
            <a:r>
              <a:rPr lang="en-US" sz="2400" kern="0" dirty="0" err="1">
                <a:solidFill>
                  <a:srgbClr val="660066"/>
                </a:solidFill>
                <a:latin typeface="Comic Sans MS"/>
                <a:cs typeface="Comic Sans MS"/>
              </a:rPr>
              <a:t>EarthScope</a:t>
            </a:r>
            <a:r>
              <a:rPr lang="en-US" sz="2400" kern="0" dirty="0">
                <a:solidFill>
                  <a:srgbClr val="660066"/>
                </a:solidFill>
                <a:latin typeface="Comic Sans MS"/>
                <a:cs typeface="Comic Sans MS"/>
              </a:rPr>
              <a:t> National Office, 2007 – </a:t>
            </a:r>
            <a:r>
              <a:rPr lang="en-US" sz="2400" kern="0" dirty="0" smtClean="0">
                <a:solidFill>
                  <a:srgbClr val="660066"/>
                </a:solidFill>
                <a:latin typeface="Comic Sans MS"/>
                <a:cs typeface="Comic Sans MS"/>
              </a:rPr>
              <a:t>11</a:t>
            </a:r>
            <a:r>
              <a:rPr lang="en-US" sz="2400" kern="0" dirty="0">
                <a:solidFill>
                  <a:srgbClr val="660066"/>
                </a:solidFill>
                <a:latin typeface="Comic Sans MS"/>
                <a:cs typeface="Comic Sans MS"/>
              </a:rPr>
              <a:t/>
            </a:r>
            <a:br>
              <a:rPr lang="en-US" sz="2400" kern="0" dirty="0">
                <a:solidFill>
                  <a:srgbClr val="660066"/>
                </a:solidFill>
                <a:latin typeface="Comic Sans MS"/>
                <a:cs typeface="Comic Sans MS"/>
              </a:rPr>
            </a:br>
            <a:endParaRPr lang="en-US" sz="2400" kern="0" dirty="0">
              <a:solidFill>
                <a:srgbClr val="660066"/>
              </a:solidFill>
              <a:latin typeface="Comic Sans MS"/>
              <a:cs typeface="Comic Sans MS"/>
            </a:endParaRPr>
          </a:p>
          <a:p>
            <a:pPr fontAlgn="auto">
              <a:spcBef>
                <a:spcPts val="0"/>
              </a:spcBef>
              <a:spcAft>
                <a:spcPts val="0"/>
              </a:spcAft>
              <a:defRPr/>
            </a:pPr>
            <a:r>
              <a:rPr lang="en-US" sz="2400" kern="0" dirty="0">
                <a:solidFill>
                  <a:srgbClr val="660066"/>
                </a:solidFill>
                <a:latin typeface="Comic Sans MS"/>
                <a:cs typeface="Comic Sans MS"/>
              </a:rPr>
              <a:t>ASU </a:t>
            </a:r>
            <a:r>
              <a:rPr lang="en-US" sz="2400" kern="0" dirty="0" err="1">
                <a:solidFill>
                  <a:srgbClr val="660066"/>
                </a:solidFill>
                <a:latin typeface="Comic Sans MS"/>
                <a:cs typeface="Comic Sans MS"/>
              </a:rPr>
              <a:t>EarthScope</a:t>
            </a:r>
            <a:r>
              <a:rPr lang="en-US" sz="2400" kern="0" dirty="0">
                <a:solidFill>
                  <a:srgbClr val="660066"/>
                </a:solidFill>
                <a:latin typeface="Comic Sans MS"/>
                <a:cs typeface="Comic Sans MS"/>
              </a:rPr>
              <a:t> National Office, 2011 – 14</a:t>
            </a:r>
            <a:br>
              <a:rPr lang="en-US" sz="2400" kern="0" dirty="0">
                <a:solidFill>
                  <a:srgbClr val="660066"/>
                </a:solidFill>
                <a:latin typeface="Comic Sans MS"/>
                <a:cs typeface="Comic Sans MS"/>
              </a:rPr>
            </a:br>
            <a:endParaRPr lang="en-US" sz="2400" kern="0" dirty="0">
              <a:solidFill>
                <a:srgbClr val="660066"/>
              </a:solidFill>
              <a:latin typeface="Comic Sans MS"/>
              <a:cs typeface="Comic Sans MS"/>
            </a:endParaRPr>
          </a:p>
          <a:p>
            <a:pPr fontAlgn="auto">
              <a:spcBef>
                <a:spcPts val="0"/>
              </a:spcBef>
              <a:spcAft>
                <a:spcPts val="0"/>
              </a:spcAft>
              <a:defRPr/>
            </a:pPr>
            <a:r>
              <a:rPr lang="en-US" sz="2400" kern="0" dirty="0">
                <a:solidFill>
                  <a:srgbClr val="660066"/>
                </a:solidFill>
                <a:latin typeface="Comic Sans MS"/>
                <a:cs typeface="Comic Sans MS"/>
              </a:rPr>
              <a:t>IRIS Education and Public Outreach</a:t>
            </a:r>
            <a:br>
              <a:rPr lang="en-US" sz="2400" kern="0" dirty="0">
                <a:solidFill>
                  <a:srgbClr val="660066"/>
                </a:solidFill>
                <a:latin typeface="Comic Sans MS"/>
                <a:cs typeface="Comic Sans MS"/>
              </a:rPr>
            </a:br>
            <a:endParaRPr lang="en-US" sz="2400" kern="0" dirty="0">
              <a:solidFill>
                <a:srgbClr val="660066"/>
              </a:solidFill>
              <a:latin typeface="Comic Sans MS"/>
              <a:cs typeface="Comic Sans MS"/>
            </a:endParaRPr>
          </a:p>
          <a:p>
            <a:pPr fontAlgn="auto">
              <a:spcBef>
                <a:spcPts val="0"/>
              </a:spcBef>
              <a:spcAft>
                <a:spcPts val="0"/>
              </a:spcAft>
              <a:defRPr/>
            </a:pPr>
            <a:r>
              <a:rPr lang="en-US" sz="2400" kern="0" dirty="0">
                <a:solidFill>
                  <a:srgbClr val="660066"/>
                </a:solidFill>
                <a:latin typeface="Comic Sans MS"/>
                <a:cs typeface="Comic Sans MS"/>
              </a:rPr>
              <a:t>UNAVCO Education and Outreach</a:t>
            </a:r>
            <a:br>
              <a:rPr lang="en-US" sz="2400" kern="0" dirty="0">
                <a:solidFill>
                  <a:srgbClr val="660066"/>
                </a:solidFill>
                <a:latin typeface="Comic Sans MS"/>
                <a:cs typeface="Comic Sans MS"/>
              </a:rPr>
            </a:br>
            <a:endParaRPr lang="en-US" sz="2400" kern="0" dirty="0">
              <a:solidFill>
                <a:srgbClr val="660066"/>
              </a:solidFill>
              <a:latin typeface="Comic Sans MS"/>
              <a:cs typeface="Comic Sans MS"/>
            </a:endParaRPr>
          </a:p>
          <a:p>
            <a:pPr fontAlgn="auto">
              <a:spcBef>
                <a:spcPts val="0"/>
              </a:spcBef>
              <a:spcAft>
                <a:spcPts val="0"/>
              </a:spcAft>
              <a:defRPr/>
            </a:pPr>
            <a:r>
              <a:rPr lang="en-US" sz="2400" kern="0" dirty="0">
                <a:solidFill>
                  <a:srgbClr val="660066"/>
                </a:solidFill>
                <a:latin typeface="Comic Sans MS"/>
                <a:cs typeface="Comic Sans MS"/>
              </a:rPr>
              <a:t>Teachers on the Leading Edge (TOTLE), 2008-</a:t>
            </a:r>
            <a:r>
              <a:rPr lang="en-US" sz="2400" kern="0" dirty="0" smtClean="0">
                <a:solidFill>
                  <a:srgbClr val="660066"/>
                </a:solidFill>
                <a:latin typeface="Comic Sans MS"/>
                <a:cs typeface="Comic Sans MS"/>
              </a:rPr>
              <a:t>10</a:t>
            </a:r>
          </a:p>
          <a:p>
            <a:pPr fontAlgn="auto">
              <a:spcBef>
                <a:spcPts val="0"/>
              </a:spcBef>
              <a:spcAft>
                <a:spcPts val="0"/>
              </a:spcAft>
              <a:defRPr/>
            </a:pPr>
            <a:endParaRPr lang="en-US" sz="2400" kern="0" dirty="0" smtClean="0">
              <a:solidFill>
                <a:srgbClr val="660066"/>
              </a:solidFill>
              <a:latin typeface="Comic Sans MS"/>
              <a:cs typeface="Comic Sans MS"/>
            </a:endParaRPr>
          </a:p>
          <a:p>
            <a:pPr fontAlgn="auto">
              <a:spcBef>
                <a:spcPts val="0"/>
              </a:spcBef>
              <a:spcAft>
                <a:spcPts val="0"/>
              </a:spcAft>
              <a:defRPr/>
            </a:pPr>
            <a:r>
              <a:rPr lang="en-US" sz="2400" kern="0" dirty="0" smtClean="0">
                <a:solidFill>
                  <a:srgbClr val="660066"/>
                </a:solidFill>
                <a:latin typeface="Comic Sans MS"/>
                <a:cs typeface="Comic Sans MS"/>
              </a:rPr>
              <a:t>US Geological Survey</a:t>
            </a:r>
            <a:endParaRPr lang="en-US" sz="2400" kern="0" dirty="0">
              <a:solidFill>
                <a:srgbClr val="660066"/>
              </a:solidFill>
              <a:latin typeface="Comic Sans MS"/>
              <a:cs typeface="Comic Sans MS"/>
            </a:endParaRPr>
          </a:p>
          <a:p>
            <a:pPr fontAlgn="auto">
              <a:spcBef>
                <a:spcPts val="0"/>
              </a:spcBef>
              <a:spcAft>
                <a:spcPts val="0"/>
              </a:spcAft>
              <a:defRPr/>
            </a:pPr>
            <a:endParaRPr lang="en-US" sz="2400" kern="0" dirty="0" smtClean="0">
              <a:solidFill>
                <a:srgbClr val="660066"/>
              </a:solidFill>
              <a:latin typeface="Comic Sans MS"/>
              <a:cs typeface="Comic Sans MS"/>
            </a:endParaRPr>
          </a:p>
          <a:p>
            <a:pPr marL="338138" fontAlgn="auto">
              <a:spcBef>
                <a:spcPts val="0"/>
              </a:spcBef>
              <a:spcAft>
                <a:spcPts val="0"/>
              </a:spcAft>
              <a:defRPr/>
            </a:pPr>
            <a:r>
              <a:rPr lang="en-US" sz="2400" dirty="0">
                <a:solidFill>
                  <a:srgbClr val="660066"/>
                </a:solidFill>
                <a:latin typeface="Comic Sans MS" charset="0"/>
              </a:rPr>
              <a:t>John Wooden: </a:t>
            </a:r>
            <a:r>
              <a:rPr lang="ja-JP" altLang="en-US" sz="2400" dirty="0">
                <a:solidFill>
                  <a:srgbClr val="660066"/>
                </a:solidFill>
                <a:latin typeface="Comic Sans MS" charset="0"/>
              </a:rPr>
              <a:t>“</a:t>
            </a:r>
            <a:r>
              <a:rPr lang="en-US" altLang="ja-JP" sz="2400" dirty="0">
                <a:solidFill>
                  <a:srgbClr val="660066"/>
                </a:solidFill>
                <a:latin typeface="Comic Sans MS" charset="0"/>
              </a:rPr>
              <a:t>It</a:t>
            </a:r>
            <a:r>
              <a:rPr lang="ja-JP" altLang="en-US" sz="2400" dirty="0">
                <a:solidFill>
                  <a:srgbClr val="660066"/>
                </a:solidFill>
                <a:latin typeface="Comic Sans MS" charset="0"/>
              </a:rPr>
              <a:t>’</a:t>
            </a:r>
            <a:r>
              <a:rPr lang="en-US" altLang="ja-JP" sz="2400" dirty="0">
                <a:solidFill>
                  <a:srgbClr val="660066"/>
                </a:solidFill>
                <a:latin typeface="Comic Sans MS" charset="0"/>
              </a:rPr>
              <a:t>s amazing how much can be accomplished if nobody cares who gets the credit.</a:t>
            </a:r>
            <a:r>
              <a:rPr lang="ja-JP" altLang="en-US" sz="2400" dirty="0">
                <a:solidFill>
                  <a:srgbClr val="660066"/>
                </a:solidFill>
                <a:latin typeface="Comic Sans MS" charset="0"/>
              </a:rPr>
              <a:t>”</a:t>
            </a:r>
            <a:endParaRPr lang="en-US" sz="2400" dirty="0">
              <a:solidFill>
                <a:srgbClr val="660066"/>
              </a:solidFill>
              <a:latin typeface="Comic Sans MS" charset="0"/>
            </a:endParaRPr>
          </a:p>
          <a:p>
            <a:pPr fontAlgn="auto">
              <a:spcBef>
                <a:spcPts val="0"/>
              </a:spcBef>
              <a:spcAft>
                <a:spcPts val="0"/>
              </a:spcAft>
              <a:defRPr/>
            </a:pPr>
            <a:endParaRPr lang="en-US" sz="2400" kern="0" dirty="0">
              <a:solidFill>
                <a:srgbClr val="660066"/>
              </a:solidFill>
              <a:latin typeface="Comic Sans MS"/>
              <a:cs typeface="Comic Sans MS"/>
            </a:endParaRPr>
          </a:p>
        </p:txBody>
      </p:sp>
      <p:pic>
        <p:nvPicPr>
          <p:cNvPr id="7" name="Picture 12" descr="IRIS_Logo.tif"/>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791200" y="2667000"/>
            <a:ext cx="812249"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486400" y="3429000"/>
            <a:ext cx="2122953"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TOTLE_Logo2.pdf"/>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696200" y="3886200"/>
            <a:ext cx="1188720" cy="1188720"/>
          </a:xfrm>
          <a:prstGeom prst="rect">
            <a:avLst/>
          </a:prstGeom>
        </p:spPr>
      </p:pic>
      <p:pic>
        <p:nvPicPr>
          <p:cNvPr id="10" name="Picture 1"/>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6858000" y="1295400"/>
            <a:ext cx="1827213"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pic>
        <p:nvPicPr>
          <p:cNvPr id="4" name="Picture 3" descr="ASU.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8000" y="1905000"/>
            <a:ext cx="1211580" cy="640080"/>
          </a:xfrm>
          <a:prstGeom prst="rect">
            <a:avLst/>
          </a:prstGeom>
        </p:spPr>
      </p:pic>
      <p:pic>
        <p:nvPicPr>
          <p:cNvPr id="12" name="Picture 4" descr="USGS.tiff"/>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3810000" y="4876800"/>
            <a:ext cx="1631440" cy="64008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ES_07_NoUnav_Banne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4724400" y="145366"/>
            <a:ext cx="4267200" cy="609600"/>
          </a:xfrm>
          <a:prstGeom prst="rect">
            <a:avLst/>
          </a:prstGeom>
        </p:spPr>
        <p:txBody>
          <a:bodyPr anchor="ct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gn="ctr">
              <a:lnSpc>
                <a:spcPts val="3000"/>
              </a:lnSpc>
              <a:defRPr/>
            </a:pPr>
            <a:r>
              <a:rPr lang="en-US" sz="3200" dirty="0" smtClean="0">
                <a:solidFill>
                  <a:srgbClr val="EEECE1"/>
                </a:solidFill>
                <a:latin typeface="Comic Sans MS" charset="0"/>
                <a:cs typeface="Comic Sans MS" charset="0"/>
              </a:rPr>
              <a:t>The Earth Scientist</a:t>
            </a:r>
            <a:endParaRPr lang="en-US" sz="3200" dirty="0">
              <a:solidFill>
                <a:srgbClr val="EEECE1"/>
              </a:solidFill>
              <a:latin typeface="Comic Sans MS" charset="0"/>
              <a:cs typeface="Comic Sans MS" charset="0"/>
            </a:endParaRPr>
          </a:p>
          <a:p>
            <a:pPr algn="ctr">
              <a:lnSpc>
                <a:spcPts val="3000"/>
              </a:lnSpc>
              <a:defRPr/>
            </a:pPr>
            <a:r>
              <a:rPr lang="en-US" sz="3200" dirty="0" smtClean="0">
                <a:solidFill>
                  <a:srgbClr val="EEECE1"/>
                </a:solidFill>
                <a:latin typeface="Comic Sans MS" charset="0"/>
                <a:cs typeface="Comic Sans MS" charset="0"/>
              </a:rPr>
              <a:t>Spring 2011</a:t>
            </a:r>
          </a:p>
        </p:txBody>
      </p:sp>
      <p:sp>
        <p:nvSpPr>
          <p:cNvPr id="69635" name="Rectangle 6"/>
          <p:cNvSpPr>
            <a:spLocks noChangeArrowheads="1"/>
          </p:cNvSpPr>
          <p:nvPr/>
        </p:nvSpPr>
        <p:spPr bwMode="auto">
          <a:xfrm>
            <a:off x="4953000" y="1447800"/>
            <a:ext cx="4191000" cy="3962400"/>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nSpc>
                <a:spcPts val="3000"/>
              </a:lnSpc>
              <a:spcAft>
                <a:spcPts val="1200"/>
              </a:spcAft>
            </a:pPr>
            <a:r>
              <a:rPr lang="en-US" sz="2600" dirty="0">
                <a:solidFill>
                  <a:srgbClr val="660066"/>
                </a:solidFill>
                <a:latin typeface="Comic Sans MS" charset="0"/>
              </a:rPr>
              <a:t>Michael </a:t>
            </a:r>
            <a:r>
              <a:rPr lang="en-US" sz="2600" dirty="0" err="1">
                <a:solidFill>
                  <a:srgbClr val="660066"/>
                </a:solidFill>
                <a:latin typeface="Comic Sans MS" charset="0"/>
              </a:rPr>
              <a:t>Hubenthal</a:t>
            </a:r>
            <a:r>
              <a:rPr lang="en-US" sz="2600" dirty="0">
                <a:solidFill>
                  <a:srgbClr val="660066"/>
                </a:solidFill>
                <a:latin typeface="Comic Sans MS" charset="0"/>
              </a:rPr>
              <a:t>, IRIS</a:t>
            </a:r>
            <a:br>
              <a:rPr lang="en-US" sz="2600" dirty="0">
                <a:solidFill>
                  <a:srgbClr val="660066"/>
                </a:solidFill>
                <a:latin typeface="Comic Sans MS" charset="0"/>
              </a:rPr>
            </a:br>
            <a:r>
              <a:rPr lang="en-US" sz="2600" dirty="0">
                <a:solidFill>
                  <a:srgbClr val="660066"/>
                </a:solidFill>
                <a:latin typeface="Comic Sans MS" charset="0"/>
              </a:rPr>
              <a:t>  Guest Editor of special issue on seismology. </a:t>
            </a:r>
          </a:p>
          <a:p>
            <a:pPr>
              <a:lnSpc>
                <a:spcPts val="3000"/>
              </a:lnSpc>
              <a:spcAft>
                <a:spcPts val="1200"/>
              </a:spcAft>
            </a:pPr>
            <a:r>
              <a:rPr lang="en-US" sz="2600" dirty="0">
                <a:solidFill>
                  <a:srgbClr val="660066"/>
                </a:solidFill>
                <a:latin typeface="Comic Sans MS" charset="0"/>
              </a:rPr>
              <a:t>Two articles on teaching about ETS.</a:t>
            </a:r>
          </a:p>
          <a:p>
            <a:pPr>
              <a:lnSpc>
                <a:spcPts val="3000"/>
              </a:lnSpc>
              <a:spcAft>
                <a:spcPts val="1200"/>
              </a:spcAft>
            </a:pPr>
            <a:r>
              <a:rPr lang="en-US" sz="2600" dirty="0">
                <a:solidFill>
                  <a:srgbClr val="660066"/>
                </a:solidFill>
                <a:latin typeface="Comic Sans MS" charset="0"/>
              </a:rPr>
              <a:t>Articles on USArray, alternative conceptions about geophysics, and </a:t>
            </a:r>
            <a:r>
              <a:rPr lang="en-US" sz="2600" dirty="0" err="1">
                <a:solidFill>
                  <a:srgbClr val="660066"/>
                </a:solidFill>
                <a:latin typeface="Comic Sans MS" charset="0"/>
              </a:rPr>
              <a:t>intraplate</a:t>
            </a:r>
            <a:r>
              <a:rPr lang="en-US" sz="2600" dirty="0">
                <a:solidFill>
                  <a:srgbClr val="660066"/>
                </a:solidFill>
                <a:latin typeface="Comic Sans MS" charset="0"/>
              </a:rPr>
              <a:t> earthquakes</a:t>
            </a:r>
            <a:r>
              <a:rPr lang="en-US" sz="2600" dirty="0" smtClean="0">
                <a:solidFill>
                  <a:srgbClr val="660066"/>
                </a:solidFill>
                <a:latin typeface="Comic Sans MS" charset="0"/>
              </a:rPr>
              <a:t>.</a:t>
            </a:r>
          </a:p>
        </p:txBody>
      </p:sp>
      <p:pic>
        <p:nvPicPr>
          <p:cNvPr id="11" name="Picture 10" descr="TES Sp 2011.tiff"/>
          <p:cNvPicPr>
            <a:picLocks noChangeAspect="1"/>
          </p:cNvPicPr>
          <p:nvPr/>
        </p:nvPicPr>
        <p:blipFill>
          <a:blip r:embed="rId4"/>
          <a:stretch>
            <a:fillRect/>
          </a:stretch>
        </p:blipFill>
        <p:spPr>
          <a:xfrm>
            <a:off x="228601" y="944880"/>
            <a:ext cx="4445171" cy="5760720"/>
          </a:xfrm>
          <a:prstGeom prst="rect">
            <a:avLst/>
          </a:prstGeom>
          <a:ln w="19050" cap="flat" cmpd="sng" algn="ctr">
            <a:solidFill>
              <a:srgbClr val="660066"/>
            </a:solidFill>
            <a:prstDash val="solid"/>
            <a:round/>
            <a:headEnd type="none" w="med" len="med"/>
            <a:tailEnd type="none" w="med" len="med"/>
          </a:ln>
          <a:effectLst>
            <a:outerShdw blurRad="50800" dist="38100" dir="2700000">
              <a:srgbClr val="000000">
                <a:alpha val="43000"/>
              </a:srgbClr>
            </a:outerShdw>
          </a:effectLst>
        </p:spPr>
      </p:pic>
      <p:sp>
        <p:nvSpPr>
          <p:cNvPr id="2" name="TextBox 1"/>
          <p:cNvSpPr txBox="1"/>
          <p:nvPr/>
        </p:nvSpPr>
        <p:spPr>
          <a:xfrm>
            <a:off x="228600" y="3048000"/>
            <a:ext cx="4549142" cy="338554"/>
          </a:xfrm>
          <a:prstGeom prst="rect">
            <a:avLst/>
          </a:prstGeom>
          <a:solidFill>
            <a:srgbClr val="FFFFFF"/>
          </a:solidFill>
        </p:spPr>
        <p:txBody>
          <a:bodyPr wrap="none" rtlCol="0">
            <a:spAutoFit/>
          </a:bodyPr>
          <a:lstStyle/>
          <a:p>
            <a:r>
              <a:rPr lang="en-US" sz="1600" dirty="0">
                <a:solidFill>
                  <a:srgbClr val="0000FF"/>
                </a:solidFill>
                <a:latin typeface="Arial"/>
                <a:cs typeface="Arial"/>
                <a:hlinkClick r:id="rId5"/>
              </a:rPr>
              <a:t>http://</a:t>
            </a:r>
            <a:r>
              <a:rPr lang="en-US" sz="1600" dirty="0" err="1">
                <a:solidFill>
                  <a:srgbClr val="0000FF"/>
                </a:solidFill>
                <a:latin typeface="Arial"/>
                <a:cs typeface="Arial"/>
                <a:hlinkClick r:id="rId5"/>
              </a:rPr>
              <a:t>www.iris.edu</a:t>
            </a:r>
            <a:r>
              <a:rPr lang="en-US" sz="1600" dirty="0">
                <a:solidFill>
                  <a:srgbClr val="0000FF"/>
                </a:solidFill>
                <a:latin typeface="Arial"/>
                <a:cs typeface="Arial"/>
                <a:hlinkClick r:id="rId5"/>
              </a:rPr>
              <a:t>/</a:t>
            </a:r>
            <a:r>
              <a:rPr lang="en-US" sz="1600" dirty="0" err="1">
                <a:solidFill>
                  <a:srgbClr val="0000FF"/>
                </a:solidFill>
                <a:latin typeface="Arial"/>
                <a:cs typeface="Arial"/>
                <a:hlinkClick r:id="rId5"/>
              </a:rPr>
              <a:t>hq</a:t>
            </a:r>
            <a:r>
              <a:rPr lang="en-US" sz="1600" dirty="0">
                <a:solidFill>
                  <a:srgbClr val="0000FF"/>
                </a:solidFill>
                <a:latin typeface="Arial"/>
                <a:cs typeface="Arial"/>
                <a:hlinkClick r:id="rId5"/>
              </a:rPr>
              <a:t>/resource/</a:t>
            </a:r>
            <a:r>
              <a:rPr lang="en-US" sz="1600" dirty="0" smtClean="0">
                <a:solidFill>
                  <a:srgbClr val="0000FF"/>
                </a:solidFill>
                <a:latin typeface="Arial"/>
                <a:cs typeface="Arial"/>
                <a:hlinkClick r:id="rId5"/>
              </a:rPr>
              <a:t>tes_spring_2011</a:t>
            </a:r>
            <a:endParaRPr lang="en-US" sz="1600" dirty="0">
              <a:solidFill>
                <a:srgbClr val="0000FF"/>
              </a:solidFill>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S_07_NoUnav_Banne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RIS Home Page.tif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00528" y="1066800"/>
            <a:ext cx="7838672" cy="5029200"/>
          </a:xfrm>
          <a:prstGeom prst="rect">
            <a:avLst/>
          </a:prstGeom>
          <a:ln w="28575" cmpd="sng">
            <a:solidFill>
              <a:srgbClr val="660066"/>
            </a:solidFill>
          </a:ln>
          <a:effectLst>
            <a:outerShdw blurRad="50800" dist="38100" dir="2700000" algn="tl" rotWithShape="0">
              <a:prstClr val="black">
                <a:alpha val="40000"/>
              </a:prstClr>
            </a:outerShdw>
          </a:effectLst>
        </p:spPr>
      </p:pic>
      <p:sp>
        <p:nvSpPr>
          <p:cNvPr id="6" name="Rectangle 138"/>
          <p:cNvSpPr>
            <a:spLocks noGrp="1" noChangeArrowheads="1"/>
          </p:cNvSpPr>
          <p:nvPr>
            <p:ph type="title"/>
          </p:nvPr>
        </p:nvSpPr>
        <p:spPr>
          <a:xfrm>
            <a:off x="4800600" y="93594"/>
            <a:ext cx="3962400" cy="668406"/>
          </a:xfrm>
        </p:spPr>
        <p:txBody>
          <a:bodyPr rIns="132080"/>
          <a:lstStyle/>
          <a:p>
            <a:pPr indent="0" eaLnBrk="1" hangingPunct="1">
              <a:defRPr/>
            </a:pPr>
            <a:r>
              <a:rPr lang="en-US" sz="3200" b="0" dirty="0" smtClean="0">
                <a:solidFill>
                  <a:srgbClr val="EEECE1"/>
                </a:solidFill>
              </a:rPr>
              <a:t>IRIS Home Page</a:t>
            </a:r>
          </a:p>
        </p:txBody>
      </p:sp>
      <p:grpSp>
        <p:nvGrpSpPr>
          <p:cNvPr id="14" name="Group 13"/>
          <p:cNvGrpSpPr/>
          <p:nvPr/>
        </p:nvGrpSpPr>
        <p:grpSpPr>
          <a:xfrm>
            <a:off x="152400" y="2555130"/>
            <a:ext cx="2226391" cy="954535"/>
            <a:chOff x="152400" y="2555130"/>
            <a:chExt cx="2226391" cy="954535"/>
          </a:xfrm>
        </p:grpSpPr>
        <p:sp>
          <p:nvSpPr>
            <p:cNvPr id="12" name="Right Arrow 11"/>
            <p:cNvSpPr/>
            <p:nvPr/>
          </p:nvSpPr>
          <p:spPr>
            <a:xfrm>
              <a:off x="152400" y="2555130"/>
              <a:ext cx="1066800" cy="3810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52400" y="3048000"/>
              <a:ext cx="2226391" cy="461665"/>
            </a:xfrm>
            <a:prstGeom prst="rect">
              <a:avLst/>
            </a:prstGeom>
            <a:solidFill>
              <a:schemeClr val="bg1"/>
            </a:solidFill>
            <a:ln>
              <a:solidFill>
                <a:srgbClr val="660066"/>
              </a:solidFill>
            </a:ln>
          </p:spPr>
          <p:txBody>
            <a:bodyPr wrap="none" rtlCol="0">
              <a:spAutoFit/>
            </a:bodyPr>
            <a:lstStyle/>
            <a:p>
              <a:r>
                <a:rPr lang="en-US" sz="2400" dirty="0" smtClean="0">
                  <a:solidFill>
                    <a:srgbClr val="660066"/>
                  </a:solidFill>
                  <a:latin typeface="Comic Sans MS"/>
                  <a:cs typeface="Comic Sans MS"/>
                </a:rPr>
                <a:t>For Educators</a:t>
              </a:r>
              <a:endParaRPr lang="en-US" sz="2400" dirty="0">
                <a:solidFill>
                  <a:srgbClr val="660066"/>
                </a:solidFill>
                <a:latin typeface="Comic Sans MS"/>
                <a:cs typeface="Comic Sans MS"/>
              </a:endParaRPr>
            </a:p>
          </p:txBody>
        </p:sp>
      </p:grpSp>
    </p:spTree>
    <p:extLst>
      <p:ext uri="{BB962C8B-B14F-4D97-AF65-F5344CB8AC3E}">
        <p14:creationId xmlns:p14="http://schemas.microsoft.com/office/powerpoint/2010/main" val="26395045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0" descr="ES_07_NoUnav_Banne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IRIS For Educators.tif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76400" y="914400"/>
            <a:ext cx="7057882" cy="5852160"/>
          </a:xfrm>
          <a:prstGeom prst="rect">
            <a:avLst/>
          </a:prstGeom>
          <a:ln w="28575" cmpd="sng">
            <a:solidFill>
              <a:srgbClr val="660066"/>
            </a:solidFill>
          </a:ln>
          <a:effectLst>
            <a:outerShdw blurRad="50800" dist="38100" dir="2700000" algn="tl" rotWithShape="0">
              <a:prstClr val="black">
                <a:alpha val="40000"/>
              </a:prstClr>
            </a:outerShdw>
          </a:effectLst>
        </p:spPr>
      </p:pic>
      <p:sp>
        <p:nvSpPr>
          <p:cNvPr id="5" name="Rectangle 138"/>
          <p:cNvSpPr>
            <a:spLocks noGrp="1" noChangeArrowheads="1"/>
          </p:cNvSpPr>
          <p:nvPr>
            <p:ph type="title"/>
          </p:nvPr>
        </p:nvSpPr>
        <p:spPr>
          <a:xfrm>
            <a:off x="3810000" y="17394"/>
            <a:ext cx="5334000" cy="668406"/>
          </a:xfrm>
        </p:spPr>
        <p:txBody>
          <a:bodyPr rIns="132080"/>
          <a:lstStyle/>
          <a:p>
            <a:pPr indent="0" eaLnBrk="1" hangingPunct="1">
              <a:defRPr/>
            </a:pPr>
            <a:r>
              <a:rPr lang="en-US" sz="3200" b="0" dirty="0" smtClean="0">
                <a:solidFill>
                  <a:srgbClr val="EEECE1"/>
                </a:solidFill>
              </a:rPr>
              <a:t>IRIS “For Educators” Page</a:t>
            </a:r>
          </a:p>
        </p:txBody>
      </p:sp>
      <p:grpSp>
        <p:nvGrpSpPr>
          <p:cNvPr id="8" name="Group 7"/>
          <p:cNvGrpSpPr/>
          <p:nvPr/>
        </p:nvGrpSpPr>
        <p:grpSpPr>
          <a:xfrm>
            <a:off x="76200" y="2106580"/>
            <a:ext cx="1757813" cy="865220"/>
            <a:chOff x="76200" y="1954180"/>
            <a:chExt cx="1757813" cy="865220"/>
          </a:xfrm>
        </p:grpSpPr>
        <p:sp>
          <p:nvSpPr>
            <p:cNvPr id="6" name="Right Arrow 5"/>
            <p:cNvSpPr/>
            <p:nvPr/>
          </p:nvSpPr>
          <p:spPr>
            <a:xfrm>
              <a:off x="685800" y="2438400"/>
              <a:ext cx="1066800" cy="3810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6200" y="1954180"/>
              <a:ext cx="1757813" cy="461665"/>
            </a:xfrm>
            <a:prstGeom prst="rect">
              <a:avLst/>
            </a:prstGeom>
            <a:solidFill>
              <a:schemeClr val="bg1"/>
            </a:solidFill>
            <a:ln>
              <a:solidFill>
                <a:srgbClr val="660066"/>
              </a:solidFill>
            </a:ln>
          </p:spPr>
          <p:txBody>
            <a:bodyPr wrap="none" rtlCol="0">
              <a:spAutoFit/>
            </a:bodyPr>
            <a:lstStyle/>
            <a:p>
              <a:r>
                <a:rPr lang="en-US" sz="2400" dirty="0" smtClean="0">
                  <a:solidFill>
                    <a:srgbClr val="660066"/>
                  </a:solidFill>
                  <a:latin typeface="Comic Sans MS"/>
                  <a:cs typeface="Comic Sans MS"/>
                </a:rPr>
                <a:t>Animations</a:t>
              </a:r>
              <a:endParaRPr lang="en-US" sz="2400" dirty="0">
                <a:solidFill>
                  <a:srgbClr val="660066"/>
                </a:solidFill>
                <a:latin typeface="Comic Sans MS"/>
                <a:cs typeface="Comic Sans MS"/>
              </a:endParaRPr>
            </a:p>
          </p:txBody>
        </p:sp>
      </p:grpSp>
      <p:grpSp>
        <p:nvGrpSpPr>
          <p:cNvPr id="12" name="Group 11"/>
          <p:cNvGrpSpPr/>
          <p:nvPr/>
        </p:nvGrpSpPr>
        <p:grpSpPr>
          <a:xfrm>
            <a:off x="76200" y="3124200"/>
            <a:ext cx="1950324" cy="865220"/>
            <a:chOff x="76200" y="2971800"/>
            <a:chExt cx="1950324" cy="865220"/>
          </a:xfrm>
        </p:grpSpPr>
        <p:sp>
          <p:nvSpPr>
            <p:cNvPr id="10" name="Right Arrow 9"/>
            <p:cNvSpPr/>
            <p:nvPr/>
          </p:nvSpPr>
          <p:spPr>
            <a:xfrm>
              <a:off x="685800" y="3456020"/>
              <a:ext cx="1066800" cy="3810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6200" y="2971800"/>
              <a:ext cx="1950324" cy="461665"/>
            </a:xfrm>
            <a:prstGeom prst="rect">
              <a:avLst/>
            </a:prstGeom>
            <a:solidFill>
              <a:schemeClr val="bg1"/>
            </a:solidFill>
            <a:ln>
              <a:solidFill>
                <a:srgbClr val="660066"/>
              </a:solidFill>
            </a:ln>
          </p:spPr>
          <p:txBody>
            <a:bodyPr wrap="none" rtlCol="0">
              <a:spAutoFit/>
            </a:bodyPr>
            <a:lstStyle/>
            <a:p>
              <a:r>
                <a:rPr lang="en-US" sz="2400" dirty="0" smtClean="0">
                  <a:solidFill>
                    <a:srgbClr val="660066"/>
                  </a:solidFill>
                  <a:latin typeface="Comic Sans MS"/>
                  <a:cs typeface="Comic Sans MS"/>
                </a:rPr>
                <a:t>Lesson Plans</a:t>
              </a:r>
              <a:endParaRPr lang="en-US" sz="2400" dirty="0">
                <a:solidFill>
                  <a:srgbClr val="660066"/>
                </a:solidFill>
                <a:latin typeface="Comic Sans MS"/>
                <a:cs typeface="Comic Sans MS"/>
              </a:endParaRPr>
            </a:p>
          </p:txBody>
        </p:sp>
      </p:grpSp>
      <p:grpSp>
        <p:nvGrpSpPr>
          <p:cNvPr id="14" name="Group 13"/>
          <p:cNvGrpSpPr/>
          <p:nvPr/>
        </p:nvGrpSpPr>
        <p:grpSpPr>
          <a:xfrm>
            <a:off x="41869" y="5029200"/>
            <a:ext cx="2167931" cy="865220"/>
            <a:chOff x="76200" y="1954180"/>
            <a:chExt cx="2167931" cy="865220"/>
          </a:xfrm>
        </p:grpSpPr>
        <p:sp>
          <p:nvSpPr>
            <p:cNvPr id="15" name="Right Arrow 14"/>
            <p:cNvSpPr/>
            <p:nvPr/>
          </p:nvSpPr>
          <p:spPr>
            <a:xfrm>
              <a:off x="685800" y="2438400"/>
              <a:ext cx="1066800" cy="3810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6200" y="1954180"/>
              <a:ext cx="2167931" cy="461665"/>
            </a:xfrm>
            <a:prstGeom prst="rect">
              <a:avLst/>
            </a:prstGeom>
            <a:solidFill>
              <a:schemeClr val="bg1"/>
            </a:solidFill>
            <a:ln>
              <a:solidFill>
                <a:srgbClr val="660066"/>
              </a:solidFill>
            </a:ln>
          </p:spPr>
          <p:txBody>
            <a:bodyPr wrap="none" rtlCol="0">
              <a:spAutoFit/>
            </a:bodyPr>
            <a:lstStyle/>
            <a:p>
              <a:r>
                <a:rPr lang="en-US" sz="2400" dirty="0" smtClean="0">
                  <a:solidFill>
                    <a:srgbClr val="660066"/>
                  </a:solidFill>
                  <a:latin typeface="Comic Sans MS"/>
                  <a:cs typeface="Comic Sans MS"/>
                </a:rPr>
                <a:t>IRIS: </a:t>
              </a:r>
              <a:r>
                <a:rPr lang="en-US" sz="2400" dirty="0" err="1" smtClean="0">
                  <a:solidFill>
                    <a:srgbClr val="660066"/>
                  </a:solidFill>
                  <a:latin typeface="Comic Sans MS"/>
                  <a:cs typeface="Comic Sans MS"/>
                </a:rPr>
                <a:t>InClass</a:t>
              </a:r>
              <a:endParaRPr lang="en-US" sz="2400" dirty="0">
                <a:solidFill>
                  <a:srgbClr val="660066"/>
                </a:solidFill>
                <a:latin typeface="Comic Sans MS"/>
                <a:cs typeface="Comic Sans MS"/>
              </a:endParaRPr>
            </a:p>
          </p:txBody>
        </p:sp>
      </p:grpSp>
      <p:sp>
        <p:nvSpPr>
          <p:cNvPr id="17" name="Rectangle 138"/>
          <p:cNvSpPr txBox="1">
            <a:spLocks noChangeArrowheads="1"/>
          </p:cNvSpPr>
          <p:nvPr/>
        </p:nvSpPr>
        <p:spPr bwMode="auto">
          <a:xfrm>
            <a:off x="3810000" y="17394"/>
            <a:ext cx="5334000" cy="668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132080" bIns="45720" numCol="1" anchor="ctr" anchorCtr="0" compatLnSpc="1">
            <a:prstTxWarp prst="textNoShape">
              <a:avLst/>
            </a:prstTxWarp>
          </a:bodyPr>
          <a:lstStyle>
            <a:lvl1pPr algn="ctr" rtl="0" eaLnBrk="0" fontAlgn="base" hangingPunct="0">
              <a:spcBef>
                <a:spcPct val="0"/>
              </a:spcBef>
              <a:spcAft>
                <a:spcPct val="0"/>
              </a:spcAft>
              <a:defRPr sz="4000" b="1" kern="1200">
                <a:solidFill>
                  <a:srgbClr val="003399"/>
                </a:solidFill>
                <a:latin typeface="Comic Sans MS" pitchFamily="66" charset="0"/>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6pPr>
            <a:lvl7pPr marL="9144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7pPr>
            <a:lvl8pPr marL="13716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8pPr>
            <a:lvl9pPr marL="18288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9pPr>
          </a:lstStyle>
          <a:p>
            <a:pPr eaLnBrk="1" hangingPunct="1">
              <a:defRPr/>
            </a:pPr>
            <a:r>
              <a:rPr lang="en-US" sz="3200" b="0" i="1" dirty="0" smtClean="0">
                <a:solidFill>
                  <a:srgbClr val="EEECE1"/>
                </a:solidFill>
              </a:rPr>
              <a:t>IRIS: </a:t>
            </a:r>
            <a:r>
              <a:rPr lang="en-US" sz="3200" b="0" i="1" dirty="0" err="1" smtClean="0">
                <a:solidFill>
                  <a:srgbClr val="EEECE1"/>
                </a:solidFill>
              </a:rPr>
              <a:t>InClass</a:t>
            </a:r>
            <a:r>
              <a:rPr lang="en-US" sz="3200" b="0" i="1" dirty="0" smtClean="0">
                <a:solidFill>
                  <a:srgbClr val="EEECE1"/>
                </a:solidFill>
              </a:rPr>
              <a:t> </a:t>
            </a:r>
            <a:r>
              <a:rPr lang="en-US" sz="3200" b="0" dirty="0" smtClean="0">
                <a:solidFill>
                  <a:srgbClr val="EEECE1"/>
                </a:solidFill>
              </a:rPr>
              <a:t>Coming Soon</a:t>
            </a:r>
          </a:p>
        </p:txBody>
      </p:sp>
    </p:spTree>
    <p:extLst>
      <p:ext uri="{BB962C8B-B14F-4D97-AF65-F5344CB8AC3E}">
        <p14:creationId xmlns:p14="http://schemas.microsoft.com/office/powerpoint/2010/main" val="32576953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1500"/>
                            </p:stCondLst>
                            <p:childTnLst>
                              <p:par>
                                <p:cTn id="9" presetID="22" presetClass="entr" presetSubtype="8" fill="hold" nodeType="afterEffect">
                                  <p:stCondLst>
                                    <p:cond delay="100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xit" presetSubtype="2" fill="hold" grpId="0" nodeType="clickEffect">
                                  <p:stCondLst>
                                    <p:cond delay="0"/>
                                  </p:stCondLst>
                                  <p:childTnLst>
                                    <p:animEffect transition="out" filter="wipe(right)">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0" descr="ES_07_NoUnav_Banne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itle 8"/>
          <p:cNvSpPr>
            <a:spLocks noGrp="1"/>
          </p:cNvSpPr>
          <p:nvPr>
            <p:ph type="title"/>
          </p:nvPr>
        </p:nvSpPr>
        <p:spPr>
          <a:xfrm>
            <a:off x="4594577" y="150459"/>
            <a:ext cx="3886200" cy="487363"/>
          </a:xfrm>
        </p:spPr>
        <p:txBody>
          <a:bodyPr>
            <a:noAutofit/>
          </a:bodyPr>
          <a:lstStyle/>
          <a:p>
            <a:pPr eaLnBrk="1" hangingPunct="1">
              <a:defRPr/>
            </a:pPr>
            <a:r>
              <a:rPr lang="en-US" sz="2800" b="0" dirty="0">
                <a:solidFill>
                  <a:schemeClr val="bg2"/>
                </a:solidFill>
                <a:latin typeface="Comic Sans MS" charset="0"/>
              </a:rPr>
              <a:t>A Deadly Dozen Recent </a:t>
            </a:r>
            <a:r>
              <a:rPr lang="en-US" sz="2800" b="0" dirty="0" smtClean="0">
                <a:solidFill>
                  <a:schemeClr val="bg2"/>
                </a:solidFill>
                <a:latin typeface="Comic Sans MS" charset="0"/>
              </a:rPr>
              <a:t>Earthquakes</a:t>
            </a:r>
            <a:endParaRPr lang="en-US" sz="2800" b="0" dirty="0">
              <a:solidFill>
                <a:schemeClr val="bg2"/>
              </a:solidFill>
              <a:latin typeface="Comic Sans MS" charset="0"/>
            </a:endParaRPr>
          </a:p>
        </p:txBody>
      </p:sp>
      <p:pic>
        <p:nvPicPr>
          <p:cNvPr id="2" name="Picture 1" descr="SeismicEventsOfInterest.tiff"/>
          <p:cNvPicPr>
            <a:picLocks noChangeAspect="1"/>
          </p:cNvPicPr>
          <p:nvPr/>
        </p:nvPicPr>
        <p:blipFill rotWithShape="1">
          <a:blip r:embed="rId4" cstate="email">
            <a:extLst>
              <a:ext uri="{28A0092B-C50C-407E-A947-70E740481C1C}">
                <a14:useLocalDpi xmlns:a14="http://schemas.microsoft.com/office/drawing/2010/main" val="0"/>
              </a:ext>
            </a:extLst>
          </a:blip>
          <a:srcRect l="1182" t="2996" r="1588" b="3011"/>
          <a:stretch/>
        </p:blipFill>
        <p:spPr>
          <a:xfrm>
            <a:off x="76200" y="914400"/>
            <a:ext cx="8890657" cy="5160810"/>
          </a:xfrm>
          <a:prstGeom prst="rect">
            <a:avLst/>
          </a:prstGeom>
          <a:ln w="28575" cmpd="sng">
            <a:solidFill>
              <a:srgbClr val="660066"/>
            </a:solidFill>
          </a:ln>
          <a:effectLst>
            <a:outerShdw blurRad="50800" dist="38100" dir="2700000" algn="tl" rotWithShape="0">
              <a:srgbClr val="000000">
                <a:alpha val="43000"/>
              </a:srgbClr>
            </a:outerShdw>
          </a:effectLst>
        </p:spPr>
      </p:pic>
      <p:sp>
        <p:nvSpPr>
          <p:cNvPr id="3" name="TextBox 2"/>
          <p:cNvSpPr txBox="1"/>
          <p:nvPr/>
        </p:nvSpPr>
        <p:spPr>
          <a:xfrm>
            <a:off x="2590800" y="1792069"/>
            <a:ext cx="2596797" cy="646331"/>
          </a:xfrm>
          <a:prstGeom prst="rect">
            <a:avLst/>
          </a:prstGeom>
          <a:solidFill>
            <a:schemeClr val="bg1"/>
          </a:solidFill>
          <a:ln>
            <a:solidFill>
              <a:srgbClr val="660066"/>
            </a:solidFill>
          </a:ln>
        </p:spPr>
        <p:txBody>
          <a:bodyPr wrap="none" rtlCol="0">
            <a:spAutoFit/>
          </a:bodyPr>
          <a:lstStyle/>
          <a:p>
            <a:r>
              <a:rPr lang="en-US" dirty="0" smtClean="0">
                <a:solidFill>
                  <a:srgbClr val="660066"/>
                </a:solidFill>
              </a:rPr>
              <a:t>1. Japan March, 2011</a:t>
            </a:r>
          </a:p>
          <a:p>
            <a:r>
              <a:rPr lang="en-US" dirty="0" smtClean="0">
                <a:solidFill>
                  <a:srgbClr val="660066"/>
                </a:solidFill>
              </a:rPr>
              <a:t>20,894 killed or missing</a:t>
            </a:r>
            <a:endParaRPr lang="en-US" dirty="0">
              <a:solidFill>
                <a:srgbClr val="660066"/>
              </a:solidFill>
            </a:endParaRPr>
          </a:p>
        </p:txBody>
      </p:sp>
      <p:sp>
        <p:nvSpPr>
          <p:cNvPr id="11" name="TextBox 10"/>
          <p:cNvSpPr txBox="1"/>
          <p:nvPr/>
        </p:nvSpPr>
        <p:spPr>
          <a:xfrm>
            <a:off x="6172200" y="3392269"/>
            <a:ext cx="2443510" cy="646331"/>
          </a:xfrm>
          <a:prstGeom prst="rect">
            <a:avLst/>
          </a:prstGeom>
          <a:solidFill>
            <a:schemeClr val="bg1"/>
          </a:solidFill>
          <a:ln>
            <a:solidFill>
              <a:srgbClr val="660066"/>
            </a:solidFill>
          </a:ln>
        </p:spPr>
        <p:txBody>
          <a:bodyPr wrap="none" rtlCol="0">
            <a:spAutoFit/>
          </a:bodyPr>
          <a:lstStyle/>
          <a:p>
            <a:r>
              <a:rPr lang="en-US" dirty="0" smtClean="0">
                <a:solidFill>
                  <a:srgbClr val="660066"/>
                </a:solidFill>
              </a:rPr>
              <a:t>5. Haiti January, 2010</a:t>
            </a:r>
          </a:p>
          <a:p>
            <a:r>
              <a:rPr lang="en-US" dirty="0" smtClean="0">
                <a:solidFill>
                  <a:srgbClr val="660066"/>
                </a:solidFill>
              </a:rPr>
              <a:t>46,000 – 85,000 killed</a:t>
            </a:r>
            <a:endParaRPr lang="en-US" dirty="0">
              <a:solidFill>
                <a:srgbClr val="660066"/>
              </a:solidFill>
            </a:endParaRPr>
          </a:p>
        </p:txBody>
      </p:sp>
      <p:sp>
        <p:nvSpPr>
          <p:cNvPr id="14" name="TextBox 13"/>
          <p:cNvSpPr txBox="1"/>
          <p:nvPr/>
        </p:nvSpPr>
        <p:spPr>
          <a:xfrm>
            <a:off x="1828800" y="3011269"/>
            <a:ext cx="2169284" cy="646331"/>
          </a:xfrm>
          <a:prstGeom prst="rect">
            <a:avLst/>
          </a:prstGeom>
          <a:solidFill>
            <a:schemeClr val="bg1"/>
          </a:solidFill>
          <a:ln>
            <a:solidFill>
              <a:srgbClr val="660066"/>
            </a:solidFill>
          </a:ln>
        </p:spPr>
        <p:txBody>
          <a:bodyPr wrap="none" rtlCol="0">
            <a:spAutoFit/>
          </a:bodyPr>
          <a:lstStyle/>
          <a:p>
            <a:r>
              <a:rPr lang="en-US" dirty="0" smtClean="0">
                <a:solidFill>
                  <a:srgbClr val="660066"/>
                </a:solidFill>
              </a:rPr>
              <a:t>8. China May, 2008</a:t>
            </a:r>
          </a:p>
          <a:p>
            <a:r>
              <a:rPr lang="en-US" dirty="0" smtClean="0">
                <a:solidFill>
                  <a:srgbClr val="660066"/>
                </a:solidFill>
              </a:rPr>
              <a:t>60,000 killed</a:t>
            </a:r>
            <a:endParaRPr lang="en-US" dirty="0">
              <a:solidFill>
                <a:srgbClr val="660066"/>
              </a:solidFill>
            </a:endParaRPr>
          </a:p>
        </p:txBody>
      </p:sp>
      <p:sp>
        <p:nvSpPr>
          <p:cNvPr id="17" name="TextBox 16"/>
          <p:cNvSpPr txBox="1"/>
          <p:nvPr/>
        </p:nvSpPr>
        <p:spPr>
          <a:xfrm>
            <a:off x="381000" y="2895600"/>
            <a:ext cx="2952175" cy="646331"/>
          </a:xfrm>
          <a:prstGeom prst="rect">
            <a:avLst/>
          </a:prstGeom>
          <a:solidFill>
            <a:schemeClr val="bg1"/>
          </a:solidFill>
          <a:ln>
            <a:solidFill>
              <a:srgbClr val="660066"/>
            </a:solidFill>
          </a:ln>
        </p:spPr>
        <p:txBody>
          <a:bodyPr wrap="none" rtlCol="0">
            <a:spAutoFit/>
          </a:bodyPr>
          <a:lstStyle/>
          <a:p>
            <a:r>
              <a:rPr lang="en-US" dirty="0" smtClean="0">
                <a:solidFill>
                  <a:srgbClr val="660066"/>
                </a:solidFill>
              </a:rPr>
              <a:t>11. Pakistan October, 2005</a:t>
            </a:r>
          </a:p>
          <a:p>
            <a:r>
              <a:rPr lang="en-US" dirty="0" smtClean="0">
                <a:solidFill>
                  <a:srgbClr val="660066"/>
                </a:solidFill>
              </a:rPr>
              <a:t>80,000 killed</a:t>
            </a:r>
            <a:endParaRPr lang="en-US" dirty="0">
              <a:solidFill>
                <a:srgbClr val="660066"/>
              </a:solidFill>
            </a:endParaRPr>
          </a:p>
        </p:txBody>
      </p:sp>
      <p:sp>
        <p:nvSpPr>
          <p:cNvPr id="18" name="TextBox 17"/>
          <p:cNvSpPr txBox="1"/>
          <p:nvPr/>
        </p:nvSpPr>
        <p:spPr>
          <a:xfrm>
            <a:off x="1447800" y="3736538"/>
            <a:ext cx="3200027" cy="646331"/>
          </a:xfrm>
          <a:prstGeom prst="rect">
            <a:avLst/>
          </a:prstGeom>
          <a:solidFill>
            <a:schemeClr val="bg1"/>
          </a:solidFill>
          <a:ln>
            <a:solidFill>
              <a:srgbClr val="660066"/>
            </a:solidFill>
          </a:ln>
        </p:spPr>
        <p:txBody>
          <a:bodyPr wrap="none" rtlCol="0">
            <a:spAutoFit/>
          </a:bodyPr>
          <a:lstStyle/>
          <a:p>
            <a:r>
              <a:rPr lang="en-US" dirty="0" smtClean="0">
                <a:solidFill>
                  <a:srgbClr val="660066"/>
                </a:solidFill>
              </a:rPr>
              <a:t>12. Sumatra December, 2004</a:t>
            </a:r>
          </a:p>
          <a:p>
            <a:r>
              <a:rPr lang="en-US" dirty="0" smtClean="0">
                <a:solidFill>
                  <a:srgbClr val="660066"/>
                </a:solidFill>
              </a:rPr>
              <a:t>230,000 killed</a:t>
            </a:r>
            <a:endParaRPr lang="en-US" dirty="0">
              <a:solidFill>
                <a:srgbClr val="660066"/>
              </a:solidFill>
            </a:endParaRPr>
          </a:p>
        </p:txBody>
      </p:sp>
      <p:sp>
        <p:nvSpPr>
          <p:cNvPr id="19" name="Title 8"/>
          <p:cNvSpPr txBox="1">
            <a:spLocks/>
          </p:cNvSpPr>
          <p:nvPr/>
        </p:nvSpPr>
        <p:spPr bwMode="auto">
          <a:xfrm>
            <a:off x="152400" y="6096000"/>
            <a:ext cx="8991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3600" b="1" kern="1200">
                <a:solidFill>
                  <a:srgbClr val="003399"/>
                </a:solidFill>
                <a:latin typeface="Comic Sans MS" pitchFamily="66" charset="0"/>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Comic Sans MS" charset="0"/>
                <a:ea typeface="ＭＳ Ｐゴシック" charset="0"/>
                <a:cs typeface="ＭＳ Ｐゴシック" charset="0"/>
              </a:defRPr>
            </a:lvl5pPr>
            <a:lvl6pPr marL="4572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6pPr>
            <a:lvl7pPr marL="9144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7pPr>
            <a:lvl8pPr marL="13716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8pPr>
            <a:lvl9pPr marL="1828800" algn="ctr" rtl="0" fontAlgn="base">
              <a:spcBef>
                <a:spcPct val="0"/>
              </a:spcBef>
              <a:spcAft>
                <a:spcPct val="0"/>
              </a:spcAft>
              <a:defRPr sz="4000">
                <a:solidFill>
                  <a:schemeClr val="tx1"/>
                </a:solidFill>
                <a:latin typeface="Comic Sans MS" charset="0"/>
                <a:ea typeface="ＭＳ Ｐゴシック" charset="0"/>
                <a:cs typeface="ＭＳ Ｐゴシック" charset="0"/>
              </a:defRPr>
            </a:lvl9pPr>
          </a:lstStyle>
          <a:p>
            <a:pPr algn="l" eaLnBrk="1" hangingPunct="1">
              <a:defRPr/>
            </a:pPr>
            <a:r>
              <a:rPr lang="en-US" sz="2200" b="0" dirty="0" smtClean="0">
                <a:solidFill>
                  <a:srgbClr val="660066"/>
                </a:solidFill>
                <a:latin typeface="Comic Sans MS" charset="0"/>
              </a:rPr>
              <a:t>Earthquakes and hurricanes are the most deadly natural disasters.</a:t>
            </a:r>
            <a:endParaRPr lang="en-US" sz="2200" b="0" dirty="0">
              <a:solidFill>
                <a:srgbClr val="660066"/>
              </a:solidFill>
              <a:latin typeface="Comic Sans MS" charset="0"/>
            </a:endParaRPr>
          </a:p>
        </p:txBody>
      </p:sp>
    </p:spTree>
    <p:extLst>
      <p:ext uri="{BB962C8B-B14F-4D97-AF65-F5344CB8AC3E}">
        <p14:creationId xmlns:p14="http://schemas.microsoft.com/office/powerpoint/2010/main" val="13646723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22" presetClass="exit" presetSubtype="1" fill="hold" grpId="1" nodeType="afterEffect">
                                  <p:stCondLst>
                                    <p:cond delay="3000"/>
                                  </p:stCondLst>
                                  <p:childTnLst>
                                    <p:animEffect transition="out" filter="wipe(up)">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par>
                          <p:cTn id="12" fill="hold">
                            <p:stCondLst>
                              <p:cond delay="4000"/>
                            </p:stCondLst>
                            <p:childTnLst>
                              <p:par>
                                <p:cTn id="13" presetID="22" presetClass="entr" presetSubtype="4"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par>
                          <p:cTn id="16" fill="hold">
                            <p:stCondLst>
                              <p:cond delay="4500"/>
                            </p:stCondLst>
                            <p:childTnLst>
                              <p:par>
                                <p:cTn id="17" presetID="22" presetClass="exit" presetSubtype="1" fill="hold" grpId="1" nodeType="afterEffect">
                                  <p:stCondLst>
                                    <p:cond delay="3000"/>
                                  </p:stCondLst>
                                  <p:childTnLst>
                                    <p:animEffect transition="out" filter="wipe(up)">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par>
                          <p:cTn id="20" fill="hold">
                            <p:stCondLst>
                              <p:cond delay="8000"/>
                            </p:stCondLst>
                            <p:childTnLst>
                              <p:par>
                                <p:cTn id="21" presetID="22" presetClass="entr" presetSubtype="4"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par>
                          <p:cTn id="24" fill="hold">
                            <p:stCondLst>
                              <p:cond delay="8500"/>
                            </p:stCondLst>
                            <p:childTnLst>
                              <p:par>
                                <p:cTn id="25" presetID="22" presetClass="exit" presetSubtype="1" fill="hold" grpId="1" nodeType="afterEffect">
                                  <p:stCondLst>
                                    <p:cond delay="3000"/>
                                  </p:stCondLst>
                                  <p:childTnLst>
                                    <p:animEffect transition="out" filter="wipe(up)">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par>
                          <p:cTn id="28" fill="hold">
                            <p:stCondLst>
                              <p:cond delay="12000"/>
                            </p:stCondLst>
                            <p:childTnLst>
                              <p:par>
                                <p:cTn id="29" presetID="22" presetClass="entr" presetSubtype="4"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par>
                          <p:cTn id="32" fill="hold">
                            <p:stCondLst>
                              <p:cond delay="12500"/>
                            </p:stCondLst>
                            <p:childTnLst>
                              <p:par>
                                <p:cTn id="33" presetID="22" presetClass="exit" presetSubtype="1" fill="hold" grpId="1" nodeType="afterEffect">
                                  <p:stCondLst>
                                    <p:cond delay="5000"/>
                                  </p:stCondLst>
                                  <p:childTnLst>
                                    <p:animEffect transition="out" filter="wipe(up)">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childTnLst>
                          </p:cTn>
                        </p:par>
                        <p:par>
                          <p:cTn id="36" fill="hold">
                            <p:stCondLst>
                              <p:cond delay="18000"/>
                            </p:stCondLst>
                            <p:childTnLst>
                              <p:par>
                                <p:cTn id="37" presetID="22" presetClass="entr" presetSubtype="4"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1" grpId="0" animBg="1"/>
      <p:bldP spid="11" grpId="1" animBg="1"/>
      <p:bldP spid="14" grpId="0" animBg="1"/>
      <p:bldP spid="14" grpId="1" animBg="1"/>
      <p:bldP spid="17" grpId="0" animBg="1"/>
      <p:bldP spid="17" grpId="1"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0" descr="ES_07_NoUnav_Banne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6813"/>
            <a:ext cx="9144000" cy="485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4"/>
          <p:cNvSpPr>
            <a:spLocks/>
          </p:cNvSpPr>
          <p:nvPr/>
        </p:nvSpPr>
        <p:spPr bwMode="auto">
          <a:xfrm>
            <a:off x="3911600" y="59069"/>
            <a:ext cx="53086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marL="533400" indent="-533400" fontAlgn="auto">
              <a:lnSpc>
                <a:spcPts val="3400"/>
              </a:lnSpc>
              <a:spcBef>
                <a:spcPts val="0"/>
              </a:spcBef>
              <a:spcAft>
                <a:spcPts val="0"/>
              </a:spcAft>
              <a:defRPr/>
            </a:pPr>
            <a:r>
              <a:rPr lang="en-US" sz="3200" kern="0" dirty="0">
                <a:solidFill>
                  <a:srgbClr val="EEECE1"/>
                </a:solidFill>
                <a:latin typeface="Comic Sans MS"/>
                <a:cs typeface="Comic Sans MS"/>
              </a:rPr>
              <a:t>USArray:</a:t>
            </a:r>
          </a:p>
          <a:p>
            <a:pPr marL="533400" indent="-533400" fontAlgn="auto">
              <a:lnSpc>
                <a:spcPts val="3400"/>
              </a:lnSpc>
              <a:spcBef>
                <a:spcPts val="0"/>
              </a:spcBef>
              <a:spcAft>
                <a:spcPts val="0"/>
              </a:spcAft>
              <a:defRPr/>
            </a:pPr>
            <a:r>
              <a:rPr lang="en-US" sz="3200" kern="0" dirty="0">
                <a:solidFill>
                  <a:srgbClr val="EEECE1"/>
                </a:solidFill>
                <a:latin typeface="Comic Sans MS"/>
                <a:cs typeface="Comic Sans MS"/>
              </a:rPr>
              <a:t>Transportable Array (TA)</a:t>
            </a:r>
          </a:p>
        </p:txBody>
      </p:sp>
      <p:sp>
        <p:nvSpPr>
          <p:cNvPr id="20484" name="Content Placeholder 16"/>
          <p:cNvSpPr txBox="1">
            <a:spLocks/>
          </p:cNvSpPr>
          <p:nvPr/>
        </p:nvSpPr>
        <p:spPr bwMode="auto">
          <a:xfrm>
            <a:off x="2971800" y="4419600"/>
            <a:ext cx="5867400" cy="1371600"/>
          </a:xfrm>
          <a:prstGeom prst="rect">
            <a:avLst/>
          </a:prstGeom>
          <a:solidFill>
            <a:srgbClr val="FFFFFF"/>
          </a:solidFill>
          <a:ln w="9525">
            <a:solidFill>
              <a:srgbClr val="000000"/>
            </a:solidFill>
            <a:miter lim="800000"/>
            <a:headEnd/>
            <a:tailEnd/>
          </a:ln>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indent="-182563"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lvl="2" eaLnBrk="1" hangingPunct="1">
              <a:buFont typeface="Arial" charset="0"/>
              <a:buChar char="•"/>
            </a:pPr>
            <a:r>
              <a:rPr lang="en-US" sz="2000">
                <a:solidFill>
                  <a:srgbClr val="000000"/>
                </a:solidFill>
                <a:latin typeface="Calibri" charset="0"/>
              </a:rPr>
              <a:t>400 Transportable Array (TA) Seismometers</a:t>
            </a:r>
          </a:p>
          <a:p>
            <a:pPr marL="0" lvl="2" eaLnBrk="1" hangingPunct="1">
              <a:buFont typeface="Arial" charset="0"/>
              <a:buChar char="•"/>
            </a:pPr>
            <a:r>
              <a:rPr lang="en-US" sz="2000">
                <a:solidFill>
                  <a:srgbClr val="000000"/>
                </a:solidFill>
                <a:latin typeface="Calibri" charset="0"/>
              </a:rPr>
              <a:t>Spaced every 70 km</a:t>
            </a:r>
          </a:p>
          <a:p>
            <a:pPr marL="0" lvl="2" eaLnBrk="1" hangingPunct="1">
              <a:buFont typeface="Arial" charset="0"/>
              <a:buChar char="•"/>
            </a:pPr>
            <a:r>
              <a:rPr lang="en-US" sz="2000">
                <a:solidFill>
                  <a:srgbClr val="000000"/>
                </a:solidFill>
                <a:latin typeface="Calibri" charset="0"/>
              </a:rPr>
              <a:t>Each station occupies a site for 1½ to 2 years</a:t>
            </a:r>
          </a:p>
          <a:p>
            <a:pPr marL="0" lvl="2" eaLnBrk="1" hangingPunct="1">
              <a:buFont typeface="Arial" charset="0"/>
              <a:buChar char="•"/>
            </a:pPr>
            <a:r>
              <a:rPr lang="en-US" sz="2000">
                <a:solidFill>
                  <a:srgbClr val="000000"/>
                </a:solidFill>
                <a:latin typeface="Calibri" charset="0"/>
              </a:rPr>
              <a:t>10 years to leap-frog across the country</a:t>
            </a:r>
          </a:p>
          <a:p>
            <a:pPr eaLnBrk="1" hangingPunct="1">
              <a:buFont typeface="Arial" charset="0"/>
              <a:buChar char="•"/>
            </a:pPr>
            <a:endParaRPr lang="en-US" sz="3200">
              <a:solidFill>
                <a:srgbClr val="000000"/>
              </a:solidFill>
              <a:latin typeface="Calibri" charset="0"/>
            </a:endParaRPr>
          </a:p>
        </p:txBody>
      </p:sp>
      <p:pic>
        <p:nvPicPr>
          <p:cNvPr id="18437" name="Picture 1" descr="TransportableStation.gif"/>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919007" y="1371600"/>
            <a:ext cx="454448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descr="ES_07_NoUnav_Banne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1" descr="0322"/>
          <p:cNvPicPr>
            <a:picLocks noChangeAspect="1" noChangeArrowheads="1"/>
          </p:cNvPicPr>
          <p:nvPr/>
        </p:nvPicPr>
        <p:blipFill>
          <a:blip r:embed="rId4"/>
          <a:srcRect b="2273"/>
          <a:stretch>
            <a:fillRect/>
          </a:stretch>
        </p:blipFill>
        <p:spPr bwMode="auto">
          <a:xfrm>
            <a:off x="685800" y="1066800"/>
            <a:ext cx="4748768" cy="5486400"/>
          </a:xfrm>
          <a:prstGeom prst="rect">
            <a:avLst/>
          </a:prstGeom>
          <a:noFill/>
          <a:ln w="28575" cmpd="sng">
            <a:solidFill>
              <a:srgbClr val="660066"/>
            </a:solidFill>
            <a:miter lim="800000"/>
            <a:headEnd/>
            <a:tailEnd/>
          </a:ln>
          <a:effectLst>
            <a:outerShdw blurRad="50800" dist="38100" dir="2700000" algn="tl" rotWithShape="0">
              <a:prstClr val="black">
                <a:alpha val="40000"/>
              </a:prstClr>
            </a:outerShdw>
          </a:effectLst>
        </p:spPr>
      </p:pic>
      <p:sp>
        <p:nvSpPr>
          <p:cNvPr id="28674" name="Rectangle 2"/>
          <p:cNvSpPr>
            <a:spLocks noGrp="1" noChangeArrowheads="1"/>
          </p:cNvSpPr>
          <p:nvPr>
            <p:ph type="title"/>
          </p:nvPr>
        </p:nvSpPr>
        <p:spPr>
          <a:xfrm>
            <a:off x="4114799" y="152400"/>
            <a:ext cx="5020733" cy="457200"/>
          </a:xfrm>
        </p:spPr>
        <p:txBody>
          <a:bodyPr/>
          <a:lstStyle/>
          <a:p>
            <a:pPr eaLnBrk="1" hangingPunct="1"/>
            <a:r>
              <a:rPr lang="en-US" sz="3200" b="0" dirty="0">
                <a:solidFill>
                  <a:srgbClr val="EEECE1"/>
                </a:solidFill>
                <a:ea typeface="ＭＳ Ｐゴシック" pitchFamily="-110" charset="-128"/>
                <a:cs typeface="ＭＳ Ｐゴシック" pitchFamily="-110" charset="-128"/>
              </a:rPr>
              <a:t>Types of S</a:t>
            </a:r>
            <a:r>
              <a:rPr lang="en-US" sz="3200" b="0" dirty="0" smtClean="0">
                <a:solidFill>
                  <a:srgbClr val="EEECE1"/>
                </a:solidFill>
                <a:ea typeface="ＭＳ Ｐゴシック" pitchFamily="-110" charset="-128"/>
                <a:cs typeface="ＭＳ Ｐゴシック" pitchFamily="-110" charset="-128"/>
              </a:rPr>
              <a:t>eismic </a:t>
            </a:r>
            <a:r>
              <a:rPr lang="en-US" sz="3200" b="0" dirty="0">
                <a:solidFill>
                  <a:srgbClr val="EEECE1"/>
                </a:solidFill>
                <a:ea typeface="ＭＳ Ｐゴシック" pitchFamily="-110" charset="-128"/>
                <a:cs typeface="ＭＳ Ｐゴシック" pitchFamily="-110" charset="-128"/>
              </a:rPr>
              <a:t>W</a:t>
            </a:r>
            <a:r>
              <a:rPr lang="en-US" sz="3200" b="0" dirty="0" smtClean="0">
                <a:solidFill>
                  <a:srgbClr val="EEECE1"/>
                </a:solidFill>
                <a:ea typeface="ＭＳ Ｐゴシック" pitchFamily="-110" charset="-128"/>
                <a:cs typeface="ＭＳ Ｐゴシック" pitchFamily="-110" charset="-128"/>
              </a:rPr>
              <a:t>aves</a:t>
            </a:r>
            <a:endParaRPr lang="en-US" sz="3200" b="0" dirty="0">
              <a:solidFill>
                <a:srgbClr val="EEECE1"/>
              </a:solidFill>
              <a:ea typeface="ＭＳ Ｐゴシック" pitchFamily="-110" charset="-128"/>
              <a:cs typeface="ＭＳ Ｐゴシック" pitchFamily="-110" charset="-128"/>
            </a:endParaRPr>
          </a:p>
        </p:txBody>
      </p:sp>
      <p:sp>
        <p:nvSpPr>
          <p:cNvPr id="6" name="TextBox 5"/>
          <p:cNvSpPr txBox="1"/>
          <p:nvPr/>
        </p:nvSpPr>
        <p:spPr>
          <a:xfrm>
            <a:off x="5943600" y="982957"/>
            <a:ext cx="2475107" cy="1569660"/>
          </a:xfrm>
          <a:prstGeom prst="rect">
            <a:avLst/>
          </a:prstGeom>
          <a:noFill/>
        </p:spPr>
        <p:txBody>
          <a:bodyPr wrap="none" rtlCol="0">
            <a:spAutoFit/>
          </a:bodyPr>
          <a:lstStyle/>
          <a:p>
            <a:pPr>
              <a:buNone/>
            </a:pPr>
            <a:r>
              <a:rPr lang="en-US" sz="2400" dirty="0" smtClean="0">
                <a:solidFill>
                  <a:srgbClr val="660066"/>
                </a:solidFill>
                <a:latin typeface="Comic Sans MS"/>
                <a:ea typeface="ＭＳ Ｐゴシック" pitchFamily="-110" charset="-128"/>
                <a:cs typeface="Comic Sans MS"/>
              </a:rPr>
              <a:t>Primary Waves</a:t>
            </a:r>
          </a:p>
          <a:p>
            <a:pPr>
              <a:buNone/>
            </a:pPr>
            <a:r>
              <a:rPr lang="en-US" sz="2400" dirty="0" smtClean="0">
                <a:solidFill>
                  <a:srgbClr val="660066"/>
                </a:solidFill>
                <a:latin typeface="Comic Sans MS"/>
                <a:ea typeface="ＭＳ Ｐゴシック" pitchFamily="-110" charset="-128"/>
                <a:cs typeface="Comic Sans MS"/>
              </a:rPr>
              <a:t>Pressure Waves</a:t>
            </a:r>
          </a:p>
          <a:p>
            <a:pPr>
              <a:buNone/>
            </a:pPr>
            <a:r>
              <a:rPr lang="en-US" sz="2400" dirty="0" smtClean="0">
                <a:solidFill>
                  <a:srgbClr val="660066"/>
                </a:solidFill>
                <a:latin typeface="Comic Sans MS"/>
                <a:ea typeface="ＭＳ Ｐゴシック" pitchFamily="-110" charset="-128"/>
                <a:cs typeface="Comic Sans MS"/>
              </a:rPr>
              <a:t>Fast</a:t>
            </a:r>
          </a:p>
          <a:p>
            <a:pPr>
              <a:buNone/>
            </a:pPr>
            <a:r>
              <a:rPr lang="en-US" sz="2400" dirty="0" smtClean="0">
                <a:solidFill>
                  <a:srgbClr val="660066"/>
                </a:solidFill>
                <a:latin typeface="Comic Sans MS"/>
                <a:ea typeface="ＭＳ Ｐゴシック" pitchFamily="-110" charset="-128"/>
                <a:cs typeface="Comic Sans MS"/>
              </a:rPr>
              <a:t>Small amplitude</a:t>
            </a:r>
            <a:endParaRPr lang="en-US" sz="2400" dirty="0">
              <a:solidFill>
                <a:srgbClr val="660066"/>
              </a:solidFill>
              <a:latin typeface="Comic Sans MS"/>
              <a:cs typeface="Comic Sans MS"/>
            </a:endParaRPr>
          </a:p>
        </p:txBody>
      </p:sp>
      <p:sp>
        <p:nvSpPr>
          <p:cNvPr id="7" name="TextBox 6"/>
          <p:cNvSpPr txBox="1"/>
          <p:nvPr/>
        </p:nvSpPr>
        <p:spPr>
          <a:xfrm>
            <a:off x="5968542" y="3158479"/>
            <a:ext cx="2731637" cy="1569660"/>
          </a:xfrm>
          <a:prstGeom prst="rect">
            <a:avLst/>
          </a:prstGeom>
          <a:noFill/>
        </p:spPr>
        <p:txBody>
          <a:bodyPr wrap="none" rtlCol="0">
            <a:spAutoFit/>
          </a:bodyPr>
          <a:lstStyle/>
          <a:p>
            <a:pPr>
              <a:buNone/>
            </a:pPr>
            <a:r>
              <a:rPr lang="en-US" sz="2400" dirty="0" smtClean="0">
                <a:solidFill>
                  <a:srgbClr val="660066"/>
                </a:solidFill>
                <a:latin typeface="Comic Sans MS"/>
                <a:ea typeface="ＭＳ Ｐゴシック" pitchFamily="-110" charset="-128"/>
                <a:cs typeface="Comic Sans MS"/>
              </a:rPr>
              <a:t>Secondary Waves</a:t>
            </a:r>
          </a:p>
          <a:p>
            <a:pPr>
              <a:buNone/>
            </a:pPr>
            <a:r>
              <a:rPr lang="en-US" sz="2400" dirty="0" smtClean="0">
                <a:solidFill>
                  <a:srgbClr val="660066"/>
                </a:solidFill>
                <a:latin typeface="Comic Sans MS"/>
                <a:ea typeface="ＭＳ Ｐゴシック" pitchFamily="-110" charset="-128"/>
                <a:cs typeface="Comic Sans MS"/>
              </a:rPr>
              <a:t>Shear Waves</a:t>
            </a:r>
          </a:p>
          <a:p>
            <a:pPr>
              <a:buNone/>
            </a:pPr>
            <a:r>
              <a:rPr lang="en-US" sz="2400" dirty="0" smtClean="0">
                <a:solidFill>
                  <a:srgbClr val="660066"/>
                </a:solidFill>
                <a:latin typeface="Comic Sans MS"/>
                <a:ea typeface="ＭＳ Ｐゴシック" pitchFamily="-110" charset="-128"/>
                <a:cs typeface="Comic Sans MS"/>
              </a:rPr>
              <a:t>Intermediate, </a:t>
            </a:r>
          </a:p>
          <a:p>
            <a:pPr>
              <a:buNone/>
            </a:pPr>
            <a:r>
              <a:rPr lang="en-US" sz="2400" dirty="0" smtClean="0">
                <a:solidFill>
                  <a:srgbClr val="660066"/>
                </a:solidFill>
                <a:latin typeface="Comic Sans MS"/>
                <a:ea typeface="ＭＳ Ｐゴシック" pitchFamily="-110" charset="-128"/>
                <a:cs typeface="Comic Sans MS"/>
              </a:rPr>
              <a:t>Larger amplitude</a:t>
            </a:r>
            <a:endParaRPr lang="en-US" sz="2400" dirty="0">
              <a:solidFill>
                <a:srgbClr val="660066"/>
              </a:solidFill>
              <a:latin typeface="Comic Sans MS"/>
              <a:cs typeface="Comic Sans MS"/>
            </a:endParaRPr>
          </a:p>
        </p:txBody>
      </p:sp>
      <p:sp>
        <p:nvSpPr>
          <p:cNvPr id="8" name="TextBox 7"/>
          <p:cNvSpPr txBox="1"/>
          <p:nvPr/>
        </p:nvSpPr>
        <p:spPr>
          <a:xfrm>
            <a:off x="5943600" y="5334000"/>
            <a:ext cx="2764549" cy="1200328"/>
          </a:xfrm>
          <a:prstGeom prst="rect">
            <a:avLst/>
          </a:prstGeom>
          <a:noFill/>
        </p:spPr>
        <p:txBody>
          <a:bodyPr wrap="none" rtlCol="0">
            <a:spAutoFit/>
          </a:bodyPr>
          <a:lstStyle/>
          <a:p>
            <a:pPr>
              <a:buNone/>
            </a:pPr>
            <a:r>
              <a:rPr lang="en-US" sz="2400" dirty="0" smtClean="0">
                <a:solidFill>
                  <a:srgbClr val="660066"/>
                </a:solidFill>
                <a:latin typeface="Comic Sans MS"/>
                <a:ea typeface="ＭＳ Ｐゴシック" pitchFamily="-110" charset="-128"/>
                <a:cs typeface="Comic Sans MS"/>
              </a:rPr>
              <a:t>Surface Waves</a:t>
            </a:r>
          </a:p>
          <a:p>
            <a:pPr>
              <a:buNone/>
            </a:pPr>
            <a:r>
              <a:rPr lang="en-US" sz="2400" dirty="0" smtClean="0">
                <a:solidFill>
                  <a:srgbClr val="660066"/>
                </a:solidFill>
                <a:latin typeface="Comic Sans MS"/>
                <a:ea typeface="ＭＳ Ｐゴシック" pitchFamily="-110" charset="-128"/>
                <a:cs typeface="Comic Sans MS"/>
              </a:rPr>
              <a:t>Slow</a:t>
            </a:r>
          </a:p>
          <a:p>
            <a:pPr>
              <a:buNone/>
            </a:pPr>
            <a:r>
              <a:rPr lang="en-US" sz="2400" dirty="0" smtClean="0">
                <a:solidFill>
                  <a:srgbClr val="660066"/>
                </a:solidFill>
                <a:latin typeface="Comic Sans MS"/>
                <a:ea typeface="ＭＳ Ｐゴシック" pitchFamily="-110" charset="-128"/>
                <a:cs typeface="Comic Sans MS"/>
              </a:rPr>
              <a:t>Largest amplitude</a:t>
            </a:r>
            <a:endParaRPr lang="en-US" sz="2400" dirty="0">
              <a:solidFill>
                <a:srgbClr val="660066"/>
              </a:solidFill>
              <a:latin typeface="Comic Sans MS"/>
              <a:cs typeface="Comic Sans MS"/>
            </a:endParaRPr>
          </a:p>
        </p:txBody>
      </p:sp>
    </p:spTree>
    <p:extLst>
      <p:ext uri="{BB962C8B-B14F-4D97-AF65-F5344CB8AC3E}">
        <p14:creationId xmlns:p14="http://schemas.microsoft.com/office/powerpoint/2010/main" val="303294787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0" descr="ES_07_NoUnav_Banne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166813"/>
            <a:ext cx="9144000" cy="485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4"/>
          <p:cNvSpPr>
            <a:spLocks/>
          </p:cNvSpPr>
          <p:nvPr/>
        </p:nvSpPr>
        <p:spPr bwMode="auto">
          <a:xfrm>
            <a:off x="3429000" y="23813"/>
            <a:ext cx="57912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marL="533400" indent="-533400" fontAlgn="auto">
              <a:lnSpc>
                <a:spcPts val="3400"/>
              </a:lnSpc>
              <a:spcBef>
                <a:spcPts val="0"/>
              </a:spcBef>
              <a:spcAft>
                <a:spcPts val="0"/>
              </a:spcAft>
              <a:defRPr/>
            </a:pPr>
            <a:r>
              <a:rPr lang="en-US" sz="3200" kern="0" dirty="0" smtClean="0">
                <a:solidFill>
                  <a:srgbClr val="EEECE1"/>
                </a:solidFill>
                <a:latin typeface="Comic Sans MS"/>
                <a:cs typeface="Comic Sans MS"/>
              </a:rPr>
              <a:t>USArray Wave Visualizations</a:t>
            </a:r>
            <a:endParaRPr lang="en-US" sz="3200" kern="0" dirty="0">
              <a:solidFill>
                <a:srgbClr val="EEECE1"/>
              </a:solidFill>
              <a:latin typeface="Comic Sans MS"/>
              <a:cs typeface="Comic Sans MS"/>
            </a:endParaRPr>
          </a:p>
        </p:txBody>
      </p:sp>
      <p:sp>
        <p:nvSpPr>
          <p:cNvPr id="7" name="Rectangle 4"/>
          <p:cNvSpPr>
            <a:spLocks noChangeArrowheads="1"/>
          </p:cNvSpPr>
          <p:nvPr/>
        </p:nvSpPr>
        <p:spPr bwMode="auto">
          <a:xfrm>
            <a:off x="7391400" y="1600200"/>
            <a:ext cx="1371600" cy="646331"/>
          </a:xfrm>
          <a:prstGeom prst="rect">
            <a:avLst/>
          </a:prstGeom>
          <a:solidFill>
            <a:schemeClr val="bg1"/>
          </a:solidFill>
          <a:ln w="28575">
            <a:solidFill>
              <a:srgbClr val="660066"/>
            </a:solidFill>
            <a:miter lim="800000"/>
            <a:headEnd/>
            <a:tailEnd/>
          </a:ln>
        </p:spPr>
        <p:txBody>
          <a:bodyPr>
            <a:spAutoFit/>
          </a:bodyPr>
          <a:lstStyle/>
          <a:p>
            <a:pPr algn="ctr"/>
            <a:r>
              <a:rPr lang="en-US" dirty="0">
                <a:solidFill>
                  <a:srgbClr val="660066"/>
                </a:solidFill>
                <a:latin typeface="Comic Sans MS" charset="0"/>
                <a:cs typeface="Comic Sans MS" charset="0"/>
              </a:rPr>
              <a:t>P waves </a:t>
            </a:r>
          </a:p>
          <a:p>
            <a:pPr algn="ctr"/>
            <a:r>
              <a:rPr lang="en-US" dirty="0" smtClean="0">
                <a:solidFill>
                  <a:srgbClr val="660066"/>
                </a:solidFill>
                <a:latin typeface="Comic Sans MS" charset="0"/>
                <a:cs typeface="Comic Sans MS" charset="0"/>
              </a:rPr>
              <a:t>~700 </a:t>
            </a:r>
            <a:r>
              <a:rPr lang="en-US" dirty="0">
                <a:solidFill>
                  <a:srgbClr val="660066"/>
                </a:solidFill>
                <a:latin typeface="Comic Sans MS" charset="0"/>
                <a:cs typeface="Comic Sans MS" charset="0"/>
              </a:rPr>
              <a:t>sec</a:t>
            </a:r>
          </a:p>
        </p:txBody>
      </p:sp>
      <p:sp>
        <p:nvSpPr>
          <p:cNvPr id="9" name="Rectangle 8"/>
          <p:cNvSpPr>
            <a:spLocks noChangeArrowheads="1"/>
          </p:cNvSpPr>
          <p:nvPr/>
        </p:nvSpPr>
        <p:spPr bwMode="auto">
          <a:xfrm>
            <a:off x="7391400" y="2871103"/>
            <a:ext cx="1371600" cy="646331"/>
          </a:xfrm>
          <a:prstGeom prst="rect">
            <a:avLst/>
          </a:prstGeom>
          <a:solidFill>
            <a:schemeClr val="bg1"/>
          </a:solidFill>
          <a:ln w="28575">
            <a:solidFill>
              <a:srgbClr val="660066"/>
            </a:solidFill>
            <a:miter lim="800000"/>
            <a:headEnd/>
            <a:tailEnd/>
          </a:ln>
        </p:spPr>
        <p:txBody>
          <a:bodyPr>
            <a:spAutoFit/>
          </a:bodyPr>
          <a:lstStyle/>
          <a:p>
            <a:pPr algn="ctr"/>
            <a:r>
              <a:rPr lang="en-US" dirty="0">
                <a:solidFill>
                  <a:srgbClr val="660066"/>
                </a:solidFill>
                <a:latin typeface="Comic Sans MS" charset="0"/>
                <a:cs typeface="Comic Sans MS" charset="0"/>
              </a:rPr>
              <a:t>S waves </a:t>
            </a:r>
          </a:p>
          <a:p>
            <a:pPr algn="ctr"/>
            <a:r>
              <a:rPr lang="en-US" dirty="0" smtClean="0">
                <a:solidFill>
                  <a:srgbClr val="660066"/>
                </a:solidFill>
                <a:latin typeface="Comic Sans MS" charset="0"/>
                <a:cs typeface="Comic Sans MS" charset="0"/>
              </a:rPr>
              <a:t>~1300 </a:t>
            </a:r>
            <a:r>
              <a:rPr lang="en-US" dirty="0">
                <a:solidFill>
                  <a:srgbClr val="660066"/>
                </a:solidFill>
                <a:latin typeface="Comic Sans MS" charset="0"/>
                <a:cs typeface="Comic Sans MS" charset="0"/>
              </a:rPr>
              <a:t>sec</a:t>
            </a:r>
          </a:p>
        </p:txBody>
      </p:sp>
      <p:sp>
        <p:nvSpPr>
          <p:cNvPr id="10" name="Rectangle 4"/>
          <p:cNvSpPr>
            <a:spLocks noChangeArrowheads="1"/>
          </p:cNvSpPr>
          <p:nvPr/>
        </p:nvSpPr>
        <p:spPr bwMode="auto">
          <a:xfrm>
            <a:off x="7162800" y="4419600"/>
            <a:ext cx="1828800" cy="646331"/>
          </a:xfrm>
          <a:prstGeom prst="rect">
            <a:avLst/>
          </a:prstGeom>
          <a:solidFill>
            <a:schemeClr val="bg1"/>
          </a:solidFill>
          <a:ln w="28575">
            <a:solidFill>
              <a:srgbClr val="660066"/>
            </a:solidFill>
            <a:miter lim="800000"/>
            <a:headEnd/>
            <a:tailEnd/>
          </a:ln>
        </p:spPr>
        <p:txBody>
          <a:bodyPr>
            <a:spAutoFit/>
          </a:bodyPr>
          <a:lstStyle/>
          <a:p>
            <a:pPr algn="ctr"/>
            <a:r>
              <a:rPr lang="en-US" dirty="0">
                <a:solidFill>
                  <a:srgbClr val="660066"/>
                </a:solidFill>
                <a:latin typeface="Comic Sans MS" charset="0"/>
                <a:cs typeface="Comic Sans MS" charset="0"/>
              </a:rPr>
              <a:t>Surface waves </a:t>
            </a:r>
          </a:p>
          <a:p>
            <a:pPr algn="ctr"/>
            <a:r>
              <a:rPr lang="en-US" dirty="0" smtClean="0">
                <a:solidFill>
                  <a:srgbClr val="660066"/>
                </a:solidFill>
                <a:latin typeface="Comic Sans MS" charset="0"/>
                <a:cs typeface="Comic Sans MS" charset="0"/>
              </a:rPr>
              <a:t>~2200 </a:t>
            </a:r>
            <a:r>
              <a:rPr lang="en-US" dirty="0">
                <a:solidFill>
                  <a:srgbClr val="660066"/>
                </a:solidFill>
                <a:latin typeface="Comic Sans MS" charset="0"/>
                <a:cs typeface="Comic Sans MS" charset="0"/>
              </a:rPr>
              <a:t>sec</a:t>
            </a:r>
          </a:p>
        </p:txBody>
      </p:sp>
      <p:sp>
        <p:nvSpPr>
          <p:cNvPr id="11" name="TextBox 6"/>
          <p:cNvSpPr txBox="1">
            <a:spLocks noChangeArrowheads="1"/>
          </p:cNvSpPr>
          <p:nvPr/>
        </p:nvSpPr>
        <p:spPr bwMode="auto">
          <a:xfrm>
            <a:off x="533400" y="6172200"/>
            <a:ext cx="8534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i="1" dirty="0">
                <a:solidFill>
                  <a:srgbClr val="660066"/>
                </a:solidFill>
                <a:latin typeface="Comic Sans MS"/>
                <a:cs typeface="Comic Sans MS"/>
              </a:rPr>
              <a:t>Thanks </a:t>
            </a:r>
            <a:r>
              <a:rPr lang="en-US" i="1" dirty="0" smtClean="0">
                <a:solidFill>
                  <a:srgbClr val="660066"/>
                </a:solidFill>
                <a:latin typeface="Comic Sans MS"/>
                <a:cs typeface="Comic Sans MS"/>
              </a:rPr>
              <a:t>to Charles </a:t>
            </a:r>
            <a:r>
              <a:rPr lang="en-US" i="1" dirty="0" smtClean="0">
                <a:solidFill>
                  <a:srgbClr val="660066"/>
                </a:solidFill>
                <a:latin typeface="Comic Sans MS"/>
                <a:cs typeface="Comic Sans MS"/>
              </a:rPr>
              <a:t>Ammon, Bob Woodward, and </a:t>
            </a:r>
            <a:r>
              <a:rPr lang="en-US" i="1" dirty="0">
                <a:solidFill>
                  <a:srgbClr val="660066"/>
                </a:solidFill>
                <a:latin typeface="Comic Sans MS"/>
                <a:cs typeface="Comic Sans MS"/>
              </a:rPr>
              <a:t>IRIS DMC</a:t>
            </a:r>
          </a:p>
        </p:txBody>
      </p:sp>
      <p:pic>
        <p:nvPicPr>
          <p:cNvPr id="4" name="ChileM7.7 Shor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826385" y="914400"/>
            <a:ext cx="4184015" cy="5029200"/>
          </a:xfrm>
          <a:prstGeom prst="rect">
            <a:avLst/>
          </a:prstGeom>
          <a:ln w="38100" cmpd="sng">
            <a:solidFill>
              <a:srgbClr val="FF6600"/>
            </a:solidFill>
          </a:ln>
        </p:spPr>
      </p:pic>
    </p:spTree>
    <p:extLst>
      <p:ext uri="{BB962C8B-B14F-4D97-AF65-F5344CB8AC3E}">
        <p14:creationId xmlns:p14="http://schemas.microsoft.com/office/powerpoint/2010/main" val="2563884872"/>
      </p:ext>
    </p:extLst>
  </p:cSld>
  <p:clrMapOvr>
    <a:masterClrMapping/>
  </p:clrMapOvr>
  <p:transition xmlns:p14="http://schemas.microsoft.com/office/powerpoint/2010/main" spd="slow"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descr="ES_07_NoUnav_Banne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RIS Home Page.tiff"/>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000528" y="1066800"/>
            <a:ext cx="7838672" cy="5029200"/>
          </a:xfrm>
          <a:prstGeom prst="rect">
            <a:avLst/>
          </a:prstGeom>
          <a:ln w="28575" cmpd="sng">
            <a:solidFill>
              <a:srgbClr val="660066"/>
            </a:solidFill>
          </a:ln>
          <a:effectLst>
            <a:outerShdw blurRad="50800" dist="38100" dir="2700000" algn="tl" rotWithShape="0">
              <a:prstClr val="black">
                <a:alpha val="40000"/>
              </a:prstClr>
            </a:outerShdw>
          </a:effectLst>
        </p:spPr>
      </p:pic>
      <p:sp>
        <p:nvSpPr>
          <p:cNvPr id="6" name="Rectangle 138"/>
          <p:cNvSpPr>
            <a:spLocks noGrp="1" noChangeArrowheads="1"/>
          </p:cNvSpPr>
          <p:nvPr>
            <p:ph type="title"/>
          </p:nvPr>
        </p:nvSpPr>
        <p:spPr>
          <a:xfrm>
            <a:off x="5029200" y="93594"/>
            <a:ext cx="3733800" cy="668406"/>
          </a:xfrm>
        </p:spPr>
        <p:txBody>
          <a:bodyPr rIns="132080"/>
          <a:lstStyle/>
          <a:p>
            <a:pPr indent="0" eaLnBrk="1" hangingPunct="1">
              <a:defRPr/>
            </a:pPr>
            <a:r>
              <a:rPr lang="en-US" sz="3200" b="0" dirty="0" smtClean="0">
                <a:solidFill>
                  <a:srgbClr val="EEECE1"/>
                </a:solidFill>
              </a:rPr>
              <a:t>IRIS Home Page</a:t>
            </a:r>
          </a:p>
        </p:txBody>
      </p:sp>
      <p:grpSp>
        <p:nvGrpSpPr>
          <p:cNvPr id="10" name="Group 9"/>
          <p:cNvGrpSpPr/>
          <p:nvPr/>
        </p:nvGrpSpPr>
        <p:grpSpPr>
          <a:xfrm>
            <a:off x="6096000" y="3352800"/>
            <a:ext cx="3023785" cy="914400"/>
            <a:chOff x="6096000" y="3352800"/>
            <a:chExt cx="3023785" cy="914400"/>
          </a:xfrm>
        </p:grpSpPr>
        <p:sp>
          <p:nvSpPr>
            <p:cNvPr id="8" name="Right Arrow 7"/>
            <p:cNvSpPr/>
            <p:nvPr/>
          </p:nvSpPr>
          <p:spPr>
            <a:xfrm rot="10800000">
              <a:off x="8001000" y="3352800"/>
              <a:ext cx="1066800" cy="3810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096000" y="3805535"/>
              <a:ext cx="3023785" cy="461665"/>
            </a:xfrm>
            <a:prstGeom prst="rect">
              <a:avLst/>
            </a:prstGeom>
            <a:solidFill>
              <a:schemeClr val="bg1"/>
            </a:solidFill>
            <a:ln>
              <a:solidFill>
                <a:srgbClr val="660066"/>
              </a:solidFill>
            </a:ln>
          </p:spPr>
          <p:txBody>
            <a:bodyPr wrap="none" rtlCol="0">
              <a:spAutoFit/>
            </a:bodyPr>
            <a:lstStyle/>
            <a:p>
              <a:r>
                <a:rPr lang="en-US" sz="2400" dirty="0" smtClean="0">
                  <a:solidFill>
                    <a:srgbClr val="660066"/>
                  </a:solidFill>
                  <a:latin typeface="Comic Sans MS"/>
                  <a:cs typeface="Comic Sans MS"/>
                </a:rPr>
                <a:t>Wave Visualizations</a:t>
              </a:r>
              <a:endParaRPr lang="en-US" sz="2400" dirty="0">
                <a:solidFill>
                  <a:srgbClr val="660066"/>
                </a:solidFill>
                <a:latin typeface="Comic Sans MS"/>
                <a:cs typeface="Comic Sans MS"/>
              </a:endParaRPr>
            </a:p>
          </p:txBody>
        </p:sp>
      </p:grpSp>
    </p:spTree>
    <p:extLst>
      <p:ext uri="{BB962C8B-B14F-4D97-AF65-F5344CB8AC3E}">
        <p14:creationId xmlns:p14="http://schemas.microsoft.com/office/powerpoint/2010/main" val="18081748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ES_07_NoUnav_Banne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USArray Wave Visualizations.tif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14400" y="944880"/>
            <a:ext cx="7156358" cy="5760720"/>
          </a:xfrm>
          <a:prstGeom prst="rect">
            <a:avLst/>
          </a:prstGeom>
          <a:ln w="28575" cmpd="sng">
            <a:solidFill>
              <a:srgbClr val="660066"/>
            </a:solidFill>
          </a:ln>
          <a:effectLst>
            <a:outerShdw blurRad="50800" dist="38100" dir="2700000" algn="tl" rotWithShape="0">
              <a:srgbClr val="000000">
                <a:alpha val="43000"/>
              </a:srgbClr>
            </a:outerShdw>
          </a:effectLst>
        </p:spPr>
      </p:pic>
      <p:sp>
        <p:nvSpPr>
          <p:cNvPr id="4" name="Rectangle 138"/>
          <p:cNvSpPr>
            <a:spLocks noGrp="1" noChangeArrowheads="1"/>
          </p:cNvSpPr>
          <p:nvPr>
            <p:ph type="title"/>
          </p:nvPr>
        </p:nvSpPr>
        <p:spPr>
          <a:xfrm>
            <a:off x="3429000" y="17394"/>
            <a:ext cx="5791200" cy="668406"/>
          </a:xfrm>
        </p:spPr>
        <p:txBody>
          <a:bodyPr rIns="132080"/>
          <a:lstStyle/>
          <a:p>
            <a:pPr indent="0" eaLnBrk="1" hangingPunct="1">
              <a:defRPr/>
            </a:pPr>
            <a:r>
              <a:rPr lang="en-US" sz="3200" b="0" dirty="0" smtClean="0">
                <a:solidFill>
                  <a:srgbClr val="EEECE1"/>
                </a:solidFill>
              </a:rPr>
              <a:t>USArray Wave Visualizations</a:t>
            </a:r>
          </a:p>
        </p:txBody>
      </p:sp>
      <p:grpSp>
        <p:nvGrpSpPr>
          <p:cNvPr id="9" name="Group 8"/>
          <p:cNvGrpSpPr/>
          <p:nvPr/>
        </p:nvGrpSpPr>
        <p:grpSpPr>
          <a:xfrm>
            <a:off x="7620000" y="4343400"/>
            <a:ext cx="1486555" cy="914400"/>
            <a:chOff x="7620000" y="4419600"/>
            <a:chExt cx="1486555" cy="914400"/>
          </a:xfrm>
        </p:grpSpPr>
        <p:sp>
          <p:nvSpPr>
            <p:cNvPr id="7" name="Right Arrow 6"/>
            <p:cNvSpPr/>
            <p:nvPr/>
          </p:nvSpPr>
          <p:spPr>
            <a:xfrm rot="10800000">
              <a:off x="7848600" y="4419600"/>
              <a:ext cx="1066800" cy="3810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620000" y="4872335"/>
              <a:ext cx="1486555" cy="461665"/>
            </a:xfrm>
            <a:prstGeom prst="rect">
              <a:avLst/>
            </a:prstGeom>
            <a:solidFill>
              <a:schemeClr val="bg1"/>
            </a:solidFill>
            <a:ln>
              <a:solidFill>
                <a:srgbClr val="660066"/>
              </a:solidFill>
            </a:ln>
          </p:spPr>
          <p:txBody>
            <a:bodyPr wrap="none" rtlCol="0">
              <a:spAutoFit/>
            </a:bodyPr>
            <a:lstStyle/>
            <a:p>
              <a:r>
                <a:rPr lang="en-US" sz="2400" dirty="0" smtClean="0">
                  <a:solidFill>
                    <a:srgbClr val="660066"/>
                  </a:solidFill>
                  <a:latin typeface="Comic Sans MS"/>
                  <a:cs typeface="Comic Sans MS"/>
                </a:rPr>
                <a:t>Tutorials</a:t>
              </a:r>
              <a:endParaRPr lang="en-US" sz="2400" dirty="0">
                <a:solidFill>
                  <a:srgbClr val="660066"/>
                </a:solidFill>
                <a:latin typeface="Comic Sans MS"/>
                <a:cs typeface="Comic Sans MS"/>
              </a:endParaRPr>
            </a:p>
          </p:txBody>
        </p:sp>
      </p:grpSp>
      <p:grpSp>
        <p:nvGrpSpPr>
          <p:cNvPr id="5" name="Group 4"/>
          <p:cNvGrpSpPr/>
          <p:nvPr/>
        </p:nvGrpSpPr>
        <p:grpSpPr>
          <a:xfrm>
            <a:off x="7783667" y="3352800"/>
            <a:ext cx="1207933" cy="914400"/>
            <a:chOff x="7783667" y="3352800"/>
            <a:chExt cx="1207933" cy="914400"/>
          </a:xfrm>
        </p:grpSpPr>
        <p:sp>
          <p:nvSpPr>
            <p:cNvPr id="6" name="Right Arrow 5"/>
            <p:cNvSpPr/>
            <p:nvPr/>
          </p:nvSpPr>
          <p:spPr>
            <a:xfrm rot="10800000">
              <a:off x="7848600" y="3886200"/>
              <a:ext cx="1066800" cy="3810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783667" y="3352800"/>
              <a:ext cx="1207933" cy="461665"/>
            </a:xfrm>
            <a:prstGeom prst="rect">
              <a:avLst/>
            </a:prstGeom>
            <a:solidFill>
              <a:schemeClr val="bg1"/>
            </a:solidFill>
            <a:ln>
              <a:solidFill>
                <a:srgbClr val="660066"/>
              </a:solidFill>
            </a:ln>
          </p:spPr>
          <p:txBody>
            <a:bodyPr wrap="none" rtlCol="0">
              <a:spAutoFit/>
            </a:bodyPr>
            <a:lstStyle/>
            <a:p>
              <a:r>
                <a:rPr lang="en-US" sz="2400" dirty="0" smtClean="0">
                  <a:solidFill>
                    <a:srgbClr val="660066"/>
                  </a:solidFill>
                  <a:latin typeface="Comic Sans MS"/>
                  <a:cs typeface="Comic Sans MS"/>
                </a:rPr>
                <a:t>Search</a:t>
              </a:r>
              <a:endParaRPr lang="en-US" sz="2400" dirty="0">
                <a:solidFill>
                  <a:srgbClr val="660066"/>
                </a:solidFill>
                <a:latin typeface="Comic Sans MS"/>
                <a:cs typeface="Comic Sans MS"/>
              </a:endParaRPr>
            </a:p>
          </p:txBody>
        </p:sp>
      </p:grpSp>
    </p:spTree>
    <p:extLst>
      <p:ext uri="{BB962C8B-B14F-4D97-AF65-F5344CB8AC3E}">
        <p14:creationId xmlns:p14="http://schemas.microsoft.com/office/powerpoint/2010/main" val="10622843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000"/>
                                        <p:tgtEl>
                                          <p:spTgt spid="5"/>
                                        </p:tgtEl>
                                      </p:cBhvr>
                                    </p:animEffect>
                                  </p:childTnLst>
                                </p:cTn>
                              </p:par>
                            </p:childTnLst>
                          </p:cTn>
                        </p:par>
                        <p:par>
                          <p:cTn id="8" fill="hold">
                            <p:stCondLst>
                              <p:cond delay="2000"/>
                            </p:stCondLst>
                            <p:childTnLst>
                              <p:par>
                                <p:cTn id="9" presetID="22" presetClass="entr" presetSubtype="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0" descr="ES_07_NoUnav_Banne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4" name="Rectangle 2"/>
          <p:cNvSpPr>
            <a:spLocks noGrp="1" noChangeArrowheads="1"/>
          </p:cNvSpPr>
          <p:nvPr>
            <p:ph type="ctrTitle" sz="quarter"/>
          </p:nvPr>
        </p:nvSpPr>
        <p:spPr>
          <a:xfrm>
            <a:off x="4267200" y="0"/>
            <a:ext cx="4876800" cy="685800"/>
          </a:xfrm>
        </p:spPr>
        <p:txBody>
          <a:bodyPr>
            <a:normAutofit/>
          </a:bodyPr>
          <a:lstStyle/>
          <a:p>
            <a:pPr eaLnBrk="1" hangingPunct="1">
              <a:lnSpc>
                <a:spcPts val="3838"/>
              </a:lnSpc>
            </a:pPr>
            <a:r>
              <a:rPr lang="en-US" sz="2800" dirty="0" smtClean="0">
                <a:solidFill>
                  <a:srgbClr val="EEECE1"/>
                </a:solidFill>
                <a:latin typeface="Comic Sans MS"/>
                <a:ea typeface="ＭＳ Ｐゴシック" pitchFamily="26" charset="-128"/>
                <a:cs typeface="Comic Sans MS"/>
              </a:rPr>
              <a:t>Elastic </a:t>
            </a:r>
            <a:r>
              <a:rPr lang="en-US" sz="2800" dirty="0">
                <a:solidFill>
                  <a:srgbClr val="EEECE1"/>
                </a:solidFill>
                <a:latin typeface="Comic Sans MS"/>
                <a:ea typeface="ＭＳ Ｐゴシック" pitchFamily="26" charset="-128"/>
                <a:cs typeface="Comic Sans MS"/>
              </a:rPr>
              <a:t>Rebound </a:t>
            </a:r>
            <a:r>
              <a:rPr lang="en-US" sz="2800" dirty="0" smtClean="0">
                <a:solidFill>
                  <a:srgbClr val="EEECE1"/>
                </a:solidFill>
                <a:latin typeface="Comic Sans MS"/>
                <a:ea typeface="ＭＳ Ｐゴシック" pitchFamily="26" charset="-128"/>
                <a:cs typeface="Comic Sans MS"/>
              </a:rPr>
              <a:t>Theory </a:t>
            </a:r>
            <a:endParaRPr lang="en-US" sz="2800" dirty="0">
              <a:solidFill>
                <a:srgbClr val="EEECE1"/>
              </a:solidFill>
              <a:latin typeface="Comic Sans MS"/>
              <a:ea typeface="ＭＳ Ｐゴシック" pitchFamily="26" charset="-128"/>
              <a:cs typeface="Comic Sans MS"/>
            </a:endParaRPr>
          </a:p>
        </p:txBody>
      </p:sp>
      <p:sp>
        <p:nvSpPr>
          <p:cNvPr id="49155" name="Rectangle 3"/>
          <p:cNvSpPr>
            <a:spLocks noGrp="1" noChangeArrowheads="1"/>
          </p:cNvSpPr>
          <p:nvPr>
            <p:ph type="subTitle" sz="quarter" idx="1"/>
          </p:nvPr>
        </p:nvSpPr>
        <p:spPr>
          <a:xfrm>
            <a:off x="381000" y="5756274"/>
            <a:ext cx="8763000" cy="796925"/>
          </a:xfrm>
        </p:spPr>
        <p:txBody>
          <a:bodyPr/>
          <a:lstStyle/>
          <a:p>
            <a:pPr eaLnBrk="1" hangingPunct="1">
              <a:lnSpc>
                <a:spcPts val="3400"/>
              </a:lnSpc>
            </a:pPr>
            <a:r>
              <a:rPr lang="en-US" sz="2600" dirty="0">
                <a:solidFill>
                  <a:srgbClr val="660066"/>
                </a:solidFill>
                <a:latin typeface="Comic Sans MS"/>
                <a:ea typeface="ＭＳ Ｐゴシック" pitchFamily="26" charset="-128"/>
                <a:cs typeface="Comic Sans MS"/>
              </a:rPr>
              <a:t>Three Fs of earthquakes: forces, faults, and friction</a:t>
            </a:r>
            <a:r>
              <a:rPr lang="en-US" sz="2600" dirty="0" smtClean="0">
                <a:solidFill>
                  <a:srgbClr val="660066"/>
                </a:solidFill>
                <a:latin typeface="Comic Sans MS"/>
                <a:ea typeface="ＭＳ Ｐゴシック" pitchFamily="26" charset="-128"/>
                <a:cs typeface="Comic Sans MS"/>
              </a:rPr>
              <a:t>.</a:t>
            </a:r>
          </a:p>
          <a:p>
            <a:pPr eaLnBrk="1" hangingPunct="1">
              <a:lnSpc>
                <a:spcPts val="3400"/>
              </a:lnSpc>
              <a:spcBef>
                <a:spcPts val="0"/>
              </a:spcBef>
            </a:pPr>
            <a:r>
              <a:rPr lang="en-US" sz="2600" dirty="0" smtClean="0">
                <a:solidFill>
                  <a:srgbClr val="660066"/>
                </a:solidFill>
                <a:latin typeface="Comic Sans MS"/>
                <a:ea typeface="ＭＳ Ｐゴシック" pitchFamily="26" charset="-128"/>
                <a:cs typeface="Comic Sans MS"/>
              </a:rPr>
              <a:t>Slow accumulation and rapid release of elastic energy.</a:t>
            </a:r>
            <a:endParaRPr lang="en-US" sz="2600" dirty="0">
              <a:solidFill>
                <a:srgbClr val="660066"/>
              </a:solidFill>
              <a:latin typeface="Comic Sans MS"/>
              <a:ea typeface="ＭＳ Ｐゴシック" pitchFamily="26" charset="-128"/>
              <a:cs typeface="Comic Sans MS"/>
            </a:endParaRPr>
          </a:p>
        </p:txBody>
      </p:sp>
      <p:pic>
        <p:nvPicPr>
          <p:cNvPr id="8" name="Picture 9" descr="0303"/>
          <p:cNvPicPr>
            <a:picLocks noChangeAspect="1" noChangeArrowheads="1"/>
          </p:cNvPicPr>
          <p:nvPr/>
        </p:nvPicPr>
        <p:blipFill>
          <a:blip r:embed="rId4"/>
          <a:srcRect/>
          <a:stretch>
            <a:fillRect/>
          </a:stretch>
        </p:blipFill>
        <p:spPr bwMode="auto">
          <a:xfrm>
            <a:off x="990600" y="927101"/>
            <a:ext cx="2819400" cy="1822450"/>
          </a:xfrm>
          <a:prstGeom prst="rect">
            <a:avLst/>
          </a:prstGeom>
          <a:noFill/>
          <a:ln w="12700" cmpd="sng">
            <a:solidFill>
              <a:srgbClr val="660066"/>
            </a:solidFill>
          </a:ln>
          <a:effectLst>
            <a:outerShdw blurRad="50800" dist="38100" dir="2700000" algn="tl" rotWithShape="0">
              <a:prstClr val="black">
                <a:alpha val="40000"/>
              </a:prstClr>
            </a:outerShdw>
          </a:effectLst>
        </p:spPr>
      </p:pic>
      <p:sp>
        <p:nvSpPr>
          <p:cNvPr id="9" name="Text Box 12"/>
          <p:cNvSpPr txBox="1">
            <a:spLocks noChangeArrowheads="1"/>
          </p:cNvSpPr>
          <p:nvPr/>
        </p:nvSpPr>
        <p:spPr bwMode="auto">
          <a:xfrm>
            <a:off x="1066800" y="2743200"/>
            <a:ext cx="2622550" cy="400050"/>
          </a:xfrm>
          <a:prstGeom prst="rect">
            <a:avLst/>
          </a:prstGeom>
          <a:noFill/>
          <a:ln w="9525">
            <a:noFill/>
            <a:miter lim="800000"/>
            <a:headEnd/>
            <a:tailEnd/>
          </a:ln>
          <a:effectLst/>
        </p:spPr>
        <p:txBody>
          <a:bodyPr wrap="none">
            <a:prstTxWarp prst="textNoShape">
              <a:avLst/>
            </a:prstTxWarp>
            <a:spAutoFit/>
          </a:bodyPr>
          <a:lstStyle/>
          <a:p>
            <a:pPr>
              <a:buNone/>
            </a:pPr>
            <a:r>
              <a:rPr lang="en-US" sz="2000" b="1" dirty="0">
                <a:solidFill>
                  <a:srgbClr val="660066"/>
                </a:solidFill>
                <a:latin typeface="Comic Sans MS"/>
                <a:cs typeface="Comic Sans MS"/>
              </a:rPr>
              <a:t>(a) Original position</a:t>
            </a:r>
          </a:p>
        </p:txBody>
      </p:sp>
      <p:pic>
        <p:nvPicPr>
          <p:cNvPr id="11" name="Picture 8" descr="0303 copy"/>
          <p:cNvPicPr>
            <a:picLocks noChangeAspect="1" noChangeArrowheads="1"/>
          </p:cNvPicPr>
          <p:nvPr/>
        </p:nvPicPr>
        <p:blipFill>
          <a:blip r:embed="rId5"/>
          <a:srcRect/>
          <a:stretch>
            <a:fillRect/>
          </a:stretch>
        </p:blipFill>
        <p:spPr bwMode="auto">
          <a:xfrm>
            <a:off x="5105399" y="968376"/>
            <a:ext cx="2819400" cy="1800225"/>
          </a:xfrm>
          <a:prstGeom prst="rect">
            <a:avLst/>
          </a:prstGeom>
          <a:noFill/>
          <a:ln w="12700" cmpd="sng">
            <a:solidFill>
              <a:srgbClr val="660066"/>
            </a:solidFill>
          </a:ln>
          <a:effectLst>
            <a:outerShdw blurRad="50800" dist="38100" dir="2700000" algn="tl" rotWithShape="0">
              <a:prstClr val="black">
                <a:alpha val="40000"/>
              </a:prstClr>
            </a:outerShdw>
          </a:effectLst>
        </p:spPr>
      </p:pic>
      <p:sp>
        <p:nvSpPr>
          <p:cNvPr id="12" name="Text Box 13"/>
          <p:cNvSpPr txBox="1">
            <a:spLocks noChangeArrowheads="1"/>
          </p:cNvSpPr>
          <p:nvPr/>
        </p:nvSpPr>
        <p:spPr bwMode="auto">
          <a:xfrm>
            <a:off x="5638799" y="2743200"/>
            <a:ext cx="2155825" cy="400050"/>
          </a:xfrm>
          <a:prstGeom prst="rect">
            <a:avLst/>
          </a:prstGeom>
          <a:noFill/>
          <a:ln w="9525">
            <a:noFill/>
            <a:miter lim="800000"/>
            <a:headEnd/>
            <a:tailEnd/>
          </a:ln>
          <a:effectLst/>
        </p:spPr>
        <p:txBody>
          <a:bodyPr wrap="none">
            <a:prstTxWarp prst="textNoShape">
              <a:avLst/>
            </a:prstTxWarp>
            <a:spAutoFit/>
          </a:bodyPr>
          <a:lstStyle/>
          <a:p>
            <a:pPr>
              <a:buNone/>
            </a:pPr>
            <a:r>
              <a:rPr lang="en-US" sz="2000" b="1" dirty="0">
                <a:solidFill>
                  <a:srgbClr val="660066"/>
                </a:solidFill>
                <a:latin typeface="Comic Sans MS"/>
                <a:cs typeface="Comic Sans MS"/>
              </a:rPr>
              <a:t>(</a:t>
            </a:r>
            <a:r>
              <a:rPr lang="en-US" sz="2000" b="1" dirty="0" err="1">
                <a:solidFill>
                  <a:srgbClr val="660066"/>
                </a:solidFill>
                <a:latin typeface="Comic Sans MS"/>
                <a:cs typeface="Comic Sans MS"/>
              </a:rPr>
              <a:t>b</a:t>
            </a:r>
            <a:r>
              <a:rPr lang="en-US" sz="2000" b="1" dirty="0">
                <a:solidFill>
                  <a:srgbClr val="660066"/>
                </a:solidFill>
                <a:latin typeface="Comic Sans MS"/>
                <a:cs typeface="Comic Sans MS"/>
              </a:rPr>
              <a:t>) Deformation</a:t>
            </a:r>
          </a:p>
        </p:txBody>
      </p:sp>
      <p:pic>
        <p:nvPicPr>
          <p:cNvPr id="14" name="Picture 6" descr="0303 copy 1"/>
          <p:cNvPicPr>
            <a:picLocks noChangeAspect="1" noChangeArrowheads="1"/>
          </p:cNvPicPr>
          <p:nvPr/>
        </p:nvPicPr>
        <p:blipFill>
          <a:blip r:embed="rId6"/>
          <a:srcRect/>
          <a:stretch>
            <a:fillRect/>
          </a:stretch>
        </p:blipFill>
        <p:spPr bwMode="auto">
          <a:xfrm>
            <a:off x="838200" y="3482976"/>
            <a:ext cx="3048000" cy="1674813"/>
          </a:xfrm>
          <a:prstGeom prst="rect">
            <a:avLst/>
          </a:prstGeom>
          <a:noFill/>
          <a:ln w="12700" cmpd="sng">
            <a:solidFill>
              <a:srgbClr val="660066"/>
            </a:solidFill>
          </a:ln>
          <a:effectLst>
            <a:outerShdw blurRad="50800" dist="38100" dir="2700000" algn="tl" rotWithShape="0">
              <a:prstClr val="black">
                <a:alpha val="40000"/>
              </a:prstClr>
            </a:outerShdw>
          </a:effectLst>
        </p:spPr>
      </p:pic>
      <p:sp>
        <p:nvSpPr>
          <p:cNvPr id="15" name="Text Box 14"/>
          <p:cNvSpPr txBox="1">
            <a:spLocks noChangeArrowheads="1"/>
          </p:cNvSpPr>
          <p:nvPr/>
        </p:nvSpPr>
        <p:spPr bwMode="auto">
          <a:xfrm>
            <a:off x="381000" y="5105400"/>
            <a:ext cx="4421188" cy="400050"/>
          </a:xfrm>
          <a:prstGeom prst="rect">
            <a:avLst/>
          </a:prstGeom>
          <a:noFill/>
          <a:ln w="9525">
            <a:noFill/>
            <a:miter lim="800000"/>
            <a:headEnd/>
            <a:tailEnd/>
          </a:ln>
          <a:effectLst/>
        </p:spPr>
        <p:txBody>
          <a:bodyPr wrap="none">
            <a:prstTxWarp prst="textNoShape">
              <a:avLst/>
            </a:prstTxWarp>
            <a:spAutoFit/>
          </a:bodyPr>
          <a:lstStyle/>
          <a:p>
            <a:pPr>
              <a:buNone/>
            </a:pPr>
            <a:r>
              <a:rPr lang="en-US" sz="2000" b="1" dirty="0">
                <a:solidFill>
                  <a:srgbClr val="660066"/>
                </a:solidFill>
                <a:latin typeface="Comic Sans MS"/>
                <a:cs typeface="Comic Sans MS"/>
              </a:rPr>
              <a:t>(</a:t>
            </a:r>
            <a:r>
              <a:rPr lang="en-US" sz="2000" b="1" dirty="0" err="1">
                <a:solidFill>
                  <a:srgbClr val="660066"/>
                </a:solidFill>
                <a:latin typeface="Comic Sans MS"/>
                <a:cs typeface="Comic Sans MS"/>
              </a:rPr>
              <a:t>c</a:t>
            </a:r>
            <a:r>
              <a:rPr lang="en-US" sz="2000" b="1" dirty="0">
                <a:solidFill>
                  <a:srgbClr val="660066"/>
                </a:solidFill>
                <a:latin typeface="Comic Sans MS"/>
                <a:cs typeface="Comic Sans MS"/>
              </a:rPr>
              <a:t>) Rupture and release of energy</a:t>
            </a:r>
          </a:p>
        </p:txBody>
      </p:sp>
      <p:pic>
        <p:nvPicPr>
          <p:cNvPr id="17" name="Picture 7" descr="0303 copy 2"/>
          <p:cNvPicPr>
            <a:picLocks noChangeAspect="1" noChangeArrowheads="1"/>
          </p:cNvPicPr>
          <p:nvPr/>
        </p:nvPicPr>
        <p:blipFill>
          <a:blip r:embed="rId7"/>
          <a:srcRect/>
          <a:stretch>
            <a:fillRect/>
          </a:stretch>
        </p:blipFill>
        <p:spPr bwMode="auto">
          <a:xfrm>
            <a:off x="5230813" y="3406775"/>
            <a:ext cx="2895600" cy="1703388"/>
          </a:xfrm>
          <a:prstGeom prst="rect">
            <a:avLst/>
          </a:prstGeom>
          <a:noFill/>
          <a:ln w="12700" cmpd="sng">
            <a:solidFill>
              <a:srgbClr val="660066"/>
            </a:solidFill>
          </a:ln>
          <a:effectLst>
            <a:outerShdw blurRad="50800" dist="38100" dir="2700000" algn="tl" rotWithShape="0">
              <a:prstClr val="black">
                <a:alpha val="40000"/>
              </a:prstClr>
            </a:outerShdw>
          </a:effectLst>
        </p:spPr>
      </p:pic>
      <p:sp>
        <p:nvSpPr>
          <p:cNvPr id="18" name="Text Box 15"/>
          <p:cNvSpPr txBox="1">
            <a:spLocks noChangeArrowheads="1"/>
          </p:cNvSpPr>
          <p:nvPr/>
        </p:nvSpPr>
        <p:spPr bwMode="auto">
          <a:xfrm>
            <a:off x="4876800" y="5083175"/>
            <a:ext cx="3775075" cy="708025"/>
          </a:xfrm>
          <a:prstGeom prst="rect">
            <a:avLst/>
          </a:prstGeom>
          <a:noFill/>
          <a:ln w="9525">
            <a:noFill/>
            <a:miter lim="800000"/>
            <a:headEnd/>
            <a:tailEnd/>
          </a:ln>
          <a:effectLst/>
        </p:spPr>
        <p:txBody>
          <a:bodyPr wrap="none">
            <a:prstTxWarp prst="textNoShape">
              <a:avLst/>
            </a:prstTxWarp>
            <a:spAutoFit/>
          </a:bodyPr>
          <a:lstStyle/>
          <a:p>
            <a:pPr algn="ctr">
              <a:buNone/>
            </a:pPr>
            <a:r>
              <a:rPr lang="en-US" sz="2000" b="1" dirty="0">
                <a:solidFill>
                  <a:srgbClr val="660066"/>
                </a:solidFill>
                <a:latin typeface="Comic Sans MS"/>
                <a:cs typeface="Comic Sans MS"/>
              </a:rPr>
              <a:t>(</a:t>
            </a:r>
            <a:r>
              <a:rPr lang="en-US" sz="2000" b="1" dirty="0" err="1">
                <a:solidFill>
                  <a:srgbClr val="660066"/>
                </a:solidFill>
                <a:latin typeface="Comic Sans MS"/>
                <a:cs typeface="Comic Sans MS"/>
              </a:rPr>
              <a:t>d</a:t>
            </a:r>
            <a:r>
              <a:rPr lang="en-US" sz="2000" b="1" dirty="0">
                <a:solidFill>
                  <a:srgbClr val="660066"/>
                </a:solidFill>
                <a:latin typeface="Comic Sans MS"/>
                <a:cs typeface="Comic Sans MS"/>
              </a:rPr>
              <a:t>) Rocks rebound to original</a:t>
            </a:r>
          </a:p>
          <a:p>
            <a:pPr algn="ctr">
              <a:buNone/>
            </a:pPr>
            <a:r>
              <a:rPr lang="en-US" sz="2000" b="1" dirty="0" err="1">
                <a:solidFill>
                  <a:srgbClr val="660066"/>
                </a:solidFill>
                <a:latin typeface="Comic Sans MS"/>
                <a:cs typeface="Comic Sans MS"/>
              </a:rPr>
              <a:t>undeformed</a:t>
            </a:r>
            <a:r>
              <a:rPr lang="en-US" sz="2000" b="1" dirty="0">
                <a:solidFill>
                  <a:srgbClr val="660066"/>
                </a:solidFill>
                <a:latin typeface="Comic Sans MS"/>
                <a:cs typeface="Comic Sans MS"/>
              </a:rPr>
              <a:t> shape</a:t>
            </a:r>
          </a:p>
        </p:txBody>
      </p:sp>
      <p:sp>
        <p:nvSpPr>
          <p:cNvPr id="2" name="TextBox 1"/>
          <p:cNvSpPr txBox="1"/>
          <p:nvPr/>
        </p:nvSpPr>
        <p:spPr>
          <a:xfrm>
            <a:off x="762000" y="4824969"/>
            <a:ext cx="1487043" cy="369332"/>
          </a:xfrm>
          <a:prstGeom prst="rect">
            <a:avLst/>
          </a:prstGeom>
          <a:noFill/>
        </p:spPr>
        <p:txBody>
          <a:bodyPr wrap="none" rtlCol="0">
            <a:spAutoFit/>
          </a:bodyPr>
          <a:lstStyle/>
          <a:p>
            <a:r>
              <a:rPr lang="en-US" b="1" dirty="0" smtClean="0">
                <a:solidFill>
                  <a:srgbClr val="660066"/>
                </a:solidFill>
                <a:latin typeface="Comic Sans MS"/>
                <a:cs typeface="Comic Sans MS"/>
              </a:rPr>
              <a:t>Earthquake!</a:t>
            </a:r>
            <a:endParaRPr lang="en-US" b="1" dirty="0">
              <a:solidFill>
                <a:srgbClr val="660066"/>
              </a:solidFill>
              <a:latin typeface="Comic Sans MS"/>
              <a:cs typeface="Comic Sans MS"/>
            </a:endParaRPr>
          </a:p>
        </p:txBody>
      </p:sp>
    </p:spTree>
    <p:extLst>
      <p:ext uri="{BB962C8B-B14F-4D97-AF65-F5344CB8AC3E}">
        <p14:creationId xmlns:p14="http://schemas.microsoft.com/office/powerpoint/2010/main" val="378463863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Apex</Template>
  <TotalTime>11747</TotalTime>
  <Words>970</Words>
  <Application>Microsoft Macintosh PowerPoint</Application>
  <PresentationFormat>On-screen Show (4:3)</PresentationFormat>
  <Paragraphs>166</Paragraphs>
  <Slides>22</Slides>
  <Notes>14</Notes>
  <HiddenSlides>0</HiddenSlides>
  <MMClips>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A Deadly Dozen Recent Earthquakes</vt:lpstr>
      <vt:lpstr>PowerPoint Presentation</vt:lpstr>
      <vt:lpstr>Types of Seismic Waves</vt:lpstr>
      <vt:lpstr>PowerPoint Presentation</vt:lpstr>
      <vt:lpstr>IRIS Home Page</vt:lpstr>
      <vt:lpstr>USArray Wave Visualizations</vt:lpstr>
      <vt:lpstr>Elastic Rebound Theory </vt:lpstr>
      <vt:lpstr>PowerPoint Presentation</vt:lpstr>
      <vt:lpstr>PowerPoint Presentation</vt:lpstr>
      <vt:lpstr>Subsidence at Yuriage</vt:lpstr>
      <vt:lpstr>How Science Really Works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IRIS Home Page</vt:lpstr>
      <vt:lpstr>IRIS “For Educators” Page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Beth</dc:creator>
  <cp:lastModifiedBy>Robert Butler</cp:lastModifiedBy>
  <cp:revision>336</cp:revision>
  <cp:lastPrinted>2012-10-29T22:13:23Z</cp:lastPrinted>
  <dcterms:created xsi:type="dcterms:W3CDTF">2011-05-16T22:47:29Z</dcterms:created>
  <dcterms:modified xsi:type="dcterms:W3CDTF">2012-11-03T15:56:04Z</dcterms:modified>
</cp:coreProperties>
</file>