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7"/>
  </p:notesMasterIdLst>
  <p:sldIdLst>
    <p:sldId id="277" r:id="rId3"/>
    <p:sldId id="258" r:id="rId4"/>
    <p:sldId id="263" r:id="rId5"/>
    <p:sldId id="260" r:id="rId6"/>
    <p:sldId id="326" r:id="rId7"/>
    <p:sldId id="272" r:id="rId8"/>
    <p:sldId id="303" r:id="rId9"/>
    <p:sldId id="348" r:id="rId10"/>
    <p:sldId id="368" r:id="rId11"/>
    <p:sldId id="369" r:id="rId12"/>
    <p:sldId id="349" r:id="rId13"/>
    <p:sldId id="373" r:id="rId14"/>
    <p:sldId id="374" r:id="rId15"/>
    <p:sldId id="375" r:id="rId16"/>
    <p:sldId id="265" r:id="rId17"/>
    <p:sldId id="361" r:id="rId18"/>
    <p:sldId id="297" r:id="rId19"/>
    <p:sldId id="352" r:id="rId20"/>
    <p:sldId id="270" r:id="rId21"/>
    <p:sldId id="360" r:id="rId22"/>
    <p:sldId id="363" r:id="rId23"/>
    <p:sldId id="364" r:id="rId24"/>
    <p:sldId id="365" r:id="rId25"/>
    <p:sldId id="37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277"/>
            <p14:sldId id="258"/>
            <p14:sldId id="263"/>
            <p14:sldId id="260"/>
            <p14:sldId id="326"/>
            <p14:sldId id="272"/>
            <p14:sldId id="303"/>
            <p14:sldId id="348"/>
            <p14:sldId id="368"/>
            <p14:sldId id="369"/>
            <p14:sldId id="349"/>
            <p14:sldId id="373"/>
            <p14:sldId id="374"/>
            <p14:sldId id="375"/>
            <p14:sldId id="265"/>
            <p14:sldId id="361"/>
            <p14:sldId id="297"/>
            <p14:sldId id="352"/>
            <p14:sldId id="270"/>
            <p14:sldId id="360"/>
            <p14:sldId id="363"/>
            <p14:sldId id="364"/>
            <p14:sldId id="365"/>
            <p14:sldId id="37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2F"/>
    <a:srgbClr val="002A7E"/>
    <a:srgbClr val="FFFF3F"/>
    <a:srgbClr val="FFFF2D"/>
    <a:srgbClr val="FFFF53"/>
    <a:srgbClr val="FFFF00"/>
    <a:srgbClr val="FFFF6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2" autoAdjust="0"/>
    <p:restoredTop sz="89825" autoAdjust="0"/>
  </p:normalViewPr>
  <p:slideViewPr>
    <p:cSldViewPr>
      <p:cViewPr varScale="1">
        <p:scale>
          <a:sx n="64" d="100"/>
          <a:sy n="64" d="100"/>
        </p:scale>
        <p:origin x="-414" y="-108"/>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10/22/2012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29685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10/22/2012</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10/22/2012</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dirty="0"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10/22/2012</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10/22/2012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10/22/2012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pPr/>
              <a:t>10/22/2012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10/22/2012</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10/22/2012</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10/22/2012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10/22/2012</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10/22/2012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10/22/2012</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914400" y="5029200"/>
            <a:ext cx="7543800" cy="1676400"/>
          </a:xfrm>
          <a:prstGeom prst="rect">
            <a:avLst/>
          </a:prstGeom>
          <a:gradFill flip="none" rotWithShape="1">
            <a:gsLst>
              <a:gs pos="63000">
                <a:schemeClr val="tx1">
                  <a:lumMod val="85000"/>
                  <a:lumOff val="15000"/>
                  <a:alpha val="93000"/>
                </a:schemeClr>
              </a:gs>
              <a:gs pos="100000">
                <a:schemeClr val="tx1">
                  <a:lumMod val="95000"/>
                  <a:lumOff val="5000"/>
                  <a:alpha val="8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1181100" y="48006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10/22/2012</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10/22/2012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63" r:id="rId1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9.jpe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eg"/><Relationship Id="rId7"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hyperlink" Target="http://www.epa.gov/climatechange/emissions/individual.html" TargetMode="Externa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15.xml"/><Relationship Id="rId7" Type="http://schemas.openxmlformats.org/officeDocument/2006/relationships/image" Target="../media/image45.tiff"/><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tiff"/><Relationship Id="rId4" Type="http://schemas.openxmlformats.org/officeDocument/2006/relationships/image" Target="../media/image17.jpe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49.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1.jpeg"/><Relationship Id="rId7"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21.png"/><Relationship Id="rId9"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66.jp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2.xml"/><Relationship Id="rId7" Type="http://schemas.openxmlformats.org/officeDocument/2006/relationships/image" Target="../media/image6.jpe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hyperlink" Target="http://www.facebook.com/AMS.Education" TargetMode="External"/><Relationship Id="rId4" Type="http://schemas.openxmlformats.org/officeDocument/2006/relationships/image" Target="../media/image3.jpe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733800" y="457200"/>
            <a:ext cx="4953000" cy="2275489"/>
          </a:xfrm>
        </p:spPr>
        <p:txBody>
          <a:bodyPr>
            <a:normAutofit/>
          </a:bodyPr>
          <a:lstStyle/>
          <a:p>
            <a:r>
              <a:rPr lang="en-US" dirty="0" smtClean="0"/>
              <a:t>Dr. James </a:t>
            </a:r>
            <a:r>
              <a:rPr lang="en-US" dirty="0" err="1" smtClean="0"/>
              <a:t>Brey</a:t>
            </a:r>
            <a:endParaRPr lang="en-US" dirty="0" smtClean="0"/>
          </a:p>
          <a:p>
            <a:r>
              <a:rPr lang="en-US" dirty="0" smtClean="0"/>
              <a:t>AMS Education </a:t>
            </a:r>
            <a:r>
              <a:rPr lang="en-US" dirty="0" smtClean="0"/>
              <a:t>Program</a:t>
            </a:r>
          </a:p>
          <a:p>
            <a:r>
              <a:rPr lang="en-US" dirty="0"/>
              <a:t>Booth #412</a:t>
            </a:r>
          </a:p>
          <a:p>
            <a:r>
              <a:rPr lang="en-US" dirty="0" smtClean="0"/>
              <a:t>2012 GSA Annual Meeting</a:t>
            </a:r>
          </a:p>
        </p:txBody>
      </p:sp>
      <p:sp>
        <p:nvSpPr>
          <p:cNvPr id="5" name="Title 4"/>
          <p:cNvSpPr>
            <a:spLocks noGrp="1"/>
          </p:cNvSpPr>
          <p:nvPr>
            <p:ph type="title"/>
          </p:nvPr>
        </p:nvSpPr>
        <p:spPr>
          <a:xfrm>
            <a:off x="228600" y="3048000"/>
            <a:ext cx="7239000" cy="1828800"/>
          </a:xfrm>
        </p:spPr>
        <p:txBody>
          <a:bodyPr>
            <a:normAutofit/>
          </a:bodyPr>
          <a:lstStyle/>
          <a:p>
            <a:pPr algn="l"/>
            <a:r>
              <a:rPr lang="en-US" sz="3800" b="0" dirty="0" smtClean="0">
                <a:solidFill>
                  <a:srgbClr val="7BCF27"/>
                </a:solidFill>
                <a:latin typeface="+mj-lt"/>
              </a:rPr>
              <a:t>The AMS Education Program: Raising the Scientific Literacy of    All Students</a:t>
            </a:r>
            <a:endParaRPr lang="en-US" sz="3800" b="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srcRect l="2246" t="11417" r="2622" b="15609"/>
          <a:stretch/>
        </p:blipFill>
        <p:spPr>
          <a:xfrm>
            <a:off x="284812" y="130314"/>
            <a:ext cx="8679305" cy="707886"/>
          </a:xfrm>
          <a:prstGeom prst="rect">
            <a:avLst/>
          </a:prstGeom>
        </p:spPr>
      </p:pic>
      <p:sp>
        <p:nvSpPr>
          <p:cNvPr id="6" name="TextBox 5"/>
          <p:cNvSpPr txBox="1"/>
          <p:nvPr/>
        </p:nvSpPr>
        <p:spPr>
          <a:xfrm>
            <a:off x="304800" y="130314"/>
            <a:ext cx="7924800" cy="707886"/>
          </a:xfrm>
          <a:prstGeom prst="rect">
            <a:avLst/>
          </a:prstGeom>
          <a:noFill/>
        </p:spPr>
        <p:txBody>
          <a:bodyPr wrap="square" rtlCol="0">
            <a:normAutofit/>
          </a:bodyPr>
          <a:lstStyle/>
          <a:p>
            <a:r>
              <a:rPr lang="en-US" sz="4000" b="1" dirty="0" smtClean="0">
                <a:solidFill>
                  <a:schemeClr val="tx1">
                    <a:lumMod val="85000"/>
                    <a:lumOff val="15000"/>
                  </a:schemeClr>
                </a:solidFill>
                <a:latin typeface="+mj-lt"/>
              </a:rPr>
              <a:t>AMS Ocean Studies-Coursework</a:t>
            </a:r>
            <a:endParaRPr lang="en-US" sz="4000" dirty="0">
              <a:solidFill>
                <a:schemeClr val="tx1">
                  <a:lumMod val="50000"/>
                  <a:lumOff val="50000"/>
                </a:schemeClr>
              </a:solidFill>
              <a:latin typeface="+mj-lt"/>
              <a:cs typeface="Arial" pitchFamily="34" charset="0"/>
            </a:endParaRPr>
          </a:p>
        </p:txBody>
      </p:sp>
      <p:sp>
        <p:nvSpPr>
          <p:cNvPr id="15" name="Title 1"/>
          <p:cNvSpPr>
            <a:spLocks noGrp="1"/>
          </p:cNvSpPr>
          <p:nvPr>
            <p:ph type="title"/>
          </p:nvPr>
        </p:nvSpPr>
        <p:spPr>
          <a:xfrm>
            <a:off x="5480752" y="838200"/>
            <a:ext cx="3663248" cy="1743075"/>
          </a:xfrm>
        </p:spPr>
        <p:txBody>
          <a:bodyPr>
            <a:normAutofit/>
          </a:bodyPr>
          <a:lstStyle/>
          <a:p>
            <a:pPr lvl="0" algn="l">
              <a:spcBef>
                <a:spcPts val="0"/>
              </a:spcBef>
            </a:pPr>
            <a:r>
              <a:rPr lang="en-US" b="1" dirty="0" smtClean="0">
                <a:solidFill>
                  <a:schemeClr val="bg1"/>
                </a:solidFill>
                <a:ea typeface="+mn-ea"/>
                <a:cs typeface="+mn-cs"/>
              </a:rPr>
              <a:t>Arctic sea ice from March 7-September 9, 2011. </a:t>
            </a:r>
            <a:br>
              <a:rPr lang="en-US" b="1" dirty="0" smtClean="0">
                <a:solidFill>
                  <a:schemeClr val="bg1"/>
                </a:solidFill>
                <a:ea typeface="+mn-ea"/>
                <a:cs typeface="+mn-cs"/>
              </a:rPr>
            </a:br>
            <a:r>
              <a:rPr lang="en-US" b="1" dirty="0" smtClean="0">
                <a:solidFill>
                  <a:srgbClr val="FFFF00"/>
                </a:solidFill>
                <a:ea typeface="+mn-ea"/>
                <a:cs typeface="+mn-cs"/>
              </a:rPr>
              <a:t>30-year average minimum extent (in yellow) </a:t>
            </a:r>
            <a:br>
              <a:rPr lang="en-US" b="1" dirty="0" smtClean="0">
                <a:solidFill>
                  <a:srgbClr val="FFFF00"/>
                </a:solidFill>
                <a:ea typeface="+mn-ea"/>
                <a:cs typeface="+mn-cs"/>
              </a:rPr>
            </a:br>
            <a:r>
              <a:rPr lang="en-US" b="1" dirty="0" smtClean="0">
                <a:solidFill>
                  <a:srgbClr val="FF2F2F"/>
                </a:solidFill>
                <a:ea typeface="+mn-ea"/>
                <a:cs typeface="+mn-cs"/>
              </a:rPr>
              <a:t>Northwest Passage (in red)</a:t>
            </a:r>
            <a:endParaRPr lang="en-US" sz="2000" b="1" dirty="0">
              <a:solidFill>
                <a:srgbClr val="FF2F2F"/>
              </a:solidFill>
            </a:endParaRPr>
          </a:p>
        </p:txBody>
      </p:sp>
      <p:pic>
        <p:nvPicPr>
          <p:cNvPr id="2052" name="Picture 4" descr="http://www.nasa.gov/images/content/689574main_MinSeaIce_20120916-orig_full.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3632669" y="3751264"/>
            <a:ext cx="5511331" cy="3106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32362" y="4572000"/>
            <a:ext cx="3449038" cy="1200329"/>
          </a:xfrm>
          <a:prstGeom prst="rect">
            <a:avLst/>
          </a:prstGeom>
          <a:noFill/>
        </p:spPr>
        <p:txBody>
          <a:bodyPr wrap="square" rtlCol="0">
            <a:spAutoFit/>
          </a:bodyPr>
          <a:lstStyle/>
          <a:p>
            <a:pPr algn="r"/>
            <a:r>
              <a:rPr lang="en-US" b="1" i="1" dirty="0" smtClean="0">
                <a:solidFill>
                  <a:schemeClr val="bg1"/>
                </a:solidFill>
              </a:rPr>
              <a:t>New record low Arctic sea ice extent, from Sept. 16, 2012. </a:t>
            </a:r>
            <a:r>
              <a:rPr lang="en-US" b="1" i="1" dirty="0" smtClean="0">
                <a:solidFill>
                  <a:srgbClr val="FFFF00"/>
                </a:solidFill>
              </a:rPr>
              <a:t>Average minimum extent over the past 30 years (in yellow). </a:t>
            </a:r>
            <a:endParaRPr lang="en-US" dirty="0">
              <a:solidFill>
                <a:srgbClr val="FFFF00"/>
              </a:solidFill>
            </a:endParaRPr>
          </a:p>
        </p:txBody>
      </p:sp>
      <p:sp>
        <p:nvSpPr>
          <p:cNvPr id="18" name="TextBox 17"/>
          <p:cNvSpPr txBox="1"/>
          <p:nvPr/>
        </p:nvSpPr>
        <p:spPr>
          <a:xfrm>
            <a:off x="0" y="6324600"/>
            <a:ext cx="3632669" cy="769441"/>
          </a:xfrm>
          <a:prstGeom prst="rect">
            <a:avLst/>
          </a:prstGeom>
          <a:noFill/>
        </p:spPr>
        <p:txBody>
          <a:bodyPr wrap="square" rtlCol="0">
            <a:spAutoFit/>
          </a:bodyPr>
          <a:lstStyle/>
          <a:p>
            <a:pPr algn="ctr"/>
            <a:r>
              <a:rPr lang="en-US" sz="1300" b="1" i="1" dirty="0">
                <a:solidFill>
                  <a:schemeClr val="bg1"/>
                </a:solidFill>
              </a:rPr>
              <a:t>Credit: NASA/Goddard Scientific Visualization </a:t>
            </a:r>
            <a:r>
              <a:rPr lang="en-US" sz="1300" b="1" i="1" dirty="0" smtClean="0">
                <a:solidFill>
                  <a:schemeClr val="bg1"/>
                </a:solidFill>
              </a:rPr>
              <a:t>Studio</a:t>
            </a:r>
            <a:r>
              <a:rPr lang="en-US" b="1" i="1" dirty="0">
                <a:solidFill>
                  <a:schemeClr val="bg1"/>
                </a:solidFill>
              </a:rPr>
              <a:t/>
            </a:r>
            <a:br>
              <a:rPr lang="en-US" b="1" i="1" dirty="0">
                <a:solidFill>
                  <a:schemeClr val="bg1"/>
                </a:solidFill>
              </a:rPr>
            </a:br>
            <a:endParaRPr lang="en-US" dirty="0">
              <a:solidFill>
                <a:schemeClr val="bg1"/>
              </a:solidFill>
            </a:endParaRPr>
          </a:p>
        </p:txBody>
      </p:sp>
      <p:pic>
        <p:nvPicPr>
          <p:cNvPr id="16" name="sea_ice_near_min_2011_w_graphic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199" y="922338"/>
            <a:ext cx="5404553" cy="3040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3074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Rectangle 21"/>
          <p:cNvSpPr/>
          <p:nvPr/>
        </p:nvSpPr>
        <p:spPr>
          <a:xfrm>
            <a:off x="0" y="914400"/>
            <a:ext cx="9144000" cy="488337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1" y="914401"/>
            <a:ext cx="6019799" cy="5486399"/>
          </a:xfrm>
          <a:prstGeom prst="rect">
            <a:avLst/>
          </a:prstGeom>
          <a:noFill/>
        </p:spPr>
        <p:txBody>
          <a:bodyPr wrap="square" lIns="91440" rtlCol="0">
            <a:normAutofit fontScale="62500" lnSpcReduction="20000"/>
          </a:bodyPr>
          <a:lstStyle/>
          <a:p>
            <a:pPr marL="171450" indent="-171450">
              <a:lnSpc>
                <a:spcPct val="130000"/>
              </a:lnSpc>
              <a:buClr>
                <a:prstClr val="black">
                  <a:lumMod val="50000"/>
                  <a:lumOff val="50000"/>
                </a:prstClr>
              </a:buClr>
              <a:buSzPct val="94000"/>
              <a:buFont typeface="Calibri" pitchFamily="34" charset="0"/>
              <a:buChar char="»"/>
            </a:pPr>
            <a:r>
              <a:rPr lang="en-US" sz="3200" dirty="0" smtClean="0"/>
              <a:t>Focuses </a:t>
            </a:r>
            <a:r>
              <a:rPr lang="en-US" sz="3200" dirty="0"/>
              <a:t>on the science</a:t>
            </a:r>
            <a:r>
              <a:rPr lang="en-US" sz="3200" dirty="0" smtClean="0"/>
              <a:t>,</a:t>
            </a:r>
            <a:r>
              <a:rPr lang="en-US" sz="3200" dirty="0"/>
              <a:t> but also </a:t>
            </a:r>
            <a:r>
              <a:rPr lang="en-US" sz="3200" dirty="0" smtClean="0"/>
              <a:t>on the </a:t>
            </a:r>
            <a:r>
              <a:rPr lang="en-US" sz="3200" dirty="0"/>
              <a:t>societal impacts that </a:t>
            </a:r>
            <a:r>
              <a:rPr lang="en-US" sz="3200" dirty="0" smtClean="0"/>
              <a:t>attract students</a:t>
            </a:r>
          </a:p>
          <a:p>
            <a:pPr marL="914400" lvl="1" indent="-457200">
              <a:lnSpc>
                <a:spcPct val="130000"/>
              </a:lnSpc>
              <a:buFont typeface="Arial" pitchFamily="34" charset="0"/>
              <a:buChar char="•"/>
            </a:pPr>
            <a:r>
              <a:rPr lang="en-US" sz="2900" dirty="0"/>
              <a:t>Foundations of Earth’s climate </a:t>
            </a:r>
            <a:r>
              <a:rPr lang="en-US" sz="2900" dirty="0" smtClean="0"/>
              <a:t>system</a:t>
            </a:r>
          </a:p>
          <a:p>
            <a:pPr marL="914400" lvl="1" indent="-457200">
              <a:lnSpc>
                <a:spcPct val="130000"/>
              </a:lnSpc>
              <a:buFont typeface="Arial" pitchFamily="34" charset="0"/>
              <a:buChar char="•"/>
            </a:pPr>
            <a:r>
              <a:rPr lang="en-US" sz="2900" dirty="0" smtClean="0"/>
              <a:t>Basic </a:t>
            </a:r>
            <a:r>
              <a:rPr lang="en-US" sz="2900" dirty="0"/>
              <a:t>understandings of climate </a:t>
            </a:r>
            <a:r>
              <a:rPr lang="en-US" sz="2900" dirty="0" smtClean="0"/>
              <a:t>behavior</a:t>
            </a:r>
            <a:endParaRPr lang="en-US" sz="2900" dirty="0"/>
          </a:p>
          <a:p>
            <a:pPr marL="914400" lvl="1" indent="-457200">
              <a:lnSpc>
                <a:spcPct val="130000"/>
              </a:lnSpc>
              <a:buFont typeface="Arial" pitchFamily="34" charset="0"/>
              <a:buChar char="•"/>
            </a:pPr>
            <a:r>
              <a:rPr lang="en-US" sz="2900" dirty="0"/>
              <a:t>Contributions of human activities to climate change</a:t>
            </a:r>
          </a:p>
          <a:p>
            <a:pPr marL="914400" lvl="1" indent="-457200">
              <a:lnSpc>
                <a:spcPct val="130000"/>
              </a:lnSpc>
              <a:buSzPct val="94000"/>
              <a:buFont typeface="Arial" pitchFamily="34" charset="0"/>
              <a:buChar char="•"/>
            </a:pPr>
            <a:r>
              <a:rPr lang="en-US" sz="2900" dirty="0" smtClean="0"/>
              <a:t>Societal </a:t>
            </a:r>
            <a:r>
              <a:rPr lang="en-US" sz="2900" dirty="0"/>
              <a:t>and ecosystem vulnerability </a:t>
            </a:r>
            <a:r>
              <a:rPr lang="en-US" sz="2900" dirty="0" smtClean="0"/>
              <a:t>and </a:t>
            </a:r>
            <a:r>
              <a:rPr lang="en-US" sz="2900" dirty="0"/>
              <a:t>response to climate variability and </a:t>
            </a:r>
            <a:r>
              <a:rPr lang="en-US" sz="2900" dirty="0" smtClean="0"/>
              <a:t>change</a:t>
            </a:r>
            <a:endParaRPr lang="en-US" sz="2900" dirty="0"/>
          </a:p>
          <a:p>
            <a:pPr marL="914400" lvl="1" indent="-457200">
              <a:lnSpc>
                <a:spcPct val="130000"/>
              </a:lnSpc>
              <a:buFont typeface="Arial" pitchFamily="34" charset="0"/>
              <a:buChar char="•"/>
            </a:pPr>
            <a:r>
              <a:rPr lang="en-US" sz="2900" dirty="0" smtClean="0"/>
              <a:t>The </a:t>
            </a:r>
            <a:r>
              <a:rPr lang="en-US" sz="2900" dirty="0"/>
              <a:t>challenge of achieving </a:t>
            </a:r>
            <a:r>
              <a:rPr lang="en-US" sz="2900" dirty="0" smtClean="0"/>
              <a:t>sustainable development</a:t>
            </a:r>
          </a:p>
          <a:p>
            <a:pPr marL="171450" indent="-171450">
              <a:lnSpc>
                <a:spcPct val="130000"/>
              </a:lnSpc>
              <a:buClr>
                <a:prstClr val="black">
                  <a:lumMod val="50000"/>
                  <a:lumOff val="50000"/>
                </a:prstClr>
              </a:buClr>
              <a:buSzPct val="94000"/>
              <a:buFont typeface="Calibri" pitchFamily="34" charset="0"/>
              <a:buChar char="»"/>
            </a:pPr>
            <a:r>
              <a:rPr lang="en-US" sz="3200" dirty="0" smtClean="0"/>
              <a:t>The </a:t>
            </a:r>
            <a:r>
              <a:rPr lang="en-US" sz="3200" dirty="0"/>
              <a:t>same effective turnkey package as </a:t>
            </a:r>
            <a:r>
              <a:rPr lang="en-US" sz="3200" i="1" dirty="0"/>
              <a:t>AMS Weather Studies</a:t>
            </a:r>
            <a:r>
              <a:rPr lang="en-US" sz="3200" dirty="0"/>
              <a:t> </a:t>
            </a:r>
            <a:r>
              <a:rPr lang="en-US" sz="3200" dirty="0" smtClean="0"/>
              <a:t>and </a:t>
            </a:r>
            <a:r>
              <a:rPr lang="en-US" sz="3200" i="1" dirty="0" smtClean="0"/>
              <a:t>AMS </a:t>
            </a:r>
            <a:r>
              <a:rPr lang="en-US" sz="3200" i="1" dirty="0"/>
              <a:t>Ocean </a:t>
            </a:r>
            <a:r>
              <a:rPr lang="en-US" sz="3200" i="1" dirty="0" smtClean="0"/>
              <a:t>Studies</a:t>
            </a:r>
          </a:p>
          <a:p>
            <a:pPr marL="171450" indent="-171450">
              <a:lnSpc>
                <a:spcPct val="130000"/>
              </a:lnSpc>
              <a:buClr>
                <a:prstClr val="black">
                  <a:lumMod val="50000"/>
                  <a:lumOff val="50000"/>
                </a:prstClr>
              </a:buClr>
              <a:buSzPct val="94000"/>
              <a:buFont typeface="Calibri" pitchFamily="34" charset="0"/>
              <a:buChar char="»"/>
            </a:pPr>
            <a:r>
              <a:rPr lang="en-US" sz="3200" dirty="0" smtClean="0"/>
              <a:t>Great </a:t>
            </a:r>
            <a:r>
              <a:rPr lang="en-US" sz="3200" dirty="0"/>
              <a:t>primer for students entering technical ‘green’ </a:t>
            </a:r>
            <a:r>
              <a:rPr lang="en-US" sz="3200" dirty="0" smtClean="0"/>
              <a:t>programs</a:t>
            </a:r>
          </a:p>
          <a:p>
            <a:pPr marL="171450" indent="-171450">
              <a:lnSpc>
                <a:spcPct val="130000"/>
              </a:lnSpc>
              <a:buClr>
                <a:prstClr val="black">
                  <a:lumMod val="50000"/>
                  <a:lumOff val="50000"/>
                </a:prstClr>
              </a:buClr>
              <a:buSzPct val="94000"/>
              <a:buFont typeface="Calibri" pitchFamily="34" charset="0"/>
              <a:buChar char="»"/>
            </a:pPr>
            <a:r>
              <a:rPr lang="en-US" sz="3200" dirty="0" smtClean="0"/>
              <a:t>Licensed </a:t>
            </a:r>
            <a:r>
              <a:rPr lang="en-US" sz="3200" dirty="0"/>
              <a:t>by nearly </a:t>
            </a:r>
            <a:r>
              <a:rPr lang="en-US" sz="3200" dirty="0" smtClean="0"/>
              <a:t>80 </a:t>
            </a:r>
            <a:r>
              <a:rPr lang="en-US" sz="3200" dirty="0"/>
              <a:t>institutions since implementation in Fall 2010</a:t>
            </a:r>
          </a:p>
          <a:p>
            <a:pPr marL="171450" indent="-171450">
              <a:lnSpc>
                <a:spcPct val="120000"/>
              </a:lnSpc>
              <a:buClr>
                <a:prstClr val="black">
                  <a:lumMod val="50000"/>
                  <a:lumOff val="50000"/>
                </a:prstClr>
              </a:buClr>
              <a:buSzPct val="94000"/>
              <a:buFont typeface="Calibri" pitchFamily="34" charset="0"/>
              <a:buChar char="»"/>
            </a:pPr>
            <a:endParaRPr lang="en-US" sz="2600" dirty="0"/>
          </a:p>
          <a:p>
            <a:pPr marL="171450" indent="-171450">
              <a:lnSpc>
                <a:spcPct val="120000"/>
              </a:lnSpc>
              <a:buClr>
                <a:prstClr val="black">
                  <a:lumMod val="50000"/>
                  <a:lumOff val="50000"/>
                </a:prstClr>
              </a:buClr>
              <a:buSzPct val="94000"/>
              <a:buFont typeface="Calibri" pitchFamily="34" charset="0"/>
              <a:buChar char="»"/>
            </a:pPr>
            <a:endParaRPr lang="en-US" sz="2600" dirty="0"/>
          </a:p>
          <a:p>
            <a:pPr marL="171450" indent="-171450">
              <a:buClr>
                <a:prstClr val="black">
                  <a:lumMod val="50000"/>
                  <a:lumOff val="50000"/>
                </a:prstClr>
              </a:buClr>
              <a:buSzPct val="94000"/>
              <a:buFont typeface="Calibri" pitchFamily="34" charset="0"/>
              <a:buChar char="»"/>
            </a:pPr>
            <a:endParaRPr lang="en-US" sz="2300" dirty="0"/>
          </a:p>
          <a:p>
            <a:pPr marL="171450" indent="-171450">
              <a:buClr>
                <a:prstClr val="black">
                  <a:lumMod val="50000"/>
                  <a:lumOff val="50000"/>
                </a:prstClr>
              </a:buClr>
              <a:buSzPct val="94000"/>
              <a:buFont typeface="Calibri" pitchFamily="34" charset="0"/>
              <a:buChar char="»"/>
            </a:pPr>
            <a:endParaRPr lang="en-US" sz="2300" dirty="0"/>
          </a:p>
        </p:txBody>
      </p:sp>
      <p:sp>
        <p:nvSpPr>
          <p:cNvPr id="18" name="TextBox 17"/>
          <p:cNvSpPr txBox="1"/>
          <p:nvPr/>
        </p:nvSpPr>
        <p:spPr>
          <a:xfrm>
            <a:off x="1066800" y="130314"/>
            <a:ext cx="7924800" cy="707886"/>
          </a:xfrm>
          <a:prstGeom prst="rect">
            <a:avLst/>
          </a:prstGeom>
          <a:noFill/>
        </p:spPr>
        <p:txBody>
          <a:bodyPr wrap="square" rtlCol="0">
            <a:normAutofit/>
          </a:bodyPr>
          <a:lstStyle/>
          <a:p>
            <a:r>
              <a:rPr lang="en-US" sz="4000" b="1" dirty="0" smtClean="0">
                <a:solidFill>
                  <a:schemeClr val="tx1">
                    <a:lumMod val="85000"/>
                    <a:lumOff val="15000"/>
                  </a:schemeClr>
                </a:solidFill>
                <a:latin typeface="+mj-lt"/>
              </a:rPr>
              <a:t>AMS Climate Studies</a:t>
            </a:r>
            <a:endParaRPr lang="en-US" sz="4000" dirty="0">
              <a:solidFill>
                <a:schemeClr val="tx1">
                  <a:lumMod val="50000"/>
                  <a:lumOff val="50000"/>
                </a:schemeClr>
              </a:solidFill>
              <a:latin typeface="+mj-lt"/>
              <a:cs typeface="Arial" pitchFamily="34" charset="0"/>
            </a:endParaRPr>
          </a:p>
        </p:txBody>
      </p:sp>
      <p:sp>
        <p:nvSpPr>
          <p:cNvPr id="2" name="Rectangle 1"/>
          <p:cNvSpPr/>
          <p:nvPr/>
        </p:nvSpPr>
        <p:spPr>
          <a:xfrm>
            <a:off x="6019800" y="1075944"/>
            <a:ext cx="2971800" cy="3419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Nas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822" y="27057"/>
            <a:ext cx="107004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h15"/>
          <p:cNvPicPr>
            <a:picLocks noChangeAspect="1" noChangeArrowheads="1"/>
          </p:cNvPicPr>
          <p:nvPr/>
        </p:nvPicPr>
        <p:blipFill>
          <a:blip r:embed="rId5"/>
          <a:srcRect/>
          <a:stretch>
            <a:fillRect/>
          </a:stretch>
        </p:blipFill>
        <p:spPr bwMode="auto">
          <a:xfrm>
            <a:off x="6194266" y="1219200"/>
            <a:ext cx="1578294" cy="1056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8"/>
          <p:cNvPicPr>
            <a:picLocks noChangeAspect="1" noChangeArrowheads="1"/>
          </p:cNvPicPr>
          <p:nvPr/>
        </p:nvPicPr>
        <p:blipFill>
          <a:blip r:embed="rId6"/>
          <a:srcRect/>
          <a:stretch>
            <a:fillRect/>
          </a:stretch>
        </p:blipFill>
        <p:spPr bwMode="auto">
          <a:xfrm>
            <a:off x="6264997" y="3018683"/>
            <a:ext cx="1703388" cy="1277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505700" y="2057400"/>
            <a:ext cx="1436832" cy="1283680"/>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803000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04800" y="838200"/>
            <a:ext cx="8458200" cy="457200"/>
          </a:xfrm>
          <a:prstGeom prst="rect">
            <a:avLst/>
          </a:prstGeom>
          <a:solidFill>
            <a:schemeClr val="tx2">
              <a:lumMod val="75000"/>
              <a:alpha val="7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4"/>
          </p:nvPr>
        </p:nvSpPr>
        <p:spPr>
          <a:xfrm>
            <a:off x="381000" y="814466"/>
            <a:ext cx="8492526" cy="762000"/>
          </a:xfrm>
        </p:spPr>
        <p:txBody>
          <a:bodyPr>
            <a:noAutofit/>
          </a:bodyPr>
          <a:lstStyle/>
          <a:p>
            <a:pPr lvl="0">
              <a:spcBef>
                <a:spcPts val="0"/>
              </a:spcBef>
            </a:pPr>
            <a:r>
              <a:rPr lang="en-US" sz="2500" b="1" dirty="0" smtClean="0">
                <a:solidFill>
                  <a:prstClr val="white"/>
                </a:solidFill>
              </a:rPr>
              <a:t>Current Climate Studies 2:  Climate Change/Impacts Resources</a:t>
            </a:r>
            <a:r>
              <a:rPr lang="en-US" sz="2500" dirty="0">
                <a:solidFill>
                  <a:prstClr val="white"/>
                </a:solidFill>
              </a:rPr>
              <a:t/>
            </a:r>
            <a:br>
              <a:rPr lang="en-US" sz="2500" dirty="0">
                <a:solidFill>
                  <a:prstClr val="white"/>
                </a:solidFill>
              </a:rPr>
            </a:br>
            <a:r>
              <a:rPr lang="en-US" sz="2500" dirty="0">
                <a:solidFill>
                  <a:prstClr val="white"/>
                </a:solidFill>
              </a:rPr>
              <a:t/>
            </a:r>
            <a:br>
              <a:rPr lang="en-US" sz="2500" dirty="0">
                <a:solidFill>
                  <a:prstClr val="white"/>
                </a:solidFill>
              </a:rPr>
            </a:br>
            <a:endParaRPr lang="en-US" sz="2500" dirty="0"/>
          </a:p>
        </p:txBody>
      </p:sp>
      <p:pic>
        <p:nvPicPr>
          <p:cNvPr id="5" name="Picture 4"/>
          <p:cNvPicPr>
            <a:picLocks noChangeAspect="1"/>
          </p:cNvPicPr>
          <p:nvPr/>
        </p:nvPicPr>
        <p:blipFill rotWithShape="1">
          <a:blip r:embed="rId3" cstate="print"/>
          <a:srcRect l="2246" t="11417" r="2622" b="15609"/>
          <a:stretch/>
        </p:blipFill>
        <p:spPr>
          <a:xfrm>
            <a:off x="284812" y="130314"/>
            <a:ext cx="8679305" cy="707886"/>
          </a:xfrm>
          <a:prstGeom prst="rect">
            <a:avLst/>
          </a:prstGeom>
        </p:spPr>
      </p:pic>
      <p:sp>
        <p:nvSpPr>
          <p:cNvPr id="6" name="TextBox 5"/>
          <p:cNvSpPr txBox="1"/>
          <p:nvPr/>
        </p:nvSpPr>
        <p:spPr>
          <a:xfrm>
            <a:off x="304800" y="130314"/>
            <a:ext cx="7924800" cy="707886"/>
          </a:xfrm>
          <a:prstGeom prst="rect">
            <a:avLst/>
          </a:prstGeom>
          <a:noFill/>
        </p:spPr>
        <p:txBody>
          <a:bodyPr wrap="square" rtlCol="0">
            <a:normAutofit/>
          </a:bodyPr>
          <a:lstStyle/>
          <a:p>
            <a:r>
              <a:rPr lang="en-US" sz="4000" b="1" dirty="0" smtClean="0">
                <a:solidFill>
                  <a:schemeClr val="tx1">
                    <a:lumMod val="85000"/>
                    <a:lumOff val="15000"/>
                  </a:schemeClr>
                </a:solidFill>
                <a:latin typeface="+mj-lt"/>
              </a:rPr>
              <a:t>AMS Climate Studies-Coursework</a:t>
            </a:r>
            <a:endParaRPr lang="en-US" sz="4000" dirty="0">
              <a:solidFill>
                <a:schemeClr val="tx1">
                  <a:lumMod val="50000"/>
                  <a:lumOff val="50000"/>
                </a:schemeClr>
              </a:solidFill>
              <a:latin typeface="+mj-lt"/>
              <a:cs typeface="Arial" pitchFamily="34" charset="0"/>
            </a:endParaRPr>
          </a:p>
        </p:txBody>
      </p:sp>
      <p:sp>
        <p:nvSpPr>
          <p:cNvPr id="23" name="Text Placeholder 3"/>
          <p:cNvSpPr txBox="1">
            <a:spLocks/>
          </p:cNvSpPr>
          <p:nvPr/>
        </p:nvSpPr>
        <p:spPr>
          <a:xfrm>
            <a:off x="-457200" y="1295400"/>
            <a:ext cx="9601200" cy="2590800"/>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Font typeface="Arial" pitchFamily="34" charset="0"/>
              <a:buNone/>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85850" lvl="1" indent="-342900">
              <a:lnSpc>
                <a:spcPct val="110000"/>
              </a:lnSpc>
              <a:spcBef>
                <a:spcPts val="600"/>
              </a:spcBef>
              <a:buFont typeface="Arial" pitchFamily="34" charset="0"/>
              <a:buChar char="•"/>
            </a:pPr>
            <a:r>
              <a:rPr lang="en-US" sz="2000" b="1" dirty="0">
                <a:solidFill>
                  <a:schemeClr val="bg1"/>
                </a:solidFill>
              </a:rPr>
              <a:t>Fact</a:t>
            </a:r>
            <a:r>
              <a:rPr lang="en-US" sz="2000" dirty="0">
                <a:solidFill>
                  <a:schemeClr val="bg1"/>
                </a:solidFill>
              </a:rPr>
              <a:t>: </a:t>
            </a:r>
            <a:r>
              <a:rPr lang="en-US" sz="2000" i="1" dirty="0">
                <a:solidFill>
                  <a:schemeClr val="bg1"/>
                </a:solidFill>
              </a:rPr>
              <a:t>“Climate change is occurring, is caused largely by human activities and poses significant risks for – and in many cases is already affecting – a broad range of human and natural systems</a:t>
            </a:r>
            <a:r>
              <a:rPr lang="en-US" sz="2000" i="1" dirty="0" smtClean="0">
                <a:solidFill>
                  <a:schemeClr val="bg1"/>
                </a:solidFill>
              </a:rPr>
              <a:t>.”</a:t>
            </a:r>
          </a:p>
          <a:p>
            <a:pPr marL="1085850" lvl="1" indent="-342900">
              <a:lnSpc>
                <a:spcPct val="110000"/>
              </a:lnSpc>
              <a:spcBef>
                <a:spcPts val="600"/>
              </a:spcBef>
              <a:buFont typeface="Arial" pitchFamily="34" charset="0"/>
              <a:buChar char="•"/>
            </a:pPr>
            <a:r>
              <a:rPr lang="en-US" sz="2000" dirty="0" smtClean="0">
                <a:solidFill>
                  <a:schemeClr val="bg1"/>
                </a:solidFill>
              </a:rPr>
              <a:t>Introduction </a:t>
            </a:r>
            <a:r>
              <a:rPr lang="en-US" sz="2000" dirty="0">
                <a:solidFill>
                  <a:schemeClr val="bg1"/>
                </a:solidFill>
              </a:rPr>
              <a:t>to </a:t>
            </a:r>
            <a:r>
              <a:rPr lang="en-US" sz="2000" dirty="0" smtClean="0">
                <a:solidFill>
                  <a:schemeClr val="bg1"/>
                </a:solidFill>
              </a:rPr>
              <a:t>most </a:t>
            </a:r>
            <a:r>
              <a:rPr lang="en-US" sz="2000" dirty="0">
                <a:solidFill>
                  <a:schemeClr val="bg1"/>
                </a:solidFill>
              </a:rPr>
              <a:t>widely-recognized science-based information sources on climate change and impacts. </a:t>
            </a:r>
          </a:p>
          <a:p>
            <a:pPr marL="1428750" lvl="2" indent="-285750">
              <a:lnSpc>
                <a:spcPct val="110000"/>
              </a:lnSpc>
              <a:spcBef>
                <a:spcPts val="600"/>
              </a:spcBef>
              <a:buFont typeface="Courier New" pitchFamily="49" charset="0"/>
              <a:buChar char="o"/>
            </a:pPr>
            <a:r>
              <a:rPr lang="en-US" sz="1800" dirty="0">
                <a:solidFill>
                  <a:schemeClr val="bg1"/>
                </a:solidFill>
              </a:rPr>
              <a:t>U.S. Global Change Research Program (USGCRP), International Panel on Climate Change (IPCC), U.S. National Academies, </a:t>
            </a:r>
            <a:r>
              <a:rPr lang="en-US" sz="1800" dirty="0" smtClean="0">
                <a:solidFill>
                  <a:schemeClr val="bg1"/>
                </a:solidFill>
              </a:rPr>
              <a:t>NASA, NOAA, </a:t>
            </a:r>
            <a:r>
              <a:rPr lang="en-US" sz="1800" dirty="0">
                <a:solidFill>
                  <a:schemeClr val="bg1"/>
                </a:solidFill>
              </a:rPr>
              <a:t>the most recent AMS/NOAA </a:t>
            </a:r>
            <a:r>
              <a:rPr lang="en-US" sz="1800" i="1" dirty="0">
                <a:solidFill>
                  <a:schemeClr val="bg1"/>
                </a:solidFill>
              </a:rPr>
              <a:t>State of the Climate</a:t>
            </a:r>
            <a:r>
              <a:rPr lang="en-US" sz="1800" dirty="0">
                <a:solidFill>
                  <a:schemeClr val="bg1"/>
                </a:solidFill>
              </a:rPr>
              <a:t> reports, and the August 2012 </a:t>
            </a:r>
            <a:r>
              <a:rPr lang="en-US" sz="1800" i="1" dirty="0">
                <a:solidFill>
                  <a:schemeClr val="bg1"/>
                </a:solidFill>
              </a:rPr>
              <a:t>AMS Information Statement on Climate Change</a:t>
            </a:r>
            <a:r>
              <a:rPr lang="en-US" sz="1800" dirty="0" smtClean="0">
                <a:solidFill>
                  <a:schemeClr val="bg1"/>
                </a:solidFill>
              </a:rPr>
              <a:t>.</a:t>
            </a:r>
            <a:endParaRPr lang="en-US" sz="1800" dirty="0">
              <a:solidFill>
                <a:schemeClr val="bg1"/>
              </a:solidFill>
            </a:endParaRPr>
          </a:p>
        </p:txBody>
      </p:sp>
      <p:pic>
        <p:nvPicPr>
          <p:cNvPr id="25"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284" y="3822961"/>
            <a:ext cx="1645920" cy="213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71600" y="4600696"/>
            <a:ext cx="1640226" cy="216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814130" y="3874873"/>
            <a:ext cx="1550506" cy="216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282440" y="4656415"/>
            <a:ext cx="1737360" cy="210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9464" y="3822961"/>
            <a:ext cx="1558136"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365338" y="4630194"/>
            <a:ext cx="1625872"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881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04800" y="838200"/>
            <a:ext cx="3581400" cy="457200"/>
          </a:xfrm>
          <a:prstGeom prst="rect">
            <a:avLst/>
          </a:prstGeom>
          <a:solidFill>
            <a:schemeClr val="tx2">
              <a:lumMod val="75000"/>
              <a:alpha val="7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4"/>
          </p:nvPr>
        </p:nvSpPr>
        <p:spPr>
          <a:xfrm>
            <a:off x="346674" y="838200"/>
            <a:ext cx="8492526" cy="762000"/>
          </a:xfrm>
        </p:spPr>
        <p:txBody>
          <a:bodyPr>
            <a:noAutofit/>
          </a:bodyPr>
          <a:lstStyle/>
          <a:p>
            <a:pPr lvl="0">
              <a:spcBef>
                <a:spcPts val="0"/>
              </a:spcBef>
            </a:pPr>
            <a:r>
              <a:rPr lang="en-US" sz="2500" b="1" dirty="0" smtClean="0">
                <a:solidFill>
                  <a:prstClr val="white"/>
                </a:solidFill>
              </a:rPr>
              <a:t>Current Climate Studies 8</a:t>
            </a:r>
            <a:r>
              <a:rPr lang="en-US" sz="2500" dirty="0">
                <a:solidFill>
                  <a:prstClr val="white"/>
                </a:solidFill>
              </a:rPr>
              <a:t/>
            </a:r>
            <a:br>
              <a:rPr lang="en-US" sz="2500" dirty="0">
                <a:solidFill>
                  <a:prstClr val="white"/>
                </a:solidFill>
              </a:rPr>
            </a:br>
            <a:r>
              <a:rPr lang="en-US" sz="2500" dirty="0">
                <a:solidFill>
                  <a:prstClr val="white"/>
                </a:solidFill>
              </a:rPr>
              <a:t/>
            </a:r>
            <a:br>
              <a:rPr lang="en-US" sz="2500" dirty="0">
                <a:solidFill>
                  <a:prstClr val="white"/>
                </a:solidFill>
              </a:rPr>
            </a:br>
            <a:endParaRPr lang="en-US" sz="2500" dirty="0"/>
          </a:p>
        </p:txBody>
      </p:sp>
      <p:pic>
        <p:nvPicPr>
          <p:cNvPr id="5" name="Picture 4"/>
          <p:cNvPicPr>
            <a:picLocks noChangeAspect="1"/>
          </p:cNvPicPr>
          <p:nvPr/>
        </p:nvPicPr>
        <p:blipFill rotWithShape="1">
          <a:blip r:embed="rId3" cstate="print"/>
          <a:srcRect l="2246" t="11417" r="2622" b="15609"/>
          <a:stretch/>
        </p:blipFill>
        <p:spPr>
          <a:xfrm>
            <a:off x="284812" y="130314"/>
            <a:ext cx="8679305" cy="707886"/>
          </a:xfrm>
          <a:prstGeom prst="rect">
            <a:avLst/>
          </a:prstGeom>
        </p:spPr>
      </p:pic>
      <p:sp>
        <p:nvSpPr>
          <p:cNvPr id="6" name="TextBox 5"/>
          <p:cNvSpPr txBox="1"/>
          <p:nvPr/>
        </p:nvSpPr>
        <p:spPr>
          <a:xfrm>
            <a:off x="304800" y="130314"/>
            <a:ext cx="7924800" cy="707886"/>
          </a:xfrm>
          <a:prstGeom prst="rect">
            <a:avLst/>
          </a:prstGeom>
          <a:noFill/>
        </p:spPr>
        <p:txBody>
          <a:bodyPr wrap="square" rtlCol="0">
            <a:normAutofit/>
          </a:bodyPr>
          <a:lstStyle/>
          <a:p>
            <a:r>
              <a:rPr lang="en-US" sz="4000" b="1" dirty="0" smtClean="0">
                <a:solidFill>
                  <a:schemeClr val="tx1">
                    <a:lumMod val="85000"/>
                    <a:lumOff val="15000"/>
                  </a:schemeClr>
                </a:solidFill>
                <a:latin typeface="+mj-lt"/>
              </a:rPr>
              <a:t>AMS Climate Studies-Coursework</a:t>
            </a:r>
            <a:endParaRPr lang="en-US" sz="4000" dirty="0">
              <a:solidFill>
                <a:schemeClr val="tx1">
                  <a:lumMod val="50000"/>
                  <a:lumOff val="50000"/>
                </a:schemeClr>
              </a:solidFill>
              <a:latin typeface="+mj-lt"/>
              <a:cs typeface="Arial" pitchFamily="34" charset="0"/>
            </a:endParaRPr>
          </a:p>
        </p:txBody>
      </p:sp>
      <p:sp>
        <p:nvSpPr>
          <p:cNvPr id="13" name="Text Placeholder 2"/>
          <p:cNvSpPr txBox="1">
            <a:spLocks/>
          </p:cNvSpPr>
          <p:nvPr/>
        </p:nvSpPr>
        <p:spPr>
          <a:xfrm>
            <a:off x="14364" y="1371600"/>
            <a:ext cx="9220200" cy="1447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dirty="0" smtClean="0">
                <a:solidFill>
                  <a:schemeClr val="bg1"/>
                </a:solidFill>
              </a:rPr>
              <a:t>The increased concentrations of heat-trapping gases are the primary causes of global warming.  CO</a:t>
            </a:r>
            <a:r>
              <a:rPr lang="en-US" sz="2000" baseline="-25000" dirty="0" smtClean="0">
                <a:solidFill>
                  <a:schemeClr val="bg1"/>
                </a:solidFill>
              </a:rPr>
              <a:t>2</a:t>
            </a:r>
            <a:r>
              <a:rPr lang="en-US" sz="2000" dirty="0" smtClean="0">
                <a:solidFill>
                  <a:schemeClr val="bg1"/>
                </a:solidFill>
              </a:rPr>
              <a:t> has an especially large effect…because it lingers for a long time as an atmospheric constituent.  Once in the atmosphere, centuries pass before it comes into equilibrium with the carbon reservoirs of the ocean, biosphere, and geosphere.</a:t>
            </a:r>
          </a:p>
        </p:txBody>
      </p:sp>
      <p:pic>
        <p:nvPicPr>
          <p:cNvPr id="15"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29000" y="2786921"/>
            <a:ext cx="5319713" cy="3644900"/>
          </a:xfrm>
          <a:prstGeom prst="rect">
            <a:avLst/>
          </a:prstGeom>
          <a:solidFill>
            <a:schemeClr val="bg1"/>
          </a:solidFill>
          <a:ln w="9525">
            <a:solidFill>
              <a:schemeClr val="tx1"/>
            </a:solidFill>
            <a:miter lim="800000"/>
            <a:headEnd/>
            <a:tailEnd/>
          </a:ln>
        </p:spPr>
      </p:pic>
      <p:sp>
        <p:nvSpPr>
          <p:cNvPr id="16" name="TextBox 15"/>
          <p:cNvSpPr txBox="1"/>
          <p:nvPr/>
        </p:nvSpPr>
        <p:spPr>
          <a:xfrm>
            <a:off x="152400" y="4876800"/>
            <a:ext cx="3276600" cy="1477328"/>
          </a:xfrm>
          <a:prstGeom prst="rect">
            <a:avLst/>
          </a:prstGeom>
          <a:noFill/>
        </p:spPr>
        <p:txBody>
          <a:bodyPr wrap="square">
            <a:spAutoFit/>
          </a:bodyPr>
          <a:lstStyle/>
          <a:p>
            <a:pPr algn="ctr">
              <a:defRPr/>
            </a:pPr>
            <a:r>
              <a:rPr lang="en-US" dirty="0" smtClean="0">
                <a:solidFill>
                  <a:schemeClr val="bg1"/>
                </a:solidFill>
                <a:latin typeface="+mj-lt"/>
              </a:rPr>
              <a:t>Retention </a:t>
            </a:r>
            <a:r>
              <a:rPr lang="en-US" dirty="0">
                <a:solidFill>
                  <a:schemeClr val="bg1"/>
                </a:solidFill>
                <a:latin typeface="+mj-lt"/>
              </a:rPr>
              <a:t>of CO</a:t>
            </a:r>
            <a:r>
              <a:rPr lang="en-US" baseline="-25000" dirty="0">
                <a:solidFill>
                  <a:schemeClr val="bg1"/>
                </a:solidFill>
                <a:latin typeface="+mj-lt"/>
              </a:rPr>
              <a:t>2</a:t>
            </a:r>
            <a:r>
              <a:rPr lang="en-US" dirty="0">
                <a:solidFill>
                  <a:schemeClr val="bg1"/>
                </a:solidFill>
                <a:latin typeface="+mj-lt"/>
              </a:rPr>
              <a:t> pulse in Earth’s </a:t>
            </a:r>
            <a:r>
              <a:rPr lang="en-US" dirty="0" smtClean="0">
                <a:solidFill>
                  <a:schemeClr val="bg1"/>
                </a:solidFill>
                <a:latin typeface="+mj-lt"/>
              </a:rPr>
              <a:t>atmosphere (assuming </a:t>
            </a:r>
            <a:r>
              <a:rPr lang="en-US" dirty="0">
                <a:solidFill>
                  <a:schemeClr val="bg1"/>
                </a:solidFill>
                <a:latin typeface="+mj-lt"/>
              </a:rPr>
              <a:t>a lifetime of 100 years</a:t>
            </a:r>
            <a:r>
              <a:rPr lang="en-US" dirty="0" smtClean="0">
                <a:solidFill>
                  <a:schemeClr val="bg1"/>
                </a:solidFill>
                <a:latin typeface="+mj-lt"/>
              </a:rPr>
              <a:t>).</a:t>
            </a:r>
          </a:p>
          <a:p>
            <a:pPr algn="ctr">
              <a:defRPr/>
            </a:pPr>
            <a:r>
              <a:rPr lang="en-US" dirty="0" smtClean="0">
                <a:solidFill>
                  <a:schemeClr val="bg1"/>
                </a:solidFill>
                <a:latin typeface="+mj-lt"/>
              </a:rPr>
              <a:t>[</a:t>
            </a:r>
            <a:r>
              <a:rPr lang="en-US" dirty="0">
                <a:solidFill>
                  <a:schemeClr val="bg1"/>
                </a:solidFill>
                <a:latin typeface="+mj-lt"/>
              </a:rPr>
              <a:t>Based on CDIAC/ORNL data]</a:t>
            </a:r>
          </a:p>
          <a:p>
            <a:pPr>
              <a:defRPr/>
            </a:pPr>
            <a:endParaRPr lang="en-US" dirty="0">
              <a:solidFill>
                <a:schemeClr val="bg1"/>
              </a:solidFill>
            </a:endParaRPr>
          </a:p>
        </p:txBody>
      </p:sp>
    </p:spTree>
    <p:extLst>
      <p:ext uri="{BB962C8B-B14F-4D97-AF65-F5344CB8AC3E}">
        <p14:creationId xmlns:p14="http://schemas.microsoft.com/office/powerpoint/2010/main" val="5966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2246" t="11417" r="2622" b="15609"/>
          <a:stretch/>
        </p:blipFill>
        <p:spPr>
          <a:xfrm>
            <a:off x="284812" y="130314"/>
            <a:ext cx="8679305" cy="707886"/>
          </a:xfrm>
          <a:prstGeom prst="rect">
            <a:avLst/>
          </a:prstGeom>
        </p:spPr>
      </p:pic>
      <p:sp>
        <p:nvSpPr>
          <p:cNvPr id="6" name="TextBox 5"/>
          <p:cNvSpPr txBox="1"/>
          <p:nvPr/>
        </p:nvSpPr>
        <p:spPr>
          <a:xfrm>
            <a:off x="304800" y="130314"/>
            <a:ext cx="7924800" cy="707886"/>
          </a:xfrm>
          <a:prstGeom prst="rect">
            <a:avLst/>
          </a:prstGeom>
          <a:noFill/>
        </p:spPr>
        <p:txBody>
          <a:bodyPr wrap="square" rtlCol="0">
            <a:normAutofit/>
          </a:bodyPr>
          <a:lstStyle/>
          <a:p>
            <a:r>
              <a:rPr lang="en-US" sz="4000" b="1" dirty="0" smtClean="0">
                <a:solidFill>
                  <a:schemeClr val="tx1">
                    <a:lumMod val="85000"/>
                    <a:lumOff val="15000"/>
                  </a:schemeClr>
                </a:solidFill>
                <a:latin typeface="+mj-lt"/>
              </a:rPr>
              <a:t>AMS Climate Studies-Coursework</a:t>
            </a:r>
            <a:endParaRPr lang="en-US" sz="4000" dirty="0">
              <a:solidFill>
                <a:schemeClr val="tx1">
                  <a:lumMod val="50000"/>
                  <a:lumOff val="50000"/>
                </a:schemeClr>
              </a:solidFill>
              <a:latin typeface="+mj-lt"/>
              <a:cs typeface="Arial" pitchFamily="34" charset="0"/>
            </a:endParaRPr>
          </a:p>
        </p:txBody>
      </p:sp>
      <p:sp>
        <p:nvSpPr>
          <p:cNvPr id="32" name="Text Placeholder 2"/>
          <p:cNvSpPr>
            <a:spLocks noGrp="1"/>
          </p:cNvSpPr>
          <p:nvPr>
            <p:ph type="body" sz="half" idx="4294967295"/>
          </p:nvPr>
        </p:nvSpPr>
        <p:spPr>
          <a:xfrm>
            <a:off x="152400" y="1600200"/>
            <a:ext cx="8534400" cy="1371600"/>
          </a:xfrm>
          <a:prstGeom prst="rect">
            <a:avLst/>
          </a:prstGeom>
        </p:spPr>
        <p:txBody>
          <a:bodyPr>
            <a:noAutofit/>
          </a:bodyPr>
          <a:lstStyle/>
          <a:p>
            <a:r>
              <a:rPr lang="en-US" sz="2000" dirty="0" smtClean="0">
                <a:solidFill>
                  <a:schemeClr val="bg1"/>
                </a:solidFill>
              </a:rPr>
              <a:t>A person’s carbon footprint = sum of all CO</a:t>
            </a:r>
            <a:r>
              <a:rPr lang="en-US" sz="2000" baseline="-25000" dirty="0" smtClean="0">
                <a:solidFill>
                  <a:schemeClr val="bg1"/>
                </a:solidFill>
              </a:rPr>
              <a:t>2</a:t>
            </a:r>
            <a:r>
              <a:rPr lang="en-US" sz="2000" dirty="0" smtClean="0">
                <a:solidFill>
                  <a:schemeClr val="bg1"/>
                </a:solidFill>
              </a:rPr>
              <a:t> emissions that are directly and indirectly associated with his/her activities over a given time frame (usually a year).</a:t>
            </a:r>
          </a:p>
        </p:txBody>
      </p:sp>
      <p:sp>
        <p:nvSpPr>
          <p:cNvPr id="33" name="Title 2"/>
          <p:cNvSpPr txBox="1">
            <a:spLocks/>
          </p:cNvSpPr>
          <p:nvPr/>
        </p:nvSpPr>
        <p:spPr>
          <a:xfrm>
            <a:off x="412230" y="935403"/>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defRPr/>
            </a:pPr>
            <a:r>
              <a:rPr sz="4400" b="1" dirty="0">
                <a:solidFill>
                  <a:schemeClr val="accent6"/>
                </a:solidFill>
              </a:rPr>
              <a:t>How LARGE is your Carbon Footprint?</a:t>
            </a:r>
          </a:p>
        </p:txBody>
      </p:sp>
      <p:pic>
        <p:nvPicPr>
          <p:cNvPr id="206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886" y="2514600"/>
            <a:ext cx="4752975"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 Placeholder 2"/>
          <p:cNvSpPr>
            <a:spLocks noGrp="1"/>
          </p:cNvSpPr>
          <p:nvPr>
            <p:ph type="body" sz="half" idx="4294967295"/>
          </p:nvPr>
        </p:nvSpPr>
        <p:spPr>
          <a:xfrm>
            <a:off x="152400" y="2590800"/>
            <a:ext cx="4067486" cy="3990975"/>
          </a:xfrm>
          <a:prstGeom prst="rect">
            <a:avLst/>
          </a:prstGeom>
        </p:spPr>
        <p:txBody>
          <a:bodyPr>
            <a:noAutofit/>
          </a:bodyPr>
          <a:lstStyle/>
          <a:p>
            <a:r>
              <a:rPr lang="en-US" sz="2000" dirty="0" smtClean="0">
                <a:solidFill>
                  <a:schemeClr val="bg1"/>
                </a:solidFill>
              </a:rPr>
              <a:t>You, as a resident of the U.S., have </a:t>
            </a:r>
            <a:r>
              <a:rPr lang="en-US" sz="2000" b="1" dirty="0" smtClean="0">
                <a:solidFill>
                  <a:schemeClr val="bg1"/>
                </a:solidFill>
              </a:rPr>
              <a:t>on average the largest per capita carbon footprint in the world</a:t>
            </a:r>
            <a:r>
              <a:rPr lang="en-US" sz="2000" dirty="0" smtClean="0">
                <a:solidFill>
                  <a:schemeClr val="bg1"/>
                </a:solidFill>
              </a:rPr>
              <a:t> compared to individuals in most other countries. </a:t>
            </a:r>
            <a:endParaRPr lang="en-US" sz="2000" b="1" dirty="0" smtClean="0">
              <a:solidFill>
                <a:schemeClr val="bg1"/>
              </a:solidFill>
            </a:endParaRPr>
          </a:p>
          <a:p>
            <a:r>
              <a:rPr lang="en-US" sz="2000" dirty="0" smtClean="0">
                <a:solidFill>
                  <a:schemeClr val="bg1"/>
                </a:solidFill>
              </a:rPr>
              <a:t>To estimate your own carbon footprint, go to the </a:t>
            </a:r>
            <a:r>
              <a:rPr lang="en-US" sz="2000" dirty="0" smtClean="0">
                <a:solidFill>
                  <a:schemeClr val="bg1"/>
                </a:solidFill>
                <a:hlinkClick r:id="rId5"/>
              </a:rPr>
              <a:t>EPA's Climate Change-Greenhouse Gas Emissions</a:t>
            </a:r>
            <a:r>
              <a:rPr lang="en-US" sz="2000" dirty="0" smtClean="0">
                <a:solidFill>
                  <a:schemeClr val="bg1"/>
                </a:solidFill>
              </a:rPr>
              <a:t> website </a:t>
            </a:r>
            <a:r>
              <a:rPr lang="en-US" sz="2000" b="1" dirty="0" smtClean="0">
                <a:solidFill>
                  <a:schemeClr val="bg1"/>
                </a:solidFill>
              </a:rPr>
              <a:t>(found on the Course Website</a:t>
            </a:r>
            <a:r>
              <a:rPr lang="en-US" sz="2200" b="1" dirty="0" smtClean="0">
                <a:solidFill>
                  <a:schemeClr val="bg1"/>
                </a:solidFill>
              </a:rPr>
              <a:t>!)</a:t>
            </a:r>
          </a:p>
        </p:txBody>
      </p:sp>
    </p:spTree>
    <p:extLst>
      <p:ext uri="{BB962C8B-B14F-4D97-AF65-F5344CB8AC3E}">
        <p14:creationId xmlns:p14="http://schemas.microsoft.com/office/powerpoint/2010/main" val="1617615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2" name="TextBox 21"/>
          <p:cNvSpPr txBox="1"/>
          <p:nvPr/>
        </p:nvSpPr>
        <p:spPr>
          <a:xfrm>
            <a:off x="3048000" y="1311870"/>
            <a:ext cx="5984078" cy="4784130"/>
          </a:xfrm>
          <a:prstGeom prst="rect">
            <a:avLst/>
          </a:prstGeom>
          <a:noFill/>
        </p:spPr>
        <p:txBody>
          <a:bodyPr wrap="square" rtlCol="0" anchor="t">
            <a:normAutofit fontScale="92500" lnSpcReduction="20000"/>
          </a:bodyPr>
          <a:lstStyle/>
          <a:p>
            <a:pPr>
              <a:spcBef>
                <a:spcPts val="600"/>
              </a:spcBef>
            </a:pPr>
            <a:r>
              <a:rPr lang="en-US" sz="2200" dirty="0"/>
              <a:t>Fully-integrated packages; contain both printed and online learning materials</a:t>
            </a:r>
          </a:p>
          <a:p>
            <a:pPr lvl="1">
              <a:spcBef>
                <a:spcPts val="600"/>
              </a:spcBef>
              <a:buFont typeface="Arial" pitchFamily="34" charset="0"/>
              <a:buChar char="•"/>
            </a:pPr>
            <a:r>
              <a:rPr lang="en-US" sz="2200" dirty="0"/>
              <a:t>Comprehensive 15-chapter, full color, hard cover textbook</a:t>
            </a:r>
          </a:p>
          <a:p>
            <a:pPr lvl="1">
              <a:spcBef>
                <a:spcPts val="600"/>
              </a:spcBef>
              <a:buFont typeface="Arial" pitchFamily="34" charset="0"/>
              <a:buChar char="•"/>
            </a:pPr>
            <a:r>
              <a:rPr lang="en-US" sz="2200" dirty="0"/>
              <a:t>Investigations Manual with 30 laboratory-style </a:t>
            </a:r>
            <a:r>
              <a:rPr lang="en-US" sz="2200" dirty="0" smtClean="0"/>
              <a:t>activities</a:t>
            </a:r>
          </a:p>
          <a:p>
            <a:pPr lvl="2">
              <a:lnSpc>
                <a:spcPct val="120000"/>
              </a:lnSpc>
              <a:spcBef>
                <a:spcPts val="600"/>
              </a:spcBef>
              <a:buFont typeface="Arial" pitchFamily="34" charset="0"/>
              <a:buChar char="•"/>
            </a:pPr>
            <a:r>
              <a:rPr lang="en-US" sz="2200" dirty="0" smtClean="0"/>
              <a:t>Inflatable </a:t>
            </a:r>
            <a:r>
              <a:rPr lang="en-US" sz="2200" dirty="0"/>
              <a:t>globe </a:t>
            </a:r>
            <a:r>
              <a:rPr lang="en-US" sz="2200" dirty="0" smtClean="0"/>
              <a:t>for complex </a:t>
            </a:r>
            <a:r>
              <a:rPr lang="en-US" sz="2200" dirty="0"/>
              <a:t>ocean phenomena (such as </a:t>
            </a:r>
            <a:r>
              <a:rPr lang="en-US" sz="2200" dirty="0" smtClean="0"/>
              <a:t>tides &amp; </a:t>
            </a:r>
            <a:r>
              <a:rPr lang="en-US" sz="2200" dirty="0"/>
              <a:t>El Ni</a:t>
            </a:r>
            <a:r>
              <a:rPr lang="en-US" sz="2200" dirty="0">
                <a:cs typeface="Arial" pitchFamily="34" charset="0"/>
              </a:rPr>
              <a:t>ñ</a:t>
            </a:r>
            <a:r>
              <a:rPr lang="en-US" sz="2200" dirty="0"/>
              <a:t>o/La </a:t>
            </a:r>
            <a:r>
              <a:rPr lang="en-US" sz="2200" dirty="0" smtClean="0"/>
              <a:t>Ni</a:t>
            </a:r>
            <a:r>
              <a:rPr lang="en-US" sz="2200" dirty="0" smtClean="0">
                <a:cs typeface="Arial" pitchFamily="34" charset="0"/>
              </a:rPr>
              <a:t>ñ</a:t>
            </a:r>
            <a:r>
              <a:rPr lang="en-US" sz="2200" dirty="0" smtClean="0"/>
              <a:t>a) – </a:t>
            </a:r>
            <a:r>
              <a:rPr lang="en-US" sz="2200" i="1" dirty="0" smtClean="0"/>
              <a:t>AMS Ocean Studies </a:t>
            </a:r>
            <a:r>
              <a:rPr lang="en-US" sz="2200" dirty="0" smtClean="0"/>
              <a:t>only</a:t>
            </a:r>
          </a:p>
          <a:p>
            <a:pPr lvl="2">
              <a:lnSpc>
                <a:spcPct val="120000"/>
              </a:lnSpc>
              <a:spcBef>
                <a:spcPts val="600"/>
              </a:spcBef>
              <a:buFont typeface="Arial" pitchFamily="34" charset="0"/>
              <a:buChar char="•"/>
            </a:pPr>
            <a:r>
              <a:rPr lang="en-US" sz="2200" dirty="0" smtClean="0"/>
              <a:t>AMS </a:t>
            </a:r>
            <a:r>
              <a:rPr lang="en-US" sz="2200" dirty="0"/>
              <a:t>Conceptual Energy Model (CEM</a:t>
            </a:r>
            <a:r>
              <a:rPr lang="en-US" sz="2200" dirty="0" smtClean="0"/>
              <a:t>) – </a:t>
            </a:r>
            <a:r>
              <a:rPr lang="en-US" sz="2200" i="1" dirty="0" smtClean="0"/>
              <a:t>AMS Climate Studies </a:t>
            </a:r>
            <a:r>
              <a:rPr lang="en-US" sz="2200" dirty="0" smtClean="0"/>
              <a:t>only</a:t>
            </a:r>
            <a:endParaRPr lang="en-US" sz="2200" dirty="0"/>
          </a:p>
          <a:p>
            <a:pPr lvl="1">
              <a:spcBef>
                <a:spcPts val="600"/>
              </a:spcBef>
              <a:buFont typeface="Arial" pitchFamily="34" charset="0"/>
              <a:buChar char="•"/>
            </a:pPr>
            <a:r>
              <a:rPr lang="en-US" sz="2200" dirty="0"/>
              <a:t>Course website</a:t>
            </a:r>
          </a:p>
          <a:p>
            <a:pPr lvl="1">
              <a:spcBef>
                <a:spcPts val="600"/>
              </a:spcBef>
              <a:buFont typeface="Arial" pitchFamily="34" charset="0"/>
              <a:buChar char="•"/>
            </a:pPr>
            <a:r>
              <a:rPr lang="en-US" sz="2200" dirty="0"/>
              <a:t>Faculty website</a:t>
            </a:r>
          </a:p>
          <a:p>
            <a:pPr lvl="1">
              <a:spcBef>
                <a:spcPts val="600"/>
              </a:spcBef>
              <a:buFont typeface="Arial" pitchFamily="34" charset="0"/>
              <a:buChar char="•"/>
            </a:pPr>
            <a:r>
              <a:rPr lang="en-US" sz="2200" dirty="0"/>
              <a:t>Faculty resource CD</a:t>
            </a:r>
          </a:p>
          <a:p>
            <a:pPr lvl="1">
              <a:spcBef>
                <a:spcPts val="600"/>
              </a:spcBef>
              <a:buFont typeface="Arial" pitchFamily="34" charset="0"/>
              <a:buChar char="•"/>
            </a:pPr>
            <a:r>
              <a:rPr lang="en-US" sz="2200" dirty="0"/>
              <a:t>Course Management System-compatible files</a:t>
            </a:r>
          </a:p>
          <a:p>
            <a:pPr lvl="1"/>
            <a:endParaRPr lang="en-US" dirty="0"/>
          </a:p>
          <a:p>
            <a:pPr algn="ctr"/>
            <a:endParaRPr lang="en-US" dirty="0">
              <a:solidFill>
                <a:prstClr val="black"/>
              </a:solidFill>
            </a:endParaRPr>
          </a:p>
        </p:txBody>
      </p:sp>
      <p:sp>
        <p:nvSpPr>
          <p:cNvPr id="2" name="Title 1"/>
          <p:cNvSpPr>
            <a:spLocks noGrp="1"/>
          </p:cNvSpPr>
          <p:nvPr>
            <p:ph type="title"/>
          </p:nvPr>
        </p:nvSpPr>
        <p:spPr>
          <a:xfrm>
            <a:off x="-1" y="414867"/>
            <a:ext cx="9144001" cy="457200"/>
          </a:xfrm>
        </p:spPr>
        <p:txBody>
          <a:bodyPr>
            <a:noAutofit/>
          </a:bodyPr>
          <a:lstStyle/>
          <a:p>
            <a:pPr algn="ctr"/>
            <a:r>
              <a:rPr lang="en-US" dirty="0" smtClean="0">
                <a:solidFill>
                  <a:prstClr val="white"/>
                </a:solidFill>
              </a:rPr>
              <a:t>		     Course </a:t>
            </a:r>
            <a:r>
              <a:rPr lang="en-US" b="0" dirty="0" smtClean="0">
                <a:solidFill>
                  <a:prstClr val="white"/>
                </a:solidFill>
              </a:rPr>
              <a:t>Structure &amp; Components</a:t>
            </a:r>
            <a:endParaRPr lang="en-US" dirty="0"/>
          </a:p>
        </p:txBody>
      </p:sp>
      <p:pic>
        <p:nvPicPr>
          <p:cNvPr id="3" name="Picture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92091" y="4854965"/>
            <a:ext cx="1372875" cy="1828800"/>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0602" y="4854965"/>
            <a:ext cx="1413165" cy="1828800"/>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7889" y="2362200"/>
            <a:ext cx="1384021" cy="1828800"/>
          </a:xfrm>
          <a:prstGeom prst="rect">
            <a:avLst/>
          </a:prstGeom>
        </p:spPr>
      </p:pic>
      <p:pic>
        <p:nvPicPr>
          <p:cNvPr id="6" name="Picture 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621972" y="2380343"/>
            <a:ext cx="1371600" cy="1828800"/>
          </a:xfrm>
          <a:prstGeom prst="rect">
            <a:avLst/>
          </a:prstGeom>
        </p:spPr>
      </p:pic>
      <p:pic>
        <p:nvPicPr>
          <p:cNvPr id="7" name="Picture 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621971" y="101600"/>
            <a:ext cx="1371601" cy="1828800"/>
          </a:xfrm>
          <a:prstGeom prst="rect">
            <a:avLst/>
          </a:prstGeom>
        </p:spPr>
      </p:pic>
      <p:pic>
        <p:nvPicPr>
          <p:cNvPr id="8" name="Picture 7"/>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6200" y="101600"/>
            <a:ext cx="1432967" cy="1828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4" name="Title 1"/>
          <p:cNvSpPr txBox="1">
            <a:spLocks/>
          </p:cNvSpPr>
          <p:nvPr/>
        </p:nvSpPr>
        <p:spPr>
          <a:xfrm>
            <a:off x="-1" y="414867"/>
            <a:ext cx="9144001" cy="457200"/>
          </a:xfrm>
          <a:prstGeom prst="rect">
            <a:avLst/>
          </a:prstGeom>
          <a:solidFill>
            <a:schemeClr val="tx1">
              <a:lumMod val="50000"/>
              <a:lumOff val="50000"/>
            </a:schemeClr>
          </a:solidFill>
        </p:spPr>
        <p:txBody>
          <a:bodyPr vert="horz" lIns="91440" tIns="45720" rIns="91440" bIns="45720" rtlCol="0" anchor="ctr">
            <a:noAutofit/>
          </a:bodyPr>
          <a:lstStyle>
            <a:lvl1pPr algn="l" defTabSz="914400" rtl="0" eaLnBrk="1" latinLnBrk="0" hangingPunct="1">
              <a:spcBef>
                <a:spcPct val="0"/>
              </a:spcBef>
              <a:buNone/>
              <a:defRPr lang="en-US" sz="2800" b="1" kern="1200" baseline="0" dirty="0">
                <a:solidFill>
                  <a:schemeClr val="bg1"/>
                </a:solidFill>
                <a:latin typeface="+mn-lt"/>
                <a:ea typeface="+mn-ea"/>
                <a:cs typeface="+mn-cs"/>
              </a:defRPr>
            </a:lvl1pPr>
          </a:lstStyle>
          <a:p>
            <a:r>
              <a:rPr lang="en-US" dirty="0" smtClean="0">
                <a:solidFill>
                  <a:prstClr val="white"/>
                </a:solidFill>
              </a:rPr>
              <a:t>     Course </a:t>
            </a:r>
            <a:r>
              <a:rPr lang="en-US" b="0" dirty="0" smtClean="0">
                <a:solidFill>
                  <a:prstClr val="white"/>
                </a:solidFill>
              </a:rPr>
              <a:t>Website</a:t>
            </a:r>
            <a:endParaRPr lang="en-US" dirty="0"/>
          </a:p>
        </p:txBody>
      </p:sp>
      <p:sp>
        <p:nvSpPr>
          <p:cNvPr id="17" name="Rectangle 16"/>
          <p:cNvSpPr/>
          <p:nvPr/>
        </p:nvSpPr>
        <p:spPr>
          <a:xfrm>
            <a:off x="76200" y="1447800"/>
            <a:ext cx="3352800" cy="396240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5" y="533400"/>
            <a:ext cx="5495925"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5"/>
          <p:cNvSpPr txBox="1">
            <a:spLocks/>
          </p:cNvSpPr>
          <p:nvPr/>
        </p:nvSpPr>
        <p:spPr>
          <a:xfrm rot="16200000">
            <a:off x="-294467" y="1839133"/>
            <a:ext cx="4114800" cy="3332133"/>
          </a:xfrm>
          <a:prstGeom prst="rect">
            <a:avLst/>
          </a:prstGeom>
        </p:spPr>
        <p:txBody>
          <a:bodyPr vert="eaVert"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lnSpc>
                <a:spcPct val="130000"/>
              </a:lnSpc>
              <a:buClr>
                <a:prstClr val="black">
                  <a:lumMod val="50000"/>
                  <a:lumOff val="50000"/>
                </a:prstClr>
              </a:buClr>
              <a:buSzPct val="94000"/>
              <a:buFont typeface="Calibri" pitchFamily="34" charset="0"/>
              <a:buChar char="»"/>
            </a:pPr>
            <a:r>
              <a:rPr lang="en-US" sz="3400" dirty="0" smtClean="0"/>
              <a:t> Weekly Weather/Ocean/ Climate News</a:t>
            </a:r>
          </a:p>
          <a:p>
            <a:pPr marL="171450" indent="-171450">
              <a:lnSpc>
                <a:spcPct val="130000"/>
              </a:lnSpc>
              <a:buClr>
                <a:prstClr val="black">
                  <a:lumMod val="50000"/>
                  <a:lumOff val="50000"/>
                </a:prstClr>
              </a:buClr>
              <a:buSzPct val="94000"/>
              <a:buFont typeface="Calibri" pitchFamily="34" charset="0"/>
              <a:buChar char="»"/>
            </a:pPr>
            <a:r>
              <a:rPr lang="en-US" sz="3400" dirty="0" smtClean="0"/>
              <a:t> Current Weather/Ocean/ Climate Studies     (online lab component)</a:t>
            </a:r>
          </a:p>
          <a:p>
            <a:pPr marL="171450" indent="-171450">
              <a:lnSpc>
                <a:spcPct val="130000"/>
              </a:lnSpc>
              <a:buClr>
                <a:prstClr val="black">
                  <a:lumMod val="50000"/>
                  <a:lumOff val="50000"/>
                </a:prstClr>
              </a:buClr>
              <a:buSzPct val="94000"/>
              <a:buFont typeface="Calibri" pitchFamily="34" charset="0"/>
              <a:buChar char="»"/>
            </a:pPr>
            <a:r>
              <a:rPr lang="en-US" sz="3400" dirty="0" smtClean="0"/>
              <a:t> Current Links to current environmental data</a:t>
            </a:r>
          </a:p>
          <a:p>
            <a:pPr marL="171450" indent="-171450">
              <a:lnSpc>
                <a:spcPct val="130000"/>
              </a:lnSpc>
              <a:buClr>
                <a:prstClr val="black">
                  <a:lumMod val="50000"/>
                  <a:lumOff val="50000"/>
                </a:prstClr>
              </a:buClr>
              <a:buSzPct val="94000"/>
              <a:buFont typeface="Calibri" pitchFamily="34" charset="0"/>
              <a:buChar char="»"/>
            </a:pPr>
            <a:endParaRPr lang="en-US" dirty="0" smtClean="0"/>
          </a:p>
          <a:p>
            <a:pPr marL="0" indent="0">
              <a:buFont typeface="Arial" pitchFamily="34" charset="0"/>
              <a:buNone/>
            </a:pPr>
            <a:endParaRPr lang="en-US" sz="2400" dirty="0" smtClean="0"/>
          </a:p>
        </p:txBody>
      </p:sp>
    </p:spTree>
    <p:custDataLst>
      <p:tags r:id="rId1"/>
    </p:custDataLst>
    <p:extLst>
      <p:ext uri="{BB962C8B-B14F-4D97-AF65-F5344CB8AC3E}">
        <p14:creationId xmlns:p14="http://schemas.microsoft.com/office/powerpoint/2010/main" val="3801680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2400" y="1345262"/>
            <a:ext cx="5562600" cy="2998138"/>
          </a:xfrm>
          <a:prstGeom prst="rect">
            <a:avLst/>
          </a:prstGeom>
          <a:noFill/>
        </p:spPr>
        <p:txBody>
          <a:bodyPr wrap="square" rtlCol="0">
            <a:normAutofit/>
          </a:bodyPr>
          <a:lstStyle/>
          <a:p>
            <a:pPr marL="69850" indent="-342900">
              <a:lnSpc>
                <a:spcPct val="90000"/>
              </a:lnSpc>
              <a:buFont typeface="Arial" pitchFamily="34" charset="0"/>
              <a:buChar char="•"/>
            </a:pPr>
            <a:r>
              <a:rPr lang="en-US" sz="2000" dirty="0">
                <a:solidFill>
                  <a:schemeClr val="bg1"/>
                </a:solidFill>
              </a:rPr>
              <a:t>Faculty manual</a:t>
            </a:r>
          </a:p>
          <a:p>
            <a:pPr marL="69850" indent="-342900">
              <a:lnSpc>
                <a:spcPct val="90000"/>
              </a:lnSpc>
              <a:buFont typeface="Arial" pitchFamily="34" charset="0"/>
              <a:buChar char="•"/>
            </a:pPr>
            <a:r>
              <a:rPr lang="en-US" sz="2000" dirty="0">
                <a:solidFill>
                  <a:schemeClr val="bg1"/>
                </a:solidFill>
              </a:rPr>
              <a:t>Textbook images suitable for </a:t>
            </a:r>
            <a:r>
              <a:rPr lang="en-US" sz="2000" dirty="0" smtClean="0">
                <a:solidFill>
                  <a:schemeClr val="bg1"/>
                </a:solidFill>
              </a:rPr>
              <a:t>PowerPoint</a:t>
            </a:r>
            <a:endParaRPr lang="en-US" sz="2000" dirty="0">
              <a:solidFill>
                <a:schemeClr val="bg1"/>
              </a:solidFill>
            </a:endParaRPr>
          </a:p>
          <a:p>
            <a:pPr marL="69850" indent="-342900">
              <a:lnSpc>
                <a:spcPct val="90000"/>
              </a:lnSpc>
              <a:buFont typeface="Arial" pitchFamily="34" charset="0"/>
              <a:buChar char="•"/>
            </a:pPr>
            <a:r>
              <a:rPr lang="en-US" sz="2000" dirty="0">
                <a:solidFill>
                  <a:schemeClr val="bg1"/>
                </a:solidFill>
              </a:rPr>
              <a:t>Test bank questions</a:t>
            </a:r>
          </a:p>
          <a:p>
            <a:pPr marL="69850" indent="-342900">
              <a:lnSpc>
                <a:spcPct val="90000"/>
              </a:lnSpc>
              <a:buFont typeface="Arial" pitchFamily="34" charset="0"/>
              <a:buChar char="•"/>
            </a:pPr>
            <a:r>
              <a:rPr lang="en-US" sz="2000" dirty="0">
                <a:solidFill>
                  <a:schemeClr val="bg1"/>
                </a:solidFill>
              </a:rPr>
              <a:t>Answers to review &amp; critical thinking questions</a:t>
            </a:r>
          </a:p>
          <a:p>
            <a:pPr marL="69850" indent="-342900">
              <a:lnSpc>
                <a:spcPct val="90000"/>
              </a:lnSpc>
              <a:buFont typeface="Arial" pitchFamily="34" charset="0"/>
              <a:buChar char="•"/>
            </a:pPr>
            <a:r>
              <a:rPr lang="en-US" sz="2000" dirty="0">
                <a:solidFill>
                  <a:schemeClr val="bg1"/>
                </a:solidFill>
              </a:rPr>
              <a:t>Course Management System-compatible </a:t>
            </a:r>
            <a:r>
              <a:rPr lang="en-US" sz="2000" dirty="0" smtClean="0">
                <a:solidFill>
                  <a:schemeClr val="bg1"/>
                </a:solidFill>
              </a:rPr>
              <a:t>files</a:t>
            </a:r>
            <a:endParaRPr lang="en-US" sz="2200" dirty="0">
              <a:solidFill>
                <a:schemeClr val="bg1"/>
              </a:solidFill>
            </a:endParaRPr>
          </a:p>
          <a:p>
            <a:pPr marL="800100" lvl="1" indent="-342900">
              <a:buClr>
                <a:schemeClr val="bg1"/>
              </a:buClr>
              <a:buSzPct val="94000"/>
              <a:buFont typeface="Arial" pitchFamily="34" charset="0"/>
              <a:buChar char="•"/>
            </a:pPr>
            <a:r>
              <a:rPr lang="en-US" sz="2000" dirty="0">
                <a:solidFill>
                  <a:schemeClr val="bg1"/>
                </a:solidFill>
              </a:rPr>
              <a:t>Investigations </a:t>
            </a:r>
            <a:r>
              <a:rPr lang="en-US" sz="2000" dirty="0" smtClean="0">
                <a:solidFill>
                  <a:schemeClr val="bg1"/>
                </a:solidFill>
              </a:rPr>
              <a:t>Manual </a:t>
            </a:r>
          </a:p>
          <a:p>
            <a:pPr marL="800100" lvl="1" indent="-342900">
              <a:buClr>
                <a:schemeClr val="bg1"/>
              </a:buClr>
              <a:buSzPct val="94000"/>
              <a:buFont typeface="Arial" pitchFamily="34" charset="0"/>
              <a:buChar char="•"/>
            </a:pPr>
            <a:r>
              <a:rPr lang="en-US" sz="2000" i="1" dirty="0" smtClean="0">
                <a:solidFill>
                  <a:schemeClr val="bg1"/>
                </a:solidFill>
              </a:rPr>
              <a:t>Current </a:t>
            </a:r>
            <a:r>
              <a:rPr lang="en-US" sz="2000" i="1" dirty="0">
                <a:solidFill>
                  <a:schemeClr val="bg1"/>
                </a:solidFill>
              </a:rPr>
              <a:t>Climate, Ocean, </a:t>
            </a:r>
            <a:r>
              <a:rPr lang="en-US" sz="2000" dirty="0">
                <a:solidFill>
                  <a:schemeClr val="bg1"/>
                </a:solidFill>
              </a:rPr>
              <a:t>and </a:t>
            </a:r>
            <a:r>
              <a:rPr lang="en-US" sz="2000" i="1" dirty="0">
                <a:solidFill>
                  <a:schemeClr val="bg1"/>
                </a:solidFill>
              </a:rPr>
              <a:t>Weather </a:t>
            </a:r>
            <a:r>
              <a:rPr lang="en-US" sz="2000" i="1" dirty="0" smtClean="0">
                <a:solidFill>
                  <a:schemeClr val="bg1"/>
                </a:solidFill>
              </a:rPr>
              <a:t>Studies</a:t>
            </a:r>
            <a:endParaRPr lang="en-US" sz="2000" dirty="0" smtClean="0">
              <a:solidFill>
                <a:schemeClr val="bg1"/>
              </a:solidFill>
            </a:endParaRPr>
          </a:p>
          <a:p>
            <a:pPr marL="800100" lvl="1" indent="-342900">
              <a:buClr>
                <a:schemeClr val="bg1"/>
              </a:buClr>
              <a:buSzPct val="94000"/>
              <a:buFont typeface="Arial" pitchFamily="34" charset="0"/>
              <a:buChar char="•"/>
            </a:pPr>
            <a:r>
              <a:rPr lang="en-US" sz="2000" dirty="0" smtClean="0">
                <a:solidFill>
                  <a:schemeClr val="bg1"/>
                </a:solidFill>
              </a:rPr>
              <a:t>Test </a:t>
            </a:r>
            <a:r>
              <a:rPr lang="en-US" sz="2000" dirty="0">
                <a:solidFill>
                  <a:schemeClr val="bg1"/>
                </a:solidFill>
              </a:rPr>
              <a:t>bank </a:t>
            </a:r>
            <a:r>
              <a:rPr lang="en-US" sz="2000" dirty="0" smtClean="0">
                <a:solidFill>
                  <a:schemeClr val="bg1"/>
                </a:solidFill>
              </a:rPr>
              <a:t>questions</a:t>
            </a:r>
            <a:endParaRPr lang="en-US" sz="2000" dirty="0">
              <a:solidFill>
                <a:schemeClr val="bg1"/>
              </a:solidFill>
            </a:endParaRPr>
          </a:p>
          <a:p>
            <a:pPr>
              <a:spcBef>
                <a:spcPts val="100"/>
              </a:spcBef>
            </a:pPr>
            <a:endParaRPr lang="en-US" sz="2000" dirty="0" smtClean="0">
              <a:solidFill>
                <a:prstClr val="white"/>
              </a:solidFill>
            </a:endParaRPr>
          </a:p>
          <a:p>
            <a:endParaRPr lang="en-US" sz="2400" dirty="0">
              <a:solidFill>
                <a:prstClr val="black"/>
              </a:solidFill>
            </a:endParaRPr>
          </a:p>
        </p:txBody>
      </p:sp>
      <p:sp>
        <p:nvSpPr>
          <p:cNvPr id="5" name="TextBox 4"/>
          <p:cNvSpPr txBox="1"/>
          <p:nvPr/>
        </p:nvSpPr>
        <p:spPr>
          <a:xfrm>
            <a:off x="136676" y="533400"/>
            <a:ext cx="3520924" cy="870100"/>
          </a:xfrm>
          <a:prstGeom prst="rect">
            <a:avLst/>
          </a:prstGeom>
          <a:noFill/>
        </p:spPr>
        <p:txBody>
          <a:bodyPr wrap="square" rtlCol="0" anchor="b">
            <a:normAutofit/>
          </a:bodyPr>
          <a:lstStyle/>
          <a:p>
            <a:r>
              <a:rPr lang="en-US" sz="4400" b="1" dirty="0" smtClean="0">
                <a:solidFill>
                  <a:srgbClr val="7BCF27"/>
                </a:solidFill>
              </a:rPr>
              <a:t>Faculty CD</a:t>
            </a:r>
            <a:endParaRPr lang="en-US" sz="4400" b="1" dirty="0">
              <a:solidFill>
                <a:srgbClr val="7BCF27"/>
              </a:solidFill>
            </a:endParaRPr>
          </a:p>
        </p:txBody>
      </p:sp>
      <p:pic>
        <p:nvPicPr>
          <p:cNvPr id="12" name="Picture 11"/>
          <p:cNvPicPr>
            <a:picLocks noChangeAspect="1"/>
          </p:cNvPicPr>
          <p:nvPr/>
        </p:nvPicPr>
        <p:blipFill>
          <a:blip r:embed="rId4" cstate="print"/>
          <a:stretch>
            <a:fillRect/>
          </a:stretch>
        </p:blipFill>
        <p:spPr>
          <a:xfrm rot="198018">
            <a:off x="7834024" y="2845970"/>
            <a:ext cx="1031813" cy="2283364"/>
          </a:xfrm>
          <a:prstGeom prst="rect">
            <a:avLst/>
          </a:prstGeom>
        </p:spPr>
      </p:pic>
      <p:pic>
        <p:nvPicPr>
          <p:cNvPr id="18" name="Picture 17"/>
          <p:cNvPicPr>
            <a:picLocks noChangeAspect="1"/>
          </p:cNvPicPr>
          <p:nvPr/>
        </p:nvPicPr>
        <p:blipFill>
          <a:blip r:embed="rId5" cstate="print"/>
          <a:stretch>
            <a:fillRect/>
          </a:stretch>
        </p:blipFill>
        <p:spPr>
          <a:xfrm>
            <a:off x="6110596" y="356541"/>
            <a:ext cx="828109" cy="2133600"/>
          </a:xfrm>
          <a:prstGeom prst="rect">
            <a:avLst/>
          </a:prstGeom>
        </p:spPr>
      </p:pic>
      <p:sp>
        <p:nvSpPr>
          <p:cNvPr id="19" name="Left-Right Arrow 18"/>
          <p:cNvSpPr/>
          <p:nvPr/>
        </p:nvSpPr>
        <p:spPr>
          <a:xfrm rot="5400000">
            <a:off x="6208854" y="2544283"/>
            <a:ext cx="685800" cy="425116"/>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Left-Right Arrow 19"/>
          <p:cNvSpPr/>
          <p:nvPr/>
        </p:nvSpPr>
        <p:spPr>
          <a:xfrm rot="10800000">
            <a:off x="7298752" y="3868422"/>
            <a:ext cx="685800" cy="425116"/>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105228" y="3810000"/>
            <a:ext cx="4009572" cy="870100"/>
          </a:xfrm>
          <a:prstGeom prst="rect">
            <a:avLst/>
          </a:prstGeom>
          <a:noFill/>
        </p:spPr>
        <p:txBody>
          <a:bodyPr wrap="square" rtlCol="0" anchor="b">
            <a:normAutofit/>
          </a:bodyPr>
          <a:lstStyle/>
          <a:p>
            <a:r>
              <a:rPr lang="en-US" sz="4400" b="1" dirty="0" smtClean="0">
                <a:solidFill>
                  <a:schemeClr val="accent4"/>
                </a:solidFill>
              </a:rPr>
              <a:t>Faculty Website</a:t>
            </a:r>
            <a:endParaRPr lang="en-US" sz="4400" b="1" dirty="0">
              <a:solidFill>
                <a:schemeClr val="accent4"/>
              </a:solidFill>
            </a:endParaRPr>
          </a:p>
        </p:txBody>
      </p:sp>
      <p:sp>
        <p:nvSpPr>
          <p:cNvPr id="32" name="TextBox 31"/>
          <p:cNvSpPr txBox="1"/>
          <p:nvPr/>
        </p:nvSpPr>
        <p:spPr>
          <a:xfrm>
            <a:off x="137885" y="5181600"/>
            <a:ext cx="4434115" cy="870100"/>
          </a:xfrm>
          <a:prstGeom prst="rect">
            <a:avLst/>
          </a:prstGeom>
          <a:noFill/>
        </p:spPr>
        <p:txBody>
          <a:bodyPr wrap="square" rtlCol="0" anchor="b">
            <a:normAutofit/>
          </a:bodyPr>
          <a:lstStyle/>
          <a:p>
            <a:r>
              <a:rPr lang="en-US" sz="4400" b="1" dirty="0" smtClean="0">
                <a:solidFill>
                  <a:schemeClr val="accent1"/>
                </a:solidFill>
              </a:rPr>
              <a:t>Faculty Mentoring</a:t>
            </a:r>
            <a:endParaRPr lang="en-US" sz="4400" b="1" dirty="0">
              <a:solidFill>
                <a:schemeClr val="accent1"/>
              </a:solidFill>
            </a:endParaRPr>
          </a:p>
        </p:txBody>
      </p:sp>
      <p:sp>
        <p:nvSpPr>
          <p:cNvPr id="33" name="TextBox 32"/>
          <p:cNvSpPr txBox="1"/>
          <p:nvPr/>
        </p:nvSpPr>
        <p:spPr>
          <a:xfrm>
            <a:off x="152400" y="4648200"/>
            <a:ext cx="5257800" cy="994192"/>
          </a:xfrm>
          <a:prstGeom prst="rect">
            <a:avLst/>
          </a:prstGeom>
          <a:noFill/>
        </p:spPr>
        <p:txBody>
          <a:bodyPr wrap="square" rtlCol="0">
            <a:normAutofit/>
          </a:bodyPr>
          <a:lstStyle/>
          <a:p>
            <a:pPr marL="342900" indent="-342900">
              <a:lnSpc>
                <a:spcPct val="90000"/>
              </a:lnSpc>
              <a:spcBef>
                <a:spcPct val="20000"/>
              </a:spcBef>
              <a:buFont typeface="Arial" pitchFamily="34" charset="0"/>
              <a:buChar char="•"/>
              <a:defRPr/>
            </a:pPr>
            <a:r>
              <a:rPr lang="en-US" sz="2000" dirty="0">
                <a:solidFill>
                  <a:schemeClr val="bg1"/>
                </a:solidFill>
              </a:rPr>
              <a:t>Weekly discussions</a:t>
            </a:r>
          </a:p>
          <a:p>
            <a:pPr marL="342900" indent="-342900">
              <a:lnSpc>
                <a:spcPct val="90000"/>
              </a:lnSpc>
              <a:spcBef>
                <a:spcPct val="20000"/>
              </a:spcBef>
              <a:buFont typeface="Arial" pitchFamily="34" charset="0"/>
              <a:buChar char="•"/>
              <a:defRPr/>
            </a:pPr>
            <a:r>
              <a:rPr lang="en-US" sz="2000" dirty="0">
                <a:solidFill>
                  <a:schemeClr val="bg1"/>
                </a:solidFill>
              </a:rPr>
              <a:t>Answer keys </a:t>
            </a:r>
            <a:endParaRPr lang="en-US" sz="2000" dirty="0" smtClean="0">
              <a:solidFill>
                <a:schemeClr val="bg1"/>
              </a:solidFill>
            </a:endParaRPr>
          </a:p>
          <a:p>
            <a:endParaRPr lang="en-US" sz="2400" dirty="0">
              <a:solidFill>
                <a:schemeClr val="bg1"/>
              </a:solidFill>
            </a:endParaRPr>
          </a:p>
        </p:txBody>
      </p:sp>
      <p:sp>
        <p:nvSpPr>
          <p:cNvPr id="34" name="TextBox 33"/>
          <p:cNvSpPr txBox="1"/>
          <p:nvPr/>
        </p:nvSpPr>
        <p:spPr>
          <a:xfrm>
            <a:off x="152400" y="6019800"/>
            <a:ext cx="5638800" cy="827377"/>
          </a:xfrm>
          <a:prstGeom prst="rect">
            <a:avLst/>
          </a:prstGeom>
          <a:noFill/>
        </p:spPr>
        <p:txBody>
          <a:bodyPr wrap="square" rtlCol="0">
            <a:normAutofit/>
          </a:bodyPr>
          <a:lstStyle/>
          <a:p>
            <a:pPr marL="342900" indent="-342900">
              <a:lnSpc>
                <a:spcPct val="90000"/>
              </a:lnSpc>
              <a:spcBef>
                <a:spcPct val="20000"/>
              </a:spcBef>
              <a:buFont typeface="Arial" pitchFamily="34" charset="0"/>
              <a:buChar char="•"/>
            </a:pPr>
            <a:r>
              <a:rPr lang="en-US" sz="2000" dirty="0">
                <a:solidFill>
                  <a:schemeClr val="bg1"/>
                </a:solidFill>
                <a:latin typeface="Calibri" pitchFamily="34" charset="0"/>
              </a:rPr>
              <a:t>Available by other AMS-trained faculty </a:t>
            </a:r>
            <a:r>
              <a:rPr lang="en-US" sz="2000" dirty="0" smtClean="0">
                <a:solidFill>
                  <a:schemeClr val="bg1"/>
                </a:solidFill>
                <a:latin typeface="Calibri" pitchFamily="34" charset="0"/>
              </a:rPr>
              <a:t>members</a:t>
            </a:r>
            <a:endParaRPr lang="en-US" sz="2000" dirty="0" smtClean="0">
              <a:solidFill>
                <a:schemeClr val="bg1"/>
              </a:solidFill>
            </a:endParaRPr>
          </a:p>
          <a:p>
            <a:endParaRPr lang="en-US" sz="2400" dirty="0">
              <a:solidFill>
                <a:schemeClr val="bg1"/>
              </a:solidFill>
            </a:endParaRPr>
          </a:p>
        </p:txBody>
      </p:sp>
      <p:pic>
        <p:nvPicPr>
          <p:cNvPr id="35" name="Picture 7" descr="ams"/>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91200" y="3200400"/>
            <a:ext cx="1447800" cy="1447800"/>
          </a:xfrm>
          <a:prstGeom prst="rect">
            <a:avLst/>
          </a:prstGeom>
          <a:noFill/>
          <a:ln>
            <a:noFill/>
          </a:ln>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1" y="7318"/>
            <a:ext cx="3472543" cy="683245"/>
          </a:xfrm>
          <a:prstGeom prst="rect">
            <a:avLst/>
          </a:prstGeom>
          <a:solidFill>
            <a:schemeClr val="bg1">
              <a:lumMod val="85000"/>
            </a:schemeClr>
          </a:solidFill>
        </p:spPr>
        <p:txBody>
          <a:bodyPr wrap="square" rtlCol="0" anchor="ctr">
            <a:normAutofit/>
          </a:bodyPr>
          <a:lstStyle/>
          <a:p>
            <a:pPr algn="ctr">
              <a:lnSpc>
                <a:spcPct val="80000"/>
              </a:lnSpc>
            </a:pPr>
            <a:r>
              <a:rPr lang="en-US" sz="2800" b="1" dirty="0" smtClean="0">
                <a:solidFill>
                  <a:prstClr val="white">
                    <a:lumMod val="50000"/>
                  </a:prstClr>
                </a:solidFill>
              </a:rPr>
              <a:t>Faculty </a:t>
            </a:r>
            <a:r>
              <a:rPr lang="en-US" sz="2800" dirty="0" smtClean="0">
                <a:solidFill>
                  <a:prstClr val="white">
                    <a:lumMod val="50000"/>
                  </a:prstClr>
                </a:solidFill>
              </a:rPr>
              <a:t>Materials </a:t>
            </a:r>
            <a:endParaRPr lang="en-US" sz="2800" b="1"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par>
                          <p:cTn id="8" fill="hold">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outVertical)">
                                      <p:cBhvr>
                                        <p:cTn id="11" dur="500"/>
                                        <p:tgtEl>
                                          <p:spTgt spid="20"/>
                                        </p:tgtEl>
                                      </p:cBhvr>
                                    </p:animEffect>
                                  </p:childTnLst>
                                </p:cTn>
                              </p:par>
                              <p:par>
                                <p:cTn id="12" presetID="16" presetClass="entr" presetSubtype="42"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outHorizontal)">
                                      <p:cBhvr>
                                        <p:cTn id="14" dur="500"/>
                                        <p:tgtEl>
                                          <p:spTgt spid="19"/>
                                        </p:tgtEl>
                                      </p:cBhvr>
                                    </p:animEffect>
                                  </p:childTnLst>
                                </p:cTn>
                              </p:par>
                              <p:par>
                                <p:cTn id="15" presetID="10" presetClass="entr" presetSubtype="0" fill="hold"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par>
                                <p:cTn id="18" presetID="10" presetClass="entr" presetSubtype="0" fill="hold"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3466296" y="4486274"/>
            <a:ext cx="5671457" cy="1000126"/>
          </a:xfrm>
          <a:prstGeom prst="rect">
            <a:avLst/>
          </a:prstGeom>
          <a:solidFill>
            <a:schemeClr val="tx1">
              <a:lumMod val="95000"/>
              <a:lumOff val="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endParaRPr>
          </a:p>
        </p:txBody>
      </p:sp>
      <p:sp>
        <p:nvSpPr>
          <p:cNvPr id="22" name="Rectangle 21"/>
          <p:cNvSpPr/>
          <p:nvPr/>
        </p:nvSpPr>
        <p:spPr>
          <a:xfrm>
            <a:off x="3472543" y="2667000"/>
            <a:ext cx="5671457" cy="1000126"/>
          </a:xfrm>
          <a:prstGeom prst="rect">
            <a:avLst/>
          </a:prstGeom>
          <a:solidFill>
            <a:schemeClr val="tx1">
              <a:lumMod val="95000"/>
              <a:lumOff val="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endParaRPr>
          </a:p>
        </p:txBody>
      </p:sp>
      <p:sp>
        <p:nvSpPr>
          <p:cNvPr id="8" name="Rectangle 7"/>
          <p:cNvSpPr/>
          <p:nvPr/>
        </p:nvSpPr>
        <p:spPr>
          <a:xfrm>
            <a:off x="3472543" y="447674"/>
            <a:ext cx="5671457" cy="1000126"/>
          </a:xfrm>
          <a:prstGeom prst="rect">
            <a:avLst/>
          </a:prstGeom>
          <a:solidFill>
            <a:schemeClr val="tx1">
              <a:lumMod val="95000"/>
              <a:lumOff val="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endParaRPr>
          </a:p>
        </p:txBody>
      </p:sp>
      <p:sp>
        <p:nvSpPr>
          <p:cNvPr id="12" name="TextBox 11"/>
          <p:cNvSpPr txBox="1"/>
          <p:nvPr/>
        </p:nvSpPr>
        <p:spPr>
          <a:xfrm>
            <a:off x="-1" y="1"/>
            <a:ext cx="3472543" cy="609600"/>
          </a:xfrm>
          <a:prstGeom prst="rect">
            <a:avLst/>
          </a:prstGeom>
          <a:solidFill>
            <a:schemeClr val="bg1">
              <a:lumMod val="85000"/>
            </a:schemeClr>
          </a:solidFill>
        </p:spPr>
        <p:txBody>
          <a:bodyPr wrap="square" rtlCol="0" anchor="t">
            <a:normAutofit fontScale="92500" lnSpcReduction="20000"/>
          </a:bodyPr>
          <a:lstStyle/>
          <a:p>
            <a:pPr algn="ctr">
              <a:lnSpc>
                <a:spcPct val="80000"/>
              </a:lnSpc>
            </a:pPr>
            <a:endParaRPr lang="en-US" sz="2800" b="1" dirty="0" smtClean="0">
              <a:solidFill>
                <a:prstClr val="white">
                  <a:lumMod val="50000"/>
                </a:prstClr>
              </a:solidFill>
            </a:endParaRPr>
          </a:p>
          <a:p>
            <a:pPr algn="ctr">
              <a:lnSpc>
                <a:spcPct val="80000"/>
              </a:lnSpc>
            </a:pPr>
            <a:r>
              <a:rPr lang="en-US" sz="2800" b="1" dirty="0" smtClean="0">
                <a:solidFill>
                  <a:prstClr val="white">
                    <a:lumMod val="50000"/>
                  </a:prstClr>
                </a:solidFill>
              </a:rPr>
              <a:t>Course </a:t>
            </a:r>
            <a:r>
              <a:rPr lang="en-US" sz="2800" dirty="0" smtClean="0">
                <a:solidFill>
                  <a:prstClr val="white">
                    <a:lumMod val="50000"/>
                  </a:prstClr>
                </a:solidFill>
              </a:rPr>
              <a:t>Implementation</a:t>
            </a:r>
            <a:endParaRPr lang="en-US" sz="2800" b="1" spc="-150" dirty="0">
              <a:latin typeface="Arial" pitchFamily="34" charset="0"/>
              <a:cs typeface="Arial" pitchFamily="34" charset="0"/>
            </a:endParaRPr>
          </a:p>
          <a:p>
            <a:pPr algn="ctr">
              <a:lnSpc>
                <a:spcPct val="80000"/>
              </a:lnSpc>
            </a:pPr>
            <a:endParaRPr lang="en-US" sz="2800" b="1" dirty="0">
              <a:solidFill>
                <a:prstClr val="white">
                  <a:lumMod val="50000"/>
                </a:prstClr>
              </a:solidFill>
            </a:endParaRPr>
          </a:p>
        </p:txBody>
      </p:sp>
      <p:pic>
        <p:nvPicPr>
          <p:cNvPr id="11" name="Picture 4" descr="Field Trip 036_edited"/>
          <p:cNvPicPr>
            <a:picLocks noChangeAspect="1" noChangeArrowheads="1"/>
          </p:cNvPicPr>
          <p:nvPr/>
        </p:nvPicPr>
        <p:blipFill>
          <a:blip r:embed="rId4"/>
          <a:srcRect/>
          <a:stretch>
            <a:fillRect/>
          </a:stretch>
        </p:blipFill>
        <p:spPr bwMode="auto">
          <a:xfrm>
            <a:off x="432932" y="1219200"/>
            <a:ext cx="2606675" cy="1736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p:nvSpPr>
        <p:spPr bwMode="auto">
          <a:xfrm>
            <a:off x="601206" y="3124200"/>
            <a:ext cx="2270125" cy="1077913"/>
          </a:xfrm>
          <a:prstGeom prst="rect">
            <a:avLst/>
          </a:prstGeom>
          <a:gradFill rotWithShape="1">
            <a:gsLst>
              <a:gs pos="0">
                <a:srgbClr val="FFFFE1"/>
              </a:gs>
              <a:gs pos="64999">
                <a:srgbClr val="FBFFB4"/>
              </a:gs>
              <a:gs pos="100000">
                <a:srgbClr val="FCFF92"/>
              </a:gs>
            </a:gsLst>
            <a:lin ang="5400000" scaled="1"/>
          </a:gradFill>
          <a:ln w="25400">
            <a:solidFill>
              <a:srgbClr val="4A9C00"/>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50000"/>
              </a:spcBef>
              <a:defRPr/>
            </a:pPr>
            <a:r>
              <a:rPr lang="en-US" sz="1600" b="1" dirty="0" smtClean="0">
                <a:solidFill>
                  <a:srgbClr val="FF6600"/>
                </a:solidFill>
                <a:latin typeface="Calibri" pitchFamily="-1" charset="0"/>
                <a:ea typeface="ＭＳ Ｐゴシック" pitchFamily="-1" charset="-128"/>
              </a:rPr>
              <a:t>AMS Ocean Studies students at Washington Adventist University on a research boat</a:t>
            </a:r>
          </a:p>
        </p:txBody>
      </p:sp>
      <p:sp>
        <p:nvSpPr>
          <p:cNvPr id="16" name="Text Placeholder 3"/>
          <p:cNvSpPr>
            <a:spLocks noGrp="1"/>
          </p:cNvSpPr>
          <p:nvPr>
            <p:ph type="body" sz="quarter" idx="4294967295"/>
          </p:nvPr>
        </p:nvSpPr>
        <p:spPr>
          <a:xfrm>
            <a:off x="3505200" y="1463675"/>
            <a:ext cx="5410200" cy="1279525"/>
          </a:xfrm>
          <a:prstGeom prst="rect">
            <a:avLst/>
          </a:prstGeom>
        </p:spPr>
        <p:txBody>
          <a:bodyPr/>
          <a:lstStyle/>
          <a:p>
            <a:pPr>
              <a:spcBef>
                <a:spcPts val="0"/>
              </a:spcBef>
            </a:pPr>
            <a:r>
              <a:rPr lang="en-US" sz="2400" dirty="0">
                <a:solidFill>
                  <a:schemeClr val="bg1"/>
                </a:solidFill>
              </a:rPr>
              <a:t>Course offering by experienced science faculty or those new to teaching the subject </a:t>
            </a:r>
            <a:r>
              <a:rPr lang="en-US" sz="2400" dirty="0" smtClean="0">
                <a:solidFill>
                  <a:schemeClr val="bg1"/>
                </a:solidFill>
              </a:rPr>
              <a:t>matter.</a:t>
            </a:r>
            <a:endParaRPr lang="en-US" sz="2400" dirty="0">
              <a:solidFill>
                <a:schemeClr val="bg1"/>
              </a:solidFill>
            </a:endParaRPr>
          </a:p>
        </p:txBody>
      </p:sp>
      <p:sp>
        <p:nvSpPr>
          <p:cNvPr id="17" name="TextBox 16"/>
          <p:cNvSpPr txBox="1"/>
          <p:nvPr/>
        </p:nvSpPr>
        <p:spPr>
          <a:xfrm>
            <a:off x="3505200" y="512687"/>
            <a:ext cx="3520924" cy="870100"/>
          </a:xfrm>
          <a:prstGeom prst="rect">
            <a:avLst/>
          </a:prstGeom>
          <a:noFill/>
        </p:spPr>
        <p:txBody>
          <a:bodyPr wrap="square" rtlCol="0" anchor="b">
            <a:normAutofit/>
          </a:bodyPr>
          <a:lstStyle/>
          <a:p>
            <a:r>
              <a:rPr lang="en-US" sz="4400" b="1" dirty="0" smtClean="0">
                <a:solidFill>
                  <a:srgbClr val="7BCF27"/>
                </a:solidFill>
              </a:rPr>
              <a:t>Instructor</a:t>
            </a:r>
            <a:endParaRPr lang="en-US" sz="4400" b="1" dirty="0">
              <a:solidFill>
                <a:srgbClr val="7BCF27"/>
              </a:solidFill>
            </a:endParaRPr>
          </a:p>
        </p:txBody>
      </p:sp>
      <p:sp>
        <p:nvSpPr>
          <p:cNvPr id="18" name="TextBox 17"/>
          <p:cNvSpPr txBox="1"/>
          <p:nvPr/>
        </p:nvSpPr>
        <p:spPr>
          <a:xfrm>
            <a:off x="3505200" y="2667000"/>
            <a:ext cx="4009572" cy="870100"/>
          </a:xfrm>
          <a:prstGeom prst="rect">
            <a:avLst/>
          </a:prstGeom>
          <a:noFill/>
        </p:spPr>
        <p:txBody>
          <a:bodyPr wrap="square" rtlCol="0" anchor="b">
            <a:normAutofit/>
          </a:bodyPr>
          <a:lstStyle/>
          <a:p>
            <a:r>
              <a:rPr lang="en-US" sz="4400" b="1" dirty="0" smtClean="0">
                <a:solidFill>
                  <a:schemeClr val="accent4"/>
                </a:solidFill>
              </a:rPr>
              <a:t>Setting</a:t>
            </a:r>
            <a:endParaRPr lang="en-US" sz="4400" b="1" dirty="0">
              <a:solidFill>
                <a:schemeClr val="accent4"/>
              </a:solidFill>
            </a:endParaRPr>
          </a:p>
        </p:txBody>
      </p:sp>
      <p:sp>
        <p:nvSpPr>
          <p:cNvPr id="19" name="TextBox 18"/>
          <p:cNvSpPr txBox="1"/>
          <p:nvPr/>
        </p:nvSpPr>
        <p:spPr>
          <a:xfrm>
            <a:off x="3505200" y="4387700"/>
            <a:ext cx="4434115" cy="870100"/>
          </a:xfrm>
          <a:prstGeom prst="rect">
            <a:avLst/>
          </a:prstGeom>
          <a:noFill/>
        </p:spPr>
        <p:txBody>
          <a:bodyPr wrap="square" rtlCol="0" anchor="b">
            <a:normAutofit/>
          </a:bodyPr>
          <a:lstStyle/>
          <a:p>
            <a:r>
              <a:rPr lang="en-US" sz="4400" b="1" dirty="0" smtClean="0">
                <a:solidFill>
                  <a:schemeClr val="accent1"/>
                </a:solidFill>
              </a:rPr>
              <a:t>Students</a:t>
            </a:r>
            <a:endParaRPr lang="en-US" sz="4400" b="1" dirty="0">
              <a:solidFill>
                <a:schemeClr val="accent1"/>
              </a:solidFill>
            </a:endParaRPr>
          </a:p>
        </p:txBody>
      </p:sp>
      <p:sp>
        <p:nvSpPr>
          <p:cNvPr id="20" name="Text Placeholder 3"/>
          <p:cNvSpPr>
            <a:spLocks noGrp="1"/>
          </p:cNvSpPr>
          <p:nvPr>
            <p:ph type="body" sz="quarter" idx="4294967295"/>
          </p:nvPr>
        </p:nvSpPr>
        <p:spPr>
          <a:xfrm>
            <a:off x="3505199" y="3657600"/>
            <a:ext cx="5632553" cy="992446"/>
          </a:xfrm>
          <a:prstGeom prst="rect">
            <a:avLst/>
          </a:prstGeom>
        </p:spPr>
        <p:txBody>
          <a:bodyPr/>
          <a:lstStyle/>
          <a:p>
            <a:pPr lvl="0"/>
            <a:r>
              <a:rPr lang="en-US" sz="2400" dirty="0">
                <a:solidFill>
                  <a:schemeClr val="bg1"/>
                </a:solidFill>
              </a:rPr>
              <a:t>Range from traditional lecture-based to totally </a:t>
            </a:r>
            <a:r>
              <a:rPr lang="en-US" sz="2400" dirty="0" smtClean="0">
                <a:solidFill>
                  <a:schemeClr val="bg1"/>
                </a:solidFill>
              </a:rPr>
              <a:t>online.</a:t>
            </a:r>
            <a:endParaRPr lang="en-US" sz="2400" dirty="0">
              <a:solidFill>
                <a:schemeClr val="bg1"/>
              </a:solidFill>
            </a:endParaRPr>
          </a:p>
        </p:txBody>
      </p:sp>
      <p:sp>
        <p:nvSpPr>
          <p:cNvPr id="21" name="Text Placeholder 3"/>
          <p:cNvSpPr>
            <a:spLocks noGrp="1"/>
          </p:cNvSpPr>
          <p:nvPr>
            <p:ph type="body" sz="quarter" idx="4294967295"/>
          </p:nvPr>
        </p:nvSpPr>
        <p:spPr>
          <a:xfrm>
            <a:off x="3505199" y="5349875"/>
            <a:ext cx="5632553" cy="1508125"/>
          </a:xfrm>
          <a:prstGeom prst="rect">
            <a:avLst/>
          </a:prstGeom>
        </p:spPr>
        <p:txBody>
          <a:bodyPr/>
          <a:lstStyle/>
          <a:p>
            <a:pPr lvl="0"/>
            <a:r>
              <a:rPr lang="en-US" sz="2400" dirty="0">
                <a:solidFill>
                  <a:schemeClr val="bg1"/>
                </a:solidFill>
              </a:rPr>
              <a:t>Receive local institutional </a:t>
            </a:r>
            <a:r>
              <a:rPr lang="en-US" sz="2400" dirty="0" smtClean="0">
                <a:solidFill>
                  <a:schemeClr val="bg1"/>
                </a:solidFill>
              </a:rPr>
              <a:t>credit.</a:t>
            </a:r>
            <a:endParaRPr lang="en-US" sz="2400" dirty="0">
              <a:solidFill>
                <a:schemeClr val="bg1"/>
              </a:solidFill>
            </a:endParaRPr>
          </a:p>
          <a:p>
            <a:pPr lvl="0"/>
            <a:r>
              <a:rPr lang="en-US" sz="2400" dirty="0">
                <a:solidFill>
                  <a:schemeClr val="bg1"/>
                </a:solidFill>
              </a:rPr>
              <a:t>Purchase course materials through local </a:t>
            </a:r>
            <a:r>
              <a:rPr lang="en-US" sz="2400" dirty="0" smtClean="0">
                <a:solidFill>
                  <a:schemeClr val="bg1"/>
                </a:solidFill>
              </a:rPr>
              <a:t>bookstore.</a:t>
            </a:r>
            <a:endParaRPr lang="en-US" sz="2400" dirty="0">
              <a:solidFill>
                <a:schemeClr val="bg1"/>
              </a:solidFill>
            </a:endParaRPr>
          </a:p>
        </p:txBody>
      </p:sp>
    </p:spTree>
    <p:extLst>
      <p:ext uri="{BB962C8B-B14F-4D97-AF65-F5344CB8AC3E}">
        <p14:creationId xmlns:p14="http://schemas.microsoft.com/office/powerpoint/2010/main" val="2669011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762000" y="1946209"/>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p>
        </p:txBody>
      </p:sp>
      <p:sp>
        <p:nvSpPr>
          <p:cNvPr id="6" name="Oval 5"/>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3" name="TextBox 12"/>
          <p:cNvSpPr txBox="1"/>
          <p:nvPr/>
        </p:nvSpPr>
        <p:spPr>
          <a:xfrm>
            <a:off x="1157868" y="1592766"/>
            <a:ext cx="1219200" cy="2708434"/>
          </a:xfrm>
          <a:prstGeom prst="rect">
            <a:avLst/>
          </a:prstGeom>
          <a:noFill/>
        </p:spPr>
        <p:txBody>
          <a:bodyPr wrap="square" rtlCol="0">
            <a:spAutoFit/>
          </a:bodyPr>
          <a:lstStyle/>
          <a:p>
            <a:r>
              <a:rPr lang="en-US" sz="17000" b="1" dirty="0" smtClean="0">
                <a:solidFill>
                  <a:srgbClr val="65B131">
                    <a:alpha val="64000"/>
                  </a:srgbClr>
                </a:solidFill>
                <a:cs typeface="Arial" pitchFamily="34" charset="0"/>
              </a:rPr>
              <a:t>3</a:t>
            </a:r>
            <a:endParaRPr lang="en-US" sz="17000" b="1" dirty="0">
              <a:solidFill>
                <a:srgbClr val="65B131">
                  <a:alpha val="64000"/>
                </a:srgbClr>
              </a:solidFill>
              <a:cs typeface="Arial" pitchFamily="34" charset="0"/>
            </a:endParaRPr>
          </a:p>
        </p:txBody>
      </p:sp>
      <p:sp>
        <p:nvSpPr>
          <p:cNvPr id="8" name="Title 7"/>
          <p:cNvSpPr>
            <a:spLocks noGrp="1"/>
          </p:cNvSpPr>
          <p:nvPr>
            <p:ph type="title"/>
          </p:nvPr>
        </p:nvSpPr>
        <p:spPr/>
        <p:txBody>
          <a:bodyPr>
            <a:noAutofit/>
          </a:bodyPr>
          <a:lstStyle/>
          <a:p>
            <a:pPr lvl="0">
              <a:spcBef>
                <a:spcPts val="0"/>
              </a:spcBef>
            </a:pPr>
            <a:r>
              <a:rPr lang="en-US" sz="4000" cap="none" dirty="0" smtClean="0">
                <a:solidFill>
                  <a:prstClr val="black">
                    <a:lumMod val="85000"/>
                    <a:lumOff val="15000"/>
                  </a:prstClr>
                </a:solidFill>
                <a:ea typeface="+mn-ea"/>
                <a:cs typeface="+mn-cs"/>
              </a:rPr>
              <a:t>Diversity </a:t>
            </a:r>
            <a:r>
              <a:rPr lang="en-US" sz="4000" b="0" cap="none" dirty="0" smtClean="0">
                <a:solidFill>
                  <a:prstClr val="black">
                    <a:lumMod val="50000"/>
                    <a:lumOff val="50000"/>
                  </a:prstClr>
                </a:solidFill>
                <a:ea typeface="+mn-ea"/>
                <a:cs typeface="+mn-cs"/>
              </a:rPr>
              <a:t>Projects</a:t>
            </a:r>
            <a:endParaRPr lang="en-US" sz="2800" dirty="0"/>
          </a:p>
        </p:txBody>
      </p:sp>
      <p:sp>
        <p:nvSpPr>
          <p:cNvPr id="9" name="Text Placeholder 8"/>
          <p:cNvSpPr>
            <a:spLocks noGrp="1"/>
          </p:cNvSpPr>
          <p:nvPr>
            <p:ph type="body" idx="1"/>
          </p:nvPr>
        </p:nvSpPr>
        <p:spPr/>
        <p:txBody>
          <a:bodyPr vert="horz" lIns="91440" tIns="45720" rIns="91440" bIns="45720" rtlCol="0" anchor="b">
            <a:normAutofit/>
          </a:bodyPr>
          <a:lstStyle/>
          <a:p>
            <a:pPr>
              <a:spcBef>
                <a:spcPts val="0"/>
              </a:spcBef>
            </a:pPr>
            <a:r>
              <a:rPr lang="en-US" sz="1700" b="1" dirty="0" smtClean="0">
                <a:solidFill>
                  <a:prstClr val="black">
                    <a:lumMod val="75000"/>
                    <a:lumOff val="25000"/>
                  </a:prstClr>
                </a:solidFill>
              </a:rPr>
              <a:t>Reaching all students.</a:t>
            </a:r>
            <a:endParaRPr lang="en-US" sz="1700" b="1" dirty="0">
              <a:solidFill>
                <a:prstClr val="black">
                  <a:lumMod val="75000"/>
                  <a:lumOff val="2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7924800" cy="707886"/>
          </a:xfrm>
          <a:prstGeom prst="rect">
            <a:avLst/>
          </a:prstGeom>
          <a:noFill/>
        </p:spPr>
        <p:txBody>
          <a:bodyPr wrap="square" rtlCol="0">
            <a:normAutofit/>
          </a:bodyPr>
          <a:lstStyle/>
          <a:p>
            <a:r>
              <a:rPr lang="en-US" sz="4000" b="1" dirty="0" smtClean="0">
                <a:solidFill>
                  <a:schemeClr val="tx1">
                    <a:lumMod val="85000"/>
                    <a:lumOff val="15000"/>
                  </a:schemeClr>
                </a:solidFill>
                <a:latin typeface="+mj-lt"/>
              </a:rPr>
              <a:t>Investigating </a:t>
            </a:r>
            <a:r>
              <a:rPr lang="en-US" sz="4000" dirty="0" smtClean="0">
                <a:solidFill>
                  <a:schemeClr val="tx1">
                    <a:lumMod val="50000"/>
                    <a:lumOff val="50000"/>
                  </a:schemeClr>
                </a:solidFill>
                <a:latin typeface="+mj-lt"/>
              </a:rPr>
              <a:t>the Earth System</a:t>
            </a:r>
            <a:endParaRPr lang="en-US" sz="4000" dirty="0">
              <a:solidFill>
                <a:schemeClr val="tx1">
                  <a:lumMod val="50000"/>
                  <a:lumOff val="50000"/>
                </a:schemeClr>
              </a:solidFill>
              <a:latin typeface="+mj-lt"/>
              <a:cs typeface="Arial" pitchFamily="34" charset="0"/>
            </a:endParaRPr>
          </a:p>
        </p:txBody>
      </p:sp>
      <p:cxnSp>
        <p:nvCxnSpPr>
          <p:cNvPr id="10" name="Straight Connector 9"/>
          <p:cNvCxnSpPr/>
          <p:nvPr/>
        </p:nvCxnSpPr>
        <p:spPr>
          <a:xfrm>
            <a:off x="1905000" y="2936809"/>
            <a:ext cx="5257800" cy="1588"/>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0711" y="5127978"/>
            <a:ext cx="7973935" cy="400110"/>
          </a:xfrm>
          <a:prstGeom prst="rect">
            <a:avLst/>
          </a:prstGeom>
          <a:noFill/>
        </p:spPr>
        <p:txBody>
          <a:bodyPr wrap="none" rtlCol="0">
            <a:normAutofit/>
          </a:bodyPr>
          <a:lstStyle/>
          <a:p>
            <a:pPr algn="r"/>
            <a:r>
              <a:rPr lang="en-US" sz="2000" b="1" dirty="0" smtClean="0">
                <a:solidFill>
                  <a:schemeClr val="tx1">
                    <a:lumMod val="75000"/>
                    <a:lumOff val="25000"/>
                  </a:schemeClr>
                </a:solidFill>
              </a:rPr>
              <a:t>How we raise scientific literacy.</a:t>
            </a:r>
            <a:endParaRPr lang="en-US" sz="2000" b="1" dirty="0">
              <a:solidFill>
                <a:schemeClr val="tx1">
                  <a:lumMod val="75000"/>
                  <a:lumOff val="25000"/>
                </a:schemeClr>
              </a:solidFill>
            </a:endParaRPr>
          </a:p>
        </p:txBody>
      </p:sp>
      <p:sp>
        <p:nvSpPr>
          <p:cNvPr id="12" name="Rectangle 11"/>
          <p:cNvSpPr/>
          <p:nvPr/>
        </p:nvSpPr>
        <p:spPr>
          <a:xfrm>
            <a:off x="8686800" y="528448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grpSp>
        <p:nvGrpSpPr>
          <p:cNvPr id="26" name="Group 25"/>
          <p:cNvGrpSpPr/>
          <p:nvPr/>
        </p:nvGrpSpPr>
        <p:grpSpPr>
          <a:xfrm>
            <a:off x="762000" y="1557456"/>
            <a:ext cx="2057400" cy="2708434"/>
            <a:chOff x="762000" y="1557456"/>
            <a:chExt cx="2057400" cy="2708434"/>
          </a:xfrm>
        </p:grpSpPr>
        <p:sp>
          <p:nvSpPr>
            <p:cNvPr id="6" name="Oval 5"/>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4" name="TextBox 13"/>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latin typeface="+mj-lt"/>
                  <a:cs typeface="Arial" pitchFamily="34" charset="0"/>
                </a:rPr>
                <a:t>1</a:t>
              </a:r>
              <a:endParaRPr lang="en-US" sz="17000" b="1" dirty="0">
                <a:solidFill>
                  <a:srgbClr val="F26200">
                    <a:alpha val="40000"/>
                  </a:srgbClr>
                </a:solidFill>
                <a:latin typeface="+mj-lt"/>
                <a:cs typeface="Arial" pitchFamily="34" charset="0"/>
              </a:endParaRPr>
            </a:p>
          </p:txBody>
        </p:sp>
        <p:sp>
          <p:nvSpPr>
            <p:cNvPr id="13" name="TextBox 12"/>
            <p:cNvSpPr txBox="1"/>
            <p:nvPr/>
          </p:nvSpPr>
          <p:spPr>
            <a:xfrm>
              <a:off x="823416" y="2286000"/>
              <a:ext cx="1931160" cy="1295400"/>
            </a:xfrm>
            <a:prstGeom prst="rect">
              <a:avLst/>
            </a:prstGeom>
            <a:noFill/>
          </p:spPr>
          <p:txBody>
            <a:bodyPr wrap="square" rtlCol="0">
              <a:noAutofit/>
            </a:bodyPr>
            <a:lstStyle/>
            <a:p>
              <a:pPr algn="ctr"/>
              <a:r>
                <a:rPr lang="en-US" sz="2400" b="1" dirty="0" smtClean="0">
                  <a:solidFill>
                    <a:schemeClr val="bg1"/>
                  </a:solidFill>
                  <a:effectLst>
                    <a:outerShdw blurRad="38100" dist="38100" dir="2700000" algn="tl">
                      <a:srgbClr val="000000">
                        <a:alpha val="43137"/>
                      </a:srgbClr>
                    </a:outerShdw>
                  </a:effectLst>
                </a:rPr>
                <a:t>AMS Education Program</a:t>
              </a:r>
              <a:endParaRPr lang="en-US" sz="2400" dirty="0"/>
            </a:p>
          </p:txBody>
        </p:sp>
        <p:sp>
          <p:nvSpPr>
            <p:cNvPr id="19" name="Oval 18"/>
            <p:cNvSpPr/>
            <p:nvPr/>
          </p:nvSpPr>
          <p:spPr>
            <a:xfrm>
              <a:off x="1007328" y="198863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grpSp>
        <p:nvGrpSpPr>
          <p:cNvPr id="23" name="Group 22"/>
          <p:cNvGrpSpPr/>
          <p:nvPr/>
        </p:nvGrpSpPr>
        <p:grpSpPr>
          <a:xfrm>
            <a:off x="3543300" y="1591943"/>
            <a:ext cx="2057400" cy="2708434"/>
            <a:chOff x="3543300" y="1591943"/>
            <a:chExt cx="2057400" cy="2708434"/>
          </a:xfrm>
        </p:grpSpPr>
        <p:sp>
          <p:nvSpPr>
            <p:cNvPr id="4" name="Oval 3"/>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5" name="TextBox 14"/>
            <p:cNvSpPr txBox="1"/>
            <p:nvPr/>
          </p:nvSpPr>
          <p:spPr>
            <a:xfrm>
              <a:off x="3933968" y="1591943"/>
              <a:ext cx="1219200" cy="2708434"/>
            </a:xfrm>
            <a:prstGeom prst="rect">
              <a:avLst/>
            </a:prstGeom>
            <a:noFill/>
          </p:spPr>
          <p:txBody>
            <a:bodyPr wrap="square" rtlCol="0">
              <a:spAutoFit/>
            </a:bodyPr>
            <a:lstStyle/>
            <a:p>
              <a:r>
                <a:rPr lang="en-US" sz="17000" b="1" dirty="0" smtClean="0">
                  <a:solidFill>
                    <a:srgbClr val="2A7A9E">
                      <a:alpha val="40000"/>
                    </a:srgbClr>
                  </a:solidFill>
                  <a:latin typeface="+mj-lt"/>
                  <a:cs typeface="Arial" pitchFamily="34" charset="0"/>
                </a:rPr>
                <a:t>2</a:t>
              </a:r>
              <a:endParaRPr lang="en-US" sz="17000" b="1" dirty="0">
                <a:solidFill>
                  <a:srgbClr val="2A7A9E">
                    <a:alpha val="40000"/>
                  </a:srgbClr>
                </a:solidFill>
                <a:latin typeface="+mj-lt"/>
                <a:cs typeface="Arial" pitchFamily="34" charset="0"/>
              </a:endParaRPr>
            </a:p>
          </p:txBody>
        </p:sp>
        <p:sp>
          <p:nvSpPr>
            <p:cNvPr id="16" name="TextBox 15"/>
            <p:cNvSpPr txBox="1"/>
            <p:nvPr/>
          </p:nvSpPr>
          <p:spPr>
            <a:xfrm>
              <a:off x="3601872" y="2514601"/>
              <a:ext cx="1931160" cy="852480"/>
            </a:xfrm>
            <a:prstGeom prst="rect">
              <a:avLst/>
            </a:prstGeom>
            <a:noFill/>
          </p:spPr>
          <p:txBody>
            <a:bodyPr wrap="square" rtlCol="0">
              <a:noAutofit/>
            </a:bodyPr>
            <a:lstStyle/>
            <a:p>
              <a:pPr algn="ctr"/>
              <a:r>
                <a:rPr lang="en-US" sz="2400" b="1" spc="60" dirty="0">
                  <a:solidFill>
                    <a:schemeClr val="bg1"/>
                  </a:solidFill>
                  <a:effectLst>
                    <a:outerShdw blurRad="50800" dist="25400" dir="5400000" algn="t" rotWithShape="0">
                      <a:prstClr val="black">
                        <a:alpha val="15000"/>
                      </a:prstClr>
                    </a:outerShdw>
                  </a:effectLst>
                </a:rPr>
                <a:t>Undergrad Courses</a:t>
              </a:r>
            </a:p>
            <a:p>
              <a:pPr algn="ctr"/>
              <a:endParaRPr lang="en-US" sz="2400" b="1" spc="60" dirty="0" smtClean="0">
                <a:solidFill>
                  <a:schemeClr val="bg1"/>
                </a:solidFill>
                <a:effectLst>
                  <a:outerShdw blurRad="50800" dist="25400" dir="5400000" algn="t" rotWithShape="0">
                    <a:prstClr val="black">
                      <a:alpha val="15000"/>
                    </a:prstClr>
                  </a:outerShdw>
                </a:effectLst>
              </a:endParaRPr>
            </a:p>
          </p:txBody>
        </p:sp>
        <p:sp>
          <p:nvSpPr>
            <p:cNvPr id="20" name="Oval 19"/>
            <p:cNvSpPr/>
            <p:nvPr/>
          </p:nvSpPr>
          <p:spPr>
            <a:xfrm>
              <a:off x="3782124" y="198863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grpSp>
        <p:nvGrpSpPr>
          <p:cNvPr id="24" name="Group 23"/>
          <p:cNvGrpSpPr/>
          <p:nvPr/>
        </p:nvGrpSpPr>
        <p:grpSpPr>
          <a:xfrm>
            <a:off x="6324600" y="1587511"/>
            <a:ext cx="2057400" cy="2708434"/>
            <a:chOff x="6324600" y="1587511"/>
            <a:chExt cx="2057400" cy="2708434"/>
          </a:xfrm>
        </p:grpSpPr>
        <p:sp>
          <p:nvSpPr>
            <p:cNvPr id="5" name="Oval 4"/>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7" name="TextBox 16"/>
            <p:cNvSpPr txBox="1"/>
            <p:nvPr/>
          </p:nvSpPr>
          <p:spPr>
            <a:xfrm>
              <a:off x="6721604" y="1587511"/>
              <a:ext cx="1219200" cy="2708434"/>
            </a:xfrm>
            <a:prstGeom prst="rect">
              <a:avLst/>
            </a:prstGeom>
            <a:noFill/>
          </p:spPr>
          <p:txBody>
            <a:bodyPr wrap="square" rtlCol="0">
              <a:spAutoFit/>
            </a:bodyPr>
            <a:lstStyle/>
            <a:p>
              <a:r>
                <a:rPr lang="en-US" sz="17000" b="1" dirty="0" smtClean="0">
                  <a:solidFill>
                    <a:srgbClr val="65B131">
                      <a:alpha val="64000"/>
                    </a:srgbClr>
                  </a:solidFill>
                  <a:latin typeface="+mj-lt"/>
                  <a:cs typeface="Arial" pitchFamily="34" charset="0"/>
                </a:rPr>
                <a:t>3</a:t>
              </a:r>
              <a:endParaRPr lang="en-US" sz="17000" b="1" dirty="0">
                <a:solidFill>
                  <a:srgbClr val="65B131">
                    <a:alpha val="64000"/>
                  </a:srgbClr>
                </a:solidFill>
                <a:latin typeface="+mj-lt"/>
                <a:cs typeface="Arial" pitchFamily="34" charset="0"/>
              </a:endParaRPr>
            </a:p>
          </p:txBody>
        </p:sp>
        <p:sp>
          <p:nvSpPr>
            <p:cNvPr id="18" name="TextBox 17"/>
            <p:cNvSpPr txBox="1"/>
            <p:nvPr/>
          </p:nvSpPr>
          <p:spPr>
            <a:xfrm>
              <a:off x="6411810" y="2514601"/>
              <a:ext cx="1931160" cy="1066799"/>
            </a:xfrm>
            <a:prstGeom prst="rect">
              <a:avLst/>
            </a:prstGeom>
            <a:noFill/>
          </p:spPr>
          <p:txBody>
            <a:bodyPr wrap="square" rtlCol="0">
              <a:normAutofit/>
            </a:bodyPr>
            <a:lstStyle/>
            <a:p>
              <a:pPr algn="ctr"/>
              <a:r>
                <a:rPr lang="en-US" sz="2400" b="1" spc="60" dirty="0" smtClean="0">
                  <a:solidFill>
                    <a:schemeClr val="bg1"/>
                  </a:solidFill>
                  <a:effectLst>
                    <a:outerShdw blurRad="50800" dist="25400" dir="5400000" algn="t" rotWithShape="0">
                      <a:prstClr val="black">
                        <a:alpha val="15000"/>
                      </a:prstClr>
                    </a:outerShdw>
                  </a:effectLst>
                </a:rPr>
                <a:t>Diversity Projects</a:t>
              </a:r>
              <a:endParaRPr lang="en-US" sz="2400" b="1" spc="60" dirty="0" smtClean="0">
                <a:solidFill>
                  <a:schemeClr val="bg1"/>
                </a:solidFill>
                <a:effectLst>
                  <a:outerShdw blurRad="50800" dist="25400" dir="5400000" algn="t" rotWithShape="0">
                    <a:prstClr val="black">
                      <a:alpha val="15000"/>
                    </a:prstClr>
                  </a:outerShdw>
                </a:effectLst>
              </a:endParaRPr>
            </a:p>
          </p:txBody>
        </p:sp>
        <p:sp>
          <p:nvSpPr>
            <p:cNvPr id="21" name="Oval 20"/>
            <p:cNvSpPr/>
            <p:nvPr/>
          </p:nvSpPr>
          <p:spPr>
            <a:xfrm>
              <a:off x="6569928" y="2005362"/>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Rectangle 21"/>
          <p:cNvSpPr/>
          <p:nvPr/>
        </p:nvSpPr>
        <p:spPr>
          <a:xfrm>
            <a:off x="0" y="914400"/>
            <a:ext cx="9144000" cy="488337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0" y="914400"/>
            <a:ext cx="6400800" cy="5043188"/>
          </a:xfrm>
          <a:prstGeom prst="rect">
            <a:avLst/>
          </a:prstGeom>
          <a:noFill/>
        </p:spPr>
        <p:txBody>
          <a:bodyPr wrap="square" lIns="91440" rtlCol="0">
            <a:normAutofit lnSpcReduction="10000"/>
          </a:bodyPr>
          <a:lstStyle/>
          <a:p>
            <a:pPr marL="171450" indent="-171450">
              <a:spcBef>
                <a:spcPts val="600"/>
              </a:spcBef>
              <a:spcAft>
                <a:spcPts val="600"/>
              </a:spcAft>
              <a:buClr>
                <a:prstClr val="black">
                  <a:lumMod val="50000"/>
                  <a:lumOff val="50000"/>
                </a:prstClr>
              </a:buClr>
              <a:buSzPct val="94000"/>
              <a:buFont typeface="Calibri" pitchFamily="34" charset="0"/>
              <a:buChar char="»"/>
            </a:pPr>
            <a:r>
              <a:rPr lang="en-US" altLang="zh-CN" dirty="0" smtClean="0"/>
              <a:t>Since </a:t>
            </a:r>
            <a:r>
              <a:rPr lang="en-US" altLang="zh-CN" dirty="0"/>
              <a:t>2001, AMS has initiated course implementation at MSIs through NSF-supported Geoscience Diversity/National Dissemination </a:t>
            </a:r>
            <a:r>
              <a:rPr lang="en-US" altLang="zh-CN" dirty="0" smtClean="0"/>
              <a:t>Projects.</a:t>
            </a:r>
          </a:p>
          <a:p>
            <a:pPr marL="171450" indent="-171450">
              <a:spcBef>
                <a:spcPts val="600"/>
              </a:spcBef>
              <a:spcAft>
                <a:spcPts val="600"/>
              </a:spcAft>
              <a:buClr>
                <a:prstClr val="black">
                  <a:lumMod val="50000"/>
                  <a:lumOff val="50000"/>
                </a:prstClr>
              </a:buClr>
              <a:buSzPct val="94000"/>
              <a:buFont typeface="Calibri" pitchFamily="34" charset="0"/>
              <a:buChar char="»"/>
            </a:pPr>
            <a:r>
              <a:rPr lang="en-US" altLang="zh-CN" sz="2000" b="1" i="1" dirty="0" smtClean="0"/>
              <a:t>AMS </a:t>
            </a:r>
            <a:r>
              <a:rPr lang="en-US" altLang="zh-CN" sz="2000" b="1" i="1" dirty="0"/>
              <a:t>Weather Studies </a:t>
            </a:r>
            <a:r>
              <a:rPr lang="en-US" altLang="zh-CN" sz="2000" b="1" dirty="0"/>
              <a:t>Diversity </a:t>
            </a:r>
            <a:r>
              <a:rPr lang="en-US" altLang="zh-CN" sz="2000" b="1" dirty="0" smtClean="0"/>
              <a:t>Project</a:t>
            </a:r>
          </a:p>
          <a:p>
            <a:pPr marL="742950" lvl="1" indent="-285750">
              <a:spcBef>
                <a:spcPts val="600"/>
              </a:spcBef>
              <a:spcAft>
                <a:spcPts val="600"/>
              </a:spcAft>
              <a:buFont typeface="Arial" pitchFamily="34" charset="0"/>
              <a:buChar char="•"/>
            </a:pPr>
            <a:r>
              <a:rPr lang="en-US" altLang="zh-CN" dirty="0"/>
              <a:t>145 institutions </a:t>
            </a:r>
          </a:p>
          <a:p>
            <a:pPr marL="742950" lvl="1" indent="-285750">
              <a:spcBef>
                <a:spcPts val="600"/>
              </a:spcBef>
              <a:spcAft>
                <a:spcPts val="600"/>
              </a:spcAft>
              <a:buFont typeface="Arial" pitchFamily="34" charset="0"/>
              <a:buChar char="•"/>
            </a:pPr>
            <a:r>
              <a:rPr lang="en-US" altLang="zh-CN" dirty="0"/>
              <a:t>More than 13,000 students impacted</a:t>
            </a:r>
          </a:p>
          <a:p>
            <a:pPr marL="742950" lvl="1" indent="-285750">
              <a:spcBef>
                <a:spcPts val="600"/>
              </a:spcBef>
              <a:spcAft>
                <a:spcPts val="600"/>
              </a:spcAft>
              <a:buFont typeface="Arial" pitchFamily="34" charset="0"/>
              <a:buChar char="•"/>
            </a:pPr>
            <a:r>
              <a:rPr lang="en-US" altLang="zh-CN" dirty="0"/>
              <a:t>1</a:t>
            </a:r>
            <a:r>
              <a:rPr lang="en-US" altLang="zh-CN" baseline="30000" dirty="0"/>
              <a:t>st</a:t>
            </a:r>
            <a:r>
              <a:rPr lang="en-US" altLang="zh-CN" dirty="0"/>
              <a:t> meteorology course offered for more </a:t>
            </a:r>
            <a:r>
              <a:rPr lang="en-US" altLang="zh-CN" dirty="0" smtClean="0"/>
              <a:t>than 2/3 </a:t>
            </a:r>
            <a:r>
              <a:rPr lang="en-US" altLang="zh-CN" dirty="0"/>
              <a:t>of the </a:t>
            </a:r>
            <a:r>
              <a:rPr lang="en-US" altLang="zh-CN" dirty="0" smtClean="0"/>
              <a:t>institutions</a:t>
            </a:r>
            <a:endParaRPr lang="en-US" altLang="zh-CN" sz="2000" b="1" dirty="0" smtClean="0"/>
          </a:p>
          <a:p>
            <a:pPr marL="171450" indent="-171450">
              <a:spcBef>
                <a:spcPts val="600"/>
              </a:spcBef>
              <a:spcAft>
                <a:spcPts val="600"/>
              </a:spcAft>
              <a:buClr>
                <a:prstClr val="black">
                  <a:lumMod val="50000"/>
                  <a:lumOff val="50000"/>
                </a:prstClr>
              </a:buClr>
              <a:buSzPct val="94000"/>
              <a:buFont typeface="Calibri" pitchFamily="34" charset="0"/>
              <a:buChar char="»"/>
            </a:pPr>
            <a:r>
              <a:rPr lang="en-US" altLang="zh-CN" sz="2000" b="1" i="1" dirty="0"/>
              <a:t>AMS Ocean Studies</a:t>
            </a:r>
            <a:r>
              <a:rPr lang="zh-CN" altLang="en-US" sz="2000" b="1" i="1" dirty="0"/>
              <a:t> </a:t>
            </a:r>
            <a:r>
              <a:rPr lang="en-US" altLang="zh-CN" sz="2000" b="1" i="1" dirty="0"/>
              <a:t>Diversity </a:t>
            </a:r>
            <a:r>
              <a:rPr lang="en-US" altLang="zh-CN" sz="2000" b="1" i="1" dirty="0" smtClean="0"/>
              <a:t>Project</a:t>
            </a:r>
          </a:p>
          <a:p>
            <a:pPr marL="742950" lvl="1" indent="-285750">
              <a:spcBef>
                <a:spcPts val="600"/>
              </a:spcBef>
              <a:spcAft>
                <a:spcPts val="600"/>
              </a:spcAft>
              <a:buFont typeface="Arial" pitchFamily="34" charset="0"/>
              <a:buChar char="•"/>
            </a:pPr>
            <a:r>
              <a:rPr lang="en-US" altLang="zh-CN" dirty="0"/>
              <a:t>75 institutions</a:t>
            </a:r>
          </a:p>
          <a:p>
            <a:pPr marL="742950" lvl="1" indent="-285750">
              <a:spcBef>
                <a:spcPts val="600"/>
              </a:spcBef>
              <a:spcAft>
                <a:spcPts val="600"/>
              </a:spcAft>
              <a:buFont typeface="Arial" pitchFamily="34" charset="0"/>
              <a:buChar char="•"/>
            </a:pPr>
            <a:r>
              <a:rPr lang="en-US" altLang="zh-CN" dirty="0"/>
              <a:t>More than 5000 students </a:t>
            </a:r>
            <a:r>
              <a:rPr lang="en-US" altLang="zh-CN" dirty="0" smtClean="0"/>
              <a:t>impacted</a:t>
            </a:r>
            <a:endParaRPr lang="en-US" altLang="zh-CN" sz="2000" b="1" i="1" dirty="0" smtClean="0"/>
          </a:p>
          <a:p>
            <a:pPr marL="171450" indent="-171450">
              <a:spcBef>
                <a:spcPts val="600"/>
              </a:spcBef>
              <a:spcAft>
                <a:spcPts val="600"/>
              </a:spcAft>
              <a:buClr>
                <a:prstClr val="black">
                  <a:lumMod val="50000"/>
                  <a:lumOff val="50000"/>
                </a:prstClr>
              </a:buClr>
              <a:buSzPct val="94000"/>
              <a:buFont typeface="Calibri" pitchFamily="34" charset="0"/>
              <a:buChar char="»"/>
            </a:pPr>
            <a:r>
              <a:rPr lang="en-US" altLang="zh-CN" sz="2000" dirty="0"/>
              <a:t>About 50 MSIs implemented both </a:t>
            </a:r>
            <a:r>
              <a:rPr lang="en-US" altLang="zh-CN" sz="2000" i="1" dirty="0"/>
              <a:t>AMS Weather Studies </a:t>
            </a:r>
            <a:r>
              <a:rPr lang="en-US" altLang="zh-CN" sz="2000" dirty="0"/>
              <a:t>and </a:t>
            </a:r>
            <a:r>
              <a:rPr lang="en-US" altLang="zh-CN" sz="2000" i="1" dirty="0"/>
              <a:t>AMS Ocean Studies</a:t>
            </a:r>
          </a:p>
          <a:p>
            <a:pPr marL="171450" indent="-171450">
              <a:lnSpc>
                <a:spcPct val="120000"/>
              </a:lnSpc>
              <a:buClr>
                <a:prstClr val="black">
                  <a:lumMod val="50000"/>
                  <a:lumOff val="50000"/>
                </a:prstClr>
              </a:buClr>
              <a:buSzPct val="94000"/>
              <a:buFont typeface="Calibri" pitchFamily="34" charset="0"/>
              <a:buChar char="»"/>
            </a:pPr>
            <a:endParaRPr lang="en-US" altLang="zh-CN" sz="2000" b="1" dirty="0"/>
          </a:p>
          <a:p>
            <a:pPr lvl="1"/>
            <a:endParaRPr lang="en-US" altLang="zh-CN" dirty="0"/>
          </a:p>
          <a:p>
            <a:pPr lvl="1">
              <a:spcBef>
                <a:spcPts val="0"/>
              </a:spcBef>
              <a:spcAft>
                <a:spcPts val="0"/>
              </a:spcAft>
            </a:pPr>
            <a:endParaRPr lang="en-US" altLang="zh-CN" dirty="0"/>
          </a:p>
        </p:txBody>
      </p:sp>
      <p:sp>
        <p:nvSpPr>
          <p:cNvPr id="18" name="TextBox 17"/>
          <p:cNvSpPr txBox="1"/>
          <p:nvPr/>
        </p:nvSpPr>
        <p:spPr>
          <a:xfrm>
            <a:off x="1066800" y="130314"/>
            <a:ext cx="7924800" cy="707886"/>
          </a:xfrm>
          <a:prstGeom prst="rect">
            <a:avLst/>
          </a:prstGeom>
          <a:noFill/>
        </p:spPr>
        <p:txBody>
          <a:bodyPr wrap="square" rtlCol="0">
            <a:normAutofit/>
          </a:bodyPr>
          <a:lstStyle/>
          <a:p>
            <a:r>
              <a:rPr lang="en-US" sz="4000" b="1" dirty="0" smtClean="0">
                <a:solidFill>
                  <a:schemeClr val="tx1">
                    <a:lumMod val="85000"/>
                    <a:lumOff val="15000"/>
                  </a:schemeClr>
                </a:solidFill>
                <a:latin typeface="+mj-lt"/>
              </a:rPr>
              <a:t>AMS Diversity Projects</a:t>
            </a:r>
            <a:endParaRPr lang="en-US" sz="4000" dirty="0">
              <a:solidFill>
                <a:schemeClr val="tx1">
                  <a:lumMod val="50000"/>
                  <a:lumOff val="50000"/>
                </a:schemeClr>
              </a:solidFill>
              <a:latin typeface="+mj-lt"/>
              <a:cs typeface="Arial" pitchFamily="34" charset="0"/>
            </a:endParaRPr>
          </a:p>
        </p:txBody>
      </p:sp>
      <p:pic>
        <p:nvPicPr>
          <p:cNvPr id="26" name="Picture 5" descr="NS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 y="0"/>
            <a:ext cx="920522" cy="92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00800" y="838200"/>
            <a:ext cx="2170176" cy="1627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26" descr="Rhines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11630" y="2242948"/>
            <a:ext cx="1790700" cy="2386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22726" y="4114800"/>
            <a:ext cx="2171430" cy="1627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703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Rectangle 21"/>
          <p:cNvSpPr/>
          <p:nvPr/>
        </p:nvSpPr>
        <p:spPr>
          <a:xfrm>
            <a:off x="0" y="914400"/>
            <a:ext cx="9144000" cy="488337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0" y="914400"/>
            <a:ext cx="6400800" cy="5043188"/>
          </a:xfrm>
          <a:prstGeom prst="rect">
            <a:avLst/>
          </a:prstGeom>
          <a:noFill/>
        </p:spPr>
        <p:txBody>
          <a:bodyPr wrap="square" lIns="91440" rtlCol="0">
            <a:normAutofit/>
          </a:bodyPr>
          <a:lstStyle/>
          <a:p>
            <a:pPr marL="171450" indent="-171450">
              <a:spcBef>
                <a:spcPts val="600"/>
              </a:spcBef>
              <a:spcAft>
                <a:spcPts val="600"/>
              </a:spcAft>
              <a:buClr>
                <a:prstClr val="black">
                  <a:lumMod val="50000"/>
                  <a:lumOff val="50000"/>
                </a:prstClr>
              </a:buClr>
              <a:buSzPct val="94000"/>
              <a:buFont typeface="Calibri" pitchFamily="34" charset="0"/>
              <a:buChar char="»"/>
            </a:pPr>
            <a:r>
              <a:rPr lang="en-US" altLang="zh-CN" sz="2000" b="1" i="1" dirty="0" smtClean="0"/>
              <a:t>AMS </a:t>
            </a:r>
            <a:r>
              <a:rPr lang="en-US" altLang="zh-CN" sz="2000" b="1" i="1" dirty="0"/>
              <a:t>Climate Studies </a:t>
            </a:r>
            <a:r>
              <a:rPr lang="en-US" altLang="zh-CN" sz="2000" b="1" dirty="0"/>
              <a:t>Diversity </a:t>
            </a:r>
            <a:r>
              <a:rPr lang="en-US" altLang="zh-CN" sz="2000" b="1" dirty="0" smtClean="0"/>
              <a:t>Project</a:t>
            </a:r>
          </a:p>
          <a:p>
            <a:pPr marL="742950" lvl="1" indent="-285750">
              <a:spcBef>
                <a:spcPts val="600"/>
              </a:spcBef>
              <a:spcAft>
                <a:spcPts val="600"/>
              </a:spcAft>
              <a:buFont typeface="Arial" pitchFamily="34" charset="0"/>
              <a:buChar char="•"/>
            </a:pPr>
            <a:r>
              <a:rPr lang="en-US" altLang="zh-CN" dirty="0" smtClean="0"/>
              <a:t>Partnered </a:t>
            </a:r>
            <a:r>
              <a:rPr lang="en-US" altLang="zh-CN" dirty="0"/>
              <a:t>with Second Nature </a:t>
            </a:r>
          </a:p>
          <a:p>
            <a:pPr marL="742950" lvl="1" indent="-285750">
              <a:spcBef>
                <a:spcPts val="600"/>
              </a:spcBef>
              <a:spcAft>
                <a:spcPts val="600"/>
              </a:spcAft>
              <a:buFont typeface="Arial" pitchFamily="34" charset="0"/>
              <a:buChar char="•"/>
            </a:pPr>
            <a:r>
              <a:rPr lang="en-US" altLang="zh-CN" dirty="0"/>
              <a:t>Targeting 100 MSIs over </a:t>
            </a:r>
            <a:r>
              <a:rPr lang="en-US" altLang="zh-CN" dirty="0" smtClean="0"/>
              <a:t>5 </a:t>
            </a:r>
            <a:r>
              <a:rPr lang="en-US" altLang="zh-CN" dirty="0"/>
              <a:t>years</a:t>
            </a:r>
          </a:p>
          <a:p>
            <a:pPr marL="742950" lvl="1" indent="-285750">
              <a:spcBef>
                <a:spcPts val="600"/>
              </a:spcBef>
              <a:spcAft>
                <a:spcPts val="600"/>
              </a:spcAft>
              <a:buFont typeface="Arial" pitchFamily="34" charset="0"/>
              <a:buChar char="•"/>
            </a:pPr>
            <a:r>
              <a:rPr lang="en-US" altLang="zh-CN" dirty="0"/>
              <a:t>1</a:t>
            </a:r>
            <a:r>
              <a:rPr lang="en-US" altLang="zh-CN" baseline="30000" dirty="0"/>
              <a:t>st</a:t>
            </a:r>
            <a:r>
              <a:rPr lang="en-US" altLang="zh-CN" dirty="0"/>
              <a:t> workshop-May 2012; next-May </a:t>
            </a:r>
            <a:r>
              <a:rPr lang="en-US" altLang="zh-CN" dirty="0" smtClean="0"/>
              <a:t>2013</a:t>
            </a:r>
            <a:endParaRPr lang="en-US" altLang="zh-CN" b="1" dirty="0" smtClean="0"/>
          </a:p>
          <a:p>
            <a:pPr marL="171450" lvl="1" indent="-171450">
              <a:spcBef>
                <a:spcPts val="600"/>
              </a:spcBef>
              <a:spcAft>
                <a:spcPts val="600"/>
              </a:spcAft>
              <a:buClr>
                <a:prstClr val="black">
                  <a:lumMod val="50000"/>
                  <a:lumOff val="50000"/>
                </a:prstClr>
              </a:buClr>
              <a:buSzPct val="94000"/>
              <a:buFont typeface="Calibri" pitchFamily="34" charset="0"/>
              <a:buChar char="»"/>
            </a:pPr>
            <a:r>
              <a:rPr lang="en-US" altLang="zh-CN" sz="2000" dirty="0"/>
              <a:t>Weeklong workshop in DC with follow-up workshops at </a:t>
            </a:r>
            <a:r>
              <a:rPr lang="en-US" altLang="zh-CN" sz="2000" dirty="0" smtClean="0"/>
              <a:t>AMS </a:t>
            </a:r>
            <a:r>
              <a:rPr lang="en-US" altLang="zh-CN" sz="2000" dirty="0"/>
              <a:t>Annual </a:t>
            </a:r>
            <a:r>
              <a:rPr lang="en-US" altLang="zh-CN" sz="2000" dirty="0" smtClean="0"/>
              <a:t>Meeting</a:t>
            </a:r>
          </a:p>
          <a:p>
            <a:pPr marL="742950" lvl="2" indent="-285750">
              <a:spcBef>
                <a:spcPts val="600"/>
              </a:spcBef>
              <a:spcAft>
                <a:spcPts val="600"/>
              </a:spcAft>
              <a:buSzPct val="94000"/>
              <a:buFont typeface="Arial" pitchFamily="34" charset="0"/>
              <a:buChar char="•"/>
            </a:pPr>
            <a:r>
              <a:rPr lang="en-US" altLang="zh-CN" dirty="0"/>
              <a:t>DC workshops feature scientists from NASA, NOAA, and other DC area educational and research </a:t>
            </a:r>
            <a:r>
              <a:rPr lang="en-US" altLang="zh-CN" dirty="0" smtClean="0"/>
              <a:t>institutions</a:t>
            </a:r>
            <a:endParaRPr lang="en-US" altLang="zh-CN" dirty="0"/>
          </a:p>
          <a:p>
            <a:pPr marL="742950" lvl="2" indent="-285750">
              <a:spcBef>
                <a:spcPts val="600"/>
              </a:spcBef>
              <a:spcAft>
                <a:spcPts val="600"/>
              </a:spcAft>
              <a:buSzPct val="94000"/>
              <a:buFont typeface="Arial" pitchFamily="34" charset="0"/>
              <a:buChar char="•"/>
            </a:pPr>
            <a:r>
              <a:rPr lang="en-US" altLang="zh-CN" dirty="0"/>
              <a:t>Participants also receive course </a:t>
            </a:r>
            <a:r>
              <a:rPr lang="en-US" altLang="zh-CN" dirty="0" smtClean="0"/>
              <a:t>materials</a:t>
            </a:r>
            <a:endParaRPr lang="en-US" altLang="zh-CN" dirty="0"/>
          </a:p>
          <a:p>
            <a:pPr marL="742950" lvl="2" indent="-285750">
              <a:spcBef>
                <a:spcPts val="600"/>
              </a:spcBef>
              <a:spcAft>
                <a:spcPts val="600"/>
              </a:spcAft>
              <a:buSzPct val="94000"/>
              <a:buFont typeface="Arial" pitchFamily="34" charset="0"/>
              <a:buChar char="•"/>
            </a:pPr>
            <a:r>
              <a:rPr lang="en-US" altLang="zh-CN" dirty="0"/>
              <a:t>Faculty offer </a:t>
            </a:r>
            <a:r>
              <a:rPr lang="en-US" altLang="zh-CN" i="1" dirty="0"/>
              <a:t>AMS Climate Studies </a:t>
            </a:r>
            <a:r>
              <a:rPr lang="en-US" altLang="zh-CN" dirty="0"/>
              <a:t>in year following workshop </a:t>
            </a:r>
            <a:r>
              <a:rPr lang="en-US" altLang="zh-CN" dirty="0" smtClean="0"/>
              <a:t>attendance</a:t>
            </a:r>
          </a:p>
          <a:p>
            <a:pPr marL="171450" lvl="1" indent="-171450">
              <a:spcBef>
                <a:spcPts val="600"/>
              </a:spcBef>
              <a:spcAft>
                <a:spcPts val="600"/>
              </a:spcAft>
              <a:buClr>
                <a:prstClr val="black">
                  <a:lumMod val="50000"/>
                  <a:lumOff val="50000"/>
                </a:prstClr>
              </a:buClr>
              <a:buSzPct val="94000"/>
              <a:buFont typeface="Calibri" pitchFamily="34" charset="0"/>
              <a:buChar char="»"/>
            </a:pPr>
            <a:r>
              <a:rPr lang="en-US" altLang="zh-CN" sz="2000" dirty="0"/>
              <a:t>Make revisions to </a:t>
            </a:r>
            <a:r>
              <a:rPr lang="en-US" altLang="zh-CN" sz="2000" i="1" dirty="0"/>
              <a:t>AMS Climate Studies </a:t>
            </a:r>
            <a:r>
              <a:rPr lang="en-US" altLang="zh-CN" sz="2000" dirty="0"/>
              <a:t>course </a:t>
            </a:r>
            <a:r>
              <a:rPr lang="en-US" altLang="zh-CN" sz="2000" dirty="0" smtClean="0"/>
              <a:t>materials</a:t>
            </a:r>
            <a:endParaRPr lang="en-US" altLang="zh-CN" sz="2000" b="1" dirty="0"/>
          </a:p>
          <a:p>
            <a:pPr lvl="1"/>
            <a:endParaRPr lang="en-US" altLang="zh-CN" dirty="0"/>
          </a:p>
          <a:p>
            <a:pPr lvl="1">
              <a:spcBef>
                <a:spcPts val="0"/>
              </a:spcBef>
              <a:spcAft>
                <a:spcPts val="0"/>
              </a:spcAft>
            </a:pPr>
            <a:endParaRPr lang="en-US" altLang="zh-CN" dirty="0"/>
          </a:p>
        </p:txBody>
      </p:sp>
      <p:sp>
        <p:nvSpPr>
          <p:cNvPr id="18" name="TextBox 17"/>
          <p:cNvSpPr txBox="1"/>
          <p:nvPr/>
        </p:nvSpPr>
        <p:spPr>
          <a:xfrm>
            <a:off x="76200" y="130314"/>
            <a:ext cx="7924800" cy="707886"/>
          </a:xfrm>
          <a:prstGeom prst="rect">
            <a:avLst/>
          </a:prstGeom>
          <a:noFill/>
        </p:spPr>
        <p:txBody>
          <a:bodyPr wrap="square" rtlCol="0">
            <a:normAutofit fontScale="92500"/>
          </a:bodyPr>
          <a:lstStyle/>
          <a:p>
            <a:r>
              <a:rPr lang="en-US" sz="4000" b="1" dirty="0" smtClean="0">
                <a:solidFill>
                  <a:schemeClr val="tx1">
                    <a:lumMod val="85000"/>
                    <a:lumOff val="15000"/>
                  </a:schemeClr>
                </a:solidFill>
                <a:latin typeface="+mj-lt"/>
              </a:rPr>
              <a:t>AMS Climate Studies Diversity Project</a:t>
            </a:r>
            <a:endParaRPr lang="en-US" sz="4000" dirty="0">
              <a:solidFill>
                <a:schemeClr val="tx1">
                  <a:lumMod val="50000"/>
                  <a:lumOff val="50000"/>
                </a:schemeClr>
              </a:solidFill>
              <a:latin typeface="+mj-lt"/>
              <a:cs typeface="Arial" pitchFamily="34" charset="0"/>
            </a:endParaRPr>
          </a:p>
        </p:txBody>
      </p:sp>
      <p:pic>
        <p:nvPicPr>
          <p:cNvPr id="26" name="Picture 5" descr="NS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37478" y="5900371"/>
            <a:ext cx="920522" cy="92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secondnature.org/images/Logo-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1678" y="6022501"/>
            <a:ext cx="2857500" cy="7143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Nasa"/>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27422" y="5994010"/>
            <a:ext cx="905256" cy="77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KIRANU~1\AppData\Local\Temp\_TS344A.tmp\_TS8791.tmp\IMG_8399.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477000" y="1025852"/>
            <a:ext cx="2535388" cy="16902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IRANU~1\AppData\Local\Temp\_TS344A.tmp\_TS8793.tmp\DSCF7354.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391400" y="3505200"/>
            <a:ext cx="1650528" cy="22007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IRANU~1\AppData\Local\Temp\_TS344A.tmp\_TS8792.tmp\DSCF7340.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050876" y="2590800"/>
            <a:ext cx="1569124" cy="2092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338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152400" y="990600"/>
            <a:ext cx="8839200" cy="2267235"/>
          </a:xfrm>
        </p:spPr>
        <p:txBody>
          <a:bodyPr>
            <a:normAutofit/>
          </a:bodyPr>
          <a:lstStyle/>
          <a:p>
            <a:pPr eaLnBrk="1" hangingPunct="1">
              <a:spcBef>
                <a:spcPts val="600"/>
              </a:spcBef>
              <a:spcAft>
                <a:spcPts val="0"/>
              </a:spcAft>
            </a:pPr>
            <a:r>
              <a:rPr lang="en-US" sz="2000" i="1" dirty="0" smtClean="0"/>
              <a:t>AMS </a:t>
            </a:r>
            <a:r>
              <a:rPr lang="en-US" sz="2000" i="1" dirty="0" smtClean="0"/>
              <a:t>Weather, Ocean, </a:t>
            </a:r>
            <a:r>
              <a:rPr lang="en-US" sz="2000" dirty="0" smtClean="0"/>
              <a:t>and</a:t>
            </a:r>
            <a:r>
              <a:rPr lang="en-US" sz="2000" i="1" dirty="0" smtClean="0"/>
              <a:t> Climate Studies </a:t>
            </a:r>
            <a:r>
              <a:rPr lang="en-US" sz="2000" dirty="0" smtClean="0"/>
              <a:t>have introduced geoscience education to </a:t>
            </a:r>
            <a:r>
              <a:rPr lang="en-US" sz="2000" b="1" dirty="0" smtClean="0"/>
              <a:t>720</a:t>
            </a:r>
            <a:r>
              <a:rPr lang="en-US" sz="2000" dirty="0" smtClean="0">
                <a:solidFill>
                  <a:srgbClr val="CC0066"/>
                </a:solidFill>
              </a:rPr>
              <a:t> </a:t>
            </a:r>
            <a:r>
              <a:rPr lang="en-US" sz="2000" dirty="0" smtClean="0"/>
              <a:t>institutions, </a:t>
            </a:r>
            <a:r>
              <a:rPr lang="en-US" sz="2000" b="1" dirty="0" smtClean="0"/>
              <a:t>329</a:t>
            </a:r>
            <a:r>
              <a:rPr lang="en-US" sz="2000" dirty="0" smtClean="0"/>
              <a:t> of which are MSIs.</a:t>
            </a:r>
          </a:p>
          <a:p>
            <a:pPr eaLnBrk="1" hangingPunct="1">
              <a:spcBef>
                <a:spcPts val="600"/>
              </a:spcBef>
              <a:spcAft>
                <a:spcPts val="0"/>
              </a:spcAft>
            </a:pPr>
            <a:r>
              <a:rPr lang="en-US" sz="2000" b="1" i="1" dirty="0" smtClean="0"/>
              <a:t>AMS Water Studies </a:t>
            </a:r>
            <a:r>
              <a:rPr lang="en-US" sz="2000" dirty="0" smtClean="0"/>
              <a:t>currently in planning phase, developmental funding will be sought.</a:t>
            </a:r>
          </a:p>
          <a:p>
            <a:pPr marL="342900" lvl="3" indent="-342900">
              <a:spcBef>
                <a:spcPts val="600"/>
              </a:spcBef>
              <a:spcAft>
                <a:spcPts val="0"/>
              </a:spcAft>
              <a:buFontTx/>
              <a:buChar char="•"/>
            </a:pPr>
            <a:r>
              <a:rPr lang="en-US" dirty="0" smtClean="0"/>
              <a:t>The inaugural </a:t>
            </a:r>
            <a:r>
              <a:rPr lang="en-US" b="1" i="1" dirty="0" smtClean="0"/>
              <a:t>AMS </a:t>
            </a:r>
            <a:r>
              <a:rPr lang="en-US" b="1" i="1" dirty="0"/>
              <a:t>Climate Studies </a:t>
            </a:r>
            <a:r>
              <a:rPr lang="en-US" b="1" dirty="0"/>
              <a:t>Diversity Project </a:t>
            </a:r>
            <a:r>
              <a:rPr lang="en-US" dirty="0" smtClean="0"/>
              <a:t>workshop was held in May 2012 with the next offering in May 2013.</a:t>
            </a:r>
            <a:endParaRPr lang="en-US" dirty="0"/>
          </a:p>
        </p:txBody>
      </p:sp>
      <p:sp>
        <p:nvSpPr>
          <p:cNvPr id="6" name="Title 8"/>
          <p:cNvSpPr txBox="1">
            <a:spLocks/>
          </p:cNvSpPr>
          <p:nvPr/>
        </p:nvSpPr>
        <p:spPr>
          <a:xfrm>
            <a:off x="533400" y="76200"/>
            <a:ext cx="8403020" cy="68580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000" b="0" kern="1200">
                <a:solidFill>
                  <a:schemeClr val="tx1">
                    <a:lumMod val="85000"/>
                    <a:lumOff val="15000"/>
                  </a:schemeClr>
                </a:solidFill>
                <a:latin typeface="+mj-lt"/>
                <a:ea typeface="+mj-ea"/>
                <a:cs typeface="+mj-cs"/>
              </a:defRPr>
            </a:lvl1pPr>
          </a:lstStyle>
          <a:p>
            <a:pPr>
              <a:spcBef>
                <a:spcPts val="0"/>
              </a:spcBef>
            </a:pPr>
            <a:r>
              <a:rPr lang="en-US" sz="2800" b="1" dirty="0" smtClean="0">
                <a:solidFill>
                  <a:prstClr val="black">
                    <a:lumMod val="85000"/>
                    <a:lumOff val="15000"/>
                  </a:prstClr>
                </a:solidFill>
                <a:latin typeface="+mn-lt"/>
                <a:ea typeface="+mn-ea"/>
                <a:cs typeface="+mn-cs"/>
              </a:rPr>
              <a:t>Conclusions </a:t>
            </a:r>
            <a:r>
              <a:rPr lang="en-US" sz="2800" dirty="0" smtClean="0">
                <a:solidFill>
                  <a:schemeClr val="bg1">
                    <a:lumMod val="50000"/>
                  </a:schemeClr>
                </a:solidFill>
                <a:latin typeface="+mn-lt"/>
                <a:ea typeface="+mn-ea"/>
                <a:cs typeface="+mn-cs"/>
              </a:rPr>
              <a:t>&amp; Future Directions</a:t>
            </a:r>
            <a:endParaRPr lang="en-US" dirty="0">
              <a:solidFill>
                <a:schemeClr val="bg1">
                  <a:lumMod val="50000"/>
                </a:schemeClr>
              </a:solidFill>
              <a:latin typeface="+mn-lt"/>
            </a:endParaRPr>
          </a:p>
        </p:txBody>
      </p:sp>
      <p:pic>
        <p:nvPicPr>
          <p:cNvPr id="4" name="Picture 5" descr="NS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14600" y="3674268"/>
            <a:ext cx="1069848" cy="1069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noaa"/>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86400" y="3719511"/>
            <a:ext cx="1066800" cy="105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Nas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38600" y="3750468"/>
            <a:ext cx="10668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20588" y="4983480"/>
            <a:ext cx="2418412" cy="731520"/>
          </a:xfrm>
          <a:prstGeom prst="rect">
            <a:avLst/>
          </a:prstGeom>
          <a:ln>
            <a:solidFill>
              <a:schemeClr val="tx1"/>
            </a:solidFill>
          </a:ln>
        </p:spPr>
      </p:pic>
      <p:pic>
        <p:nvPicPr>
          <p:cNvPr id="9" name="Picture 2" descr="http://www.secondnature.org/images/Logo-we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900" y="5000625"/>
            <a:ext cx="2857500" cy="7143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200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070" y="4191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3"/>
          <p:cNvSpPr>
            <a:spLocks noGrp="1"/>
          </p:cNvSpPr>
          <p:nvPr>
            <p:ph type="body" idx="1"/>
          </p:nvPr>
        </p:nvSpPr>
        <p:spPr>
          <a:xfrm>
            <a:off x="152400" y="1066800"/>
            <a:ext cx="8534400" cy="4495800"/>
          </a:xfrm>
        </p:spPr>
        <p:txBody>
          <a:bodyPr>
            <a:normAutofit/>
          </a:bodyPr>
          <a:lstStyle/>
          <a:p>
            <a:pPr eaLnBrk="1" hangingPunct="1">
              <a:lnSpc>
                <a:spcPct val="100000"/>
              </a:lnSpc>
              <a:spcBef>
                <a:spcPts val="600"/>
              </a:spcBef>
              <a:spcAft>
                <a:spcPts val="600"/>
              </a:spcAft>
            </a:pPr>
            <a:r>
              <a:rPr lang="en-US" sz="1800" i="1" dirty="0" smtClean="0"/>
              <a:t>AMS Weather Studies </a:t>
            </a:r>
            <a:r>
              <a:rPr lang="en-US" sz="1800" dirty="0" smtClean="0"/>
              <a:t>and </a:t>
            </a:r>
            <a:r>
              <a:rPr lang="en-US" sz="1800" i="1" dirty="0" smtClean="0"/>
              <a:t>AMS Weather Studies </a:t>
            </a:r>
            <a:r>
              <a:rPr lang="en-US" sz="1800" dirty="0" smtClean="0"/>
              <a:t>Diversity Project were funded by NSF grants GEO-0119740 (OEDG) and DUE-0126032 (CCLI_ND).</a:t>
            </a:r>
            <a:endParaRPr lang="en-US" sz="1800" i="1" dirty="0" smtClean="0"/>
          </a:p>
          <a:p>
            <a:pPr eaLnBrk="1" hangingPunct="1">
              <a:lnSpc>
                <a:spcPct val="100000"/>
              </a:lnSpc>
              <a:spcBef>
                <a:spcPts val="600"/>
              </a:spcBef>
              <a:spcAft>
                <a:spcPts val="600"/>
              </a:spcAft>
            </a:pPr>
            <a:r>
              <a:rPr lang="en-US" sz="1800" i="1" dirty="0" smtClean="0"/>
              <a:t>AMS Ocean Studies </a:t>
            </a:r>
            <a:r>
              <a:rPr lang="en-US" sz="1800" dirty="0" smtClean="0"/>
              <a:t>Diversity Project is supported by NSF grant DUE-0442497 (CCLI-ND).</a:t>
            </a:r>
          </a:p>
          <a:p>
            <a:pPr eaLnBrk="1" hangingPunct="1">
              <a:lnSpc>
                <a:spcPct val="100000"/>
              </a:lnSpc>
              <a:spcBef>
                <a:spcPts val="600"/>
              </a:spcBef>
              <a:spcAft>
                <a:spcPts val="600"/>
              </a:spcAft>
            </a:pPr>
            <a:r>
              <a:rPr lang="en-US" sz="1800" i="1" dirty="0" smtClean="0"/>
              <a:t>AMS Climate Studies </a:t>
            </a:r>
            <a:r>
              <a:rPr lang="en-US" sz="1800" dirty="0" smtClean="0"/>
              <a:t>is supported by NASA grants NNX-09AP58G and NNX-08AN53G.</a:t>
            </a:r>
          </a:p>
          <a:p>
            <a:pPr>
              <a:spcBef>
                <a:spcPts val="600"/>
              </a:spcBef>
              <a:spcAft>
                <a:spcPts val="600"/>
              </a:spcAft>
            </a:pPr>
            <a:r>
              <a:rPr lang="en-US" sz="1800" i="1" dirty="0" smtClean="0"/>
              <a:t>AMS Climate Studies </a:t>
            </a:r>
            <a:r>
              <a:rPr lang="en-US" sz="1800" dirty="0" smtClean="0"/>
              <a:t>Diversity Project is supported by NSF grant 1107968 “</a:t>
            </a:r>
            <a:r>
              <a:rPr lang="en-US" sz="1800" dirty="0"/>
              <a:t>AMS </a:t>
            </a:r>
            <a:r>
              <a:rPr lang="en-US" sz="1800" dirty="0" smtClean="0"/>
              <a:t>Climate Studies:  Fostering Climate Science Literacy and Promoting Minority Participation in the Geosciences.”</a:t>
            </a:r>
          </a:p>
          <a:p>
            <a:pPr marL="285750" indent="-285750">
              <a:spcBef>
                <a:spcPts val="600"/>
              </a:spcBef>
              <a:spcAft>
                <a:spcPts val="600"/>
              </a:spcAft>
            </a:pPr>
            <a:r>
              <a:rPr lang="en-US" sz="1800" dirty="0" err="1" smtClean="0"/>
              <a:t>DataStreme</a:t>
            </a:r>
            <a:r>
              <a:rPr lang="en-US" sz="1800" dirty="0" smtClean="0"/>
              <a:t> Atmosphere and Ocean are supported </a:t>
            </a:r>
            <a:r>
              <a:rPr lang="en-US" sz="1800" dirty="0"/>
              <a:t>by NOAA award </a:t>
            </a:r>
            <a:r>
              <a:rPr lang="en-US" sz="1800" dirty="0" smtClean="0"/>
              <a:t>NA12SEC0080020.</a:t>
            </a:r>
            <a:endParaRPr lang="en-US" sz="1800" dirty="0"/>
          </a:p>
          <a:p>
            <a:pPr marL="285750" indent="-285750">
              <a:spcBef>
                <a:spcPts val="600"/>
              </a:spcBef>
              <a:spcAft>
                <a:spcPts val="600"/>
              </a:spcAft>
              <a:buFont typeface="Arial" pitchFamily="34" charset="0"/>
              <a:buChar char="•"/>
            </a:pPr>
            <a:r>
              <a:rPr lang="en-US" sz="1800" dirty="0" err="1" smtClean="0"/>
              <a:t>DataStreme</a:t>
            </a:r>
            <a:r>
              <a:rPr lang="en-US" sz="1800" dirty="0" smtClean="0"/>
              <a:t> </a:t>
            </a:r>
            <a:r>
              <a:rPr lang="en-US" sz="1800" dirty="0"/>
              <a:t>ECS is supported by NASA grant NNL10ZB1011C</a:t>
            </a:r>
            <a:r>
              <a:rPr lang="en-US" sz="1800" dirty="0" smtClean="0"/>
              <a:t>.</a:t>
            </a:r>
            <a:endParaRPr lang="en-US" sz="1800" dirty="0"/>
          </a:p>
        </p:txBody>
      </p:sp>
      <p:sp>
        <p:nvSpPr>
          <p:cNvPr id="2" name="TextBox 1"/>
          <p:cNvSpPr txBox="1"/>
          <p:nvPr/>
        </p:nvSpPr>
        <p:spPr>
          <a:xfrm>
            <a:off x="152400" y="5029200"/>
            <a:ext cx="6477000" cy="1492716"/>
          </a:xfrm>
          <a:prstGeom prst="rect">
            <a:avLst/>
          </a:prstGeom>
          <a:noFill/>
        </p:spPr>
        <p:txBody>
          <a:bodyPr wrap="square" rtlCol="0">
            <a:spAutoFit/>
          </a:bodyPr>
          <a:lstStyle/>
          <a:p>
            <a:r>
              <a:rPr lang="en-US" sz="1300" dirty="0"/>
              <a:t>This presentation was prepared by the American Meteorological Society under award NA12SEC0080020 from the National Oceanic and Atmospheric Administration (NOAA), U.S. Department of Commerce.  The statements, findings, conclusions, and recommendations are those of the author(s) and do not necessarily reflect the views of the National Oceanic and Atmospheric Administration (NOAA</a:t>
            </a:r>
            <a:r>
              <a:rPr lang="en-US" sz="1300" dirty="0" smtClean="0"/>
              <a:t>), </a:t>
            </a:r>
            <a:r>
              <a:rPr lang="en-US" sz="1300" dirty="0"/>
              <a:t>the U.S. Department of </a:t>
            </a:r>
            <a:r>
              <a:rPr lang="en-US" sz="1300" dirty="0" smtClean="0"/>
              <a:t>Commerce., or the N</a:t>
            </a:r>
            <a:r>
              <a:rPr lang="en-US" sz="1300" dirty="0" smtClean="0">
                <a:latin typeface="+mj-lt"/>
              </a:rPr>
              <a:t>ational </a:t>
            </a:r>
            <a:r>
              <a:rPr lang="en-US" sz="1300" dirty="0">
                <a:latin typeface="+mj-lt"/>
              </a:rPr>
              <a:t>Science Foundation</a:t>
            </a:r>
            <a:r>
              <a:rPr lang="en-US" sz="1300" dirty="0" smtClean="0">
                <a:latin typeface="+mj-lt"/>
              </a:rPr>
              <a:t>.</a:t>
            </a:r>
          </a:p>
          <a:p>
            <a:endParaRPr lang="en-US" sz="1300" dirty="0">
              <a:latin typeface="+mj-lt"/>
            </a:endParaRPr>
          </a:p>
        </p:txBody>
      </p:sp>
      <p:sp>
        <p:nvSpPr>
          <p:cNvPr id="7" name="Title 8"/>
          <p:cNvSpPr txBox="1">
            <a:spLocks/>
          </p:cNvSpPr>
          <p:nvPr/>
        </p:nvSpPr>
        <p:spPr>
          <a:xfrm>
            <a:off x="533400" y="76200"/>
            <a:ext cx="8403020" cy="68580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000" b="0" kern="1200">
                <a:solidFill>
                  <a:schemeClr val="tx1">
                    <a:lumMod val="85000"/>
                    <a:lumOff val="15000"/>
                  </a:schemeClr>
                </a:solidFill>
                <a:latin typeface="+mj-lt"/>
                <a:ea typeface="+mj-ea"/>
                <a:cs typeface="+mj-cs"/>
              </a:defRPr>
            </a:lvl1pPr>
          </a:lstStyle>
          <a:p>
            <a:pPr>
              <a:spcBef>
                <a:spcPts val="0"/>
              </a:spcBef>
            </a:pPr>
            <a:r>
              <a:rPr lang="en-US" sz="2800" b="1" dirty="0" smtClean="0">
                <a:solidFill>
                  <a:prstClr val="black">
                    <a:lumMod val="85000"/>
                    <a:lumOff val="15000"/>
                  </a:prstClr>
                </a:solidFill>
                <a:latin typeface="+mn-lt"/>
                <a:ea typeface="+mn-ea"/>
                <a:cs typeface="+mn-cs"/>
              </a:rPr>
              <a:t>Acknowledgements</a:t>
            </a:r>
            <a:endParaRPr lang="en-US" dirty="0">
              <a:solidFill>
                <a:schemeClr val="bg1">
                  <a:lumMod val="50000"/>
                </a:schemeClr>
              </a:solidFill>
              <a:latin typeface="+mn-lt"/>
            </a:endParaRPr>
          </a:p>
        </p:txBody>
      </p:sp>
    </p:spTree>
    <p:extLst>
      <p:ext uri="{BB962C8B-B14F-4D97-AF65-F5344CB8AC3E}">
        <p14:creationId xmlns:p14="http://schemas.microsoft.com/office/powerpoint/2010/main" val="2289043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3"/>
          <p:cNvSpPr txBox="1">
            <a:spLocks/>
          </p:cNvSpPr>
          <p:nvPr/>
        </p:nvSpPr>
        <p:spPr>
          <a:xfrm>
            <a:off x="228600" y="3703704"/>
            <a:ext cx="7315200" cy="1325496"/>
          </a:xfrm>
          <a:prstGeom prst="rect">
            <a:avLst/>
          </a:prstGeom>
          <a:noFill/>
          <a:ln>
            <a:noFill/>
          </a:ln>
        </p:spPr>
        <p:txBody>
          <a:bodyPr vert="horz" lIns="91440" tIns="45720" rIns="91440" bIns="45720" rtlCol="0" anchor="ctr">
            <a:normAutofit fontScale="85000" lnSpcReduction="10000"/>
            <a:scene3d>
              <a:camera prst="orthographicFront"/>
              <a:lightRig rig="soft" dir="t">
                <a:rot lat="0" lon="0" rev="17220000"/>
              </a:lightRig>
            </a:scene3d>
            <a:sp3d prstMaterial="softEdge"/>
          </a:bodyPr>
          <a:lstStyle/>
          <a:p>
            <a:pPr>
              <a:lnSpc>
                <a:spcPct val="87000"/>
              </a:lnSpc>
              <a:spcBef>
                <a:spcPct val="0"/>
              </a:spcBef>
              <a:defRPr/>
            </a:pPr>
            <a:r>
              <a:rPr lang="en-US" sz="4400" dirty="0" smtClean="0">
                <a:solidFill>
                  <a:srgbClr val="92D050"/>
                </a:solidFill>
              </a:rPr>
              <a:t/>
            </a:r>
            <a:br>
              <a:rPr lang="en-US" sz="4400" dirty="0" smtClean="0">
                <a:solidFill>
                  <a:srgbClr val="92D050"/>
                </a:solidFill>
              </a:rPr>
            </a:br>
            <a:r>
              <a:rPr lang="en-US" sz="5600" b="1" dirty="0" smtClean="0">
                <a:solidFill>
                  <a:srgbClr val="92D050"/>
                </a:solidFill>
                <a:latin typeface="Arial" pitchFamily="34" charset="0"/>
                <a:cs typeface="Arial" pitchFamily="34" charset="0"/>
              </a:rPr>
              <a:t>What’s Your Message?</a:t>
            </a:r>
            <a:endParaRPr lang="en-US" sz="5600" b="1" dirty="0">
              <a:solidFill>
                <a:srgbClr val="92D050"/>
              </a:solidFill>
              <a:latin typeface="Arial" pitchFamily="34" charset="0"/>
              <a:cs typeface="Arial" pitchFamily="34" charset="0"/>
            </a:endParaRPr>
          </a:p>
        </p:txBody>
      </p:sp>
      <p:pic>
        <p:nvPicPr>
          <p:cNvPr id="8" name="Picture 7"/>
          <p:cNvPicPr>
            <a:picLocks noChangeAspect="1"/>
          </p:cNvPicPr>
          <p:nvPr/>
        </p:nvPicPr>
        <p:blipFill>
          <a:blip r:embed="rId4" cstate="print"/>
          <a:stretch>
            <a:fillRect/>
          </a:stretch>
        </p:blipFill>
        <p:spPr>
          <a:xfrm>
            <a:off x="3503486" y="20548"/>
            <a:ext cx="5624418" cy="2825496"/>
          </a:xfrm>
          <a:prstGeom prst="rect">
            <a:avLst/>
          </a:prstGeom>
        </p:spPr>
      </p:pic>
      <p:pic>
        <p:nvPicPr>
          <p:cNvPr id="9" name="Picture 8"/>
          <p:cNvPicPr>
            <a:picLocks noChangeAspect="1"/>
          </p:cNvPicPr>
          <p:nvPr/>
        </p:nvPicPr>
        <p:blipFill>
          <a:blip r:embed="rId5" cstate="print"/>
          <a:stretch>
            <a:fillRect/>
          </a:stretch>
        </p:blipFill>
        <p:spPr>
          <a:xfrm>
            <a:off x="20923" y="2818500"/>
            <a:ext cx="7668994" cy="2296266"/>
          </a:xfrm>
          <a:prstGeom prst="rect">
            <a:avLst/>
          </a:prstGeom>
        </p:spPr>
      </p:pic>
      <p:pic>
        <p:nvPicPr>
          <p:cNvPr id="10" name="Picture 9"/>
          <p:cNvPicPr>
            <a:picLocks noChangeAspect="1"/>
          </p:cNvPicPr>
          <p:nvPr/>
        </p:nvPicPr>
        <p:blipFill>
          <a:blip r:embed="rId6" cstate="print"/>
          <a:stretch>
            <a:fillRect/>
          </a:stretch>
        </p:blipFill>
        <p:spPr>
          <a:xfrm>
            <a:off x="7662119" y="2819400"/>
            <a:ext cx="1461333" cy="2293850"/>
          </a:xfrm>
          <a:prstGeom prst="rect">
            <a:avLst/>
          </a:prstGeom>
        </p:spPr>
      </p:pic>
      <p:grpSp>
        <p:nvGrpSpPr>
          <p:cNvPr id="20" name="Group 19"/>
          <p:cNvGrpSpPr/>
          <p:nvPr/>
        </p:nvGrpSpPr>
        <p:grpSpPr>
          <a:xfrm>
            <a:off x="0" y="5089818"/>
            <a:ext cx="9144000" cy="1768182"/>
            <a:chOff x="0" y="5089818"/>
            <a:chExt cx="9144000" cy="1768182"/>
          </a:xfrm>
        </p:grpSpPr>
        <p:pic>
          <p:nvPicPr>
            <p:cNvPr id="11" name="Picture 10"/>
            <p:cNvPicPr>
              <a:picLocks/>
            </p:cNvPicPr>
            <p:nvPr/>
          </p:nvPicPr>
          <p:blipFill>
            <a:blip r:embed="rId7" cstate="print"/>
            <a:stretch>
              <a:fillRect/>
            </a:stretch>
          </p:blipFill>
          <p:spPr>
            <a:xfrm>
              <a:off x="24064" y="5089818"/>
              <a:ext cx="9098280" cy="1737360"/>
            </a:xfrm>
            <a:prstGeom prst="rect">
              <a:avLst/>
            </a:prstGeom>
          </p:spPr>
        </p:pic>
        <p:sp>
          <p:nvSpPr>
            <p:cNvPr id="16" name="Rectangle 15"/>
            <p:cNvSpPr/>
            <p:nvPr/>
          </p:nvSpPr>
          <p:spPr>
            <a:xfrm>
              <a:off x="0" y="5181600"/>
              <a:ext cx="4571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rot="5400000">
              <a:off x="4537710" y="2251710"/>
              <a:ext cx="6858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9098281" y="5158740"/>
              <a:ext cx="4571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itle 3"/>
          <p:cNvSpPr txBox="1">
            <a:spLocks/>
          </p:cNvSpPr>
          <p:nvPr/>
        </p:nvSpPr>
        <p:spPr>
          <a:xfrm>
            <a:off x="228600" y="3276600"/>
            <a:ext cx="7315200" cy="1325563"/>
          </a:xfrm>
          <a:prstGeom prst="rect">
            <a:avLst/>
          </a:prstGeom>
          <a:noFill/>
          <a:ln>
            <a:noFill/>
          </a:ln>
        </p:spPr>
        <p:txBody>
          <a:bodyPr vert="horz" lIns="91440" tIns="45720" rIns="91440" bIns="45720" rtlCol="0" anchor="ctr">
            <a:noAutofit/>
            <a:scene3d>
              <a:camera prst="orthographicFront"/>
              <a:lightRig rig="soft" dir="t">
                <a:rot lat="0" lon="0" rev="17220000"/>
              </a:lightRig>
            </a:scene3d>
            <a:sp3d prstMaterial="softEdge"/>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7000"/>
              </a:lnSpc>
            </a:pPr>
            <a:r>
              <a:rPr lang="en-US" sz="5000" dirty="0" smtClean="0">
                <a:solidFill>
                  <a:schemeClr val="bg1"/>
                </a:solidFill>
              </a:rPr>
              <a:t>www.ametsoc.org/amsedu</a:t>
            </a:r>
            <a:endParaRPr lang="en-US" sz="5000" b="1" dirty="0">
              <a:solidFill>
                <a:schemeClr val="bg1"/>
              </a:solidFill>
              <a:latin typeface="Arial" pitchFamily="34" charset="0"/>
              <a:cs typeface="Arial" pitchFamily="34" charset="0"/>
            </a:endParaRPr>
          </a:p>
        </p:txBody>
      </p:sp>
      <p:sp>
        <p:nvSpPr>
          <p:cNvPr id="15" name="Oval 14"/>
          <p:cNvSpPr/>
          <p:nvPr/>
        </p:nvSpPr>
        <p:spPr>
          <a:xfrm>
            <a:off x="762000" y="37957"/>
            <a:ext cx="2057400" cy="205740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prstClr val="white"/>
                </a:solidFill>
              </a:rPr>
              <a:t>             </a:t>
            </a:r>
          </a:p>
        </p:txBody>
      </p:sp>
      <p:sp>
        <p:nvSpPr>
          <p:cNvPr id="18" name="TextBox 17"/>
          <p:cNvSpPr txBox="1"/>
          <p:nvPr/>
        </p:nvSpPr>
        <p:spPr>
          <a:xfrm>
            <a:off x="1216878" y="-152400"/>
            <a:ext cx="1219200" cy="2400657"/>
          </a:xfrm>
          <a:prstGeom prst="rect">
            <a:avLst/>
          </a:prstGeom>
          <a:noFill/>
        </p:spPr>
        <p:txBody>
          <a:bodyPr wrap="square" rtlCol="0">
            <a:spAutoFit/>
          </a:bodyPr>
          <a:lstStyle/>
          <a:p>
            <a:r>
              <a:rPr lang="en-US" sz="15000" b="1" dirty="0" smtClean="0">
                <a:solidFill>
                  <a:schemeClr val="accent4">
                    <a:lumMod val="40000"/>
                    <a:lumOff val="60000"/>
                  </a:schemeClr>
                </a:solidFill>
                <a:latin typeface="Georgia" pitchFamily="18" charset="0"/>
                <a:cs typeface="Arial" pitchFamily="34" charset="0"/>
              </a:rPr>
              <a:t>?</a:t>
            </a:r>
            <a:endParaRPr lang="en-US" sz="15000" b="1" dirty="0">
              <a:solidFill>
                <a:schemeClr val="accent4">
                  <a:lumMod val="40000"/>
                  <a:lumOff val="60000"/>
                </a:schemeClr>
              </a:solidFill>
              <a:latin typeface="Georgia" pitchFamily="18" charset="0"/>
              <a:cs typeface="Arial" pitchFamily="34" charset="0"/>
            </a:endParaRPr>
          </a:p>
        </p:txBody>
      </p:sp>
      <p:sp>
        <p:nvSpPr>
          <p:cNvPr id="21" name="Title 3"/>
          <p:cNvSpPr txBox="1">
            <a:spLocks/>
          </p:cNvSpPr>
          <p:nvPr/>
        </p:nvSpPr>
        <p:spPr>
          <a:xfrm>
            <a:off x="3657601" y="427037"/>
            <a:ext cx="5255026" cy="1858963"/>
          </a:xfrm>
          <a:prstGeom prst="rect">
            <a:avLst/>
          </a:prstGeom>
          <a:noFill/>
          <a:ln>
            <a:noFill/>
          </a:ln>
        </p:spPr>
        <p:txBody>
          <a:bodyPr vert="horz" lIns="91440" tIns="45720" rIns="91440" bIns="45720" rtlCol="0" anchor="ctr">
            <a:noAutofit/>
            <a:scene3d>
              <a:camera prst="orthographicFront"/>
              <a:lightRig rig="soft" dir="t">
                <a:rot lat="0" lon="0" rev="17220000"/>
              </a:lightRig>
            </a:scene3d>
            <a:sp3d prstMaterial="softEdge"/>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7000"/>
              </a:lnSpc>
            </a:pPr>
            <a:r>
              <a:rPr lang="en-US" sz="3500" dirty="0" smtClean="0"/>
              <a:t>Jim </a:t>
            </a:r>
            <a:r>
              <a:rPr lang="en-US" sz="3500" dirty="0" err="1" smtClean="0"/>
              <a:t>Brey</a:t>
            </a:r>
            <a:endParaRPr lang="en-US" sz="3500" dirty="0" smtClean="0"/>
          </a:p>
          <a:p>
            <a:pPr>
              <a:lnSpc>
                <a:spcPct val="87000"/>
              </a:lnSpc>
            </a:pPr>
            <a:r>
              <a:rPr lang="en-US" sz="3500" dirty="0" smtClean="0">
                <a:cs typeface="Arial" pitchFamily="34" charset="0"/>
              </a:rPr>
              <a:t>Director</a:t>
            </a:r>
          </a:p>
          <a:p>
            <a:pPr>
              <a:lnSpc>
                <a:spcPct val="87000"/>
              </a:lnSpc>
            </a:pPr>
            <a:r>
              <a:rPr lang="en-US" sz="3500" dirty="0" smtClean="0">
                <a:cs typeface="Arial" pitchFamily="34" charset="0"/>
              </a:rPr>
              <a:t>AMS Education Program</a:t>
            </a:r>
          </a:p>
          <a:p>
            <a:pPr>
              <a:lnSpc>
                <a:spcPct val="87000"/>
              </a:lnSpc>
            </a:pPr>
            <a:r>
              <a:rPr lang="en-US" sz="3500" dirty="0" smtClean="0">
                <a:cs typeface="Arial" pitchFamily="34" charset="0"/>
              </a:rPr>
              <a:t>brey@ametsoc.org</a:t>
            </a:r>
            <a:endParaRPr lang="en-US" sz="3500" dirty="0">
              <a:cs typeface="Arial" pitchFamily="34" charset="0"/>
            </a:endParaRPr>
          </a:p>
        </p:txBody>
      </p:sp>
      <p:sp>
        <p:nvSpPr>
          <p:cNvPr id="22" name="Title 3"/>
          <p:cNvSpPr txBox="1">
            <a:spLocks/>
          </p:cNvSpPr>
          <p:nvPr/>
        </p:nvSpPr>
        <p:spPr>
          <a:xfrm>
            <a:off x="45719" y="4975860"/>
            <a:ext cx="9052562" cy="1043940"/>
          </a:xfrm>
          <a:prstGeom prst="rect">
            <a:avLst/>
          </a:prstGeom>
          <a:noFill/>
          <a:ln>
            <a:noFill/>
          </a:ln>
        </p:spPr>
        <p:txBody>
          <a:bodyPr vert="horz" lIns="91440" tIns="45720" rIns="91440" bIns="45720" rtlCol="0" anchor="ctr">
            <a:noAutofit/>
            <a:scene3d>
              <a:camera prst="orthographicFront"/>
              <a:lightRig rig="soft" dir="t">
                <a:rot lat="0" lon="0" rev="17220000"/>
              </a:lightRig>
            </a:scene3d>
            <a:sp3d prstMaterial="softEdge"/>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7000"/>
              </a:lnSpc>
            </a:pPr>
            <a:r>
              <a:rPr lang="en-US" sz="5000" dirty="0" smtClean="0">
                <a:solidFill>
                  <a:schemeClr val="bg1"/>
                </a:solidFill>
              </a:rPr>
              <a:t>amsedu@ametsoc.org</a:t>
            </a:r>
            <a:endParaRPr lang="en-US" sz="5000" b="1" dirty="0">
              <a:solidFill>
                <a:schemeClr val="bg1"/>
              </a:solidFill>
              <a:latin typeface="Arial" pitchFamily="34" charset="0"/>
              <a:cs typeface="Arial" pitchFamily="34" charset="0"/>
            </a:endParaRPr>
          </a:p>
        </p:txBody>
      </p:sp>
      <p:sp>
        <p:nvSpPr>
          <p:cNvPr id="23" name="Title 3"/>
          <p:cNvSpPr txBox="1">
            <a:spLocks/>
          </p:cNvSpPr>
          <p:nvPr/>
        </p:nvSpPr>
        <p:spPr>
          <a:xfrm>
            <a:off x="35442" y="2030755"/>
            <a:ext cx="3545958" cy="1017245"/>
          </a:xfrm>
          <a:prstGeom prst="rect">
            <a:avLst/>
          </a:prstGeom>
          <a:noFill/>
          <a:ln>
            <a:noFill/>
          </a:ln>
        </p:spPr>
        <p:txBody>
          <a:bodyPr vert="horz" lIns="91440" tIns="45720" rIns="91440" bIns="45720" rtlCol="0" anchor="ctr">
            <a:noAutofit/>
            <a:scene3d>
              <a:camera prst="orthographicFront"/>
              <a:lightRig rig="soft" dir="t">
                <a:rot lat="0" lon="0" rev="17220000"/>
              </a:lightRig>
            </a:scene3d>
            <a:sp3d prstMaterial="softEdge"/>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7000"/>
              </a:lnSpc>
            </a:pPr>
            <a:r>
              <a:rPr lang="en-US" sz="3500" b="1" dirty="0" smtClean="0"/>
              <a:t>Booth #412</a:t>
            </a:r>
            <a:endParaRPr lang="en-US" sz="3500" b="1" dirty="0">
              <a:cs typeface="Arial" pitchFamily="34" charset="0"/>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0275" y="6172200"/>
            <a:ext cx="383178" cy="40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3475" y="6172200"/>
            <a:ext cx="3905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5" descr="Description: FaceBook-Logo">
            <a:hlinkClick r:id="rId10"/>
          </p:cNvPr>
          <p:cNvSpPr>
            <a:spLocks noChangeAspect="1" noChangeArrowheads="1"/>
          </p:cNvSpPr>
          <p:nvPr/>
        </p:nvSpPr>
        <p:spPr bwMode="auto">
          <a:xfrm>
            <a:off x="123825" y="-212725"/>
            <a:ext cx="457200" cy="447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itle 3"/>
          <p:cNvSpPr txBox="1">
            <a:spLocks/>
          </p:cNvSpPr>
          <p:nvPr/>
        </p:nvSpPr>
        <p:spPr>
          <a:xfrm>
            <a:off x="1905000" y="5890260"/>
            <a:ext cx="5867400" cy="1043940"/>
          </a:xfrm>
          <a:prstGeom prst="rect">
            <a:avLst/>
          </a:prstGeom>
          <a:noFill/>
          <a:ln>
            <a:noFill/>
          </a:ln>
        </p:spPr>
        <p:txBody>
          <a:bodyPr vert="horz" lIns="91440" tIns="45720" rIns="91440" bIns="45720" rtlCol="0" anchor="ctr">
            <a:noAutofit/>
            <a:scene3d>
              <a:camera prst="orthographicFront"/>
              <a:lightRig rig="soft" dir="t">
                <a:rot lat="0" lon="0" rev="17220000"/>
              </a:lightRig>
            </a:scene3d>
            <a:sp3d prstMaterial="softEdge"/>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7000"/>
              </a:lnSpc>
            </a:pPr>
            <a:r>
              <a:rPr lang="en-US" sz="2000" dirty="0" smtClean="0">
                <a:solidFill>
                  <a:schemeClr val="bg1"/>
                </a:solidFill>
              </a:rPr>
              <a:t>@</a:t>
            </a:r>
            <a:r>
              <a:rPr lang="en-US" sz="2000" dirty="0" err="1" smtClean="0">
                <a:solidFill>
                  <a:schemeClr val="bg1"/>
                </a:solidFill>
              </a:rPr>
              <a:t>AMSeducation</a:t>
            </a:r>
            <a:r>
              <a:rPr lang="en-US" sz="2000" dirty="0" smtClean="0">
                <a:solidFill>
                  <a:schemeClr val="bg1"/>
                </a:solidFill>
              </a:rPr>
              <a:t>  	AMS Education</a:t>
            </a:r>
            <a:endParaRPr lang="en-US" sz="2000" b="1" dirty="0">
              <a:solidFill>
                <a:schemeClr val="bg1"/>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91566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7620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8" name="Oval 7"/>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7" name="TextBox 16"/>
          <p:cNvSpPr txBox="1"/>
          <p:nvPr/>
        </p:nvSpPr>
        <p:spPr>
          <a:xfrm>
            <a:off x="1159728" y="1531434"/>
            <a:ext cx="1219200" cy="2708434"/>
          </a:xfrm>
          <a:prstGeom prst="rect">
            <a:avLst/>
          </a:prstGeom>
          <a:noFill/>
        </p:spPr>
        <p:txBody>
          <a:bodyPr wrap="square" rtlCol="0">
            <a:spAutoFit/>
          </a:bodyPr>
          <a:lstStyle/>
          <a:p>
            <a:r>
              <a:rPr lang="en-US" sz="17000" b="1" dirty="0" smtClean="0">
                <a:solidFill>
                  <a:srgbClr val="2A7A9E">
                    <a:alpha val="40000"/>
                  </a:srgbClr>
                </a:solidFill>
                <a:cs typeface="Arial" pitchFamily="34" charset="0"/>
              </a:rPr>
              <a:t>2</a:t>
            </a:r>
            <a:endParaRPr lang="en-US" sz="17000" b="1" dirty="0">
              <a:solidFill>
                <a:srgbClr val="2A7A9E">
                  <a:alpha val="40000"/>
                </a:srgbClr>
              </a:solidFill>
              <a:cs typeface="Arial" pitchFamily="34" charset="0"/>
            </a:endParaRPr>
          </a:p>
        </p:txBody>
      </p:sp>
      <p:sp>
        <p:nvSpPr>
          <p:cNvPr id="9" name="Title 8"/>
          <p:cNvSpPr>
            <a:spLocks noGrp="1"/>
          </p:cNvSpPr>
          <p:nvPr>
            <p:ph type="title"/>
          </p:nvPr>
        </p:nvSpPr>
        <p:spPr/>
        <p:txBody>
          <a:bodyPr>
            <a:noAutofit/>
          </a:bodyPr>
          <a:lstStyle/>
          <a:p>
            <a:pPr lvl="0">
              <a:spcBef>
                <a:spcPts val="0"/>
              </a:spcBef>
            </a:pPr>
            <a:r>
              <a:rPr lang="en-US" sz="4000" cap="none" dirty="0" smtClean="0">
                <a:solidFill>
                  <a:prstClr val="black">
                    <a:lumMod val="85000"/>
                    <a:lumOff val="15000"/>
                  </a:prstClr>
                </a:solidFill>
                <a:ea typeface="+mn-ea"/>
                <a:cs typeface="+mn-cs"/>
              </a:rPr>
              <a:t>AMS Education Program</a:t>
            </a:r>
            <a:endParaRPr lang="en-US" sz="4000" b="0" cap="none" dirty="0">
              <a:solidFill>
                <a:prstClr val="black">
                  <a:lumMod val="50000"/>
                  <a:lumOff val="50000"/>
                </a:prstClr>
              </a:solidFill>
              <a:ea typeface="+mn-ea"/>
              <a:cs typeface="+mn-cs"/>
            </a:endParaRPr>
          </a:p>
        </p:txBody>
      </p:sp>
      <p:sp>
        <p:nvSpPr>
          <p:cNvPr id="10" name="Text Placeholder 9"/>
          <p:cNvSpPr>
            <a:spLocks noGrp="1"/>
          </p:cNvSpPr>
          <p:nvPr>
            <p:ph type="body" idx="1"/>
          </p:nvPr>
        </p:nvSpPr>
        <p:spPr/>
        <p:txBody>
          <a:bodyPr/>
          <a:lstStyle/>
          <a:p>
            <a:pPr lvl="0">
              <a:spcBef>
                <a:spcPts val="0"/>
              </a:spcBef>
            </a:pPr>
            <a:r>
              <a:rPr lang="en-US" sz="1700" b="1" dirty="0" smtClean="0">
                <a:solidFill>
                  <a:prstClr val="black">
                    <a:lumMod val="75000"/>
                    <a:lumOff val="25000"/>
                  </a:prstClr>
                </a:solidFill>
              </a:rPr>
              <a:t>Why we do what we do.</a:t>
            </a:r>
            <a:endParaRPr lang="en-US" sz="1700" b="1" dirty="0">
              <a:solidFill>
                <a:prstClr val="black">
                  <a:lumMod val="75000"/>
                  <a:lumOff val="25000"/>
                </a:prstClr>
              </a:solidFill>
            </a:endParaRPr>
          </a:p>
        </p:txBody>
      </p:sp>
      <p:grpSp>
        <p:nvGrpSpPr>
          <p:cNvPr id="7" name="Group 6"/>
          <p:cNvGrpSpPr/>
          <p:nvPr/>
        </p:nvGrpSpPr>
        <p:grpSpPr>
          <a:xfrm>
            <a:off x="762000" y="1557456"/>
            <a:ext cx="2057400" cy="2708434"/>
            <a:chOff x="762000" y="1557456"/>
            <a:chExt cx="2057400" cy="2708434"/>
          </a:xfrm>
        </p:grpSpPr>
        <p:sp>
          <p:nvSpPr>
            <p:cNvPr id="11" name="Oval 10"/>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2" name="TextBox 11"/>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latin typeface="+mj-lt"/>
                  <a:cs typeface="Arial" pitchFamily="34" charset="0"/>
                </a:rPr>
                <a:t>1</a:t>
              </a:r>
              <a:endParaRPr lang="en-US" sz="17000" b="1" dirty="0">
                <a:solidFill>
                  <a:srgbClr val="F26200">
                    <a:alpha val="40000"/>
                  </a:srgbClr>
                </a:solidFill>
                <a:latin typeface="+mj-lt"/>
                <a:cs typeface="Arial" pitchFamily="34" charset="0"/>
              </a:endParaRPr>
            </a:p>
          </p:txBody>
        </p:sp>
        <p:sp>
          <p:nvSpPr>
            <p:cNvPr id="14" name="Oval 13"/>
            <p:cNvSpPr/>
            <p:nvPr/>
          </p:nvSpPr>
          <p:spPr>
            <a:xfrm>
              <a:off x="1007328" y="198863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lvl="0">
              <a:spcBef>
                <a:spcPts val="0"/>
              </a:spcBef>
            </a:pPr>
            <a:r>
              <a:rPr lang="en-US" sz="2800" b="1" dirty="0" smtClean="0">
                <a:solidFill>
                  <a:prstClr val="black">
                    <a:lumMod val="85000"/>
                    <a:lumOff val="15000"/>
                  </a:prstClr>
                </a:solidFill>
                <a:latin typeface="+mn-lt"/>
                <a:ea typeface="+mn-ea"/>
                <a:cs typeface="+mn-cs"/>
              </a:rPr>
              <a:t>AMS Education Program </a:t>
            </a:r>
            <a:r>
              <a:rPr lang="en-US" sz="2800" dirty="0" smtClean="0">
                <a:solidFill>
                  <a:schemeClr val="bg1">
                    <a:lumMod val="50000"/>
                  </a:schemeClr>
                </a:solidFill>
                <a:latin typeface="+mn-lt"/>
                <a:ea typeface="+mn-ea"/>
                <a:cs typeface="+mn-cs"/>
              </a:rPr>
              <a:t>Mission</a:t>
            </a:r>
            <a:endParaRPr lang="en-US" dirty="0">
              <a:solidFill>
                <a:schemeClr val="bg1">
                  <a:lumMod val="50000"/>
                </a:schemeClr>
              </a:solidFill>
              <a:latin typeface="+mn-lt"/>
            </a:endParaRPr>
          </a:p>
        </p:txBody>
      </p:sp>
      <p:sp>
        <p:nvSpPr>
          <p:cNvPr id="10" name="TextBox 9"/>
          <p:cNvSpPr txBox="1">
            <a:spLocks noChangeArrowheads="1"/>
          </p:cNvSpPr>
          <p:nvPr/>
        </p:nvSpPr>
        <p:spPr bwMode="auto">
          <a:xfrm>
            <a:off x="4327986" y="990600"/>
            <a:ext cx="4587414" cy="525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pitchFamily="34" charset="0"/>
              </a:defRPr>
            </a:lvl1pPr>
            <a:lvl2pPr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457200" indent="-457200" eaLnBrk="1" hangingPunct="1">
              <a:buFont typeface="+mj-lt"/>
              <a:buAutoNum type="arabicPeriod"/>
            </a:pPr>
            <a:r>
              <a:rPr lang="en-US" sz="2200" dirty="0">
                <a:ea typeface="ＭＳ Ｐゴシック" pitchFamily="34" charset="-128"/>
              </a:rPr>
              <a:t>Professional development opportunities for teachers </a:t>
            </a:r>
            <a:r>
              <a:rPr lang="en-US" sz="2200" dirty="0" smtClean="0">
                <a:ea typeface="ＭＳ Ｐゴシック" pitchFamily="34" charset="-128"/>
              </a:rPr>
              <a:t>nationwide.</a:t>
            </a:r>
          </a:p>
          <a:p>
            <a:pPr eaLnBrk="1" hangingPunct="1"/>
            <a:endParaRPr lang="en-US" sz="2200" dirty="0" smtClean="0">
              <a:ea typeface="ＭＳ Ｐゴシック" pitchFamily="34" charset="-128"/>
            </a:endParaRPr>
          </a:p>
          <a:p>
            <a:pPr marL="457200" indent="-457200" eaLnBrk="1" hangingPunct="1">
              <a:buFont typeface="+mj-lt"/>
              <a:buAutoNum type="arabicPeriod" startAt="2"/>
            </a:pPr>
            <a:r>
              <a:rPr lang="en-US" sz="2200" dirty="0" smtClean="0"/>
              <a:t>Innovative </a:t>
            </a:r>
            <a:r>
              <a:rPr lang="en-US" sz="2200" dirty="0"/>
              <a:t>undergraduate course packages licensed to universities, colleges, and community </a:t>
            </a:r>
            <a:r>
              <a:rPr lang="en-US" sz="2200" dirty="0" smtClean="0"/>
              <a:t>colleges.</a:t>
            </a:r>
            <a:endParaRPr lang="en-US" sz="2200" dirty="0"/>
          </a:p>
          <a:p>
            <a:pPr marL="457200" indent="-457200" eaLnBrk="1" hangingPunct="1">
              <a:buFont typeface="+mj-lt"/>
              <a:buAutoNum type="arabicPeriod" startAt="2"/>
            </a:pPr>
            <a:endParaRPr lang="en-US" sz="2200" dirty="0">
              <a:solidFill>
                <a:srgbClr val="1A5CA0"/>
              </a:solidFill>
              <a:latin typeface="Perpetua" pitchFamily="18" charset="0"/>
              <a:ea typeface="ＭＳ Ｐゴシック" pitchFamily="34" charset="-128"/>
            </a:endParaRPr>
          </a:p>
          <a:p>
            <a:pPr marL="457200" indent="-457200" eaLnBrk="1" hangingPunct="1">
              <a:buFont typeface="+mj-lt"/>
              <a:buAutoNum type="arabicPeriod" startAt="2"/>
            </a:pPr>
            <a:r>
              <a:rPr lang="en-US" sz="2200" dirty="0">
                <a:ea typeface="ＭＳ Ｐゴシック" pitchFamily="34" charset="-128"/>
              </a:rPr>
              <a:t>Facilitating the development of partnerships among institutions and </a:t>
            </a:r>
            <a:r>
              <a:rPr lang="en-US" sz="2200" dirty="0" smtClean="0">
                <a:ea typeface="ＭＳ Ｐゴシック" pitchFamily="34" charset="-128"/>
              </a:rPr>
              <a:t>individuals.</a:t>
            </a:r>
            <a:endParaRPr lang="en-US" sz="2200" dirty="0">
              <a:solidFill>
                <a:srgbClr val="1A5CA0"/>
              </a:solidFill>
              <a:latin typeface="Perpetua" pitchFamily="18" charset="0"/>
              <a:ea typeface="ＭＳ Ｐゴシック" pitchFamily="34" charset="-128"/>
            </a:endParaRPr>
          </a:p>
        </p:txBody>
      </p:sp>
      <p:pic>
        <p:nvPicPr>
          <p:cNvPr id="13" name="Picture 5" descr="AMSEven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7552" y="1701800"/>
            <a:ext cx="3048000" cy="20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 Box 8"/>
          <p:cNvSpPr txBox="1">
            <a:spLocks noChangeArrowheads="1"/>
          </p:cNvSpPr>
          <p:nvPr/>
        </p:nvSpPr>
        <p:spPr bwMode="auto">
          <a:xfrm>
            <a:off x="0" y="969040"/>
            <a:ext cx="9144000" cy="36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lnSpc>
                <a:spcPct val="80000"/>
              </a:lnSpc>
              <a:spcBef>
                <a:spcPct val="20000"/>
              </a:spcBef>
              <a:buFont typeface="Arial" pitchFamily="34" charset="0"/>
              <a:buNone/>
            </a:pPr>
            <a:r>
              <a:rPr lang="en-US" sz="2200" dirty="0">
                <a:ea typeface="ＭＳ Ｐゴシック" pitchFamily="34" charset="-128"/>
              </a:rPr>
              <a:t>To better equip students in science and math through: </a:t>
            </a:r>
          </a:p>
        </p:txBody>
      </p:sp>
      <p:pic>
        <p:nvPicPr>
          <p:cNvPr id="15" name="Picture 12" descr="TVBrey"/>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5280" y="4191000"/>
            <a:ext cx="3030272" cy="2272704"/>
          </a:xfrm>
          <a:prstGeom prst="rect">
            <a:avLst/>
          </a:prstGeom>
          <a:ln>
            <a:noFill/>
          </a:ln>
          <a:effectLst>
            <a:outerShdw blurRad="292100" dist="139700" dir="2700000" algn="tl" rotWithShape="0">
              <a:srgbClr val="333333">
                <a:alpha val="65000"/>
              </a:srgbClr>
            </a:outerShdw>
          </a:effectLs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7620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8" name="Oval 7"/>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7" name="TextBox 16"/>
          <p:cNvSpPr txBox="1"/>
          <p:nvPr/>
        </p:nvSpPr>
        <p:spPr>
          <a:xfrm>
            <a:off x="1159728" y="1531434"/>
            <a:ext cx="1219200" cy="2708434"/>
          </a:xfrm>
          <a:prstGeom prst="rect">
            <a:avLst/>
          </a:prstGeom>
          <a:noFill/>
        </p:spPr>
        <p:txBody>
          <a:bodyPr wrap="square" rtlCol="0">
            <a:spAutoFit/>
          </a:bodyPr>
          <a:lstStyle/>
          <a:p>
            <a:r>
              <a:rPr lang="en-US" sz="17000" b="1" dirty="0" smtClean="0">
                <a:solidFill>
                  <a:srgbClr val="2A7A9E">
                    <a:alpha val="40000"/>
                  </a:srgbClr>
                </a:solidFill>
                <a:cs typeface="Arial" pitchFamily="34" charset="0"/>
              </a:rPr>
              <a:t>2</a:t>
            </a:r>
            <a:endParaRPr lang="en-US" sz="17000" b="1" dirty="0">
              <a:solidFill>
                <a:srgbClr val="2A7A9E">
                  <a:alpha val="40000"/>
                </a:srgbClr>
              </a:solidFill>
              <a:cs typeface="Arial" pitchFamily="34" charset="0"/>
            </a:endParaRPr>
          </a:p>
        </p:txBody>
      </p:sp>
      <p:sp>
        <p:nvSpPr>
          <p:cNvPr id="9" name="Title 8"/>
          <p:cNvSpPr>
            <a:spLocks noGrp="1"/>
          </p:cNvSpPr>
          <p:nvPr>
            <p:ph type="title"/>
          </p:nvPr>
        </p:nvSpPr>
        <p:spPr>
          <a:xfrm>
            <a:off x="2971800" y="1992354"/>
            <a:ext cx="6019800" cy="1970046"/>
          </a:xfrm>
        </p:spPr>
        <p:txBody>
          <a:bodyPr>
            <a:noAutofit/>
          </a:bodyPr>
          <a:lstStyle/>
          <a:p>
            <a:pPr lvl="0">
              <a:spcBef>
                <a:spcPts val="0"/>
              </a:spcBef>
            </a:pPr>
            <a:r>
              <a:rPr lang="en-US" sz="3800" cap="none" dirty="0" smtClean="0">
                <a:solidFill>
                  <a:prstClr val="black">
                    <a:lumMod val="85000"/>
                    <a:lumOff val="15000"/>
                  </a:prstClr>
                </a:solidFill>
                <a:ea typeface="+mn-ea"/>
                <a:cs typeface="+mn-cs"/>
              </a:rPr>
              <a:t>Undergrad </a:t>
            </a:r>
            <a:r>
              <a:rPr lang="en-US" sz="3800" b="0" cap="none" dirty="0" smtClean="0">
                <a:solidFill>
                  <a:prstClr val="black">
                    <a:lumMod val="50000"/>
                    <a:lumOff val="50000"/>
                  </a:prstClr>
                </a:solidFill>
                <a:ea typeface="+mn-ea"/>
                <a:cs typeface="+mn-cs"/>
              </a:rPr>
              <a:t>Courses</a:t>
            </a:r>
            <a:endParaRPr lang="en-US" sz="3800" b="0" cap="none" dirty="0">
              <a:solidFill>
                <a:prstClr val="black">
                  <a:lumMod val="50000"/>
                  <a:lumOff val="50000"/>
                </a:prstClr>
              </a:solidFill>
              <a:ea typeface="+mn-ea"/>
              <a:cs typeface="+mn-cs"/>
            </a:endParaRPr>
          </a:p>
        </p:txBody>
      </p:sp>
      <p:sp>
        <p:nvSpPr>
          <p:cNvPr id="10" name="Text Placeholder 9"/>
          <p:cNvSpPr>
            <a:spLocks noGrp="1"/>
          </p:cNvSpPr>
          <p:nvPr>
            <p:ph type="body" idx="1"/>
          </p:nvPr>
        </p:nvSpPr>
        <p:spPr/>
        <p:txBody>
          <a:bodyPr/>
          <a:lstStyle/>
          <a:p>
            <a:pPr>
              <a:spcBef>
                <a:spcPts val="0"/>
              </a:spcBef>
            </a:pPr>
            <a:r>
              <a:rPr lang="en-US" sz="1700" b="1" dirty="0">
                <a:solidFill>
                  <a:prstClr val="black">
                    <a:lumMod val="75000"/>
                    <a:lumOff val="25000"/>
                  </a:prstClr>
                </a:solidFill>
              </a:rPr>
              <a:t>Training Tomorrow’s Leaders.</a:t>
            </a:r>
            <a:endParaRPr lang="en-US" sz="1700" b="1" dirty="0">
              <a:solidFill>
                <a:prstClr val="black">
                  <a:lumMod val="75000"/>
                  <a:lumOff val="25000"/>
                </a:prstClr>
              </a:solidFill>
            </a:endParaRPr>
          </a:p>
        </p:txBody>
      </p:sp>
    </p:spTree>
    <p:extLst>
      <p:ext uri="{BB962C8B-B14F-4D97-AF65-F5344CB8AC3E}">
        <p14:creationId xmlns:p14="http://schemas.microsoft.com/office/powerpoint/2010/main" val="304718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2" name="Oval 21"/>
          <p:cNvSpPr/>
          <p:nvPr/>
        </p:nvSpPr>
        <p:spPr>
          <a:xfrm>
            <a:off x="5334000" y="1311729"/>
            <a:ext cx="1981200" cy="1600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Oval 1"/>
          <p:cNvSpPr/>
          <p:nvPr/>
        </p:nvSpPr>
        <p:spPr>
          <a:xfrm>
            <a:off x="1828800" y="1333500"/>
            <a:ext cx="1981200" cy="1600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TextBox 3"/>
          <p:cNvSpPr txBox="1"/>
          <p:nvPr/>
        </p:nvSpPr>
        <p:spPr>
          <a:xfrm>
            <a:off x="228600" y="3886200"/>
            <a:ext cx="8763000" cy="2895601"/>
          </a:xfrm>
          <a:prstGeom prst="rect">
            <a:avLst/>
          </a:prstGeom>
          <a:noFill/>
        </p:spPr>
        <p:txBody>
          <a:bodyPr wrap="square" rtlCol="0">
            <a:normAutofit/>
          </a:bodyPr>
          <a:lstStyle/>
          <a:p>
            <a:pPr marL="11430" indent="-285750">
              <a:lnSpc>
                <a:spcPct val="85000"/>
              </a:lnSpc>
              <a:spcBef>
                <a:spcPct val="0"/>
              </a:spcBef>
              <a:buFont typeface="Arial" pitchFamily="34" charset="0"/>
              <a:buChar char="•"/>
              <a:defRPr/>
            </a:pPr>
            <a:r>
              <a:rPr lang="en-US" sz="2000" dirty="0" smtClean="0"/>
              <a:t>Introductory </a:t>
            </a:r>
            <a:r>
              <a:rPr lang="en-US" sz="2000" dirty="0"/>
              <a:t>courses where students use </a:t>
            </a:r>
            <a:r>
              <a:rPr lang="en-US" sz="2000" b="1" dirty="0"/>
              <a:t>real-world </a:t>
            </a:r>
            <a:r>
              <a:rPr lang="en-US" sz="2000" dirty="0"/>
              <a:t>and </a:t>
            </a:r>
            <a:r>
              <a:rPr lang="en-US" sz="2000" b="1" dirty="0"/>
              <a:t>real-time data</a:t>
            </a:r>
          </a:p>
          <a:p>
            <a:pPr marL="11430" indent="-285750">
              <a:lnSpc>
                <a:spcPct val="85000"/>
              </a:lnSpc>
              <a:spcBef>
                <a:spcPct val="0"/>
              </a:spcBef>
              <a:buFont typeface="Arial" pitchFamily="34" charset="0"/>
              <a:buChar char="•"/>
              <a:defRPr/>
            </a:pPr>
            <a:endParaRPr lang="en-US" sz="2000" dirty="0"/>
          </a:p>
          <a:p>
            <a:pPr marL="11430" indent="-285750">
              <a:lnSpc>
                <a:spcPct val="85000"/>
              </a:lnSpc>
              <a:spcBef>
                <a:spcPct val="0"/>
              </a:spcBef>
              <a:buFont typeface="Arial" pitchFamily="34" charset="0"/>
              <a:buChar char="•"/>
              <a:defRPr/>
            </a:pPr>
            <a:r>
              <a:rPr lang="en-US" sz="2000" dirty="0"/>
              <a:t>Emphasis on hands-on investigations and critical thinking skills</a:t>
            </a:r>
          </a:p>
          <a:p>
            <a:pPr marL="11430" indent="-285750">
              <a:lnSpc>
                <a:spcPct val="85000"/>
              </a:lnSpc>
              <a:spcBef>
                <a:spcPct val="0"/>
              </a:spcBef>
              <a:buFont typeface="Arial" pitchFamily="34" charset="0"/>
              <a:buChar char="•"/>
              <a:defRPr/>
            </a:pPr>
            <a:endParaRPr lang="en-US" sz="2000" dirty="0"/>
          </a:p>
          <a:p>
            <a:pPr marL="11430" indent="-285750">
              <a:lnSpc>
                <a:spcPct val="85000"/>
              </a:lnSpc>
              <a:spcBef>
                <a:spcPct val="0"/>
              </a:spcBef>
              <a:buFont typeface="Arial" pitchFamily="34" charset="0"/>
              <a:buChar char="•"/>
              <a:defRPr/>
            </a:pPr>
            <a:r>
              <a:rPr lang="en-US" sz="2000" dirty="0"/>
              <a:t>Designed by and licensed through the AMS </a:t>
            </a:r>
          </a:p>
          <a:p>
            <a:pPr marL="11430" indent="-285750">
              <a:lnSpc>
                <a:spcPct val="85000"/>
              </a:lnSpc>
              <a:spcBef>
                <a:spcPct val="0"/>
              </a:spcBef>
              <a:buFont typeface="Arial" pitchFamily="34" charset="0"/>
              <a:buChar char="•"/>
              <a:defRPr/>
            </a:pPr>
            <a:endParaRPr lang="en-US" sz="2000" dirty="0"/>
          </a:p>
          <a:p>
            <a:pPr marL="11430" indent="-285750">
              <a:lnSpc>
                <a:spcPct val="85000"/>
              </a:lnSpc>
              <a:spcBef>
                <a:spcPct val="0"/>
              </a:spcBef>
              <a:buFont typeface="Arial" pitchFamily="34" charset="0"/>
              <a:buChar char="•"/>
              <a:defRPr/>
            </a:pPr>
            <a:r>
              <a:rPr lang="en-US" sz="2000" dirty="0"/>
              <a:t>Can be offered in a variety of learning environments</a:t>
            </a:r>
          </a:p>
          <a:p>
            <a:pPr marL="11430" indent="-285750">
              <a:lnSpc>
                <a:spcPct val="85000"/>
              </a:lnSpc>
              <a:spcBef>
                <a:spcPct val="0"/>
              </a:spcBef>
              <a:buFont typeface="Arial" pitchFamily="34" charset="0"/>
              <a:buChar char="•"/>
              <a:defRPr/>
            </a:pPr>
            <a:endParaRPr lang="en-US" sz="2000" dirty="0"/>
          </a:p>
          <a:p>
            <a:pPr marL="11430" indent="-285750">
              <a:lnSpc>
                <a:spcPct val="85000"/>
              </a:lnSpc>
              <a:spcBef>
                <a:spcPct val="0"/>
              </a:spcBef>
              <a:buFont typeface="Arial" pitchFamily="34" charset="0"/>
              <a:buChar char="•"/>
              <a:defRPr/>
            </a:pPr>
            <a:r>
              <a:rPr lang="en-US" sz="2000" dirty="0"/>
              <a:t>NASA, NOAA, and NSF-supported Diversity Projects </a:t>
            </a:r>
            <a:r>
              <a:rPr lang="en-US" sz="2000" dirty="0" smtClean="0"/>
              <a:t> </a:t>
            </a:r>
            <a:r>
              <a:rPr lang="en-US" sz="2000" dirty="0"/>
              <a:t>facilitate implementation </a:t>
            </a:r>
            <a:r>
              <a:rPr lang="en-US" sz="2000" dirty="0" smtClean="0"/>
              <a:t>at Minority </a:t>
            </a:r>
            <a:r>
              <a:rPr lang="en-US" sz="2000" dirty="0"/>
              <a:t>Serving Institutions (MSIs) nationwide</a:t>
            </a:r>
          </a:p>
        </p:txBody>
      </p:sp>
      <p:sp>
        <p:nvSpPr>
          <p:cNvPr id="5" name="Title 4"/>
          <p:cNvSpPr>
            <a:spLocks noGrp="1"/>
          </p:cNvSpPr>
          <p:nvPr>
            <p:ph type="title"/>
          </p:nvPr>
        </p:nvSpPr>
        <p:spPr>
          <a:xfrm>
            <a:off x="290400" y="2866800"/>
            <a:ext cx="8686800" cy="1095600"/>
          </a:xfrm>
        </p:spPr>
        <p:txBody>
          <a:bodyPr>
            <a:noAutofit/>
          </a:bodyPr>
          <a:lstStyle/>
          <a:p>
            <a:pPr lvl="0" algn="ctr">
              <a:lnSpc>
                <a:spcPct val="80000"/>
              </a:lnSpc>
              <a:spcBef>
                <a:spcPts val="0"/>
              </a:spcBef>
            </a:pPr>
            <a:r>
              <a:rPr lang="en-US" sz="5000" dirty="0" smtClean="0">
                <a:ln>
                  <a:gradFill>
                    <a:gsLst>
                      <a:gs pos="0">
                        <a:prstClr val="white"/>
                      </a:gs>
                      <a:gs pos="50000">
                        <a:prstClr val="white">
                          <a:lumMod val="75000"/>
                        </a:prstClr>
                      </a:gs>
                    </a:gsLst>
                    <a:lin ang="5400000" scaled="0"/>
                  </a:gradFill>
                </a:ln>
                <a:gradFill>
                  <a:gsLst>
                    <a:gs pos="11000">
                      <a:prstClr val="white">
                        <a:lumMod val="75000"/>
                      </a:prstClr>
                    </a:gs>
                    <a:gs pos="91000">
                      <a:prstClr val="white"/>
                    </a:gs>
                  </a:gsLst>
                  <a:lin ang="16200000" scaled="1"/>
                </a:gradFill>
                <a:effectLst>
                  <a:outerShdw blurRad="50800" dist="38100" dir="2700000" algn="tl" rotWithShape="0">
                    <a:prstClr val="black">
                      <a:alpha val="40000"/>
                    </a:prstClr>
                  </a:outerShdw>
                  <a:reflection blurRad="6350" stA="32000" endPos="60000" dist="29997" dir="5400000" sy="-100000" algn="bl" rotWithShape="0"/>
                </a:effectLst>
              </a:rPr>
              <a:t>Undergrad Earth Science Courses</a:t>
            </a:r>
            <a:endParaRPr lang="en-US" sz="5000" dirty="0">
              <a:effectLst>
                <a:outerShdw blurRad="50800" dist="38100" dir="2700000" algn="tl" rotWithShape="0">
                  <a:prstClr val="black">
                    <a:alpha val="40000"/>
                  </a:prstClr>
                </a:outerShdw>
                <a:reflection blurRad="6350" stA="32000" endPos="60000" dist="29997" dir="5400000" sy="-100000" algn="bl" rotWithShape="0"/>
              </a:effectLst>
            </a:endParaRPr>
          </a:p>
        </p:txBody>
      </p:sp>
      <p:sp>
        <p:nvSpPr>
          <p:cNvPr id="6" name="Text Placeholder 5"/>
          <p:cNvSpPr>
            <a:spLocks noGrp="1"/>
          </p:cNvSpPr>
          <p:nvPr>
            <p:ph type="body" idx="1"/>
          </p:nvPr>
        </p:nvSpPr>
        <p:spPr>
          <a:xfrm>
            <a:off x="1600200" y="1295400"/>
            <a:ext cx="2521800" cy="1447800"/>
          </a:xfrm>
        </p:spPr>
        <p:txBody>
          <a:bodyPr>
            <a:normAutofit/>
          </a:bodyPr>
          <a:lstStyle/>
          <a:p>
            <a:pPr lvl="0">
              <a:lnSpc>
                <a:spcPct val="80000"/>
              </a:lnSpc>
              <a:spcBef>
                <a:spcPts val="0"/>
              </a:spcBef>
            </a:pPr>
            <a:r>
              <a:rPr lang="en-US" sz="3000" dirty="0" smtClean="0">
                <a:solidFill>
                  <a:schemeClr val="tx1">
                    <a:alpha val="81000"/>
                  </a:schemeClr>
                </a:solidFill>
              </a:rPr>
              <a:t>AMS</a:t>
            </a:r>
          </a:p>
          <a:p>
            <a:pPr lvl="0">
              <a:lnSpc>
                <a:spcPct val="80000"/>
              </a:lnSpc>
              <a:spcBef>
                <a:spcPts val="0"/>
              </a:spcBef>
            </a:pPr>
            <a:r>
              <a:rPr lang="en-US" sz="3000" dirty="0" smtClean="0">
                <a:solidFill>
                  <a:schemeClr val="tx1">
                    <a:alpha val="81000"/>
                  </a:schemeClr>
                </a:solidFill>
              </a:rPr>
              <a:t>Weather Studies</a:t>
            </a:r>
            <a:endParaRPr lang="en-US" sz="3000" dirty="0">
              <a:solidFill>
                <a:schemeClr val="tx1">
                  <a:alpha val="81000"/>
                </a:schemeClr>
              </a:solidFill>
            </a:endParaRPr>
          </a:p>
        </p:txBody>
      </p:sp>
      <p:sp>
        <p:nvSpPr>
          <p:cNvPr id="20" name="Text Placeholder 5"/>
          <p:cNvSpPr txBox="1">
            <a:spLocks/>
          </p:cNvSpPr>
          <p:nvPr/>
        </p:nvSpPr>
        <p:spPr>
          <a:xfrm>
            <a:off x="5063700" y="1295400"/>
            <a:ext cx="2521800" cy="1447800"/>
          </a:xfrm>
          <a:prstGeom prst="rect">
            <a:avLst/>
          </a:prstGeom>
        </p:spPr>
        <p:txBody>
          <a:bodyPr vert="horz" lIns="91440" tIns="45720" rIns="91440" bIns="45720" rtlCol="0" anchor="b">
            <a:normAutofit/>
          </a:bodyPr>
          <a:lstStyle>
            <a:lvl1pPr marL="0" indent="0" algn="ctr" defTabSz="914400" rtl="0" eaLnBrk="1" latinLnBrk="0" hangingPunct="1">
              <a:spcBef>
                <a:spcPct val="20000"/>
              </a:spcBef>
              <a:buFont typeface="Arial" pitchFamily="34" charset="0"/>
              <a:buNone/>
              <a:defRPr lang="en-US" sz="2800" kern="1200" dirty="0" smtClean="0">
                <a:solidFill>
                  <a:srgbClr val="2E507A">
                    <a:alpha val="81000"/>
                  </a:srgbClr>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nSpc>
                <a:spcPct val="80000"/>
              </a:lnSpc>
              <a:spcBef>
                <a:spcPts val="0"/>
              </a:spcBef>
            </a:pPr>
            <a:r>
              <a:rPr lang="en-US" sz="3000" dirty="0" smtClean="0">
                <a:solidFill>
                  <a:schemeClr val="tx1">
                    <a:alpha val="81000"/>
                  </a:schemeClr>
                </a:solidFill>
              </a:rPr>
              <a:t>AMS </a:t>
            </a:r>
          </a:p>
          <a:p>
            <a:pPr>
              <a:lnSpc>
                <a:spcPct val="80000"/>
              </a:lnSpc>
              <a:spcBef>
                <a:spcPts val="0"/>
              </a:spcBef>
            </a:pPr>
            <a:r>
              <a:rPr lang="en-US" sz="3000" dirty="0" smtClean="0">
                <a:solidFill>
                  <a:schemeClr val="tx1">
                    <a:alpha val="81000"/>
                  </a:schemeClr>
                </a:solidFill>
              </a:rPr>
              <a:t>Climate Studies</a:t>
            </a:r>
            <a:endParaRPr lang="en-US" sz="3000" dirty="0">
              <a:solidFill>
                <a:schemeClr val="tx1">
                  <a:alpha val="81000"/>
                </a:schemeClr>
              </a:solidFill>
            </a:endParaRPr>
          </a:p>
        </p:txBody>
      </p:sp>
      <p:sp>
        <p:nvSpPr>
          <p:cNvPr id="21" name="Oval 20"/>
          <p:cNvSpPr/>
          <p:nvPr/>
        </p:nvSpPr>
        <p:spPr>
          <a:xfrm>
            <a:off x="3559514" y="533400"/>
            <a:ext cx="1981200" cy="1600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Text Placeholder 5"/>
          <p:cNvSpPr txBox="1">
            <a:spLocks/>
          </p:cNvSpPr>
          <p:nvPr/>
        </p:nvSpPr>
        <p:spPr>
          <a:xfrm>
            <a:off x="3276600" y="457200"/>
            <a:ext cx="2521800" cy="1447800"/>
          </a:xfrm>
          <a:prstGeom prst="rect">
            <a:avLst/>
          </a:prstGeom>
        </p:spPr>
        <p:txBody>
          <a:bodyPr vert="horz" lIns="91440" tIns="45720" rIns="91440" bIns="45720" rtlCol="0" anchor="b">
            <a:normAutofit/>
          </a:bodyPr>
          <a:lstStyle>
            <a:lvl1pPr marL="0" indent="0" algn="ctr" defTabSz="914400" rtl="0" eaLnBrk="1" latinLnBrk="0" hangingPunct="1">
              <a:spcBef>
                <a:spcPct val="20000"/>
              </a:spcBef>
              <a:buFont typeface="Arial" pitchFamily="34" charset="0"/>
              <a:buNone/>
              <a:defRPr lang="en-US" sz="2800" kern="1200" dirty="0" smtClean="0">
                <a:solidFill>
                  <a:srgbClr val="2E507A">
                    <a:alpha val="81000"/>
                  </a:srgbClr>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nSpc>
                <a:spcPct val="80000"/>
              </a:lnSpc>
              <a:spcBef>
                <a:spcPts val="0"/>
              </a:spcBef>
            </a:pPr>
            <a:r>
              <a:rPr lang="en-US" sz="3000" dirty="0" smtClean="0">
                <a:solidFill>
                  <a:schemeClr val="tx1">
                    <a:alpha val="81000"/>
                  </a:schemeClr>
                </a:solidFill>
              </a:rPr>
              <a:t>AMS </a:t>
            </a:r>
          </a:p>
          <a:p>
            <a:pPr>
              <a:lnSpc>
                <a:spcPct val="80000"/>
              </a:lnSpc>
              <a:spcBef>
                <a:spcPts val="0"/>
              </a:spcBef>
            </a:pPr>
            <a:r>
              <a:rPr lang="en-US" sz="3000" dirty="0" smtClean="0">
                <a:solidFill>
                  <a:schemeClr val="tx1">
                    <a:alpha val="81000"/>
                  </a:schemeClr>
                </a:solidFill>
              </a:rPr>
              <a:t>Ocean </a:t>
            </a:r>
          </a:p>
          <a:p>
            <a:pPr>
              <a:lnSpc>
                <a:spcPct val="80000"/>
              </a:lnSpc>
              <a:spcBef>
                <a:spcPts val="0"/>
              </a:spcBef>
            </a:pPr>
            <a:r>
              <a:rPr lang="en-US" sz="3000" dirty="0" smtClean="0">
                <a:solidFill>
                  <a:schemeClr val="tx1">
                    <a:alpha val="81000"/>
                  </a:schemeClr>
                </a:solidFill>
              </a:rPr>
              <a:t>Studies</a:t>
            </a:r>
            <a:endParaRPr lang="en-US" sz="3000" dirty="0">
              <a:solidFill>
                <a:schemeClr val="tx1">
                  <a:alpha val="81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Rectangle 21"/>
          <p:cNvSpPr/>
          <p:nvPr/>
        </p:nvSpPr>
        <p:spPr>
          <a:xfrm>
            <a:off x="0" y="914400"/>
            <a:ext cx="9144000" cy="488337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0" y="914400"/>
            <a:ext cx="6400800" cy="5043188"/>
          </a:xfrm>
          <a:prstGeom prst="rect">
            <a:avLst/>
          </a:prstGeom>
          <a:noFill/>
        </p:spPr>
        <p:txBody>
          <a:bodyPr wrap="square" lIns="91440" rtlCol="0">
            <a:normAutofit lnSpcReduction="10000"/>
          </a:bodyPr>
          <a:lstStyle/>
          <a:p>
            <a:pPr marL="171450" indent="-171450">
              <a:lnSpc>
                <a:spcPct val="120000"/>
              </a:lnSpc>
              <a:buClr>
                <a:prstClr val="black">
                  <a:lumMod val="50000"/>
                  <a:lumOff val="50000"/>
                </a:prstClr>
              </a:buClr>
              <a:buSzPct val="94000"/>
              <a:buFont typeface="Calibri" pitchFamily="34" charset="0"/>
              <a:buChar char="»"/>
            </a:pPr>
            <a:r>
              <a:rPr lang="en-US" sz="2200" dirty="0" smtClean="0"/>
              <a:t>New 5</a:t>
            </a:r>
            <a:r>
              <a:rPr lang="en-US" sz="2200" baseline="30000" dirty="0" smtClean="0"/>
              <a:t>th</a:t>
            </a:r>
            <a:r>
              <a:rPr lang="en-US" sz="2200" dirty="0" smtClean="0"/>
              <a:t> edition text features:</a:t>
            </a:r>
          </a:p>
          <a:p>
            <a:pPr marL="800100" lvl="1" indent="-342900">
              <a:lnSpc>
                <a:spcPct val="120000"/>
              </a:lnSpc>
              <a:buSzPct val="94000"/>
              <a:buFont typeface="Arial" pitchFamily="34" charset="0"/>
              <a:buChar char="•"/>
            </a:pPr>
            <a:r>
              <a:rPr lang="en-US" sz="2000" dirty="0" smtClean="0"/>
              <a:t>Updated case studies</a:t>
            </a:r>
          </a:p>
          <a:p>
            <a:pPr marL="800100" lvl="1" indent="-342900">
              <a:lnSpc>
                <a:spcPct val="120000"/>
              </a:lnSpc>
              <a:buSzPct val="94000"/>
              <a:buFont typeface="Arial" pitchFamily="34" charset="0"/>
              <a:buChar char="•"/>
            </a:pPr>
            <a:r>
              <a:rPr lang="en-US" sz="2000" dirty="0" smtClean="0"/>
              <a:t>New imagery</a:t>
            </a:r>
          </a:p>
          <a:p>
            <a:pPr marL="800100" lvl="1" indent="-342900">
              <a:lnSpc>
                <a:spcPct val="120000"/>
              </a:lnSpc>
              <a:buSzPct val="94000"/>
              <a:buFont typeface="Arial" pitchFamily="34" charset="0"/>
              <a:buChar char="•"/>
            </a:pPr>
            <a:r>
              <a:rPr lang="en-US" sz="2000" dirty="0" smtClean="0"/>
              <a:t>QR codes!</a:t>
            </a:r>
          </a:p>
          <a:p>
            <a:pPr marL="800100" lvl="1" indent="-342900">
              <a:lnSpc>
                <a:spcPct val="120000"/>
              </a:lnSpc>
              <a:buSzPct val="94000"/>
              <a:buFont typeface="Arial" pitchFamily="34" charset="0"/>
              <a:buChar char="•"/>
            </a:pPr>
            <a:r>
              <a:rPr lang="en-US" sz="2000" dirty="0" smtClean="0"/>
              <a:t>Expanded/new coverage of atmospheric rivers, 2011 tornado season, Hurricane Irene, &amp; much more!</a:t>
            </a:r>
          </a:p>
          <a:p>
            <a:pPr marL="171450" indent="-171450">
              <a:lnSpc>
                <a:spcPct val="120000"/>
              </a:lnSpc>
              <a:buClr>
                <a:prstClr val="black">
                  <a:lumMod val="50000"/>
                  <a:lumOff val="50000"/>
                </a:prstClr>
              </a:buClr>
              <a:buSzPct val="94000"/>
              <a:buFont typeface="Calibri" pitchFamily="34" charset="0"/>
              <a:buChar char="»"/>
            </a:pPr>
            <a:r>
              <a:rPr lang="en-US" sz="2200" dirty="0" smtClean="0"/>
              <a:t>Students </a:t>
            </a:r>
            <a:r>
              <a:rPr lang="en-US" sz="2200" dirty="0"/>
              <a:t>learn about weather as it happens in </a:t>
            </a:r>
            <a:r>
              <a:rPr lang="en-US" sz="2200" dirty="0" smtClean="0"/>
              <a:t>near real-time </a:t>
            </a:r>
            <a:r>
              <a:rPr lang="en-US" sz="2200" dirty="0"/>
              <a:t>using customized weather products from </a:t>
            </a:r>
            <a:r>
              <a:rPr lang="en-US" sz="2200" dirty="0" smtClean="0"/>
              <a:t>NOAA</a:t>
            </a:r>
            <a:endParaRPr lang="en-US" sz="2200" dirty="0"/>
          </a:p>
          <a:p>
            <a:pPr marL="171450" indent="-171450">
              <a:lnSpc>
                <a:spcPct val="120000"/>
              </a:lnSpc>
              <a:buClr>
                <a:prstClr val="black">
                  <a:lumMod val="50000"/>
                  <a:lumOff val="50000"/>
                </a:prstClr>
              </a:buClr>
              <a:buSzPct val="94000"/>
              <a:buFont typeface="Calibri" pitchFamily="34" charset="0"/>
              <a:buChar char="»"/>
            </a:pPr>
            <a:r>
              <a:rPr lang="en-US" sz="2200" dirty="0"/>
              <a:t>Licensed by more than </a:t>
            </a:r>
            <a:r>
              <a:rPr lang="en-US" sz="2200" dirty="0" smtClean="0"/>
              <a:t>470 </a:t>
            </a:r>
            <a:r>
              <a:rPr lang="en-US" sz="2200" dirty="0"/>
              <a:t>institutions since implementation </a:t>
            </a:r>
            <a:r>
              <a:rPr lang="en-US" sz="2200" dirty="0" smtClean="0"/>
              <a:t>in </a:t>
            </a:r>
            <a:r>
              <a:rPr lang="en-US" sz="2200" dirty="0"/>
              <a:t>Fall </a:t>
            </a:r>
            <a:r>
              <a:rPr lang="en-US" sz="2200" dirty="0" smtClean="0"/>
              <a:t>1999</a:t>
            </a:r>
          </a:p>
          <a:p>
            <a:pPr marL="171450" indent="-171450">
              <a:lnSpc>
                <a:spcPct val="120000"/>
              </a:lnSpc>
              <a:buClr>
                <a:prstClr val="black">
                  <a:lumMod val="50000"/>
                  <a:lumOff val="50000"/>
                </a:prstClr>
              </a:buClr>
              <a:buSzPct val="94000"/>
              <a:buFont typeface="Calibri" pitchFamily="34" charset="0"/>
              <a:buChar char="»"/>
            </a:pPr>
            <a:r>
              <a:rPr lang="en-US" sz="2200" dirty="0"/>
              <a:t>Course offered to </a:t>
            </a:r>
            <a:r>
              <a:rPr lang="en-US" sz="2200" dirty="0" smtClean="0"/>
              <a:t>well over </a:t>
            </a:r>
            <a:r>
              <a:rPr lang="en-US" sz="2200" dirty="0"/>
              <a:t>50,000 students</a:t>
            </a:r>
          </a:p>
          <a:p>
            <a:pPr marL="171450" indent="-171450">
              <a:buClr>
                <a:prstClr val="black">
                  <a:lumMod val="50000"/>
                  <a:lumOff val="50000"/>
                </a:prstClr>
              </a:buClr>
              <a:buSzPct val="94000"/>
              <a:buFont typeface="Calibri" pitchFamily="34" charset="0"/>
              <a:buChar char="»"/>
            </a:pPr>
            <a:endParaRPr lang="en-US" sz="2300" dirty="0"/>
          </a:p>
          <a:p>
            <a:pPr marL="171450" indent="-171450">
              <a:buClr>
                <a:prstClr val="black">
                  <a:lumMod val="50000"/>
                  <a:lumOff val="50000"/>
                </a:prstClr>
              </a:buClr>
              <a:buSzPct val="94000"/>
              <a:buFont typeface="Calibri" pitchFamily="34" charset="0"/>
              <a:buChar char="»"/>
            </a:pPr>
            <a:endParaRPr lang="en-US" sz="2300" dirty="0"/>
          </a:p>
        </p:txBody>
      </p:sp>
      <p:sp>
        <p:nvSpPr>
          <p:cNvPr id="18" name="TextBox 17"/>
          <p:cNvSpPr txBox="1"/>
          <p:nvPr/>
        </p:nvSpPr>
        <p:spPr>
          <a:xfrm>
            <a:off x="1066800" y="130314"/>
            <a:ext cx="7924800" cy="707886"/>
          </a:xfrm>
          <a:prstGeom prst="rect">
            <a:avLst/>
          </a:prstGeom>
          <a:noFill/>
        </p:spPr>
        <p:txBody>
          <a:bodyPr wrap="square" rtlCol="0">
            <a:normAutofit/>
          </a:bodyPr>
          <a:lstStyle/>
          <a:p>
            <a:r>
              <a:rPr lang="en-US" sz="4000" b="1" dirty="0" smtClean="0">
                <a:solidFill>
                  <a:schemeClr val="tx1">
                    <a:lumMod val="85000"/>
                    <a:lumOff val="15000"/>
                  </a:schemeClr>
                </a:solidFill>
                <a:latin typeface="+mj-lt"/>
              </a:rPr>
              <a:t>AMS Weather Studies</a:t>
            </a:r>
            <a:endParaRPr lang="en-US" sz="4000" dirty="0">
              <a:solidFill>
                <a:schemeClr val="tx1">
                  <a:lumMod val="50000"/>
                  <a:lumOff val="50000"/>
                </a:schemeClr>
              </a:solidFill>
              <a:latin typeface="+mj-lt"/>
              <a:cs typeface="Arial" pitchFamily="34" charset="0"/>
            </a:endParaRPr>
          </a:p>
        </p:txBody>
      </p:sp>
      <p:pic>
        <p:nvPicPr>
          <p:cNvPr id="26" name="Picture 5" descr="NS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 y="0"/>
            <a:ext cx="920522" cy="92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6096000" y="1070089"/>
            <a:ext cx="2971800" cy="4572000"/>
            <a:chOff x="4198939" y="2057400"/>
            <a:chExt cx="2971800" cy="4572000"/>
          </a:xfrm>
        </p:grpSpPr>
        <p:sp>
          <p:nvSpPr>
            <p:cNvPr id="2" name="Rectangle 1"/>
            <p:cNvSpPr/>
            <p:nvPr/>
          </p:nvSpPr>
          <p:spPr>
            <a:xfrm>
              <a:off x="4198939" y="2057400"/>
              <a:ext cx="29718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8" descr="1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19600" y="4616614"/>
              <a:ext cx="1981200" cy="194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11"/>
            <p:cNvPicPr>
              <a:picLocks noChangeAspect="1" noChangeArrowheads="1"/>
            </p:cNvPicPr>
            <p:nvPr/>
          </p:nvPicPr>
          <p:blipFill>
            <a:blip r:embed="rId6"/>
            <a:srcRect/>
            <a:stretch>
              <a:fillRect/>
            </a:stretch>
          </p:blipFill>
          <p:spPr>
            <a:xfrm>
              <a:off x="5170489" y="3467100"/>
              <a:ext cx="1879600" cy="1409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6" descr="ch11"/>
            <p:cNvPicPr>
              <a:picLocks noChangeAspect="1" noChangeArrowheads="1"/>
            </p:cNvPicPr>
            <p:nvPr/>
          </p:nvPicPr>
          <p:blipFill>
            <a:blip r:embed="rId7"/>
            <a:srcRect/>
            <a:stretch>
              <a:fillRect/>
            </a:stretch>
          </p:blipFill>
          <p:spPr bwMode="auto">
            <a:xfrm>
              <a:off x="4343400" y="2274887"/>
              <a:ext cx="1860550" cy="1230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Rectangle 21"/>
          <p:cNvSpPr/>
          <p:nvPr/>
        </p:nvSpPr>
        <p:spPr>
          <a:xfrm>
            <a:off x="0" y="914400"/>
            <a:ext cx="9144000" cy="488337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1" y="914400"/>
            <a:ext cx="6095999" cy="4883378"/>
          </a:xfrm>
          <a:prstGeom prst="rect">
            <a:avLst/>
          </a:prstGeom>
          <a:noFill/>
        </p:spPr>
        <p:txBody>
          <a:bodyPr wrap="square" lIns="91440" rtlCol="0">
            <a:normAutofit/>
          </a:bodyPr>
          <a:lstStyle/>
          <a:p>
            <a:pPr marL="171450" indent="-171450">
              <a:lnSpc>
                <a:spcPct val="120000"/>
              </a:lnSpc>
              <a:buClr>
                <a:prstClr val="black">
                  <a:lumMod val="50000"/>
                  <a:lumOff val="50000"/>
                </a:prstClr>
              </a:buClr>
              <a:buSzPct val="94000"/>
              <a:buFont typeface="Calibri" pitchFamily="34" charset="0"/>
              <a:buChar char="»"/>
            </a:pPr>
            <a:r>
              <a:rPr lang="en-US" sz="2200" dirty="0" smtClean="0"/>
              <a:t>Course </a:t>
            </a:r>
            <a:r>
              <a:rPr lang="en-US" sz="2200" dirty="0"/>
              <a:t>emphasizes</a:t>
            </a:r>
            <a:r>
              <a:rPr lang="en-US" sz="2200" dirty="0" smtClean="0"/>
              <a:t>:</a:t>
            </a:r>
          </a:p>
          <a:p>
            <a:pPr marL="800100" lvl="1" indent="-342900">
              <a:lnSpc>
                <a:spcPct val="120000"/>
              </a:lnSpc>
              <a:buFont typeface="Arial" pitchFamily="34" charset="0"/>
              <a:buChar char="•"/>
              <a:defRPr/>
            </a:pPr>
            <a:r>
              <a:rPr lang="en-US" sz="2000" dirty="0"/>
              <a:t>Flow and transformations of water and energy into and out </a:t>
            </a:r>
            <a:r>
              <a:rPr lang="en-US" sz="2000" dirty="0" smtClean="0"/>
              <a:t>of </a:t>
            </a:r>
            <a:r>
              <a:rPr lang="en-US" sz="2000" dirty="0"/>
              <a:t>the ocean</a:t>
            </a:r>
          </a:p>
          <a:p>
            <a:pPr marL="800100" lvl="1" indent="-342900">
              <a:lnSpc>
                <a:spcPct val="120000"/>
              </a:lnSpc>
              <a:buFont typeface="Arial" pitchFamily="34" charset="0"/>
              <a:buChar char="•"/>
              <a:defRPr/>
            </a:pPr>
            <a:r>
              <a:rPr lang="en-US" sz="2000" dirty="0"/>
              <a:t>Physical and chemical properties of seawater</a:t>
            </a:r>
          </a:p>
          <a:p>
            <a:pPr marL="800100" lvl="1" indent="-342900">
              <a:lnSpc>
                <a:spcPct val="120000"/>
              </a:lnSpc>
              <a:buFont typeface="Arial" pitchFamily="34" charset="0"/>
              <a:buChar char="•"/>
              <a:defRPr/>
            </a:pPr>
            <a:r>
              <a:rPr lang="en-US" sz="2000" dirty="0"/>
              <a:t>Ocean circulation</a:t>
            </a:r>
          </a:p>
          <a:p>
            <a:pPr marL="800100" lvl="1" indent="-342900">
              <a:lnSpc>
                <a:spcPct val="120000"/>
              </a:lnSpc>
              <a:buFont typeface="Arial" pitchFamily="34" charset="0"/>
              <a:buChar char="•"/>
              <a:defRPr/>
            </a:pPr>
            <a:r>
              <a:rPr lang="en-US" sz="2000" dirty="0"/>
              <a:t>Marine life and adaptations</a:t>
            </a:r>
          </a:p>
          <a:p>
            <a:pPr marL="800100" lvl="1" indent="-342900">
              <a:lnSpc>
                <a:spcPct val="120000"/>
              </a:lnSpc>
              <a:buFont typeface="Arial" pitchFamily="34" charset="0"/>
              <a:buChar char="•"/>
              <a:defRPr/>
            </a:pPr>
            <a:r>
              <a:rPr lang="en-US" sz="2000" dirty="0"/>
              <a:t>Human societal impacts on and responses to Earth system </a:t>
            </a:r>
            <a:r>
              <a:rPr lang="en-US" sz="2000" dirty="0" smtClean="0"/>
              <a:t>interactions</a:t>
            </a:r>
          </a:p>
          <a:p>
            <a:pPr marL="171450" indent="-171450">
              <a:lnSpc>
                <a:spcPct val="120000"/>
              </a:lnSpc>
              <a:buClr>
                <a:prstClr val="black">
                  <a:lumMod val="50000"/>
                  <a:lumOff val="50000"/>
                </a:prstClr>
              </a:buClr>
              <a:buSzPct val="94000"/>
              <a:buFont typeface="Calibri" pitchFamily="34" charset="0"/>
              <a:buChar char="»"/>
            </a:pPr>
            <a:r>
              <a:rPr lang="en-US" sz="2200" dirty="0"/>
              <a:t>Licensed by more than </a:t>
            </a:r>
            <a:r>
              <a:rPr lang="en-US" sz="2200" dirty="0" smtClean="0"/>
              <a:t>170 </a:t>
            </a:r>
            <a:r>
              <a:rPr lang="en-US" sz="2200" dirty="0"/>
              <a:t>institutions since implementation in Fall </a:t>
            </a:r>
            <a:r>
              <a:rPr lang="en-US" sz="2200" dirty="0" smtClean="0"/>
              <a:t>2005.</a:t>
            </a:r>
          </a:p>
          <a:p>
            <a:pPr marL="171450" indent="-171450">
              <a:lnSpc>
                <a:spcPct val="120000"/>
              </a:lnSpc>
              <a:buClr>
                <a:prstClr val="black">
                  <a:lumMod val="50000"/>
                  <a:lumOff val="50000"/>
                </a:prstClr>
              </a:buClr>
              <a:buSzPct val="94000"/>
              <a:buFont typeface="Calibri" pitchFamily="34" charset="0"/>
              <a:buChar char="»"/>
            </a:pPr>
            <a:r>
              <a:rPr lang="en-US" sz="2200" dirty="0"/>
              <a:t>NSF-supported Diversity Project facilitated course implementation at </a:t>
            </a:r>
            <a:r>
              <a:rPr lang="en-US" sz="2200" dirty="0" smtClean="0"/>
              <a:t>MSIs.</a:t>
            </a:r>
            <a:endParaRPr lang="en-US" sz="2200" dirty="0"/>
          </a:p>
          <a:p>
            <a:pPr marL="171450" indent="-171450">
              <a:lnSpc>
                <a:spcPct val="120000"/>
              </a:lnSpc>
              <a:buClr>
                <a:prstClr val="black">
                  <a:lumMod val="50000"/>
                  <a:lumOff val="50000"/>
                </a:prstClr>
              </a:buClr>
              <a:buSzPct val="94000"/>
              <a:buFont typeface="Calibri" pitchFamily="34" charset="0"/>
              <a:buChar char="»"/>
            </a:pPr>
            <a:endParaRPr lang="en-US" sz="2600" dirty="0"/>
          </a:p>
          <a:p>
            <a:pPr marL="171450" indent="-171450">
              <a:lnSpc>
                <a:spcPct val="120000"/>
              </a:lnSpc>
              <a:buClr>
                <a:prstClr val="black">
                  <a:lumMod val="50000"/>
                  <a:lumOff val="50000"/>
                </a:prstClr>
              </a:buClr>
              <a:buSzPct val="94000"/>
              <a:buFont typeface="Calibri" pitchFamily="34" charset="0"/>
              <a:buChar char="»"/>
            </a:pPr>
            <a:endParaRPr lang="en-US" sz="2600" dirty="0"/>
          </a:p>
          <a:p>
            <a:pPr marL="171450" indent="-171450">
              <a:buClr>
                <a:prstClr val="black">
                  <a:lumMod val="50000"/>
                  <a:lumOff val="50000"/>
                </a:prstClr>
              </a:buClr>
              <a:buSzPct val="94000"/>
              <a:buFont typeface="Calibri" pitchFamily="34" charset="0"/>
              <a:buChar char="»"/>
            </a:pPr>
            <a:endParaRPr lang="en-US" sz="2300" dirty="0"/>
          </a:p>
          <a:p>
            <a:pPr marL="171450" indent="-171450">
              <a:buClr>
                <a:prstClr val="black">
                  <a:lumMod val="50000"/>
                  <a:lumOff val="50000"/>
                </a:prstClr>
              </a:buClr>
              <a:buSzPct val="94000"/>
              <a:buFont typeface="Calibri" pitchFamily="34" charset="0"/>
              <a:buChar char="»"/>
            </a:pPr>
            <a:endParaRPr lang="en-US" sz="2300" dirty="0"/>
          </a:p>
        </p:txBody>
      </p:sp>
      <p:sp>
        <p:nvSpPr>
          <p:cNvPr id="18" name="TextBox 17"/>
          <p:cNvSpPr txBox="1"/>
          <p:nvPr/>
        </p:nvSpPr>
        <p:spPr>
          <a:xfrm>
            <a:off x="1066800" y="130314"/>
            <a:ext cx="7924800" cy="707886"/>
          </a:xfrm>
          <a:prstGeom prst="rect">
            <a:avLst/>
          </a:prstGeom>
          <a:noFill/>
        </p:spPr>
        <p:txBody>
          <a:bodyPr wrap="square" rtlCol="0">
            <a:normAutofit/>
          </a:bodyPr>
          <a:lstStyle/>
          <a:p>
            <a:r>
              <a:rPr lang="en-US" sz="4000" b="1" dirty="0" smtClean="0">
                <a:solidFill>
                  <a:schemeClr val="tx1">
                    <a:lumMod val="85000"/>
                    <a:lumOff val="15000"/>
                  </a:schemeClr>
                </a:solidFill>
                <a:latin typeface="+mj-lt"/>
              </a:rPr>
              <a:t>AMS Ocean Studies</a:t>
            </a:r>
            <a:endParaRPr lang="en-US" sz="4000" dirty="0">
              <a:solidFill>
                <a:schemeClr val="tx1">
                  <a:lumMod val="50000"/>
                  <a:lumOff val="50000"/>
                </a:schemeClr>
              </a:solidFill>
              <a:latin typeface="+mj-lt"/>
              <a:cs typeface="Arial" pitchFamily="34" charset="0"/>
            </a:endParaRPr>
          </a:p>
        </p:txBody>
      </p:sp>
      <p:sp>
        <p:nvSpPr>
          <p:cNvPr id="2" name="Rectangle 1"/>
          <p:cNvSpPr/>
          <p:nvPr/>
        </p:nvSpPr>
        <p:spPr>
          <a:xfrm>
            <a:off x="6019800" y="1075944"/>
            <a:ext cx="2971800" cy="3419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descr="noa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 y="0"/>
            <a:ext cx="936080" cy="92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15"/>
          <p:cNvPicPr>
            <a:picLocks noChangeAspect="1" noChangeArrowheads="1"/>
          </p:cNvPicPr>
          <p:nvPr/>
        </p:nvPicPr>
        <p:blipFill>
          <a:blip r:embed="rId5"/>
          <a:srcRect/>
          <a:stretch>
            <a:fillRect/>
          </a:stretch>
        </p:blipFill>
        <p:spPr bwMode="auto">
          <a:xfrm>
            <a:off x="6324600" y="2971800"/>
            <a:ext cx="1993328" cy="1328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p:cNvPicPr>
            <a:picLocks noChangeAspect="1"/>
          </p:cNvPicPr>
          <p:nvPr/>
        </p:nvPicPr>
        <p:blipFill>
          <a:blip r:embed="rId6"/>
          <a:srcRect/>
          <a:stretch>
            <a:fillRect/>
          </a:stretch>
        </p:blipFill>
        <p:spPr bwMode="auto">
          <a:xfrm>
            <a:off x="6858000" y="1260475"/>
            <a:ext cx="1993327" cy="15962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96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04800" y="838200"/>
            <a:ext cx="7924800" cy="457200"/>
          </a:xfrm>
          <a:prstGeom prst="rect">
            <a:avLst/>
          </a:prstGeom>
          <a:solidFill>
            <a:schemeClr val="tx2">
              <a:lumMod val="75000"/>
              <a:alpha val="7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4"/>
          </p:nvPr>
        </p:nvSpPr>
        <p:spPr>
          <a:xfrm>
            <a:off x="284812" y="838201"/>
            <a:ext cx="8492526" cy="762000"/>
          </a:xfrm>
        </p:spPr>
        <p:txBody>
          <a:bodyPr>
            <a:noAutofit/>
          </a:bodyPr>
          <a:lstStyle/>
          <a:p>
            <a:pPr lvl="0">
              <a:spcBef>
                <a:spcPts val="0"/>
              </a:spcBef>
            </a:pPr>
            <a:r>
              <a:rPr lang="en-US" sz="2500" b="1" dirty="0" smtClean="0">
                <a:solidFill>
                  <a:prstClr val="white"/>
                </a:solidFill>
              </a:rPr>
              <a:t>Current Ocean Studies 3:  Arctic Sea Ice: Decades of Melting</a:t>
            </a:r>
            <a:r>
              <a:rPr lang="en-US" sz="2500" dirty="0">
                <a:solidFill>
                  <a:prstClr val="white"/>
                </a:solidFill>
              </a:rPr>
              <a:t/>
            </a:r>
            <a:br>
              <a:rPr lang="en-US" sz="2500" dirty="0">
                <a:solidFill>
                  <a:prstClr val="white"/>
                </a:solidFill>
              </a:rPr>
            </a:br>
            <a:r>
              <a:rPr lang="en-US" sz="2500" dirty="0">
                <a:solidFill>
                  <a:prstClr val="white"/>
                </a:solidFill>
              </a:rPr>
              <a:t/>
            </a:r>
            <a:br>
              <a:rPr lang="en-US" sz="2500" dirty="0">
                <a:solidFill>
                  <a:prstClr val="white"/>
                </a:solidFill>
              </a:rPr>
            </a:br>
            <a:endParaRPr lang="en-US" sz="2500" dirty="0"/>
          </a:p>
        </p:txBody>
      </p:sp>
      <p:pic>
        <p:nvPicPr>
          <p:cNvPr id="5" name="Picture 4"/>
          <p:cNvPicPr>
            <a:picLocks noChangeAspect="1"/>
          </p:cNvPicPr>
          <p:nvPr/>
        </p:nvPicPr>
        <p:blipFill rotWithShape="1">
          <a:blip r:embed="rId3" cstate="print"/>
          <a:srcRect l="2246" t="11417" r="2622" b="15609"/>
          <a:stretch/>
        </p:blipFill>
        <p:spPr>
          <a:xfrm>
            <a:off x="284812" y="130314"/>
            <a:ext cx="8679305" cy="707886"/>
          </a:xfrm>
          <a:prstGeom prst="rect">
            <a:avLst/>
          </a:prstGeom>
        </p:spPr>
      </p:pic>
      <p:sp>
        <p:nvSpPr>
          <p:cNvPr id="6" name="TextBox 5"/>
          <p:cNvSpPr txBox="1"/>
          <p:nvPr/>
        </p:nvSpPr>
        <p:spPr>
          <a:xfrm>
            <a:off x="304800" y="130314"/>
            <a:ext cx="7924800" cy="707886"/>
          </a:xfrm>
          <a:prstGeom prst="rect">
            <a:avLst/>
          </a:prstGeom>
          <a:noFill/>
        </p:spPr>
        <p:txBody>
          <a:bodyPr wrap="square" rtlCol="0">
            <a:normAutofit/>
          </a:bodyPr>
          <a:lstStyle/>
          <a:p>
            <a:r>
              <a:rPr lang="en-US" sz="4000" b="1" dirty="0" smtClean="0">
                <a:solidFill>
                  <a:schemeClr val="tx1">
                    <a:lumMod val="85000"/>
                    <a:lumOff val="15000"/>
                  </a:schemeClr>
                </a:solidFill>
                <a:latin typeface="+mj-lt"/>
              </a:rPr>
              <a:t>AMS Ocean Studies-Coursework</a:t>
            </a:r>
            <a:endParaRPr lang="en-US" sz="4000" dirty="0">
              <a:solidFill>
                <a:schemeClr val="tx1">
                  <a:lumMod val="50000"/>
                  <a:lumOff val="50000"/>
                </a:schemeClr>
              </a:solidFill>
              <a:latin typeface="+mj-lt"/>
              <a:cs typeface="Arial" pitchFamily="34" charset="0"/>
            </a:endParaRPr>
          </a:p>
        </p:txBody>
      </p:sp>
      <p:sp>
        <p:nvSpPr>
          <p:cNvPr id="11" name="Text Placeholder 3"/>
          <p:cNvSpPr txBox="1">
            <a:spLocks/>
          </p:cNvSpPr>
          <p:nvPr/>
        </p:nvSpPr>
        <p:spPr>
          <a:xfrm>
            <a:off x="228600" y="1447800"/>
            <a:ext cx="8534400" cy="2971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spcBef>
                <a:spcPts val="600"/>
              </a:spcBef>
              <a:spcAft>
                <a:spcPts val="600"/>
              </a:spcAft>
              <a:buFont typeface="Arial" pitchFamily="34" charset="0"/>
              <a:buChar char="•"/>
            </a:pPr>
            <a:r>
              <a:rPr lang="en-US" sz="2000" dirty="0" smtClean="0"/>
              <a:t>The extent of Arctic sea ice has major climate implications. </a:t>
            </a:r>
          </a:p>
          <a:p>
            <a:pPr marL="1085850" lvl="1" indent="-342900">
              <a:spcBef>
                <a:spcPts val="600"/>
              </a:spcBef>
              <a:spcAft>
                <a:spcPts val="600"/>
              </a:spcAft>
              <a:buFont typeface="Courier New" pitchFamily="49" charset="0"/>
              <a:buChar char="o"/>
            </a:pPr>
            <a:r>
              <a:rPr lang="en-US" sz="2000" dirty="0" smtClean="0">
                <a:solidFill>
                  <a:schemeClr val="bg1"/>
                </a:solidFill>
              </a:rPr>
              <a:t>Sea ice melts -&gt; more solar radiation absorbed by surface waters -&gt; heated sea water warms overlying atmosphere, impacting weather.</a:t>
            </a:r>
          </a:p>
          <a:p>
            <a:pPr marL="342900" indent="-342900">
              <a:spcBef>
                <a:spcPts val="600"/>
              </a:spcBef>
              <a:spcAft>
                <a:spcPts val="600"/>
              </a:spcAft>
              <a:buFont typeface="Arial" pitchFamily="34" charset="0"/>
              <a:buChar char="•"/>
            </a:pPr>
            <a:r>
              <a:rPr lang="en-US" sz="2000" dirty="0" smtClean="0"/>
              <a:t>The Arctic Ocean’s summer melt season typically runs March through mid-September. </a:t>
            </a:r>
            <a:r>
              <a:rPr lang="en-US" sz="2000" b="1" i="1" dirty="0" smtClean="0"/>
              <a:t>September 16, 2012 = lowest sea ice extent in satellite record!</a:t>
            </a:r>
          </a:p>
          <a:p>
            <a:pPr marL="342900" indent="-342900">
              <a:spcBef>
                <a:spcPts val="600"/>
              </a:spcBef>
              <a:spcAft>
                <a:spcPts val="600"/>
              </a:spcAft>
              <a:buFont typeface="Arial" pitchFamily="34" charset="0"/>
              <a:buChar char="•"/>
            </a:pPr>
            <a:r>
              <a:rPr lang="en-US" sz="2000" dirty="0" smtClean="0"/>
              <a:t>Many enhanced melting impacts, including navigation (Northwest Passage &amp; the Northern Sea Route).</a:t>
            </a:r>
          </a:p>
          <a:p>
            <a:pPr>
              <a:spcBef>
                <a:spcPts val="0"/>
              </a:spcBef>
            </a:pPr>
            <a:endParaRPr lang="en-US" sz="2000" dirty="0"/>
          </a:p>
        </p:txBody>
      </p:sp>
      <p:pic>
        <p:nvPicPr>
          <p:cNvPr id="12" name="Picture 2" descr="Arctic sea routes - Northern sea route and Northwest passage (map/graphic/illustratio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34100" y="3962400"/>
            <a:ext cx="2628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09600" y="5657671"/>
            <a:ext cx="5410200" cy="923330"/>
          </a:xfrm>
          <a:prstGeom prst="rect">
            <a:avLst/>
          </a:prstGeom>
          <a:noFill/>
        </p:spPr>
        <p:txBody>
          <a:bodyPr wrap="square" rtlCol="0">
            <a:spAutoFit/>
          </a:bodyPr>
          <a:lstStyle/>
          <a:p>
            <a:pPr algn="r"/>
            <a:endParaRPr lang="en-US" dirty="0">
              <a:solidFill>
                <a:schemeClr val="bg1"/>
              </a:solidFill>
            </a:endParaRPr>
          </a:p>
          <a:p>
            <a:pPr algn="r"/>
            <a:r>
              <a:rPr lang="en-US" dirty="0">
                <a:solidFill>
                  <a:schemeClr val="bg1"/>
                </a:solidFill>
              </a:rPr>
              <a:t>Figure 3.  Northwest Passage and Northern </a:t>
            </a:r>
            <a:r>
              <a:rPr lang="en-US" dirty="0" smtClean="0">
                <a:solidFill>
                  <a:schemeClr val="bg1"/>
                </a:solidFill>
              </a:rPr>
              <a:t>Sea Routes</a:t>
            </a:r>
            <a:r>
              <a:rPr lang="en-US" dirty="0">
                <a:solidFill>
                  <a:schemeClr val="bg1"/>
                </a:solidFill>
              </a:rPr>
              <a:t>.  [Hugo </a:t>
            </a:r>
            <a:r>
              <a:rPr lang="en-US" dirty="0" err="1">
                <a:solidFill>
                  <a:schemeClr val="bg1"/>
                </a:solidFill>
              </a:rPr>
              <a:t>Ahlenius</a:t>
            </a:r>
            <a:r>
              <a:rPr lang="en-US" dirty="0">
                <a:solidFill>
                  <a:schemeClr val="bg1"/>
                </a:solidFill>
              </a:rPr>
              <a:t>, UNEP/GRID-</a:t>
            </a:r>
            <a:r>
              <a:rPr lang="en-US" dirty="0" err="1">
                <a:solidFill>
                  <a:schemeClr val="bg1"/>
                </a:solidFill>
              </a:rPr>
              <a:t>Arendal</a:t>
            </a:r>
            <a:r>
              <a:rPr lang="en-US" dirty="0">
                <a:solidFill>
                  <a:schemeClr val="bg1"/>
                </a:solidFill>
              </a:rPr>
              <a:t>]</a:t>
            </a:r>
            <a:r>
              <a:rPr lang="en-US" i="1" dirty="0">
                <a:solidFill>
                  <a:schemeClr val="bg1"/>
                </a:solidFill>
              </a:rPr>
              <a:t> </a:t>
            </a:r>
            <a:endParaRPr lang="en-US" b="1" dirty="0">
              <a:solidFill>
                <a:schemeClr val="bg1"/>
              </a:solidFill>
            </a:endParaRPr>
          </a:p>
        </p:txBody>
      </p:sp>
      <p:sp>
        <p:nvSpPr>
          <p:cNvPr id="15" name="Text Placeholder 3"/>
          <p:cNvSpPr txBox="1">
            <a:spLocks/>
          </p:cNvSpPr>
          <p:nvPr/>
        </p:nvSpPr>
        <p:spPr>
          <a:xfrm>
            <a:off x="228600" y="4190999"/>
            <a:ext cx="5791200" cy="1466671"/>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Font typeface="Arial" pitchFamily="34" charset="0"/>
              <a:buNone/>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00150" lvl="1" indent="-457200">
              <a:lnSpc>
                <a:spcPct val="110000"/>
              </a:lnSpc>
              <a:spcBef>
                <a:spcPts val="600"/>
              </a:spcBef>
              <a:spcAft>
                <a:spcPts val="600"/>
              </a:spcAft>
              <a:buFont typeface="Courier New" pitchFamily="49" charset="0"/>
              <a:buChar char="o"/>
            </a:pPr>
            <a:r>
              <a:rPr lang="en-US" sz="2200" i="1" dirty="0" smtClean="0">
                <a:solidFill>
                  <a:schemeClr val="bg1"/>
                </a:solidFill>
              </a:rPr>
              <a:t>The 2012 melt season saw the Northern Sea Route again opened.  Notably, the first Chinese ship made passage across the Arctic Ocean. </a:t>
            </a:r>
          </a:p>
          <a:p>
            <a:pPr marL="342900" indent="-342900">
              <a:spcBef>
                <a:spcPts val="0"/>
              </a:spcBef>
              <a:buFont typeface="Arial" pitchFamily="34" charset="0"/>
              <a:buChar char="•"/>
            </a:pPr>
            <a:endParaRPr lang="en-US" sz="2000" dirty="0" smtClean="0"/>
          </a:p>
          <a:p>
            <a:pPr>
              <a:spcBef>
                <a:spcPts val="0"/>
              </a:spcBef>
            </a:pPr>
            <a:endParaRPr lang="en-US" sz="2000" dirty="0"/>
          </a:p>
        </p:txBody>
      </p:sp>
    </p:spTree>
    <p:extLst>
      <p:ext uri="{BB962C8B-B14F-4D97-AF65-F5344CB8AC3E}">
        <p14:creationId xmlns:p14="http://schemas.microsoft.com/office/powerpoint/2010/main" val="2527731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DVSECTIONID" val="otb5iYcBF5pNknMcsH5Nw4"/>
</p:tagLst>
</file>

<file path=ppt/tags/tag3.xml><?xml version="1.0" encoding="utf-8"?>
<p:tagLst xmlns:a="http://schemas.openxmlformats.org/drawingml/2006/main" xmlns:r="http://schemas.openxmlformats.org/officeDocument/2006/relationships" xmlns:p="http://schemas.openxmlformats.org/presentationml/2006/main">
  <p:tag name="DVSECTIONID" val="otb5iYcBF5pNknMcsH5Nw4"/>
</p:tagLst>
</file>

<file path=ppt/tags/tag4.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IntroducingPowerPoint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8AD14C5-6E05-4732-8930-CBD406590B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IntroducingPowerPoint2010</Template>
  <TotalTime>0</TotalTime>
  <Words>1482</Words>
  <Application>Microsoft Office PowerPoint</Application>
  <PresentationFormat>On-screen Show (4:3)</PresentationFormat>
  <Paragraphs>227</Paragraphs>
  <Slides>24</Slides>
  <Notes>22</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IntroducingPowerPoint2010</vt:lpstr>
      <vt:lpstr>The AMS Education Program: Raising the Scientific Literacy of    All Students</vt:lpstr>
      <vt:lpstr>PowerPoint Presentation</vt:lpstr>
      <vt:lpstr>AMS Education Program</vt:lpstr>
      <vt:lpstr>AMS Education Program Mission</vt:lpstr>
      <vt:lpstr>Undergrad Courses</vt:lpstr>
      <vt:lpstr>Undergrad Earth Science Courses</vt:lpstr>
      <vt:lpstr>PowerPoint Presentation</vt:lpstr>
      <vt:lpstr>PowerPoint Presentation</vt:lpstr>
      <vt:lpstr>PowerPoint Presentation</vt:lpstr>
      <vt:lpstr>Arctic sea ice from March 7-September 9, 2011.  30-year average minimum extent (in yellow)  Northwest Passage (in red)</vt:lpstr>
      <vt:lpstr>PowerPoint Presentation</vt:lpstr>
      <vt:lpstr>PowerPoint Presentation</vt:lpstr>
      <vt:lpstr>PowerPoint Presentation</vt:lpstr>
      <vt:lpstr>PowerPoint Presentation</vt:lpstr>
      <vt:lpstr>       Course Structure &amp; Components</vt:lpstr>
      <vt:lpstr>PowerPoint Presentation</vt:lpstr>
      <vt:lpstr>PowerPoint Presentation</vt:lpstr>
      <vt:lpstr>PowerPoint Presentation</vt:lpstr>
      <vt:lpstr>Diversity Projects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2012-09-19T18:56:18Z</dcterms:created>
  <dcterms:modified xsi:type="dcterms:W3CDTF">2012-10-22T15:37:23Z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TC016745519991</vt:lpwstr>
  </property>
</Properties>
</file>