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9" r:id="rId3"/>
    <p:sldId id="258" r:id="rId4"/>
    <p:sldId id="257" r:id="rId5"/>
    <p:sldId id="259" r:id="rId6"/>
    <p:sldId id="269" r:id="rId7"/>
    <p:sldId id="282" r:id="rId8"/>
    <p:sldId id="266" r:id="rId9"/>
    <p:sldId id="274" r:id="rId10"/>
    <p:sldId id="273" r:id="rId11"/>
    <p:sldId id="270" r:id="rId12"/>
    <p:sldId id="281" r:id="rId13"/>
    <p:sldId id="275" r:id="rId14"/>
    <p:sldId id="264" r:id="rId15"/>
    <p:sldId id="280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5F5F5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14" autoAdjust="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2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27BB5-B360-C64D-8733-9260AEC84171}" type="datetimeFigureOut">
              <a:rPr lang="en-US" smtClean="0"/>
              <a:t>11/2/12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1D46D-41EC-B84A-B767-3E224E69E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66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3C4D-08CE-AC44-8B47-CE9A291E8173}" type="datetimeFigureOut">
              <a:rPr lang="en-US" smtClean="0"/>
              <a:t>11/2/12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DE004-AED4-AF49-B210-791728587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9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E004-AED4-AF49-B210-7917285870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01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R1-T6a (</a:t>
            </a:r>
            <a:r>
              <a:rPr lang="en-US" dirty="0" err="1" smtClean="0"/>
              <a:t>AP_mass_amp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24CF-60FD-E345-8840-5AD072AC22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10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Nytal-100 (GM2-7-longsplinter)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24CF-60FD-E345-8840-5AD072AC22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96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Nytal-100 (GM2-7-longsplinter)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24CF-60FD-E345-8840-5AD072AC22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96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Nytal-100 (GM2-7-longsplinter)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24CF-60FD-E345-8840-5AD072AC22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96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Nytal-100 (GM2-7-longsplinter-edge)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24CF-60FD-E345-8840-5AD072AC22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9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funky talc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E004-AED4-AF49-B210-7917285870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8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of </a:t>
            </a:r>
            <a:r>
              <a:rPr lang="en-US" dirty="0" err="1" smtClean="0"/>
              <a:t>talcville</a:t>
            </a:r>
            <a:r>
              <a:rPr lang="en-US" dirty="0" smtClean="0"/>
              <a:t> </a:t>
            </a:r>
            <a:r>
              <a:rPr lang="en-US" smtClean="0"/>
              <a:t>and fowler mines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24CF-60FD-E345-8840-5AD072AC22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49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polished thin sections</a:t>
            </a:r>
          </a:p>
          <a:p>
            <a:r>
              <a:rPr lang="en-US" dirty="0" smtClean="0"/>
              <a:t>polished grain mounts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24CF-60FD-E345-8840-5AD072AC22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39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 in anthophyllite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E004-AED4-AF49-B210-7917285870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99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R1 (</a:t>
            </a:r>
            <a:r>
              <a:rPr lang="en-US" dirty="0" err="1" smtClean="0"/>
              <a:t>AP_mass_amp</a:t>
            </a:r>
            <a:r>
              <a:rPr lang="en-US" dirty="0" smtClean="0"/>
              <a:t>) rock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24CF-60FD-E345-8840-5AD072AC22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1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R1 (</a:t>
            </a:r>
            <a:r>
              <a:rPr lang="en-US" dirty="0" err="1" smtClean="0"/>
              <a:t>AP_mass_amp</a:t>
            </a:r>
            <a:r>
              <a:rPr lang="en-US" dirty="0" smtClean="0"/>
              <a:t>) rock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24CF-60FD-E345-8840-5AD072AC22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10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R1-T6a (</a:t>
            </a:r>
            <a:r>
              <a:rPr lang="en-US" dirty="0" err="1" smtClean="0"/>
              <a:t>AP_mass_amp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24CF-60FD-E345-8840-5AD072AC22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10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R1-T6a (</a:t>
            </a:r>
            <a:r>
              <a:rPr lang="en-US" dirty="0" err="1" smtClean="0"/>
              <a:t>AP_mass_amp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24CF-60FD-E345-8840-5AD072AC22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1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907B-8F65-5E4A-B371-38CF957A1104}" type="datetimeFigureOut">
              <a:rPr lang="en-US" smtClean="0"/>
              <a:t>11/2/12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0288-8CF6-E947-AA34-854B386A6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5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907B-8F65-5E4A-B371-38CF957A1104}" type="datetimeFigureOut">
              <a:rPr lang="en-US" smtClean="0"/>
              <a:t>11/2/12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0288-8CF6-E947-AA34-854B386A6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6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907B-8F65-5E4A-B371-38CF957A1104}" type="datetimeFigureOut">
              <a:rPr lang="en-US" smtClean="0"/>
              <a:t>11/2/12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0288-8CF6-E947-AA34-854B386A6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907B-8F65-5E4A-B371-38CF957A1104}" type="datetimeFigureOut">
              <a:rPr lang="en-US" smtClean="0"/>
              <a:t>11/2/12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0288-8CF6-E947-AA34-854B386A6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2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907B-8F65-5E4A-B371-38CF957A1104}" type="datetimeFigureOut">
              <a:rPr lang="en-US" smtClean="0"/>
              <a:t>11/2/12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0288-8CF6-E947-AA34-854B386A6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4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907B-8F65-5E4A-B371-38CF957A1104}" type="datetimeFigureOut">
              <a:rPr lang="en-US" smtClean="0"/>
              <a:t>11/2/12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0288-8CF6-E947-AA34-854B386A6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907B-8F65-5E4A-B371-38CF957A1104}" type="datetimeFigureOut">
              <a:rPr lang="en-US" smtClean="0"/>
              <a:t>11/2/12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0288-8CF6-E947-AA34-854B386A6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7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907B-8F65-5E4A-B371-38CF957A1104}" type="datetimeFigureOut">
              <a:rPr lang="en-US" smtClean="0"/>
              <a:t>11/2/12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0288-8CF6-E947-AA34-854B386A6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0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907B-8F65-5E4A-B371-38CF957A1104}" type="datetimeFigureOut">
              <a:rPr lang="en-US" smtClean="0"/>
              <a:t>11/2/12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0288-8CF6-E947-AA34-854B386A6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0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907B-8F65-5E4A-B371-38CF957A1104}" type="datetimeFigureOut">
              <a:rPr lang="en-US" smtClean="0"/>
              <a:t>11/2/12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0288-8CF6-E947-AA34-854B386A6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9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907B-8F65-5E4A-B371-38CF957A1104}" type="datetimeFigureOut">
              <a:rPr lang="en-US" smtClean="0"/>
              <a:t>11/2/12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0288-8CF6-E947-AA34-854B386A6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C907B-8F65-5E4A-B371-38CF957A1104}" type="datetimeFigureOut">
              <a:rPr lang="en-US" smtClean="0"/>
              <a:t>11/2/12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00288-8CF6-E947-AA34-854B386A6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9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microsoft.com/office/2007/relationships/hdphoto" Target="../media/hdphoto3.wdp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microsoft.com/office/2007/relationships/hdphoto" Target="../media/hdphoto4.wdp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12-T5.bmp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7403"/>
            <a:ext cx="7772400" cy="307616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9050" cmpd="sng">
                  <a:noFill/>
                </a:ln>
                <a:solidFill>
                  <a:srgbClr val="000000"/>
                </a:solidFill>
              </a:rPr>
              <a:t>Mineralogical characterization of talc ore and commercial talc products from the Gouverneur Mining District, New York</a:t>
            </a:r>
            <a:endParaRPr lang="en-US" dirty="0">
              <a:ln w="19050" cmpd="sng"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8743" y="4229240"/>
            <a:ext cx="3053635" cy="83199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*Brittani D. McNamee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University of Idaho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119728" y="4232380"/>
            <a:ext cx="2311670" cy="805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Mickey E. Gunter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University of Idaho</a:t>
            </a:r>
            <a:endParaRPr lang="en-US" sz="1800" dirty="0" smtClean="0">
              <a:solidFill>
                <a:schemeClr val="accent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5808" y="5037833"/>
            <a:ext cx="2311670" cy="831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André E.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Lalonde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University of Ottawa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622378" y="5064372"/>
            <a:ext cx="3306370" cy="81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Michael C. Rowe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Washington State University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8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1-T6a.bmp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9050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Arnold Pit</a:t>
            </a:r>
            <a:endParaRPr lang="en-US" b="1" dirty="0">
              <a:ln w="19050" cmpd="sng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638012"/>
              </p:ext>
            </p:extLst>
          </p:nvPr>
        </p:nvGraphicFramePr>
        <p:xfrm>
          <a:off x="1118202" y="243214"/>
          <a:ext cx="1628912" cy="489140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4456"/>
                <a:gridCol w="814456"/>
              </a:tblGrid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tremolite</a:t>
                      </a:r>
                      <a:endParaRPr lang="en-US" sz="1600" b="1" i="0" u="none" strike="noStrike" baseline="0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SiO</a:t>
                      </a:r>
                      <a:r>
                        <a:rPr lang="en-US" sz="14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59.78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</a:t>
                      </a:r>
                      <a:r>
                        <a:rPr lang="en-US" sz="1400" b="0" i="1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lang="en-US" sz="1400" b="0" i="1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1" u="none" strike="noStrike" baseline="-25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0.18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TiO</a:t>
                      </a:r>
                      <a:r>
                        <a:rPr lang="en-US" sz="14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FeO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MnO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MgO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26.03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CaO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12.48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</a:t>
                      </a:r>
                      <a:r>
                        <a:rPr lang="en-US" sz="14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0.44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lang="en-US" sz="14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Oxide Totals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99.72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0.66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>
            <a:stCxn id="5" idx="3"/>
          </p:cNvCxnSpPr>
          <p:nvPr/>
        </p:nvCxnSpPr>
        <p:spPr>
          <a:xfrm flipV="1">
            <a:off x="2747114" y="1910080"/>
            <a:ext cx="1794406" cy="778836"/>
          </a:xfrm>
          <a:prstGeom prst="straightConnector1">
            <a:avLst/>
          </a:prstGeom>
          <a:ln w="38100" cmpd="sng">
            <a:solidFill>
              <a:srgbClr val="C0504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2747114" y="2688916"/>
            <a:ext cx="4121046" cy="1537644"/>
          </a:xfrm>
          <a:prstGeom prst="straightConnector1">
            <a:avLst/>
          </a:prstGeom>
          <a:ln w="38100" cmpd="sng">
            <a:solidFill>
              <a:srgbClr val="C0504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902277"/>
              </p:ext>
            </p:extLst>
          </p:nvPr>
        </p:nvGraphicFramePr>
        <p:xfrm>
          <a:off x="2085058" y="1665614"/>
          <a:ext cx="1628912" cy="489140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4456"/>
                <a:gridCol w="814456"/>
              </a:tblGrid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talc</a:t>
                      </a:r>
                      <a:endParaRPr lang="en-US" sz="1600" b="1" i="0" u="none" strike="noStrike" baseline="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SiO</a:t>
                      </a:r>
                      <a:r>
                        <a:rPr lang="en-US" sz="14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59.35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</a:t>
                      </a:r>
                      <a:r>
                        <a:rPr lang="en-US" sz="1400" b="0" i="1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lang="en-US" sz="1400" b="0" i="1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1" u="none" strike="noStrike" baseline="-25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TiO</a:t>
                      </a:r>
                      <a:r>
                        <a:rPr lang="en-US" sz="14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FeO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0.13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MnO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0.13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MgO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33.70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CaO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</a:t>
                      </a:r>
                      <a:r>
                        <a:rPr lang="en-US" sz="14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lang="en-US" sz="14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Oxide Totals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93.81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0.25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>
            <a:stCxn id="12" idx="3"/>
          </p:cNvCxnSpPr>
          <p:nvPr/>
        </p:nvCxnSpPr>
        <p:spPr>
          <a:xfrm flipV="1">
            <a:off x="3713970" y="1665614"/>
            <a:ext cx="3682510" cy="2445702"/>
          </a:xfrm>
          <a:prstGeom prst="straightConnector1">
            <a:avLst/>
          </a:prstGeom>
          <a:ln w="38100" cmpd="sng">
            <a:solidFill>
              <a:srgbClr val="C0504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3713970" y="4111316"/>
            <a:ext cx="1010430" cy="1131244"/>
          </a:xfrm>
          <a:prstGeom prst="straightConnector1">
            <a:avLst/>
          </a:prstGeom>
          <a:ln w="38100" cmpd="sng">
            <a:solidFill>
              <a:srgbClr val="C0504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201900"/>
              </p:ext>
            </p:extLst>
          </p:nvPr>
        </p:nvGraphicFramePr>
        <p:xfrm>
          <a:off x="7162124" y="405774"/>
          <a:ext cx="1628912" cy="489140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4456"/>
                <a:gridCol w="814456"/>
              </a:tblGrid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anthophyllite</a:t>
                      </a:r>
                      <a:endParaRPr lang="en-US" sz="1600" b="1" i="0" u="none" strike="noStrike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SiO</a:t>
                      </a:r>
                      <a:r>
                        <a:rPr lang="en-US" sz="14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61.79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</a:t>
                      </a:r>
                      <a:r>
                        <a:rPr lang="en-US" sz="1400" b="0" i="1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lang="en-US" sz="1400" b="0" i="1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1" u="none" strike="noStrike" baseline="-25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0.13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TiO</a:t>
                      </a:r>
                      <a:r>
                        <a:rPr lang="en-US" sz="14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FeO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MnO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0.22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MgO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36.11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CaO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0.47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</a:t>
                      </a:r>
                      <a:r>
                        <a:rPr lang="en-US" sz="14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0.15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lang="en-US" sz="14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Oxide Totals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99.39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0.41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4724400" y="2851476"/>
            <a:ext cx="2437724" cy="1618924"/>
          </a:xfrm>
          <a:prstGeom prst="straightConnector1">
            <a:avLst/>
          </a:prstGeom>
          <a:ln w="38100" cmpd="sng">
            <a:solidFill>
              <a:srgbClr val="C0504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7" idx="1"/>
          </p:cNvCxnSpPr>
          <p:nvPr/>
        </p:nvCxnSpPr>
        <p:spPr>
          <a:xfrm flipH="1">
            <a:off x="3794992" y="2851476"/>
            <a:ext cx="3367132" cy="431303"/>
          </a:xfrm>
          <a:prstGeom prst="straightConnector1">
            <a:avLst/>
          </a:prstGeom>
          <a:ln w="38100" cmpd="sng">
            <a:solidFill>
              <a:srgbClr val="C0504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68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</a:rPr>
              <a:t>Nytal-100</a:t>
            </a:r>
            <a:endParaRPr lang="en-US" b="1" dirty="0">
              <a:ln>
                <a:solidFill>
                  <a:srgbClr val="FFFFFF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6" name="Picture 1" descr="Nytal_1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43769" y="1848645"/>
            <a:ext cx="5781675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SC_00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1789113"/>
            <a:ext cx="5232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97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"/>
          <a:stretch/>
        </p:blipFill>
        <p:spPr>
          <a:xfrm>
            <a:off x="457200" y="1143000"/>
            <a:ext cx="8229600" cy="5230167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Nytal-100</a:t>
            </a:r>
            <a:endParaRPr lang="en-US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075089"/>
              </p:ext>
            </p:extLst>
          </p:nvPr>
        </p:nvGraphicFramePr>
        <p:xfrm>
          <a:off x="6397275" y="1481688"/>
          <a:ext cx="1825623" cy="4112204"/>
        </p:xfrm>
        <a:graphic>
          <a:graphicData uri="http://schemas.openxmlformats.org/drawingml/2006/table">
            <a:tbl>
              <a:tblPr/>
              <a:tblGrid>
                <a:gridCol w="935324"/>
                <a:gridCol w="890299"/>
              </a:tblGrid>
              <a:tr h="49600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XRF Bulk Composition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effectLst/>
                        <a:latin typeface="Courier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 SiO</a:t>
                      </a:r>
                      <a:r>
                        <a:rPr lang="en-US" sz="1400" b="1" i="0" u="none" strike="noStrike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54.28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 TiO</a:t>
                      </a:r>
                      <a:r>
                        <a:rPr lang="en-US" sz="1400" b="1" i="0" u="none" strike="noStrike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0.03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 Al</a:t>
                      </a:r>
                      <a:r>
                        <a:rPr lang="en-US" sz="1400" b="1" i="0" u="none" strike="noStrike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1400" b="1" i="0" u="none" strike="noStrike" baseline="-25000" dirty="0">
                          <a:effectLst/>
                          <a:latin typeface="+mn-lt"/>
                        </a:rPr>
                        <a:t>3</a:t>
                      </a:r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0.78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>
                          <a:effectLst/>
                          <a:latin typeface="+mn-lt"/>
                        </a:rPr>
                        <a:t>FeO</a:t>
                      </a:r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0.18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sz="1400" b="1" i="0" u="none" strike="noStrike" dirty="0" err="1">
                          <a:effectLst/>
                          <a:latin typeface="+mn-lt"/>
                        </a:rPr>
                        <a:t>MnO</a:t>
                      </a:r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   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0.20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sz="1400" b="1" i="0" u="none" strike="noStrike" dirty="0" err="1">
                          <a:effectLst/>
                          <a:latin typeface="+mn-lt"/>
                        </a:rPr>
                        <a:t>MgO</a:t>
                      </a:r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   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28.51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sz="1400" b="1" i="0" u="none" strike="noStrike" dirty="0" err="1">
                          <a:effectLst/>
                          <a:latin typeface="+mn-lt"/>
                        </a:rPr>
                        <a:t>CaO</a:t>
                      </a:r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   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8.47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 Na</a:t>
                      </a:r>
                      <a:r>
                        <a:rPr lang="pt-BR" sz="1400" b="1" i="0" u="none" strike="noStrike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O  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0.22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 K</a:t>
                      </a:r>
                      <a:r>
                        <a:rPr lang="pt-BR" sz="1400" b="1" i="0" u="none" strike="noStrike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O   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0.13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 P</a:t>
                      </a:r>
                      <a:r>
                        <a:rPr lang="en-US" sz="1400" b="1" i="0" u="none" strike="noStrike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1400" b="1" i="0" u="none" strike="noStrike" baseline="-25000" dirty="0">
                          <a:effectLst/>
                          <a:latin typeface="+mn-lt"/>
                        </a:rPr>
                        <a:t>5 </a:t>
                      </a:r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0.03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 Sum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92.84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LOI (%)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6.01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952066"/>
              </p:ext>
            </p:extLst>
          </p:nvPr>
        </p:nvGraphicFramePr>
        <p:xfrm>
          <a:off x="2553059" y="1481688"/>
          <a:ext cx="1825623" cy="1691865"/>
        </p:xfrm>
        <a:graphic>
          <a:graphicData uri="http://schemas.openxmlformats.org/drawingml/2006/table">
            <a:tbl>
              <a:tblPr/>
              <a:tblGrid>
                <a:gridCol w="1080727"/>
                <a:gridCol w="744896"/>
              </a:tblGrid>
              <a:tr h="4863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effectLst/>
                          <a:latin typeface="+mn-lt"/>
                        </a:rPr>
                        <a:t>Rietveld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effectLst/>
                        <a:latin typeface="Courier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tremolite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59%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anthophyllite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14%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talc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20%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serpentine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8%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26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2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Nytal-100</a:t>
            </a:r>
            <a:endParaRPr lang="en-US" b="1" dirty="0">
              <a:ln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7316" y="965044"/>
            <a:ext cx="3657600" cy="3438698"/>
            <a:chOff x="290715" y="325489"/>
            <a:chExt cx="3657600" cy="3438698"/>
          </a:xfrm>
        </p:grpSpPr>
        <p:cxnSp>
          <p:nvCxnSpPr>
            <p:cNvPr id="14" name="Straight Arrow Connector 13"/>
            <p:cNvCxnSpPr>
              <a:stCxn id="11" idx="2"/>
            </p:cNvCxnSpPr>
            <p:nvPr/>
          </p:nvCxnSpPr>
          <p:spPr>
            <a:xfrm>
              <a:off x="2119515" y="2611489"/>
              <a:ext cx="1251023" cy="1152698"/>
            </a:xfrm>
            <a:prstGeom prst="straightConnector1">
              <a:avLst/>
            </a:prstGeom>
            <a:ln w="38100" cmpd="sng">
              <a:solidFill>
                <a:srgbClr val="C0504D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0715" y="325489"/>
              <a:ext cx="3657600" cy="2286000"/>
            </a:xfrm>
            <a:prstGeom prst="rect">
              <a:avLst/>
            </a:prstGeom>
            <a:ln w="38100" cmpd="sng">
              <a:solidFill>
                <a:srgbClr val="C0504D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529893" y="332264"/>
              <a:ext cx="2410817" cy="12003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WDS </a:t>
              </a:r>
              <a:r>
                <a:rPr lang="en-US" sz="1600" dirty="0"/>
                <a:t>SiO</a:t>
              </a:r>
              <a:r>
                <a:rPr lang="en-US" sz="1600" baseline="-25000" dirty="0"/>
                <a:t>2</a:t>
              </a:r>
              <a:r>
                <a:rPr lang="en-US" sz="1600" dirty="0"/>
                <a:t> / </a:t>
              </a:r>
              <a:r>
                <a:rPr lang="en-US" sz="1600" dirty="0" err="1" smtClean="0"/>
                <a:t>MgO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sym typeface="Wingdings"/>
                </a:rPr>
                <a:t></a:t>
              </a:r>
              <a:r>
                <a:rPr lang="en-US" sz="1600" dirty="0" smtClean="0"/>
                <a:t>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1.8</a:t>
              </a:r>
            </a:p>
            <a:p>
              <a:pPr algn="r"/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r"/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non-asbestiform anthophyllite 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sym typeface="Wingdings"/>
                </a:rPr>
                <a:t>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sym typeface="Wingdings"/>
                </a:rPr>
                <a:t>1.7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31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Nytal-100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39128" y="3499244"/>
            <a:ext cx="4893906" cy="2483448"/>
            <a:chOff x="-1038669" y="4070736"/>
            <a:chExt cx="4893906" cy="2483448"/>
          </a:xfrm>
        </p:grpSpPr>
        <p:pic>
          <p:nvPicPr>
            <p:cNvPr id="6" name="Picture 5"/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637" y="4268184"/>
              <a:ext cx="3657600" cy="2286000"/>
            </a:xfrm>
            <a:prstGeom prst="rect">
              <a:avLst/>
            </a:prstGeom>
            <a:ln w="38100" cmpd="sng">
              <a:solidFill>
                <a:srgbClr val="C0504D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331729" y="4274959"/>
              <a:ext cx="2514600" cy="14773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WDS </a:t>
              </a:r>
              <a:r>
                <a:rPr lang="en-US" sz="1600" dirty="0"/>
                <a:t>SiO</a:t>
              </a:r>
              <a:r>
                <a:rPr lang="en-US" sz="1600" baseline="-25000" dirty="0"/>
                <a:t>2</a:t>
              </a:r>
              <a:r>
                <a:rPr lang="en-US" sz="1600" dirty="0"/>
                <a:t> / </a:t>
              </a:r>
              <a:r>
                <a:rPr lang="en-US" sz="1600" dirty="0" err="1" smtClean="0"/>
                <a:t>MgO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sym typeface="Wingdings"/>
                </a:rPr>
                <a:t></a:t>
              </a:r>
              <a:r>
                <a:rPr lang="en-US" sz="1600" dirty="0" smtClean="0"/>
                <a:t> </a:t>
              </a:r>
              <a:r>
                <a:rPr lang="en-US" b="1" dirty="0" smtClean="0">
                  <a:solidFill>
                    <a:schemeClr val="accent3">
                      <a:lumMod val="75000"/>
                    </a:schemeClr>
                  </a:solidFill>
                </a:rPr>
                <a:t>2.1</a:t>
              </a:r>
            </a:p>
            <a:p>
              <a:pPr algn="r"/>
              <a:endParaRPr lang="en-US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r"/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asbestiform talc </a:t>
              </a:r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  <a:sym typeface="Wingdings"/>
                </a:rPr>
                <a:t> </a:t>
              </a:r>
              <a:r>
                <a:rPr lang="en-US" b="1" dirty="0" smtClean="0">
                  <a:solidFill>
                    <a:schemeClr val="accent3">
                      <a:lumMod val="75000"/>
                    </a:schemeClr>
                  </a:solidFill>
                  <a:sym typeface="Wingdings"/>
                </a:rPr>
                <a:t>2.0</a:t>
              </a:r>
            </a:p>
            <a:p>
              <a:pPr algn="r"/>
              <a:endParaRPr lang="en-US" b="1" dirty="0">
                <a:solidFill>
                  <a:schemeClr val="accent3"/>
                </a:solidFill>
                <a:sym typeface="Wingdings"/>
              </a:endParaRPr>
            </a:p>
            <a:p>
              <a:pPr algn="r"/>
              <a:r>
                <a:rPr lang="en-US" dirty="0" smtClean="0">
                  <a:solidFill>
                    <a:srgbClr val="000000"/>
                  </a:solidFill>
                  <a:sym typeface="Wingdings"/>
                </a:rPr>
                <a:t>Mg</a:t>
              </a:r>
              <a:r>
                <a:rPr lang="en-US" baseline="-25000" dirty="0" smtClean="0">
                  <a:solidFill>
                    <a:srgbClr val="000000"/>
                  </a:solidFill>
                  <a:sym typeface="Wingdings"/>
                </a:rPr>
                <a:t>2.9</a:t>
              </a:r>
              <a:r>
                <a:rPr lang="en-US" dirty="0">
                  <a:solidFill>
                    <a:srgbClr val="000000"/>
                  </a:solidFill>
                  <a:sym typeface="Wingdings"/>
                </a:rPr>
                <a:t>Si</a:t>
              </a:r>
              <a:r>
                <a:rPr lang="en-US" baseline="-25000" dirty="0">
                  <a:solidFill>
                    <a:srgbClr val="000000"/>
                  </a:solidFill>
                  <a:sym typeface="Wingdings"/>
                </a:rPr>
                <a:t>4.0</a:t>
              </a:r>
              <a:r>
                <a:rPr lang="en-US" dirty="0" smtClean="0">
                  <a:solidFill>
                    <a:srgbClr val="000000"/>
                  </a:solidFill>
                  <a:sym typeface="Wingdings"/>
                </a:rPr>
                <a:t>O</a:t>
              </a:r>
              <a:r>
                <a:rPr lang="en-US" baseline="-25000" dirty="0" smtClean="0">
                  <a:solidFill>
                    <a:srgbClr val="000000"/>
                  </a:solidFill>
                  <a:sym typeface="Wingdings"/>
                </a:rPr>
                <a:t>10</a:t>
              </a:r>
              <a:r>
                <a:rPr lang="en-US" dirty="0" smtClean="0">
                  <a:solidFill>
                    <a:srgbClr val="000000"/>
                  </a:solidFill>
                  <a:sym typeface="Wingdings"/>
                </a:rPr>
                <a:t>(OH)</a:t>
              </a:r>
              <a:r>
                <a:rPr lang="en-US" baseline="-25000" dirty="0" smtClean="0">
                  <a:solidFill>
                    <a:srgbClr val="000000"/>
                  </a:solidFill>
                  <a:sym typeface="Wingdings"/>
                </a:rPr>
                <a:t>2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6" idx="1"/>
            </p:cNvCxnSpPr>
            <p:nvPr/>
          </p:nvCxnSpPr>
          <p:spPr>
            <a:xfrm flipH="1" flipV="1">
              <a:off x="-1038669" y="4070736"/>
              <a:ext cx="1236306" cy="1340448"/>
            </a:xfrm>
            <a:prstGeom prst="straightConnector1">
              <a:avLst/>
            </a:prstGeom>
            <a:ln w="38100" cmpd="sng">
              <a:solidFill>
                <a:srgbClr val="C0504D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02559"/>
              </p:ext>
            </p:extLst>
          </p:nvPr>
        </p:nvGraphicFramePr>
        <p:xfrm>
          <a:off x="457200" y="1169678"/>
          <a:ext cx="1628912" cy="452056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4456"/>
                <a:gridCol w="814456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SiO</a:t>
                      </a:r>
                      <a:r>
                        <a:rPr lang="en-US" sz="14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28.4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</a:t>
                      </a:r>
                      <a:r>
                        <a:rPr lang="en-US" sz="14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lang="en-US" sz="14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TiO</a:t>
                      </a:r>
                      <a:r>
                        <a:rPr lang="en-US" sz="14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FeO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MnO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MgO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13.6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CaO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</a:t>
                      </a:r>
                      <a:r>
                        <a:rPr lang="en-US" sz="14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lang="en-US" sz="14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Oxide Totals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43.8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86131" y="4374114"/>
            <a:ext cx="2052997" cy="110799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n w="9525" cmpd="sng"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low Total due to particle size/epoxy</a:t>
            </a:r>
            <a:endParaRPr lang="en-US" sz="2200" b="1" dirty="0">
              <a:ln w="9525" cmpd="sng"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6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Tx/>
              <a:buChar char="•"/>
            </a:pPr>
            <a:r>
              <a:rPr lang="en-US" sz="3500" dirty="0" smtClean="0"/>
              <a:t>Asbestiform talc </a:t>
            </a:r>
            <a:r>
              <a:rPr lang="en-US" sz="3500" dirty="0"/>
              <a:t>forms as an alteration of </a:t>
            </a:r>
            <a:r>
              <a:rPr lang="en-US" sz="3500" dirty="0" smtClean="0"/>
              <a:t>non-asbestiform anthophyllite</a:t>
            </a:r>
            <a:endParaRPr lang="en-US" sz="3500" dirty="0"/>
          </a:p>
          <a:p>
            <a:pPr marL="0" indent="0">
              <a:buNone/>
            </a:pPr>
            <a:endParaRPr lang="en-US" sz="3500" dirty="0"/>
          </a:p>
          <a:p>
            <a:pPr marL="285750" indent="-285750">
              <a:buFontTx/>
              <a:buChar char="•"/>
            </a:pPr>
            <a:r>
              <a:rPr lang="en-US" sz="3500" dirty="0"/>
              <a:t>Talc and anthophyllite have similar low Fe content</a:t>
            </a:r>
          </a:p>
          <a:p>
            <a:pPr marL="285750" indent="-285750">
              <a:buFontTx/>
              <a:buChar char="•"/>
            </a:pPr>
            <a:endParaRPr lang="en-US" sz="3500" dirty="0"/>
          </a:p>
          <a:p>
            <a:pPr marL="285750" indent="-285750">
              <a:buFontTx/>
              <a:buChar char="•"/>
            </a:pPr>
            <a:r>
              <a:rPr lang="en-US" sz="3500" dirty="0"/>
              <a:t>Sample prep important for EDS &amp; WDS </a:t>
            </a:r>
            <a:r>
              <a:rPr lang="en-US" sz="3500" dirty="0" smtClean="0"/>
              <a:t>agreement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01628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12-T5.bmp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1"/>
            <a:ext cx="3657600" cy="914400"/>
          </a:xfrm>
        </p:spPr>
        <p:txBody>
          <a:bodyPr anchor="ctr">
            <a:noAutofit/>
          </a:bodyPr>
          <a:lstStyle/>
          <a:p>
            <a:pPr algn="l"/>
            <a:r>
              <a:rPr lang="en-US" sz="6000" b="1" dirty="0" smtClean="0">
                <a:ln w="19050" cmpd="sng">
                  <a:solidFill>
                    <a:schemeClr val="bg1"/>
                  </a:solidFill>
                </a:ln>
                <a:effectLst>
                  <a:glow rad="63500">
                    <a:schemeClr val="accent3">
                      <a:lumMod val="75000"/>
                      <a:alpha val="68000"/>
                    </a:schemeClr>
                  </a:glow>
                </a:effectLst>
              </a:rPr>
              <a:t>Thank You</a:t>
            </a:r>
            <a:endParaRPr lang="en-US" sz="6000" dirty="0">
              <a:ln w="19050" cmpd="sng">
                <a:solidFill>
                  <a:schemeClr val="bg1"/>
                </a:solidFill>
              </a:ln>
              <a:effectLst>
                <a:glow rad="63500">
                  <a:schemeClr val="accent3">
                    <a:lumMod val="75000"/>
                    <a:alpha val="68000"/>
                  </a:schemeClr>
                </a:glo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4572000"/>
            <a:ext cx="457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b="1" dirty="0" smtClean="0">
                <a:ln w="19050" cmpd="sng">
                  <a:solidFill>
                    <a:schemeClr val="bg1"/>
                  </a:solidFill>
                </a:ln>
                <a:effectLst>
                  <a:glow rad="63500">
                    <a:schemeClr val="accent3">
                      <a:lumMod val="75000"/>
                      <a:alpha val="70000"/>
                    </a:schemeClr>
                  </a:glow>
                </a:effectLst>
              </a:rPr>
              <a:t>Questions???</a:t>
            </a:r>
            <a:endParaRPr lang="en-US" sz="6000" dirty="0">
              <a:ln w="19050" cmpd="sng">
                <a:solidFill>
                  <a:schemeClr val="bg1"/>
                </a:solidFill>
              </a:ln>
              <a:effectLst>
                <a:glow rad="63500">
                  <a:schemeClr val="accent3">
                    <a:lumMod val="75000"/>
                    <a:alpha val="7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44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4" name="Picture 3" descr="talc_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35100"/>
            <a:ext cx="4297363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alc_fib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435100"/>
            <a:ext cx="4297363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6911" y="4571089"/>
            <a:ext cx="104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platy talc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2355" y="4576349"/>
            <a:ext cx="168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asbestiform talc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0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6"/>
          <a:stretch/>
        </p:blipFill>
        <p:spPr>
          <a:xfrm>
            <a:off x="-239080" y="0"/>
            <a:ext cx="9383080" cy="6858000"/>
          </a:xfrm>
          <a:prstGeom prst="rect">
            <a:avLst/>
          </a:prstGeom>
        </p:spPr>
      </p:pic>
      <p:grpSp>
        <p:nvGrpSpPr>
          <p:cNvPr id="5" name="Group 4"/>
          <p:cNvGrpSpPr>
            <a:grpSpLocks/>
          </p:cNvGrpSpPr>
          <p:nvPr/>
        </p:nvGrpSpPr>
        <p:grpSpPr>
          <a:xfrm>
            <a:off x="3121188" y="526804"/>
            <a:ext cx="2749224" cy="2133600"/>
            <a:chOff x="4273876" y="165100"/>
            <a:chExt cx="2749224" cy="2133600"/>
          </a:xfrm>
        </p:grpSpPr>
        <p:pic>
          <p:nvPicPr>
            <p:cNvPr id="3" name="Picture 2" descr="Screen Shot 2012-07-02 at 10.12.50 AM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73876" y="165100"/>
              <a:ext cx="2749224" cy="2133600"/>
            </a:xfrm>
            <a:prstGeom prst="rect">
              <a:avLst/>
            </a:prstGeom>
            <a:ln w="38100" cmpd="sng"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5575300" y="605423"/>
              <a:ext cx="12055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Gouverneur</a:t>
              </a:r>
              <a:endParaRPr lang="en-US" sz="1600" b="1" dirty="0"/>
            </a:p>
          </p:txBody>
        </p:sp>
      </p:grpSp>
      <p:sp>
        <p:nvSpPr>
          <p:cNvPr id="8" name="Pentagon 7"/>
          <p:cNvSpPr/>
          <p:nvPr/>
        </p:nvSpPr>
        <p:spPr>
          <a:xfrm flipH="1">
            <a:off x="3404792" y="5225149"/>
            <a:ext cx="1197432" cy="35076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Arnold Pit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202749" y="2898020"/>
            <a:ext cx="1129693" cy="35076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Talcville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0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8"/>
            <a:ext cx="8229600" cy="964227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7471"/>
            <a:ext cx="8229600" cy="50266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Samples</a:t>
            </a:r>
          </a:p>
          <a:p>
            <a:pPr lvl="1"/>
            <a:r>
              <a:rPr lang="en-US" dirty="0" smtClean="0"/>
              <a:t>tailing samples from Arnold Pit and </a:t>
            </a:r>
            <a:r>
              <a:rPr lang="en-US" dirty="0" err="1" smtClean="0"/>
              <a:t>Talcville</a:t>
            </a:r>
            <a:r>
              <a:rPr lang="en-US" dirty="0" smtClean="0"/>
              <a:t> mines</a:t>
            </a:r>
          </a:p>
          <a:p>
            <a:pPr lvl="1"/>
            <a:r>
              <a:rPr lang="en-US" dirty="0" smtClean="0"/>
              <a:t>products processed by R. T. Vanderbilt Co.</a:t>
            </a:r>
          </a:p>
          <a:p>
            <a:pPr lvl="1"/>
            <a:r>
              <a:rPr lang="en-US" dirty="0" smtClean="0"/>
              <a:t>Museums / Collections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Bulk composition acquired with XRF</a:t>
            </a:r>
          </a:p>
          <a:p>
            <a:pPr lvl="1"/>
            <a:r>
              <a:rPr lang="en-US" dirty="0" smtClean="0"/>
              <a:t>Mineral structures identified with powder XRD</a:t>
            </a:r>
          </a:p>
          <a:p>
            <a:pPr lvl="1"/>
            <a:r>
              <a:rPr lang="en-US" dirty="0" smtClean="0"/>
              <a:t>Precise compositional data via WDS and EDS on </a:t>
            </a:r>
            <a:r>
              <a:rPr lang="en-US" b="1" dirty="0" smtClean="0"/>
              <a:t>polished</a:t>
            </a:r>
            <a:r>
              <a:rPr lang="en-US" dirty="0" smtClean="0"/>
              <a:t> samples in </a:t>
            </a:r>
            <a:r>
              <a:rPr lang="en-US" dirty="0"/>
              <a:t>electron microprobe </a:t>
            </a:r>
          </a:p>
          <a:p>
            <a:pPr lvl="1"/>
            <a:r>
              <a:rPr lang="en-US" dirty="0" smtClean="0"/>
              <a:t>Asbestiform vs. Non-asbestiform morphology and alteration of minerals observed in electron microprobe and by PLM</a:t>
            </a:r>
          </a:p>
        </p:txBody>
      </p:sp>
    </p:spTree>
    <p:extLst>
      <p:ext uri="{BB962C8B-B14F-4D97-AF65-F5344CB8AC3E}">
        <p14:creationId xmlns:p14="http://schemas.microsoft.com/office/powerpoint/2010/main" val="301677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inerals of interest: 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ideal formulas &amp; SiO</a:t>
            </a:r>
            <a:r>
              <a:rPr lang="en-US" sz="280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000000"/>
                </a:solidFill>
              </a:rPr>
              <a:t> / </a:t>
            </a:r>
            <a:r>
              <a:rPr lang="en-US" sz="2800" dirty="0" err="1" smtClean="0">
                <a:solidFill>
                  <a:srgbClr val="000000"/>
                </a:solidFill>
              </a:rPr>
              <a:t>MgO</a:t>
            </a:r>
            <a:r>
              <a:rPr lang="en-US" sz="2800" dirty="0" smtClean="0">
                <a:solidFill>
                  <a:srgbClr val="000000"/>
                </a:solidFill>
              </a:rPr>
              <a:t> ratios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>
                <a:solidFill>
                  <a:srgbClr val="000000"/>
                </a:solidFill>
              </a:rPr>
              <a:t>Amphiboles</a:t>
            </a:r>
            <a:endParaRPr lang="en-US" sz="2800" u="sng" dirty="0">
              <a:solidFill>
                <a:srgbClr val="8064A2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8064A2"/>
                </a:solidFill>
              </a:rPr>
              <a:t>	tremolite		Ca</a:t>
            </a:r>
            <a:r>
              <a:rPr lang="en-US" sz="2200" baseline="-25000" dirty="0" smtClean="0">
                <a:solidFill>
                  <a:srgbClr val="8064A2"/>
                </a:solidFill>
              </a:rPr>
              <a:t>2</a:t>
            </a:r>
            <a:r>
              <a:rPr lang="en-US" sz="2200" dirty="0" smtClean="0">
                <a:solidFill>
                  <a:srgbClr val="8064A2"/>
                </a:solidFill>
              </a:rPr>
              <a:t>Mg</a:t>
            </a:r>
            <a:r>
              <a:rPr lang="en-US" sz="2200" baseline="-25000" dirty="0" smtClean="0">
                <a:solidFill>
                  <a:srgbClr val="8064A2"/>
                </a:solidFill>
              </a:rPr>
              <a:t>5</a:t>
            </a:r>
            <a:r>
              <a:rPr lang="en-US" sz="2200" dirty="0" smtClean="0">
                <a:solidFill>
                  <a:srgbClr val="8064A2"/>
                </a:solidFill>
              </a:rPr>
              <a:t>Si</a:t>
            </a:r>
            <a:r>
              <a:rPr lang="en-US" sz="2200" baseline="-25000" dirty="0" smtClean="0">
                <a:solidFill>
                  <a:srgbClr val="8064A2"/>
                </a:solidFill>
              </a:rPr>
              <a:t>8</a:t>
            </a:r>
            <a:r>
              <a:rPr lang="en-US" sz="2200" dirty="0" smtClean="0">
                <a:solidFill>
                  <a:srgbClr val="8064A2"/>
                </a:solidFill>
              </a:rPr>
              <a:t>O</a:t>
            </a:r>
            <a:r>
              <a:rPr lang="en-US" sz="2200" baseline="-25000" dirty="0" smtClean="0">
                <a:solidFill>
                  <a:srgbClr val="8064A2"/>
                </a:solidFill>
              </a:rPr>
              <a:t>22</a:t>
            </a:r>
            <a:r>
              <a:rPr lang="en-US" sz="2200" dirty="0">
                <a:solidFill>
                  <a:srgbClr val="8064A2"/>
                </a:solidFill>
              </a:rPr>
              <a:t>(OH)</a:t>
            </a:r>
            <a:r>
              <a:rPr lang="en-US" sz="2200" baseline="-25000" dirty="0" smtClean="0">
                <a:solidFill>
                  <a:srgbClr val="8064A2"/>
                </a:solidFill>
              </a:rPr>
              <a:t>2</a:t>
            </a:r>
            <a:r>
              <a:rPr lang="en-US" sz="2200" baseline="-25000" dirty="0">
                <a:solidFill>
                  <a:srgbClr val="8064A2"/>
                </a:solidFill>
              </a:rPr>
              <a:t>	</a:t>
            </a:r>
            <a:r>
              <a:rPr lang="en-US" sz="2200" baseline="-25000" dirty="0" smtClean="0">
                <a:solidFill>
                  <a:srgbClr val="8064A2"/>
                </a:solidFill>
              </a:rPr>
              <a:t>	</a:t>
            </a:r>
            <a:r>
              <a:rPr lang="en-US" sz="2200" dirty="0" err="1" smtClean="0">
                <a:solidFill>
                  <a:srgbClr val="8064A2"/>
                </a:solidFill>
              </a:rPr>
              <a:t>Wt</a:t>
            </a:r>
            <a:r>
              <a:rPr lang="en-US" sz="2200" dirty="0" smtClean="0">
                <a:solidFill>
                  <a:srgbClr val="8064A2"/>
                </a:solidFill>
              </a:rPr>
              <a:t> % SiO</a:t>
            </a:r>
            <a:r>
              <a:rPr lang="en-US" sz="2200" baseline="-25000" dirty="0" smtClean="0">
                <a:solidFill>
                  <a:srgbClr val="8064A2"/>
                </a:solidFill>
              </a:rPr>
              <a:t>2</a:t>
            </a:r>
            <a:r>
              <a:rPr lang="en-US" sz="2200" dirty="0" smtClean="0">
                <a:solidFill>
                  <a:srgbClr val="8064A2"/>
                </a:solidFill>
              </a:rPr>
              <a:t> / </a:t>
            </a:r>
            <a:r>
              <a:rPr lang="en-US" sz="2200" dirty="0" err="1" smtClean="0">
                <a:solidFill>
                  <a:srgbClr val="8064A2"/>
                </a:solidFill>
              </a:rPr>
              <a:t>MgO</a:t>
            </a:r>
            <a:r>
              <a:rPr lang="en-US" sz="2200" dirty="0" smtClean="0">
                <a:solidFill>
                  <a:srgbClr val="8064A2"/>
                </a:solidFill>
              </a:rPr>
              <a:t> = </a:t>
            </a:r>
            <a:r>
              <a:rPr lang="en-US" sz="2200" b="1" dirty="0" smtClean="0">
                <a:solidFill>
                  <a:srgbClr val="8064A2"/>
                </a:solidFill>
              </a:rPr>
              <a:t>2.4</a:t>
            </a:r>
            <a:endParaRPr lang="en-US" sz="2200" b="1" dirty="0">
              <a:solidFill>
                <a:srgbClr val="8064A2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6"/>
                </a:solidFill>
              </a:rPr>
              <a:t>	anthophyllite	Mg</a:t>
            </a:r>
            <a:r>
              <a:rPr lang="en-US" sz="2200" baseline="-25000" dirty="0" smtClean="0">
                <a:solidFill>
                  <a:schemeClr val="accent6"/>
                </a:solidFill>
              </a:rPr>
              <a:t>7</a:t>
            </a:r>
            <a:r>
              <a:rPr lang="en-US" sz="2200" dirty="0" smtClean="0">
                <a:solidFill>
                  <a:schemeClr val="accent6"/>
                </a:solidFill>
              </a:rPr>
              <a:t>Si</a:t>
            </a:r>
            <a:r>
              <a:rPr lang="en-US" sz="2200" baseline="-25000" dirty="0" smtClean="0">
                <a:solidFill>
                  <a:schemeClr val="accent6"/>
                </a:solidFill>
              </a:rPr>
              <a:t>8</a:t>
            </a:r>
            <a:r>
              <a:rPr lang="en-US" sz="2200" dirty="0" smtClean="0">
                <a:solidFill>
                  <a:schemeClr val="accent6"/>
                </a:solidFill>
              </a:rPr>
              <a:t>O</a:t>
            </a:r>
            <a:r>
              <a:rPr lang="en-US" sz="2200" baseline="-25000" dirty="0" smtClean="0">
                <a:solidFill>
                  <a:schemeClr val="accent6"/>
                </a:solidFill>
              </a:rPr>
              <a:t>22</a:t>
            </a:r>
            <a:r>
              <a:rPr lang="en-US" sz="2200" dirty="0">
                <a:solidFill>
                  <a:schemeClr val="accent6"/>
                </a:solidFill>
              </a:rPr>
              <a:t>(OH)</a:t>
            </a:r>
            <a:r>
              <a:rPr lang="en-US" sz="2200" baseline="-25000" dirty="0" smtClean="0">
                <a:solidFill>
                  <a:schemeClr val="accent6"/>
                </a:solidFill>
              </a:rPr>
              <a:t>2</a:t>
            </a:r>
            <a:r>
              <a:rPr lang="en-US" sz="2200" baseline="-25000" dirty="0">
                <a:solidFill>
                  <a:schemeClr val="accent6"/>
                </a:solidFill>
              </a:rPr>
              <a:t>	</a:t>
            </a:r>
            <a:r>
              <a:rPr lang="en-US" sz="2200" baseline="-25000" dirty="0" smtClean="0">
                <a:solidFill>
                  <a:schemeClr val="accent6"/>
                </a:solidFill>
              </a:rPr>
              <a:t>			</a:t>
            </a:r>
            <a:r>
              <a:rPr lang="en-US" sz="2200" dirty="0" err="1" smtClean="0">
                <a:solidFill>
                  <a:schemeClr val="accent6"/>
                </a:solidFill>
              </a:rPr>
              <a:t>Wt</a:t>
            </a:r>
            <a:r>
              <a:rPr lang="en-US" sz="2200" dirty="0" smtClean="0">
                <a:solidFill>
                  <a:schemeClr val="accent6"/>
                </a:solidFill>
              </a:rPr>
              <a:t> % SiO</a:t>
            </a:r>
            <a:r>
              <a:rPr lang="en-US" sz="2200" baseline="-25000" dirty="0" smtClean="0">
                <a:solidFill>
                  <a:schemeClr val="accent6"/>
                </a:solidFill>
              </a:rPr>
              <a:t>2</a:t>
            </a:r>
            <a:r>
              <a:rPr lang="en-US" sz="2200" dirty="0" smtClean="0">
                <a:solidFill>
                  <a:schemeClr val="accent6"/>
                </a:solidFill>
              </a:rPr>
              <a:t> / </a:t>
            </a:r>
            <a:r>
              <a:rPr lang="en-US" sz="2200" dirty="0" err="1" smtClean="0">
                <a:solidFill>
                  <a:schemeClr val="accent6"/>
                </a:solidFill>
              </a:rPr>
              <a:t>MgO</a:t>
            </a:r>
            <a:r>
              <a:rPr lang="en-US" sz="2200" dirty="0" smtClean="0">
                <a:solidFill>
                  <a:schemeClr val="accent6"/>
                </a:solidFill>
              </a:rPr>
              <a:t> = </a:t>
            </a:r>
            <a:r>
              <a:rPr lang="en-US" sz="2200" b="1" dirty="0" smtClean="0">
                <a:solidFill>
                  <a:schemeClr val="accent6"/>
                </a:solidFill>
              </a:rPr>
              <a:t>1.7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000000"/>
                </a:solidFill>
              </a:rPr>
              <a:t>Sheet silicates</a:t>
            </a:r>
            <a:endParaRPr lang="en-US" sz="2800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	talc</a:t>
            </a:r>
            <a:r>
              <a:rPr lang="en-US" sz="2000" dirty="0">
                <a:solidFill>
                  <a:schemeClr val="accent3"/>
                </a:solidFill>
              </a:rPr>
              <a:t>	</a:t>
            </a:r>
            <a:r>
              <a:rPr lang="en-US" sz="2000" dirty="0" smtClean="0">
                <a:solidFill>
                  <a:schemeClr val="accent3"/>
                </a:solidFill>
              </a:rPr>
              <a:t>			Mg</a:t>
            </a:r>
            <a:r>
              <a:rPr lang="en-US" sz="2000" baseline="-25000" dirty="0" smtClean="0">
                <a:solidFill>
                  <a:schemeClr val="accent3"/>
                </a:solidFill>
              </a:rPr>
              <a:t>3</a:t>
            </a:r>
            <a:r>
              <a:rPr lang="en-US" sz="2000" dirty="0" smtClean="0">
                <a:solidFill>
                  <a:schemeClr val="accent3"/>
                </a:solidFill>
              </a:rPr>
              <a:t>Si</a:t>
            </a:r>
            <a:r>
              <a:rPr lang="en-US" sz="2000" baseline="-25000" dirty="0" smtClean="0">
                <a:solidFill>
                  <a:schemeClr val="accent3"/>
                </a:solidFill>
              </a:rPr>
              <a:t>4</a:t>
            </a:r>
            <a:r>
              <a:rPr lang="en-US" sz="2000" dirty="0" smtClean="0">
                <a:solidFill>
                  <a:schemeClr val="accent3"/>
                </a:solidFill>
              </a:rPr>
              <a:t>O</a:t>
            </a:r>
            <a:r>
              <a:rPr lang="en-US" sz="2000" baseline="-25000" dirty="0" smtClean="0">
                <a:solidFill>
                  <a:schemeClr val="accent3"/>
                </a:solidFill>
              </a:rPr>
              <a:t>10</a:t>
            </a:r>
            <a:r>
              <a:rPr lang="en-US" sz="2000" dirty="0">
                <a:solidFill>
                  <a:schemeClr val="accent3"/>
                </a:solidFill>
              </a:rPr>
              <a:t>(OH)</a:t>
            </a:r>
            <a:r>
              <a:rPr lang="en-US" sz="2000" baseline="-25000" dirty="0" smtClean="0">
                <a:solidFill>
                  <a:schemeClr val="accent3"/>
                </a:solidFill>
              </a:rPr>
              <a:t>2</a:t>
            </a:r>
            <a:r>
              <a:rPr lang="en-US" sz="2000" b="1" dirty="0">
                <a:solidFill>
                  <a:schemeClr val="accent3"/>
                </a:solidFill>
              </a:rPr>
              <a:t>	</a:t>
            </a:r>
            <a:r>
              <a:rPr lang="en-US" sz="2000" b="1" dirty="0" smtClean="0">
                <a:solidFill>
                  <a:schemeClr val="accent3"/>
                </a:solidFill>
              </a:rPr>
              <a:t>		</a:t>
            </a:r>
            <a:r>
              <a:rPr lang="en-US" sz="2000" dirty="0" err="1" smtClean="0">
                <a:solidFill>
                  <a:schemeClr val="accent3"/>
                </a:solidFill>
              </a:rPr>
              <a:t>Wt</a:t>
            </a:r>
            <a:r>
              <a:rPr lang="en-US" sz="2000" dirty="0" smtClean="0">
                <a:solidFill>
                  <a:schemeClr val="accent3"/>
                </a:solidFill>
              </a:rPr>
              <a:t> % SiO</a:t>
            </a:r>
            <a:r>
              <a:rPr lang="en-US" sz="2000" baseline="-25000" dirty="0" smtClean="0">
                <a:solidFill>
                  <a:schemeClr val="accent3"/>
                </a:solidFill>
              </a:rPr>
              <a:t>2</a:t>
            </a:r>
            <a:r>
              <a:rPr lang="en-US" sz="2000" dirty="0" smtClean="0">
                <a:solidFill>
                  <a:schemeClr val="accent3"/>
                </a:solidFill>
              </a:rPr>
              <a:t> / </a:t>
            </a:r>
            <a:r>
              <a:rPr lang="en-US" sz="2000" dirty="0" err="1" smtClean="0">
                <a:solidFill>
                  <a:schemeClr val="accent3"/>
                </a:solidFill>
              </a:rPr>
              <a:t>MgO</a:t>
            </a:r>
            <a:r>
              <a:rPr lang="en-US" sz="2000" dirty="0" smtClean="0">
                <a:solidFill>
                  <a:schemeClr val="accent3"/>
                </a:solidFill>
              </a:rPr>
              <a:t> = </a:t>
            </a:r>
            <a:r>
              <a:rPr lang="en-US" sz="2000" b="1" dirty="0" smtClean="0">
                <a:solidFill>
                  <a:schemeClr val="accent3"/>
                </a:solidFill>
              </a:rPr>
              <a:t>2.0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5"/>
                </a:solidFill>
              </a:rPr>
              <a:t>	</a:t>
            </a:r>
            <a:r>
              <a:rPr lang="en-US" sz="2000" dirty="0" smtClean="0">
                <a:solidFill>
                  <a:schemeClr val="accent5"/>
                </a:solidFill>
              </a:rPr>
              <a:t>serpentine		Mg</a:t>
            </a:r>
            <a:r>
              <a:rPr lang="en-US" sz="2000" baseline="-25000" dirty="0" smtClean="0">
                <a:solidFill>
                  <a:schemeClr val="accent5"/>
                </a:solidFill>
              </a:rPr>
              <a:t>3</a:t>
            </a:r>
            <a:r>
              <a:rPr lang="en-US" sz="2000" dirty="0" smtClean="0">
                <a:solidFill>
                  <a:schemeClr val="accent5"/>
                </a:solidFill>
              </a:rPr>
              <a:t>Si</a:t>
            </a:r>
            <a:r>
              <a:rPr lang="en-US" sz="2000" baseline="-25000" dirty="0" smtClean="0">
                <a:solidFill>
                  <a:schemeClr val="accent5"/>
                </a:solidFill>
              </a:rPr>
              <a:t>2</a:t>
            </a:r>
            <a:r>
              <a:rPr lang="en-US" sz="2000" dirty="0" smtClean="0">
                <a:solidFill>
                  <a:schemeClr val="accent5"/>
                </a:solidFill>
              </a:rPr>
              <a:t>O</a:t>
            </a:r>
            <a:r>
              <a:rPr lang="en-US" sz="2000" baseline="-25000" dirty="0" smtClean="0">
                <a:solidFill>
                  <a:schemeClr val="accent5"/>
                </a:solidFill>
              </a:rPr>
              <a:t>5</a:t>
            </a:r>
            <a:r>
              <a:rPr lang="en-US" sz="2000" dirty="0">
                <a:solidFill>
                  <a:schemeClr val="accent5"/>
                </a:solidFill>
              </a:rPr>
              <a:t>(OH)</a:t>
            </a:r>
            <a:r>
              <a:rPr lang="en-US" sz="2000" baseline="-25000" dirty="0" smtClean="0">
                <a:solidFill>
                  <a:schemeClr val="accent5"/>
                </a:solidFill>
              </a:rPr>
              <a:t>4</a:t>
            </a:r>
            <a:r>
              <a:rPr lang="en-US" sz="2000" dirty="0">
                <a:solidFill>
                  <a:schemeClr val="accent5"/>
                </a:solidFill>
              </a:rPr>
              <a:t>	</a:t>
            </a:r>
            <a:r>
              <a:rPr lang="en-US" sz="2000" dirty="0" smtClean="0">
                <a:solidFill>
                  <a:schemeClr val="accent5"/>
                </a:solidFill>
              </a:rPr>
              <a:t>		</a:t>
            </a:r>
            <a:r>
              <a:rPr lang="en-US" sz="2000" dirty="0" err="1" smtClean="0">
                <a:solidFill>
                  <a:schemeClr val="accent5"/>
                </a:solidFill>
              </a:rPr>
              <a:t>Wt</a:t>
            </a:r>
            <a:r>
              <a:rPr lang="en-US" sz="2000" dirty="0" smtClean="0">
                <a:solidFill>
                  <a:schemeClr val="accent5"/>
                </a:solidFill>
              </a:rPr>
              <a:t> % SiO</a:t>
            </a:r>
            <a:r>
              <a:rPr lang="en-US" sz="2000" baseline="-25000" dirty="0" smtClean="0">
                <a:solidFill>
                  <a:schemeClr val="accent5"/>
                </a:solidFill>
              </a:rPr>
              <a:t>2</a:t>
            </a:r>
            <a:r>
              <a:rPr lang="en-US" sz="2000" dirty="0" smtClean="0">
                <a:solidFill>
                  <a:schemeClr val="accent5"/>
                </a:solidFill>
              </a:rPr>
              <a:t> / </a:t>
            </a:r>
            <a:r>
              <a:rPr lang="en-US" sz="2000" dirty="0" err="1" smtClean="0">
                <a:solidFill>
                  <a:schemeClr val="accent5"/>
                </a:solidFill>
              </a:rPr>
              <a:t>MgO</a:t>
            </a:r>
            <a:r>
              <a:rPr lang="en-US" sz="2000" dirty="0" smtClean="0">
                <a:solidFill>
                  <a:schemeClr val="accent5"/>
                </a:solidFill>
              </a:rPr>
              <a:t> = </a:t>
            </a:r>
            <a:r>
              <a:rPr lang="en-US" sz="2000" b="1" dirty="0" smtClean="0">
                <a:solidFill>
                  <a:schemeClr val="accent5"/>
                </a:solidFill>
              </a:rPr>
              <a:t>1.0</a:t>
            </a:r>
            <a:endParaRPr lang="en-US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9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RTV_AP_mass_a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9050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Arnold Pit</a:t>
            </a:r>
            <a:endParaRPr lang="en-US" b="1" dirty="0">
              <a:ln w="1905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56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"/>
          <a:stretch/>
        </p:blipFill>
        <p:spPr>
          <a:xfrm>
            <a:off x="457200" y="1143000"/>
            <a:ext cx="8229600" cy="5230167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9050" cmpd="sng">
                  <a:noFill/>
                </a:ln>
              </a:rPr>
              <a:t>Arnold Pit</a:t>
            </a:r>
            <a:endParaRPr lang="en-US" b="1" dirty="0">
              <a:ln w="19050" cmpd="sng">
                <a:noFill/>
              </a:ln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8140"/>
              </p:ext>
            </p:extLst>
          </p:nvPr>
        </p:nvGraphicFramePr>
        <p:xfrm>
          <a:off x="6404880" y="1384920"/>
          <a:ext cx="1825623" cy="4102857"/>
        </p:xfrm>
        <a:graphic>
          <a:graphicData uri="http://schemas.openxmlformats.org/drawingml/2006/table">
            <a:tbl>
              <a:tblPr/>
              <a:tblGrid>
                <a:gridCol w="935324"/>
                <a:gridCol w="890299"/>
              </a:tblGrid>
              <a:tr h="4863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XRF Bulk Composition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effectLst/>
                        <a:latin typeface="Courier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 SiO</a:t>
                      </a:r>
                      <a:r>
                        <a:rPr lang="en-US" sz="1400" b="1" i="0" u="none" strike="noStrike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60.14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 TiO</a:t>
                      </a:r>
                      <a:r>
                        <a:rPr lang="en-US" sz="1400" b="1" i="0" u="none" strike="noStrike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0.01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 Al</a:t>
                      </a:r>
                      <a:r>
                        <a:rPr lang="en-US" sz="1400" b="1" i="0" u="none" strike="noStrike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1400" b="1" i="0" u="none" strike="noStrike" baseline="-25000" dirty="0">
                          <a:effectLst/>
                          <a:latin typeface="+mn-lt"/>
                        </a:rPr>
                        <a:t>3</a:t>
                      </a:r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0.67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>
                          <a:effectLst/>
                          <a:latin typeface="+mn-lt"/>
                        </a:rPr>
                        <a:t>FeO</a:t>
                      </a:r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0.08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sz="1400" b="1" i="0" u="none" strike="noStrike" dirty="0" err="1">
                          <a:effectLst/>
                          <a:latin typeface="+mn-lt"/>
                        </a:rPr>
                        <a:t>MnO</a:t>
                      </a:r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   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0.21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sz="1400" b="1" i="0" u="none" strike="noStrike" dirty="0" err="1">
                          <a:effectLst/>
                          <a:latin typeface="+mn-lt"/>
                        </a:rPr>
                        <a:t>MgO</a:t>
                      </a:r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   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31.04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sz="1400" b="1" i="0" u="none" strike="noStrike" dirty="0" err="1">
                          <a:effectLst/>
                          <a:latin typeface="+mn-lt"/>
                        </a:rPr>
                        <a:t>CaO</a:t>
                      </a:r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   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3.73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 Na</a:t>
                      </a:r>
                      <a:r>
                        <a:rPr lang="pt-BR" sz="1400" b="1" i="0" u="none" strike="noStrike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O  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0.22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 K</a:t>
                      </a:r>
                      <a:r>
                        <a:rPr lang="pt-BR" sz="1400" b="1" i="0" u="none" strike="noStrike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O   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0.03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 P</a:t>
                      </a:r>
                      <a:r>
                        <a:rPr lang="en-US" sz="1400" b="1" i="0" u="none" strike="noStrike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1400" b="1" i="0" u="none" strike="noStrike" baseline="-25000" dirty="0">
                          <a:effectLst/>
                          <a:latin typeface="+mn-lt"/>
                        </a:rPr>
                        <a:t>5 </a:t>
                      </a:r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0.04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 Sum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96.18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LOI (%)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3.70 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140320"/>
              </p:ext>
            </p:extLst>
          </p:nvPr>
        </p:nvGraphicFramePr>
        <p:xfrm>
          <a:off x="2553059" y="1384920"/>
          <a:ext cx="1825623" cy="1691865"/>
        </p:xfrm>
        <a:graphic>
          <a:graphicData uri="http://schemas.openxmlformats.org/drawingml/2006/table">
            <a:tbl>
              <a:tblPr/>
              <a:tblGrid>
                <a:gridCol w="1080727"/>
                <a:gridCol w="744896"/>
              </a:tblGrid>
              <a:tr h="4863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effectLst/>
                          <a:latin typeface="+mn-lt"/>
                        </a:rPr>
                        <a:t>Rietveld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effectLst/>
                        <a:latin typeface="Courier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tremolite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29%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anthophyllite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42%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talc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29%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serpentine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01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1-T6_ppl.JP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26542">
            <a:off x="-5344620" y="-4074819"/>
            <a:ext cx="21507498" cy="16130623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9050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Arnold Pit</a:t>
            </a:r>
            <a:endParaRPr lang="en-US" b="1" dirty="0">
              <a:ln w="19050" cmpd="sng">
                <a:solidFill>
                  <a:schemeClr val="tx1"/>
                </a:solidFill>
              </a:ln>
            </a:endParaRPr>
          </a:p>
        </p:txBody>
      </p:sp>
      <p:cxnSp>
        <p:nvCxnSpPr>
          <p:cNvPr id="8" name="Straight Arrow Connector 7"/>
          <p:cNvCxnSpPr>
            <a:cxnSpLocks noChangeAspect="1"/>
          </p:cNvCxnSpPr>
          <p:nvPr/>
        </p:nvCxnSpPr>
        <p:spPr>
          <a:xfrm>
            <a:off x="6091522" y="5913540"/>
            <a:ext cx="893100" cy="457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58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1-T6_xp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20000">
            <a:off x="-5340096" y="-4078224"/>
            <a:ext cx="21506688" cy="16130016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9050" cmpd="sng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Arnold Pit</a:t>
            </a:r>
            <a:endParaRPr lang="en-US" b="1" dirty="0">
              <a:ln w="19050" cmpd="sng">
                <a:solidFill>
                  <a:schemeClr val="tx1"/>
                </a:solidFill>
              </a:ln>
            </a:endParaRPr>
          </a:p>
        </p:txBody>
      </p:sp>
      <p:cxnSp>
        <p:nvCxnSpPr>
          <p:cNvPr id="6" name="Straight Arrow Connector 5"/>
          <p:cNvCxnSpPr>
            <a:cxnSpLocks noChangeAspect="1"/>
          </p:cNvCxnSpPr>
          <p:nvPr/>
        </p:nvCxnSpPr>
        <p:spPr>
          <a:xfrm>
            <a:off x="6091522" y="5913540"/>
            <a:ext cx="893100" cy="45720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40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533</Words>
  <Application>Microsoft Macintosh PowerPoint</Application>
  <PresentationFormat>On-screen Show (4:3)</PresentationFormat>
  <Paragraphs>257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Mineralogical characterization of talc ore and commercial talc products from the Gouverneur Mining District, New York</vt:lpstr>
      <vt:lpstr>Why?</vt:lpstr>
      <vt:lpstr>PowerPoint Presentation</vt:lpstr>
      <vt:lpstr>Overview</vt:lpstr>
      <vt:lpstr>Minerals of interest:  ideal formulas &amp; SiO2 / MgO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Nytal-100</vt:lpstr>
      <vt:lpstr>Nytal-100</vt:lpstr>
      <vt:lpstr>Nytal-100</vt:lpstr>
      <vt:lpstr>Nytal-100</vt:lpstr>
      <vt:lpstr>Conclusions</vt:lpstr>
      <vt:lpstr>Thank You</vt:lpstr>
    </vt:vector>
  </TitlesOfParts>
  <Company>University of Idaho- Moscow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Compositional Analysis and Morphological Relationships of Minerals Found in Talc Tailings and Products from Near Talcville, New York, USA</dc:title>
  <dc:creator>Brittani McNamee</dc:creator>
  <cp:lastModifiedBy>Brittani McNamee</cp:lastModifiedBy>
  <cp:revision>81</cp:revision>
  <cp:lastPrinted>2012-10-24T22:07:52Z</cp:lastPrinted>
  <dcterms:created xsi:type="dcterms:W3CDTF">2012-08-08T19:43:28Z</dcterms:created>
  <dcterms:modified xsi:type="dcterms:W3CDTF">2012-11-02T16:49:02Z</dcterms:modified>
</cp:coreProperties>
</file>