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6" r:id="rId5"/>
    <p:sldId id="267" r:id="rId6"/>
    <p:sldId id="260" r:id="rId7"/>
    <p:sldId id="262" r:id="rId8"/>
    <p:sldId id="265" r:id="rId9"/>
    <p:sldId id="268" r:id="rId10"/>
    <p:sldId id="263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48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1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762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4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0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12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0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4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9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8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24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42941-0AEE-4E32-A3D4-B5B0E247DA59}" type="datetimeFigureOut">
              <a:rPr lang="en-US" smtClean="0"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CE006-E1C9-44EE-99DC-7C8981309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4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7716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Age of the Earth:</a:t>
            </a:r>
            <a:br>
              <a:rPr lang="en-US" dirty="0" smtClean="0"/>
            </a:br>
            <a:r>
              <a:rPr lang="en-US" dirty="0"/>
              <a:t>Deep time, mass extinctions and radiometric decay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343400"/>
            <a:ext cx="4648200" cy="1447800"/>
          </a:xfrm>
          <a:noFill/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Tanya Furman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Penn State University</a:t>
            </a: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November 4, 2012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2" descr="ammonite foss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029199"/>
            <a:ext cx="1790700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23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a home in the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 of the Earth not just a statement</a:t>
            </a:r>
          </a:p>
          <a:p>
            <a:r>
              <a:rPr lang="en-US" dirty="0" smtClean="0"/>
              <a:t>Meteorites not the easy access point</a:t>
            </a:r>
          </a:p>
          <a:p>
            <a:r>
              <a:rPr lang="en-US" dirty="0" smtClean="0"/>
              <a:t>Key minerals reveal ages of their formation</a:t>
            </a:r>
          </a:p>
          <a:p>
            <a:pPr lvl="1"/>
            <a:r>
              <a:rPr lang="en-US" dirty="0" smtClean="0"/>
              <a:t>Mineral compositions, origins important</a:t>
            </a:r>
          </a:p>
          <a:p>
            <a:r>
              <a:rPr lang="en-US" dirty="0" smtClean="0"/>
              <a:t>Geological time scale excellent vehicle</a:t>
            </a:r>
          </a:p>
          <a:p>
            <a:pPr lvl="1"/>
            <a:r>
              <a:rPr lang="en-US" dirty="0" smtClean="0"/>
              <a:t>Relative time / sedimentary rocks</a:t>
            </a:r>
          </a:p>
          <a:p>
            <a:pPr lvl="1"/>
            <a:r>
              <a:rPr lang="en-US" dirty="0" smtClean="0"/>
              <a:t>Absolute time / igneous &amp; </a:t>
            </a:r>
            <a:r>
              <a:rPr lang="en-US" dirty="0" err="1" smtClean="0"/>
              <a:t>met’c</a:t>
            </a:r>
            <a:r>
              <a:rPr lang="en-US" dirty="0" smtClean="0"/>
              <a:t> rocks</a:t>
            </a:r>
          </a:p>
          <a:p>
            <a:pPr lvl="1"/>
            <a:r>
              <a:rPr lang="en-US" dirty="0" smtClean="0"/>
              <a:t>Integrate literacy, numeracy, history, geography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8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words and thoughts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2500" cy="4525963"/>
          </a:xfrm>
        </p:spPr>
        <p:txBody>
          <a:bodyPr/>
          <a:lstStyle/>
          <a:p>
            <a:r>
              <a:rPr lang="en-US" dirty="0" smtClean="0"/>
              <a:t>Seek buy-in for method, not for result</a:t>
            </a:r>
          </a:p>
          <a:p>
            <a:r>
              <a:rPr lang="en-US" dirty="0" smtClean="0"/>
              <a:t>Younger students cannot comprehend scale</a:t>
            </a:r>
          </a:p>
          <a:p>
            <a:r>
              <a:rPr lang="en-US" dirty="0" smtClean="0"/>
              <a:t>Older students, adults may not have background</a:t>
            </a:r>
          </a:p>
          <a:p>
            <a:r>
              <a:rPr lang="en-US" dirty="0" smtClean="0"/>
              <a:t>Context of mineral compositions</a:t>
            </a:r>
          </a:p>
          <a:p>
            <a:r>
              <a:rPr lang="en-US" dirty="0" smtClean="0"/>
              <a:t>Context of geological time chart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146" name="Picture 2" descr="ammonite foss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029200"/>
            <a:ext cx="1790700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3796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there even a controversy?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Scientists agree universally on age of Earth</a:t>
            </a:r>
          </a:p>
          <a:p>
            <a:pPr lvl="1"/>
            <a:r>
              <a:rPr lang="en-US" dirty="0" smtClean="0"/>
              <a:t>4.56 </a:t>
            </a:r>
            <a:r>
              <a:rPr lang="en-US" dirty="0" err="1" smtClean="0"/>
              <a:t>Ga</a:t>
            </a:r>
            <a:r>
              <a:rPr lang="en-US" dirty="0" smtClean="0"/>
              <a:t>, based on ages of meteorites</a:t>
            </a:r>
          </a:p>
          <a:p>
            <a:r>
              <a:rPr lang="en-US" dirty="0" smtClean="0"/>
              <a:t>Students struggle to internalize the age</a:t>
            </a:r>
          </a:p>
          <a:p>
            <a:pPr lvl="1"/>
            <a:r>
              <a:rPr lang="en-US" dirty="0" smtClean="0"/>
              <a:t>Long time periods are difficult to understand</a:t>
            </a:r>
          </a:p>
          <a:p>
            <a:pPr lvl="1"/>
            <a:r>
              <a:rPr lang="en-US" dirty="0" smtClean="0"/>
              <a:t>Meteorites not intuitive to Earth age</a:t>
            </a:r>
          </a:p>
          <a:p>
            <a:pPr lvl="1"/>
            <a:r>
              <a:rPr lang="en-US" dirty="0" smtClean="0"/>
              <a:t>Radiometric decay processes is challenging</a:t>
            </a:r>
          </a:p>
          <a:p>
            <a:pPr lvl="1"/>
            <a:r>
              <a:rPr lang="en-US" dirty="0" smtClean="0"/>
              <a:t>Creationist arguments </a:t>
            </a:r>
          </a:p>
          <a:p>
            <a:r>
              <a:rPr lang="en-US" dirty="0" smtClean="0"/>
              <a:t>Explaining non-intuitive with non-intuitive</a:t>
            </a:r>
          </a:p>
        </p:txBody>
      </p:sp>
    </p:spTree>
    <p:extLst>
      <p:ext uri="{BB962C8B-B14F-4D97-AF65-F5344CB8AC3E}">
        <p14:creationId xmlns:p14="http://schemas.microsoft.com/office/powerpoint/2010/main" val="69080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Deep time is difficult to comprehend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15400" cy="4525963"/>
          </a:xfrm>
        </p:spPr>
        <p:txBody>
          <a:bodyPr/>
          <a:lstStyle/>
          <a:p>
            <a:r>
              <a:rPr lang="en-US" dirty="0" smtClean="0"/>
              <a:t>Sequences of events, reconstructing environments</a:t>
            </a:r>
          </a:p>
          <a:p>
            <a:pPr lvl="1"/>
            <a:r>
              <a:rPr lang="en-US" dirty="0" err="1" smtClean="0"/>
              <a:t>Libarkin</a:t>
            </a:r>
            <a:r>
              <a:rPr lang="en-US" dirty="0" smtClean="0"/>
              <a:t> et al. 2007</a:t>
            </a:r>
          </a:p>
          <a:p>
            <a:pPr lvl="1"/>
            <a:r>
              <a:rPr lang="en-US" dirty="0" err="1" smtClean="0"/>
              <a:t>Dodick</a:t>
            </a:r>
            <a:r>
              <a:rPr lang="en-US" dirty="0" smtClean="0"/>
              <a:t> &amp; Orion 2003 </a:t>
            </a:r>
          </a:p>
          <a:p>
            <a:pPr lvl="1"/>
            <a:r>
              <a:rPr lang="en-US" dirty="0" smtClean="0"/>
              <a:t>Trend 1997, 1998, 2000, 2001</a:t>
            </a:r>
          </a:p>
          <a:p>
            <a:r>
              <a:rPr lang="en-US" dirty="0" smtClean="0"/>
              <a:t>Maturation between grades 7-8 and 9-12</a:t>
            </a:r>
          </a:p>
          <a:p>
            <a:pPr lvl="1"/>
            <a:r>
              <a:rPr lang="en-US" dirty="0" smtClean="0"/>
              <a:t>Increased ability to conceptualize deep time</a:t>
            </a:r>
          </a:p>
          <a:p>
            <a:pPr lvl="1"/>
            <a:r>
              <a:rPr lang="en-US" dirty="0" smtClean="0"/>
              <a:t>Most high school students don’t take Earth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60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 teachers exemplify this situation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Self-selected teachers in plate tectonics </a:t>
            </a:r>
            <a:r>
              <a:rPr lang="en-US" dirty="0" err="1" smtClean="0"/>
              <a:t>w’shop</a:t>
            </a:r>
            <a:endParaRPr lang="en-US" dirty="0" smtClean="0"/>
          </a:p>
          <a:p>
            <a:r>
              <a:rPr lang="en-US" dirty="0" smtClean="0"/>
              <a:t>Grades from upper elementary through 9-12</a:t>
            </a:r>
          </a:p>
          <a:p>
            <a:r>
              <a:rPr lang="en-US" dirty="0" smtClean="0"/>
              <a:t>Sequencing of biological events correct overall</a:t>
            </a:r>
          </a:p>
          <a:p>
            <a:r>
              <a:rPr lang="en-US" dirty="0" smtClean="0"/>
              <a:t>Dates of biological events show confusion</a:t>
            </a:r>
          </a:p>
          <a:p>
            <a:pPr lvl="1"/>
            <a:r>
              <a:rPr lang="en-US" dirty="0" smtClean="0"/>
              <a:t>Events in correct order: 	94% correct</a:t>
            </a:r>
          </a:p>
          <a:p>
            <a:pPr lvl="1"/>
            <a:r>
              <a:rPr lang="en-US" dirty="0" smtClean="0"/>
              <a:t>Earth forms:			70%</a:t>
            </a:r>
          </a:p>
          <a:p>
            <a:pPr lvl="1"/>
            <a:r>
              <a:rPr lang="en-US" dirty="0" smtClean="0"/>
              <a:t>First life (3-4 </a:t>
            </a:r>
            <a:r>
              <a:rPr lang="en-US" dirty="0" err="1" smtClean="0"/>
              <a:t>Ga</a:t>
            </a:r>
            <a:r>
              <a:rPr lang="en-US" dirty="0" smtClean="0"/>
              <a:t>):		41%</a:t>
            </a:r>
          </a:p>
          <a:p>
            <a:pPr lvl="1"/>
            <a:r>
              <a:rPr lang="en-US" dirty="0" smtClean="0"/>
              <a:t>Humans appear:		29%</a:t>
            </a:r>
          </a:p>
          <a:p>
            <a:pPr lvl="1"/>
            <a:r>
              <a:rPr lang="en-US" dirty="0" smtClean="0"/>
              <a:t>Dinosaurs appear:		18%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29051" y="6272910"/>
            <a:ext cx="48131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/>
              <a:t>Guertin</a:t>
            </a:r>
            <a:r>
              <a:rPr lang="en-US" sz="2400" i="1" dirty="0" smtClean="0"/>
              <a:t> et al., 2011 GSA presentation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108263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Earth age: Direct evidence not intuitive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5344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Oldest rocks 3.8-3.9 </a:t>
            </a:r>
            <a:r>
              <a:rPr lang="en-US" dirty="0" err="1" smtClean="0"/>
              <a:t>Ga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Sedimentary minerals 4.1-4.2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Australia, Africa, N. America, Asia, Greenland (&gt;3.5)</a:t>
            </a:r>
          </a:p>
          <a:p>
            <a:pPr lvl="1"/>
            <a:r>
              <a:rPr lang="en-US" dirty="0" smtClean="0"/>
              <a:t>Establishes minimum age only</a:t>
            </a:r>
          </a:p>
          <a:p>
            <a:r>
              <a:rPr lang="en-US" dirty="0" smtClean="0"/>
              <a:t>Meteorites coeval formation but no recycling</a:t>
            </a:r>
          </a:p>
          <a:p>
            <a:pPr lvl="1"/>
            <a:r>
              <a:rPr lang="en-US" dirty="0" smtClean="0"/>
              <a:t>Multiple isotopic approaches, ~70 samples</a:t>
            </a:r>
          </a:p>
          <a:p>
            <a:pPr lvl="1"/>
            <a:r>
              <a:rPr lang="en-US" dirty="0" smtClean="0"/>
              <a:t>Ages cluster 4.55 </a:t>
            </a:r>
            <a:r>
              <a:rPr lang="en-US" dirty="0" err="1" smtClean="0"/>
              <a:t>Ga</a:t>
            </a:r>
            <a:endParaRPr lang="en-US" dirty="0" smtClean="0"/>
          </a:p>
          <a:p>
            <a:pPr lvl="1"/>
            <a:r>
              <a:rPr lang="en-US" dirty="0" smtClean="0"/>
              <a:t>Assume uniform </a:t>
            </a:r>
            <a:r>
              <a:rPr lang="en-US" dirty="0" err="1" smtClean="0"/>
              <a:t>Pb</a:t>
            </a:r>
            <a:r>
              <a:rPr lang="en-US" dirty="0" smtClean="0"/>
              <a:t>, U distribution in original “stuff”</a:t>
            </a:r>
          </a:p>
          <a:p>
            <a:r>
              <a:rPr lang="en-US" dirty="0" smtClean="0"/>
              <a:t>Individual meteorites don’t look like Earth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281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15400" cy="1143000"/>
          </a:xfrm>
        </p:spPr>
        <p:txBody>
          <a:bodyPr>
            <a:noAutofit/>
          </a:bodyPr>
          <a:lstStyle/>
          <a:p>
            <a:r>
              <a:rPr lang="en-US" sz="4200" dirty="0" smtClean="0"/>
              <a:t>Improve teaching of radiometric decay</a:t>
            </a:r>
            <a:endParaRPr lang="en-US" sz="4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471235"/>
            <a:ext cx="8610600" cy="5081965"/>
          </a:xfrm>
        </p:spPr>
        <p:txBody>
          <a:bodyPr>
            <a:normAutofit fontScale="92500"/>
          </a:bodyPr>
          <a:lstStyle/>
          <a:p>
            <a:r>
              <a:rPr lang="en-US" sz="3500" dirty="0" smtClean="0"/>
              <a:t>Most labs involve candy</a:t>
            </a:r>
          </a:p>
          <a:p>
            <a:pPr lvl="1"/>
            <a:r>
              <a:rPr lang="en-US" sz="3100" dirty="0" smtClean="0"/>
              <a:t>Remove “decayed” candy</a:t>
            </a:r>
          </a:p>
          <a:p>
            <a:pPr lvl="1"/>
            <a:r>
              <a:rPr lang="en-US" sz="3000" dirty="0" smtClean="0"/>
              <a:t>Half-life concept okay</a:t>
            </a:r>
          </a:p>
          <a:p>
            <a:pPr lvl="1"/>
            <a:r>
              <a:rPr lang="en-US" sz="3000" dirty="0" smtClean="0"/>
              <a:t>Radiometric decay not okay</a:t>
            </a:r>
          </a:p>
          <a:p>
            <a:r>
              <a:rPr lang="en-US" sz="3500" baseline="30000" dirty="0" smtClean="0"/>
              <a:t>14</a:t>
            </a:r>
            <a:r>
              <a:rPr lang="en-US" sz="3500" dirty="0" smtClean="0"/>
              <a:t>C dating more clear</a:t>
            </a:r>
          </a:p>
          <a:p>
            <a:pPr lvl="1"/>
            <a:r>
              <a:rPr lang="en-US" sz="3000" dirty="0" smtClean="0"/>
              <a:t>Root element stays constant</a:t>
            </a:r>
          </a:p>
          <a:p>
            <a:pPr lvl="1"/>
            <a:r>
              <a:rPr lang="en-US" sz="3000" dirty="0" smtClean="0"/>
              <a:t>Not applicable to most rocks</a:t>
            </a:r>
          </a:p>
          <a:p>
            <a:pPr lvl="1"/>
            <a:r>
              <a:rPr lang="en-US" sz="3000" dirty="0" smtClean="0"/>
              <a:t>Not applicable to deep time</a:t>
            </a:r>
          </a:p>
          <a:p>
            <a:r>
              <a:rPr lang="en-US" sz="3500" b="1" dirty="0" smtClean="0"/>
              <a:t>Improve</a:t>
            </a:r>
            <a:r>
              <a:rPr lang="en-US" sz="3500" dirty="0" smtClean="0"/>
              <a:t> </a:t>
            </a:r>
            <a:r>
              <a:rPr lang="en-US" sz="3500" b="1" dirty="0" smtClean="0"/>
              <a:t>by teaching elements, mineral context</a:t>
            </a:r>
          </a:p>
          <a:p>
            <a:endParaRPr lang="en-US" sz="3500" b="1" dirty="0" smtClean="0"/>
          </a:p>
        </p:txBody>
      </p:sp>
      <p:pic>
        <p:nvPicPr>
          <p:cNvPr id="1026" name="Picture 2" descr="m&amp;m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331590" y="1678810"/>
            <a:ext cx="3733800" cy="3119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9681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Finally, a use for rocks &amp; minerals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34400" cy="4724400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 smtClean="0"/>
              <a:t>Suitable minerals almost always igneous, </a:t>
            </a:r>
            <a:r>
              <a:rPr lang="en-US" sz="3500" dirty="0" err="1" smtClean="0"/>
              <a:t>met’c</a:t>
            </a:r>
            <a:endParaRPr lang="en-US" sz="3500" dirty="0" smtClean="0"/>
          </a:p>
          <a:p>
            <a:r>
              <a:rPr lang="en-US" sz="3500" dirty="0" smtClean="0"/>
              <a:t>Ages reflect time since cooling (diffusion stops)</a:t>
            </a:r>
          </a:p>
          <a:p>
            <a:r>
              <a:rPr lang="en-US" sz="3500" dirty="0" smtClean="0"/>
              <a:t>Potassium is found in: </a:t>
            </a:r>
          </a:p>
          <a:p>
            <a:pPr lvl="1"/>
            <a:r>
              <a:rPr lang="en-US" sz="3000" dirty="0" smtClean="0"/>
              <a:t>K-feldspar </a:t>
            </a:r>
          </a:p>
          <a:p>
            <a:pPr lvl="1"/>
            <a:r>
              <a:rPr lang="en-US" sz="3000" dirty="0" smtClean="0"/>
              <a:t>micas</a:t>
            </a:r>
          </a:p>
          <a:p>
            <a:pPr lvl="1"/>
            <a:r>
              <a:rPr lang="en-US" sz="3000" dirty="0" smtClean="0"/>
              <a:t>amphibole</a:t>
            </a:r>
            <a:r>
              <a:rPr lang="en-US" dirty="0" smtClean="0"/>
              <a:t> </a:t>
            </a:r>
          </a:p>
          <a:p>
            <a:r>
              <a:rPr lang="en-US" sz="3500" dirty="0" smtClean="0"/>
              <a:t>Uranium is found in: </a:t>
            </a:r>
          </a:p>
          <a:p>
            <a:pPr lvl="1"/>
            <a:r>
              <a:rPr lang="en-US" sz="3000" dirty="0" smtClean="0"/>
              <a:t>zircon </a:t>
            </a:r>
          </a:p>
          <a:p>
            <a:pPr lvl="1"/>
            <a:r>
              <a:rPr lang="en-US" sz="3000" dirty="0" smtClean="0"/>
              <a:t>apatite </a:t>
            </a:r>
          </a:p>
          <a:p>
            <a:pPr lvl="1"/>
            <a:r>
              <a:rPr lang="en-US" sz="3000" dirty="0" err="1" smtClean="0"/>
              <a:t>sphene</a:t>
            </a:r>
            <a:r>
              <a:rPr lang="en-US" sz="3000" dirty="0" smtClean="0"/>
              <a:t>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6263038"/>
            <a:ext cx="8229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/>
              <a:t>From Pam Gore: http</a:t>
            </a:r>
            <a:r>
              <a:rPr lang="en-US" sz="2000" i="1" dirty="0"/>
              <a:t>://facstaff.gpc.edu/~pgore/geology/geo102/radio.htm</a:t>
            </a:r>
          </a:p>
        </p:txBody>
      </p:sp>
      <p:pic>
        <p:nvPicPr>
          <p:cNvPr id="2050" name="Picture 2" descr="Natural brown spotted granite / marble texture background Stock Photo - 530575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476" r="32678"/>
          <a:stretch/>
        </p:blipFill>
        <p:spPr bwMode="auto">
          <a:xfrm>
            <a:off x="4495800" y="2938407"/>
            <a:ext cx="3762277" cy="3157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2576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 the geological time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4999037"/>
            <a:ext cx="8229600" cy="1935163"/>
          </a:xfrm>
        </p:spPr>
        <p:txBody>
          <a:bodyPr/>
          <a:lstStyle/>
          <a:p>
            <a:r>
              <a:rPr lang="en-US" dirty="0" smtClean="0"/>
              <a:t>Interdisciplinary approach by community</a:t>
            </a:r>
          </a:p>
          <a:p>
            <a:r>
              <a:rPr lang="en-US" dirty="0" smtClean="0"/>
              <a:t>Igneous, </a:t>
            </a:r>
            <a:r>
              <a:rPr lang="en-US" dirty="0" err="1" smtClean="0"/>
              <a:t>met’c</a:t>
            </a:r>
            <a:r>
              <a:rPr lang="en-US" dirty="0" smtClean="0"/>
              <a:t> rocks indicate ages, dates</a:t>
            </a:r>
          </a:p>
          <a:p>
            <a:r>
              <a:rPr lang="en-US" dirty="0" smtClean="0"/>
              <a:t>Sedimentary rocks indicate fossils, extinctions</a:t>
            </a:r>
            <a:endParaRPr lang="en-US" dirty="0"/>
          </a:p>
          <a:p>
            <a:endParaRPr lang="en-US" dirty="0"/>
          </a:p>
        </p:txBody>
      </p:sp>
      <p:pic>
        <p:nvPicPr>
          <p:cNvPr id="5122" name="Picture 2" descr="http://www.geosociety.org/science/timescale/09timescl-5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95400"/>
            <a:ext cx="523875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065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/>
              <a:t>G</a:t>
            </a:r>
            <a:r>
              <a:rPr lang="en-US" dirty="0" smtClean="0"/>
              <a:t>eological time scale can make sense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98868" y="1524000"/>
            <a:ext cx="4168932" cy="4525963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Names are explained</a:t>
            </a:r>
          </a:p>
          <a:p>
            <a:pPr lvl="1"/>
            <a:r>
              <a:rPr lang="en-US" sz="2600" dirty="0" smtClean="0"/>
              <a:t>Locations have meaning</a:t>
            </a:r>
          </a:p>
          <a:p>
            <a:pPr lvl="1"/>
            <a:r>
              <a:rPr lang="en-US" sz="2600" dirty="0" smtClean="0"/>
              <a:t>Dates have meaning</a:t>
            </a:r>
          </a:p>
          <a:p>
            <a:r>
              <a:rPr lang="en-US" sz="3200" dirty="0" smtClean="0"/>
              <a:t>Cross-cutting themes</a:t>
            </a:r>
          </a:p>
          <a:p>
            <a:pPr lvl="1"/>
            <a:r>
              <a:rPr lang="en-US" dirty="0" smtClean="0"/>
              <a:t>Literacy</a:t>
            </a:r>
          </a:p>
          <a:p>
            <a:pPr lvl="1"/>
            <a:r>
              <a:rPr lang="en-US" dirty="0" smtClean="0"/>
              <a:t>Numeracy </a:t>
            </a:r>
          </a:p>
          <a:p>
            <a:r>
              <a:rPr lang="en-US" sz="3200" dirty="0" smtClean="0"/>
              <a:t>Mass extinctions define every one of the horizontal lines</a:t>
            </a:r>
            <a:endParaRPr lang="en-US" sz="3200" dirty="0"/>
          </a:p>
        </p:txBody>
      </p:sp>
      <p:pic>
        <p:nvPicPr>
          <p:cNvPr id="3074" name="Picture 2" descr="Diagram showing divisions of geologic ti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42237"/>
            <a:ext cx="4746468" cy="5269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084834" y="6488668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http://pubs.usgs.gov/gip/geotime/divisions.html</a:t>
            </a:r>
          </a:p>
        </p:txBody>
      </p:sp>
    </p:spTree>
    <p:extLst>
      <p:ext uri="{BB962C8B-B14F-4D97-AF65-F5344CB8AC3E}">
        <p14:creationId xmlns:p14="http://schemas.microsoft.com/office/powerpoint/2010/main" val="3496328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359</TotalTime>
  <Words>463</Words>
  <Application>Microsoft Office PowerPoint</Application>
  <PresentationFormat>On-screen Show (4:3)</PresentationFormat>
  <Paragraphs>92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Age of the Earth: Deep time, mass extinctions and radiometric decay</vt:lpstr>
      <vt:lpstr>Is there even a controversy?</vt:lpstr>
      <vt:lpstr>Deep time is difficult to comprehend</vt:lpstr>
      <vt:lpstr>PA teachers exemplify this situation</vt:lpstr>
      <vt:lpstr>Earth age: Direct evidence not intuitive</vt:lpstr>
      <vt:lpstr>Improve teaching of radiometric decay</vt:lpstr>
      <vt:lpstr>Finally, a use for rocks &amp; minerals</vt:lpstr>
      <vt:lpstr>Develop the geological time scale</vt:lpstr>
      <vt:lpstr>Geological time scale can make sense</vt:lpstr>
      <vt:lpstr>Finding a home in the curriculum</vt:lpstr>
      <vt:lpstr>Closing words and thoughts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Controversy: The Age of the Earth</dc:title>
  <dc:creator>tanya</dc:creator>
  <cp:lastModifiedBy>tanya</cp:lastModifiedBy>
  <cp:revision>32</cp:revision>
  <dcterms:created xsi:type="dcterms:W3CDTF">2012-10-21T17:55:16Z</dcterms:created>
  <dcterms:modified xsi:type="dcterms:W3CDTF">2012-11-20T02:19:14Z</dcterms:modified>
</cp:coreProperties>
</file>