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2" r:id="rId3"/>
    <p:sldId id="261" r:id="rId4"/>
    <p:sldId id="269" r:id="rId5"/>
    <p:sldId id="283" r:id="rId6"/>
    <p:sldId id="259" r:id="rId7"/>
    <p:sldId id="263" r:id="rId8"/>
    <p:sldId id="272" r:id="rId9"/>
    <p:sldId id="265" r:id="rId10"/>
    <p:sldId id="266" r:id="rId11"/>
    <p:sldId id="267" r:id="rId12"/>
    <p:sldId id="268" r:id="rId13"/>
    <p:sldId id="273" r:id="rId14"/>
    <p:sldId id="270" r:id="rId15"/>
    <p:sldId id="271" r:id="rId16"/>
    <p:sldId id="274" r:id="rId17"/>
    <p:sldId id="277" r:id="rId18"/>
    <p:sldId id="275" r:id="rId19"/>
    <p:sldId id="276" r:id="rId20"/>
    <p:sldId id="278" r:id="rId21"/>
    <p:sldId id="279" r:id="rId22"/>
    <p:sldId id="257" r:id="rId23"/>
    <p:sldId id="258" r:id="rId24"/>
    <p:sldId id="264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82"/>
    <a:srgbClr val="000099"/>
    <a:srgbClr val="0000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-17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Hidalgo_Pub\Hidalgo_Fairway_Assesmen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Hidalgo_Pub\Hidalgo_Fairway_Assesme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Gradient Distribution</a:t>
            </a:r>
            <a:endParaRPr lang="en-US" dirty="0"/>
          </a:p>
        </c:rich>
      </c:tx>
      <c:layout>
        <c:manualLayout>
          <c:xMode val="edge"/>
          <c:yMode val="edge"/>
          <c:x val="0.2825065616797900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832383021087881"/>
          <c:y val="9.8391404199475063E-2"/>
          <c:w val="0.79764404449443815"/>
          <c:h val="0.68934908136482942"/>
        </c:manualLayout>
      </c:layout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cat>
            <c:strRef>
              <c:f>[Hidalgo_Fairway_Assesment.xlsx]South_Field!$AH$49:$AH$64</c:f>
              <c:strCache>
                <c:ptCount val="16"/>
                <c:pt idx="0">
                  <c:v>0.0185</c:v>
                </c:pt>
                <c:pt idx="1">
                  <c:v>0.019</c:v>
                </c:pt>
                <c:pt idx="2">
                  <c:v>0.0195</c:v>
                </c:pt>
                <c:pt idx="3">
                  <c:v>0.02</c:v>
                </c:pt>
                <c:pt idx="4">
                  <c:v>0.0205</c:v>
                </c:pt>
                <c:pt idx="5">
                  <c:v>0.021</c:v>
                </c:pt>
                <c:pt idx="6">
                  <c:v>0.0215</c:v>
                </c:pt>
                <c:pt idx="7">
                  <c:v>0.022</c:v>
                </c:pt>
                <c:pt idx="8">
                  <c:v>0.0225</c:v>
                </c:pt>
                <c:pt idx="9">
                  <c:v>0.023</c:v>
                </c:pt>
                <c:pt idx="10">
                  <c:v>0.0235</c:v>
                </c:pt>
                <c:pt idx="11">
                  <c:v>0.024</c:v>
                </c:pt>
                <c:pt idx="12">
                  <c:v>0.0245</c:v>
                </c:pt>
                <c:pt idx="13">
                  <c:v>0.025</c:v>
                </c:pt>
                <c:pt idx="14">
                  <c:v>0.0255</c:v>
                </c:pt>
                <c:pt idx="15">
                  <c:v>More</c:v>
                </c:pt>
              </c:strCache>
            </c:strRef>
          </c:cat>
          <c:val>
            <c:numRef>
              <c:f>[Hidalgo_Fairway_Assesment.xlsx]South_Field!$AI$49:$AI$64</c:f>
              <c:numCache>
                <c:formatCode>General</c:formatCode>
                <c:ptCount val="16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8</c:v>
                </c:pt>
                <c:pt idx="4">
                  <c:v>10</c:v>
                </c:pt>
                <c:pt idx="5">
                  <c:v>23</c:v>
                </c:pt>
                <c:pt idx="6">
                  <c:v>19</c:v>
                </c:pt>
                <c:pt idx="7">
                  <c:v>22</c:v>
                </c:pt>
                <c:pt idx="8">
                  <c:v>29</c:v>
                </c:pt>
                <c:pt idx="9">
                  <c:v>36</c:v>
                </c:pt>
                <c:pt idx="10">
                  <c:v>29</c:v>
                </c:pt>
                <c:pt idx="11">
                  <c:v>9</c:v>
                </c:pt>
                <c:pt idx="12">
                  <c:v>3</c:v>
                </c:pt>
                <c:pt idx="13">
                  <c:v>2</c:v>
                </c:pt>
                <c:pt idx="14">
                  <c:v>2</c:v>
                </c:pt>
                <c:pt idx="1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083840"/>
        <c:axId val="86090112"/>
      </c:barChart>
      <c:lineChart>
        <c:grouping val="standard"/>
        <c:varyColors val="0"/>
        <c:ser>
          <c:idx val="1"/>
          <c:order val="1"/>
          <c:tx>
            <c:v>Cumulative %</c:v>
          </c:tx>
          <c:cat>
            <c:strRef>
              <c:f>[Hidalgo_Fairway_Assesment.xlsx]South_Field!$AH$49:$AH$64</c:f>
              <c:strCache>
                <c:ptCount val="16"/>
                <c:pt idx="0">
                  <c:v>0.0185</c:v>
                </c:pt>
                <c:pt idx="1">
                  <c:v>0.019</c:v>
                </c:pt>
                <c:pt idx="2">
                  <c:v>0.0195</c:v>
                </c:pt>
                <c:pt idx="3">
                  <c:v>0.02</c:v>
                </c:pt>
                <c:pt idx="4">
                  <c:v>0.0205</c:v>
                </c:pt>
                <c:pt idx="5">
                  <c:v>0.021</c:v>
                </c:pt>
                <c:pt idx="6">
                  <c:v>0.0215</c:v>
                </c:pt>
                <c:pt idx="7">
                  <c:v>0.022</c:v>
                </c:pt>
                <c:pt idx="8">
                  <c:v>0.0225</c:v>
                </c:pt>
                <c:pt idx="9">
                  <c:v>0.023</c:v>
                </c:pt>
                <c:pt idx="10">
                  <c:v>0.0235</c:v>
                </c:pt>
                <c:pt idx="11">
                  <c:v>0.024</c:v>
                </c:pt>
                <c:pt idx="12">
                  <c:v>0.0245</c:v>
                </c:pt>
                <c:pt idx="13">
                  <c:v>0.025</c:v>
                </c:pt>
                <c:pt idx="14">
                  <c:v>0.0255</c:v>
                </c:pt>
                <c:pt idx="15">
                  <c:v>More</c:v>
                </c:pt>
              </c:strCache>
            </c:strRef>
          </c:cat>
          <c:val>
            <c:numRef>
              <c:f>[Hidalgo_Fairway_Assesment.xlsx]South_Field!$AJ$49:$AJ$64</c:f>
              <c:numCache>
                <c:formatCode>0.00%</c:formatCode>
                <c:ptCount val="16"/>
                <c:pt idx="0">
                  <c:v>0.01</c:v>
                </c:pt>
                <c:pt idx="1">
                  <c:v>2.5000000000000001E-2</c:v>
                </c:pt>
                <c:pt idx="2">
                  <c:v>3.5000000000000003E-2</c:v>
                </c:pt>
                <c:pt idx="3">
                  <c:v>7.4999999999999997E-2</c:v>
                </c:pt>
                <c:pt idx="4">
                  <c:v>0.125</c:v>
                </c:pt>
                <c:pt idx="5">
                  <c:v>0.24</c:v>
                </c:pt>
                <c:pt idx="6">
                  <c:v>0.33500000000000002</c:v>
                </c:pt>
                <c:pt idx="7">
                  <c:v>0.44500000000000001</c:v>
                </c:pt>
                <c:pt idx="8">
                  <c:v>0.59</c:v>
                </c:pt>
                <c:pt idx="9">
                  <c:v>0.77</c:v>
                </c:pt>
                <c:pt idx="10">
                  <c:v>0.91500000000000004</c:v>
                </c:pt>
                <c:pt idx="11">
                  <c:v>0.96</c:v>
                </c:pt>
                <c:pt idx="12">
                  <c:v>0.97499999999999998</c:v>
                </c:pt>
                <c:pt idx="13">
                  <c:v>0.98499999999999999</c:v>
                </c:pt>
                <c:pt idx="14">
                  <c:v>0.995</c:v>
                </c:pt>
                <c:pt idx="15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097920"/>
        <c:axId val="86092032"/>
      </c:lineChart>
      <c:catAx>
        <c:axId val="860838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Geothermal Gradient (</a:t>
                </a:r>
                <a:r>
                  <a:rPr lang="en-US" dirty="0" err="1" smtClean="0"/>
                  <a:t>Deg</a:t>
                </a:r>
                <a:r>
                  <a:rPr lang="en-US" dirty="0" smtClean="0"/>
                  <a:t> F/</a:t>
                </a:r>
                <a:r>
                  <a:rPr lang="en-US" dirty="0" err="1" smtClean="0"/>
                  <a:t>ft</a:t>
                </a:r>
                <a:r>
                  <a:rPr lang="en-US" dirty="0" smtClean="0"/>
                  <a:t>)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86090112"/>
        <c:crosses val="autoZero"/>
        <c:auto val="1"/>
        <c:lblAlgn val="ctr"/>
        <c:lblOffset val="100"/>
        <c:noMultiLvlLbl val="0"/>
      </c:catAx>
      <c:valAx>
        <c:axId val="8609011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6083840"/>
        <c:crosses val="autoZero"/>
        <c:crossBetween val="between"/>
      </c:valAx>
      <c:valAx>
        <c:axId val="86092032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crossAx val="86097920"/>
        <c:crosses val="max"/>
        <c:crossBetween val="between"/>
      </c:valAx>
      <c:catAx>
        <c:axId val="86097920"/>
        <c:scaling>
          <c:orientation val="minMax"/>
        </c:scaling>
        <c:delete val="1"/>
        <c:axPos val="b"/>
        <c:majorTickMark val="out"/>
        <c:minorTickMark val="none"/>
        <c:tickLblPos val="nextTo"/>
        <c:crossAx val="86092032"/>
        <c:crosses val="autoZero"/>
        <c:auto val="1"/>
        <c:lblAlgn val="ctr"/>
        <c:lblOffset val="100"/>
        <c:noMultiLvlLbl val="0"/>
      </c:cat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11388451443569554"/>
          <c:y val="0.16205520582420768"/>
          <c:w val="0.2493702870474524"/>
          <c:h val="0.16146161417322835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BHT vs Depth</a:t>
            </a:r>
          </a:p>
        </c:rich>
      </c:tx>
      <c:layout>
        <c:manualLayout>
          <c:xMode val="edge"/>
          <c:yMode val="edge"/>
          <c:x val="0.38179478401320238"/>
          <c:y val="3.3085194375516956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2123812109693186"/>
          <c:y val="4.8695261776488467E-2"/>
          <c:w val="0.81073038284007604"/>
          <c:h val="0.792284155270064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ly"/>
            <c:order val="2"/>
            <c:intercept val="70"/>
            <c:dispRSqr val="1"/>
            <c:dispEq val="1"/>
            <c:trendlineLbl>
              <c:layout>
                <c:manualLayout>
                  <c:x val="0.14140668838808942"/>
                  <c:y val="0.37176889073076391"/>
                </c:manualLayout>
              </c:layout>
              <c:numFmt formatCode="General" sourceLinked="0"/>
            </c:trendlineLbl>
          </c:trendline>
          <c:xVal>
            <c:numRef>
              <c:f>[Hidalgo_Fairway_Assesment.xlsx]South_Field!$K$2:$K$201</c:f>
              <c:numCache>
                <c:formatCode>0</c:formatCode>
                <c:ptCount val="200"/>
                <c:pt idx="0">
                  <c:v>12810</c:v>
                </c:pt>
                <c:pt idx="1">
                  <c:v>14186</c:v>
                </c:pt>
                <c:pt idx="2">
                  <c:v>15040</c:v>
                </c:pt>
                <c:pt idx="3">
                  <c:v>15244</c:v>
                </c:pt>
                <c:pt idx="4">
                  <c:v>17014</c:v>
                </c:pt>
                <c:pt idx="5">
                  <c:v>11963</c:v>
                </c:pt>
                <c:pt idx="6">
                  <c:v>14084</c:v>
                </c:pt>
                <c:pt idx="7">
                  <c:v>13481</c:v>
                </c:pt>
                <c:pt idx="8">
                  <c:v>12860</c:v>
                </c:pt>
                <c:pt idx="9">
                  <c:v>12860</c:v>
                </c:pt>
                <c:pt idx="10">
                  <c:v>13908</c:v>
                </c:pt>
                <c:pt idx="11">
                  <c:v>10972</c:v>
                </c:pt>
                <c:pt idx="12">
                  <c:v>12522</c:v>
                </c:pt>
                <c:pt idx="13">
                  <c:v>10012</c:v>
                </c:pt>
                <c:pt idx="14">
                  <c:v>14076</c:v>
                </c:pt>
                <c:pt idx="15">
                  <c:v>17580</c:v>
                </c:pt>
                <c:pt idx="16">
                  <c:v>10870</c:v>
                </c:pt>
                <c:pt idx="17">
                  <c:v>12230</c:v>
                </c:pt>
                <c:pt idx="18">
                  <c:v>18066</c:v>
                </c:pt>
                <c:pt idx="19">
                  <c:v>11070</c:v>
                </c:pt>
                <c:pt idx="20">
                  <c:v>11734</c:v>
                </c:pt>
                <c:pt idx="21">
                  <c:v>15602</c:v>
                </c:pt>
                <c:pt idx="22">
                  <c:v>11946</c:v>
                </c:pt>
                <c:pt idx="23">
                  <c:v>13149</c:v>
                </c:pt>
                <c:pt idx="24">
                  <c:v>14327</c:v>
                </c:pt>
                <c:pt idx="25">
                  <c:v>14260</c:v>
                </c:pt>
                <c:pt idx="26">
                  <c:v>9560</c:v>
                </c:pt>
                <c:pt idx="27">
                  <c:v>14316</c:v>
                </c:pt>
                <c:pt idx="28">
                  <c:v>14254</c:v>
                </c:pt>
                <c:pt idx="29">
                  <c:v>18033</c:v>
                </c:pt>
                <c:pt idx="30">
                  <c:v>16660</c:v>
                </c:pt>
                <c:pt idx="31">
                  <c:v>14230</c:v>
                </c:pt>
                <c:pt idx="32">
                  <c:v>16468</c:v>
                </c:pt>
                <c:pt idx="33">
                  <c:v>9572</c:v>
                </c:pt>
                <c:pt idx="34">
                  <c:v>14212</c:v>
                </c:pt>
                <c:pt idx="35">
                  <c:v>14210</c:v>
                </c:pt>
                <c:pt idx="36">
                  <c:v>16712</c:v>
                </c:pt>
                <c:pt idx="37">
                  <c:v>12604</c:v>
                </c:pt>
                <c:pt idx="38">
                  <c:v>11614</c:v>
                </c:pt>
                <c:pt idx="39">
                  <c:v>11978</c:v>
                </c:pt>
                <c:pt idx="40">
                  <c:v>16330</c:v>
                </c:pt>
                <c:pt idx="41">
                  <c:v>14038</c:v>
                </c:pt>
                <c:pt idx="42">
                  <c:v>13213</c:v>
                </c:pt>
                <c:pt idx="43">
                  <c:v>13213</c:v>
                </c:pt>
                <c:pt idx="44">
                  <c:v>7817</c:v>
                </c:pt>
                <c:pt idx="45">
                  <c:v>15951</c:v>
                </c:pt>
                <c:pt idx="46">
                  <c:v>18772</c:v>
                </c:pt>
                <c:pt idx="47">
                  <c:v>8128</c:v>
                </c:pt>
                <c:pt idx="48">
                  <c:v>16368</c:v>
                </c:pt>
                <c:pt idx="49">
                  <c:v>11818</c:v>
                </c:pt>
                <c:pt idx="50">
                  <c:v>12030</c:v>
                </c:pt>
                <c:pt idx="51">
                  <c:v>14435</c:v>
                </c:pt>
                <c:pt idx="52">
                  <c:v>14418</c:v>
                </c:pt>
                <c:pt idx="53">
                  <c:v>16722</c:v>
                </c:pt>
                <c:pt idx="54">
                  <c:v>9785</c:v>
                </c:pt>
                <c:pt idx="55">
                  <c:v>15537</c:v>
                </c:pt>
                <c:pt idx="56">
                  <c:v>12197</c:v>
                </c:pt>
                <c:pt idx="57">
                  <c:v>15090</c:v>
                </c:pt>
                <c:pt idx="58">
                  <c:v>12619</c:v>
                </c:pt>
                <c:pt idx="59">
                  <c:v>13300</c:v>
                </c:pt>
                <c:pt idx="60">
                  <c:v>14168</c:v>
                </c:pt>
                <c:pt idx="61">
                  <c:v>12507</c:v>
                </c:pt>
                <c:pt idx="62">
                  <c:v>13902</c:v>
                </c:pt>
                <c:pt idx="63">
                  <c:v>15770</c:v>
                </c:pt>
                <c:pt idx="64">
                  <c:v>17664</c:v>
                </c:pt>
                <c:pt idx="65">
                  <c:v>15738</c:v>
                </c:pt>
                <c:pt idx="66">
                  <c:v>15298</c:v>
                </c:pt>
                <c:pt idx="67">
                  <c:v>13715</c:v>
                </c:pt>
                <c:pt idx="68">
                  <c:v>13323</c:v>
                </c:pt>
                <c:pt idx="69">
                  <c:v>14090</c:v>
                </c:pt>
                <c:pt idx="70">
                  <c:v>14124</c:v>
                </c:pt>
                <c:pt idx="71">
                  <c:v>14157</c:v>
                </c:pt>
                <c:pt idx="72">
                  <c:v>14652</c:v>
                </c:pt>
                <c:pt idx="73">
                  <c:v>12716</c:v>
                </c:pt>
                <c:pt idx="74">
                  <c:v>15519</c:v>
                </c:pt>
                <c:pt idx="75">
                  <c:v>18904</c:v>
                </c:pt>
                <c:pt idx="76">
                  <c:v>14104</c:v>
                </c:pt>
                <c:pt idx="77">
                  <c:v>13886</c:v>
                </c:pt>
                <c:pt idx="78">
                  <c:v>14650</c:v>
                </c:pt>
                <c:pt idx="79">
                  <c:v>9610</c:v>
                </c:pt>
                <c:pt idx="80">
                  <c:v>9652</c:v>
                </c:pt>
                <c:pt idx="81">
                  <c:v>12843</c:v>
                </c:pt>
                <c:pt idx="82">
                  <c:v>14071</c:v>
                </c:pt>
                <c:pt idx="83">
                  <c:v>17330</c:v>
                </c:pt>
                <c:pt idx="84">
                  <c:v>9472</c:v>
                </c:pt>
                <c:pt idx="85">
                  <c:v>12550</c:v>
                </c:pt>
                <c:pt idx="86">
                  <c:v>14090</c:v>
                </c:pt>
                <c:pt idx="87">
                  <c:v>9608</c:v>
                </c:pt>
                <c:pt idx="88">
                  <c:v>9608</c:v>
                </c:pt>
                <c:pt idx="89">
                  <c:v>9394</c:v>
                </c:pt>
                <c:pt idx="90">
                  <c:v>13944</c:v>
                </c:pt>
                <c:pt idx="91">
                  <c:v>14198</c:v>
                </c:pt>
                <c:pt idx="92">
                  <c:v>9476</c:v>
                </c:pt>
                <c:pt idx="93">
                  <c:v>14188</c:v>
                </c:pt>
                <c:pt idx="94">
                  <c:v>12184</c:v>
                </c:pt>
                <c:pt idx="95">
                  <c:v>14330</c:v>
                </c:pt>
                <c:pt idx="96">
                  <c:v>13603</c:v>
                </c:pt>
                <c:pt idx="97">
                  <c:v>13226</c:v>
                </c:pt>
                <c:pt idx="98">
                  <c:v>14230</c:v>
                </c:pt>
                <c:pt idx="99">
                  <c:v>13260</c:v>
                </c:pt>
                <c:pt idx="100">
                  <c:v>16300</c:v>
                </c:pt>
                <c:pt idx="101">
                  <c:v>14261</c:v>
                </c:pt>
                <c:pt idx="102">
                  <c:v>15650</c:v>
                </c:pt>
                <c:pt idx="103">
                  <c:v>14108</c:v>
                </c:pt>
                <c:pt idx="104">
                  <c:v>14102</c:v>
                </c:pt>
                <c:pt idx="105">
                  <c:v>14856</c:v>
                </c:pt>
                <c:pt idx="106">
                  <c:v>14736</c:v>
                </c:pt>
                <c:pt idx="107">
                  <c:v>12153</c:v>
                </c:pt>
                <c:pt idx="108">
                  <c:v>14025</c:v>
                </c:pt>
                <c:pt idx="109">
                  <c:v>9770</c:v>
                </c:pt>
                <c:pt idx="110">
                  <c:v>12838</c:v>
                </c:pt>
                <c:pt idx="111">
                  <c:v>14800</c:v>
                </c:pt>
                <c:pt idx="112">
                  <c:v>12412</c:v>
                </c:pt>
                <c:pt idx="113">
                  <c:v>14274</c:v>
                </c:pt>
                <c:pt idx="114">
                  <c:v>12436</c:v>
                </c:pt>
                <c:pt idx="115">
                  <c:v>12276</c:v>
                </c:pt>
                <c:pt idx="116">
                  <c:v>15024</c:v>
                </c:pt>
                <c:pt idx="117">
                  <c:v>15212</c:v>
                </c:pt>
                <c:pt idx="118">
                  <c:v>15055</c:v>
                </c:pt>
                <c:pt idx="119">
                  <c:v>14192</c:v>
                </c:pt>
                <c:pt idx="120">
                  <c:v>14388</c:v>
                </c:pt>
                <c:pt idx="121">
                  <c:v>11890</c:v>
                </c:pt>
                <c:pt idx="122">
                  <c:v>13537</c:v>
                </c:pt>
                <c:pt idx="123">
                  <c:v>12482</c:v>
                </c:pt>
                <c:pt idx="124">
                  <c:v>10684</c:v>
                </c:pt>
                <c:pt idx="125">
                  <c:v>12655</c:v>
                </c:pt>
                <c:pt idx="126">
                  <c:v>12086</c:v>
                </c:pt>
                <c:pt idx="127">
                  <c:v>12134</c:v>
                </c:pt>
                <c:pt idx="128">
                  <c:v>15408</c:v>
                </c:pt>
                <c:pt idx="129">
                  <c:v>15632</c:v>
                </c:pt>
                <c:pt idx="130">
                  <c:v>12900</c:v>
                </c:pt>
                <c:pt idx="131">
                  <c:v>12552</c:v>
                </c:pt>
                <c:pt idx="132">
                  <c:v>12350</c:v>
                </c:pt>
                <c:pt idx="133">
                  <c:v>16786</c:v>
                </c:pt>
                <c:pt idx="134">
                  <c:v>14108</c:v>
                </c:pt>
                <c:pt idx="135">
                  <c:v>14151</c:v>
                </c:pt>
                <c:pt idx="136">
                  <c:v>12369</c:v>
                </c:pt>
                <c:pt idx="137">
                  <c:v>11874</c:v>
                </c:pt>
                <c:pt idx="138">
                  <c:v>11868</c:v>
                </c:pt>
                <c:pt idx="139">
                  <c:v>12856</c:v>
                </c:pt>
                <c:pt idx="140">
                  <c:v>15274</c:v>
                </c:pt>
                <c:pt idx="141">
                  <c:v>11858</c:v>
                </c:pt>
                <c:pt idx="142">
                  <c:v>16700</c:v>
                </c:pt>
                <c:pt idx="143">
                  <c:v>15909</c:v>
                </c:pt>
                <c:pt idx="144">
                  <c:v>12844</c:v>
                </c:pt>
                <c:pt idx="145">
                  <c:v>11658</c:v>
                </c:pt>
                <c:pt idx="146">
                  <c:v>10960</c:v>
                </c:pt>
                <c:pt idx="147">
                  <c:v>15254</c:v>
                </c:pt>
                <c:pt idx="148">
                  <c:v>13278</c:v>
                </c:pt>
                <c:pt idx="149">
                  <c:v>14360</c:v>
                </c:pt>
                <c:pt idx="150">
                  <c:v>13025</c:v>
                </c:pt>
                <c:pt idx="151">
                  <c:v>12136</c:v>
                </c:pt>
                <c:pt idx="152">
                  <c:v>11442</c:v>
                </c:pt>
                <c:pt idx="153">
                  <c:v>12622</c:v>
                </c:pt>
                <c:pt idx="154">
                  <c:v>14642</c:v>
                </c:pt>
                <c:pt idx="155">
                  <c:v>12422</c:v>
                </c:pt>
                <c:pt idx="156">
                  <c:v>12470</c:v>
                </c:pt>
                <c:pt idx="157">
                  <c:v>13258</c:v>
                </c:pt>
                <c:pt idx="158">
                  <c:v>13258</c:v>
                </c:pt>
                <c:pt idx="159">
                  <c:v>13699</c:v>
                </c:pt>
                <c:pt idx="160">
                  <c:v>13102</c:v>
                </c:pt>
                <c:pt idx="161">
                  <c:v>15760</c:v>
                </c:pt>
                <c:pt idx="162">
                  <c:v>11966</c:v>
                </c:pt>
                <c:pt idx="163">
                  <c:v>11916</c:v>
                </c:pt>
                <c:pt idx="164">
                  <c:v>11962</c:v>
                </c:pt>
                <c:pt idx="165">
                  <c:v>11960</c:v>
                </c:pt>
                <c:pt idx="166">
                  <c:v>12990</c:v>
                </c:pt>
                <c:pt idx="167">
                  <c:v>10824</c:v>
                </c:pt>
                <c:pt idx="168">
                  <c:v>11708</c:v>
                </c:pt>
                <c:pt idx="169">
                  <c:v>12445</c:v>
                </c:pt>
                <c:pt idx="170">
                  <c:v>12244</c:v>
                </c:pt>
                <c:pt idx="171">
                  <c:v>11646</c:v>
                </c:pt>
                <c:pt idx="172">
                  <c:v>12086</c:v>
                </c:pt>
                <c:pt idx="173">
                  <c:v>11692</c:v>
                </c:pt>
                <c:pt idx="174">
                  <c:v>12084</c:v>
                </c:pt>
                <c:pt idx="175">
                  <c:v>11834</c:v>
                </c:pt>
                <c:pt idx="176">
                  <c:v>10950</c:v>
                </c:pt>
                <c:pt idx="177">
                  <c:v>10040</c:v>
                </c:pt>
                <c:pt idx="178">
                  <c:v>8366</c:v>
                </c:pt>
                <c:pt idx="179">
                  <c:v>14062</c:v>
                </c:pt>
                <c:pt idx="180">
                  <c:v>8680</c:v>
                </c:pt>
                <c:pt idx="181">
                  <c:v>13142</c:v>
                </c:pt>
                <c:pt idx="182">
                  <c:v>13615</c:v>
                </c:pt>
                <c:pt idx="183">
                  <c:v>16485</c:v>
                </c:pt>
                <c:pt idx="184">
                  <c:v>13348</c:v>
                </c:pt>
                <c:pt idx="185">
                  <c:v>12199</c:v>
                </c:pt>
                <c:pt idx="186">
                  <c:v>11903</c:v>
                </c:pt>
                <c:pt idx="187">
                  <c:v>14233</c:v>
                </c:pt>
                <c:pt idx="188">
                  <c:v>11468</c:v>
                </c:pt>
                <c:pt idx="189">
                  <c:v>11420</c:v>
                </c:pt>
                <c:pt idx="190">
                  <c:v>14014</c:v>
                </c:pt>
                <c:pt idx="191">
                  <c:v>12402</c:v>
                </c:pt>
                <c:pt idx="192">
                  <c:v>15657</c:v>
                </c:pt>
                <c:pt idx="193">
                  <c:v>17106</c:v>
                </c:pt>
                <c:pt idx="194">
                  <c:v>8546</c:v>
                </c:pt>
                <c:pt idx="195">
                  <c:v>10660</c:v>
                </c:pt>
                <c:pt idx="196">
                  <c:v>14186</c:v>
                </c:pt>
                <c:pt idx="197">
                  <c:v>14126</c:v>
                </c:pt>
                <c:pt idx="198">
                  <c:v>12981</c:v>
                </c:pt>
                <c:pt idx="199">
                  <c:v>14200</c:v>
                </c:pt>
              </c:numCache>
            </c:numRef>
          </c:xVal>
          <c:yVal>
            <c:numRef>
              <c:f>[Hidalgo_Fairway_Assesment.xlsx]South_Field!$O$2:$O$201</c:f>
              <c:numCache>
                <c:formatCode>0.00</c:formatCode>
                <c:ptCount val="200"/>
                <c:pt idx="0">
                  <c:v>302.32252597343648</c:v>
                </c:pt>
                <c:pt idx="1">
                  <c:v>327.42860000000002</c:v>
                </c:pt>
                <c:pt idx="2">
                  <c:v>350.51400000000001</c:v>
                </c:pt>
                <c:pt idx="3">
                  <c:v>354.53440000000001</c:v>
                </c:pt>
                <c:pt idx="4">
                  <c:v>389.71140000000003</c:v>
                </c:pt>
                <c:pt idx="5">
                  <c:v>305.06125100558711</c:v>
                </c:pt>
                <c:pt idx="6">
                  <c:v>342.41840000000002</c:v>
                </c:pt>
                <c:pt idx="7">
                  <c:v>334.35810000000004</c:v>
                </c:pt>
                <c:pt idx="8">
                  <c:v>324.32036235169596</c:v>
                </c:pt>
                <c:pt idx="9">
                  <c:v>324.32036235169596</c:v>
                </c:pt>
                <c:pt idx="10">
                  <c:v>343.4008</c:v>
                </c:pt>
                <c:pt idx="11">
                  <c:v>292.04130207290444</c:v>
                </c:pt>
                <c:pt idx="12">
                  <c:v>320.29681662143588</c:v>
                </c:pt>
                <c:pt idx="13">
                  <c:v>274.3188089281096</c:v>
                </c:pt>
                <c:pt idx="14">
                  <c:v>349.41759999999999</c:v>
                </c:pt>
                <c:pt idx="15">
                  <c:v>411.76800000000003</c:v>
                </c:pt>
                <c:pt idx="16">
                  <c:v>292.89260510450674</c:v>
                </c:pt>
                <c:pt idx="17">
                  <c:v>318.20433851808093</c:v>
                </c:pt>
                <c:pt idx="18">
                  <c:v>422.81659999999999</c:v>
                </c:pt>
                <c:pt idx="19">
                  <c:v>298.17648197711986</c:v>
                </c:pt>
                <c:pt idx="20">
                  <c:v>311.89398795175219</c:v>
                </c:pt>
                <c:pt idx="21">
                  <c:v>384.5702</c:v>
                </c:pt>
                <c:pt idx="22">
                  <c:v>319.05024734567644</c:v>
                </c:pt>
                <c:pt idx="23">
                  <c:v>342.32490000000001</c:v>
                </c:pt>
                <c:pt idx="24">
                  <c:v>364.4427</c:v>
                </c:pt>
                <c:pt idx="25">
                  <c:v>363.43600000000004</c:v>
                </c:pt>
                <c:pt idx="26">
                  <c:v>274.25753292618845</c:v>
                </c:pt>
                <c:pt idx="27">
                  <c:v>365.44159999999999</c:v>
                </c:pt>
                <c:pt idx="28">
                  <c:v>364.43540000000002</c:v>
                </c:pt>
                <c:pt idx="29">
                  <c:v>433.81330000000003</c:v>
                </c:pt>
                <c:pt idx="30">
                  <c:v>408.67599999999999</c:v>
                </c:pt>
                <c:pt idx="31">
                  <c:v>364.43299999999999</c:v>
                </c:pt>
                <c:pt idx="32">
                  <c:v>405.65680000000003</c:v>
                </c:pt>
                <c:pt idx="33">
                  <c:v>275.28777885850803</c:v>
                </c:pt>
                <c:pt idx="34">
                  <c:v>364.43119999999999</c:v>
                </c:pt>
                <c:pt idx="35">
                  <c:v>364.43099999999998</c:v>
                </c:pt>
                <c:pt idx="36">
                  <c:v>410.68119999999999</c:v>
                </c:pt>
                <c:pt idx="37">
                  <c:v>335.31076055911115</c:v>
                </c:pt>
                <c:pt idx="38">
                  <c:v>316.78991665192933</c:v>
                </c:pt>
                <c:pt idx="39">
                  <c:v>324.07077189334188</c:v>
                </c:pt>
                <c:pt idx="40">
                  <c:v>404.64300000000003</c:v>
                </c:pt>
                <c:pt idx="41">
                  <c:v>362.41380000000004</c:v>
                </c:pt>
                <c:pt idx="42">
                  <c:v>347.3313</c:v>
                </c:pt>
                <c:pt idx="43">
                  <c:v>347.3313</c:v>
                </c:pt>
                <c:pt idx="44">
                  <c:v>238.66478955389638</c:v>
                </c:pt>
                <c:pt idx="45">
                  <c:v>398.60509999999999</c:v>
                </c:pt>
                <c:pt idx="46">
                  <c:v>450.88720000000001</c:v>
                </c:pt>
                <c:pt idx="47">
                  <c:v>245.83732885582742</c:v>
                </c:pt>
                <c:pt idx="48">
                  <c:v>407.64679999999998</c:v>
                </c:pt>
                <c:pt idx="49">
                  <c:v>322.96011826728807</c:v>
                </c:pt>
                <c:pt idx="50">
                  <c:v>327.10241144552521</c:v>
                </c:pt>
                <c:pt idx="51">
                  <c:v>372.45350000000002</c:v>
                </c:pt>
                <c:pt idx="52">
                  <c:v>372.45179999999999</c:v>
                </c:pt>
                <c:pt idx="53">
                  <c:v>415.68220000000002</c:v>
                </c:pt>
                <c:pt idx="54">
                  <c:v>282.80585117406054</c:v>
                </c:pt>
                <c:pt idx="55">
                  <c:v>393.56369999999998</c:v>
                </c:pt>
                <c:pt idx="56">
                  <c:v>331.18968159711812</c:v>
                </c:pt>
                <c:pt idx="57">
                  <c:v>385.51900000000001</c:v>
                </c:pt>
                <c:pt idx="58">
                  <c:v>339.3127407256265</c:v>
                </c:pt>
                <c:pt idx="59">
                  <c:v>352.34000000000003</c:v>
                </c:pt>
                <c:pt idx="60">
                  <c:v>369.42680000000001</c:v>
                </c:pt>
                <c:pt idx="61">
                  <c:v>338.29369534733831</c:v>
                </c:pt>
                <c:pt idx="62">
                  <c:v>365.40019999999998</c:v>
                </c:pt>
                <c:pt idx="63">
                  <c:v>401.58699999999999</c:v>
                </c:pt>
                <c:pt idx="64">
                  <c:v>437.77640000000002</c:v>
                </c:pt>
                <c:pt idx="65">
                  <c:v>403.5838</c:v>
                </c:pt>
                <c:pt idx="66">
                  <c:v>395.53980000000001</c:v>
                </c:pt>
                <c:pt idx="67">
                  <c:v>365.38150000000002</c:v>
                </c:pt>
                <c:pt idx="68">
                  <c:v>358.34230000000002</c:v>
                </c:pt>
                <c:pt idx="69">
                  <c:v>373.41900000000004</c:v>
                </c:pt>
                <c:pt idx="70">
                  <c:v>374.42240000000004</c:v>
                </c:pt>
                <c:pt idx="71">
                  <c:v>375.42570000000001</c:v>
                </c:pt>
                <c:pt idx="72">
                  <c:v>385.47520000000003</c:v>
                </c:pt>
                <c:pt idx="73">
                  <c:v>348.32128566745183</c:v>
                </c:pt>
                <c:pt idx="74">
                  <c:v>402.56190000000004</c:v>
                </c:pt>
                <c:pt idx="75">
                  <c:v>467.90039999999999</c:v>
                </c:pt>
                <c:pt idx="76">
                  <c:v>375.42040000000003</c:v>
                </c:pt>
                <c:pt idx="77">
                  <c:v>371.39859999999999</c:v>
                </c:pt>
                <c:pt idx="78">
                  <c:v>386.47500000000002</c:v>
                </c:pt>
                <c:pt idx="79">
                  <c:v>285.38281259112614</c:v>
                </c:pt>
                <c:pt idx="80">
                  <c:v>286.48653230702854</c:v>
                </c:pt>
                <c:pt idx="81">
                  <c:v>352.32131796980724</c:v>
                </c:pt>
                <c:pt idx="82">
                  <c:v>376.4171</c:v>
                </c:pt>
                <c:pt idx="83">
                  <c:v>440.74299999999999</c:v>
                </c:pt>
                <c:pt idx="84">
                  <c:v>284.03227865044147</c:v>
                </c:pt>
                <c:pt idx="85">
                  <c:v>348.30217087139084</c:v>
                </c:pt>
                <c:pt idx="86">
                  <c:v>378.41900000000004</c:v>
                </c:pt>
                <c:pt idx="87">
                  <c:v>287.37783904931484</c:v>
                </c:pt>
                <c:pt idx="88">
                  <c:v>287.37783904931484</c:v>
                </c:pt>
                <c:pt idx="89">
                  <c:v>282.82754411094265</c:v>
                </c:pt>
                <c:pt idx="90">
                  <c:v>376.40440000000001</c:v>
                </c:pt>
                <c:pt idx="91">
                  <c:v>381.4298</c:v>
                </c:pt>
                <c:pt idx="92">
                  <c:v>285.04264923790902</c:v>
                </c:pt>
                <c:pt idx="93">
                  <c:v>381.42880000000002</c:v>
                </c:pt>
                <c:pt idx="94">
                  <c:v>342.18367316290954</c:v>
                </c:pt>
                <c:pt idx="95">
                  <c:v>384.44299999999998</c:v>
                </c:pt>
                <c:pt idx="96">
                  <c:v>370.37029999999999</c:v>
                </c:pt>
                <c:pt idx="97">
                  <c:v>363.33260000000001</c:v>
                </c:pt>
                <c:pt idx="98">
                  <c:v>383.43299999999999</c:v>
                </c:pt>
                <c:pt idx="99">
                  <c:v>364.33600000000001</c:v>
                </c:pt>
                <c:pt idx="100">
                  <c:v>424.64</c:v>
                </c:pt>
                <c:pt idx="101">
                  <c:v>384.43610000000001</c:v>
                </c:pt>
                <c:pt idx="102">
                  <c:v>412.57499999999999</c:v>
                </c:pt>
                <c:pt idx="103">
                  <c:v>382.42079999999999</c:v>
                </c:pt>
                <c:pt idx="104">
                  <c:v>382.42020000000002</c:v>
                </c:pt>
                <c:pt idx="105">
                  <c:v>397.49560000000002</c:v>
                </c:pt>
                <c:pt idx="106">
                  <c:v>395.48360000000002</c:v>
                </c:pt>
                <c:pt idx="107">
                  <c:v>344.16881048858744</c:v>
                </c:pt>
                <c:pt idx="108">
                  <c:v>381.41250000000002</c:v>
                </c:pt>
                <c:pt idx="109">
                  <c:v>293.77053184375018</c:v>
                </c:pt>
                <c:pt idx="110">
                  <c:v>358.32155589930676</c:v>
                </c:pt>
                <c:pt idx="111">
                  <c:v>397.49</c:v>
                </c:pt>
                <c:pt idx="112">
                  <c:v>350.26982948622037</c:v>
                </c:pt>
                <c:pt idx="113">
                  <c:v>387.43740000000003</c:v>
                </c:pt>
                <c:pt idx="114">
                  <c:v>351.27652695135299</c:v>
                </c:pt>
                <c:pt idx="115">
                  <c:v>348.22334436559328</c:v>
                </c:pt>
                <c:pt idx="116">
                  <c:v>403.51240000000001</c:v>
                </c:pt>
                <c:pt idx="117">
                  <c:v>407.53120000000001</c:v>
                </c:pt>
                <c:pt idx="118">
                  <c:v>404.51550000000003</c:v>
                </c:pt>
                <c:pt idx="119">
                  <c:v>387.42920000000004</c:v>
                </c:pt>
                <c:pt idx="120">
                  <c:v>391.44880000000001</c:v>
                </c:pt>
                <c:pt idx="121">
                  <c:v>342.01239695490278</c:v>
                </c:pt>
                <c:pt idx="122">
                  <c:v>375.36369999999999</c:v>
                </c:pt>
                <c:pt idx="123">
                  <c:v>354.28810109065256</c:v>
                </c:pt>
                <c:pt idx="124">
                  <c:v>316.60044601848301</c:v>
                </c:pt>
                <c:pt idx="125">
                  <c:v>358.3167731687268</c:v>
                </c:pt>
                <c:pt idx="126">
                  <c:v>347.1341131878832</c:v>
                </c:pt>
                <c:pt idx="127">
                  <c:v>348.15932858102099</c:v>
                </c:pt>
                <c:pt idx="128">
                  <c:v>414.55080000000004</c:v>
                </c:pt>
                <c:pt idx="129">
                  <c:v>419.57319999999999</c:v>
                </c:pt>
                <c:pt idx="130">
                  <c:v>364.3</c:v>
                </c:pt>
                <c:pt idx="131">
                  <c:v>357.30252978982486</c:v>
                </c:pt>
                <c:pt idx="132">
                  <c:v>353.25043684712688</c:v>
                </c:pt>
                <c:pt idx="133">
                  <c:v>443.68860000000001</c:v>
                </c:pt>
                <c:pt idx="134">
                  <c:v>389.42079999999999</c:v>
                </c:pt>
                <c:pt idx="135">
                  <c:v>390.42509999999999</c:v>
                </c:pt>
                <c:pt idx="136">
                  <c:v>354.25670012547158</c:v>
                </c:pt>
                <c:pt idx="137">
                  <c:v>344.00113082010421</c:v>
                </c:pt>
                <c:pt idx="138">
                  <c:v>343.99685425797372</c:v>
                </c:pt>
                <c:pt idx="139">
                  <c:v>364.32060759394216</c:v>
                </c:pt>
                <c:pt idx="140">
                  <c:v>413.53739999999999</c:v>
                </c:pt>
                <c:pt idx="141">
                  <c:v>343.98966391311251</c:v>
                </c:pt>
                <c:pt idx="142">
                  <c:v>442.68</c:v>
                </c:pt>
                <c:pt idx="143">
                  <c:v>426.60090000000002</c:v>
                </c:pt>
                <c:pt idx="144">
                  <c:v>364.32126803110822</c:v>
                </c:pt>
                <c:pt idx="145">
                  <c:v>339.82938742191766</c:v>
                </c:pt>
                <c:pt idx="146">
                  <c:v>325.02423181576148</c:v>
                </c:pt>
                <c:pt idx="147">
                  <c:v>413.53540000000004</c:v>
                </c:pt>
                <c:pt idx="148">
                  <c:v>373.33780000000002</c:v>
                </c:pt>
                <c:pt idx="149">
                  <c:v>395.44600000000003</c:v>
                </c:pt>
                <c:pt idx="150">
                  <c:v>368.3125</c:v>
                </c:pt>
                <c:pt idx="151">
                  <c:v>350.16034000908269</c:v>
                </c:pt>
                <c:pt idx="152">
                  <c:v>335.62105329152644</c:v>
                </c:pt>
                <c:pt idx="153">
                  <c:v>360.31311558373733</c:v>
                </c:pt>
                <c:pt idx="154">
                  <c:v>401.4742</c:v>
                </c:pt>
                <c:pt idx="155">
                  <c:v>356.27267499533895</c:v>
                </c:pt>
                <c:pt idx="156">
                  <c:v>357.28524174030719</c:v>
                </c:pt>
                <c:pt idx="157">
                  <c:v>373.33580000000001</c:v>
                </c:pt>
                <c:pt idx="158">
                  <c:v>373.33580000000001</c:v>
                </c:pt>
                <c:pt idx="159">
                  <c:v>382.37990000000002</c:v>
                </c:pt>
                <c:pt idx="160">
                  <c:v>370.3202</c:v>
                </c:pt>
                <c:pt idx="161">
                  <c:v>424.58600000000001</c:v>
                </c:pt>
                <c:pt idx="162">
                  <c:v>347.06316929993289</c:v>
                </c:pt>
                <c:pt idx="163">
                  <c:v>346.03027621450718</c:v>
                </c:pt>
                <c:pt idx="164">
                  <c:v>347.06061000560572</c:v>
                </c:pt>
                <c:pt idx="165">
                  <c:v>347.05932565284394</c:v>
                </c:pt>
                <c:pt idx="166">
                  <c:v>368.30900000000003</c:v>
                </c:pt>
                <c:pt idx="167">
                  <c:v>322.82287604463011</c:v>
                </c:pt>
                <c:pt idx="168">
                  <c:v>341.87239754363975</c:v>
                </c:pt>
                <c:pt idx="169">
                  <c:v>357.2789220372203</c:v>
                </c:pt>
                <c:pt idx="170">
                  <c:v>353.2102985821233</c:v>
                </c:pt>
                <c:pt idx="171">
                  <c:v>340.81877324561111</c:v>
                </c:pt>
                <c:pt idx="172">
                  <c:v>350.1341131878832</c:v>
                </c:pt>
                <c:pt idx="173">
                  <c:v>341.85884762514388</c:v>
                </c:pt>
                <c:pt idx="174">
                  <c:v>350.13302333318347</c:v>
                </c:pt>
                <c:pt idx="175">
                  <c:v>344.97208710476275</c:v>
                </c:pt>
                <c:pt idx="176">
                  <c:v>326.00992033217381</c:v>
                </c:pt>
                <c:pt idx="177">
                  <c:v>306.37928141921992</c:v>
                </c:pt>
                <c:pt idx="178">
                  <c:v>267.68340498390285</c:v>
                </c:pt>
                <c:pt idx="179">
                  <c:v>392.4162</c:v>
                </c:pt>
                <c:pt idx="180">
                  <c:v>275.73168902076998</c:v>
                </c:pt>
                <c:pt idx="181">
                  <c:v>374.32420000000002</c:v>
                </c:pt>
                <c:pt idx="182">
                  <c:v>384.37150000000003</c:v>
                </c:pt>
                <c:pt idx="183">
                  <c:v>444.6585</c:v>
                </c:pt>
                <c:pt idx="184">
                  <c:v>383.34480000000002</c:v>
                </c:pt>
                <c:pt idx="185">
                  <c:v>359.19059420761602</c:v>
                </c:pt>
                <c:pt idx="186">
                  <c:v>353.02140285521403</c:v>
                </c:pt>
                <c:pt idx="187">
                  <c:v>402.43330000000003</c:v>
                </c:pt>
                <c:pt idx="188">
                  <c:v>346.64806768591995</c:v>
                </c:pt>
                <c:pt idx="189">
                  <c:v>345.59778086516053</c:v>
                </c:pt>
                <c:pt idx="190">
                  <c:v>401.41140000000001</c:v>
                </c:pt>
                <c:pt idx="191">
                  <c:v>367.26690555046406</c:v>
                </c:pt>
                <c:pt idx="192">
                  <c:v>439.57569999999998</c:v>
                </c:pt>
                <c:pt idx="193">
                  <c:v>477.72059999999999</c:v>
                </c:pt>
                <c:pt idx="194">
                  <c:v>284.29379039133227</c:v>
                </c:pt>
                <c:pt idx="195">
                  <c:v>336.56077172062288</c:v>
                </c:pt>
                <c:pt idx="196">
                  <c:v>417.42860000000002</c:v>
                </c:pt>
                <c:pt idx="197">
                  <c:v>416.42259999999999</c:v>
                </c:pt>
                <c:pt idx="198">
                  <c:v>394.30810000000002</c:v>
                </c:pt>
                <c:pt idx="199">
                  <c:v>437.43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004480"/>
        <c:axId val="86006400"/>
      </c:scatterChart>
      <c:valAx>
        <c:axId val="86004480"/>
        <c:scaling>
          <c:orientation val="minMax"/>
          <c:min val="7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Depth (ft)</a:t>
                </a:r>
              </a:p>
            </c:rich>
          </c:tx>
          <c:layout>
            <c:manualLayout>
              <c:xMode val="edge"/>
              <c:yMode val="edge"/>
              <c:x val="0.46819078649651547"/>
              <c:y val="0.92892526592070723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86006400"/>
        <c:crosses val="autoZero"/>
        <c:crossBetween val="midCat"/>
      </c:valAx>
      <c:valAx>
        <c:axId val="86006400"/>
        <c:scaling>
          <c:orientation val="minMax"/>
          <c:min val="2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BHT (Deg F)</a:t>
                </a:r>
              </a:p>
            </c:rich>
          </c:tx>
          <c:layout>
            <c:manualLayout>
              <c:xMode val="edge"/>
              <c:yMode val="edge"/>
              <c:x val="5.7471264367816091E-3"/>
              <c:y val="0.3345631302666113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86004480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7C78D2-B790-43EE-8611-DF5AEDCF8B6E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A69171-ECD4-4C75-83B8-474F8E7F331B}">
      <dgm:prSet phldrT="[Text]"/>
      <dgm:spPr>
        <a:gradFill flip="none" rotWithShape="1">
          <a:gsLst>
            <a:gs pos="0">
              <a:srgbClr val="000082"/>
            </a:gs>
            <a:gs pos="61000">
              <a:srgbClr val="66008F"/>
            </a:gs>
            <a:gs pos="68000">
              <a:srgbClr val="BA0066"/>
            </a:gs>
            <a:gs pos="81000">
              <a:srgbClr val="FF0000"/>
            </a:gs>
            <a:gs pos="87000">
              <a:srgbClr val="FF8200"/>
            </a:gs>
          </a:gsLst>
          <a:lin ang="0" scaled="1"/>
          <a:tileRect/>
        </a:gradFill>
      </dgm:spPr>
      <dgm:t>
        <a:bodyPr/>
        <a:lstStyle/>
        <a:p>
          <a:r>
            <a:rPr lang="en-US" dirty="0" smtClean="0"/>
            <a:t>Assessment of Available Data </a:t>
          </a:r>
          <a:endParaRPr lang="en-US" dirty="0"/>
        </a:p>
      </dgm:t>
    </dgm:pt>
    <dgm:pt modelId="{D9DE29DD-BCC2-4458-B0B8-696E37804CB1}" type="parTrans" cxnId="{13E4E12B-0912-4AB9-9B1A-EF77B4BEBC06}">
      <dgm:prSet/>
      <dgm:spPr/>
      <dgm:t>
        <a:bodyPr/>
        <a:lstStyle/>
        <a:p>
          <a:endParaRPr lang="en-US"/>
        </a:p>
      </dgm:t>
    </dgm:pt>
    <dgm:pt modelId="{5AA90B57-4693-4762-8650-8ADCA06FA397}" type="sibTrans" cxnId="{13E4E12B-0912-4AB9-9B1A-EF77B4BEBC06}">
      <dgm:prSet/>
      <dgm:spPr/>
      <dgm:t>
        <a:bodyPr/>
        <a:lstStyle/>
        <a:p>
          <a:endParaRPr lang="en-US"/>
        </a:p>
      </dgm:t>
    </dgm:pt>
    <dgm:pt modelId="{1574C049-4FC5-40DE-B834-283D503F2005}">
      <dgm:prSet phldrT="[Text]"/>
      <dgm:spPr/>
      <dgm:t>
        <a:bodyPr/>
        <a:lstStyle/>
        <a:p>
          <a:r>
            <a:rPr lang="en-US" dirty="0" smtClean="0"/>
            <a:t>IGOR Database</a:t>
          </a:r>
        </a:p>
        <a:p>
          <a:r>
            <a:rPr lang="en-US" dirty="0" smtClean="0"/>
            <a:t>RRC Database</a:t>
          </a:r>
        </a:p>
        <a:p>
          <a:r>
            <a:rPr lang="en-US" dirty="0" smtClean="0"/>
            <a:t>Commercial Databases </a:t>
          </a:r>
        </a:p>
        <a:p>
          <a:r>
            <a:rPr lang="en-US" dirty="0" smtClean="0"/>
            <a:t>(IHS, Drilling Info, etc.)</a:t>
          </a:r>
        </a:p>
        <a:p>
          <a:r>
            <a:rPr lang="en-US" dirty="0" smtClean="0"/>
            <a:t>Legacy Publications</a:t>
          </a:r>
        </a:p>
        <a:p>
          <a:r>
            <a:rPr lang="en-US" dirty="0" smtClean="0"/>
            <a:t>SMU Geothermal and Heat flow Databases</a:t>
          </a:r>
        </a:p>
        <a:p>
          <a:endParaRPr lang="en-US" dirty="0" smtClean="0"/>
        </a:p>
        <a:p>
          <a:endParaRPr lang="en-US" dirty="0" smtClean="0"/>
        </a:p>
        <a:p>
          <a:endParaRPr lang="en-US" dirty="0"/>
        </a:p>
      </dgm:t>
    </dgm:pt>
    <dgm:pt modelId="{DB9A2C99-553A-41C4-8BE5-8682E8E1B1AD}" type="parTrans" cxnId="{4D65058C-981E-4BB9-A64C-8A6CF32D140C}">
      <dgm:prSet/>
      <dgm:spPr/>
      <dgm:t>
        <a:bodyPr/>
        <a:lstStyle/>
        <a:p>
          <a:endParaRPr lang="en-US"/>
        </a:p>
      </dgm:t>
    </dgm:pt>
    <dgm:pt modelId="{74011F86-FE8E-4DA5-AC63-72806159AA8E}" type="sibTrans" cxnId="{4D65058C-981E-4BB9-A64C-8A6CF32D140C}">
      <dgm:prSet/>
      <dgm:spPr/>
      <dgm:t>
        <a:bodyPr/>
        <a:lstStyle/>
        <a:p>
          <a:endParaRPr lang="en-US"/>
        </a:p>
      </dgm:t>
    </dgm:pt>
    <dgm:pt modelId="{BE05490F-ACD6-4E27-908F-7B64D590D5CA}">
      <dgm:prSet phldrT="[Text]"/>
      <dgm:spPr>
        <a:gradFill flip="none" rotWithShape="1">
          <a:gsLst>
            <a:gs pos="0">
              <a:srgbClr val="000082"/>
            </a:gs>
            <a:gs pos="61000">
              <a:srgbClr val="66008F"/>
            </a:gs>
            <a:gs pos="68000">
              <a:srgbClr val="BA0066"/>
            </a:gs>
            <a:gs pos="81000">
              <a:srgbClr val="FF0000"/>
            </a:gs>
            <a:gs pos="87000">
              <a:srgbClr val="FF8200"/>
            </a:gs>
          </a:gsLst>
          <a:lin ang="0" scaled="1"/>
          <a:tileRect/>
        </a:gradFill>
      </dgm:spPr>
      <dgm:t>
        <a:bodyPr/>
        <a:lstStyle/>
        <a:p>
          <a:r>
            <a:rPr lang="en-US" dirty="0" smtClean="0"/>
            <a:t>Data Organization, Correction, Presentation</a:t>
          </a:r>
          <a:endParaRPr lang="en-US" dirty="0"/>
        </a:p>
      </dgm:t>
    </dgm:pt>
    <dgm:pt modelId="{6906D11A-F2CB-4833-B016-0FB83EBA08B6}" type="parTrans" cxnId="{1A16E671-D454-47D7-8025-CD0B6B7C2488}">
      <dgm:prSet/>
      <dgm:spPr/>
      <dgm:t>
        <a:bodyPr/>
        <a:lstStyle/>
        <a:p>
          <a:endParaRPr lang="en-US"/>
        </a:p>
      </dgm:t>
    </dgm:pt>
    <dgm:pt modelId="{7CFAB2B6-9FB9-4051-9808-5E5034557B59}" type="sibTrans" cxnId="{1A16E671-D454-47D7-8025-CD0B6B7C2488}">
      <dgm:prSet/>
      <dgm:spPr/>
      <dgm:t>
        <a:bodyPr/>
        <a:lstStyle/>
        <a:p>
          <a:endParaRPr lang="en-US"/>
        </a:p>
      </dgm:t>
    </dgm:pt>
    <dgm:pt modelId="{DCB5C358-2B09-426B-A62D-89C23FF1B3C3}">
      <dgm:prSet phldrT="[Text]"/>
      <dgm:spPr/>
      <dgm:t>
        <a:bodyPr/>
        <a:lstStyle/>
        <a:p>
          <a:r>
            <a:rPr lang="en-US" dirty="0" smtClean="0"/>
            <a:t>Development of master spreadsheets</a:t>
          </a:r>
        </a:p>
        <a:p>
          <a:r>
            <a:rPr lang="en-US" dirty="0" smtClean="0"/>
            <a:t>BHT Corrections</a:t>
          </a:r>
        </a:p>
        <a:p>
          <a:r>
            <a:rPr lang="en-US" dirty="0" smtClean="0"/>
            <a:t>Temperature Gradient Calculations</a:t>
          </a:r>
        </a:p>
        <a:p>
          <a:r>
            <a:rPr lang="en-US" dirty="0" smtClean="0"/>
            <a:t>Illustrative Contour Maps</a:t>
          </a:r>
        </a:p>
        <a:p>
          <a:r>
            <a:rPr lang="en-US" dirty="0" smtClean="0"/>
            <a:t>Document Scanning</a:t>
          </a:r>
          <a:endParaRPr lang="en-US" dirty="0"/>
        </a:p>
      </dgm:t>
    </dgm:pt>
    <dgm:pt modelId="{EEBD3635-2BC7-4E25-9CA6-766AA028E613}" type="parTrans" cxnId="{5731CE5F-3D6D-4E4E-8AF7-83BD148521DA}">
      <dgm:prSet/>
      <dgm:spPr/>
      <dgm:t>
        <a:bodyPr/>
        <a:lstStyle/>
        <a:p>
          <a:endParaRPr lang="en-US"/>
        </a:p>
      </dgm:t>
    </dgm:pt>
    <dgm:pt modelId="{BA522B7A-2246-4090-8B1C-8D749F5C67E9}" type="sibTrans" cxnId="{5731CE5F-3D6D-4E4E-8AF7-83BD148521DA}">
      <dgm:prSet/>
      <dgm:spPr/>
      <dgm:t>
        <a:bodyPr/>
        <a:lstStyle/>
        <a:p>
          <a:endParaRPr lang="en-US"/>
        </a:p>
      </dgm:t>
    </dgm:pt>
    <dgm:pt modelId="{E308C596-708D-4295-80BB-9A4D39A3A6D8}">
      <dgm:prSet phldrT="[Text]"/>
      <dgm:spPr>
        <a:gradFill flip="none" rotWithShape="1">
          <a:gsLst>
            <a:gs pos="0">
              <a:srgbClr val="000082"/>
            </a:gs>
            <a:gs pos="61000">
              <a:srgbClr val="66008F"/>
            </a:gs>
            <a:gs pos="68000">
              <a:srgbClr val="BA0066"/>
            </a:gs>
            <a:gs pos="81000">
              <a:srgbClr val="FF0000"/>
            </a:gs>
            <a:gs pos="87000">
              <a:srgbClr val="FF8200"/>
            </a:gs>
          </a:gsLst>
          <a:lin ang="0" scaled="1"/>
          <a:tileRect/>
        </a:gradFill>
      </dgm:spPr>
      <dgm:t>
        <a:bodyPr/>
        <a:lstStyle/>
        <a:p>
          <a:r>
            <a:rPr lang="en-US" dirty="0" smtClean="0"/>
            <a:t>Data Analysis pertinent to Economics</a:t>
          </a:r>
          <a:endParaRPr lang="en-US" dirty="0"/>
        </a:p>
      </dgm:t>
    </dgm:pt>
    <dgm:pt modelId="{73CFC7BF-56EA-4BEA-ACCE-5E795CF512BD}" type="parTrans" cxnId="{48284A37-CADB-4327-9C9F-0E11F2068AA4}">
      <dgm:prSet/>
      <dgm:spPr/>
      <dgm:t>
        <a:bodyPr/>
        <a:lstStyle/>
        <a:p>
          <a:endParaRPr lang="en-US"/>
        </a:p>
      </dgm:t>
    </dgm:pt>
    <dgm:pt modelId="{4CC99D33-DE5C-4962-BB2C-B6F0D9E14072}" type="sibTrans" cxnId="{48284A37-CADB-4327-9C9F-0E11F2068AA4}">
      <dgm:prSet/>
      <dgm:spPr/>
      <dgm:t>
        <a:bodyPr/>
        <a:lstStyle/>
        <a:p>
          <a:endParaRPr lang="en-US"/>
        </a:p>
      </dgm:t>
    </dgm:pt>
    <dgm:pt modelId="{DF13353B-C8AA-4D17-9E72-6545210D01A0}">
      <dgm:prSet phldrT="[Text]"/>
      <dgm:spPr/>
      <dgm:t>
        <a:bodyPr/>
        <a:lstStyle/>
        <a:p>
          <a:r>
            <a:rPr lang="en-US" dirty="0" smtClean="0"/>
            <a:t>Reservoir Characteristics</a:t>
          </a:r>
        </a:p>
        <a:p>
          <a:r>
            <a:rPr lang="en-US" dirty="0" smtClean="0"/>
            <a:t>Net Sand Thicknesses</a:t>
          </a:r>
        </a:p>
        <a:p>
          <a:r>
            <a:rPr lang="en-US" dirty="0" smtClean="0"/>
            <a:t>Isotherm Contour maps</a:t>
          </a:r>
        </a:p>
        <a:p>
          <a:r>
            <a:rPr lang="en-US" dirty="0" smtClean="0"/>
            <a:t>Reservoir Volume</a:t>
          </a:r>
        </a:p>
        <a:p>
          <a:r>
            <a:rPr lang="en-US" dirty="0" smtClean="0"/>
            <a:t>Well Flow parameters</a:t>
          </a:r>
        </a:p>
        <a:p>
          <a:r>
            <a:rPr lang="en-US" dirty="0" smtClean="0"/>
            <a:t>Economic Production Factors</a:t>
          </a:r>
        </a:p>
        <a:p>
          <a:endParaRPr lang="en-US" dirty="0"/>
        </a:p>
      </dgm:t>
    </dgm:pt>
    <dgm:pt modelId="{8722F3B2-5CC1-4D66-9A8B-4DA64349D2F8}" type="parTrans" cxnId="{AFD7A190-A5B4-4FC4-80B3-26963898809B}">
      <dgm:prSet/>
      <dgm:spPr/>
      <dgm:t>
        <a:bodyPr/>
        <a:lstStyle/>
        <a:p>
          <a:endParaRPr lang="en-US"/>
        </a:p>
      </dgm:t>
    </dgm:pt>
    <dgm:pt modelId="{A82CE034-A1EC-498B-A50E-D72BFBC0E492}" type="sibTrans" cxnId="{AFD7A190-A5B4-4FC4-80B3-26963898809B}">
      <dgm:prSet/>
      <dgm:spPr/>
      <dgm:t>
        <a:bodyPr/>
        <a:lstStyle/>
        <a:p>
          <a:endParaRPr lang="en-US"/>
        </a:p>
      </dgm:t>
    </dgm:pt>
    <dgm:pt modelId="{9BB4858E-453B-4A3B-B475-20E326938468}" type="pres">
      <dgm:prSet presAssocID="{457C78D2-B790-43EE-8611-DF5AEDCF8B6E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8BE3EB3-DDDE-4DA9-B200-6D14D2F994F2}" type="pres">
      <dgm:prSet presAssocID="{D0A69171-ECD4-4C75-83B8-474F8E7F331B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39DD8B-18CA-46AA-9878-1143C5A49E83}" type="pres">
      <dgm:prSet presAssocID="{D0A69171-ECD4-4C75-83B8-474F8E7F331B}" presName="childText1" presStyleLbl="solidAlignAcc1" presStyleIdx="0" presStyleCnt="3" custScaleX="998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4BD9E-7ED0-45E3-ADAF-149223E523C9}" type="pres">
      <dgm:prSet presAssocID="{BE05490F-ACD6-4E27-908F-7B64D590D5CA}" presName="parentText2" presStyleLbl="node1" presStyleIdx="1" presStyleCnt="3" custScaleX="10070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78CE2B-BE2D-41DE-931D-18E2CFF9AEDE}" type="pres">
      <dgm:prSet presAssocID="{BE05490F-ACD6-4E27-908F-7B64D590D5CA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072740-AB11-4151-93B6-14C0AB8ECE4F}" type="pres">
      <dgm:prSet presAssocID="{E308C596-708D-4295-80BB-9A4D39A3A6D8}" presName="parentText3" presStyleLbl="node1" presStyleIdx="2" presStyleCnt="3" custScaleX="10191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D011CE-BE5D-4CC4-8D8F-102B237148CB}" type="pres">
      <dgm:prSet presAssocID="{E308C596-708D-4295-80BB-9A4D39A3A6D8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31CE5F-3D6D-4E4E-8AF7-83BD148521DA}" srcId="{BE05490F-ACD6-4E27-908F-7B64D590D5CA}" destId="{DCB5C358-2B09-426B-A62D-89C23FF1B3C3}" srcOrd="0" destOrd="0" parTransId="{EEBD3635-2BC7-4E25-9CA6-766AA028E613}" sibTransId="{BA522B7A-2246-4090-8B1C-8D749F5C67E9}"/>
    <dgm:cxn modelId="{4EBA50A8-D734-4DD8-8302-5DA13657B590}" type="presOf" srcId="{E308C596-708D-4295-80BB-9A4D39A3A6D8}" destId="{B0072740-AB11-4151-93B6-14C0AB8ECE4F}" srcOrd="0" destOrd="0" presId="urn:microsoft.com/office/officeart/2009/3/layout/IncreasingArrowsProcess"/>
    <dgm:cxn modelId="{4D65058C-981E-4BB9-A64C-8A6CF32D140C}" srcId="{D0A69171-ECD4-4C75-83B8-474F8E7F331B}" destId="{1574C049-4FC5-40DE-B834-283D503F2005}" srcOrd="0" destOrd="0" parTransId="{DB9A2C99-553A-41C4-8BE5-8682E8E1B1AD}" sibTransId="{74011F86-FE8E-4DA5-AC63-72806159AA8E}"/>
    <dgm:cxn modelId="{1A16E671-D454-47D7-8025-CD0B6B7C2488}" srcId="{457C78D2-B790-43EE-8611-DF5AEDCF8B6E}" destId="{BE05490F-ACD6-4E27-908F-7B64D590D5CA}" srcOrd="1" destOrd="0" parTransId="{6906D11A-F2CB-4833-B016-0FB83EBA08B6}" sibTransId="{7CFAB2B6-9FB9-4051-9808-5E5034557B59}"/>
    <dgm:cxn modelId="{AFD7A190-A5B4-4FC4-80B3-26963898809B}" srcId="{E308C596-708D-4295-80BB-9A4D39A3A6D8}" destId="{DF13353B-C8AA-4D17-9E72-6545210D01A0}" srcOrd="0" destOrd="0" parTransId="{8722F3B2-5CC1-4D66-9A8B-4DA64349D2F8}" sibTransId="{A82CE034-A1EC-498B-A50E-D72BFBC0E492}"/>
    <dgm:cxn modelId="{48284A37-CADB-4327-9C9F-0E11F2068AA4}" srcId="{457C78D2-B790-43EE-8611-DF5AEDCF8B6E}" destId="{E308C596-708D-4295-80BB-9A4D39A3A6D8}" srcOrd="2" destOrd="0" parTransId="{73CFC7BF-56EA-4BEA-ACCE-5E795CF512BD}" sibTransId="{4CC99D33-DE5C-4962-BB2C-B6F0D9E14072}"/>
    <dgm:cxn modelId="{2DCB6F64-29E9-4289-8107-277F143BF737}" type="presOf" srcId="{DCB5C358-2B09-426B-A62D-89C23FF1B3C3}" destId="{5B78CE2B-BE2D-41DE-931D-18E2CFF9AEDE}" srcOrd="0" destOrd="0" presId="urn:microsoft.com/office/officeart/2009/3/layout/IncreasingArrowsProcess"/>
    <dgm:cxn modelId="{13E4E12B-0912-4AB9-9B1A-EF77B4BEBC06}" srcId="{457C78D2-B790-43EE-8611-DF5AEDCF8B6E}" destId="{D0A69171-ECD4-4C75-83B8-474F8E7F331B}" srcOrd="0" destOrd="0" parTransId="{D9DE29DD-BCC2-4458-B0B8-696E37804CB1}" sibTransId="{5AA90B57-4693-4762-8650-8ADCA06FA397}"/>
    <dgm:cxn modelId="{065E5436-0CB8-4FE7-9DDA-350341B65FA8}" type="presOf" srcId="{1574C049-4FC5-40DE-B834-283D503F2005}" destId="{1039DD8B-18CA-46AA-9878-1143C5A49E83}" srcOrd="0" destOrd="0" presId="urn:microsoft.com/office/officeart/2009/3/layout/IncreasingArrowsProcess"/>
    <dgm:cxn modelId="{1ED87073-78F3-491B-9A08-D966FE3279FF}" type="presOf" srcId="{BE05490F-ACD6-4E27-908F-7B64D590D5CA}" destId="{6704BD9E-7ED0-45E3-ADAF-149223E523C9}" srcOrd="0" destOrd="0" presId="urn:microsoft.com/office/officeart/2009/3/layout/IncreasingArrowsProcess"/>
    <dgm:cxn modelId="{F73AB361-7C10-41E6-BBE5-2FD56DDE0A1C}" type="presOf" srcId="{DF13353B-C8AA-4D17-9E72-6545210D01A0}" destId="{3AD011CE-BE5D-4CC4-8D8F-102B237148CB}" srcOrd="0" destOrd="0" presId="urn:microsoft.com/office/officeart/2009/3/layout/IncreasingArrowsProcess"/>
    <dgm:cxn modelId="{31337768-1DD4-4C0E-9694-C58FF5F4FD21}" type="presOf" srcId="{D0A69171-ECD4-4C75-83B8-474F8E7F331B}" destId="{B8BE3EB3-DDDE-4DA9-B200-6D14D2F994F2}" srcOrd="0" destOrd="0" presId="urn:microsoft.com/office/officeart/2009/3/layout/IncreasingArrowsProcess"/>
    <dgm:cxn modelId="{B206F250-0A53-4538-A901-1ED3155AC42B}" type="presOf" srcId="{457C78D2-B790-43EE-8611-DF5AEDCF8B6E}" destId="{9BB4858E-453B-4A3B-B475-20E326938468}" srcOrd="0" destOrd="0" presId="urn:microsoft.com/office/officeart/2009/3/layout/IncreasingArrowsProcess"/>
    <dgm:cxn modelId="{7501B120-D68E-4046-B4CB-2AD333A88236}" type="presParOf" srcId="{9BB4858E-453B-4A3B-B475-20E326938468}" destId="{B8BE3EB3-DDDE-4DA9-B200-6D14D2F994F2}" srcOrd="0" destOrd="0" presId="urn:microsoft.com/office/officeart/2009/3/layout/IncreasingArrowsProcess"/>
    <dgm:cxn modelId="{37E49373-1C23-4D9F-B93F-DD0456A95138}" type="presParOf" srcId="{9BB4858E-453B-4A3B-B475-20E326938468}" destId="{1039DD8B-18CA-46AA-9878-1143C5A49E83}" srcOrd="1" destOrd="0" presId="urn:microsoft.com/office/officeart/2009/3/layout/IncreasingArrowsProcess"/>
    <dgm:cxn modelId="{05657C4A-6155-4BEE-BA4C-0881D25CB00A}" type="presParOf" srcId="{9BB4858E-453B-4A3B-B475-20E326938468}" destId="{6704BD9E-7ED0-45E3-ADAF-149223E523C9}" srcOrd="2" destOrd="0" presId="urn:microsoft.com/office/officeart/2009/3/layout/IncreasingArrowsProcess"/>
    <dgm:cxn modelId="{27FAF96A-CB16-4881-B676-80E883C7F539}" type="presParOf" srcId="{9BB4858E-453B-4A3B-B475-20E326938468}" destId="{5B78CE2B-BE2D-41DE-931D-18E2CFF9AEDE}" srcOrd="3" destOrd="0" presId="urn:microsoft.com/office/officeart/2009/3/layout/IncreasingArrowsProcess"/>
    <dgm:cxn modelId="{F72043BE-FC55-453E-AB29-0E0321D74205}" type="presParOf" srcId="{9BB4858E-453B-4A3B-B475-20E326938468}" destId="{B0072740-AB11-4151-93B6-14C0AB8ECE4F}" srcOrd="4" destOrd="0" presId="urn:microsoft.com/office/officeart/2009/3/layout/IncreasingArrowsProcess"/>
    <dgm:cxn modelId="{DBBD53C1-2AA0-44EF-833C-2449D3545454}" type="presParOf" srcId="{9BB4858E-453B-4A3B-B475-20E326938468}" destId="{3AD011CE-BE5D-4CC4-8D8F-102B237148CB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BE3EB3-DDDE-4DA9-B200-6D14D2F994F2}">
      <dsp:nvSpPr>
        <dsp:cNvPr id="0" name=""/>
        <dsp:cNvSpPr/>
      </dsp:nvSpPr>
      <dsp:spPr>
        <a:xfrm>
          <a:off x="-15089" y="263819"/>
          <a:ext cx="8229600" cy="1198543"/>
        </a:xfrm>
        <a:prstGeom prst="rightArrow">
          <a:avLst>
            <a:gd name="adj1" fmla="val 50000"/>
            <a:gd name="adj2" fmla="val 50000"/>
          </a:avLst>
        </a:prstGeom>
        <a:gradFill flip="none" rotWithShape="1">
          <a:gsLst>
            <a:gs pos="0">
              <a:srgbClr val="000082"/>
            </a:gs>
            <a:gs pos="61000">
              <a:srgbClr val="66008F"/>
            </a:gs>
            <a:gs pos="68000">
              <a:srgbClr val="BA0066"/>
            </a:gs>
            <a:gs pos="81000">
              <a:srgbClr val="FF0000"/>
            </a:gs>
            <a:gs pos="87000">
              <a:srgbClr val="FF8200"/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254000" bIns="190269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Assessment of Available Data </a:t>
          </a:r>
          <a:endParaRPr lang="en-US" sz="1300" kern="1200" dirty="0"/>
        </a:p>
      </dsp:txBody>
      <dsp:txXfrm>
        <a:off x="-15089" y="563455"/>
        <a:ext cx="7929964" cy="599271"/>
      </dsp:txXfrm>
    </dsp:sp>
    <dsp:sp modelId="{1039DD8B-18CA-46AA-9878-1143C5A49E83}">
      <dsp:nvSpPr>
        <dsp:cNvPr id="0" name=""/>
        <dsp:cNvSpPr/>
      </dsp:nvSpPr>
      <dsp:spPr>
        <a:xfrm>
          <a:off x="-12580" y="1188069"/>
          <a:ext cx="2529698" cy="2308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IGOR Database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RRC Database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Commercial Databases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(IHS, Drilling Info, etc.)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Legacy Publications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SMU Geothermal and Heat flow Databases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-12580" y="1188069"/>
        <a:ext cx="2529698" cy="2308835"/>
      </dsp:txXfrm>
    </dsp:sp>
    <dsp:sp modelId="{6704BD9E-7ED0-45E3-ADAF-149223E523C9}">
      <dsp:nvSpPr>
        <dsp:cNvPr id="0" name=""/>
        <dsp:cNvSpPr/>
      </dsp:nvSpPr>
      <dsp:spPr>
        <a:xfrm>
          <a:off x="2499524" y="663333"/>
          <a:ext cx="5735089" cy="1198543"/>
        </a:xfrm>
        <a:prstGeom prst="rightArrow">
          <a:avLst>
            <a:gd name="adj1" fmla="val 50000"/>
            <a:gd name="adj2" fmla="val 50000"/>
          </a:avLst>
        </a:prstGeom>
        <a:gradFill flip="none" rotWithShape="1">
          <a:gsLst>
            <a:gs pos="0">
              <a:srgbClr val="000082"/>
            </a:gs>
            <a:gs pos="61000">
              <a:srgbClr val="66008F"/>
            </a:gs>
            <a:gs pos="68000">
              <a:srgbClr val="BA0066"/>
            </a:gs>
            <a:gs pos="81000">
              <a:srgbClr val="FF0000"/>
            </a:gs>
            <a:gs pos="87000">
              <a:srgbClr val="FF8200"/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254000" bIns="190269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Data Organization, Correction, Presentation</a:t>
          </a:r>
          <a:endParaRPr lang="en-US" sz="1300" kern="1200" dirty="0"/>
        </a:p>
      </dsp:txBody>
      <dsp:txXfrm>
        <a:off x="2499524" y="962969"/>
        <a:ext cx="5435453" cy="599271"/>
      </dsp:txXfrm>
    </dsp:sp>
    <dsp:sp modelId="{5B78CE2B-BE2D-41DE-931D-18E2CFF9AEDE}">
      <dsp:nvSpPr>
        <dsp:cNvPr id="0" name=""/>
        <dsp:cNvSpPr/>
      </dsp:nvSpPr>
      <dsp:spPr>
        <a:xfrm>
          <a:off x="2519627" y="1587583"/>
          <a:ext cx="2534716" cy="2308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Development of master spreadsheets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BHT Corrections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Temperature Gradient Calculations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Illustrative Contour Maps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Document Scanning</a:t>
          </a:r>
          <a:endParaRPr lang="en-US" sz="1200" kern="1200" dirty="0"/>
        </a:p>
      </dsp:txBody>
      <dsp:txXfrm>
        <a:off x="2519627" y="1587583"/>
        <a:ext cx="2534716" cy="2308835"/>
      </dsp:txXfrm>
    </dsp:sp>
    <dsp:sp modelId="{B0072740-AB11-4151-93B6-14C0AB8ECE4F}">
      <dsp:nvSpPr>
        <dsp:cNvPr id="0" name=""/>
        <dsp:cNvSpPr/>
      </dsp:nvSpPr>
      <dsp:spPr>
        <a:xfrm>
          <a:off x="5024164" y="1062848"/>
          <a:ext cx="3220525" cy="1198543"/>
        </a:xfrm>
        <a:prstGeom prst="rightArrow">
          <a:avLst>
            <a:gd name="adj1" fmla="val 50000"/>
            <a:gd name="adj2" fmla="val 50000"/>
          </a:avLst>
        </a:prstGeom>
        <a:gradFill flip="none" rotWithShape="1">
          <a:gsLst>
            <a:gs pos="0">
              <a:srgbClr val="000082"/>
            </a:gs>
            <a:gs pos="61000">
              <a:srgbClr val="66008F"/>
            </a:gs>
            <a:gs pos="68000">
              <a:srgbClr val="BA0066"/>
            </a:gs>
            <a:gs pos="81000">
              <a:srgbClr val="FF0000"/>
            </a:gs>
            <a:gs pos="87000">
              <a:srgbClr val="FF8200"/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254000" bIns="190269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Data Analysis pertinent to Economics</a:t>
          </a:r>
          <a:endParaRPr lang="en-US" sz="1300" kern="1200" dirty="0"/>
        </a:p>
      </dsp:txBody>
      <dsp:txXfrm>
        <a:off x="5024164" y="1362484"/>
        <a:ext cx="2920889" cy="599271"/>
      </dsp:txXfrm>
    </dsp:sp>
    <dsp:sp modelId="{3AD011CE-BE5D-4CC4-8D8F-102B237148CB}">
      <dsp:nvSpPr>
        <dsp:cNvPr id="0" name=""/>
        <dsp:cNvSpPr/>
      </dsp:nvSpPr>
      <dsp:spPr>
        <a:xfrm>
          <a:off x="5054343" y="1987097"/>
          <a:ext cx="2534716" cy="22750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Reservoir Characteristics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Net Sand Thicknesses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Isotherm Contour maps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Reservoir Volume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Well Flow parameters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Economic Production Factors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5054343" y="1987097"/>
        <a:ext cx="2534716" cy="2275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AB5CA-4720-4A35-8134-D6C2FE4BAA06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C7801-7D95-4D9C-95F9-AF5B61DD0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3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0766" indent="-2810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4255" indent="-22485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3957" indent="-22485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23659" indent="-22485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73361" indent="-22485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23062" indent="-22485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72764" indent="-22485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22466" indent="-22485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EF9E4C-8D46-4500-B0CB-D710FD7063B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7801-7D95-4D9C-95F9-AF5B61DD04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9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62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9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9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2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4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0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7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9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9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0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14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6B8A-252D-437B-A3BA-D7B74944BE91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00B9F-1496-42C2-9892-7FFB3C80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7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81" y="1752600"/>
            <a:ext cx="8153400" cy="12192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CC"/>
                </a:solidFill>
              </a:rPr>
              <a:t>AN ASSESSMENT OF TEXAS' GEOTHERMAL RESOURCES AND ECONOMIC POTENTIAL, 2012</a:t>
            </a:r>
            <a:endParaRPr lang="en-US" sz="3200" dirty="0">
              <a:solidFill>
                <a:srgbClr val="FFFFC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9581" y="3200400"/>
            <a:ext cx="6400800" cy="1828800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 smtClean="0">
                <a:solidFill>
                  <a:srgbClr val="FFFFCC"/>
                </a:solidFill>
              </a:rPr>
              <a:t>University of Texas at Austin</a:t>
            </a:r>
          </a:p>
          <a:p>
            <a:r>
              <a:rPr lang="en-US" sz="2600" dirty="0" smtClean="0">
                <a:solidFill>
                  <a:srgbClr val="FFFFCC"/>
                </a:solidFill>
              </a:rPr>
              <a:t>Bureau of Economic Geology</a:t>
            </a:r>
          </a:p>
          <a:p>
            <a:endParaRPr lang="en-US" sz="1400" dirty="0" smtClean="0">
              <a:solidFill>
                <a:srgbClr val="FFFFCC"/>
              </a:solidFill>
            </a:endParaRPr>
          </a:p>
          <a:p>
            <a:r>
              <a:rPr lang="en-US" sz="1400" dirty="0" smtClean="0">
                <a:solidFill>
                  <a:srgbClr val="FFFFCC"/>
                </a:solidFill>
              </a:rPr>
              <a:t>Presentation for GSA Annual Meeting &amp; Exposition </a:t>
            </a:r>
          </a:p>
          <a:p>
            <a:r>
              <a:rPr lang="en-US" sz="1400" dirty="0" smtClean="0">
                <a:solidFill>
                  <a:srgbClr val="FFFFCC"/>
                </a:solidFill>
              </a:rPr>
              <a:t>Charlotte, North Carolina</a:t>
            </a:r>
          </a:p>
          <a:p>
            <a:r>
              <a:rPr lang="en-US" sz="1400" dirty="0" smtClean="0">
                <a:solidFill>
                  <a:srgbClr val="FFFFCC"/>
                </a:solidFill>
              </a:rPr>
              <a:t>November 7, 3:00 PM</a:t>
            </a:r>
          </a:p>
          <a:p>
            <a:endParaRPr lang="en-US" sz="1400" dirty="0" smtClean="0">
              <a:solidFill>
                <a:srgbClr val="FFFFCC"/>
              </a:solidFill>
            </a:endParaRPr>
          </a:p>
          <a:p>
            <a:r>
              <a:rPr lang="en-US" sz="1400" dirty="0" smtClean="0">
                <a:solidFill>
                  <a:srgbClr val="FFFFCC"/>
                </a:solidFill>
              </a:rPr>
              <a:t>Presented by S Daniel Zafar</a:t>
            </a:r>
            <a:endParaRPr lang="en-US" sz="1400" dirty="0">
              <a:solidFill>
                <a:srgbClr val="FFFFCC"/>
              </a:solidFill>
            </a:endParaRPr>
          </a:p>
        </p:txBody>
      </p:sp>
      <p:pic>
        <p:nvPicPr>
          <p:cNvPr id="4" name="Picture 16" descr="BEG_logo_x600w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7" y="5257800"/>
            <a:ext cx="2562225" cy="1038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09600"/>
            <a:ext cx="4287983" cy="98147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1962"/>
            <a:ext cx="2663421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91583" y="3402925"/>
            <a:ext cx="2590800" cy="2893100"/>
          </a:xfrm>
          <a:prstGeom prst="rect">
            <a:avLst/>
          </a:prstGeom>
          <a:noFill/>
          <a:ln w="19050">
            <a:solidFill>
              <a:srgbClr val="FFFF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CC"/>
                </a:solidFill>
              </a:rPr>
              <a:t>ACKNOWLEDGEMENTS:</a:t>
            </a:r>
          </a:p>
          <a:p>
            <a:r>
              <a:rPr lang="en-US" sz="1400" dirty="0">
                <a:solidFill>
                  <a:srgbClr val="FFFFCC"/>
                </a:solidFill>
              </a:rPr>
              <a:t>This project is the result of work conducted within the </a:t>
            </a:r>
          </a:p>
          <a:p>
            <a:r>
              <a:rPr lang="en-US" sz="1400" dirty="0">
                <a:solidFill>
                  <a:srgbClr val="FFFFCC"/>
                </a:solidFill>
              </a:rPr>
              <a:t>National Geothermal Database Development </a:t>
            </a:r>
            <a:r>
              <a:rPr lang="en-US" sz="1400" dirty="0" smtClean="0">
                <a:solidFill>
                  <a:srgbClr val="FFFFCC"/>
                </a:solidFill>
              </a:rPr>
              <a:t>Project (NGDS), funded </a:t>
            </a:r>
            <a:r>
              <a:rPr lang="en-US" sz="1400" dirty="0">
                <a:solidFill>
                  <a:srgbClr val="FFFFCC"/>
                </a:solidFill>
              </a:rPr>
              <a:t>by the US Department of </a:t>
            </a:r>
            <a:r>
              <a:rPr lang="en-US" sz="1400" dirty="0" smtClean="0">
                <a:solidFill>
                  <a:srgbClr val="FFFFCC"/>
                </a:solidFill>
              </a:rPr>
              <a:t>Energy and </a:t>
            </a:r>
            <a:r>
              <a:rPr lang="en-US" sz="1400" dirty="0">
                <a:solidFill>
                  <a:srgbClr val="FFFFCC"/>
                </a:solidFill>
              </a:rPr>
              <a:t>Directed by Dave Blackwell of </a:t>
            </a:r>
            <a:r>
              <a:rPr lang="en-US" sz="1400" dirty="0" smtClean="0">
                <a:solidFill>
                  <a:srgbClr val="FFFFCC"/>
                </a:solidFill>
              </a:rPr>
              <a:t>SMU as well as the State of Texas Advanced Oil and Gas Resource Recovery (STARR) project also funded by the US DOE.</a:t>
            </a:r>
            <a:endParaRPr lang="en-US" sz="1400" dirty="0">
              <a:solidFill>
                <a:srgbClr val="FFFFCC"/>
              </a:solidFill>
            </a:endParaRPr>
          </a:p>
          <a:p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58400" y="3818423"/>
            <a:ext cx="2663420" cy="2062103"/>
          </a:xfrm>
          <a:prstGeom prst="rect">
            <a:avLst/>
          </a:prstGeom>
          <a:noFill/>
          <a:ln w="12700">
            <a:solidFill>
              <a:srgbClr val="FFFF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CC"/>
                </a:solidFill>
              </a:rPr>
              <a:t>Current Project </a:t>
            </a:r>
            <a:r>
              <a:rPr lang="en-US" sz="1600" b="1" dirty="0">
                <a:solidFill>
                  <a:srgbClr val="FFFFCC"/>
                </a:solidFill>
              </a:rPr>
              <a:t>Researchers</a:t>
            </a:r>
          </a:p>
          <a:p>
            <a:r>
              <a:rPr lang="en-US" sz="1600" dirty="0">
                <a:solidFill>
                  <a:srgbClr val="FFFFCC"/>
                </a:solidFill>
              </a:rPr>
              <a:t>-Bruce </a:t>
            </a:r>
            <a:r>
              <a:rPr lang="en-US" sz="1600" dirty="0" smtClean="0">
                <a:solidFill>
                  <a:srgbClr val="FFFFCC"/>
                </a:solidFill>
              </a:rPr>
              <a:t>Cutright</a:t>
            </a:r>
          </a:p>
          <a:p>
            <a:r>
              <a:rPr lang="en-US" sz="1600" dirty="0" smtClean="0">
                <a:solidFill>
                  <a:srgbClr val="FFFFCC"/>
                </a:solidFill>
              </a:rPr>
              <a:t>-Adam </a:t>
            </a:r>
            <a:r>
              <a:rPr lang="en-US" sz="1600" dirty="0" err="1" smtClean="0">
                <a:solidFill>
                  <a:srgbClr val="FFFFCC"/>
                </a:solidFill>
              </a:rPr>
              <a:t>Stater</a:t>
            </a:r>
            <a:endParaRPr lang="en-US" sz="1600" dirty="0" smtClean="0">
              <a:solidFill>
                <a:srgbClr val="FFFFCC"/>
              </a:solidFill>
            </a:endParaRPr>
          </a:p>
          <a:p>
            <a:r>
              <a:rPr lang="en-US" sz="1600" dirty="0" smtClean="0">
                <a:solidFill>
                  <a:srgbClr val="FFFFCC"/>
                </a:solidFill>
              </a:rPr>
              <a:t>-Tracy </a:t>
            </a:r>
            <a:r>
              <a:rPr lang="en-US" sz="1600" dirty="0" err="1" smtClean="0">
                <a:solidFill>
                  <a:srgbClr val="FFFFCC"/>
                </a:solidFill>
              </a:rPr>
              <a:t>Terrall</a:t>
            </a:r>
            <a:endParaRPr lang="en-US" sz="1600" dirty="0">
              <a:solidFill>
                <a:srgbClr val="FFFFCC"/>
              </a:solidFill>
            </a:endParaRPr>
          </a:p>
          <a:p>
            <a:r>
              <a:rPr lang="en-US" sz="1600" dirty="0">
                <a:solidFill>
                  <a:srgbClr val="FFFFCC"/>
                </a:solidFill>
              </a:rPr>
              <a:t>-</a:t>
            </a:r>
            <a:r>
              <a:rPr lang="en-US" sz="1600" dirty="0" err="1">
                <a:solidFill>
                  <a:srgbClr val="FFFFCC"/>
                </a:solidFill>
              </a:rPr>
              <a:t>Shadiya</a:t>
            </a:r>
            <a:r>
              <a:rPr lang="en-US" sz="1600" dirty="0">
                <a:solidFill>
                  <a:srgbClr val="FFFFCC"/>
                </a:solidFill>
              </a:rPr>
              <a:t> Bello</a:t>
            </a:r>
          </a:p>
          <a:p>
            <a:r>
              <a:rPr lang="en-US" sz="1600" dirty="0">
                <a:solidFill>
                  <a:srgbClr val="FFFFCC"/>
                </a:solidFill>
              </a:rPr>
              <a:t>-Kyle </a:t>
            </a:r>
            <a:r>
              <a:rPr lang="en-US" sz="1600" dirty="0" err="1">
                <a:solidFill>
                  <a:srgbClr val="FFFFCC"/>
                </a:solidFill>
              </a:rPr>
              <a:t>Kampa</a:t>
            </a:r>
            <a:endParaRPr lang="en-US" sz="1600" dirty="0">
              <a:solidFill>
                <a:srgbClr val="FFFFCC"/>
              </a:solidFill>
            </a:endParaRPr>
          </a:p>
          <a:p>
            <a:r>
              <a:rPr lang="en-US" sz="1600" dirty="0" smtClean="0">
                <a:solidFill>
                  <a:srgbClr val="FFFFCC"/>
                </a:solidFill>
              </a:rPr>
              <a:t>-Kevin Meyer</a:t>
            </a:r>
          </a:p>
          <a:p>
            <a:r>
              <a:rPr lang="en-US" sz="1600" dirty="0" smtClean="0">
                <a:solidFill>
                  <a:srgbClr val="FFFFCC"/>
                </a:solidFill>
              </a:rPr>
              <a:t>-S Daniel Zafar</a:t>
            </a:r>
            <a:endParaRPr lang="en-US" sz="16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4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The Gulf Coast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10689" r="8192" b="10964"/>
          <a:stretch/>
        </p:blipFill>
        <p:spPr>
          <a:xfrm>
            <a:off x="685800" y="900204"/>
            <a:ext cx="7643301" cy="553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The Gulf Coast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7620000" cy="22098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Deep geopressured reservoirs.</a:t>
            </a:r>
          </a:p>
          <a:p>
            <a:endParaRPr lang="en-US" dirty="0" smtClean="0">
              <a:solidFill>
                <a:srgbClr val="FFFFCC"/>
              </a:solidFill>
            </a:endParaRPr>
          </a:p>
          <a:p>
            <a:r>
              <a:rPr lang="en-US" dirty="0" smtClean="0">
                <a:solidFill>
                  <a:srgbClr val="FFFFCC"/>
                </a:solidFill>
              </a:rPr>
              <a:t>Analysis of the Gulf field took place by isotherms of 200°F, 250°F, 300°F, and 350°F.</a:t>
            </a:r>
          </a:p>
          <a:p>
            <a:endParaRPr lang="en-US" dirty="0" smtClean="0">
              <a:solidFill>
                <a:srgbClr val="FFFF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9239" r="7895" b="10656"/>
          <a:stretch/>
        </p:blipFill>
        <p:spPr>
          <a:xfrm>
            <a:off x="914400" y="863994"/>
            <a:ext cx="7090295" cy="523200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4"/>
          <a:srcRect l="8175" t="12016" r="51889" b="10511"/>
          <a:stretch/>
        </p:blipFill>
        <p:spPr bwMode="auto">
          <a:xfrm>
            <a:off x="571185" y="853697"/>
            <a:ext cx="7854950" cy="5714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/>
          <a:srcRect l="8029" t="12016" r="52180" b="10511"/>
          <a:stretch/>
        </p:blipFill>
        <p:spPr bwMode="auto">
          <a:xfrm>
            <a:off x="477779" y="852170"/>
            <a:ext cx="7808595" cy="5701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6"/>
          <a:srcRect l="8139" t="11628" r="52035" b="10465"/>
          <a:stretch/>
        </p:blipFill>
        <p:spPr bwMode="auto">
          <a:xfrm>
            <a:off x="478414" y="825500"/>
            <a:ext cx="7807960" cy="5727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7"/>
          <a:srcRect l="8176" t="12016" r="52035" b="10511"/>
          <a:stretch/>
        </p:blipFill>
        <p:spPr bwMode="auto">
          <a:xfrm>
            <a:off x="310200" y="825500"/>
            <a:ext cx="8115935" cy="5925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254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Hidalgo South Fairway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20000" r="11021" b="1053"/>
          <a:stretch/>
        </p:blipFill>
        <p:spPr bwMode="auto">
          <a:xfrm>
            <a:off x="381000" y="914400"/>
            <a:ext cx="8216826" cy="55626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14743" t="10685" r="64263" b="20171"/>
          <a:stretch/>
        </p:blipFill>
        <p:spPr bwMode="auto">
          <a:xfrm>
            <a:off x="152400" y="57665"/>
            <a:ext cx="5429250" cy="6705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83555"/>
              </p:ext>
            </p:extLst>
          </p:nvPr>
        </p:nvGraphicFramePr>
        <p:xfrm>
          <a:off x="3276600" y="2590800"/>
          <a:ext cx="4419600" cy="275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09800"/>
              </a:tblGrid>
              <a:tr h="73660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LPM Model Results for next 20 years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 Calculated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 MW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Cost </a:t>
                      </a:r>
                      <a:r>
                        <a:rPr lang="en-US" dirty="0" smtClean="0"/>
                        <a:t>Calculated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¢6.2/kWhr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Annual Nominal Revenue Calculated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$706,000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 to cover initial investment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4-5 years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67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East Texas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Mostly limestone with permeable sandstone pockets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Extensive salt diapers with associated high thermal conductivity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Best gradients located near the Sabine Uplift and East Texas Diapir Province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Created reservoir database by formation</a:t>
            </a:r>
          </a:p>
          <a:p>
            <a:pPr lvl="1"/>
            <a:r>
              <a:rPr lang="en-US" sz="3200" dirty="0" smtClean="0">
                <a:solidFill>
                  <a:srgbClr val="FFFFCC"/>
                </a:solidFill>
              </a:rPr>
              <a:t>Includes Upper Jurassic to Eocene formations</a:t>
            </a:r>
          </a:p>
          <a:p>
            <a:pPr lvl="1"/>
            <a:r>
              <a:rPr lang="en-US" sz="3200" dirty="0" smtClean="0">
                <a:solidFill>
                  <a:srgbClr val="FFFFCC"/>
                </a:solidFill>
              </a:rPr>
              <a:t>Data and analysis available to general public</a:t>
            </a:r>
          </a:p>
          <a:p>
            <a:endParaRPr lang="en-US" sz="2400" dirty="0" smtClean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8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East Texas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7087" r="4519" b="7628"/>
          <a:stretch/>
        </p:blipFill>
        <p:spPr>
          <a:xfrm>
            <a:off x="761999" y="877296"/>
            <a:ext cx="7564395" cy="562379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4076700" y="2895600"/>
            <a:ext cx="342900" cy="304800"/>
          </a:xfrm>
          <a:prstGeom prst="fram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7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CC"/>
                </a:solidFill>
              </a:rPr>
              <a:t>East Texas: Brachfield SE Field, Rusk County</a:t>
            </a:r>
            <a:endParaRPr lang="en-US" sz="3600" dirty="0">
              <a:solidFill>
                <a:srgbClr val="FFFF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1" t="8287" r="10983" b="8229"/>
          <a:stretch/>
        </p:blipFill>
        <p:spPr>
          <a:xfrm>
            <a:off x="2196897" y="838200"/>
            <a:ext cx="4151870" cy="57252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t="16487" r="78655" b="48432"/>
          <a:stretch/>
        </p:blipFill>
        <p:spPr bwMode="auto">
          <a:xfrm>
            <a:off x="3200400" y="1066800"/>
            <a:ext cx="5653216" cy="400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087169"/>
              </p:ext>
            </p:extLst>
          </p:nvPr>
        </p:nvGraphicFramePr>
        <p:xfrm>
          <a:off x="914400" y="2895600"/>
          <a:ext cx="44196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09800"/>
              </a:tblGrid>
              <a:tr h="73660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LPM Model Results for next 20 years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Optimal Power Calculated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6.9 MW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Cost </a:t>
                      </a:r>
                      <a:r>
                        <a:rPr lang="en-US" dirty="0" smtClean="0"/>
                        <a:t>Calculated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¢7.0/kWhr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Annual Nominal Revenue Calculated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$7,885,500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 to cover initial investment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&lt;4 years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48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Future Work: </a:t>
            </a:r>
            <a:r>
              <a:rPr lang="en-US" dirty="0">
                <a:solidFill>
                  <a:srgbClr val="FFFFCC"/>
                </a:solidFill>
              </a:rPr>
              <a:t>Anadarko </a:t>
            </a:r>
            <a:r>
              <a:rPr lang="en-US" dirty="0" smtClean="0">
                <a:solidFill>
                  <a:srgbClr val="FFFFCC"/>
                </a:solidFill>
              </a:rPr>
              <a:t>Basin</a:t>
            </a:r>
            <a:r>
              <a:rPr lang="en-US" dirty="0">
                <a:solidFill>
                  <a:srgbClr val="FFFFCC"/>
                </a:solidFill>
              </a:rPr>
              <a:t> &amp; </a:t>
            </a:r>
            <a:r>
              <a:rPr lang="en-US" dirty="0" smtClean="0">
                <a:solidFill>
                  <a:srgbClr val="FFFFCC"/>
                </a:solidFill>
              </a:rPr>
              <a:t>East Texas Data Analysis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514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Well data has been retrieved, but analysis is not yet completed.</a:t>
            </a:r>
            <a:endParaRPr lang="en-US" sz="3200" dirty="0" smtClean="0">
              <a:solidFill>
                <a:srgbClr val="FFFFCC"/>
              </a:solidFill>
            </a:endParaRPr>
          </a:p>
          <a:p>
            <a:r>
              <a:rPr lang="en-US" dirty="0" smtClean="0">
                <a:solidFill>
                  <a:srgbClr val="FFFFCC"/>
                </a:solidFill>
              </a:rPr>
              <a:t>Preliminary Results: Temperature-depth maps.</a:t>
            </a:r>
          </a:p>
        </p:txBody>
      </p:sp>
    </p:spTree>
    <p:extLst>
      <p:ext uri="{BB962C8B-B14F-4D97-AF65-F5344CB8AC3E}">
        <p14:creationId xmlns:p14="http://schemas.microsoft.com/office/powerpoint/2010/main" val="283467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The Anadarko Basin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10690" r="8231" b="11111"/>
          <a:stretch/>
        </p:blipFill>
        <p:spPr>
          <a:xfrm>
            <a:off x="609600" y="838200"/>
            <a:ext cx="790092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8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West Texas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" t="9250" r="5354" b="10750"/>
          <a:stretch/>
        </p:blipFill>
        <p:spPr>
          <a:xfrm>
            <a:off x="762000" y="914400"/>
            <a:ext cx="765295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8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rgbClr val="FFFFCC"/>
                </a:solidFill>
              </a:rPr>
              <a:t>West Texas: Will O Field, Crockett County</a:t>
            </a:r>
            <a:endParaRPr lang="en-US" sz="3800" dirty="0">
              <a:solidFill>
                <a:srgbClr val="FFFFCC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8199"/>
            <a:ext cx="7341870" cy="573463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t="37820" r="78676" b="26541"/>
          <a:stretch/>
        </p:blipFill>
        <p:spPr bwMode="auto">
          <a:xfrm>
            <a:off x="381000" y="811426"/>
            <a:ext cx="5651157" cy="407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377197"/>
              </p:ext>
            </p:extLst>
          </p:nvPr>
        </p:nvGraphicFramePr>
        <p:xfrm>
          <a:off x="4267200" y="3352800"/>
          <a:ext cx="44196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09800"/>
              </a:tblGrid>
              <a:tr h="73660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LPM Model Results for next 20 years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Optimal Power Calculated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8.04 MW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Cost </a:t>
                      </a:r>
                      <a:r>
                        <a:rPr lang="en-US" dirty="0" smtClean="0"/>
                        <a:t>Calculated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¢8.24/kWhr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Annual Nominal Revenue Calculated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$9,120,000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 to cover initial investment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4-  4.5 years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07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Motivation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Deloitte 2008 report found four barriers to market acceptance and application: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Access to transmission infrastructure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Lack of risk mitigation mechanisms available during early stages of development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Lack of policy continuity and clarity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Lack of reliable resource information</a:t>
            </a:r>
          </a:p>
          <a:p>
            <a:pPr lvl="2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Recommended the creation of a national geothermal database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NGDS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Aims to provide baseline information for future developments of geothermal energy production.</a:t>
            </a:r>
            <a:endParaRPr 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9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853" y="152400"/>
            <a:ext cx="8070898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Conclusion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514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Well data has been retrieved, but analysis is not yet completed.</a:t>
            </a:r>
            <a:endParaRPr lang="en-US" sz="3200" dirty="0" smtClean="0">
              <a:solidFill>
                <a:srgbClr val="FFFFCC"/>
              </a:solidFill>
            </a:endParaRPr>
          </a:p>
          <a:p>
            <a:r>
              <a:rPr lang="en-US" dirty="0" smtClean="0">
                <a:solidFill>
                  <a:srgbClr val="FFFFCC"/>
                </a:solidFill>
              </a:rPr>
              <a:t>Preliminary Results: Temperature-depth maps.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800" y="685800"/>
            <a:ext cx="8282336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7391400" y="3114600"/>
            <a:ext cx="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602757"/>
              </p:ext>
            </p:extLst>
          </p:nvPr>
        </p:nvGraphicFramePr>
        <p:xfrm>
          <a:off x="2514600" y="1676400"/>
          <a:ext cx="3124200" cy="1494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100"/>
                <a:gridCol w="1562100"/>
              </a:tblGrid>
              <a:tr h="321489">
                <a:tc>
                  <a:txBody>
                    <a:bodyPr/>
                    <a:lstStyle/>
                    <a:p>
                      <a:r>
                        <a:rPr lang="en-US" dirty="0" smtClean="0"/>
                        <a:t>Site/Field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Modeled Cost</a:t>
                      </a:r>
                      <a:endParaRPr lang="en-US" dirty="0"/>
                    </a:p>
                  </a:txBody>
                  <a:tcPr/>
                </a:tc>
              </a:tr>
              <a:tr h="321489">
                <a:tc>
                  <a:txBody>
                    <a:bodyPr/>
                    <a:lstStyle/>
                    <a:p>
                      <a:r>
                        <a:rPr lang="en-US" dirty="0" smtClean="0"/>
                        <a:t>Hidalgo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¢6.2/kWhr </a:t>
                      </a:r>
                    </a:p>
                  </a:txBody>
                  <a:tcPr/>
                </a:tc>
              </a:tr>
              <a:tr h="3214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Brachfield 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¢7.0/kWhr </a:t>
                      </a:r>
                    </a:p>
                  </a:txBody>
                  <a:tcPr/>
                </a:tc>
              </a:tr>
              <a:tr h="3975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Will 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¢8.24/kWhr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38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96347" cy="762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Thank You!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FFCC"/>
                </a:solidFill>
              </a:rPr>
              <a:t>Contact at: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FFFFCC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CC"/>
                </a:solidFill>
              </a:rPr>
              <a:t>SDanielZafar@utexas.edu</a:t>
            </a:r>
          </a:p>
          <a:p>
            <a:pPr marL="0" indent="0" algn="ctr">
              <a:buNone/>
            </a:pPr>
            <a:endParaRPr lang="en-US" dirty="0">
              <a:solidFill>
                <a:srgbClr val="FFFFCC"/>
              </a:solidFill>
            </a:endParaRPr>
          </a:p>
          <a:p>
            <a:pPr marL="0" indent="0" algn="ctr">
              <a:buNone/>
            </a:pPr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</a:rPr>
              <a:t>Questions?</a:t>
            </a:r>
          </a:p>
          <a:p>
            <a:pPr marL="0" indent="0">
              <a:buNone/>
            </a:pPr>
            <a:endParaRPr lang="en-US" dirty="0">
              <a:solidFill>
                <a:srgbClr val="FFFFCC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Outline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Motivation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Texas’ Geothermal History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The Binary Cycle Turbine &amp; Double Pipe Heat Exchanger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Process &amp; Data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The Uddenberg (2012) Lumped Parameter Model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Texas Resources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Gulf Texas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East Texas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Anadarko Basin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West Texas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0312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History of Geothermal in Texas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CC"/>
                </a:solidFill>
              </a:rPr>
              <a:t>Mid 1970s - Gulf Coast geothermal/</a:t>
            </a:r>
            <a:r>
              <a:rPr lang="en-US" sz="2400" dirty="0" err="1" smtClean="0">
                <a:solidFill>
                  <a:srgbClr val="FFFFCC"/>
                </a:solidFill>
              </a:rPr>
              <a:t>geopressure</a:t>
            </a:r>
            <a:endParaRPr lang="en-US" sz="2400" dirty="0" smtClean="0">
              <a:solidFill>
                <a:srgbClr val="FFFFCC"/>
              </a:solidFill>
            </a:endParaRPr>
          </a:p>
          <a:p>
            <a:pPr lvl="1"/>
            <a:r>
              <a:rPr lang="en-US" sz="2000" dirty="0" err="1" smtClean="0">
                <a:solidFill>
                  <a:srgbClr val="FFFFCC"/>
                </a:solidFill>
              </a:rPr>
              <a:t>Loucks</a:t>
            </a:r>
            <a:r>
              <a:rPr lang="en-US" sz="2000" dirty="0" smtClean="0">
                <a:solidFill>
                  <a:srgbClr val="FFFFCC"/>
                </a:solidFill>
              </a:rPr>
              <a:t> and Bebout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1982 – First Geothermal Resource of Texas Evaluation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Woodruff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2004 – Deloitte report</a:t>
            </a:r>
            <a:endParaRPr lang="en-US" sz="2400" dirty="0">
              <a:solidFill>
                <a:srgbClr val="FFFFCC"/>
              </a:solidFill>
            </a:endParaRPr>
          </a:p>
          <a:p>
            <a:r>
              <a:rPr lang="en-US" sz="2400" dirty="0" smtClean="0">
                <a:solidFill>
                  <a:srgbClr val="FFFFCC"/>
                </a:solidFill>
              </a:rPr>
              <a:t>2006 – MIT Future of Geothermal report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2010 – Blackwell &amp; Richards East I-35 SECO report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2011 – Augustine &amp; </a:t>
            </a:r>
            <a:r>
              <a:rPr lang="en-US" sz="2400" dirty="0" err="1" smtClean="0">
                <a:solidFill>
                  <a:srgbClr val="FFFFCC"/>
                </a:solidFill>
              </a:rPr>
              <a:t>Espidido</a:t>
            </a:r>
            <a:r>
              <a:rPr lang="en-US" sz="2400" dirty="0" smtClean="0">
                <a:solidFill>
                  <a:srgbClr val="FFFFCC"/>
                </a:solidFill>
              </a:rPr>
              <a:t> </a:t>
            </a:r>
            <a:endParaRPr lang="en-US" sz="24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8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901" y="228600"/>
            <a:ext cx="8229600" cy="960438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Data Sources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1626" r="5980" b="21785"/>
          <a:stretch/>
        </p:blipFill>
        <p:spPr>
          <a:xfrm>
            <a:off x="1295400" y="1142998"/>
            <a:ext cx="6462154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1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Gradient Tiling</a:t>
            </a:r>
            <a:endParaRPr lang="en-US" dirty="0">
              <a:solidFill>
                <a:srgbClr val="FFFFCC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9614933"/>
              </p:ext>
            </p:extLst>
          </p:nvPr>
        </p:nvGraphicFramePr>
        <p:xfrm>
          <a:off x="4343400" y="3810000"/>
          <a:ext cx="48006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73476"/>
              </p:ext>
            </p:extLst>
          </p:nvPr>
        </p:nvGraphicFramePr>
        <p:xfrm>
          <a:off x="0" y="990600"/>
          <a:ext cx="44196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0" y="990600"/>
            <a:ext cx="4343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CC"/>
                </a:solidFill>
              </a:rPr>
              <a:t>Identify area of interest based on BHT, BHP, gradient, water flow and well density.</a:t>
            </a:r>
          </a:p>
          <a:p>
            <a:endParaRPr lang="en-US" sz="1600" dirty="0">
              <a:solidFill>
                <a:srgbClr val="FFFFCC"/>
              </a:solidFill>
            </a:endParaRPr>
          </a:p>
          <a:p>
            <a:r>
              <a:rPr lang="en-US" sz="1600" dirty="0" smtClean="0">
                <a:solidFill>
                  <a:srgbClr val="FFFFCC"/>
                </a:solidFill>
              </a:rPr>
              <a:t>Correct BHT using SMU-Harrison correction.</a:t>
            </a:r>
          </a:p>
          <a:p>
            <a:endParaRPr lang="en-US" sz="1600" dirty="0">
              <a:solidFill>
                <a:srgbClr val="FFFFCC"/>
              </a:solidFill>
            </a:endParaRPr>
          </a:p>
          <a:p>
            <a:r>
              <a:rPr lang="en-US" sz="1600" dirty="0" smtClean="0">
                <a:solidFill>
                  <a:srgbClr val="FFFFCC"/>
                </a:solidFill>
              </a:rPr>
              <a:t>Plot BHT </a:t>
            </a:r>
            <a:r>
              <a:rPr lang="en-US" sz="1600" dirty="0" err="1" smtClean="0">
                <a:solidFill>
                  <a:srgbClr val="FFFFCC"/>
                </a:solidFill>
              </a:rPr>
              <a:t>vs</a:t>
            </a:r>
            <a:r>
              <a:rPr lang="en-US" sz="1600" dirty="0" smtClean="0">
                <a:solidFill>
                  <a:srgbClr val="FFFFCC"/>
                </a:solidFill>
              </a:rPr>
              <a:t> Depth to identify outliers and general thermal regime of the target area.</a:t>
            </a:r>
          </a:p>
          <a:p>
            <a:endParaRPr lang="en-US" sz="1600" dirty="0">
              <a:solidFill>
                <a:srgbClr val="FFFFCC"/>
              </a:solidFill>
            </a:endParaRPr>
          </a:p>
          <a:p>
            <a:r>
              <a:rPr lang="en-US" sz="1600" dirty="0" smtClean="0">
                <a:solidFill>
                  <a:srgbClr val="FFFFCC"/>
                </a:solidFill>
              </a:rPr>
              <a:t>Best fit line, typically linear or polynomial with intercept at 70 (mean surface temp. reported by NOAA), and R</a:t>
            </a:r>
            <a:r>
              <a:rPr lang="en-US" sz="1600" dirty="0" smtClean="0">
                <a:solidFill>
                  <a:srgbClr val="FFFFCC"/>
                </a:solidFill>
                <a:cs typeface="Times New Roman"/>
              </a:rPr>
              <a:t>² help determine thermal trends.</a:t>
            </a:r>
            <a:endParaRPr lang="en-US" sz="1600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883700"/>
            <a:ext cx="4343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CC"/>
                </a:solidFill>
              </a:rPr>
              <a:t>Create histogram of geothermal gradients for target area and analyze distribution.</a:t>
            </a:r>
          </a:p>
          <a:p>
            <a:endParaRPr lang="en-US" sz="1600" dirty="0">
              <a:solidFill>
                <a:srgbClr val="FFFFCC"/>
              </a:solidFill>
            </a:endParaRPr>
          </a:p>
          <a:p>
            <a:r>
              <a:rPr lang="en-US" sz="1600" dirty="0" smtClean="0">
                <a:solidFill>
                  <a:srgbClr val="FFFFCC"/>
                </a:solidFill>
              </a:rPr>
              <a:t>Assumption that BHTs are minimum temperature measurements and if the distribution has a rapid drop in frequency then we can claim data are approaching “true” geothermal gradient of target area.</a:t>
            </a:r>
          </a:p>
          <a:p>
            <a:endParaRPr lang="en-US" sz="1600" dirty="0">
              <a:solidFill>
                <a:srgbClr val="FFFFCC"/>
              </a:solidFill>
            </a:endParaRPr>
          </a:p>
          <a:p>
            <a:r>
              <a:rPr lang="en-US" sz="1600" dirty="0" smtClean="0">
                <a:solidFill>
                  <a:srgbClr val="FFFFCC"/>
                </a:solidFill>
              </a:rPr>
              <a:t>Identify a representative regional gradient and generate isothermal surfaces for well log analysis.</a:t>
            </a:r>
          </a:p>
        </p:txBody>
      </p:sp>
    </p:spTree>
    <p:extLst>
      <p:ext uri="{BB962C8B-B14F-4D97-AF65-F5344CB8AC3E}">
        <p14:creationId xmlns:p14="http://schemas.microsoft.com/office/powerpoint/2010/main" val="80727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3870" y="100965"/>
            <a:ext cx="3835810" cy="2947035"/>
            <a:chOff x="1227035" y="1981200"/>
            <a:chExt cx="4820495" cy="419100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035" y="1981200"/>
              <a:ext cx="4820495" cy="419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4" name="Group 23"/>
            <p:cNvGrpSpPr/>
            <p:nvPr/>
          </p:nvGrpSpPr>
          <p:grpSpPr>
            <a:xfrm>
              <a:off x="4385417" y="5157787"/>
              <a:ext cx="1662113" cy="1014413"/>
              <a:chOff x="4385417" y="5157787"/>
              <a:chExt cx="1662113" cy="1014413"/>
            </a:xfrm>
          </p:grpSpPr>
          <p:pic>
            <p:nvPicPr>
              <p:cNvPr id="25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5017" y="5157787"/>
                <a:ext cx="1052513" cy="10144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2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5417" y="5588384"/>
                <a:ext cx="609600" cy="5838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072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14949" r="66250" b="16900"/>
          <a:stretch/>
        </p:blipFill>
        <p:spPr>
          <a:xfrm>
            <a:off x="4772025" y="1143000"/>
            <a:ext cx="4371975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4768290" y="0"/>
            <a:ext cx="438873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Well Log Interpretation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4087" y="1883303"/>
            <a:ext cx="1752600" cy="1616076"/>
            <a:chOff x="2615990" y="-300673"/>
            <a:chExt cx="1752600" cy="1616076"/>
          </a:xfrm>
        </p:grpSpPr>
        <p:sp>
          <p:nvSpPr>
            <p:cNvPr id="30724" name="TextBox 11"/>
            <p:cNvSpPr txBox="1">
              <a:spLocks noChangeArrowheads="1"/>
            </p:cNvSpPr>
            <p:nvPr/>
          </p:nvSpPr>
          <p:spPr bwMode="auto">
            <a:xfrm>
              <a:off x="3035090" y="867728"/>
              <a:ext cx="9144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 dirty="0" smtClean="0">
                  <a:solidFill>
                    <a:srgbClr val="FFFFCC"/>
                  </a:solidFill>
                </a:rPr>
                <a:t>5,447 </a:t>
              </a:r>
              <a:r>
                <a:rPr lang="en-US" sz="1200" dirty="0">
                  <a:solidFill>
                    <a:srgbClr val="FFFFCC"/>
                  </a:solidFill>
                </a:rPr>
                <a:t>ft.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3588211" y="-300673"/>
              <a:ext cx="748069" cy="121507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32" name="TextBox 19"/>
            <p:cNvSpPr txBox="1">
              <a:spLocks noChangeArrowheads="1"/>
            </p:cNvSpPr>
            <p:nvPr/>
          </p:nvSpPr>
          <p:spPr bwMode="auto">
            <a:xfrm>
              <a:off x="2615990" y="1039178"/>
              <a:ext cx="1752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 dirty="0">
                  <a:solidFill>
                    <a:srgbClr val="FFFFCC"/>
                  </a:solidFill>
                </a:rPr>
                <a:t>200 Degree Surface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895600" y="3027998"/>
            <a:ext cx="1872690" cy="1315402"/>
            <a:chOff x="2414892" y="1543799"/>
            <a:chExt cx="1872690" cy="1315402"/>
          </a:xfrm>
        </p:grpSpPr>
        <p:sp>
          <p:nvSpPr>
            <p:cNvPr id="30725" name="TextBox 12"/>
            <p:cNvSpPr txBox="1">
              <a:spLocks noChangeArrowheads="1"/>
            </p:cNvSpPr>
            <p:nvPr/>
          </p:nvSpPr>
          <p:spPr bwMode="auto">
            <a:xfrm>
              <a:off x="2830665" y="2375920"/>
              <a:ext cx="70884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 dirty="0" smtClean="0">
                  <a:solidFill>
                    <a:srgbClr val="FFFFCC"/>
                  </a:solidFill>
                </a:rPr>
                <a:t>7,769 </a:t>
              </a:r>
              <a:r>
                <a:rPr lang="en-US" sz="1200" dirty="0">
                  <a:solidFill>
                    <a:srgbClr val="FFFFCC"/>
                  </a:solidFill>
                </a:rPr>
                <a:t>ft.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3379532" y="1543799"/>
              <a:ext cx="908050" cy="87555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33" name="TextBox 20"/>
            <p:cNvSpPr txBox="1">
              <a:spLocks noChangeArrowheads="1"/>
            </p:cNvSpPr>
            <p:nvPr/>
          </p:nvSpPr>
          <p:spPr bwMode="auto">
            <a:xfrm>
              <a:off x="2414892" y="2582976"/>
              <a:ext cx="1752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 dirty="0">
                  <a:solidFill>
                    <a:srgbClr val="FFFFCC"/>
                  </a:solidFill>
                </a:rPr>
                <a:t>250 Degree Surface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95600" y="4376886"/>
            <a:ext cx="1841748" cy="931316"/>
            <a:chOff x="2380474" y="3107284"/>
            <a:chExt cx="1841748" cy="931316"/>
          </a:xfrm>
        </p:grpSpPr>
        <p:sp>
          <p:nvSpPr>
            <p:cNvPr id="30726" name="TextBox 13"/>
            <p:cNvSpPr txBox="1">
              <a:spLocks noChangeArrowheads="1"/>
            </p:cNvSpPr>
            <p:nvPr/>
          </p:nvSpPr>
          <p:spPr bwMode="auto">
            <a:xfrm>
              <a:off x="2788462" y="3570288"/>
              <a:ext cx="78739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 dirty="0" smtClean="0">
                  <a:solidFill>
                    <a:srgbClr val="FFFFCC"/>
                  </a:solidFill>
                </a:rPr>
                <a:t>10,257 </a:t>
              </a:r>
              <a:r>
                <a:rPr lang="en-US" sz="1200" dirty="0">
                  <a:solidFill>
                    <a:srgbClr val="FFFFCC"/>
                  </a:solidFill>
                </a:rPr>
                <a:t>ft.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3192463" y="3107284"/>
              <a:ext cx="1029759" cy="48364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34" name="TextBox 21"/>
            <p:cNvSpPr txBox="1">
              <a:spLocks noChangeArrowheads="1"/>
            </p:cNvSpPr>
            <p:nvPr/>
          </p:nvSpPr>
          <p:spPr bwMode="auto">
            <a:xfrm>
              <a:off x="2380474" y="3762375"/>
              <a:ext cx="1752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 dirty="0">
                  <a:solidFill>
                    <a:srgbClr val="FFFFCC"/>
                  </a:solidFill>
                </a:rPr>
                <a:t>300 Degree Surface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08535" y="5638800"/>
            <a:ext cx="1928813" cy="669924"/>
            <a:chOff x="2362200" y="4511676"/>
            <a:chExt cx="1928813" cy="669924"/>
          </a:xfrm>
        </p:grpSpPr>
        <p:sp>
          <p:nvSpPr>
            <p:cNvPr id="30727" name="TextBox 14"/>
            <p:cNvSpPr txBox="1">
              <a:spLocks noChangeArrowheads="1"/>
            </p:cNvSpPr>
            <p:nvPr/>
          </p:nvSpPr>
          <p:spPr bwMode="auto">
            <a:xfrm>
              <a:off x="2776538" y="4732338"/>
              <a:ext cx="78739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 dirty="0" smtClean="0">
                  <a:solidFill>
                    <a:srgbClr val="FFFFCC"/>
                  </a:solidFill>
                </a:rPr>
                <a:t>12,955 </a:t>
              </a:r>
              <a:r>
                <a:rPr lang="en-US" sz="1200" dirty="0">
                  <a:solidFill>
                    <a:srgbClr val="FFFFCC"/>
                  </a:solidFill>
                </a:rPr>
                <a:t>ft.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3192463" y="4511676"/>
              <a:ext cx="1098550" cy="27146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35" name="TextBox 22"/>
            <p:cNvSpPr txBox="1">
              <a:spLocks noChangeArrowheads="1"/>
            </p:cNvSpPr>
            <p:nvPr/>
          </p:nvSpPr>
          <p:spPr bwMode="auto">
            <a:xfrm>
              <a:off x="2362200" y="4905375"/>
              <a:ext cx="1752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 dirty="0">
                  <a:solidFill>
                    <a:srgbClr val="FFFFCC"/>
                  </a:solidFill>
                </a:rPr>
                <a:t>350 Degree Surface</a:t>
              </a:r>
            </a:p>
          </p:txBody>
        </p:sp>
      </p:grpSp>
      <p:sp>
        <p:nvSpPr>
          <p:cNvPr id="30736" name="TextBox 25"/>
          <p:cNvSpPr txBox="1">
            <a:spLocks noChangeArrowheads="1"/>
          </p:cNvSpPr>
          <p:nvPr/>
        </p:nvSpPr>
        <p:spPr bwMode="auto">
          <a:xfrm>
            <a:off x="3174" y="3119259"/>
            <a:ext cx="2892425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dirty="0" smtClean="0">
                <a:solidFill>
                  <a:srgbClr val="FFFFCC"/>
                </a:solidFill>
              </a:rPr>
              <a:t>Based on the gradient tiling assessment, </a:t>
            </a:r>
            <a:r>
              <a:rPr lang="en-US" sz="1600" dirty="0">
                <a:solidFill>
                  <a:srgbClr val="FFFFCC"/>
                </a:solidFill>
              </a:rPr>
              <a:t>200</a:t>
            </a:r>
            <a:r>
              <a:rPr lang="en-US" sz="16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˚</a:t>
            </a:r>
            <a:r>
              <a:rPr lang="en-US" sz="1600" dirty="0">
                <a:solidFill>
                  <a:srgbClr val="FFFFCC"/>
                </a:solidFill>
              </a:rPr>
              <a:t>, 250</a:t>
            </a:r>
            <a:r>
              <a:rPr lang="en-US" sz="16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˚,</a:t>
            </a:r>
            <a:r>
              <a:rPr lang="en-US" sz="1600" dirty="0">
                <a:solidFill>
                  <a:srgbClr val="FFFFCC"/>
                </a:solidFill>
              </a:rPr>
              <a:t> 300</a:t>
            </a:r>
            <a:r>
              <a:rPr lang="en-US" sz="16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˚,</a:t>
            </a:r>
            <a:r>
              <a:rPr lang="en-US" sz="1600" dirty="0">
                <a:solidFill>
                  <a:srgbClr val="FFFFCC"/>
                </a:solidFill>
              </a:rPr>
              <a:t> and 350</a:t>
            </a:r>
            <a:r>
              <a:rPr lang="en-US" sz="16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˚</a:t>
            </a:r>
            <a:r>
              <a:rPr lang="en-US" sz="1600" dirty="0">
                <a:solidFill>
                  <a:srgbClr val="FFFFCC"/>
                </a:solidFill>
              </a:rPr>
              <a:t> Fahrenheit isotherms are imported into Petra</a:t>
            </a:r>
            <a:r>
              <a:rPr lang="en-US" sz="1600" dirty="0" smtClean="0">
                <a:solidFill>
                  <a:srgbClr val="FFFFCC"/>
                </a:solidFill>
              </a:rPr>
              <a:t>.</a:t>
            </a:r>
            <a:endParaRPr lang="en-US" sz="1600" dirty="0">
              <a:solidFill>
                <a:srgbClr val="FFFFCC"/>
              </a:solidFill>
            </a:endParaRPr>
          </a:p>
          <a:p>
            <a:endParaRPr lang="en-US" sz="1600" dirty="0" smtClean="0">
              <a:solidFill>
                <a:srgbClr val="FFFFCC"/>
              </a:solidFill>
            </a:endParaRPr>
          </a:p>
          <a:p>
            <a:r>
              <a:rPr lang="en-US" sz="1600" dirty="0" smtClean="0">
                <a:solidFill>
                  <a:srgbClr val="FFFFCC"/>
                </a:solidFill>
              </a:rPr>
              <a:t>Sections </a:t>
            </a:r>
            <a:r>
              <a:rPr lang="en-US" sz="1600" dirty="0">
                <a:solidFill>
                  <a:srgbClr val="FFFFCC"/>
                </a:solidFill>
              </a:rPr>
              <a:t>of low Gamma Ray and SP are used to define sand sections</a:t>
            </a:r>
            <a:r>
              <a:rPr lang="en-US" sz="1600" dirty="0" smtClean="0">
                <a:solidFill>
                  <a:srgbClr val="FFFFCC"/>
                </a:solidFill>
              </a:rPr>
              <a:t>.</a:t>
            </a:r>
            <a:endParaRPr lang="en-US" sz="1600" dirty="0">
              <a:solidFill>
                <a:srgbClr val="FFFFCC"/>
              </a:solidFill>
            </a:endParaRPr>
          </a:p>
          <a:p>
            <a:endParaRPr lang="en-US" sz="1600" dirty="0" smtClean="0">
              <a:solidFill>
                <a:srgbClr val="FFFFCC"/>
              </a:solidFill>
            </a:endParaRPr>
          </a:p>
          <a:p>
            <a:r>
              <a:rPr lang="en-US" sz="1600" dirty="0" smtClean="0">
                <a:solidFill>
                  <a:srgbClr val="FFFFCC"/>
                </a:solidFill>
              </a:rPr>
              <a:t>The </a:t>
            </a:r>
            <a:r>
              <a:rPr lang="en-US" sz="1600" dirty="0">
                <a:solidFill>
                  <a:srgbClr val="FFFFCC"/>
                </a:solidFill>
              </a:rPr>
              <a:t>sand intervals are then summed to create a sand thickness map between isotherms.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-76200"/>
            <a:ext cx="38496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Well to well cross section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15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GETEM Model Inputs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>
                <a:solidFill>
                  <a:srgbClr val="FFFFCC"/>
                </a:solidFill>
              </a:rPr>
              <a:t>Economic Parameters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Project life, utilization factor, contingency, royalties, discount rate, tax rate, duration of phases of development, inflation, and depreciation schedules.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Resource Definition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Geothermal resource type, temperature, and depth.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Resource Exploration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Pre-drilling costs (exploration wells, permitting costs, lease costs, etc.)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Resource Confirmation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Success ratio, wells required, permitting costs, stimulation, well tests.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 Well </a:t>
            </a:r>
            <a:r>
              <a:rPr lang="en-US" sz="2400" dirty="0">
                <a:solidFill>
                  <a:srgbClr val="FFFFCC"/>
                </a:solidFill>
              </a:rPr>
              <a:t>F</a:t>
            </a:r>
            <a:r>
              <a:rPr lang="en-US" sz="2400" dirty="0" smtClean="0">
                <a:solidFill>
                  <a:srgbClr val="FFFFCC"/>
                </a:solidFill>
              </a:rPr>
              <a:t>ield Development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Drilling success rate, production/injection wells, drilling and well costs.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Reservoir Definition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Flow rate, stimulation, hydraulic drawdown, permeability, dimensions, water loss.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Geothermal Fluid Pumping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Production well pumping, injection well pumping, efficiency.</a:t>
            </a:r>
          </a:p>
          <a:p>
            <a:r>
              <a:rPr lang="en-US" sz="2400" dirty="0" smtClean="0">
                <a:solidFill>
                  <a:srgbClr val="FFFFCC"/>
                </a:solidFill>
              </a:rPr>
              <a:t>O&amp;M costs</a:t>
            </a:r>
          </a:p>
          <a:p>
            <a:pPr lvl="1"/>
            <a:endParaRPr lang="en-US" sz="1600" dirty="0">
              <a:solidFill>
                <a:srgbClr val="FFFFCC"/>
              </a:solidFill>
            </a:endParaRPr>
          </a:p>
          <a:p>
            <a:endParaRPr lang="en-US" sz="2400" dirty="0" smtClean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9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Process</a:t>
            </a:r>
            <a:endParaRPr lang="en-US" dirty="0">
              <a:solidFill>
                <a:srgbClr val="FFFFCC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966472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974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Models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307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rgbClr val="FFFFCC"/>
                </a:solidFill>
              </a:rPr>
              <a:t>GETEM Model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Geothermal cost model produced by the DOE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Takes into account flow rate, basic reservoir properties, life-cycle of equipment, and various development, exploration, and tax etc. costs.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Outputs cost in ¢/</a:t>
            </a:r>
            <a:r>
              <a:rPr lang="en-US" sz="2000" dirty="0" err="1" smtClean="0">
                <a:solidFill>
                  <a:srgbClr val="FFFFCC"/>
                </a:solidFill>
              </a:rPr>
              <a:t>kw-hr</a:t>
            </a:r>
            <a:r>
              <a:rPr lang="en-US" sz="2000" dirty="0" smtClean="0">
                <a:solidFill>
                  <a:srgbClr val="FFFFCC"/>
                </a:solidFill>
              </a:rPr>
              <a:t>, ideal power generation capacity, and annual costs and revenues. </a:t>
            </a:r>
          </a:p>
          <a:p>
            <a:pPr lvl="1"/>
            <a:endParaRPr lang="en-US" sz="2000" dirty="0" smtClean="0">
              <a:solidFill>
                <a:srgbClr val="FFFFCC"/>
              </a:solidFill>
            </a:endParaRPr>
          </a:p>
          <a:p>
            <a:r>
              <a:rPr lang="en-US" sz="2400" dirty="0" smtClean="0">
                <a:solidFill>
                  <a:srgbClr val="FFFFCC"/>
                </a:solidFill>
              </a:rPr>
              <a:t>The </a:t>
            </a:r>
            <a:r>
              <a:rPr lang="en-US" sz="2400" dirty="0">
                <a:solidFill>
                  <a:srgbClr val="FFFFCC"/>
                </a:solidFill>
              </a:rPr>
              <a:t>Uddenberg (2012) Lumped </a:t>
            </a:r>
            <a:r>
              <a:rPr lang="en-US" sz="2400" dirty="0" smtClean="0">
                <a:solidFill>
                  <a:srgbClr val="FFFFCC"/>
                </a:solidFill>
              </a:rPr>
              <a:t>Parameter Model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Designed </a:t>
            </a:r>
            <a:r>
              <a:rPr lang="en-US" sz="2000" dirty="0" smtClean="0">
                <a:solidFill>
                  <a:srgbClr val="FFFFCC"/>
                </a:solidFill>
              </a:rPr>
              <a:t>to provide a rough estimate of production and injection well schemes to ensure the long-term sustainability of the thermal properties of a prospective reservoir</a:t>
            </a:r>
            <a:r>
              <a:rPr lang="en-US" sz="2000" dirty="0" smtClean="0">
                <a:solidFill>
                  <a:srgbClr val="FFFFCC"/>
                </a:solidFill>
              </a:rPr>
              <a:t>.</a:t>
            </a: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Takes into account reservoir properties and distance between injection and production wells.</a:t>
            </a:r>
            <a:endParaRPr lang="en-US" sz="2000" dirty="0" smtClean="0">
              <a:solidFill>
                <a:srgbClr val="FFFFCC"/>
              </a:solidFill>
            </a:endParaRPr>
          </a:p>
          <a:p>
            <a:pPr lvl="1"/>
            <a:r>
              <a:rPr lang="en-US" sz="2000" dirty="0" smtClean="0">
                <a:solidFill>
                  <a:srgbClr val="FFFFCC"/>
                </a:solidFill>
              </a:rPr>
              <a:t>Assesses whether the scheme is sustainable before GETEM modeling with the flow rates and temperatures used.</a:t>
            </a:r>
            <a:endParaRPr lang="en-US" sz="2000" dirty="0" smtClean="0">
              <a:solidFill>
                <a:srgbClr val="FFFFCC"/>
              </a:solidFill>
            </a:endParaRPr>
          </a:p>
          <a:p>
            <a:endParaRPr lang="en-US" sz="24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8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Use of Existing Wells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FFFFCC"/>
                </a:solidFill>
              </a:rPr>
              <a:t>In Texas, the infrastructure for geothermal energy already exists in the form of pre-drilled wells, transmission lines, and resource-based knowledge</a:t>
            </a:r>
            <a:r>
              <a:rPr lang="en-US" sz="2400" dirty="0" smtClean="0">
                <a:solidFill>
                  <a:srgbClr val="FFFFCC"/>
                </a:solidFill>
              </a:rPr>
              <a:t>.</a:t>
            </a:r>
          </a:p>
          <a:p>
            <a:endParaRPr lang="en-US" sz="2400" dirty="0" smtClean="0">
              <a:solidFill>
                <a:srgbClr val="FFFFCC"/>
              </a:solidFill>
            </a:endParaRPr>
          </a:p>
          <a:p>
            <a:endParaRPr lang="en-US" sz="2400" dirty="0" smtClean="0">
              <a:solidFill>
                <a:srgbClr val="FFFFCC"/>
              </a:solidFill>
            </a:endParaRPr>
          </a:p>
          <a:p>
            <a:endParaRPr lang="en-US" sz="2400" dirty="0">
              <a:solidFill>
                <a:srgbClr val="FFFFCC"/>
              </a:solidFill>
            </a:endParaRPr>
          </a:p>
          <a:p>
            <a:endParaRPr lang="en-US" sz="2400" dirty="0" smtClean="0">
              <a:solidFill>
                <a:srgbClr val="FFFFCC"/>
              </a:solidFill>
            </a:endParaRPr>
          </a:p>
          <a:p>
            <a:endParaRPr lang="en-US" sz="2400" dirty="0" smtClean="0">
              <a:solidFill>
                <a:srgbClr val="FFFFCC"/>
              </a:solidFill>
            </a:endParaRPr>
          </a:p>
          <a:p>
            <a:endParaRPr lang="en-US" sz="2400" dirty="0" smtClean="0">
              <a:solidFill>
                <a:srgbClr val="FFFFCC"/>
              </a:solidFill>
            </a:endParaRPr>
          </a:p>
          <a:p>
            <a:r>
              <a:rPr lang="en-US" sz="2400" dirty="0" smtClean="0">
                <a:solidFill>
                  <a:srgbClr val="FFFFCC"/>
                </a:solidFill>
              </a:rPr>
              <a:t>This acts as “low hanging fruit” for potential geothermal operations in Texas by reducing the drilling costs.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442944"/>
              </p:ext>
            </p:extLst>
          </p:nvPr>
        </p:nvGraphicFramePr>
        <p:xfrm>
          <a:off x="2514600" y="2743200"/>
          <a:ext cx="3962400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838200"/>
                <a:gridCol w="838200"/>
                <a:gridCol w="762000"/>
              </a:tblGrid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Holes Plugged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Oil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3,340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3,771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3,991</a:t>
                      </a:r>
                      <a:endParaRPr lang="en-US" sz="1600" dirty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Gas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1,827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1,750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1,916</a:t>
                      </a:r>
                      <a:endParaRPr lang="en-US" sz="1600" dirty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Other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394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493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464</a:t>
                      </a:r>
                      <a:endParaRPr lang="en-US" sz="1600" dirty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Total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5,564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6,028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6,390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38400" y="44958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CC"/>
                </a:solidFill>
              </a:rPr>
              <a:t>From Texas RRC 2011 Drilling Summary:</a:t>
            </a:r>
          </a:p>
          <a:p>
            <a:r>
              <a:rPr lang="en-US" sz="1200" dirty="0">
                <a:solidFill>
                  <a:srgbClr val="FFFFCC"/>
                </a:solidFill>
              </a:rPr>
              <a:t>http://www.rrc.state.tx.us/data/drilling/drillingsummary/2011/annual2011.pdf</a:t>
            </a:r>
          </a:p>
        </p:txBody>
      </p:sp>
    </p:spTree>
    <p:extLst>
      <p:ext uri="{BB962C8B-B14F-4D97-AF65-F5344CB8AC3E}">
        <p14:creationId xmlns:p14="http://schemas.microsoft.com/office/powerpoint/2010/main" val="269339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Geothermal Resources of Texas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" t="7756" r="2032" b="31793"/>
          <a:stretch/>
        </p:blipFill>
        <p:spPr>
          <a:xfrm>
            <a:off x="1219200" y="1066800"/>
            <a:ext cx="6629400" cy="5371369"/>
          </a:xfrm>
        </p:spPr>
      </p:pic>
    </p:spTree>
    <p:extLst>
      <p:ext uri="{BB962C8B-B14F-4D97-AF65-F5344CB8AC3E}">
        <p14:creationId xmlns:p14="http://schemas.microsoft.com/office/powerpoint/2010/main" val="209955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Geothermal Resources of Texas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3359" r="5624" b="12441"/>
          <a:stretch/>
        </p:blipFill>
        <p:spPr>
          <a:xfrm>
            <a:off x="685800" y="958080"/>
            <a:ext cx="7711201" cy="55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The Gulf Coast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Lithology is dominated by succeeding growth-faulted tertiary sands.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Deep hot geopressured reservoirs present in the Wilcox, Frio, and Vicksburg formations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These formations contain the best sedimentary thermal gradients in Texas, increasing to the SW.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Our analysis </a:t>
            </a:r>
            <a:r>
              <a:rPr lang="en-US" dirty="0" smtClean="0">
                <a:solidFill>
                  <a:srgbClr val="FFFFCC"/>
                </a:solidFill>
              </a:rPr>
              <a:t>took place by field 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Data and analysis available to general public</a:t>
            </a:r>
          </a:p>
          <a:p>
            <a:pPr lvl="1"/>
            <a:endParaRPr lang="en-US" dirty="0" smtClean="0">
              <a:solidFill>
                <a:srgbClr val="FFFFCC"/>
              </a:solidFill>
            </a:endParaRPr>
          </a:p>
          <a:p>
            <a:endParaRPr lang="en-US" sz="2400" dirty="0" smtClean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1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The Gulf Coast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10359" r="8022" b="10303"/>
          <a:stretch/>
        </p:blipFill>
        <p:spPr>
          <a:xfrm>
            <a:off x="685800" y="914399"/>
            <a:ext cx="7617668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3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18187</TotalTime>
  <Words>1242</Words>
  <Application>Microsoft Office PowerPoint</Application>
  <PresentationFormat>On-screen Show (4:3)</PresentationFormat>
  <Paragraphs>253</Paragraphs>
  <Slides>27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AN ASSESSMENT OF TEXAS' GEOTHERMAL RESOURCES AND ECONOMIC POTENTIAL, 2012</vt:lpstr>
      <vt:lpstr>Motivation</vt:lpstr>
      <vt:lpstr>Process</vt:lpstr>
      <vt:lpstr>Models</vt:lpstr>
      <vt:lpstr>Use of Existing Wells</vt:lpstr>
      <vt:lpstr>Geothermal Resources of Texas</vt:lpstr>
      <vt:lpstr>Geothermal Resources of Texas</vt:lpstr>
      <vt:lpstr>The Gulf Coast</vt:lpstr>
      <vt:lpstr>The Gulf Coast</vt:lpstr>
      <vt:lpstr>The Gulf Coast</vt:lpstr>
      <vt:lpstr>The Gulf Coast</vt:lpstr>
      <vt:lpstr>Hidalgo South Fairway</vt:lpstr>
      <vt:lpstr>East Texas</vt:lpstr>
      <vt:lpstr>East Texas</vt:lpstr>
      <vt:lpstr>East Texas: Brachfield SE Field, Rusk County</vt:lpstr>
      <vt:lpstr>Future Work: Anadarko Basin &amp; East Texas Data Analysis</vt:lpstr>
      <vt:lpstr>The Anadarko Basin</vt:lpstr>
      <vt:lpstr>West Texas</vt:lpstr>
      <vt:lpstr>West Texas: Will O Field, Crockett County</vt:lpstr>
      <vt:lpstr>Conclusion</vt:lpstr>
      <vt:lpstr>Thank You!</vt:lpstr>
      <vt:lpstr>Outline</vt:lpstr>
      <vt:lpstr>History of Geothermal in Texas</vt:lpstr>
      <vt:lpstr>Data Sources</vt:lpstr>
      <vt:lpstr>Gradient Tiling</vt:lpstr>
      <vt:lpstr>Well Log Interpretation</vt:lpstr>
      <vt:lpstr>GETEM Model Inputs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Zafar</dc:creator>
  <cp:lastModifiedBy>Daniel Zafar</cp:lastModifiedBy>
  <cp:revision>65</cp:revision>
  <dcterms:created xsi:type="dcterms:W3CDTF">2012-10-19T17:03:11Z</dcterms:created>
  <dcterms:modified xsi:type="dcterms:W3CDTF">2012-11-02T20:59:48Z</dcterms:modified>
</cp:coreProperties>
</file>