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9377600" cy="36576000"/>
  <p:notesSz cx="6858000" cy="9144000"/>
  <p:defaultTextStyle>
    <a:defPPr>
      <a:defRPr lang="en-US"/>
    </a:defPPr>
    <a:lvl1pPr marL="0" algn="l" defTabSz="4911608" rtl="0" eaLnBrk="1" latinLnBrk="0" hangingPunct="1">
      <a:defRPr sz="9700" kern="1200">
        <a:solidFill>
          <a:schemeClr val="tx1"/>
        </a:solidFill>
        <a:latin typeface="+mn-lt"/>
        <a:ea typeface="+mn-ea"/>
        <a:cs typeface="+mn-cs"/>
      </a:defRPr>
    </a:lvl1pPr>
    <a:lvl2pPr marL="2455804" algn="l" defTabSz="4911608" rtl="0" eaLnBrk="1" latinLnBrk="0" hangingPunct="1">
      <a:defRPr sz="9700" kern="1200">
        <a:solidFill>
          <a:schemeClr val="tx1"/>
        </a:solidFill>
        <a:latin typeface="+mn-lt"/>
        <a:ea typeface="+mn-ea"/>
        <a:cs typeface="+mn-cs"/>
      </a:defRPr>
    </a:lvl2pPr>
    <a:lvl3pPr marL="4911608" algn="l" defTabSz="4911608" rtl="0" eaLnBrk="1" latinLnBrk="0" hangingPunct="1">
      <a:defRPr sz="9700" kern="1200">
        <a:solidFill>
          <a:schemeClr val="tx1"/>
        </a:solidFill>
        <a:latin typeface="+mn-lt"/>
        <a:ea typeface="+mn-ea"/>
        <a:cs typeface="+mn-cs"/>
      </a:defRPr>
    </a:lvl3pPr>
    <a:lvl4pPr marL="7367412" algn="l" defTabSz="4911608" rtl="0" eaLnBrk="1" latinLnBrk="0" hangingPunct="1">
      <a:defRPr sz="9700" kern="1200">
        <a:solidFill>
          <a:schemeClr val="tx1"/>
        </a:solidFill>
        <a:latin typeface="+mn-lt"/>
        <a:ea typeface="+mn-ea"/>
        <a:cs typeface="+mn-cs"/>
      </a:defRPr>
    </a:lvl4pPr>
    <a:lvl5pPr marL="9823216" algn="l" defTabSz="4911608" rtl="0" eaLnBrk="1" latinLnBrk="0" hangingPunct="1">
      <a:defRPr sz="9700" kern="1200">
        <a:solidFill>
          <a:schemeClr val="tx1"/>
        </a:solidFill>
        <a:latin typeface="+mn-lt"/>
        <a:ea typeface="+mn-ea"/>
        <a:cs typeface="+mn-cs"/>
      </a:defRPr>
    </a:lvl5pPr>
    <a:lvl6pPr marL="12279020" algn="l" defTabSz="4911608" rtl="0" eaLnBrk="1" latinLnBrk="0" hangingPunct="1">
      <a:defRPr sz="9700" kern="1200">
        <a:solidFill>
          <a:schemeClr val="tx1"/>
        </a:solidFill>
        <a:latin typeface="+mn-lt"/>
        <a:ea typeface="+mn-ea"/>
        <a:cs typeface="+mn-cs"/>
      </a:defRPr>
    </a:lvl6pPr>
    <a:lvl7pPr marL="14734824" algn="l" defTabSz="4911608" rtl="0" eaLnBrk="1" latinLnBrk="0" hangingPunct="1">
      <a:defRPr sz="9700" kern="1200">
        <a:solidFill>
          <a:schemeClr val="tx1"/>
        </a:solidFill>
        <a:latin typeface="+mn-lt"/>
        <a:ea typeface="+mn-ea"/>
        <a:cs typeface="+mn-cs"/>
      </a:defRPr>
    </a:lvl7pPr>
    <a:lvl8pPr marL="17190629" algn="l" defTabSz="4911608" rtl="0" eaLnBrk="1" latinLnBrk="0" hangingPunct="1">
      <a:defRPr sz="9700" kern="1200">
        <a:solidFill>
          <a:schemeClr val="tx1"/>
        </a:solidFill>
        <a:latin typeface="+mn-lt"/>
        <a:ea typeface="+mn-ea"/>
        <a:cs typeface="+mn-cs"/>
      </a:defRPr>
    </a:lvl8pPr>
    <a:lvl9pPr marL="19646433" algn="l" defTabSz="4911608" rtl="0" eaLnBrk="1" latinLnBrk="0" hangingPunct="1">
      <a:defRPr sz="97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9043" autoAdjust="0"/>
  </p:normalViewPr>
  <p:slideViewPr>
    <p:cSldViewPr>
      <p:cViewPr>
        <p:scale>
          <a:sx n="32" d="100"/>
          <a:sy n="32" d="100"/>
        </p:scale>
        <p:origin x="-78" y="2730"/>
      </p:cViewPr>
      <p:guideLst>
        <p:guide orient="horz" pos="11520"/>
        <p:guide pos="1555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F2A463-7104-4108-B802-AB50BDF1723C}" type="datetimeFigureOut">
              <a:rPr lang="en-US" smtClean="0"/>
              <a:pPr/>
              <a:t>10/24/2012</a:t>
            </a:fld>
            <a:endParaRPr lang="en-US" dirty="0"/>
          </a:p>
        </p:txBody>
      </p:sp>
      <p:sp>
        <p:nvSpPr>
          <p:cNvPr id="4" name="Slide Image Placeholder 3"/>
          <p:cNvSpPr>
            <a:spLocks noGrp="1" noRot="1" noChangeAspect="1"/>
          </p:cNvSpPr>
          <p:nvPr>
            <p:ph type="sldImg" idx="2"/>
          </p:nvPr>
        </p:nvSpPr>
        <p:spPr>
          <a:xfrm>
            <a:off x="1114425" y="685800"/>
            <a:ext cx="46291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6D2CAC-B6AC-4E16-8357-CF4421482208}" type="slidenum">
              <a:rPr lang="en-US" smtClean="0"/>
              <a:pPr/>
              <a:t>‹#›</a:t>
            </a:fld>
            <a:endParaRPr lang="en-US" dirty="0"/>
          </a:p>
        </p:txBody>
      </p:sp>
    </p:spTree>
    <p:extLst>
      <p:ext uri="{BB962C8B-B14F-4D97-AF65-F5344CB8AC3E}">
        <p14:creationId xmlns:p14="http://schemas.microsoft.com/office/powerpoint/2010/main" val="1712344211"/>
      </p:ext>
    </p:extLst>
  </p:cSld>
  <p:clrMap bg1="lt1" tx1="dk1" bg2="lt2" tx2="dk2" accent1="accent1" accent2="accent2" accent3="accent3" accent4="accent4" accent5="accent5" accent6="accent6" hlink="hlink" folHlink="folHlink"/>
  <p:notesStyle>
    <a:lvl1pPr marL="0" algn="l" defTabSz="4911608" rtl="0" eaLnBrk="1" latinLnBrk="0" hangingPunct="1">
      <a:defRPr sz="6400" kern="1200">
        <a:solidFill>
          <a:schemeClr val="tx1"/>
        </a:solidFill>
        <a:latin typeface="+mn-lt"/>
        <a:ea typeface="+mn-ea"/>
        <a:cs typeface="+mn-cs"/>
      </a:defRPr>
    </a:lvl1pPr>
    <a:lvl2pPr marL="2455804" algn="l" defTabSz="4911608" rtl="0" eaLnBrk="1" latinLnBrk="0" hangingPunct="1">
      <a:defRPr sz="6400" kern="1200">
        <a:solidFill>
          <a:schemeClr val="tx1"/>
        </a:solidFill>
        <a:latin typeface="+mn-lt"/>
        <a:ea typeface="+mn-ea"/>
        <a:cs typeface="+mn-cs"/>
      </a:defRPr>
    </a:lvl2pPr>
    <a:lvl3pPr marL="4911608" algn="l" defTabSz="4911608" rtl="0" eaLnBrk="1" latinLnBrk="0" hangingPunct="1">
      <a:defRPr sz="6400" kern="1200">
        <a:solidFill>
          <a:schemeClr val="tx1"/>
        </a:solidFill>
        <a:latin typeface="+mn-lt"/>
        <a:ea typeface="+mn-ea"/>
        <a:cs typeface="+mn-cs"/>
      </a:defRPr>
    </a:lvl3pPr>
    <a:lvl4pPr marL="7367412" algn="l" defTabSz="4911608" rtl="0" eaLnBrk="1" latinLnBrk="0" hangingPunct="1">
      <a:defRPr sz="6400" kern="1200">
        <a:solidFill>
          <a:schemeClr val="tx1"/>
        </a:solidFill>
        <a:latin typeface="+mn-lt"/>
        <a:ea typeface="+mn-ea"/>
        <a:cs typeface="+mn-cs"/>
      </a:defRPr>
    </a:lvl4pPr>
    <a:lvl5pPr marL="9823216" algn="l" defTabSz="4911608" rtl="0" eaLnBrk="1" latinLnBrk="0" hangingPunct="1">
      <a:defRPr sz="6400" kern="1200">
        <a:solidFill>
          <a:schemeClr val="tx1"/>
        </a:solidFill>
        <a:latin typeface="+mn-lt"/>
        <a:ea typeface="+mn-ea"/>
        <a:cs typeface="+mn-cs"/>
      </a:defRPr>
    </a:lvl5pPr>
    <a:lvl6pPr marL="12279020" algn="l" defTabSz="4911608" rtl="0" eaLnBrk="1" latinLnBrk="0" hangingPunct="1">
      <a:defRPr sz="6400" kern="1200">
        <a:solidFill>
          <a:schemeClr val="tx1"/>
        </a:solidFill>
        <a:latin typeface="+mn-lt"/>
        <a:ea typeface="+mn-ea"/>
        <a:cs typeface="+mn-cs"/>
      </a:defRPr>
    </a:lvl6pPr>
    <a:lvl7pPr marL="14734824" algn="l" defTabSz="4911608" rtl="0" eaLnBrk="1" latinLnBrk="0" hangingPunct="1">
      <a:defRPr sz="6400" kern="1200">
        <a:solidFill>
          <a:schemeClr val="tx1"/>
        </a:solidFill>
        <a:latin typeface="+mn-lt"/>
        <a:ea typeface="+mn-ea"/>
        <a:cs typeface="+mn-cs"/>
      </a:defRPr>
    </a:lvl7pPr>
    <a:lvl8pPr marL="17190629" algn="l" defTabSz="4911608" rtl="0" eaLnBrk="1" latinLnBrk="0" hangingPunct="1">
      <a:defRPr sz="6400" kern="1200">
        <a:solidFill>
          <a:schemeClr val="tx1"/>
        </a:solidFill>
        <a:latin typeface="+mn-lt"/>
        <a:ea typeface="+mn-ea"/>
        <a:cs typeface="+mn-cs"/>
      </a:defRPr>
    </a:lvl8pPr>
    <a:lvl9pPr marL="19646433" algn="l" defTabSz="4911608" rtl="0" eaLnBrk="1" latinLnBrk="0" hangingPunct="1">
      <a:defRPr sz="6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6D2CAC-B6AC-4E16-8357-CF4421482208}"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11362270"/>
            <a:ext cx="41970960" cy="7840133"/>
          </a:xfrm>
        </p:spPr>
        <p:txBody>
          <a:bodyPr/>
          <a:lstStyle/>
          <a:p>
            <a:r>
              <a:rPr lang="en-US" smtClean="0"/>
              <a:t>Click to edit Master title style</a:t>
            </a:r>
            <a:endParaRPr lang="en-US"/>
          </a:p>
        </p:txBody>
      </p:sp>
      <p:sp>
        <p:nvSpPr>
          <p:cNvPr id="3" name="Subtitle 2"/>
          <p:cNvSpPr>
            <a:spLocks noGrp="1"/>
          </p:cNvSpPr>
          <p:nvPr>
            <p:ph type="subTitle" idx="1"/>
          </p:nvPr>
        </p:nvSpPr>
        <p:spPr>
          <a:xfrm>
            <a:off x="7406640" y="20726400"/>
            <a:ext cx="34564320" cy="9347200"/>
          </a:xfrm>
        </p:spPr>
        <p:txBody>
          <a:bodyPr/>
          <a:lstStyle>
            <a:lvl1pPr marL="0" indent="0" algn="ctr">
              <a:buNone/>
              <a:defRPr>
                <a:solidFill>
                  <a:schemeClr val="tx1">
                    <a:tint val="75000"/>
                  </a:schemeClr>
                </a:solidFill>
              </a:defRPr>
            </a:lvl1pPr>
            <a:lvl2pPr marL="2455804" indent="0" algn="ctr">
              <a:buNone/>
              <a:defRPr>
                <a:solidFill>
                  <a:schemeClr val="tx1">
                    <a:tint val="75000"/>
                  </a:schemeClr>
                </a:solidFill>
              </a:defRPr>
            </a:lvl2pPr>
            <a:lvl3pPr marL="4911608" indent="0" algn="ctr">
              <a:buNone/>
              <a:defRPr>
                <a:solidFill>
                  <a:schemeClr val="tx1">
                    <a:tint val="75000"/>
                  </a:schemeClr>
                </a:solidFill>
              </a:defRPr>
            </a:lvl3pPr>
            <a:lvl4pPr marL="7367412" indent="0" algn="ctr">
              <a:buNone/>
              <a:defRPr>
                <a:solidFill>
                  <a:schemeClr val="tx1">
                    <a:tint val="75000"/>
                  </a:schemeClr>
                </a:solidFill>
              </a:defRPr>
            </a:lvl4pPr>
            <a:lvl5pPr marL="9823216" indent="0" algn="ctr">
              <a:buNone/>
              <a:defRPr>
                <a:solidFill>
                  <a:schemeClr val="tx1">
                    <a:tint val="75000"/>
                  </a:schemeClr>
                </a:solidFill>
              </a:defRPr>
            </a:lvl5pPr>
            <a:lvl6pPr marL="12279020" indent="0" algn="ctr">
              <a:buNone/>
              <a:defRPr>
                <a:solidFill>
                  <a:schemeClr val="tx1">
                    <a:tint val="75000"/>
                  </a:schemeClr>
                </a:solidFill>
              </a:defRPr>
            </a:lvl6pPr>
            <a:lvl7pPr marL="14734824" indent="0" algn="ctr">
              <a:buNone/>
              <a:defRPr>
                <a:solidFill>
                  <a:schemeClr val="tx1">
                    <a:tint val="75000"/>
                  </a:schemeClr>
                </a:solidFill>
              </a:defRPr>
            </a:lvl7pPr>
            <a:lvl8pPr marL="17190629" indent="0" algn="ctr">
              <a:buNone/>
              <a:defRPr>
                <a:solidFill>
                  <a:schemeClr val="tx1">
                    <a:tint val="75000"/>
                  </a:schemeClr>
                </a:solidFill>
              </a:defRPr>
            </a:lvl8pPr>
            <a:lvl9pPr marL="196464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9203CB-A31C-4851-9324-02C7FDA3708E}" type="datetimeFigureOut">
              <a:rPr lang="en-US" smtClean="0"/>
              <a:pPr/>
              <a:t>10/24/2012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0E8701-0D32-4EDC-92DD-A9AAF4AD208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9203CB-A31C-4851-9324-02C7FDA3708E}" type="datetimeFigureOut">
              <a:rPr lang="en-US" smtClean="0"/>
              <a:pPr/>
              <a:t>10/24/2012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0E8701-0D32-4EDC-92DD-A9AAF4AD208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798760" y="1464739"/>
            <a:ext cx="11109960" cy="312081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68880" y="1464739"/>
            <a:ext cx="32506920" cy="31208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9203CB-A31C-4851-9324-02C7FDA3708E}" type="datetimeFigureOut">
              <a:rPr lang="en-US" smtClean="0"/>
              <a:pPr/>
              <a:t>10/24/2012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0E8701-0D32-4EDC-92DD-A9AAF4AD208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9203CB-A31C-4851-9324-02C7FDA3708E}" type="datetimeFigureOut">
              <a:rPr lang="en-US" smtClean="0"/>
              <a:pPr/>
              <a:t>10/24/2012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0E8701-0D32-4EDC-92DD-A9AAF4AD208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00490" y="23503469"/>
            <a:ext cx="41970960" cy="7264400"/>
          </a:xfrm>
        </p:spPr>
        <p:txBody>
          <a:bodyPr anchor="t"/>
          <a:lstStyle>
            <a:lvl1pPr algn="l">
              <a:defRPr sz="21500" b="1" cap="all"/>
            </a:lvl1pPr>
          </a:lstStyle>
          <a:p>
            <a:r>
              <a:rPr lang="en-US" smtClean="0"/>
              <a:t>Click to edit Master title style</a:t>
            </a:r>
            <a:endParaRPr lang="en-US"/>
          </a:p>
        </p:txBody>
      </p:sp>
      <p:sp>
        <p:nvSpPr>
          <p:cNvPr id="3" name="Text Placeholder 2"/>
          <p:cNvSpPr>
            <a:spLocks noGrp="1"/>
          </p:cNvSpPr>
          <p:nvPr>
            <p:ph type="body" idx="1"/>
          </p:nvPr>
        </p:nvSpPr>
        <p:spPr>
          <a:xfrm>
            <a:off x="3900490" y="15502472"/>
            <a:ext cx="41970960" cy="8000997"/>
          </a:xfrm>
        </p:spPr>
        <p:txBody>
          <a:bodyPr anchor="b"/>
          <a:lstStyle>
            <a:lvl1pPr marL="0" indent="0">
              <a:buNone/>
              <a:defRPr sz="10700">
                <a:solidFill>
                  <a:schemeClr val="tx1">
                    <a:tint val="75000"/>
                  </a:schemeClr>
                </a:solidFill>
              </a:defRPr>
            </a:lvl1pPr>
            <a:lvl2pPr marL="2455804" indent="0">
              <a:buNone/>
              <a:defRPr sz="9700">
                <a:solidFill>
                  <a:schemeClr val="tx1">
                    <a:tint val="75000"/>
                  </a:schemeClr>
                </a:solidFill>
              </a:defRPr>
            </a:lvl2pPr>
            <a:lvl3pPr marL="4911608" indent="0">
              <a:buNone/>
              <a:defRPr sz="8600">
                <a:solidFill>
                  <a:schemeClr val="tx1">
                    <a:tint val="75000"/>
                  </a:schemeClr>
                </a:solidFill>
              </a:defRPr>
            </a:lvl3pPr>
            <a:lvl4pPr marL="7367412" indent="0">
              <a:buNone/>
              <a:defRPr sz="7500">
                <a:solidFill>
                  <a:schemeClr val="tx1">
                    <a:tint val="75000"/>
                  </a:schemeClr>
                </a:solidFill>
              </a:defRPr>
            </a:lvl4pPr>
            <a:lvl5pPr marL="9823216" indent="0">
              <a:buNone/>
              <a:defRPr sz="7500">
                <a:solidFill>
                  <a:schemeClr val="tx1">
                    <a:tint val="75000"/>
                  </a:schemeClr>
                </a:solidFill>
              </a:defRPr>
            </a:lvl5pPr>
            <a:lvl6pPr marL="12279020" indent="0">
              <a:buNone/>
              <a:defRPr sz="7500">
                <a:solidFill>
                  <a:schemeClr val="tx1">
                    <a:tint val="75000"/>
                  </a:schemeClr>
                </a:solidFill>
              </a:defRPr>
            </a:lvl6pPr>
            <a:lvl7pPr marL="14734824" indent="0">
              <a:buNone/>
              <a:defRPr sz="7500">
                <a:solidFill>
                  <a:schemeClr val="tx1">
                    <a:tint val="75000"/>
                  </a:schemeClr>
                </a:solidFill>
              </a:defRPr>
            </a:lvl7pPr>
            <a:lvl8pPr marL="17190629" indent="0">
              <a:buNone/>
              <a:defRPr sz="7500">
                <a:solidFill>
                  <a:schemeClr val="tx1">
                    <a:tint val="75000"/>
                  </a:schemeClr>
                </a:solidFill>
              </a:defRPr>
            </a:lvl8pPr>
            <a:lvl9pPr marL="19646433" indent="0">
              <a:buNone/>
              <a:defRPr sz="7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9203CB-A31C-4851-9324-02C7FDA3708E}" type="datetimeFigureOut">
              <a:rPr lang="en-US" smtClean="0"/>
              <a:pPr/>
              <a:t>10/24/2012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0E8701-0D32-4EDC-92DD-A9AAF4AD208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68880" y="8534403"/>
            <a:ext cx="21808440" cy="24138469"/>
          </a:xfrm>
        </p:spPr>
        <p:txBody>
          <a:bodyPr/>
          <a:lstStyle>
            <a:lvl1pPr>
              <a:defRPr sz="15000"/>
            </a:lvl1pPr>
            <a:lvl2pPr>
              <a:defRPr sz="12900"/>
            </a:lvl2pPr>
            <a:lvl3pPr>
              <a:defRPr sz="10700"/>
            </a:lvl3pPr>
            <a:lvl4pPr>
              <a:defRPr sz="9700"/>
            </a:lvl4pPr>
            <a:lvl5pPr>
              <a:defRPr sz="9700"/>
            </a:lvl5pPr>
            <a:lvl6pPr>
              <a:defRPr sz="9700"/>
            </a:lvl6pPr>
            <a:lvl7pPr>
              <a:defRPr sz="9700"/>
            </a:lvl7pPr>
            <a:lvl8pPr>
              <a:defRPr sz="9700"/>
            </a:lvl8pPr>
            <a:lvl9pPr>
              <a:defRPr sz="9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00280" y="8534403"/>
            <a:ext cx="21808440" cy="24138469"/>
          </a:xfrm>
        </p:spPr>
        <p:txBody>
          <a:bodyPr/>
          <a:lstStyle>
            <a:lvl1pPr>
              <a:defRPr sz="15000"/>
            </a:lvl1pPr>
            <a:lvl2pPr>
              <a:defRPr sz="12900"/>
            </a:lvl2pPr>
            <a:lvl3pPr>
              <a:defRPr sz="10700"/>
            </a:lvl3pPr>
            <a:lvl4pPr>
              <a:defRPr sz="9700"/>
            </a:lvl4pPr>
            <a:lvl5pPr>
              <a:defRPr sz="9700"/>
            </a:lvl5pPr>
            <a:lvl6pPr>
              <a:defRPr sz="9700"/>
            </a:lvl6pPr>
            <a:lvl7pPr>
              <a:defRPr sz="9700"/>
            </a:lvl7pPr>
            <a:lvl8pPr>
              <a:defRPr sz="9700"/>
            </a:lvl8pPr>
            <a:lvl9pPr>
              <a:defRPr sz="9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9203CB-A31C-4851-9324-02C7FDA3708E}" type="datetimeFigureOut">
              <a:rPr lang="en-US" smtClean="0"/>
              <a:pPr/>
              <a:t>10/24/2012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0E8701-0D32-4EDC-92DD-A9AAF4AD208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468880" y="8187269"/>
            <a:ext cx="21817015" cy="3412064"/>
          </a:xfrm>
        </p:spPr>
        <p:txBody>
          <a:bodyPr anchor="b"/>
          <a:lstStyle>
            <a:lvl1pPr marL="0" indent="0">
              <a:buNone/>
              <a:defRPr sz="12900" b="1"/>
            </a:lvl1pPr>
            <a:lvl2pPr marL="2455804" indent="0">
              <a:buNone/>
              <a:defRPr sz="10700" b="1"/>
            </a:lvl2pPr>
            <a:lvl3pPr marL="4911608" indent="0">
              <a:buNone/>
              <a:defRPr sz="9700" b="1"/>
            </a:lvl3pPr>
            <a:lvl4pPr marL="7367412" indent="0">
              <a:buNone/>
              <a:defRPr sz="8600" b="1"/>
            </a:lvl4pPr>
            <a:lvl5pPr marL="9823216" indent="0">
              <a:buNone/>
              <a:defRPr sz="8600" b="1"/>
            </a:lvl5pPr>
            <a:lvl6pPr marL="12279020" indent="0">
              <a:buNone/>
              <a:defRPr sz="8600" b="1"/>
            </a:lvl6pPr>
            <a:lvl7pPr marL="14734824" indent="0">
              <a:buNone/>
              <a:defRPr sz="8600" b="1"/>
            </a:lvl7pPr>
            <a:lvl8pPr marL="17190629" indent="0">
              <a:buNone/>
              <a:defRPr sz="8600" b="1"/>
            </a:lvl8pPr>
            <a:lvl9pPr marL="19646433" indent="0">
              <a:buNone/>
              <a:defRPr sz="8600" b="1"/>
            </a:lvl9pPr>
          </a:lstStyle>
          <a:p>
            <a:pPr lvl="0"/>
            <a:r>
              <a:rPr lang="en-US" smtClean="0"/>
              <a:t>Click to edit Master text styles</a:t>
            </a:r>
          </a:p>
        </p:txBody>
      </p:sp>
      <p:sp>
        <p:nvSpPr>
          <p:cNvPr id="4" name="Content Placeholder 3"/>
          <p:cNvSpPr>
            <a:spLocks noGrp="1"/>
          </p:cNvSpPr>
          <p:nvPr>
            <p:ph sz="half" idx="2"/>
          </p:nvPr>
        </p:nvSpPr>
        <p:spPr>
          <a:xfrm>
            <a:off x="2468880" y="11599333"/>
            <a:ext cx="21817015" cy="21073536"/>
          </a:xfrm>
        </p:spPr>
        <p:txBody>
          <a:bodyPr/>
          <a:lstStyle>
            <a:lvl1pPr>
              <a:defRPr sz="12900"/>
            </a:lvl1pPr>
            <a:lvl2pPr>
              <a:defRPr sz="10700"/>
            </a:lvl2pPr>
            <a:lvl3pPr>
              <a:defRPr sz="97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083138" y="8187269"/>
            <a:ext cx="21825585" cy="3412064"/>
          </a:xfrm>
        </p:spPr>
        <p:txBody>
          <a:bodyPr anchor="b"/>
          <a:lstStyle>
            <a:lvl1pPr marL="0" indent="0">
              <a:buNone/>
              <a:defRPr sz="12900" b="1"/>
            </a:lvl1pPr>
            <a:lvl2pPr marL="2455804" indent="0">
              <a:buNone/>
              <a:defRPr sz="10700" b="1"/>
            </a:lvl2pPr>
            <a:lvl3pPr marL="4911608" indent="0">
              <a:buNone/>
              <a:defRPr sz="9700" b="1"/>
            </a:lvl3pPr>
            <a:lvl4pPr marL="7367412" indent="0">
              <a:buNone/>
              <a:defRPr sz="8600" b="1"/>
            </a:lvl4pPr>
            <a:lvl5pPr marL="9823216" indent="0">
              <a:buNone/>
              <a:defRPr sz="8600" b="1"/>
            </a:lvl5pPr>
            <a:lvl6pPr marL="12279020" indent="0">
              <a:buNone/>
              <a:defRPr sz="8600" b="1"/>
            </a:lvl6pPr>
            <a:lvl7pPr marL="14734824" indent="0">
              <a:buNone/>
              <a:defRPr sz="8600" b="1"/>
            </a:lvl7pPr>
            <a:lvl8pPr marL="17190629" indent="0">
              <a:buNone/>
              <a:defRPr sz="8600" b="1"/>
            </a:lvl8pPr>
            <a:lvl9pPr marL="19646433" indent="0">
              <a:buNone/>
              <a:defRPr sz="8600" b="1"/>
            </a:lvl9pPr>
          </a:lstStyle>
          <a:p>
            <a:pPr lvl="0"/>
            <a:r>
              <a:rPr lang="en-US" smtClean="0"/>
              <a:t>Click to edit Master text styles</a:t>
            </a:r>
          </a:p>
        </p:txBody>
      </p:sp>
      <p:sp>
        <p:nvSpPr>
          <p:cNvPr id="6" name="Content Placeholder 5"/>
          <p:cNvSpPr>
            <a:spLocks noGrp="1"/>
          </p:cNvSpPr>
          <p:nvPr>
            <p:ph sz="quarter" idx="4"/>
          </p:nvPr>
        </p:nvSpPr>
        <p:spPr>
          <a:xfrm>
            <a:off x="25083138" y="11599333"/>
            <a:ext cx="21825585" cy="21073536"/>
          </a:xfrm>
        </p:spPr>
        <p:txBody>
          <a:bodyPr/>
          <a:lstStyle>
            <a:lvl1pPr>
              <a:defRPr sz="12900"/>
            </a:lvl1pPr>
            <a:lvl2pPr>
              <a:defRPr sz="10700"/>
            </a:lvl2pPr>
            <a:lvl3pPr>
              <a:defRPr sz="97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9203CB-A31C-4851-9324-02C7FDA3708E}" type="datetimeFigureOut">
              <a:rPr lang="en-US" smtClean="0"/>
              <a:pPr/>
              <a:t>10/24/2012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0E8701-0D32-4EDC-92DD-A9AAF4AD208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9203CB-A31C-4851-9324-02C7FDA3708E}" type="datetimeFigureOut">
              <a:rPr lang="en-US" smtClean="0"/>
              <a:pPr/>
              <a:t>10/24/2012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0E8701-0D32-4EDC-92DD-A9AAF4AD208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203CB-A31C-4851-9324-02C7FDA3708E}" type="datetimeFigureOut">
              <a:rPr lang="en-US" smtClean="0"/>
              <a:pPr/>
              <a:t>10/24/2012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0E8701-0D32-4EDC-92DD-A9AAF4AD208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68883" y="1456267"/>
            <a:ext cx="16244890" cy="6197600"/>
          </a:xfrm>
        </p:spPr>
        <p:txBody>
          <a:bodyPr anchor="b"/>
          <a:lstStyle>
            <a:lvl1pPr algn="l">
              <a:defRPr sz="10700" b="1"/>
            </a:lvl1pPr>
          </a:lstStyle>
          <a:p>
            <a:r>
              <a:rPr lang="en-US" smtClean="0"/>
              <a:t>Click to edit Master title style</a:t>
            </a:r>
            <a:endParaRPr lang="en-US"/>
          </a:p>
        </p:txBody>
      </p:sp>
      <p:sp>
        <p:nvSpPr>
          <p:cNvPr id="3" name="Content Placeholder 2"/>
          <p:cNvSpPr>
            <a:spLocks noGrp="1"/>
          </p:cNvSpPr>
          <p:nvPr>
            <p:ph idx="1"/>
          </p:nvPr>
        </p:nvSpPr>
        <p:spPr>
          <a:xfrm>
            <a:off x="19305270" y="1456269"/>
            <a:ext cx="27603450" cy="31216603"/>
          </a:xfrm>
        </p:spPr>
        <p:txBody>
          <a:bodyPr/>
          <a:lstStyle>
            <a:lvl1pPr>
              <a:defRPr sz="17200"/>
            </a:lvl1pPr>
            <a:lvl2pPr>
              <a:defRPr sz="15000"/>
            </a:lvl2pPr>
            <a:lvl3pPr>
              <a:defRPr sz="12900"/>
            </a:lvl3pPr>
            <a:lvl4pPr>
              <a:defRPr sz="10700"/>
            </a:lvl4pPr>
            <a:lvl5pPr>
              <a:defRPr sz="10700"/>
            </a:lvl5pPr>
            <a:lvl6pPr>
              <a:defRPr sz="10700"/>
            </a:lvl6pPr>
            <a:lvl7pPr>
              <a:defRPr sz="10700"/>
            </a:lvl7pPr>
            <a:lvl8pPr>
              <a:defRPr sz="10700"/>
            </a:lvl8pPr>
            <a:lvl9pPr>
              <a:defRPr sz="10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468883" y="7653869"/>
            <a:ext cx="16244890" cy="25019003"/>
          </a:xfrm>
        </p:spPr>
        <p:txBody>
          <a:bodyPr/>
          <a:lstStyle>
            <a:lvl1pPr marL="0" indent="0">
              <a:buNone/>
              <a:defRPr sz="7500"/>
            </a:lvl1pPr>
            <a:lvl2pPr marL="2455804" indent="0">
              <a:buNone/>
              <a:defRPr sz="6400"/>
            </a:lvl2pPr>
            <a:lvl3pPr marL="4911608" indent="0">
              <a:buNone/>
              <a:defRPr sz="5400"/>
            </a:lvl3pPr>
            <a:lvl4pPr marL="7367412" indent="0">
              <a:buNone/>
              <a:defRPr sz="4800"/>
            </a:lvl4pPr>
            <a:lvl5pPr marL="9823216" indent="0">
              <a:buNone/>
              <a:defRPr sz="4800"/>
            </a:lvl5pPr>
            <a:lvl6pPr marL="12279020" indent="0">
              <a:buNone/>
              <a:defRPr sz="4800"/>
            </a:lvl6pPr>
            <a:lvl7pPr marL="14734824" indent="0">
              <a:buNone/>
              <a:defRPr sz="4800"/>
            </a:lvl7pPr>
            <a:lvl8pPr marL="17190629" indent="0">
              <a:buNone/>
              <a:defRPr sz="4800"/>
            </a:lvl8pPr>
            <a:lvl9pPr marL="19646433"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9203CB-A31C-4851-9324-02C7FDA3708E}" type="datetimeFigureOut">
              <a:rPr lang="en-US" smtClean="0"/>
              <a:pPr/>
              <a:t>10/24/2012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0E8701-0D32-4EDC-92DD-A9AAF4AD208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78355" y="25603200"/>
            <a:ext cx="29626560" cy="3022603"/>
          </a:xfrm>
        </p:spPr>
        <p:txBody>
          <a:bodyPr anchor="b"/>
          <a:lstStyle>
            <a:lvl1pPr algn="l">
              <a:defRPr sz="10700" b="1"/>
            </a:lvl1pPr>
          </a:lstStyle>
          <a:p>
            <a:r>
              <a:rPr lang="en-US" smtClean="0"/>
              <a:t>Click to edit Master title style</a:t>
            </a:r>
            <a:endParaRPr lang="en-US"/>
          </a:p>
        </p:txBody>
      </p:sp>
      <p:sp>
        <p:nvSpPr>
          <p:cNvPr id="3" name="Picture Placeholder 2"/>
          <p:cNvSpPr>
            <a:spLocks noGrp="1"/>
          </p:cNvSpPr>
          <p:nvPr>
            <p:ph type="pic" idx="1"/>
          </p:nvPr>
        </p:nvSpPr>
        <p:spPr>
          <a:xfrm>
            <a:off x="9678355" y="3268133"/>
            <a:ext cx="29626560" cy="21945600"/>
          </a:xfrm>
        </p:spPr>
        <p:txBody>
          <a:bodyPr/>
          <a:lstStyle>
            <a:lvl1pPr marL="0" indent="0">
              <a:buNone/>
              <a:defRPr sz="17200"/>
            </a:lvl1pPr>
            <a:lvl2pPr marL="2455804" indent="0">
              <a:buNone/>
              <a:defRPr sz="15000"/>
            </a:lvl2pPr>
            <a:lvl3pPr marL="4911608" indent="0">
              <a:buNone/>
              <a:defRPr sz="12900"/>
            </a:lvl3pPr>
            <a:lvl4pPr marL="7367412" indent="0">
              <a:buNone/>
              <a:defRPr sz="10700"/>
            </a:lvl4pPr>
            <a:lvl5pPr marL="9823216" indent="0">
              <a:buNone/>
              <a:defRPr sz="10700"/>
            </a:lvl5pPr>
            <a:lvl6pPr marL="12279020" indent="0">
              <a:buNone/>
              <a:defRPr sz="10700"/>
            </a:lvl6pPr>
            <a:lvl7pPr marL="14734824" indent="0">
              <a:buNone/>
              <a:defRPr sz="10700"/>
            </a:lvl7pPr>
            <a:lvl8pPr marL="17190629" indent="0">
              <a:buNone/>
              <a:defRPr sz="10700"/>
            </a:lvl8pPr>
            <a:lvl9pPr marL="19646433" indent="0">
              <a:buNone/>
              <a:defRPr sz="10700"/>
            </a:lvl9pPr>
          </a:lstStyle>
          <a:p>
            <a:endParaRPr lang="en-US" dirty="0"/>
          </a:p>
        </p:txBody>
      </p:sp>
      <p:sp>
        <p:nvSpPr>
          <p:cNvPr id="4" name="Text Placeholder 3"/>
          <p:cNvSpPr>
            <a:spLocks noGrp="1"/>
          </p:cNvSpPr>
          <p:nvPr>
            <p:ph type="body" sz="half" idx="2"/>
          </p:nvPr>
        </p:nvSpPr>
        <p:spPr>
          <a:xfrm>
            <a:off x="9678355" y="28625803"/>
            <a:ext cx="29626560" cy="4292597"/>
          </a:xfrm>
        </p:spPr>
        <p:txBody>
          <a:bodyPr/>
          <a:lstStyle>
            <a:lvl1pPr marL="0" indent="0">
              <a:buNone/>
              <a:defRPr sz="7500"/>
            </a:lvl1pPr>
            <a:lvl2pPr marL="2455804" indent="0">
              <a:buNone/>
              <a:defRPr sz="6400"/>
            </a:lvl2pPr>
            <a:lvl3pPr marL="4911608" indent="0">
              <a:buNone/>
              <a:defRPr sz="5400"/>
            </a:lvl3pPr>
            <a:lvl4pPr marL="7367412" indent="0">
              <a:buNone/>
              <a:defRPr sz="4800"/>
            </a:lvl4pPr>
            <a:lvl5pPr marL="9823216" indent="0">
              <a:buNone/>
              <a:defRPr sz="4800"/>
            </a:lvl5pPr>
            <a:lvl6pPr marL="12279020" indent="0">
              <a:buNone/>
              <a:defRPr sz="4800"/>
            </a:lvl6pPr>
            <a:lvl7pPr marL="14734824" indent="0">
              <a:buNone/>
              <a:defRPr sz="4800"/>
            </a:lvl7pPr>
            <a:lvl8pPr marL="17190629" indent="0">
              <a:buNone/>
              <a:defRPr sz="4800"/>
            </a:lvl8pPr>
            <a:lvl9pPr marL="19646433"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9203CB-A31C-4851-9324-02C7FDA3708E}" type="datetimeFigureOut">
              <a:rPr lang="en-US" smtClean="0"/>
              <a:pPr/>
              <a:t>10/24/2012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0E8701-0D32-4EDC-92DD-A9AAF4AD208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68880" y="1464736"/>
            <a:ext cx="44439840" cy="6096000"/>
          </a:xfrm>
          <a:prstGeom prst="rect">
            <a:avLst/>
          </a:prstGeom>
        </p:spPr>
        <p:txBody>
          <a:bodyPr vert="horz" lIns="491161" tIns="245580" rIns="491161" bIns="2455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468880" y="8534403"/>
            <a:ext cx="44439840" cy="24138469"/>
          </a:xfrm>
          <a:prstGeom prst="rect">
            <a:avLst/>
          </a:prstGeom>
        </p:spPr>
        <p:txBody>
          <a:bodyPr vert="horz" lIns="491161" tIns="245580" rIns="491161" bIns="2455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468880" y="33900536"/>
            <a:ext cx="11521440" cy="1947333"/>
          </a:xfrm>
          <a:prstGeom prst="rect">
            <a:avLst/>
          </a:prstGeom>
        </p:spPr>
        <p:txBody>
          <a:bodyPr vert="horz" lIns="491161" tIns="245580" rIns="491161" bIns="245580" rtlCol="0" anchor="ctr"/>
          <a:lstStyle>
            <a:lvl1pPr algn="l">
              <a:defRPr sz="6400">
                <a:solidFill>
                  <a:schemeClr val="tx1">
                    <a:tint val="75000"/>
                  </a:schemeClr>
                </a:solidFill>
              </a:defRPr>
            </a:lvl1pPr>
          </a:lstStyle>
          <a:p>
            <a:fld id="{F19203CB-A31C-4851-9324-02C7FDA3708E}" type="datetimeFigureOut">
              <a:rPr lang="en-US" smtClean="0"/>
              <a:pPr/>
              <a:t>10/24/2012</a:t>
            </a:fld>
            <a:endParaRPr lang="en-US" dirty="0"/>
          </a:p>
        </p:txBody>
      </p:sp>
      <p:sp>
        <p:nvSpPr>
          <p:cNvPr id="5" name="Footer Placeholder 4"/>
          <p:cNvSpPr>
            <a:spLocks noGrp="1"/>
          </p:cNvSpPr>
          <p:nvPr>
            <p:ph type="ftr" sz="quarter" idx="3"/>
          </p:nvPr>
        </p:nvSpPr>
        <p:spPr>
          <a:xfrm>
            <a:off x="16870680" y="33900536"/>
            <a:ext cx="15636240" cy="1947333"/>
          </a:xfrm>
          <a:prstGeom prst="rect">
            <a:avLst/>
          </a:prstGeom>
        </p:spPr>
        <p:txBody>
          <a:bodyPr vert="horz" lIns="491161" tIns="245580" rIns="491161" bIns="245580" rtlCol="0" anchor="ctr"/>
          <a:lstStyle>
            <a:lvl1pPr algn="ctr">
              <a:defRPr sz="6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5387280" y="33900536"/>
            <a:ext cx="11521440" cy="1947333"/>
          </a:xfrm>
          <a:prstGeom prst="rect">
            <a:avLst/>
          </a:prstGeom>
        </p:spPr>
        <p:txBody>
          <a:bodyPr vert="horz" lIns="491161" tIns="245580" rIns="491161" bIns="245580" rtlCol="0" anchor="ctr"/>
          <a:lstStyle>
            <a:lvl1pPr algn="r">
              <a:defRPr sz="6400">
                <a:solidFill>
                  <a:schemeClr val="tx1">
                    <a:tint val="75000"/>
                  </a:schemeClr>
                </a:solidFill>
              </a:defRPr>
            </a:lvl1pPr>
          </a:lstStyle>
          <a:p>
            <a:fld id="{6A0E8701-0D32-4EDC-92DD-A9AAF4AD208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911608" rtl="0" eaLnBrk="1" latinLnBrk="0" hangingPunct="1">
        <a:spcBef>
          <a:spcPct val="0"/>
        </a:spcBef>
        <a:buNone/>
        <a:defRPr sz="23600" kern="1200">
          <a:solidFill>
            <a:schemeClr val="tx1"/>
          </a:solidFill>
          <a:latin typeface="+mj-lt"/>
          <a:ea typeface="+mj-ea"/>
          <a:cs typeface="+mj-cs"/>
        </a:defRPr>
      </a:lvl1pPr>
    </p:titleStyle>
    <p:bodyStyle>
      <a:lvl1pPr marL="1841853" indent="-1841853" algn="l" defTabSz="4911608" rtl="0" eaLnBrk="1" latinLnBrk="0" hangingPunct="1">
        <a:spcBef>
          <a:spcPct val="20000"/>
        </a:spcBef>
        <a:buFont typeface="Arial" pitchFamily="34" charset="0"/>
        <a:buChar char="•"/>
        <a:defRPr sz="17200" kern="1200">
          <a:solidFill>
            <a:schemeClr val="tx1"/>
          </a:solidFill>
          <a:latin typeface="+mn-lt"/>
          <a:ea typeface="+mn-ea"/>
          <a:cs typeface="+mn-cs"/>
        </a:defRPr>
      </a:lvl1pPr>
      <a:lvl2pPr marL="3990682" indent="-1534878" algn="l" defTabSz="4911608" rtl="0" eaLnBrk="1" latinLnBrk="0" hangingPunct="1">
        <a:spcBef>
          <a:spcPct val="20000"/>
        </a:spcBef>
        <a:buFont typeface="Arial" pitchFamily="34" charset="0"/>
        <a:buChar char="–"/>
        <a:defRPr sz="15000" kern="1200">
          <a:solidFill>
            <a:schemeClr val="tx1"/>
          </a:solidFill>
          <a:latin typeface="+mn-lt"/>
          <a:ea typeface="+mn-ea"/>
          <a:cs typeface="+mn-cs"/>
        </a:defRPr>
      </a:lvl2pPr>
      <a:lvl3pPr marL="6139510" indent="-1227902" algn="l" defTabSz="4911608" rtl="0" eaLnBrk="1" latinLnBrk="0" hangingPunct="1">
        <a:spcBef>
          <a:spcPct val="20000"/>
        </a:spcBef>
        <a:buFont typeface="Arial" pitchFamily="34" charset="0"/>
        <a:buChar char="•"/>
        <a:defRPr sz="12900" kern="1200">
          <a:solidFill>
            <a:schemeClr val="tx1"/>
          </a:solidFill>
          <a:latin typeface="+mn-lt"/>
          <a:ea typeface="+mn-ea"/>
          <a:cs typeface="+mn-cs"/>
        </a:defRPr>
      </a:lvl3pPr>
      <a:lvl4pPr marL="8595314" indent="-1227902" algn="l" defTabSz="4911608" rtl="0" eaLnBrk="1" latinLnBrk="0" hangingPunct="1">
        <a:spcBef>
          <a:spcPct val="20000"/>
        </a:spcBef>
        <a:buFont typeface="Arial" pitchFamily="34" charset="0"/>
        <a:buChar char="–"/>
        <a:defRPr sz="10700" kern="1200">
          <a:solidFill>
            <a:schemeClr val="tx1"/>
          </a:solidFill>
          <a:latin typeface="+mn-lt"/>
          <a:ea typeface="+mn-ea"/>
          <a:cs typeface="+mn-cs"/>
        </a:defRPr>
      </a:lvl4pPr>
      <a:lvl5pPr marL="11051118" indent="-1227902" algn="l" defTabSz="4911608" rtl="0" eaLnBrk="1" latinLnBrk="0" hangingPunct="1">
        <a:spcBef>
          <a:spcPct val="20000"/>
        </a:spcBef>
        <a:buFont typeface="Arial" pitchFamily="34" charset="0"/>
        <a:buChar char="»"/>
        <a:defRPr sz="10700" kern="1200">
          <a:solidFill>
            <a:schemeClr val="tx1"/>
          </a:solidFill>
          <a:latin typeface="+mn-lt"/>
          <a:ea typeface="+mn-ea"/>
          <a:cs typeface="+mn-cs"/>
        </a:defRPr>
      </a:lvl5pPr>
      <a:lvl6pPr marL="13506922" indent="-1227902" algn="l" defTabSz="4911608" rtl="0" eaLnBrk="1" latinLnBrk="0" hangingPunct="1">
        <a:spcBef>
          <a:spcPct val="20000"/>
        </a:spcBef>
        <a:buFont typeface="Arial" pitchFamily="34" charset="0"/>
        <a:buChar char="•"/>
        <a:defRPr sz="10700" kern="1200">
          <a:solidFill>
            <a:schemeClr val="tx1"/>
          </a:solidFill>
          <a:latin typeface="+mn-lt"/>
          <a:ea typeface="+mn-ea"/>
          <a:cs typeface="+mn-cs"/>
        </a:defRPr>
      </a:lvl6pPr>
      <a:lvl7pPr marL="15962727" indent="-1227902" algn="l" defTabSz="4911608" rtl="0" eaLnBrk="1" latinLnBrk="0" hangingPunct="1">
        <a:spcBef>
          <a:spcPct val="20000"/>
        </a:spcBef>
        <a:buFont typeface="Arial" pitchFamily="34" charset="0"/>
        <a:buChar char="•"/>
        <a:defRPr sz="10700" kern="1200">
          <a:solidFill>
            <a:schemeClr val="tx1"/>
          </a:solidFill>
          <a:latin typeface="+mn-lt"/>
          <a:ea typeface="+mn-ea"/>
          <a:cs typeface="+mn-cs"/>
        </a:defRPr>
      </a:lvl7pPr>
      <a:lvl8pPr marL="18418531" indent="-1227902" algn="l" defTabSz="4911608" rtl="0" eaLnBrk="1" latinLnBrk="0" hangingPunct="1">
        <a:spcBef>
          <a:spcPct val="20000"/>
        </a:spcBef>
        <a:buFont typeface="Arial" pitchFamily="34" charset="0"/>
        <a:buChar char="•"/>
        <a:defRPr sz="10700" kern="1200">
          <a:solidFill>
            <a:schemeClr val="tx1"/>
          </a:solidFill>
          <a:latin typeface="+mn-lt"/>
          <a:ea typeface="+mn-ea"/>
          <a:cs typeface="+mn-cs"/>
        </a:defRPr>
      </a:lvl8pPr>
      <a:lvl9pPr marL="20874335" indent="-1227902" algn="l" defTabSz="4911608" rtl="0" eaLnBrk="1" latinLnBrk="0" hangingPunct="1">
        <a:spcBef>
          <a:spcPct val="20000"/>
        </a:spcBef>
        <a:buFont typeface="Arial" pitchFamily="34" charset="0"/>
        <a:buChar char="•"/>
        <a:defRPr sz="10700" kern="1200">
          <a:solidFill>
            <a:schemeClr val="tx1"/>
          </a:solidFill>
          <a:latin typeface="+mn-lt"/>
          <a:ea typeface="+mn-ea"/>
          <a:cs typeface="+mn-cs"/>
        </a:defRPr>
      </a:lvl9pPr>
    </p:bodyStyle>
    <p:otherStyle>
      <a:defPPr>
        <a:defRPr lang="en-US"/>
      </a:defPPr>
      <a:lvl1pPr marL="0" algn="l" defTabSz="4911608" rtl="0" eaLnBrk="1" latinLnBrk="0" hangingPunct="1">
        <a:defRPr sz="9700" kern="1200">
          <a:solidFill>
            <a:schemeClr val="tx1"/>
          </a:solidFill>
          <a:latin typeface="+mn-lt"/>
          <a:ea typeface="+mn-ea"/>
          <a:cs typeface="+mn-cs"/>
        </a:defRPr>
      </a:lvl1pPr>
      <a:lvl2pPr marL="2455804" algn="l" defTabSz="4911608" rtl="0" eaLnBrk="1" latinLnBrk="0" hangingPunct="1">
        <a:defRPr sz="9700" kern="1200">
          <a:solidFill>
            <a:schemeClr val="tx1"/>
          </a:solidFill>
          <a:latin typeface="+mn-lt"/>
          <a:ea typeface="+mn-ea"/>
          <a:cs typeface="+mn-cs"/>
        </a:defRPr>
      </a:lvl2pPr>
      <a:lvl3pPr marL="4911608" algn="l" defTabSz="4911608" rtl="0" eaLnBrk="1" latinLnBrk="0" hangingPunct="1">
        <a:defRPr sz="9700" kern="1200">
          <a:solidFill>
            <a:schemeClr val="tx1"/>
          </a:solidFill>
          <a:latin typeface="+mn-lt"/>
          <a:ea typeface="+mn-ea"/>
          <a:cs typeface="+mn-cs"/>
        </a:defRPr>
      </a:lvl3pPr>
      <a:lvl4pPr marL="7367412" algn="l" defTabSz="4911608" rtl="0" eaLnBrk="1" latinLnBrk="0" hangingPunct="1">
        <a:defRPr sz="9700" kern="1200">
          <a:solidFill>
            <a:schemeClr val="tx1"/>
          </a:solidFill>
          <a:latin typeface="+mn-lt"/>
          <a:ea typeface="+mn-ea"/>
          <a:cs typeface="+mn-cs"/>
        </a:defRPr>
      </a:lvl4pPr>
      <a:lvl5pPr marL="9823216" algn="l" defTabSz="4911608" rtl="0" eaLnBrk="1" latinLnBrk="0" hangingPunct="1">
        <a:defRPr sz="9700" kern="1200">
          <a:solidFill>
            <a:schemeClr val="tx1"/>
          </a:solidFill>
          <a:latin typeface="+mn-lt"/>
          <a:ea typeface="+mn-ea"/>
          <a:cs typeface="+mn-cs"/>
        </a:defRPr>
      </a:lvl5pPr>
      <a:lvl6pPr marL="12279020" algn="l" defTabSz="4911608" rtl="0" eaLnBrk="1" latinLnBrk="0" hangingPunct="1">
        <a:defRPr sz="9700" kern="1200">
          <a:solidFill>
            <a:schemeClr val="tx1"/>
          </a:solidFill>
          <a:latin typeface="+mn-lt"/>
          <a:ea typeface="+mn-ea"/>
          <a:cs typeface="+mn-cs"/>
        </a:defRPr>
      </a:lvl6pPr>
      <a:lvl7pPr marL="14734824" algn="l" defTabSz="4911608" rtl="0" eaLnBrk="1" latinLnBrk="0" hangingPunct="1">
        <a:defRPr sz="9700" kern="1200">
          <a:solidFill>
            <a:schemeClr val="tx1"/>
          </a:solidFill>
          <a:latin typeface="+mn-lt"/>
          <a:ea typeface="+mn-ea"/>
          <a:cs typeface="+mn-cs"/>
        </a:defRPr>
      </a:lvl7pPr>
      <a:lvl8pPr marL="17190629" algn="l" defTabSz="4911608" rtl="0" eaLnBrk="1" latinLnBrk="0" hangingPunct="1">
        <a:defRPr sz="9700" kern="1200">
          <a:solidFill>
            <a:schemeClr val="tx1"/>
          </a:solidFill>
          <a:latin typeface="+mn-lt"/>
          <a:ea typeface="+mn-ea"/>
          <a:cs typeface="+mn-cs"/>
        </a:defRPr>
      </a:lvl8pPr>
      <a:lvl9pPr marL="19646433" algn="l" defTabSz="4911608" rtl="0" eaLnBrk="1" latinLnBrk="0" hangingPunct="1">
        <a:defRPr sz="9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emf"/><Relationship Id="rId4" Type="http://schemas.openxmlformats.org/officeDocument/2006/relationships/image" Target="../media/image2.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51000"/>
          </a:blip>
          <a:stretch>
            <a:fillRect/>
          </a:stretch>
        </p:blipFill>
        <p:spPr>
          <a:xfrm>
            <a:off x="-25580" y="0"/>
            <a:ext cx="49403180" cy="36576000"/>
          </a:xfrm>
          <a:prstGeom prst="rect">
            <a:avLst/>
          </a:prstGeom>
        </p:spPr>
      </p:pic>
      <p:sp>
        <p:nvSpPr>
          <p:cNvPr id="6" name="Title 5"/>
          <p:cNvSpPr>
            <a:spLocks noGrp="1"/>
          </p:cNvSpPr>
          <p:nvPr>
            <p:ph type="title"/>
          </p:nvPr>
        </p:nvSpPr>
        <p:spPr>
          <a:xfrm>
            <a:off x="2286000" y="-152400"/>
            <a:ext cx="44439840" cy="5410200"/>
          </a:xfrm>
        </p:spPr>
        <p:txBody>
          <a:bodyPr>
            <a:normAutofit fontScale="90000"/>
          </a:bodyPr>
          <a:lstStyle/>
          <a:p>
            <a:r>
              <a:rPr lang="en-US" sz="10600" b="1" dirty="0"/>
              <a:t>Using GIS to Evaluate Erosion as a Potential Pathway for Nutrient Pollution of Little Kickapoo Creek in Bloomington, Illinois </a:t>
            </a:r>
            <a:r>
              <a:rPr lang="en-US" sz="9600" dirty="0"/>
              <a:t/>
            </a:r>
            <a:br>
              <a:rPr lang="en-US" sz="9600" dirty="0"/>
            </a:br>
            <a:r>
              <a:rPr lang="en-US" sz="7300" dirty="0" smtClean="0"/>
              <a:t>Kelly </a:t>
            </a:r>
            <a:r>
              <a:rPr lang="en-US" sz="7300" dirty="0"/>
              <a:t>Hayden </a:t>
            </a:r>
            <a:br>
              <a:rPr lang="en-US" sz="7300" dirty="0"/>
            </a:br>
            <a:r>
              <a:rPr lang="en-US" sz="7300" dirty="0" smtClean="0"/>
              <a:t>Department of Geology-Geography, Illinois State University</a:t>
            </a:r>
            <a:endParaRPr lang="en-US" sz="7300" dirty="0"/>
          </a:p>
        </p:txBody>
      </p:sp>
      <p:cxnSp>
        <p:nvCxnSpPr>
          <p:cNvPr id="33" name="Straight Connector 32"/>
          <p:cNvCxnSpPr/>
          <p:nvPr/>
        </p:nvCxnSpPr>
        <p:spPr>
          <a:xfrm>
            <a:off x="1524000" y="5257800"/>
            <a:ext cx="4648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85800" y="5486400"/>
            <a:ext cx="13563600" cy="7417414"/>
          </a:xfrm>
          <a:prstGeom prst="rect">
            <a:avLst/>
          </a:prstGeom>
          <a:solidFill>
            <a:schemeClr val="bg1">
              <a:alpha val="55000"/>
            </a:schemeClr>
          </a:solidFill>
          <a:ln w="25400" cmpd="sng">
            <a:solidFill>
              <a:schemeClr val="tx1">
                <a:lumMod val="50000"/>
                <a:lumOff val="50000"/>
              </a:schemeClr>
            </a:solidFill>
          </a:ln>
        </p:spPr>
        <p:txBody>
          <a:bodyPr wrap="square" lIns="182880" rIns="182880" rtlCol="0">
            <a:spAutoFit/>
          </a:bodyPr>
          <a:lstStyle/>
          <a:p>
            <a:pPr algn="ctr"/>
            <a:r>
              <a:rPr lang="en-US" sz="3200" b="1" dirty="0" smtClean="0"/>
              <a:t>Abstract</a:t>
            </a:r>
          </a:p>
          <a:p>
            <a:pPr algn="just"/>
            <a:r>
              <a:rPr lang="en-US" sz="2800" dirty="0" smtClean="0"/>
              <a:t>    Si</a:t>
            </a:r>
            <a:r>
              <a:rPr lang="en-US" sz="2400" dirty="0" smtClean="0"/>
              <a:t>nce </a:t>
            </a:r>
            <a:r>
              <a:rPr lang="en-US" sz="2400" dirty="0"/>
              <a:t>the 1960s, application of fertilizers to agricultural fields has increased significantly, and as a result, nutrient loading of Midwestern streams has degraded water quality and threated aquatic life. Excess nutrients are able to enter stream systems through a variety of pathways, including: erosion of soil from fertilized fields, surface runoff, leaching to groundwater, and agricultural tile drainage systems. This paper examines the potential for erosion as a pathway for nutrients to enter Little Kickapoo Creek (LKC) in Bloomington Illinois. Using GIS, the LKC watershed was delineated, the land cover was determined, and the stream power index (SPI) was calculated for the watershed. SPI measures overland flow and is based on topography. Overland flow can be used as a proxy for erosion, for high levels of overland flow result in high levels of erosion. The results illustrate that the stream’s headwaters are located in an urban environment, but the majority, 60%, of the stream flows through row crops of corn and soybeans. The slope of the land is generally flatter in the urban section of the watershed and increases slightly in the central and southern sections of the watershed. The SPI calculation revealed that the land along the stream channel had the highest risk for erosions.  Nutrients may enter streams from urban runoff, but erosion of extensively fertilized agricultural fields contributes significantly more </a:t>
            </a:r>
            <a:r>
              <a:rPr lang="en-US" sz="2400" dirty="0" smtClean="0"/>
              <a:t>of </a:t>
            </a:r>
            <a:r>
              <a:rPr lang="en-US" sz="2400" dirty="0"/>
              <a:t>the stream. nutrients to streams. Higher nitrate concentrations within the stream water correspond to areas along the stream with higher erosion potential. This study determined that due to the majority of erosion occurring in close proximity to agricultural fields, the eroded soil entering LKC will be high in nutrients from the fertilizers, making erosion a likely pathway for nutrient </a:t>
            </a:r>
            <a:r>
              <a:rPr lang="en-US" sz="2400" dirty="0" smtClean="0"/>
              <a:t>loading of the stream. </a:t>
            </a:r>
            <a:endParaRPr lang="en-US" sz="2400" dirty="0"/>
          </a:p>
        </p:txBody>
      </p:sp>
      <p:pic>
        <p:nvPicPr>
          <p:cNvPr id="15" name="Picture 14"/>
          <p:cNvPicPr>
            <a:picLocks noChangeAspect="1"/>
          </p:cNvPicPr>
          <p:nvPr/>
        </p:nvPicPr>
        <p:blipFill rotWithShape="1">
          <a:blip r:embed="rId4"/>
          <a:srcRect l="3498" r="3302" b="3264"/>
          <a:stretch/>
        </p:blipFill>
        <p:spPr>
          <a:xfrm>
            <a:off x="2514600" y="20345400"/>
            <a:ext cx="9982200" cy="13565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5"/>
          <a:srcRect l="1843" t="1010" r="3988" b="3338"/>
          <a:stretch/>
        </p:blipFill>
        <p:spPr>
          <a:xfrm>
            <a:off x="33680400" y="16002000"/>
            <a:ext cx="7413104" cy="10386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rotWithShape="1">
          <a:blip r:embed="rId6"/>
          <a:srcRect l="3238" t="1495" r="3532" b="3800"/>
          <a:stretch/>
        </p:blipFill>
        <p:spPr>
          <a:xfrm>
            <a:off x="41529000" y="16002000"/>
            <a:ext cx="7239000" cy="1036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61" name="Picture 2060"/>
          <p:cNvPicPr>
            <a:picLocks noChangeAspect="1"/>
          </p:cNvPicPr>
          <p:nvPr/>
        </p:nvPicPr>
        <p:blipFill rotWithShape="1">
          <a:blip r:embed="rId7"/>
          <a:srcRect l="8058" t="3760" r="3979" b="9505"/>
          <a:stretch/>
        </p:blipFill>
        <p:spPr>
          <a:xfrm>
            <a:off x="14859000" y="20193000"/>
            <a:ext cx="8686800" cy="1120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762000" y="13182600"/>
            <a:ext cx="13487400" cy="6494084"/>
          </a:xfrm>
          <a:prstGeom prst="rect">
            <a:avLst/>
          </a:prstGeom>
          <a:solidFill>
            <a:schemeClr val="bg1">
              <a:alpha val="55000"/>
            </a:schemeClr>
          </a:solidFill>
          <a:ln w="25400">
            <a:solidFill>
              <a:schemeClr val="tx1">
                <a:lumMod val="50000"/>
                <a:lumOff val="50000"/>
              </a:schemeClr>
            </a:solidFill>
          </a:ln>
        </p:spPr>
        <p:txBody>
          <a:bodyPr wrap="square" lIns="182880" rIns="182880">
            <a:spAutoFit/>
          </a:bodyPr>
          <a:lstStyle/>
          <a:p>
            <a:pPr algn="ctr"/>
            <a:r>
              <a:rPr lang="en-US" sz="3200" b="1" dirty="0"/>
              <a:t>Objectives </a:t>
            </a:r>
            <a:endParaRPr lang="en-US" sz="3200" dirty="0"/>
          </a:p>
          <a:p>
            <a:pPr algn="just"/>
            <a:r>
              <a:rPr lang="en-US" sz="2400" dirty="0" smtClean="0"/>
              <a:t>    This </a:t>
            </a:r>
            <a:r>
              <a:rPr lang="en-US" sz="2400" dirty="0"/>
              <a:t>project will use Geographic Information Systems (GIS) to delineate the watershed of Little Kickapoo Creek (LKC) in Bloomington, Illinois (Figure X) and evaluate the stream power index (SPI) of the watershed. </a:t>
            </a:r>
            <a:r>
              <a:rPr lang="en-US" sz="2400" dirty="0" smtClean="0"/>
              <a:t>The </a:t>
            </a:r>
            <a:r>
              <a:rPr lang="en-US" sz="2400" dirty="0"/>
              <a:t>SPI will be calculated to determine the overland flow intensity within the watershed and allow the risk for erosion to be inferred. Areas with high levels of overland flow will indicate that there are also high levels of erosion occurring (</a:t>
            </a:r>
            <a:r>
              <a:rPr lang="en-US" sz="2400" dirty="0" err="1"/>
              <a:t>Galzki</a:t>
            </a:r>
            <a:r>
              <a:rPr lang="en-US" sz="2400" dirty="0"/>
              <a:t>, 2009). This method of calculating erosion uses a combination of land slope and flow accumulation within the watershed as a proxy for stream discharge. The primary question of this paper is “Is erosion a possible pathway for nutrients to enter LKC?” It is assumed that agricultural areas contribute more nutrients to waterways than urban areas because of extensive fertilization of fields (Mueller and </a:t>
            </a:r>
            <a:r>
              <a:rPr lang="en-US" sz="2400" dirty="0" err="1"/>
              <a:t>Helsel</a:t>
            </a:r>
            <a:r>
              <a:rPr lang="en-US" sz="2400" dirty="0"/>
              <a:t>, 2009). Therefore, the risk for erosion to contribute nutrients to LKC will be based on whether the areas with high erosion are dominated by urban areas or agricultural fields. To address this question, several sub-questions need to be answered:</a:t>
            </a:r>
          </a:p>
          <a:p>
            <a:pPr marL="2913004" lvl="1" indent="-457200" algn="just">
              <a:buFont typeface="Arial"/>
              <a:buChar char="•"/>
            </a:pPr>
            <a:r>
              <a:rPr lang="en-US" sz="2400" dirty="0"/>
              <a:t>What is the extent of LKC and the LKC watershed?</a:t>
            </a:r>
          </a:p>
          <a:p>
            <a:pPr marL="2913004" lvl="1" indent="-457200" algn="just">
              <a:buFont typeface="Arial"/>
              <a:buChar char="•"/>
            </a:pPr>
            <a:r>
              <a:rPr lang="en-US" sz="2400" dirty="0"/>
              <a:t>What type of land cover is present in the watershed? And how might the land cover contribute to nutrient loading of LKC?</a:t>
            </a:r>
          </a:p>
          <a:p>
            <a:pPr marL="2913004" lvl="1" indent="-457200" algn="just">
              <a:buFont typeface="Arial"/>
              <a:buChar char="•"/>
            </a:pPr>
            <a:r>
              <a:rPr lang="en-US" sz="2400" dirty="0"/>
              <a:t>Where within the Little Kickapoo Creek watershed is there the highest potential for erosion?</a:t>
            </a:r>
          </a:p>
        </p:txBody>
      </p:sp>
      <p:sp>
        <p:nvSpPr>
          <p:cNvPr id="10" name="Rectangle 9"/>
          <p:cNvSpPr/>
          <p:nvPr/>
        </p:nvSpPr>
        <p:spPr>
          <a:xfrm>
            <a:off x="14782800" y="5486400"/>
            <a:ext cx="18516600" cy="8156077"/>
          </a:xfrm>
          <a:prstGeom prst="rect">
            <a:avLst/>
          </a:prstGeom>
          <a:solidFill>
            <a:schemeClr val="bg1">
              <a:alpha val="55000"/>
            </a:schemeClr>
          </a:solidFill>
          <a:ln w="25400">
            <a:solidFill>
              <a:schemeClr val="tx1">
                <a:lumMod val="50000"/>
                <a:lumOff val="50000"/>
              </a:schemeClr>
            </a:solidFill>
          </a:ln>
        </p:spPr>
        <p:txBody>
          <a:bodyPr wrap="square" lIns="182880" rIns="182880">
            <a:spAutoFit/>
          </a:bodyPr>
          <a:lstStyle/>
          <a:p>
            <a:pPr algn="ctr"/>
            <a:r>
              <a:rPr lang="en-US" sz="3200" b="1" dirty="0"/>
              <a:t>Methods</a:t>
            </a:r>
            <a:endParaRPr lang="en-US" sz="3200" dirty="0"/>
          </a:p>
          <a:p>
            <a:pPr algn="just"/>
            <a:endParaRPr lang="en-US" sz="2400" b="1" i="1" dirty="0" smtClean="0"/>
          </a:p>
          <a:p>
            <a:pPr algn="just"/>
            <a:r>
              <a:rPr lang="en-US" sz="2800" b="1" i="1" dirty="0" smtClean="0"/>
              <a:t>Data </a:t>
            </a:r>
            <a:endParaRPr lang="en-US" sz="2800" dirty="0"/>
          </a:p>
          <a:p>
            <a:pPr algn="just"/>
            <a:r>
              <a:rPr lang="en-US" sz="2400" dirty="0" smtClean="0"/>
              <a:t>    A 10 m resolution DEM </a:t>
            </a:r>
            <a:r>
              <a:rPr lang="en-US" sz="2400" dirty="0"/>
              <a:t>of southern Bloomington, Illinois area </a:t>
            </a:r>
            <a:r>
              <a:rPr lang="en-US" sz="2400" dirty="0" smtClean="0"/>
              <a:t>from the National Elevation Database Provided by the USGS was </a:t>
            </a:r>
            <a:r>
              <a:rPr lang="en-US" sz="2400" dirty="0"/>
              <a:t>required to delineate the </a:t>
            </a:r>
            <a:r>
              <a:rPr lang="en-US" sz="2400" dirty="0" smtClean="0"/>
              <a:t>watershed of Little Kickapoo Creek. Analysis </a:t>
            </a:r>
            <a:r>
              <a:rPr lang="en-US" sz="2400" dirty="0"/>
              <a:t>also required Landsat 30 m resolution land cover data from the National Land Cover Dataset, obtainable from the USGS. These data will allow the land cover within the watershed to be categorized and analyzed. </a:t>
            </a:r>
          </a:p>
          <a:p>
            <a:pPr algn="just"/>
            <a:endParaRPr lang="en-US" sz="2800" b="1" i="1" dirty="0" smtClean="0"/>
          </a:p>
          <a:p>
            <a:pPr algn="just"/>
            <a:r>
              <a:rPr lang="en-US" sz="2800" b="1" i="1" dirty="0" smtClean="0"/>
              <a:t>Calculating </a:t>
            </a:r>
            <a:r>
              <a:rPr lang="en-US" sz="2800" b="1" i="1" dirty="0"/>
              <a:t>SPI</a:t>
            </a:r>
            <a:endParaRPr lang="en-US" sz="2800" dirty="0"/>
          </a:p>
          <a:p>
            <a:pPr algn="just"/>
            <a:r>
              <a:rPr lang="en-US" sz="2400" dirty="0" smtClean="0"/>
              <a:t>    The </a:t>
            </a:r>
            <a:r>
              <a:rPr lang="en-US" sz="2400" dirty="0"/>
              <a:t>methods used to calculate the SPI using ArcGIS 10 are described by </a:t>
            </a:r>
            <a:r>
              <a:rPr lang="en-US" sz="2400" dirty="0" err="1"/>
              <a:t>Dogwiler</a:t>
            </a:r>
            <a:r>
              <a:rPr lang="en-US" sz="2400" dirty="0"/>
              <a:t> et al. 2010 in the WRC Report 2010-02. </a:t>
            </a:r>
            <a:endParaRPr lang="en-US" sz="2400" dirty="0" smtClean="0"/>
          </a:p>
          <a:p>
            <a:pPr marL="342900" indent="-342900" algn="just">
              <a:buFont typeface="Arial"/>
              <a:buChar char="•"/>
            </a:pPr>
            <a:r>
              <a:rPr lang="en-US" sz="2400" dirty="0" smtClean="0"/>
              <a:t>After the </a:t>
            </a:r>
            <a:r>
              <a:rPr lang="en-US" sz="2400" dirty="0"/>
              <a:t>DEM of south Bloomington was imported into ArcGIS </a:t>
            </a:r>
            <a:r>
              <a:rPr lang="en-US" sz="2400" dirty="0" smtClean="0"/>
              <a:t>10 and the sinks were filled,</a:t>
            </a:r>
            <a:r>
              <a:rPr lang="en-US" sz="2400" dirty="0"/>
              <a:t> </a:t>
            </a:r>
            <a:r>
              <a:rPr lang="en-US" sz="2400" dirty="0" smtClean="0"/>
              <a:t>the watershed was delineated </a:t>
            </a:r>
          </a:p>
          <a:p>
            <a:pPr marL="342900" indent="-342900" algn="just">
              <a:buFont typeface="Arial"/>
              <a:buChar char="•"/>
            </a:pPr>
            <a:r>
              <a:rPr lang="en-US" sz="2400" dirty="0" smtClean="0"/>
              <a:t>To delineate the watershed, </a:t>
            </a:r>
            <a:r>
              <a:rPr lang="en-US" sz="2400" dirty="0"/>
              <a:t>a flow direction raster </a:t>
            </a:r>
            <a:r>
              <a:rPr lang="en-US" sz="2400" dirty="0" smtClean="0"/>
              <a:t>was </a:t>
            </a:r>
            <a:r>
              <a:rPr lang="en-US" sz="2400" dirty="0"/>
              <a:t>created using the flow direction tool. </a:t>
            </a:r>
            <a:r>
              <a:rPr lang="en-US" sz="2400" dirty="0" smtClean="0"/>
              <a:t>A </a:t>
            </a:r>
            <a:r>
              <a:rPr lang="en-US" sz="2400" dirty="0"/>
              <a:t>pour point </a:t>
            </a:r>
            <a:r>
              <a:rPr lang="en-US" sz="2400" dirty="0" smtClean="0"/>
              <a:t>was </a:t>
            </a:r>
            <a:r>
              <a:rPr lang="en-US" sz="2400" dirty="0"/>
              <a:t>then created using the pour point tool in order to generate the flow accumulation raster. </a:t>
            </a:r>
            <a:r>
              <a:rPr lang="en-US" sz="2400" dirty="0" smtClean="0"/>
              <a:t>Once </a:t>
            </a:r>
            <a:r>
              <a:rPr lang="en-US" sz="2400" dirty="0"/>
              <a:t>the streams are </a:t>
            </a:r>
            <a:r>
              <a:rPr lang="en-US" sz="2400" dirty="0" smtClean="0"/>
              <a:t>created from the flow accumulation raster, </a:t>
            </a:r>
            <a:r>
              <a:rPr lang="en-US" sz="2400" dirty="0"/>
              <a:t>the watershed can be delineated using the watershed </a:t>
            </a:r>
            <a:r>
              <a:rPr lang="en-US" sz="2400" dirty="0" smtClean="0"/>
              <a:t>tool. </a:t>
            </a:r>
          </a:p>
          <a:p>
            <a:pPr marL="342900" indent="-342900" algn="just">
              <a:buFont typeface="Arial"/>
              <a:buChar char="•"/>
            </a:pPr>
            <a:r>
              <a:rPr lang="en-US" sz="2400" dirty="0" smtClean="0"/>
              <a:t>After the </a:t>
            </a:r>
            <a:r>
              <a:rPr lang="en-US" sz="2400" dirty="0"/>
              <a:t>watershed is delineated, the percent of the land slope can be calculated from the DEM using the slope tool</a:t>
            </a:r>
            <a:r>
              <a:rPr lang="en-US" sz="2400" dirty="0" smtClean="0"/>
              <a:t>. </a:t>
            </a:r>
          </a:p>
          <a:p>
            <a:pPr marL="342900" indent="-342900" algn="just">
              <a:buFont typeface="Arial"/>
              <a:buChar char="•"/>
            </a:pPr>
            <a:r>
              <a:rPr lang="en-US" sz="2400" dirty="0" smtClean="0"/>
              <a:t>Then </a:t>
            </a:r>
            <a:r>
              <a:rPr lang="en-US" sz="2400" dirty="0"/>
              <a:t>using the </a:t>
            </a:r>
            <a:r>
              <a:rPr lang="en-US" sz="2400" dirty="0" smtClean="0"/>
              <a:t>expression </a:t>
            </a:r>
            <a:r>
              <a:rPr lang="en-US" sz="2400" dirty="0"/>
              <a:t>“SPI = flow accumulation * slope” in the raster calculator, a raw SPI raster is created. To find the final SPI values, the following expression should be entered into raster calculator “Ln[</a:t>
            </a:r>
            <a:r>
              <a:rPr lang="en-US" sz="2400" dirty="0" err="1"/>
              <a:t>RawSPIraster</a:t>
            </a:r>
            <a:r>
              <a:rPr lang="en-US" sz="2400" dirty="0"/>
              <a:t>].” This takes the natural log of the raw SPI values and normalizes the values. </a:t>
            </a:r>
            <a:endParaRPr lang="en-US" sz="2400" dirty="0" smtClean="0"/>
          </a:p>
          <a:p>
            <a:pPr marL="342900" indent="-342900" algn="just">
              <a:buFont typeface="Arial"/>
              <a:buChar char="•"/>
            </a:pPr>
            <a:r>
              <a:rPr lang="en-US" sz="2400" dirty="0" smtClean="0"/>
              <a:t>The </a:t>
            </a:r>
            <a:r>
              <a:rPr lang="en-US" sz="2400" dirty="0"/>
              <a:t>final map displays the SPI values for the watershed; the higher numbers indicate areas that have the highest potential for erosion. The values can be placed in five categories representing the different degrees of erosion </a:t>
            </a:r>
            <a:r>
              <a:rPr lang="en-US" sz="2400" dirty="0" smtClean="0"/>
              <a:t>potential. </a:t>
            </a:r>
          </a:p>
          <a:p>
            <a:pPr marL="342900" indent="-342900" algn="just">
              <a:buFont typeface="Arial"/>
              <a:buChar char="•"/>
            </a:pPr>
            <a:r>
              <a:rPr lang="en-US" sz="2400" dirty="0" smtClean="0"/>
              <a:t>The </a:t>
            </a:r>
            <a:r>
              <a:rPr lang="en-US" sz="2400" dirty="0"/>
              <a:t>land use map was </a:t>
            </a:r>
            <a:r>
              <a:rPr lang="en-US" sz="2400" dirty="0" smtClean="0"/>
              <a:t>then imported </a:t>
            </a:r>
            <a:r>
              <a:rPr lang="en-US" sz="2400" dirty="0"/>
              <a:t>to observe the land cover in areas that are at high risk for erosion. The map was clipped to the LKC watershed and the land cover types were classified according to NLCD classification. </a:t>
            </a:r>
          </a:p>
        </p:txBody>
      </p:sp>
      <p:sp>
        <p:nvSpPr>
          <p:cNvPr id="14" name="Rectangle 13"/>
          <p:cNvSpPr/>
          <p:nvPr/>
        </p:nvSpPr>
        <p:spPr>
          <a:xfrm>
            <a:off x="14782800" y="13944600"/>
            <a:ext cx="18516600" cy="5816977"/>
          </a:xfrm>
          <a:prstGeom prst="rect">
            <a:avLst/>
          </a:prstGeom>
          <a:solidFill>
            <a:schemeClr val="bg1">
              <a:alpha val="55000"/>
            </a:schemeClr>
          </a:solidFill>
          <a:ln w="25400">
            <a:solidFill>
              <a:schemeClr val="tx1">
                <a:lumMod val="50000"/>
                <a:lumOff val="50000"/>
              </a:schemeClr>
            </a:solidFill>
          </a:ln>
        </p:spPr>
        <p:txBody>
          <a:bodyPr wrap="square" lIns="182880" rIns="182880">
            <a:spAutoFit/>
          </a:bodyPr>
          <a:lstStyle/>
          <a:p>
            <a:pPr algn="ctr"/>
            <a:r>
              <a:rPr lang="en-US" sz="3200" b="1" dirty="0"/>
              <a:t>Results</a:t>
            </a:r>
            <a:endParaRPr lang="en-US" sz="3200" dirty="0"/>
          </a:p>
          <a:p>
            <a:pPr algn="just"/>
            <a:r>
              <a:rPr lang="en-US" sz="2400" dirty="0" smtClean="0"/>
              <a:t>    The </a:t>
            </a:r>
            <a:r>
              <a:rPr lang="en-US" sz="2400" dirty="0"/>
              <a:t>delineated Little Kickapoo Creek watershed includes 76.6 km</a:t>
            </a:r>
            <a:r>
              <a:rPr lang="en-US" sz="2400" baseline="30000" dirty="0"/>
              <a:t>2 </a:t>
            </a:r>
            <a:r>
              <a:rPr lang="en-US" sz="2400" dirty="0"/>
              <a:t>and extends from southern Bloomington to the town of Randolph where LKC </a:t>
            </a:r>
            <a:r>
              <a:rPr lang="en-US" sz="2400" dirty="0" smtClean="0"/>
              <a:t>discharges </a:t>
            </a:r>
            <a:r>
              <a:rPr lang="en-US" sz="2400" dirty="0"/>
              <a:t>into Kickapoo Creek (Figure 1). The stream itself is roughly 11 km in length and flows southwest from the southern edge of Bloomington</a:t>
            </a:r>
            <a:r>
              <a:rPr lang="en-US" sz="2400" dirty="0" smtClean="0"/>
              <a:t>.</a:t>
            </a:r>
          </a:p>
          <a:p>
            <a:pPr algn="just"/>
            <a:r>
              <a:rPr lang="en-US" sz="2400" dirty="0" smtClean="0"/>
              <a:t>    The </a:t>
            </a:r>
            <a:r>
              <a:rPr lang="en-US" sz="2400" dirty="0"/>
              <a:t>slope of the watershed indicated that the high slopes were mostly located along the stream channel as expected (Figure 2). Though the slope does change throughout the watershed, the range of slope is only 36 degrees. The slope of the land is generally flatter in the northern section of the watershed and increases slightly in the central and southern part of the watershed</a:t>
            </a:r>
            <a:r>
              <a:rPr lang="en-US" sz="2400" dirty="0" smtClean="0"/>
              <a:t>.</a:t>
            </a:r>
            <a:endParaRPr lang="en-US" sz="2400" dirty="0"/>
          </a:p>
          <a:p>
            <a:pPr algn="just"/>
            <a:r>
              <a:rPr lang="en-US" sz="2400" dirty="0" smtClean="0"/>
              <a:t>    Analysis </a:t>
            </a:r>
            <a:r>
              <a:rPr lang="en-US" sz="2400" dirty="0"/>
              <a:t>of the land cover map of the watershed (Figure 3) showed that only a small portion of the land is urban, and the majority of the remainder is row crops. The percentage of the total area of the watershed each land use type covers was calculated for comparison (Table 1). The analysis showed that only 27% of the entire watershed was a developed/urban area, however 60% of the watershed was row crops of corn and soybeans</a:t>
            </a:r>
            <a:r>
              <a:rPr lang="en-US" sz="2400" dirty="0" smtClean="0"/>
              <a:t>.</a:t>
            </a:r>
            <a:endParaRPr lang="en-US" sz="2400" dirty="0"/>
          </a:p>
          <a:p>
            <a:pPr algn="just"/>
            <a:r>
              <a:rPr lang="en-US" sz="2400" dirty="0" smtClean="0"/>
              <a:t>    The </a:t>
            </a:r>
            <a:r>
              <a:rPr lang="en-US" sz="2400" dirty="0"/>
              <a:t>SPI map showed that the </a:t>
            </a:r>
            <a:r>
              <a:rPr lang="en-US" sz="2400" dirty="0" smtClean="0"/>
              <a:t>majority of areas with </a:t>
            </a:r>
            <a:r>
              <a:rPr lang="en-US" sz="2400" dirty="0"/>
              <a:t>high erosion potential were located along LKC (</a:t>
            </a:r>
            <a:r>
              <a:rPr lang="en-US" sz="2400" dirty="0" smtClean="0"/>
              <a:t>Figures 4 &amp; 5). The Bloomington Moraine was also shown to have a high potential for erosion because of the increase in slope. The </a:t>
            </a:r>
            <a:r>
              <a:rPr lang="en-US" sz="2400" dirty="0"/>
              <a:t>number of tributaries contributing to LKC increases downstream from the urban area, therefore the density of zones of high erosion potential increases in the agricultural areas. </a:t>
            </a:r>
          </a:p>
          <a:p>
            <a:endParaRPr lang="en-US" sz="2800" dirty="0"/>
          </a:p>
        </p:txBody>
      </p:sp>
      <p:sp>
        <p:nvSpPr>
          <p:cNvPr id="19" name="Rectangle 18"/>
          <p:cNvSpPr/>
          <p:nvPr/>
        </p:nvSpPr>
        <p:spPr>
          <a:xfrm>
            <a:off x="33680400" y="28041600"/>
            <a:ext cx="15087600" cy="4647426"/>
          </a:xfrm>
          <a:prstGeom prst="rect">
            <a:avLst/>
          </a:prstGeom>
          <a:solidFill>
            <a:schemeClr val="bg1">
              <a:alpha val="55000"/>
            </a:schemeClr>
          </a:solidFill>
          <a:ln w="25400">
            <a:solidFill>
              <a:schemeClr val="tx1">
                <a:lumMod val="50000"/>
                <a:lumOff val="50000"/>
              </a:schemeClr>
            </a:solidFill>
          </a:ln>
        </p:spPr>
        <p:txBody>
          <a:bodyPr wrap="square" lIns="182880" rIns="182880">
            <a:spAutoFit/>
          </a:bodyPr>
          <a:lstStyle/>
          <a:p>
            <a:pPr algn="ctr"/>
            <a:r>
              <a:rPr lang="en-US" sz="3200" b="1" dirty="0"/>
              <a:t>Conclusion</a:t>
            </a:r>
            <a:r>
              <a:rPr lang="en-US" sz="2400" b="1" dirty="0"/>
              <a:t> </a:t>
            </a:r>
            <a:endParaRPr lang="en-US" sz="2400" dirty="0"/>
          </a:p>
          <a:p>
            <a:pPr marL="342900" indent="-342900" algn="just">
              <a:buFont typeface="Arial"/>
              <a:buChar char="•"/>
            </a:pPr>
            <a:r>
              <a:rPr lang="en-US" sz="2400" dirty="0" smtClean="0"/>
              <a:t>LKC </a:t>
            </a:r>
            <a:r>
              <a:rPr lang="en-US" sz="2400" dirty="0"/>
              <a:t>watershed extends 76.6 km</a:t>
            </a:r>
            <a:r>
              <a:rPr lang="en-US" sz="2400" baseline="30000" dirty="0"/>
              <a:t>2</a:t>
            </a:r>
            <a:r>
              <a:rPr lang="en-US" sz="2400" dirty="0"/>
              <a:t>, with 30% of the area being urban and 60% row crops. </a:t>
            </a:r>
            <a:endParaRPr lang="en-US" sz="2400" dirty="0" smtClean="0"/>
          </a:p>
          <a:p>
            <a:pPr marL="342900" indent="-342900" algn="just">
              <a:buFont typeface="Arial"/>
              <a:buChar char="•"/>
            </a:pPr>
            <a:r>
              <a:rPr lang="en-US" sz="2400" dirty="0" smtClean="0"/>
              <a:t>LKC is 11 km long with headwaters in an urban setting, though </a:t>
            </a:r>
            <a:r>
              <a:rPr lang="en-US" sz="2400" dirty="0"/>
              <a:t>t</a:t>
            </a:r>
            <a:r>
              <a:rPr lang="en-US" sz="2400" dirty="0" smtClean="0"/>
              <a:t>he majority of the stream flows through row crops. </a:t>
            </a:r>
            <a:endParaRPr lang="en-US" sz="2400" dirty="0"/>
          </a:p>
          <a:p>
            <a:pPr marL="342900" indent="-342900" algn="just">
              <a:buFont typeface="Arial"/>
              <a:buChar char="•"/>
            </a:pPr>
            <a:r>
              <a:rPr lang="en-US" sz="2400" dirty="0" smtClean="0"/>
              <a:t>An </a:t>
            </a:r>
            <a:r>
              <a:rPr lang="en-US" sz="2400" dirty="0"/>
              <a:t>SPI map </a:t>
            </a:r>
            <a:r>
              <a:rPr lang="en-US" sz="2400" dirty="0" smtClean="0"/>
              <a:t>calculated </a:t>
            </a:r>
            <a:r>
              <a:rPr lang="en-US" sz="2400" dirty="0"/>
              <a:t>the intensity of overland flow within the </a:t>
            </a:r>
            <a:r>
              <a:rPr lang="en-US" sz="2400" dirty="0" smtClean="0"/>
              <a:t>watershed as a proxy for erosion potential.</a:t>
            </a:r>
          </a:p>
          <a:p>
            <a:pPr marL="342900" indent="-342900" algn="just">
              <a:buFont typeface="Arial"/>
              <a:buChar char="•"/>
            </a:pPr>
            <a:r>
              <a:rPr lang="en-US" sz="2400" dirty="0" smtClean="0"/>
              <a:t>The SPI map showed that the </a:t>
            </a:r>
            <a:r>
              <a:rPr lang="en-US" sz="2400" dirty="0"/>
              <a:t>locations most at risk for erosion were located directly along LKC. This is likely because the land near the stream channel has the highest slopes, and the surrounding land is relatively flat</a:t>
            </a:r>
            <a:r>
              <a:rPr lang="en-US" sz="2400" dirty="0" smtClean="0"/>
              <a:t>.</a:t>
            </a:r>
          </a:p>
          <a:p>
            <a:pPr marL="342900" indent="-342900" algn="just">
              <a:buFont typeface="Arial"/>
              <a:buChar char="•"/>
            </a:pPr>
            <a:r>
              <a:rPr lang="en-US" sz="2400" dirty="0" smtClean="0"/>
              <a:t>The Bloomington Moraine also was shown to have a high potential for erosion.</a:t>
            </a:r>
          </a:p>
          <a:p>
            <a:pPr marL="342900" indent="-342900" algn="just">
              <a:buFont typeface="Arial"/>
              <a:buChar char="•"/>
            </a:pPr>
            <a:r>
              <a:rPr lang="en-US" sz="2400" dirty="0" smtClean="0"/>
              <a:t>The land use in the areas of high erosion risk was primarily agricultural, indicating that the eroding sediment would be high in nutrients from fertilizers. </a:t>
            </a:r>
          </a:p>
          <a:p>
            <a:pPr marL="342900" indent="-342900" algn="just">
              <a:buFont typeface="Arial"/>
              <a:buChar char="•"/>
            </a:pPr>
            <a:r>
              <a:rPr lang="en-US" sz="2400" dirty="0" smtClean="0"/>
              <a:t>This </a:t>
            </a:r>
            <a:r>
              <a:rPr lang="en-US" sz="2400" dirty="0"/>
              <a:t>study found that erosion is a likely source for nutrient contamination of LKC because the majority of the stream flows through agricultural </a:t>
            </a:r>
            <a:r>
              <a:rPr lang="en-US" sz="2400" dirty="0" smtClean="0"/>
              <a:t>fields instead of developed areas, </a:t>
            </a:r>
            <a:r>
              <a:rPr lang="en-US" sz="2400" dirty="0"/>
              <a:t>and the </a:t>
            </a:r>
            <a:r>
              <a:rPr lang="en-US" sz="2400" dirty="0" smtClean="0"/>
              <a:t>fields </a:t>
            </a:r>
            <a:r>
              <a:rPr lang="en-US" sz="2400" dirty="0"/>
              <a:t>were found to have a high potential for erosion</a:t>
            </a:r>
            <a:r>
              <a:rPr lang="en-US" sz="2400" dirty="0" smtClean="0"/>
              <a:t>.</a:t>
            </a:r>
            <a:endParaRPr lang="en-US" sz="2400" dirty="0"/>
          </a:p>
        </p:txBody>
      </p:sp>
      <p:pic>
        <p:nvPicPr>
          <p:cNvPr id="24" name="Picture 23"/>
          <p:cNvPicPr>
            <a:picLocks noChangeAspect="1"/>
          </p:cNvPicPr>
          <p:nvPr/>
        </p:nvPicPr>
        <p:blipFill rotWithShape="1">
          <a:blip r:embed="rId8">
            <a:extLst>
              <a:ext uri="{BEBA8EAE-BF5A-486C-A8C5-ECC9F3942E4B}">
                <a14:imgProps xmlns:a14="http://schemas.microsoft.com/office/drawing/2010/main">
                  <a14:imgLayer r:embed="rId9">
                    <a14:imgEffect>
                      <a14:backgroundRemoval t="0" b="97481" l="18269" r="100000">
                        <a14:foregroundMark x1="59615" y1="60078" x2="59615" y2="60078"/>
                        <a14:foregroundMark x1="64209" y1="68411" x2="64209" y2="68411"/>
                        <a14:foregroundMark x1="63835" y1="81589" x2="63835" y2="81589"/>
                        <a14:foregroundMark x1="64423" y1="97481" x2="64423" y2="97481"/>
                        <a14:foregroundMark x1="50107" y1="91279" x2="50107" y2="91279"/>
                        <a14:foregroundMark x1="50267" y1="80814" x2="50267" y2="80814"/>
                        <a14:foregroundMark x1="50481" y1="68992" x2="50481" y2="68992"/>
                        <a14:foregroundMark x1="42254" y1="17054" x2="42254" y2="17054"/>
                        <a14:foregroundMark x1="42842" y1="36434" x2="42842" y2="36434"/>
                        <a14:foregroundMark x1="43056" y1="46899" x2="43056" y2="46899"/>
                        <a14:foregroundMark x1="43216" y1="60078" x2="43216" y2="60078"/>
                        <a14:foregroundMark x1="65545" y1="21318" x2="65545" y2="21318"/>
                        <a14:foregroundMark x1="64797" y1="38566" x2="64797" y2="38566"/>
                        <a14:foregroundMark x1="25321" y1="4651" x2="25321" y2="4651"/>
                        <a14:backgroundMark x1="74306" y1="6008" x2="74306" y2="6008"/>
                        <a14:backgroundMark x1="75481" y1="87016" x2="75481" y2="87016"/>
                      </a14:backgroundRemoval>
                    </a14:imgEffect>
                  </a14:imgLayer>
                </a14:imgProps>
              </a:ext>
            </a:extLst>
          </a:blip>
          <a:srcRect l="24391" r="24397"/>
          <a:stretch/>
        </p:blipFill>
        <p:spPr>
          <a:xfrm>
            <a:off x="24461167" y="31470600"/>
            <a:ext cx="7999067" cy="43053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7" name="Picture 26" descr="land cover.pdf"/>
          <p:cNvPicPr>
            <a:picLocks noChangeAspect="1"/>
          </p:cNvPicPr>
          <p:nvPr/>
        </p:nvPicPr>
        <p:blipFill rotWithShape="1">
          <a:blip r:embed="rId10">
            <a:extLst>
              <a:ext uri="{28A0092B-C50C-407E-A947-70E740481C1C}">
                <a14:useLocalDpi xmlns:a14="http://schemas.microsoft.com/office/drawing/2010/main" val="0"/>
              </a:ext>
            </a:extLst>
          </a:blip>
          <a:srcRect l="7452" t="5799" r="7418" b="22963"/>
          <a:stretch/>
        </p:blipFill>
        <p:spPr>
          <a:xfrm>
            <a:off x="24155400" y="20193000"/>
            <a:ext cx="9067800" cy="1120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3680400" y="5562600"/>
            <a:ext cx="15087600" cy="10187402"/>
          </a:xfrm>
          <a:prstGeom prst="rect">
            <a:avLst/>
          </a:prstGeom>
          <a:solidFill>
            <a:schemeClr val="bg1">
              <a:lumMod val="95000"/>
              <a:alpha val="55000"/>
            </a:schemeClr>
          </a:solidFill>
          <a:ln>
            <a:solidFill>
              <a:schemeClr val="tx1">
                <a:lumMod val="50000"/>
                <a:lumOff val="50000"/>
              </a:schemeClr>
            </a:solidFill>
          </a:ln>
        </p:spPr>
        <p:txBody>
          <a:bodyPr wrap="square">
            <a:spAutoFit/>
          </a:bodyPr>
          <a:lstStyle/>
          <a:p>
            <a:pPr algn="ctr"/>
            <a:r>
              <a:rPr lang="en-US" sz="3200" b="1" dirty="0"/>
              <a:t>Discussion</a:t>
            </a:r>
          </a:p>
          <a:p>
            <a:pPr algn="just"/>
            <a:r>
              <a:rPr lang="en-US" sz="2400" dirty="0" smtClean="0"/>
              <a:t>     </a:t>
            </a:r>
            <a:r>
              <a:rPr lang="en-US" sz="2400" dirty="0"/>
              <a:t>An increased potential for erosion along the stream was expected due to the higher degree of slope near the channel. Erosion along the stream creates a variety of issues for water quality and land conservation. The SPI map was able to identify areas of high erosion and allow for the assessment of erosion as a potential pathway for nutrient pollution entering LKC. </a:t>
            </a:r>
          </a:p>
          <a:p>
            <a:pPr algn="just"/>
            <a:r>
              <a:rPr lang="en-US" sz="2400" dirty="0" smtClean="0"/>
              <a:t>    The SPI map showed that urban areas had as much risk for erosion near LCK as elsewhere along the channel. Erosion in urban areas can increase the amount of sediment entering waterways, but significant nutrient pollution from this sediment is unlikely due to the lack of fertilizers. The SPI calculation only accounts for elevation and flow accumulation, and not land use. A stream flowing through an urban area could have an increased risk for erosion based on several factors. Higher levels of erosion in urban areas result the high volume of runoff. Runoff in urban areas is typically higher than in nonurban areas because of the prevalence of impervious surfaces (</a:t>
            </a:r>
            <a:r>
              <a:rPr lang="en-US" sz="2400" dirty="0" err="1" smtClean="0"/>
              <a:t>Neller</a:t>
            </a:r>
            <a:r>
              <a:rPr lang="en-US" sz="2400" dirty="0" smtClean="0"/>
              <a:t>, 1988). The increased runoff can lead to failure of the stream bank, which causes large amounts of sediment to enter the waterway (Paul and Meyer, 2001).          </a:t>
            </a:r>
          </a:p>
          <a:p>
            <a:pPr algn="just"/>
            <a:r>
              <a:rPr lang="en-US" sz="2400" dirty="0" smtClean="0"/>
              <a:t>    Having a high risk of erosion along the stream in agricultural areas increases the possibility of nutrients entering LKC. Millions of tons of nitrate and phosphate fertilizers are applied to agricultural fields annually (Pimentel, et al. 1995). Nitrate contamination enters streams through groundwater, tile drainage, and shallow subsurface water draining into nearby waterways (Mueller and </a:t>
            </a:r>
            <a:r>
              <a:rPr lang="en-US" sz="2400" dirty="0" err="1" smtClean="0"/>
              <a:t>Helsel</a:t>
            </a:r>
            <a:r>
              <a:rPr lang="en-US" sz="2400" dirty="0" smtClean="0"/>
              <a:t>, 2009). Though nitrate is a considerable issue for stream contamination, phosphate pollution can be directly related to erosion. Phosphate is relatively immobile on land because it binds to soil particles (Mueller and </a:t>
            </a:r>
            <a:r>
              <a:rPr lang="en-US" sz="2400" dirty="0" err="1" smtClean="0"/>
              <a:t>Helsel</a:t>
            </a:r>
            <a:r>
              <a:rPr lang="en-US" sz="2400" dirty="0" smtClean="0"/>
              <a:t>, 2009), however, soil containing the phosphate can enter streams through erosion. High levels of phosphate in streams can lead to a decrease in dissolved oxygen in the water and result in the death of aquatic life (Alexander et al., 2008). </a:t>
            </a:r>
          </a:p>
          <a:p>
            <a:pPr algn="just"/>
            <a:r>
              <a:rPr lang="en-US" sz="2400" dirty="0" smtClean="0"/>
              <a:t>    Both </a:t>
            </a:r>
            <a:r>
              <a:rPr lang="en-US" sz="2400" dirty="0"/>
              <a:t>urban and agricultural erosion have the potential to add large quantities of sediment to streams. Sediment that remains suspended in the water column quickly degrades water quality and reduces the amount of nutrients able to be removed through natural processes (</a:t>
            </a:r>
            <a:r>
              <a:rPr lang="en-US" sz="2400" dirty="0" err="1"/>
              <a:t>Bilotta</a:t>
            </a:r>
            <a:r>
              <a:rPr lang="en-US" sz="2400" dirty="0"/>
              <a:t> and Brazier, 2008). Suspended sediments can increase the turbidity of the water which can cause harm to the aquatic life. Sediment in the water column prevents light from penetrating the water, cutting off sunlight to photosynthetic organisms (</a:t>
            </a:r>
            <a:r>
              <a:rPr lang="en-US" sz="2400" dirty="0" err="1"/>
              <a:t>Bilotta</a:t>
            </a:r>
            <a:r>
              <a:rPr lang="en-US" sz="2400" dirty="0"/>
              <a:t> and Brazier, 2008). Temperature changes, filling of stream channels, and lower dissolved oxygen levels are all possible consequences of increased sediment in streams. </a:t>
            </a:r>
            <a:r>
              <a:rPr lang="en-US" sz="2400" dirty="0" smtClean="0"/>
              <a:t>    </a:t>
            </a:r>
            <a:endParaRPr lang="en-US" sz="2400" dirty="0"/>
          </a:p>
        </p:txBody>
      </p:sp>
      <p:sp>
        <p:nvSpPr>
          <p:cNvPr id="2" name="TextBox 1"/>
          <p:cNvSpPr txBox="1"/>
          <p:nvPr/>
        </p:nvSpPr>
        <p:spPr>
          <a:xfrm>
            <a:off x="4572000" y="22326600"/>
            <a:ext cx="1981200" cy="461665"/>
          </a:xfrm>
          <a:prstGeom prst="rect">
            <a:avLst/>
          </a:prstGeom>
          <a:solidFill>
            <a:schemeClr val="bg1">
              <a:alpha val="55000"/>
            </a:schemeClr>
          </a:solidFill>
        </p:spPr>
        <p:txBody>
          <a:bodyPr wrap="square" rtlCol="0">
            <a:spAutoFit/>
          </a:bodyPr>
          <a:lstStyle/>
          <a:p>
            <a:r>
              <a:rPr lang="en-US" sz="2400" dirty="0" smtClean="0"/>
              <a:t>Bloomington</a:t>
            </a:r>
            <a:endParaRPr lang="en-US" sz="2400" dirty="0"/>
          </a:p>
        </p:txBody>
      </p:sp>
      <p:sp>
        <p:nvSpPr>
          <p:cNvPr id="8" name="TextBox 7"/>
          <p:cNvSpPr txBox="1"/>
          <p:nvPr/>
        </p:nvSpPr>
        <p:spPr>
          <a:xfrm>
            <a:off x="6248400" y="29413200"/>
            <a:ext cx="1676400" cy="461665"/>
          </a:xfrm>
          <a:prstGeom prst="rect">
            <a:avLst/>
          </a:prstGeom>
          <a:noFill/>
        </p:spPr>
        <p:txBody>
          <a:bodyPr wrap="square" rtlCol="0">
            <a:spAutoFit/>
          </a:bodyPr>
          <a:lstStyle/>
          <a:p>
            <a:r>
              <a:rPr lang="en-US" sz="2400" dirty="0" smtClean="0"/>
              <a:t>Randolph</a:t>
            </a:r>
            <a:endParaRPr lang="en-US" sz="2400" dirty="0"/>
          </a:p>
        </p:txBody>
      </p:sp>
      <p:sp>
        <p:nvSpPr>
          <p:cNvPr id="9" name="TextBox 8"/>
          <p:cNvSpPr txBox="1"/>
          <p:nvPr/>
        </p:nvSpPr>
        <p:spPr>
          <a:xfrm>
            <a:off x="6858000" y="24917400"/>
            <a:ext cx="1905000" cy="830997"/>
          </a:xfrm>
          <a:prstGeom prst="rect">
            <a:avLst/>
          </a:prstGeom>
          <a:noFill/>
        </p:spPr>
        <p:txBody>
          <a:bodyPr wrap="square" rtlCol="0">
            <a:spAutoFit/>
          </a:bodyPr>
          <a:lstStyle/>
          <a:p>
            <a:pPr algn="ctr"/>
            <a:r>
              <a:rPr lang="en-US" sz="2400" dirty="0" smtClean="0"/>
              <a:t>Bloomington Moraine</a:t>
            </a:r>
            <a:endParaRPr lang="en-US" sz="2400" dirty="0"/>
          </a:p>
        </p:txBody>
      </p:sp>
      <p:sp>
        <p:nvSpPr>
          <p:cNvPr id="11" name="TextBox 10"/>
          <p:cNvSpPr txBox="1"/>
          <p:nvPr/>
        </p:nvSpPr>
        <p:spPr>
          <a:xfrm>
            <a:off x="2514600" y="34213800"/>
            <a:ext cx="9982200" cy="1569660"/>
          </a:xfrm>
          <a:prstGeom prst="rect">
            <a:avLst/>
          </a:prstGeom>
          <a:solidFill>
            <a:schemeClr val="bg1">
              <a:alpha val="55000"/>
            </a:schemeClr>
          </a:solidFill>
          <a:ln>
            <a:solidFill>
              <a:schemeClr val="tx1">
                <a:lumMod val="50000"/>
                <a:lumOff val="50000"/>
              </a:schemeClr>
            </a:solidFill>
          </a:ln>
        </p:spPr>
        <p:txBody>
          <a:bodyPr wrap="square" rtlCol="0">
            <a:spAutoFit/>
          </a:bodyPr>
          <a:lstStyle/>
          <a:p>
            <a:pPr algn="just"/>
            <a:r>
              <a:rPr lang="en-US" sz="2400" dirty="0" smtClean="0"/>
              <a:t>Figure 1: Little Kickapoo Creek’s headwaters are located in Bloomington, IL. The stream is 11 km long and flows south, south-west before it discharges into Kickapoo Creek in Randolph, IL. The LKC watershed covers 76.6 km</a:t>
            </a:r>
            <a:r>
              <a:rPr lang="en-US" sz="2400" baseline="30000" dirty="0" smtClean="0"/>
              <a:t>2</a:t>
            </a:r>
            <a:r>
              <a:rPr lang="en-US" sz="2400" dirty="0" smtClean="0"/>
              <a:t>. The Bloomington Moraine is located in the central portion of the watershed.</a:t>
            </a:r>
            <a:endParaRPr lang="en-US" sz="2400" dirty="0"/>
          </a:p>
        </p:txBody>
      </p:sp>
      <p:sp>
        <p:nvSpPr>
          <p:cNvPr id="12" name="TextBox 11"/>
          <p:cNvSpPr txBox="1"/>
          <p:nvPr/>
        </p:nvSpPr>
        <p:spPr>
          <a:xfrm>
            <a:off x="14782800" y="32092880"/>
            <a:ext cx="8763000" cy="3416320"/>
          </a:xfrm>
          <a:prstGeom prst="rect">
            <a:avLst/>
          </a:prstGeom>
          <a:solidFill>
            <a:schemeClr val="bg1">
              <a:alpha val="55000"/>
            </a:schemeClr>
          </a:solidFill>
          <a:ln>
            <a:solidFill>
              <a:schemeClr val="tx1">
                <a:lumMod val="50000"/>
                <a:lumOff val="50000"/>
              </a:schemeClr>
            </a:solidFill>
          </a:ln>
        </p:spPr>
        <p:txBody>
          <a:bodyPr wrap="square" rtlCol="0">
            <a:spAutoFit/>
          </a:bodyPr>
          <a:lstStyle/>
          <a:p>
            <a:pPr algn="just"/>
            <a:r>
              <a:rPr lang="en-US" sz="2400" dirty="0" smtClean="0"/>
              <a:t>Figure 2 (above): Land slope of the LKC watershed shows that the highest slops are located along the stream channel and the Bloomington Moraine.</a:t>
            </a:r>
          </a:p>
          <a:p>
            <a:pPr algn="just"/>
            <a:endParaRPr lang="en-US" sz="2400" dirty="0" smtClean="0"/>
          </a:p>
          <a:p>
            <a:pPr algn="just"/>
            <a:r>
              <a:rPr lang="en-US" sz="2400" dirty="0" smtClean="0"/>
              <a:t>Figure 3 (top right): Land use within the LKC watershed. About 30 % is urban and about 60% is row crops.</a:t>
            </a:r>
          </a:p>
          <a:p>
            <a:pPr algn="just"/>
            <a:endParaRPr lang="en-US" sz="2400" dirty="0" smtClean="0"/>
          </a:p>
          <a:p>
            <a:pPr algn="just"/>
            <a:r>
              <a:rPr lang="en-US" sz="2400" dirty="0" smtClean="0"/>
              <a:t>Table 1 (right): Percentage of the total area of the watershed each land cover type covers. </a:t>
            </a:r>
            <a:endParaRPr lang="en-US" sz="2400" dirty="0"/>
          </a:p>
        </p:txBody>
      </p:sp>
      <p:sp>
        <p:nvSpPr>
          <p:cNvPr id="13" name="TextBox 12"/>
          <p:cNvSpPr txBox="1"/>
          <p:nvPr/>
        </p:nvSpPr>
        <p:spPr>
          <a:xfrm>
            <a:off x="33680400" y="26593800"/>
            <a:ext cx="15087600" cy="1200328"/>
          </a:xfrm>
          <a:prstGeom prst="rect">
            <a:avLst/>
          </a:prstGeom>
          <a:solidFill>
            <a:schemeClr val="bg1">
              <a:alpha val="55000"/>
            </a:schemeClr>
          </a:solidFill>
          <a:ln>
            <a:solidFill>
              <a:schemeClr val="tx1">
                <a:lumMod val="50000"/>
                <a:lumOff val="50000"/>
              </a:schemeClr>
            </a:solidFill>
          </a:ln>
        </p:spPr>
        <p:txBody>
          <a:bodyPr wrap="square" rtlCol="0">
            <a:spAutoFit/>
          </a:bodyPr>
          <a:lstStyle/>
          <a:p>
            <a:r>
              <a:rPr lang="en-US" sz="2400" dirty="0" smtClean="0"/>
              <a:t>Figures 4 &amp; 5: in figure 4 (right) all SPI values are shown. Red and orange  indicate areas of high erosion potential, green and yellow indicate low erosion potential. Figure 5 (left) displays only the areas of high erosion potential. These areas follow the LKC stream channel and the Bloomington Moraine. </a:t>
            </a:r>
            <a:endParaRPr lang="en-US" sz="2400" dirty="0"/>
          </a:p>
        </p:txBody>
      </p:sp>
      <p:sp>
        <p:nvSpPr>
          <p:cNvPr id="18" name="TextBox 17"/>
          <p:cNvSpPr txBox="1"/>
          <p:nvPr/>
        </p:nvSpPr>
        <p:spPr>
          <a:xfrm>
            <a:off x="33756600" y="32842200"/>
            <a:ext cx="13253839" cy="3570208"/>
          </a:xfrm>
          <a:prstGeom prst="rect">
            <a:avLst/>
          </a:prstGeom>
          <a:noFill/>
          <a:ln>
            <a:noFill/>
          </a:ln>
        </p:spPr>
        <p:txBody>
          <a:bodyPr wrap="square" rtlCol="0">
            <a:spAutoFit/>
          </a:bodyPr>
          <a:lstStyle/>
          <a:p>
            <a:pPr algn="just"/>
            <a:r>
              <a:rPr lang="en-US" sz="1600" b="1" dirty="0"/>
              <a:t>References</a:t>
            </a:r>
          </a:p>
          <a:p>
            <a:pPr algn="just"/>
            <a:r>
              <a:rPr lang="en-US" sz="1600" dirty="0"/>
              <a:t>Alexander, R. B., R. A. Smith, G. E. Schwarz, E. W. Boyer, J. V. Nolan, and J. W. </a:t>
            </a:r>
            <a:r>
              <a:rPr lang="en-US" sz="1600" dirty="0" err="1"/>
              <a:t>Brakebill</a:t>
            </a:r>
            <a:r>
              <a:rPr lang="en-US" sz="1600" dirty="0"/>
              <a:t>, 2008, Differences in Phosphorus and Nitrogen Delivery to the </a:t>
            </a:r>
            <a:r>
              <a:rPr lang="en-US" sz="1600" dirty="0" smtClean="0"/>
              <a:t>Gulf     </a:t>
            </a:r>
          </a:p>
          <a:p>
            <a:pPr algn="just"/>
            <a:r>
              <a:rPr lang="en-US" sz="1600" dirty="0"/>
              <a:t> </a:t>
            </a:r>
            <a:r>
              <a:rPr lang="en-US" sz="1600" dirty="0" smtClean="0"/>
              <a:t>         of </a:t>
            </a:r>
            <a:r>
              <a:rPr lang="en-US" sz="1600" dirty="0"/>
              <a:t>Mexico from the Mississippi River Basin: Environ. Sci. Technol., v. 42, p. 822-830.</a:t>
            </a:r>
          </a:p>
          <a:p>
            <a:pPr algn="just"/>
            <a:r>
              <a:rPr lang="en-US" sz="1600" dirty="0" err="1"/>
              <a:t>Bilotta</a:t>
            </a:r>
            <a:r>
              <a:rPr lang="en-US" sz="1600" dirty="0"/>
              <a:t>, G.S. and Brazier, R.E., 2008, Understanding the influence of suspended solids on water quality and aquatic biota: Water Research, v. 42, </a:t>
            </a:r>
            <a:r>
              <a:rPr lang="en-US" sz="1600" dirty="0" smtClean="0"/>
              <a:t>p.     </a:t>
            </a:r>
          </a:p>
          <a:p>
            <a:pPr algn="just"/>
            <a:r>
              <a:rPr lang="en-US" sz="1600" dirty="0"/>
              <a:t> </a:t>
            </a:r>
            <a:r>
              <a:rPr lang="en-US" sz="1600" dirty="0" smtClean="0"/>
              <a:t>        2849</a:t>
            </a:r>
            <a:r>
              <a:rPr lang="en-US" sz="1600" dirty="0"/>
              <a:t>-2861.</a:t>
            </a:r>
          </a:p>
          <a:p>
            <a:pPr algn="just"/>
            <a:r>
              <a:rPr lang="en-US" sz="1600" dirty="0" err="1"/>
              <a:t>Dogwiler</a:t>
            </a:r>
            <a:r>
              <a:rPr lang="en-US" sz="1600" dirty="0"/>
              <a:t>, T., </a:t>
            </a:r>
            <a:r>
              <a:rPr lang="en-US" sz="1600" dirty="0" err="1"/>
              <a:t>Docker</a:t>
            </a:r>
            <a:r>
              <a:rPr lang="en-US" sz="1600" dirty="0"/>
              <a:t>, D., and </a:t>
            </a:r>
            <a:r>
              <a:rPr lang="en-US" sz="1600" dirty="0" err="1"/>
              <a:t>Omoth</a:t>
            </a:r>
            <a:r>
              <a:rPr lang="en-US" sz="1600" dirty="0"/>
              <a:t>, D., 2010, Rush-pine creek watershed digital terrain analysis overview and procedure guidelines: WRC report   </a:t>
            </a:r>
          </a:p>
          <a:p>
            <a:pPr algn="just"/>
            <a:r>
              <a:rPr lang="en-US" sz="1600" dirty="0" smtClean="0"/>
              <a:t>         2010</a:t>
            </a:r>
            <a:r>
              <a:rPr lang="en-US" sz="1600" dirty="0"/>
              <a:t>-02, Southeastern Minnesota Water Resource Center, Winona State University, Winona, MN, 22 p.</a:t>
            </a:r>
          </a:p>
          <a:p>
            <a:pPr algn="just"/>
            <a:r>
              <a:rPr lang="en-US" sz="1600" dirty="0" err="1"/>
              <a:t>Galzki</a:t>
            </a:r>
            <a:r>
              <a:rPr lang="en-US" sz="1600" dirty="0"/>
              <a:t>, J. C., 2009, Identifying critical portions of the landscape for water quality protection using GIS terrain analysis, University of Minnesota.</a:t>
            </a:r>
          </a:p>
          <a:p>
            <a:pPr algn="just"/>
            <a:r>
              <a:rPr lang="en-US" sz="1600" dirty="0"/>
              <a:t>Mueller, D. K., and D. R. </a:t>
            </a:r>
            <a:r>
              <a:rPr lang="en-US" sz="1600" dirty="0" err="1"/>
              <a:t>Helsel</a:t>
            </a:r>
            <a:r>
              <a:rPr lang="en-US" sz="1600" dirty="0"/>
              <a:t>, 2009, Nutrients in the Nation's Waters--too much of a good thing?, USGS.</a:t>
            </a:r>
          </a:p>
          <a:p>
            <a:pPr algn="just"/>
            <a:r>
              <a:rPr lang="en-US" sz="1600" dirty="0" err="1"/>
              <a:t>Neller</a:t>
            </a:r>
            <a:r>
              <a:rPr lang="en-US" sz="1600" dirty="0"/>
              <a:t>, R.J., 1988, A Comparison of Channel Erosion in Small Urban and Rural Catchments, </a:t>
            </a:r>
            <a:r>
              <a:rPr lang="en-US" sz="1600" dirty="0" err="1"/>
              <a:t>Armidale</a:t>
            </a:r>
            <a:r>
              <a:rPr lang="en-US" sz="1600" dirty="0"/>
              <a:t>, New South Wales: Earth Surface Processes and                          </a:t>
            </a:r>
            <a:endParaRPr lang="en-US" sz="1600" dirty="0" smtClean="0"/>
          </a:p>
          <a:p>
            <a:pPr algn="just"/>
            <a:r>
              <a:rPr lang="en-US" sz="1600" dirty="0"/>
              <a:t> </a:t>
            </a:r>
            <a:r>
              <a:rPr lang="en-US" sz="1600" dirty="0" smtClean="0"/>
              <a:t>       Landforms, </a:t>
            </a:r>
            <a:r>
              <a:rPr lang="en-US" sz="1600" dirty="0"/>
              <a:t>v.13, </a:t>
            </a:r>
            <a:r>
              <a:rPr lang="en-US" sz="1600" dirty="0" err="1"/>
              <a:t>i</a:t>
            </a:r>
            <a:r>
              <a:rPr lang="en-US" sz="1600" dirty="0"/>
              <a:t>. 1, p.1-7.</a:t>
            </a:r>
          </a:p>
          <a:p>
            <a:pPr algn="just"/>
            <a:r>
              <a:rPr lang="en-US" sz="1600" dirty="0"/>
              <a:t>Paul, M. J., and J. L. Meyer, 2001, Streams in the urban landscape. Annual Review of Ecology and Systematics 32:333–365.</a:t>
            </a:r>
          </a:p>
          <a:p>
            <a:pPr algn="just"/>
            <a:r>
              <a:rPr lang="en-US" sz="1600" dirty="0"/>
              <a:t>Pimentel, D., Harvey, C., </a:t>
            </a:r>
            <a:r>
              <a:rPr lang="en-US" sz="1600" dirty="0" err="1"/>
              <a:t>Resosudarmo</a:t>
            </a:r>
            <a:r>
              <a:rPr lang="en-US" sz="1600" dirty="0"/>
              <a:t>, P., Sinclair, K., </a:t>
            </a:r>
            <a:r>
              <a:rPr lang="en-US" sz="1600" dirty="0" err="1"/>
              <a:t>Kurz</a:t>
            </a:r>
            <a:r>
              <a:rPr lang="en-US" sz="1600" dirty="0"/>
              <a:t>, D., McNair, M., Christ, S. </a:t>
            </a:r>
            <a:r>
              <a:rPr lang="en-US" sz="1600" dirty="0" err="1"/>
              <a:t>Shpritz</a:t>
            </a:r>
            <a:r>
              <a:rPr lang="en-US" sz="1600" dirty="0"/>
              <a:t>, L., </a:t>
            </a:r>
            <a:r>
              <a:rPr lang="en-US" sz="1600" dirty="0" err="1"/>
              <a:t>Fitton</a:t>
            </a:r>
            <a:r>
              <a:rPr lang="en-US" sz="1600" dirty="0"/>
              <a:t>, L., </a:t>
            </a:r>
            <a:r>
              <a:rPr lang="en-US" sz="1600" dirty="0" err="1"/>
              <a:t>Saffouri</a:t>
            </a:r>
            <a:r>
              <a:rPr lang="en-US" sz="1600" dirty="0"/>
              <a:t>, R., and Blair, R., 1995, Environmental </a:t>
            </a:r>
            <a:r>
              <a:rPr lang="en-US" sz="1600" dirty="0" smtClean="0"/>
              <a:t>   </a:t>
            </a:r>
          </a:p>
          <a:p>
            <a:pPr algn="just"/>
            <a:r>
              <a:rPr lang="en-US" sz="1600" dirty="0"/>
              <a:t> </a:t>
            </a:r>
            <a:r>
              <a:rPr lang="en-US" sz="1600" dirty="0" smtClean="0"/>
              <a:t>       and </a:t>
            </a:r>
            <a:r>
              <a:rPr lang="en-US" sz="1600" dirty="0"/>
              <a:t>Economic Costs of Soil Erosion and Conservation Benefits: Science, New Series, v. 267, no. 5201, p. 1117-1123</a:t>
            </a:r>
            <a:r>
              <a:rPr lang="en-US" sz="1800" dirty="0"/>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5779</TotalTime>
  <Words>2442</Words>
  <Application>Microsoft Office PowerPoint</Application>
  <PresentationFormat>Custom</PresentationFormat>
  <Paragraphs>64</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Using GIS to Evaluate Erosion as a Potential Pathway for Nutrient Pollution of Little Kickapoo Creek in Bloomington, Illinois  Kelly Hayden  Department of Geology-Geography, Illinois State University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Relationship of Hydraulic Gradient and Groundwater Flow in Constructed Wetlands Illinois State University Kelly Hayden and Steven Van der Hoven</dc:title>
  <dc:creator>Kelly</dc:creator>
  <cp:lastModifiedBy>Hayden, Kelly</cp:lastModifiedBy>
  <cp:revision>118</cp:revision>
  <dcterms:created xsi:type="dcterms:W3CDTF">2010-10-19T22:44:16Z</dcterms:created>
  <dcterms:modified xsi:type="dcterms:W3CDTF">2012-10-24T18:03:23Z</dcterms:modified>
</cp:coreProperties>
</file>