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87" r:id="rId3"/>
    <p:sldId id="262" r:id="rId4"/>
    <p:sldId id="289" r:id="rId5"/>
    <p:sldId id="293" r:id="rId6"/>
    <p:sldId id="260" r:id="rId7"/>
    <p:sldId id="288" r:id="rId8"/>
    <p:sldId id="337" r:id="rId9"/>
    <p:sldId id="263" r:id="rId10"/>
    <p:sldId id="291" r:id="rId11"/>
    <p:sldId id="278" r:id="rId12"/>
    <p:sldId id="294" r:id="rId13"/>
    <p:sldId id="275" r:id="rId14"/>
    <p:sldId id="316" r:id="rId15"/>
    <p:sldId id="276" r:id="rId16"/>
    <p:sldId id="301" r:id="rId17"/>
    <p:sldId id="302" r:id="rId18"/>
    <p:sldId id="305" r:id="rId19"/>
    <p:sldId id="313" r:id="rId20"/>
    <p:sldId id="304" r:id="rId21"/>
    <p:sldId id="319" r:id="rId22"/>
    <p:sldId id="320" r:id="rId23"/>
    <p:sldId id="321" r:id="rId24"/>
    <p:sldId id="332" r:id="rId25"/>
    <p:sldId id="333" r:id="rId26"/>
    <p:sldId id="334" r:id="rId27"/>
    <p:sldId id="339" r:id="rId28"/>
    <p:sldId id="277" r:id="rId29"/>
    <p:sldId id="298" r:id="rId30"/>
    <p:sldId id="29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75" autoAdjust="0"/>
    <p:restoredTop sz="94660"/>
  </p:normalViewPr>
  <p:slideViewPr>
    <p:cSldViewPr>
      <p:cViewPr>
        <p:scale>
          <a:sx n="90" d="100"/>
          <a:sy n="90" d="100"/>
        </p:scale>
        <p:origin x="-72" y="14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p:cViewPr varScale="1">
        <p:scale>
          <a:sx n="82" d="100"/>
          <a:sy n="82" d="100"/>
        </p:scale>
        <p:origin x="-206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83CB6A-3A10-4848-8D17-63F9A2459193}" type="datetimeFigureOut">
              <a:rPr lang="en-US" smtClean="0"/>
              <a:pPr/>
              <a:t>11/4/2012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9B89D7-EEF5-4061-A36D-8D4104AD40D6}"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1CC785-8F9E-4297-8F5B-5389B3B3A2EB}" type="datetimeFigureOut">
              <a:rPr lang="en-US" smtClean="0"/>
              <a:pPr/>
              <a:t>11/4/2012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8FBCD-BD27-4334-8FC8-B74E7D0F4B6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B8FBCD-BD27-4334-8FC8-B74E7D0F4B65}"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Mean</a:t>
            </a:r>
            <a:r>
              <a:rPr lang="en-US" baseline="0" dirty="0" smtClean="0"/>
              <a:t> does increase with each cave level.  Distance is greatest for caves in oldest level.  Lower levels contain steeper valleys and evidence of cave collapse.  Rapid incision, water redirected through subsurface, this resulted in cave collapse some places.  We have a lack of wide, well developed valleys  bc of the short lived baselevel elevations.  </a:t>
            </a:r>
            <a:endParaRPr lang="en-US" dirty="0"/>
          </a:p>
        </p:txBody>
      </p:sp>
      <p:sp>
        <p:nvSpPr>
          <p:cNvPr id="4" name="Slide Number Placeholder 3"/>
          <p:cNvSpPr>
            <a:spLocks noGrp="1"/>
          </p:cNvSpPr>
          <p:nvPr>
            <p:ph type="sldNum" sz="quarter" idx="10"/>
          </p:nvPr>
        </p:nvSpPr>
        <p:spPr/>
        <p:txBody>
          <a:bodyPr/>
          <a:lstStyle/>
          <a:p>
            <a:fld id="{ABB8FBCD-BD27-4334-8FC8-B74E7D0F4B65}" type="slidenum">
              <a:rPr lang="en-US" smtClean="0"/>
              <a:pPr/>
              <a:t>30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arter_Caves_July_2010 076.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8" name="Rectangle 7"/>
          <p:cNvSpPr/>
          <p:nvPr userDrawn="1"/>
        </p:nvSpPr>
        <p:spPr>
          <a:xfrm>
            <a:off x="0" y="1752600"/>
            <a:ext cx="8458200" cy="19050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3FAD4-5EA9-4BA9-A5A5-3F92EF21E2B7}" type="slidenum">
              <a:rPr lang="en-US" smtClean="0"/>
              <a:pPr/>
              <a:t>‹#›</a:t>
            </a:fld>
            <a:endParaRPr lang="en-US" dirty="0"/>
          </a:p>
        </p:txBody>
      </p:sp>
      <p:sp>
        <p:nvSpPr>
          <p:cNvPr id="2" name="Title 1"/>
          <p:cNvSpPr>
            <a:spLocks noGrp="1"/>
          </p:cNvSpPr>
          <p:nvPr>
            <p:ph type="ctrTitle"/>
          </p:nvPr>
        </p:nvSpPr>
        <p:spPr>
          <a:xfrm>
            <a:off x="685800" y="1981200"/>
            <a:ext cx="7772400" cy="1470025"/>
          </a:xfrm>
        </p:spPr>
        <p:txBody>
          <a:bodyPr>
            <a:scene3d>
              <a:camera prst="orthographicFront"/>
              <a:lightRig rig="soft" dir="t"/>
            </a:scene3d>
            <a:sp3d extrusionH="12700" contourW="6350">
              <a:bevelT w="12700"/>
            </a:sp3d>
          </a:bodyPr>
          <a:lstStyle>
            <a:lvl1pPr>
              <a:defRPr>
                <a:solidFill>
                  <a:srgbClr val="FFCC00"/>
                </a:solidFill>
                <a:latin typeface="Arial" pitchFamily="34" charset="0"/>
                <a:cs typeface="Arial" pitchFamily="34" charset="0"/>
              </a:defRPr>
            </a:lvl1pPr>
          </a:lstStyle>
          <a:p>
            <a:endParaRPr lang="en-US" dirty="0"/>
          </a:p>
        </p:txBody>
      </p:sp>
      <p:sp>
        <p:nvSpPr>
          <p:cNvPr id="9" name="Rectangle 8"/>
          <p:cNvSpPr/>
          <p:nvPr userDrawn="1"/>
        </p:nvSpPr>
        <p:spPr>
          <a:xfrm>
            <a:off x="5257800" y="3886200"/>
            <a:ext cx="3886200" cy="1600200"/>
          </a:xfrm>
          <a:prstGeom prst="rect">
            <a:avLst/>
          </a:prstGeom>
          <a:solidFill>
            <a:schemeClr val="tx2">
              <a:lumMod val="75000"/>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2133600" y="3886200"/>
            <a:ext cx="6400800" cy="1752600"/>
          </a:xfrm>
        </p:spPr>
        <p:txBody>
          <a:bodyPr>
            <a:scene3d>
              <a:camera prst="orthographicFront"/>
              <a:lightRig rig="soft" dir="t"/>
            </a:scene3d>
            <a:sp3d extrusionH="12700" contourW="6350">
              <a:bevelT w="12700"/>
            </a:sp3d>
          </a:bodyPr>
          <a:lstStyle>
            <a:lvl1pPr marL="0" indent="0" algn="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blipFill dpi="0" rotWithShape="1">
            <a:blip r:embed="rId2" cstate="print">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3FAD4-5EA9-4BA9-A5A5-3F92EF21E2B7}" type="slidenum">
              <a:rPr lang="en-US" smtClean="0"/>
              <a:pPr/>
              <a:t>‹#›</a:t>
            </a:fld>
            <a:endParaRPr lang="en-US" dirty="0"/>
          </a:p>
        </p:txBody>
      </p:sp>
      <p:sp>
        <p:nvSpPr>
          <p:cNvPr id="10" name="Rectangle 9"/>
          <p:cNvSpPr/>
          <p:nvPr userDrawn="1"/>
        </p:nvSpPr>
        <p:spPr>
          <a:xfrm>
            <a:off x="0" y="228600"/>
            <a:ext cx="8458200" cy="12192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304800"/>
            <a:ext cx="8229600" cy="1143000"/>
          </a:xfrm>
        </p:spPr>
        <p:txBody>
          <a:bodyPr>
            <a:scene3d>
              <a:camera prst="orthographicFront"/>
              <a:lightRig rig="soft" dir="t"/>
            </a:scene3d>
            <a:sp3d extrusionH="12700" contourW="6350">
              <a:bevelT w="12700"/>
            </a:sp3d>
          </a:bodyPr>
          <a:lstStyle>
            <a:lvl1pPr algn="l">
              <a:defRPr>
                <a:solidFill>
                  <a:srgbClr val="FFCC00"/>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blipFill dpi="0" rotWithShape="1">
            <a:blip r:embed="rId2" cstate="print">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3FAD4-5EA9-4BA9-A5A5-3F92EF21E2B7}" type="slidenum">
              <a:rPr lang="en-US" smtClean="0"/>
              <a:pPr/>
              <a:t>‹#›</a:t>
            </a:fld>
            <a:endParaRPr lang="en-US" dirty="0"/>
          </a:p>
        </p:txBody>
      </p:sp>
      <p:sp>
        <p:nvSpPr>
          <p:cNvPr id="9" name="Rectangle 8"/>
          <p:cNvSpPr/>
          <p:nvPr userDrawn="1"/>
        </p:nvSpPr>
        <p:spPr>
          <a:xfrm>
            <a:off x="0" y="228600"/>
            <a:ext cx="8458200" cy="12192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74638"/>
            <a:ext cx="8229600" cy="1143000"/>
          </a:xfrm>
        </p:spPr>
        <p:txBody>
          <a:bodyPr>
            <a:scene3d>
              <a:camera prst="orthographicFront"/>
              <a:lightRig rig="soft" dir="t"/>
            </a:scene3d>
            <a:sp3d extrusionH="12700" contourW="6350">
              <a:bevelT w="12700"/>
            </a:sp3d>
          </a:bodyPr>
          <a:lstStyle>
            <a:lvl1pPr algn="l">
              <a:defRPr>
                <a:solidFill>
                  <a:srgbClr val="FFCC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blipFill dpi="0" rotWithShape="1">
            <a:blip r:embed="rId2" cstate="print">
              <a:alphaModFix amt="37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73FAD4-5EA9-4BA9-A5A5-3F92EF21E2B7}" type="slidenum">
              <a:rPr lang="en-US" smtClean="0"/>
              <a:pPr/>
              <a:t>‹#›</a:t>
            </a:fld>
            <a:endParaRPr lang="en-US" dirty="0"/>
          </a:p>
        </p:txBody>
      </p:sp>
      <p:sp>
        <p:nvSpPr>
          <p:cNvPr id="7" name="Rectangle 6"/>
          <p:cNvSpPr/>
          <p:nvPr userDrawn="1"/>
        </p:nvSpPr>
        <p:spPr>
          <a:xfrm>
            <a:off x="0" y="228600"/>
            <a:ext cx="8458200" cy="1219200"/>
          </a:xfrm>
          <a:prstGeom prst="rect">
            <a:avLst/>
          </a:prstGeom>
          <a:solidFill>
            <a:schemeClr val="tx2">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81000" y="274638"/>
            <a:ext cx="8229600" cy="1143000"/>
          </a:xfrm>
        </p:spPr>
        <p:txBody>
          <a:bodyPr>
            <a:scene3d>
              <a:camera prst="orthographicFront"/>
              <a:lightRig rig="soft" dir="t"/>
            </a:scene3d>
            <a:sp3d extrusionH="12700" contourW="6350">
              <a:bevelT w="12700"/>
            </a:sp3d>
          </a:bodyPr>
          <a:lstStyle>
            <a:lvl1pPr algn="l">
              <a:defRPr>
                <a:solidFill>
                  <a:srgbClr val="FFCC00"/>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EBB22-0C9D-4A9F-80FA-B3051CF639EE}" type="datetimeFigureOut">
              <a:rPr lang="en-US" smtClean="0"/>
              <a:pPr/>
              <a:t>11/4/2012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73FAD4-5EA9-4BA9-A5A5-3F92EF21E2B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C59EBB22-0C9D-4A9F-80FA-B3051CF639EE}" type="datetimeFigureOut">
              <a:rPr lang="en-US" smtClean="0"/>
              <a:pPr/>
              <a:t>11/4/2012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973FAD4-5EA9-4BA9-A5A5-3F92EF21E2B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normAutofit fontScale="90000"/>
            <a:scene3d>
              <a:camera prst="orthographicFront"/>
              <a:lightRig rig="soft" dir="t"/>
            </a:scene3d>
            <a:sp3d extrusionH="6350">
              <a:bevelT w="19050" h="88900"/>
              <a:bevelB w="0"/>
            </a:sp3d>
          </a:bodyPr>
          <a:lstStyle/>
          <a:p>
            <a:pPr algn="l"/>
            <a:r>
              <a:rPr lang="en-US" dirty="0" smtClean="0">
                <a:ln w="12700" cap="rnd" cmpd="sng">
                  <a:solidFill>
                    <a:srgbClr val="FFCC66">
                      <a:alpha val="9000"/>
                    </a:srgbClr>
                  </a:solidFill>
                </a:ln>
              </a:rPr>
              <a:t>Employing GIS to investigate </a:t>
            </a:r>
            <a:r>
              <a:rPr lang="en-US" dirty="0" err="1" smtClean="0">
                <a:ln w="12700" cap="rnd" cmpd="sng">
                  <a:solidFill>
                    <a:srgbClr val="FFCC66">
                      <a:alpha val="9000"/>
                    </a:srgbClr>
                  </a:solidFill>
                </a:ln>
              </a:rPr>
              <a:t>karst</a:t>
            </a:r>
            <a:r>
              <a:rPr lang="en-US" dirty="0" smtClean="0">
                <a:ln w="12700" cap="rnd" cmpd="sng">
                  <a:solidFill>
                    <a:srgbClr val="FFCC66">
                      <a:alpha val="9000"/>
                    </a:srgbClr>
                  </a:solidFill>
                </a:ln>
              </a:rPr>
              <a:t> regions:  A quantitative assessment</a:t>
            </a:r>
            <a:endParaRPr lang="en-US" dirty="0">
              <a:ln w="12700" cap="rnd" cmpd="sng">
                <a:solidFill>
                  <a:srgbClr val="FFCC66">
                    <a:alpha val="9000"/>
                  </a:srgbClr>
                </a:solidFill>
              </a:ln>
            </a:endParaRPr>
          </a:p>
        </p:txBody>
      </p:sp>
      <p:sp>
        <p:nvSpPr>
          <p:cNvPr id="3" name="Subtitle 2"/>
          <p:cNvSpPr>
            <a:spLocks noGrp="1"/>
          </p:cNvSpPr>
          <p:nvPr>
            <p:ph type="subTitle" idx="1"/>
          </p:nvPr>
        </p:nvSpPr>
        <p:spPr>
          <a:xfrm>
            <a:off x="5105400" y="3886200"/>
            <a:ext cx="3733800" cy="1676400"/>
          </a:xfrm>
        </p:spPr>
        <p:txBody>
          <a:bodyPr>
            <a:normAutofit fontScale="62500" lnSpcReduction="20000"/>
          </a:bodyPr>
          <a:lstStyle/>
          <a:p>
            <a:r>
              <a:rPr lang="en-US" sz="4000" b="1" dirty="0" smtClean="0"/>
              <a:t>Eric W. Peterson</a:t>
            </a:r>
          </a:p>
          <a:p>
            <a:r>
              <a:rPr lang="en-US" sz="4000" b="1" dirty="0" smtClean="0"/>
              <a:t>Brianne Jacoby</a:t>
            </a:r>
          </a:p>
          <a:p>
            <a:r>
              <a:rPr lang="en-US" sz="2400" dirty="0" smtClean="0"/>
              <a:t>Illinois State University</a:t>
            </a:r>
          </a:p>
          <a:p>
            <a:r>
              <a:rPr lang="en-US" sz="3600" b="1" dirty="0" smtClean="0"/>
              <a:t>Toby </a:t>
            </a:r>
            <a:r>
              <a:rPr lang="en-US" sz="3600" b="1" dirty="0" err="1" smtClean="0"/>
              <a:t>Dogwiler</a:t>
            </a:r>
            <a:endParaRPr lang="en-US" sz="3600" b="1" dirty="0" smtClean="0"/>
          </a:p>
          <a:p>
            <a:r>
              <a:rPr lang="en-US" sz="2400" dirty="0" smtClean="0"/>
              <a:t>Winona State University</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05800" cy="1143000"/>
          </a:xfrm>
        </p:spPr>
        <p:txBody>
          <a:bodyPr>
            <a:normAutofit fontScale="90000"/>
          </a:bodyPr>
          <a:lstStyle/>
          <a:p>
            <a:r>
              <a:rPr lang="en-US" dirty="0" smtClean="0"/>
              <a:t>General Geology and Hydrogeology</a:t>
            </a:r>
            <a:endParaRPr lang="en-US" dirty="0"/>
          </a:p>
        </p:txBody>
      </p:sp>
      <p:sp>
        <p:nvSpPr>
          <p:cNvPr id="4" name="Rectangle 3"/>
          <p:cNvSpPr/>
          <p:nvPr/>
        </p:nvSpPr>
        <p:spPr>
          <a:xfrm>
            <a:off x="533400" y="1524000"/>
            <a:ext cx="8001000" cy="51816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524000"/>
            <a:ext cx="8229600" cy="5029200"/>
          </a:xfrm>
        </p:spPr>
        <p:txBody>
          <a:bodyPr>
            <a:normAutofit fontScale="92500" lnSpcReduction="10000"/>
          </a:bodyPr>
          <a:lstStyle/>
          <a:p>
            <a:r>
              <a:rPr lang="en-US" dirty="0" smtClean="0"/>
              <a:t>106 km</a:t>
            </a:r>
            <a:r>
              <a:rPr lang="en-US" baseline="30000" dirty="0" smtClean="0"/>
              <a:t>2</a:t>
            </a:r>
            <a:r>
              <a:rPr lang="en-US" dirty="0" smtClean="0"/>
              <a:t> of deeply incised valleys</a:t>
            </a:r>
            <a:endParaRPr lang="en-US" baseline="30000" dirty="0" smtClean="0"/>
          </a:p>
          <a:p>
            <a:r>
              <a:rPr lang="en-US" dirty="0" smtClean="0"/>
              <a:t>Fluviokarst</a:t>
            </a:r>
          </a:p>
          <a:p>
            <a:r>
              <a:rPr lang="en-US" dirty="0" smtClean="0"/>
              <a:t>3 bedrock formations</a:t>
            </a:r>
          </a:p>
          <a:p>
            <a:pPr lvl="1"/>
            <a:r>
              <a:rPr lang="en-US" dirty="0" smtClean="0"/>
              <a:t>Borden Formation (oldest)</a:t>
            </a:r>
            <a:endParaRPr lang="en-US" dirty="0"/>
          </a:p>
          <a:p>
            <a:pPr lvl="2"/>
            <a:r>
              <a:rPr lang="en-US" dirty="0" smtClean="0"/>
              <a:t>Shale</a:t>
            </a:r>
          </a:p>
          <a:p>
            <a:pPr lvl="1"/>
            <a:r>
              <a:rPr lang="en-US" dirty="0" smtClean="0"/>
              <a:t>Newman Formation</a:t>
            </a:r>
          </a:p>
          <a:p>
            <a:pPr lvl="2"/>
            <a:r>
              <a:rPr lang="en-US" dirty="0" smtClean="0"/>
              <a:t>Limestone</a:t>
            </a:r>
          </a:p>
          <a:p>
            <a:pPr lvl="1"/>
            <a:r>
              <a:rPr lang="en-US" dirty="0" smtClean="0"/>
              <a:t>Pennington Formation (capping unit)</a:t>
            </a:r>
          </a:p>
          <a:p>
            <a:pPr lvl="2"/>
            <a:r>
              <a:rPr lang="en-US" dirty="0" smtClean="0"/>
              <a:t>Sandstone</a:t>
            </a:r>
          </a:p>
          <a:p>
            <a:r>
              <a:rPr lang="en-US" dirty="0" err="1" smtClean="0"/>
              <a:t>Tygarts</a:t>
            </a:r>
            <a:r>
              <a:rPr lang="en-US" dirty="0" smtClean="0"/>
              <a:t> Creek is the local base level (flows north to the Ohio River)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19800" y="1905000"/>
            <a:ext cx="2743200" cy="281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Levels of CCSRP</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28600" y="1600200"/>
            <a:ext cx="5562600" cy="4876800"/>
          </a:xfrm>
          <a:prstGeom prst="rect">
            <a:avLst/>
          </a:prstGeom>
          <a:noFill/>
          <a:ln w="9525">
            <a:noFill/>
            <a:miter lim="800000"/>
            <a:headEnd/>
            <a:tailEnd/>
          </a:ln>
        </p:spPr>
      </p:pic>
      <p:graphicFrame>
        <p:nvGraphicFramePr>
          <p:cNvPr id="5" name="Table 4"/>
          <p:cNvGraphicFramePr>
            <a:graphicFrameLocks noGrp="1"/>
          </p:cNvGraphicFramePr>
          <p:nvPr/>
        </p:nvGraphicFramePr>
        <p:xfrm>
          <a:off x="6019800" y="1905000"/>
          <a:ext cx="2761615" cy="2790190"/>
        </p:xfrm>
        <a:graphic>
          <a:graphicData uri="http://schemas.openxmlformats.org/drawingml/2006/table">
            <a:tbl>
              <a:tblPr/>
              <a:tblGrid>
                <a:gridCol w="717550"/>
                <a:gridCol w="958215"/>
                <a:gridCol w="1085850"/>
              </a:tblGrid>
              <a:tr h="213995">
                <a:tc>
                  <a:txBody>
                    <a:bodyPr/>
                    <a:lstStyle/>
                    <a:p>
                      <a:pPr marL="0" marR="0" algn="ctr">
                        <a:spcBef>
                          <a:spcPts val="0"/>
                        </a:spcBef>
                        <a:spcAft>
                          <a:spcPts val="0"/>
                        </a:spcAft>
                      </a:pPr>
                      <a:r>
                        <a:rPr lang="en-US" sz="1200" b="1" dirty="0">
                          <a:solidFill>
                            <a:srgbClr val="000000"/>
                          </a:solidFill>
                          <a:latin typeface="Times New Roman"/>
                          <a:ea typeface="Times New Roman"/>
                          <a:cs typeface="Times New Roman"/>
                        </a:rPr>
                        <a:t>Option 1</a:t>
                      </a:r>
                      <a:endParaRPr lang="en-US" sz="12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number of caves</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cave elevation range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399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52</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254.8-274.0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44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241.3-253.0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37</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229.2-239.9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214.3-227.4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r>
              <a:tr h="203835">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995">
                <a:tc>
                  <a:txBody>
                    <a:bodyPr/>
                    <a:lstStyle/>
                    <a:p>
                      <a:pPr marL="0" marR="0" algn="ctr">
                        <a:spcBef>
                          <a:spcPts val="0"/>
                        </a:spcBef>
                        <a:spcAft>
                          <a:spcPts val="0"/>
                        </a:spcAft>
                      </a:pPr>
                      <a:r>
                        <a:rPr lang="en-US" sz="1200" b="1" dirty="0">
                          <a:solidFill>
                            <a:srgbClr val="000000"/>
                          </a:solidFill>
                          <a:latin typeface="Times New Roman"/>
                          <a:ea typeface="Times New Roman"/>
                          <a:cs typeface="Times New Roman"/>
                        </a:rPr>
                        <a:t>Option 2</a:t>
                      </a:r>
                      <a:endParaRPr lang="en-US" sz="12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number of caves</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cave elevation range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21399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27</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263.6-274.0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25</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254.8-262.4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44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241.3-253.0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37</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229.2-239.9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20383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214.3-227.4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bl>
          </a:graphicData>
        </a:graphic>
      </p:graphicFrame>
      <p:sp>
        <p:nvSpPr>
          <p:cNvPr id="7" name="TextBox 6"/>
          <p:cNvSpPr txBox="1"/>
          <p:nvPr/>
        </p:nvSpPr>
        <p:spPr>
          <a:xfrm>
            <a:off x="5943600" y="5181362"/>
            <a:ext cx="3124200" cy="1600438"/>
          </a:xfrm>
          <a:prstGeom prst="rect">
            <a:avLst/>
          </a:prstGeom>
          <a:solidFill>
            <a:schemeClr val="bg1"/>
          </a:solidFill>
        </p:spPr>
        <p:txBody>
          <a:bodyPr wrap="square" rtlCol="0">
            <a:spAutoFit/>
          </a:bodyPr>
          <a:lstStyle/>
          <a:p>
            <a:r>
              <a:rPr lang="en-US" sz="1400" dirty="0" smtClean="0">
                <a:latin typeface="Arial Narrow" pitchFamily="34" charset="0"/>
              </a:rPr>
              <a:t>The ends of the boxes represent the 25th and 75th percentiles with the solid line at the median and the dashed line at the mean; the error bars depict the 10</a:t>
            </a:r>
            <a:r>
              <a:rPr lang="en-US" sz="1400" baseline="30000" dirty="0" smtClean="0">
                <a:latin typeface="Arial Narrow" pitchFamily="34" charset="0"/>
              </a:rPr>
              <a:t>th</a:t>
            </a:r>
            <a:r>
              <a:rPr lang="en-US" sz="1400" dirty="0" smtClean="0">
                <a:latin typeface="Arial Narrow" pitchFamily="34" charset="0"/>
              </a:rPr>
              <a:t> and 90</a:t>
            </a:r>
            <a:r>
              <a:rPr lang="en-US" sz="1400" baseline="30000" dirty="0" smtClean="0">
                <a:latin typeface="Arial Narrow" pitchFamily="34" charset="0"/>
              </a:rPr>
              <a:t>th</a:t>
            </a:r>
            <a:r>
              <a:rPr lang="en-US" sz="1400" dirty="0" smtClean="0">
                <a:latin typeface="Arial Narrow" pitchFamily="34" charset="0"/>
              </a:rPr>
              <a:t> percentiles and the points represent outliers. Mean increases with age level. Numerical values can be found in Table 2.</a:t>
            </a:r>
            <a:endParaRPr lang="en-US" sz="14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Distribution </a:t>
            </a:r>
            <a:endParaRPr lang="en-US" dirty="0"/>
          </a:p>
        </p:txBody>
      </p:sp>
      <p:pic>
        <p:nvPicPr>
          <p:cNvPr id="6" name="Content Placeholder 5" descr="UpdatedLevels_4.tif"/>
          <p:cNvPicPr>
            <a:picLocks noGrp="1"/>
          </p:cNvPicPr>
          <p:nvPr>
            <p:ph idx="1"/>
          </p:nvPr>
        </p:nvPicPr>
        <p:blipFill>
          <a:blip r:embed="rId2" cstate="print"/>
          <a:srcRect/>
          <a:stretch>
            <a:fillRect/>
          </a:stretch>
        </p:blipFill>
        <p:spPr bwMode="auto">
          <a:xfrm>
            <a:off x="457200" y="1524000"/>
            <a:ext cx="3962400" cy="5127813"/>
          </a:xfrm>
          <a:prstGeom prst="rect">
            <a:avLst/>
          </a:prstGeom>
          <a:noFill/>
          <a:ln w="9525">
            <a:noFill/>
            <a:miter lim="800000"/>
            <a:headEnd/>
            <a:tailEnd/>
          </a:ln>
          <a:effectLst/>
        </p:spPr>
      </p:pic>
      <p:pic>
        <p:nvPicPr>
          <p:cNvPr id="7" name="Picture 6" descr="UpdatedLevels_5.tif"/>
          <p:cNvPicPr/>
          <p:nvPr/>
        </p:nvPicPr>
        <p:blipFill>
          <a:blip r:embed="rId3" cstate="print"/>
          <a:srcRect/>
          <a:stretch>
            <a:fillRect/>
          </a:stretch>
        </p:blipFill>
        <p:spPr bwMode="auto">
          <a:xfrm>
            <a:off x="4648200" y="1524000"/>
            <a:ext cx="3962400" cy="5134377"/>
          </a:xfrm>
          <a:prstGeom prst="rect">
            <a:avLst/>
          </a:prstGeom>
          <a:noFill/>
          <a:ln w="9525">
            <a:noFill/>
            <a:miter lim="800000"/>
            <a:headEnd/>
            <a:tailEnd/>
          </a:ln>
          <a:effectLst/>
        </p:spPr>
      </p:pic>
      <p:sp>
        <p:nvSpPr>
          <p:cNvPr id="8" name="Rectangle 7"/>
          <p:cNvSpPr/>
          <p:nvPr/>
        </p:nvSpPr>
        <p:spPr>
          <a:xfrm>
            <a:off x="838200" y="1524000"/>
            <a:ext cx="3429000" cy="584775"/>
          </a:xfrm>
          <a:prstGeom prst="rect">
            <a:avLst/>
          </a:prstGeom>
          <a:noFill/>
          <a:effectLst>
            <a:outerShdw blurRad="50800" dist="38100" dir="2700000" algn="tl" rotWithShape="0">
              <a:prstClr val="black">
                <a:alpha val="40000"/>
              </a:prstClr>
            </a:outerShdw>
          </a:effectLst>
          <a:scene3d>
            <a:camera prst="orthographicFront">
              <a:rot lat="0" lon="0" rev="0"/>
            </a:camera>
            <a:lightRig rig="glow" dir="t">
              <a:rot lat="0" lon="0" rev="3600000"/>
            </a:lightRig>
          </a:scene3d>
          <a:sp3d extrusionH="76200">
            <a:extrusionClr>
              <a:schemeClr val="tx1"/>
            </a:extrusionClr>
          </a:sp3d>
        </p:spPr>
        <p:txBody>
          <a:bodyPr wrap="square" lIns="91440" tIns="45720" rIns="91440" bIns="45720">
            <a:spAutoFit/>
          </a:bodyPr>
          <a:lstStyle/>
          <a:p>
            <a:pPr algn="ctr"/>
            <a:r>
              <a:rPr lang="en-US" sz="3200" b="1" dirty="0" smtClean="0">
                <a:ln w="17780" cmpd="sng">
                  <a:solidFill>
                    <a:srgbClr val="FFFFFF"/>
                  </a:solidFill>
                  <a:prstDash val="solid"/>
                  <a:miter lim="800000"/>
                </a:ln>
                <a:solidFill>
                  <a:schemeClr val="bg2">
                    <a:lumMod val="10000"/>
                  </a:schemeClr>
                </a:solidFill>
                <a:effectLst>
                  <a:outerShdw blurRad="50800" algn="tl" rotWithShape="0">
                    <a:srgbClr val="000000"/>
                  </a:outerShdw>
                </a:effectLst>
                <a:latin typeface="Arial Narrow" pitchFamily="34" charset="0"/>
                <a:cs typeface="Arial" pitchFamily="34" charset="0"/>
              </a:rPr>
              <a:t>4 Levels (Option 1)</a:t>
            </a:r>
            <a:endParaRPr lang="en-US" sz="3200" b="1" dirty="0">
              <a:ln w="17780" cmpd="sng">
                <a:solidFill>
                  <a:srgbClr val="FFFFFF"/>
                </a:solidFill>
                <a:prstDash val="solid"/>
                <a:miter lim="800000"/>
              </a:ln>
              <a:solidFill>
                <a:schemeClr val="bg2">
                  <a:lumMod val="10000"/>
                </a:schemeClr>
              </a:solidFill>
              <a:effectLst>
                <a:outerShdw blurRad="50800" algn="tl" rotWithShape="0">
                  <a:srgbClr val="000000"/>
                </a:outerShdw>
              </a:effectLst>
              <a:latin typeface="Arial Narrow" pitchFamily="34" charset="0"/>
              <a:cs typeface="Arial" pitchFamily="34" charset="0"/>
            </a:endParaRPr>
          </a:p>
        </p:txBody>
      </p:sp>
      <p:sp>
        <p:nvSpPr>
          <p:cNvPr id="9" name="Rectangle 8"/>
          <p:cNvSpPr/>
          <p:nvPr/>
        </p:nvSpPr>
        <p:spPr>
          <a:xfrm>
            <a:off x="5029200" y="1524000"/>
            <a:ext cx="3429000" cy="584775"/>
          </a:xfrm>
          <a:prstGeom prst="rect">
            <a:avLst/>
          </a:prstGeom>
          <a:noFill/>
          <a:effectLst>
            <a:outerShdw blurRad="50800" dist="38100" dir="2700000" algn="tl" rotWithShape="0">
              <a:prstClr val="black">
                <a:alpha val="40000"/>
              </a:prstClr>
            </a:outerShdw>
          </a:effectLst>
          <a:scene3d>
            <a:camera prst="orthographicFront">
              <a:rot lat="0" lon="0" rev="0"/>
            </a:camera>
            <a:lightRig rig="glow" dir="t">
              <a:rot lat="0" lon="0" rev="3600000"/>
            </a:lightRig>
          </a:scene3d>
          <a:sp3d extrusionH="76200">
            <a:extrusionClr>
              <a:schemeClr val="tx1"/>
            </a:extrusionClr>
          </a:sp3d>
        </p:spPr>
        <p:txBody>
          <a:bodyPr wrap="square" lIns="91440" tIns="45720" rIns="91440" bIns="45720">
            <a:spAutoFit/>
          </a:bodyPr>
          <a:lstStyle/>
          <a:p>
            <a:pPr algn="ctr"/>
            <a:r>
              <a:rPr lang="en-US" sz="3200" b="1" dirty="0" smtClean="0">
                <a:ln w="17780" cmpd="sng">
                  <a:solidFill>
                    <a:srgbClr val="FFFFFF"/>
                  </a:solidFill>
                  <a:prstDash val="solid"/>
                  <a:miter lim="800000"/>
                </a:ln>
                <a:solidFill>
                  <a:schemeClr val="bg2">
                    <a:lumMod val="10000"/>
                  </a:schemeClr>
                </a:solidFill>
                <a:effectLst>
                  <a:outerShdw blurRad="50800" algn="tl" rotWithShape="0">
                    <a:srgbClr val="000000"/>
                  </a:outerShdw>
                </a:effectLst>
                <a:latin typeface="Arial Narrow" pitchFamily="34" charset="0"/>
                <a:cs typeface="Arial" pitchFamily="34" charset="0"/>
              </a:rPr>
              <a:t>5 Levels (Option 2)</a:t>
            </a:r>
            <a:endParaRPr lang="en-US" sz="3200" b="1" dirty="0">
              <a:ln w="17780" cmpd="sng">
                <a:solidFill>
                  <a:srgbClr val="FFFFFF"/>
                </a:solidFill>
                <a:prstDash val="solid"/>
                <a:miter lim="800000"/>
              </a:ln>
              <a:solidFill>
                <a:schemeClr val="bg2">
                  <a:lumMod val="10000"/>
                </a:schemeClr>
              </a:solidFill>
              <a:effectLst>
                <a:outerShdw blurRad="50800" algn="tl" rotWithShape="0">
                  <a:srgbClr val="000000"/>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7772400" cy="31242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a:xfrm>
            <a:off x="457200" y="1600200"/>
            <a:ext cx="8229600" cy="3352799"/>
          </a:xfrm>
        </p:spPr>
        <p:txBody>
          <a:bodyPr>
            <a:normAutofit fontScale="77500" lnSpcReduction="20000"/>
          </a:bodyPr>
          <a:lstStyle/>
          <a:p>
            <a:r>
              <a:rPr lang="en-US" dirty="0" smtClean="0"/>
              <a:t>Materials:</a:t>
            </a:r>
          </a:p>
          <a:p>
            <a:pPr lvl="1"/>
            <a:r>
              <a:rPr lang="en-US" dirty="0" smtClean="0"/>
              <a:t>GIS</a:t>
            </a:r>
          </a:p>
          <a:p>
            <a:pPr lvl="1"/>
            <a:r>
              <a:rPr lang="en-US" dirty="0" smtClean="0"/>
              <a:t>Cave Opening Data</a:t>
            </a:r>
          </a:p>
          <a:p>
            <a:pPr lvl="1"/>
            <a:r>
              <a:rPr lang="en-US" dirty="0" smtClean="0"/>
              <a:t>10-meter DEM</a:t>
            </a:r>
          </a:p>
          <a:p>
            <a:r>
              <a:rPr lang="en-US" dirty="0" smtClean="0"/>
              <a:t>3D Analysis tool used to calculate area and volume</a:t>
            </a:r>
          </a:p>
          <a:p>
            <a:r>
              <a:rPr lang="en-US" dirty="0" smtClean="0"/>
              <a:t>Used denudation rates from the literature to calculate time</a:t>
            </a:r>
          </a:p>
          <a:p>
            <a:r>
              <a:rPr lang="en-US" dirty="0" smtClean="0">
                <a:ea typeface="ＭＳ Ｐゴシック" pitchFamily="-106" charset="-128"/>
              </a:rPr>
              <a:t>Computed SPI coverage results for all levels and </a:t>
            </a:r>
            <a:r>
              <a:rPr lang="en-US" dirty="0" err="1" smtClean="0">
                <a:ea typeface="ＭＳ Ｐゴシック" pitchFamily="-106" charset="-128"/>
              </a:rPr>
              <a:t>stratigraphy</a:t>
            </a:r>
            <a:r>
              <a:rPr lang="en-US" dirty="0" smtClean="0">
                <a:ea typeface="ＭＳ Ｐゴシック" pitchFamily="-106" charset="-128"/>
              </a:rPr>
              <a:t> in both DEMs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lume below"/>
          <p:cNvPicPr>
            <a:picLocks noGrp="1"/>
          </p:cNvPicPr>
          <p:nvPr>
            <p:ph sz="half" idx="1"/>
          </p:nvPr>
        </p:nvPicPr>
        <p:blipFill>
          <a:blip r:embed="rId2" cstate="print"/>
          <a:stretch>
            <a:fillRect/>
          </a:stretch>
        </p:blipFill>
        <p:spPr bwMode="auto">
          <a:xfrm>
            <a:off x="609600" y="1524000"/>
            <a:ext cx="7696200" cy="2133600"/>
          </a:xfrm>
          <a:prstGeom prst="rect">
            <a:avLst/>
          </a:prstGeom>
          <a:noFill/>
          <a:ln w="9525">
            <a:noFill/>
            <a:miter lim="800000"/>
            <a:headEnd/>
            <a:tailEnd/>
          </a:ln>
        </p:spPr>
      </p:pic>
      <p:sp>
        <p:nvSpPr>
          <p:cNvPr id="5" name="Content Placeholder 4"/>
          <p:cNvSpPr>
            <a:spLocks noGrp="1"/>
          </p:cNvSpPr>
          <p:nvPr>
            <p:ph sz="half" idx="2"/>
          </p:nvPr>
        </p:nvSpPr>
        <p:spPr>
          <a:xfrm>
            <a:off x="609600" y="4495800"/>
            <a:ext cx="7543800" cy="1630363"/>
          </a:xfrm>
        </p:spPr>
        <p:txBody>
          <a:bodyPr>
            <a:normAutofit/>
          </a:bodyPr>
          <a:lstStyle/>
          <a:p>
            <a:r>
              <a:rPr lang="en-US" dirty="0" smtClean="0"/>
              <a:t>Blue Line Represents Level Elevation</a:t>
            </a:r>
          </a:p>
          <a:p>
            <a:r>
              <a:rPr lang="en-US" dirty="0" smtClean="0"/>
              <a:t>Red Stippled Area Represents the area and volume being calculated</a:t>
            </a:r>
            <a:endParaRPr lang="en-US" dirty="0"/>
          </a:p>
        </p:txBody>
      </p:sp>
      <p:sp>
        <p:nvSpPr>
          <p:cNvPr id="7" name="Title 6"/>
          <p:cNvSpPr>
            <a:spLocks noGrp="1"/>
          </p:cNvSpPr>
          <p:nvPr>
            <p:ph type="title"/>
          </p:nvPr>
        </p:nvSpPr>
        <p:spPr>
          <a:xfrm>
            <a:off x="381000" y="304800"/>
            <a:ext cx="7242048" cy="624840"/>
          </a:xfrm>
        </p:spPr>
        <p:txBody>
          <a:bodyPr>
            <a:normAutofit fontScale="90000"/>
          </a:bodyPr>
          <a:lstStyle/>
          <a:p>
            <a:r>
              <a:rPr lang="en-US" dirty="0" smtClean="0"/>
              <a:t>How the 3D Tool Works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and Volume</a:t>
            </a:r>
            <a:endParaRPr lang="en-US" dirty="0"/>
          </a:p>
        </p:txBody>
      </p:sp>
      <p:pic>
        <p:nvPicPr>
          <p:cNvPr id="4" name="Content Placeholder 3" descr="levels_1"/>
          <p:cNvPicPr>
            <a:picLocks noGrp="1"/>
          </p:cNvPicPr>
          <p:nvPr>
            <p:ph idx="1"/>
          </p:nvPr>
        </p:nvPicPr>
        <p:blipFill>
          <a:blip r:embed="rId2" cstate="print"/>
          <a:srcRect/>
          <a:stretch>
            <a:fillRect/>
          </a:stretch>
        </p:blipFill>
        <p:spPr bwMode="auto">
          <a:xfrm>
            <a:off x="1244600" y="1600200"/>
            <a:ext cx="660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600200"/>
            <a:ext cx="8153400" cy="35814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Area and Volume</a:t>
            </a:r>
            <a:endParaRPr lang="en-US" dirty="0"/>
          </a:p>
        </p:txBody>
      </p:sp>
      <p:sp>
        <p:nvSpPr>
          <p:cNvPr id="5" name="Content Placeholder 4"/>
          <p:cNvSpPr>
            <a:spLocks noGrp="1"/>
          </p:cNvSpPr>
          <p:nvPr>
            <p:ph idx="1"/>
          </p:nvPr>
        </p:nvSpPr>
        <p:spPr/>
        <p:txBody>
          <a:bodyPr/>
          <a:lstStyle/>
          <a:p>
            <a:r>
              <a:rPr lang="en-US" dirty="0" smtClean="0"/>
              <a:t>Total Level Volume = (volume beneath top of level) – (volume beneath base of level)</a:t>
            </a:r>
          </a:p>
          <a:p>
            <a:r>
              <a:rPr lang="en-US" dirty="0" smtClean="0"/>
              <a:t>Total Thickness Lost = </a:t>
            </a:r>
          </a:p>
          <a:p>
            <a:pPr>
              <a:buNone/>
            </a:pPr>
            <a:r>
              <a:rPr lang="en-US" dirty="0" smtClean="0"/>
              <a:t>		(Level Volume/Level Area)</a:t>
            </a:r>
          </a:p>
          <a:p>
            <a:r>
              <a:rPr lang="en-US" b="1" dirty="0" smtClean="0"/>
              <a:t>Time</a:t>
            </a:r>
            <a:r>
              <a:rPr lang="en-US" dirty="0" smtClean="0"/>
              <a:t> = </a:t>
            </a:r>
          </a:p>
          <a:p>
            <a:pPr>
              <a:buNone/>
            </a:pPr>
            <a:r>
              <a:rPr lang="en-US" dirty="0" smtClean="0"/>
              <a:t>		(Thickness Lost)/(Denudation Rate)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and Volume</a:t>
            </a:r>
            <a:endParaRPr lang="en-US" dirty="0"/>
          </a:p>
        </p:txBody>
      </p:sp>
      <p:graphicFrame>
        <p:nvGraphicFramePr>
          <p:cNvPr id="4" name="Content Placeholder 3"/>
          <p:cNvGraphicFramePr>
            <a:graphicFrameLocks noGrp="1"/>
          </p:cNvGraphicFramePr>
          <p:nvPr>
            <p:ph idx="1"/>
          </p:nvPr>
        </p:nvGraphicFramePr>
        <p:xfrm>
          <a:off x="609600" y="1828800"/>
          <a:ext cx="6400799" cy="2084895"/>
        </p:xfrm>
        <a:graphic>
          <a:graphicData uri="http://schemas.openxmlformats.org/drawingml/2006/table">
            <a:tbl>
              <a:tblPr/>
              <a:tblGrid>
                <a:gridCol w="1253111"/>
                <a:gridCol w="1531581"/>
                <a:gridCol w="629139"/>
                <a:gridCol w="972060"/>
                <a:gridCol w="1439617"/>
                <a:gridCol w="575291"/>
              </a:tblGrid>
              <a:tr h="252921">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Option 1</a:t>
                      </a:r>
                      <a:endParaRPr lang="en-US" sz="1600" dirty="0">
                        <a:solidFill>
                          <a:srgbClr val="000000"/>
                        </a:solidFill>
                        <a:latin typeface="Times New Roman"/>
                        <a:ea typeface="Times New Roman"/>
                        <a:cs typeface="Times New Roman"/>
                      </a:endParaRPr>
                    </a:p>
                  </a:txBody>
                  <a:tcPr marL="33790" marR="33790" marT="0" marB="0" anchor="ctr">
                    <a:lnL>
                      <a:noFill/>
                    </a:lnL>
                    <a:lnR>
                      <a:noFill/>
                    </a:lnR>
                    <a:lnT>
                      <a:noFill/>
                    </a:lnT>
                    <a:lnB>
                      <a:noFill/>
                    </a:lnB>
                    <a:solidFill>
                      <a:schemeClr val="bg1">
                        <a:alpha val="86000"/>
                      </a:schemeClr>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3790" marR="33790"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3790" marR="33790"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3790" marR="33790"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nSpc>
                          <a:spcPct val="115000"/>
                        </a:lnSpc>
                        <a:spcBef>
                          <a:spcPts val="0"/>
                        </a:spcBef>
                        <a:spcAft>
                          <a:spcPts val="1000"/>
                        </a:spcAft>
                      </a:pPr>
                      <a:r>
                        <a:rPr lang="en-US" sz="1600" dirty="0">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6000"/>
                      </a:schemeClr>
                    </a:solidFill>
                  </a:tcPr>
                </a:tc>
              </a:tr>
              <a:tr h="492131">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3790" marR="3379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Volume (m</a:t>
                      </a:r>
                      <a:r>
                        <a:rPr lang="en-US" sz="1600" baseline="30000" dirty="0">
                          <a:solidFill>
                            <a:srgbClr val="000000"/>
                          </a:solidFill>
                          <a:latin typeface="Times New Roman"/>
                          <a:ea typeface="Times New Roman"/>
                          <a:cs typeface="Times New Roman"/>
                        </a:rPr>
                        <a:t>3</a:t>
                      </a:r>
                      <a:r>
                        <a:rPr lang="en-US" sz="1600" dirty="0">
                          <a:solidFill>
                            <a:srgbClr val="000000"/>
                          </a:solidFill>
                          <a:latin typeface="Times New Roman"/>
                          <a:ea typeface="Times New Roman"/>
                          <a:cs typeface="Times New Roman"/>
                        </a:rPr>
                        <a:t>)</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6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Area (m</a:t>
                      </a:r>
                      <a:r>
                        <a:rPr lang="en-US" sz="1600" baseline="30000" dirty="0">
                          <a:solidFill>
                            <a:srgbClr val="000000"/>
                          </a:solidFill>
                          <a:latin typeface="Times New Roman"/>
                          <a:ea typeface="Times New Roman"/>
                          <a:cs typeface="Times New Roman"/>
                        </a:rPr>
                        <a:t>2</a:t>
                      </a:r>
                      <a:r>
                        <a:rPr lang="en-US" sz="1600" dirty="0">
                          <a:solidFill>
                            <a:srgbClr val="000000"/>
                          </a:solidFill>
                          <a:latin typeface="Times New Roman"/>
                          <a:ea typeface="Times New Roman"/>
                          <a:cs typeface="Times New Roman"/>
                        </a:rPr>
                        <a:t>)</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Equivalent thickness lost (m)</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r>
              <a:tr h="3280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4</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399,196,336</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14,135,946</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28.2</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r>
              <a:tr h="3280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3</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120,945,389</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5,969,867</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20.3</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r>
              <a:tr h="3280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2</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61,563,967</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3,052,859</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20.2</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r>
              <a:tr h="3280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1</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39,026,737</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2,472,838</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15.8</a:t>
                      </a:r>
                    </a:p>
                  </a:txBody>
                  <a:tcPr marL="33790" marR="337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6000"/>
                      </a:schemeClr>
                    </a:solidFill>
                  </a:tcPr>
                </a:tc>
                <a:tc hMerge="1">
                  <a:txBody>
                    <a:bodyPr/>
                    <a:lstStyle/>
                    <a:p>
                      <a:endParaRPr lang="en-US"/>
                    </a:p>
                  </a:txBody>
                  <a:tcPr/>
                </a:tc>
              </a:tr>
            </a:tbl>
          </a:graphicData>
        </a:graphic>
      </p:graphicFrame>
      <p:graphicFrame>
        <p:nvGraphicFramePr>
          <p:cNvPr id="6" name="Table 5"/>
          <p:cNvGraphicFramePr>
            <a:graphicFrameLocks noGrp="1"/>
          </p:cNvGraphicFramePr>
          <p:nvPr/>
        </p:nvGraphicFramePr>
        <p:xfrm>
          <a:off x="2209800" y="4267200"/>
          <a:ext cx="6400800" cy="2054462"/>
        </p:xfrm>
        <a:graphic>
          <a:graphicData uri="http://schemas.openxmlformats.org/drawingml/2006/table">
            <a:tbl>
              <a:tblPr/>
              <a:tblGrid>
                <a:gridCol w="1295399"/>
                <a:gridCol w="1524000"/>
                <a:gridCol w="192480"/>
                <a:gridCol w="1205841"/>
                <a:gridCol w="201879"/>
                <a:gridCol w="1003962"/>
                <a:gridCol w="977239"/>
              </a:tblGrid>
              <a:tr h="60686">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Option 2</a:t>
                      </a:r>
                      <a:endParaRPr lang="en-US" sz="1600" dirty="0">
                        <a:solidFill>
                          <a:srgbClr val="000000"/>
                        </a:solidFill>
                        <a:latin typeface="Times New Roman"/>
                        <a:ea typeface="Times New Roman"/>
                        <a:cs typeface="Times New Roman"/>
                      </a:endParaRPr>
                    </a:p>
                  </a:txBody>
                  <a:tcPr marL="30341" marR="30341" marT="0" marB="0" anchor="ctr">
                    <a:lnL>
                      <a:noFill/>
                    </a:lnL>
                    <a:lnR>
                      <a:noFill/>
                    </a:lnR>
                    <a:lnT>
                      <a:noFill/>
                    </a:lnT>
                    <a:lnB>
                      <a:noFill/>
                    </a:lnB>
                    <a:solidFill>
                      <a:schemeClr val="bg1">
                        <a:alpha val="80000"/>
                      </a:schemeClr>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0341" marR="30341"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0341" marR="30341"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0000"/>
                      </a:schemeClr>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0341" marR="30341"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a:txBody>
                    <a:bodyPr/>
                    <a:lstStyle/>
                    <a:p>
                      <a:pPr marL="0" marR="0">
                        <a:lnSpc>
                          <a:spcPct val="115000"/>
                        </a:lnSpc>
                        <a:spcBef>
                          <a:spcPts val="0"/>
                        </a:spcBef>
                        <a:spcAft>
                          <a:spcPts val="1000"/>
                        </a:spcAft>
                      </a:pPr>
                      <a:r>
                        <a:rPr lang="en-US" sz="1600" dirty="0">
                          <a:latin typeface="Calibri"/>
                          <a:ea typeface="Calibri"/>
                          <a:cs typeface="Times New Roman"/>
                        </a:rPr>
                        <a:t> </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chemeClr val="bg1">
                        <a:alpha val="80000"/>
                      </a:schemeClr>
                    </a:solidFill>
                  </a:tcPr>
                </a:tc>
              </a:tr>
              <a:tr h="554846">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30341" marR="30341"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Volume (m</a:t>
                      </a:r>
                      <a:r>
                        <a:rPr lang="en-US" sz="1600" baseline="30000" dirty="0">
                          <a:solidFill>
                            <a:srgbClr val="000000"/>
                          </a:solidFill>
                          <a:latin typeface="Times New Roman"/>
                          <a:ea typeface="Times New Roman"/>
                          <a:cs typeface="Times New Roman"/>
                        </a:rPr>
                        <a:t>3</a:t>
                      </a:r>
                      <a:r>
                        <a:rPr lang="en-US" sz="1600" dirty="0">
                          <a:solidFill>
                            <a:srgbClr val="000000"/>
                          </a:solidFill>
                          <a:latin typeface="Times New Roman"/>
                          <a:ea typeface="Times New Roman"/>
                          <a:cs typeface="Times New Roman"/>
                        </a:rPr>
                        <a:t>)</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Area (m</a:t>
                      </a:r>
                      <a:r>
                        <a:rPr lang="en-US" sz="1600" baseline="30000" dirty="0">
                          <a:solidFill>
                            <a:srgbClr val="000000"/>
                          </a:solidFill>
                          <a:latin typeface="Times New Roman"/>
                          <a:ea typeface="Times New Roman"/>
                          <a:cs typeface="Times New Roman"/>
                        </a:rPr>
                        <a:t>2</a:t>
                      </a:r>
                      <a:r>
                        <a:rPr lang="en-US" sz="1600" dirty="0">
                          <a:solidFill>
                            <a:srgbClr val="000000"/>
                          </a:solidFill>
                          <a:latin typeface="Times New Roman"/>
                          <a:ea typeface="Times New Roman"/>
                          <a:cs typeface="Times New Roman"/>
                        </a:rPr>
                        <a:t>)</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Equivalent thickness lost (m)</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r h="16645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5</a:t>
                      </a:r>
                    </a:p>
                  </a:txBody>
                  <a:tcPr marL="30341" marR="3034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253,014,693</a:t>
                      </a:r>
                    </a:p>
                  </a:txBody>
                  <a:tcPr marL="30341" marR="3034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8,909,453</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28.4</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r h="16645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4</a:t>
                      </a:r>
                    </a:p>
                  </a:txBody>
                  <a:tcPr marL="30341" marR="3034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146,181,642</a:t>
                      </a:r>
                    </a:p>
                  </a:txBody>
                  <a:tcPr marL="30341" marR="3034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5,226,493</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28.0</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r h="16645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3</a:t>
                      </a:r>
                    </a:p>
                  </a:txBody>
                  <a:tcPr marL="30341" marR="3034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120,945,389</a:t>
                      </a:r>
                    </a:p>
                  </a:txBody>
                  <a:tcPr marL="30341" marR="3034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5,969,867</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20.3</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r h="16645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2</a:t>
                      </a:r>
                    </a:p>
                  </a:txBody>
                  <a:tcPr marL="30341" marR="3034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61,563,967</a:t>
                      </a:r>
                    </a:p>
                  </a:txBody>
                  <a:tcPr marL="30341" marR="3034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3,052,859</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20.2</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r h="16645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1</a:t>
                      </a:r>
                    </a:p>
                  </a:txBody>
                  <a:tcPr marL="30341" marR="30341"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39,026,737</a:t>
                      </a:r>
                    </a:p>
                  </a:txBody>
                  <a:tcPr marL="30341" marR="3034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2,472,838</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15.8</a:t>
                      </a:r>
                    </a:p>
                  </a:txBody>
                  <a:tcPr marL="30341" marR="303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alpha val="80000"/>
                      </a:schemeClr>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600200"/>
            <a:ext cx="5715000" cy="12954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2400" y="3048000"/>
            <a:ext cx="8763000" cy="3581400"/>
          </a:xfrm>
          <a:prstGeom prst="rect">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Denudation Rates</a:t>
            </a:r>
            <a:endParaRPr lang="en-US" dirty="0"/>
          </a:p>
        </p:txBody>
      </p:sp>
      <p:sp>
        <p:nvSpPr>
          <p:cNvPr id="3" name="Content Placeholder 2"/>
          <p:cNvSpPr>
            <a:spLocks noGrp="1"/>
          </p:cNvSpPr>
          <p:nvPr>
            <p:ph idx="1"/>
          </p:nvPr>
        </p:nvSpPr>
        <p:spPr>
          <a:xfrm>
            <a:off x="457200" y="1600201"/>
            <a:ext cx="6400800" cy="1371599"/>
          </a:xfrm>
        </p:spPr>
        <p:txBody>
          <a:bodyPr>
            <a:normAutofit fontScale="70000" lnSpcReduction="20000"/>
          </a:bodyPr>
          <a:lstStyle/>
          <a:p>
            <a:r>
              <a:rPr lang="en-US" dirty="0" smtClean="0"/>
              <a:t>The act of lowering the landscape through erosion</a:t>
            </a:r>
          </a:p>
          <a:p>
            <a:r>
              <a:rPr lang="en-US" dirty="0" smtClean="0"/>
              <a:t>A rate of 30 m/Ma is accepted for the Appalachians</a:t>
            </a:r>
            <a:endParaRPr lang="en-US" dirty="0"/>
          </a:p>
        </p:txBody>
      </p:sp>
      <p:graphicFrame>
        <p:nvGraphicFramePr>
          <p:cNvPr id="4" name="Table 3"/>
          <p:cNvGraphicFramePr>
            <a:graphicFrameLocks noGrp="1"/>
          </p:cNvGraphicFramePr>
          <p:nvPr/>
        </p:nvGraphicFramePr>
        <p:xfrm>
          <a:off x="228600" y="3048000"/>
          <a:ext cx="8610600" cy="3593664"/>
        </p:xfrm>
        <a:graphic>
          <a:graphicData uri="http://schemas.openxmlformats.org/drawingml/2006/table">
            <a:tbl>
              <a:tblPr/>
              <a:tblGrid>
                <a:gridCol w="1104521"/>
                <a:gridCol w="4391834"/>
                <a:gridCol w="3114245"/>
              </a:tblGrid>
              <a:tr h="288816">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Rate</a:t>
                      </a: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Geographic Location</a:t>
                      </a: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Climate Conditions (if provided)</a:t>
                      </a: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816">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9.5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Logatec Doline, Slovenia (Gams, 1981)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TEMPERATE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980">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12-13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Clare-Galway, Ireland (Jennings, 1985)</a:t>
                      </a:r>
                    </a:p>
                    <a:p>
                      <a:pPr marL="0" marR="0" algn="ctr">
                        <a:spcBef>
                          <a:spcPts val="0"/>
                        </a:spcBef>
                        <a:spcAft>
                          <a:spcPts val="0"/>
                        </a:spcAft>
                      </a:pPr>
                      <a:r>
                        <a:rPr lang="en-US" sz="1600" dirty="0">
                          <a:solidFill>
                            <a:srgbClr val="000000"/>
                          </a:solidFill>
                          <a:latin typeface="Times New Roman"/>
                          <a:ea typeface="Times New Roman"/>
                          <a:cs typeface="Times New Roman"/>
                        </a:rPr>
                        <a:t>Poland (Pulina, 1971)</a:t>
                      </a:r>
                    </a:p>
                    <a:p>
                      <a:pPr marL="0" marR="0" algn="ctr">
                        <a:spcBef>
                          <a:spcPts val="0"/>
                        </a:spcBef>
                        <a:spcAft>
                          <a:spcPts val="0"/>
                        </a:spcAft>
                      </a:pPr>
                      <a:r>
                        <a:rPr lang="en-US" sz="1600" dirty="0">
                          <a:solidFill>
                            <a:srgbClr val="000000"/>
                          </a:solidFill>
                          <a:latin typeface="Times New Roman"/>
                          <a:ea typeface="Times New Roman"/>
                          <a:cs typeface="Times New Roman"/>
                        </a:rPr>
                        <a:t>Logatec Doline (Gams, 1981)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TEMPERATE</a:t>
                      </a:r>
                    </a:p>
                    <a:p>
                      <a:pPr marL="0" marR="0" algn="ctr">
                        <a:spcBef>
                          <a:spcPts val="0"/>
                        </a:spcBef>
                        <a:spcAft>
                          <a:spcPts val="0"/>
                        </a:spcAft>
                      </a:pPr>
                      <a:r>
                        <a:rPr lang="en-US" sz="1600" dirty="0">
                          <a:solidFill>
                            <a:srgbClr val="000000"/>
                          </a:solidFill>
                          <a:latin typeface="Times New Roman"/>
                          <a:ea typeface="Times New Roman"/>
                          <a:cs typeface="Times New Roman"/>
                        </a:rPr>
                        <a:t>TEMPERATE</a:t>
                      </a:r>
                    </a:p>
                    <a:p>
                      <a:pPr marL="0" marR="0" algn="ctr">
                        <a:spcBef>
                          <a:spcPts val="0"/>
                        </a:spcBef>
                        <a:spcAft>
                          <a:spcPts val="0"/>
                        </a:spcAft>
                      </a:pPr>
                      <a:r>
                        <a:rPr lang="en-US" sz="1600" dirty="0">
                          <a:solidFill>
                            <a:srgbClr val="000000"/>
                          </a:solidFill>
                          <a:latin typeface="Times New Roman"/>
                          <a:ea typeface="Times New Roman"/>
                          <a:cs typeface="Times New Roman"/>
                        </a:rPr>
                        <a:t>TEMPERATE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Krakow Plateau (Corbel, 1965)</a:t>
                      </a:r>
                    </a:p>
                    <a:p>
                      <a:pPr marL="0" marR="0" algn="ctr">
                        <a:spcBef>
                          <a:spcPts val="0"/>
                        </a:spcBef>
                        <a:spcAft>
                          <a:spcPts val="0"/>
                        </a:spcAft>
                      </a:pPr>
                      <a:r>
                        <a:rPr lang="en-US" sz="1600" dirty="0">
                          <a:solidFill>
                            <a:srgbClr val="000000"/>
                          </a:solidFill>
                          <a:latin typeface="Times New Roman"/>
                          <a:ea typeface="Times New Roman"/>
                          <a:cs typeface="Times New Roman"/>
                        </a:rPr>
                        <a:t>Aggtelekm, Hungary (Balazs, 1973)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TEMPERATE</a:t>
                      </a:r>
                    </a:p>
                    <a:p>
                      <a:pPr marL="0" marR="0" algn="ctr">
                        <a:spcBef>
                          <a:spcPts val="0"/>
                        </a:spcBef>
                        <a:spcAft>
                          <a:spcPts val="0"/>
                        </a:spcAft>
                      </a:pPr>
                      <a:r>
                        <a:rPr lang="en-US" sz="1600" dirty="0">
                          <a:solidFill>
                            <a:srgbClr val="000000"/>
                          </a:solidFill>
                          <a:latin typeface="Times New Roman"/>
                          <a:ea typeface="Times New Roman"/>
                          <a:cs typeface="Times New Roman"/>
                        </a:rPr>
                        <a:t>TEMPERATE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87">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30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Appalachians, USA (White, 2009)</a:t>
                      </a:r>
                    </a:p>
                    <a:p>
                      <a:pPr marL="0" marR="0" algn="ctr">
                        <a:spcBef>
                          <a:spcPts val="0"/>
                        </a:spcBef>
                        <a:spcAft>
                          <a:spcPts val="0"/>
                        </a:spcAft>
                      </a:pPr>
                      <a:r>
                        <a:rPr lang="en-US" sz="1600" dirty="0">
                          <a:solidFill>
                            <a:srgbClr val="000000"/>
                          </a:solidFill>
                          <a:latin typeface="Times New Roman"/>
                          <a:ea typeface="Times New Roman"/>
                          <a:cs typeface="Times New Roman"/>
                        </a:rPr>
                        <a:t>Yucatan, Mexico (Corbel, 1959)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TEMPERATE</a:t>
                      </a:r>
                    </a:p>
                    <a:p>
                      <a:pPr marL="0" marR="0" algn="ctr">
                        <a:spcBef>
                          <a:spcPts val="0"/>
                        </a:spcBef>
                        <a:spcAft>
                          <a:spcPts val="0"/>
                        </a:spcAft>
                      </a:pPr>
                      <a:r>
                        <a:rPr lang="en-US" sz="1600" dirty="0">
                          <a:solidFill>
                            <a:srgbClr val="000000"/>
                          </a:solidFill>
                          <a:latin typeface="Times New Roman"/>
                          <a:ea typeface="Times New Roman"/>
                          <a:cs typeface="Times New Roman"/>
                        </a:rPr>
                        <a:t>TROPICAL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980">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40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Austrian Alps (L. Plan, 2005)</a:t>
                      </a:r>
                    </a:p>
                    <a:p>
                      <a:pPr marL="0" marR="0" algn="ctr">
                        <a:spcBef>
                          <a:spcPts val="0"/>
                        </a:spcBef>
                        <a:spcAft>
                          <a:spcPts val="0"/>
                        </a:spcAft>
                      </a:pPr>
                      <a:r>
                        <a:rPr lang="en-US" sz="1600" dirty="0">
                          <a:solidFill>
                            <a:srgbClr val="000000"/>
                          </a:solidFill>
                          <a:latin typeface="Times New Roman"/>
                          <a:ea typeface="Times New Roman"/>
                          <a:cs typeface="Times New Roman"/>
                        </a:rPr>
                        <a:t>Laboratory derived maximum rate</a:t>
                      </a:r>
                    </a:p>
                    <a:p>
                      <a:pPr marL="0" marR="0" algn="ctr">
                        <a:spcBef>
                          <a:spcPts val="0"/>
                        </a:spcBef>
                        <a:spcAft>
                          <a:spcPts val="0"/>
                        </a:spcAft>
                      </a:pPr>
                      <a:r>
                        <a:rPr lang="en-US" sz="1600" dirty="0">
                          <a:solidFill>
                            <a:srgbClr val="000000"/>
                          </a:solidFill>
                          <a:latin typeface="Times New Roman"/>
                          <a:ea typeface="Times New Roman"/>
                          <a:cs typeface="Times New Roman"/>
                        </a:rPr>
                        <a:t>(F. Gabrovsek, 2007)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Times New Roman"/>
                          <a:ea typeface="Times New Roman"/>
                          <a:cs typeface="Times New Roman"/>
                        </a:rPr>
                        <a:t>ALPINE</a:t>
                      </a:r>
                    </a:p>
                    <a:p>
                      <a:pPr marL="0" marR="0" algn="ctr">
                        <a:spcBef>
                          <a:spcPts val="0"/>
                        </a:spcBef>
                        <a:spcAft>
                          <a:spcPts val="0"/>
                        </a:spcAft>
                      </a:pPr>
                      <a:r>
                        <a:rPr lang="en-US" sz="1600" dirty="0" smtClean="0">
                          <a:solidFill>
                            <a:srgbClr val="000000"/>
                          </a:solidFill>
                          <a:latin typeface="Times New Roman"/>
                          <a:ea typeface="Times New Roman"/>
                          <a:cs typeface="Times New Roman"/>
                        </a:rPr>
                        <a:t>N/A</a:t>
                      </a:r>
                    </a:p>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7632">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50 m/Ma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Mendips, England (Smith and Newson, 1974)</a:t>
                      </a:r>
                    </a:p>
                    <a:p>
                      <a:pPr marL="0" marR="0" algn="ctr">
                        <a:spcBef>
                          <a:spcPts val="0"/>
                        </a:spcBef>
                        <a:spcAft>
                          <a:spcPts val="0"/>
                        </a:spcAft>
                      </a:pPr>
                      <a:r>
                        <a:rPr lang="en-US" sz="1600" dirty="0">
                          <a:solidFill>
                            <a:srgbClr val="000000"/>
                          </a:solidFill>
                          <a:latin typeface="Times New Roman"/>
                          <a:ea typeface="Times New Roman"/>
                          <a:cs typeface="Times New Roman"/>
                        </a:rPr>
                        <a:t>Poland (Oleksyonowa and Oleksyonowa, 1969)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TEMPERATE</a:t>
                      </a:r>
                    </a:p>
                    <a:p>
                      <a:pPr marL="0" marR="0" algn="ctr">
                        <a:spcBef>
                          <a:spcPts val="0"/>
                        </a:spcBef>
                        <a:spcAft>
                          <a:spcPts val="0"/>
                        </a:spcAft>
                      </a:pPr>
                      <a:r>
                        <a:rPr lang="en-US" sz="1600" dirty="0">
                          <a:solidFill>
                            <a:srgbClr val="000000"/>
                          </a:solidFill>
                          <a:latin typeface="Times New Roman"/>
                          <a:ea typeface="Times New Roman"/>
                          <a:cs typeface="Times New Roman"/>
                        </a:rPr>
                        <a:t>TEMPERATE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4800" y="3048000"/>
            <a:ext cx="914400" cy="35052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2133600"/>
            <a:ext cx="8153400" cy="33528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Time</a:t>
            </a:r>
            <a:endParaRPr lang="en-US" dirty="0"/>
          </a:p>
        </p:txBody>
      </p:sp>
      <p:graphicFrame>
        <p:nvGraphicFramePr>
          <p:cNvPr id="12" name="Content Placeholder 11"/>
          <p:cNvGraphicFramePr>
            <a:graphicFrameLocks noGrp="1"/>
          </p:cNvGraphicFramePr>
          <p:nvPr>
            <p:ph idx="1"/>
          </p:nvPr>
        </p:nvGraphicFramePr>
        <p:xfrm>
          <a:off x="-1" y="0"/>
          <a:ext cx="9144002" cy="6827520"/>
        </p:xfrm>
        <a:graphic>
          <a:graphicData uri="http://schemas.openxmlformats.org/drawingml/2006/table">
            <a:tbl>
              <a:tblPr/>
              <a:tblGrid>
                <a:gridCol w="941711"/>
                <a:gridCol w="154719"/>
                <a:gridCol w="2376935"/>
                <a:gridCol w="703008"/>
                <a:gridCol w="154719"/>
                <a:gridCol w="997105"/>
                <a:gridCol w="997105"/>
                <a:gridCol w="997105"/>
                <a:gridCol w="793655"/>
                <a:gridCol w="154719"/>
                <a:gridCol w="873221"/>
              </a:tblGrid>
              <a:tr h="188730">
                <a:tc gridSpan="3">
                  <a:txBody>
                    <a:bodyPr/>
                    <a:lstStyle/>
                    <a:p>
                      <a:pPr marL="0" marR="0" algn="l">
                        <a:spcBef>
                          <a:spcPts val="0"/>
                        </a:spcBef>
                        <a:spcAft>
                          <a:spcPts val="0"/>
                        </a:spcAft>
                      </a:pPr>
                      <a:r>
                        <a:rPr lang="en-US" sz="1600" b="1" dirty="0">
                          <a:solidFill>
                            <a:srgbClr val="000000"/>
                          </a:solidFill>
                          <a:latin typeface="Times New Roman"/>
                          <a:ea typeface="Times New Roman"/>
                          <a:cs typeface="Times New Roman"/>
                        </a:rPr>
                        <a:t>Option 1</a:t>
                      </a: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r>
              <a:tr h="359485">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rowSpan="2"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Equivalent thickness lost (m)</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9.5 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12 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 m/Ma</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30 m/Ma</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40 m/Ma</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50m/Ma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8730">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gridSpan="2" vMerge="1">
                  <a:txBody>
                    <a:bodyPr/>
                    <a:lstStyle/>
                    <a:p>
                      <a:endParaRPr lang="en-US"/>
                    </a:p>
                  </a:txBody>
                  <a:tcPr/>
                </a:tc>
                <a:tc hMerge="1" vMerge="1">
                  <a:txBody>
                    <a:bodyPr/>
                    <a:lstStyle/>
                    <a:p>
                      <a:endParaRPr lang="en-US"/>
                    </a:p>
                  </a:txBody>
                  <a:tcPr/>
                </a:tc>
                <a:tc gridSpan="8">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Length of Time for Level Development (Ma)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730">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2.97</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2.35</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1.41</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0.94</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0.71</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0.56</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2.13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1.69</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1.01</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0.68</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0.51</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0.41</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2.12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1.68</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1.01</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0.67</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1</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15.8</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1.66</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1.32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0.79</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0.53</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0.39</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0.32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5106">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Total system development time possible (ma)</a:t>
                      </a:r>
                    </a:p>
                  </a:txBody>
                  <a:tcPr marL="58233" marR="58233"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8.89</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7.04</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4.22</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2.81</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2.11</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1.69</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9743">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gridSpan="5">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345106">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gridSpan="5">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Estimated system development time (ma) based on chosen rates:</a:t>
                      </a:r>
                    </a:p>
                  </a:txBody>
                  <a:tcPr marL="58233" marR="58233"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3.38 </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r>
              <a:tr h="179743">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r>
              <a:tr h="188730">
                <a:tc gridSpan="3">
                  <a:txBody>
                    <a:bodyPr/>
                    <a:lstStyle/>
                    <a:p>
                      <a:pPr marL="0" marR="0" algn="l">
                        <a:spcBef>
                          <a:spcPts val="0"/>
                        </a:spcBef>
                        <a:spcAft>
                          <a:spcPts val="0"/>
                        </a:spcAft>
                      </a:pPr>
                      <a:r>
                        <a:rPr lang="en-US" sz="1600" b="1" dirty="0">
                          <a:solidFill>
                            <a:srgbClr val="000000"/>
                          </a:solidFill>
                          <a:latin typeface="Times New Roman"/>
                          <a:ea typeface="Times New Roman"/>
                          <a:cs typeface="Times New Roman"/>
                        </a:rPr>
                        <a:t>Option 2</a:t>
                      </a: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28575"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w="12700" cap="flat" cmpd="sng" algn="ctr">
                      <a:solidFill>
                        <a:srgbClr val="000000"/>
                      </a:solidFill>
                      <a:prstDash val="solid"/>
                      <a:round/>
                      <a:headEnd type="none" w="med" len="med"/>
                      <a:tailEnd type="none" w="med" len="med"/>
                    </a:lnB>
                    <a:solidFill>
                      <a:schemeClr val="bg1"/>
                    </a:solidFill>
                  </a:tcPr>
                </a:tc>
              </a:tr>
              <a:tr h="359485">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row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Equivalent thickness lost (m)</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9.5 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12 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 m/Ma</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30 m/Ma</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40 m/Ma</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50m/Ma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88730">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vMerge="1">
                  <a:txBody>
                    <a:bodyPr/>
                    <a:lstStyle/>
                    <a:p>
                      <a:endParaRPr lang="en-US"/>
                    </a:p>
                  </a:txBody>
                  <a:tcPr/>
                </a:tc>
                <a:tc gridSpan="8">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Length of Time for Level Development (Ma)</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730">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5</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2.99</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2.37</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1.42</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0.95</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0.71</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0.57</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28.0</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2.94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2.33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1.4</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0.93</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0.7</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0.56</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2.13</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1.69</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1.01</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0.68</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0.51</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0.41</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20.2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2.12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1.68</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1.01</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0.67</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0.4</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79743">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level 1</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15.8</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1.66</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1.32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0.79</a:t>
                      </a:r>
                    </a:p>
                  </a:txBody>
                  <a:tcPr marL="58233" marR="58233"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0.53</a:t>
                      </a:r>
                    </a:p>
                  </a:txBody>
                  <a:tcPr marL="58233" marR="58233"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0.39</a:t>
                      </a:r>
                    </a:p>
                  </a:txBody>
                  <a:tcPr marL="58233" marR="58233"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0.32</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45106">
                <a:tc gridSpan="3">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Total system development time possible (ma)</a:t>
                      </a:r>
                    </a:p>
                  </a:txBody>
                  <a:tcPr marL="58233" marR="58233" marT="0" marB="0" anchor="ctr">
                    <a:lnL>
                      <a:noFill/>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hMerge="1">
                  <a:txBody>
                    <a:bodyPr/>
                    <a:lstStyle/>
                    <a:p>
                      <a:endParaRPr lang="en-US"/>
                    </a:p>
                  </a:txBody>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11.85</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9.38</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5.63</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3.75</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gridSpan="2">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2.81</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2.25</a:t>
                      </a:r>
                    </a:p>
                  </a:txBody>
                  <a:tcPr marL="58233" marR="58233" marT="0" marB="0" anchor="ctr">
                    <a:lnL w="12700" cap="flat" cmpd="sng" algn="ctr">
                      <a:solidFill>
                        <a:srgbClr val="000000"/>
                      </a:solidFill>
                      <a:prstDash val="dot"/>
                      <a:round/>
                      <a:headEnd type="none" w="med" len="med"/>
                      <a:tailEnd type="none" w="med" len="med"/>
                    </a:lnL>
                    <a:lnR w="1270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solidFill>
                      <a:schemeClr val="bg1"/>
                    </a:solidFill>
                  </a:tcPr>
                </a:tc>
              </a:tr>
              <a:tr h="179743">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gridSpan="5">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w="12700" cap="flat" cmpd="sng" algn="ctr">
                      <a:solidFill>
                        <a:srgbClr val="000000"/>
                      </a:solidFill>
                      <a:prstDash val="dot"/>
                      <a:round/>
                      <a:headEnd type="none" w="med" len="med"/>
                      <a:tailEnd type="none" w="med" len="med"/>
                    </a:lnT>
                    <a:lnB>
                      <a:noFill/>
                    </a:lnB>
                    <a:solidFill>
                      <a:schemeClr val="bg1"/>
                    </a:solidFill>
                  </a:tcPr>
                </a:tc>
              </a:tr>
              <a:tr h="345106">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c hMerge="1">
                  <a:txBody>
                    <a:bodyPr/>
                    <a:lstStyle/>
                    <a:p>
                      <a:endParaRPr lang="en-US"/>
                    </a:p>
                  </a:txBody>
                  <a:tcPr/>
                </a:tc>
                <a:tc gridSpan="5">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Estimated system development time (ma) based on chosen rates:</a:t>
                      </a:r>
                    </a:p>
                  </a:txBody>
                  <a:tcPr marL="58233" marR="58233" marT="0" marB="0" anchor="ctr">
                    <a:lnL>
                      <a:noFill/>
                    </a:lnL>
                    <a:lnR w="12700" cap="flat" cmpd="sng" algn="ctr">
                      <a:solidFill>
                        <a:srgbClr val="000000"/>
                      </a:solidFill>
                      <a:prstDash val="solid"/>
                      <a:round/>
                      <a:headEnd type="none" w="med" len="med"/>
                      <a:tailEnd type="none" w="med" len="med"/>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dirty="0">
                          <a:solidFill>
                            <a:srgbClr val="000000"/>
                          </a:solidFill>
                          <a:latin typeface="Times New Roman"/>
                          <a:ea typeface="Times New Roman"/>
                          <a:cs typeface="Times New Roman"/>
                        </a:rPr>
                        <a:t>5.74 </a:t>
                      </a:r>
                    </a:p>
                  </a:txBody>
                  <a:tcPr marL="58233" marR="582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w="12700" cap="flat" cmpd="sng" algn="ctr">
                      <a:solidFill>
                        <a:srgbClr val="000000"/>
                      </a:solidFill>
                      <a:prstDash val="solid"/>
                      <a:round/>
                      <a:headEnd type="none" w="med" len="med"/>
                      <a:tailEnd type="none" w="med" len="med"/>
                    </a:lnL>
                    <a:lnR>
                      <a:noFill/>
                    </a:lnR>
                    <a:lnT>
                      <a:noFill/>
                    </a:lnT>
                    <a:lnB>
                      <a:noFill/>
                    </a:lnB>
                    <a:solidFill>
                      <a:schemeClr val="bg1"/>
                    </a:solidFill>
                  </a:tcPr>
                </a:tc>
                <a:tc hMerge="1">
                  <a:txBody>
                    <a:bodyPr/>
                    <a:lstStyle/>
                    <a:p>
                      <a:endParaRPr lang="en-US"/>
                    </a:p>
                  </a:txBody>
                  <a:tcPr/>
                </a:tc>
                <a:tc>
                  <a:txBody>
                    <a:bodyPr/>
                    <a:lstStyle/>
                    <a:p>
                      <a:pPr marL="0" marR="0" algn="ctr">
                        <a:spcBef>
                          <a:spcPts val="0"/>
                        </a:spcBef>
                        <a:spcAft>
                          <a:spcPts val="0"/>
                        </a:spcAft>
                      </a:pPr>
                      <a:endParaRPr lang="en-US" sz="1600" dirty="0">
                        <a:solidFill>
                          <a:srgbClr val="000000"/>
                        </a:solidFill>
                        <a:latin typeface="Times New Roman"/>
                        <a:ea typeface="Times New Roman"/>
                        <a:cs typeface="Times New Roman"/>
                      </a:endParaRPr>
                    </a:p>
                  </a:txBody>
                  <a:tcPr marL="58233" marR="58233" marT="0" marB="0" anchor="ctr">
                    <a:lnL>
                      <a:noFill/>
                    </a:lnL>
                    <a:lnR>
                      <a:noFill/>
                    </a:lnR>
                    <a:lnT>
                      <a:noFill/>
                    </a:lnT>
                    <a:lnB>
                      <a:noFill/>
                    </a:lnB>
                    <a:solidFill>
                      <a:schemeClr val="bg1"/>
                    </a:solidFill>
                  </a:tcPr>
                </a:tc>
              </a:tr>
            </a:tbl>
          </a:graphicData>
        </a:graphic>
      </p:graphicFrame>
      <p:sp>
        <p:nvSpPr>
          <p:cNvPr id="5" name="Rectangle 4"/>
          <p:cNvSpPr/>
          <p:nvPr/>
        </p:nvSpPr>
        <p:spPr>
          <a:xfrm>
            <a:off x="6324600" y="2667000"/>
            <a:ext cx="990600" cy="5334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6324600" y="6324600"/>
            <a:ext cx="990600" cy="533400"/>
          </a:xfrm>
          <a:prstGeom prst="rect">
            <a:avLst/>
          </a:prstGeom>
          <a:noFill/>
          <a:ln w="444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a:t>
            </a:r>
            <a:endParaRPr lang="en-US" dirty="0"/>
          </a:p>
        </p:txBody>
      </p:sp>
      <p:sp>
        <p:nvSpPr>
          <p:cNvPr id="4" name="Rectangle 3"/>
          <p:cNvSpPr/>
          <p:nvPr/>
        </p:nvSpPr>
        <p:spPr>
          <a:xfrm>
            <a:off x="533400" y="1676400"/>
            <a:ext cx="8001000" cy="46482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724399"/>
          </a:xfrm>
        </p:spPr>
        <p:txBody>
          <a:bodyPr>
            <a:normAutofit/>
          </a:bodyPr>
          <a:lstStyle/>
          <a:p>
            <a:r>
              <a:rPr lang="en-US" dirty="0" smtClean="0"/>
              <a:t>Landforms provide clues to how a cave developed</a:t>
            </a:r>
          </a:p>
          <a:p>
            <a:r>
              <a:rPr lang="en-US" dirty="0" smtClean="0"/>
              <a:t>Provide </a:t>
            </a:r>
            <a:r>
              <a:rPr lang="en-US" dirty="0" smtClean="0"/>
              <a:t>insight to paleoenvironments through understanding past base levels and upstream events</a:t>
            </a:r>
          </a:p>
          <a:p>
            <a:pPr lvl="1"/>
            <a:r>
              <a:rPr lang="en-US" dirty="0" smtClean="0"/>
              <a:t>Glaciations</a:t>
            </a:r>
          </a:p>
          <a:p>
            <a:pPr lvl="1"/>
            <a:r>
              <a:rPr lang="en-US" dirty="0" smtClean="0"/>
              <a:t>Tectonics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752600"/>
            <a:ext cx="8153400" cy="33528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Comparison</a:t>
            </a:r>
            <a:endParaRPr lang="en-US" dirty="0"/>
          </a:p>
        </p:txBody>
      </p:sp>
      <p:graphicFrame>
        <p:nvGraphicFramePr>
          <p:cNvPr id="9" name="Content Placeholder 8"/>
          <p:cNvGraphicFramePr>
            <a:graphicFrameLocks noGrp="1"/>
          </p:cNvGraphicFramePr>
          <p:nvPr>
            <p:ph idx="1"/>
          </p:nvPr>
        </p:nvGraphicFramePr>
        <p:xfrm>
          <a:off x="457200" y="2133600"/>
          <a:ext cx="8153401" cy="2743200"/>
        </p:xfrm>
        <a:graphic>
          <a:graphicData uri="http://schemas.openxmlformats.org/drawingml/2006/table">
            <a:tbl>
              <a:tblPr/>
              <a:tblGrid>
                <a:gridCol w="664698"/>
                <a:gridCol w="1011702"/>
                <a:gridCol w="820123"/>
                <a:gridCol w="1247828"/>
                <a:gridCol w="709822"/>
                <a:gridCol w="1112459"/>
                <a:gridCol w="662095"/>
                <a:gridCol w="1065599"/>
                <a:gridCol w="859075"/>
              </a:tblGrid>
              <a:tr h="180975">
                <a:tc gridSpan="3">
                  <a:txBody>
                    <a:bodyPr/>
                    <a:lstStyle/>
                    <a:p>
                      <a:pPr marL="0" marR="0" algn="ctr">
                        <a:spcBef>
                          <a:spcPts val="0"/>
                        </a:spcBef>
                        <a:spcAft>
                          <a:spcPts val="0"/>
                        </a:spcAft>
                      </a:pPr>
                      <a:r>
                        <a:rPr lang="en-US" sz="1800" b="1" dirty="0">
                          <a:solidFill>
                            <a:srgbClr val="000000"/>
                          </a:solidFill>
                          <a:latin typeface="Times New Roman"/>
                          <a:ea typeface="Times New Roman"/>
                          <a:cs typeface="Times New Roman"/>
                        </a:rPr>
                        <a:t>Mammoth Cave</a:t>
                      </a:r>
                      <a:r>
                        <a:rPr lang="en-US" sz="1800" b="1" baseline="30000" dirty="0">
                          <a:solidFill>
                            <a:srgbClr val="000000"/>
                          </a:solidFill>
                          <a:latin typeface="Times New Roman"/>
                          <a:ea typeface="Times New Roman"/>
                          <a:cs typeface="Times New Roman"/>
                        </a:rPr>
                        <a:t>1</a:t>
                      </a:r>
                      <a:endParaRPr lang="en-US" sz="1800" dirty="0">
                        <a:solidFill>
                          <a:srgbClr val="000000"/>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b="1" dirty="0">
                          <a:solidFill>
                            <a:srgbClr val="000000"/>
                          </a:solidFill>
                          <a:latin typeface="Times New Roman"/>
                          <a:ea typeface="Times New Roman"/>
                          <a:cs typeface="Times New Roman"/>
                        </a:rPr>
                        <a:t>CCSRP</a:t>
                      </a:r>
                      <a:r>
                        <a:rPr lang="en-US" sz="1800" b="1" baseline="30000" dirty="0">
                          <a:solidFill>
                            <a:srgbClr val="000000"/>
                          </a:solidFill>
                          <a:latin typeface="Times New Roman"/>
                          <a:ea typeface="Times New Roman"/>
                          <a:cs typeface="Times New Roman"/>
                        </a:rPr>
                        <a:t>2</a:t>
                      </a:r>
                      <a:endParaRPr lang="en-US" sz="1800" dirty="0">
                        <a:solidFill>
                          <a:srgbClr val="000000"/>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800" b="1" dirty="0">
                          <a:solidFill>
                            <a:srgbClr val="000000"/>
                          </a:solidFill>
                          <a:latin typeface="Times New Roman"/>
                          <a:ea typeface="Times New Roman"/>
                          <a:cs typeface="Times New Roman"/>
                        </a:rPr>
                        <a:t>Cumberland Plateau</a:t>
                      </a:r>
                      <a:r>
                        <a:rPr lang="en-US" sz="1800" b="1" baseline="30000" dirty="0">
                          <a:solidFill>
                            <a:srgbClr val="000000"/>
                          </a:solidFill>
                          <a:latin typeface="Times New Roman"/>
                          <a:ea typeface="Times New Roman"/>
                          <a:cs typeface="Times New Roman"/>
                        </a:rPr>
                        <a:t>3</a:t>
                      </a:r>
                      <a:endParaRPr lang="en-US" sz="1800" dirty="0">
                        <a:solidFill>
                          <a:srgbClr val="000000"/>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r>
              <a:tr h="180975">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Cave Level</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Age</a:t>
                      </a:r>
                    </a:p>
                    <a:p>
                      <a:pPr marL="0" marR="0" algn="ctr">
                        <a:spcBef>
                          <a:spcPts val="0"/>
                        </a:spcBef>
                        <a:spcAft>
                          <a:spcPts val="0"/>
                        </a:spcAft>
                      </a:pPr>
                      <a:r>
                        <a:rPr lang="en-US" sz="1800" dirty="0">
                          <a:solidFill>
                            <a:srgbClr val="000000"/>
                          </a:solidFill>
                          <a:latin typeface="Times New Roman"/>
                          <a:ea typeface="Times New Roman"/>
                          <a:cs typeface="Times New Roman"/>
                        </a:rPr>
                        <a:t>(Ma B.P.)</a:t>
                      </a:r>
                      <a:r>
                        <a:rPr lang="en-US" sz="1800" baseline="30000" dirty="0">
                          <a:solidFill>
                            <a:srgbClr val="000000"/>
                          </a:solidFill>
                          <a:latin typeface="Times New Roman"/>
                          <a:ea typeface="Times New Roman"/>
                          <a:cs typeface="Times New Roman"/>
                        </a:rPr>
                        <a:t>4</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Extent (Ma)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Option 1 Age</a:t>
                      </a:r>
                    </a:p>
                    <a:p>
                      <a:pPr marL="0" marR="0" algn="ctr">
                        <a:spcBef>
                          <a:spcPts val="0"/>
                        </a:spcBef>
                        <a:spcAft>
                          <a:spcPts val="0"/>
                        </a:spcAft>
                      </a:pPr>
                      <a:r>
                        <a:rPr lang="en-US" sz="1800" dirty="0">
                          <a:solidFill>
                            <a:srgbClr val="000000"/>
                          </a:solidFill>
                          <a:latin typeface="Times New Roman"/>
                          <a:ea typeface="Times New Roman"/>
                          <a:cs typeface="Times New Roman"/>
                        </a:rPr>
                        <a:t>(Ma B.P.)</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Cave Level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Option 2 Age</a:t>
                      </a:r>
                    </a:p>
                    <a:p>
                      <a:pPr marL="0" marR="0" algn="ctr">
                        <a:spcBef>
                          <a:spcPts val="0"/>
                        </a:spcBef>
                        <a:spcAft>
                          <a:spcPts val="0"/>
                        </a:spcAft>
                      </a:pPr>
                      <a:r>
                        <a:rPr lang="en-US" sz="1800" dirty="0">
                          <a:solidFill>
                            <a:srgbClr val="000000"/>
                          </a:solidFill>
                          <a:latin typeface="Times New Roman"/>
                          <a:ea typeface="Times New Roman"/>
                          <a:cs typeface="Times New Roman"/>
                        </a:rPr>
                        <a:t>(Ma B.P.)</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Cave Level</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Age</a:t>
                      </a:r>
                    </a:p>
                    <a:p>
                      <a:pPr marL="0" marR="0" algn="ctr">
                        <a:spcBef>
                          <a:spcPts val="0"/>
                        </a:spcBef>
                        <a:spcAft>
                          <a:spcPts val="0"/>
                        </a:spcAft>
                      </a:pPr>
                      <a:r>
                        <a:rPr lang="en-US" sz="1800" dirty="0">
                          <a:solidFill>
                            <a:srgbClr val="000000"/>
                          </a:solidFill>
                          <a:latin typeface="Times New Roman"/>
                          <a:ea typeface="Times New Roman"/>
                          <a:cs typeface="Times New Roman"/>
                        </a:rPr>
                        <a:t>(Ma B.P.)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Extent (Ma)</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NA</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5.74</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5.7-3.5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2.2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A</a:t>
                      </a:r>
                      <a:endParaRPr lang="en-US" sz="1800" dirty="0">
                        <a:solidFill>
                          <a:srgbClr val="000000"/>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3.25</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0.95</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3.38</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4</a:t>
                      </a:r>
                      <a:endParaRPr lang="en-US" sz="18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3.37</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2</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3.5-2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B</a:t>
                      </a:r>
                      <a:endParaRPr lang="en-US" sz="1800" dirty="0">
                        <a:solidFill>
                          <a:srgbClr val="000000"/>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2.3</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strike="sngStrike" dirty="0">
                          <a:solidFill>
                            <a:srgbClr val="000000"/>
                          </a:solidFill>
                          <a:latin typeface="Times New Roman"/>
                          <a:ea typeface="Times New Roman"/>
                          <a:cs typeface="Times New Roman"/>
                        </a:rPr>
                        <a:t>0.38</a:t>
                      </a: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3</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2-1.5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180975">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C</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0.53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1.97</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1.97</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endParaRPr lang="en-US" sz="18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D</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0.15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1.46</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1.46</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0.7</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975">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E</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0.54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0.79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0.79</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5</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dirty="0">
                          <a:solidFill>
                            <a:srgbClr val="000000"/>
                          </a:solidFill>
                          <a:latin typeface="Times New Roman"/>
                          <a:ea typeface="Times New Roman"/>
                          <a:cs typeface="Times New Roman"/>
                        </a:rPr>
                        <a:t>0.8</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8371" name="Rectangle 3"/>
          <p:cNvSpPr>
            <a:spLocks noChangeArrowheads="1"/>
          </p:cNvSpPr>
          <p:nvPr/>
        </p:nvSpPr>
        <p:spPr bwMode="auto">
          <a:xfrm>
            <a:off x="0" y="6172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1</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Granger et al, 2001</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2</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Peterson, et al (</a:t>
            </a:r>
            <a:r>
              <a:rPr kumimoji="0" lang="en-US" sz="1200" b="0" i="1" u="none" strike="noStrike" cap="none" normalizeH="0" baseline="0" dirty="0" smtClean="0">
                <a:ln>
                  <a:noFill/>
                </a:ln>
                <a:solidFill>
                  <a:srgbClr val="000000"/>
                </a:solidFill>
                <a:effectLst/>
                <a:latin typeface="Arial" pitchFamily="34" charset="0"/>
                <a:ea typeface="Times New Roman" pitchFamily="18" charset="0"/>
              </a:rPr>
              <a:t>in review</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3</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Anthony and Granger, 2004, and White, 2007</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4</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Ma B.P. stands for millions of years before present.</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dirty="0" smtClean="0">
                <a:effectLst>
                  <a:outerShdw blurRad="38100" dist="38100" dir="2700000" algn="tl">
                    <a:srgbClr val="194431"/>
                  </a:outerShdw>
                </a:effectLst>
                <a:ea typeface="ＭＳ Ｐゴシック" pitchFamily="-106" charset="-128"/>
              </a:rPr>
              <a:t>What is SPI?</a:t>
            </a:r>
          </a:p>
        </p:txBody>
      </p:sp>
      <p:sp>
        <p:nvSpPr>
          <p:cNvPr id="3" name="Content Placeholder 2"/>
          <p:cNvSpPr>
            <a:spLocks noGrp="1"/>
          </p:cNvSpPr>
          <p:nvPr>
            <p:ph idx="1"/>
          </p:nvPr>
        </p:nvSpPr>
        <p:spPr/>
        <p:txBody>
          <a:bodyPr wrap="square" numCol="1" anchor="t" anchorCtr="0" compatLnSpc="1">
            <a:prstTxWarp prst="textNoShape">
              <a:avLst/>
            </a:prstTxWarp>
          </a:bodyPr>
          <a:lstStyle/>
          <a:p>
            <a:pPr eaLnBrk="1" hangingPunct="1"/>
            <a:r>
              <a:rPr lang="en-US" dirty="0" smtClean="0">
                <a:effectLst>
                  <a:outerShdw blurRad="38100" dist="38100" dir="2700000" algn="tl">
                    <a:srgbClr val="194431"/>
                  </a:outerShdw>
                </a:effectLst>
                <a:ea typeface="ＭＳ Ｐゴシック" pitchFamily="-106" charset="-128"/>
              </a:rPr>
              <a:t>Digital terrain analysis</a:t>
            </a:r>
          </a:p>
          <a:p>
            <a:pPr lvl="1" eaLnBrk="1" hangingPunct="1"/>
            <a:r>
              <a:rPr lang="en-US" dirty="0" smtClean="0">
                <a:effectLst>
                  <a:outerShdw blurRad="38100" dist="38100" dir="2700000" algn="tl">
                    <a:srgbClr val="194431"/>
                  </a:outerShdw>
                </a:effectLst>
                <a:ea typeface="ＭＳ Ｐゴシック" pitchFamily="-106" charset="-128"/>
              </a:rPr>
              <a:t>Uses a digital elevation model (DEM)</a:t>
            </a:r>
          </a:p>
          <a:p>
            <a:pPr eaLnBrk="1" hangingPunct="1"/>
            <a:r>
              <a:rPr lang="en-US" dirty="0" smtClean="0">
                <a:effectLst>
                  <a:outerShdw blurRad="38100" dist="38100" dir="2700000" algn="tl">
                    <a:srgbClr val="194431"/>
                  </a:outerShdw>
                </a:effectLst>
                <a:ea typeface="ＭＳ Ｐゴシック" pitchFamily="-106" charset="-128"/>
              </a:rPr>
              <a:t>Determines erosive power of flowing water based on slope and flow accumulation</a:t>
            </a:r>
          </a:p>
          <a:p>
            <a:pPr eaLnBrk="1" hangingPunct="1"/>
            <a:r>
              <a:rPr lang="en-US" dirty="0" smtClean="0">
                <a:effectLst>
                  <a:outerShdw blurRad="38100" dist="38100" dir="2700000" algn="tl">
                    <a:srgbClr val="194431"/>
                  </a:outerShdw>
                </a:effectLst>
                <a:ea typeface="ＭＳ Ｐゴシック" pitchFamily="-106" charset="-128"/>
              </a:rPr>
              <a:t>No measurement of discharge required</a:t>
            </a:r>
          </a:p>
          <a:p>
            <a:pPr eaLnBrk="1" hangingPunct="1"/>
            <a:r>
              <a:rPr lang="en-US" dirty="0" smtClean="0">
                <a:effectLst>
                  <a:outerShdw blurRad="38100" dist="38100" dir="2700000" algn="tl">
                    <a:srgbClr val="194431"/>
                  </a:outerShdw>
                </a:effectLst>
                <a:ea typeface="ＭＳ Ｐゴシック" pitchFamily="-106" charset="-128"/>
              </a:rPr>
              <a:t>Relies on quality of digital data and little field work</a:t>
            </a:r>
          </a:p>
          <a:p>
            <a:pPr eaLnBrk="1" hangingPunct="1"/>
            <a:endParaRPr lang="en-US" dirty="0" smtClean="0">
              <a:effectLst>
                <a:outerShdw blurRad="38100" dist="38100" dir="2700000" algn="tl">
                  <a:srgbClr val="194431"/>
                </a:outerShdw>
              </a:effectLst>
              <a:ea typeface="ＭＳ Ｐゴシック" pitchFamily="-106" charset="-128"/>
            </a:endParaRPr>
          </a:p>
        </p:txBody>
      </p:sp>
      <p:sp>
        <p:nvSpPr>
          <p:cNvPr id="4" name="Content Placeholder 2"/>
          <p:cNvSpPr txBox="1">
            <a:spLocks/>
          </p:cNvSpPr>
          <p:nvPr/>
        </p:nvSpPr>
        <p:spPr>
          <a:xfrm>
            <a:off x="3278188" y="1095375"/>
            <a:ext cx="2844800" cy="536575"/>
          </a:xfrm>
          <a:prstGeom prst="rect">
            <a:avLst/>
          </a:prstGeom>
        </p:spPr>
        <p:txBody>
          <a:bodyPr>
            <a:normAutofit/>
          </a:bodyPr>
          <a:lstStyle/>
          <a:p>
            <a:pPr marL="342900" indent="-342900" defTabSz="914400">
              <a:spcBef>
                <a:spcPts val="2000"/>
              </a:spcBef>
              <a:buClr>
                <a:schemeClr val="accent1"/>
              </a:buClr>
              <a:buSzPct val="90000"/>
            </a:pPr>
            <a:r>
              <a:rPr lang="en-US" sz="2000" b="1" dirty="0">
                <a:solidFill>
                  <a:srgbClr val="D9D9D9"/>
                </a:solidFill>
                <a:latin typeface="Corbel" pitchFamily="-106" charset="0"/>
              </a:rPr>
              <a:t>(Stream Power Index)</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smtClean="0">
                <a:effectLst>
                  <a:outerShdw blurRad="38100" dist="38100" dir="2700000" algn="tl">
                    <a:srgbClr val="194431"/>
                  </a:outerShdw>
                </a:effectLst>
                <a:ea typeface="ＭＳ Ｐゴシック" pitchFamily="-106" charset="-128"/>
              </a:rPr>
              <a:t>Slope</a:t>
            </a:r>
          </a:p>
        </p:txBody>
      </p:sp>
      <p:sp>
        <p:nvSpPr>
          <p:cNvPr id="3" name="Content Placeholder 2"/>
          <p:cNvSpPr>
            <a:spLocks noGrp="1"/>
          </p:cNvSpPr>
          <p:nvPr>
            <p:ph idx="1"/>
          </p:nvPr>
        </p:nvSpPr>
        <p:spPr>
          <a:xfrm>
            <a:off x="457200" y="2057400"/>
            <a:ext cx="8229600" cy="1676400"/>
          </a:xfrm>
        </p:spPr>
        <p:txBody>
          <a:bodyPr wrap="square" numCol="1" anchor="t" anchorCtr="0" compatLnSpc="1">
            <a:prstTxWarp prst="textNoShape">
              <a:avLst/>
            </a:prstTxWarp>
            <a:normAutofit fontScale="92500" lnSpcReduction="20000"/>
          </a:bodyPr>
          <a:lstStyle/>
          <a:p>
            <a:pPr eaLnBrk="1" hangingPunct="1"/>
            <a:r>
              <a:rPr lang="en-US" smtClean="0">
                <a:effectLst>
                  <a:outerShdw blurRad="38100" dist="38100" dir="2700000" algn="tl">
                    <a:srgbClr val="194431"/>
                  </a:outerShdw>
                </a:effectLst>
                <a:ea typeface="ＭＳ Ｐゴシック" pitchFamily="-106" charset="-128"/>
              </a:rPr>
              <a:t>For each cell, the slope tool calculates the maximum rate of change between it and its neighbors</a:t>
            </a:r>
          </a:p>
          <a:p>
            <a:pPr eaLnBrk="1" hangingPunct="1"/>
            <a:r>
              <a:rPr lang="en-US" smtClean="0">
                <a:effectLst>
                  <a:outerShdw blurRad="38100" dist="38100" dir="2700000" algn="tl">
                    <a:srgbClr val="194431"/>
                  </a:outerShdw>
                </a:effectLst>
                <a:ea typeface="ＭＳ Ｐゴシック" pitchFamily="-106" charset="-128"/>
              </a:rPr>
              <a:t>Identifies the steepest downhill slope</a:t>
            </a:r>
          </a:p>
        </p:txBody>
      </p:sp>
      <p:pic>
        <p:nvPicPr>
          <p:cNvPr id="17412" name="Picture 6"/>
          <p:cNvPicPr>
            <a:picLocks noChangeAspect="1"/>
          </p:cNvPicPr>
          <p:nvPr/>
        </p:nvPicPr>
        <p:blipFill>
          <a:blip r:embed="rId2" cstate="print"/>
          <a:srcRect/>
          <a:stretch>
            <a:fillRect/>
          </a:stretch>
        </p:blipFill>
        <p:spPr bwMode="auto">
          <a:xfrm>
            <a:off x="1260475" y="3898900"/>
            <a:ext cx="1997075" cy="1981200"/>
          </a:xfrm>
          <a:prstGeom prst="rect">
            <a:avLst/>
          </a:prstGeom>
          <a:noFill/>
          <a:ln w="9525">
            <a:noFill/>
            <a:miter lim="800000"/>
            <a:headEnd/>
            <a:tailEnd/>
          </a:ln>
        </p:spPr>
      </p:pic>
      <p:sp>
        <p:nvSpPr>
          <p:cNvPr id="17413" name="TextBox 7"/>
          <p:cNvSpPr txBox="1">
            <a:spLocks noChangeArrowheads="1"/>
          </p:cNvSpPr>
          <p:nvPr/>
        </p:nvSpPr>
        <p:spPr bwMode="auto">
          <a:xfrm>
            <a:off x="3759200" y="4432300"/>
            <a:ext cx="4927600" cy="584200"/>
          </a:xfrm>
          <a:prstGeom prst="rect">
            <a:avLst/>
          </a:prstGeom>
          <a:noFill/>
          <a:ln w="9525">
            <a:noFill/>
            <a:miter lim="800000"/>
            <a:headEnd/>
            <a:tailEnd/>
          </a:ln>
        </p:spPr>
        <p:txBody>
          <a:bodyPr>
            <a:spAutoFit/>
          </a:bodyPr>
          <a:lstStyle/>
          <a:p>
            <a:r>
              <a:rPr lang="en-US" sz="3200">
                <a:latin typeface="Corbel" pitchFamily="-106" charset="0"/>
              </a:rPr>
              <a:t>√(dz/dx)</a:t>
            </a:r>
            <a:r>
              <a:rPr lang="en-US" sz="3200" baseline="30000">
                <a:latin typeface="Corbel" pitchFamily="-106" charset="0"/>
              </a:rPr>
              <a:t>2</a:t>
            </a:r>
            <a:r>
              <a:rPr lang="en-US" sz="3200">
                <a:latin typeface="Corbel" pitchFamily="-106" charset="0"/>
              </a:rPr>
              <a:t> + (dz/dy)</a:t>
            </a:r>
            <a:r>
              <a:rPr lang="en-US" sz="3200" baseline="30000">
                <a:latin typeface="Corbel" pitchFamily="-106" charset="0"/>
              </a:rPr>
              <a:t>2</a:t>
            </a:r>
            <a:r>
              <a:rPr lang="en-US" sz="3200">
                <a:latin typeface="Corbel" pitchFamily="-106" charset="0"/>
              </a:rPr>
              <a:t>) = slope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dirty="0" smtClean="0">
                <a:effectLst>
                  <a:outerShdw blurRad="38100" dist="38100" dir="2700000" algn="tl">
                    <a:srgbClr val="194431"/>
                  </a:outerShdw>
                </a:effectLst>
                <a:ea typeface="ＭＳ Ｐゴシック" pitchFamily="-106" charset="-128"/>
              </a:rPr>
              <a:t>Flow Accumulation and SPI</a:t>
            </a:r>
          </a:p>
        </p:txBody>
      </p:sp>
      <p:sp>
        <p:nvSpPr>
          <p:cNvPr id="6" name="Content Placeholder 2"/>
          <p:cNvSpPr>
            <a:spLocks noGrp="1"/>
          </p:cNvSpPr>
          <p:nvPr>
            <p:ph idx="1"/>
          </p:nvPr>
        </p:nvSpPr>
        <p:spPr>
          <a:xfrm>
            <a:off x="304800" y="5867400"/>
            <a:ext cx="8420100" cy="838200"/>
          </a:xfrm>
        </p:spPr>
        <p:txBody>
          <a:bodyPr wrap="square" numCol="1" anchor="t" anchorCtr="0" compatLnSpc="1">
            <a:prstTxWarp prst="textNoShape">
              <a:avLst/>
            </a:prstTxWarp>
            <a:normAutofit/>
          </a:bodyPr>
          <a:lstStyle/>
          <a:p>
            <a:pPr eaLnBrk="1" hangingPunct="1"/>
            <a:r>
              <a:rPr lang="en-US" dirty="0" smtClean="0">
                <a:effectLst>
                  <a:outerShdw blurRad="38100" dist="38100" dir="2700000" algn="tl">
                    <a:srgbClr val="194431"/>
                  </a:outerShdw>
                </a:effectLst>
                <a:ea typeface="ＭＳ Ｐゴシック" pitchFamily="-106" charset="-128"/>
              </a:rPr>
              <a:t>SPI = Slope * Flow Accumulation</a:t>
            </a:r>
          </a:p>
        </p:txBody>
      </p:sp>
      <p:pic>
        <p:nvPicPr>
          <p:cNvPr id="4" name="Picture 3"/>
          <p:cNvPicPr>
            <a:picLocks noChangeAspect="1"/>
          </p:cNvPicPr>
          <p:nvPr/>
        </p:nvPicPr>
        <p:blipFill>
          <a:blip r:embed="rId2" cstate="print"/>
          <a:srcRect/>
          <a:stretch>
            <a:fillRect/>
          </a:stretch>
        </p:blipFill>
        <p:spPr bwMode="auto">
          <a:xfrm>
            <a:off x="1352550" y="1447800"/>
            <a:ext cx="6324600" cy="4408265"/>
          </a:xfrm>
          <a:prstGeom prst="rect">
            <a:avLst/>
          </a:prstGeom>
          <a:noFill/>
          <a:ln w="9525">
            <a:noFill/>
            <a:miter lim="800000"/>
            <a:headEnd/>
            <a:tailEnd/>
          </a:ln>
        </p:spPr>
      </p:pic>
      <p:sp>
        <p:nvSpPr>
          <p:cNvPr id="5" name="TextBox 4"/>
          <p:cNvSpPr txBox="1"/>
          <p:nvPr/>
        </p:nvSpPr>
        <p:spPr>
          <a:xfrm>
            <a:off x="1524000" y="4038600"/>
            <a:ext cx="1958934" cy="369332"/>
          </a:xfrm>
          <a:prstGeom prst="rect">
            <a:avLst/>
          </a:prstGeom>
          <a:noFill/>
        </p:spPr>
        <p:txBody>
          <a:bodyPr wrap="none" rtlCol="0">
            <a:spAutoFit/>
          </a:bodyPr>
          <a:lstStyle/>
          <a:p>
            <a:r>
              <a:rPr lang="en-US" dirty="0" smtClean="0">
                <a:ea typeface="ＭＳ Ｐゴシック" pitchFamily="-106" charset="-128"/>
              </a:rPr>
              <a:t>based on elevation</a:t>
            </a:r>
            <a:endParaRPr lang="en-US" dirty="0"/>
          </a:p>
        </p:txBody>
      </p:sp>
      <p:sp>
        <p:nvSpPr>
          <p:cNvPr id="7" name="TextBox 6"/>
          <p:cNvSpPr txBox="1"/>
          <p:nvPr/>
        </p:nvSpPr>
        <p:spPr>
          <a:xfrm>
            <a:off x="5486401" y="4038600"/>
            <a:ext cx="1981200" cy="923330"/>
          </a:xfrm>
          <a:prstGeom prst="rect">
            <a:avLst/>
          </a:prstGeom>
          <a:noFill/>
        </p:spPr>
        <p:txBody>
          <a:bodyPr wrap="square" rtlCol="0">
            <a:spAutoFit/>
          </a:bodyPr>
          <a:lstStyle/>
          <a:p>
            <a:pPr algn="ctr"/>
            <a:r>
              <a:rPr lang="en-US" dirty="0" smtClean="0">
                <a:ea typeface="ＭＳ Ｐゴシック" pitchFamily="-106" charset="-128"/>
              </a:rPr>
              <a:t>Sum of cells that flow into a single cell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smtClean="0">
                <a:effectLst>
                  <a:outerShdw blurRad="38100" dist="38100" dir="2700000" algn="tl">
                    <a:srgbClr val="194431"/>
                  </a:outerShdw>
                </a:effectLst>
                <a:ea typeface="ＭＳ Ｐゴシック" pitchFamily="-106" charset="-128"/>
              </a:rPr>
              <a:t>SPI Thresholds</a:t>
            </a:r>
          </a:p>
        </p:txBody>
      </p:sp>
      <p:graphicFrame>
        <p:nvGraphicFramePr>
          <p:cNvPr id="4" name="Content Placeholder 3"/>
          <p:cNvGraphicFramePr>
            <a:graphicFrameLocks noGrp="1"/>
          </p:cNvGraphicFramePr>
          <p:nvPr>
            <p:ph idx="1"/>
          </p:nvPr>
        </p:nvGraphicFramePr>
        <p:xfrm>
          <a:off x="1117600" y="2819400"/>
          <a:ext cx="6991350" cy="2527300"/>
        </p:xfrm>
        <a:graphic>
          <a:graphicData uri="http://schemas.openxmlformats.org/drawingml/2006/table">
            <a:tbl>
              <a:tblPr/>
              <a:tblGrid>
                <a:gridCol w="1574800"/>
                <a:gridCol w="2266950"/>
                <a:gridCol w="1574800"/>
                <a:gridCol w="1574800"/>
              </a:tblGrid>
              <a:tr h="3937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SPI Threshold</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Percentile</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Filled Raw SPI Value</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Unfilled Raw SPI Value</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0</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1st-94</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 -13.82 - 2.87</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 -13.82-2.49</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1</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95</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2.87 - 3.06</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2.49-2.78</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2</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F305"/>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96</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3.06 - 3.54</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2.78-3.14</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3</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97</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3.54 - 4.23</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3.14-3.62</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4</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98</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4.23 - 5.41</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3.62-4.38</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032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5</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0806"/>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99</a:t>
                      </a:r>
                      <a:r>
                        <a:rPr kumimoji="0" lang="en-US" sz="2000" b="0" i="0" u="none" strike="noStrike" cap="none" normalizeH="0" baseline="30000" smtClean="0">
                          <a:ln>
                            <a:noFill/>
                          </a:ln>
                          <a:solidFill>
                            <a:srgbClr val="000000"/>
                          </a:solidFill>
                          <a:effectLst/>
                          <a:latin typeface="Times New Roman" pitchFamily="-106" charset="0"/>
                          <a:ea typeface="ＭＳ Ｐゴシック" pitchFamily="-106" charset="-128"/>
                        </a:rPr>
                        <a:t>th</a:t>
                      </a:r>
                      <a:endPar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endParaRP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5.41 - 12.18</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Times New Roman" pitchFamily="-106" charset="0"/>
                          <a:ea typeface="ＭＳ Ｐゴシック" pitchFamily="-106" charset="-128"/>
                        </a:rPr>
                        <a:t>4.38-8.52</a:t>
                      </a:r>
                    </a:p>
                  </a:txBody>
                  <a:tcPr marL="12700" marR="12700" marT="1270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dirty="0" smtClean="0">
                <a:effectLst>
                  <a:outerShdw blurRad="38100" dist="38100" dir="2700000" algn="tl">
                    <a:srgbClr val="194431"/>
                  </a:outerShdw>
                </a:effectLst>
                <a:ea typeface="ＭＳ Ｐゴシック" pitchFamily="-106" charset="-128"/>
              </a:rPr>
              <a:t>Distribution of SPI</a:t>
            </a:r>
          </a:p>
        </p:txBody>
      </p:sp>
      <p:pic>
        <p:nvPicPr>
          <p:cNvPr id="30723" name="Content Placeholder 3" descr="SPI_image.jpg"/>
          <p:cNvPicPr>
            <a:picLocks noGrp="1" noChangeAspect="1"/>
          </p:cNvPicPr>
          <p:nvPr>
            <p:ph idx="1"/>
          </p:nvPr>
        </p:nvPicPr>
        <p:blipFill>
          <a:blip r:embed="rId2" cstate="print"/>
          <a:srcRect l="-17233" r="-17233"/>
          <a:stretch>
            <a:fillRect/>
          </a:stretch>
        </p:blipFill>
        <p:spPr bwMode="auto">
          <a:xfrm>
            <a:off x="-776288" y="1668462"/>
            <a:ext cx="10639426" cy="5189537"/>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smtClean="0">
                <a:effectLst>
                  <a:outerShdw blurRad="38100" dist="38100" dir="2700000" algn="tl">
                    <a:srgbClr val="194431"/>
                  </a:outerShdw>
                </a:effectLst>
                <a:ea typeface="ＭＳ Ｐゴシック" pitchFamily="-106" charset="-128"/>
              </a:rPr>
              <a:t>SPI vs Level</a:t>
            </a:r>
          </a:p>
        </p:txBody>
      </p:sp>
      <p:pic>
        <p:nvPicPr>
          <p:cNvPr id="31747" name="Content Placeholder 3" descr="LevelSPI.jpg"/>
          <p:cNvPicPr>
            <a:picLocks noGrp="1" noChangeAspect="1"/>
          </p:cNvPicPr>
          <p:nvPr>
            <p:ph idx="1"/>
          </p:nvPr>
        </p:nvPicPr>
        <p:blipFill>
          <a:blip r:embed="rId2" cstate="print"/>
          <a:srcRect t="-665" b="-665"/>
          <a:stretch>
            <a:fillRect/>
          </a:stretch>
        </p:blipFill>
        <p:spPr bwMode="auto">
          <a:xfrm>
            <a:off x="4763" y="1905000"/>
            <a:ext cx="9653587" cy="4648200"/>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r>
              <a:rPr lang="en-US" smtClean="0">
                <a:effectLst>
                  <a:outerShdw blurRad="38100" dist="38100" dir="2700000" algn="tl">
                    <a:srgbClr val="194431"/>
                  </a:outerShdw>
                </a:effectLst>
                <a:ea typeface="ＭＳ Ｐゴシック" pitchFamily="-106" charset="-128"/>
              </a:rPr>
              <a:t>SPI vs Stratigraphy</a:t>
            </a:r>
          </a:p>
        </p:txBody>
      </p:sp>
      <p:pic>
        <p:nvPicPr>
          <p:cNvPr id="32771" name="Content Placeholder 3" descr="SPI_STRAT.jpg"/>
          <p:cNvPicPr>
            <a:picLocks noGrp="1" noChangeAspect="1"/>
          </p:cNvPicPr>
          <p:nvPr>
            <p:ph idx="1"/>
          </p:nvPr>
        </p:nvPicPr>
        <p:blipFill>
          <a:blip r:embed="rId2" cstate="print"/>
          <a:srcRect l="-11852" r="-11852"/>
          <a:stretch>
            <a:fillRect/>
          </a:stretch>
        </p:blipFill>
        <p:spPr bwMode="auto">
          <a:xfrm>
            <a:off x="-609600" y="1778000"/>
            <a:ext cx="10366375" cy="49911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447800"/>
            <a:ext cx="8077200" cy="54102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447800"/>
            <a:ext cx="8229600" cy="4572000"/>
          </a:xfrm>
        </p:spPr>
        <p:txBody>
          <a:bodyPr>
            <a:normAutofit fontScale="92500"/>
          </a:bodyPr>
          <a:lstStyle/>
          <a:p>
            <a:r>
              <a:rPr lang="en-US" dirty="0" smtClean="0"/>
              <a:t>Greatest volume, area, and material lost in levels at highest elevations and oldest in age. These also took the longest to develop</a:t>
            </a:r>
          </a:p>
          <a:p>
            <a:r>
              <a:rPr lang="en-US" smtClean="0"/>
              <a:t>4 </a:t>
            </a:r>
            <a:r>
              <a:rPr lang="en-US" dirty="0" smtClean="0"/>
              <a:t>rates between 12 and 40 m/Ma</a:t>
            </a:r>
          </a:p>
          <a:p>
            <a:pPr lvl="1"/>
            <a:r>
              <a:rPr lang="en-US" dirty="0" smtClean="0"/>
              <a:t>Average rate is 24 m/Ma</a:t>
            </a:r>
          </a:p>
          <a:p>
            <a:r>
              <a:rPr lang="en-US" dirty="0" smtClean="0">
                <a:ea typeface="ＭＳ Ｐゴシック" pitchFamily="-106" charset="-128"/>
              </a:rPr>
              <a:t>Higher erosion potential at lower elevations</a:t>
            </a:r>
          </a:p>
          <a:p>
            <a:r>
              <a:rPr lang="en-US" dirty="0" smtClean="0">
                <a:ea typeface="ＭＳ Ｐゴシック" pitchFamily="-106" charset="-128"/>
              </a:rPr>
              <a:t>Higher SPI threshold coverage in limestone than </a:t>
            </a:r>
            <a:r>
              <a:rPr lang="en-US" dirty="0" err="1" smtClean="0">
                <a:ea typeface="ＭＳ Ｐゴシック" pitchFamily="-106" charset="-128"/>
              </a:rPr>
              <a:t>clastic</a:t>
            </a:r>
            <a:r>
              <a:rPr lang="en-US" dirty="0" smtClean="0">
                <a:ea typeface="ＭＳ Ｐゴシック" pitchFamily="-106" charset="-128"/>
              </a:rPr>
              <a:t> rocks</a:t>
            </a:r>
          </a:p>
          <a:p>
            <a:pPr lvl="1"/>
            <a:endParaRPr lang="en-US" dirty="0" smtClean="0"/>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pic>
        <p:nvPicPr>
          <p:cNvPr id="4" name="Content Placeholder 3" descr="hist121710.JPG"/>
          <p:cNvPicPr>
            <a:picLocks noGrp="1"/>
          </p:cNvPicPr>
          <p:nvPr>
            <p:ph idx="1"/>
          </p:nvPr>
        </p:nvPicPr>
        <p:blipFill>
          <a:blip r:embed="rId2" cstate="print"/>
          <a:srcRect/>
          <a:stretch>
            <a:fillRect/>
          </a:stretch>
        </p:blipFill>
        <p:spPr bwMode="auto">
          <a:xfrm>
            <a:off x="1531801" y="1524000"/>
            <a:ext cx="6011999"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Sediment Dating</a:t>
            </a:r>
            <a:endParaRPr lang="en-US" dirty="0"/>
          </a:p>
        </p:txBody>
      </p:sp>
      <p:sp>
        <p:nvSpPr>
          <p:cNvPr id="4" name="Rectangle 3"/>
          <p:cNvSpPr/>
          <p:nvPr/>
        </p:nvSpPr>
        <p:spPr>
          <a:xfrm>
            <a:off x="533400" y="1676400"/>
            <a:ext cx="8001000" cy="36576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r>
              <a:rPr lang="en-US" dirty="0" smtClean="0"/>
              <a:t>Sediment accumulates in caves once it is abandoned by flow</a:t>
            </a:r>
          </a:p>
          <a:p>
            <a:r>
              <a:rPr lang="en-US" dirty="0" smtClean="0"/>
              <a:t>Date </a:t>
            </a:r>
            <a:r>
              <a:rPr lang="en-US" baseline="30000" dirty="0" smtClean="0"/>
              <a:t>26</a:t>
            </a:r>
            <a:r>
              <a:rPr lang="en-US" dirty="0" smtClean="0"/>
              <a:t>Al and </a:t>
            </a:r>
            <a:r>
              <a:rPr lang="en-US" baseline="30000" dirty="0" smtClean="0"/>
              <a:t>10</a:t>
            </a:r>
            <a:r>
              <a:rPr lang="en-US" dirty="0" smtClean="0"/>
              <a:t>Be to learn the timing of deposition</a:t>
            </a:r>
          </a:p>
          <a:p>
            <a:r>
              <a:rPr lang="en-US" dirty="0" smtClean="0"/>
              <a:t>Timing can correlate with surface events that affected a region’s climate and geomorphology history</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p:cNvSpPr/>
          <p:nvPr/>
        </p:nvSpPr>
        <p:spPr>
          <a:xfrm>
            <a:off x="5943600" y="1905000"/>
            <a:ext cx="3048000" cy="259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Results</a:t>
            </a:r>
            <a:endParaRPr lang="en-US" dirty="0"/>
          </a:p>
        </p:txBody>
      </p:sp>
      <p:pic>
        <p:nvPicPr>
          <p:cNvPr id="6" name="Content Placeholder 5"/>
          <p:cNvPicPr>
            <a:picLocks noGrp="1"/>
          </p:cNvPicPr>
          <p:nvPr>
            <p:ph idx="1"/>
          </p:nvPr>
        </p:nvPicPr>
        <p:blipFill>
          <a:blip r:embed="rId3" cstate="print"/>
          <a:srcRect/>
          <a:stretch>
            <a:fillRect/>
          </a:stretch>
        </p:blipFill>
        <p:spPr bwMode="auto">
          <a:xfrm>
            <a:off x="228600" y="1600201"/>
            <a:ext cx="5562600" cy="4876800"/>
          </a:xfrm>
          <a:prstGeom prst="rect">
            <a:avLst/>
          </a:prstGeom>
          <a:noFill/>
          <a:ln w="9525">
            <a:noFill/>
            <a:miter lim="800000"/>
            <a:headEnd/>
            <a:tailEnd/>
          </a:ln>
        </p:spPr>
      </p:pic>
      <p:sp>
        <p:nvSpPr>
          <p:cNvPr id="8" name="TextBox 7"/>
          <p:cNvSpPr txBox="1"/>
          <p:nvPr/>
        </p:nvSpPr>
        <p:spPr>
          <a:xfrm>
            <a:off x="5943600" y="5150584"/>
            <a:ext cx="3124200" cy="1631216"/>
          </a:xfrm>
          <a:prstGeom prst="rect">
            <a:avLst/>
          </a:prstGeom>
          <a:solidFill>
            <a:schemeClr val="bg1"/>
          </a:solidFill>
        </p:spPr>
        <p:txBody>
          <a:bodyPr wrap="square" rtlCol="0">
            <a:spAutoFit/>
          </a:bodyPr>
          <a:lstStyle/>
          <a:p>
            <a:r>
              <a:rPr lang="en-US" sz="1400" dirty="0" smtClean="0">
                <a:latin typeface="Arial Narrow" pitchFamily="34" charset="0"/>
              </a:rPr>
              <a:t>The ends of the boxes represent the 25th and 75th percentiles with the solid line at the median and the dashed line at the mean; the error bars depict the 10</a:t>
            </a:r>
            <a:r>
              <a:rPr lang="en-US" sz="1400" baseline="30000" dirty="0" smtClean="0">
                <a:latin typeface="Arial Narrow" pitchFamily="34" charset="0"/>
              </a:rPr>
              <a:t>th</a:t>
            </a:r>
            <a:r>
              <a:rPr lang="en-US" sz="1400" dirty="0" smtClean="0">
                <a:latin typeface="Arial Narrow" pitchFamily="34" charset="0"/>
              </a:rPr>
              <a:t> and 90</a:t>
            </a:r>
            <a:r>
              <a:rPr lang="en-US" sz="1400" baseline="30000" dirty="0" smtClean="0">
                <a:latin typeface="Arial Narrow" pitchFamily="34" charset="0"/>
              </a:rPr>
              <a:t>th</a:t>
            </a:r>
            <a:r>
              <a:rPr lang="en-US" sz="1400" dirty="0" smtClean="0">
                <a:latin typeface="Arial Narrow" pitchFamily="34" charset="0"/>
              </a:rPr>
              <a:t> percentiles and the points represent outliers. Mean increases with age level. Numerical values can be found in Table 2.</a:t>
            </a:r>
            <a:endParaRPr lang="en-US" sz="1400" dirty="0">
              <a:latin typeface="Arial Narrow" pitchFamily="34" charset="0"/>
            </a:endParaRPr>
          </a:p>
        </p:txBody>
      </p:sp>
      <p:graphicFrame>
        <p:nvGraphicFramePr>
          <p:cNvPr id="9" name="Table 8"/>
          <p:cNvGraphicFramePr>
            <a:graphicFrameLocks noGrp="1"/>
          </p:cNvGraphicFramePr>
          <p:nvPr/>
        </p:nvGraphicFramePr>
        <p:xfrm>
          <a:off x="5943600" y="1905000"/>
          <a:ext cx="3038475" cy="2611120"/>
        </p:xfrm>
        <a:graphic>
          <a:graphicData uri="http://schemas.openxmlformats.org/drawingml/2006/table">
            <a:tbl>
              <a:tblPr/>
              <a:tblGrid>
                <a:gridCol w="606322"/>
                <a:gridCol w="1283369"/>
                <a:gridCol w="1148784"/>
              </a:tblGrid>
              <a:tr h="195580">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Option 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distance from stream range (m)</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average stream dist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95580">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0-139</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0-78</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0-81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0-64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48B54"/>
                    </a:solidFill>
                  </a:tcPr>
                </a:tc>
              </a:tr>
              <a:tr h="186055">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solidFill>
                          <a:srgbClr val="000000"/>
                        </a:solidFill>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580">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Option 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distance from stream range (m)</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average stream dist (m)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95580">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5</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0-139</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40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4</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0-71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3</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0-78</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2</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0-81</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r>
              <a:tr h="186055">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level 1</a:t>
                      </a:r>
                    </a:p>
                  </a:txBody>
                  <a:tcPr marL="68580" marR="6858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0-64</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c>
                  <a:txBody>
                    <a:bodyPr/>
                    <a:lstStyle/>
                    <a:p>
                      <a:pPr marL="0" marR="0" algn="ctr">
                        <a:spcBef>
                          <a:spcPts val="0"/>
                        </a:spcBef>
                        <a:spcAft>
                          <a:spcPts val="0"/>
                        </a:spcAft>
                      </a:pPr>
                      <a:r>
                        <a:rPr lang="en-US" sz="1200" dirty="0">
                          <a:solidFill>
                            <a:srgbClr val="000000"/>
                          </a:solidFill>
                          <a:latin typeface="Times New Roman"/>
                          <a:ea typeface="Times New Roman"/>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7F7F"/>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Studies</a:t>
            </a:r>
            <a:endParaRPr lang="en-US" dirty="0"/>
          </a:p>
        </p:txBody>
      </p:sp>
      <p:sp>
        <p:nvSpPr>
          <p:cNvPr id="4" name="Rectangle 3"/>
          <p:cNvSpPr/>
          <p:nvPr/>
        </p:nvSpPr>
        <p:spPr>
          <a:xfrm>
            <a:off x="533400" y="1676400"/>
            <a:ext cx="8001000" cy="43434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normAutofit/>
          </a:bodyPr>
          <a:lstStyle/>
          <a:p>
            <a:pPr lvl="0"/>
            <a:r>
              <a:rPr lang="en-US" dirty="0" smtClean="0"/>
              <a:t>Mammoth Cave</a:t>
            </a:r>
            <a:r>
              <a:rPr lang="en-US" baseline="30000" dirty="0" smtClean="0"/>
              <a:t>1</a:t>
            </a:r>
            <a:endParaRPr lang="en-US" dirty="0" smtClean="0"/>
          </a:p>
          <a:p>
            <a:r>
              <a:rPr lang="en-US" dirty="0" smtClean="0"/>
              <a:t>Cumberland Plateau</a:t>
            </a:r>
            <a:r>
              <a:rPr lang="en-US" baseline="30000" dirty="0" smtClean="0"/>
              <a:t>2</a:t>
            </a:r>
            <a:endParaRPr lang="en-US" dirty="0" smtClean="0"/>
          </a:p>
          <a:p>
            <a:pPr lvl="1"/>
            <a:r>
              <a:rPr lang="en-US" dirty="0" smtClean="0"/>
              <a:t>Both studies used sediment dating and found four levels present</a:t>
            </a:r>
          </a:p>
          <a:p>
            <a:pPr lvl="1"/>
            <a:r>
              <a:rPr lang="en-US" dirty="0" smtClean="0"/>
              <a:t>Both mentioned the possibility of a fifth level</a:t>
            </a:r>
          </a:p>
          <a:p>
            <a:pPr lvl="1"/>
            <a:r>
              <a:rPr lang="en-US" dirty="0" smtClean="0"/>
              <a:t>Similar Geology</a:t>
            </a:r>
          </a:p>
          <a:p>
            <a:pPr lvl="1"/>
            <a:r>
              <a:rPr lang="en-US" dirty="0" smtClean="0"/>
              <a:t>Similar Timing</a:t>
            </a:r>
          </a:p>
          <a:p>
            <a:pPr lvl="2"/>
            <a:r>
              <a:rPr lang="en-US" dirty="0" smtClean="0"/>
              <a:t>Incision during the Pliocene-Pleistocene Glaciations</a:t>
            </a:r>
          </a:p>
        </p:txBody>
      </p:sp>
      <p:sp>
        <p:nvSpPr>
          <p:cNvPr id="5" name="Rectangle 3"/>
          <p:cNvSpPr>
            <a:spLocks noChangeArrowheads="1"/>
          </p:cNvSpPr>
          <p:nvPr/>
        </p:nvSpPr>
        <p:spPr bwMode="auto">
          <a:xfrm>
            <a:off x="0" y="6169968"/>
            <a:ext cx="21703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1</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Granger et al, 2001</a:t>
            </a:r>
            <a:endParaRPr kumimoji="0" lang="en-US" sz="1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30000" dirty="0" smtClean="0">
                <a:ln>
                  <a:noFill/>
                </a:ln>
                <a:solidFill>
                  <a:srgbClr val="000000"/>
                </a:solidFill>
                <a:effectLst/>
                <a:latin typeface="Arial" pitchFamily="34" charset="0"/>
                <a:ea typeface="Times New Roman" pitchFamily="18" charset="0"/>
              </a:rPr>
              <a:t>2</a:t>
            </a:r>
            <a:r>
              <a:rPr kumimoji="0" lang="en-US" sz="1200" b="0" i="0" u="none" strike="noStrike" cap="none" normalizeH="0" baseline="0" dirty="0" smtClean="0">
                <a:ln>
                  <a:noFill/>
                </a:ln>
                <a:solidFill>
                  <a:srgbClr val="000000"/>
                </a:solidFill>
                <a:effectLst/>
                <a:latin typeface="Arial" pitchFamily="34" charset="0"/>
                <a:ea typeface="Times New Roman" pitchFamily="18" charset="0"/>
              </a:rPr>
              <a:t>Anthony and Granger, 2004.</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Development</a:t>
            </a:r>
            <a:endParaRPr lang="en-US" dirty="0"/>
          </a:p>
        </p:txBody>
      </p:sp>
      <p:sp>
        <p:nvSpPr>
          <p:cNvPr id="4" name="Rectangle 3"/>
          <p:cNvSpPr/>
          <p:nvPr/>
        </p:nvSpPr>
        <p:spPr>
          <a:xfrm>
            <a:off x="533400" y="1676400"/>
            <a:ext cx="8001000" cy="4572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0"/>
            <a:ext cx="8229600" cy="4876800"/>
          </a:xfrm>
        </p:spPr>
        <p:txBody>
          <a:bodyPr/>
          <a:lstStyle/>
          <a:p>
            <a:r>
              <a:rPr lang="en-US" dirty="0" smtClean="0"/>
              <a:t>Passages created at static flow and correlate to passages at similar elevations are collectively considered a level</a:t>
            </a:r>
            <a:endParaRPr lang="en-US" dirty="0"/>
          </a:p>
          <a:p>
            <a:r>
              <a:rPr lang="en-US" dirty="0" smtClean="0"/>
              <a:t>Form from active dissolution during static base level elevation</a:t>
            </a:r>
          </a:p>
          <a:p>
            <a:pPr lvl="1"/>
            <a:r>
              <a:rPr lang="en-US" dirty="0" smtClean="0"/>
              <a:t>Abandoned once incision increases and the base level lowers</a:t>
            </a:r>
          </a:p>
          <a:p>
            <a:r>
              <a:rPr lang="en-US" dirty="0" smtClean="0"/>
              <a:t>Location where horizontal flow transitioned to rapid incision (Piezometric limit)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a:t>
            </a:r>
            <a:endParaRPr lang="en-US" dirty="0"/>
          </a:p>
        </p:txBody>
      </p:sp>
      <p:pic>
        <p:nvPicPr>
          <p:cNvPr id="5" name="Content Placeholder 3" descr="KarstTopography1.gif"/>
          <p:cNvPicPr>
            <a:picLocks noGrp="1" noChangeAspect="1"/>
          </p:cNvPicPr>
          <p:nvPr>
            <p:ph idx="1"/>
          </p:nvPr>
        </p:nvPicPr>
        <p:blipFill>
          <a:blip r:embed="rId2" cstate="print"/>
          <a:stretch>
            <a:fillRect/>
          </a:stretch>
        </p:blipFill>
        <p:spPr>
          <a:xfrm>
            <a:off x="685800" y="1447800"/>
            <a:ext cx="7658100" cy="51053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a:t>
            </a:r>
            <a:endParaRPr lang="en-US" dirty="0"/>
          </a:p>
        </p:txBody>
      </p:sp>
      <p:pic>
        <p:nvPicPr>
          <p:cNvPr id="4" name="Content Placeholder 3" descr="KarstTopography2.gif"/>
          <p:cNvPicPr>
            <a:picLocks noChangeAspect="1"/>
          </p:cNvPicPr>
          <p:nvPr/>
        </p:nvPicPr>
        <p:blipFill>
          <a:blip r:embed="rId2" cstate="print"/>
          <a:srcRect b="3030"/>
          <a:stretch>
            <a:fillRect/>
          </a:stretch>
        </p:blipFill>
        <p:spPr>
          <a:xfrm>
            <a:off x="685800" y="1600200"/>
            <a:ext cx="7543800" cy="4876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4" name="Rectangle 3"/>
          <p:cNvSpPr/>
          <p:nvPr/>
        </p:nvSpPr>
        <p:spPr>
          <a:xfrm>
            <a:off x="533400" y="1676400"/>
            <a:ext cx="8001000" cy="25908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600201"/>
            <a:ext cx="8229600" cy="2743200"/>
          </a:xfrm>
        </p:spPr>
        <p:txBody>
          <a:bodyPr/>
          <a:lstStyle/>
          <a:p>
            <a:r>
              <a:rPr lang="en-US" dirty="0" smtClean="0"/>
              <a:t>Use GIS to determine time associated with cave level development</a:t>
            </a:r>
          </a:p>
          <a:p>
            <a:r>
              <a:rPr lang="en-US" dirty="0" smtClean="0"/>
              <a:t>Determine if cave levels are correlated to Stream Power Index (SPI)</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Location of Level Studies</a:t>
            </a:r>
            <a:endParaRPr lang="en-US" dirty="0"/>
          </a:p>
        </p:txBody>
      </p:sp>
      <p:pic>
        <p:nvPicPr>
          <p:cNvPr id="4" name="Content Placeholder 3" descr="location_gray"/>
          <p:cNvPicPr>
            <a:picLocks noGrp="1"/>
          </p:cNvPicPr>
          <p:nvPr>
            <p:ph idx="1"/>
          </p:nvPr>
        </p:nvPicPr>
        <p:blipFill>
          <a:blip r:embed="rId2" cstate="print"/>
          <a:srcRect/>
          <a:stretch>
            <a:fillRect/>
          </a:stretch>
        </p:blipFill>
        <p:spPr bwMode="auto">
          <a:xfrm>
            <a:off x="462174" y="1722437"/>
            <a:ext cx="8219652"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1425</Words>
  <Application>Microsoft Office PowerPoint</Application>
  <PresentationFormat>On-screen Show (4:3)</PresentationFormat>
  <Paragraphs>454</Paragraphs>
  <Slides>30</Slides>
  <Notes>2</Notes>
  <HiddenSlides>2</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Employing GIS to investigate karst regions:  A quantitative assessment</vt:lpstr>
      <vt:lpstr>Importance</vt:lpstr>
      <vt:lpstr>Sediment Dating</vt:lpstr>
      <vt:lpstr>Level Studies</vt:lpstr>
      <vt:lpstr>Level Development</vt:lpstr>
      <vt:lpstr>Levels</vt:lpstr>
      <vt:lpstr>Levels</vt:lpstr>
      <vt:lpstr>Objectives</vt:lpstr>
      <vt:lpstr>Location of Level Studies</vt:lpstr>
      <vt:lpstr>General Geology and Hydrogeology</vt:lpstr>
      <vt:lpstr>Levels of CCSRP</vt:lpstr>
      <vt:lpstr>Spatial Distribution </vt:lpstr>
      <vt:lpstr>Methods</vt:lpstr>
      <vt:lpstr>How the 3D Tool Works</vt:lpstr>
      <vt:lpstr>Area and Volume</vt:lpstr>
      <vt:lpstr>Area and Volume</vt:lpstr>
      <vt:lpstr>Area and Volume</vt:lpstr>
      <vt:lpstr>Denudation Rates</vt:lpstr>
      <vt:lpstr>Time</vt:lpstr>
      <vt:lpstr>Comparison</vt:lpstr>
      <vt:lpstr>What is SPI?</vt:lpstr>
      <vt:lpstr>Slope</vt:lpstr>
      <vt:lpstr>Flow Accumulation and SPI</vt:lpstr>
      <vt:lpstr>SPI Thresholds</vt:lpstr>
      <vt:lpstr>Distribution of SPI</vt:lpstr>
      <vt:lpstr>SPI vs Level</vt:lpstr>
      <vt:lpstr>SPI vs Stratigraphy</vt:lpstr>
      <vt:lpstr>Conclusions</vt:lpstr>
      <vt:lpstr>Results</vt:lpstr>
      <vt:lpstr>Results</vt:lpstr>
    </vt:vector>
  </TitlesOfParts>
  <Company>Illinois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bsjacob</dc:creator>
  <cp:lastModifiedBy>Owner</cp:lastModifiedBy>
  <cp:revision>95</cp:revision>
  <dcterms:created xsi:type="dcterms:W3CDTF">2011-04-09T23:19:18Z</dcterms:created>
  <dcterms:modified xsi:type="dcterms:W3CDTF">2012-11-04T14:06:46Z</dcterms:modified>
</cp:coreProperties>
</file>