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67" r:id="rId3"/>
    <p:sldId id="269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8478-31DD-43D2-A9BE-88AB84333710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F8B0D-6C29-4F1C-A662-F7269BFF2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213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8B0D-6C29-4F1C-A662-F7269BFF2AE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1745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8B0D-6C29-4F1C-A662-F7269BFF2AE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9137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8B0D-6C29-4F1C-A662-F7269BFF2AE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7209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8B0D-6C29-4F1C-A662-F7269BFF2AE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7140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8B0D-6C29-4F1C-A662-F7269BFF2AE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4892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8B0D-6C29-4F1C-A662-F7269BFF2AE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952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8B0D-6C29-4F1C-A662-F7269BFF2A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9119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8B0D-6C29-4F1C-A662-F7269BFF2A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1201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8B0D-6C29-4F1C-A662-F7269BFF2AE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1201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8B0D-6C29-4F1C-A662-F7269BFF2AE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278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8B0D-6C29-4F1C-A662-F7269BFF2AE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174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8B0D-6C29-4F1C-A662-F7269BFF2AE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7992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8B0D-6C29-4F1C-A662-F7269BFF2AE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34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8B0D-6C29-4F1C-A662-F7269BFF2AE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140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19B46CE-EABF-4DCC-81F7-15E1DACB1762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DF6329-571B-4624-9F23-648E3CEB9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46CE-EABF-4DCC-81F7-15E1DACB1762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329-571B-4624-9F23-648E3CEB9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46CE-EABF-4DCC-81F7-15E1DACB1762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329-571B-4624-9F23-648E3CEB9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46CE-EABF-4DCC-81F7-15E1DACB1762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329-571B-4624-9F23-648E3CEB9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46CE-EABF-4DCC-81F7-15E1DACB1762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329-571B-4624-9F23-648E3CEB9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46CE-EABF-4DCC-81F7-15E1DACB1762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329-571B-4624-9F23-648E3CEB9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46CE-EABF-4DCC-81F7-15E1DACB1762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329-571B-4624-9F23-648E3CEB9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46CE-EABF-4DCC-81F7-15E1DACB1762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329-571B-4624-9F23-648E3CEB9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46CE-EABF-4DCC-81F7-15E1DACB1762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329-571B-4624-9F23-648E3CEB9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46CE-EABF-4DCC-81F7-15E1DACB1762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329-571B-4624-9F23-648E3CEB9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46CE-EABF-4DCC-81F7-15E1DACB1762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329-571B-4624-9F23-648E3CEB9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19B46CE-EABF-4DCC-81F7-15E1DACB1762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0DF6329-571B-4624-9F23-648E3CEB9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52400"/>
            <a:ext cx="5486400" cy="204843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Estrogen reduction in a coupled wetland and ground water flow-through </a:t>
            </a:r>
            <a:r>
              <a:rPr lang="en-US" sz="2800" b="1" dirty="0" smtClean="0">
                <a:solidFill>
                  <a:srgbClr val="FFFF00"/>
                </a:solidFill>
              </a:rPr>
              <a:t>system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8200"/>
            <a:ext cx="3309803" cy="126062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Laura Hanna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Eric Peterson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Illinois State University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29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024744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892" y="1143000"/>
            <a:ext cx="6881308" cy="3508977"/>
          </a:xfrm>
        </p:spPr>
        <p:txBody>
          <a:bodyPr>
            <a:normAutofit/>
          </a:bodyPr>
          <a:lstStyle/>
          <a:p>
            <a:r>
              <a:rPr lang="en-US" sz="2000" dirty="0"/>
              <a:t>Eight rounds of samples were collected from the wells, wetland, and effluent </a:t>
            </a:r>
            <a:r>
              <a:rPr lang="en-US" sz="2000" dirty="0" smtClean="0"/>
              <a:t>channel between </a:t>
            </a:r>
            <a:r>
              <a:rPr lang="en-US" sz="2000" dirty="0"/>
              <a:t>July 18 and September 29, 2011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Wells </a:t>
            </a:r>
            <a:r>
              <a:rPr lang="en-US" sz="2000" dirty="0"/>
              <a:t>were first purged until a stable </a:t>
            </a:r>
            <a:r>
              <a:rPr lang="en-US" sz="2000" dirty="0" smtClean="0"/>
              <a:t>specific conductance </a:t>
            </a:r>
            <a:r>
              <a:rPr lang="en-US" sz="2000" dirty="0"/>
              <a:t>was reached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Samples </a:t>
            </a:r>
            <a:r>
              <a:rPr lang="en-US" sz="2000" dirty="0"/>
              <a:t>were </a:t>
            </a:r>
            <a:r>
              <a:rPr lang="en-US" sz="2000" dirty="0" smtClean="0"/>
              <a:t>drawn </a:t>
            </a:r>
            <a:r>
              <a:rPr lang="en-US" sz="2000" dirty="0"/>
              <a:t>using a peristaltic pump </a:t>
            </a:r>
            <a:r>
              <a:rPr lang="en-US" sz="2000" dirty="0" smtClean="0"/>
              <a:t>and collected </a:t>
            </a:r>
            <a:r>
              <a:rPr lang="en-US" sz="2000" dirty="0"/>
              <a:t>HDPE containers (60 mL) and stored at 4</a:t>
            </a:r>
            <a:r>
              <a:rPr lang="en-US" sz="2000" baseline="30000" dirty="0"/>
              <a:t>o</a:t>
            </a:r>
            <a:r>
              <a:rPr lang="en-US" sz="2000" dirty="0"/>
              <a:t>C until </a:t>
            </a:r>
            <a:r>
              <a:rPr lang="en-US" sz="2000" dirty="0" smtClean="0"/>
              <a:t>analysis.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906" y="3838832"/>
            <a:ext cx="3270323" cy="271436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14892" y="3886200"/>
            <a:ext cx="5204908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Estrogen concentrations were analyzed ELISA kits (</a:t>
            </a:r>
            <a:r>
              <a:rPr lang="en-US" sz="2000" dirty="0" err="1"/>
              <a:t>Ecologienia</a:t>
            </a:r>
            <a:r>
              <a:rPr lang="en-US" sz="2000" dirty="0"/>
              <a:t> ®, Japan </a:t>
            </a:r>
            <a:r>
              <a:rPr lang="en-US" sz="2000" dirty="0" err="1"/>
              <a:t>EnviroChemicals</a:t>
            </a:r>
            <a:r>
              <a:rPr lang="en-US" sz="2000" dirty="0"/>
              <a:t>, Ltd.) with detection limits of 25 </a:t>
            </a:r>
            <a:r>
              <a:rPr lang="en-US" sz="2000" dirty="0" err="1"/>
              <a:t>ng</a:t>
            </a:r>
            <a:r>
              <a:rPr lang="en-US" sz="2000" dirty="0"/>
              <a:t>/L for E2 and 15 </a:t>
            </a:r>
            <a:r>
              <a:rPr lang="en-US" sz="2000" dirty="0" err="1"/>
              <a:t>ng</a:t>
            </a:r>
            <a:r>
              <a:rPr lang="en-US" sz="2000" dirty="0"/>
              <a:t>/L </a:t>
            </a:r>
            <a:r>
              <a:rPr lang="en-US" sz="2000" dirty="0" smtClean="0"/>
              <a:t>for E1.</a:t>
            </a:r>
          </a:p>
        </p:txBody>
      </p:sp>
    </p:spTree>
    <p:extLst>
      <p:ext uri="{BB962C8B-B14F-4D97-AF65-F5344CB8AC3E}">
        <p14:creationId xmlns="" xmlns:p14="http://schemas.microsoft.com/office/powerpoint/2010/main" val="300072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Neither E2 nor E1 were measured in the ground water upgradient of the wetland (CW 4 and CW 5). </a:t>
            </a:r>
            <a:endParaRPr lang="en-US" dirty="0" smtClean="0"/>
          </a:p>
          <a:p>
            <a:r>
              <a:rPr lang="en-US" dirty="0" smtClean="0"/>
              <a:t>E2 </a:t>
            </a:r>
            <a:r>
              <a:rPr lang="en-US" dirty="0"/>
              <a:t>and E1 were identified in the treated effluent and wetlands during each sampling </a:t>
            </a:r>
            <a:r>
              <a:rPr lang="en-US" dirty="0" smtClean="0"/>
              <a:t>event.</a:t>
            </a:r>
          </a:p>
          <a:p>
            <a:r>
              <a:rPr lang="en-US" dirty="0" smtClean="0"/>
              <a:t>In only </a:t>
            </a:r>
            <a:r>
              <a:rPr lang="en-US" dirty="0"/>
              <a:t>one </a:t>
            </a:r>
            <a:r>
              <a:rPr lang="en-US" dirty="0" smtClean="0"/>
              <a:t>well, CW 2D, were E2 </a:t>
            </a:r>
            <a:r>
              <a:rPr lang="en-US" dirty="0"/>
              <a:t>or E1 </a:t>
            </a:r>
            <a:r>
              <a:rPr lang="en-US" dirty="0" smtClean="0"/>
              <a:t>measured </a:t>
            </a:r>
            <a:r>
              <a:rPr lang="en-US" dirty="0"/>
              <a:t>above the detection limit </a:t>
            </a:r>
            <a:r>
              <a:rPr lang="en-US" dirty="0" smtClean="0"/>
              <a:t>during </a:t>
            </a:r>
            <a:r>
              <a:rPr lang="en-US" dirty="0"/>
              <a:t>more than one sampling.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of the deep wells witnessed at least one sampling when E2 was above the detection limit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Only one shallow well, CW 1S, recorded an E2 concentration above the detection limit.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4016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01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Results - 17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-estradiol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Estrone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3355298"/>
              </p:ext>
            </p:extLst>
          </p:nvPr>
        </p:nvGraphicFramePr>
        <p:xfrm>
          <a:off x="762000" y="2057406"/>
          <a:ext cx="7467600" cy="3893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9836"/>
                <a:gridCol w="1053644"/>
                <a:gridCol w="1066317"/>
                <a:gridCol w="1073922"/>
                <a:gridCol w="1059557"/>
                <a:gridCol w="1067162"/>
                <a:gridCol w="1067162"/>
              </a:tblGrid>
              <a:tr h="3919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Location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17 </a:t>
                      </a:r>
                      <a:r>
                        <a:rPr lang="en-US" sz="1100" dirty="0"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lang="en-US" sz="1100" dirty="0">
                          <a:effectLst/>
                        </a:rPr>
                        <a:t>-Estradiol (E2)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ng</a:t>
                      </a:r>
                      <a:r>
                        <a:rPr lang="en-US" sz="1100" dirty="0">
                          <a:effectLst/>
                        </a:rPr>
                        <a:t>/L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Estrone (E1)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ng</a:t>
                      </a:r>
                      <a:r>
                        <a:rPr lang="en-US" sz="1100" dirty="0">
                          <a:effectLst/>
                        </a:rPr>
                        <a:t>/L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Minimum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Maximum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Average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Minimum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Maximum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Average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</a:tr>
              <a:tr h="391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Treated Effluent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</a:tr>
              <a:tr h="194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Wetland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</a:tr>
              <a:tr h="194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CW 1S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</a:tr>
              <a:tr h="194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CW 1D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</a:tr>
              <a:tr h="194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CW 2S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</a:tr>
              <a:tr h="194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CW 2D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762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</a:tr>
              <a:tr h="194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CW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</a:tr>
              <a:tr h="194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CW 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</a:tr>
              <a:tr h="194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CW 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</a:tr>
              <a:tr h="194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CW 7S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</a:tr>
              <a:tr h="194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CW 7D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</a:tr>
              <a:tr h="194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CW 8S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</a:tr>
              <a:tr h="194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CW 8D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</a:tr>
              <a:tr h="194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CW 10S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</a:tr>
              <a:tr h="194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CW 10D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B.D.L.</a:t>
                      </a:r>
                      <a:r>
                        <a:rPr lang="en-US" sz="1100" baseline="30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22859" y="6019800"/>
            <a:ext cx="5950668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#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B.D.L. – Below Detection Limit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 For Average values equal to the maximum value, only one sample was above the detection limit.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786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Data indicate that the wetland is serving as a sink for E2 and E1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67% reduction of E2</a:t>
            </a:r>
          </a:p>
          <a:p>
            <a:pPr lvl="1"/>
            <a:r>
              <a:rPr lang="en-US" dirty="0" smtClean="0"/>
              <a:t>44% reduction of E1</a:t>
            </a:r>
            <a:endParaRPr lang="en-US" dirty="0"/>
          </a:p>
          <a:p>
            <a:r>
              <a:rPr lang="en-US" dirty="0" smtClean="0"/>
              <a:t>Data reinforce that the </a:t>
            </a:r>
            <a:r>
              <a:rPr lang="en-US" dirty="0"/>
              <a:t>dominant pathway is through the Henry Formation, with </a:t>
            </a:r>
            <a:r>
              <a:rPr lang="en-US" dirty="0" smtClean="0"/>
              <a:t>limited </a:t>
            </a:r>
            <a:r>
              <a:rPr lang="en-US" dirty="0"/>
              <a:t>ground water flow through the </a:t>
            </a:r>
            <a:r>
              <a:rPr lang="en-US" dirty="0" smtClean="0"/>
              <a:t>alluvium.</a:t>
            </a:r>
          </a:p>
          <a:p>
            <a:r>
              <a:rPr lang="en-US" dirty="0" smtClean="0"/>
              <a:t>The </a:t>
            </a:r>
            <a:r>
              <a:rPr lang="en-US" dirty="0"/>
              <a:t>absences of E2 and E1 within the ground water indicate that both are being effectively removed within the ground water system.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1354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58" y="1372188"/>
            <a:ext cx="8243942" cy="3508977"/>
          </a:xfrm>
        </p:spPr>
        <p:txBody>
          <a:bodyPr/>
          <a:lstStyle/>
          <a:p>
            <a:r>
              <a:rPr lang="en-US" dirty="0" smtClean="0"/>
              <a:t>Illinois Groundwater Association – Student Research Grant (Hanna)</a:t>
            </a:r>
          </a:p>
          <a:p>
            <a:r>
              <a:rPr lang="en-US" dirty="0" smtClean="0"/>
              <a:t>Illinois-Indiana Sea Grant Program – (Peterson)</a:t>
            </a:r>
          </a:p>
          <a:p>
            <a:r>
              <a:rPr lang="en-US" dirty="0" smtClean="0"/>
              <a:t>Bloomington-Normal Waste Water District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71800"/>
            <a:ext cx="5829300" cy="388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283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</a:t>
            </a:r>
            <a:r>
              <a:rPr lang="en-US" dirty="0" smtClean="0"/>
              <a:t>ndocrine-disrupting </a:t>
            </a:r>
            <a:r>
              <a:rPr lang="en-US" dirty="0"/>
              <a:t>compounds (EDCs) has been reported in surface </a:t>
            </a:r>
            <a:r>
              <a:rPr lang="en-US" dirty="0" smtClean="0"/>
              <a:t>water, </a:t>
            </a:r>
            <a:r>
              <a:rPr lang="en-US" dirty="0"/>
              <a:t>spring </a:t>
            </a:r>
            <a:r>
              <a:rPr lang="en-US" dirty="0" smtClean="0"/>
              <a:t>water, </a:t>
            </a:r>
            <a:r>
              <a:rPr lang="en-US" dirty="0"/>
              <a:t>and overland flow </a:t>
            </a:r>
            <a:r>
              <a:rPr lang="en-US" dirty="0" smtClean="0"/>
              <a:t>systems. </a:t>
            </a:r>
          </a:p>
          <a:p>
            <a:r>
              <a:rPr lang="en-US" dirty="0"/>
              <a:t>EDCs </a:t>
            </a:r>
            <a:r>
              <a:rPr lang="en-US" dirty="0" smtClean="0"/>
              <a:t>disrupt reproduction </a:t>
            </a:r>
            <a:r>
              <a:rPr lang="en-US" dirty="0"/>
              <a:t>in aquatic </a:t>
            </a:r>
            <a:r>
              <a:rPr lang="en-US" dirty="0" smtClean="0"/>
              <a:t>organisms, increase </a:t>
            </a:r>
            <a:r>
              <a:rPr lang="en-US" dirty="0"/>
              <a:t>in the mortality of aquatic </a:t>
            </a:r>
            <a:r>
              <a:rPr lang="en-US" dirty="0" smtClean="0"/>
              <a:t>organisms, impact </a:t>
            </a:r>
            <a:r>
              <a:rPr lang="en-US" dirty="0"/>
              <a:t>on human </a:t>
            </a:r>
            <a:r>
              <a:rPr lang="en-US" dirty="0" smtClean="0"/>
              <a:t>reproduction.</a:t>
            </a:r>
          </a:p>
          <a:p>
            <a:r>
              <a:rPr lang="en-US" dirty="0" smtClean="0"/>
              <a:t>The </a:t>
            </a:r>
            <a:r>
              <a:rPr lang="en-US" dirty="0"/>
              <a:t>most potent EDCs released into the aquatic system are steroid hormones, </a:t>
            </a:r>
            <a:r>
              <a:rPr lang="en-US" dirty="0" smtClean="0"/>
              <a:t>specifically </a:t>
            </a:r>
            <a:r>
              <a:rPr lang="en-US" dirty="0"/>
              <a:t>17β-estradiol (E2</a:t>
            </a:r>
            <a:r>
              <a:rPr lang="en-US" dirty="0" smtClean="0"/>
              <a:t>).</a:t>
            </a:r>
          </a:p>
          <a:p>
            <a:r>
              <a:rPr lang="en-US" dirty="0" smtClean="0"/>
              <a:t>E2 </a:t>
            </a:r>
            <a:r>
              <a:rPr lang="en-US" dirty="0"/>
              <a:t>is transformed biologically and abiotically to estrone (E1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As </a:t>
            </a:r>
            <a:r>
              <a:rPr lang="en-US" dirty="0"/>
              <a:t>the primary and most potent female hormone, E2 stimulates the growth and development of the female sex organs in vertebrates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E2 concentrations </a:t>
            </a:r>
            <a:r>
              <a:rPr lang="en-US" dirty="0"/>
              <a:t>below 10 </a:t>
            </a:r>
            <a:r>
              <a:rPr lang="en-US" dirty="0" err="1" smtClean="0"/>
              <a:t>ng</a:t>
            </a:r>
            <a:r>
              <a:rPr lang="en-US" dirty="0" smtClean="0"/>
              <a:t>/L impact fish causing testicular abnormalities, </a:t>
            </a:r>
            <a:r>
              <a:rPr lang="en-US" dirty="0"/>
              <a:t>feminization of male </a:t>
            </a:r>
            <a:r>
              <a:rPr lang="en-US" dirty="0" smtClean="0"/>
              <a:t>fish, </a:t>
            </a:r>
            <a:r>
              <a:rPr lang="en-US" dirty="0"/>
              <a:t>and reduced </a:t>
            </a:r>
            <a:r>
              <a:rPr lang="en-US" dirty="0" smtClean="0"/>
              <a:t>spawning.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15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2323652"/>
            <a:ext cx="7543800" cy="41533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Human and animal </a:t>
            </a:r>
            <a:r>
              <a:rPr lang="en-US" dirty="0"/>
              <a:t>waste serves as both a point and non-point </a:t>
            </a:r>
            <a:r>
              <a:rPr lang="en-US" dirty="0" smtClean="0"/>
              <a:t>source.</a:t>
            </a:r>
          </a:p>
          <a:p>
            <a:r>
              <a:rPr lang="en-US" dirty="0" smtClean="0"/>
              <a:t>Treated effluent </a:t>
            </a:r>
            <a:r>
              <a:rPr lang="en-US" dirty="0"/>
              <a:t>from wastewater treatment plants (WWTPs) serves as a major point source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Naturally </a:t>
            </a:r>
            <a:r>
              <a:rPr lang="en-US" dirty="0"/>
              <a:t>excreted </a:t>
            </a:r>
            <a:r>
              <a:rPr lang="en-US" dirty="0" smtClean="0"/>
              <a:t>E2, in </a:t>
            </a:r>
            <a:r>
              <a:rPr lang="en-US" dirty="0"/>
              <a:t>urine and in </a:t>
            </a:r>
            <a:r>
              <a:rPr lang="en-US" dirty="0" smtClean="0"/>
              <a:t>feces, </a:t>
            </a:r>
            <a:r>
              <a:rPr lang="en-US" dirty="0"/>
              <a:t>accounts for 95% or more of the E2 in wastewater, with the remaining 5% or less associated with E2 used </a:t>
            </a:r>
            <a:r>
              <a:rPr lang="en-US" dirty="0" smtClean="0"/>
              <a:t>therapeutically (Christensen,1998). </a:t>
            </a:r>
          </a:p>
          <a:p>
            <a:r>
              <a:rPr lang="en-US" dirty="0" smtClean="0"/>
              <a:t>Concentrations </a:t>
            </a:r>
            <a:r>
              <a:rPr lang="en-US" dirty="0"/>
              <a:t>of E1 and E2 as high as 180 </a:t>
            </a:r>
            <a:r>
              <a:rPr lang="en-US" dirty="0" err="1"/>
              <a:t>ng</a:t>
            </a:r>
            <a:r>
              <a:rPr lang="en-US" dirty="0"/>
              <a:t>/L and 55 </a:t>
            </a:r>
            <a:r>
              <a:rPr lang="en-US" dirty="0" err="1"/>
              <a:t>ng</a:t>
            </a:r>
            <a:r>
              <a:rPr lang="en-US" dirty="0"/>
              <a:t>/L, respectively, have been observed in treated effluent </a:t>
            </a:r>
            <a:r>
              <a:rPr lang="en-US" dirty="0" smtClean="0"/>
              <a:t>(</a:t>
            </a:r>
            <a:r>
              <a:rPr lang="en-US" i="1" dirty="0" smtClean="0"/>
              <a:t>Komori et al. 2004, Peterson and Lanning, 2009</a:t>
            </a:r>
            <a:r>
              <a:rPr lang="en-US" dirty="0" smtClean="0"/>
              <a:t>).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145" y="838200"/>
            <a:ext cx="4747710" cy="1143000"/>
          </a:xfrm>
        </p:spPr>
        <p:txBody>
          <a:bodyPr/>
          <a:lstStyle/>
          <a:p>
            <a:r>
              <a:rPr lang="en-US" dirty="0" smtClean="0"/>
              <a:t>Sources of E2 &amp; E1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75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81200"/>
            <a:ext cx="4114800" cy="4495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Conventional </a:t>
            </a:r>
            <a:r>
              <a:rPr lang="en-US" dirty="0"/>
              <a:t>WWTPs are not designed to remove either E1 or </a:t>
            </a:r>
            <a:r>
              <a:rPr lang="en-US" dirty="0" smtClean="0"/>
              <a:t>E2.</a:t>
            </a:r>
          </a:p>
          <a:p>
            <a:r>
              <a:rPr lang="en-US" dirty="0" smtClean="0"/>
              <a:t>Primary </a:t>
            </a:r>
            <a:r>
              <a:rPr lang="en-US" dirty="0"/>
              <a:t>and secondary </a:t>
            </a:r>
            <a:r>
              <a:rPr lang="en-US" dirty="0" smtClean="0"/>
              <a:t>treatment of WWTPs remove </a:t>
            </a:r>
            <a:r>
              <a:rPr lang="en-US" dirty="0"/>
              <a:t>E1 and E2 from wastewater and have reported removal rates ranging between 64 to 88% depending upon the treatment process </a:t>
            </a:r>
            <a:r>
              <a:rPr lang="en-US" dirty="0" smtClean="0"/>
              <a:t>(</a:t>
            </a:r>
            <a:r>
              <a:rPr lang="en-US" sz="1800" dirty="0" err="1" smtClean="0"/>
              <a:t>Ternes</a:t>
            </a:r>
            <a:r>
              <a:rPr lang="en-US" sz="1800" dirty="0" smtClean="0"/>
              <a:t> et al. 1999, </a:t>
            </a:r>
            <a:r>
              <a:rPr lang="en-US" sz="1800" dirty="0" err="1" smtClean="0"/>
              <a:t>Cicek</a:t>
            </a:r>
            <a:r>
              <a:rPr lang="en-US" sz="1800" dirty="0" smtClean="0"/>
              <a:t> et al., 2007</a:t>
            </a:r>
            <a:r>
              <a:rPr lang="en-US" dirty="0" smtClean="0"/>
              <a:t>). </a:t>
            </a:r>
            <a:endParaRPr lang="en-US" dirty="0"/>
          </a:p>
          <a:p>
            <a:r>
              <a:rPr lang="en-US" dirty="0" smtClean="0"/>
              <a:t>WWTPs </a:t>
            </a:r>
            <a:r>
              <a:rPr lang="en-US" dirty="0"/>
              <a:t>have been incorporating wetlands as a tertiary treatment step for municipal </a:t>
            </a:r>
            <a:r>
              <a:rPr lang="en-US" dirty="0" smtClean="0"/>
              <a:t>wastewater. </a:t>
            </a:r>
          </a:p>
          <a:p>
            <a:r>
              <a:rPr lang="en-US" dirty="0" smtClean="0"/>
              <a:t>As </a:t>
            </a:r>
            <a:r>
              <a:rPr lang="en-US" dirty="0"/>
              <a:t>a tertiary treatment, </a:t>
            </a:r>
            <a:r>
              <a:rPr lang="en-US" dirty="0" smtClean="0"/>
              <a:t>wetlands </a:t>
            </a:r>
            <a:r>
              <a:rPr lang="en-US" dirty="0"/>
              <a:t>reduced E2 </a:t>
            </a:r>
            <a:r>
              <a:rPr lang="en-US" dirty="0" smtClean="0"/>
              <a:t>up to 27% (</a:t>
            </a:r>
            <a:r>
              <a:rPr lang="en-US" sz="1800" dirty="0" smtClean="0"/>
              <a:t>Peterson and Lanning, 2009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</a:t>
            </a:r>
            <a:r>
              <a:rPr lang="en-US" dirty="0"/>
              <a:t>wetland environment provides two </a:t>
            </a:r>
            <a:r>
              <a:rPr lang="en-US" dirty="0" smtClean="0"/>
              <a:t>pathways </a:t>
            </a:r>
            <a:r>
              <a:rPr lang="en-US" dirty="0"/>
              <a:t>for E2 removal </a:t>
            </a:r>
            <a:endParaRPr lang="en-US" dirty="0" smtClean="0"/>
          </a:p>
          <a:p>
            <a:pPr lvl="1"/>
            <a:r>
              <a:rPr lang="en-US" dirty="0" smtClean="0"/>
              <a:t>Sorption of E2 on </a:t>
            </a:r>
            <a:r>
              <a:rPr lang="en-US" dirty="0"/>
              <a:t>to </a:t>
            </a:r>
            <a:r>
              <a:rPr lang="en-US" dirty="0" smtClean="0"/>
              <a:t>sediment.</a:t>
            </a:r>
          </a:p>
          <a:p>
            <a:pPr lvl="1"/>
            <a:r>
              <a:rPr lang="en-US" dirty="0" smtClean="0"/>
              <a:t>Transformation of E2 to </a:t>
            </a:r>
            <a:r>
              <a:rPr lang="en-US" dirty="0"/>
              <a:t>E1, which may then be degraded to additional </a:t>
            </a:r>
            <a:r>
              <a:rPr lang="en-US" dirty="0" smtClean="0"/>
              <a:t>by-products.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685800"/>
            <a:ext cx="381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Fate of E2 &amp; E1 in WWTPs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98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191000"/>
            <a:ext cx="89916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Investigate </a:t>
            </a:r>
            <a:r>
              <a:rPr lang="en-US" dirty="0">
                <a:solidFill>
                  <a:srgbClr val="FFFF00"/>
                </a:solidFill>
              </a:rPr>
              <a:t>the reduction of 17</a:t>
            </a:r>
            <a:r>
              <a:rPr lang="en-US" dirty="0">
                <a:solidFill>
                  <a:srgbClr val="FFFF00"/>
                </a:solidFill>
                <a:latin typeface="Symbol" pitchFamily="18" charset="2"/>
              </a:rPr>
              <a:t>b</a:t>
            </a:r>
            <a:r>
              <a:rPr lang="en-US" dirty="0">
                <a:solidFill>
                  <a:srgbClr val="FFFF00"/>
                </a:solidFill>
              </a:rPr>
              <a:t>-estradiol (E2) and Estrone (E1) in treated wastewaters </a:t>
            </a:r>
            <a:r>
              <a:rPr lang="en-US" dirty="0" smtClean="0">
                <a:solidFill>
                  <a:srgbClr val="FFFF00"/>
                </a:solidFill>
              </a:rPr>
              <a:t>subjected </a:t>
            </a:r>
            <a:r>
              <a:rPr lang="en-US" dirty="0">
                <a:solidFill>
                  <a:srgbClr val="FFFF00"/>
                </a:solidFill>
              </a:rPr>
              <a:t>to a tertiary treatment composed of a coupled wetland and ground water flow through </a:t>
            </a:r>
            <a:r>
              <a:rPr lang="en-US" dirty="0" smtClean="0">
                <a:solidFill>
                  <a:srgbClr val="FFFF00"/>
                </a:solidFill>
              </a:rPr>
              <a:t>system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Quantify </a:t>
            </a:r>
            <a:r>
              <a:rPr lang="en-US" dirty="0">
                <a:solidFill>
                  <a:srgbClr val="FFFF00"/>
                </a:solidFill>
              </a:rPr>
              <a:t>the presence of E2 and E1 in treated wastewater and along ground water pathways from a </a:t>
            </a:r>
            <a:r>
              <a:rPr lang="en-US" dirty="0" smtClean="0">
                <a:solidFill>
                  <a:srgbClr val="FFFF00"/>
                </a:solidFill>
              </a:rPr>
              <a:t>wetland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Determine </a:t>
            </a:r>
            <a:r>
              <a:rPr lang="en-US" dirty="0">
                <a:solidFill>
                  <a:srgbClr val="FFFF00"/>
                </a:solidFill>
              </a:rPr>
              <a:t>the potential reduction of E2 and transformation of E2 to E1 along the ground water </a:t>
            </a:r>
            <a:r>
              <a:rPr lang="en-US" dirty="0" smtClean="0">
                <a:solidFill>
                  <a:srgbClr val="FFFF00"/>
                </a:solidFill>
              </a:rPr>
              <a:t>pathways.</a:t>
            </a:r>
          </a:p>
        </p:txBody>
      </p:sp>
    </p:spTree>
    <p:extLst>
      <p:ext uri="{BB962C8B-B14F-4D97-AF65-F5344CB8AC3E}">
        <p14:creationId xmlns="" xmlns:p14="http://schemas.microsoft.com/office/powerpoint/2010/main" val="6415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399" y="762000"/>
            <a:ext cx="3886201" cy="5638800"/>
          </a:xfrm>
        </p:spPr>
        <p:txBody>
          <a:bodyPr>
            <a:noAutofit/>
          </a:bodyPr>
          <a:lstStyle/>
          <a:p>
            <a:r>
              <a:rPr lang="en-US" sz="1600" dirty="0"/>
              <a:t>Bloomington-Normal Wastewater Reclamation District (BNWRD) facility located south of Bloomington, </a:t>
            </a:r>
            <a:r>
              <a:rPr lang="en-US" sz="1600" dirty="0" smtClean="0"/>
              <a:t>Illinois.</a:t>
            </a:r>
          </a:p>
          <a:p>
            <a:r>
              <a:rPr lang="en-US" sz="1600" dirty="0" smtClean="0"/>
              <a:t>Houses </a:t>
            </a:r>
            <a:r>
              <a:rPr lang="en-US" sz="1600" dirty="0"/>
              <a:t>a wastewater treatment facility, two constructed wetlands, and Little Kickapoo Creek (LKC</a:t>
            </a:r>
            <a:r>
              <a:rPr lang="en-US" sz="1600" dirty="0" smtClean="0"/>
              <a:t>).</a:t>
            </a:r>
          </a:p>
          <a:p>
            <a:r>
              <a:rPr lang="en-US" sz="1600" dirty="0" smtClean="0"/>
              <a:t>Focus on </a:t>
            </a:r>
            <a:r>
              <a:rPr lang="en-US" sz="1600" dirty="0"/>
              <a:t>the southern, and larger, </a:t>
            </a:r>
            <a:r>
              <a:rPr lang="en-US" sz="1600" dirty="0" smtClean="0"/>
              <a:t>wetland.</a:t>
            </a:r>
          </a:p>
          <a:p>
            <a:r>
              <a:rPr lang="en-US" sz="1600" dirty="0" smtClean="0"/>
              <a:t>Wetland </a:t>
            </a:r>
            <a:r>
              <a:rPr lang="en-US" sz="1600" dirty="0"/>
              <a:t>receives a fraction of the treated wastewater </a:t>
            </a:r>
            <a:r>
              <a:rPr lang="en-US" sz="1600" dirty="0" smtClean="0"/>
              <a:t>effluent.</a:t>
            </a:r>
          </a:p>
          <a:p>
            <a:r>
              <a:rPr lang="en-US" sz="1600" dirty="0" smtClean="0"/>
              <a:t>Wetland constructed </a:t>
            </a:r>
            <a:r>
              <a:rPr lang="en-US" sz="1600" dirty="0"/>
              <a:t>by excavating the upper part of the alluvium, grading the area, and then using the alluvium to form the berm around the wetland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Originally, the wetland sat </a:t>
            </a:r>
            <a:r>
              <a:rPr lang="en-US" sz="1600" dirty="0"/>
              <a:t>above the water </a:t>
            </a:r>
            <a:r>
              <a:rPr lang="en-US" sz="1600" dirty="0" smtClean="0"/>
              <a:t>table.</a:t>
            </a:r>
          </a:p>
          <a:p>
            <a:r>
              <a:rPr lang="en-US" sz="1600" dirty="0" smtClean="0"/>
              <a:t>Series of nested and single wells ring the wetland.</a:t>
            </a:r>
          </a:p>
        </p:txBody>
      </p:sp>
      <p:pic>
        <p:nvPicPr>
          <p:cNvPr id="4" name="Picture 3" descr="study site with IL location"/>
          <p:cNvPicPr/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" y="838200"/>
            <a:ext cx="4715069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84414"/>
            <a:ext cx="3343835" cy="707571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54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-76200"/>
            <a:ext cx="3886200" cy="685800"/>
          </a:xfrm>
        </p:spPr>
        <p:txBody>
          <a:bodyPr>
            <a:noAutofit/>
          </a:bodyPr>
          <a:lstStyle/>
          <a:p>
            <a:r>
              <a:rPr lang="en-US" b="1" dirty="0" smtClean="0"/>
              <a:t>Geology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800600"/>
            <a:ext cx="7620000" cy="1676400"/>
          </a:xfrm>
        </p:spPr>
        <p:txBody>
          <a:bodyPr>
            <a:normAutofit fontScale="40000" lnSpcReduction="20000"/>
          </a:bodyPr>
          <a:lstStyle/>
          <a:p>
            <a:pPr marL="68580" indent="0">
              <a:buNone/>
            </a:pPr>
            <a:r>
              <a:rPr lang="en-US" sz="4500" dirty="0"/>
              <a:t>The geologic units underlying the site </a:t>
            </a:r>
            <a:r>
              <a:rPr lang="en-US" sz="4500" dirty="0" smtClean="0"/>
              <a:t>are:</a:t>
            </a:r>
          </a:p>
          <a:p>
            <a:r>
              <a:rPr lang="en-US" sz="4500" dirty="0" smtClean="0"/>
              <a:t>Cahokia </a:t>
            </a:r>
            <a:r>
              <a:rPr lang="en-US" sz="4500" dirty="0"/>
              <a:t>Alluvium </a:t>
            </a:r>
            <a:r>
              <a:rPr lang="en-US" sz="4500" dirty="0" smtClean="0"/>
              <a:t>– Holocene flood deposits.</a:t>
            </a:r>
          </a:p>
          <a:p>
            <a:r>
              <a:rPr lang="en-US" sz="4500" dirty="0" smtClean="0"/>
              <a:t>Henry Formation – glacial outwash unit, water </a:t>
            </a:r>
            <a:r>
              <a:rPr lang="en-US" sz="4500" dirty="0"/>
              <a:t>table aquifer.  </a:t>
            </a:r>
            <a:endParaRPr lang="en-US" sz="4500" dirty="0" smtClean="0"/>
          </a:p>
          <a:p>
            <a:r>
              <a:rPr lang="en-US" sz="4500" dirty="0" smtClean="0"/>
              <a:t>Wedron </a:t>
            </a:r>
            <a:r>
              <a:rPr lang="en-US" sz="4500" dirty="0"/>
              <a:t>Formation </a:t>
            </a:r>
            <a:r>
              <a:rPr lang="en-US" sz="4500" dirty="0" smtClean="0"/>
              <a:t>– glacial till underlying Henry Formation, serves </a:t>
            </a:r>
            <a:r>
              <a:rPr lang="en-US" sz="4500" dirty="0"/>
              <a:t>as a lower confining </a:t>
            </a:r>
            <a:r>
              <a:rPr lang="en-US" sz="4500" dirty="0" smtClean="0"/>
              <a:t>unit. </a:t>
            </a:r>
            <a:endParaRPr lang="en-US" sz="4500" dirty="0"/>
          </a:p>
          <a:p>
            <a:endParaRPr lang="en-US" dirty="0"/>
          </a:p>
        </p:txBody>
      </p:sp>
      <p:pic>
        <p:nvPicPr>
          <p:cNvPr id="4" name="Picture 3" descr="N-S cross-section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315200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E-W cross-section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861" r="44522"/>
          <a:stretch>
            <a:fillRect/>
          </a:stretch>
        </p:blipFill>
        <p:spPr bwMode="auto">
          <a:xfrm>
            <a:off x="914400" y="2819400"/>
            <a:ext cx="7315200" cy="1932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76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33761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Hydrogeology</a:t>
            </a:r>
            <a:endParaRPr lang="en-US" dirty="0"/>
          </a:p>
        </p:txBody>
      </p:sp>
      <p:pic>
        <p:nvPicPr>
          <p:cNvPr id="4" name="Picture 3" descr="water table contour 2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02" y="0"/>
            <a:ext cx="3848698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onceptual model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" y="4876800"/>
            <a:ext cx="6145376" cy="194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6576525"/>
            <a:ext cx="2326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Figures from Ackerman, 2011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415230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Ground </a:t>
            </a:r>
            <a:r>
              <a:rPr lang="en-US" dirty="0"/>
              <a:t>water flow </a:t>
            </a:r>
            <a:r>
              <a:rPr lang="en-US" dirty="0" smtClean="0"/>
              <a:t>is from West to East (LKC) with a horizontal </a:t>
            </a:r>
            <a:r>
              <a:rPr lang="en-US" dirty="0"/>
              <a:t>gradient </a:t>
            </a:r>
            <a:r>
              <a:rPr lang="en-US" dirty="0" smtClean="0"/>
              <a:t>0.02 </a:t>
            </a:r>
            <a:r>
              <a:rPr lang="en-US" dirty="0"/>
              <a:t>– </a:t>
            </a:r>
            <a:r>
              <a:rPr lang="en-US" dirty="0" smtClean="0"/>
              <a:t>0.04</a:t>
            </a:r>
          </a:p>
          <a:p>
            <a:r>
              <a:rPr lang="en-US" dirty="0" smtClean="0"/>
              <a:t>111 m</a:t>
            </a:r>
            <a:r>
              <a:rPr lang="en-US" baseline="30000" dirty="0" smtClean="0"/>
              <a:t>3</a:t>
            </a:r>
            <a:r>
              <a:rPr lang="en-US" dirty="0" smtClean="0"/>
              <a:t>/day of wetland </a:t>
            </a:r>
            <a:r>
              <a:rPr lang="en-US" dirty="0"/>
              <a:t>water seeps into the subsurface and flows towards creek along with regular ground water flow.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22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-5715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Hydrogeology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914400"/>
            <a:ext cx="3653117" cy="5410200"/>
          </a:xfrm>
        </p:spPr>
        <p:txBody>
          <a:bodyPr/>
          <a:lstStyle/>
          <a:p>
            <a:r>
              <a:rPr lang="en-US" dirty="0" smtClean="0"/>
              <a:t>Ackerman (2011) simulated travel times of 20 days from wetlands to wells and a more SE movement of water.</a:t>
            </a:r>
          </a:p>
          <a:p>
            <a:r>
              <a:rPr lang="en-US" dirty="0" smtClean="0"/>
              <a:t>50 to 100% of waters in down gradient wells is from the wetlands.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modpath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37"/>
            <a:ext cx="4876800" cy="643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37326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285</TotalTime>
  <Words>1164</Words>
  <Application>Microsoft Office PowerPoint</Application>
  <PresentationFormat>On-screen Show (4:3)</PresentationFormat>
  <Paragraphs>203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Estrogen reduction in a coupled wetland and ground water flow-through system</vt:lpstr>
      <vt:lpstr>Environmental Risk</vt:lpstr>
      <vt:lpstr>Sources of E2 &amp; E1</vt:lpstr>
      <vt:lpstr>Fate of E2 &amp; E1 in WWTPs</vt:lpstr>
      <vt:lpstr>Objectives</vt:lpstr>
      <vt:lpstr>Study Area</vt:lpstr>
      <vt:lpstr>Geology</vt:lpstr>
      <vt:lpstr>Hydrogeology</vt:lpstr>
      <vt:lpstr>Hydrogeology</vt:lpstr>
      <vt:lpstr>Methods</vt:lpstr>
      <vt:lpstr>Results</vt:lpstr>
      <vt:lpstr>Results - 17b-estradiol and Estrone</vt:lpstr>
      <vt:lpstr>Conclusions</vt:lpstr>
      <vt:lpstr>Acknowledgements</vt:lpstr>
    </vt:vector>
  </TitlesOfParts>
  <Company>Illinois State University / CAS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Estrogen reduction in a coupled wetland and ground water flow-through system</dc:title>
  <dc:creator>ewpeter</dc:creator>
  <cp:lastModifiedBy> Eric Peterson</cp:lastModifiedBy>
  <cp:revision>18</cp:revision>
  <dcterms:created xsi:type="dcterms:W3CDTF">2012-10-16T17:52:47Z</dcterms:created>
  <dcterms:modified xsi:type="dcterms:W3CDTF">2012-11-04T04:52:48Z</dcterms:modified>
</cp:coreProperties>
</file>