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65" r:id="rId3"/>
    <p:sldId id="266" r:id="rId4"/>
    <p:sldId id="267" r:id="rId5"/>
    <p:sldId id="268" r:id="rId6"/>
    <p:sldId id="257" r:id="rId7"/>
    <p:sldId id="259" r:id="rId8"/>
    <p:sldId id="261" r:id="rId9"/>
    <p:sldId id="264" r:id="rId10"/>
    <p:sldId id="269" r:id="rId11"/>
    <p:sldId id="275" r:id="rId12"/>
    <p:sldId id="270" r:id="rId13"/>
    <p:sldId id="271" r:id="rId14"/>
    <p:sldId id="272" r:id="rId15"/>
    <p:sldId id="274" r:id="rId16"/>
    <p:sldId id="276" r:id="rId17"/>
    <p:sldId id="277" r:id="rId18"/>
    <p:sldId id="280" r:id="rId19"/>
    <p:sldId id="273" r:id="rId20"/>
    <p:sldId id="278" r:id="rId21"/>
    <p:sldId id="279" r:id="rId22"/>
    <p:sldId id="281" r:id="rId23"/>
  </p:sldIdLst>
  <p:sldSz cx="9144000" cy="6858000" type="screen4x3"/>
  <p:notesSz cx="6980238" cy="9210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0" autoAdjust="0"/>
  </p:normalViewPr>
  <p:slideViewPr>
    <p:cSldViewPr>
      <p:cViewPr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B138E580-E6AC-4744-B275-0460378E9BDA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90563"/>
            <a:ext cx="46053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75071"/>
            <a:ext cx="5584190" cy="414480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8543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748543"/>
            <a:ext cx="3024770" cy="46053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B775EDA3-453E-40A3-B247-9AB5BB7C7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7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E690-F324-411C-B5BD-7399F3CDD6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2DEC-B00B-4E9C-9DAD-3B3555279CFC}" type="datetime1">
              <a:rPr lang="en-US" smtClean="0"/>
              <a:t>10/31/2012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5EA-E95F-48F6-B926-FEE9314B5D44}" type="datetime1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7CCD-D42E-4F16-BC39-DE8435787FAE}" type="datetime1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BBF5-FF29-4BF0-9927-D0AD04BE3B80}" type="datetime1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FBB-AAF3-441F-AEDC-3E41F6240C09}" type="datetime1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054E-9E84-4173-B2B4-21FDA85A5CD4}" type="datetime1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8763-725E-40A4-80C9-D0EB85CB4D7F}" type="datetime1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0F3A-EFC7-4FC2-984D-3C6CAFAE26DA}" type="datetime1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7DF7-D78F-4D28-9D82-6EE3F5BF6509}" type="datetime1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3817-5AC3-45D2-9AB5-03DBCE8F8964}" type="datetime1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2C8E-779C-42D4-8533-6FA8CE41E764}" type="datetime1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486725-491A-4D0F-B52F-2E47A9CC4130}" type="datetime1">
              <a:rPr lang="en-US" smtClean="0"/>
              <a:t>10/31/2012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114806-1DB7-45C8-A6A1-5E220FCC3B4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34064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</a:t>
            </a:r>
            <a:r>
              <a:rPr lang="en-US" sz="4400" dirty="0" smtClean="0"/>
              <a:t>effect </a:t>
            </a:r>
            <a:r>
              <a:rPr lang="en-US" sz="4400" dirty="0"/>
              <a:t>of </a:t>
            </a:r>
            <a:r>
              <a:rPr lang="en-US" sz="4400" dirty="0" smtClean="0"/>
              <a:t>flow </a:t>
            </a:r>
            <a:r>
              <a:rPr lang="en-US" sz="4400" dirty="0"/>
              <a:t>stripping on submarine levee construction and</a:t>
            </a:r>
            <a:br>
              <a:rPr lang="en-US" sz="4400" dirty="0"/>
            </a:br>
            <a:r>
              <a:rPr lang="en-US" sz="4400" dirty="0"/>
              <a:t>stratigraphy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343400"/>
            <a:ext cx="7321296" cy="838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Hesham</a:t>
            </a:r>
            <a:r>
              <a:rPr lang="en-US" dirty="0" smtClean="0"/>
              <a:t> </a:t>
            </a:r>
            <a:r>
              <a:rPr lang="en-US" dirty="0" err="1" smtClean="0"/>
              <a:t>Ezz</a:t>
            </a:r>
            <a:r>
              <a:rPr lang="en-US" dirty="0" smtClean="0"/>
              <a:t>, Alessandro </a:t>
            </a:r>
            <a:r>
              <a:rPr lang="en-US" dirty="0" err="1" smtClean="0"/>
              <a:t>Cantelli</a:t>
            </a:r>
            <a:r>
              <a:rPr lang="en-US" dirty="0" smtClean="0"/>
              <a:t>, </a:t>
            </a:r>
            <a:r>
              <a:rPr lang="en-US" dirty="0" err="1" smtClean="0"/>
              <a:t>Enrica</a:t>
            </a:r>
            <a:r>
              <a:rPr lang="en-US" dirty="0" smtClean="0"/>
              <a:t> </a:t>
            </a:r>
            <a:r>
              <a:rPr lang="en-US" dirty="0" err="1" smtClean="0"/>
              <a:t>Viparelli</a:t>
            </a:r>
            <a:r>
              <a:rPr lang="en-US" dirty="0" smtClean="0"/>
              <a:t>, and </a:t>
            </a:r>
            <a:r>
              <a:rPr lang="en-US" dirty="0" err="1" smtClean="0"/>
              <a:t>Jasim</a:t>
            </a:r>
            <a:r>
              <a:rPr lang="en-US" dirty="0" smtClean="0"/>
              <a:t> Imran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2555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2012 GSA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6883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8640" y="1737360"/>
            <a:ext cx="8092440" cy="4572000"/>
            <a:chOff x="548640" y="1737360"/>
            <a:chExt cx="8092440" cy="4572000"/>
          </a:xfrm>
        </p:grpSpPr>
        <p:pic>
          <p:nvPicPr>
            <p:cNvPr id="9219" name="Picture 3" descr="C:\Users\ezz\Desktop\surfaces.jpg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" y="1737360"/>
              <a:ext cx="809244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14400" y="1905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mm</a:t>
              </a:r>
              <a:endParaRPr lang="en-US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8800" y="6031468"/>
            <a:ext cx="1790700" cy="369332"/>
            <a:chOff x="1828800" y="6031468"/>
            <a:chExt cx="1790700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133600" y="6096000"/>
              <a:ext cx="647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8800" y="6031468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Deposition pattern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524000"/>
            <a:ext cx="8610600" cy="4692134"/>
            <a:chOff x="228600" y="1524001"/>
            <a:chExt cx="8477251" cy="4692134"/>
          </a:xfrm>
        </p:grpSpPr>
        <p:pic>
          <p:nvPicPr>
            <p:cNvPr id="15" name="Picture 5" descr="J:\USC-PhD\Ezz Papers\New_setup_paper\ver2\figures\D50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" t="1695" r="817" b="1695"/>
            <a:stretch/>
          </p:blipFill>
          <p:spPr bwMode="auto">
            <a:xfrm>
              <a:off x="228600" y="1524001"/>
              <a:ext cx="8477251" cy="469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1695449"/>
              <a:ext cx="825219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28800" y="6031468"/>
            <a:ext cx="1790700" cy="369332"/>
            <a:chOff x="1828800" y="6031468"/>
            <a:chExt cx="1790700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133600" y="6096000"/>
              <a:ext cx="647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828800" y="6031468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Grain size distribution map (last run)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43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zz\Desktop\surfaces2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737360"/>
            <a:ext cx="80924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28800" y="6031468"/>
            <a:ext cx="1790700" cy="369332"/>
            <a:chOff x="1828800" y="6031468"/>
            <a:chExt cx="1790700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133600" y="6096000"/>
              <a:ext cx="647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828800" y="6031468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Sample locations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56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zz\Desktop\surfaces3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737360"/>
            <a:ext cx="80924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00375" y="1737360"/>
            <a:ext cx="0" cy="420624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828800" y="6031468"/>
            <a:ext cx="1790700" cy="369332"/>
            <a:chOff x="1828800" y="6031468"/>
            <a:chExt cx="1790700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133600" y="6096000"/>
              <a:ext cx="647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828800" y="6031468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Slices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59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ezz\Desktop\sec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048"/>
            <a:ext cx="9144000" cy="6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"/>
          <a:stretch/>
        </p:blipFill>
        <p:spPr bwMode="auto">
          <a:xfrm>
            <a:off x="457200" y="2538997"/>
            <a:ext cx="2895600" cy="2627007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38997"/>
            <a:ext cx="2895600" cy="262700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05000" y="1428947"/>
            <a:ext cx="533400" cy="4804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55553" y="1456319"/>
            <a:ext cx="533400" cy="4804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4"/>
            <a:endCxn id="12292" idx="0"/>
          </p:cNvCxnSpPr>
          <p:nvPr/>
        </p:nvCxnSpPr>
        <p:spPr>
          <a:xfrm flipH="1">
            <a:off x="1905000" y="1909401"/>
            <a:ext cx="266700" cy="6295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9" idx="5"/>
            <a:endCxn id="12293" idx="1"/>
          </p:cNvCxnSpPr>
          <p:nvPr/>
        </p:nvCxnSpPr>
        <p:spPr>
          <a:xfrm>
            <a:off x="4710838" y="1866412"/>
            <a:ext cx="1428213" cy="105730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Slices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zz\Desktop\sec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6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Vertical sorting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99936" y="1416844"/>
            <a:ext cx="0" cy="7929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4505" y="1419225"/>
            <a:ext cx="0" cy="790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29200" y="1419225"/>
            <a:ext cx="0" cy="7905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59842" y="1416844"/>
            <a:ext cx="0" cy="7929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39" idx="0"/>
          </p:cNvCxnSpPr>
          <p:nvPr/>
        </p:nvCxnSpPr>
        <p:spPr>
          <a:xfrm flipH="1">
            <a:off x="1303020" y="2162175"/>
            <a:ext cx="451486" cy="733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9" idx="0"/>
          </p:cNvCxnSpPr>
          <p:nvPr/>
        </p:nvCxnSpPr>
        <p:spPr>
          <a:xfrm>
            <a:off x="3299936" y="2162175"/>
            <a:ext cx="136878" cy="763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1" idx="0"/>
          </p:cNvCxnSpPr>
          <p:nvPr/>
        </p:nvCxnSpPr>
        <p:spPr>
          <a:xfrm>
            <a:off x="5029200" y="2162175"/>
            <a:ext cx="601980" cy="733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5" idx="0"/>
          </p:cNvCxnSpPr>
          <p:nvPr/>
        </p:nvCxnSpPr>
        <p:spPr>
          <a:xfrm>
            <a:off x="6359842" y="2164556"/>
            <a:ext cx="1481138" cy="731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34" y="2926080"/>
            <a:ext cx="2423160" cy="3017520"/>
          </a:xfrm>
          <a:prstGeom prst="rect">
            <a:avLst/>
          </a:prstGeom>
        </p:spPr>
      </p:pic>
      <p:pic>
        <p:nvPicPr>
          <p:cNvPr id="31" name="Picture 30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2423160" cy="3017520"/>
          </a:xfrm>
          <a:prstGeom prst="rect">
            <a:avLst/>
          </a:prstGeom>
        </p:spPr>
      </p:pic>
      <p:pic>
        <p:nvPicPr>
          <p:cNvPr id="35" name="Picture 3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95600"/>
            <a:ext cx="2423160" cy="3017520"/>
          </a:xfrm>
          <a:prstGeom prst="rect">
            <a:avLst/>
          </a:prstGeom>
        </p:spPr>
      </p:pic>
      <p:pic>
        <p:nvPicPr>
          <p:cNvPr id="39" name="Picture 3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895600"/>
            <a:ext cx="2423160" cy="3017520"/>
          </a:xfrm>
          <a:prstGeom prst="rect">
            <a:avLst/>
          </a:prstGeom>
        </p:spPr>
      </p:pic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zz\Desktop\surfaces3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737360"/>
            <a:ext cx="80924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28800" y="6031468"/>
            <a:ext cx="1790700" cy="369332"/>
            <a:chOff x="1828800" y="6031468"/>
            <a:chExt cx="1790700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133600" y="6096000"/>
              <a:ext cx="647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828800" y="6031468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Slices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978275" y="1737360"/>
            <a:ext cx="0" cy="420624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1905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31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ezz\Desktop\sec18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r="25281"/>
          <a:stretch/>
        </p:blipFill>
        <p:spPr bwMode="auto">
          <a:xfrm>
            <a:off x="0" y="1527048"/>
            <a:ext cx="9144000" cy="6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667000" y="1381331"/>
            <a:ext cx="533400" cy="4804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1511927"/>
            <a:ext cx="1524000" cy="48045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4"/>
            <a:endCxn id="14340" idx="0"/>
          </p:cNvCxnSpPr>
          <p:nvPr/>
        </p:nvCxnSpPr>
        <p:spPr>
          <a:xfrm flipH="1">
            <a:off x="1800225" y="1861785"/>
            <a:ext cx="1133475" cy="942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4"/>
            <a:endCxn id="14341" idx="0"/>
          </p:cNvCxnSpPr>
          <p:nvPr/>
        </p:nvCxnSpPr>
        <p:spPr>
          <a:xfrm>
            <a:off x="5791200" y="1992381"/>
            <a:ext cx="762000" cy="11700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4372"/>
            <a:ext cx="2990850" cy="275822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81" y="3162466"/>
            <a:ext cx="4862238" cy="204204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Slices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ezz\Desktop\sec18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r="25281"/>
          <a:stretch/>
        </p:blipFill>
        <p:spPr bwMode="auto">
          <a:xfrm>
            <a:off x="0" y="1527048"/>
            <a:ext cx="9144000" cy="6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Vertical sorting</a:t>
            </a:r>
            <a:endParaRPr lang="en-US" sz="2800" dirty="0"/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2714625"/>
            <a:ext cx="2423160" cy="301752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2714625"/>
            <a:ext cx="2423160" cy="301752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2714625"/>
            <a:ext cx="2423160" cy="301752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2714625"/>
            <a:ext cx="2423160" cy="301752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393156" y="1438275"/>
            <a:ext cx="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81113" y="1435894"/>
            <a:ext cx="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62400" y="1583531"/>
            <a:ext cx="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595937" y="1524000"/>
            <a:ext cx="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5" idx="0"/>
          </p:cNvCxnSpPr>
          <p:nvPr/>
        </p:nvCxnSpPr>
        <p:spPr>
          <a:xfrm flipH="1">
            <a:off x="1226820" y="2121694"/>
            <a:ext cx="54293" cy="592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" idx="0"/>
          </p:cNvCxnSpPr>
          <p:nvPr/>
        </p:nvCxnSpPr>
        <p:spPr>
          <a:xfrm>
            <a:off x="2393156" y="2121694"/>
            <a:ext cx="1043464" cy="592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7" name="Straight Arrow Connector 14336"/>
          <p:cNvCxnSpPr>
            <a:endCxn id="2" idx="0"/>
          </p:cNvCxnSpPr>
          <p:nvPr/>
        </p:nvCxnSpPr>
        <p:spPr>
          <a:xfrm>
            <a:off x="3962400" y="2269331"/>
            <a:ext cx="1684020" cy="4452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2" name="Straight Arrow Connector 14341"/>
          <p:cNvCxnSpPr>
            <a:endCxn id="10" idx="0"/>
          </p:cNvCxnSpPr>
          <p:nvPr/>
        </p:nvCxnSpPr>
        <p:spPr>
          <a:xfrm>
            <a:off x="5595937" y="2209800"/>
            <a:ext cx="2260283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Slide Number Placeholder 143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ezz\Desktop\surfa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5029200" cy="2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Ezz\Experiment New channel\stratigraphy\bed forms\ripples on B1\1st group\DSC_1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28618" r="7313" b="20679"/>
          <a:stretch/>
        </p:blipFill>
        <p:spPr bwMode="auto">
          <a:xfrm>
            <a:off x="1194477" y="3810000"/>
            <a:ext cx="7568523" cy="2819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32677" y="6336268"/>
            <a:ext cx="1790700" cy="369332"/>
            <a:chOff x="1828800" y="6031468"/>
            <a:chExt cx="1790700" cy="36933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133600" y="6096000"/>
              <a:ext cx="647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828800" y="6031468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4908" y="1071547"/>
            <a:ext cx="184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Bed Forms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609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7175" y="1219200"/>
            <a:ext cx="853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</a:t>
            </a:r>
            <a:r>
              <a:rPr lang="en-US" sz="2000" dirty="0" smtClean="0"/>
              <a:t>aboratory experiments are conducted to model turbidity currents building their submarine levees by </a:t>
            </a:r>
            <a:r>
              <a:rPr lang="en-US" sz="2000" b="1" dirty="0" smtClean="0"/>
              <a:t>flow stripping </a:t>
            </a:r>
            <a:r>
              <a:rPr lang="en-US" sz="2000" dirty="0" smtClean="0"/>
              <a:t>process.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21</a:t>
            </a:r>
            <a:r>
              <a:rPr lang="en-US" sz="2000" dirty="0" smtClean="0"/>
              <a:t> consecutive sustained depositional turbidity currents are released in a pre-built sinuous channel with an </a:t>
            </a:r>
            <a:r>
              <a:rPr lang="en-US" sz="2000" b="1" dirty="0" smtClean="0"/>
              <a:t>initial</a:t>
            </a:r>
            <a:r>
              <a:rPr lang="en-US" sz="2000" dirty="0" smtClean="0"/>
              <a:t> axial </a:t>
            </a:r>
            <a:r>
              <a:rPr lang="en-US" sz="2000" b="1" dirty="0" smtClean="0"/>
              <a:t>slope</a:t>
            </a:r>
            <a:r>
              <a:rPr lang="en-US" sz="2000" dirty="0" smtClean="0"/>
              <a:t> of </a:t>
            </a:r>
            <a:r>
              <a:rPr lang="en-US" sz="2000" b="1" dirty="0" smtClean="0"/>
              <a:t>4 %</a:t>
            </a:r>
            <a:r>
              <a:rPr lang="en-US" sz="20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Experiments are conducted to </a:t>
            </a:r>
            <a:r>
              <a:rPr lang="en-US" sz="2000" b="1" dirty="0" smtClean="0"/>
              <a:t>investigate</a:t>
            </a:r>
            <a:r>
              <a:rPr lang="en-US" sz="2000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How turbidity currents </a:t>
            </a:r>
            <a:r>
              <a:rPr lang="en-US" sz="2000" b="1" dirty="0" smtClean="0"/>
              <a:t>deposit sediment</a:t>
            </a:r>
            <a:r>
              <a:rPr lang="en-US" sz="2000" dirty="0" smtClean="0"/>
              <a:t> in the channel and on the overbank areas;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What’s the </a:t>
            </a:r>
            <a:r>
              <a:rPr lang="en-US" sz="2000" b="1" dirty="0" smtClean="0"/>
              <a:t>vertical sorting </a:t>
            </a:r>
            <a:r>
              <a:rPr lang="en-US" sz="2000" dirty="0" smtClean="0"/>
              <a:t>inside the </a:t>
            </a:r>
            <a:r>
              <a:rPr lang="en-US" sz="2000" b="1" dirty="0" smtClean="0"/>
              <a:t>channel</a:t>
            </a:r>
            <a:r>
              <a:rPr lang="en-US" sz="2000" dirty="0" smtClean="0"/>
              <a:t> and on the overbank area;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How the grain size distribution of the deposit changes in the </a:t>
            </a:r>
            <a:r>
              <a:rPr lang="en-US" sz="2000" b="1" dirty="0" smtClean="0"/>
              <a:t>lateral</a:t>
            </a:r>
            <a:r>
              <a:rPr lang="en-US" sz="2000" dirty="0" smtClean="0"/>
              <a:t> </a:t>
            </a:r>
            <a:r>
              <a:rPr lang="en-US" sz="2000" dirty="0" smtClean="0"/>
              <a:t>and  the </a:t>
            </a:r>
            <a:r>
              <a:rPr lang="en-US" sz="2000" b="1" dirty="0" smtClean="0"/>
              <a:t>downslope</a:t>
            </a:r>
            <a:r>
              <a:rPr lang="en-US" sz="2000" dirty="0" smtClean="0"/>
              <a:t> direction.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9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zz\Desktop\sec2_lo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3"/>
          <a:stretch/>
        </p:blipFill>
        <p:spPr bwMode="auto">
          <a:xfrm>
            <a:off x="152400" y="2133600"/>
            <a:ext cx="8839199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5962650" cy="224527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153150" y="2286000"/>
            <a:ext cx="1771650" cy="685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4"/>
            <a:endCxn id="15367" idx="0"/>
          </p:cNvCxnSpPr>
          <p:nvPr/>
        </p:nvCxnSpPr>
        <p:spPr>
          <a:xfrm flipH="1">
            <a:off x="5876925" y="2971800"/>
            <a:ext cx="1162050" cy="838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1924" y="4024069"/>
            <a:ext cx="273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Dunes Characteristics: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migrating </a:t>
            </a:r>
            <a:r>
              <a:rPr lang="en-US" dirty="0"/>
              <a:t>downstream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ave length </a:t>
            </a:r>
            <a:r>
              <a:rPr lang="en-US" dirty="0" smtClean="0">
                <a:sym typeface="Symbol"/>
              </a:rPr>
              <a:t> 10 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amplitude </a:t>
            </a:r>
            <a:r>
              <a:rPr lang="en-US" dirty="0" smtClean="0">
                <a:sym typeface="Symbol"/>
              </a:rPr>
              <a:t> 1 cm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62825" y="3021568"/>
            <a:ext cx="1790700" cy="369332"/>
            <a:chOff x="1828800" y="6031468"/>
            <a:chExt cx="1790700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1828800" y="6031468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133600" y="6096000"/>
              <a:ext cx="647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14908" y="1071547"/>
            <a:ext cx="184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Bed Forms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9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609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Summary</a:t>
            </a:r>
            <a:endParaRPr lang="en-US" sz="3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1524000"/>
            <a:ext cx="77724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 Flow stripping occurred at all the bends </a:t>
            </a:r>
            <a:r>
              <a:rPr lang="en-US" sz="2000" b="1" dirty="0" smtClean="0"/>
              <a:t>during all</a:t>
            </a:r>
            <a:r>
              <a:rPr lang="en-US" sz="2000" dirty="0" smtClean="0"/>
              <a:t> the runs. It was </a:t>
            </a:r>
            <a:r>
              <a:rPr lang="en-US" sz="2000" b="1" dirty="0" smtClean="0"/>
              <a:t>strongest</a:t>
            </a:r>
            <a:r>
              <a:rPr lang="en-US" sz="2000" dirty="0" smtClean="0"/>
              <a:t> at the entrance bend and </a:t>
            </a:r>
            <a:r>
              <a:rPr lang="en-US" sz="2000" b="1" dirty="0" smtClean="0"/>
              <a:t>weakened</a:t>
            </a:r>
            <a:r>
              <a:rPr lang="en-US" sz="2000" dirty="0" smtClean="0"/>
              <a:t> in the downslope direction .  This led to the formation of overbank </a:t>
            </a:r>
            <a:r>
              <a:rPr lang="en-US" sz="2000" b="1" dirty="0" smtClean="0"/>
              <a:t>lobes</a:t>
            </a:r>
            <a:r>
              <a:rPr lang="en-US" sz="2000" dirty="0" smtClean="0"/>
              <a:t>;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b="1" dirty="0" smtClean="0"/>
              <a:t>Downslope</a:t>
            </a:r>
            <a:r>
              <a:rPr lang="en-US" sz="2000" dirty="0" smtClean="0"/>
              <a:t> and </a:t>
            </a:r>
            <a:r>
              <a:rPr lang="en-US" sz="2000" b="1" dirty="0" smtClean="0"/>
              <a:t>lateral</a:t>
            </a:r>
            <a:r>
              <a:rPr lang="en-US" sz="2000" dirty="0" smtClean="0"/>
              <a:t> patterns of sediment </a:t>
            </a:r>
            <a:r>
              <a:rPr lang="en-US" sz="2000" b="1" dirty="0" smtClean="0"/>
              <a:t>fining</a:t>
            </a:r>
            <a:r>
              <a:rPr lang="en-US" sz="2000" dirty="0" smtClean="0"/>
              <a:t> are observed;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b="1" dirty="0" smtClean="0"/>
              <a:t>outer</a:t>
            </a:r>
            <a:r>
              <a:rPr lang="en-US" sz="2000" dirty="0" smtClean="0"/>
              <a:t> levee grain sizes are nearly </a:t>
            </a:r>
            <a:r>
              <a:rPr lang="en-US" sz="2000" b="1" dirty="0" smtClean="0"/>
              <a:t>as coarse </a:t>
            </a:r>
            <a:r>
              <a:rPr lang="en-US" sz="2000" dirty="0" smtClean="0"/>
              <a:t>as the </a:t>
            </a:r>
            <a:r>
              <a:rPr lang="en-US" sz="2000" b="1" dirty="0" smtClean="0"/>
              <a:t>in-channel</a:t>
            </a:r>
            <a:r>
              <a:rPr lang="en-US" sz="2000" dirty="0" smtClean="0"/>
              <a:t> deposits;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The sediment size </a:t>
            </a:r>
            <a:r>
              <a:rPr lang="en-US" sz="2000" b="1" dirty="0" smtClean="0"/>
              <a:t>increases</a:t>
            </a:r>
            <a:r>
              <a:rPr lang="en-US" sz="2000" dirty="0" smtClean="0"/>
              <a:t> vertically on the </a:t>
            </a:r>
            <a:r>
              <a:rPr lang="en-US" sz="2000" b="1" dirty="0" smtClean="0"/>
              <a:t>levees</a:t>
            </a:r>
            <a:r>
              <a:rPr lang="en-US" sz="2000" dirty="0" smtClean="0"/>
              <a:t>, while it remains </a:t>
            </a:r>
            <a:r>
              <a:rPr lang="en-US" sz="2000" b="1" dirty="0" smtClean="0"/>
              <a:t>constant</a:t>
            </a:r>
            <a:r>
              <a:rPr lang="en-US" sz="2000" dirty="0" smtClean="0"/>
              <a:t> inside the </a:t>
            </a:r>
            <a:r>
              <a:rPr lang="en-US" sz="2000" b="1" dirty="0" smtClean="0"/>
              <a:t>channel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8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819400"/>
            <a:ext cx="2057400" cy="11430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304800" y="1143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turbidity currents build submarine channels </a:t>
            </a:r>
            <a:r>
              <a:rPr lang="en-US" sz="2800" b="1" i="1" dirty="0" smtClean="0"/>
              <a:t>Levees</a:t>
            </a:r>
            <a:r>
              <a:rPr lang="en-US" sz="2800" b="1" dirty="0" smtClean="0"/>
              <a:t>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9575" y="3175000"/>
            <a:ext cx="7446963" cy="3384550"/>
            <a:chOff x="258" y="2000"/>
            <a:chExt cx="4691" cy="2132"/>
          </a:xfrm>
        </p:grpSpPr>
        <p:sp>
          <p:nvSpPr>
            <p:cNvPr id="98307" name="Freeform 3"/>
            <p:cNvSpPr>
              <a:spLocks/>
            </p:cNvSpPr>
            <p:nvPr/>
          </p:nvSpPr>
          <p:spPr bwMode="auto">
            <a:xfrm>
              <a:off x="352" y="3405"/>
              <a:ext cx="896" cy="727"/>
            </a:xfrm>
            <a:custGeom>
              <a:avLst/>
              <a:gdLst/>
              <a:ahLst/>
              <a:cxnLst>
                <a:cxn ang="0">
                  <a:pos x="896" y="195"/>
                </a:cxn>
                <a:cxn ang="0">
                  <a:pos x="717" y="56"/>
                </a:cxn>
                <a:cxn ang="0">
                  <a:pos x="456" y="18"/>
                </a:cxn>
                <a:cxn ang="0">
                  <a:pos x="148" y="164"/>
                </a:cxn>
                <a:cxn ang="0">
                  <a:pos x="17" y="279"/>
                </a:cxn>
                <a:cxn ang="0">
                  <a:pos x="48" y="441"/>
                </a:cxn>
                <a:cxn ang="0">
                  <a:pos x="79" y="579"/>
                </a:cxn>
                <a:cxn ang="0">
                  <a:pos x="186" y="687"/>
                </a:cxn>
                <a:cxn ang="0">
                  <a:pos x="363" y="718"/>
                </a:cxn>
                <a:cxn ang="0">
                  <a:pos x="494" y="633"/>
                </a:cxn>
                <a:cxn ang="0">
                  <a:pos x="633" y="487"/>
                </a:cxn>
              </a:cxnLst>
              <a:rect l="0" t="0" r="r" b="b"/>
              <a:pathLst>
                <a:path w="896" h="727">
                  <a:moveTo>
                    <a:pt x="896" y="195"/>
                  </a:moveTo>
                  <a:cubicBezTo>
                    <a:pt x="843" y="140"/>
                    <a:pt x="790" y="85"/>
                    <a:pt x="717" y="56"/>
                  </a:cubicBezTo>
                  <a:cubicBezTo>
                    <a:pt x="644" y="27"/>
                    <a:pt x="551" y="0"/>
                    <a:pt x="456" y="18"/>
                  </a:cubicBezTo>
                  <a:cubicBezTo>
                    <a:pt x="361" y="36"/>
                    <a:pt x="221" y="121"/>
                    <a:pt x="148" y="164"/>
                  </a:cubicBezTo>
                  <a:cubicBezTo>
                    <a:pt x="75" y="207"/>
                    <a:pt x="34" y="233"/>
                    <a:pt x="17" y="279"/>
                  </a:cubicBezTo>
                  <a:cubicBezTo>
                    <a:pt x="0" y="325"/>
                    <a:pt x="38" y="391"/>
                    <a:pt x="48" y="441"/>
                  </a:cubicBezTo>
                  <a:cubicBezTo>
                    <a:pt x="58" y="491"/>
                    <a:pt x="56" y="538"/>
                    <a:pt x="79" y="579"/>
                  </a:cubicBezTo>
                  <a:cubicBezTo>
                    <a:pt x="102" y="620"/>
                    <a:pt x="139" y="664"/>
                    <a:pt x="186" y="687"/>
                  </a:cubicBezTo>
                  <a:cubicBezTo>
                    <a:pt x="233" y="710"/>
                    <a:pt x="312" y="727"/>
                    <a:pt x="363" y="718"/>
                  </a:cubicBezTo>
                  <a:cubicBezTo>
                    <a:pt x="414" y="709"/>
                    <a:pt x="449" y="671"/>
                    <a:pt x="494" y="633"/>
                  </a:cubicBezTo>
                  <a:cubicBezTo>
                    <a:pt x="539" y="595"/>
                    <a:pt x="586" y="541"/>
                    <a:pt x="633" y="487"/>
                  </a:cubicBezTo>
                </a:path>
              </a:pathLst>
            </a:custGeom>
            <a:solidFill>
              <a:srgbClr val="FFCC00"/>
            </a:solidFill>
            <a:ln w="28575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  <p:sp>
          <p:nvSpPr>
            <p:cNvPr id="98308" name="Freeform 4"/>
            <p:cNvSpPr>
              <a:spLocks/>
            </p:cNvSpPr>
            <p:nvPr/>
          </p:nvSpPr>
          <p:spPr bwMode="auto">
            <a:xfrm>
              <a:off x="1872" y="2710"/>
              <a:ext cx="818" cy="122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13" y="5"/>
                </a:cxn>
                <a:cxn ang="0">
                  <a:pos x="443" y="59"/>
                </a:cxn>
                <a:cxn ang="0">
                  <a:pos x="697" y="236"/>
                </a:cxn>
                <a:cxn ang="0">
                  <a:pos x="812" y="482"/>
                </a:cxn>
                <a:cxn ang="0">
                  <a:pos x="736" y="943"/>
                </a:cxn>
                <a:cxn ang="0">
                  <a:pos x="559" y="1174"/>
                </a:cxn>
                <a:cxn ang="0">
                  <a:pos x="274" y="1205"/>
                </a:cxn>
                <a:cxn ang="0">
                  <a:pos x="136" y="1074"/>
                </a:cxn>
                <a:cxn ang="0">
                  <a:pos x="97" y="951"/>
                </a:cxn>
                <a:cxn ang="0">
                  <a:pos x="51" y="759"/>
                </a:cxn>
              </a:cxnLst>
              <a:rect l="0" t="0" r="r" b="b"/>
              <a:pathLst>
                <a:path w="818" h="1222">
                  <a:moveTo>
                    <a:pt x="0" y="26"/>
                  </a:moveTo>
                  <a:cubicBezTo>
                    <a:pt x="69" y="13"/>
                    <a:pt x="139" y="0"/>
                    <a:pt x="213" y="5"/>
                  </a:cubicBezTo>
                  <a:cubicBezTo>
                    <a:pt x="287" y="10"/>
                    <a:pt x="362" y="21"/>
                    <a:pt x="443" y="59"/>
                  </a:cubicBezTo>
                  <a:cubicBezTo>
                    <a:pt x="524" y="97"/>
                    <a:pt x="636" y="166"/>
                    <a:pt x="697" y="236"/>
                  </a:cubicBezTo>
                  <a:cubicBezTo>
                    <a:pt x="758" y="306"/>
                    <a:pt x="806" y="364"/>
                    <a:pt x="812" y="482"/>
                  </a:cubicBezTo>
                  <a:cubicBezTo>
                    <a:pt x="818" y="600"/>
                    <a:pt x="778" y="828"/>
                    <a:pt x="736" y="943"/>
                  </a:cubicBezTo>
                  <a:cubicBezTo>
                    <a:pt x="694" y="1058"/>
                    <a:pt x="636" y="1130"/>
                    <a:pt x="559" y="1174"/>
                  </a:cubicBezTo>
                  <a:cubicBezTo>
                    <a:pt x="482" y="1218"/>
                    <a:pt x="344" y="1222"/>
                    <a:pt x="274" y="1205"/>
                  </a:cubicBezTo>
                  <a:cubicBezTo>
                    <a:pt x="204" y="1188"/>
                    <a:pt x="165" y="1116"/>
                    <a:pt x="136" y="1074"/>
                  </a:cubicBezTo>
                  <a:cubicBezTo>
                    <a:pt x="107" y="1032"/>
                    <a:pt x="111" y="1003"/>
                    <a:pt x="97" y="951"/>
                  </a:cubicBezTo>
                  <a:cubicBezTo>
                    <a:pt x="83" y="899"/>
                    <a:pt x="67" y="829"/>
                    <a:pt x="51" y="759"/>
                  </a:cubicBezTo>
                </a:path>
              </a:pathLst>
            </a:custGeom>
            <a:solidFill>
              <a:srgbClr val="FFCC00"/>
            </a:solidFill>
            <a:ln w="28575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auto">
            <a:xfrm>
              <a:off x="258" y="2000"/>
              <a:ext cx="955" cy="1099"/>
            </a:xfrm>
            <a:custGeom>
              <a:avLst/>
              <a:gdLst/>
              <a:ahLst/>
              <a:cxnLst>
                <a:cxn ang="0">
                  <a:pos x="573" y="0"/>
                </a:cxn>
                <a:cxn ang="0">
                  <a:pos x="273" y="115"/>
                </a:cxn>
                <a:cxn ang="0">
                  <a:pos x="127" y="307"/>
                </a:cxn>
                <a:cxn ang="0">
                  <a:pos x="4" y="661"/>
                </a:cxn>
                <a:cxn ang="0">
                  <a:pos x="104" y="861"/>
                </a:cxn>
                <a:cxn ang="0">
                  <a:pos x="288" y="1061"/>
                </a:cxn>
                <a:cxn ang="0">
                  <a:pos x="596" y="1084"/>
                </a:cxn>
                <a:cxn ang="0">
                  <a:pos x="796" y="1077"/>
                </a:cxn>
                <a:cxn ang="0">
                  <a:pos x="942" y="953"/>
                </a:cxn>
                <a:cxn ang="0">
                  <a:pos x="873" y="754"/>
                </a:cxn>
                <a:cxn ang="0">
                  <a:pos x="842" y="623"/>
                </a:cxn>
                <a:cxn ang="0">
                  <a:pos x="811" y="584"/>
                </a:cxn>
              </a:cxnLst>
              <a:rect l="0" t="0" r="r" b="b"/>
              <a:pathLst>
                <a:path w="955" h="1099">
                  <a:moveTo>
                    <a:pt x="573" y="0"/>
                  </a:moveTo>
                  <a:cubicBezTo>
                    <a:pt x="524" y="19"/>
                    <a:pt x="347" y="64"/>
                    <a:pt x="273" y="115"/>
                  </a:cubicBezTo>
                  <a:cubicBezTo>
                    <a:pt x="199" y="166"/>
                    <a:pt x="172" y="216"/>
                    <a:pt x="127" y="307"/>
                  </a:cubicBezTo>
                  <a:cubicBezTo>
                    <a:pt x="82" y="398"/>
                    <a:pt x="8" y="569"/>
                    <a:pt x="4" y="661"/>
                  </a:cubicBezTo>
                  <a:cubicBezTo>
                    <a:pt x="0" y="753"/>
                    <a:pt x="57" y="794"/>
                    <a:pt x="104" y="861"/>
                  </a:cubicBezTo>
                  <a:cubicBezTo>
                    <a:pt x="151" y="928"/>
                    <a:pt x="206" y="1024"/>
                    <a:pt x="288" y="1061"/>
                  </a:cubicBezTo>
                  <a:cubicBezTo>
                    <a:pt x="370" y="1098"/>
                    <a:pt x="511" y="1081"/>
                    <a:pt x="596" y="1084"/>
                  </a:cubicBezTo>
                  <a:cubicBezTo>
                    <a:pt x="681" y="1087"/>
                    <a:pt x="738" y="1099"/>
                    <a:pt x="796" y="1077"/>
                  </a:cubicBezTo>
                  <a:cubicBezTo>
                    <a:pt x="854" y="1055"/>
                    <a:pt x="929" y="1007"/>
                    <a:pt x="942" y="953"/>
                  </a:cubicBezTo>
                  <a:cubicBezTo>
                    <a:pt x="955" y="899"/>
                    <a:pt x="890" y="809"/>
                    <a:pt x="873" y="754"/>
                  </a:cubicBezTo>
                  <a:cubicBezTo>
                    <a:pt x="856" y="699"/>
                    <a:pt x="852" y="651"/>
                    <a:pt x="842" y="623"/>
                  </a:cubicBezTo>
                  <a:cubicBezTo>
                    <a:pt x="832" y="595"/>
                    <a:pt x="821" y="589"/>
                    <a:pt x="811" y="584"/>
                  </a:cubicBezTo>
                </a:path>
              </a:pathLst>
            </a:custGeom>
            <a:solidFill>
              <a:srgbClr val="FFCC00"/>
            </a:solidFill>
            <a:ln w="28575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  <p:sp>
          <p:nvSpPr>
            <p:cNvPr id="98310" name="Freeform 6"/>
            <p:cNvSpPr>
              <a:spLocks/>
            </p:cNvSpPr>
            <p:nvPr/>
          </p:nvSpPr>
          <p:spPr bwMode="auto">
            <a:xfrm>
              <a:off x="3001" y="2685"/>
              <a:ext cx="357" cy="262"/>
            </a:xfrm>
            <a:custGeom>
              <a:avLst/>
              <a:gdLst/>
              <a:ahLst/>
              <a:cxnLst>
                <a:cxn ang="0">
                  <a:pos x="125" y="3"/>
                </a:cxn>
                <a:cxn ang="0">
                  <a:pos x="32" y="69"/>
                </a:cxn>
                <a:cxn ang="0">
                  <a:pos x="9" y="138"/>
                </a:cxn>
                <a:cxn ang="0">
                  <a:pos x="86" y="230"/>
                </a:cxn>
                <a:cxn ang="0">
                  <a:pos x="209" y="261"/>
                </a:cxn>
                <a:cxn ang="0">
                  <a:pos x="324" y="222"/>
                </a:cxn>
                <a:cxn ang="0">
                  <a:pos x="355" y="138"/>
                </a:cxn>
                <a:cxn ang="0">
                  <a:pos x="309" y="76"/>
                </a:cxn>
                <a:cxn ang="0">
                  <a:pos x="217" y="53"/>
                </a:cxn>
                <a:cxn ang="0">
                  <a:pos x="125" y="3"/>
                </a:cxn>
              </a:cxnLst>
              <a:rect l="0" t="0" r="r" b="b"/>
              <a:pathLst>
                <a:path w="357" h="262">
                  <a:moveTo>
                    <a:pt x="125" y="3"/>
                  </a:moveTo>
                  <a:cubicBezTo>
                    <a:pt x="94" y="6"/>
                    <a:pt x="51" y="47"/>
                    <a:pt x="32" y="69"/>
                  </a:cubicBezTo>
                  <a:cubicBezTo>
                    <a:pt x="13" y="91"/>
                    <a:pt x="0" y="111"/>
                    <a:pt x="9" y="138"/>
                  </a:cubicBezTo>
                  <a:cubicBezTo>
                    <a:pt x="18" y="165"/>
                    <a:pt x="53" y="209"/>
                    <a:pt x="86" y="230"/>
                  </a:cubicBezTo>
                  <a:cubicBezTo>
                    <a:pt x="119" y="251"/>
                    <a:pt x="169" y="262"/>
                    <a:pt x="209" y="261"/>
                  </a:cubicBezTo>
                  <a:cubicBezTo>
                    <a:pt x="249" y="260"/>
                    <a:pt x="300" y="243"/>
                    <a:pt x="324" y="222"/>
                  </a:cubicBezTo>
                  <a:cubicBezTo>
                    <a:pt x="348" y="201"/>
                    <a:pt x="357" y="162"/>
                    <a:pt x="355" y="138"/>
                  </a:cubicBezTo>
                  <a:cubicBezTo>
                    <a:pt x="353" y="114"/>
                    <a:pt x="332" y="90"/>
                    <a:pt x="309" y="76"/>
                  </a:cubicBezTo>
                  <a:cubicBezTo>
                    <a:pt x="286" y="62"/>
                    <a:pt x="243" y="64"/>
                    <a:pt x="217" y="53"/>
                  </a:cubicBezTo>
                  <a:cubicBezTo>
                    <a:pt x="191" y="42"/>
                    <a:pt x="156" y="0"/>
                    <a:pt x="125" y="3"/>
                  </a:cubicBezTo>
                  <a:close/>
                </a:path>
              </a:pathLst>
            </a:custGeom>
            <a:solidFill>
              <a:srgbClr val="FFCC00"/>
            </a:solidFill>
            <a:ln w="28575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  <p:sp>
          <p:nvSpPr>
            <p:cNvPr id="98311" name="Text Box 7"/>
            <p:cNvSpPr txBox="1">
              <a:spLocks noChangeArrowheads="1"/>
            </p:cNvSpPr>
            <p:nvPr/>
          </p:nvSpPr>
          <p:spPr bwMode="auto">
            <a:xfrm>
              <a:off x="3452" y="2615"/>
              <a:ext cx="149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dirty="0"/>
                <a:t>Potentially Prospective </a:t>
              </a:r>
            </a:p>
            <a:p>
              <a:pPr>
                <a:lnSpc>
                  <a:spcPct val="70000"/>
                </a:lnSpc>
              </a:pPr>
              <a:r>
                <a:rPr lang="en-US" dirty="0"/>
                <a:t>Overbank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90638" y="1409700"/>
            <a:ext cx="7156450" cy="4779963"/>
            <a:chOff x="813" y="888"/>
            <a:chExt cx="4508" cy="3011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813" y="888"/>
              <a:ext cx="1194" cy="3011"/>
              <a:chOff x="813" y="888"/>
              <a:chExt cx="1194" cy="3011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813" y="1042"/>
                <a:ext cx="1194" cy="2857"/>
                <a:chOff x="1767" y="1296"/>
                <a:chExt cx="1194" cy="2857"/>
              </a:xfrm>
            </p:grpSpPr>
            <p:sp>
              <p:nvSpPr>
                <p:cNvPr id="98315" name="Freeform 11"/>
                <p:cNvSpPr>
                  <a:spLocks/>
                </p:cNvSpPr>
                <p:nvPr/>
              </p:nvSpPr>
              <p:spPr bwMode="auto">
                <a:xfrm>
                  <a:off x="1777" y="1331"/>
                  <a:ext cx="1184" cy="2822"/>
                </a:xfrm>
                <a:custGeom>
                  <a:avLst/>
                  <a:gdLst/>
                  <a:ahLst/>
                  <a:cxnLst>
                    <a:cxn ang="0">
                      <a:pos x="769" y="0"/>
                    </a:cxn>
                    <a:cxn ang="0">
                      <a:pos x="1000" y="0"/>
                    </a:cxn>
                    <a:cxn ang="0">
                      <a:pos x="884" y="223"/>
                    </a:cxn>
                    <a:cxn ang="0">
                      <a:pos x="777" y="484"/>
                    </a:cxn>
                    <a:cxn ang="0">
                      <a:pos x="261" y="892"/>
                    </a:cxn>
                    <a:cxn ang="0">
                      <a:pos x="238" y="1169"/>
                    </a:cxn>
                    <a:cxn ang="0">
                      <a:pos x="292" y="1315"/>
                    </a:cxn>
                    <a:cxn ang="0">
                      <a:pos x="508" y="1392"/>
                    </a:cxn>
                    <a:cxn ang="0">
                      <a:pos x="561" y="1430"/>
                    </a:cxn>
                    <a:cxn ang="0">
                      <a:pos x="731" y="1446"/>
                    </a:cxn>
                    <a:cxn ang="0">
                      <a:pos x="1000" y="1646"/>
                    </a:cxn>
                    <a:cxn ang="0">
                      <a:pos x="1115" y="1822"/>
                    </a:cxn>
                    <a:cxn ang="0">
                      <a:pos x="1184" y="2207"/>
                    </a:cxn>
                    <a:cxn ang="0">
                      <a:pos x="1054" y="2476"/>
                    </a:cxn>
                    <a:cxn ang="0">
                      <a:pos x="823" y="2653"/>
                    </a:cxn>
                    <a:cxn ang="0">
                      <a:pos x="623" y="2692"/>
                    </a:cxn>
                    <a:cxn ang="0">
                      <a:pos x="446" y="2669"/>
                    </a:cxn>
                    <a:cxn ang="0">
                      <a:pos x="346" y="2822"/>
                    </a:cxn>
                    <a:cxn ang="0">
                      <a:pos x="169" y="2822"/>
                    </a:cxn>
                    <a:cxn ang="0">
                      <a:pos x="331" y="2561"/>
                    </a:cxn>
                    <a:cxn ang="0">
                      <a:pos x="784" y="2499"/>
                    </a:cxn>
                    <a:cxn ang="0">
                      <a:pos x="969" y="2199"/>
                    </a:cxn>
                    <a:cxn ang="0">
                      <a:pos x="946" y="1922"/>
                    </a:cxn>
                    <a:cxn ang="0">
                      <a:pos x="769" y="1646"/>
                    </a:cxn>
                    <a:cxn ang="0">
                      <a:pos x="638" y="1592"/>
                    </a:cxn>
                    <a:cxn ang="0">
                      <a:pos x="446" y="1592"/>
                    </a:cxn>
                    <a:cxn ang="0">
                      <a:pos x="300" y="1484"/>
                    </a:cxn>
                    <a:cxn ang="0">
                      <a:pos x="108" y="1453"/>
                    </a:cxn>
                    <a:cxn ang="0">
                      <a:pos x="0" y="1076"/>
                    </a:cxn>
                    <a:cxn ang="0">
                      <a:pos x="61" y="823"/>
                    </a:cxn>
                    <a:cxn ang="0">
                      <a:pos x="254" y="638"/>
                    </a:cxn>
                    <a:cxn ang="0">
                      <a:pos x="577" y="353"/>
                    </a:cxn>
                    <a:cxn ang="0">
                      <a:pos x="769" y="0"/>
                    </a:cxn>
                  </a:cxnLst>
                  <a:rect l="0" t="0" r="r" b="b"/>
                  <a:pathLst>
                    <a:path w="1184" h="2822">
                      <a:moveTo>
                        <a:pt x="769" y="0"/>
                      </a:moveTo>
                      <a:lnTo>
                        <a:pt x="1000" y="0"/>
                      </a:lnTo>
                      <a:lnTo>
                        <a:pt x="884" y="223"/>
                      </a:lnTo>
                      <a:lnTo>
                        <a:pt x="777" y="484"/>
                      </a:lnTo>
                      <a:lnTo>
                        <a:pt x="261" y="892"/>
                      </a:lnTo>
                      <a:lnTo>
                        <a:pt x="238" y="1169"/>
                      </a:lnTo>
                      <a:lnTo>
                        <a:pt x="292" y="1315"/>
                      </a:lnTo>
                      <a:lnTo>
                        <a:pt x="508" y="1392"/>
                      </a:lnTo>
                      <a:lnTo>
                        <a:pt x="561" y="1430"/>
                      </a:lnTo>
                      <a:lnTo>
                        <a:pt x="731" y="1446"/>
                      </a:lnTo>
                      <a:lnTo>
                        <a:pt x="1000" y="1646"/>
                      </a:lnTo>
                      <a:lnTo>
                        <a:pt x="1115" y="1822"/>
                      </a:lnTo>
                      <a:lnTo>
                        <a:pt x="1184" y="2207"/>
                      </a:lnTo>
                      <a:lnTo>
                        <a:pt x="1054" y="2476"/>
                      </a:lnTo>
                      <a:lnTo>
                        <a:pt x="823" y="2653"/>
                      </a:lnTo>
                      <a:lnTo>
                        <a:pt x="623" y="2692"/>
                      </a:lnTo>
                      <a:lnTo>
                        <a:pt x="446" y="2669"/>
                      </a:lnTo>
                      <a:lnTo>
                        <a:pt x="346" y="2822"/>
                      </a:lnTo>
                      <a:lnTo>
                        <a:pt x="169" y="2822"/>
                      </a:lnTo>
                      <a:lnTo>
                        <a:pt x="331" y="2561"/>
                      </a:lnTo>
                      <a:lnTo>
                        <a:pt x="784" y="2499"/>
                      </a:lnTo>
                      <a:lnTo>
                        <a:pt x="969" y="2199"/>
                      </a:lnTo>
                      <a:lnTo>
                        <a:pt x="946" y="1922"/>
                      </a:lnTo>
                      <a:lnTo>
                        <a:pt x="769" y="1646"/>
                      </a:lnTo>
                      <a:lnTo>
                        <a:pt x="638" y="1592"/>
                      </a:lnTo>
                      <a:lnTo>
                        <a:pt x="446" y="1592"/>
                      </a:lnTo>
                      <a:lnTo>
                        <a:pt x="300" y="1484"/>
                      </a:lnTo>
                      <a:lnTo>
                        <a:pt x="108" y="1453"/>
                      </a:lnTo>
                      <a:lnTo>
                        <a:pt x="0" y="1076"/>
                      </a:lnTo>
                      <a:lnTo>
                        <a:pt x="61" y="823"/>
                      </a:lnTo>
                      <a:lnTo>
                        <a:pt x="254" y="638"/>
                      </a:lnTo>
                      <a:lnTo>
                        <a:pt x="577" y="353"/>
                      </a:lnTo>
                      <a:lnTo>
                        <a:pt x="769" y="0"/>
                      </a:lnTo>
                      <a:close/>
                    </a:path>
                  </a:pathLst>
                </a:custGeom>
                <a:solidFill>
                  <a:srgbClr val="12F0B6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316" name="Freeform 12"/>
                <p:cNvSpPr>
                  <a:spLocks/>
                </p:cNvSpPr>
                <p:nvPr/>
              </p:nvSpPr>
              <p:spPr bwMode="auto">
                <a:xfrm>
                  <a:off x="1767" y="1296"/>
                  <a:ext cx="977" cy="2834"/>
                </a:xfrm>
                <a:custGeom>
                  <a:avLst/>
                  <a:gdLst/>
                  <a:ahLst/>
                  <a:cxnLst>
                    <a:cxn ang="0">
                      <a:pos x="777" y="0"/>
                    </a:cxn>
                    <a:cxn ang="0">
                      <a:pos x="648" y="188"/>
                    </a:cxn>
                    <a:cxn ang="0">
                      <a:pos x="564" y="381"/>
                    </a:cxn>
                    <a:cxn ang="0">
                      <a:pos x="379" y="581"/>
                    </a:cxn>
                    <a:cxn ang="0">
                      <a:pos x="171" y="735"/>
                    </a:cxn>
                    <a:cxn ang="0">
                      <a:pos x="48" y="896"/>
                    </a:cxn>
                    <a:cxn ang="0">
                      <a:pos x="10" y="1104"/>
                    </a:cxn>
                    <a:cxn ang="0">
                      <a:pos x="110" y="1458"/>
                    </a:cxn>
                    <a:cxn ang="0">
                      <a:pos x="333" y="1527"/>
                    </a:cxn>
                    <a:cxn ang="0">
                      <a:pos x="471" y="1611"/>
                    </a:cxn>
                    <a:cxn ang="0">
                      <a:pos x="633" y="1611"/>
                    </a:cxn>
                    <a:cxn ang="0">
                      <a:pos x="771" y="1696"/>
                    </a:cxn>
                    <a:cxn ang="0">
                      <a:pos x="933" y="1934"/>
                    </a:cxn>
                    <a:cxn ang="0">
                      <a:pos x="964" y="2242"/>
                    </a:cxn>
                    <a:cxn ang="0">
                      <a:pos x="856" y="2411"/>
                    </a:cxn>
                    <a:cxn ang="0">
                      <a:pos x="748" y="2534"/>
                    </a:cxn>
                    <a:cxn ang="0">
                      <a:pos x="348" y="2588"/>
                    </a:cxn>
                    <a:cxn ang="0">
                      <a:pos x="171" y="2834"/>
                    </a:cxn>
                  </a:cxnLst>
                  <a:rect l="0" t="0" r="r" b="b"/>
                  <a:pathLst>
                    <a:path w="977" h="2834">
                      <a:moveTo>
                        <a:pt x="777" y="0"/>
                      </a:moveTo>
                      <a:cubicBezTo>
                        <a:pt x="730" y="62"/>
                        <a:pt x="683" y="125"/>
                        <a:pt x="648" y="188"/>
                      </a:cubicBezTo>
                      <a:cubicBezTo>
                        <a:pt x="613" y="251"/>
                        <a:pt x="609" y="316"/>
                        <a:pt x="564" y="381"/>
                      </a:cubicBezTo>
                      <a:cubicBezTo>
                        <a:pt x="519" y="446"/>
                        <a:pt x="444" y="522"/>
                        <a:pt x="379" y="581"/>
                      </a:cubicBezTo>
                      <a:cubicBezTo>
                        <a:pt x="314" y="640"/>
                        <a:pt x="226" y="683"/>
                        <a:pt x="171" y="735"/>
                      </a:cubicBezTo>
                      <a:cubicBezTo>
                        <a:pt x="116" y="787"/>
                        <a:pt x="75" y="835"/>
                        <a:pt x="48" y="896"/>
                      </a:cubicBezTo>
                      <a:cubicBezTo>
                        <a:pt x="21" y="957"/>
                        <a:pt x="0" y="1010"/>
                        <a:pt x="10" y="1104"/>
                      </a:cubicBezTo>
                      <a:cubicBezTo>
                        <a:pt x="20" y="1198"/>
                        <a:pt x="56" y="1388"/>
                        <a:pt x="110" y="1458"/>
                      </a:cubicBezTo>
                      <a:cubicBezTo>
                        <a:pt x="164" y="1528"/>
                        <a:pt x="273" y="1501"/>
                        <a:pt x="333" y="1527"/>
                      </a:cubicBezTo>
                      <a:cubicBezTo>
                        <a:pt x="393" y="1553"/>
                        <a:pt x="421" y="1597"/>
                        <a:pt x="471" y="1611"/>
                      </a:cubicBezTo>
                      <a:cubicBezTo>
                        <a:pt x="521" y="1625"/>
                        <a:pt x="583" y="1597"/>
                        <a:pt x="633" y="1611"/>
                      </a:cubicBezTo>
                      <a:cubicBezTo>
                        <a:pt x="683" y="1625"/>
                        <a:pt x="721" y="1642"/>
                        <a:pt x="771" y="1696"/>
                      </a:cubicBezTo>
                      <a:cubicBezTo>
                        <a:pt x="821" y="1750"/>
                        <a:pt x="901" y="1843"/>
                        <a:pt x="933" y="1934"/>
                      </a:cubicBezTo>
                      <a:cubicBezTo>
                        <a:pt x="965" y="2025"/>
                        <a:pt x="977" y="2163"/>
                        <a:pt x="964" y="2242"/>
                      </a:cubicBezTo>
                      <a:cubicBezTo>
                        <a:pt x="951" y="2321"/>
                        <a:pt x="892" y="2362"/>
                        <a:pt x="856" y="2411"/>
                      </a:cubicBezTo>
                      <a:cubicBezTo>
                        <a:pt x="820" y="2460"/>
                        <a:pt x="833" y="2505"/>
                        <a:pt x="748" y="2534"/>
                      </a:cubicBezTo>
                      <a:cubicBezTo>
                        <a:pt x="663" y="2563"/>
                        <a:pt x="444" y="2538"/>
                        <a:pt x="348" y="2588"/>
                      </a:cubicBezTo>
                      <a:cubicBezTo>
                        <a:pt x="252" y="2638"/>
                        <a:pt x="208" y="2783"/>
                        <a:pt x="171" y="2834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FFFF00"/>
                  </a:outerShdw>
                </a:effectLst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317" name="Freeform 13"/>
                <p:cNvSpPr>
                  <a:spLocks/>
                </p:cNvSpPr>
                <p:nvPr/>
              </p:nvSpPr>
              <p:spPr bwMode="auto">
                <a:xfrm>
                  <a:off x="2005" y="1296"/>
                  <a:ext cx="942" cy="2850"/>
                </a:xfrm>
                <a:custGeom>
                  <a:avLst/>
                  <a:gdLst/>
                  <a:ahLst/>
                  <a:cxnLst>
                    <a:cxn ang="0">
                      <a:pos x="779" y="0"/>
                    </a:cxn>
                    <a:cxn ang="0">
                      <a:pos x="641" y="250"/>
                    </a:cxn>
                    <a:cxn ang="0">
                      <a:pos x="549" y="496"/>
                    </a:cxn>
                    <a:cxn ang="0">
                      <a:pos x="341" y="673"/>
                    </a:cxn>
                    <a:cxn ang="0">
                      <a:pos x="95" y="865"/>
                    </a:cxn>
                    <a:cxn ang="0">
                      <a:pos x="10" y="1027"/>
                    </a:cxn>
                    <a:cxn ang="0">
                      <a:pos x="33" y="1304"/>
                    </a:cxn>
                    <a:cxn ang="0">
                      <a:pos x="203" y="1381"/>
                    </a:cxn>
                    <a:cxn ang="0">
                      <a:pos x="333" y="1458"/>
                    </a:cxn>
                    <a:cxn ang="0">
                      <a:pos x="526" y="1496"/>
                    </a:cxn>
                    <a:cxn ang="0">
                      <a:pos x="833" y="1765"/>
                    </a:cxn>
                    <a:cxn ang="0">
                      <a:pos x="941" y="2227"/>
                    </a:cxn>
                    <a:cxn ang="0">
                      <a:pos x="826" y="2457"/>
                    </a:cxn>
                    <a:cxn ang="0">
                      <a:pos x="649" y="2642"/>
                    </a:cxn>
                    <a:cxn ang="0">
                      <a:pos x="433" y="2711"/>
                    </a:cxn>
                    <a:cxn ang="0">
                      <a:pos x="226" y="2696"/>
                    </a:cxn>
                    <a:cxn ang="0">
                      <a:pos x="95" y="2850"/>
                    </a:cxn>
                  </a:cxnLst>
                  <a:rect l="0" t="0" r="r" b="b"/>
                  <a:pathLst>
                    <a:path w="942" h="2850">
                      <a:moveTo>
                        <a:pt x="779" y="0"/>
                      </a:moveTo>
                      <a:cubicBezTo>
                        <a:pt x="729" y="83"/>
                        <a:pt x="679" y="167"/>
                        <a:pt x="641" y="250"/>
                      </a:cubicBezTo>
                      <a:cubicBezTo>
                        <a:pt x="603" y="333"/>
                        <a:pt x="599" y="426"/>
                        <a:pt x="549" y="496"/>
                      </a:cubicBezTo>
                      <a:cubicBezTo>
                        <a:pt x="499" y="566"/>
                        <a:pt x="417" y="612"/>
                        <a:pt x="341" y="673"/>
                      </a:cubicBezTo>
                      <a:cubicBezTo>
                        <a:pt x="265" y="734"/>
                        <a:pt x="150" y="806"/>
                        <a:pt x="95" y="865"/>
                      </a:cubicBezTo>
                      <a:cubicBezTo>
                        <a:pt x="40" y="924"/>
                        <a:pt x="20" y="954"/>
                        <a:pt x="10" y="1027"/>
                      </a:cubicBezTo>
                      <a:cubicBezTo>
                        <a:pt x="0" y="1100"/>
                        <a:pt x="1" y="1245"/>
                        <a:pt x="33" y="1304"/>
                      </a:cubicBezTo>
                      <a:cubicBezTo>
                        <a:pt x="65" y="1363"/>
                        <a:pt x="153" y="1355"/>
                        <a:pt x="203" y="1381"/>
                      </a:cubicBezTo>
                      <a:cubicBezTo>
                        <a:pt x="253" y="1407"/>
                        <a:pt x="279" y="1439"/>
                        <a:pt x="333" y="1458"/>
                      </a:cubicBezTo>
                      <a:cubicBezTo>
                        <a:pt x="387" y="1477"/>
                        <a:pt x="443" y="1445"/>
                        <a:pt x="526" y="1496"/>
                      </a:cubicBezTo>
                      <a:cubicBezTo>
                        <a:pt x="609" y="1547"/>
                        <a:pt x="764" y="1643"/>
                        <a:pt x="833" y="1765"/>
                      </a:cubicBezTo>
                      <a:cubicBezTo>
                        <a:pt x="902" y="1887"/>
                        <a:pt x="942" y="2112"/>
                        <a:pt x="941" y="2227"/>
                      </a:cubicBezTo>
                      <a:cubicBezTo>
                        <a:pt x="940" y="2342"/>
                        <a:pt x="875" y="2388"/>
                        <a:pt x="826" y="2457"/>
                      </a:cubicBezTo>
                      <a:cubicBezTo>
                        <a:pt x="777" y="2526"/>
                        <a:pt x="715" y="2600"/>
                        <a:pt x="649" y="2642"/>
                      </a:cubicBezTo>
                      <a:cubicBezTo>
                        <a:pt x="583" y="2684"/>
                        <a:pt x="503" y="2702"/>
                        <a:pt x="433" y="2711"/>
                      </a:cubicBezTo>
                      <a:cubicBezTo>
                        <a:pt x="363" y="2720"/>
                        <a:pt x="282" y="2673"/>
                        <a:pt x="226" y="2696"/>
                      </a:cubicBezTo>
                      <a:cubicBezTo>
                        <a:pt x="170" y="2719"/>
                        <a:pt x="132" y="2784"/>
                        <a:pt x="95" y="2850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rgbClr val="FFFF00"/>
                  </a:outerShdw>
                </a:effectLst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98319" name="Line 15"/>
              <p:cNvSpPr>
                <a:spLocks noChangeShapeType="1"/>
              </p:cNvSpPr>
              <p:nvPr/>
            </p:nvSpPr>
            <p:spPr bwMode="auto">
              <a:xfrm flipH="1">
                <a:off x="1854" y="892"/>
                <a:ext cx="54" cy="13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20" name="Line 16"/>
              <p:cNvSpPr>
                <a:spLocks noChangeShapeType="1"/>
              </p:cNvSpPr>
              <p:nvPr/>
            </p:nvSpPr>
            <p:spPr bwMode="auto">
              <a:xfrm flipH="1">
                <a:off x="1611" y="888"/>
                <a:ext cx="54" cy="13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048" y="1608"/>
              <a:ext cx="3273" cy="1271"/>
              <a:chOff x="2048" y="1608"/>
              <a:chExt cx="3273" cy="1271"/>
            </a:xfrm>
          </p:grpSpPr>
          <p:sp>
            <p:nvSpPr>
              <p:cNvPr id="98322" name="Freeform 18"/>
              <p:cNvSpPr>
                <a:spLocks/>
              </p:cNvSpPr>
              <p:nvPr/>
            </p:nvSpPr>
            <p:spPr bwMode="auto">
              <a:xfrm>
                <a:off x="2048" y="2049"/>
                <a:ext cx="3090" cy="203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662" y="78"/>
                  </a:cxn>
                  <a:cxn ang="0">
                    <a:pos x="908" y="24"/>
                  </a:cxn>
                  <a:cxn ang="0">
                    <a:pos x="962" y="9"/>
                  </a:cxn>
                  <a:cxn ang="0">
                    <a:pos x="1008" y="63"/>
                  </a:cxn>
                  <a:cxn ang="0">
                    <a:pos x="1162" y="86"/>
                  </a:cxn>
                  <a:cxn ang="0">
                    <a:pos x="1246" y="78"/>
                  </a:cxn>
                  <a:cxn ang="0">
                    <a:pos x="1300" y="9"/>
                  </a:cxn>
                  <a:cxn ang="0">
                    <a:pos x="1362" y="24"/>
                  </a:cxn>
                  <a:cxn ang="0">
                    <a:pos x="1785" y="78"/>
                  </a:cxn>
                  <a:cxn ang="0">
                    <a:pos x="2146" y="109"/>
                  </a:cxn>
                </a:cxnLst>
                <a:rect l="0" t="0" r="r" b="b"/>
                <a:pathLst>
                  <a:path w="2146" h="117">
                    <a:moveTo>
                      <a:pt x="0" y="117"/>
                    </a:moveTo>
                    <a:cubicBezTo>
                      <a:pt x="109" y="111"/>
                      <a:pt x="511" y="93"/>
                      <a:pt x="662" y="78"/>
                    </a:cubicBezTo>
                    <a:cubicBezTo>
                      <a:pt x="813" y="63"/>
                      <a:pt x="858" y="35"/>
                      <a:pt x="908" y="24"/>
                    </a:cubicBezTo>
                    <a:cubicBezTo>
                      <a:pt x="958" y="13"/>
                      <a:pt x="945" y="3"/>
                      <a:pt x="962" y="9"/>
                    </a:cubicBezTo>
                    <a:cubicBezTo>
                      <a:pt x="979" y="15"/>
                      <a:pt x="975" y="50"/>
                      <a:pt x="1008" y="63"/>
                    </a:cubicBezTo>
                    <a:cubicBezTo>
                      <a:pt x="1041" y="76"/>
                      <a:pt x="1122" y="83"/>
                      <a:pt x="1162" y="86"/>
                    </a:cubicBezTo>
                    <a:cubicBezTo>
                      <a:pt x="1202" y="89"/>
                      <a:pt x="1223" y="91"/>
                      <a:pt x="1246" y="78"/>
                    </a:cubicBezTo>
                    <a:cubicBezTo>
                      <a:pt x="1269" y="65"/>
                      <a:pt x="1281" y="18"/>
                      <a:pt x="1300" y="9"/>
                    </a:cubicBezTo>
                    <a:cubicBezTo>
                      <a:pt x="1319" y="0"/>
                      <a:pt x="1281" y="13"/>
                      <a:pt x="1362" y="24"/>
                    </a:cubicBezTo>
                    <a:cubicBezTo>
                      <a:pt x="1443" y="35"/>
                      <a:pt x="1654" y="64"/>
                      <a:pt x="1785" y="78"/>
                    </a:cubicBezTo>
                    <a:cubicBezTo>
                      <a:pt x="1916" y="92"/>
                      <a:pt x="2031" y="100"/>
                      <a:pt x="2146" y="109"/>
                    </a:cubicBezTo>
                  </a:path>
                </a:pathLst>
              </a:custGeom>
              <a:solidFill>
                <a:srgbClr val="CCE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23" name="Line 19"/>
              <p:cNvSpPr>
                <a:spLocks noChangeShapeType="1"/>
              </p:cNvSpPr>
              <p:nvPr/>
            </p:nvSpPr>
            <p:spPr bwMode="auto">
              <a:xfrm rot="-1307596">
                <a:off x="2123" y="1608"/>
                <a:ext cx="3198" cy="127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FFFF00"/>
                </a:outerShdw>
              </a:effectLst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</p:grpSp>
      </p:grpSp>
      <p:sp>
        <p:nvSpPr>
          <p:cNvPr id="98325" name="Line 21"/>
          <p:cNvSpPr>
            <a:spLocks noChangeShapeType="1"/>
          </p:cNvSpPr>
          <p:nvPr/>
        </p:nvSpPr>
        <p:spPr bwMode="auto">
          <a:xfrm>
            <a:off x="1536451" y="1994754"/>
            <a:ext cx="2505324" cy="826234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85800" y="3370263"/>
            <a:ext cx="6327775" cy="3128962"/>
            <a:chOff x="432" y="2123"/>
            <a:chExt cx="3986" cy="1971"/>
          </a:xfrm>
        </p:grpSpPr>
        <p:sp>
          <p:nvSpPr>
            <p:cNvPr id="98327" name="AutoShape 23"/>
            <p:cNvSpPr>
              <a:spLocks noChangeArrowheads="1"/>
            </p:cNvSpPr>
            <p:nvPr/>
          </p:nvSpPr>
          <p:spPr bwMode="auto">
            <a:xfrm rot="3893230">
              <a:off x="3114" y="3894"/>
              <a:ext cx="254" cy="146"/>
            </a:xfrm>
            <a:prstGeom prst="rightArrow">
              <a:avLst>
                <a:gd name="adj1" fmla="val 50000"/>
                <a:gd name="adj2" fmla="val 43493"/>
              </a:avLst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432" y="2123"/>
              <a:ext cx="2147" cy="1875"/>
              <a:chOff x="432" y="2123"/>
              <a:chExt cx="2147" cy="1875"/>
            </a:xfrm>
          </p:grpSpPr>
          <p:sp>
            <p:nvSpPr>
              <p:cNvPr id="98329" name="AutoShape 25"/>
              <p:cNvSpPr>
                <a:spLocks noChangeArrowheads="1"/>
              </p:cNvSpPr>
              <p:nvPr/>
            </p:nvSpPr>
            <p:spPr bwMode="auto">
              <a:xfrm rot="7893434">
                <a:off x="485" y="2177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30" name="AutoShape 26"/>
              <p:cNvSpPr>
                <a:spLocks noChangeArrowheads="1"/>
              </p:cNvSpPr>
              <p:nvPr/>
            </p:nvSpPr>
            <p:spPr bwMode="auto">
              <a:xfrm rot="6139467">
                <a:off x="574" y="2433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31" name="AutoShape 27"/>
              <p:cNvSpPr>
                <a:spLocks noChangeArrowheads="1"/>
              </p:cNvSpPr>
              <p:nvPr/>
            </p:nvSpPr>
            <p:spPr bwMode="auto">
              <a:xfrm rot="5419585">
                <a:off x="740" y="2676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32" name="AutoShape 28"/>
              <p:cNvSpPr>
                <a:spLocks noChangeArrowheads="1"/>
              </p:cNvSpPr>
              <p:nvPr/>
            </p:nvSpPr>
            <p:spPr bwMode="auto">
              <a:xfrm rot="6555252">
                <a:off x="378" y="2502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33" name="AutoShape 29"/>
              <p:cNvSpPr>
                <a:spLocks noChangeArrowheads="1"/>
              </p:cNvSpPr>
              <p:nvPr/>
            </p:nvSpPr>
            <p:spPr bwMode="auto">
              <a:xfrm rot="5682053">
                <a:off x="570" y="2790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34" name="AutoShape 30"/>
              <p:cNvSpPr>
                <a:spLocks noChangeArrowheads="1"/>
              </p:cNvSpPr>
              <p:nvPr/>
            </p:nvSpPr>
            <p:spPr bwMode="auto">
              <a:xfrm rot="4812635">
                <a:off x="913" y="2780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35" name="AutoShape 31"/>
              <p:cNvSpPr>
                <a:spLocks noChangeArrowheads="1"/>
              </p:cNvSpPr>
              <p:nvPr/>
            </p:nvSpPr>
            <p:spPr bwMode="auto">
              <a:xfrm rot="2572373">
                <a:off x="2074" y="3004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36" name="AutoShape 32"/>
              <p:cNvSpPr>
                <a:spLocks noChangeArrowheads="1"/>
              </p:cNvSpPr>
              <p:nvPr/>
            </p:nvSpPr>
            <p:spPr bwMode="auto">
              <a:xfrm rot="4797098">
                <a:off x="1963" y="3490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37" name="AutoShape 33"/>
              <p:cNvSpPr>
                <a:spLocks noChangeArrowheads="1"/>
              </p:cNvSpPr>
              <p:nvPr/>
            </p:nvSpPr>
            <p:spPr bwMode="auto">
              <a:xfrm rot="3893230">
                <a:off x="2299" y="3241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38" name="AutoShape 34"/>
              <p:cNvSpPr>
                <a:spLocks noChangeArrowheads="1"/>
              </p:cNvSpPr>
              <p:nvPr/>
            </p:nvSpPr>
            <p:spPr bwMode="auto">
              <a:xfrm rot="3692693">
                <a:off x="2091" y="3237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39" name="AutoShape 35"/>
              <p:cNvSpPr>
                <a:spLocks noChangeArrowheads="1"/>
              </p:cNvSpPr>
              <p:nvPr/>
            </p:nvSpPr>
            <p:spPr bwMode="auto">
              <a:xfrm rot="4429419">
                <a:off x="2144" y="3517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40" name="AutoShape 36"/>
              <p:cNvSpPr>
                <a:spLocks noChangeArrowheads="1"/>
              </p:cNvSpPr>
              <p:nvPr/>
            </p:nvSpPr>
            <p:spPr bwMode="auto">
              <a:xfrm rot="2290264">
                <a:off x="2325" y="2976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41" name="AutoShape 37"/>
              <p:cNvSpPr>
                <a:spLocks noChangeArrowheads="1"/>
              </p:cNvSpPr>
              <p:nvPr/>
            </p:nvSpPr>
            <p:spPr bwMode="auto">
              <a:xfrm rot="1300669">
                <a:off x="2014" y="2787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42" name="AutoShape 38"/>
              <p:cNvSpPr>
                <a:spLocks noChangeArrowheads="1"/>
              </p:cNvSpPr>
              <p:nvPr/>
            </p:nvSpPr>
            <p:spPr bwMode="auto">
              <a:xfrm rot="10824508">
                <a:off x="747" y="3466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43" name="AutoShape 39"/>
              <p:cNvSpPr>
                <a:spLocks noChangeArrowheads="1"/>
              </p:cNvSpPr>
              <p:nvPr/>
            </p:nvSpPr>
            <p:spPr bwMode="auto">
              <a:xfrm rot="9826864">
                <a:off x="682" y="3649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44" name="AutoShape 40"/>
              <p:cNvSpPr>
                <a:spLocks noChangeArrowheads="1"/>
              </p:cNvSpPr>
              <p:nvPr/>
            </p:nvSpPr>
            <p:spPr bwMode="auto">
              <a:xfrm rot="9575000">
                <a:off x="443" y="3608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45" name="AutoShape 41"/>
              <p:cNvSpPr>
                <a:spLocks noChangeArrowheads="1"/>
              </p:cNvSpPr>
              <p:nvPr/>
            </p:nvSpPr>
            <p:spPr bwMode="auto">
              <a:xfrm rot="8653557">
                <a:off x="678" y="3852"/>
                <a:ext cx="254" cy="146"/>
              </a:xfrm>
              <a:prstGeom prst="rightArrow">
                <a:avLst>
                  <a:gd name="adj1" fmla="val 50000"/>
                  <a:gd name="adj2" fmla="val 43493"/>
                </a:avLst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</p:grpSp>
        <p:sp>
          <p:nvSpPr>
            <p:cNvPr id="98346" name="Rectangle 42"/>
            <p:cNvSpPr>
              <a:spLocks noChangeArrowheads="1"/>
            </p:cNvSpPr>
            <p:nvPr/>
          </p:nvSpPr>
          <p:spPr bwMode="auto">
            <a:xfrm>
              <a:off x="3456" y="3839"/>
              <a:ext cx="96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dirty="0"/>
                <a:t>Flow Stripping</a:t>
              </a: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092200" y="1708150"/>
            <a:ext cx="6807200" cy="4541838"/>
            <a:chOff x="688" y="1076"/>
            <a:chExt cx="4288" cy="2861"/>
          </a:xfrm>
        </p:grpSpPr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688" y="1076"/>
              <a:ext cx="1453" cy="2861"/>
              <a:chOff x="688" y="1076"/>
              <a:chExt cx="1453" cy="2861"/>
            </a:xfrm>
          </p:grpSpPr>
          <p:sp>
            <p:nvSpPr>
              <p:cNvPr id="98349" name="AutoShape 45"/>
              <p:cNvSpPr>
                <a:spLocks noChangeAspect="1" noChangeArrowheads="1"/>
              </p:cNvSpPr>
              <p:nvPr/>
            </p:nvSpPr>
            <p:spPr bwMode="auto">
              <a:xfrm rot="-991050">
                <a:off x="1368" y="1076"/>
                <a:ext cx="160" cy="81"/>
              </a:xfrm>
              <a:prstGeom prst="leftArrow">
                <a:avLst>
                  <a:gd name="adj1" fmla="val 50000"/>
                  <a:gd name="adj2" fmla="val 4938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50" name="AutoShape 46"/>
              <p:cNvSpPr>
                <a:spLocks noChangeAspect="1" noChangeArrowheads="1"/>
              </p:cNvSpPr>
              <p:nvPr/>
            </p:nvSpPr>
            <p:spPr bwMode="auto">
              <a:xfrm rot="-7050338">
                <a:off x="960" y="2570"/>
                <a:ext cx="161" cy="80"/>
              </a:xfrm>
              <a:prstGeom prst="leftArrow">
                <a:avLst>
                  <a:gd name="adj1" fmla="val 50000"/>
                  <a:gd name="adj2" fmla="val 5031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51" name="AutoShape 47"/>
              <p:cNvSpPr>
                <a:spLocks noChangeAspect="1" noChangeArrowheads="1"/>
              </p:cNvSpPr>
              <p:nvPr/>
            </p:nvSpPr>
            <p:spPr bwMode="auto">
              <a:xfrm rot="-330023">
                <a:off x="1206" y="1406"/>
                <a:ext cx="161" cy="80"/>
              </a:xfrm>
              <a:prstGeom prst="leftArrow">
                <a:avLst>
                  <a:gd name="adj1" fmla="val 50000"/>
                  <a:gd name="adj2" fmla="val 5031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52" name="AutoShape 48"/>
              <p:cNvSpPr>
                <a:spLocks noChangeAspect="1" noChangeArrowheads="1"/>
              </p:cNvSpPr>
              <p:nvPr/>
            </p:nvSpPr>
            <p:spPr bwMode="auto">
              <a:xfrm rot="-175476">
                <a:off x="1083" y="1541"/>
                <a:ext cx="161" cy="81"/>
              </a:xfrm>
              <a:prstGeom prst="leftArrow">
                <a:avLst>
                  <a:gd name="adj1" fmla="val 50000"/>
                  <a:gd name="adj2" fmla="val 4969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53" name="AutoShape 49"/>
              <p:cNvSpPr>
                <a:spLocks noChangeAspect="1" noChangeArrowheads="1"/>
              </p:cNvSpPr>
              <p:nvPr/>
            </p:nvSpPr>
            <p:spPr bwMode="auto">
              <a:xfrm rot="-991050">
                <a:off x="882" y="1694"/>
                <a:ext cx="160" cy="81"/>
              </a:xfrm>
              <a:prstGeom prst="leftArrow">
                <a:avLst>
                  <a:gd name="adj1" fmla="val 50000"/>
                  <a:gd name="adj2" fmla="val 4938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54" name="AutoShape 50"/>
              <p:cNvSpPr>
                <a:spLocks noChangeAspect="1" noChangeArrowheads="1"/>
              </p:cNvSpPr>
              <p:nvPr/>
            </p:nvSpPr>
            <p:spPr bwMode="auto">
              <a:xfrm rot="-1840731">
                <a:off x="706" y="1912"/>
                <a:ext cx="160" cy="8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55" name="AutoShape 51"/>
              <p:cNvSpPr>
                <a:spLocks noChangeAspect="1" noChangeArrowheads="1"/>
              </p:cNvSpPr>
              <p:nvPr/>
            </p:nvSpPr>
            <p:spPr bwMode="auto">
              <a:xfrm rot="-2216899">
                <a:off x="688" y="2178"/>
                <a:ext cx="161" cy="81"/>
              </a:xfrm>
              <a:prstGeom prst="leftArrow">
                <a:avLst>
                  <a:gd name="adj1" fmla="val 50000"/>
                  <a:gd name="adj2" fmla="val 4969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56" name="AutoShape 52"/>
              <p:cNvSpPr>
                <a:spLocks noChangeAspect="1" noChangeArrowheads="1"/>
              </p:cNvSpPr>
              <p:nvPr/>
            </p:nvSpPr>
            <p:spPr bwMode="auto">
              <a:xfrm rot="-4180806">
                <a:off x="769" y="2415"/>
                <a:ext cx="160" cy="81"/>
              </a:xfrm>
              <a:prstGeom prst="leftArrow">
                <a:avLst>
                  <a:gd name="adj1" fmla="val 50000"/>
                  <a:gd name="adj2" fmla="val 4938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57" name="AutoShape 53"/>
              <p:cNvSpPr>
                <a:spLocks noChangeAspect="1" noChangeArrowheads="1"/>
              </p:cNvSpPr>
              <p:nvPr/>
            </p:nvSpPr>
            <p:spPr bwMode="auto">
              <a:xfrm rot="-616168">
                <a:off x="1298" y="1240"/>
                <a:ext cx="161" cy="81"/>
              </a:xfrm>
              <a:prstGeom prst="leftArrow">
                <a:avLst>
                  <a:gd name="adj1" fmla="val 50000"/>
                  <a:gd name="adj2" fmla="val 4969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58" name="AutoShape 54"/>
              <p:cNvSpPr>
                <a:spLocks noChangeAspect="1" noChangeArrowheads="1"/>
              </p:cNvSpPr>
              <p:nvPr/>
            </p:nvSpPr>
            <p:spPr bwMode="auto">
              <a:xfrm rot="-7050338">
                <a:off x="1260" y="2669"/>
                <a:ext cx="160" cy="8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59" name="AutoShape 55"/>
              <p:cNvSpPr>
                <a:spLocks noChangeAspect="1" noChangeArrowheads="1"/>
              </p:cNvSpPr>
              <p:nvPr/>
            </p:nvSpPr>
            <p:spPr bwMode="auto">
              <a:xfrm rot="553568">
                <a:off x="1303" y="3502"/>
                <a:ext cx="161" cy="80"/>
              </a:xfrm>
              <a:prstGeom prst="leftArrow">
                <a:avLst>
                  <a:gd name="adj1" fmla="val 50000"/>
                  <a:gd name="adj2" fmla="val 5031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60" name="AutoShape 56"/>
              <p:cNvSpPr>
                <a:spLocks noChangeAspect="1" noChangeArrowheads="1"/>
              </p:cNvSpPr>
              <p:nvPr/>
            </p:nvSpPr>
            <p:spPr bwMode="auto">
              <a:xfrm rot="-175476">
                <a:off x="993" y="3581"/>
                <a:ext cx="161" cy="81"/>
              </a:xfrm>
              <a:prstGeom prst="leftArrow">
                <a:avLst>
                  <a:gd name="adj1" fmla="val 50000"/>
                  <a:gd name="adj2" fmla="val 4969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61" name="AutoShape 57"/>
              <p:cNvSpPr>
                <a:spLocks noChangeAspect="1" noChangeArrowheads="1"/>
              </p:cNvSpPr>
              <p:nvPr/>
            </p:nvSpPr>
            <p:spPr bwMode="auto">
              <a:xfrm rot="-991050">
                <a:off x="1547" y="3378"/>
                <a:ext cx="160" cy="81"/>
              </a:xfrm>
              <a:prstGeom prst="leftArrow">
                <a:avLst>
                  <a:gd name="adj1" fmla="val 50000"/>
                  <a:gd name="adj2" fmla="val 4938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62" name="AutoShape 58"/>
              <p:cNvSpPr>
                <a:spLocks noChangeAspect="1" noChangeArrowheads="1"/>
              </p:cNvSpPr>
              <p:nvPr/>
            </p:nvSpPr>
            <p:spPr bwMode="auto">
              <a:xfrm rot="-1840731">
                <a:off x="1651" y="3185"/>
                <a:ext cx="161" cy="80"/>
              </a:xfrm>
              <a:prstGeom prst="leftArrow">
                <a:avLst>
                  <a:gd name="adj1" fmla="val 50000"/>
                  <a:gd name="adj2" fmla="val 5031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63" name="AutoShape 59"/>
              <p:cNvSpPr>
                <a:spLocks noChangeAspect="1" noChangeArrowheads="1"/>
              </p:cNvSpPr>
              <p:nvPr/>
            </p:nvSpPr>
            <p:spPr bwMode="auto">
              <a:xfrm rot="-3758454">
                <a:off x="1599" y="2925"/>
                <a:ext cx="161" cy="80"/>
              </a:xfrm>
              <a:prstGeom prst="leftArrow">
                <a:avLst>
                  <a:gd name="adj1" fmla="val 50000"/>
                  <a:gd name="adj2" fmla="val 5031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64" name="AutoShape 60"/>
              <p:cNvSpPr>
                <a:spLocks noChangeAspect="1" noChangeArrowheads="1"/>
              </p:cNvSpPr>
              <p:nvPr/>
            </p:nvSpPr>
            <p:spPr bwMode="auto">
              <a:xfrm rot="-5524158">
                <a:off x="1470" y="2765"/>
                <a:ext cx="160" cy="8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65" name="AutoShape 61"/>
              <p:cNvSpPr>
                <a:spLocks noChangeAspect="1" noChangeArrowheads="1"/>
              </p:cNvSpPr>
              <p:nvPr/>
            </p:nvSpPr>
            <p:spPr bwMode="auto">
              <a:xfrm rot="-616168">
                <a:off x="910" y="3750"/>
                <a:ext cx="160" cy="81"/>
              </a:xfrm>
              <a:prstGeom prst="leftArrow">
                <a:avLst>
                  <a:gd name="adj1" fmla="val 50000"/>
                  <a:gd name="adj2" fmla="val 4938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66" name="AutoShape 62"/>
              <p:cNvSpPr>
                <a:spLocks noChangeAspect="1" noChangeArrowheads="1"/>
              </p:cNvSpPr>
              <p:nvPr/>
            </p:nvSpPr>
            <p:spPr bwMode="auto">
              <a:xfrm rot="3655611" flipH="1">
                <a:off x="1766" y="1126"/>
                <a:ext cx="161" cy="81"/>
              </a:xfrm>
              <a:prstGeom prst="leftArrow">
                <a:avLst>
                  <a:gd name="adj1" fmla="val 50000"/>
                  <a:gd name="adj2" fmla="val 4969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67" name="AutoShape 63"/>
              <p:cNvSpPr>
                <a:spLocks noChangeAspect="1" noChangeArrowheads="1"/>
              </p:cNvSpPr>
              <p:nvPr/>
            </p:nvSpPr>
            <p:spPr bwMode="auto">
              <a:xfrm rot="381592" flipH="1">
                <a:off x="1746" y="2617"/>
                <a:ext cx="160" cy="8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68" name="AutoShape 64"/>
              <p:cNvSpPr>
                <a:spLocks noChangeAspect="1" noChangeArrowheads="1"/>
              </p:cNvSpPr>
              <p:nvPr/>
            </p:nvSpPr>
            <p:spPr bwMode="auto">
              <a:xfrm rot="6361690" flipH="1">
                <a:off x="1324" y="1724"/>
                <a:ext cx="161" cy="80"/>
              </a:xfrm>
              <a:prstGeom prst="leftArrow">
                <a:avLst>
                  <a:gd name="adj1" fmla="val 50000"/>
                  <a:gd name="adj2" fmla="val 5031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69" name="AutoShape 65"/>
              <p:cNvSpPr>
                <a:spLocks noChangeAspect="1" noChangeArrowheads="1"/>
              </p:cNvSpPr>
              <p:nvPr/>
            </p:nvSpPr>
            <p:spPr bwMode="auto">
              <a:xfrm rot="5475860" flipH="1">
                <a:off x="1108" y="1931"/>
                <a:ext cx="161" cy="81"/>
              </a:xfrm>
              <a:prstGeom prst="leftArrow">
                <a:avLst>
                  <a:gd name="adj1" fmla="val 50000"/>
                  <a:gd name="adj2" fmla="val 4969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70" name="AutoShape 66"/>
              <p:cNvSpPr>
                <a:spLocks noChangeAspect="1" noChangeArrowheads="1"/>
              </p:cNvSpPr>
              <p:nvPr/>
            </p:nvSpPr>
            <p:spPr bwMode="auto">
              <a:xfrm rot="3343482" flipH="1">
                <a:off x="1041" y="2171"/>
                <a:ext cx="160" cy="81"/>
              </a:xfrm>
              <a:prstGeom prst="leftArrow">
                <a:avLst>
                  <a:gd name="adj1" fmla="val 50000"/>
                  <a:gd name="adj2" fmla="val 4938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71" name="AutoShape 67"/>
              <p:cNvSpPr>
                <a:spLocks noChangeAspect="1" noChangeArrowheads="1"/>
              </p:cNvSpPr>
              <p:nvPr/>
            </p:nvSpPr>
            <p:spPr bwMode="auto">
              <a:xfrm rot="3439111" flipH="1">
                <a:off x="1656" y="1353"/>
                <a:ext cx="161" cy="81"/>
              </a:xfrm>
              <a:prstGeom prst="leftArrow">
                <a:avLst>
                  <a:gd name="adj1" fmla="val 50000"/>
                  <a:gd name="adj2" fmla="val 4969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72" name="AutoShape 68"/>
              <p:cNvSpPr>
                <a:spLocks noChangeAspect="1" noChangeArrowheads="1"/>
              </p:cNvSpPr>
              <p:nvPr/>
            </p:nvSpPr>
            <p:spPr bwMode="auto">
              <a:xfrm rot="21456325" flipH="1">
                <a:off x="1209" y="2346"/>
                <a:ext cx="160" cy="8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73" name="AutoShape 69"/>
              <p:cNvSpPr>
                <a:spLocks noChangeAspect="1" noChangeArrowheads="1"/>
              </p:cNvSpPr>
              <p:nvPr/>
            </p:nvSpPr>
            <p:spPr bwMode="auto">
              <a:xfrm rot="20479572" flipH="1">
                <a:off x="1552" y="2453"/>
                <a:ext cx="161" cy="80"/>
              </a:xfrm>
              <a:prstGeom prst="leftArrow">
                <a:avLst>
                  <a:gd name="adj1" fmla="val 50000"/>
                  <a:gd name="adj2" fmla="val 5031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74" name="AutoShape 70"/>
              <p:cNvSpPr>
                <a:spLocks noChangeAspect="1" noChangeArrowheads="1"/>
              </p:cNvSpPr>
              <p:nvPr/>
            </p:nvSpPr>
            <p:spPr bwMode="auto">
              <a:xfrm rot="5140173" flipH="1">
                <a:off x="1549" y="1586"/>
                <a:ext cx="161" cy="81"/>
              </a:xfrm>
              <a:prstGeom prst="leftArrow">
                <a:avLst>
                  <a:gd name="adj1" fmla="val 50000"/>
                  <a:gd name="adj2" fmla="val 4969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75" name="AutoShape 71"/>
              <p:cNvSpPr>
                <a:spLocks noChangeAspect="1" noChangeArrowheads="1"/>
              </p:cNvSpPr>
              <p:nvPr/>
            </p:nvSpPr>
            <p:spPr bwMode="auto">
              <a:xfrm rot="6680408" flipH="1">
                <a:off x="1432" y="3776"/>
                <a:ext cx="160" cy="81"/>
              </a:xfrm>
              <a:prstGeom prst="leftArrow">
                <a:avLst>
                  <a:gd name="adj1" fmla="val 50000"/>
                  <a:gd name="adj2" fmla="val 4938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76" name="AutoShape 72"/>
              <p:cNvSpPr>
                <a:spLocks noChangeAspect="1" noChangeArrowheads="1"/>
              </p:cNvSpPr>
              <p:nvPr/>
            </p:nvSpPr>
            <p:spPr bwMode="auto">
              <a:xfrm rot="3981573" flipH="1">
                <a:off x="1889" y="3455"/>
                <a:ext cx="160" cy="81"/>
              </a:xfrm>
              <a:prstGeom prst="leftArrow">
                <a:avLst>
                  <a:gd name="adj1" fmla="val 50000"/>
                  <a:gd name="adj2" fmla="val 4938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77" name="AutoShape 73"/>
              <p:cNvSpPr>
                <a:spLocks noChangeAspect="1" noChangeArrowheads="1"/>
              </p:cNvSpPr>
              <p:nvPr/>
            </p:nvSpPr>
            <p:spPr bwMode="auto">
              <a:xfrm rot="2446085" flipH="1">
                <a:off x="1981" y="3175"/>
                <a:ext cx="160" cy="8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78" name="AutoShape 74"/>
              <p:cNvSpPr>
                <a:spLocks noChangeAspect="1" noChangeArrowheads="1"/>
              </p:cNvSpPr>
              <p:nvPr/>
            </p:nvSpPr>
            <p:spPr bwMode="auto">
              <a:xfrm rot="1840731" flipH="1">
                <a:off x="1926" y="2890"/>
                <a:ext cx="161" cy="81"/>
              </a:xfrm>
              <a:prstGeom prst="leftArrow">
                <a:avLst>
                  <a:gd name="adj1" fmla="val 50000"/>
                  <a:gd name="adj2" fmla="val 4969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79" name="AutoShape 75"/>
              <p:cNvSpPr>
                <a:spLocks noChangeAspect="1" noChangeArrowheads="1"/>
              </p:cNvSpPr>
              <p:nvPr/>
            </p:nvSpPr>
            <p:spPr bwMode="auto">
              <a:xfrm rot="6210798" flipH="1">
                <a:off x="1179" y="3817"/>
                <a:ext cx="161" cy="80"/>
              </a:xfrm>
              <a:prstGeom prst="leftArrow">
                <a:avLst>
                  <a:gd name="adj1" fmla="val 50000"/>
                  <a:gd name="adj2" fmla="val 50313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80" name="AutoShape 76"/>
              <p:cNvSpPr>
                <a:spLocks noChangeAspect="1" noChangeArrowheads="1"/>
              </p:cNvSpPr>
              <p:nvPr/>
            </p:nvSpPr>
            <p:spPr bwMode="auto">
              <a:xfrm rot="4938534" flipH="1">
                <a:off x="1676" y="3679"/>
                <a:ext cx="160" cy="8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</p:grpSp>
        <p:sp>
          <p:nvSpPr>
            <p:cNvPr id="98381" name="AutoShape 77"/>
            <p:cNvSpPr>
              <a:spLocks noChangeAspect="1" noChangeArrowheads="1"/>
            </p:cNvSpPr>
            <p:nvPr/>
          </p:nvSpPr>
          <p:spPr bwMode="auto">
            <a:xfrm rot="3981573" flipH="1">
              <a:off x="3133" y="3502"/>
              <a:ext cx="160" cy="81"/>
            </a:xfrm>
            <a:prstGeom prst="leftArrow">
              <a:avLst>
                <a:gd name="adj1" fmla="val 50000"/>
                <a:gd name="adj2" fmla="val 49383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2527" y="1716"/>
              <a:ext cx="2449" cy="515"/>
              <a:chOff x="2527" y="1716"/>
              <a:chExt cx="2449" cy="515"/>
            </a:xfrm>
          </p:grpSpPr>
          <p:sp>
            <p:nvSpPr>
              <p:cNvPr id="98383" name="Freeform 79"/>
              <p:cNvSpPr>
                <a:spLocks/>
              </p:cNvSpPr>
              <p:nvPr/>
            </p:nvSpPr>
            <p:spPr bwMode="auto">
              <a:xfrm>
                <a:off x="2691" y="1795"/>
                <a:ext cx="2138" cy="423"/>
              </a:xfrm>
              <a:custGeom>
                <a:avLst/>
                <a:gdLst/>
                <a:ahLst/>
                <a:cxnLst>
                  <a:cxn ang="0">
                    <a:pos x="67" y="244"/>
                  </a:cxn>
                  <a:cxn ang="0">
                    <a:pos x="30" y="202"/>
                  </a:cxn>
                  <a:cxn ang="0">
                    <a:pos x="245" y="102"/>
                  </a:cxn>
                  <a:cxn ang="0">
                    <a:pos x="622" y="10"/>
                  </a:cxn>
                  <a:cxn ang="0">
                    <a:pos x="968" y="40"/>
                  </a:cxn>
                  <a:cxn ang="0">
                    <a:pos x="1414" y="179"/>
                  </a:cxn>
                  <a:cxn ang="0">
                    <a:pos x="1391" y="233"/>
                  </a:cxn>
                </a:cxnLst>
                <a:rect l="0" t="0" r="r" b="b"/>
                <a:pathLst>
                  <a:path w="1485" h="244">
                    <a:moveTo>
                      <a:pt x="67" y="244"/>
                    </a:moveTo>
                    <a:cubicBezTo>
                      <a:pt x="33" y="235"/>
                      <a:pt x="0" y="226"/>
                      <a:pt x="30" y="202"/>
                    </a:cubicBezTo>
                    <a:cubicBezTo>
                      <a:pt x="60" y="178"/>
                      <a:pt x="146" y="134"/>
                      <a:pt x="245" y="102"/>
                    </a:cubicBezTo>
                    <a:cubicBezTo>
                      <a:pt x="344" y="70"/>
                      <a:pt x="502" y="20"/>
                      <a:pt x="622" y="10"/>
                    </a:cubicBezTo>
                    <a:cubicBezTo>
                      <a:pt x="742" y="0"/>
                      <a:pt x="836" y="12"/>
                      <a:pt x="968" y="40"/>
                    </a:cubicBezTo>
                    <a:cubicBezTo>
                      <a:pt x="1100" y="68"/>
                      <a:pt x="1343" y="147"/>
                      <a:pt x="1414" y="179"/>
                    </a:cubicBezTo>
                    <a:cubicBezTo>
                      <a:pt x="1485" y="211"/>
                      <a:pt x="1438" y="222"/>
                      <a:pt x="1391" y="233"/>
                    </a:cubicBezTo>
                  </a:path>
                </a:pathLst>
              </a:custGeom>
              <a:noFill/>
              <a:ln w="9525" cap="flat" cmpd="sng">
                <a:solidFill>
                  <a:srgbClr val="FFC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84" name="Freeform 80"/>
              <p:cNvSpPr>
                <a:spLocks/>
              </p:cNvSpPr>
              <p:nvPr/>
            </p:nvSpPr>
            <p:spPr bwMode="auto">
              <a:xfrm>
                <a:off x="2527" y="1716"/>
                <a:ext cx="2449" cy="515"/>
              </a:xfrm>
              <a:custGeom>
                <a:avLst/>
                <a:gdLst/>
                <a:ahLst/>
                <a:cxnLst>
                  <a:cxn ang="0">
                    <a:pos x="67" y="244"/>
                  </a:cxn>
                  <a:cxn ang="0">
                    <a:pos x="30" y="202"/>
                  </a:cxn>
                  <a:cxn ang="0">
                    <a:pos x="245" y="102"/>
                  </a:cxn>
                  <a:cxn ang="0">
                    <a:pos x="622" y="10"/>
                  </a:cxn>
                  <a:cxn ang="0">
                    <a:pos x="968" y="40"/>
                  </a:cxn>
                  <a:cxn ang="0">
                    <a:pos x="1414" y="179"/>
                  </a:cxn>
                  <a:cxn ang="0">
                    <a:pos x="1391" y="233"/>
                  </a:cxn>
                </a:cxnLst>
                <a:rect l="0" t="0" r="r" b="b"/>
                <a:pathLst>
                  <a:path w="1485" h="244">
                    <a:moveTo>
                      <a:pt x="67" y="244"/>
                    </a:moveTo>
                    <a:cubicBezTo>
                      <a:pt x="33" y="235"/>
                      <a:pt x="0" y="226"/>
                      <a:pt x="30" y="202"/>
                    </a:cubicBezTo>
                    <a:cubicBezTo>
                      <a:pt x="60" y="178"/>
                      <a:pt x="146" y="134"/>
                      <a:pt x="245" y="102"/>
                    </a:cubicBezTo>
                    <a:cubicBezTo>
                      <a:pt x="344" y="70"/>
                      <a:pt x="502" y="20"/>
                      <a:pt x="622" y="10"/>
                    </a:cubicBezTo>
                    <a:cubicBezTo>
                      <a:pt x="742" y="0"/>
                      <a:pt x="836" y="12"/>
                      <a:pt x="968" y="40"/>
                    </a:cubicBezTo>
                    <a:cubicBezTo>
                      <a:pt x="1100" y="68"/>
                      <a:pt x="1343" y="147"/>
                      <a:pt x="1414" y="179"/>
                    </a:cubicBezTo>
                    <a:cubicBezTo>
                      <a:pt x="1485" y="211"/>
                      <a:pt x="1438" y="222"/>
                      <a:pt x="1391" y="233"/>
                    </a:cubicBezTo>
                  </a:path>
                </a:pathLst>
              </a:custGeom>
              <a:noFill/>
              <a:ln w="9525" cap="flat" cmpd="sng">
                <a:solidFill>
                  <a:srgbClr val="FFC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85" name="Freeform 81"/>
              <p:cNvSpPr>
                <a:spLocks/>
              </p:cNvSpPr>
              <p:nvPr/>
            </p:nvSpPr>
            <p:spPr bwMode="auto">
              <a:xfrm>
                <a:off x="2775" y="1975"/>
                <a:ext cx="1961" cy="236"/>
              </a:xfrm>
              <a:custGeom>
                <a:avLst/>
                <a:gdLst/>
                <a:ahLst/>
                <a:cxnLst>
                  <a:cxn ang="0">
                    <a:pos x="67" y="244"/>
                  </a:cxn>
                  <a:cxn ang="0">
                    <a:pos x="30" y="202"/>
                  </a:cxn>
                  <a:cxn ang="0">
                    <a:pos x="245" y="102"/>
                  </a:cxn>
                  <a:cxn ang="0">
                    <a:pos x="622" y="10"/>
                  </a:cxn>
                  <a:cxn ang="0">
                    <a:pos x="968" y="40"/>
                  </a:cxn>
                  <a:cxn ang="0">
                    <a:pos x="1414" y="179"/>
                  </a:cxn>
                  <a:cxn ang="0">
                    <a:pos x="1391" y="233"/>
                  </a:cxn>
                </a:cxnLst>
                <a:rect l="0" t="0" r="r" b="b"/>
                <a:pathLst>
                  <a:path w="1485" h="244">
                    <a:moveTo>
                      <a:pt x="67" y="244"/>
                    </a:moveTo>
                    <a:cubicBezTo>
                      <a:pt x="33" y="235"/>
                      <a:pt x="0" y="226"/>
                      <a:pt x="30" y="202"/>
                    </a:cubicBezTo>
                    <a:cubicBezTo>
                      <a:pt x="60" y="178"/>
                      <a:pt x="146" y="134"/>
                      <a:pt x="245" y="102"/>
                    </a:cubicBezTo>
                    <a:cubicBezTo>
                      <a:pt x="344" y="70"/>
                      <a:pt x="502" y="20"/>
                      <a:pt x="622" y="10"/>
                    </a:cubicBezTo>
                    <a:cubicBezTo>
                      <a:pt x="742" y="0"/>
                      <a:pt x="836" y="12"/>
                      <a:pt x="968" y="40"/>
                    </a:cubicBezTo>
                    <a:cubicBezTo>
                      <a:pt x="1100" y="68"/>
                      <a:pt x="1343" y="147"/>
                      <a:pt x="1414" y="179"/>
                    </a:cubicBezTo>
                    <a:cubicBezTo>
                      <a:pt x="1485" y="211"/>
                      <a:pt x="1438" y="222"/>
                      <a:pt x="1391" y="233"/>
                    </a:cubicBezTo>
                  </a:path>
                </a:pathLst>
              </a:custGeom>
              <a:noFill/>
              <a:ln w="9525" cap="flat" cmpd="sng">
                <a:solidFill>
                  <a:srgbClr val="FFC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86" name="AutoShape 82"/>
              <p:cNvSpPr>
                <a:spLocks noChangeAspect="1" noChangeArrowheads="1"/>
              </p:cNvSpPr>
              <p:nvPr/>
            </p:nvSpPr>
            <p:spPr bwMode="auto">
              <a:xfrm rot="1073723" flipH="1">
                <a:off x="4176" y="1920"/>
                <a:ext cx="230" cy="141"/>
              </a:xfrm>
              <a:prstGeom prst="leftArrow">
                <a:avLst>
                  <a:gd name="adj1" fmla="val 50000"/>
                  <a:gd name="adj2" fmla="val 40780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87" name="AutoShape 83"/>
              <p:cNvSpPr>
                <a:spLocks noChangeAspect="1" noChangeArrowheads="1"/>
              </p:cNvSpPr>
              <p:nvPr/>
            </p:nvSpPr>
            <p:spPr bwMode="auto">
              <a:xfrm rot="337256" flipH="1">
                <a:off x="4512" y="2016"/>
                <a:ext cx="230" cy="140"/>
              </a:xfrm>
              <a:prstGeom prst="leftArrow">
                <a:avLst>
                  <a:gd name="adj1" fmla="val 50000"/>
                  <a:gd name="adj2" fmla="val 4107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88" name="AutoShape 84"/>
              <p:cNvSpPr>
                <a:spLocks noChangeAspect="1" noChangeArrowheads="1"/>
              </p:cNvSpPr>
              <p:nvPr/>
            </p:nvSpPr>
            <p:spPr bwMode="auto">
              <a:xfrm rot="1226776" flipH="1">
                <a:off x="3970" y="1824"/>
                <a:ext cx="230" cy="140"/>
              </a:xfrm>
              <a:prstGeom prst="leftArrow">
                <a:avLst>
                  <a:gd name="adj1" fmla="val 50000"/>
                  <a:gd name="adj2" fmla="val 4107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89" name="AutoShape 85"/>
              <p:cNvSpPr>
                <a:spLocks noChangeAspect="1" noChangeArrowheads="1"/>
              </p:cNvSpPr>
              <p:nvPr/>
            </p:nvSpPr>
            <p:spPr bwMode="auto">
              <a:xfrm rot="-791476">
                <a:off x="3024" y="1945"/>
                <a:ext cx="230" cy="141"/>
              </a:xfrm>
              <a:prstGeom prst="leftArrow">
                <a:avLst>
                  <a:gd name="adj1" fmla="val 50000"/>
                  <a:gd name="adj2" fmla="val 40780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90" name="AutoShape 86"/>
              <p:cNvSpPr>
                <a:spLocks noChangeAspect="1" noChangeArrowheads="1"/>
              </p:cNvSpPr>
              <p:nvPr/>
            </p:nvSpPr>
            <p:spPr bwMode="auto">
              <a:xfrm rot="-429660">
                <a:off x="2697" y="2034"/>
                <a:ext cx="230" cy="140"/>
              </a:xfrm>
              <a:prstGeom prst="leftArrow">
                <a:avLst>
                  <a:gd name="adj1" fmla="val 50000"/>
                  <a:gd name="adj2" fmla="val 41071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  <p:sp>
            <p:nvSpPr>
              <p:cNvPr id="98391" name="AutoShape 87"/>
              <p:cNvSpPr>
                <a:spLocks noChangeAspect="1" noChangeArrowheads="1"/>
              </p:cNvSpPr>
              <p:nvPr/>
            </p:nvSpPr>
            <p:spPr bwMode="auto">
              <a:xfrm rot="-1226776">
                <a:off x="3305" y="1834"/>
                <a:ext cx="230" cy="141"/>
              </a:xfrm>
              <a:prstGeom prst="leftArrow">
                <a:avLst>
                  <a:gd name="adj1" fmla="val 50000"/>
                  <a:gd name="adj2" fmla="val 40780"/>
                </a:avLst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endParaRPr lang="en-US" dirty="0"/>
              </a:p>
            </p:txBody>
          </p:sp>
        </p:grpSp>
        <p:sp>
          <p:nvSpPr>
            <p:cNvPr id="98392" name="Rectangle 88"/>
            <p:cNvSpPr>
              <a:spLocks noChangeArrowheads="1"/>
            </p:cNvSpPr>
            <p:nvPr/>
          </p:nvSpPr>
          <p:spPr bwMode="auto">
            <a:xfrm>
              <a:off x="3458" y="3447"/>
              <a:ext cx="63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dirty="0"/>
                <a:t>Overspill</a:t>
              </a:r>
            </a:p>
          </p:txBody>
        </p:sp>
      </p:grp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1373188" y="1719263"/>
            <a:ext cx="6465887" cy="4718050"/>
            <a:chOff x="865" y="1083"/>
            <a:chExt cx="4073" cy="297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8394" name="AutoShape 90"/>
            <p:cNvSpPr>
              <a:spLocks noChangeArrowheads="1"/>
            </p:cNvSpPr>
            <p:nvPr/>
          </p:nvSpPr>
          <p:spPr bwMode="auto">
            <a:xfrm rot="1545376">
              <a:off x="3054" y="3127"/>
              <a:ext cx="343" cy="155"/>
            </a:xfrm>
            <a:prstGeom prst="rightArrow">
              <a:avLst>
                <a:gd name="adj1" fmla="val 50000"/>
                <a:gd name="adj2" fmla="val 55323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US" dirty="0"/>
            </a:p>
          </p:txBody>
        </p: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865" y="1083"/>
              <a:ext cx="3046" cy="2972"/>
              <a:chOff x="865" y="1083"/>
              <a:chExt cx="3046" cy="2972"/>
            </a:xfrm>
            <a:grpFill/>
          </p:grpSpPr>
          <p:grpSp>
            <p:nvGrpSpPr>
              <p:cNvPr id="14" name="Group 92"/>
              <p:cNvGrpSpPr>
                <a:grpSpLocks/>
              </p:cNvGrpSpPr>
              <p:nvPr/>
            </p:nvGrpSpPr>
            <p:grpSpPr bwMode="auto">
              <a:xfrm>
                <a:off x="865" y="1083"/>
                <a:ext cx="1081" cy="2972"/>
                <a:chOff x="1819" y="1337"/>
                <a:chExt cx="1081" cy="2972"/>
              </a:xfrm>
              <a:grpFill/>
            </p:grpSpPr>
            <p:sp>
              <p:nvSpPr>
                <p:cNvPr id="98397" name="AutoShape 93"/>
                <p:cNvSpPr>
                  <a:spLocks noChangeArrowheads="1"/>
                </p:cNvSpPr>
                <p:nvPr/>
              </p:nvSpPr>
              <p:spPr bwMode="auto">
                <a:xfrm rot="6907639">
                  <a:off x="2233" y="1522"/>
                  <a:ext cx="531" cy="161"/>
                </a:xfrm>
                <a:prstGeom prst="rightArrow">
                  <a:avLst>
                    <a:gd name="adj1" fmla="val 50000"/>
                    <a:gd name="adj2" fmla="val 8245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398" name="AutoShape 94"/>
                <p:cNvSpPr>
                  <a:spLocks noChangeArrowheads="1"/>
                </p:cNvSpPr>
                <p:nvPr/>
              </p:nvSpPr>
              <p:spPr bwMode="auto">
                <a:xfrm rot="8412603">
                  <a:off x="1829" y="1964"/>
                  <a:ext cx="531" cy="161"/>
                </a:xfrm>
                <a:prstGeom prst="rightArrow">
                  <a:avLst>
                    <a:gd name="adj1" fmla="val 50000"/>
                    <a:gd name="adj2" fmla="val 82453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399" name="AutoShape 95"/>
                <p:cNvSpPr>
                  <a:spLocks noChangeArrowheads="1"/>
                </p:cNvSpPr>
                <p:nvPr/>
              </p:nvSpPr>
              <p:spPr bwMode="auto">
                <a:xfrm rot="4997501">
                  <a:off x="1726" y="2381"/>
                  <a:ext cx="345" cy="159"/>
                </a:xfrm>
                <a:prstGeom prst="rightArrow">
                  <a:avLst>
                    <a:gd name="adj1" fmla="val 50000"/>
                    <a:gd name="adj2" fmla="val 54245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400" name="AutoShape 96"/>
                <p:cNvSpPr>
                  <a:spLocks noChangeArrowheads="1"/>
                </p:cNvSpPr>
                <p:nvPr/>
              </p:nvSpPr>
              <p:spPr bwMode="auto">
                <a:xfrm rot="1552598">
                  <a:off x="1973" y="2683"/>
                  <a:ext cx="345" cy="159"/>
                </a:xfrm>
                <a:prstGeom prst="rightArrow">
                  <a:avLst>
                    <a:gd name="adj1" fmla="val 50000"/>
                    <a:gd name="adj2" fmla="val 54245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401" name="AutoShape 97"/>
                <p:cNvSpPr>
                  <a:spLocks noChangeArrowheads="1"/>
                </p:cNvSpPr>
                <p:nvPr/>
              </p:nvSpPr>
              <p:spPr bwMode="auto">
                <a:xfrm rot="2124168">
                  <a:off x="2415" y="2855"/>
                  <a:ext cx="345" cy="159"/>
                </a:xfrm>
                <a:prstGeom prst="rightArrow">
                  <a:avLst>
                    <a:gd name="adj1" fmla="val 50000"/>
                    <a:gd name="adj2" fmla="val 54245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402" name="AutoShape 98"/>
                <p:cNvSpPr>
                  <a:spLocks noChangeArrowheads="1"/>
                </p:cNvSpPr>
                <p:nvPr/>
              </p:nvSpPr>
              <p:spPr bwMode="auto">
                <a:xfrm rot="5007112">
                  <a:off x="2648" y="3274"/>
                  <a:ext cx="345" cy="159"/>
                </a:xfrm>
                <a:prstGeom prst="rightArrow">
                  <a:avLst>
                    <a:gd name="adj1" fmla="val 50000"/>
                    <a:gd name="adj2" fmla="val 54245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403" name="AutoShape 99"/>
                <p:cNvSpPr>
                  <a:spLocks noChangeArrowheads="1"/>
                </p:cNvSpPr>
                <p:nvPr/>
              </p:nvSpPr>
              <p:spPr bwMode="auto">
                <a:xfrm rot="7258764">
                  <a:off x="2552" y="3669"/>
                  <a:ext cx="345" cy="159"/>
                </a:xfrm>
                <a:prstGeom prst="rightArrow">
                  <a:avLst>
                    <a:gd name="adj1" fmla="val 50000"/>
                    <a:gd name="adj2" fmla="val 54245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404" name="AutoShape 100"/>
                <p:cNvSpPr>
                  <a:spLocks noChangeArrowheads="1"/>
                </p:cNvSpPr>
                <p:nvPr/>
              </p:nvSpPr>
              <p:spPr bwMode="auto">
                <a:xfrm rot="10407112">
                  <a:off x="2175" y="3854"/>
                  <a:ext cx="345" cy="159"/>
                </a:xfrm>
                <a:prstGeom prst="rightArrow">
                  <a:avLst>
                    <a:gd name="adj1" fmla="val 50000"/>
                    <a:gd name="adj2" fmla="val 54245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405" name="AutoShape 101"/>
                <p:cNvSpPr>
                  <a:spLocks noChangeArrowheads="1"/>
                </p:cNvSpPr>
                <p:nvPr/>
              </p:nvSpPr>
              <p:spPr bwMode="auto">
                <a:xfrm rot="7258764">
                  <a:off x="1864" y="4057"/>
                  <a:ext cx="345" cy="159"/>
                </a:xfrm>
                <a:prstGeom prst="rightArrow">
                  <a:avLst>
                    <a:gd name="adj1" fmla="val 50000"/>
                    <a:gd name="adj2" fmla="val 54245"/>
                  </a:avLst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5" name="Group 102"/>
              <p:cNvGrpSpPr>
                <a:grpSpLocks/>
              </p:cNvGrpSpPr>
              <p:nvPr/>
            </p:nvGrpSpPr>
            <p:grpSpPr bwMode="auto">
              <a:xfrm>
                <a:off x="3496" y="2065"/>
                <a:ext cx="415" cy="427"/>
                <a:chOff x="3744" y="2069"/>
                <a:chExt cx="288" cy="246"/>
              </a:xfrm>
              <a:grpFill/>
            </p:grpSpPr>
            <p:sp>
              <p:nvSpPr>
                <p:cNvPr id="98407" name="Freeform 103"/>
                <p:cNvSpPr>
                  <a:spLocks/>
                </p:cNvSpPr>
                <p:nvPr/>
              </p:nvSpPr>
              <p:spPr bwMode="auto">
                <a:xfrm>
                  <a:off x="3744" y="2160"/>
                  <a:ext cx="288" cy="1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156" y="15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8" h="155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156" y="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  <p:sp>
              <p:nvSpPr>
                <p:cNvPr id="98408" name="Freeform 104"/>
                <p:cNvSpPr>
                  <a:spLocks/>
                </p:cNvSpPr>
                <p:nvPr/>
              </p:nvSpPr>
              <p:spPr bwMode="auto">
                <a:xfrm>
                  <a:off x="3838" y="2069"/>
                  <a:ext cx="116" cy="9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39" y="0"/>
                    </a:cxn>
                    <a:cxn ang="0">
                      <a:pos x="85" y="0"/>
                    </a:cxn>
                    <a:cxn ang="0">
                      <a:pos x="116" y="93"/>
                    </a:cxn>
                  </a:cxnLst>
                  <a:rect l="0" t="0" r="r" b="b"/>
                  <a:pathLst>
                    <a:path w="116" h="96">
                      <a:moveTo>
                        <a:pt x="0" y="96"/>
                      </a:moveTo>
                      <a:lnTo>
                        <a:pt x="39" y="0"/>
                      </a:lnTo>
                      <a:lnTo>
                        <a:pt x="85" y="0"/>
                      </a:lnTo>
                      <a:lnTo>
                        <a:pt x="116" y="93"/>
                      </a:lnTo>
                    </a:path>
                  </a:pathLst>
                </a:custGeom>
                <a:grpFill/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409" name="Rectangle 105"/>
            <p:cNvSpPr>
              <a:spLocks noChangeArrowheads="1"/>
            </p:cNvSpPr>
            <p:nvPr/>
          </p:nvSpPr>
          <p:spPr bwMode="auto">
            <a:xfrm>
              <a:off x="3456" y="3117"/>
              <a:ext cx="1482" cy="18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dirty="0"/>
                <a:t>Confined Channel Flow</a:t>
              </a:r>
            </a:p>
          </p:txBody>
        </p:sp>
      </p:grpSp>
      <p:sp>
        <p:nvSpPr>
          <p:cNvPr id="108" name="Text Box 109"/>
          <p:cNvSpPr txBox="1">
            <a:spLocks noChangeArrowheads="1"/>
          </p:cNvSpPr>
          <p:nvPr/>
        </p:nvSpPr>
        <p:spPr bwMode="auto">
          <a:xfrm>
            <a:off x="0" y="6629400"/>
            <a:ext cx="39278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baseline="30000" dirty="0" smtClean="0"/>
              <a:t>Source: AAPG Presentation by Henry W. </a:t>
            </a:r>
            <a:r>
              <a:rPr lang="en-US" b="1" baseline="30000" dirty="0" err="1" smtClean="0"/>
              <a:t>Possamintier</a:t>
            </a:r>
            <a:endParaRPr lang="en-US" b="1" baseline="30000" dirty="0"/>
          </a:p>
        </p:txBody>
      </p:sp>
      <p:sp>
        <p:nvSpPr>
          <p:cNvPr id="106" name="Slide Number Placeholder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6200" y="609600"/>
            <a:ext cx="364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03760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" y="1524000"/>
            <a:ext cx="8382000" cy="5172074"/>
            <a:chOff x="304800" y="1524000"/>
            <a:chExt cx="8382000" cy="51720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" y="1524000"/>
              <a:ext cx="8267700" cy="5124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2409825" y="5076825"/>
              <a:ext cx="3505200" cy="1619249"/>
              <a:chOff x="2409825" y="5076825"/>
              <a:chExt cx="3505200" cy="1619249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V="1">
                <a:off x="2409825" y="5076825"/>
                <a:ext cx="3505200" cy="16192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 rot="19924178">
                <a:off x="4279150" y="5732561"/>
                <a:ext cx="547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12 m</a:t>
                </a:r>
                <a:endParaRPr lang="en-US" sz="14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04800" y="5886449"/>
              <a:ext cx="1828800" cy="809625"/>
              <a:chOff x="304800" y="5886449"/>
              <a:chExt cx="1828800" cy="80962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304800" y="5886449"/>
                <a:ext cx="1828800" cy="809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1415273">
                <a:off x="783139" y="6243968"/>
                <a:ext cx="547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6</a:t>
                </a:r>
                <a:r>
                  <a:rPr lang="en-US" sz="1400" dirty="0" smtClean="0"/>
                  <a:t> m</a:t>
                </a:r>
                <a:endParaRPr lang="en-US" sz="1400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52400" y="1446074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Channel length ≈ 11 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The released currents have an excess density of 1.5%, relative to the fresh water filling the basin,.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The mixture is made of 1.0% of silt (D50 = 30 m), 0.5% salt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609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Experimental Setup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595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" y="1481328"/>
            <a:ext cx="7242048" cy="536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030933" y="361726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 propagation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09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Flow propagation</a:t>
            </a:r>
          </a:p>
        </p:txBody>
      </p:sp>
    </p:spTree>
    <p:extLst>
      <p:ext uri="{BB962C8B-B14F-4D97-AF65-F5344CB8AC3E}">
        <p14:creationId xmlns:p14="http://schemas.microsoft.com/office/powerpoint/2010/main" val="1183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zz\Desktop\base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0"/>
            <a:ext cx="9144000" cy="47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3276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Elevations</a:t>
            </a:r>
          </a:p>
          <a:p>
            <a:r>
              <a:rPr lang="en-US" dirty="0" smtClean="0"/>
              <a:t>Q = 2.0 L/s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598623" y="6120133"/>
            <a:ext cx="1983277" cy="636031"/>
            <a:chOff x="5598623" y="6120133"/>
            <a:chExt cx="1983277" cy="636031"/>
          </a:xfrm>
        </p:grpSpPr>
        <p:sp>
          <p:nvSpPr>
            <p:cNvPr id="5" name="Right Arrow 4"/>
            <p:cNvSpPr/>
            <p:nvPr/>
          </p:nvSpPr>
          <p:spPr>
            <a:xfrm rot="14896724">
              <a:off x="5448300" y="6270456"/>
              <a:ext cx="533400" cy="232753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1200" y="6386832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Deposition pattern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zz\Desktop\6th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0"/>
            <a:ext cx="9144000" cy="47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3276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6 runs</a:t>
            </a:r>
          </a:p>
          <a:p>
            <a:r>
              <a:rPr lang="en-US" dirty="0" smtClean="0"/>
              <a:t>Q = 2.0 L/s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598623" y="6120133"/>
            <a:ext cx="1983277" cy="636031"/>
            <a:chOff x="5598623" y="6120133"/>
            <a:chExt cx="1983277" cy="636031"/>
          </a:xfrm>
        </p:grpSpPr>
        <p:sp>
          <p:nvSpPr>
            <p:cNvPr id="8" name="Right Arrow 7"/>
            <p:cNvSpPr/>
            <p:nvPr/>
          </p:nvSpPr>
          <p:spPr>
            <a:xfrm rot="14896724">
              <a:off x="5448300" y="6270456"/>
              <a:ext cx="533400" cy="232753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6386832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Deposition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zz\Desktop\12th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0"/>
            <a:ext cx="9144000" cy="47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3276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12 runs</a:t>
            </a:r>
          </a:p>
          <a:p>
            <a:r>
              <a:rPr lang="en-US" dirty="0" smtClean="0"/>
              <a:t>Q = 2.5 L/s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98623" y="6120133"/>
            <a:ext cx="1983277" cy="636031"/>
            <a:chOff x="5598623" y="6120133"/>
            <a:chExt cx="1983277" cy="636031"/>
          </a:xfrm>
        </p:grpSpPr>
        <p:sp>
          <p:nvSpPr>
            <p:cNvPr id="7" name="Right Arrow 6"/>
            <p:cNvSpPr/>
            <p:nvPr/>
          </p:nvSpPr>
          <p:spPr>
            <a:xfrm rot="14896724">
              <a:off x="5448300" y="6270456"/>
              <a:ext cx="533400" cy="232753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6386832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Deposition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zz\Desktop\21st.pn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0"/>
            <a:ext cx="9144000" cy="47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3276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21 runs</a:t>
            </a:r>
          </a:p>
          <a:p>
            <a:r>
              <a:rPr lang="en-US" dirty="0" smtClean="0"/>
              <a:t>Q = 2.5 L/s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98623" y="6120133"/>
            <a:ext cx="1983277" cy="636031"/>
            <a:chOff x="5598623" y="6120133"/>
            <a:chExt cx="1983277" cy="636031"/>
          </a:xfrm>
        </p:grpSpPr>
        <p:sp>
          <p:nvSpPr>
            <p:cNvPr id="7" name="Right Arrow 6"/>
            <p:cNvSpPr/>
            <p:nvPr/>
          </p:nvSpPr>
          <p:spPr>
            <a:xfrm rot="14896724">
              <a:off x="5448300" y="6270456"/>
              <a:ext cx="533400" cy="232753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6386832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 Direction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Results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4908" y="1071547"/>
            <a:ext cx="688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Deposition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14806-1DB7-45C8-A6A1-5E220FCC3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11933</TotalTime>
  <Words>416</Words>
  <Application>Microsoft Office PowerPoint</Application>
  <PresentationFormat>On-screen Show (4:3)</PresentationFormat>
  <Paragraphs>112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The effect of flow stripping on submarine levee construction and stratigraphy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eect of ow stripping on submarine levee construction and stratigraphy</dc:title>
  <dc:creator>ezz</dc:creator>
  <cp:lastModifiedBy>Hesham Ezz</cp:lastModifiedBy>
  <cp:revision>82</cp:revision>
  <cp:lastPrinted>2012-10-22T17:00:50Z</cp:lastPrinted>
  <dcterms:created xsi:type="dcterms:W3CDTF">2012-10-22T13:01:30Z</dcterms:created>
  <dcterms:modified xsi:type="dcterms:W3CDTF">2012-10-31T21:52:44Z</dcterms:modified>
</cp:coreProperties>
</file>