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1" r:id="rId3"/>
    <p:sldId id="273" r:id="rId4"/>
    <p:sldId id="274" r:id="rId5"/>
    <p:sldId id="275" r:id="rId6"/>
    <p:sldId id="257" r:id="rId7"/>
    <p:sldId id="264" r:id="rId8"/>
    <p:sldId id="258" r:id="rId9"/>
    <p:sldId id="259" r:id="rId10"/>
    <p:sldId id="272" r:id="rId11"/>
    <p:sldId id="261" r:id="rId12"/>
    <p:sldId id="260" r:id="rId13"/>
    <p:sldId id="262" r:id="rId14"/>
    <p:sldId id="265" r:id="rId15"/>
    <p:sldId id="267" r:id="rId16"/>
    <p:sldId id="27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8" autoAdjust="0"/>
  </p:normalViewPr>
  <p:slideViewPr>
    <p:cSldViewPr>
      <p:cViewPr>
        <p:scale>
          <a:sx n="61" d="100"/>
          <a:sy n="61" d="100"/>
        </p:scale>
        <p:origin x="-162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3176F8-6BAD-4D40-B261-3CCA2B8DBCE4}" type="datetimeFigureOut">
              <a:rPr lang="en-US" smtClean="0"/>
              <a:t>11/1/2012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247F3A-4793-4C8B-B984-230132D0F001}" type="slidenum">
              <a:rPr lang="en-US" smtClean="0"/>
              <a:t>‹#›</a:t>
            </a:fld>
            <a:endParaRPr lang="en-US"/>
          </a:p>
        </p:txBody>
      </p:sp>
    </p:spTree>
    <p:extLst>
      <p:ext uri="{BB962C8B-B14F-4D97-AF65-F5344CB8AC3E}">
        <p14:creationId xmlns:p14="http://schemas.microsoft.com/office/powerpoint/2010/main" val="223739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47F3A-4793-4C8B-B984-230132D0F001}" type="slidenum">
              <a:rPr lang="en-US" smtClean="0"/>
              <a:t>1</a:t>
            </a:fld>
            <a:endParaRPr lang="en-US"/>
          </a:p>
        </p:txBody>
      </p:sp>
    </p:spTree>
    <p:extLst>
      <p:ext uri="{BB962C8B-B14F-4D97-AF65-F5344CB8AC3E}">
        <p14:creationId xmlns:p14="http://schemas.microsoft.com/office/powerpoint/2010/main" val="176759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categorized responses from all three questions. </a:t>
            </a:r>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10</a:t>
            </a:fld>
            <a:endParaRPr lang="en-US"/>
          </a:p>
        </p:txBody>
      </p:sp>
    </p:spTree>
    <p:extLst>
      <p:ext uri="{BB962C8B-B14F-4D97-AF65-F5344CB8AC3E}">
        <p14:creationId xmlns:p14="http://schemas.microsoft.com/office/powerpoint/2010/main" val="140876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largest chunk,</a:t>
            </a:r>
            <a:r>
              <a:rPr lang="en-US" baseline="0" dirty="0" smtClean="0"/>
              <a:t> by far was </a:t>
            </a:r>
            <a:r>
              <a:rPr lang="en-US" dirty="0" smtClean="0"/>
              <a:t>Ice, Cold and Animals. </a:t>
            </a:r>
            <a:r>
              <a:rPr lang="en-US" baseline="0" dirty="0" smtClean="0"/>
              <a:t> A combined total of 49% of our visitors connected the word glacier with these things alone.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though we live in an area where the landscape was so profoundly affected by glaciation, our average visitor does not have a deep </a:t>
            </a:r>
            <a:r>
              <a:rPr lang="en-US" baseline="0" dirty="0" err="1" smtClean="0"/>
              <a:t>understandong</a:t>
            </a:r>
            <a:r>
              <a:rPr lang="en-US" baseline="0" dirty="0" smtClean="0"/>
              <a:t> of what a glacier is. They </a:t>
            </a:r>
            <a:r>
              <a:rPr lang="en-US" baseline="0" dirty="0" smtClean="0"/>
              <a:t>kind of know, but there is still some confusion. Cold and icy, yes. But did a glacier sink the Titanic? What kinds of animals live or used to live on them? Dinosaurs? Mammoths? Dolphins</a:t>
            </a:r>
            <a:r>
              <a:rPr lang="en-US" baseline="0" dirty="0" smtClean="0"/>
              <a:t>?</a:t>
            </a:r>
          </a:p>
          <a:p>
            <a:endParaRPr lang="en-US" baseline="0" dirty="0" smtClean="0"/>
          </a:p>
          <a:p>
            <a:endParaRPr lang="en-US" baseline="0" dirty="0" smtClean="0"/>
          </a:p>
          <a:p>
            <a:r>
              <a:rPr lang="en-US" baseline="0" dirty="0" smtClean="0"/>
              <a:t>In other words, we do have to start with the basics, Glaciers 101.  THIS ISN’T A BAD THING. We have an opportunity to use this exhibit to deepen visitor’s understanding of glaciers. </a:t>
            </a:r>
          </a:p>
        </p:txBody>
      </p:sp>
      <p:sp>
        <p:nvSpPr>
          <p:cNvPr id="4" name="Slide Number Placeholder 3"/>
          <p:cNvSpPr>
            <a:spLocks noGrp="1"/>
          </p:cNvSpPr>
          <p:nvPr>
            <p:ph type="sldNum" sz="quarter" idx="10"/>
          </p:nvPr>
        </p:nvSpPr>
        <p:spPr/>
        <p:txBody>
          <a:bodyPr/>
          <a:lstStyle/>
          <a:p>
            <a:fld id="{19247F3A-4793-4C8B-B984-230132D0F001}" type="slidenum">
              <a:rPr lang="en-US" smtClean="0"/>
              <a:t>11</a:t>
            </a:fld>
            <a:endParaRPr lang="en-US"/>
          </a:p>
        </p:txBody>
      </p:sp>
    </p:spTree>
    <p:extLst>
      <p:ext uri="{BB962C8B-B14F-4D97-AF65-F5344CB8AC3E}">
        <p14:creationId xmlns:p14="http://schemas.microsoft.com/office/powerpoint/2010/main" val="242447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49% of our visitors connect the word glacier with ice, cold, or animals. </a:t>
            </a:r>
          </a:p>
          <a:p>
            <a:endParaRPr lang="en-US" baseline="0" dirty="0" smtClean="0"/>
          </a:p>
          <a:p>
            <a:r>
              <a:rPr lang="en-US" baseline="0" dirty="0" smtClean="0"/>
              <a:t>The other half of the responses were encouraging. </a:t>
            </a:r>
          </a:p>
          <a:p>
            <a:endParaRPr lang="en-US" dirty="0" smtClean="0"/>
          </a:p>
          <a:p>
            <a:r>
              <a:rPr lang="en-US" baseline="0" dirty="0" smtClean="0"/>
              <a:t>11% of our visitors thought of glaciers in particular places, like Greenland and Alaska, and this was the largest single answer besides ice, cold, and animals. </a:t>
            </a:r>
          </a:p>
          <a:p>
            <a:endParaRPr lang="en-US" baseline="0" dirty="0" smtClean="0"/>
          </a:p>
          <a:p>
            <a:r>
              <a:rPr lang="en-US" baseline="0" dirty="0" smtClean="0"/>
              <a:t>Titanic and Ice Age the movie each claimed 4%.</a:t>
            </a:r>
          </a:p>
          <a:p>
            <a:pPr defTabSz="931774">
              <a:defRPr/>
            </a:pPr>
            <a:r>
              <a:rPr lang="en-US" dirty="0"/>
              <a:t>Because of the large minority that connected the word glacier with Titanic, the Ice Age movies, or particular locations in the world where glaciers are present, we have an opportunity to refer to these pop-culture and real-world examples to help connect this audience with the rest of the content, either in the exhibit itself or in programming developed around it. </a:t>
            </a:r>
          </a:p>
          <a:p>
            <a:endParaRPr lang="en-US" baseline="0" dirty="0" smtClean="0"/>
          </a:p>
          <a:p>
            <a:pPr defTabSz="931774">
              <a:defRPr/>
            </a:pPr>
            <a:r>
              <a:rPr lang="en-US" baseline="0" dirty="0" smtClean="0"/>
              <a:t>Landscape changes, climate change, sediment deposits, or research came to mind for 15% of our visitors. </a:t>
            </a:r>
          </a:p>
          <a:p>
            <a:endParaRPr lang="en-US" baseline="0" dirty="0" smtClean="0"/>
          </a:p>
          <a:p>
            <a:r>
              <a:rPr lang="en-US" baseline="0" dirty="0" smtClean="0"/>
              <a:t> and the remaining 15% were distributed among food, disasters, size, and sound. </a:t>
            </a:r>
          </a:p>
          <a:p>
            <a:endParaRPr lang="en-US" dirty="0" smtClean="0"/>
          </a:p>
          <a:p>
            <a:endParaRPr lang="en-US" dirty="0" smtClean="0"/>
          </a:p>
          <a:p>
            <a:r>
              <a:rPr lang="en-US" dirty="0" smtClean="0"/>
              <a:t>13 of</a:t>
            </a:r>
            <a:r>
              <a:rPr lang="en-US" baseline="0" dirty="0" smtClean="0"/>
              <a:t> 99 answers were unrelated to the question, and were excluded from this chart. </a:t>
            </a:r>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12</a:t>
            </a:fld>
            <a:endParaRPr lang="en-US"/>
          </a:p>
        </p:txBody>
      </p:sp>
    </p:spTree>
    <p:extLst>
      <p:ext uri="{BB962C8B-B14F-4D97-AF65-F5344CB8AC3E}">
        <p14:creationId xmlns:p14="http://schemas.microsoft.com/office/powerpoint/2010/main" val="95150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Ice, cold and animals were popular again, with a combined total of 32 percent of the responses. The animals were mostly mammoths and mastodons. There is a large mastodon skeleton in the room where the evaluation took place, so it is not surprising that these were foremost in visitors’ minds. We have found </a:t>
            </a:r>
            <a:r>
              <a:rPr lang="en-US" dirty="0" smtClean="0"/>
              <a:t>in</a:t>
            </a:r>
            <a:r>
              <a:rPr lang="en-US" baseline="0" dirty="0" smtClean="0"/>
              <a:t> education at the Museum </a:t>
            </a:r>
            <a:r>
              <a:rPr lang="en-US" dirty="0" smtClean="0"/>
              <a:t>that </a:t>
            </a:r>
            <a:r>
              <a:rPr lang="en-US" dirty="0"/>
              <a:t>live, fossil, and </a:t>
            </a:r>
            <a:r>
              <a:rPr lang="en-US" dirty="0" err="1"/>
              <a:t>taxidermied</a:t>
            </a:r>
            <a:r>
              <a:rPr lang="en-US" dirty="0"/>
              <a:t> animals are very useful educational tools, and </a:t>
            </a:r>
            <a:r>
              <a:rPr lang="en-US" dirty="0" smtClean="0"/>
              <a:t>the exhibit</a:t>
            </a:r>
            <a:r>
              <a:rPr lang="en-US" baseline="0" dirty="0" smtClean="0"/>
              <a:t> will incorporate animals, including touchable pieces</a:t>
            </a:r>
            <a:r>
              <a:rPr lang="en-US" dirty="0" smtClean="0"/>
              <a:t>.</a:t>
            </a:r>
            <a:endParaRPr lang="en-US" dirty="0"/>
          </a:p>
          <a:p>
            <a:pPr defTabSz="931774">
              <a:defRPr/>
            </a:pPr>
            <a:r>
              <a:rPr lang="en-US" dirty="0"/>
              <a:t>7% of the responses mentioned </a:t>
            </a:r>
            <a:r>
              <a:rPr lang="en-US" dirty="0" smtClean="0"/>
              <a:t>dinosaurs, </a:t>
            </a:r>
            <a:r>
              <a:rPr lang="en-US" dirty="0"/>
              <a:t>which are not relevant to the time frame of this exhibit. This may be because of the previous area of the Museum, which was all about dinosaurs, but this exhibit might also be a good opportunity to revisit the geologic timescale. </a:t>
            </a:r>
          </a:p>
          <a:p>
            <a:endParaRPr lang="en-US" dirty="0"/>
          </a:p>
          <a:p>
            <a:r>
              <a:rPr lang="en-US" dirty="0"/>
              <a:t>General questions or topics pertaining to the history of the Earth were 20 percent of the responses. </a:t>
            </a:r>
          </a:p>
          <a:p>
            <a:endParaRPr lang="en-US" dirty="0"/>
          </a:p>
          <a:p>
            <a:r>
              <a:rPr lang="en-US" dirty="0"/>
              <a:t>10% of our visitors already connect glaciers with changing landscapes in general, with 5% referencing the local landscape specifically We can connect a wider local audience with how glaciers shaped the environment they live in. </a:t>
            </a:r>
          </a:p>
          <a:p>
            <a:r>
              <a:rPr lang="en-US" dirty="0"/>
              <a:t> </a:t>
            </a:r>
          </a:p>
          <a:p>
            <a:r>
              <a:rPr lang="en-US" dirty="0"/>
              <a:t>Even though the question was about past changes due to glaciers, current and future climate change came up in a few of responses (5%). Plans for the exhibit include the subject of climate change, and it is encouraging that some visitors are already making the connection. </a:t>
            </a:r>
          </a:p>
          <a:p>
            <a:r>
              <a:rPr lang="en-US" dirty="0"/>
              <a:t> </a:t>
            </a:r>
          </a:p>
          <a:p>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13</a:t>
            </a:fld>
            <a:endParaRPr lang="en-US"/>
          </a:p>
        </p:txBody>
      </p:sp>
    </p:spTree>
    <p:extLst>
      <p:ext uri="{BB962C8B-B14F-4D97-AF65-F5344CB8AC3E}">
        <p14:creationId xmlns:p14="http://schemas.microsoft.com/office/powerpoint/2010/main" val="74354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11% of people expected </a:t>
            </a:r>
            <a:r>
              <a:rPr lang="en-US" dirty="0" err="1"/>
              <a:t>interactives</a:t>
            </a:r>
            <a:r>
              <a:rPr lang="en-US" dirty="0"/>
              <a:t> or sound (distinct from the less interactive visual component of exhibits), but the planned glacier sounds, touch-a-glacier interactive, and other activities will exceed their expectations and hopefully engage those who don’t expect them in new ways. </a:t>
            </a:r>
          </a:p>
          <a:p>
            <a:r>
              <a:rPr lang="en-US" dirty="0"/>
              <a:t> </a:t>
            </a:r>
          </a:p>
          <a:p>
            <a:r>
              <a:rPr lang="en-US" dirty="0"/>
              <a:t>The size and scale of glaciers came up more often in questions 1 and 2 than it did in 3, but Titanic and local geography came up again in visitors’ minds in this question. Again, we have an opportunity to make glaciers “up-close and personal” not only through </a:t>
            </a:r>
            <a:r>
              <a:rPr lang="en-US" dirty="0" err="1"/>
              <a:t>interactives</a:t>
            </a:r>
            <a:r>
              <a:rPr lang="en-US" dirty="0"/>
              <a:t>, but also by connecting them to pop-culture and our local environment. </a:t>
            </a:r>
            <a:r>
              <a:rPr lang="en-US" dirty="0" smtClean="0"/>
              <a:t>We will help</a:t>
            </a:r>
            <a:r>
              <a:rPr lang="en-US" baseline="0" dirty="0" smtClean="0"/>
              <a:t> visitors understand the size of glaciers by </a:t>
            </a:r>
            <a:r>
              <a:rPr lang="en-US" baseline="0" dirty="0" err="1" smtClean="0"/>
              <a:t>sillouetting</a:t>
            </a:r>
            <a:r>
              <a:rPr lang="en-US" baseline="0" dirty="0" smtClean="0"/>
              <a:t> the height of a glacier against the Ithaca skyline in an interactive. </a:t>
            </a:r>
            <a:endParaRPr lang="en-US" dirty="0"/>
          </a:p>
          <a:p>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14</a:t>
            </a:fld>
            <a:endParaRPr lang="en-US"/>
          </a:p>
        </p:txBody>
      </p:sp>
    </p:spTree>
    <p:extLst>
      <p:ext uri="{BB962C8B-B14F-4D97-AF65-F5344CB8AC3E}">
        <p14:creationId xmlns:p14="http://schemas.microsoft.com/office/powerpoint/2010/main" val="271046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draft illustration of the design concept.  </a:t>
            </a:r>
            <a:endParaRPr lang="en-US" baseline="0" dirty="0" smtClean="0"/>
          </a:p>
          <a:p>
            <a:endParaRPr lang="en-US" baseline="0" dirty="0" smtClean="0"/>
          </a:p>
          <a:p>
            <a:r>
              <a:rPr lang="en-US" baseline="0" dirty="0" smtClean="0"/>
              <a:t>Now that we are working on the content, we started with Glaciers: 101</a:t>
            </a:r>
          </a:p>
          <a:p>
            <a:r>
              <a:rPr lang="en-US" baseline="0" dirty="0" smtClean="0"/>
              <a:t>How big are they? Where are they found?</a:t>
            </a:r>
          </a:p>
          <a:p>
            <a:r>
              <a:rPr lang="en-US" baseline="0" dirty="0" smtClean="0"/>
              <a:t>How do they move and what does that mean for landscapes and the planet more broadly? How and why do they </a:t>
            </a:r>
            <a:r>
              <a:rPr lang="en-US" baseline="0" dirty="0" smtClean="0"/>
              <a:t>advance and retreat? </a:t>
            </a:r>
            <a:endParaRPr lang="en-US" baseline="0" dirty="0" smtClean="0"/>
          </a:p>
          <a:p>
            <a:endParaRPr lang="en-US" baseline="0" dirty="0" smtClean="0"/>
          </a:p>
          <a:p>
            <a:r>
              <a:rPr lang="en-US" baseline="0" dirty="0" smtClean="0"/>
              <a:t>Moving into the exhibit, visitors will learn about the effects that glaciers have had on the planet in Earths’ History, and the effects that they continue to have on humans and the environment now. Finally, the last section will deal with what we can learn from glaciers through scientific research, about past, present, and future climate. </a:t>
            </a:r>
          </a:p>
          <a:p>
            <a:endParaRPr lang="en-US" baseline="0" dirty="0" smtClean="0"/>
          </a:p>
          <a:p>
            <a:r>
              <a:rPr lang="en-US" baseline="0" dirty="0" smtClean="0"/>
              <a:t>When we assumed a higher level of knowledge than our audience had, we ran the risk of building an exhibit that wouldn’t cater to </a:t>
            </a:r>
            <a:r>
              <a:rPr lang="en-US" baseline="0" dirty="0" smtClean="0"/>
              <a:t>their needs. </a:t>
            </a:r>
            <a:r>
              <a:rPr lang="en-US" baseline="0" dirty="0" smtClean="0"/>
              <a:t>This survey was a simple and powerful too to match our content planning to visitor understanding. </a:t>
            </a:r>
          </a:p>
        </p:txBody>
      </p:sp>
      <p:sp>
        <p:nvSpPr>
          <p:cNvPr id="4" name="Slide Number Placeholder 3"/>
          <p:cNvSpPr>
            <a:spLocks noGrp="1"/>
          </p:cNvSpPr>
          <p:nvPr>
            <p:ph type="sldNum" sz="quarter" idx="10"/>
          </p:nvPr>
        </p:nvSpPr>
        <p:spPr/>
        <p:txBody>
          <a:bodyPr/>
          <a:lstStyle/>
          <a:p>
            <a:fld id="{19247F3A-4793-4C8B-B984-230132D0F001}" type="slidenum">
              <a:rPr lang="en-US" smtClean="0"/>
              <a:t>15</a:t>
            </a:fld>
            <a:endParaRPr lang="en-US"/>
          </a:p>
        </p:txBody>
      </p:sp>
    </p:spTree>
    <p:extLst>
      <p:ext uri="{BB962C8B-B14F-4D97-AF65-F5344CB8AC3E}">
        <p14:creationId xmlns:p14="http://schemas.microsoft.com/office/powerpoint/2010/main" val="66583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Museum of the Earth</a:t>
            </a:r>
            <a:r>
              <a:rPr lang="en-US" baseline="0" dirty="0" smtClean="0"/>
              <a:t> at the Paleontological Research Institution is a natural history museum in Ithaca, New York. We present the history of life on Earth to about 30,000 visitors annually, and we are a community resource for geoscience education, including the geological history of our own Finger Lakes. </a:t>
            </a:r>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2</a:t>
            </a:fld>
            <a:endParaRPr lang="en-US"/>
          </a:p>
        </p:txBody>
      </p:sp>
    </p:spTree>
    <p:extLst>
      <p:ext uri="{BB962C8B-B14F-4D97-AF65-F5344CB8AC3E}">
        <p14:creationId xmlns:p14="http://schemas.microsoft.com/office/powerpoint/2010/main" val="132541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walk through the</a:t>
            </a:r>
            <a:r>
              <a:rPr lang="en-US" baseline="0" dirty="0" smtClean="0"/>
              <a:t> museum is a walk forward in the history of life. It starts at the Cambrian explosion, then progresses to the Devonian gallery. </a:t>
            </a:r>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3</a:t>
            </a:fld>
            <a:endParaRPr lang="en-US"/>
          </a:p>
        </p:txBody>
      </p:sp>
    </p:spTree>
    <p:extLst>
      <p:ext uri="{BB962C8B-B14F-4D97-AF65-F5344CB8AC3E}">
        <p14:creationId xmlns:p14="http://schemas.microsoft.com/office/powerpoint/2010/main" val="157647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that comes the Mesozoic, and finally</a:t>
            </a:r>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4</a:t>
            </a:fld>
            <a:endParaRPr lang="en-US"/>
          </a:p>
        </p:txBody>
      </p:sp>
    </p:spTree>
    <p:extLst>
      <p:ext uri="{BB962C8B-B14F-4D97-AF65-F5344CB8AC3E}">
        <p14:creationId xmlns:p14="http://schemas.microsoft.com/office/powerpoint/2010/main" val="1515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Ice</a:t>
            </a:r>
            <a:r>
              <a:rPr lang="en-US" baseline="0" dirty="0" smtClean="0"/>
              <a:t> Age gallery. This is the Hyde Park mastodon, the most complete mastodon skeleton ever found. Opposite the mastodon is:</a:t>
            </a:r>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5</a:t>
            </a:fld>
            <a:endParaRPr lang="en-US"/>
          </a:p>
        </p:txBody>
      </p:sp>
    </p:spTree>
    <p:extLst>
      <p:ext uri="{BB962C8B-B14F-4D97-AF65-F5344CB8AC3E}">
        <p14:creationId xmlns:p14="http://schemas.microsoft.com/office/powerpoint/2010/main" val="311916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of our ice age gallery and the exit gallery.</a:t>
            </a:r>
            <a:r>
              <a:rPr lang="en-US" baseline="0" dirty="0" smtClean="0"/>
              <a:t> </a:t>
            </a:r>
            <a:r>
              <a:rPr lang="en-US" dirty="0" smtClean="0"/>
              <a:t>PRI </a:t>
            </a:r>
            <a:r>
              <a:rPr lang="en-US" dirty="0" smtClean="0"/>
              <a:t>recently received a</a:t>
            </a:r>
            <a:r>
              <a:rPr lang="en-US" baseline="0" dirty="0" smtClean="0"/>
              <a:t> grant from the Institute of Museum and Library Services to improve our Ice Age exhibit and exit gallery. </a:t>
            </a:r>
            <a:r>
              <a:rPr lang="en-US" baseline="0" dirty="0" smtClean="0"/>
              <a:t>The </a:t>
            </a:r>
            <a:r>
              <a:rPr lang="en-US" baseline="0" dirty="0" smtClean="0"/>
              <a:t>hallway in the center and the walls immediately outside of it are the parts to be renovated. The new exhibit will be an interactive walk-in glacier that will expand the portion of the Museum that deals with the recent geologic past – the glaciations during the late Pleistocene which helped form the landscape of the Finger Lakes region and the impact of </a:t>
            </a:r>
            <a:r>
              <a:rPr lang="en-US" baseline="0" dirty="0" err="1" smtClean="0"/>
              <a:t>Anthropocene</a:t>
            </a:r>
            <a:r>
              <a:rPr lang="en-US" baseline="0" dirty="0" smtClean="0"/>
              <a:t> climate change on glaciers globally. </a:t>
            </a:r>
          </a:p>
        </p:txBody>
      </p:sp>
      <p:sp>
        <p:nvSpPr>
          <p:cNvPr id="4" name="Slide Number Placeholder 3"/>
          <p:cNvSpPr>
            <a:spLocks noGrp="1"/>
          </p:cNvSpPr>
          <p:nvPr>
            <p:ph type="sldNum" sz="quarter" idx="10"/>
          </p:nvPr>
        </p:nvSpPr>
        <p:spPr/>
        <p:txBody>
          <a:bodyPr/>
          <a:lstStyle/>
          <a:p>
            <a:fld id="{19247F3A-4793-4C8B-B984-230132D0F001}" type="slidenum">
              <a:rPr lang="en-US" smtClean="0"/>
              <a:t>6</a:t>
            </a:fld>
            <a:endParaRPr lang="en-US"/>
          </a:p>
        </p:txBody>
      </p:sp>
    </p:spTree>
    <p:extLst>
      <p:ext uri="{BB962C8B-B14F-4D97-AF65-F5344CB8AC3E}">
        <p14:creationId xmlns:p14="http://schemas.microsoft.com/office/powerpoint/2010/main" val="236232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A for Glaciers</a:t>
            </a:r>
            <a:r>
              <a:rPr lang="en-US" baseline="0" dirty="0" smtClean="0"/>
              <a:t> was to go deeper with content. </a:t>
            </a:r>
            <a:endParaRPr lang="en-US" dirty="0" smtClean="0"/>
          </a:p>
          <a:p>
            <a:endParaRPr lang="en-US" dirty="0" smtClean="0"/>
          </a:p>
          <a:p>
            <a:r>
              <a:rPr lang="en-US" dirty="0" smtClean="0"/>
              <a:t>A couple of</a:t>
            </a:r>
            <a:r>
              <a:rPr lang="en-US" baseline="0" dirty="0" smtClean="0"/>
              <a:t> the scientists we consulted in the very early planning stages thought that the average museum visitor would be very familiar with glaciers and that this exhibit should go deeper with content. In other words, our average visitor would already know what glaciers are, general things about how they work, that they aren’t ice bergs, </a:t>
            </a:r>
            <a:r>
              <a:rPr lang="en-US" baseline="0" dirty="0" err="1" smtClean="0"/>
              <a:t>etc</a:t>
            </a:r>
            <a:r>
              <a:rPr lang="en-US" baseline="0" dirty="0" smtClean="0"/>
              <a:t>, and the exhibit text should explore more advanced concepts in glacier science. </a:t>
            </a:r>
          </a:p>
          <a:p>
            <a:endParaRPr lang="en-US" baseline="0" dirty="0" smtClean="0"/>
          </a:p>
          <a:p>
            <a:pPr defTabSz="931774">
              <a:defRPr/>
            </a:pPr>
            <a:r>
              <a:rPr lang="en-US" dirty="0" smtClean="0"/>
              <a:t>Our content development team conducted</a:t>
            </a:r>
            <a:r>
              <a:rPr lang="en-US" baseline="0" dirty="0" smtClean="0"/>
              <a:t> a front-end evaluation to see what our visitors knew about glaciers. This is standard practice before designing an exhibit, and we knew that not all of our visitors have extensive scientific background knowledge.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247F3A-4793-4C8B-B984-230132D0F001}" type="slidenum">
              <a:rPr lang="en-US" smtClean="0"/>
              <a:t>7</a:t>
            </a:fld>
            <a:endParaRPr lang="en-US"/>
          </a:p>
        </p:txBody>
      </p:sp>
    </p:spTree>
    <p:extLst>
      <p:ext uri="{BB962C8B-B14F-4D97-AF65-F5344CB8AC3E}">
        <p14:creationId xmlns:p14="http://schemas.microsoft.com/office/powerpoint/2010/main" val="301654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smtClean="0"/>
              <a:t>asked 3 questions, and had visitors answer by writing them on Post-It notes and putting them on bulletin boards. </a:t>
            </a:r>
          </a:p>
          <a:p>
            <a:endParaRPr lang="en-US" baseline="0" dirty="0" smtClean="0"/>
          </a:p>
          <a:p>
            <a:r>
              <a:rPr lang="en-US" baseline="0" dirty="0" smtClean="0"/>
              <a:t>The idea was to create a fun, casual, social media feel to the survey, as well as encourage more responses as visitors saw that other people had taken the time to answer the question. </a:t>
            </a:r>
            <a:endParaRPr lang="en-US" baseline="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Museum volunteers were asked to start populating the bulletin boards to encourage other visitors to participate. Our regular </a:t>
            </a:r>
            <a:r>
              <a:rPr lang="en-US" dirty="0" err="1" smtClean="0"/>
              <a:t>volnuteers</a:t>
            </a:r>
            <a:r>
              <a:rPr lang="en-US" dirty="0" smtClean="0"/>
              <a:t> include a cardiologist, a chemical engineer, and a botanist. They are a knowledgeable bunch, and</a:t>
            </a:r>
            <a:r>
              <a:rPr lang="en-US" baseline="0" dirty="0" smtClean="0"/>
              <a:t> their responses tended to be </a:t>
            </a:r>
            <a:r>
              <a:rPr lang="en-US" dirty="0" smtClean="0"/>
              <a:t>more in-depth, specific, and scientific answers. </a:t>
            </a:r>
            <a:endParaRPr lang="en-US" baseline="0" dirty="0" smtClean="0"/>
          </a:p>
          <a:p>
            <a:pPr marL="0" lvl="1" defTabSz="931774">
              <a:defRPr/>
            </a:pPr>
            <a:r>
              <a:rPr lang="en-US" dirty="0"/>
              <a:t>We </a:t>
            </a:r>
            <a:r>
              <a:rPr lang="en-US" dirty="0" smtClean="0"/>
              <a:t>also had </a:t>
            </a:r>
            <a:r>
              <a:rPr lang="en-US" dirty="0"/>
              <a:t>a number of school groups visit the museum during the evaluation. Every year, we see all of the first graders in </a:t>
            </a:r>
            <a:r>
              <a:rPr lang="en-US" dirty="0" smtClean="0"/>
              <a:t>2 local school </a:t>
            </a:r>
            <a:r>
              <a:rPr lang="en-US" dirty="0"/>
              <a:t>districts, and they provided a number of responses in our survey and are a significant portion of our “average </a:t>
            </a:r>
            <a:r>
              <a:rPr lang="en-US" dirty="0" err="1"/>
              <a:t>visitorship</a:t>
            </a:r>
            <a:r>
              <a:rPr lang="en-US" dirty="0" smtClean="0"/>
              <a:t>.” This</a:t>
            </a:r>
            <a:r>
              <a:rPr lang="en-US" baseline="0" dirty="0" smtClean="0"/>
              <a:t> combination of scientist and first grader is representative of the Museum of the Earth’s average visitor. </a:t>
            </a:r>
            <a:endParaRPr lang="en-US" dirty="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possible that both school friends answering with their friends, and other visitors reading posted answers before they wrote their own may have decreased the variety of responses we received. </a:t>
            </a:r>
          </a:p>
          <a:p>
            <a:endParaRPr lang="en-US" baseline="0" dirty="0" smtClean="0"/>
          </a:p>
          <a:p>
            <a:r>
              <a:rPr lang="en-US" baseline="0" dirty="0" smtClean="0"/>
              <a:t>We asked 3 questions. The boards were up for 4 weeks, and we received between 75 and 100 responses to each question.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Unrelated responses (like Justin </a:t>
            </a:r>
            <a:r>
              <a:rPr lang="en-US" baseline="0" dirty="0" err="1" smtClean="0"/>
              <a:t>Bieber</a:t>
            </a:r>
            <a:r>
              <a:rPr lang="en-US" baseline="0" dirty="0" smtClean="0"/>
              <a:t>) were left out of the final analysis. </a:t>
            </a:r>
          </a:p>
          <a:p>
            <a:endParaRPr lang="en-US" baseline="0" dirty="0" smtClean="0"/>
          </a:p>
        </p:txBody>
      </p:sp>
      <p:sp>
        <p:nvSpPr>
          <p:cNvPr id="4" name="Slide Number Placeholder 3"/>
          <p:cNvSpPr>
            <a:spLocks noGrp="1"/>
          </p:cNvSpPr>
          <p:nvPr>
            <p:ph type="sldNum" sz="quarter" idx="10"/>
          </p:nvPr>
        </p:nvSpPr>
        <p:spPr/>
        <p:txBody>
          <a:bodyPr/>
          <a:lstStyle/>
          <a:p>
            <a:fld id="{19247F3A-4793-4C8B-B984-230132D0F001}" type="slidenum">
              <a:rPr lang="en-US" smtClean="0"/>
              <a:t>8</a:t>
            </a:fld>
            <a:endParaRPr lang="en-US"/>
          </a:p>
        </p:txBody>
      </p:sp>
    </p:spTree>
    <p:extLst>
      <p:ext uri="{BB962C8B-B14F-4D97-AF65-F5344CB8AC3E}">
        <p14:creationId xmlns:p14="http://schemas.microsoft.com/office/powerpoint/2010/main" val="302051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47F3A-4793-4C8B-B984-230132D0F001}" type="slidenum">
              <a:rPr lang="en-US" smtClean="0"/>
              <a:t>9</a:t>
            </a:fld>
            <a:endParaRPr lang="en-US"/>
          </a:p>
        </p:txBody>
      </p:sp>
    </p:spTree>
    <p:extLst>
      <p:ext uri="{BB962C8B-B14F-4D97-AF65-F5344CB8AC3E}">
        <p14:creationId xmlns:p14="http://schemas.microsoft.com/office/powerpoint/2010/main" val="68893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56ABD-F9F8-422C-8A01-80CADBD22A5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377065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56ABD-F9F8-422C-8A01-80CADBD22A5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386213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56ABD-F9F8-422C-8A01-80CADBD22A5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352414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56ABD-F9F8-422C-8A01-80CADBD22A5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382173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56ABD-F9F8-422C-8A01-80CADBD22A5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293899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56ABD-F9F8-422C-8A01-80CADBD22A5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73667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56ABD-F9F8-422C-8A01-80CADBD22A50}" type="datetimeFigureOut">
              <a:rPr lang="en-US" smtClean="0"/>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270723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56ABD-F9F8-422C-8A01-80CADBD22A50}" type="datetimeFigureOut">
              <a:rPr lang="en-US" smtClean="0"/>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374471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56ABD-F9F8-422C-8A01-80CADBD22A50}" type="datetimeFigureOut">
              <a:rPr lang="en-US" smtClean="0"/>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150804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56ABD-F9F8-422C-8A01-80CADBD22A5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91960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56ABD-F9F8-422C-8A01-80CADBD22A5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503F-D747-43CE-97C8-048DDF067CAC}" type="slidenum">
              <a:rPr lang="en-US" smtClean="0"/>
              <a:t>‹#›</a:t>
            </a:fld>
            <a:endParaRPr lang="en-US"/>
          </a:p>
        </p:txBody>
      </p:sp>
    </p:spTree>
    <p:extLst>
      <p:ext uri="{BB962C8B-B14F-4D97-AF65-F5344CB8AC3E}">
        <p14:creationId xmlns:p14="http://schemas.microsoft.com/office/powerpoint/2010/main" val="334447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56ABD-F9F8-422C-8A01-80CADBD22A50}" type="datetimeFigureOut">
              <a:rPr lang="en-US" smtClean="0"/>
              <a:t>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2503F-D747-43CE-97C8-048DDF067CAC}" type="slidenum">
              <a:rPr lang="en-US" smtClean="0"/>
              <a:t>‹#›</a:t>
            </a:fld>
            <a:endParaRPr lang="en-US"/>
          </a:p>
        </p:txBody>
      </p:sp>
    </p:spTree>
    <p:extLst>
      <p:ext uri="{BB962C8B-B14F-4D97-AF65-F5344CB8AC3E}">
        <p14:creationId xmlns:p14="http://schemas.microsoft.com/office/powerpoint/2010/main" val="3101890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Gletscher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953" y="0"/>
            <a:ext cx="11182816" cy="7193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572000"/>
            <a:ext cx="7848600" cy="1295400"/>
          </a:xfrm>
          <a:solidFill>
            <a:schemeClr val="bg1">
              <a:alpha val="72000"/>
            </a:schemeClr>
          </a:solidFill>
        </p:spPr>
        <p:txBody>
          <a:bodyPr>
            <a:normAutofit/>
          </a:bodyPr>
          <a:lstStyle/>
          <a:p>
            <a:r>
              <a:rPr lang="en-US" sz="7200" dirty="0" smtClean="0">
                <a:solidFill>
                  <a:schemeClr val="accent1">
                    <a:lumMod val="75000"/>
                  </a:schemeClr>
                </a:solidFill>
              </a:rPr>
              <a:t>Ice, Cold, Animals</a:t>
            </a:r>
            <a:endParaRPr lang="en-US" sz="7200" dirty="0">
              <a:solidFill>
                <a:schemeClr val="accent1">
                  <a:lumMod val="75000"/>
                </a:schemeClr>
              </a:solidFill>
            </a:endParaRPr>
          </a:p>
        </p:txBody>
      </p:sp>
      <p:sp>
        <p:nvSpPr>
          <p:cNvPr id="3" name="Subtitle 2"/>
          <p:cNvSpPr>
            <a:spLocks noGrp="1"/>
          </p:cNvSpPr>
          <p:nvPr>
            <p:ph type="subTitle" idx="1"/>
          </p:nvPr>
        </p:nvSpPr>
        <p:spPr>
          <a:xfrm>
            <a:off x="685800" y="5867400"/>
            <a:ext cx="7848600" cy="685800"/>
          </a:xfrm>
          <a:solidFill>
            <a:schemeClr val="bg1">
              <a:alpha val="72000"/>
            </a:schemeClr>
          </a:solidFill>
        </p:spPr>
        <p:txBody>
          <a:bodyPr>
            <a:normAutofit/>
          </a:bodyPr>
          <a:lstStyle/>
          <a:p>
            <a:r>
              <a:rPr lang="en-US" sz="3400" dirty="0" smtClean="0">
                <a:solidFill>
                  <a:schemeClr val="accent1">
                    <a:lumMod val="75000"/>
                  </a:schemeClr>
                </a:solidFill>
              </a:rPr>
              <a:t>What museum visitors think about glaciers</a:t>
            </a:r>
            <a:endParaRPr lang="en-US" sz="3400" dirty="0">
              <a:solidFill>
                <a:schemeClr val="accent1">
                  <a:lumMod val="75000"/>
                </a:schemeClr>
              </a:solidFill>
            </a:endParaRPr>
          </a:p>
        </p:txBody>
      </p:sp>
    </p:spTree>
    <p:extLst>
      <p:ext uri="{BB962C8B-B14F-4D97-AF65-F5344CB8AC3E}">
        <p14:creationId xmlns:p14="http://schemas.microsoft.com/office/powerpoint/2010/main" val="1039529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3B03B"/>
                </a:solidFill>
              </a:rPr>
              <a:t>The </a:t>
            </a:r>
            <a:r>
              <a:rPr lang="en-US" dirty="0" smtClean="0">
                <a:solidFill>
                  <a:srgbClr val="C3B03B"/>
                </a:solidFill>
              </a:rPr>
              <a:t>Answers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1001"/>
            <a:ext cx="9144000" cy="4374389"/>
          </a:xfrm>
        </p:spPr>
      </p:pic>
    </p:spTree>
    <p:extLst>
      <p:ext uri="{BB962C8B-B14F-4D97-AF65-F5344CB8AC3E}">
        <p14:creationId xmlns:p14="http://schemas.microsoft.com/office/powerpoint/2010/main" val="3269034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3B03B"/>
                </a:solidFill>
              </a:rPr>
              <a:t>In other words…</a:t>
            </a:r>
            <a:endParaRPr lang="en-US" b="1" dirty="0">
              <a:solidFill>
                <a:srgbClr val="C3B03B"/>
              </a:solidFill>
            </a:endParaRPr>
          </a:p>
        </p:txBody>
      </p:sp>
      <p:pic>
        <p:nvPicPr>
          <p:cNvPr id="4098" name="Picture 2" descr="File:Icewith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3431688" cy="25737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ersonal.psu.edu/afr3/blogs/SIOW/20070205co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00778"/>
            <a:ext cx="53340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1.wikia.nocookie.net/__cb57088/iceage/images/3/39/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219200"/>
            <a:ext cx="38100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C3B03B"/>
                </a:solidFill>
              </a:rPr>
              <a:t>Question 1: What </a:t>
            </a:r>
            <a:r>
              <a:rPr lang="en-US" sz="3600" b="1" dirty="0" smtClean="0">
                <a:solidFill>
                  <a:srgbClr val="C3B03B"/>
                </a:solidFill>
              </a:rPr>
              <a:t>things come to mind when you hear the word “glacier?”</a:t>
            </a:r>
            <a:endParaRPr lang="en-US" sz="3600" b="1" dirty="0">
              <a:solidFill>
                <a:srgbClr val="C3B03B"/>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3892"/>
            <a:ext cx="9144000" cy="43607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75842"/>
            <a:ext cx="9144000" cy="4348758"/>
          </a:xfrm>
          <a:prstGeom prst="rect">
            <a:avLst/>
          </a:prstGeom>
        </p:spPr>
      </p:pic>
    </p:spTree>
    <p:extLst>
      <p:ext uri="{BB962C8B-B14F-4D97-AF65-F5344CB8AC3E}">
        <p14:creationId xmlns:p14="http://schemas.microsoft.com/office/powerpoint/2010/main" val="1325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C3B03B"/>
                </a:solidFill>
              </a:rPr>
              <a:t>Question 2: What </a:t>
            </a:r>
            <a:r>
              <a:rPr lang="en-US" sz="3200" b="1" dirty="0" smtClean="0">
                <a:solidFill>
                  <a:srgbClr val="C3B03B"/>
                </a:solidFill>
              </a:rPr>
              <a:t>things come to mind when you hear, “we can learn a lot about the past and present from studying glaciers?”</a:t>
            </a:r>
            <a:endParaRPr lang="en-US" sz="3200" b="1" dirty="0">
              <a:solidFill>
                <a:srgbClr val="C3B03B"/>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6718"/>
            <a:ext cx="9144000" cy="4347882"/>
          </a:xfrm>
          <a:prstGeom prst="rect">
            <a:avLst/>
          </a:prstGeom>
        </p:spPr>
      </p:pic>
    </p:spTree>
    <p:extLst>
      <p:ext uri="{BB962C8B-B14F-4D97-AF65-F5344CB8AC3E}">
        <p14:creationId xmlns:p14="http://schemas.microsoft.com/office/powerpoint/2010/main" val="115242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C3B03B"/>
                </a:solidFill>
              </a:rPr>
              <a:t>Question 3: If </a:t>
            </a:r>
            <a:r>
              <a:rPr lang="en-US" sz="3600" b="1" dirty="0" smtClean="0">
                <a:solidFill>
                  <a:srgbClr val="C3B03B"/>
                </a:solidFill>
              </a:rPr>
              <a:t>you come to see an exhibit about glaciers, what would you hope or expect to see?</a:t>
            </a:r>
            <a:endParaRPr lang="en-US" sz="3600" b="1" dirty="0">
              <a:solidFill>
                <a:srgbClr val="C3B03B"/>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8221"/>
            <a:ext cx="9144000" cy="4352579"/>
          </a:xfrm>
          <a:prstGeom prst="rect">
            <a:avLst/>
          </a:prstGeom>
        </p:spPr>
      </p:pic>
    </p:spTree>
    <p:extLst>
      <p:ext uri="{BB962C8B-B14F-4D97-AF65-F5344CB8AC3E}">
        <p14:creationId xmlns:p14="http://schemas.microsoft.com/office/powerpoint/2010/main" val="63113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2050" name="Picture 2" descr="C:\Users\kcronin\AppData\Local\Microsoft\Windows\Temporary Internet Files\Content.Outlook\AZ3QEE3B\MOTE-GlacierExpedition-Entrance+Ice core_COLOR-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8966"/>
            <a:ext cx="9144000" cy="592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92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solidFill>
                  <a:srgbClr val="C3B03B"/>
                </a:solidFill>
              </a:rPr>
              <a:t>THANK YOU</a:t>
            </a:r>
            <a:endParaRPr lang="en-US" b="1" dirty="0">
              <a:solidFill>
                <a:srgbClr val="C3B03B"/>
              </a:solidFill>
            </a:endParaRPr>
          </a:p>
        </p:txBody>
      </p:sp>
    </p:spTree>
    <p:extLst>
      <p:ext uri="{BB962C8B-B14F-4D97-AF65-F5344CB8AC3E}">
        <p14:creationId xmlns:p14="http://schemas.microsoft.com/office/powerpoint/2010/main" val="110981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4343400"/>
            <a:ext cx="6705600" cy="2286000"/>
          </a:xfrm>
        </p:spPr>
        <p:txBody>
          <a:bodyPr>
            <a:normAutofit fontScale="92500" lnSpcReduction="20000"/>
          </a:bodyPr>
          <a:lstStyle/>
          <a:p>
            <a:r>
              <a:rPr lang="en-US" dirty="0" smtClean="0">
                <a:solidFill>
                  <a:schemeClr val="accent1">
                    <a:lumMod val="75000"/>
                  </a:schemeClr>
                </a:solidFill>
              </a:rPr>
              <a:t>Kelly Cronin, Beth </a:t>
            </a:r>
            <a:r>
              <a:rPr lang="en-US" dirty="0" err="1" smtClean="0">
                <a:solidFill>
                  <a:schemeClr val="accent1">
                    <a:lumMod val="75000"/>
                  </a:schemeClr>
                </a:solidFill>
              </a:rPr>
              <a:t>Stricker</a:t>
            </a:r>
            <a:r>
              <a:rPr lang="en-US" dirty="0" smtClean="0">
                <a:solidFill>
                  <a:schemeClr val="accent1">
                    <a:lumMod val="75000"/>
                  </a:schemeClr>
                </a:solidFill>
              </a:rPr>
              <a:t>, Richard </a:t>
            </a:r>
            <a:r>
              <a:rPr lang="en-US" dirty="0" err="1" smtClean="0">
                <a:solidFill>
                  <a:schemeClr val="accent1">
                    <a:lumMod val="75000"/>
                  </a:schemeClr>
                </a:solidFill>
              </a:rPr>
              <a:t>Kissel</a:t>
            </a:r>
            <a:r>
              <a:rPr lang="en-US" dirty="0" smtClean="0">
                <a:solidFill>
                  <a:schemeClr val="accent1">
                    <a:lumMod val="75000"/>
                  </a:schemeClr>
                </a:solidFill>
              </a:rPr>
              <a:t>, Rob Ross, Cassie Mundt</a:t>
            </a:r>
          </a:p>
          <a:p>
            <a:r>
              <a:rPr lang="en-US" dirty="0" smtClean="0">
                <a:solidFill>
                  <a:schemeClr val="accent1">
                    <a:lumMod val="75000"/>
                  </a:schemeClr>
                </a:solidFill>
              </a:rPr>
              <a:t>cronin@museumoftheearth.org</a:t>
            </a:r>
          </a:p>
          <a:p>
            <a:r>
              <a:rPr lang="en-US" dirty="0" smtClean="0">
                <a:solidFill>
                  <a:schemeClr val="accent1">
                    <a:lumMod val="75000"/>
                  </a:schemeClr>
                </a:solidFill>
              </a:rPr>
              <a:t>Paleontological Research Institution and its Museum of the Earth</a:t>
            </a:r>
            <a:endParaRPr lang="en-US" dirty="0">
              <a:solidFill>
                <a:schemeClr val="accent1">
                  <a:lumMod val="75000"/>
                </a:schemeClr>
              </a:solidFill>
            </a:endParaRPr>
          </a:p>
        </p:txBody>
      </p:sp>
      <p:pic>
        <p:nvPicPr>
          <p:cNvPr id="1026" name="Picture 2" descr="C:\Users\Kelly\Desktop\PRI 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976812" cy="39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7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lly\Desktop\Devonian 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25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elly\Desktop\Mesozoic 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377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3137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22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Pic of current exhibit</a:t>
            </a:r>
            <a:endParaRPr lang="en-US" dirty="0"/>
          </a:p>
        </p:txBody>
      </p:sp>
      <p:pic>
        <p:nvPicPr>
          <p:cNvPr id="3074" name="Picture 2" descr="G:\Exhibits\1.PRI-MOTE EXHIBITS\Permanent Exhibits\Exhibit Photos\IMG_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4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3B03B"/>
                </a:solidFill>
              </a:rPr>
              <a:t>A Visitor Survey</a:t>
            </a:r>
            <a:endParaRPr lang="en-US" b="1" dirty="0">
              <a:solidFill>
                <a:srgbClr val="C3B03B"/>
              </a:solidFill>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Plan A was to go deeper with content. </a:t>
            </a:r>
          </a:p>
          <a:p>
            <a:endParaRPr lang="en-US" dirty="0">
              <a:solidFill>
                <a:schemeClr val="accent1">
                  <a:lumMod val="75000"/>
                </a:schemeClr>
              </a:solidFill>
            </a:endParaRPr>
          </a:p>
          <a:p>
            <a:r>
              <a:rPr lang="en-US" dirty="0" smtClean="0">
                <a:solidFill>
                  <a:schemeClr val="accent1">
                    <a:lumMod val="75000"/>
                  </a:schemeClr>
                </a:solidFill>
              </a:rPr>
              <a:t>But before planning got too far along…</a:t>
            </a:r>
          </a:p>
        </p:txBody>
      </p:sp>
    </p:spTree>
    <p:extLst>
      <p:ext uri="{BB962C8B-B14F-4D97-AF65-F5344CB8AC3E}">
        <p14:creationId xmlns:p14="http://schemas.microsoft.com/office/powerpoint/2010/main" val="25219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8af3c43-848e-4ff4-9ed0-45c8ff21dc78" descr="40BF7A94-AFDB-4B34-BB72-E0DE4B2AB962@p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102727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32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3B03B"/>
                </a:solidFill>
              </a:rPr>
              <a:t>The Questions</a:t>
            </a:r>
            <a:endParaRPr lang="en-US" b="1" dirty="0">
              <a:solidFill>
                <a:srgbClr val="C3B03B"/>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lumMod val="75000"/>
                  </a:schemeClr>
                </a:solidFill>
              </a:rPr>
              <a:t>Question 1: What things come to mind when you hear the word “glacier?”</a:t>
            </a:r>
          </a:p>
          <a:p>
            <a:endParaRPr lang="en-US" dirty="0" smtClean="0">
              <a:solidFill>
                <a:schemeClr val="accent1">
                  <a:lumMod val="75000"/>
                </a:schemeClr>
              </a:solidFill>
            </a:endParaRPr>
          </a:p>
          <a:p>
            <a:r>
              <a:rPr lang="en-US" dirty="0" smtClean="0">
                <a:solidFill>
                  <a:schemeClr val="accent1">
                    <a:lumMod val="75000"/>
                  </a:schemeClr>
                </a:solidFill>
              </a:rPr>
              <a:t>Question 2: What things come to mind when you hear, “we can learn a lot about the past and present from studying glaciers?”</a:t>
            </a:r>
          </a:p>
          <a:p>
            <a:endParaRPr lang="en-US" dirty="0" smtClean="0">
              <a:solidFill>
                <a:schemeClr val="accent1">
                  <a:lumMod val="75000"/>
                </a:schemeClr>
              </a:solidFill>
            </a:endParaRPr>
          </a:p>
          <a:p>
            <a:r>
              <a:rPr lang="en-US" dirty="0" smtClean="0">
                <a:solidFill>
                  <a:schemeClr val="accent1">
                    <a:lumMod val="75000"/>
                  </a:schemeClr>
                </a:solidFill>
              </a:rPr>
              <a:t>Question 3: If you came to see an exhibit about glaciers, what would you hope or expect to see?</a:t>
            </a:r>
          </a:p>
          <a:p>
            <a:endParaRPr lang="en-US" dirty="0">
              <a:solidFill>
                <a:schemeClr val="accent1">
                  <a:lumMod val="75000"/>
                </a:schemeClr>
              </a:solidFill>
            </a:endParaRPr>
          </a:p>
        </p:txBody>
      </p:sp>
    </p:spTree>
    <p:extLst>
      <p:ext uri="{BB962C8B-B14F-4D97-AF65-F5344CB8AC3E}">
        <p14:creationId xmlns:p14="http://schemas.microsoft.com/office/powerpoint/2010/main" val="3372322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6486</TotalTime>
  <Words>1584</Words>
  <Application>Microsoft Office PowerPoint</Application>
  <PresentationFormat>On-screen Show (4:3)</PresentationFormat>
  <Paragraphs>103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Ice, Cold, Animals</vt:lpstr>
      <vt:lpstr>PowerPoint Presentation</vt:lpstr>
      <vt:lpstr>PowerPoint Presentation</vt:lpstr>
      <vt:lpstr>PowerPoint Presentation</vt:lpstr>
      <vt:lpstr>PowerPoint Presentation</vt:lpstr>
      <vt:lpstr>PowerPoint Presentation</vt:lpstr>
      <vt:lpstr>A Visitor Survey</vt:lpstr>
      <vt:lpstr>PowerPoint Presentation</vt:lpstr>
      <vt:lpstr>The Questions</vt:lpstr>
      <vt:lpstr>The Answers</vt:lpstr>
      <vt:lpstr>In other words…</vt:lpstr>
      <vt:lpstr>Question 1: What things come to mind when you hear the word “glacier?”</vt:lpstr>
      <vt:lpstr>Question 2: What things come to mind when you hear, “we can learn a lot about the past and present from studying glaciers?”</vt:lpstr>
      <vt:lpstr>Question 3: If you come to see an exhibit about glaciers, what would you hope or expect to see?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Cold, Animals</dc:title>
  <dc:creator>Kelly Cronin</dc:creator>
  <cp:lastModifiedBy>Kelly</cp:lastModifiedBy>
  <cp:revision>55</cp:revision>
  <cp:lastPrinted>2012-10-31T20:25:58Z</cp:lastPrinted>
  <dcterms:created xsi:type="dcterms:W3CDTF">2012-08-02T14:32:45Z</dcterms:created>
  <dcterms:modified xsi:type="dcterms:W3CDTF">2012-11-05T16:21:02Z</dcterms:modified>
</cp:coreProperties>
</file>