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17"/>
  </p:notesMasterIdLst>
  <p:sldIdLst>
    <p:sldId id="256" r:id="rId2"/>
    <p:sldId id="257" r:id="rId3"/>
    <p:sldId id="262" r:id="rId4"/>
    <p:sldId id="259" r:id="rId5"/>
    <p:sldId id="258" r:id="rId6"/>
    <p:sldId id="260" r:id="rId7"/>
    <p:sldId id="267" r:id="rId8"/>
    <p:sldId id="263" r:id="rId9"/>
    <p:sldId id="268" r:id="rId10"/>
    <p:sldId id="270" r:id="rId11"/>
    <p:sldId id="266" r:id="rId12"/>
    <p:sldId id="264" r:id="rId13"/>
    <p:sldId id="265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1554" autoAdjust="0"/>
  </p:normalViewPr>
  <p:slideViewPr>
    <p:cSldViewPr snapToGrid="0" snapToObjects="1">
      <p:cViewPr varScale="1">
        <p:scale>
          <a:sx n="60" d="100"/>
          <a:sy n="60" d="100"/>
        </p:scale>
        <p:origin x="-6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ropbox\A_ClearFocus\Important%20Stuff\Business\Clients\Stanford%20SURGE\SURGE%202012\Surge%20Final%20Report\SURGE%20Distribution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Before and After Math:</a:t>
            </a:r>
          </a:p>
          <a:p>
            <a:pPr>
              <a:defRPr/>
            </a:pPr>
            <a:r>
              <a:rPr lang="en-US"/>
              <a:t>Student Percentile Rank Distribution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'Good Sheet'!$C$6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cat>
            <c:strRef>
              <c:f>'Good Sheet'!$B$7:$B$13</c:f>
              <c:strCache>
                <c:ptCount val="6"/>
                <c:pt idx="0">
                  <c:v>&lt;25%</c:v>
                </c:pt>
                <c:pt idx="1">
                  <c:v>25% to 49%</c:v>
                </c:pt>
                <c:pt idx="2">
                  <c:v>50% to 74%</c:v>
                </c:pt>
                <c:pt idx="3">
                  <c:v>75% to 90%</c:v>
                </c:pt>
                <c:pt idx="4">
                  <c:v>90% to 94%</c:v>
                </c:pt>
                <c:pt idx="5">
                  <c:v>&gt;94%</c:v>
                </c:pt>
              </c:strCache>
            </c:strRef>
          </c:cat>
          <c:val>
            <c:numRef>
              <c:f>'Good Sheet'!$C$7:$C$13</c:f>
              <c:numCache>
                <c:formatCode>General</c:formatCode>
                <c:ptCount val="7"/>
                <c:pt idx="0">
                  <c:v>2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'Good Sheet'!$D$6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cat>
            <c:strRef>
              <c:f>'Good Sheet'!$B$7:$B$13</c:f>
              <c:strCache>
                <c:ptCount val="6"/>
                <c:pt idx="0">
                  <c:v>&lt;25%</c:v>
                </c:pt>
                <c:pt idx="1">
                  <c:v>25% to 49%</c:v>
                </c:pt>
                <c:pt idx="2">
                  <c:v>50% to 74%</c:v>
                </c:pt>
                <c:pt idx="3">
                  <c:v>75% to 90%</c:v>
                </c:pt>
                <c:pt idx="4">
                  <c:v>90% to 94%</c:v>
                </c:pt>
                <c:pt idx="5">
                  <c:v>&gt;94%</c:v>
                </c:pt>
              </c:strCache>
            </c:strRef>
          </c:cat>
          <c:val>
            <c:numRef>
              <c:f>'Good Sheet'!$D$7:$D$13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dLbls>
          <c:showVal val="1"/>
        </c:dLbls>
        <c:shape val="cylinder"/>
        <c:axId val="55307264"/>
        <c:axId val="55649024"/>
        <c:axId val="0"/>
      </c:bar3DChart>
      <c:catAx>
        <c:axId val="55307264"/>
        <c:scaling>
          <c:orientation val="minMax"/>
        </c:scaling>
        <c:axPos val="b"/>
        <c:majorTickMark val="none"/>
        <c:tickLblPos val="nextTo"/>
        <c:crossAx val="55649024"/>
        <c:crosses val="autoZero"/>
        <c:auto val="1"/>
        <c:lblAlgn val="ctr"/>
        <c:lblOffset val="100"/>
      </c:catAx>
      <c:valAx>
        <c:axId val="556490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55307264"/>
        <c:crosses val="autoZero"/>
        <c:crossBetween val="between"/>
      </c:valAx>
    </c:plotArea>
    <c:legend>
      <c:legendPos val="t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B2F3-67CC-7244-BBA0-4CE7047E9BA0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1079-C76C-7C41-98EC-9A5CE0DA05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8586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Computers and computation, Graduate School Readiness,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1079-C76C-7C41-98EC-9A5CE0DA05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107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1079-C76C-7C41-98EC-9A5CE0DA05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224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355F-155B-AA48-B6A4-0C3EA5420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11/6/2012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gsa.confex.com/gsa/2012AM/webprogram/Paper210183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8" y="185860"/>
            <a:ext cx="8289687" cy="14700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hlinkClick r:id="rId2"/>
              </a:rPr>
              <a:t>DESIGN AND EVALUATION OF THE SUMMER UNDERGRADUATE RESEARCH PROGRAM IN GEOSCIENCE AND ENGINEERING (SURGE)</a:t>
            </a: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6641" y="6251241"/>
            <a:ext cx="3897774" cy="598013"/>
          </a:xfrm>
        </p:spPr>
        <p:txBody>
          <a:bodyPr>
            <a:noAutofit/>
          </a:bodyPr>
          <a:lstStyle/>
          <a:p>
            <a:r>
              <a:rPr lang="en-US" sz="1600" dirty="0" smtClean="0"/>
              <a:t>Tenea Nelson, PhD</a:t>
            </a:r>
          </a:p>
          <a:p>
            <a:r>
              <a:rPr lang="en-US" sz="1600" dirty="0" smtClean="0"/>
              <a:t>Assistant Dean, Office of Multicultural Affairs</a:t>
            </a:r>
          </a:p>
        </p:txBody>
      </p:sp>
      <p:pic>
        <p:nvPicPr>
          <p:cNvPr id="5" name="Picture 4" descr="IMG_00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43" b="7416"/>
          <a:stretch/>
        </p:blipFill>
        <p:spPr>
          <a:xfrm>
            <a:off x="801439" y="1829904"/>
            <a:ext cx="6682688" cy="39915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1925"/>
            <a:ext cx="34734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18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60997"/>
          </a:xfrm>
        </p:spPr>
        <p:txBody>
          <a:bodyPr/>
          <a:lstStyle/>
          <a:p>
            <a:r>
              <a:rPr lang="en-US" dirty="0" smtClean="0"/>
              <a:t>Improved Quantitative GRE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2338838489"/>
              </p:ext>
            </p:extLst>
          </p:nvPr>
        </p:nvGraphicFramePr>
        <p:xfrm>
          <a:off x="1108271" y="1491808"/>
          <a:ext cx="6968929" cy="444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333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107"/>
            <a:ext cx="7620000" cy="924478"/>
          </a:xfrm>
        </p:spPr>
        <p:txBody>
          <a:bodyPr/>
          <a:lstStyle/>
          <a:p>
            <a:r>
              <a:rPr lang="en-US" dirty="0" smtClean="0"/>
              <a:t>Evaluation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84" y="903686"/>
            <a:ext cx="7620000" cy="293686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Future Academic and Career </a:t>
            </a:r>
            <a:r>
              <a:rPr lang="en-US" b="1" dirty="0" smtClean="0"/>
              <a:t>Plans</a:t>
            </a:r>
          </a:p>
          <a:p>
            <a:r>
              <a:rPr lang="en-US" b="1" dirty="0" smtClean="0"/>
              <a:t>18%, 21% and 22</a:t>
            </a:r>
            <a:r>
              <a:rPr lang="en-US" sz="2100" b="1" dirty="0"/>
              <a:t>% </a:t>
            </a:r>
            <a:r>
              <a:rPr lang="en-US" sz="2100" dirty="0"/>
              <a:t>increased interest in Earthquakes &amp; Volcanoes, Petrology, Geochemistry, Mineralogy and Mineral Physics, and Land Use Change</a:t>
            </a:r>
          </a:p>
          <a:p>
            <a:pPr lvl="0"/>
            <a:r>
              <a:rPr lang="en-US" b="1" dirty="0" smtClean="0"/>
              <a:t>94% </a:t>
            </a:r>
            <a:r>
              <a:rPr lang="en-US" dirty="0"/>
              <a:t>of respondents intend to continue conducting research this academic year.</a:t>
            </a:r>
          </a:p>
          <a:p>
            <a:pPr lvl="0"/>
            <a:r>
              <a:rPr lang="en-US" b="1" dirty="0" smtClean="0"/>
              <a:t>94% </a:t>
            </a:r>
            <a:r>
              <a:rPr lang="en-US" dirty="0"/>
              <a:t>of respondents plan to pursue an advanced degree; </a:t>
            </a:r>
            <a:r>
              <a:rPr lang="en-US" b="1" dirty="0" smtClean="0"/>
              <a:t>53%</a:t>
            </a:r>
            <a:r>
              <a:rPr lang="en-US" dirty="0" smtClean="0"/>
              <a:t> </a:t>
            </a:r>
            <a:r>
              <a:rPr lang="en-US" dirty="0"/>
              <a:t>are considering a M.S. and </a:t>
            </a:r>
            <a:r>
              <a:rPr lang="en-US" b="1" dirty="0" smtClean="0"/>
              <a:t>80%</a:t>
            </a:r>
            <a:r>
              <a:rPr lang="en-US" dirty="0" smtClean="0"/>
              <a:t> </a:t>
            </a:r>
            <a:r>
              <a:rPr lang="en-US" dirty="0"/>
              <a:t>a Ph.D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 descr="IMG_00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21" r="6421"/>
          <a:stretch/>
        </p:blipFill>
        <p:spPr>
          <a:xfrm>
            <a:off x="284584" y="3679764"/>
            <a:ext cx="4475674" cy="3051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86641" y="3874972"/>
            <a:ext cx="3723564" cy="2856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94% </a:t>
            </a:r>
            <a:r>
              <a:rPr lang="en-US" dirty="0" smtClean="0"/>
              <a:t>of respondents plan to pursue science-based careers. </a:t>
            </a:r>
            <a:r>
              <a:rPr lang="en-US" b="1" dirty="0" smtClean="0"/>
              <a:t>40% </a:t>
            </a:r>
            <a:r>
              <a:rPr lang="en-US" dirty="0" smtClean="0"/>
              <a:t>of respondents showed an interest in becoming industry scientists, along with </a:t>
            </a:r>
            <a:r>
              <a:rPr lang="en-US" b="1" dirty="0" smtClean="0"/>
              <a:t>27% </a:t>
            </a:r>
            <a:r>
              <a:rPr lang="en-US" dirty="0" smtClean="0"/>
              <a:t>interested in becoming university scientists/professors, and </a:t>
            </a:r>
            <a:r>
              <a:rPr lang="en-US" b="1" dirty="0" smtClean="0"/>
              <a:t>13% </a:t>
            </a:r>
            <a:r>
              <a:rPr lang="en-US" dirty="0" smtClean="0"/>
              <a:t>working for the government.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8651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85" y="1268602"/>
            <a:ext cx="7620000" cy="2640972"/>
          </a:xfrm>
        </p:spPr>
        <p:txBody>
          <a:bodyPr>
            <a:normAutofit/>
          </a:bodyPr>
          <a:lstStyle/>
          <a:p>
            <a:r>
              <a:rPr lang="en-US" b="1" dirty="0"/>
              <a:t>Program Experience</a:t>
            </a:r>
            <a:endParaRPr lang="en-US" dirty="0"/>
          </a:p>
          <a:p>
            <a:pPr lvl="0"/>
            <a:r>
              <a:rPr lang="en-US" b="1" dirty="0"/>
              <a:t>100% </a:t>
            </a:r>
            <a:r>
              <a:rPr lang="en-US" dirty="0"/>
              <a:t>felt very much or somewhat a part of their research group</a:t>
            </a:r>
          </a:p>
          <a:p>
            <a:pPr lvl="0"/>
            <a:r>
              <a:rPr lang="en-US" b="1" dirty="0"/>
              <a:t>69% </a:t>
            </a:r>
            <a:r>
              <a:rPr lang="en-US" dirty="0"/>
              <a:t>were very satisfied or somewhat satisfied with the time spent with their PI</a:t>
            </a:r>
          </a:p>
          <a:p>
            <a:pPr lvl="0"/>
            <a:r>
              <a:rPr lang="en-US" b="1" dirty="0"/>
              <a:t>100% </a:t>
            </a:r>
            <a:r>
              <a:rPr lang="en-US" dirty="0"/>
              <a:t>were very satisfied or somewhat satisfied with the time spent with their Research </a:t>
            </a:r>
            <a:r>
              <a:rPr lang="en-US" dirty="0" smtClean="0"/>
              <a:t>Mentor</a:t>
            </a:r>
            <a:endParaRPr lang="en-US" dirty="0"/>
          </a:p>
        </p:txBody>
      </p:sp>
      <p:pic>
        <p:nvPicPr>
          <p:cNvPr id="4" name="Picture 3" descr="IMG_22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71"/>
          <a:stretch/>
        </p:blipFill>
        <p:spPr>
          <a:xfrm>
            <a:off x="457200" y="4079358"/>
            <a:ext cx="4007146" cy="2384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08505" y="4079358"/>
            <a:ext cx="4063349" cy="2384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Participants rated the quality of the program a </a:t>
            </a:r>
            <a:r>
              <a:rPr lang="en-US" b="1" dirty="0" smtClean="0"/>
              <a:t>4.94 </a:t>
            </a:r>
            <a:r>
              <a:rPr lang="en-US" dirty="0" smtClean="0"/>
              <a:t>(on a 5 point scale).  All respondents said they would recommend SURGE to peers.</a:t>
            </a:r>
          </a:p>
          <a:p>
            <a:r>
              <a:rPr lang="en-US" b="1" dirty="0" smtClean="0"/>
              <a:t>67% </a:t>
            </a:r>
            <a:r>
              <a:rPr lang="en-US" dirty="0" smtClean="0"/>
              <a:t>of PIs considered their scholar to have the potential to become a graduate student at Stanford.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23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Alumni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2100"/>
            <a:ext cx="4178300" cy="273097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Three</a:t>
            </a:r>
            <a:r>
              <a:rPr lang="en-US" dirty="0" smtClean="0"/>
              <a:t> are </a:t>
            </a:r>
            <a:r>
              <a:rPr lang="en-US" dirty="0"/>
              <a:t>in graduate school pursuing a Ph.D. or master's degree </a:t>
            </a:r>
            <a:endParaRPr lang="en-US" dirty="0" smtClean="0"/>
          </a:p>
          <a:p>
            <a:pPr lvl="1"/>
            <a:r>
              <a:rPr lang="en-US" dirty="0" smtClean="0"/>
              <a:t>Geophysics, Chemical Oceanography, Earth and Planetary Science, and Secondary Science Education</a:t>
            </a:r>
          </a:p>
          <a:p>
            <a:r>
              <a:rPr lang="en-US" b="1" dirty="0" smtClean="0"/>
              <a:t>Four</a:t>
            </a:r>
            <a:r>
              <a:rPr lang="en-US" dirty="0" smtClean="0"/>
              <a:t> are employed as geologists and petroleum engineers</a:t>
            </a:r>
          </a:p>
        </p:txBody>
      </p:sp>
      <p:pic>
        <p:nvPicPr>
          <p:cNvPr id="5" name="Picture 4" descr="IMG_008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5" t="7910" r="7904"/>
          <a:stretch/>
        </p:blipFill>
        <p:spPr>
          <a:xfrm>
            <a:off x="4725422" y="1562100"/>
            <a:ext cx="3150999" cy="27309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45321" y="4165600"/>
            <a:ext cx="76200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" The SURGE program was a marvelous opportunity and I hope that future generations of students can have the same experience. I am better prepared for graduate school and feel more ready to enter the work force as a researcher. “</a:t>
            </a:r>
          </a:p>
          <a:p>
            <a:endParaRPr lang="en-US" dirty="0" smtClean="0"/>
          </a:p>
          <a:p>
            <a:r>
              <a:rPr lang="en-US" dirty="0" smtClean="0"/>
              <a:t>“I feel that the SURGE Scholars program has been one of the most influential experiences so far in my career. I gained an incredible amount of knowledge and experience from not only the lab work but also the networking and workshops provided by the program."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16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4" descr="IMG_00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b="8000"/>
          <a:stretch>
            <a:fillRect/>
          </a:stretch>
        </p:blipFill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8438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IMG_00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b="8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399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73243" cy="4800600"/>
          </a:xfrm>
        </p:spPr>
        <p:txBody>
          <a:bodyPr/>
          <a:lstStyle/>
          <a:p>
            <a:r>
              <a:rPr lang="en-US" dirty="0" smtClean="0"/>
              <a:t>Started </a:t>
            </a:r>
            <a:r>
              <a:rPr lang="en-US" dirty="0" smtClean="0"/>
              <a:t>Summer 2011</a:t>
            </a:r>
          </a:p>
          <a:p>
            <a:r>
              <a:rPr lang="en-US" dirty="0" smtClean="0"/>
              <a:t>On campus summer residential program for undergraduates</a:t>
            </a:r>
          </a:p>
          <a:p>
            <a:r>
              <a:rPr lang="en-US" dirty="0" smtClean="0"/>
              <a:t>Eight weeks</a:t>
            </a:r>
          </a:p>
          <a:p>
            <a:r>
              <a:rPr lang="en-US" dirty="0" smtClean="0"/>
              <a:t>Travel, R&amp;B expenses paid + stipend</a:t>
            </a:r>
          </a:p>
          <a:p>
            <a:endParaRPr lang="en-US" dirty="0" smtClean="0"/>
          </a:p>
          <a:p>
            <a:r>
              <a:rPr lang="en-US" dirty="0" smtClean="0"/>
              <a:t>Rigorous </a:t>
            </a:r>
            <a:r>
              <a:rPr lang="en-US" dirty="0"/>
              <a:t>research </a:t>
            </a:r>
            <a:r>
              <a:rPr lang="en-US" dirty="0" smtClean="0"/>
              <a:t>assignment</a:t>
            </a:r>
          </a:p>
          <a:p>
            <a:r>
              <a:rPr lang="en-US" dirty="0" smtClean="0"/>
              <a:t>Comprehensive </a:t>
            </a:r>
            <a:r>
              <a:rPr lang="en-US" dirty="0"/>
              <a:t>training and mentoring </a:t>
            </a:r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6" name="Picture 5" descr="SHG_IMG_14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18414" r="16389" b="11168"/>
          <a:stretch/>
        </p:blipFill>
        <p:spPr>
          <a:xfrm>
            <a:off x="4130443" y="2134199"/>
            <a:ext cx="4235723" cy="2528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0849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146" y="3209131"/>
            <a:ext cx="4426356" cy="319166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1"/>
            <a:r>
              <a:rPr lang="en-US" dirty="0" smtClean="0"/>
              <a:t>Providing scholars with a research experience in the Earth </a:t>
            </a:r>
            <a:r>
              <a:rPr lang="en-US" dirty="0" smtClean="0"/>
              <a:t>sciences</a:t>
            </a:r>
            <a:endParaRPr lang="en-US" dirty="0" smtClean="0"/>
          </a:p>
          <a:p>
            <a:pPr lvl="1"/>
            <a:r>
              <a:rPr lang="en-US" dirty="0" smtClean="0"/>
              <a:t>Preparing scholars for the process of applying to graduate school</a:t>
            </a:r>
          </a:p>
          <a:p>
            <a:pPr lvl="1"/>
            <a:r>
              <a:rPr lang="en-US" dirty="0" smtClean="0"/>
              <a:t>Introducing scholars to career opportunities in </a:t>
            </a:r>
            <a:r>
              <a:rPr lang="en-US" dirty="0" err="1" smtClean="0"/>
              <a:t>geoscience</a:t>
            </a:r>
            <a:r>
              <a:rPr lang="en-US" dirty="0" smtClean="0"/>
              <a:t> </a:t>
            </a:r>
            <a:r>
              <a:rPr lang="en-US" dirty="0" smtClean="0"/>
              <a:t>and engineering </a:t>
            </a:r>
          </a:p>
          <a:p>
            <a:endParaRPr lang="en-US" dirty="0"/>
          </a:p>
        </p:txBody>
      </p:sp>
      <p:pic>
        <p:nvPicPr>
          <p:cNvPr id="6" name="Picture 5" descr="SHG_IMG_138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1" t="9598" r="4369"/>
          <a:stretch/>
        </p:blipFill>
        <p:spPr>
          <a:xfrm>
            <a:off x="369890" y="3675514"/>
            <a:ext cx="3513960" cy="27252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69890" y="1577915"/>
            <a:ext cx="80636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Retain diverse scholar interest in the Earth sciences and in obtaining an advanced degree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Create a network of community and professional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Increase minority representation in the SES graduate programs and </a:t>
            </a:r>
            <a:r>
              <a:rPr lang="en-US" sz="2000" dirty="0" smtClean="0"/>
              <a:t>nationwide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7815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SURGE Participant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936" y="1600200"/>
            <a:ext cx="7620000" cy="2566998"/>
          </a:xfrm>
        </p:spPr>
        <p:txBody>
          <a:bodyPr>
            <a:normAutofit/>
          </a:bodyPr>
          <a:lstStyle/>
          <a:p>
            <a:r>
              <a:rPr lang="en-US" dirty="0" smtClean="0"/>
              <a:t>Sophomore or higher at time of application</a:t>
            </a:r>
          </a:p>
          <a:p>
            <a:r>
              <a:rPr lang="en-US" dirty="0" smtClean="0"/>
              <a:t>Must </a:t>
            </a:r>
            <a:r>
              <a:rPr lang="en-US" dirty="0" smtClean="0"/>
              <a:t>be </a:t>
            </a:r>
            <a:r>
              <a:rPr lang="en-US" dirty="0" smtClean="0"/>
              <a:t>an undergraduate at time of participation</a:t>
            </a:r>
          </a:p>
          <a:p>
            <a:r>
              <a:rPr lang="en-US" dirty="0" smtClean="0"/>
              <a:t>Express an interest in attending graduate school</a:t>
            </a:r>
          </a:p>
          <a:p>
            <a:r>
              <a:rPr lang="en-US" dirty="0" smtClean="0"/>
              <a:t>Prior research experience not required</a:t>
            </a:r>
          </a:p>
          <a:p>
            <a:r>
              <a:rPr lang="en-US" dirty="0" smtClean="0"/>
              <a:t>Must be a US Citizen/PR or have a student visa</a:t>
            </a:r>
          </a:p>
          <a:p>
            <a:r>
              <a:rPr lang="en-US" dirty="0" smtClean="0"/>
              <a:t>Must have a minimum 3.0 GPA</a:t>
            </a:r>
          </a:p>
        </p:txBody>
      </p:sp>
      <p:pic>
        <p:nvPicPr>
          <p:cNvPr id="4" name="Picture 3" descr="SHG_IMG_13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8" t="15310" r="9668"/>
          <a:stretch/>
        </p:blipFill>
        <p:spPr>
          <a:xfrm>
            <a:off x="4661879" y="4167198"/>
            <a:ext cx="3624926" cy="2506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2936" y="4167198"/>
            <a:ext cx="4186645" cy="250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Statement of Prior Research</a:t>
            </a:r>
          </a:p>
          <a:p>
            <a:r>
              <a:rPr lang="en-US" dirty="0" smtClean="0"/>
              <a:t>How they Contribute to/Champion/Support Diversity</a:t>
            </a:r>
          </a:p>
          <a:p>
            <a:r>
              <a:rPr lang="en-US" dirty="0" smtClean="0"/>
              <a:t>How participation will aid in their academic/career goals</a:t>
            </a:r>
          </a:p>
        </p:txBody>
      </p:sp>
    </p:spTree>
    <p:extLst>
      <p:ext uri="{BB962C8B-B14F-4D97-AF65-F5344CB8AC3E}">
        <p14:creationId xmlns:p14="http://schemas.microsoft.com/office/powerpoint/2010/main" xmlns="" val="21951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80"/>
            <a:ext cx="7620000" cy="690423"/>
          </a:xfrm>
        </p:spPr>
        <p:txBody>
          <a:bodyPr/>
          <a:lstStyle/>
          <a:p>
            <a:r>
              <a:rPr lang="en-US" dirty="0" smtClean="0"/>
              <a:t>Program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86" y="1121938"/>
            <a:ext cx="7916914" cy="54494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Mentoring</a:t>
            </a:r>
            <a:r>
              <a:rPr lang="en-US" dirty="0"/>
              <a:t> </a:t>
            </a:r>
            <a:r>
              <a:rPr lang="en-US" dirty="0" smtClean="0"/>
              <a:t>and Advising</a:t>
            </a:r>
          </a:p>
          <a:p>
            <a:pPr lvl="1"/>
            <a:r>
              <a:rPr lang="en-US" dirty="0" smtClean="0"/>
              <a:t>Daily-Weekly Interaction with Principal Investigator</a:t>
            </a:r>
          </a:p>
          <a:p>
            <a:pPr lvl="1"/>
            <a:r>
              <a:rPr lang="en-US" dirty="0" smtClean="0"/>
              <a:t>Daily Interaction with Research Mentors</a:t>
            </a:r>
          </a:p>
          <a:p>
            <a:pPr lvl="1"/>
            <a:r>
              <a:rPr lang="en-US" dirty="0" smtClean="0"/>
              <a:t>Weekly Interaction with Program Assistants</a:t>
            </a:r>
          </a:p>
          <a:p>
            <a:pPr lvl="1"/>
            <a:r>
              <a:rPr lang="en-US" dirty="0" smtClean="0"/>
              <a:t>Weekly emails and daily administrative presence from OMA</a:t>
            </a:r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On campus housing and dining</a:t>
            </a:r>
          </a:p>
          <a:p>
            <a:pPr lvl="1"/>
            <a:r>
              <a:rPr lang="en-US" dirty="0"/>
              <a:t>Access to libraries, gym facilities, bicycles</a:t>
            </a:r>
          </a:p>
          <a:p>
            <a:pPr lvl="1"/>
            <a:r>
              <a:rPr lang="en-US" dirty="0"/>
              <a:t>Local geological field trips w/ Stanford students</a:t>
            </a:r>
          </a:p>
          <a:p>
            <a:r>
              <a:rPr lang="en-US" dirty="0"/>
              <a:t>Career Development</a:t>
            </a:r>
          </a:p>
          <a:p>
            <a:pPr lvl="1"/>
            <a:r>
              <a:rPr lang="en-US" dirty="0"/>
              <a:t>Weekly Faculty Lectures</a:t>
            </a:r>
          </a:p>
          <a:p>
            <a:pPr lvl="1"/>
            <a:r>
              <a:rPr lang="en-US" dirty="0"/>
              <a:t>Alumni Career Panel</a:t>
            </a:r>
          </a:p>
          <a:p>
            <a:r>
              <a:rPr lang="en-US" dirty="0"/>
              <a:t>Graduate School Preparation</a:t>
            </a:r>
          </a:p>
          <a:p>
            <a:pPr lvl="1"/>
            <a:r>
              <a:rPr lang="en-US" dirty="0"/>
              <a:t>GRE Prep Classes</a:t>
            </a:r>
          </a:p>
          <a:p>
            <a:pPr lvl="1"/>
            <a:r>
              <a:rPr lang="en-US" dirty="0"/>
              <a:t>MATLAB Workshop</a:t>
            </a:r>
          </a:p>
          <a:p>
            <a:pPr lvl="1"/>
            <a:r>
              <a:rPr lang="en-US" dirty="0"/>
              <a:t>Application/Admissions Seminar</a:t>
            </a:r>
          </a:p>
          <a:p>
            <a:r>
              <a:rPr lang="en-US" dirty="0"/>
              <a:t>Final Research Symposium</a:t>
            </a:r>
          </a:p>
          <a:p>
            <a:pPr lvl="1"/>
            <a:r>
              <a:rPr lang="en-US" dirty="0"/>
              <a:t>Oral and Poster </a:t>
            </a:r>
            <a:r>
              <a:rPr lang="en-US" dirty="0" smtClean="0"/>
              <a:t>Presentations</a:t>
            </a:r>
          </a:p>
          <a:p>
            <a:pPr lvl="1"/>
            <a:endParaRPr lang="en-US" dirty="0"/>
          </a:p>
          <a:p>
            <a:r>
              <a:rPr lang="en-US" dirty="0"/>
              <a:t>All Expenses Paid + Stipend (</a:t>
            </a:r>
            <a:r>
              <a:rPr lang="en-US" dirty="0" err="1"/>
              <a:t>inc.</a:t>
            </a:r>
            <a:r>
              <a:rPr lang="en-US" dirty="0"/>
              <a:t> health insurance if needed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IMG_0098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3" t="19577"/>
          <a:stretch/>
        </p:blipFill>
        <p:spPr>
          <a:xfrm>
            <a:off x="4144030" y="3587734"/>
            <a:ext cx="3933170" cy="2548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3787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Showing Diversity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How the program is advertised</a:t>
            </a:r>
          </a:p>
          <a:p>
            <a:pPr lvl="1"/>
            <a:r>
              <a:rPr lang="en-US" dirty="0" smtClean="0"/>
              <a:t>Pictures on website and brochure</a:t>
            </a:r>
          </a:p>
          <a:p>
            <a:pPr lvl="1"/>
            <a:r>
              <a:rPr lang="en-US" dirty="0" smtClean="0"/>
              <a:t>Language (we encourage URMs to apply)</a:t>
            </a:r>
          </a:p>
          <a:p>
            <a:pPr lvl="1"/>
            <a:r>
              <a:rPr lang="en-US" dirty="0" smtClean="0"/>
              <a:t>Visiting minority conferences and programs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The Application</a:t>
            </a:r>
          </a:p>
          <a:p>
            <a:pPr lvl="1"/>
            <a:r>
              <a:rPr lang="en-US" dirty="0" smtClean="0"/>
              <a:t>Diversity essay as part of the evaluation process</a:t>
            </a:r>
          </a:p>
          <a:p>
            <a:endParaRPr lang="en-US" dirty="0" smtClean="0"/>
          </a:p>
          <a:p>
            <a:r>
              <a:rPr lang="en-US" dirty="0" smtClean="0"/>
              <a:t>Community of Inclusion: The experience – making sure they see people who look like them</a:t>
            </a:r>
          </a:p>
          <a:p>
            <a:pPr lvl="1"/>
            <a:r>
              <a:rPr lang="en-US" dirty="0" smtClean="0"/>
              <a:t>Program assistants</a:t>
            </a:r>
          </a:p>
          <a:p>
            <a:pPr lvl="1"/>
            <a:r>
              <a:rPr lang="en-US" dirty="0" smtClean="0"/>
              <a:t>Research mentors (grad/postdoc/staff </a:t>
            </a:r>
            <a:r>
              <a:rPr lang="en-US" dirty="0" err="1" smtClean="0"/>
              <a:t>sci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Faculty (assistant-full, women)</a:t>
            </a:r>
          </a:p>
          <a:p>
            <a:pPr lvl="1"/>
            <a:r>
              <a:rPr lang="en-US" dirty="0" smtClean="0"/>
              <a:t>People on campus</a:t>
            </a:r>
          </a:p>
          <a:p>
            <a:pPr lvl="1"/>
            <a:endParaRPr lang="en-US" dirty="0"/>
          </a:p>
          <a:p>
            <a:r>
              <a:rPr lang="en-US" dirty="0" smtClean="0"/>
              <a:t>Encourage research presentation at conferences</a:t>
            </a:r>
          </a:p>
          <a:p>
            <a:pPr lvl="1"/>
            <a:r>
              <a:rPr lang="en-US" dirty="0" smtClean="0"/>
              <a:t>Field Specific</a:t>
            </a:r>
          </a:p>
          <a:p>
            <a:pPr lvl="1"/>
            <a:r>
              <a:rPr lang="en-US" dirty="0" smtClean="0"/>
              <a:t>Diversity Oriented</a:t>
            </a:r>
          </a:p>
        </p:txBody>
      </p:sp>
      <p:pic>
        <p:nvPicPr>
          <p:cNvPr id="5" name="Picture 4" descr="IMG_006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14"/>
          <a:stretch/>
        </p:blipFill>
        <p:spPr>
          <a:xfrm>
            <a:off x="4965515" y="1417638"/>
            <a:ext cx="2803443" cy="1656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24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- 2012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1678"/>
            <a:ext cx="5301763" cy="3983404"/>
          </a:xfrm>
        </p:spPr>
        <p:txBody>
          <a:bodyPr/>
          <a:lstStyle/>
          <a:p>
            <a:r>
              <a:rPr lang="en-US" dirty="0" smtClean="0"/>
              <a:t>Essays, </a:t>
            </a:r>
            <a:r>
              <a:rPr lang="en-US" dirty="0" err="1" smtClean="0"/>
              <a:t>LoRs</a:t>
            </a:r>
            <a:r>
              <a:rPr lang="en-US" dirty="0" smtClean="0"/>
              <a:t>, CV, Demographic Questions</a:t>
            </a:r>
          </a:p>
          <a:p>
            <a:r>
              <a:rPr lang="en-US" dirty="0" smtClean="0"/>
              <a:t>220 Applicants for 16 positions</a:t>
            </a:r>
          </a:p>
          <a:p>
            <a:r>
              <a:rPr lang="en-US" dirty="0" smtClean="0"/>
              <a:t>From 12 Universities</a:t>
            </a:r>
          </a:p>
          <a:p>
            <a:r>
              <a:rPr lang="en-US" dirty="0" smtClean="0"/>
              <a:t>Rising </a:t>
            </a:r>
            <a:r>
              <a:rPr lang="en-US" dirty="0" smtClean="0"/>
              <a:t>juniors, seniors </a:t>
            </a:r>
            <a:r>
              <a:rPr lang="en-US" dirty="0" smtClean="0"/>
              <a:t>and senior+</a:t>
            </a:r>
          </a:p>
          <a:p>
            <a:r>
              <a:rPr lang="en-US" dirty="0" smtClean="0"/>
              <a:t>10 had prior research experience</a:t>
            </a:r>
          </a:p>
          <a:p>
            <a:r>
              <a:rPr lang="en-US" dirty="0" smtClean="0"/>
              <a:t>5 first generation college students</a:t>
            </a:r>
          </a:p>
          <a:p>
            <a:r>
              <a:rPr lang="en-US" dirty="0" smtClean="0"/>
              <a:t>11 were from underrepresented backgrounds</a:t>
            </a:r>
          </a:p>
          <a:p>
            <a:endParaRPr lang="en-US" dirty="0"/>
          </a:p>
        </p:txBody>
      </p:sp>
      <p:pic>
        <p:nvPicPr>
          <p:cNvPr id="4" name="Picture 3" descr="IMG_009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3" t="30382" r="18288" b="8315"/>
          <a:stretch/>
        </p:blipFill>
        <p:spPr>
          <a:xfrm>
            <a:off x="4611301" y="2564429"/>
            <a:ext cx="3684658" cy="25027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1858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62365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75" y="1055155"/>
            <a:ext cx="7620000" cy="2640814"/>
          </a:xfrm>
        </p:spPr>
        <p:txBody>
          <a:bodyPr>
            <a:normAutofit/>
          </a:bodyPr>
          <a:lstStyle/>
          <a:p>
            <a:r>
              <a:rPr lang="en-US" dirty="0" smtClean="0"/>
              <a:t>Success Parameters</a:t>
            </a:r>
          </a:p>
          <a:p>
            <a:pPr lvl="1"/>
            <a:r>
              <a:rPr lang="en-US" dirty="0" smtClean="0"/>
              <a:t>Increased proficiency in research skills</a:t>
            </a:r>
          </a:p>
          <a:p>
            <a:pPr lvl="1"/>
            <a:r>
              <a:rPr lang="en-US" dirty="0" smtClean="0"/>
              <a:t>Increased knowledge </a:t>
            </a:r>
            <a:r>
              <a:rPr lang="en-US" dirty="0" smtClean="0"/>
              <a:t>of Earth </a:t>
            </a:r>
            <a:r>
              <a:rPr lang="en-US" dirty="0" smtClean="0"/>
              <a:t>sciences fields</a:t>
            </a:r>
            <a:endParaRPr lang="en-US" dirty="0" smtClean="0"/>
          </a:p>
          <a:p>
            <a:pPr lvl="1"/>
            <a:r>
              <a:rPr lang="en-US" dirty="0" smtClean="0"/>
              <a:t>More directed graduate school plans</a:t>
            </a:r>
            <a:endParaRPr lang="en-US" dirty="0" smtClean="0"/>
          </a:p>
          <a:p>
            <a:pPr lvl="1"/>
            <a:r>
              <a:rPr lang="en-US" dirty="0" smtClean="0"/>
              <a:t>Positive </a:t>
            </a:r>
            <a:r>
              <a:rPr lang="en-US" dirty="0" smtClean="0"/>
              <a:t>faculty </a:t>
            </a:r>
            <a:r>
              <a:rPr lang="en-US" dirty="0" smtClean="0"/>
              <a:t>and </a:t>
            </a:r>
            <a:r>
              <a:rPr lang="en-US" dirty="0" smtClean="0"/>
              <a:t>r</a:t>
            </a:r>
            <a:r>
              <a:rPr lang="en-US" dirty="0" smtClean="0"/>
              <a:t>esearch mentor interaction</a:t>
            </a:r>
            <a:endParaRPr lang="en-US" dirty="0" smtClean="0"/>
          </a:p>
          <a:p>
            <a:pPr lvl="1"/>
            <a:r>
              <a:rPr lang="en-US" dirty="0" smtClean="0"/>
              <a:t>Increased quantitative GRE scores</a:t>
            </a:r>
          </a:p>
          <a:p>
            <a:pPr lvl="1"/>
            <a:r>
              <a:rPr lang="en-US" dirty="0"/>
              <a:t>Overall satisfaction with the </a:t>
            </a:r>
            <a:r>
              <a:rPr lang="en-US" dirty="0" smtClean="0"/>
              <a:t>program</a:t>
            </a:r>
          </a:p>
        </p:txBody>
      </p:sp>
      <p:pic>
        <p:nvPicPr>
          <p:cNvPr id="4" name="Picture 3" descr="IMG_221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846486"/>
            <a:ext cx="3785211" cy="2838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85924" y="3846486"/>
            <a:ext cx="4096897" cy="28389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Pre and post program surveys</a:t>
            </a:r>
          </a:p>
          <a:p>
            <a:pPr lvl="1"/>
            <a:r>
              <a:rPr lang="en-US" dirty="0" smtClean="0"/>
              <a:t>Self </a:t>
            </a:r>
            <a:r>
              <a:rPr lang="en-US" dirty="0" smtClean="0"/>
              <a:t>assessed proficiency </a:t>
            </a:r>
            <a:r>
              <a:rPr lang="en-US" dirty="0" smtClean="0"/>
              <a:t>and Interest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Survey of faculty and research mentors</a:t>
            </a:r>
          </a:p>
          <a:p>
            <a:endParaRPr lang="en-US" dirty="0" smtClean="0"/>
          </a:p>
          <a:p>
            <a:r>
              <a:rPr lang="en-US" dirty="0" smtClean="0"/>
              <a:t>SURGE Alumni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40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32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Self-Reported Level of Knowledge </a:t>
            </a:r>
            <a:endParaRPr lang="en-US" dirty="0"/>
          </a:p>
        </p:txBody>
      </p:sp>
      <p:pic>
        <p:nvPicPr>
          <p:cNvPr id="7" name="Graphic.php?BackendID=906aab0d5e14d4054245fc40e9591969416b2e1423a4ce3ef428a1807076a0b4&amp;IM=REV_6Gpv3ikWs3Gppcw_RP_1LCaiSeXSECIrze.png&amp;cachedgraphsec=true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-155" r="4133" b="27672"/>
          <a:stretch/>
        </p:blipFill>
        <p:spPr>
          <a:xfrm>
            <a:off x="740319" y="1150054"/>
            <a:ext cx="7389419" cy="2526426"/>
          </a:xfrm>
          <a:prstGeom prst="rect">
            <a:avLst/>
          </a:prstGeom>
        </p:spPr>
      </p:pic>
      <p:pic>
        <p:nvPicPr>
          <p:cNvPr id="8" name="Graphic.php?BackendID=906aab0d5e14d4054245fc40e9591969416b2e1423a4ce3ef428a1807076a0b4&amp;IM=REV_0AsuiXyItVc3SPb_RP_77cFZOQmu8iDYri.png&amp;cachedgraphsec=true"/>
          <p:cNvPicPr>
            <a:picLocks noGrp="1"/>
          </p:cNvPicPr>
          <p:nvPr>
            <p:ph sz="half" idx="2"/>
          </p:nvPr>
        </p:nvPicPr>
        <p:blipFill rotWithShape="1">
          <a:blip r:embed="rId4" cstate="print"/>
          <a:srcRect l="941" t="8871" r="5281"/>
          <a:stretch/>
        </p:blipFill>
        <p:spPr>
          <a:xfrm>
            <a:off x="738835" y="3674832"/>
            <a:ext cx="7390903" cy="318316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4354513"/>
            <a:ext cx="1322388" cy="639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Post-Program</a:t>
            </a:r>
            <a:endParaRPr lang="en-US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0" y="2065919"/>
            <a:ext cx="1322903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Pre-Program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2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4705</TotalTime>
  <Words>790</Words>
  <Application>Microsoft Office PowerPoint</Application>
  <PresentationFormat>On-screen Show (4:3)</PresentationFormat>
  <Paragraphs>124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Adjacency</vt:lpstr>
      <vt:lpstr> DESIGN AND EVALUATION OF THE SUMMER UNDERGRADUATE RESEARCH PROGRAM IN GEOSCIENCE AND ENGINEERING (SURGE) </vt:lpstr>
      <vt:lpstr>SURGE</vt:lpstr>
      <vt:lpstr>SURGE Goals</vt:lpstr>
      <vt:lpstr>SURGE Participant Criteria</vt:lpstr>
      <vt:lpstr>Program Components</vt:lpstr>
      <vt:lpstr>Showing Diversity Support</vt:lpstr>
      <vt:lpstr>Application - 2012</vt:lpstr>
      <vt:lpstr>Evaluation</vt:lpstr>
      <vt:lpstr>Self-Reported Level of Knowledge </vt:lpstr>
      <vt:lpstr>Improved Quantitative GRE</vt:lpstr>
      <vt:lpstr>Evaluation Results</vt:lpstr>
      <vt:lpstr>Evaluation Results</vt:lpstr>
      <vt:lpstr>2011 Alumni Feedback</vt:lpstr>
      <vt:lpstr>Questions?</vt:lpstr>
      <vt:lpstr>Thank you!</vt:lpstr>
    </vt:vector>
  </TitlesOfParts>
  <Company>Stanford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Tenea Nelson</dc:creator>
  <cp:lastModifiedBy>Owner</cp:lastModifiedBy>
  <cp:revision>82</cp:revision>
  <dcterms:created xsi:type="dcterms:W3CDTF">2012-10-28T17:23:57Z</dcterms:created>
  <dcterms:modified xsi:type="dcterms:W3CDTF">2012-11-06T21:00:23Z</dcterms:modified>
</cp:coreProperties>
</file>