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56" r:id="rId2"/>
    <p:sldId id="295" r:id="rId3"/>
    <p:sldId id="296" r:id="rId4"/>
    <p:sldId id="260" r:id="rId5"/>
    <p:sldId id="291" r:id="rId6"/>
    <p:sldId id="353" r:id="rId7"/>
    <p:sldId id="309" r:id="rId8"/>
    <p:sldId id="310" r:id="rId9"/>
    <p:sldId id="308" r:id="rId10"/>
    <p:sldId id="311" r:id="rId11"/>
    <p:sldId id="285" r:id="rId12"/>
    <p:sldId id="297" r:id="rId13"/>
    <p:sldId id="312" r:id="rId14"/>
    <p:sldId id="270" r:id="rId15"/>
    <p:sldId id="271" r:id="rId16"/>
    <p:sldId id="264" r:id="rId17"/>
    <p:sldId id="355" r:id="rId18"/>
    <p:sldId id="265" r:id="rId19"/>
    <p:sldId id="354" r:id="rId20"/>
    <p:sldId id="340" r:id="rId21"/>
    <p:sldId id="341" r:id="rId22"/>
    <p:sldId id="342" r:id="rId23"/>
    <p:sldId id="351" r:id="rId24"/>
    <p:sldId id="343" r:id="rId25"/>
    <p:sldId id="347" r:id="rId26"/>
    <p:sldId id="345" r:id="rId27"/>
    <p:sldId id="358" r:id="rId28"/>
    <p:sldId id="350" r:id="rId29"/>
    <p:sldId id="346" r:id="rId30"/>
    <p:sldId id="334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509" autoAdjust="0"/>
    <p:restoredTop sz="94660"/>
  </p:normalViewPr>
  <p:slideViewPr>
    <p:cSldViewPr>
      <p:cViewPr varScale="1">
        <p:scale>
          <a:sx n="72" d="100"/>
          <a:sy n="72" d="100"/>
        </p:scale>
        <p:origin x="-8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asa%20Park%20strat\Counts%20for%20GSA\NG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plotArea>
      <c:layout/>
      <c:pieChart>
        <c:varyColors val="1"/>
        <c:ser>
          <c:idx val="0"/>
          <c:order val="0"/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chemeClr val="bg1"/>
              </a:solidFill>
            </c:spPr>
          </c:dPt>
          <c:dPt>
            <c:idx val="7"/>
            <c:spPr>
              <a:solidFill>
                <a:srgbClr val="FF0000"/>
              </a:solidFill>
            </c:spPr>
          </c:dPt>
          <c:cat>
            <c:strRef>
              <c:f>'Raw counts'!$GU$4:$HB$4</c:f>
              <c:strCache>
                <c:ptCount val="8"/>
                <c:pt idx="0">
                  <c:v>FI</c:v>
                </c:pt>
                <c:pt idx="1">
                  <c:v>BAMB/B</c:v>
                </c:pt>
                <c:pt idx="2">
                  <c:v>POOID-D</c:v>
                </c:pt>
                <c:pt idx="3">
                  <c:v>POOID-ND</c:v>
                </c:pt>
                <c:pt idx="4">
                  <c:v>PACMAD GEN</c:v>
                </c:pt>
                <c:pt idx="5">
                  <c:v>PAN</c:v>
                </c:pt>
                <c:pt idx="6">
                  <c:v>CHLOR</c:v>
                </c:pt>
                <c:pt idx="7">
                  <c:v>OTHG</c:v>
                </c:pt>
              </c:strCache>
            </c:strRef>
          </c:cat>
          <c:val>
            <c:numRef>
              <c:f>'Raw counts'!$GU$5:$HB$5</c:f>
              <c:numCache>
                <c:formatCode>General</c:formatCode>
                <c:ptCount val="8"/>
                <c:pt idx="0">
                  <c:v>67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25</c:v>
                </c:pt>
                <c:pt idx="5">
                  <c:v>5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/>
      <c:pieChart>
        <c:varyColors val="1"/>
        <c:ser>
          <c:idx val="0"/>
          <c:order val="0"/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7"/>
            <c:spPr>
              <a:solidFill>
                <a:srgbClr val="FF0000"/>
              </a:solidFill>
            </c:spPr>
          </c:dPt>
          <c:val>
            <c:numRef>
              <c:f>'Raw counts'!$GU$6:$HB$6</c:f>
              <c:numCache>
                <c:formatCode>General</c:formatCode>
                <c:ptCount val="8"/>
                <c:pt idx="0">
                  <c:v>77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11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/>
      <c:pieChart>
        <c:varyColors val="1"/>
        <c:ser>
          <c:idx val="0"/>
          <c:order val="0"/>
          <c:val>
            <c:numRef>
              <c:f>'Raw counts'!$GU$7:$HB$7</c:f>
              <c:numCache>
                <c:formatCode>General</c:formatCode>
                <c:ptCount val="8"/>
                <c:pt idx="0">
                  <c:v>53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/>
      <c:pieChart>
        <c:varyColors val="1"/>
        <c:ser>
          <c:idx val="0"/>
          <c:order val="0"/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chemeClr val="bg1"/>
              </a:solidFill>
            </c:spPr>
          </c:dPt>
          <c:dPt>
            <c:idx val="7"/>
            <c:spPr>
              <a:solidFill>
                <a:srgbClr val="FF0000"/>
              </a:solidFill>
            </c:spPr>
          </c:dPt>
          <c:cat>
            <c:strRef>
              <c:f>'Raw counts'!$GU$4:$HB$4</c:f>
              <c:strCache>
                <c:ptCount val="8"/>
                <c:pt idx="0">
                  <c:v>FI</c:v>
                </c:pt>
                <c:pt idx="1">
                  <c:v>BAMB/B</c:v>
                </c:pt>
                <c:pt idx="2">
                  <c:v>POOID-D</c:v>
                </c:pt>
                <c:pt idx="3">
                  <c:v>POOID-ND</c:v>
                </c:pt>
                <c:pt idx="4">
                  <c:v>PACMAD GEN</c:v>
                </c:pt>
                <c:pt idx="5">
                  <c:v>PAN</c:v>
                </c:pt>
                <c:pt idx="6">
                  <c:v>CHLOR</c:v>
                </c:pt>
                <c:pt idx="7">
                  <c:v>OTHG</c:v>
                </c:pt>
              </c:strCache>
            </c:strRef>
          </c:cat>
          <c:val>
            <c:numRef>
              <c:f>'Raw counts'!$GU$5:$HB$5</c:f>
              <c:numCache>
                <c:formatCode>General</c:formatCode>
                <c:ptCount val="8"/>
                <c:pt idx="0">
                  <c:v>67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25</c:v>
                </c:pt>
                <c:pt idx="5">
                  <c:v>5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/>
      <c:pieChart>
        <c:varyColors val="1"/>
        <c:ser>
          <c:idx val="0"/>
          <c:order val="0"/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7"/>
            <c:spPr>
              <a:solidFill>
                <a:srgbClr val="FF0000"/>
              </a:solidFill>
            </c:spPr>
          </c:dPt>
          <c:val>
            <c:numRef>
              <c:f>'Raw counts'!$GU$6:$HB$6</c:f>
              <c:numCache>
                <c:formatCode>General</c:formatCode>
                <c:ptCount val="8"/>
                <c:pt idx="0">
                  <c:v>77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11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plotArea>
      <c:layout/>
      <c:pieChart>
        <c:varyColors val="1"/>
        <c:ser>
          <c:idx val="0"/>
          <c:order val="0"/>
          <c:explosion val="18"/>
          <c:dPt>
            <c:idx val="0"/>
            <c:explosion val="0"/>
          </c:dPt>
          <c:dPt>
            <c:idx val="4"/>
            <c:explosion val="0"/>
          </c:dPt>
          <c:val>
            <c:numRef>
              <c:f>'Raw counts'!$GU$7:$HB$7</c:f>
              <c:numCache>
                <c:formatCode>General</c:formatCode>
                <c:ptCount val="8"/>
                <c:pt idx="0">
                  <c:v>53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/>
      <c:pieChart>
        <c:varyColors val="1"/>
        <c:ser>
          <c:idx val="0"/>
          <c:order val="0"/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explosion val="40"/>
          </c:dPt>
          <c:dPt>
            <c:idx val="5"/>
            <c:spPr>
              <a:solidFill>
                <a:schemeClr val="bg1"/>
              </a:solidFill>
            </c:spPr>
          </c:dPt>
          <c:dPt>
            <c:idx val="7"/>
            <c:spPr>
              <a:solidFill>
                <a:srgbClr val="FF0000"/>
              </a:solidFill>
            </c:spPr>
          </c:dPt>
          <c:cat>
            <c:strRef>
              <c:f>'Raw counts'!$GU$4:$HB$4</c:f>
              <c:strCache>
                <c:ptCount val="8"/>
                <c:pt idx="0">
                  <c:v>FI</c:v>
                </c:pt>
                <c:pt idx="1">
                  <c:v>BAMB/B</c:v>
                </c:pt>
                <c:pt idx="2">
                  <c:v>POOID-D</c:v>
                </c:pt>
                <c:pt idx="3">
                  <c:v>POOID-ND</c:v>
                </c:pt>
                <c:pt idx="4">
                  <c:v>PACMAD GEN</c:v>
                </c:pt>
                <c:pt idx="5">
                  <c:v>PAN</c:v>
                </c:pt>
                <c:pt idx="6">
                  <c:v>CHLOR</c:v>
                </c:pt>
                <c:pt idx="7">
                  <c:v>OTHG</c:v>
                </c:pt>
              </c:strCache>
            </c:strRef>
          </c:cat>
          <c:val>
            <c:numRef>
              <c:f>'Raw counts'!$GU$5:$HB$5</c:f>
              <c:numCache>
                <c:formatCode>General</c:formatCode>
                <c:ptCount val="8"/>
                <c:pt idx="0">
                  <c:v>67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25</c:v>
                </c:pt>
                <c:pt idx="5">
                  <c:v>5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/>
      <c:pieChart>
        <c:varyColors val="1"/>
        <c:ser>
          <c:idx val="0"/>
          <c:order val="0"/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explosion val="19"/>
          </c:dPt>
          <c:dPt>
            <c:idx val="7"/>
            <c:spPr>
              <a:solidFill>
                <a:srgbClr val="FF0000"/>
              </a:solidFill>
            </c:spPr>
          </c:dPt>
          <c:val>
            <c:numRef>
              <c:f>'Raw counts'!$GU$6:$HB$6</c:f>
              <c:numCache>
                <c:formatCode>General</c:formatCode>
                <c:ptCount val="8"/>
                <c:pt idx="0">
                  <c:v>77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11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plotArea>
      <c:layout/>
      <c:pieChart>
        <c:varyColors val="1"/>
        <c:ser>
          <c:idx val="0"/>
          <c:order val="0"/>
          <c:explosion val="18"/>
          <c:dPt>
            <c:idx val="0"/>
            <c:explosion val="19"/>
          </c:dPt>
          <c:val>
            <c:numRef>
              <c:f>'Raw counts'!$GU$7:$HB$7</c:f>
              <c:numCache>
                <c:formatCode>General</c:formatCode>
                <c:ptCount val="8"/>
                <c:pt idx="0">
                  <c:v>53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4D1E0-366F-4D7C-97CA-08DA77A0789F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6A48D-3DAE-48FA-B32F-BEE780842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116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</a:t>
            </a:r>
            <a:r>
              <a:rPr lang="en-US" baseline="0" dirty="0" smtClean="0"/>
              <a:t> phytolith </a:t>
            </a:r>
            <a:r>
              <a:rPr lang="en-US" dirty="0" smtClean="0"/>
              <a:t>peel picture.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</a:t>
            </a:r>
            <a:r>
              <a:rPr lang="en-US" baseline="0" dirty="0" smtClean="0"/>
              <a:t> phytolith </a:t>
            </a:r>
            <a:r>
              <a:rPr lang="en-US" dirty="0" smtClean="0"/>
              <a:t>peel picture.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</a:t>
            </a:r>
            <a:r>
              <a:rPr lang="en-US" baseline="0" dirty="0" smtClean="0"/>
              <a:t> phytolith </a:t>
            </a:r>
            <a:r>
              <a:rPr lang="en-US" dirty="0" smtClean="0"/>
              <a:t>peel picture.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grass picture.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epidermal peel picture.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</a:t>
            </a:r>
            <a:r>
              <a:rPr lang="en-US" baseline="0" dirty="0" smtClean="0"/>
              <a:t> phytolith </a:t>
            </a:r>
            <a:r>
              <a:rPr lang="en-US" dirty="0" smtClean="0"/>
              <a:t>peel picture.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</a:t>
            </a:r>
            <a:r>
              <a:rPr lang="en-US" baseline="0" dirty="0" smtClean="0"/>
              <a:t> phytolith </a:t>
            </a:r>
            <a:r>
              <a:rPr lang="en-US" dirty="0" smtClean="0"/>
              <a:t>peel picture.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 make up of</a:t>
            </a:r>
            <a:r>
              <a:rPr lang="en-US" baseline="0" dirty="0" smtClean="0"/>
              <a:t> phytolith sections.  Mention that they are tied directly into Pollen.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6A48D-3DAE-48FA-B32F-BEE780842D7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B19E-3479-411E-81F2-38C46E94633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4C0C-0481-4221-8D01-638DADFE1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5720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Phytolith Record Of Deep-Time Vegetation Dynamics: Early-Late Miocene Of </a:t>
            </a:r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 Park, Washington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3367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Tony Jijina</a:t>
            </a:r>
            <a:r>
              <a:rPr lang="en-US" sz="2000" baseline="30000" dirty="0" smtClean="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Caroline Strömberg</a:t>
            </a:r>
            <a:r>
              <a:rPr lang="en-US" sz="2000" baseline="30000" dirty="0" smtClean="0">
                <a:solidFill>
                  <a:schemeClr val="bg1"/>
                </a:solidFill>
                <a:latin typeface="Arial Rounded MT Bold" pitchFamily="34" charset="0"/>
              </a:rPr>
              <a:t>1,2</a:t>
            </a: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Richard Dillhoff</a:t>
            </a:r>
            <a:r>
              <a:rPr lang="en-US" sz="2000" baseline="30000" dirty="0" smtClean="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lang="en-US" sz="2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Thomas Dillhoff</a:t>
            </a:r>
            <a:r>
              <a:rPr lang="en-US" sz="2000" baseline="30000" dirty="0" smtClean="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1986" name="Picture 2" descr="https://encrypted-tbn1.gstatic.com/images?q=tbn:ANd9GcR7pteRuj54r4uElOJsykhryMUrGV0qNCbsRnk87CajFil7rix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4876800"/>
            <a:ext cx="1533525" cy="15240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200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Rounded MT Bold" pitchFamily="34" charset="0"/>
              </a:rPr>
              <a:t>1 – University of Washington, Seattle, WA, 2- Burke Museum, Seattle, WA</a:t>
            </a:r>
            <a:endParaRPr lang="en-US" sz="1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953000"/>
            <a:ext cx="13906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5909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29000"/>
            <a:ext cx="2628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312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 Park Beds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5909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715000" y="2743200"/>
            <a:ext cx="2538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Macrofossils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29000"/>
            <a:ext cx="2628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312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 Park Beds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590800" y="3048000"/>
            <a:ext cx="3048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209800" y="3124200"/>
            <a:ext cx="342900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5909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715000" y="24384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Pollen and</a:t>
            </a:r>
          </a:p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Phytolith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29000"/>
            <a:ext cx="2628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H="1">
            <a:off x="2667000" y="2819400"/>
            <a:ext cx="2819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981200" y="3124200"/>
            <a:ext cx="3581400" cy="152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67000" y="2971800"/>
            <a:ext cx="2819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312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 Park Beds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38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Geology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11.4 Ma, 3 lines of fossil evidence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Phytolith</a:t>
            </a:r>
          </a:p>
          <a:p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What is a Phytolith?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075" name="Picture 3" descr="C:\Users\Nails\AppData\Local\Microsoft\Windows\Temporary Internet Files\Content.IE5\WHMATUQ9\MP90042305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676400"/>
            <a:ext cx="4038600" cy="40386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4572000" y="3124200"/>
            <a:ext cx="609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638800"/>
            <a:ext cx="32385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010400" y="56343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10µm</a:t>
            </a:r>
            <a:endParaRPr lang="en-US" sz="2400" dirty="0">
              <a:latin typeface="Arial Rounded MT Bold" pitchFamily="34" charset="0"/>
            </a:endParaRPr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16386" name="Picture 2" descr="http://delta-intkey.com/angio/images/axonop5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9816" y="1447800"/>
            <a:ext cx="7239784" cy="48006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3886200" y="2438400"/>
            <a:ext cx="1295400" cy="1133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What is a Phytolith?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638800"/>
            <a:ext cx="32385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010400" y="5715000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10µm</a:t>
            </a:r>
            <a:endParaRPr lang="en-US" sz="24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8" name="Picture 1" descr="F:\Vasa Park strat\WA11-032 (fixed)\DSCN4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44" y="1359408"/>
            <a:ext cx="6925056" cy="5193792"/>
          </a:xfrm>
          <a:prstGeom prst="rect">
            <a:avLst/>
          </a:prstGeom>
          <a:noFill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619625"/>
            <a:ext cx="409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060769" y="464820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10µm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What is a Phytolith?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Methods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Picture 2" descr="F:\Vasa Park strat\WA11-032 (fixed)\wa11-032_03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219200"/>
            <a:ext cx="6324600" cy="47434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543800" y="6096000"/>
            <a:ext cx="1220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10µm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48600" y="6019800"/>
            <a:ext cx="685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120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Phytolith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352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VS.</a:t>
            </a:r>
          </a:p>
        </p:txBody>
      </p:sp>
      <p:pic>
        <p:nvPicPr>
          <p:cNvPr id="8193" name="Picture 1" descr="F:\Vasa Park strat\WA11-032 (fixed)\DSCN4602.JPG"/>
          <p:cNvPicPr>
            <a:picLocks noChangeAspect="1" noChangeArrowheads="1"/>
          </p:cNvPicPr>
          <p:nvPr/>
        </p:nvPicPr>
        <p:blipFill>
          <a:blip r:embed="rId4" cstate="print"/>
          <a:srcRect l="40713" t="39730" r="41681" b="35329"/>
          <a:stretch>
            <a:fillRect/>
          </a:stretch>
        </p:blipFill>
        <p:spPr bwMode="auto">
          <a:xfrm>
            <a:off x="5410200" y="2514600"/>
            <a:ext cx="2895600" cy="3076575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3794" y="5791200"/>
            <a:ext cx="8763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961394" y="5867400"/>
            <a:ext cx="1220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10µm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905000" y="1960602"/>
            <a:ext cx="838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Forest Indicator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0800" y="1960602"/>
            <a:ext cx="838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Grassland Indicator</a:t>
            </a:r>
          </a:p>
        </p:txBody>
      </p:sp>
      <p:pic>
        <p:nvPicPr>
          <p:cNvPr id="12289" name="Picture 1" descr="F:\Vasa Park strat\WA11-032 (fixed)\DSCN4074.JPG"/>
          <p:cNvPicPr>
            <a:picLocks noChangeAspect="1" noChangeArrowheads="1"/>
          </p:cNvPicPr>
          <p:nvPr/>
        </p:nvPicPr>
        <p:blipFill>
          <a:blip r:embed="rId6" cstate="print"/>
          <a:srcRect l="52900" t="31595" r="25559" b="37418"/>
          <a:stretch>
            <a:fillRect/>
          </a:stretch>
        </p:blipFill>
        <p:spPr bwMode="auto">
          <a:xfrm>
            <a:off x="838200" y="2514600"/>
            <a:ext cx="2895600" cy="3124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5909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715000" y="2667000"/>
            <a:ext cx="30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Phytolith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29000"/>
            <a:ext cx="2628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H="1">
            <a:off x="2667000" y="2819400"/>
            <a:ext cx="2819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981200" y="3124200"/>
            <a:ext cx="3581400" cy="152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67000" y="2971800"/>
            <a:ext cx="2819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3120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Phytolith Data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41986" name="Picture 2" descr="http://clasticdetritus.files.wordpress.com/2010/06/zacho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371600"/>
            <a:ext cx="2609850" cy="500062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304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00" dirty="0" smtClean="0">
                <a:solidFill>
                  <a:schemeClr val="bg1"/>
                </a:solidFill>
                <a:latin typeface="Arial Rounded MT Bold" pitchFamily="34" charset="0"/>
              </a:rPr>
              <a:t>Mid-Miocene Climatic Optimum</a:t>
            </a:r>
            <a:endParaRPr lang="en-US" sz="43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6324600" y="2341602"/>
            <a:ext cx="1905000" cy="2306598"/>
            <a:chOff x="6324600" y="2341602"/>
            <a:chExt cx="1905000" cy="230659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6600" y="3124200"/>
              <a:ext cx="352425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553200" y="4094202"/>
              <a:ext cx="144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 Rounded MT Bold" pitchFamily="34" charset="0"/>
                </a:rPr>
                <a:t>Oldest</a:t>
              </a:r>
              <a:endParaRPr lang="en-US" sz="30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4600" y="2341602"/>
              <a:ext cx="1905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 Rounded MT Bold" pitchFamily="34" charset="0"/>
                </a:rPr>
                <a:t>Youngest</a:t>
              </a:r>
              <a:endParaRPr lang="en-US" sz="30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5909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81000" y="3120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Phytolith Data</a:t>
            </a:r>
          </a:p>
        </p:txBody>
      </p:sp>
      <p:graphicFrame>
        <p:nvGraphicFramePr>
          <p:cNvPr id="18" name="Chart 17"/>
          <p:cNvGraphicFramePr/>
          <p:nvPr/>
        </p:nvGraphicFramePr>
        <p:xfrm>
          <a:off x="4572000" y="4114800"/>
          <a:ext cx="1219200" cy="107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4495800" y="2971800"/>
          <a:ext cx="1295400" cy="1084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4495800" y="1828800"/>
          <a:ext cx="1295400" cy="1109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429000"/>
            <a:ext cx="2628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flipH="1">
            <a:off x="2514600" y="2971800"/>
            <a:ext cx="2057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514600" y="3048000"/>
            <a:ext cx="2057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590800" y="4572000"/>
            <a:ext cx="2057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120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Phytolith Data</a:t>
            </a:r>
          </a:p>
        </p:txBody>
      </p:sp>
      <p:graphicFrame>
        <p:nvGraphicFramePr>
          <p:cNvPr id="21" name="Chart 20"/>
          <p:cNvGraphicFramePr/>
          <p:nvPr/>
        </p:nvGraphicFramePr>
        <p:xfrm>
          <a:off x="2895600" y="4724400"/>
          <a:ext cx="2612308" cy="166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2971800" y="3124200"/>
          <a:ext cx="2362200" cy="159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/>
        </p:nvGraphicFramePr>
        <p:xfrm>
          <a:off x="2590800" y="1295400"/>
          <a:ext cx="3048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220998"/>
            <a:ext cx="3524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838200" y="4191000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Oldest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24384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Youngest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48400" y="3399472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Forest</a:t>
            </a:r>
          </a:p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Indicator</a:t>
            </a:r>
          </a:p>
          <a:p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419600" y="2286000"/>
            <a:ext cx="1752600" cy="1143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43400" y="3962400"/>
            <a:ext cx="182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19600" y="4267200"/>
            <a:ext cx="1752600" cy="1295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120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Phytolith Data</a:t>
            </a:r>
          </a:p>
        </p:txBody>
      </p:sp>
      <p:graphicFrame>
        <p:nvGraphicFramePr>
          <p:cNvPr id="21" name="Chart 20"/>
          <p:cNvGraphicFramePr/>
          <p:nvPr/>
        </p:nvGraphicFramePr>
        <p:xfrm>
          <a:off x="2895600" y="4724400"/>
          <a:ext cx="2612308" cy="166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2971800" y="3124200"/>
          <a:ext cx="2362200" cy="159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/>
        </p:nvGraphicFramePr>
        <p:xfrm>
          <a:off x="2590800" y="1295400"/>
          <a:ext cx="3048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220998"/>
            <a:ext cx="3524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838200" y="4191000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Oldest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24384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Youngest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7000" y="2743200"/>
            <a:ext cx="190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PACMAD</a:t>
            </a:r>
          </a:p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Grass</a:t>
            </a:r>
          </a:p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(Warm-adapted)</a:t>
            </a:r>
          </a:p>
          <a:p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114800" y="1524000"/>
            <a:ext cx="2209800" cy="1981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62400" y="3505200"/>
            <a:ext cx="2362200" cy="15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657600" y="3886200"/>
            <a:ext cx="2590800" cy="1371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8" name="Picture 2" descr="upperHarrenv2a.jpg                                             0000620FStudent                        B9D5ED70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9388"/>
            <a:ext cx="6781800" cy="4189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05600" y="6138446"/>
            <a:ext cx="19559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Arial Rounded MT Bold" pitchFamily="34" charset="0"/>
              </a:rPr>
              <a:t>After Hunt (1990)</a:t>
            </a:r>
          </a:p>
        </p:txBody>
      </p:sp>
      <p:sp>
        <p:nvSpPr>
          <p:cNvPr id="12" name="Freeform 11"/>
          <p:cNvSpPr/>
          <p:nvPr/>
        </p:nvSpPr>
        <p:spPr>
          <a:xfrm>
            <a:off x="2292626" y="2373415"/>
            <a:ext cx="1749287" cy="1502206"/>
          </a:xfrm>
          <a:custGeom>
            <a:avLst/>
            <a:gdLst>
              <a:gd name="connsiteX0" fmla="*/ 0 w 1749287"/>
              <a:gd name="connsiteY0" fmla="*/ 1244428 h 1502206"/>
              <a:gd name="connsiteX1" fmla="*/ 0 w 1749287"/>
              <a:gd name="connsiteY1" fmla="*/ 1244428 h 1502206"/>
              <a:gd name="connsiteX2" fmla="*/ 66261 w 1749287"/>
              <a:gd name="connsiteY2" fmla="*/ 873368 h 1502206"/>
              <a:gd name="connsiteX3" fmla="*/ 106017 w 1749287"/>
              <a:gd name="connsiteY3" fmla="*/ 595072 h 1502206"/>
              <a:gd name="connsiteX4" fmla="*/ 119270 w 1749287"/>
              <a:gd name="connsiteY4" fmla="*/ 542063 h 1502206"/>
              <a:gd name="connsiteX5" fmla="*/ 159026 w 1749287"/>
              <a:gd name="connsiteY5" fmla="*/ 436046 h 1502206"/>
              <a:gd name="connsiteX6" fmla="*/ 172278 w 1749287"/>
              <a:gd name="connsiteY6" fmla="*/ 369785 h 1502206"/>
              <a:gd name="connsiteX7" fmla="*/ 238539 w 1749287"/>
              <a:gd name="connsiteY7" fmla="*/ 250515 h 1502206"/>
              <a:gd name="connsiteX8" fmla="*/ 251791 w 1749287"/>
              <a:gd name="connsiteY8" fmla="*/ 210759 h 1502206"/>
              <a:gd name="connsiteX9" fmla="*/ 357809 w 1749287"/>
              <a:gd name="connsiteY9" fmla="*/ 104742 h 1502206"/>
              <a:gd name="connsiteX10" fmla="*/ 437322 w 1749287"/>
              <a:gd name="connsiteY10" fmla="*/ 51733 h 1502206"/>
              <a:gd name="connsiteX11" fmla="*/ 503583 w 1749287"/>
              <a:gd name="connsiteY11" fmla="*/ 64985 h 1502206"/>
              <a:gd name="connsiteX12" fmla="*/ 543339 w 1749287"/>
              <a:gd name="connsiteY12" fmla="*/ 78237 h 1502206"/>
              <a:gd name="connsiteX13" fmla="*/ 609600 w 1749287"/>
              <a:gd name="connsiteY13" fmla="*/ 91489 h 1502206"/>
              <a:gd name="connsiteX14" fmla="*/ 940904 w 1749287"/>
              <a:gd name="connsiteY14" fmla="*/ 78237 h 1502206"/>
              <a:gd name="connsiteX15" fmla="*/ 980661 w 1749287"/>
              <a:gd name="connsiteY15" fmla="*/ 64985 h 1502206"/>
              <a:gd name="connsiteX16" fmla="*/ 1113183 w 1749287"/>
              <a:gd name="connsiteY16" fmla="*/ 38481 h 1502206"/>
              <a:gd name="connsiteX17" fmla="*/ 1417983 w 1749287"/>
              <a:gd name="connsiteY17" fmla="*/ 51733 h 1502206"/>
              <a:gd name="connsiteX18" fmla="*/ 1497496 w 1749287"/>
              <a:gd name="connsiteY18" fmla="*/ 91489 h 1502206"/>
              <a:gd name="connsiteX19" fmla="*/ 1563757 w 1749287"/>
              <a:gd name="connsiteY19" fmla="*/ 104742 h 1502206"/>
              <a:gd name="connsiteX20" fmla="*/ 1616765 w 1749287"/>
              <a:gd name="connsiteY20" fmla="*/ 131246 h 1502206"/>
              <a:gd name="connsiteX21" fmla="*/ 1656522 w 1749287"/>
              <a:gd name="connsiteY21" fmla="*/ 144498 h 1502206"/>
              <a:gd name="connsiteX22" fmla="*/ 1696278 w 1749287"/>
              <a:gd name="connsiteY22" fmla="*/ 184255 h 1502206"/>
              <a:gd name="connsiteX23" fmla="*/ 1709531 w 1749287"/>
              <a:gd name="connsiteY23" fmla="*/ 224011 h 1502206"/>
              <a:gd name="connsiteX24" fmla="*/ 1722783 w 1749287"/>
              <a:gd name="connsiteY24" fmla="*/ 277020 h 1502206"/>
              <a:gd name="connsiteX25" fmla="*/ 1749287 w 1749287"/>
              <a:gd name="connsiteY25" fmla="*/ 356533 h 1502206"/>
              <a:gd name="connsiteX26" fmla="*/ 1709531 w 1749287"/>
              <a:gd name="connsiteY26" fmla="*/ 449298 h 1502206"/>
              <a:gd name="connsiteX27" fmla="*/ 1669774 w 1749287"/>
              <a:gd name="connsiteY27" fmla="*/ 674585 h 1502206"/>
              <a:gd name="connsiteX28" fmla="*/ 1537252 w 1749287"/>
              <a:gd name="connsiteY28" fmla="*/ 780602 h 1502206"/>
              <a:gd name="connsiteX29" fmla="*/ 1431235 w 1749287"/>
              <a:gd name="connsiteY29" fmla="*/ 846863 h 1502206"/>
              <a:gd name="connsiteX30" fmla="*/ 1391478 w 1749287"/>
              <a:gd name="connsiteY30" fmla="*/ 873368 h 1502206"/>
              <a:gd name="connsiteX31" fmla="*/ 1338470 w 1749287"/>
              <a:gd name="connsiteY31" fmla="*/ 899872 h 1502206"/>
              <a:gd name="connsiteX32" fmla="*/ 1258957 w 1749287"/>
              <a:gd name="connsiteY32" fmla="*/ 952881 h 1502206"/>
              <a:gd name="connsiteX33" fmla="*/ 1205948 w 1749287"/>
              <a:gd name="connsiteY33" fmla="*/ 979385 h 1502206"/>
              <a:gd name="connsiteX34" fmla="*/ 1166191 w 1749287"/>
              <a:gd name="connsiteY34" fmla="*/ 1005889 h 1502206"/>
              <a:gd name="connsiteX35" fmla="*/ 1126435 w 1749287"/>
              <a:gd name="connsiteY35" fmla="*/ 1019142 h 1502206"/>
              <a:gd name="connsiteX36" fmla="*/ 1086678 w 1749287"/>
              <a:gd name="connsiteY36" fmla="*/ 1045646 h 1502206"/>
              <a:gd name="connsiteX37" fmla="*/ 967409 w 1749287"/>
              <a:gd name="connsiteY37" fmla="*/ 1085402 h 1502206"/>
              <a:gd name="connsiteX38" fmla="*/ 927652 w 1749287"/>
              <a:gd name="connsiteY38" fmla="*/ 1125159 h 1502206"/>
              <a:gd name="connsiteX39" fmla="*/ 887896 w 1749287"/>
              <a:gd name="connsiteY39" fmla="*/ 1138411 h 1502206"/>
              <a:gd name="connsiteX40" fmla="*/ 834887 w 1749287"/>
              <a:gd name="connsiteY40" fmla="*/ 1191420 h 1502206"/>
              <a:gd name="connsiteX41" fmla="*/ 755374 w 1749287"/>
              <a:gd name="connsiteY41" fmla="*/ 1270933 h 1502206"/>
              <a:gd name="connsiteX42" fmla="*/ 715617 w 1749287"/>
              <a:gd name="connsiteY42" fmla="*/ 1310689 h 1502206"/>
              <a:gd name="connsiteX43" fmla="*/ 583096 w 1749287"/>
              <a:gd name="connsiteY43" fmla="*/ 1390202 h 1502206"/>
              <a:gd name="connsiteX44" fmla="*/ 530087 w 1749287"/>
              <a:gd name="connsiteY44" fmla="*/ 1403455 h 1502206"/>
              <a:gd name="connsiteX45" fmla="*/ 384313 w 1749287"/>
              <a:gd name="connsiteY45" fmla="*/ 1469715 h 1502206"/>
              <a:gd name="connsiteX46" fmla="*/ 344557 w 1749287"/>
              <a:gd name="connsiteY46" fmla="*/ 1496220 h 1502206"/>
              <a:gd name="connsiteX47" fmla="*/ 265044 w 1749287"/>
              <a:gd name="connsiteY47" fmla="*/ 1390202 h 1502206"/>
              <a:gd name="connsiteX48" fmla="*/ 172278 w 1749287"/>
              <a:gd name="connsiteY48" fmla="*/ 1297437 h 1502206"/>
              <a:gd name="connsiteX49" fmla="*/ 132522 w 1749287"/>
              <a:gd name="connsiteY49" fmla="*/ 1270933 h 1502206"/>
              <a:gd name="connsiteX50" fmla="*/ 92765 w 1749287"/>
              <a:gd name="connsiteY50" fmla="*/ 1257681 h 1502206"/>
              <a:gd name="connsiteX51" fmla="*/ 79513 w 1749287"/>
              <a:gd name="connsiteY51" fmla="*/ 1231176 h 1502206"/>
              <a:gd name="connsiteX52" fmla="*/ 0 w 1749287"/>
              <a:gd name="connsiteY52" fmla="*/ 1244428 h 15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749287" h="1502206">
                <a:moveTo>
                  <a:pt x="0" y="1244428"/>
                </a:moveTo>
                <a:lnTo>
                  <a:pt x="0" y="1244428"/>
                </a:lnTo>
                <a:cubicBezTo>
                  <a:pt x="22087" y="1120741"/>
                  <a:pt x="46016" y="997369"/>
                  <a:pt x="66261" y="873368"/>
                </a:cubicBezTo>
                <a:cubicBezTo>
                  <a:pt x="81360" y="780885"/>
                  <a:pt x="83288" y="685981"/>
                  <a:pt x="106017" y="595072"/>
                </a:cubicBezTo>
                <a:cubicBezTo>
                  <a:pt x="110435" y="577402"/>
                  <a:pt x="113510" y="559342"/>
                  <a:pt x="119270" y="542063"/>
                </a:cubicBezTo>
                <a:cubicBezTo>
                  <a:pt x="131205" y="506258"/>
                  <a:pt x="147927" y="472119"/>
                  <a:pt x="159026" y="436046"/>
                </a:cubicBezTo>
                <a:cubicBezTo>
                  <a:pt x="165650" y="414518"/>
                  <a:pt x="164580" y="390953"/>
                  <a:pt x="172278" y="369785"/>
                </a:cubicBezTo>
                <a:cubicBezTo>
                  <a:pt x="225538" y="223321"/>
                  <a:pt x="192169" y="343257"/>
                  <a:pt x="238539" y="250515"/>
                </a:cubicBezTo>
                <a:cubicBezTo>
                  <a:pt x="244786" y="238021"/>
                  <a:pt x="244042" y="222382"/>
                  <a:pt x="251791" y="210759"/>
                </a:cubicBezTo>
                <a:cubicBezTo>
                  <a:pt x="330923" y="92061"/>
                  <a:pt x="288110" y="162824"/>
                  <a:pt x="357809" y="104742"/>
                </a:cubicBezTo>
                <a:cubicBezTo>
                  <a:pt x="423989" y="49592"/>
                  <a:pt x="367452" y="75022"/>
                  <a:pt x="437322" y="51733"/>
                </a:cubicBezTo>
                <a:cubicBezTo>
                  <a:pt x="459409" y="56150"/>
                  <a:pt x="481731" y="59522"/>
                  <a:pt x="503583" y="64985"/>
                </a:cubicBezTo>
                <a:cubicBezTo>
                  <a:pt x="517135" y="68373"/>
                  <a:pt x="529787" y="74849"/>
                  <a:pt x="543339" y="78237"/>
                </a:cubicBezTo>
                <a:cubicBezTo>
                  <a:pt x="565191" y="83700"/>
                  <a:pt x="587513" y="87072"/>
                  <a:pt x="609600" y="91489"/>
                </a:cubicBezTo>
                <a:cubicBezTo>
                  <a:pt x="720035" y="87072"/>
                  <a:pt x="830662" y="86111"/>
                  <a:pt x="940904" y="78237"/>
                </a:cubicBezTo>
                <a:cubicBezTo>
                  <a:pt x="954838" y="77242"/>
                  <a:pt x="967024" y="68015"/>
                  <a:pt x="980661" y="64985"/>
                </a:cubicBezTo>
                <a:cubicBezTo>
                  <a:pt x="1273098" y="0"/>
                  <a:pt x="901956" y="91287"/>
                  <a:pt x="1113183" y="38481"/>
                </a:cubicBezTo>
                <a:cubicBezTo>
                  <a:pt x="1214783" y="42898"/>
                  <a:pt x="1316587" y="43933"/>
                  <a:pt x="1417983" y="51733"/>
                </a:cubicBezTo>
                <a:cubicBezTo>
                  <a:pt x="1469743" y="55714"/>
                  <a:pt x="1449658" y="73550"/>
                  <a:pt x="1497496" y="91489"/>
                </a:cubicBezTo>
                <a:cubicBezTo>
                  <a:pt x="1518586" y="99398"/>
                  <a:pt x="1541670" y="100324"/>
                  <a:pt x="1563757" y="104742"/>
                </a:cubicBezTo>
                <a:cubicBezTo>
                  <a:pt x="1581426" y="113577"/>
                  <a:pt x="1598607" y="123464"/>
                  <a:pt x="1616765" y="131246"/>
                </a:cubicBezTo>
                <a:cubicBezTo>
                  <a:pt x="1629605" y="136749"/>
                  <a:pt x="1644899" y="136749"/>
                  <a:pt x="1656522" y="144498"/>
                </a:cubicBezTo>
                <a:cubicBezTo>
                  <a:pt x="1672116" y="154894"/>
                  <a:pt x="1683026" y="171003"/>
                  <a:pt x="1696278" y="184255"/>
                </a:cubicBezTo>
                <a:cubicBezTo>
                  <a:pt x="1700696" y="197507"/>
                  <a:pt x="1705693" y="210580"/>
                  <a:pt x="1709531" y="224011"/>
                </a:cubicBezTo>
                <a:cubicBezTo>
                  <a:pt x="1714535" y="241524"/>
                  <a:pt x="1717549" y="259575"/>
                  <a:pt x="1722783" y="277020"/>
                </a:cubicBezTo>
                <a:cubicBezTo>
                  <a:pt x="1730811" y="303780"/>
                  <a:pt x="1749287" y="356533"/>
                  <a:pt x="1749287" y="356533"/>
                </a:cubicBezTo>
                <a:cubicBezTo>
                  <a:pt x="1737218" y="380671"/>
                  <a:pt x="1714406" y="420050"/>
                  <a:pt x="1709531" y="449298"/>
                </a:cubicBezTo>
                <a:cubicBezTo>
                  <a:pt x="1702828" y="489515"/>
                  <a:pt x="1696352" y="634717"/>
                  <a:pt x="1669774" y="674585"/>
                </a:cubicBezTo>
                <a:cubicBezTo>
                  <a:pt x="1612539" y="760440"/>
                  <a:pt x="1676701" y="676012"/>
                  <a:pt x="1537252" y="780602"/>
                </a:cubicBezTo>
                <a:cubicBezTo>
                  <a:pt x="1435899" y="856619"/>
                  <a:pt x="1533105" y="788652"/>
                  <a:pt x="1431235" y="846863"/>
                </a:cubicBezTo>
                <a:cubicBezTo>
                  <a:pt x="1417406" y="854765"/>
                  <a:pt x="1405307" y="865466"/>
                  <a:pt x="1391478" y="873368"/>
                </a:cubicBezTo>
                <a:cubicBezTo>
                  <a:pt x="1374326" y="883169"/>
                  <a:pt x="1355410" y="889708"/>
                  <a:pt x="1338470" y="899872"/>
                </a:cubicBezTo>
                <a:cubicBezTo>
                  <a:pt x="1311155" y="916261"/>
                  <a:pt x="1287448" y="938636"/>
                  <a:pt x="1258957" y="952881"/>
                </a:cubicBezTo>
                <a:cubicBezTo>
                  <a:pt x="1241287" y="961716"/>
                  <a:pt x="1223100" y="969584"/>
                  <a:pt x="1205948" y="979385"/>
                </a:cubicBezTo>
                <a:cubicBezTo>
                  <a:pt x="1192119" y="987287"/>
                  <a:pt x="1180437" y="998766"/>
                  <a:pt x="1166191" y="1005889"/>
                </a:cubicBezTo>
                <a:cubicBezTo>
                  <a:pt x="1153697" y="1012136"/>
                  <a:pt x="1138929" y="1012895"/>
                  <a:pt x="1126435" y="1019142"/>
                </a:cubicBezTo>
                <a:cubicBezTo>
                  <a:pt x="1112189" y="1026265"/>
                  <a:pt x="1101380" y="1039520"/>
                  <a:pt x="1086678" y="1045646"/>
                </a:cubicBezTo>
                <a:cubicBezTo>
                  <a:pt x="1047995" y="1061764"/>
                  <a:pt x="967409" y="1085402"/>
                  <a:pt x="967409" y="1085402"/>
                </a:cubicBezTo>
                <a:cubicBezTo>
                  <a:pt x="954157" y="1098654"/>
                  <a:pt x="943246" y="1114763"/>
                  <a:pt x="927652" y="1125159"/>
                </a:cubicBezTo>
                <a:cubicBezTo>
                  <a:pt x="916029" y="1132908"/>
                  <a:pt x="899263" y="1130292"/>
                  <a:pt x="887896" y="1138411"/>
                </a:cubicBezTo>
                <a:cubicBezTo>
                  <a:pt x="867562" y="1152935"/>
                  <a:pt x="852557" y="1173750"/>
                  <a:pt x="834887" y="1191420"/>
                </a:cubicBezTo>
                <a:lnTo>
                  <a:pt x="755374" y="1270933"/>
                </a:lnTo>
                <a:cubicBezTo>
                  <a:pt x="742122" y="1284185"/>
                  <a:pt x="731211" y="1300293"/>
                  <a:pt x="715617" y="1310689"/>
                </a:cubicBezTo>
                <a:cubicBezTo>
                  <a:pt x="675986" y="1337110"/>
                  <a:pt x="629669" y="1372737"/>
                  <a:pt x="583096" y="1390202"/>
                </a:cubicBezTo>
                <a:cubicBezTo>
                  <a:pt x="566042" y="1396597"/>
                  <a:pt x="546899" y="1396450"/>
                  <a:pt x="530087" y="1403455"/>
                </a:cubicBezTo>
                <a:cubicBezTo>
                  <a:pt x="293086" y="1502206"/>
                  <a:pt x="503446" y="1430005"/>
                  <a:pt x="384313" y="1469715"/>
                </a:cubicBezTo>
                <a:cubicBezTo>
                  <a:pt x="371061" y="1478550"/>
                  <a:pt x="359871" y="1500595"/>
                  <a:pt x="344557" y="1496220"/>
                </a:cubicBezTo>
                <a:cubicBezTo>
                  <a:pt x="289079" y="1480369"/>
                  <a:pt x="293631" y="1425142"/>
                  <a:pt x="265044" y="1390202"/>
                </a:cubicBezTo>
                <a:cubicBezTo>
                  <a:pt x="237352" y="1356357"/>
                  <a:pt x="208664" y="1321694"/>
                  <a:pt x="172278" y="1297437"/>
                </a:cubicBezTo>
                <a:cubicBezTo>
                  <a:pt x="159026" y="1288602"/>
                  <a:pt x="146768" y="1278056"/>
                  <a:pt x="132522" y="1270933"/>
                </a:cubicBezTo>
                <a:cubicBezTo>
                  <a:pt x="120028" y="1264686"/>
                  <a:pt x="103940" y="1266063"/>
                  <a:pt x="92765" y="1257681"/>
                </a:cubicBezTo>
                <a:cubicBezTo>
                  <a:pt x="84863" y="1251754"/>
                  <a:pt x="83930" y="1240011"/>
                  <a:pt x="79513" y="1231176"/>
                </a:cubicBezTo>
                <a:lnTo>
                  <a:pt x="0" y="124442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6321287" y="1749287"/>
            <a:ext cx="936550" cy="2601868"/>
          </a:xfrm>
          <a:custGeom>
            <a:avLst/>
            <a:gdLst>
              <a:gd name="connsiteX0" fmla="*/ 291548 w 936550"/>
              <a:gd name="connsiteY0" fmla="*/ 318052 h 2601868"/>
              <a:gd name="connsiteX1" fmla="*/ 291548 w 936550"/>
              <a:gd name="connsiteY1" fmla="*/ 318052 h 2601868"/>
              <a:gd name="connsiteX2" fmla="*/ 212035 w 936550"/>
              <a:gd name="connsiteY2" fmla="*/ 516835 h 2601868"/>
              <a:gd name="connsiteX3" fmla="*/ 198783 w 936550"/>
              <a:gd name="connsiteY3" fmla="*/ 569843 h 2601868"/>
              <a:gd name="connsiteX4" fmla="*/ 172278 w 936550"/>
              <a:gd name="connsiteY4" fmla="*/ 649356 h 2601868"/>
              <a:gd name="connsiteX5" fmla="*/ 159026 w 936550"/>
              <a:gd name="connsiteY5" fmla="*/ 861391 h 2601868"/>
              <a:gd name="connsiteX6" fmla="*/ 145774 w 936550"/>
              <a:gd name="connsiteY6" fmla="*/ 980661 h 2601868"/>
              <a:gd name="connsiteX7" fmla="*/ 132522 w 936550"/>
              <a:gd name="connsiteY7" fmla="*/ 1179443 h 2601868"/>
              <a:gd name="connsiteX8" fmla="*/ 106017 w 936550"/>
              <a:gd name="connsiteY8" fmla="*/ 1325217 h 2601868"/>
              <a:gd name="connsiteX9" fmla="*/ 66261 w 936550"/>
              <a:gd name="connsiteY9" fmla="*/ 1550504 h 2601868"/>
              <a:gd name="connsiteX10" fmla="*/ 53009 w 936550"/>
              <a:gd name="connsiteY10" fmla="*/ 1948070 h 2601868"/>
              <a:gd name="connsiteX11" fmla="*/ 13252 w 936550"/>
              <a:gd name="connsiteY11" fmla="*/ 2080591 h 2601868"/>
              <a:gd name="connsiteX12" fmla="*/ 0 w 936550"/>
              <a:gd name="connsiteY12" fmla="*/ 2120348 h 2601868"/>
              <a:gd name="connsiteX13" fmla="*/ 13252 w 936550"/>
              <a:gd name="connsiteY13" fmla="*/ 2332383 h 2601868"/>
              <a:gd name="connsiteX14" fmla="*/ 26504 w 936550"/>
              <a:gd name="connsiteY14" fmla="*/ 2372139 h 2601868"/>
              <a:gd name="connsiteX15" fmla="*/ 39756 w 936550"/>
              <a:gd name="connsiteY15" fmla="*/ 2557670 h 2601868"/>
              <a:gd name="connsiteX16" fmla="*/ 106017 w 936550"/>
              <a:gd name="connsiteY16" fmla="*/ 2597426 h 2601868"/>
              <a:gd name="connsiteX17" fmla="*/ 185530 w 936550"/>
              <a:gd name="connsiteY17" fmla="*/ 2584174 h 2601868"/>
              <a:gd name="connsiteX18" fmla="*/ 212035 w 936550"/>
              <a:gd name="connsiteY18" fmla="*/ 2504661 h 2601868"/>
              <a:gd name="connsiteX19" fmla="*/ 251791 w 936550"/>
              <a:gd name="connsiteY19" fmla="*/ 2425148 h 2601868"/>
              <a:gd name="connsiteX20" fmla="*/ 265043 w 936550"/>
              <a:gd name="connsiteY20" fmla="*/ 2385391 h 2601868"/>
              <a:gd name="connsiteX21" fmla="*/ 344556 w 936550"/>
              <a:gd name="connsiteY21" fmla="*/ 2279374 h 2601868"/>
              <a:gd name="connsiteX22" fmla="*/ 424070 w 936550"/>
              <a:gd name="connsiteY22" fmla="*/ 2199861 h 2601868"/>
              <a:gd name="connsiteX23" fmla="*/ 477078 w 936550"/>
              <a:gd name="connsiteY23" fmla="*/ 2133600 h 2601868"/>
              <a:gd name="connsiteX24" fmla="*/ 530087 w 936550"/>
              <a:gd name="connsiteY24" fmla="*/ 2080591 h 2601868"/>
              <a:gd name="connsiteX25" fmla="*/ 569843 w 936550"/>
              <a:gd name="connsiteY25" fmla="*/ 2014330 h 2601868"/>
              <a:gd name="connsiteX26" fmla="*/ 662609 w 936550"/>
              <a:gd name="connsiteY26" fmla="*/ 1908313 h 2601868"/>
              <a:gd name="connsiteX27" fmla="*/ 675861 w 936550"/>
              <a:gd name="connsiteY27" fmla="*/ 1868556 h 2601868"/>
              <a:gd name="connsiteX28" fmla="*/ 702365 w 936550"/>
              <a:gd name="connsiteY28" fmla="*/ 1828800 h 2601868"/>
              <a:gd name="connsiteX29" fmla="*/ 781878 w 936550"/>
              <a:gd name="connsiteY29" fmla="*/ 1630017 h 2601868"/>
              <a:gd name="connsiteX30" fmla="*/ 795130 w 936550"/>
              <a:gd name="connsiteY30" fmla="*/ 1563756 h 2601868"/>
              <a:gd name="connsiteX31" fmla="*/ 808383 w 936550"/>
              <a:gd name="connsiteY31" fmla="*/ 1524000 h 2601868"/>
              <a:gd name="connsiteX32" fmla="*/ 821635 w 936550"/>
              <a:gd name="connsiteY32" fmla="*/ 1325217 h 2601868"/>
              <a:gd name="connsiteX33" fmla="*/ 848139 w 936550"/>
              <a:gd name="connsiteY33" fmla="*/ 1219200 h 2601868"/>
              <a:gd name="connsiteX34" fmla="*/ 861391 w 936550"/>
              <a:gd name="connsiteY34" fmla="*/ 1166191 h 2601868"/>
              <a:gd name="connsiteX35" fmla="*/ 887896 w 936550"/>
              <a:gd name="connsiteY35" fmla="*/ 1033670 h 2601868"/>
              <a:gd name="connsiteX36" fmla="*/ 914400 w 936550"/>
              <a:gd name="connsiteY36" fmla="*/ 914400 h 2601868"/>
              <a:gd name="connsiteX37" fmla="*/ 927652 w 936550"/>
              <a:gd name="connsiteY37" fmla="*/ 781878 h 2601868"/>
              <a:gd name="connsiteX38" fmla="*/ 901148 w 936550"/>
              <a:gd name="connsiteY38" fmla="*/ 424070 h 2601868"/>
              <a:gd name="connsiteX39" fmla="*/ 887896 w 936550"/>
              <a:gd name="connsiteY39" fmla="*/ 251791 h 2601868"/>
              <a:gd name="connsiteX40" fmla="*/ 861391 w 936550"/>
              <a:gd name="connsiteY40" fmla="*/ 172278 h 2601868"/>
              <a:gd name="connsiteX41" fmla="*/ 848139 w 936550"/>
              <a:gd name="connsiteY41" fmla="*/ 106017 h 2601868"/>
              <a:gd name="connsiteX42" fmla="*/ 821635 w 936550"/>
              <a:gd name="connsiteY42" fmla="*/ 39756 h 2601868"/>
              <a:gd name="connsiteX43" fmla="*/ 808383 w 936550"/>
              <a:gd name="connsiteY43" fmla="*/ 0 h 2601868"/>
              <a:gd name="connsiteX44" fmla="*/ 569843 w 936550"/>
              <a:gd name="connsiteY44" fmla="*/ 13252 h 2601868"/>
              <a:gd name="connsiteX45" fmla="*/ 503583 w 936550"/>
              <a:gd name="connsiteY45" fmla="*/ 26504 h 2601868"/>
              <a:gd name="connsiteX46" fmla="*/ 397565 w 936550"/>
              <a:gd name="connsiteY46" fmla="*/ 132522 h 2601868"/>
              <a:gd name="connsiteX47" fmla="*/ 344556 w 936550"/>
              <a:gd name="connsiteY47" fmla="*/ 185530 h 2601868"/>
              <a:gd name="connsiteX48" fmla="*/ 318052 w 936550"/>
              <a:gd name="connsiteY48" fmla="*/ 225287 h 2601868"/>
              <a:gd name="connsiteX49" fmla="*/ 291548 w 936550"/>
              <a:gd name="connsiteY49" fmla="*/ 318052 h 2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36550" h="2601868">
                <a:moveTo>
                  <a:pt x="291548" y="318052"/>
                </a:moveTo>
                <a:lnTo>
                  <a:pt x="291548" y="318052"/>
                </a:lnTo>
                <a:cubicBezTo>
                  <a:pt x="263018" y="382244"/>
                  <a:pt x="229291" y="447811"/>
                  <a:pt x="212035" y="516835"/>
                </a:cubicBezTo>
                <a:cubicBezTo>
                  <a:pt x="207618" y="534504"/>
                  <a:pt x="204017" y="552398"/>
                  <a:pt x="198783" y="569843"/>
                </a:cubicBezTo>
                <a:cubicBezTo>
                  <a:pt x="190755" y="596603"/>
                  <a:pt x="172278" y="649356"/>
                  <a:pt x="172278" y="649356"/>
                </a:cubicBezTo>
                <a:cubicBezTo>
                  <a:pt x="167861" y="720034"/>
                  <a:pt x="164673" y="790800"/>
                  <a:pt x="159026" y="861391"/>
                </a:cubicBezTo>
                <a:cubicBezTo>
                  <a:pt x="155836" y="901265"/>
                  <a:pt x="149096" y="940798"/>
                  <a:pt x="145774" y="980661"/>
                </a:cubicBezTo>
                <a:cubicBezTo>
                  <a:pt x="140259" y="1046839"/>
                  <a:pt x="138818" y="1113334"/>
                  <a:pt x="132522" y="1179443"/>
                </a:cubicBezTo>
                <a:cubicBezTo>
                  <a:pt x="128303" y="1223738"/>
                  <a:pt x="113863" y="1280755"/>
                  <a:pt x="106017" y="1325217"/>
                </a:cubicBezTo>
                <a:cubicBezTo>
                  <a:pt x="60697" y="1582028"/>
                  <a:pt x="96387" y="1399874"/>
                  <a:pt x="66261" y="1550504"/>
                </a:cubicBezTo>
                <a:cubicBezTo>
                  <a:pt x="61844" y="1683026"/>
                  <a:pt x="60795" y="1815703"/>
                  <a:pt x="53009" y="1948070"/>
                </a:cubicBezTo>
                <a:cubicBezTo>
                  <a:pt x="51579" y="1972383"/>
                  <a:pt x="16985" y="2069391"/>
                  <a:pt x="13252" y="2080591"/>
                </a:cubicBezTo>
                <a:lnTo>
                  <a:pt x="0" y="2120348"/>
                </a:lnTo>
                <a:cubicBezTo>
                  <a:pt x="4417" y="2191026"/>
                  <a:pt x="5839" y="2261956"/>
                  <a:pt x="13252" y="2332383"/>
                </a:cubicBezTo>
                <a:cubicBezTo>
                  <a:pt x="14714" y="2346275"/>
                  <a:pt x="24872" y="2358266"/>
                  <a:pt x="26504" y="2372139"/>
                </a:cubicBezTo>
                <a:cubicBezTo>
                  <a:pt x="33748" y="2433716"/>
                  <a:pt x="28330" y="2496731"/>
                  <a:pt x="39756" y="2557670"/>
                </a:cubicBezTo>
                <a:cubicBezTo>
                  <a:pt x="44607" y="2583541"/>
                  <a:pt x="89661" y="2591974"/>
                  <a:pt x="106017" y="2597426"/>
                </a:cubicBezTo>
                <a:cubicBezTo>
                  <a:pt x="132521" y="2593009"/>
                  <a:pt x="165308" y="2601868"/>
                  <a:pt x="185530" y="2584174"/>
                </a:cubicBezTo>
                <a:cubicBezTo>
                  <a:pt x="206556" y="2565777"/>
                  <a:pt x="201290" y="2530450"/>
                  <a:pt x="212035" y="2504661"/>
                </a:cubicBezTo>
                <a:cubicBezTo>
                  <a:pt x="223432" y="2477308"/>
                  <a:pt x="239756" y="2452227"/>
                  <a:pt x="251791" y="2425148"/>
                </a:cubicBezTo>
                <a:cubicBezTo>
                  <a:pt x="257464" y="2412383"/>
                  <a:pt x="258796" y="2397885"/>
                  <a:pt x="265043" y="2385391"/>
                </a:cubicBezTo>
                <a:cubicBezTo>
                  <a:pt x="277885" y="2359708"/>
                  <a:pt x="333727" y="2291286"/>
                  <a:pt x="344556" y="2279374"/>
                </a:cubicBezTo>
                <a:cubicBezTo>
                  <a:pt x="369770" y="2251639"/>
                  <a:pt x="400655" y="2229130"/>
                  <a:pt x="424070" y="2199861"/>
                </a:cubicBezTo>
                <a:cubicBezTo>
                  <a:pt x="441739" y="2177774"/>
                  <a:pt x="458287" y="2154741"/>
                  <a:pt x="477078" y="2133600"/>
                </a:cubicBezTo>
                <a:cubicBezTo>
                  <a:pt x="493680" y="2114923"/>
                  <a:pt x="517231" y="2102019"/>
                  <a:pt x="530087" y="2080591"/>
                </a:cubicBezTo>
                <a:cubicBezTo>
                  <a:pt x="543339" y="2058504"/>
                  <a:pt x="553752" y="2034443"/>
                  <a:pt x="569843" y="2014330"/>
                </a:cubicBezTo>
                <a:cubicBezTo>
                  <a:pt x="724899" y="1820510"/>
                  <a:pt x="579243" y="2033361"/>
                  <a:pt x="662609" y="1908313"/>
                </a:cubicBezTo>
                <a:cubicBezTo>
                  <a:pt x="667026" y="1895061"/>
                  <a:pt x="669614" y="1881050"/>
                  <a:pt x="675861" y="1868556"/>
                </a:cubicBezTo>
                <a:cubicBezTo>
                  <a:pt x="682984" y="1854310"/>
                  <a:pt x="696922" y="1843768"/>
                  <a:pt x="702365" y="1828800"/>
                </a:cubicBezTo>
                <a:cubicBezTo>
                  <a:pt x="781437" y="1611355"/>
                  <a:pt x="667848" y="1829573"/>
                  <a:pt x="781878" y="1630017"/>
                </a:cubicBezTo>
                <a:cubicBezTo>
                  <a:pt x="786295" y="1607930"/>
                  <a:pt x="789667" y="1585608"/>
                  <a:pt x="795130" y="1563756"/>
                </a:cubicBezTo>
                <a:cubicBezTo>
                  <a:pt x="798518" y="1550204"/>
                  <a:pt x="806840" y="1537883"/>
                  <a:pt x="808383" y="1524000"/>
                </a:cubicBezTo>
                <a:cubicBezTo>
                  <a:pt x="815717" y="1457998"/>
                  <a:pt x="815027" y="1391296"/>
                  <a:pt x="821635" y="1325217"/>
                </a:cubicBezTo>
                <a:cubicBezTo>
                  <a:pt x="827853" y="1263039"/>
                  <a:pt x="833825" y="1269298"/>
                  <a:pt x="848139" y="1219200"/>
                </a:cubicBezTo>
                <a:cubicBezTo>
                  <a:pt x="853143" y="1201687"/>
                  <a:pt x="857575" y="1184000"/>
                  <a:pt x="861391" y="1166191"/>
                </a:cubicBezTo>
                <a:cubicBezTo>
                  <a:pt x="870830" y="1122142"/>
                  <a:pt x="879594" y="1077947"/>
                  <a:pt x="887896" y="1033670"/>
                </a:cubicBezTo>
                <a:cubicBezTo>
                  <a:pt x="907888" y="927045"/>
                  <a:pt x="890341" y="986578"/>
                  <a:pt x="914400" y="914400"/>
                </a:cubicBezTo>
                <a:cubicBezTo>
                  <a:pt x="918817" y="870226"/>
                  <a:pt x="927652" y="826272"/>
                  <a:pt x="927652" y="781878"/>
                </a:cubicBezTo>
                <a:cubicBezTo>
                  <a:pt x="927652" y="515055"/>
                  <a:pt x="936550" y="565677"/>
                  <a:pt x="901148" y="424070"/>
                </a:cubicBezTo>
                <a:cubicBezTo>
                  <a:pt x="896731" y="366644"/>
                  <a:pt x="896879" y="308682"/>
                  <a:pt x="887896" y="251791"/>
                </a:cubicBezTo>
                <a:cubicBezTo>
                  <a:pt x="883539" y="224195"/>
                  <a:pt x="868742" y="199232"/>
                  <a:pt x="861391" y="172278"/>
                </a:cubicBezTo>
                <a:cubicBezTo>
                  <a:pt x="855464" y="150547"/>
                  <a:pt x="854611" y="127591"/>
                  <a:pt x="848139" y="106017"/>
                </a:cubicBezTo>
                <a:cubicBezTo>
                  <a:pt x="841304" y="83232"/>
                  <a:pt x="829988" y="62030"/>
                  <a:pt x="821635" y="39756"/>
                </a:cubicBezTo>
                <a:cubicBezTo>
                  <a:pt x="816730" y="26677"/>
                  <a:pt x="812800" y="13252"/>
                  <a:pt x="808383" y="0"/>
                </a:cubicBezTo>
                <a:cubicBezTo>
                  <a:pt x="728870" y="4417"/>
                  <a:pt x="649180" y="6353"/>
                  <a:pt x="569843" y="13252"/>
                </a:cubicBezTo>
                <a:cubicBezTo>
                  <a:pt x="547404" y="15203"/>
                  <a:pt x="522586" y="14411"/>
                  <a:pt x="503583" y="26504"/>
                </a:cubicBezTo>
                <a:lnTo>
                  <a:pt x="397565" y="132522"/>
                </a:lnTo>
                <a:cubicBezTo>
                  <a:pt x="379895" y="150191"/>
                  <a:pt x="358417" y="164738"/>
                  <a:pt x="344556" y="185530"/>
                </a:cubicBezTo>
                <a:cubicBezTo>
                  <a:pt x="335721" y="198782"/>
                  <a:pt x="325175" y="211041"/>
                  <a:pt x="318052" y="225287"/>
                </a:cubicBezTo>
                <a:cubicBezTo>
                  <a:pt x="287596" y="286199"/>
                  <a:pt x="295965" y="302591"/>
                  <a:pt x="291548" y="318052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3120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Phytolith Data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382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Geology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11.4 Ma, 3 lines of fossil evidence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Phytolith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Forest dominated, warm-adapted grasses</a:t>
            </a:r>
          </a:p>
          <a:p>
            <a:pPr>
              <a:buFontTx/>
              <a:buChar char="-"/>
            </a:pPr>
            <a:r>
              <a:rPr lang="en-US" sz="3600" dirty="0" err="1" smtClean="0">
                <a:solidFill>
                  <a:schemeClr val="bg1"/>
                </a:solidFill>
                <a:latin typeface="Arial Rounded MT Bold" pitchFamily="34" charset="0"/>
              </a:rPr>
              <a:t>Macroflora</a:t>
            </a:r>
            <a:endParaRPr lang="en-US" sz="36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8" name="Picture 2" descr="upperHarrenv2a.jpg                                             0000620FStudent                        B9D5ED70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9388"/>
            <a:ext cx="6781800" cy="4189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05600" y="6138446"/>
            <a:ext cx="19559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Arial Rounded MT Bold" pitchFamily="34" charset="0"/>
              </a:rPr>
              <a:t>After Hunt (1990)</a:t>
            </a:r>
          </a:p>
        </p:txBody>
      </p:sp>
      <p:sp>
        <p:nvSpPr>
          <p:cNvPr id="16" name="Freeform 15"/>
          <p:cNvSpPr/>
          <p:nvPr/>
        </p:nvSpPr>
        <p:spPr>
          <a:xfrm>
            <a:off x="1820523" y="2133600"/>
            <a:ext cx="3616201" cy="2584174"/>
          </a:xfrm>
          <a:custGeom>
            <a:avLst/>
            <a:gdLst>
              <a:gd name="connsiteX0" fmla="*/ 8277 w 3616201"/>
              <a:gd name="connsiteY0" fmla="*/ 2332383 h 2584174"/>
              <a:gd name="connsiteX1" fmla="*/ 8277 w 3616201"/>
              <a:gd name="connsiteY1" fmla="*/ 2332383 h 2584174"/>
              <a:gd name="connsiteX2" fmla="*/ 127547 w 3616201"/>
              <a:gd name="connsiteY2" fmla="*/ 2305878 h 2584174"/>
              <a:gd name="connsiteX3" fmla="*/ 180555 w 3616201"/>
              <a:gd name="connsiteY3" fmla="*/ 2239617 h 2584174"/>
              <a:gd name="connsiteX4" fmla="*/ 299825 w 3616201"/>
              <a:gd name="connsiteY4" fmla="*/ 2173357 h 2584174"/>
              <a:gd name="connsiteX5" fmla="*/ 326329 w 3616201"/>
              <a:gd name="connsiteY5" fmla="*/ 2146852 h 2584174"/>
              <a:gd name="connsiteX6" fmla="*/ 366086 w 3616201"/>
              <a:gd name="connsiteY6" fmla="*/ 2133600 h 2584174"/>
              <a:gd name="connsiteX7" fmla="*/ 458851 w 3616201"/>
              <a:gd name="connsiteY7" fmla="*/ 2107096 h 2584174"/>
              <a:gd name="connsiteX8" fmla="*/ 538364 w 3616201"/>
              <a:gd name="connsiteY8" fmla="*/ 2067339 h 2584174"/>
              <a:gd name="connsiteX9" fmla="*/ 578120 w 3616201"/>
              <a:gd name="connsiteY9" fmla="*/ 2040835 h 2584174"/>
              <a:gd name="connsiteX10" fmla="*/ 949181 w 3616201"/>
              <a:gd name="connsiteY10" fmla="*/ 2001078 h 2584174"/>
              <a:gd name="connsiteX11" fmla="*/ 1068451 w 3616201"/>
              <a:gd name="connsiteY11" fmla="*/ 1961322 h 2584174"/>
              <a:gd name="connsiteX12" fmla="*/ 1108207 w 3616201"/>
              <a:gd name="connsiteY12" fmla="*/ 1948070 h 2584174"/>
              <a:gd name="connsiteX13" fmla="*/ 1161216 w 3616201"/>
              <a:gd name="connsiteY13" fmla="*/ 1868557 h 2584174"/>
              <a:gd name="connsiteX14" fmla="*/ 1174468 w 3616201"/>
              <a:gd name="connsiteY14" fmla="*/ 1828800 h 2584174"/>
              <a:gd name="connsiteX15" fmla="*/ 1240729 w 3616201"/>
              <a:gd name="connsiteY15" fmla="*/ 1775791 h 2584174"/>
              <a:gd name="connsiteX16" fmla="*/ 1306990 w 3616201"/>
              <a:gd name="connsiteY16" fmla="*/ 1709530 h 2584174"/>
              <a:gd name="connsiteX17" fmla="*/ 1386503 w 3616201"/>
              <a:gd name="connsiteY17" fmla="*/ 1643270 h 2584174"/>
              <a:gd name="connsiteX18" fmla="*/ 1439512 w 3616201"/>
              <a:gd name="connsiteY18" fmla="*/ 1590261 h 2584174"/>
              <a:gd name="connsiteX19" fmla="*/ 1452764 w 3616201"/>
              <a:gd name="connsiteY19" fmla="*/ 1444487 h 2584174"/>
              <a:gd name="connsiteX20" fmla="*/ 1479268 w 3616201"/>
              <a:gd name="connsiteY20" fmla="*/ 1272209 h 2584174"/>
              <a:gd name="connsiteX21" fmla="*/ 1505773 w 3616201"/>
              <a:gd name="connsiteY21" fmla="*/ 1219200 h 2584174"/>
              <a:gd name="connsiteX22" fmla="*/ 1598538 w 3616201"/>
              <a:gd name="connsiteY22" fmla="*/ 1113183 h 2584174"/>
              <a:gd name="connsiteX23" fmla="*/ 1678051 w 3616201"/>
              <a:gd name="connsiteY23" fmla="*/ 1099930 h 2584174"/>
              <a:gd name="connsiteX24" fmla="*/ 1717807 w 3616201"/>
              <a:gd name="connsiteY24" fmla="*/ 1073426 h 2584174"/>
              <a:gd name="connsiteX25" fmla="*/ 1744312 w 3616201"/>
              <a:gd name="connsiteY25" fmla="*/ 1046922 h 2584174"/>
              <a:gd name="connsiteX26" fmla="*/ 1784068 w 3616201"/>
              <a:gd name="connsiteY26" fmla="*/ 1033670 h 2584174"/>
              <a:gd name="connsiteX27" fmla="*/ 1876834 w 3616201"/>
              <a:gd name="connsiteY27" fmla="*/ 1007165 h 2584174"/>
              <a:gd name="connsiteX28" fmla="*/ 1996103 w 3616201"/>
              <a:gd name="connsiteY28" fmla="*/ 940904 h 2584174"/>
              <a:gd name="connsiteX29" fmla="*/ 2075616 w 3616201"/>
              <a:gd name="connsiteY29" fmla="*/ 874643 h 2584174"/>
              <a:gd name="connsiteX30" fmla="*/ 2181634 w 3616201"/>
              <a:gd name="connsiteY30" fmla="*/ 834887 h 2584174"/>
              <a:gd name="connsiteX31" fmla="*/ 2234642 w 3616201"/>
              <a:gd name="connsiteY31" fmla="*/ 808383 h 2584174"/>
              <a:gd name="connsiteX32" fmla="*/ 2274399 w 3616201"/>
              <a:gd name="connsiteY32" fmla="*/ 781878 h 2584174"/>
              <a:gd name="connsiteX33" fmla="*/ 2380416 w 3616201"/>
              <a:gd name="connsiteY33" fmla="*/ 702365 h 2584174"/>
              <a:gd name="connsiteX34" fmla="*/ 2446677 w 3616201"/>
              <a:gd name="connsiteY34" fmla="*/ 675861 h 2584174"/>
              <a:gd name="connsiteX35" fmla="*/ 2486434 w 3616201"/>
              <a:gd name="connsiteY35" fmla="*/ 649357 h 2584174"/>
              <a:gd name="connsiteX36" fmla="*/ 2512938 w 3616201"/>
              <a:gd name="connsiteY36" fmla="*/ 622852 h 2584174"/>
              <a:gd name="connsiteX37" fmla="*/ 2658712 w 3616201"/>
              <a:gd name="connsiteY37" fmla="*/ 596348 h 2584174"/>
              <a:gd name="connsiteX38" fmla="*/ 2685216 w 3616201"/>
              <a:gd name="connsiteY38" fmla="*/ 569843 h 2584174"/>
              <a:gd name="connsiteX39" fmla="*/ 2698468 w 3616201"/>
              <a:gd name="connsiteY39" fmla="*/ 530087 h 2584174"/>
              <a:gd name="connsiteX40" fmla="*/ 2724973 w 3616201"/>
              <a:gd name="connsiteY40" fmla="*/ 437322 h 2584174"/>
              <a:gd name="connsiteX41" fmla="*/ 2751477 w 3616201"/>
              <a:gd name="connsiteY41" fmla="*/ 410817 h 2584174"/>
              <a:gd name="connsiteX42" fmla="*/ 2777981 w 3616201"/>
              <a:gd name="connsiteY42" fmla="*/ 371061 h 2584174"/>
              <a:gd name="connsiteX43" fmla="*/ 2830990 w 3616201"/>
              <a:gd name="connsiteY43" fmla="*/ 318052 h 2584174"/>
              <a:gd name="connsiteX44" fmla="*/ 2857494 w 3616201"/>
              <a:gd name="connsiteY44" fmla="*/ 278296 h 2584174"/>
              <a:gd name="connsiteX45" fmla="*/ 2897251 w 3616201"/>
              <a:gd name="connsiteY45" fmla="*/ 265043 h 2584174"/>
              <a:gd name="connsiteX46" fmla="*/ 2976764 w 3616201"/>
              <a:gd name="connsiteY46" fmla="*/ 212035 h 2584174"/>
              <a:gd name="connsiteX47" fmla="*/ 3016520 w 3616201"/>
              <a:gd name="connsiteY47" fmla="*/ 198783 h 2584174"/>
              <a:gd name="connsiteX48" fmla="*/ 3109286 w 3616201"/>
              <a:gd name="connsiteY48" fmla="*/ 172278 h 2584174"/>
              <a:gd name="connsiteX49" fmla="*/ 3149042 w 3616201"/>
              <a:gd name="connsiteY49" fmla="*/ 145774 h 2584174"/>
              <a:gd name="connsiteX50" fmla="*/ 3175547 w 3616201"/>
              <a:gd name="connsiteY50" fmla="*/ 119270 h 2584174"/>
              <a:gd name="connsiteX51" fmla="*/ 3294816 w 3616201"/>
              <a:gd name="connsiteY51" fmla="*/ 79513 h 2584174"/>
              <a:gd name="connsiteX52" fmla="*/ 3334573 w 3616201"/>
              <a:gd name="connsiteY52" fmla="*/ 66261 h 2584174"/>
              <a:gd name="connsiteX53" fmla="*/ 3374329 w 3616201"/>
              <a:gd name="connsiteY53" fmla="*/ 53009 h 2584174"/>
              <a:gd name="connsiteX54" fmla="*/ 3400834 w 3616201"/>
              <a:gd name="connsiteY54" fmla="*/ 26504 h 2584174"/>
              <a:gd name="connsiteX55" fmla="*/ 3480347 w 3616201"/>
              <a:gd name="connsiteY55" fmla="*/ 0 h 2584174"/>
              <a:gd name="connsiteX56" fmla="*/ 3586364 w 3616201"/>
              <a:gd name="connsiteY56" fmla="*/ 13252 h 2584174"/>
              <a:gd name="connsiteX57" fmla="*/ 3612868 w 3616201"/>
              <a:gd name="connsiteY57" fmla="*/ 39757 h 2584174"/>
              <a:gd name="connsiteX58" fmla="*/ 3599616 w 3616201"/>
              <a:gd name="connsiteY58" fmla="*/ 119270 h 2584174"/>
              <a:gd name="connsiteX59" fmla="*/ 3573112 w 3616201"/>
              <a:gd name="connsiteY59" fmla="*/ 159026 h 2584174"/>
              <a:gd name="connsiteX60" fmla="*/ 3440590 w 3616201"/>
              <a:gd name="connsiteY60" fmla="*/ 238539 h 2584174"/>
              <a:gd name="connsiteX61" fmla="*/ 3400834 w 3616201"/>
              <a:gd name="connsiteY61" fmla="*/ 251791 h 2584174"/>
              <a:gd name="connsiteX62" fmla="*/ 3281564 w 3616201"/>
              <a:gd name="connsiteY62" fmla="*/ 304800 h 2584174"/>
              <a:gd name="connsiteX63" fmla="*/ 3241807 w 3616201"/>
              <a:gd name="connsiteY63" fmla="*/ 318052 h 2584174"/>
              <a:gd name="connsiteX64" fmla="*/ 3202051 w 3616201"/>
              <a:gd name="connsiteY64" fmla="*/ 331304 h 2584174"/>
              <a:gd name="connsiteX65" fmla="*/ 3109286 w 3616201"/>
              <a:gd name="connsiteY65" fmla="*/ 410817 h 2584174"/>
              <a:gd name="connsiteX66" fmla="*/ 3082781 w 3616201"/>
              <a:gd name="connsiteY66" fmla="*/ 437322 h 2584174"/>
              <a:gd name="connsiteX67" fmla="*/ 3043025 w 3616201"/>
              <a:gd name="connsiteY67" fmla="*/ 450574 h 2584174"/>
              <a:gd name="connsiteX68" fmla="*/ 3016520 w 3616201"/>
              <a:gd name="connsiteY68" fmla="*/ 477078 h 2584174"/>
              <a:gd name="connsiteX69" fmla="*/ 3003268 w 3616201"/>
              <a:gd name="connsiteY69" fmla="*/ 516835 h 2584174"/>
              <a:gd name="connsiteX70" fmla="*/ 2976764 w 3616201"/>
              <a:gd name="connsiteY70" fmla="*/ 556591 h 2584174"/>
              <a:gd name="connsiteX71" fmla="*/ 2937007 w 3616201"/>
              <a:gd name="connsiteY71" fmla="*/ 649357 h 2584174"/>
              <a:gd name="connsiteX72" fmla="*/ 2897251 w 3616201"/>
              <a:gd name="connsiteY72" fmla="*/ 689113 h 2584174"/>
              <a:gd name="connsiteX73" fmla="*/ 2844242 w 3616201"/>
              <a:gd name="connsiteY73" fmla="*/ 755374 h 2584174"/>
              <a:gd name="connsiteX74" fmla="*/ 2804486 w 3616201"/>
              <a:gd name="connsiteY74" fmla="*/ 808383 h 2584174"/>
              <a:gd name="connsiteX75" fmla="*/ 2751477 w 3616201"/>
              <a:gd name="connsiteY75" fmla="*/ 887896 h 2584174"/>
              <a:gd name="connsiteX76" fmla="*/ 2671964 w 3616201"/>
              <a:gd name="connsiteY76" fmla="*/ 914400 h 2584174"/>
              <a:gd name="connsiteX77" fmla="*/ 2632207 w 3616201"/>
              <a:gd name="connsiteY77" fmla="*/ 940904 h 2584174"/>
              <a:gd name="connsiteX78" fmla="*/ 2605703 w 3616201"/>
              <a:gd name="connsiteY78" fmla="*/ 967409 h 2584174"/>
              <a:gd name="connsiteX79" fmla="*/ 2499686 w 3616201"/>
              <a:gd name="connsiteY79" fmla="*/ 993913 h 2584174"/>
              <a:gd name="connsiteX80" fmla="*/ 2406920 w 3616201"/>
              <a:gd name="connsiteY80" fmla="*/ 1060174 h 2584174"/>
              <a:gd name="connsiteX81" fmla="*/ 2380416 w 3616201"/>
              <a:gd name="connsiteY81" fmla="*/ 1099930 h 2584174"/>
              <a:gd name="connsiteX82" fmla="*/ 2340660 w 3616201"/>
              <a:gd name="connsiteY82" fmla="*/ 1126435 h 2584174"/>
              <a:gd name="connsiteX83" fmla="*/ 2314155 w 3616201"/>
              <a:gd name="connsiteY83" fmla="*/ 1152939 h 2584174"/>
              <a:gd name="connsiteX84" fmla="*/ 2247894 w 3616201"/>
              <a:gd name="connsiteY84" fmla="*/ 1205948 h 2584174"/>
              <a:gd name="connsiteX85" fmla="*/ 2208138 w 3616201"/>
              <a:gd name="connsiteY85" fmla="*/ 1258957 h 2584174"/>
              <a:gd name="connsiteX86" fmla="*/ 2155129 w 3616201"/>
              <a:gd name="connsiteY86" fmla="*/ 1351722 h 2584174"/>
              <a:gd name="connsiteX87" fmla="*/ 2115373 w 3616201"/>
              <a:gd name="connsiteY87" fmla="*/ 1378226 h 2584174"/>
              <a:gd name="connsiteX88" fmla="*/ 2049112 w 3616201"/>
              <a:gd name="connsiteY88" fmla="*/ 1444487 h 2584174"/>
              <a:gd name="connsiteX89" fmla="*/ 2022607 w 3616201"/>
              <a:gd name="connsiteY89" fmla="*/ 1470991 h 2584174"/>
              <a:gd name="connsiteX90" fmla="*/ 2009355 w 3616201"/>
              <a:gd name="connsiteY90" fmla="*/ 1510748 h 2584174"/>
              <a:gd name="connsiteX91" fmla="*/ 1903338 w 3616201"/>
              <a:gd name="connsiteY91" fmla="*/ 1603513 h 2584174"/>
              <a:gd name="connsiteX92" fmla="*/ 1876834 w 3616201"/>
              <a:gd name="connsiteY92" fmla="*/ 1643270 h 2584174"/>
              <a:gd name="connsiteX93" fmla="*/ 1850329 w 3616201"/>
              <a:gd name="connsiteY93" fmla="*/ 1669774 h 2584174"/>
              <a:gd name="connsiteX94" fmla="*/ 1837077 w 3616201"/>
              <a:gd name="connsiteY94" fmla="*/ 1722783 h 2584174"/>
              <a:gd name="connsiteX95" fmla="*/ 1757564 w 3616201"/>
              <a:gd name="connsiteY95" fmla="*/ 1762539 h 2584174"/>
              <a:gd name="connsiteX96" fmla="*/ 1664799 w 3616201"/>
              <a:gd name="connsiteY96" fmla="*/ 1828800 h 2584174"/>
              <a:gd name="connsiteX97" fmla="*/ 1611790 w 3616201"/>
              <a:gd name="connsiteY97" fmla="*/ 1881809 h 2584174"/>
              <a:gd name="connsiteX98" fmla="*/ 1558781 w 3616201"/>
              <a:gd name="connsiteY98" fmla="*/ 1948070 h 2584174"/>
              <a:gd name="connsiteX99" fmla="*/ 1479268 w 3616201"/>
              <a:gd name="connsiteY99" fmla="*/ 1987826 h 2584174"/>
              <a:gd name="connsiteX100" fmla="*/ 1373251 w 3616201"/>
              <a:gd name="connsiteY100" fmla="*/ 2080591 h 2584174"/>
              <a:gd name="connsiteX101" fmla="*/ 1293738 w 3616201"/>
              <a:gd name="connsiteY101" fmla="*/ 2107096 h 2584174"/>
              <a:gd name="connsiteX102" fmla="*/ 1280486 w 3616201"/>
              <a:gd name="connsiteY102" fmla="*/ 2146852 h 2584174"/>
              <a:gd name="connsiteX103" fmla="*/ 1227477 w 3616201"/>
              <a:gd name="connsiteY103" fmla="*/ 2173357 h 2584174"/>
              <a:gd name="connsiteX104" fmla="*/ 1147964 w 3616201"/>
              <a:gd name="connsiteY104" fmla="*/ 2199861 h 2584174"/>
              <a:gd name="connsiteX105" fmla="*/ 1055199 w 3616201"/>
              <a:gd name="connsiteY105" fmla="*/ 2239617 h 2584174"/>
              <a:gd name="connsiteX106" fmla="*/ 975686 w 3616201"/>
              <a:gd name="connsiteY106" fmla="*/ 2305878 h 2584174"/>
              <a:gd name="connsiteX107" fmla="*/ 949181 w 3616201"/>
              <a:gd name="connsiteY107" fmla="*/ 2332383 h 2584174"/>
              <a:gd name="connsiteX108" fmla="*/ 869668 w 3616201"/>
              <a:gd name="connsiteY108" fmla="*/ 2372139 h 2584174"/>
              <a:gd name="connsiteX109" fmla="*/ 803407 w 3616201"/>
              <a:gd name="connsiteY109" fmla="*/ 2438400 h 2584174"/>
              <a:gd name="connsiteX110" fmla="*/ 723894 w 3616201"/>
              <a:gd name="connsiteY110" fmla="*/ 2464904 h 2584174"/>
              <a:gd name="connsiteX111" fmla="*/ 684138 w 3616201"/>
              <a:gd name="connsiteY111" fmla="*/ 2478157 h 2584174"/>
              <a:gd name="connsiteX112" fmla="*/ 578120 w 3616201"/>
              <a:gd name="connsiteY112" fmla="*/ 2491409 h 2584174"/>
              <a:gd name="connsiteX113" fmla="*/ 392590 w 3616201"/>
              <a:gd name="connsiteY113" fmla="*/ 2517913 h 2584174"/>
              <a:gd name="connsiteX114" fmla="*/ 352834 w 3616201"/>
              <a:gd name="connsiteY114" fmla="*/ 2531165 h 2584174"/>
              <a:gd name="connsiteX115" fmla="*/ 299825 w 3616201"/>
              <a:gd name="connsiteY115" fmla="*/ 2544417 h 2584174"/>
              <a:gd name="connsiteX116" fmla="*/ 220312 w 3616201"/>
              <a:gd name="connsiteY116" fmla="*/ 2570922 h 2584174"/>
              <a:gd name="connsiteX117" fmla="*/ 180555 w 3616201"/>
              <a:gd name="connsiteY117" fmla="*/ 2584174 h 2584174"/>
              <a:gd name="connsiteX118" fmla="*/ 48034 w 3616201"/>
              <a:gd name="connsiteY118" fmla="*/ 2557670 h 2584174"/>
              <a:gd name="connsiteX119" fmla="*/ 21529 w 3616201"/>
              <a:gd name="connsiteY119" fmla="*/ 2517913 h 2584174"/>
              <a:gd name="connsiteX120" fmla="*/ 21529 w 3616201"/>
              <a:gd name="connsiteY120" fmla="*/ 2398643 h 2584174"/>
              <a:gd name="connsiteX121" fmla="*/ 34781 w 3616201"/>
              <a:gd name="connsiteY121" fmla="*/ 2385391 h 2584174"/>
              <a:gd name="connsiteX122" fmla="*/ 34781 w 3616201"/>
              <a:gd name="connsiteY122" fmla="*/ 2451652 h 25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616201" h="2584174">
                <a:moveTo>
                  <a:pt x="8277" y="2332383"/>
                </a:moveTo>
                <a:lnTo>
                  <a:pt x="8277" y="2332383"/>
                </a:lnTo>
                <a:cubicBezTo>
                  <a:pt x="48034" y="2323548"/>
                  <a:pt x="88910" y="2318757"/>
                  <a:pt x="127547" y="2305878"/>
                </a:cubicBezTo>
                <a:cubicBezTo>
                  <a:pt x="215794" y="2276462"/>
                  <a:pt x="129931" y="2290241"/>
                  <a:pt x="180555" y="2239617"/>
                </a:cubicBezTo>
                <a:cubicBezTo>
                  <a:pt x="226122" y="2194050"/>
                  <a:pt x="249832" y="2190021"/>
                  <a:pt x="299825" y="2173357"/>
                </a:cubicBezTo>
                <a:cubicBezTo>
                  <a:pt x="308660" y="2164522"/>
                  <a:pt x="315615" y="2153280"/>
                  <a:pt x="326329" y="2146852"/>
                </a:cubicBezTo>
                <a:cubicBezTo>
                  <a:pt x="338307" y="2139665"/>
                  <a:pt x="352654" y="2137438"/>
                  <a:pt x="366086" y="2133600"/>
                </a:cubicBezTo>
                <a:cubicBezTo>
                  <a:pt x="482567" y="2100320"/>
                  <a:pt x="363527" y="2138870"/>
                  <a:pt x="458851" y="2107096"/>
                </a:cubicBezTo>
                <a:cubicBezTo>
                  <a:pt x="512195" y="2053750"/>
                  <a:pt x="452882" y="2103974"/>
                  <a:pt x="538364" y="2067339"/>
                </a:cubicBezTo>
                <a:cubicBezTo>
                  <a:pt x="553003" y="2061065"/>
                  <a:pt x="563566" y="2047304"/>
                  <a:pt x="578120" y="2040835"/>
                </a:cubicBezTo>
                <a:cubicBezTo>
                  <a:pt x="702082" y="1985741"/>
                  <a:pt x="796315" y="2008026"/>
                  <a:pt x="949181" y="2001078"/>
                </a:cubicBezTo>
                <a:lnTo>
                  <a:pt x="1068451" y="1961322"/>
                </a:lnTo>
                <a:lnTo>
                  <a:pt x="1108207" y="1948070"/>
                </a:lnTo>
                <a:cubicBezTo>
                  <a:pt x="1125877" y="1921566"/>
                  <a:pt x="1151143" y="1898777"/>
                  <a:pt x="1161216" y="1868557"/>
                </a:cubicBezTo>
                <a:cubicBezTo>
                  <a:pt x="1165633" y="1855305"/>
                  <a:pt x="1167281" y="1840778"/>
                  <a:pt x="1174468" y="1828800"/>
                </a:cubicBezTo>
                <a:cubicBezTo>
                  <a:pt x="1190782" y="1801610"/>
                  <a:pt x="1217925" y="1795745"/>
                  <a:pt x="1240729" y="1775791"/>
                </a:cubicBezTo>
                <a:cubicBezTo>
                  <a:pt x="1264236" y="1755222"/>
                  <a:pt x="1284903" y="1731617"/>
                  <a:pt x="1306990" y="1709530"/>
                </a:cubicBezTo>
                <a:cubicBezTo>
                  <a:pt x="1444852" y="1571669"/>
                  <a:pt x="1257352" y="1753971"/>
                  <a:pt x="1386503" y="1643270"/>
                </a:cubicBezTo>
                <a:cubicBezTo>
                  <a:pt x="1405476" y="1627008"/>
                  <a:pt x="1439512" y="1590261"/>
                  <a:pt x="1439512" y="1590261"/>
                </a:cubicBezTo>
                <a:cubicBezTo>
                  <a:pt x="1443929" y="1541670"/>
                  <a:pt x="1447656" y="1493011"/>
                  <a:pt x="1452764" y="1444487"/>
                </a:cubicBezTo>
                <a:cubicBezTo>
                  <a:pt x="1455262" y="1420760"/>
                  <a:pt x="1467600" y="1307212"/>
                  <a:pt x="1479268" y="1272209"/>
                </a:cubicBezTo>
                <a:cubicBezTo>
                  <a:pt x="1485515" y="1253467"/>
                  <a:pt x="1495609" y="1236140"/>
                  <a:pt x="1505773" y="1219200"/>
                </a:cubicBezTo>
                <a:cubicBezTo>
                  <a:pt x="1526758" y="1184226"/>
                  <a:pt x="1552706" y="1128461"/>
                  <a:pt x="1598538" y="1113183"/>
                </a:cubicBezTo>
                <a:cubicBezTo>
                  <a:pt x="1624029" y="1104686"/>
                  <a:pt x="1651547" y="1104348"/>
                  <a:pt x="1678051" y="1099930"/>
                </a:cubicBezTo>
                <a:cubicBezTo>
                  <a:pt x="1691303" y="1091095"/>
                  <a:pt x="1705370" y="1083375"/>
                  <a:pt x="1717807" y="1073426"/>
                </a:cubicBezTo>
                <a:cubicBezTo>
                  <a:pt x="1727563" y="1065621"/>
                  <a:pt x="1733598" y="1053350"/>
                  <a:pt x="1744312" y="1046922"/>
                </a:cubicBezTo>
                <a:cubicBezTo>
                  <a:pt x="1756290" y="1039735"/>
                  <a:pt x="1770637" y="1037508"/>
                  <a:pt x="1784068" y="1033670"/>
                </a:cubicBezTo>
                <a:cubicBezTo>
                  <a:pt x="1900558" y="1000386"/>
                  <a:pt x="1781505" y="1038941"/>
                  <a:pt x="1876834" y="1007165"/>
                </a:cubicBezTo>
                <a:cubicBezTo>
                  <a:pt x="1967970" y="946408"/>
                  <a:pt x="1926128" y="964231"/>
                  <a:pt x="1996103" y="940904"/>
                </a:cubicBezTo>
                <a:cubicBezTo>
                  <a:pt x="2025408" y="911599"/>
                  <a:pt x="2038720" y="893091"/>
                  <a:pt x="2075616" y="874643"/>
                </a:cubicBezTo>
                <a:cubicBezTo>
                  <a:pt x="2185425" y="819738"/>
                  <a:pt x="2101353" y="869293"/>
                  <a:pt x="2181634" y="834887"/>
                </a:cubicBezTo>
                <a:cubicBezTo>
                  <a:pt x="2199792" y="827105"/>
                  <a:pt x="2217490" y="818184"/>
                  <a:pt x="2234642" y="808383"/>
                </a:cubicBezTo>
                <a:cubicBezTo>
                  <a:pt x="2248471" y="800481"/>
                  <a:pt x="2261518" y="791246"/>
                  <a:pt x="2274399" y="781878"/>
                </a:cubicBezTo>
                <a:cubicBezTo>
                  <a:pt x="2310124" y="755896"/>
                  <a:pt x="2339402" y="718771"/>
                  <a:pt x="2380416" y="702365"/>
                </a:cubicBezTo>
                <a:cubicBezTo>
                  <a:pt x="2402503" y="693530"/>
                  <a:pt x="2425400" y="686499"/>
                  <a:pt x="2446677" y="675861"/>
                </a:cubicBezTo>
                <a:cubicBezTo>
                  <a:pt x="2460923" y="668738"/>
                  <a:pt x="2473997" y="659307"/>
                  <a:pt x="2486434" y="649357"/>
                </a:cubicBezTo>
                <a:cubicBezTo>
                  <a:pt x="2496190" y="641552"/>
                  <a:pt x="2501763" y="628440"/>
                  <a:pt x="2512938" y="622852"/>
                </a:cubicBezTo>
                <a:cubicBezTo>
                  <a:pt x="2537930" y="610356"/>
                  <a:pt x="2647933" y="597888"/>
                  <a:pt x="2658712" y="596348"/>
                </a:cubicBezTo>
                <a:cubicBezTo>
                  <a:pt x="2667547" y="587513"/>
                  <a:pt x="2678788" y="580557"/>
                  <a:pt x="2685216" y="569843"/>
                </a:cubicBezTo>
                <a:cubicBezTo>
                  <a:pt x="2692403" y="557865"/>
                  <a:pt x="2694631" y="543518"/>
                  <a:pt x="2698468" y="530087"/>
                </a:cubicBezTo>
                <a:cubicBezTo>
                  <a:pt x="2701620" y="519053"/>
                  <a:pt x="2716304" y="451770"/>
                  <a:pt x="2724973" y="437322"/>
                </a:cubicBezTo>
                <a:cubicBezTo>
                  <a:pt x="2731401" y="426608"/>
                  <a:pt x="2743672" y="420573"/>
                  <a:pt x="2751477" y="410817"/>
                </a:cubicBezTo>
                <a:cubicBezTo>
                  <a:pt x="2761426" y="398380"/>
                  <a:pt x="2767616" y="383154"/>
                  <a:pt x="2777981" y="371061"/>
                </a:cubicBezTo>
                <a:cubicBezTo>
                  <a:pt x="2794243" y="352088"/>
                  <a:pt x="2817129" y="338844"/>
                  <a:pt x="2830990" y="318052"/>
                </a:cubicBezTo>
                <a:cubicBezTo>
                  <a:pt x="2839825" y="304800"/>
                  <a:pt x="2845057" y="288245"/>
                  <a:pt x="2857494" y="278296"/>
                </a:cubicBezTo>
                <a:cubicBezTo>
                  <a:pt x="2868402" y="269569"/>
                  <a:pt x="2885040" y="271827"/>
                  <a:pt x="2897251" y="265043"/>
                </a:cubicBezTo>
                <a:cubicBezTo>
                  <a:pt x="2925097" y="249573"/>
                  <a:pt x="2946545" y="222108"/>
                  <a:pt x="2976764" y="212035"/>
                </a:cubicBezTo>
                <a:cubicBezTo>
                  <a:pt x="2990016" y="207618"/>
                  <a:pt x="3003089" y="202621"/>
                  <a:pt x="3016520" y="198783"/>
                </a:cubicBezTo>
                <a:cubicBezTo>
                  <a:pt x="3133010" y="165499"/>
                  <a:pt x="3013957" y="204054"/>
                  <a:pt x="3109286" y="172278"/>
                </a:cubicBezTo>
                <a:cubicBezTo>
                  <a:pt x="3122538" y="163443"/>
                  <a:pt x="3136605" y="155723"/>
                  <a:pt x="3149042" y="145774"/>
                </a:cubicBezTo>
                <a:cubicBezTo>
                  <a:pt x="3158798" y="137969"/>
                  <a:pt x="3164372" y="124858"/>
                  <a:pt x="3175547" y="119270"/>
                </a:cubicBezTo>
                <a:cubicBezTo>
                  <a:pt x="3175551" y="119268"/>
                  <a:pt x="3274936" y="86140"/>
                  <a:pt x="3294816" y="79513"/>
                </a:cubicBezTo>
                <a:lnTo>
                  <a:pt x="3334573" y="66261"/>
                </a:lnTo>
                <a:lnTo>
                  <a:pt x="3374329" y="53009"/>
                </a:lnTo>
                <a:cubicBezTo>
                  <a:pt x="3383164" y="44174"/>
                  <a:pt x="3389659" y="32092"/>
                  <a:pt x="3400834" y="26504"/>
                </a:cubicBezTo>
                <a:cubicBezTo>
                  <a:pt x="3425822" y="14010"/>
                  <a:pt x="3480347" y="0"/>
                  <a:pt x="3480347" y="0"/>
                </a:cubicBezTo>
                <a:cubicBezTo>
                  <a:pt x="3515686" y="4417"/>
                  <a:pt x="3552252" y="3018"/>
                  <a:pt x="3586364" y="13252"/>
                </a:cubicBezTo>
                <a:cubicBezTo>
                  <a:pt x="3598331" y="16842"/>
                  <a:pt x="3611318" y="27359"/>
                  <a:pt x="3612868" y="39757"/>
                </a:cubicBezTo>
                <a:cubicBezTo>
                  <a:pt x="3616201" y="66419"/>
                  <a:pt x="3608113" y="93779"/>
                  <a:pt x="3599616" y="119270"/>
                </a:cubicBezTo>
                <a:cubicBezTo>
                  <a:pt x="3594580" y="134380"/>
                  <a:pt x="3583477" y="146933"/>
                  <a:pt x="3573112" y="159026"/>
                </a:cubicBezTo>
                <a:cubicBezTo>
                  <a:pt x="3514900" y="226939"/>
                  <a:pt x="3527539" y="209556"/>
                  <a:pt x="3440590" y="238539"/>
                </a:cubicBezTo>
                <a:lnTo>
                  <a:pt x="3400834" y="251791"/>
                </a:lnTo>
                <a:cubicBezTo>
                  <a:pt x="3337832" y="293793"/>
                  <a:pt x="3376187" y="273260"/>
                  <a:pt x="3281564" y="304800"/>
                </a:cubicBezTo>
                <a:lnTo>
                  <a:pt x="3241807" y="318052"/>
                </a:lnTo>
                <a:lnTo>
                  <a:pt x="3202051" y="331304"/>
                </a:lnTo>
                <a:cubicBezTo>
                  <a:pt x="3074446" y="458909"/>
                  <a:pt x="3210201" y="330085"/>
                  <a:pt x="3109286" y="410817"/>
                </a:cubicBezTo>
                <a:cubicBezTo>
                  <a:pt x="3099529" y="418622"/>
                  <a:pt x="3093495" y="430894"/>
                  <a:pt x="3082781" y="437322"/>
                </a:cubicBezTo>
                <a:cubicBezTo>
                  <a:pt x="3070803" y="444509"/>
                  <a:pt x="3056277" y="446157"/>
                  <a:pt x="3043025" y="450574"/>
                </a:cubicBezTo>
                <a:cubicBezTo>
                  <a:pt x="3034190" y="459409"/>
                  <a:pt x="3022948" y="466364"/>
                  <a:pt x="3016520" y="477078"/>
                </a:cubicBezTo>
                <a:cubicBezTo>
                  <a:pt x="3009333" y="489056"/>
                  <a:pt x="3009515" y="504341"/>
                  <a:pt x="3003268" y="516835"/>
                </a:cubicBezTo>
                <a:cubicBezTo>
                  <a:pt x="2996145" y="531081"/>
                  <a:pt x="2985599" y="543339"/>
                  <a:pt x="2976764" y="556591"/>
                </a:cubicBezTo>
                <a:cubicBezTo>
                  <a:pt x="2965949" y="589037"/>
                  <a:pt x="2957478" y="620697"/>
                  <a:pt x="2937007" y="649357"/>
                </a:cubicBezTo>
                <a:cubicBezTo>
                  <a:pt x="2926114" y="664607"/>
                  <a:pt x="2910503" y="675861"/>
                  <a:pt x="2897251" y="689113"/>
                </a:cubicBezTo>
                <a:cubicBezTo>
                  <a:pt x="2871452" y="766513"/>
                  <a:pt x="2904186" y="695430"/>
                  <a:pt x="2844242" y="755374"/>
                </a:cubicBezTo>
                <a:cubicBezTo>
                  <a:pt x="2828624" y="770992"/>
                  <a:pt x="2817738" y="790713"/>
                  <a:pt x="2804486" y="808383"/>
                </a:cubicBezTo>
                <a:cubicBezTo>
                  <a:pt x="2792034" y="845740"/>
                  <a:pt x="2792087" y="865335"/>
                  <a:pt x="2751477" y="887896"/>
                </a:cubicBezTo>
                <a:cubicBezTo>
                  <a:pt x="2727055" y="901464"/>
                  <a:pt x="2695210" y="898903"/>
                  <a:pt x="2671964" y="914400"/>
                </a:cubicBezTo>
                <a:cubicBezTo>
                  <a:pt x="2658712" y="923235"/>
                  <a:pt x="2644644" y="930954"/>
                  <a:pt x="2632207" y="940904"/>
                </a:cubicBezTo>
                <a:cubicBezTo>
                  <a:pt x="2622451" y="948709"/>
                  <a:pt x="2617304" y="962769"/>
                  <a:pt x="2605703" y="967409"/>
                </a:cubicBezTo>
                <a:cubicBezTo>
                  <a:pt x="2571882" y="980938"/>
                  <a:pt x="2499686" y="993913"/>
                  <a:pt x="2499686" y="993913"/>
                </a:cubicBezTo>
                <a:cubicBezTo>
                  <a:pt x="2436799" y="1056800"/>
                  <a:pt x="2470383" y="1039020"/>
                  <a:pt x="2406920" y="1060174"/>
                </a:cubicBezTo>
                <a:cubicBezTo>
                  <a:pt x="2398085" y="1073426"/>
                  <a:pt x="2391678" y="1088668"/>
                  <a:pt x="2380416" y="1099930"/>
                </a:cubicBezTo>
                <a:cubicBezTo>
                  <a:pt x="2369154" y="1111192"/>
                  <a:pt x="2353097" y="1116485"/>
                  <a:pt x="2340660" y="1126435"/>
                </a:cubicBezTo>
                <a:cubicBezTo>
                  <a:pt x="2330904" y="1134240"/>
                  <a:pt x="2323911" y="1145134"/>
                  <a:pt x="2314155" y="1152939"/>
                </a:cubicBezTo>
                <a:cubicBezTo>
                  <a:pt x="2271359" y="1187175"/>
                  <a:pt x="2279890" y="1167552"/>
                  <a:pt x="2247894" y="1205948"/>
                </a:cubicBezTo>
                <a:cubicBezTo>
                  <a:pt x="2233754" y="1222916"/>
                  <a:pt x="2219844" y="1240227"/>
                  <a:pt x="2208138" y="1258957"/>
                </a:cubicBezTo>
                <a:cubicBezTo>
                  <a:pt x="2190814" y="1286676"/>
                  <a:pt x="2179448" y="1327403"/>
                  <a:pt x="2155129" y="1351722"/>
                </a:cubicBezTo>
                <a:cubicBezTo>
                  <a:pt x="2143867" y="1362984"/>
                  <a:pt x="2127359" y="1367738"/>
                  <a:pt x="2115373" y="1378226"/>
                </a:cubicBezTo>
                <a:cubicBezTo>
                  <a:pt x="2091866" y="1398795"/>
                  <a:pt x="2071199" y="1422400"/>
                  <a:pt x="2049112" y="1444487"/>
                </a:cubicBezTo>
                <a:lnTo>
                  <a:pt x="2022607" y="1470991"/>
                </a:lnTo>
                <a:cubicBezTo>
                  <a:pt x="2018190" y="1484243"/>
                  <a:pt x="2017736" y="1499573"/>
                  <a:pt x="2009355" y="1510748"/>
                </a:cubicBezTo>
                <a:cubicBezTo>
                  <a:pt x="1970594" y="1562430"/>
                  <a:pt x="1949319" y="1572859"/>
                  <a:pt x="1903338" y="1603513"/>
                </a:cubicBezTo>
                <a:cubicBezTo>
                  <a:pt x="1894503" y="1616765"/>
                  <a:pt x="1886784" y="1630833"/>
                  <a:pt x="1876834" y="1643270"/>
                </a:cubicBezTo>
                <a:cubicBezTo>
                  <a:pt x="1869029" y="1653026"/>
                  <a:pt x="1855917" y="1658599"/>
                  <a:pt x="1850329" y="1669774"/>
                </a:cubicBezTo>
                <a:cubicBezTo>
                  <a:pt x="1842184" y="1686065"/>
                  <a:pt x="1847180" y="1707629"/>
                  <a:pt x="1837077" y="1722783"/>
                </a:cubicBezTo>
                <a:cubicBezTo>
                  <a:pt x="1822398" y="1744802"/>
                  <a:pt x="1780242" y="1754980"/>
                  <a:pt x="1757564" y="1762539"/>
                </a:cubicBezTo>
                <a:cubicBezTo>
                  <a:pt x="1637645" y="1882458"/>
                  <a:pt x="1804342" y="1724142"/>
                  <a:pt x="1664799" y="1828800"/>
                </a:cubicBezTo>
                <a:cubicBezTo>
                  <a:pt x="1644808" y="1843793"/>
                  <a:pt x="1625651" y="1861017"/>
                  <a:pt x="1611790" y="1881809"/>
                </a:cubicBezTo>
                <a:cubicBezTo>
                  <a:pt x="1592110" y="1911329"/>
                  <a:pt x="1585758" y="1926489"/>
                  <a:pt x="1558781" y="1948070"/>
                </a:cubicBezTo>
                <a:cubicBezTo>
                  <a:pt x="1522082" y="1977430"/>
                  <a:pt x="1521259" y="1973829"/>
                  <a:pt x="1479268" y="1987826"/>
                </a:cubicBezTo>
                <a:cubicBezTo>
                  <a:pt x="1448346" y="2034210"/>
                  <a:pt x="1439514" y="2058503"/>
                  <a:pt x="1373251" y="2080591"/>
                </a:cubicBezTo>
                <a:lnTo>
                  <a:pt x="1293738" y="2107096"/>
                </a:lnTo>
                <a:cubicBezTo>
                  <a:pt x="1289321" y="2120348"/>
                  <a:pt x="1290363" y="2136975"/>
                  <a:pt x="1280486" y="2146852"/>
                </a:cubicBezTo>
                <a:cubicBezTo>
                  <a:pt x="1266517" y="2160821"/>
                  <a:pt x="1245819" y="2166020"/>
                  <a:pt x="1227477" y="2173357"/>
                </a:cubicBezTo>
                <a:cubicBezTo>
                  <a:pt x="1201537" y="2183733"/>
                  <a:pt x="1171210" y="2184364"/>
                  <a:pt x="1147964" y="2199861"/>
                </a:cubicBezTo>
                <a:cubicBezTo>
                  <a:pt x="1093053" y="2236468"/>
                  <a:pt x="1123659" y="2222502"/>
                  <a:pt x="1055199" y="2239617"/>
                </a:cubicBezTo>
                <a:cubicBezTo>
                  <a:pt x="1006891" y="2312079"/>
                  <a:pt x="1056391" y="2252074"/>
                  <a:pt x="975686" y="2305878"/>
                </a:cubicBezTo>
                <a:cubicBezTo>
                  <a:pt x="965290" y="2312809"/>
                  <a:pt x="958938" y="2324578"/>
                  <a:pt x="949181" y="2332383"/>
                </a:cubicBezTo>
                <a:cubicBezTo>
                  <a:pt x="912482" y="2361743"/>
                  <a:pt x="911659" y="2358142"/>
                  <a:pt x="869668" y="2372139"/>
                </a:cubicBezTo>
                <a:cubicBezTo>
                  <a:pt x="847581" y="2394226"/>
                  <a:pt x="833040" y="2428523"/>
                  <a:pt x="803407" y="2438400"/>
                </a:cubicBezTo>
                <a:lnTo>
                  <a:pt x="723894" y="2464904"/>
                </a:lnTo>
                <a:cubicBezTo>
                  <a:pt x="710642" y="2469321"/>
                  <a:pt x="697999" y="2476424"/>
                  <a:pt x="684138" y="2478157"/>
                </a:cubicBezTo>
                <a:lnTo>
                  <a:pt x="578120" y="2491409"/>
                </a:lnTo>
                <a:cubicBezTo>
                  <a:pt x="479608" y="2524246"/>
                  <a:pt x="595825" y="2488880"/>
                  <a:pt x="392590" y="2517913"/>
                </a:cubicBezTo>
                <a:cubicBezTo>
                  <a:pt x="378762" y="2519888"/>
                  <a:pt x="366265" y="2527328"/>
                  <a:pt x="352834" y="2531165"/>
                </a:cubicBezTo>
                <a:cubicBezTo>
                  <a:pt x="335321" y="2536169"/>
                  <a:pt x="317270" y="2539183"/>
                  <a:pt x="299825" y="2544417"/>
                </a:cubicBezTo>
                <a:cubicBezTo>
                  <a:pt x="273065" y="2552445"/>
                  <a:pt x="246816" y="2562087"/>
                  <a:pt x="220312" y="2570922"/>
                </a:cubicBezTo>
                <a:lnTo>
                  <a:pt x="180555" y="2584174"/>
                </a:lnTo>
                <a:cubicBezTo>
                  <a:pt x="180294" y="2584130"/>
                  <a:pt x="61213" y="2566456"/>
                  <a:pt x="48034" y="2557670"/>
                </a:cubicBezTo>
                <a:cubicBezTo>
                  <a:pt x="34782" y="2548835"/>
                  <a:pt x="30364" y="2531165"/>
                  <a:pt x="21529" y="2517913"/>
                </a:cubicBezTo>
                <a:cubicBezTo>
                  <a:pt x="2889" y="2461992"/>
                  <a:pt x="0" y="2473995"/>
                  <a:pt x="21529" y="2398643"/>
                </a:cubicBezTo>
                <a:cubicBezTo>
                  <a:pt x="23245" y="2392636"/>
                  <a:pt x="30364" y="2389808"/>
                  <a:pt x="34781" y="2385391"/>
                </a:cubicBezTo>
                <a:lnTo>
                  <a:pt x="34781" y="2451652"/>
                </a:lnTo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108174" y="3737113"/>
            <a:ext cx="755374" cy="873410"/>
          </a:xfrm>
          <a:custGeom>
            <a:avLst/>
            <a:gdLst>
              <a:gd name="connsiteX0" fmla="*/ 0 w 755374"/>
              <a:gd name="connsiteY0" fmla="*/ 848139 h 873410"/>
              <a:gd name="connsiteX1" fmla="*/ 0 w 755374"/>
              <a:gd name="connsiteY1" fmla="*/ 848139 h 873410"/>
              <a:gd name="connsiteX2" fmla="*/ 53009 w 755374"/>
              <a:gd name="connsiteY2" fmla="*/ 728870 h 873410"/>
              <a:gd name="connsiteX3" fmla="*/ 106017 w 755374"/>
              <a:gd name="connsiteY3" fmla="*/ 636104 h 873410"/>
              <a:gd name="connsiteX4" fmla="*/ 119269 w 755374"/>
              <a:gd name="connsiteY4" fmla="*/ 596348 h 873410"/>
              <a:gd name="connsiteX5" fmla="*/ 132522 w 755374"/>
              <a:gd name="connsiteY5" fmla="*/ 530087 h 873410"/>
              <a:gd name="connsiteX6" fmla="*/ 172278 w 755374"/>
              <a:gd name="connsiteY6" fmla="*/ 477078 h 873410"/>
              <a:gd name="connsiteX7" fmla="*/ 212035 w 755374"/>
              <a:gd name="connsiteY7" fmla="*/ 410817 h 873410"/>
              <a:gd name="connsiteX8" fmla="*/ 251791 w 755374"/>
              <a:gd name="connsiteY8" fmla="*/ 357809 h 873410"/>
              <a:gd name="connsiteX9" fmla="*/ 278296 w 755374"/>
              <a:gd name="connsiteY9" fmla="*/ 318052 h 873410"/>
              <a:gd name="connsiteX10" fmla="*/ 331304 w 755374"/>
              <a:gd name="connsiteY10" fmla="*/ 251791 h 873410"/>
              <a:gd name="connsiteX11" fmla="*/ 357809 w 755374"/>
              <a:gd name="connsiteY11" fmla="*/ 225287 h 873410"/>
              <a:gd name="connsiteX12" fmla="*/ 384313 w 755374"/>
              <a:gd name="connsiteY12" fmla="*/ 185530 h 873410"/>
              <a:gd name="connsiteX13" fmla="*/ 477078 w 755374"/>
              <a:gd name="connsiteY13" fmla="*/ 79513 h 873410"/>
              <a:gd name="connsiteX14" fmla="*/ 583096 w 755374"/>
              <a:gd name="connsiteY14" fmla="*/ 79513 h 873410"/>
              <a:gd name="connsiteX15" fmla="*/ 622852 w 755374"/>
              <a:gd name="connsiteY15" fmla="*/ 66261 h 873410"/>
              <a:gd name="connsiteX16" fmla="*/ 662609 w 755374"/>
              <a:gd name="connsiteY16" fmla="*/ 53009 h 873410"/>
              <a:gd name="connsiteX17" fmla="*/ 728869 w 755374"/>
              <a:gd name="connsiteY17" fmla="*/ 0 h 873410"/>
              <a:gd name="connsiteX18" fmla="*/ 755374 w 755374"/>
              <a:gd name="connsiteY18" fmla="*/ 26504 h 873410"/>
              <a:gd name="connsiteX19" fmla="*/ 728869 w 755374"/>
              <a:gd name="connsiteY19" fmla="*/ 212035 h 873410"/>
              <a:gd name="connsiteX20" fmla="*/ 702365 w 755374"/>
              <a:gd name="connsiteY20" fmla="*/ 265044 h 873410"/>
              <a:gd name="connsiteX21" fmla="*/ 609600 w 755374"/>
              <a:gd name="connsiteY21" fmla="*/ 384313 h 873410"/>
              <a:gd name="connsiteX22" fmla="*/ 583096 w 755374"/>
              <a:gd name="connsiteY22" fmla="*/ 477078 h 873410"/>
              <a:gd name="connsiteX23" fmla="*/ 569843 w 755374"/>
              <a:gd name="connsiteY23" fmla="*/ 689113 h 873410"/>
              <a:gd name="connsiteX24" fmla="*/ 556591 w 755374"/>
              <a:gd name="connsiteY24" fmla="*/ 848139 h 873410"/>
              <a:gd name="connsiteX25" fmla="*/ 0 w 755374"/>
              <a:gd name="connsiteY25" fmla="*/ 848139 h 87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5374" h="873410">
                <a:moveTo>
                  <a:pt x="0" y="848139"/>
                </a:moveTo>
                <a:lnTo>
                  <a:pt x="0" y="848139"/>
                </a:lnTo>
                <a:cubicBezTo>
                  <a:pt x="17670" y="808383"/>
                  <a:pt x="33552" y="767783"/>
                  <a:pt x="53009" y="728870"/>
                </a:cubicBezTo>
                <a:cubicBezTo>
                  <a:pt x="119548" y="595792"/>
                  <a:pt x="36325" y="798720"/>
                  <a:pt x="106017" y="636104"/>
                </a:cubicBezTo>
                <a:cubicBezTo>
                  <a:pt x="111520" y="623265"/>
                  <a:pt x="115881" y="609900"/>
                  <a:pt x="119269" y="596348"/>
                </a:cubicBezTo>
                <a:cubicBezTo>
                  <a:pt x="124732" y="574496"/>
                  <a:pt x="123374" y="550670"/>
                  <a:pt x="132522" y="530087"/>
                </a:cubicBezTo>
                <a:cubicBezTo>
                  <a:pt x="141492" y="509904"/>
                  <a:pt x="160026" y="495455"/>
                  <a:pt x="172278" y="477078"/>
                </a:cubicBezTo>
                <a:cubicBezTo>
                  <a:pt x="186566" y="455646"/>
                  <a:pt x="197747" y="432249"/>
                  <a:pt x="212035" y="410817"/>
                </a:cubicBezTo>
                <a:cubicBezTo>
                  <a:pt x="224287" y="392440"/>
                  <a:pt x="238953" y="375782"/>
                  <a:pt x="251791" y="357809"/>
                </a:cubicBezTo>
                <a:cubicBezTo>
                  <a:pt x="261049" y="344848"/>
                  <a:pt x="268740" y="330794"/>
                  <a:pt x="278296" y="318052"/>
                </a:cubicBezTo>
                <a:cubicBezTo>
                  <a:pt x="295267" y="295424"/>
                  <a:pt x="312896" y="273267"/>
                  <a:pt x="331304" y="251791"/>
                </a:cubicBezTo>
                <a:cubicBezTo>
                  <a:pt x="339435" y="242305"/>
                  <a:pt x="350004" y="235043"/>
                  <a:pt x="357809" y="225287"/>
                </a:cubicBezTo>
                <a:cubicBezTo>
                  <a:pt x="367759" y="212850"/>
                  <a:pt x="373825" y="197516"/>
                  <a:pt x="384313" y="185530"/>
                </a:cubicBezTo>
                <a:cubicBezTo>
                  <a:pt x="492845" y="61493"/>
                  <a:pt x="417436" y="168978"/>
                  <a:pt x="477078" y="79513"/>
                </a:cubicBezTo>
                <a:cubicBezTo>
                  <a:pt x="523338" y="125772"/>
                  <a:pt x="491730" y="109968"/>
                  <a:pt x="583096" y="79513"/>
                </a:cubicBezTo>
                <a:lnTo>
                  <a:pt x="622852" y="66261"/>
                </a:lnTo>
                <a:lnTo>
                  <a:pt x="662609" y="53009"/>
                </a:lnTo>
                <a:cubicBezTo>
                  <a:pt x="674147" y="41471"/>
                  <a:pt x="712150" y="0"/>
                  <a:pt x="728869" y="0"/>
                </a:cubicBezTo>
                <a:cubicBezTo>
                  <a:pt x="741363" y="0"/>
                  <a:pt x="746539" y="17669"/>
                  <a:pt x="755374" y="26504"/>
                </a:cubicBezTo>
                <a:cubicBezTo>
                  <a:pt x="753259" y="43422"/>
                  <a:pt x="737060" y="184732"/>
                  <a:pt x="728869" y="212035"/>
                </a:cubicBezTo>
                <a:cubicBezTo>
                  <a:pt x="723192" y="230957"/>
                  <a:pt x="712529" y="248104"/>
                  <a:pt x="702365" y="265044"/>
                </a:cubicBezTo>
                <a:cubicBezTo>
                  <a:pt x="654813" y="344298"/>
                  <a:pt x="662554" y="331359"/>
                  <a:pt x="609600" y="384313"/>
                </a:cubicBezTo>
                <a:cubicBezTo>
                  <a:pt x="601528" y="408529"/>
                  <a:pt x="585473" y="453308"/>
                  <a:pt x="583096" y="477078"/>
                </a:cubicBezTo>
                <a:cubicBezTo>
                  <a:pt x="576049" y="547543"/>
                  <a:pt x="575074" y="618490"/>
                  <a:pt x="569843" y="689113"/>
                </a:cubicBezTo>
                <a:cubicBezTo>
                  <a:pt x="556191" y="873410"/>
                  <a:pt x="556591" y="783006"/>
                  <a:pt x="556591" y="848139"/>
                </a:cubicBezTo>
                <a:lnTo>
                  <a:pt x="0" y="848139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832407" y="3856383"/>
            <a:ext cx="250483" cy="622094"/>
          </a:xfrm>
          <a:custGeom>
            <a:avLst/>
            <a:gdLst>
              <a:gd name="connsiteX0" fmla="*/ 150410 w 250483"/>
              <a:gd name="connsiteY0" fmla="*/ 0 h 622094"/>
              <a:gd name="connsiteX1" fmla="*/ 150410 w 250483"/>
              <a:gd name="connsiteY1" fmla="*/ 0 h 622094"/>
              <a:gd name="connsiteX2" fmla="*/ 110654 w 250483"/>
              <a:gd name="connsiteY2" fmla="*/ 119269 h 622094"/>
              <a:gd name="connsiteX3" fmla="*/ 97402 w 250483"/>
              <a:gd name="connsiteY3" fmla="*/ 251791 h 622094"/>
              <a:gd name="connsiteX4" fmla="*/ 70897 w 250483"/>
              <a:gd name="connsiteY4" fmla="*/ 331304 h 622094"/>
              <a:gd name="connsiteX5" fmla="*/ 31141 w 250483"/>
              <a:gd name="connsiteY5" fmla="*/ 463826 h 622094"/>
              <a:gd name="connsiteX6" fmla="*/ 4636 w 250483"/>
              <a:gd name="connsiteY6" fmla="*/ 490330 h 622094"/>
              <a:gd name="connsiteX7" fmla="*/ 17889 w 250483"/>
              <a:gd name="connsiteY7" fmla="*/ 609600 h 622094"/>
              <a:gd name="connsiteX8" fmla="*/ 57645 w 250483"/>
              <a:gd name="connsiteY8" fmla="*/ 596347 h 622094"/>
              <a:gd name="connsiteX9" fmla="*/ 70897 w 250483"/>
              <a:gd name="connsiteY9" fmla="*/ 556591 h 622094"/>
              <a:gd name="connsiteX10" fmla="*/ 163663 w 250483"/>
              <a:gd name="connsiteY10" fmla="*/ 450574 h 622094"/>
              <a:gd name="connsiteX11" fmla="*/ 190167 w 250483"/>
              <a:gd name="connsiteY11" fmla="*/ 424069 h 622094"/>
              <a:gd name="connsiteX12" fmla="*/ 203419 w 250483"/>
              <a:gd name="connsiteY12" fmla="*/ 384313 h 622094"/>
              <a:gd name="connsiteX13" fmla="*/ 229923 w 250483"/>
              <a:gd name="connsiteY13" fmla="*/ 344556 h 622094"/>
              <a:gd name="connsiteX14" fmla="*/ 190167 w 250483"/>
              <a:gd name="connsiteY14" fmla="*/ 92765 h 622094"/>
              <a:gd name="connsiteX15" fmla="*/ 150410 w 250483"/>
              <a:gd name="connsiteY15" fmla="*/ 0 h 62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0483" h="622094">
                <a:moveTo>
                  <a:pt x="150410" y="0"/>
                </a:moveTo>
                <a:lnTo>
                  <a:pt x="150410" y="0"/>
                </a:lnTo>
                <a:cubicBezTo>
                  <a:pt x="137158" y="39756"/>
                  <a:pt x="119287" y="78261"/>
                  <a:pt x="110654" y="119269"/>
                </a:cubicBezTo>
                <a:cubicBezTo>
                  <a:pt x="101508" y="162711"/>
                  <a:pt x="105583" y="208157"/>
                  <a:pt x="97402" y="251791"/>
                </a:cubicBezTo>
                <a:cubicBezTo>
                  <a:pt x="92253" y="279251"/>
                  <a:pt x="77673" y="304200"/>
                  <a:pt x="70897" y="331304"/>
                </a:cubicBezTo>
                <a:cubicBezTo>
                  <a:pt x="64891" y="355327"/>
                  <a:pt x="41896" y="453072"/>
                  <a:pt x="31141" y="463826"/>
                </a:cubicBezTo>
                <a:lnTo>
                  <a:pt x="4636" y="490330"/>
                </a:lnTo>
                <a:cubicBezTo>
                  <a:pt x="9054" y="530087"/>
                  <a:pt x="0" y="573822"/>
                  <a:pt x="17889" y="609600"/>
                </a:cubicBezTo>
                <a:cubicBezTo>
                  <a:pt x="24136" y="622094"/>
                  <a:pt x="47768" y="606225"/>
                  <a:pt x="57645" y="596347"/>
                </a:cubicBezTo>
                <a:cubicBezTo>
                  <a:pt x="67522" y="586469"/>
                  <a:pt x="64650" y="569085"/>
                  <a:pt x="70897" y="556591"/>
                </a:cubicBezTo>
                <a:cubicBezTo>
                  <a:pt x="92813" y="512759"/>
                  <a:pt x="129118" y="485119"/>
                  <a:pt x="163663" y="450574"/>
                </a:cubicBezTo>
                <a:lnTo>
                  <a:pt x="190167" y="424069"/>
                </a:lnTo>
                <a:cubicBezTo>
                  <a:pt x="194584" y="410817"/>
                  <a:pt x="197172" y="396807"/>
                  <a:pt x="203419" y="384313"/>
                </a:cubicBezTo>
                <a:cubicBezTo>
                  <a:pt x="210542" y="370067"/>
                  <a:pt x="229086" y="360461"/>
                  <a:pt x="229923" y="344556"/>
                </a:cubicBezTo>
                <a:cubicBezTo>
                  <a:pt x="239999" y="153107"/>
                  <a:pt x="250483" y="183239"/>
                  <a:pt x="190167" y="92765"/>
                </a:cubicBezTo>
                <a:cubicBezTo>
                  <a:pt x="175400" y="33695"/>
                  <a:pt x="157036" y="15461"/>
                  <a:pt x="150410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821815" y="1705135"/>
            <a:ext cx="716144" cy="1753682"/>
          </a:xfrm>
          <a:custGeom>
            <a:avLst/>
            <a:gdLst>
              <a:gd name="connsiteX0" fmla="*/ 605489 w 716144"/>
              <a:gd name="connsiteY0" fmla="*/ 70656 h 1753682"/>
              <a:gd name="connsiteX1" fmla="*/ 605489 w 716144"/>
              <a:gd name="connsiteY1" fmla="*/ 70656 h 1753682"/>
              <a:gd name="connsiteX2" fmla="*/ 539228 w 716144"/>
              <a:gd name="connsiteY2" fmla="*/ 256187 h 1753682"/>
              <a:gd name="connsiteX3" fmla="*/ 512724 w 716144"/>
              <a:gd name="connsiteY3" fmla="*/ 375456 h 1753682"/>
              <a:gd name="connsiteX4" fmla="*/ 486220 w 716144"/>
              <a:gd name="connsiteY4" fmla="*/ 454969 h 1753682"/>
              <a:gd name="connsiteX5" fmla="*/ 433211 w 716144"/>
              <a:gd name="connsiteY5" fmla="*/ 521230 h 1753682"/>
              <a:gd name="connsiteX6" fmla="*/ 380202 w 716144"/>
              <a:gd name="connsiteY6" fmla="*/ 600743 h 1753682"/>
              <a:gd name="connsiteX7" fmla="*/ 366950 w 716144"/>
              <a:gd name="connsiteY7" fmla="*/ 640500 h 1753682"/>
              <a:gd name="connsiteX8" fmla="*/ 287437 w 716144"/>
              <a:gd name="connsiteY8" fmla="*/ 706761 h 1753682"/>
              <a:gd name="connsiteX9" fmla="*/ 260933 w 716144"/>
              <a:gd name="connsiteY9" fmla="*/ 746517 h 1753682"/>
              <a:gd name="connsiteX10" fmla="*/ 221176 w 716144"/>
              <a:gd name="connsiteY10" fmla="*/ 773022 h 1753682"/>
              <a:gd name="connsiteX11" fmla="*/ 207924 w 716144"/>
              <a:gd name="connsiteY11" fmla="*/ 812778 h 1753682"/>
              <a:gd name="connsiteX12" fmla="*/ 181420 w 716144"/>
              <a:gd name="connsiteY12" fmla="*/ 852535 h 1753682"/>
              <a:gd name="connsiteX13" fmla="*/ 141663 w 716144"/>
              <a:gd name="connsiteY13" fmla="*/ 918795 h 1753682"/>
              <a:gd name="connsiteX14" fmla="*/ 101907 w 716144"/>
              <a:gd name="connsiteY14" fmla="*/ 998308 h 1753682"/>
              <a:gd name="connsiteX15" fmla="*/ 75402 w 716144"/>
              <a:gd name="connsiteY15" fmla="*/ 1077822 h 1753682"/>
              <a:gd name="connsiteX16" fmla="*/ 48898 w 716144"/>
              <a:gd name="connsiteY16" fmla="*/ 1157335 h 1753682"/>
              <a:gd name="connsiteX17" fmla="*/ 35646 w 716144"/>
              <a:gd name="connsiteY17" fmla="*/ 1236848 h 1753682"/>
              <a:gd name="connsiteX18" fmla="*/ 9142 w 716144"/>
              <a:gd name="connsiteY18" fmla="*/ 1316361 h 1753682"/>
              <a:gd name="connsiteX19" fmla="*/ 48898 w 716144"/>
              <a:gd name="connsiteY19" fmla="*/ 1607908 h 1753682"/>
              <a:gd name="connsiteX20" fmla="*/ 48898 w 716144"/>
              <a:gd name="connsiteY20" fmla="*/ 1607908 h 1753682"/>
              <a:gd name="connsiteX21" fmla="*/ 88655 w 716144"/>
              <a:gd name="connsiteY21" fmla="*/ 1713926 h 1753682"/>
              <a:gd name="connsiteX22" fmla="*/ 181420 w 716144"/>
              <a:gd name="connsiteY22" fmla="*/ 1753682 h 1753682"/>
              <a:gd name="connsiteX23" fmla="*/ 274185 w 716144"/>
              <a:gd name="connsiteY23" fmla="*/ 1740430 h 1753682"/>
              <a:gd name="connsiteX24" fmla="*/ 313942 w 716144"/>
              <a:gd name="connsiteY24" fmla="*/ 1713926 h 1753682"/>
              <a:gd name="connsiteX25" fmla="*/ 353698 w 716144"/>
              <a:gd name="connsiteY25" fmla="*/ 1700674 h 1753682"/>
              <a:gd name="connsiteX26" fmla="*/ 366950 w 716144"/>
              <a:gd name="connsiteY26" fmla="*/ 1660917 h 1753682"/>
              <a:gd name="connsiteX27" fmla="*/ 393455 w 716144"/>
              <a:gd name="connsiteY27" fmla="*/ 1607908 h 1753682"/>
              <a:gd name="connsiteX28" fmla="*/ 380202 w 716144"/>
              <a:gd name="connsiteY28" fmla="*/ 1541648 h 1753682"/>
              <a:gd name="connsiteX29" fmla="*/ 313942 w 716144"/>
              <a:gd name="connsiteY29" fmla="*/ 1422378 h 1753682"/>
              <a:gd name="connsiteX30" fmla="*/ 287437 w 716144"/>
              <a:gd name="connsiteY30" fmla="*/ 1395874 h 1753682"/>
              <a:gd name="connsiteX31" fmla="*/ 247681 w 716144"/>
              <a:gd name="connsiteY31" fmla="*/ 1303108 h 1753682"/>
              <a:gd name="connsiteX32" fmla="*/ 221176 w 716144"/>
              <a:gd name="connsiteY32" fmla="*/ 1223595 h 1753682"/>
              <a:gd name="connsiteX33" fmla="*/ 207924 w 716144"/>
              <a:gd name="connsiteY33" fmla="*/ 1183839 h 1753682"/>
              <a:gd name="connsiteX34" fmla="*/ 234428 w 716144"/>
              <a:gd name="connsiteY34" fmla="*/ 892291 h 1753682"/>
              <a:gd name="connsiteX35" fmla="*/ 247681 w 716144"/>
              <a:gd name="connsiteY35" fmla="*/ 852535 h 1753682"/>
              <a:gd name="connsiteX36" fmla="*/ 313942 w 716144"/>
              <a:gd name="connsiteY36" fmla="*/ 773022 h 1753682"/>
              <a:gd name="connsiteX37" fmla="*/ 340446 w 716144"/>
              <a:gd name="connsiteY37" fmla="*/ 720013 h 1753682"/>
              <a:gd name="connsiteX38" fmla="*/ 366950 w 716144"/>
              <a:gd name="connsiteY38" fmla="*/ 693508 h 1753682"/>
              <a:gd name="connsiteX39" fmla="*/ 380202 w 716144"/>
              <a:gd name="connsiteY39" fmla="*/ 653752 h 1753682"/>
              <a:gd name="connsiteX40" fmla="*/ 472968 w 716144"/>
              <a:gd name="connsiteY40" fmla="*/ 587491 h 1753682"/>
              <a:gd name="connsiteX41" fmla="*/ 539228 w 716144"/>
              <a:gd name="connsiteY41" fmla="*/ 521230 h 1753682"/>
              <a:gd name="connsiteX42" fmla="*/ 565733 w 716144"/>
              <a:gd name="connsiteY42" fmla="*/ 494726 h 1753682"/>
              <a:gd name="connsiteX43" fmla="*/ 605489 w 716144"/>
              <a:gd name="connsiteY43" fmla="*/ 415213 h 1753682"/>
              <a:gd name="connsiteX44" fmla="*/ 645246 w 716144"/>
              <a:gd name="connsiteY44" fmla="*/ 335700 h 1753682"/>
              <a:gd name="connsiteX45" fmla="*/ 685002 w 716144"/>
              <a:gd name="connsiteY45" fmla="*/ 136917 h 1753682"/>
              <a:gd name="connsiteX46" fmla="*/ 658498 w 716144"/>
              <a:gd name="connsiteY46" fmla="*/ 4395 h 1753682"/>
              <a:gd name="connsiteX47" fmla="*/ 671750 w 716144"/>
              <a:gd name="connsiteY47" fmla="*/ 4395 h 175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16144" h="1753682">
                <a:moveTo>
                  <a:pt x="605489" y="70656"/>
                </a:moveTo>
                <a:lnTo>
                  <a:pt x="605489" y="70656"/>
                </a:lnTo>
                <a:cubicBezTo>
                  <a:pt x="600438" y="84126"/>
                  <a:pt x="544717" y="228740"/>
                  <a:pt x="539228" y="256187"/>
                </a:cubicBezTo>
                <a:cubicBezTo>
                  <a:pt x="531662" y="294020"/>
                  <a:pt x="523953" y="338024"/>
                  <a:pt x="512724" y="375456"/>
                </a:cubicBezTo>
                <a:cubicBezTo>
                  <a:pt x="504696" y="402216"/>
                  <a:pt x="505975" y="435214"/>
                  <a:pt x="486220" y="454969"/>
                </a:cubicBezTo>
                <a:cubicBezTo>
                  <a:pt x="448453" y="492736"/>
                  <a:pt x="466646" y="471078"/>
                  <a:pt x="433211" y="521230"/>
                </a:cubicBezTo>
                <a:cubicBezTo>
                  <a:pt x="401701" y="615763"/>
                  <a:pt x="446381" y="501475"/>
                  <a:pt x="380202" y="600743"/>
                </a:cubicBezTo>
                <a:cubicBezTo>
                  <a:pt x="372453" y="612366"/>
                  <a:pt x="374699" y="628877"/>
                  <a:pt x="366950" y="640500"/>
                </a:cubicBezTo>
                <a:cubicBezTo>
                  <a:pt x="346543" y="671110"/>
                  <a:pt x="316772" y="687204"/>
                  <a:pt x="287437" y="706761"/>
                </a:cubicBezTo>
                <a:cubicBezTo>
                  <a:pt x="278602" y="720013"/>
                  <a:pt x="272195" y="735255"/>
                  <a:pt x="260933" y="746517"/>
                </a:cubicBezTo>
                <a:cubicBezTo>
                  <a:pt x="249671" y="757779"/>
                  <a:pt x="231126" y="760585"/>
                  <a:pt x="221176" y="773022"/>
                </a:cubicBezTo>
                <a:cubicBezTo>
                  <a:pt x="212450" y="783930"/>
                  <a:pt x="214171" y="800284"/>
                  <a:pt x="207924" y="812778"/>
                </a:cubicBezTo>
                <a:cubicBezTo>
                  <a:pt x="200801" y="827024"/>
                  <a:pt x="188543" y="838289"/>
                  <a:pt x="181420" y="852535"/>
                </a:cubicBezTo>
                <a:cubicBezTo>
                  <a:pt x="147015" y="921345"/>
                  <a:pt x="193431" y="867028"/>
                  <a:pt x="141663" y="918795"/>
                </a:cubicBezTo>
                <a:cubicBezTo>
                  <a:pt x="93336" y="1063781"/>
                  <a:pt x="170409" y="844180"/>
                  <a:pt x="101907" y="998308"/>
                </a:cubicBezTo>
                <a:cubicBezTo>
                  <a:pt x="90560" y="1023838"/>
                  <a:pt x="84237" y="1051317"/>
                  <a:pt x="75402" y="1077822"/>
                </a:cubicBezTo>
                <a:lnTo>
                  <a:pt x="48898" y="1157335"/>
                </a:lnTo>
                <a:cubicBezTo>
                  <a:pt x="44481" y="1183839"/>
                  <a:pt x="42163" y="1210780"/>
                  <a:pt x="35646" y="1236848"/>
                </a:cubicBezTo>
                <a:cubicBezTo>
                  <a:pt x="28870" y="1263952"/>
                  <a:pt x="9142" y="1316361"/>
                  <a:pt x="9142" y="1316361"/>
                </a:cubicBezTo>
                <a:cubicBezTo>
                  <a:pt x="24137" y="1556279"/>
                  <a:pt x="0" y="1461213"/>
                  <a:pt x="48898" y="1607908"/>
                </a:cubicBezTo>
                <a:lnTo>
                  <a:pt x="48898" y="1607908"/>
                </a:lnTo>
                <a:cubicBezTo>
                  <a:pt x="58380" y="1655318"/>
                  <a:pt x="54530" y="1679801"/>
                  <a:pt x="88655" y="1713926"/>
                </a:cubicBezTo>
                <a:cubicBezTo>
                  <a:pt x="119161" y="1744432"/>
                  <a:pt x="140868" y="1743544"/>
                  <a:pt x="181420" y="1753682"/>
                </a:cubicBezTo>
                <a:cubicBezTo>
                  <a:pt x="212342" y="1749265"/>
                  <a:pt x="244267" y="1749405"/>
                  <a:pt x="274185" y="1740430"/>
                </a:cubicBezTo>
                <a:cubicBezTo>
                  <a:pt x="289441" y="1735853"/>
                  <a:pt x="299696" y="1721049"/>
                  <a:pt x="313942" y="1713926"/>
                </a:cubicBezTo>
                <a:cubicBezTo>
                  <a:pt x="326436" y="1707679"/>
                  <a:pt x="340446" y="1705091"/>
                  <a:pt x="353698" y="1700674"/>
                </a:cubicBezTo>
                <a:cubicBezTo>
                  <a:pt x="358115" y="1687422"/>
                  <a:pt x="361447" y="1673757"/>
                  <a:pt x="366950" y="1660917"/>
                </a:cubicBezTo>
                <a:cubicBezTo>
                  <a:pt x="374732" y="1642759"/>
                  <a:pt x="391273" y="1627543"/>
                  <a:pt x="393455" y="1607908"/>
                </a:cubicBezTo>
                <a:cubicBezTo>
                  <a:pt x="395942" y="1585522"/>
                  <a:pt x="385665" y="1563500"/>
                  <a:pt x="380202" y="1541648"/>
                </a:cubicBezTo>
                <a:cubicBezTo>
                  <a:pt x="369092" y="1497209"/>
                  <a:pt x="346845" y="1455279"/>
                  <a:pt x="313942" y="1422378"/>
                </a:cubicBezTo>
                <a:lnTo>
                  <a:pt x="287437" y="1395874"/>
                </a:lnTo>
                <a:cubicBezTo>
                  <a:pt x="244785" y="1267916"/>
                  <a:pt x="313175" y="1466841"/>
                  <a:pt x="247681" y="1303108"/>
                </a:cubicBezTo>
                <a:cubicBezTo>
                  <a:pt x="237305" y="1277168"/>
                  <a:pt x="230011" y="1250099"/>
                  <a:pt x="221176" y="1223595"/>
                </a:cubicBezTo>
                <a:lnTo>
                  <a:pt x="207924" y="1183839"/>
                </a:lnTo>
                <a:cubicBezTo>
                  <a:pt x="217275" y="1015524"/>
                  <a:pt x="202985" y="1002338"/>
                  <a:pt x="234428" y="892291"/>
                </a:cubicBezTo>
                <a:cubicBezTo>
                  <a:pt x="238266" y="878860"/>
                  <a:pt x="241434" y="865029"/>
                  <a:pt x="247681" y="852535"/>
                </a:cubicBezTo>
                <a:cubicBezTo>
                  <a:pt x="266133" y="815631"/>
                  <a:pt x="284630" y="802334"/>
                  <a:pt x="313942" y="773022"/>
                </a:cubicBezTo>
                <a:cubicBezTo>
                  <a:pt x="322777" y="755352"/>
                  <a:pt x="329488" y="736450"/>
                  <a:pt x="340446" y="720013"/>
                </a:cubicBezTo>
                <a:cubicBezTo>
                  <a:pt x="347376" y="709617"/>
                  <a:pt x="360522" y="704222"/>
                  <a:pt x="366950" y="693508"/>
                </a:cubicBezTo>
                <a:cubicBezTo>
                  <a:pt x="374137" y="681530"/>
                  <a:pt x="372083" y="665119"/>
                  <a:pt x="380202" y="653752"/>
                </a:cubicBezTo>
                <a:cubicBezTo>
                  <a:pt x="419507" y="598726"/>
                  <a:pt x="422687" y="604251"/>
                  <a:pt x="472968" y="587491"/>
                </a:cubicBezTo>
                <a:lnTo>
                  <a:pt x="539228" y="521230"/>
                </a:lnTo>
                <a:lnTo>
                  <a:pt x="565733" y="494726"/>
                </a:lnTo>
                <a:cubicBezTo>
                  <a:pt x="599040" y="394802"/>
                  <a:pt x="554113" y="517965"/>
                  <a:pt x="605489" y="415213"/>
                </a:cubicBezTo>
                <a:cubicBezTo>
                  <a:pt x="660356" y="305481"/>
                  <a:pt x="569291" y="449633"/>
                  <a:pt x="645246" y="335700"/>
                </a:cubicBezTo>
                <a:cubicBezTo>
                  <a:pt x="684399" y="218238"/>
                  <a:pt x="668665" y="283954"/>
                  <a:pt x="685002" y="136917"/>
                </a:cubicBezTo>
                <a:cubicBezTo>
                  <a:pt x="671310" y="0"/>
                  <a:pt x="716144" y="4395"/>
                  <a:pt x="658498" y="4395"/>
                </a:cubicBezTo>
                <a:lnTo>
                  <a:pt x="671750" y="4395"/>
                </a:lnTo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77526" y="2703443"/>
            <a:ext cx="557083" cy="833693"/>
          </a:xfrm>
          <a:custGeom>
            <a:avLst/>
            <a:gdLst>
              <a:gd name="connsiteX0" fmla="*/ 451065 w 557083"/>
              <a:gd name="connsiteY0" fmla="*/ 0 h 833693"/>
              <a:gd name="connsiteX1" fmla="*/ 451065 w 557083"/>
              <a:gd name="connsiteY1" fmla="*/ 0 h 833693"/>
              <a:gd name="connsiteX2" fmla="*/ 384804 w 557083"/>
              <a:gd name="connsiteY2" fmla="*/ 92766 h 833693"/>
              <a:gd name="connsiteX3" fmla="*/ 358300 w 557083"/>
              <a:gd name="connsiteY3" fmla="*/ 172279 h 833693"/>
              <a:gd name="connsiteX4" fmla="*/ 345048 w 557083"/>
              <a:gd name="connsiteY4" fmla="*/ 212035 h 833693"/>
              <a:gd name="connsiteX5" fmla="*/ 331796 w 557083"/>
              <a:gd name="connsiteY5" fmla="*/ 251792 h 833693"/>
              <a:gd name="connsiteX6" fmla="*/ 305291 w 557083"/>
              <a:gd name="connsiteY6" fmla="*/ 278296 h 833693"/>
              <a:gd name="connsiteX7" fmla="*/ 252283 w 557083"/>
              <a:gd name="connsiteY7" fmla="*/ 344557 h 833693"/>
              <a:gd name="connsiteX8" fmla="*/ 239031 w 557083"/>
              <a:gd name="connsiteY8" fmla="*/ 384314 h 833693"/>
              <a:gd name="connsiteX9" fmla="*/ 212526 w 557083"/>
              <a:gd name="connsiteY9" fmla="*/ 410818 h 833693"/>
              <a:gd name="connsiteX10" fmla="*/ 186022 w 557083"/>
              <a:gd name="connsiteY10" fmla="*/ 503583 h 833693"/>
              <a:gd name="connsiteX11" fmla="*/ 133013 w 557083"/>
              <a:gd name="connsiteY11" fmla="*/ 583096 h 833693"/>
              <a:gd name="connsiteX12" fmla="*/ 66752 w 557083"/>
              <a:gd name="connsiteY12" fmla="*/ 662609 h 833693"/>
              <a:gd name="connsiteX13" fmla="*/ 53500 w 557083"/>
              <a:gd name="connsiteY13" fmla="*/ 715618 h 833693"/>
              <a:gd name="connsiteX14" fmla="*/ 491 w 557083"/>
              <a:gd name="connsiteY14" fmla="*/ 781879 h 833693"/>
              <a:gd name="connsiteX15" fmla="*/ 13744 w 557083"/>
              <a:gd name="connsiteY15" fmla="*/ 821635 h 833693"/>
              <a:gd name="connsiteX16" fmla="*/ 186022 w 557083"/>
              <a:gd name="connsiteY16" fmla="*/ 795131 h 833693"/>
              <a:gd name="connsiteX17" fmla="*/ 225778 w 557083"/>
              <a:gd name="connsiteY17" fmla="*/ 768627 h 833693"/>
              <a:gd name="connsiteX18" fmla="*/ 292039 w 557083"/>
              <a:gd name="connsiteY18" fmla="*/ 715618 h 833693"/>
              <a:gd name="connsiteX19" fmla="*/ 384804 w 557083"/>
              <a:gd name="connsiteY19" fmla="*/ 609600 h 833693"/>
              <a:gd name="connsiteX20" fmla="*/ 411309 w 557083"/>
              <a:gd name="connsiteY20" fmla="*/ 569844 h 833693"/>
              <a:gd name="connsiteX21" fmla="*/ 437813 w 557083"/>
              <a:gd name="connsiteY21" fmla="*/ 490331 h 833693"/>
              <a:gd name="connsiteX22" fmla="*/ 490822 w 557083"/>
              <a:gd name="connsiteY22" fmla="*/ 410818 h 833693"/>
              <a:gd name="connsiteX23" fmla="*/ 517326 w 557083"/>
              <a:gd name="connsiteY23" fmla="*/ 371061 h 833693"/>
              <a:gd name="connsiteX24" fmla="*/ 557083 w 557083"/>
              <a:gd name="connsiteY24" fmla="*/ 318053 h 833693"/>
              <a:gd name="connsiteX25" fmla="*/ 543831 w 557083"/>
              <a:gd name="connsiteY25" fmla="*/ 92766 h 833693"/>
              <a:gd name="connsiteX26" fmla="*/ 517326 w 557083"/>
              <a:gd name="connsiteY26" fmla="*/ 13253 h 833693"/>
              <a:gd name="connsiteX27" fmla="*/ 451065 w 557083"/>
              <a:gd name="connsiteY27" fmla="*/ 0 h 8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7083" h="833693">
                <a:moveTo>
                  <a:pt x="451065" y="0"/>
                </a:moveTo>
                <a:lnTo>
                  <a:pt x="451065" y="0"/>
                </a:lnTo>
                <a:cubicBezTo>
                  <a:pt x="428978" y="30922"/>
                  <a:pt x="402820" y="59308"/>
                  <a:pt x="384804" y="92766"/>
                </a:cubicBezTo>
                <a:cubicBezTo>
                  <a:pt x="371559" y="117365"/>
                  <a:pt x="367135" y="145775"/>
                  <a:pt x="358300" y="172279"/>
                </a:cubicBezTo>
                <a:lnTo>
                  <a:pt x="345048" y="212035"/>
                </a:lnTo>
                <a:cubicBezTo>
                  <a:pt x="340631" y="225287"/>
                  <a:pt x="341674" y="241915"/>
                  <a:pt x="331796" y="251792"/>
                </a:cubicBezTo>
                <a:lnTo>
                  <a:pt x="305291" y="278296"/>
                </a:lnTo>
                <a:cubicBezTo>
                  <a:pt x="271981" y="378227"/>
                  <a:pt x="320788" y="258924"/>
                  <a:pt x="252283" y="344557"/>
                </a:cubicBezTo>
                <a:cubicBezTo>
                  <a:pt x="243557" y="355465"/>
                  <a:pt x="246218" y="372336"/>
                  <a:pt x="239031" y="384314"/>
                </a:cubicBezTo>
                <a:cubicBezTo>
                  <a:pt x="232603" y="395028"/>
                  <a:pt x="221361" y="401983"/>
                  <a:pt x="212526" y="410818"/>
                </a:cubicBezTo>
                <a:cubicBezTo>
                  <a:pt x="209407" y="423295"/>
                  <a:pt x="194664" y="488028"/>
                  <a:pt x="186022" y="503583"/>
                </a:cubicBezTo>
                <a:cubicBezTo>
                  <a:pt x="170552" y="531429"/>
                  <a:pt x="155537" y="560571"/>
                  <a:pt x="133013" y="583096"/>
                </a:cubicBezTo>
                <a:cubicBezTo>
                  <a:pt x="81995" y="634115"/>
                  <a:pt x="103653" y="607259"/>
                  <a:pt x="66752" y="662609"/>
                </a:cubicBezTo>
                <a:cubicBezTo>
                  <a:pt x="62335" y="680279"/>
                  <a:pt x="60675" y="698877"/>
                  <a:pt x="53500" y="715618"/>
                </a:cubicBezTo>
                <a:cubicBezTo>
                  <a:pt x="40962" y="744873"/>
                  <a:pt x="21864" y="760506"/>
                  <a:pt x="491" y="781879"/>
                </a:cubicBezTo>
                <a:cubicBezTo>
                  <a:pt x="4909" y="795131"/>
                  <a:pt x="0" y="819136"/>
                  <a:pt x="13744" y="821635"/>
                </a:cubicBezTo>
                <a:cubicBezTo>
                  <a:pt x="80063" y="833693"/>
                  <a:pt x="129354" y="814020"/>
                  <a:pt x="186022" y="795131"/>
                </a:cubicBezTo>
                <a:cubicBezTo>
                  <a:pt x="199274" y="786296"/>
                  <a:pt x="213341" y="778576"/>
                  <a:pt x="225778" y="768627"/>
                </a:cubicBezTo>
                <a:cubicBezTo>
                  <a:pt x="320193" y="693094"/>
                  <a:pt x="169677" y="797193"/>
                  <a:pt x="292039" y="715618"/>
                </a:cubicBezTo>
                <a:cubicBezTo>
                  <a:pt x="353883" y="622853"/>
                  <a:pt x="318544" y="653775"/>
                  <a:pt x="384804" y="609600"/>
                </a:cubicBezTo>
                <a:cubicBezTo>
                  <a:pt x="393639" y="596348"/>
                  <a:pt x="404840" y="584398"/>
                  <a:pt x="411309" y="569844"/>
                </a:cubicBezTo>
                <a:cubicBezTo>
                  <a:pt x="422656" y="544314"/>
                  <a:pt x="422316" y="513577"/>
                  <a:pt x="437813" y="490331"/>
                </a:cubicBezTo>
                <a:lnTo>
                  <a:pt x="490822" y="410818"/>
                </a:lnTo>
                <a:cubicBezTo>
                  <a:pt x="499657" y="397566"/>
                  <a:pt x="507770" y="383803"/>
                  <a:pt x="517326" y="371061"/>
                </a:cubicBezTo>
                <a:lnTo>
                  <a:pt x="557083" y="318053"/>
                </a:lnTo>
                <a:cubicBezTo>
                  <a:pt x="552666" y="242957"/>
                  <a:pt x="553561" y="167360"/>
                  <a:pt x="543831" y="92766"/>
                </a:cubicBezTo>
                <a:cubicBezTo>
                  <a:pt x="540217" y="65063"/>
                  <a:pt x="543830" y="22088"/>
                  <a:pt x="517326" y="13253"/>
                </a:cubicBezTo>
                <a:lnTo>
                  <a:pt x="451065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459896" y="3127513"/>
            <a:ext cx="656256" cy="1484244"/>
          </a:xfrm>
          <a:custGeom>
            <a:avLst/>
            <a:gdLst>
              <a:gd name="connsiteX0" fmla="*/ 106017 w 656256"/>
              <a:gd name="connsiteY0" fmla="*/ 119270 h 1484244"/>
              <a:gd name="connsiteX1" fmla="*/ 106017 w 656256"/>
              <a:gd name="connsiteY1" fmla="*/ 119270 h 1484244"/>
              <a:gd name="connsiteX2" fmla="*/ 132521 w 656256"/>
              <a:gd name="connsiteY2" fmla="*/ 477078 h 1484244"/>
              <a:gd name="connsiteX3" fmla="*/ 159026 w 656256"/>
              <a:gd name="connsiteY3" fmla="*/ 596348 h 1484244"/>
              <a:gd name="connsiteX4" fmla="*/ 172278 w 656256"/>
              <a:gd name="connsiteY4" fmla="*/ 715617 h 1484244"/>
              <a:gd name="connsiteX5" fmla="*/ 185530 w 656256"/>
              <a:gd name="connsiteY5" fmla="*/ 768626 h 1484244"/>
              <a:gd name="connsiteX6" fmla="*/ 212034 w 656256"/>
              <a:gd name="connsiteY6" fmla="*/ 901148 h 1484244"/>
              <a:gd name="connsiteX7" fmla="*/ 185530 w 656256"/>
              <a:gd name="connsiteY7" fmla="*/ 1020417 h 1484244"/>
              <a:gd name="connsiteX8" fmla="*/ 132521 w 656256"/>
              <a:gd name="connsiteY8" fmla="*/ 1086678 h 1484244"/>
              <a:gd name="connsiteX9" fmla="*/ 66261 w 656256"/>
              <a:gd name="connsiteY9" fmla="*/ 1152939 h 1484244"/>
              <a:gd name="connsiteX10" fmla="*/ 39756 w 656256"/>
              <a:gd name="connsiteY10" fmla="*/ 1192696 h 1484244"/>
              <a:gd name="connsiteX11" fmla="*/ 26504 w 656256"/>
              <a:gd name="connsiteY11" fmla="*/ 1232452 h 1484244"/>
              <a:gd name="connsiteX12" fmla="*/ 0 w 656256"/>
              <a:gd name="connsiteY12" fmla="*/ 1258957 h 1484244"/>
              <a:gd name="connsiteX13" fmla="*/ 26504 w 656256"/>
              <a:gd name="connsiteY13" fmla="*/ 1417983 h 1484244"/>
              <a:gd name="connsiteX14" fmla="*/ 39756 w 656256"/>
              <a:gd name="connsiteY14" fmla="*/ 1457739 h 1484244"/>
              <a:gd name="connsiteX15" fmla="*/ 119269 w 656256"/>
              <a:gd name="connsiteY15" fmla="*/ 1484244 h 1484244"/>
              <a:gd name="connsiteX16" fmla="*/ 238539 w 656256"/>
              <a:gd name="connsiteY16" fmla="*/ 1470991 h 1484244"/>
              <a:gd name="connsiteX17" fmla="*/ 371061 w 656256"/>
              <a:gd name="connsiteY17" fmla="*/ 1457739 h 1484244"/>
              <a:gd name="connsiteX18" fmla="*/ 424069 w 656256"/>
              <a:gd name="connsiteY18" fmla="*/ 1444487 h 1484244"/>
              <a:gd name="connsiteX19" fmla="*/ 503582 w 656256"/>
              <a:gd name="connsiteY19" fmla="*/ 1417983 h 1484244"/>
              <a:gd name="connsiteX20" fmla="*/ 543339 w 656256"/>
              <a:gd name="connsiteY20" fmla="*/ 1391478 h 1484244"/>
              <a:gd name="connsiteX21" fmla="*/ 569843 w 656256"/>
              <a:gd name="connsiteY21" fmla="*/ 1351722 h 1484244"/>
              <a:gd name="connsiteX22" fmla="*/ 609600 w 656256"/>
              <a:gd name="connsiteY22" fmla="*/ 1285461 h 1484244"/>
              <a:gd name="connsiteX23" fmla="*/ 636104 w 656256"/>
              <a:gd name="connsiteY23" fmla="*/ 1205948 h 1484244"/>
              <a:gd name="connsiteX24" fmla="*/ 622852 w 656256"/>
              <a:gd name="connsiteY24" fmla="*/ 1166191 h 1484244"/>
              <a:gd name="connsiteX25" fmla="*/ 596347 w 656256"/>
              <a:gd name="connsiteY25" fmla="*/ 1139687 h 1484244"/>
              <a:gd name="connsiteX26" fmla="*/ 556591 w 656256"/>
              <a:gd name="connsiteY26" fmla="*/ 1060174 h 1484244"/>
              <a:gd name="connsiteX27" fmla="*/ 583095 w 656256"/>
              <a:gd name="connsiteY27" fmla="*/ 954157 h 1484244"/>
              <a:gd name="connsiteX28" fmla="*/ 609600 w 656256"/>
              <a:gd name="connsiteY28" fmla="*/ 927652 h 1484244"/>
              <a:gd name="connsiteX29" fmla="*/ 636104 w 656256"/>
              <a:gd name="connsiteY29" fmla="*/ 887896 h 1484244"/>
              <a:gd name="connsiteX30" fmla="*/ 636104 w 656256"/>
              <a:gd name="connsiteY30" fmla="*/ 715617 h 1484244"/>
              <a:gd name="connsiteX31" fmla="*/ 622852 w 656256"/>
              <a:gd name="connsiteY31" fmla="*/ 675861 h 1484244"/>
              <a:gd name="connsiteX32" fmla="*/ 596347 w 656256"/>
              <a:gd name="connsiteY32" fmla="*/ 649357 h 1484244"/>
              <a:gd name="connsiteX33" fmla="*/ 556591 w 656256"/>
              <a:gd name="connsiteY33" fmla="*/ 503583 h 1484244"/>
              <a:gd name="connsiteX34" fmla="*/ 516834 w 656256"/>
              <a:gd name="connsiteY34" fmla="*/ 477078 h 1484244"/>
              <a:gd name="connsiteX35" fmla="*/ 490330 w 656256"/>
              <a:gd name="connsiteY35" fmla="*/ 437322 h 1484244"/>
              <a:gd name="connsiteX36" fmla="*/ 437321 w 656256"/>
              <a:gd name="connsiteY36" fmla="*/ 384313 h 1484244"/>
              <a:gd name="connsiteX37" fmla="*/ 410817 w 656256"/>
              <a:gd name="connsiteY37" fmla="*/ 291548 h 1484244"/>
              <a:gd name="connsiteX38" fmla="*/ 384313 w 656256"/>
              <a:gd name="connsiteY38" fmla="*/ 238539 h 1484244"/>
              <a:gd name="connsiteX39" fmla="*/ 318052 w 656256"/>
              <a:gd name="connsiteY39" fmla="*/ 172278 h 1484244"/>
              <a:gd name="connsiteX40" fmla="*/ 278295 w 656256"/>
              <a:gd name="connsiteY40" fmla="*/ 79513 h 1484244"/>
              <a:gd name="connsiteX41" fmla="*/ 251791 w 656256"/>
              <a:gd name="connsiteY41" fmla="*/ 39757 h 1484244"/>
              <a:gd name="connsiteX42" fmla="*/ 172278 w 656256"/>
              <a:gd name="connsiteY42" fmla="*/ 0 h 1484244"/>
              <a:gd name="connsiteX43" fmla="*/ 106017 w 656256"/>
              <a:gd name="connsiteY43" fmla="*/ 13252 h 1484244"/>
              <a:gd name="connsiteX44" fmla="*/ 106017 w 656256"/>
              <a:gd name="connsiteY44" fmla="*/ 53009 h 1484244"/>
              <a:gd name="connsiteX45" fmla="*/ 106017 w 656256"/>
              <a:gd name="connsiteY45" fmla="*/ 119270 h 148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56256" h="1484244">
                <a:moveTo>
                  <a:pt x="106017" y="119270"/>
                </a:moveTo>
                <a:lnTo>
                  <a:pt x="106017" y="119270"/>
                </a:lnTo>
                <a:cubicBezTo>
                  <a:pt x="112628" y="231661"/>
                  <a:pt x="117241" y="362484"/>
                  <a:pt x="132521" y="477078"/>
                </a:cubicBezTo>
                <a:cubicBezTo>
                  <a:pt x="137327" y="513120"/>
                  <a:pt x="150030" y="560364"/>
                  <a:pt x="159026" y="596348"/>
                </a:cubicBezTo>
                <a:cubicBezTo>
                  <a:pt x="163443" y="636104"/>
                  <a:pt x="166196" y="676081"/>
                  <a:pt x="172278" y="715617"/>
                </a:cubicBezTo>
                <a:cubicBezTo>
                  <a:pt x="175047" y="733619"/>
                  <a:pt x="181958" y="750766"/>
                  <a:pt x="185530" y="768626"/>
                </a:cubicBezTo>
                <a:cubicBezTo>
                  <a:pt x="218022" y="931091"/>
                  <a:pt x="181253" y="778021"/>
                  <a:pt x="212034" y="901148"/>
                </a:cubicBezTo>
                <a:cubicBezTo>
                  <a:pt x="206944" y="931688"/>
                  <a:pt x="201842" y="987793"/>
                  <a:pt x="185530" y="1020417"/>
                </a:cubicBezTo>
                <a:cubicBezTo>
                  <a:pt x="158334" y="1074809"/>
                  <a:pt x="165394" y="1045586"/>
                  <a:pt x="132521" y="1086678"/>
                </a:cubicBezTo>
                <a:cubicBezTo>
                  <a:pt x="82035" y="1149786"/>
                  <a:pt x="134417" y="1107502"/>
                  <a:pt x="66261" y="1152939"/>
                </a:cubicBezTo>
                <a:cubicBezTo>
                  <a:pt x="57426" y="1166191"/>
                  <a:pt x="46879" y="1178450"/>
                  <a:pt x="39756" y="1192696"/>
                </a:cubicBezTo>
                <a:cubicBezTo>
                  <a:pt x="33509" y="1205190"/>
                  <a:pt x="33691" y="1220474"/>
                  <a:pt x="26504" y="1232452"/>
                </a:cubicBezTo>
                <a:cubicBezTo>
                  <a:pt x="20076" y="1243166"/>
                  <a:pt x="8835" y="1250122"/>
                  <a:pt x="0" y="1258957"/>
                </a:cubicBezTo>
                <a:cubicBezTo>
                  <a:pt x="10755" y="1344998"/>
                  <a:pt x="7047" y="1349882"/>
                  <a:pt x="26504" y="1417983"/>
                </a:cubicBezTo>
                <a:cubicBezTo>
                  <a:pt x="30341" y="1431414"/>
                  <a:pt x="28389" y="1449620"/>
                  <a:pt x="39756" y="1457739"/>
                </a:cubicBezTo>
                <a:cubicBezTo>
                  <a:pt x="62490" y="1473978"/>
                  <a:pt x="119269" y="1484244"/>
                  <a:pt x="119269" y="1484244"/>
                </a:cubicBezTo>
                <a:lnTo>
                  <a:pt x="238539" y="1470991"/>
                </a:lnTo>
                <a:cubicBezTo>
                  <a:pt x="282689" y="1466343"/>
                  <a:pt x="327113" y="1464017"/>
                  <a:pt x="371061" y="1457739"/>
                </a:cubicBezTo>
                <a:cubicBezTo>
                  <a:pt x="389091" y="1455163"/>
                  <a:pt x="406624" y="1449720"/>
                  <a:pt x="424069" y="1444487"/>
                </a:cubicBezTo>
                <a:cubicBezTo>
                  <a:pt x="450829" y="1436459"/>
                  <a:pt x="503582" y="1417983"/>
                  <a:pt x="503582" y="1417983"/>
                </a:cubicBezTo>
                <a:cubicBezTo>
                  <a:pt x="516834" y="1409148"/>
                  <a:pt x="532077" y="1402740"/>
                  <a:pt x="543339" y="1391478"/>
                </a:cubicBezTo>
                <a:cubicBezTo>
                  <a:pt x="554601" y="1380216"/>
                  <a:pt x="561402" y="1365228"/>
                  <a:pt x="569843" y="1351722"/>
                </a:cubicBezTo>
                <a:cubicBezTo>
                  <a:pt x="583495" y="1329880"/>
                  <a:pt x="598941" y="1308910"/>
                  <a:pt x="609600" y="1285461"/>
                </a:cubicBezTo>
                <a:cubicBezTo>
                  <a:pt x="621161" y="1260027"/>
                  <a:pt x="636104" y="1205948"/>
                  <a:pt x="636104" y="1205948"/>
                </a:cubicBezTo>
                <a:cubicBezTo>
                  <a:pt x="631687" y="1192696"/>
                  <a:pt x="630039" y="1178169"/>
                  <a:pt x="622852" y="1166191"/>
                </a:cubicBezTo>
                <a:cubicBezTo>
                  <a:pt x="616424" y="1155477"/>
                  <a:pt x="604152" y="1149443"/>
                  <a:pt x="596347" y="1139687"/>
                </a:cubicBezTo>
                <a:cubicBezTo>
                  <a:pt x="566989" y="1102989"/>
                  <a:pt x="570587" y="1102163"/>
                  <a:pt x="556591" y="1060174"/>
                </a:cubicBezTo>
                <a:cubicBezTo>
                  <a:pt x="559441" y="1045923"/>
                  <a:pt x="570870" y="974532"/>
                  <a:pt x="583095" y="954157"/>
                </a:cubicBezTo>
                <a:cubicBezTo>
                  <a:pt x="589523" y="943443"/>
                  <a:pt x="601795" y="937409"/>
                  <a:pt x="609600" y="927652"/>
                </a:cubicBezTo>
                <a:cubicBezTo>
                  <a:pt x="619549" y="915215"/>
                  <a:pt x="627269" y="901148"/>
                  <a:pt x="636104" y="887896"/>
                </a:cubicBezTo>
                <a:cubicBezTo>
                  <a:pt x="651824" y="793575"/>
                  <a:pt x="656256" y="816380"/>
                  <a:pt x="636104" y="715617"/>
                </a:cubicBezTo>
                <a:cubicBezTo>
                  <a:pt x="633365" y="701919"/>
                  <a:pt x="630039" y="687839"/>
                  <a:pt x="622852" y="675861"/>
                </a:cubicBezTo>
                <a:cubicBezTo>
                  <a:pt x="616424" y="665147"/>
                  <a:pt x="605182" y="658192"/>
                  <a:pt x="596347" y="649357"/>
                </a:cubicBezTo>
                <a:cubicBezTo>
                  <a:pt x="592214" y="628692"/>
                  <a:pt x="572111" y="513930"/>
                  <a:pt x="556591" y="503583"/>
                </a:cubicBezTo>
                <a:lnTo>
                  <a:pt x="516834" y="477078"/>
                </a:lnTo>
                <a:cubicBezTo>
                  <a:pt x="507999" y="463826"/>
                  <a:pt x="500695" y="449415"/>
                  <a:pt x="490330" y="437322"/>
                </a:cubicBezTo>
                <a:cubicBezTo>
                  <a:pt x="474068" y="418349"/>
                  <a:pt x="437321" y="384313"/>
                  <a:pt x="437321" y="384313"/>
                </a:cubicBezTo>
                <a:cubicBezTo>
                  <a:pt x="430596" y="357412"/>
                  <a:pt x="422224" y="318166"/>
                  <a:pt x="410817" y="291548"/>
                </a:cubicBezTo>
                <a:cubicBezTo>
                  <a:pt x="403035" y="273390"/>
                  <a:pt x="396441" y="254133"/>
                  <a:pt x="384313" y="238539"/>
                </a:cubicBezTo>
                <a:cubicBezTo>
                  <a:pt x="365136" y="213883"/>
                  <a:pt x="318052" y="172278"/>
                  <a:pt x="318052" y="172278"/>
                </a:cubicBezTo>
                <a:cubicBezTo>
                  <a:pt x="303184" y="127674"/>
                  <a:pt x="304497" y="125367"/>
                  <a:pt x="278295" y="79513"/>
                </a:cubicBezTo>
                <a:cubicBezTo>
                  <a:pt x="270393" y="65685"/>
                  <a:pt x="263053" y="51019"/>
                  <a:pt x="251791" y="39757"/>
                </a:cubicBezTo>
                <a:cubicBezTo>
                  <a:pt x="226100" y="14066"/>
                  <a:pt x="204614" y="10779"/>
                  <a:pt x="172278" y="0"/>
                </a:cubicBezTo>
                <a:cubicBezTo>
                  <a:pt x="150191" y="4417"/>
                  <a:pt x="124758" y="758"/>
                  <a:pt x="106017" y="13252"/>
                </a:cubicBezTo>
                <a:cubicBezTo>
                  <a:pt x="40096" y="57200"/>
                  <a:pt x="95009" y="53009"/>
                  <a:pt x="106017" y="53009"/>
                </a:cubicBezTo>
                <a:lnTo>
                  <a:pt x="106017" y="11927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592417" y="2279374"/>
            <a:ext cx="278296" cy="265043"/>
          </a:xfrm>
          <a:custGeom>
            <a:avLst/>
            <a:gdLst>
              <a:gd name="connsiteX0" fmla="*/ 225287 w 278296"/>
              <a:gd name="connsiteY0" fmla="*/ 0 h 265043"/>
              <a:gd name="connsiteX1" fmla="*/ 225287 w 278296"/>
              <a:gd name="connsiteY1" fmla="*/ 0 h 265043"/>
              <a:gd name="connsiteX2" fmla="*/ 119270 w 278296"/>
              <a:gd name="connsiteY2" fmla="*/ 39756 h 265043"/>
              <a:gd name="connsiteX3" fmla="*/ 79513 w 278296"/>
              <a:gd name="connsiteY3" fmla="*/ 106017 h 265043"/>
              <a:gd name="connsiteX4" fmla="*/ 0 w 278296"/>
              <a:gd name="connsiteY4" fmla="*/ 212035 h 265043"/>
              <a:gd name="connsiteX5" fmla="*/ 66261 w 278296"/>
              <a:gd name="connsiteY5" fmla="*/ 265043 h 265043"/>
              <a:gd name="connsiteX6" fmla="*/ 92766 w 278296"/>
              <a:gd name="connsiteY6" fmla="*/ 238539 h 265043"/>
              <a:gd name="connsiteX7" fmla="*/ 172279 w 278296"/>
              <a:gd name="connsiteY7" fmla="*/ 212035 h 265043"/>
              <a:gd name="connsiteX8" fmla="*/ 238540 w 278296"/>
              <a:gd name="connsiteY8" fmla="*/ 159026 h 265043"/>
              <a:gd name="connsiteX9" fmla="*/ 251792 w 278296"/>
              <a:gd name="connsiteY9" fmla="*/ 106017 h 265043"/>
              <a:gd name="connsiteX10" fmla="*/ 278296 w 278296"/>
              <a:gd name="connsiteY10" fmla="*/ 26504 h 265043"/>
              <a:gd name="connsiteX11" fmla="*/ 225287 w 278296"/>
              <a:gd name="connsiteY11" fmla="*/ 0 h 26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296" h="265043">
                <a:moveTo>
                  <a:pt x="225287" y="0"/>
                </a:moveTo>
                <a:lnTo>
                  <a:pt x="225287" y="0"/>
                </a:lnTo>
                <a:cubicBezTo>
                  <a:pt x="189948" y="13252"/>
                  <a:pt x="153027" y="22877"/>
                  <a:pt x="119270" y="39756"/>
                </a:cubicBezTo>
                <a:cubicBezTo>
                  <a:pt x="82680" y="58051"/>
                  <a:pt x="96950" y="74630"/>
                  <a:pt x="79513" y="106017"/>
                </a:cubicBezTo>
                <a:cubicBezTo>
                  <a:pt x="42049" y="173451"/>
                  <a:pt x="40214" y="171821"/>
                  <a:pt x="0" y="212035"/>
                </a:cubicBezTo>
                <a:cubicBezTo>
                  <a:pt x="11537" y="223572"/>
                  <a:pt x="49545" y="265043"/>
                  <a:pt x="66261" y="265043"/>
                </a:cubicBezTo>
                <a:cubicBezTo>
                  <a:pt x="78755" y="265043"/>
                  <a:pt x="81591" y="244127"/>
                  <a:pt x="92766" y="238539"/>
                </a:cubicBezTo>
                <a:cubicBezTo>
                  <a:pt x="117755" y="226045"/>
                  <a:pt x="172279" y="212035"/>
                  <a:pt x="172279" y="212035"/>
                </a:cubicBezTo>
                <a:cubicBezTo>
                  <a:pt x="186321" y="202673"/>
                  <a:pt x="229100" y="177907"/>
                  <a:pt x="238540" y="159026"/>
                </a:cubicBezTo>
                <a:cubicBezTo>
                  <a:pt x="246685" y="142735"/>
                  <a:pt x="246558" y="123462"/>
                  <a:pt x="251792" y="106017"/>
                </a:cubicBezTo>
                <a:cubicBezTo>
                  <a:pt x="259820" y="79257"/>
                  <a:pt x="278296" y="26504"/>
                  <a:pt x="278296" y="26504"/>
                </a:cubicBezTo>
                <a:cubicBezTo>
                  <a:pt x="229169" y="10128"/>
                  <a:pt x="234122" y="4417"/>
                  <a:pt x="225287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81000" y="312003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Preliminary </a:t>
            </a:r>
            <a:r>
              <a:rPr lang="en-US" sz="4400" dirty="0" err="1" smtClean="0">
                <a:solidFill>
                  <a:schemeClr val="bg1"/>
                </a:solidFill>
                <a:latin typeface="Arial Rounded MT Bold" pitchFamily="34" charset="0"/>
              </a:rPr>
              <a:t>Macroflora</a:t>
            </a:r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 Data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38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Geology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11.4 Ma, 3 lines of fossil evidence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Phytolith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Forest dominated, warm-adapted grasses</a:t>
            </a:r>
          </a:p>
          <a:p>
            <a:pPr>
              <a:buFontTx/>
              <a:buChar char="-"/>
            </a:pPr>
            <a:r>
              <a:rPr lang="en-US" sz="3600" dirty="0" err="1" smtClean="0">
                <a:solidFill>
                  <a:schemeClr val="bg1"/>
                </a:solidFill>
                <a:latin typeface="Arial Rounded MT Bold" pitchFamily="34" charset="0"/>
              </a:rPr>
              <a:t>Macroflora</a:t>
            </a:r>
            <a:endParaRPr lang="en-US" sz="36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Woody, riparian vegetation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Pollen</a:t>
            </a:r>
          </a:p>
          <a:p>
            <a:pPr>
              <a:buFontTx/>
              <a:buChar char="-"/>
            </a:pPr>
            <a:endParaRPr lang="en-US" sz="48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5909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715000" y="2667000"/>
            <a:ext cx="30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Pollen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29000"/>
            <a:ext cx="2628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H="1">
            <a:off x="2667000" y="2819400"/>
            <a:ext cx="2819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981200" y="3124200"/>
            <a:ext cx="3581400" cy="152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67000" y="2971800"/>
            <a:ext cx="2819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Pollen Data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8" name="Picture 2" descr="upperHarrenv2a.jpg                                             0000620FStudent                        B9D5ED70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9388"/>
            <a:ext cx="6781800" cy="4189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05600" y="6138446"/>
            <a:ext cx="19559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Arial Rounded MT Bold" pitchFamily="34" charset="0"/>
              </a:rPr>
              <a:t>After Hunt (1990)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Preliminary Pollen Data</a:t>
            </a:r>
          </a:p>
        </p:txBody>
      </p:sp>
      <p:sp>
        <p:nvSpPr>
          <p:cNvPr id="11" name="Freeform 10"/>
          <p:cNvSpPr/>
          <p:nvPr/>
        </p:nvSpPr>
        <p:spPr>
          <a:xfrm>
            <a:off x="3088855" y="1443170"/>
            <a:ext cx="1936283" cy="345873"/>
          </a:xfrm>
          <a:custGeom>
            <a:avLst/>
            <a:gdLst>
              <a:gd name="connsiteX0" fmla="*/ 38658 w 1936283"/>
              <a:gd name="connsiteY0" fmla="*/ 160343 h 345873"/>
              <a:gd name="connsiteX1" fmla="*/ 38658 w 1936283"/>
              <a:gd name="connsiteY1" fmla="*/ 160343 h 345873"/>
              <a:gd name="connsiteX2" fmla="*/ 157928 w 1936283"/>
              <a:gd name="connsiteY2" fmla="*/ 186847 h 345873"/>
              <a:gd name="connsiteX3" fmla="*/ 316954 w 1936283"/>
              <a:gd name="connsiteY3" fmla="*/ 226604 h 345873"/>
              <a:gd name="connsiteX4" fmla="*/ 356710 w 1936283"/>
              <a:gd name="connsiteY4" fmla="*/ 239856 h 345873"/>
              <a:gd name="connsiteX5" fmla="*/ 462728 w 1936283"/>
              <a:gd name="connsiteY5" fmla="*/ 266360 h 345873"/>
              <a:gd name="connsiteX6" fmla="*/ 515736 w 1936283"/>
              <a:gd name="connsiteY6" fmla="*/ 292865 h 345873"/>
              <a:gd name="connsiteX7" fmla="*/ 595249 w 1936283"/>
              <a:gd name="connsiteY7" fmla="*/ 345873 h 345873"/>
              <a:gd name="connsiteX8" fmla="*/ 648258 w 1936283"/>
              <a:gd name="connsiteY8" fmla="*/ 319369 h 345873"/>
              <a:gd name="connsiteX9" fmla="*/ 833788 w 1936283"/>
              <a:gd name="connsiteY9" fmla="*/ 266360 h 345873"/>
              <a:gd name="connsiteX10" fmla="*/ 1443388 w 1936283"/>
              <a:gd name="connsiteY10" fmla="*/ 253108 h 345873"/>
              <a:gd name="connsiteX11" fmla="*/ 1549406 w 1936283"/>
              <a:gd name="connsiteY11" fmla="*/ 226604 h 345873"/>
              <a:gd name="connsiteX12" fmla="*/ 1589162 w 1936283"/>
              <a:gd name="connsiteY12" fmla="*/ 213352 h 345873"/>
              <a:gd name="connsiteX13" fmla="*/ 1748188 w 1936283"/>
              <a:gd name="connsiteY13" fmla="*/ 200100 h 345873"/>
              <a:gd name="connsiteX14" fmla="*/ 1867458 w 1936283"/>
              <a:gd name="connsiteY14" fmla="*/ 186847 h 345873"/>
              <a:gd name="connsiteX15" fmla="*/ 1907215 w 1936283"/>
              <a:gd name="connsiteY15" fmla="*/ 173595 h 345873"/>
              <a:gd name="connsiteX16" fmla="*/ 1893962 w 1936283"/>
              <a:gd name="connsiteY16" fmla="*/ 94082 h 345873"/>
              <a:gd name="connsiteX17" fmla="*/ 1854206 w 1936283"/>
              <a:gd name="connsiteY17" fmla="*/ 67578 h 345873"/>
              <a:gd name="connsiteX18" fmla="*/ 1774693 w 1936283"/>
              <a:gd name="connsiteY18" fmla="*/ 41073 h 345873"/>
              <a:gd name="connsiteX19" fmla="*/ 1655423 w 1936283"/>
              <a:gd name="connsiteY19" fmla="*/ 54326 h 345873"/>
              <a:gd name="connsiteX20" fmla="*/ 1589162 w 1936283"/>
              <a:gd name="connsiteY20" fmla="*/ 67578 h 345873"/>
              <a:gd name="connsiteX21" fmla="*/ 1337371 w 1936283"/>
              <a:gd name="connsiteY21" fmla="*/ 54326 h 345873"/>
              <a:gd name="connsiteX22" fmla="*/ 1297615 w 1936283"/>
              <a:gd name="connsiteY22" fmla="*/ 27821 h 345873"/>
              <a:gd name="connsiteX23" fmla="*/ 1231354 w 1936283"/>
              <a:gd name="connsiteY23" fmla="*/ 14569 h 345873"/>
              <a:gd name="connsiteX24" fmla="*/ 1178345 w 1936283"/>
              <a:gd name="connsiteY24" fmla="*/ 1317 h 345873"/>
              <a:gd name="connsiteX25" fmla="*/ 1006067 w 1936283"/>
              <a:gd name="connsiteY25" fmla="*/ 14569 h 345873"/>
              <a:gd name="connsiteX26" fmla="*/ 966310 w 1936283"/>
              <a:gd name="connsiteY26" fmla="*/ 27821 h 345873"/>
              <a:gd name="connsiteX27" fmla="*/ 900049 w 1936283"/>
              <a:gd name="connsiteY27" fmla="*/ 41073 h 345873"/>
              <a:gd name="connsiteX28" fmla="*/ 847041 w 1936283"/>
              <a:gd name="connsiteY28" fmla="*/ 54326 h 345873"/>
              <a:gd name="connsiteX29" fmla="*/ 555493 w 1936283"/>
              <a:gd name="connsiteY29" fmla="*/ 41073 h 345873"/>
              <a:gd name="connsiteX30" fmla="*/ 515736 w 1936283"/>
              <a:gd name="connsiteY30" fmla="*/ 27821 h 345873"/>
              <a:gd name="connsiteX31" fmla="*/ 237441 w 1936283"/>
              <a:gd name="connsiteY31" fmla="*/ 14569 h 345873"/>
              <a:gd name="connsiteX32" fmla="*/ 65162 w 1936283"/>
              <a:gd name="connsiteY32" fmla="*/ 54326 h 345873"/>
              <a:gd name="connsiteX33" fmla="*/ 25406 w 1936283"/>
              <a:gd name="connsiteY33" fmla="*/ 67578 h 345873"/>
              <a:gd name="connsiteX34" fmla="*/ 38658 w 1936283"/>
              <a:gd name="connsiteY34" fmla="*/ 160343 h 34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36283" h="345873">
                <a:moveTo>
                  <a:pt x="38658" y="160343"/>
                </a:moveTo>
                <a:lnTo>
                  <a:pt x="38658" y="160343"/>
                </a:lnTo>
                <a:cubicBezTo>
                  <a:pt x="78415" y="169178"/>
                  <a:pt x="118577" y="176353"/>
                  <a:pt x="157928" y="186847"/>
                </a:cubicBezTo>
                <a:cubicBezTo>
                  <a:pt x="332940" y="233517"/>
                  <a:pt x="142551" y="197537"/>
                  <a:pt x="316954" y="226604"/>
                </a:cubicBezTo>
                <a:cubicBezTo>
                  <a:pt x="330206" y="231021"/>
                  <a:pt x="343233" y="236181"/>
                  <a:pt x="356710" y="239856"/>
                </a:cubicBezTo>
                <a:cubicBezTo>
                  <a:pt x="391853" y="249440"/>
                  <a:pt x="462728" y="266360"/>
                  <a:pt x="462728" y="266360"/>
                </a:cubicBezTo>
                <a:cubicBezTo>
                  <a:pt x="480397" y="275195"/>
                  <a:pt x="498796" y="282701"/>
                  <a:pt x="515736" y="292865"/>
                </a:cubicBezTo>
                <a:cubicBezTo>
                  <a:pt x="543051" y="309254"/>
                  <a:pt x="595249" y="345873"/>
                  <a:pt x="595249" y="345873"/>
                </a:cubicBezTo>
                <a:cubicBezTo>
                  <a:pt x="612919" y="337038"/>
                  <a:pt x="629916" y="326706"/>
                  <a:pt x="648258" y="319369"/>
                </a:cubicBezTo>
                <a:cubicBezTo>
                  <a:pt x="680610" y="306428"/>
                  <a:pt x="807215" y="266938"/>
                  <a:pt x="833788" y="266360"/>
                </a:cubicBezTo>
                <a:lnTo>
                  <a:pt x="1443388" y="253108"/>
                </a:lnTo>
                <a:cubicBezTo>
                  <a:pt x="1478727" y="244273"/>
                  <a:pt x="1514848" y="238123"/>
                  <a:pt x="1549406" y="226604"/>
                </a:cubicBezTo>
                <a:cubicBezTo>
                  <a:pt x="1562658" y="222187"/>
                  <a:pt x="1575316" y="215198"/>
                  <a:pt x="1589162" y="213352"/>
                </a:cubicBezTo>
                <a:cubicBezTo>
                  <a:pt x="1641888" y="206322"/>
                  <a:pt x="1695235" y="205143"/>
                  <a:pt x="1748188" y="200100"/>
                </a:cubicBezTo>
                <a:cubicBezTo>
                  <a:pt x="1788009" y="196307"/>
                  <a:pt x="1827701" y="191265"/>
                  <a:pt x="1867458" y="186847"/>
                </a:cubicBezTo>
                <a:cubicBezTo>
                  <a:pt x="1880710" y="182430"/>
                  <a:pt x="1897337" y="183473"/>
                  <a:pt x="1907215" y="173595"/>
                </a:cubicBezTo>
                <a:cubicBezTo>
                  <a:pt x="1936283" y="144528"/>
                  <a:pt x="1915925" y="116045"/>
                  <a:pt x="1893962" y="94082"/>
                </a:cubicBezTo>
                <a:cubicBezTo>
                  <a:pt x="1882700" y="82820"/>
                  <a:pt x="1868760" y="74047"/>
                  <a:pt x="1854206" y="67578"/>
                </a:cubicBezTo>
                <a:cubicBezTo>
                  <a:pt x="1828676" y="56231"/>
                  <a:pt x="1774693" y="41073"/>
                  <a:pt x="1774693" y="41073"/>
                </a:cubicBezTo>
                <a:cubicBezTo>
                  <a:pt x="1734936" y="45491"/>
                  <a:pt x="1695022" y="48669"/>
                  <a:pt x="1655423" y="54326"/>
                </a:cubicBezTo>
                <a:cubicBezTo>
                  <a:pt x="1633125" y="57511"/>
                  <a:pt x="1611686" y="67578"/>
                  <a:pt x="1589162" y="67578"/>
                </a:cubicBezTo>
                <a:cubicBezTo>
                  <a:pt x="1505116" y="67578"/>
                  <a:pt x="1421301" y="58743"/>
                  <a:pt x="1337371" y="54326"/>
                </a:cubicBezTo>
                <a:cubicBezTo>
                  <a:pt x="1324119" y="45491"/>
                  <a:pt x="1312528" y="33413"/>
                  <a:pt x="1297615" y="27821"/>
                </a:cubicBezTo>
                <a:cubicBezTo>
                  <a:pt x="1276525" y="19912"/>
                  <a:pt x="1253342" y="19455"/>
                  <a:pt x="1231354" y="14569"/>
                </a:cubicBezTo>
                <a:cubicBezTo>
                  <a:pt x="1213574" y="10618"/>
                  <a:pt x="1196015" y="5734"/>
                  <a:pt x="1178345" y="1317"/>
                </a:cubicBezTo>
                <a:cubicBezTo>
                  <a:pt x="1120919" y="5734"/>
                  <a:pt x="1063218" y="7425"/>
                  <a:pt x="1006067" y="14569"/>
                </a:cubicBezTo>
                <a:cubicBezTo>
                  <a:pt x="992206" y="16302"/>
                  <a:pt x="979862" y="24433"/>
                  <a:pt x="966310" y="27821"/>
                </a:cubicBezTo>
                <a:cubicBezTo>
                  <a:pt x="944458" y="33284"/>
                  <a:pt x="922037" y="36187"/>
                  <a:pt x="900049" y="41073"/>
                </a:cubicBezTo>
                <a:cubicBezTo>
                  <a:pt x="882270" y="45024"/>
                  <a:pt x="864710" y="49908"/>
                  <a:pt x="847041" y="54326"/>
                </a:cubicBezTo>
                <a:cubicBezTo>
                  <a:pt x="749858" y="49908"/>
                  <a:pt x="652466" y="48831"/>
                  <a:pt x="555493" y="41073"/>
                </a:cubicBezTo>
                <a:cubicBezTo>
                  <a:pt x="541568" y="39959"/>
                  <a:pt x="529657" y="28981"/>
                  <a:pt x="515736" y="27821"/>
                </a:cubicBezTo>
                <a:cubicBezTo>
                  <a:pt x="423187" y="20109"/>
                  <a:pt x="330206" y="18986"/>
                  <a:pt x="237441" y="14569"/>
                </a:cubicBezTo>
                <a:cubicBezTo>
                  <a:pt x="0" y="38313"/>
                  <a:pt x="173813" y="0"/>
                  <a:pt x="65162" y="54326"/>
                </a:cubicBezTo>
                <a:cubicBezTo>
                  <a:pt x="52668" y="60573"/>
                  <a:pt x="30909" y="54739"/>
                  <a:pt x="25406" y="67578"/>
                </a:cubicBezTo>
                <a:cubicBezTo>
                  <a:pt x="14966" y="91939"/>
                  <a:pt x="36449" y="144882"/>
                  <a:pt x="38658" y="160343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944819" y="1457739"/>
            <a:ext cx="948595" cy="229803"/>
          </a:xfrm>
          <a:custGeom>
            <a:avLst/>
            <a:gdLst>
              <a:gd name="connsiteX0" fmla="*/ 12572 w 948595"/>
              <a:gd name="connsiteY0" fmla="*/ 185531 h 229803"/>
              <a:gd name="connsiteX1" fmla="*/ 12572 w 948595"/>
              <a:gd name="connsiteY1" fmla="*/ 185531 h 229803"/>
              <a:gd name="connsiteX2" fmla="*/ 264364 w 948595"/>
              <a:gd name="connsiteY2" fmla="*/ 198783 h 229803"/>
              <a:gd name="connsiteX3" fmla="*/ 370381 w 948595"/>
              <a:gd name="connsiteY3" fmla="*/ 212035 h 229803"/>
              <a:gd name="connsiteX4" fmla="*/ 595668 w 948595"/>
              <a:gd name="connsiteY4" fmla="*/ 225287 h 229803"/>
              <a:gd name="connsiteX5" fmla="*/ 926972 w 948595"/>
              <a:gd name="connsiteY5" fmla="*/ 198783 h 229803"/>
              <a:gd name="connsiteX6" fmla="*/ 913720 w 948595"/>
              <a:gd name="connsiteY6" fmla="*/ 132522 h 229803"/>
              <a:gd name="connsiteX7" fmla="*/ 847459 w 948595"/>
              <a:gd name="connsiteY7" fmla="*/ 53009 h 229803"/>
              <a:gd name="connsiteX8" fmla="*/ 820955 w 948595"/>
              <a:gd name="connsiteY8" fmla="*/ 26504 h 229803"/>
              <a:gd name="connsiteX9" fmla="*/ 741442 w 948595"/>
              <a:gd name="connsiteY9" fmla="*/ 0 h 229803"/>
              <a:gd name="connsiteX10" fmla="*/ 595668 w 948595"/>
              <a:gd name="connsiteY10" fmla="*/ 13252 h 229803"/>
              <a:gd name="connsiteX11" fmla="*/ 555911 w 948595"/>
              <a:gd name="connsiteY11" fmla="*/ 26504 h 229803"/>
              <a:gd name="connsiteX12" fmla="*/ 436642 w 948595"/>
              <a:gd name="connsiteY12" fmla="*/ 13252 h 229803"/>
              <a:gd name="connsiteX13" fmla="*/ 184851 w 948595"/>
              <a:gd name="connsiteY13" fmla="*/ 26504 h 229803"/>
              <a:gd name="connsiteX14" fmla="*/ 145094 w 948595"/>
              <a:gd name="connsiteY14" fmla="*/ 39757 h 229803"/>
              <a:gd name="connsiteX15" fmla="*/ 105338 w 948595"/>
              <a:gd name="connsiteY15" fmla="*/ 66261 h 229803"/>
              <a:gd name="connsiteX16" fmla="*/ 52329 w 948595"/>
              <a:gd name="connsiteY16" fmla="*/ 119270 h 229803"/>
              <a:gd name="connsiteX17" fmla="*/ 12572 w 948595"/>
              <a:gd name="connsiteY17" fmla="*/ 185531 h 22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48595" h="229803">
                <a:moveTo>
                  <a:pt x="12572" y="185531"/>
                </a:moveTo>
                <a:lnTo>
                  <a:pt x="12572" y="185531"/>
                </a:lnTo>
                <a:cubicBezTo>
                  <a:pt x="96503" y="189948"/>
                  <a:pt x="180547" y="192574"/>
                  <a:pt x="264364" y="198783"/>
                </a:cubicBezTo>
                <a:cubicBezTo>
                  <a:pt x="299881" y="201414"/>
                  <a:pt x="334880" y="209195"/>
                  <a:pt x="370381" y="212035"/>
                </a:cubicBezTo>
                <a:cubicBezTo>
                  <a:pt x="445367" y="218034"/>
                  <a:pt x="520572" y="220870"/>
                  <a:pt x="595668" y="225287"/>
                </a:cubicBezTo>
                <a:cubicBezTo>
                  <a:pt x="706103" y="216452"/>
                  <a:pt x="820616" y="229803"/>
                  <a:pt x="926972" y="198783"/>
                </a:cubicBezTo>
                <a:cubicBezTo>
                  <a:pt x="948595" y="192476"/>
                  <a:pt x="919183" y="154374"/>
                  <a:pt x="913720" y="132522"/>
                </a:cubicBezTo>
                <a:cubicBezTo>
                  <a:pt x="898805" y="72863"/>
                  <a:pt x="903229" y="99484"/>
                  <a:pt x="847459" y="53009"/>
                </a:cubicBezTo>
                <a:cubicBezTo>
                  <a:pt x="837861" y="45010"/>
                  <a:pt x="832130" y="32092"/>
                  <a:pt x="820955" y="26504"/>
                </a:cubicBezTo>
                <a:cubicBezTo>
                  <a:pt x="795967" y="14010"/>
                  <a:pt x="741442" y="0"/>
                  <a:pt x="741442" y="0"/>
                </a:cubicBezTo>
                <a:cubicBezTo>
                  <a:pt x="692851" y="4417"/>
                  <a:pt x="643969" y="6352"/>
                  <a:pt x="595668" y="13252"/>
                </a:cubicBezTo>
                <a:cubicBezTo>
                  <a:pt x="581839" y="15228"/>
                  <a:pt x="569880" y="26504"/>
                  <a:pt x="555911" y="26504"/>
                </a:cubicBezTo>
                <a:cubicBezTo>
                  <a:pt x="515910" y="26504"/>
                  <a:pt x="476398" y="17669"/>
                  <a:pt x="436642" y="13252"/>
                </a:cubicBezTo>
                <a:cubicBezTo>
                  <a:pt x="352712" y="17669"/>
                  <a:pt x="268552" y="18895"/>
                  <a:pt x="184851" y="26504"/>
                </a:cubicBezTo>
                <a:cubicBezTo>
                  <a:pt x="170939" y="27769"/>
                  <a:pt x="157588" y="33510"/>
                  <a:pt x="145094" y="39757"/>
                </a:cubicBezTo>
                <a:cubicBezTo>
                  <a:pt x="130849" y="46880"/>
                  <a:pt x="117431" y="55896"/>
                  <a:pt x="105338" y="66261"/>
                </a:cubicBezTo>
                <a:cubicBezTo>
                  <a:pt x="86365" y="82523"/>
                  <a:pt x="76035" y="111368"/>
                  <a:pt x="52329" y="119270"/>
                </a:cubicBezTo>
                <a:cubicBezTo>
                  <a:pt x="0" y="136713"/>
                  <a:pt x="19198" y="174488"/>
                  <a:pt x="12572" y="18553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292626" y="2373415"/>
            <a:ext cx="1749287" cy="1502206"/>
          </a:xfrm>
          <a:custGeom>
            <a:avLst/>
            <a:gdLst>
              <a:gd name="connsiteX0" fmla="*/ 0 w 1749287"/>
              <a:gd name="connsiteY0" fmla="*/ 1244428 h 1502206"/>
              <a:gd name="connsiteX1" fmla="*/ 0 w 1749287"/>
              <a:gd name="connsiteY1" fmla="*/ 1244428 h 1502206"/>
              <a:gd name="connsiteX2" fmla="*/ 66261 w 1749287"/>
              <a:gd name="connsiteY2" fmla="*/ 873368 h 1502206"/>
              <a:gd name="connsiteX3" fmla="*/ 106017 w 1749287"/>
              <a:gd name="connsiteY3" fmla="*/ 595072 h 1502206"/>
              <a:gd name="connsiteX4" fmla="*/ 119270 w 1749287"/>
              <a:gd name="connsiteY4" fmla="*/ 542063 h 1502206"/>
              <a:gd name="connsiteX5" fmla="*/ 159026 w 1749287"/>
              <a:gd name="connsiteY5" fmla="*/ 436046 h 1502206"/>
              <a:gd name="connsiteX6" fmla="*/ 172278 w 1749287"/>
              <a:gd name="connsiteY6" fmla="*/ 369785 h 1502206"/>
              <a:gd name="connsiteX7" fmla="*/ 238539 w 1749287"/>
              <a:gd name="connsiteY7" fmla="*/ 250515 h 1502206"/>
              <a:gd name="connsiteX8" fmla="*/ 251791 w 1749287"/>
              <a:gd name="connsiteY8" fmla="*/ 210759 h 1502206"/>
              <a:gd name="connsiteX9" fmla="*/ 357809 w 1749287"/>
              <a:gd name="connsiteY9" fmla="*/ 104742 h 1502206"/>
              <a:gd name="connsiteX10" fmla="*/ 437322 w 1749287"/>
              <a:gd name="connsiteY10" fmla="*/ 51733 h 1502206"/>
              <a:gd name="connsiteX11" fmla="*/ 503583 w 1749287"/>
              <a:gd name="connsiteY11" fmla="*/ 64985 h 1502206"/>
              <a:gd name="connsiteX12" fmla="*/ 543339 w 1749287"/>
              <a:gd name="connsiteY12" fmla="*/ 78237 h 1502206"/>
              <a:gd name="connsiteX13" fmla="*/ 609600 w 1749287"/>
              <a:gd name="connsiteY13" fmla="*/ 91489 h 1502206"/>
              <a:gd name="connsiteX14" fmla="*/ 940904 w 1749287"/>
              <a:gd name="connsiteY14" fmla="*/ 78237 h 1502206"/>
              <a:gd name="connsiteX15" fmla="*/ 980661 w 1749287"/>
              <a:gd name="connsiteY15" fmla="*/ 64985 h 1502206"/>
              <a:gd name="connsiteX16" fmla="*/ 1113183 w 1749287"/>
              <a:gd name="connsiteY16" fmla="*/ 38481 h 1502206"/>
              <a:gd name="connsiteX17" fmla="*/ 1417983 w 1749287"/>
              <a:gd name="connsiteY17" fmla="*/ 51733 h 1502206"/>
              <a:gd name="connsiteX18" fmla="*/ 1497496 w 1749287"/>
              <a:gd name="connsiteY18" fmla="*/ 91489 h 1502206"/>
              <a:gd name="connsiteX19" fmla="*/ 1563757 w 1749287"/>
              <a:gd name="connsiteY19" fmla="*/ 104742 h 1502206"/>
              <a:gd name="connsiteX20" fmla="*/ 1616765 w 1749287"/>
              <a:gd name="connsiteY20" fmla="*/ 131246 h 1502206"/>
              <a:gd name="connsiteX21" fmla="*/ 1656522 w 1749287"/>
              <a:gd name="connsiteY21" fmla="*/ 144498 h 1502206"/>
              <a:gd name="connsiteX22" fmla="*/ 1696278 w 1749287"/>
              <a:gd name="connsiteY22" fmla="*/ 184255 h 1502206"/>
              <a:gd name="connsiteX23" fmla="*/ 1709531 w 1749287"/>
              <a:gd name="connsiteY23" fmla="*/ 224011 h 1502206"/>
              <a:gd name="connsiteX24" fmla="*/ 1722783 w 1749287"/>
              <a:gd name="connsiteY24" fmla="*/ 277020 h 1502206"/>
              <a:gd name="connsiteX25" fmla="*/ 1749287 w 1749287"/>
              <a:gd name="connsiteY25" fmla="*/ 356533 h 1502206"/>
              <a:gd name="connsiteX26" fmla="*/ 1709531 w 1749287"/>
              <a:gd name="connsiteY26" fmla="*/ 449298 h 1502206"/>
              <a:gd name="connsiteX27" fmla="*/ 1669774 w 1749287"/>
              <a:gd name="connsiteY27" fmla="*/ 674585 h 1502206"/>
              <a:gd name="connsiteX28" fmla="*/ 1537252 w 1749287"/>
              <a:gd name="connsiteY28" fmla="*/ 780602 h 1502206"/>
              <a:gd name="connsiteX29" fmla="*/ 1431235 w 1749287"/>
              <a:gd name="connsiteY29" fmla="*/ 846863 h 1502206"/>
              <a:gd name="connsiteX30" fmla="*/ 1391478 w 1749287"/>
              <a:gd name="connsiteY30" fmla="*/ 873368 h 1502206"/>
              <a:gd name="connsiteX31" fmla="*/ 1338470 w 1749287"/>
              <a:gd name="connsiteY31" fmla="*/ 899872 h 1502206"/>
              <a:gd name="connsiteX32" fmla="*/ 1258957 w 1749287"/>
              <a:gd name="connsiteY32" fmla="*/ 952881 h 1502206"/>
              <a:gd name="connsiteX33" fmla="*/ 1205948 w 1749287"/>
              <a:gd name="connsiteY33" fmla="*/ 979385 h 1502206"/>
              <a:gd name="connsiteX34" fmla="*/ 1166191 w 1749287"/>
              <a:gd name="connsiteY34" fmla="*/ 1005889 h 1502206"/>
              <a:gd name="connsiteX35" fmla="*/ 1126435 w 1749287"/>
              <a:gd name="connsiteY35" fmla="*/ 1019142 h 1502206"/>
              <a:gd name="connsiteX36" fmla="*/ 1086678 w 1749287"/>
              <a:gd name="connsiteY36" fmla="*/ 1045646 h 1502206"/>
              <a:gd name="connsiteX37" fmla="*/ 967409 w 1749287"/>
              <a:gd name="connsiteY37" fmla="*/ 1085402 h 1502206"/>
              <a:gd name="connsiteX38" fmla="*/ 927652 w 1749287"/>
              <a:gd name="connsiteY38" fmla="*/ 1125159 h 1502206"/>
              <a:gd name="connsiteX39" fmla="*/ 887896 w 1749287"/>
              <a:gd name="connsiteY39" fmla="*/ 1138411 h 1502206"/>
              <a:gd name="connsiteX40" fmla="*/ 834887 w 1749287"/>
              <a:gd name="connsiteY40" fmla="*/ 1191420 h 1502206"/>
              <a:gd name="connsiteX41" fmla="*/ 755374 w 1749287"/>
              <a:gd name="connsiteY41" fmla="*/ 1270933 h 1502206"/>
              <a:gd name="connsiteX42" fmla="*/ 715617 w 1749287"/>
              <a:gd name="connsiteY42" fmla="*/ 1310689 h 1502206"/>
              <a:gd name="connsiteX43" fmla="*/ 583096 w 1749287"/>
              <a:gd name="connsiteY43" fmla="*/ 1390202 h 1502206"/>
              <a:gd name="connsiteX44" fmla="*/ 530087 w 1749287"/>
              <a:gd name="connsiteY44" fmla="*/ 1403455 h 1502206"/>
              <a:gd name="connsiteX45" fmla="*/ 384313 w 1749287"/>
              <a:gd name="connsiteY45" fmla="*/ 1469715 h 1502206"/>
              <a:gd name="connsiteX46" fmla="*/ 344557 w 1749287"/>
              <a:gd name="connsiteY46" fmla="*/ 1496220 h 1502206"/>
              <a:gd name="connsiteX47" fmla="*/ 265044 w 1749287"/>
              <a:gd name="connsiteY47" fmla="*/ 1390202 h 1502206"/>
              <a:gd name="connsiteX48" fmla="*/ 172278 w 1749287"/>
              <a:gd name="connsiteY48" fmla="*/ 1297437 h 1502206"/>
              <a:gd name="connsiteX49" fmla="*/ 132522 w 1749287"/>
              <a:gd name="connsiteY49" fmla="*/ 1270933 h 1502206"/>
              <a:gd name="connsiteX50" fmla="*/ 92765 w 1749287"/>
              <a:gd name="connsiteY50" fmla="*/ 1257681 h 1502206"/>
              <a:gd name="connsiteX51" fmla="*/ 79513 w 1749287"/>
              <a:gd name="connsiteY51" fmla="*/ 1231176 h 1502206"/>
              <a:gd name="connsiteX52" fmla="*/ 0 w 1749287"/>
              <a:gd name="connsiteY52" fmla="*/ 1244428 h 15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749287" h="1502206">
                <a:moveTo>
                  <a:pt x="0" y="1244428"/>
                </a:moveTo>
                <a:lnTo>
                  <a:pt x="0" y="1244428"/>
                </a:lnTo>
                <a:cubicBezTo>
                  <a:pt x="22087" y="1120741"/>
                  <a:pt x="46016" y="997369"/>
                  <a:pt x="66261" y="873368"/>
                </a:cubicBezTo>
                <a:cubicBezTo>
                  <a:pt x="81360" y="780885"/>
                  <a:pt x="83288" y="685981"/>
                  <a:pt x="106017" y="595072"/>
                </a:cubicBezTo>
                <a:cubicBezTo>
                  <a:pt x="110435" y="577402"/>
                  <a:pt x="113510" y="559342"/>
                  <a:pt x="119270" y="542063"/>
                </a:cubicBezTo>
                <a:cubicBezTo>
                  <a:pt x="131205" y="506258"/>
                  <a:pt x="147927" y="472119"/>
                  <a:pt x="159026" y="436046"/>
                </a:cubicBezTo>
                <a:cubicBezTo>
                  <a:pt x="165650" y="414518"/>
                  <a:pt x="164580" y="390953"/>
                  <a:pt x="172278" y="369785"/>
                </a:cubicBezTo>
                <a:cubicBezTo>
                  <a:pt x="225538" y="223321"/>
                  <a:pt x="192169" y="343257"/>
                  <a:pt x="238539" y="250515"/>
                </a:cubicBezTo>
                <a:cubicBezTo>
                  <a:pt x="244786" y="238021"/>
                  <a:pt x="244042" y="222382"/>
                  <a:pt x="251791" y="210759"/>
                </a:cubicBezTo>
                <a:cubicBezTo>
                  <a:pt x="330923" y="92061"/>
                  <a:pt x="288110" y="162824"/>
                  <a:pt x="357809" y="104742"/>
                </a:cubicBezTo>
                <a:cubicBezTo>
                  <a:pt x="423989" y="49592"/>
                  <a:pt x="367452" y="75022"/>
                  <a:pt x="437322" y="51733"/>
                </a:cubicBezTo>
                <a:cubicBezTo>
                  <a:pt x="459409" y="56150"/>
                  <a:pt x="481731" y="59522"/>
                  <a:pt x="503583" y="64985"/>
                </a:cubicBezTo>
                <a:cubicBezTo>
                  <a:pt x="517135" y="68373"/>
                  <a:pt x="529787" y="74849"/>
                  <a:pt x="543339" y="78237"/>
                </a:cubicBezTo>
                <a:cubicBezTo>
                  <a:pt x="565191" y="83700"/>
                  <a:pt x="587513" y="87072"/>
                  <a:pt x="609600" y="91489"/>
                </a:cubicBezTo>
                <a:cubicBezTo>
                  <a:pt x="720035" y="87072"/>
                  <a:pt x="830662" y="86111"/>
                  <a:pt x="940904" y="78237"/>
                </a:cubicBezTo>
                <a:cubicBezTo>
                  <a:pt x="954838" y="77242"/>
                  <a:pt x="967024" y="68015"/>
                  <a:pt x="980661" y="64985"/>
                </a:cubicBezTo>
                <a:cubicBezTo>
                  <a:pt x="1273098" y="0"/>
                  <a:pt x="901956" y="91287"/>
                  <a:pt x="1113183" y="38481"/>
                </a:cubicBezTo>
                <a:cubicBezTo>
                  <a:pt x="1214783" y="42898"/>
                  <a:pt x="1316587" y="43933"/>
                  <a:pt x="1417983" y="51733"/>
                </a:cubicBezTo>
                <a:cubicBezTo>
                  <a:pt x="1469743" y="55714"/>
                  <a:pt x="1449658" y="73550"/>
                  <a:pt x="1497496" y="91489"/>
                </a:cubicBezTo>
                <a:cubicBezTo>
                  <a:pt x="1518586" y="99398"/>
                  <a:pt x="1541670" y="100324"/>
                  <a:pt x="1563757" y="104742"/>
                </a:cubicBezTo>
                <a:cubicBezTo>
                  <a:pt x="1581426" y="113577"/>
                  <a:pt x="1598607" y="123464"/>
                  <a:pt x="1616765" y="131246"/>
                </a:cubicBezTo>
                <a:cubicBezTo>
                  <a:pt x="1629605" y="136749"/>
                  <a:pt x="1644899" y="136749"/>
                  <a:pt x="1656522" y="144498"/>
                </a:cubicBezTo>
                <a:cubicBezTo>
                  <a:pt x="1672116" y="154894"/>
                  <a:pt x="1683026" y="171003"/>
                  <a:pt x="1696278" y="184255"/>
                </a:cubicBezTo>
                <a:cubicBezTo>
                  <a:pt x="1700696" y="197507"/>
                  <a:pt x="1705693" y="210580"/>
                  <a:pt x="1709531" y="224011"/>
                </a:cubicBezTo>
                <a:cubicBezTo>
                  <a:pt x="1714535" y="241524"/>
                  <a:pt x="1717549" y="259575"/>
                  <a:pt x="1722783" y="277020"/>
                </a:cubicBezTo>
                <a:cubicBezTo>
                  <a:pt x="1730811" y="303780"/>
                  <a:pt x="1749287" y="356533"/>
                  <a:pt x="1749287" y="356533"/>
                </a:cubicBezTo>
                <a:cubicBezTo>
                  <a:pt x="1737218" y="380671"/>
                  <a:pt x="1714406" y="420050"/>
                  <a:pt x="1709531" y="449298"/>
                </a:cubicBezTo>
                <a:cubicBezTo>
                  <a:pt x="1702828" y="489515"/>
                  <a:pt x="1696352" y="634717"/>
                  <a:pt x="1669774" y="674585"/>
                </a:cubicBezTo>
                <a:cubicBezTo>
                  <a:pt x="1612539" y="760440"/>
                  <a:pt x="1676701" y="676012"/>
                  <a:pt x="1537252" y="780602"/>
                </a:cubicBezTo>
                <a:cubicBezTo>
                  <a:pt x="1435899" y="856619"/>
                  <a:pt x="1533105" y="788652"/>
                  <a:pt x="1431235" y="846863"/>
                </a:cubicBezTo>
                <a:cubicBezTo>
                  <a:pt x="1417406" y="854765"/>
                  <a:pt x="1405307" y="865466"/>
                  <a:pt x="1391478" y="873368"/>
                </a:cubicBezTo>
                <a:cubicBezTo>
                  <a:pt x="1374326" y="883169"/>
                  <a:pt x="1355410" y="889708"/>
                  <a:pt x="1338470" y="899872"/>
                </a:cubicBezTo>
                <a:cubicBezTo>
                  <a:pt x="1311155" y="916261"/>
                  <a:pt x="1287448" y="938636"/>
                  <a:pt x="1258957" y="952881"/>
                </a:cubicBezTo>
                <a:cubicBezTo>
                  <a:pt x="1241287" y="961716"/>
                  <a:pt x="1223100" y="969584"/>
                  <a:pt x="1205948" y="979385"/>
                </a:cubicBezTo>
                <a:cubicBezTo>
                  <a:pt x="1192119" y="987287"/>
                  <a:pt x="1180437" y="998766"/>
                  <a:pt x="1166191" y="1005889"/>
                </a:cubicBezTo>
                <a:cubicBezTo>
                  <a:pt x="1153697" y="1012136"/>
                  <a:pt x="1138929" y="1012895"/>
                  <a:pt x="1126435" y="1019142"/>
                </a:cubicBezTo>
                <a:cubicBezTo>
                  <a:pt x="1112189" y="1026265"/>
                  <a:pt x="1101380" y="1039520"/>
                  <a:pt x="1086678" y="1045646"/>
                </a:cubicBezTo>
                <a:cubicBezTo>
                  <a:pt x="1047995" y="1061764"/>
                  <a:pt x="967409" y="1085402"/>
                  <a:pt x="967409" y="1085402"/>
                </a:cubicBezTo>
                <a:cubicBezTo>
                  <a:pt x="954157" y="1098654"/>
                  <a:pt x="943246" y="1114763"/>
                  <a:pt x="927652" y="1125159"/>
                </a:cubicBezTo>
                <a:cubicBezTo>
                  <a:pt x="916029" y="1132908"/>
                  <a:pt x="899263" y="1130292"/>
                  <a:pt x="887896" y="1138411"/>
                </a:cubicBezTo>
                <a:cubicBezTo>
                  <a:pt x="867562" y="1152935"/>
                  <a:pt x="852557" y="1173750"/>
                  <a:pt x="834887" y="1191420"/>
                </a:cubicBezTo>
                <a:lnTo>
                  <a:pt x="755374" y="1270933"/>
                </a:lnTo>
                <a:cubicBezTo>
                  <a:pt x="742122" y="1284185"/>
                  <a:pt x="731211" y="1300293"/>
                  <a:pt x="715617" y="1310689"/>
                </a:cubicBezTo>
                <a:cubicBezTo>
                  <a:pt x="675986" y="1337110"/>
                  <a:pt x="629669" y="1372737"/>
                  <a:pt x="583096" y="1390202"/>
                </a:cubicBezTo>
                <a:cubicBezTo>
                  <a:pt x="566042" y="1396597"/>
                  <a:pt x="546899" y="1396450"/>
                  <a:pt x="530087" y="1403455"/>
                </a:cubicBezTo>
                <a:cubicBezTo>
                  <a:pt x="293086" y="1502206"/>
                  <a:pt x="503446" y="1430005"/>
                  <a:pt x="384313" y="1469715"/>
                </a:cubicBezTo>
                <a:cubicBezTo>
                  <a:pt x="371061" y="1478550"/>
                  <a:pt x="359871" y="1500595"/>
                  <a:pt x="344557" y="1496220"/>
                </a:cubicBezTo>
                <a:cubicBezTo>
                  <a:pt x="289079" y="1480369"/>
                  <a:pt x="293631" y="1425142"/>
                  <a:pt x="265044" y="1390202"/>
                </a:cubicBezTo>
                <a:cubicBezTo>
                  <a:pt x="237352" y="1356357"/>
                  <a:pt x="208664" y="1321694"/>
                  <a:pt x="172278" y="1297437"/>
                </a:cubicBezTo>
                <a:cubicBezTo>
                  <a:pt x="159026" y="1288602"/>
                  <a:pt x="146768" y="1278056"/>
                  <a:pt x="132522" y="1270933"/>
                </a:cubicBezTo>
                <a:cubicBezTo>
                  <a:pt x="120028" y="1264686"/>
                  <a:pt x="103940" y="1266063"/>
                  <a:pt x="92765" y="1257681"/>
                </a:cubicBezTo>
                <a:cubicBezTo>
                  <a:pt x="84863" y="1251754"/>
                  <a:pt x="83930" y="1240011"/>
                  <a:pt x="79513" y="1231176"/>
                </a:cubicBezTo>
                <a:lnTo>
                  <a:pt x="0" y="124442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321287" y="1749287"/>
            <a:ext cx="936550" cy="2601868"/>
          </a:xfrm>
          <a:custGeom>
            <a:avLst/>
            <a:gdLst>
              <a:gd name="connsiteX0" fmla="*/ 291548 w 936550"/>
              <a:gd name="connsiteY0" fmla="*/ 318052 h 2601868"/>
              <a:gd name="connsiteX1" fmla="*/ 291548 w 936550"/>
              <a:gd name="connsiteY1" fmla="*/ 318052 h 2601868"/>
              <a:gd name="connsiteX2" fmla="*/ 212035 w 936550"/>
              <a:gd name="connsiteY2" fmla="*/ 516835 h 2601868"/>
              <a:gd name="connsiteX3" fmla="*/ 198783 w 936550"/>
              <a:gd name="connsiteY3" fmla="*/ 569843 h 2601868"/>
              <a:gd name="connsiteX4" fmla="*/ 172278 w 936550"/>
              <a:gd name="connsiteY4" fmla="*/ 649356 h 2601868"/>
              <a:gd name="connsiteX5" fmla="*/ 159026 w 936550"/>
              <a:gd name="connsiteY5" fmla="*/ 861391 h 2601868"/>
              <a:gd name="connsiteX6" fmla="*/ 145774 w 936550"/>
              <a:gd name="connsiteY6" fmla="*/ 980661 h 2601868"/>
              <a:gd name="connsiteX7" fmla="*/ 132522 w 936550"/>
              <a:gd name="connsiteY7" fmla="*/ 1179443 h 2601868"/>
              <a:gd name="connsiteX8" fmla="*/ 106017 w 936550"/>
              <a:gd name="connsiteY8" fmla="*/ 1325217 h 2601868"/>
              <a:gd name="connsiteX9" fmla="*/ 66261 w 936550"/>
              <a:gd name="connsiteY9" fmla="*/ 1550504 h 2601868"/>
              <a:gd name="connsiteX10" fmla="*/ 53009 w 936550"/>
              <a:gd name="connsiteY10" fmla="*/ 1948070 h 2601868"/>
              <a:gd name="connsiteX11" fmla="*/ 13252 w 936550"/>
              <a:gd name="connsiteY11" fmla="*/ 2080591 h 2601868"/>
              <a:gd name="connsiteX12" fmla="*/ 0 w 936550"/>
              <a:gd name="connsiteY12" fmla="*/ 2120348 h 2601868"/>
              <a:gd name="connsiteX13" fmla="*/ 13252 w 936550"/>
              <a:gd name="connsiteY13" fmla="*/ 2332383 h 2601868"/>
              <a:gd name="connsiteX14" fmla="*/ 26504 w 936550"/>
              <a:gd name="connsiteY14" fmla="*/ 2372139 h 2601868"/>
              <a:gd name="connsiteX15" fmla="*/ 39756 w 936550"/>
              <a:gd name="connsiteY15" fmla="*/ 2557670 h 2601868"/>
              <a:gd name="connsiteX16" fmla="*/ 106017 w 936550"/>
              <a:gd name="connsiteY16" fmla="*/ 2597426 h 2601868"/>
              <a:gd name="connsiteX17" fmla="*/ 185530 w 936550"/>
              <a:gd name="connsiteY17" fmla="*/ 2584174 h 2601868"/>
              <a:gd name="connsiteX18" fmla="*/ 212035 w 936550"/>
              <a:gd name="connsiteY18" fmla="*/ 2504661 h 2601868"/>
              <a:gd name="connsiteX19" fmla="*/ 251791 w 936550"/>
              <a:gd name="connsiteY19" fmla="*/ 2425148 h 2601868"/>
              <a:gd name="connsiteX20" fmla="*/ 265043 w 936550"/>
              <a:gd name="connsiteY20" fmla="*/ 2385391 h 2601868"/>
              <a:gd name="connsiteX21" fmla="*/ 344556 w 936550"/>
              <a:gd name="connsiteY21" fmla="*/ 2279374 h 2601868"/>
              <a:gd name="connsiteX22" fmla="*/ 424070 w 936550"/>
              <a:gd name="connsiteY22" fmla="*/ 2199861 h 2601868"/>
              <a:gd name="connsiteX23" fmla="*/ 477078 w 936550"/>
              <a:gd name="connsiteY23" fmla="*/ 2133600 h 2601868"/>
              <a:gd name="connsiteX24" fmla="*/ 530087 w 936550"/>
              <a:gd name="connsiteY24" fmla="*/ 2080591 h 2601868"/>
              <a:gd name="connsiteX25" fmla="*/ 569843 w 936550"/>
              <a:gd name="connsiteY25" fmla="*/ 2014330 h 2601868"/>
              <a:gd name="connsiteX26" fmla="*/ 662609 w 936550"/>
              <a:gd name="connsiteY26" fmla="*/ 1908313 h 2601868"/>
              <a:gd name="connsiteX27" fmla="*/ 675861 w 936550"/>
              <a:gd name="connsiteY27" fmla="*/ 1868556 h 2601868"/>
              <a:gd name="connsiteX28" fmla="*/ 702365 w 936550"/>
              <a:gd name="connsiteY28" fmla="*/ 1828800 h 2601868"/>
              <a:gd name="connsiteX29" fmla="*/ 781878 w 936550"/>
              <a:gd name="connsiteY29" fmla="*/ 1630017 h 2601868"/>
              <a:gd name="connsiteX30" fmla="*/ 795130 w 936550"/>
              <a:gd name="connsiteY30" fmla="*/ 1563756 h 2601868"/>
              <a:gd name="connsiteX31" fmla="*/ 808383 w 936550"/>
              <a:gd name="connsiteY31" fmla="*/ 1524000 h 2601868"/>
              <a:gd name="connsiteX32" fmla="*/ 821635 w 936550"/>
              <a:gd name="connsiteY32" fmla="*/ 1325217 h 2601868"/>
              <a:gd name="connsiteX33" fmla="*/ 848139 w 936550"/>
              <a:gd name="connsiteY33" fmla="*/ 1219200 h 2601868"/>
              <a:gd name="connsiteX34" fmla="*/ 861391 w 936550"/>
              <a:gd name="connsiteY34" fmla="*/ 1166191 h 2601868"/>
              <a:gd name="connsiteX35" fmla="*/ 887896 w 936550"/>
              <a:gd name="connsiteY35" fmla="*/ 1033670 h 2601868"/>
              <a:gd name="connsiteX36" fmla="*/ 914400 w 936550"/>
              <a:gd name="connsiteY36" fmla="*/ 914400 h 2601868"/>
              <a:gd name="connsiteX37" fmla="*/ 927652 w 936550"/>
              <a:gd name="connsiteY37" fmla="*/ 781878 h 2601868"/>
              <a:gd name="connsiteX38" fmla="*/ 901148 w 936550"/>
              <a:gd name="connsiteY38" fmla="*/ 424070 h 2601868"/>
              <a:gd name="connsiteX39" fmla="*/ 887896 w 936550"/>
              <a:gd name="connsiteY39" fmla="*/ 251791 h 2601868"/>
              <a:gd name="connsiteX40" fmla="*/ 861391 w 936550"/>
              <a:gd name="connsiteY40" fmla="*/ 172278 h 2601868"/>
              <a:gd name="connsiteX41" fmla="*/ 848139 w 936550"/>
              <a:gd name="connsiteY41" fmla="*/ 106017 h 2601868"/>
              <a:gd name="connsiteX42" fmla="*/ 821635 w 936550"/>
              <a:gd name="connsiteY42" fmla="*/ 39756 h 2601868"/>
              <a:gd name="connsiteX43" fmla="*/ 808383 w 936550"/>
              <a:gd name="connsiteY43" fmla="*/ 0 h 2601868"/>
              <a:gd name="connsiteX44" fmla="*/ 569843 w 936550"/>
              <a:gd name="connsiteY44" fmla="*/ 13252 h 2601868"/>
              <a:gd name="connsiteX45" fmla="*/ 503583 w 936550"/>
              <a:gd name="connsiteY45" fmla="*/ 26504 h 2601868"/>
              <a:gd name="connsiteX46" fmla="*/ 397565 w 936550"/>
              <a:gd name="connsiteY46" fmla="*/ 132522 h 2601868"/>
              <a:gd name="connsiteX47" fmla="*/ 344556 w 936550"/>
              <a:gd name="connsiteY47" fmla="*/ 185530 h 2601868"/>
              <a:gd name="connsiteX48" fmla="*/ 318052 w 936550"/>
              <a:gd name="connsiteY48" fmla="*/ 225287 h 2601868"/>
              <a:gd name="connsiteX49" fmla="*/ 291548 w 936550"/>
              <a:gd name="connsiteY49" fmla="*/ 318052 h 2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36550" h="2601868">
                <a:moveTo>
                  <a:pt x="291548" y="318052"/>
                </a:moveTo>
                <a:lnTo>
                  <a:pt x="291548" y="318052"/>
                </a:lnTo>
                <a:cubicBezTo>
                  <a:pt x="263018" y="382244"/>
                  <a:pt x="229291" y="447811"/>
                  <a:pt x="212035" y="516835"/>
                </a:cubicBezTo>
                <a:cubicBezTo>
                  <a:pt x="207618" y="534504"/>
                  <a:pt x="204017" y="552398"/>
                  <a:pt x="198783" y="569843"/>
                </a:cubicBezTo>
                <a:cubicBezTo>
                  <a:pt x="190755" y="596603"/>
                  <a:pt x="172278" y="649356"/>
                  <a:pt x="172278" y="649356"/>
                </a:cubicBezTo>
                <a:cubicBezTo>
                  <a:pt x="167861" y="720034"/>
                  <a:pt x="164673" y="790800"/>
                  <a:pt x="159026" y="861391"/>
                </a:cubicBezTo>
                <a:cubicBezTo>
                  <a:pt x="155836" y="901265"/>
                  <a:pt x="149096" y="940798"/>
                  <a:pt x="145774" y="980661"/>
                </a:cubicBezTo>
                <a:cubicBezTo>
                  <a:pt x="140259" y="1046839"/>
                  <a:pt x="138818" y="1113334"/>
                  <a:pt x="132522" y="1179443"/>
                </a:cubicBezTo>
                <a:cubicBezTo>
                  <a:pt x="128303" y="1223738"/>
                  <a:pt x="113863" y="1280755"/>
                  <a:pt x="106017" y="1325217"/>
                </a:cubicBezTo>
                <a:cubicBezTo>
                  <a:pt x="60697" y="1582028"/>
                  <a:pt x="96387" y="1399874"/>
                  <a:pt x="66261" y="1550504"/>
                </a:cubicBezTo>
                <a:cubicBezTo>
                  <a:pt x="61844" y="1683026"/>
                  <a:pt x="60795" y="1815703"/>
                  <a:pt x="53009" y="1948070"/>
                </a:cubicBezTo>
                <a:cubicBezTo>
                  <a:pt x="51579" y="1972383"/>
                  <a:pt x="16985" y="2069391"/>
                  <a:pt x="13252" y="2080591"/>
                </a:cubicBezTo>
                <a:lnTo>
                  <a:pt x="0" y="2120348"/>
                </a:lnTo>
                <a:cubicBezTo>
                  <a:pt x="4417" y="2191026"/>
                  <a:pt x="5839" y="2261956"/>
                  <a:pt x="13252" y="2332383"/>
                </a:cubicBezTo>
                <a:cubicBezTo>
                  <a:pt x="14714" y="2346275"/>
                  <a:pt x="24872" y="2358266"/>
                  <a:pt x="26504" y="2372139"/>
                </a:cubicBezTo>
                <a:cubicBezTo>
                  <a:pt x="33748" y="2433716"/>
                  <a:pt x="28330" y="2496731"/>
                  <a:pt x="39756" y="2557670"/>
                </a:cubicBezTo>
                <a:cubicBezTo>
                  <a:pt x="44607" y="2583541"/>
                  <a:pt x="89661" y="2591974"/>
                  <a:pt x="106017" y="2597426"/>
                </a:cubicBezTo>
                <a:cubicBezTo>
                  <a:pt x="132521" y="2593009"/>
                  <a:pt x="165308" y="2601868"/>
                  <a:pt x="185530" y="2584174"/>
                </a:cubicBezTo>
                <a:cubicBezTo>
                  <a:pt x="206556" y="2565777"/>
                  <a:pt x="201290" y="2530450"/>
                  <a:pt x="212035" y="2504661"/>
                </a:cubicBezTo>
                <a:cubicBezTo>
                  <a:pt x="223432" y="2477308"/>
                  <a:pt x="239756" y="2452227"/>
                  <a:pt x="251791" y="2425148"/>
                </a:cubicBezTo>
                <a:cubicBezTo>
                  <a:pt x="257464" y="2412383"/>
                  <a:pt x="258796" y="2397885"/>
                  <a:pt x="265043" y="2385391"/>
                </a:cubicBezTo>
                <a:cubicBezTo>
                  <a:pt x="277885" y="2359708"/>
                  <a:pt x="333727" y="2291286"/>
                  <a:pt x="344556" y="2279374"/>
                </a:cubicBezTo>
                <a:cubicBezTo>
                  <a:pt x="369770" y="2251639"/>
                  <a:pt x="400655" y="2229130"/>
                  <a:pt x="424070" y="2199861"/>
                </a:cubicBezTo>
                <a:cubicBezTo>
                  <a:pt x="441739" y="2177774"/>
                  <a:pt x="458287" y="2154741"/>
                  <a:pt x="477078" y="2133600"/>
                </a:cubicBezTo>
                <a:cubicBezTo>
                  <a:pt x="493680" y="2114923"/>
                  <a:pt x="517231" y="2102019"/>
                  <a:pt x="530087" y="2080591"/>
                </a:cubicBezTo>
                <a:cubicBezTo>
                  <a:pt x="543339" y="2058504"/>
                  <a:pt x="553752" y="2034443"/>
                  <a:pt x="569843" y="2014330"/>
                </a:cubicBezTo>
                <a:cubicBezTo>
                  <a:pt x="724899" y="1820510"/>
                  <a:pt x="579243" y="2033361"/>
                  <a:pt x="662609" y="1908313"/>
                </a:cubicBezTo>
                <a:cubicBezTo>
                  <a:pt x="667026" y="1895061"/>
                  <a:pt x="669614" y="1881050"/>
                  <a:pt x="675861" y="1868556"/>
                </a:cubicBezTo>
                <a:cubicBezTo>
                  <a:pt x="682984" y="1854310"/>
                  <a:pt x="696922" y="1843768"/>
                  <a:pt x="702365" y="1828800"/>
                </a:cubicBezTo>
                <a:cubicBezTo>
                  <a:pt x="781437" y="1611355"/>
                  <a:pt x="667848" y="1829573"/>
                  <a:pt x="781878" y="1630017"/>
                </a:cubicBezTo>
                <a:cubicBezTo>
                  <a:pt x="786295" y="1607930"/>
                  <a:pt x="789667" y="1585608"/>
                  <a:pt x="795130" y="1563756"/>
                </a:cubicBezTo>
                <a:cubicBezTo>
                  <a:pt x="798518" y="1550204"/>
                  <a:pt x="806840" y="1537883"/>
                  <a:pt x="808383" y="1524000"/>
                </a:cubicBezTo>
                <a:cubicBezTo>
                  <a:pt x="815717" y="1457998"/>
                  <a:pt x="815027" y="1391296"/>
                  <a:pt x="821635" y="1325217"/>
                </a:cubicBezTo>
                <a:cubicBezTo>
                  <a:pt x="827853" y="1263039"/>
                  <a:pt x="833825" y="1269298"/>
                  <a:pt x="848139" y="1219200"/>
                </a:cubicBezTo>
                <a:cubicBezTo>
                  <a:pt x="853143" y="1201687"/>
                  <a:pt x="857575" y="1184000"/>
                  <a:pt x="861391" y="1166191"/>
                </a:cubicBezTo>
                <a:cubicBezTo>
                  <a:pt x="870830" y="1122142"/>
                  <a:pt x="879594" y="1077947"/>
                  <a:pt x="887896" y="1033670"/>
                </a:cubicBezTo>
                <a:cubicBezTo>
                  <a:pt x="907888" y="927045"/>
                  <a:pt x="890341" y="986578"/>
                  <a:pt x="914400" y="914400"/>
                </a:cubicBezTo>
                <a:cubicBezTo>
                  <a:pt x="918817" y="870226"/>
                  <a:pt x="927652" y="826272"/>
                  <a:pt x="927652" y="781878"/>
                </a:cubicBezTo>
                <a:cubicBezTo>
                  <a:pt x="927652" y="515055"/>
                  <a:pt x="936550" y="565677"/>
                  <a:pt x="901148" y="424070"/>
                </a:cubicBezTo>
                <a:cubicBezTo>
                  <a:pt x="896731" y="366644"/>
                  <a:pt x="896879" y="308682"/>
                  <a:pt x="887896" y="251791"/>
                </a:cubicBezTo>
                <a:cubicBezTo>
                  <a:pt x="883539" y="224195"/>
                  <a:pt x="868742" y="199232"/>
                  <a:pt x="861391" y="172278"/>
                </a:cubicBezTo>
                <a:cubicBezTo>
                  <a:pt x="855464" y="150547"/>
                  <a:pt x="854611" y="127591"/>
                  <a:pt x="848139" y="106017"/>
                </a:cubicBezTo>
                <a:cubicBezTo>
                  <a:pt x="841304" y="83232"/>
                  <a:pt x="829988" y="62030"/>
                  <a:pt x="821635" y="39756"/>
                </a:cubicBezTo>
                <a:cubicBezTo>
                  <a:pt x="816730" y="26677"/>
                  <a:pt x="812800" y="13252"/>
                  <a:pt x="808383" y="0"/>
                </a:cubicBezTo>
                <a:cubicBezTo>
                  <a:pt x="728870" y="4417"/>
                  <a:pt x="649180" y="6353"/>
                  <a:pt x="569843" y="13252"/>
                </a:cubicBezTo>
                <a:cubicBezTo>
                  <a:pt x="547404" y="15203"/>
                  <a:pt x="522586" y="14411"/>
                  <a:pt x="503583" y="26504"/>
                </a:cubicBezTo>
                <a:lnTo>
                  <a:pt x="397565" y="132522"/>
                </a:lnTo>
                <a:cubicBezTo>
                  <a:pt x="379895" y="150191"/>
                  <a:pt x="358417" y="164738"/>
                  <a:pt x="344556" y="185530"/>
                </a:cubicBezTo>
                <a:cubicBezTo>
                  <a:pt x="335721" y="198782"/>
                  <a:pt x="325175" y="211041"/>
                  <a:pt x="318052" y="225287"/>
                </a:cubicBezTo>
                <a:cubicBezTo>
                  <a:pt x="287596" y="286199"/>
                  <a:pt x="295965" y="302591"/>
                  <a:pt x="291548" y="318052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382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Summary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Geology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11.4 Ma, 3 lines of fossil evidence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Phytolith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Forest dominated, warm-adapted grasses</a:t>
            </a:r>
          </a:p>
          <a:p>
            <a:pPr>
              <a:buFontTx/>
              <a:buChar char="-"/>
            </a:pPr>
            <a:r>
              <a:rPr lang="en-US" sz="3600" dirty="0" err="1" smtClean="0">
                <a:solidFill>
                  <a:schemeClr val="bg1"/>
                </a:solidFill>
                <a:latin typeface="Arial Rounded MT Bold" pitchFamily="34" charset="0"/>
              </a:rPr>
              <a:t>Macroflora</a:t>
            </a:r>
            <a:endParaRPr lang="en-US" sz="36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Woody, riparian vegetation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Pollen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Lower: dominated by upland conifer</a:t>
            </a:r>
          </a:p>
          <a:p>
            <a:pPr lvl="1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Upper: dominated by lowland </a:t>
            </a:r>
            <a:r>
              <a:rPr lang="en-US" sz="3000" dirty="0" err="1" smtClean="0">
                <a:solidFill>
                  <a:schemeClr val="bg1"/>
                </a:solidFill>
                <a:latin typeface="Arial Rounded MT Bold" pitchFamily="34" charset="0"/>
              </a:rPr>
              <a:t>floodplane</a:t>
            </a: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 vegetation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41986" name="Picture 2" descr="http://clasticdetritus.files.wordpress.com/2010/06/zacho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371600"/>
            <a:ext cx="2609850" cy="500062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4680857" y="2514600"/>
            <a:ext cx="34834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3"/>
          <p:cNvGrpSpPr/>
          <p:nvPr/>
        </p:nvGrpSpPr>
        <p:grpSpPr>
          <a:xfrm>
            <a:off x="6324600" y="2341602"/>
            <a:ext cx="1905000" cy="2306598"/>
            <a:chOff x="6324600" y="2341602"/>
            <a:chExt cx="1905000" cy="2306598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6600" y="3124200"/>
              <a:ext cx="352425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553200" y="4094202"/>
              <a:ext cx="144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 Rounded MT Bold" pitchFamily="34" charset="0"/>
                </a:rPr>
                <a:t>Oldest</a:t>
              </a:r>
              <a:endParaRPr lang="en-US" sz="30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24600" y="2341602"/>
              <a:ext cx="1905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 Rounded MT Bold" pitchFamily="34" charset="0"/>
                </a:rPr>
                <a:t>Youngest</a:t>
              </a:r>
              <a:endParaRPr lang="en-US" sz="30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304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00" dirty="0" smtClean="0">
                <a:solidFill>
                  <a:schemeClr val="bg1"/>
                </a:solidFill>
                <a:latin typeface="Arial Rounded MT Bold" pitchFamily="34" charset="0"/>
              </a:rPr>
              <a:t>Mid-Miocene Climatic Optimum</a:t>
            </a:r>
            <a:endParaRPr lang="en-US" sz="43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04800"/>
            <a:ext cx="8382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Future Work</a:t>
            </a:r>
          </a:p>
          <a:p>
            <a:pPr>
              <a:buFontTx/>
              <a:buChar char="-"/>
            </a:pPr>
            <a:endParaRPr lang="en-US" sz="3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Address climate in late Miocene of Pacific Northwest</a:t>
            </a:r>
          </a:p>
          <a:p>
            <a:endParaRPr lang="en-US" sz="3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en-US" sz="3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FontTx/>
              <a:buChar char="-"/>
            </a:pPr>
            <a:endParaRPr lang="en-US" sz="3000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omic Sans MS" pitchFamily="66" charset="0"/>
              </a:rPr>
              <a:t>Acknowledgements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1720840"/>
            <a:ext cx="3733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8050"/>
            <a:r>
              <a:rPr lang="en-US" sz="1200" b="1" dirty="0" smtClean="0">
                <a:solidFill>
                  <a:schemeClr val="bg1"/>
                </a:solidFill>
                <a:latin typeface="Comic Sans MS" pitchFamily="66" charset="0"/>
              </a:rPr>
              <a:t>FRIENDS, FAMILY, AND COLLABORATORS</a:t>
            </a:r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Brian Sherrod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Susie </a:t>
            </a:r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Winkowski</a:t>
            </a:r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defTabSz="908050"/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Johnathan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 Hager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Brian </a:t>
            </a:r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Buchwitz</a:t>
            </a:r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Regan Dunn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Elisha Harris</a:t>
            </a:r>
          </a:p>
          <a:p>
            <a:pPr defTabSz="908050"/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Marijana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Surkovic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 Davis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Avery Cook </a:t>
            </a:r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Shinneman</a:t>
            </a:r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Stephanie </a:t>
            </a:r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Zaborac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-Reed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Don Hopkins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Jeff </a:t>
            </a:r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Benca</a:t>
            </a:r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Erik Fredrickson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Kim Smith</a:t>
            </a:r>
          </a:p>
          <a:p>
            <a:pPr defTabSz="908050"/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Thien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-Y Le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Janine Jijina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Henry</a:t>
            </a:r>
          </a:p>
          <a:p>
            <a:pPr defTabSz="908050"/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Hannah </a:t>
            </a:r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Ginn</a:t>
            </a:r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defTabSz="908050"/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 defTabSz="908050"/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17526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omic Sans MS" pitchFamily="66" charset="0"/>
              </a:rPr>
              <a:t>SUPPORT AND FINANCING</a:t>
            </a:r>
          </a:p>
          <a:p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Strömberg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 Lab</a:t>
            </a:r>
          </a:p>
          <a:p>
            <a:r>
              <a:rPr lang="en-US" sz="1200" dirty="0" err="1" smtClean="0">
                <a:solidFill>
                  <a:schemeClr val="bg1"/>
                </a:solidFill>
                <a:latin typeface="Comic Sans MS" pitchFamily="66" charset="0"/>
              </a:rPr>
              <a:t>Vasa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 Park Resort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Burke Museum of Natural History and Culture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Mary Gates Research Grant Scholarship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Howard Hughes Medical Institute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University of Washington Department of Biology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The Geological Society of America Travel Grant</a:t>
            </a:r>
          </a:p>
          <a:p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8" name="Picture 40" descr="C:\Users\Nails\Desktop\M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5562600"/>
            <a:ext cx="317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/>
          <a:srcRect r="12925"/>
          <a:stretch>
            <a:fillRect/>
          </a:stretch>
        </p:blipFill>
        <p:spPr bwMode="auto">
          <a:xfrm>
            <a:off x="3429000" y="4867275"/>
            <a:ext cx="12192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3550" y="4191000"/>
            <a:ext cx="13906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1925" y="3829050"/>
            <a:ext cx="30384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4648200"/>
            <a:ext cx="26193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2362200"/>
            <a:ext cx="13335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48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 Park, WA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 l="35625" t="28000" r="8750" b="6000"/>
          <a:stretch>
            <a:fillRect/>
          </a:stretch>
        </p:blipFill>
        <p:spPr bwMode="auto">
          <a:xfrm>
            <a:off x="1219200" y="1143000"/>
            <a:ext cx="678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 l="35625" t="28000" r="8750" b="6000"/>
          <a:stretch>
            <a:fillRect/>
          </a:stretch>
        </p:blipFill>
        <p:spPr bwMode="auto">
          <a:xfrm>
            <a:off x="1219200" y="1143000"/>
            <a:ext cx="678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0" y="36576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048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 Park, WA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048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 Park, WA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38750" t="23000" r="8125" b="13000"/>
          <a:stretch>
            <a:fillRect/>
          </a:stretch>
        </p:blipFill>
        <p:spPr bwMode="auto">
          <a:xfrm>
            <a:off x="1828800" y="1752600"/>
            <a:ext cx="546496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Isosceles Triangle 11"/>
          <p:cNvSpPr/>
          <p:nvPr/>
        </p:nvSpPr>
        <p:spPr>
          <a:xfrm rot="10800000">
            <a:off x="3733800" y="3810000"/>
            <a:ext cx="609600" cy="8382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95600" y="2646402"/>
            <a:ext cx="23995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rial Rounded MT Bold" pitchFamily="34" charset="0"/>
              </a:rPr>
              <a:t>VASA PARK</a:t>
            </a:r>
            <a:endParaRPr lang="en-US" sz="30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2400" y="3124200"/>
            <a:ext cx="152400" cy="685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4"/>
          <p:cNvGrpSpPr/>
          <p:nvPr/>
        </p:nvGrpSpPr>
        <p:grpSpPr>
          <a:xfrm>
            <a:off x="1981200" y="1219200"/>
            <a:ext cx="5105400" cy="4886597"/>
            <a:chOff x="1981200" y="1219200"/>
            <a:chExt cx="5334000" cy="51054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7500" t="28000" r="18750" b="5000"/>
            <a:stretch>
              <a:fillRect/>
            </a:stretch>
          </p:blipFill>
          <p:spPr bwMode="auto">
            <a:xfrm>
              <a:off x="1981200" y="1219200"/>
              <a:ext cx="5334000" cy="5105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Rectangle 16"/>
            <p:cNvSpPr/>
            <p:nvPr/>
          </p:nvSpPr>
          <p:spPr>
            <a:xfrm>
              <a:off x="4191000" y="3276600"/>
              <a:ext cx="3810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90750" y="1752600"/>
              <a:ext cx="4972050" cy="39776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572000" y="3581400"/>
              <a:ext cx="2590800" cy="2133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572000" y="1752600"/>
              <a:ext cx="2590800" cy="1524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209800" y="3581400"/>
              <a:ext cx="1981200" cy="2133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09800" y="1752600"/>
              <a:ext cx="1981200" cy="1524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29"/>
          <p:cNvGrpSpPr/>
          <p:nvPr/>
        </p:nvGrpSpPr>
        <p:grpSpPr>
          <a:xfrm>
            <a:off x="1219200" y="1143000"/>
            <a:ext cx="6781800" cy="5029200"/>
            <a:chOff x="1219200" y="1143000"/>
            <a:chExt cx="6781800" cy="5029200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5625" t="28000" r="8750" b="6000"/>
            <a:stretch>
              <a:fillRect/>
            </a:stretch>
          </p:blipFill>
          <p:spPr bwMode="auto">
            <a:xfrm>
              <a:off x="1219200" y="1143000"/>
              <a:ext cx="67818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1828800" y="1524000"/>
              <a:ext cx="5486400" cy="4389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72000" y="3657600"/>
              <a:ext cx="3810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4953000" y="1524000"/>
              <a:ext cx="2362200" cy="2133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4953000" y="3962400"/>
              <a:ext cx="2362200" cy="1905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828800" y="3962400"/>
              <a:ext cx="2743202" cy="1905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828801" y="1524000"/>
              <a:ext cx="2743199" cy="2133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4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38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</a:p>
          <a:p>
            <a:pPr>
              <a:buFontTx/>
              <a:buChar char="-"/>
            </a:pPr>
            <a:endParaRPr lang="en-US" sz="36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Geology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Phytolith</a:t>
            </a:r>
          </a:p>
          <a:p>
            <a:pPr>
              <a:buFontTx/>
              <a:buChar char="-"/>
            </a:pPr>
            <a:r>
              <a:rPr lang="en-US" sz="3600" dirty="0" err="1" smtClean="0">
                <a:solidFill>
                  <a:schemeClr val="bg1"/>
                </a:solidFill>
                <a:latin typeface="Arial Rounded MT Bold" pitchFamily="34" charset="0"/>
              </a:rPr>
              <a:t>Macroflora</a:t>
            </a:r>
            <a:endParaRPr lang="en-US" sz="36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Pollen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Conclusions</a:t>
            </a:r>
          </a:p>
          <a:p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5909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0" y="312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 Park Beds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29000"/>
            <a:ext cx="2628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Vasa Park strat\WA11-032 (fixed)\wa11-032_03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3820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Bebas Neue" pitchFamily="34" charset="0"/>
              <a:ea typeface="GungsuhChe" pitchFamily="49" charset="-127"/>
            </a:endParaRPr>
          </a:p>
        </p:txBody>
      </p:sp>
      <p:pic>
        <p:nvPicPr>
          <p:cNvPr id="41986" name="Picture 2" descr="http://clasticdetritus.files.wordpress.com/2010/06/zacho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371600"/>
            <a:ext cx="2609850" cy="500062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4343400" y="2286000"/>
            <a:ext cx="34834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6248400"/>
            <a:ext cx="2308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Arial Rounded MT Bold" pitchFamily="34" charset="0"/>
              </a:rPr>
              <a:t>Haugerud</a:t>
            </a:r>
            <a:r>
              <a:rPr lang="en-US" sz="1600" dirty="0" smtClean="0">
                <a:solidFill>
                  <a:schemeClr val="bg1"/>
                </a:solidFill>
                <a:latin typeface="Arial Rounded MT Bold" pitchFamily="34" charset="0"/>
              </a:rPr>
              <a:t> et al., 2003</a:t>
            </a:r>
            <a:endParaRPr lang="en-US" sz="1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2057400"/>
            <a:ext cx="2608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aseline="30000" dirty="0" smtClean="0">
                <a:solidFill>
                  <a:schemeClr val="bg1"/>
                </a:solidFill>
                <a:latin typeface="Arial Rounded MT Bold" pitchFamily="34" charset="0"/>
              </a:rPr>
              <a:t>40</a:t>
            </a: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Ar/</a:t>
            </a:r>
            <a:r>
              <a:rPr lang="en-US" sz="3000" baseline="30000" dirty="0" smtClean="0">
                <a:solidFill>
                  <a:schemeClr val="bg1"/>
                </a:solidFill>
                <a:latin typeface="Arial Rounded MT Bold" pitchFamily="34" charset="0"/>
              </a:rPr>
              <a:t>39</a:t>
            </a:r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Ar dating:</a:t>
            </a:r>
          </a:p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11.4 Ma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12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Vasa</a:t>
            </a:r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  <a:ea typeface="GungsuhChe" pitchFamily="49" charset="-127"/>
              </a:rPr>
              <a:t> Park Beds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172200" y="2438400"/>
            <a:ext cx="1143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67400" y="2590800"/>
            <a:ext cx="2608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 Rounded MT Bold" pitchFamily="34" charset="0"/>
              </a:rPr>
              <a:t>late Miocene</a:t>
            </a:r>
            <a:endParaRPr lang="en-US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15440</TotalTime>
  <Words>417</Words>
  <Application>Microsoft Office PowerPoint</Application>
  <PresentationFormat>On-screen Show (4:3)</PresentationFormat>
  <Paragraphs>150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Nails</dc:creator>
  <cp:lastModifiedBy>Nails</cp:lastModifiedBy>
  <cp:revision>100</cp:revision>
  <dcterms:created xsi:type="dcterms:W3CDTF">2012-10-22T02:48:03Z</dcterms:created>
  <dcterms:modified xsi:type="dcterms:W3CDTF">2012-11-26T16:02:04Z</dcterms:modified>
</cp:coreProperties>
</file>