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58" r:id="rId6"/>
    <p:sldId id="294" r:id="rId7"/>
    <p:sldId id="308" r:id="rId8"/>
    <p:sldId id="259" r:id="rId9"/>
    <p:sldId id="307" r:id="rId10"/>
    <p:sldId id="271" r:id="rId11"/>
    <p:sldId id="300" r:id="rId12"/>
    <p:sldId id="303" r:id="rId13"/>
    <p:sldId id="306" r:id="rId14"/>
    <p:sldId id="262" r:id="rId15"/>
    <p:sldId id="304" r:id="rId16"/>
    <p:sldId id="274" r:id="rId17"/>
    <p:sldId id="289" r:id="rId18"/>
    <p:sldId id="305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C7840"/>
    <a:srgbClr val="FF0000"/>
    <a:srgbClr val="F8F8F8"/>
    <a:srgbClr val="FFFFFF"/>
    <a:srgbClr val="000099"/>
    <a:srgbClr val="FF9900"/>
    <a:srgbClr val="0156FF"/>
    <a:srgbClr val="FEFE48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828" autoAdjust="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3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7" rIns="92055" bIns="46027" numCol="1" anchor="t" anchorCtr="0" compatLnSpc="1">
            <a:prstTxWarp prst="textNoShape">
              <a:avLst/>
            </a:prstTxWarp>
          </a:bodyPr>
          <a:lstStyle>
            <a:lvl1pPr defTabSz="920600">
              <a:defRPr sz="1300"/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7" rIns="92055" bIns="46027" numCol="1" anchor="t" anchorCtr="0" compatLnSpc="1">
            <a:prstTxWarp prst="textNoShape">
              <a:avLst/>
            </a:prstTxWarp>
          </a:bodyPr>
          <a:lstStyle>
            <a:lvl1pPr algn="r" defTabSz="920600">
              <a:defRPr sz="1300"/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7" rIns="92055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7" rIns="92055" bIns="46027" numCol="1" anchor="b" anchorCtr="0" compatLnSpc="1">
            <a:prstTxWarp prst="textNoShape">
              <a:avLst/>
            </a:prstTxWarp>
          </a:bodyPr>
          <a:lstStyle>
            <a:lvl1pPr defTabSz="920600">
              <a:defRPr sz="1300"/>
            </a:lvl1pPr>
          </a:lstStyle>
          <a:p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7" rIns="92055" bIns="46027" numCol="1" anchor="b" anchorCtr="0" compatLnSpc="1">
            <a:prstTxWarp prst="textNoShape">
              <a:avLst/>
            </a:prstTxWarp>
          </a:bodyPr>
          <a:lstStyle>
            <a:lvl1pPr algn="r" defTabSz="920600">
              <a:defRPr sz="1300"/>
            </a:lvl1pPr>
          </a:lstStyle>
          <a:p>
            <a:fld id="{1BB293E6-0A75-460F-BB48-C948B287A5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3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Common questions of concern when modeling environmental systems organized into categories for model adequacy, and sensitivity and uncertainty evaluation. The latter are organized by what part of the observation-parameter-prediction triad they address, which takes advantage of the quantitative connection any mathematical model provides between simulated equivalents of observations, parameters, and predictions.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Computationally frugal methods that tend to require 10s to 1,000s of model runs are in red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 </a:t>
            </a:r>
          </a:p>
          <a:p>
            <a:r>
              <a:rPr lang="en-US" sz="1200" i="1" kern="1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Computationally demanding methods that tend to require 10,000s to 1,000,000s of model runs are in green, underlined and have an asterisk *</a:t>
            </a:r>
            <a:r>
              <a:rPr lang="en-US" sz="1200" kern="1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SOO and MOO, single- and multi-objective optimization, respectively;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SD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forms a t statistic (a value over its standard deviation) on the estimate of parameter b;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CSS, composite scaled sensitivity;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PCC, parameter correlation coefficient;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SV, singular values obtained when a set of parameters is transformed using singular value decomposition;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OAT, one at a time sampling;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Design of Experiment using fractional factorial methods;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FAST, Fourier amplitude sensitivity testing (method of Morris,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Sobol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’ and MCMC methods are alternatives);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MCF, Monte Carlo filtered (generally equivalent to RSA, regionalized sensitivity analysis);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IR, influential rank;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CV, cross-validation;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PPR, parameter-prediction statistic;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OPR, Observation-Prediction statistic;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SD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 t statistic on the prediction z. 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#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Uncertainty intervals can be calculated using classical or Bayesian approaches and linear, nonlinear*, Monte Carlo*, and bootstrapping* methods. References for the methods listed in figure 1 and additional definitions can be found in the supplementary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93E6-0A75-460F-BB48-C948B287A5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72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93E6-0A75-460F-BB48-C948B287A54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9D8B8-BAD8-4110-B2BA-E237BF6A0F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5E51-3D17-4F89-82A1-B4CAB10222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1D5A-D968-4349-87F4-0D14624497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F04690-3C66-4933-A493-0CA688333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61D96-5D4F-4D37-BFD4-07E261215B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E52C2-9307-407F-B684-E55DB3FE3C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5DE33-BC25-488A-B2D9-8C3C61CF30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5ECA-CD5A-40C8-8644-B58CCA14F9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ACD38-3018-40EE-8B04-665D8B90B7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3619-79D2-4C86-A6C0-4CC956321E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7116-2EBD-4516-B139-D91D84254F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8F89-4076-4FC8-9105-718EF6FD71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039EA3-2E19-4CD4-A711-3833FFCA5FF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//upload.wikimedia.org/wikipedia/commons/1/1c/USGS_logo_gree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mhub.org/groups/iscme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hyperlink" Target="https://iemhub.org/groups/iscm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3D6B-7A65-4C8C-9B5A-35B7F584150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686800" cy="21336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EFE48"/>
                </a:solidFill>
              </a:rPr>
              <a:t>Federal Work Group on Uncertainty Analysis and Parameter </a:t>
            </a:r>
            <a:r>
              <a:rPr lang="en-US" sz="3600" b="1" i="1" dirty="0">
                <a:solidFill>
                  <a:srgbClr val="FEFE48"/>
                </a:solidFill>
              </a:rPr>
              <a:t>Estimation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839200" cy="1295400"/>
          </a:xfrm>
        </p:spPr>
        <p:txBody>
          <a:bodyPr/>
          <a:lstStyle/>
          <a:p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Tom Nicholson,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U.S. Nuclear Regulatory Commission </a:t>
            </a:r>
            <a:endParaRPr lang="en-US" sz="2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Mary Hill,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U.S. Geological Survey </a:t>
            </a:r>
            <a:endParaRPr lang="en-US" sz="2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82307" y="4419600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i="1" dirty="0" smtClean="0"/>
              <a:t>2012 Geological Society of America Annual Meeting</a:t>
            </a:r>
            <a:endParaRPr lang="en-US" i="1" dirty="0"/>
          </a:p>
          <a:p>
            <a:pPr algn="ctr" eaLnBrk="0" hangingPunct="0"/>
            <a:r>
              <a:rPr lang="en-US" i="1" dirty="0" smtClean="0"/>
              <a:t>November 7, 2012</a:t>
            </a:r>
          </a:p>
          <a:p>
            <a:pPr algn="ctr" eaLnBrk="0" hangingPunct="0"/>
            <a:r>
              <a:rPr lang="en-US" i="1" dirty="0" smtClean="0"/>
              <a:t>Charlotte, NC</a:t>
            </a:r>
            <a:endParaRPr lang="en-US" i="1" dirty="0"/>
          </a:p>
        </p:txBody>
      </p:sp>
      <p:pic>
        <p:nvPicPr>
          <p:cNvPr id="6" name="Picture 4" descr="Branding-Logo-dk-bk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078768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388" name="Picture 4" descr="http://t2.gstatic.com/images?q=tbn:ANd9GcQrJp2P2wHaG7fz9duL9yF2UcoP7LOQaJmXAD9bI0d-X5mX9yWl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667988" cy="1272083"/>
          </a:xfrm>
          <a:prstGeom prst="rect">
            <a:avLst/>
          </a:prstGeom>
          <a:noFill/>
        </p:spPr>
      </p:pic>
      <p:pic>
        <p:nvPicPr>
          <p:cNvPr id="15" name="Picture 4" descr="DOE_osthum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0"/>
            <a:ext cx="1544984" cy="1485900"/>
          </a:xfrm>
          <a:prstGeom prst="rect">
            <a:avLst/>
          </a:prstGeom>
          <a:noFill/>
        </p:spPr>
      </p:pic>
      <p:pic>
        <p:nvPicPr>
          <p:cNvPr id="21" name="Picture 4" descr="EPA-log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27518" y="4870934"/>
            <a:ext cx="1657224" cy="18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NRCS color signa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650" y="5522651"/>
            <a:ext cx="3527053" cy="1120574"/>
          </a:xfrm>
          <a:prstGeom prst="rect">
            <a:avLst/>
          </a:prstGeom>
          <a:noFill/>
        </p:spPr>
      </p:pic>
      <p:pic>
        <p:nvPicPr>
          <p:cNvPr id="16394" name="Picture 10" descr="File:USGS logo green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28600"/>
            <a:ext cx="2400300" cy="96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6396" name="Picture 12" descr="thumbnail of small NSF logo in color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470" y="4953000"/>
            <a:ext cx="1685330" cy="1685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359C-87D4-4386-83C2-6C3E2E2B6B0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Seminars </a:t>
            </a:r>
            <a:r>
              <a:rPr lang="en-US" sz="3200" dirty="0">
                <a:solidFill>
                  <a:srgbClr val="FFFF00"/>
                </a:solidFill>
              </a:rPr>
              <a:t>at WG2 </a:t>
            </a:r>
            <a:r>
              <a:rPr lang="en-US" sz="3200" dirty="0" smtClean="0">
                <a:solidFill>
                  <a:srgbClr val="FFFF00"/>
                </a:solidFill>
              </a:rPr>
              <a:t>Teleconferences in FY2012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r>
              <a:rPr lang="en-US" sz="2400" dirty="0" smtClean="0">
                <a:solidFill>
                  <a:srgbClr val="FF9900"/>
                </a:solidFill>
              </a:rPr>
              <a:t>Multi-Scale Assessment of Prediction Uncertainty in Coupled Reactive Transport Models </a:t>
            </a:r>
            <a:r>
              <a:rPr lang="en-US" sz="2400" dirty="0" smtClean="0"/>
              <a:t>by Gary P. Curtis, USGS; Ming Ye, Florida State University; Philip D. Meyer and Steve B. Yabusaki, PNNL to discuss the use of a Bayesian model averaging method to assess parametric and model uncertainty for improvement of predictive performance.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Briefing on the Chernobyl Cooling Pond Decommissioning and Remediation Proposal (ISCMEM Case Study for Improving Scientific Basis for Multimedia Environmental Modeling and Risk Assessment) </a:t>
            </a:r>
            <a:r>
              <a:rPr lang="en-US" sz="2400" dirty="0" smtClean="0"/>
              <a:t>by Boris Faybishenko, Lawrence Berkeley National Laboratory, to provide comments and questions for the international meeting in Kiev, Ukraine on remediation decision-making.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76250"/>
          </a:xfrm>
        </p:spPr>
        <p:txBody>
          <a:bodyPr/>
          <a:lstStyle/>
          <a:p>
            <a:fld id="{93D4359C-87D4-4386-83C2-6C3E2E2B6B0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228600"/>
            <a:ext cx="9220200" cy="17526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	Chernobyl Cooling Pond Decommissioning and Remediation Proposal </a:t>
            </a:r>
            <a:r>
              <a:rPr lang="en-US" sz="2000" dirty="0" smtClean="0">
                <a:solidFill>
                  <a:srgbClr val="FFC000"/>
                </a:solidFill>
              </a:rPr>
              <a:t>(ISCMEM Case Study for Improving Scientific Basis for Multimedia Environmental Modeling and Risk Assessment) </a:t>
            </a:r>
            <a:r>
              <a:rPr lang="en-US" sz="2000" dirty="0" smtClean="0"/>
              <a:t>by Boris Faybishenko, Lawrence Berkeley National Laboratory on October 2011. 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b="1" i="1" dirty="0" smtClean="0">
              <a:solidFill>
                <a:srgbClr val="FFC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96200" cy="45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59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359C-87D4-4386-83C2-6C3E2E2B6B0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7620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</a:rPr>
              <a:t>Seminars </a:t>
            </a:r>
            <a:r>
              <a:rPr lang="en-US" sz="3000" dirty="0">
                <a:solidFill>
                  <a:srgbClr val="FFFF00"/>
                </a:solidFill>
              </a:rPr>
              <a:t>at WG2 </a:t>
            </a:r>
            <a:r>
              <a:rPr lang="en-US" sz="3000" dirty="0" smtClean="0">
                <a:solidFill>
                  <a:srgbClr val="FFFF00"/>
                </a:solidFill>
              </a:rPr>
              <a:t>Teleconferences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600" dirty="0" smtClean="0">
                <a:solidFill>
                  <a:srgbClr val="FFFF00"/>
                </a:solidFill>
              </a:rPr>
              <a:t>(continued)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38862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400" dirty="0" smtClean="0">
                <a:solidFill>
                  <a:srgbClr val="FF9933"/>
                </a:solidFill>
                <a:cs typeface="Arial" pitchFamily="34" charset="0"/>
              </a:rPr>
              <a:t>Training Range Environmental Evaluation and Characterization System (TREECS) </a:t>
            </a:r>
            <a:r>
              <a:rPr lang="en-US" sz="2400" dirty="0" smtClean="0">
                <a:cs typeface="Arial" pitchFamily="34" charset="0"/>
              </a:rPr>
              <a:t>by B. Johnson, M. Dortch and B. Faybishenko to discuss an advanced spatially integrated, multi-scale, multi-pathway simulation capability for evaluation of distributed sources of contaminants from both on-site as well as off-site sources with applications to the Borschi Watershed, and military training range. </a:t>
            </a:r>
          </a:p>
          <a:p>
            <a:endParaRPr lang="en-US" sz="2400" dirty="0" smtClean="0"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The “How” of Environmental Modeling: Toward Enhanced Transparency and Refutability </a:t>
            </a:r>
            <a:r>
              <a:rPr lang="en-US" sz="2400" dirty="0" smtClean="0"/>
              <a:t>by Mary Hill, USGS, to discuss advantages of establishing a base set of model sensitivity analysis and uncertainty evaluation measures, to be used along with any other performance measures of interest.</a:t>
            </a:r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D96-5D4F-4D37-BFD4-07E261215B3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228600"/>
            <a:ext cx="9067799" cy="53752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86993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Computationally frugal methods (often 10s to 1,000s of model runs)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3C7840"/>
                </a:solidFill>
              </a:rPr>
              <a:t>Computationally demanding methods (often 10,000s to 1,000,000s of model runs)*</a:t>
            </a:r>
            <a:endParaRPr lang="en-US" dirty="0">
              <a:solidFill>
                <a:srgbClr val="3C7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8CA-A530-4426-AEAE-0F994C8897D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300" dirty="0" smtClean="0">
                <a:solidFill>
                  <a:schemeClr val="hlink"/>
                </a:solidFill>
              </a:rPr>
              <a:t>Methodologies, Tools and Applications </a:t>
            </a:r>
            <a:endParaRPr lang="en-US" sz="3300" dirty="0">
              <a:solidFill>
                <a:schemeClr val="hlink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9933"/>
                </a:solidFill>
              </a:rPr>
              <a:t>Proceedings of the International Workshop on Uncertainty, Sensitivity and Parameter Estimation for Multimedia Environmental Modeling </a:t>
            </a:r>
            <a:r>
              <a:rPr lang="en-US" sz="2400" dirty="0" smtClean="0"/>
              <a:t>(NUREG/CP-0187)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hlink"/>
                </a:solidFill>
              </a:rPr>
              <a:t>J</a:t>
            </a:r>
            <a:r>
              <a:rPr lang="en-US" sz="2400" b="1" dirty="0" smtClean="0"/>
              <a:t>oint </a:t>
            </a:r>
            <a:r>
              <a:rPr lang="en-US" sz="2400" b="1" dirty="0">
                <a:solidFill>
                  <a:schemeClr val="hlink"/>
                </a:solidFill>
              </a:rPr>
              <a:t>U</a:t>
            </a:r>
            <a:r>
              <a:rPr lang="en-US" sz="2400" b="1" dirty="0"/>
              <a:t>niversal 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  <a:r>
              <a:rPr lang="en-US" sz="2400" b="1" dirty="0"/>
              <a:t>arameter </a:t>
            </a:r>
            <a:r>
              <a:rPr lang="en-US" sz="2400" b="1" dirty="0">
                <a:solidFill>
                  <a:schemeClr val="hlink"/>
                </a:solidFill>
              </a:rPr>
              <a:t>I</a:t>
            </a:r>
            <a:r>
              <a:rPr lang="en-US" sz="2400" b="1" dirty="0"/>
              <a:t>den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  <a:r>
              <a:rPr lang="en-US" sz="2400" b="1" dirty="0"/>
              <a:t>ifications and </a:t>
            </a:r>
            <a:r>
              <a:rPr lang="en-US" sz="2400" b="1" dirty="0">
                <a:solidFill>
                  <a:schemeClr val="hlink"/>
                </a:solidFill>
              </a:rPr>
              <a:t>E</a:t>
            </a:r>
            <a:r>
              <a:rPr lang="en-US" sz="2400" b="1" dirty="0"/>
              <a:t>valuation of </a:t>
            </a:r>
            <a:r>
              <a:rPr lang="en-US" sz="2400" b="1" dirty="0">
                <a:solidFill>
                  <a:schemeClr val="hlink"/>
                </a:solidFill>
              </a:rPr>
              <a:t>R</a:t>
            </a:r>
            <a:r>
              <a:rPr lang="en-US" sz="2400" b="1" dirty="0"/>
              <a:t>eliability </a:t>
            </a:r>
            <a:r>
              <a:rPr lang="en-US" sz="2400" b="1" dirty="0">
                <a:solidFill>
                  <a:schemeClr val="hlink"/>
                </a:solidFill>
              </a:rPr>
              <a:t>A</a:t>
            </a:r>
            <a:r>
              <a:rPr lang="en-US" sz="2400" b="1" dirty="0"/>
              <a:t>pplication 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  <a:r>
              <a:rPr lang="en-US" sz="2400" b="1" dirty="0"/>
              <a:t>rogramming </a:t>
            </a:r>
            <a:r>
              <a:rPr lang="en-US" sz="2400" b="1" dirty="0">
                <a:solidFill>
                  <a:schemeClr val="hlink"/>
                </a:solidFill>
              </a:rPr>
              <a:t>I</a:t>
            </a:r>
            <a:r>
              <a:rPr lang="en-US" sz="2400" b="1" dirty="0"/>
              <a:t>nterface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FFFF"/>
                </a:solidFill>
              </a:rPr>
              <a:t>JUPITER API</a:t>
            </a:r>
            <a:r>
              <a:rPr lang="en-US" sz="2400" b="1" dirty="0" smtClean="0"/>
              <a:t>) </a:t>
            </a:r>
            <a:r>
              <a:rPr lang="en-US" sz="2400" dirty="0" smtClean="0"/>
              <a:t>for </a:t>
            </a:r>
            <a:r>
              <a:rPr lang="en-US" sz="2400" dirty="0"/>
              <a:t>programming computer programs designed to analyze process </a:t>
            </a:r>
            <a:r>
              <a:rPr lang="en-US" sz="2400" dirty="0" smtClean="0"/>
              <a:t>models, joint USGS </a:t>
            </a:r>
            <a:r>
              <a:rPr lang="en-US" sz="2400" dirty="0"/>
              <a:t>and </a:t>
            </a:r>
            <a:r>
              <a:rPr lang="en-US" sz="2400" dirty="0" smtClean="0"/>
              <a:t>EPA project </a:t>
            </a:r>
            <a:r>
              <a:rPr lang="en-US" sz="2400" dirty="0"/>
              <a:t>(Banta and others, 2006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9900"/>
                </a:solidFill>
              </a:rPr>
              <a:t>Hydrologic Conceptual Model, Parameter and Scenario Uncertainty Methodology</a:t>
            </a:r>
            <a:r>
              <a:rPr lang="en-US" sz="2400" dirty="0" smtClean="0"/>
              <a:t>, cooperative project by the University of Arizona, PNNL and NRC staff (NUREG/CR-6940)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8CA-A530-4426-AEAE-0F994C8897D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hlink"/>
                </a:solidFill>
              </a:rPr>
              <a:t>Methodologies, Tools and Applications</a:t>
            </a:r>
            <a:r>
              <a:rPr lang="en-US" sz="4000" dirty="0" smtClean="0">
                <a:solidFill>
                  <a:schemeClr val="hlink"/>
                </a:solidFill>
              </a:rPr>
              <a:t/>
            </a:r>
            <a:br>
              <a:rPr lang="en-US" sz="4000" dirty="0" smtClean="0">
                <a:solidFill>
                  <a:schemeClr val="hlink"/>
                </a:solidFill>
              </a:rPr>
            </a:br>
            <a:r>
              <a:rPr lang="en-US" sz="2600" dirty="0" smtClean="0">
                <a:solidFill>
                  <a:schemeClr val="hlink"/>
                </a:solidFill>
              </a:rPr>
              <a:t>(continued) </a:t>
            </a:r>
            <a:endParaRPr lang="en-US" sz="2600" dirty="0">
              <a:solidFill>
                <a:schemeClr val="hlink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9933"/>
                </a:solidFill>
              </a:rPr>
              <a:t>Model </a:t>
            </a:r>
            <a:r>
              <a:rPr lang="en-US" sz="2400" dirty="0">
                <a:solidFill>
                  <a:srgbClr val="FF9933"/>
                </a:solidFill>
              </a:rPr>
              <a:t>Abstraction Techniques </a:t>
            </a:r>
            <a:r>
              <a:rPr lang="en-US" sz="2400" dirty="0"/>
              <a:t>for </a:t>
            </a:r>
            <a:r>
              <a:rPr lang="en-US" sz="2400" dirty="0" smtClean="0"/>
              <a:t>determining and identifying conceptual model </a:t>
            </a:r>
            <a:r>
              <a:rPr lang="en-US" sz="2400" dirty="0"/>
              <a:t>structure and parameter </a:t>
            </a:r>
            <a:r>
              <a:rPr lang="en-US" sz="2400" dirty="0" smtClean="0"/>
              <a:t>estimation strategies, joint USDA/Agricultural Research Service and NRC staff (NUREG/CR-7026)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r>
              <a:rPr lang="en-US" sz="2400" i="1" dirty="0" smtClean="0">
                <a:solidFill>
                  <a:srgbClr val="FF9900"/>
                </a:solidFill>
              </a:rPr>
              <a:t>Approaches in Highly Parameterized Inversion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9900"/>
                </a:solidFill>
              </a:rPr>
              <a:t>PEST++,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9900"/>
                </a:solidFill>
              </a:rPr>
              <a:t>P</a:t>
            </a:r>
            <a:r>
              <a:rPr lang="en-US" sz="2400" dirty="0" smtClean="0"/>
              <a:t>arameter </a:t>
            </a:r>
            <a:r>
              <a:rPr lang="en-US" sz="2400" dirty="0" smtClean="0">
                <a:solidFill>
                  <a:srgbClr val="FF9900"/>
                </a:solidFill>
              </a:rPr>
              <a:t>EST</a:t>
            </a:r>
            <a:r>
              <a:rPr lang="en-US" sz="2400" dirty="0" smtClean="0"/>
              <a:t>imation code optimized for large environmental models by D. Welter, J. Doherty, R. Hunt, C. Muffels, M. Tonkin, and W. Schreuder. An object-oriented parameter estimation code that incorporates benefits of object-oriented programming techniques for solving large parameter estimation modeling problems. (USGS Techniques and Methods: 7-C5)</a:t>
            </a:r>
            <a:endParaRPr lang="en-US" sz="2400" b="1" i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34B-BCE7-4083-A498-42662CF2298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200" dirty="0" smtClean="0">
                <a:solidFill>
                  <a:srgbClr val="FFCC00"/>
                </a:solidFill>
              </a:rPr>
              <a:t>Forward Strategy</a:t>
            </a:r>
            <a:endParaRPr lang="en-US" sz="4200" dirty="0">
              <a:solidFill>
                <a:srgbClr val="FFCC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CC00"/>
                </a:solidFill>
              </a:rPr>
              <a:t>Energize the science and technology </a:t>
            </a:r>
            <a:r>
              <a:rPr lang="en-US" dirty="0" smtClean="0">
                <a:solidFill>
                  <a:srgbClr val="FFCC00"/>
                </a:solidFill>
              </a:rPr>
              <a:t>thru closer linkage to decision making:</a:t>
            </a:r>
            <a:endParaRPr lang="en-US" dirty="0">
              <a:solidFill>
                <a:srgbClr val="FFCC00"/>
              </a:solidFill>
            </a:endParaRPr>
          </a:p>
          <a:p>
            <a:pPr>
              <a:buFontTx/>
              <a:buNone/>
            </a:pPr>
            <a:endParaRPr lang="en-US" sz="900" dirty="0">
              <a:solidFill>
                <a:srgbClr val="FFCC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 smtClean="0"/>
              <a:t>better understand the methods being used in parameter estimation and uncertainty analyses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i="1" dirty="0" smtClean="0"/>
              <a:t>establish a base set of model sensitivity analysis and uncertainty evaluation measures, in addition to the other performance measures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 </a:t>
            </a:r>
            <a:r>
              <a:rPr lang="en-US" sz="2800" dirty="0" smtClean="0"/>
              <a:t>use </a:t>
            </a:r>
            <a:r>
              <a:rPr lang="en-US" sz="2800" dirty="0"/>
              <a:t>and compare different methods in </a:t>
            </a:r>
            <a:r>
              <a:rPr lang="en-US" sz="2800" dirty="0" smtClean="0"/>
              <a:t>practical </a:t>
            </a:r>
            <a:r>
              <a:rPr lang="en-US" sz="2800" dirty="0"/>
              <a:t>situations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839D-1070-44A5-982B-15299B93AC1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rial Unicode MS" pitchFamily="34" charset="-128"/>
              </a:rPr>
              <a:t>Recommendations for </a:t>
            </a:r>
            <a:r>
              <a:rPr lang="en-US" sz="3200" dirty="0" smtClean="0">
                <a:solidFill>
                  <a:srgbClr val="FFFF00"/>
                </a:solidFill>
                <a:latin typeface="Arial Unicode MS" pitchFamily="34" charset="-128"/>
              </a:rPr>
              <a:t>FY2013</a:t>
            </a:r>
            <a:endParaRPr lang="en-US" sz="320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Assist development and creation of other working groups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Take advantage of the relevance of uncertainty and parameter estimation to all environmental modeling and monitoring fields.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Develop and conduct joint ISCMEM teleconferences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WG1 (Software System Design; design of uncertainty and parameter estimation software  and data fusion)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WG3 (Reactive Transport Models and Monitoring; support decision making)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 as an incubator to build support for new ideas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Proposed WG on monitoring based on the importance of monitoring to uncertainty and parameter estimation, and visa versa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Sponsor </a:t>
            </a:r>
            <a:r>
              <a:rPr lang="en-US" sz="2400" dirty="0">
                <a:solidFill>
                  <a:srgbClr val="FFC000"/>
                </a:solidFill>
              </a:rPr>
              <a:t>t</a:t>
            </a:r>
            <a:r>
              <a:rPr lang="en-US" sz="2400" dirty="0" smtClean="0">
                <a:solidFill>
                  <a:srgbClr val="FFC000"/>
                </a:solidFill>
              </a:rPr>
              <a:t>echnical </a:t>
            </a:r>
            <a:r>
              <a:rPr lang="en-US" sz="2400" dirty="0">
                <a:solidFill>
                  <a:srgbClr val="FFC000"/>
                </a:solidFill>
              </a:rPr>
              <a:t>w</a:t>
            </a:r>
            <a:r>
              <a:rPr lang="en-US" sz="2400" dirty="0" smtClean="0">
                <a:solidFill>
                  <a:srgbClr val="FFC000"/>
                </a:solidFill>
              </a:rPr>
              <a:t>orkshops </a:t>
            </a:r>
            <a:r>
              <a:rPr lang="en-US" sz="2400" dirty="0">
                <a:solidFill>
                  <a:srgbClr val="FFC000"/>
                </a:solidFill>
              </a:rPr>
              <a:t>on </a:t>
            </a:r>
            <a:r>
              <a:rPr lang="en-US" sz="2400" dirty="0" smtClean="0">
                <a:solidFill>
                  <a:srgbClr val="FFC000"/>
                </a:solidFill>
              </a:rPr>
              <a:t>endorsed studies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U.S. studies: Naturita, CO; Hanford-300 Area; OPE3 Beltsville, MD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International study on monitoring and remediating Chernobyl Cooling Pond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ISCMEM </a:t>
            </a:r>
            <a:r>
              <a:rPr lang="en-US" sz="2400" dirty="0">
                <a:solidFill>
                  <a:srgbClr val="FFC000"/>
                </a:solidFill>
              </a:rPr>
              <a:t>Website 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 EPA’s iemHUB to </a:t>
            </a:r>
            <a:r>
              <a:rPr lang="en-US" sz="2000" dirty="0"/>
              <a:t>enhance Information Transfer of Technical Reports and 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3619-79D2-4C86-A6C0-4CC956321EB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831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410200"/>
            <a:ext cx="4907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https://iemhub.org/groups/iscmem</a:t>
            </a:r>
            <a:r>
              <a:rPr lang="en-US" sz="2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88E-85FE-4181-86BB-2A1CF0DEAE0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Outline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Work Group 2 (WG2) Objective </a:t>
            </a:r>
            <a:r>
              <a:rPr lang="en-US" sz="2400" b="1" dirty="0">
                <a:latin typeface="Arial Unicode MS" pitchFamily="34" charset="-128"/>
              </a:rPr>
              <a:t>and Goals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Unicode MS" pitchFamily="34" charset="-128"/>
              </a:rPr>
              <a:t>Members and Participants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Activities and Technical Projects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Seminars </a:t>
            </a:r>
            <a:r>
              <a:rPr lang="en-US" sz="2400" b="1" dirty="0">
                <a:latin typeface="Arial Unicode MS" pitchFamily="34" charset="-128"/>
              </a:rPr>
              <a:t>at </a:t>
            </a:r>
            <a:r>
              <a:rPr lang="en-US" sz="2400" b="1" dirty="0" smtClean="0">
                <a:latin typeface="Arial Unicode MS" pitchFamily="34" charset="-128"/>
              </a:rPr>
              <a:t>the WG2 Meetings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Methodologies, Tools and Applications</a:t>
            </a: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Unicode MS" pitchFamily="34" charset="-128"/>
              </a:rPr>
              <a:t>Forward Strategy</a:t>
            </a: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Unicode MS" pitchFamily="34" charset="-128"/>
              </a:rPr>
              <a:t>Recommendations for </a:t>
            </a:r>
            <a:r>
              <a:rPr lang="en-US" sz="2400" b="1" dirty="0" smtClean="0">
                <a:latin typeface="Arial Unicode MS" pitchFamily="34" charset="-128"/>
              </a:rPr>
              <a:t>FY2013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0D4C-9C06-421F-8BF2-0DFC5227367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Work Group Objective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Unicode MS" pitchFamily="34" charset="-128"/>
              </a:rPr>
              <a:t>Coordinate </a:t>
            </a:r>
            <a:r>
              <a:rPr lang="en-US" sz="2800" dirty="0">
                <a:latin typeface="Arial Unicode MS" pitchFamily="34" charset="-128"/>
              </a:rPr>
              <a:t>ongoing and new research </a:t>
            </a:r>
            <a:r>
              <a:rPr lang="en-US" sz="2800" dirty="0" smtClean="0">
                <a:latin typeface="Arial Unicode MS" pitchFamily="34" charset="-128"/>
              </a:rPr>
              <a:t>conducted by U.S. Federal agencies on: </a:t>
            </a:r>
          </a:p>
          <a:p>
            <a:pPr>
              <a:buFontTx/>
              <a:buNone/>
            </a:pPr>
            <a:r>
              <a:rPr lang="en-US" sz="2800" i="1" dirty="0" smtClean="0">
                <a:solidFill>
                  <a:schemeClr val="hlink"/>
                </a:solidFill>
                <a:latin typeface="Arial Unicode MS" pitchFamily="34" charset="-128"/>
              </a:rPr>
              <a:t>		</a:t>
            </a:r>
            <a:r>
              <a:rPr lang="en-US" sz="2800" dirty="0" smtClean="0">
                <a:solidFill>
                  <a:srgbClr val="FF9933"/>
                </a:solidFill>
                <a:latin typeface="Arial Unicode MS" pitchFamily="34" charset="-128"/>
              </a:rPr>
              <a:t>parameter estimation</a:t>
            </a:r>
            <a:r>
              <a:rPr lang="en-US" sz="2800" dirty="0" smtClean="0">
                <a:latin typeface="Arial Unicode MS" pitchFamily="34" charset="-128"/>
              </a:rPr>
              <a:t> 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9933"/>
                </a:solidFill>
                <a:latin typeface="Arial Unicode MS" pitchFamily="34" charset="-128"/>
              </a:rPr>
              <a:t> </a:t>
            </a:r>
            <a:r>
              <a:rPr lang="en-US" sz="2800" dirty="0" smtClean="0">
                <a:solidFill>
                  <a:srgbClr val="FF9933"/>
                </a:solidFill>
                <a:latin typeface="Arial Unicode MS" pitchFamily="34" charset="-128"/>
              </a:rPr>
              <a:t>  		uncertainty assessment</a:t>
            </a:r>
            <a:endParaRPr lang="en-US" sz="2800" dirty="0">
              <a:latin typeface="Arial Unicode MS" pitchFamily="34" charset="-128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rial Unicode MS" pitchFamily="34" charset="-128"/>
              </a:rPr>
              <a:t>   	in support of environmental modeling </a:t>
            </a:r>
            <a:r>
              <a:rPr lang="en-US" sz="2800" dirty="0">
                <a:latin typeface="Arial Unicode MS" pitchFamily="34" charset="-128"/>
              </a:rPr>
              <a:t>and </a:t>
            </a:r>
            <a:r>
              <a:rPr lang="en-US" sz="2800" dirty="0" smtClean="0">
                <a:latin typeface="Arial Unicode MS" pitchFamily="34" charset="-128"/>
              </a:rPr>
              <a:t>applications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Unicode MS" pitchFamily="34" charset="-128"/>
              </a:rPr>
              <a:t> Focus on strategies and techniques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Unicode MS" pitchFamily="34" charset="-128"/>
              </a:rPr>
              <a:t> Includes </a:t>
            </a:r>
            <a:r>
              <a:rPr lang="en-US" sz="2800" dirty="0" smtClean="0">
                <a:solidFill>
                  <a:srgbClr val="FF9933"/>
                </a:solidFill>
                <a:latin typeface="Arial Unicode MS" pitchFamily="34" charset="-128"/>
              </a:rPr>
              <a:t>sensitivity analysis</a:t>
            </a:r>
          </a:p>
          <a:p>
            <a:pPr>
              <a:buFontTx/>
              <a:buNone/>
            </a:pPr>
            <a:r>
              <a:rPr lang="en-US" sz="2800" i="1" dirty="0" smtClean="0">
                <a:solidFill>
                  <a:srgbClr val="FFFF00"/>
                </a:solidFill>
                <a:latin typeface="Arial Unicode MS" pitchFamily="34" charset="-128"/>
              </a:rPr>
              <a:t>What is needed to achieve this objective?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  <a:r>
              <a:rPr lang="en-US" sz="2600" dirty="0" smtClean="0"/>
              <a:t>Coordination of research staff and their management thru efficient and targeted use of our limited resources.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304800" cy="476250"/>
          </a:xfrm>
        </p:spPr>
        <p:txBody>
          <a:bodyPr/>
          <a:lstStyle/>
          <a:p>
            <a:fld id="{C0C203F4-B1D7-475F-BB5B-AA4D44D7745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6294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Work Group </a:t>
            </a:r>
            <a:r>
              <a:rPr lang="en-US" sz="3600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7696200" cy="5867400"/>
          </a:xfrm>
        </p:spPr>
        <p:txBody>
          <a:bodyPr/>
          <a:lstStyle/>
          <a:p>
            <a:pPr>
              <a:lnSpc>
                <a:spcPts val="2440"/>
              </a:lnSpc>
            </a:pPr>
            <a:r>
              <a:rPr lang="en-US" sz="2200" b="1" dirty="0" smtClean="0">
                <a:solidFill>
                  <a:srgbClr val="FF9900"/>
                </a:solidFill>
                <a:latin typeface="Arial Unicode MS" pitchFamily="34" charset="-128"/>
              </a:rPr>
              <a:t>Basics</a:t>
            </a:r>
            <a:r>
              <a:rPr lang="en-US" sz="2200" dirty="0" smtClean="0">
                <a:latin typeface="Arial Unicode MS" pitchFamily="34" charset="-128"/>
              </a:rPr>
              <a:t>:  </a:t>
            </a:r>
          </a:p>
          <a:p>
            <a:pPr>
              <a:lnSpc>
                <a:spcPts val="244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Unicode MS" pitchFamily="34" charset="-128"/>
              </a:rPr>
              <a:t>Develop a creative, collaborative environment to advance </a:t>
            </a:r>
          </a:p>
          <a:p>
            <a:pPr lvl="1">
              <a:lnSpc>
                <a:spcPts val="244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FF00"/>
                </a:solidFill>
                <a:latin typeface="Arial Unicode MS" pitchFamily="34" charset="-128"/>
              </a:rPr>
              <a:t>parameter </a:t>
            </a:r>
            <a:r>
              <a:rPr lang="en-US" sz="1800" dirty="0">
                <a:solidFill>
                  <a:srgbClr val="FFFF00"/>
                </a:solidFill>
                <a:latin typeface="Arial Unicode MS" pitchFamily="34" charset="-128"/>
              </a:rPr>
              <a:t>estimation </a:t>
            </a:r>
            <a:r>
              <a:rPr lang="en-US" sz="1800" dirty="0" smtClean="0">
                <a:solidFill>
                  <a:srgbClr val="FFFF00"/>
                </a:solidFill>
                <a:latin typeface="Arial Unicode MS" pitchFamily="34" charset="-128"/>
              </a:rPr>
              <a:t>in </a:t>
            </a:r>
            <a:r>
              <a:rPr lang="en-US" sz="1800" dirty="0">
                <a:solidFill>
                  <a:srgbClr val="FFFF00"/>
                </a:solidFill>
                <a:latin typeface="Arial Unicode MS" pitchFamily="34" charset="-128"/>
              </a:rPr>
              <a:t>the context of model </a:t>
            </a:r>
            <a:r>
              <a:rPr lang="en-US" sz="1800" dirty="0" smtClean="0">
                <a:solidFill>
                  <a:srgbClr val="FFFF00"/>
                </a:solidFill>
                <a:latin typeface="Arial Unicode MS" pitchFamily="34" charset="-128"/>
              </a:rPr>
              <a:t>development .</a:t>
            </a:r>
          </a:p>
          <a:p>
            <a:pPr lvl="1">
              <a:lnSpc>
                <a:spcPts val="244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FF00"/>
                </a:solidFill>
                <a:latin typeface="Arial Unicode MS" pitchFamily="34" charset="-128"/>
              </a:rPr>
              <a:t>sources </a:t>
            </a:r>
            <a:r>
              <a:rPr lang="en-US" sz="1800" dirty="0">
                <a:solidFill>
                  <a:srgbClr val="FFFF00"/>
                </a:solidFill>
                <a:latin typeface="Arial Unicode MS" pitchFamily="34" charset="-128"/>
              </a:rPr>
              <a:t>of uncertainty in the context of model predictions</a:t>
            </a:r>
            <a:r>
              <a:rPr lang="en-US" sz="1800" dirty="0">
                <a:latin typeface="Arial Unicode MS" pitchFamily="34" charset="-128"/>
              </a:rPr>
              <a:t>. </a:t>
            </a:r>
            <a:endParaRPr lang="en-US" sz="1800" dirty="0" smtClean="0">
              <a:latin typeface="Arial Unicode MS" pitchFamily="34" charset="-128"/>
            </a:endParaRPr>
          </a:p>
          <a:p>
            <a:pPr>
              <a:lnSpc>
                <a:spcPts val="244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Unicode MS" pitchFamily="34" charset="-128"/>
              </a:rPr>
              <a:t>Develop </a:t>
            </a:r>
            <a:r>
              <a:rPr lang="en-US" sz="2200" dirty="0">
                <a:latin typeface="Arial Unicode MS" pitchFamily="34" charset="-128"/>
              </a:rPr>
              <a:t>a common terminology</a:t>
            </a:r>
            <a:r>
              <a:rPr lang="en-US" sz="2200" dirty="0" smtClean="0">
                <a:latin typeface="Arial Unicode MS" pitchFamily="34" charset="-128"/>
              </a:rPr>
              <a:t>.</a:t>
            </a:r>
          </a:p>
          <a:p>
            <a:pPr>
              <a:lnSpc>
                <a:spcPts val="244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Unicode MS" pitchFamily="34" charset="-128"/>
              </a:rPr>
              <a:t>Identify innovative applications.</a:t>
            </a:r>
          </a:p>
          <a:p>
            <a:pPr>
              <a:lnSpc>
                <a:spcPts val="2440"/>
              </a:lnSpc>
            </a:pPr>
            <a:endParaRPr lang="en-US" sz="2200" dirty="0"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r>
              <a:rPr lang="en-US" sz="2200" b="1" dirty="0" smtClean="0">
                <a:solidFill>
                  <a:srgbClr val="FF9900"/>
                </a:solidFill>
                <a:latin typeface="Arial Unicode MS" pitchFamily="34" charset="-128"/>
              </a:rPr>
              <a:t>Existing </a:t>
            </a:r>
            <a:r>
              <a:rPr lang="en-US" sz="2200" b="1" dirty="0">
                <a:solidFill>
                  <a:srgbClr val="FF9900"/>
                </a:solidFill>
                <a:latin typeface="Arial Unicode MS" pitchFamily="34" charset="-128"/>
              </a:rPr>
              <a:t>Tools</a:t>
            </a:r>
            <a:r>
              <a:rPr lang="en-US" sz="2200" dirty="0">
                <a:latin typeface="Arial Unicode MS" pitchFamily="34" charset="-128"/>
              </a:rPr>
              <a:t>:  Identify, evaluate, and </a:t>
            </a:r>
            <a:r>
              <a:rPr lang="en-US" sz="2200" dirty="0" smtClean="0">
                <a:latin typeface="Arial Unicode MS" pitchFamily="34" charset="-128"/>
              </a:rPr>
              <a:t>compare </a:t>
            </a:r>
            <a:r>
              <a:rPr lang="en-US" sz="2200" dirty="0">
                <a:latin typeface="Arial Unicode MS" pitchFamily="34" charset="-128"/>
              </a:rPr>
              <a:t>available </a:t>
            </a:r>
            <a:r>
              <a:rPr lang="en-US" sz="2200" dirty="0" smtClean="0">
                <a:latin typeface="Arial Unicode MS" pitchFamily="34" charset="-128"/>
              </a:rPr>
              <a:t>analysis strategies, tools and software.</a:t>
            </a:r>
            <a:endParaRPr lang="en-US" sz="2200" dirty="0"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endParaRPr lang="en-US" sz="2200" b="1" dirty="0" smtClean="0">
              <a:solidFill>
                <a:srgbClr val="FF9900"/>
              </a:solidFill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r>
              <a:rPr lang="en-US" sz="2200" b="1" dirty="0" smtClean="0">
                <a:solidFill>
                  <a:srgbClr val="FF9900"/>
                </a:solidFill>
                <a:latin typeface="Arial Unicode MS" pitchFamily="34" charset="-128"/>
              </a:rPr>
              <a:t>New </a:t>
            </a:r>
            <a:r>
              <a:rPr lang="en-US" sz="2200" b="1" dirty="0">
                <a:solidFill>
                  <a:srgbClr val="FF9900"/>
                </a:solidFill>
                <a:latin typeface="Arial Unicode MS" pitchFamily="34" charset="-128"/>
              </a:rPr>
              <a:t>Tools</a:t>
            </a:r>
            <a:r>
              <a:rPr lang="en-US" sz="2200" dirty="0">
                <a:latin typeface="Arial Unicode MS" pitchFamily="34" charset="-128"/>
              </a:rPr>
              <a:t>:  </a:t>
            </a:r>
            <a:r>
              <a:rPr lang="en-US" sz="2200" dirty="0" smtClean="0">
                <a:latin typeface="Arial Unicode MS" pitchFamily="34" charset="-128"/>
              </a:rPr>
              <a:t>Develop, test, </a:t>
            </a:r>
            <a:r>
              <a:rPr lang="en-US" sz="2200" dirty="0">
                <a:latin typeface="Arial Unicode MS" pitchFamily="34" charset="-128"/>
              </a:rPr>
              <a:t>and apply new </a:t>
            </a:r>
            <a:r>
              <a:rPr lang="en-US" sz="2200" dirty="0" smtClean="0">
                <a:latin typeface="Arial Unicode MS" pitchFamily="34" charset="-128"/>
              </a:rPr>
              <a:t>theories and methodologies</a:t>
            </a:r>
            <a:r>
              <a:rPr lang="en-US" sz="2200" dirty="0">
                <a:latin typeface="Arial Unicode MS" pitchFamily="34" charset="-128"/>
              </a:rPr>
              <a:t>.</a:t>
            </a:r>
          </a:p>
          <a:p>
            <a:pPr>
              <a:lnSpc>
                <a:spcPts val="2440"/>
              </a:lnSpc>
            </a:pPr>
            <a:endParaRPr lang="en-US" sz="2200" b="1" dirty="0" smtClean="0">
              <a:solidFill>
                <a:srgbClr val="FF9900"/>
              </a:solidFill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r>
              <a:rPr lang="en-US" sz="2200" b="1" dirty="0" smtClean="0">
                <a:solidFill>
                  <a:srgbClr val="FF9900"/>
                </a:solidFill>
                <a:latin typeface="Arial Unicode MS" pitchFamily="34" charset="-128"/>
              </a:rPr>
              <a:t>Exchange</a:t>
            </a:r>
            <a:r>
              <a:rPr lang="en-US" sz="2200" dirty="0">
                <a:latin typeface="Arial Unicode MS" pitchFamily="34" charset="-128"/>
              </a:rPr>
              <a:t>:  Facilitate exchange </a:t>
            </a:r>
            <a:r>
              <a:rPr lang="en-US" sz="2200" dirty="0" smtClean="0">
                <a:latin typeface="Arial Unicode MS" pitchFamily="34" charset="-128"/>
              </a:rPr>
              <a:t>of techniques and ideas thru  </a:t>
            </a:r>
            <a:r>
              <a:rPr lang="en-US" sz="2200" dirty="0">
                <a:latin typeface="Arial Unicode MS" pitchFamily="34" charset="-128"/>
              </a:rPr>
              <a:t>teleconferences, technical workshops, professional meetings, interaction with other </a:t>
            </a:r>
            <a:r>
              <a:rPr lang="en-US" sz="2200" dirty="0" smtClean="0">
                <a:latin typeface="Arial Unicode MS" pitchFamily="34" charset="-128"/>
              </a:rPr>
              <a:t>WGs and ISCMEM</a:t>
            </a:r>
          </a:p>
          <a:p>
            <a:pPr>
              <a:lnSpc>
                <a:spcPts val="2440"/>
              </a:lnSpc>
              <a:buNone/>
            </a:pPr>
            <a:r>
              <a:rPr lang="en-US" sz="2200" dirty="0" smtClean="0">
                <a:latin typeface="Arial Unicode MS" pitchFamily="34" charset="-128"/>
              </a:rPr>
              <a:t>	Web </a:t>
            </a:r>
            <a:r>
              <a:rPr lang="en-US" sz="2200" dirty="0">
                <a:latin typeface="Arial Unicode MS" pitchFamily="34" charset="-128"/>
              </a:rPr>
              <a:t>site </a:t>
            </a:r>
            <a:r>
              <a:rPr lang="en-US" sz="2200" dirty="0" smtClean="0">
                <a:latin typeface="Arial Unicode MS" pitchFamily="34" charset="-128"/>
              </a:rPr>
              <a:t>links: </a:t>
            </a:r>
            <a:r>
              <a:rPr lang="en-US" sz="2200" dirty="0" smtClean="0">
                <a:latin typeface="Arial Unicode MS" pitchFamily="34" charset="-128"/>
                <a:hlinkClick r:id="rId2"/>
              </a:rPr>
              <a:t>https://iemhub.org/groups/iscmem</a:t>
            </a:r>
            <a:r>
              <a:rPr lang="en-US" sz="2200" dirty="0" smtClean="0">
                <a:latin typeface="Arial Unicode MS" pitchFamily="34" charset="-128"/>
              </a:rPr>
              <a:t>. </a:t>
            </a:r>
            <a:endParaRPr lang="en-US" sz="2200" dirty="0"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endParaRPr lang="en-US" sz="2200" b="1" dirty="0" smtClean="0">
              <a:solidFill>
                <a:srgbClr val="FF9900"/>
              </a:solidFill>
              <a:latin typeface="Arial Unicode MS" pitchFamily="34" charset="-128"/>
            </a:endParaRPr>
          </a:p>
          <a:p>
            <a:pPr>
              <a:lnSpc>
                <a:spcPts val="2440"/>
              </a:lnSpc>
            </a:pPr>
            <a:r>
              <a:rPr lang="en-US" sz="2200" b="1" dirty="0" smtClean="0">
                <a:solidFill>
                  <a:srgbClr val="FF9900"/>
                </a:solidFill>
                <a:latin typeface="Arial Unicode MS" pitchFamily="34" charset="-128"/>
              </a:rPr>
              <a:t>Communicate</a:t>
            </a:r>
            <a:r>
              <a:rPr lang="en-US" sz="2200" dirty="0">
                <a:latin typeface="Arial Unicode MS" pitchFamily="34" charset="-128"/>
              </a:rPr>
              <a:t>:  Develop ways to better communicate uncertainty to decision makers </a:t>
            </a:r>
            <a:r>
              <a:rPr lang="en-US" sz="2200" dirty="0" smtClean="0">
                <a:latin typeface="Arial Unicode MS" pitchFamily="34" charset="-128"/>
              </a:rPr>
              <a:t>(e.g., evaluation measures, </a:t>
            </a:r>
            <a:r>
              <a:rPr lang="en-US" sz="2200" dirty="0">
                <a:latin typeface="Arial Unicode MS" pitchFamily="34" charset="-128"/>
              </a:rPr>
              <a:t>visualization).</a:t>
            </a:r>
          </a:p>
          <a:p>
            <a:pPr>
              <a:lnSpc>
                <a:spcPct val="70000"/>
              </a:lnSpc>
            </a:pPr>
            <a:endParaRPr lang="en-US" sz="2400" b="1" dirty="0">
              <a:latin typeface="Arial Unicode MS" pitchFamily="34" charset="-128"/>
            </a:endParaRPr>
          </a:p>
        </p:txBody>
      </p:sp>
      <p:pic>
        <p:nvPicPr>
          <p:cNvPr id="5" name="Picture 3" descr="titration cell"/>
          <p:cNvPicPr>
            <a:picLocks noChangeAspect="1" noChangeArrowheads="1"/>
          </p:cNvPicPr>
          <p:nvPr/>
        </p:nvPicPr>
        <p:blipFill>
          <a:blip r:embed="rId3" cstate="print"/>
          <a:srcRect t="11162"/>
          <a:stretch>
            <a:fillRect/>
          </a:stretch>
        </p:blipFill>
        <p:spPr bwMode="auto">
          <a:xfrm>
            <a:off x="7772400" y="0"/>
            <a:ext cx="1225550" cy="14636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6" name="Picture 4" descr="l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821" y="2393530"/>
            <a:ext cx="1366838" cy="103981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53793" y="2952496"/>
            <a:ext cx="1355758" cy="492443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Intermediate </a:t>
            </a:r>
            <a:r>
              <a:rPr lang="en-US" sz="1600" dirty="0" smtClean="0">
                <a:solidFill>
                  <a:schemeClr val="bg1"/>
                </a:solidFill>
              </a:rPr>
              <a:t>scale (2m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Picture 7" descr="IMG_0024"/>
          <p:cNvPicPr>
            <a:picLocks noChangeArrowheads="1"/>
          </p:cNvPicPr>
          <p:nvPr/>
        </p:nvPicPr>
        <p:blipFill>
          <a:blip r:embed="rId5" cstate="print">
            <a:lum contrast="-6000"/>
          </a:blip>
          <a:srcRect l="19176" t="53693" r="19176" b="17046"/>
          <a:stretch>
            <a:fillRect/>
          </a:stretch>
        </p:blipFill>
        <p:spPr bwMode="auto">
          <a:xfrm>
            <a:off x="7575368" y="3463125"/>
            <a:ext cx="1558925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0" name="Picture 9" descr="Naturita4"/>
          <p:cNvPicPr>
            <a:picLocks noChangeAspect="1" noChangeArrowheads="1"/>
          </p:cNvPicPr>
          <p:nvPr/>
        </p:nvPicPr>
        <p:blipFill>
          <a:blip r:embed="rId6" cstate="print">
            <a:lum bright="12000" contrast="-4000"/>
          </a:blip>
          <a:srcRect l="2258" b="10075"/>
          <a:stretch>
            <a:fillRect/>
          </a:stretch>
        </p:blipFill>
        <p:spPr bwMode="auto">
          <a:xfrm>
            <a:off x="7450137" y="5486400"/>
            <a:ext cx="1693863" cy="119538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467600" y="6096000"/>
            <a:ext cx="1295400" cy="492443"/>
          </a:xfrm>
          <a:prstGeom prst="rect">
            <a:avLst/>
          </a:prstGeom>
          <a:solidFill>
            <a:srgbClr val="F8F8F8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Plume scale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2000m)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772400" y="914400"/>
            <a:ext cx="1215264" cy="492443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Batch scale (0.01m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688" y="1371600"/>
            <a:ext cx="1357312" cy="1017588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7620000" y="4495800"/>
            <a:ext cx="1741488" cy="1136650"/>
            <a:chOff x="4447" y="2404"/>
            <a:chExt cx="1118" cy="920"/>
          </a:xfrm>
        </p:grpSpPr>
        <p:pic>
          <p:nvPicPr>
            <p:cNvPr id="22" name="Picture 24" descr="a to a' conductivity profi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7" y="2430"/>
              <a:ext cx="979" cy="8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894" y="3102"/>
              <a:ext cx="67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Butler et al.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4462" y="2437"/>
              <a:ext cx="850" cy="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530" y="2404"/>
              <a:ext cx="74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/>
                <a:t>Electrical Conductivity</a:t>
              </a:r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806025" y="5139595"/>
            <a:ext cx="1128514" cy="492443"/>
          </a:xfrm>
          <a:prstGeom prst="rect">
            <a:avLst/>
          </a:prstGeom>
          <a:solidFill>
            <a:srgbClr val="F8F8F8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Geophysics 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(2-200m)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36600" y="1883842"/>
            <a:ext cx="1408844" cy="492443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Column scale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(0.1 m)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74628" y="4020443"/>
            <a:ext cx="1559666" cy="492443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Tracer test </a:t>
            </a:r>
            <a:r>
              <a:rPr lang="en-US" sz="1600" dirty="0" smtClean="0">
                <a:solidFill>
                  <a:schemeClr val="bg1"/>
                </a:solidFill>
              </a:rPr>
              <a:t>scale (1-3m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E51B-FF83-4EEF-963B-24AE84C38F2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58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Members and </a:t>
            </a:r>
            <a:r>
              <a:rPr lang="en-US" sz="3600" b="1" dirty="0" smtClean="0">
                <a:solidFill>
                  <a:srgbClr val="FFC000"/>
                </a:solidFill>
              </a:rPr>
              <a:t>Participants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from U.S. Federal agencies,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universities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rgbClr val="FFC000"/>
                </a:solidFill>
              </a:rPr>
              <a:t>industry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038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cs typeface="Times New Roman" pitchFamily="18" charset="0"/>
              </a:rPr>
              <a:t>Tom Nicholson, </a:t>
            </a:r>
            <a:r>
              <a:rPr lang="en-US" sz="2000" dirty="0" smtClean="0">
                <a:cs typeface="Times New Roman" pitchFamily="18" charset="0"/>
              </a:rPr>
              <a:t>NRC, co-Chair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cs typeface="Times New Roman" pitchFamily="18" charset="0"/>
              </a:rPr>
              <a:t>Mary Hill, </a:t>
            </a:r>
            <a:r>
              <a:rPr lang="en-US" sz="2000" dirty="0" smtClean="0">
                <a:cs typeface="Times New Roman" pitchFamily="18" charset="0"/>
              </a:rPr>
              <a:t>USGS, co-Chair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Todd </a:t>
            </a:r>
            <a:r>
              <a:rPr lang="en-US" sz="2000" dirty="0">
                <a:cs typeface="Times New Roman" pitchFamily="18" charset="0"/>
              </a:rPr>
              <a:t>Anderson, DOE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Tommy Bohrmann, EPA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Gary Curtis, USGS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Bruce Hamilton, NSF</a:t>
            </a:r>
          </a:p>
          <a:p>
            <a:pPr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143000"/>
            <a:ext cx="4419600" cy="58998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Yakov Pachepsky, USDA-ARS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Tom Purucker, EPA-Athens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Yoram Rubin, UC Berkeley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Brian Skahill, USACOE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C000"/>
                </a:solidFill>
                <a:cs typeface="Times New Roman" pitchFamily="18" charset="0"/>
              </a:rPr>
              <a:t>Matt Tonkin, SSPA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Gene Whelan, EPA-Athens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Steve Yabusaki, PNNL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Ming Ye, Florida State U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Ming Zhu, DOE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C000"/>
                </a:solidFill>
              </a:rPr>
              <a:t>Larry Deschaine, HydroGeologic, Inc.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imes New Roman" pitchFamily="18" charset="0"/>
              </a:rPr>
              <a:t>Boris Faybishenko, LBNL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imes New Roman" pitchFamily="18" charset="0"/>
              </a:rPr>
              <a:t>Pierre Glynn, USGS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imes New Roman" pitchFamily="18" charset="0"/>
              </a:rPr>
              <a:t>Philip Meyer, PNNL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Candida West, EPA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Debra Reinhart, NSF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You?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0235"/>
            <a:ext cx="4191000" cy="302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E467-E940-4DAC-86DF-4A662A08995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Activities: Conference Sessions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2011 Fall AGU: Mary Hill, WG2 Co-Chair organized session “</a:t>
            </a:r>
            <a:r>
              <a:rPr lang="en-US" sz="2200" i="1" dirty="0" smtClean="0"/>
              <a:t>Uncertainty Assessment, Optimization, and Sensitivity Analysis in Integrated Hydrologic Modeling as Application of Hydroinformatics</a:t>
            </a:r>
            <a:r>
              <a:rPr lang="en-US" sz="2200" dirty="0" smtClean="0"/>
              <a:t>.” </a:t>
            </a:r>
          </a:p>
          <a:p>
            <a:pPr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/>
              <a:t>2011 </a:t>
            </a:r>
            <a:r>
              <a:rPr lang="en-US" sz="2200" dirty="0" smtClean="0"/>
              <a:t>NSF Statistical </a:t>
            </a:r>
            <a:r>
              <a:rPr lang="en-US" sz="2200" dirty="0"/>
              <a:t>and Applied Mathematical Sciences Institute </a:t>
            </a:r>
            <a:r>
              <a:rPr lang="en-US" sz="2200" dirty="0" smtClean="0"/>
              <a:t>(SAMSI): WG2 Co-Chair M. Hill co-organized “Workshop on Uncertainty in the Geosciences,” Research Triangle Park, NC   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r>
              <a:rPr lang="en-US" sz="2200" dirty="0" smtClean="0"/>
              <a:t>2012 Society of Toxicology/EPA “</a:t>
            </a:r>
            <a:r>
              <a:rPr lang="en-US" sz="2200" i="1" dirty="0" smtClean="0"/>
              <a:t>Contemporary Concepts in Toxicology Workshop” </a:t>
            </a:r>
            <a:r>
              <a:rPr lang="en-US" sz="2200" dirty="0" smtClean="0"/>
              <a:t>WG2 </a:t>
            </a:r>
            <a:r>
              <a:rPr lang="en-US" sz="2200" dirty="0"/>
              <a:t>Co-Chair </a:t>
            </a:r>
            <a:r>
              <a:rPr lang="en-US" sz="2200" dirty="0" smtClean="0"/>
              <a:t>T. Nicholson presented invited paper, volunteered poster, and participated in technical sessions. Focused on exposure, dose-response, ecosystem impacts, life cycle/cost-benefit, and information technology.</a:t>
            </a:r>
          </a:p>
          <a:p>
            <a:endParaRPr lang="en-US" sz="22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E467-E940-4DAC-86DF-4A662A08995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Activities: Conference Sessions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3810000"/>
          </a:xfrm>
        </p:spPr>
        <p:txBody>
          <a:bodyPr/>
          <a:lstStyle/>
          <a:p>
            <a:r>
              <a:rPr lang="en-US" sz="2200" dirty="0" smtClean="0"/>
              <a:t>2012 Fall AGU: Co-chair Mary Hill organized session “</a:t>
            </a:r>
            <a:r>
              <a:rPr lang="en-US" sz="2200" i="1" dirty="0" smtClean="0"/>
              <a:t>Complexity</a:t>
            </a:r>
            <a:r>
              <a:rPr lang="en-US" sz="2200" i="1" dirty="0"/>
              <a:t>, Falsifiability, Transparency, and Uncertainty in Environmental </a:t>
            </a:r>
            <a:r>
              <a:rPr lang="en-US" sz="2200" i="1" dirty="0" smtClean="0"/>
              <a:t>Modeling”</a:t>
            </a:r>
          </a:p>
          <a:p>
            <a:endParaRPr lang="en-US" sz="2200" i="1" dirty="0" smtClean="0"/>
          </a:p>
          <a:p>
            <a:r>
              <a:rPr lang="en-US" sz="2200" dirty="0" smtClean="0"/>
              <a:t>2012 Geological Society of America Annual Meeting: Co-</a:t>
            </a:r>
            <a:br>
              <a:rPr lang="en-US" sz="2200" dirty="0" smtClean="0"/>
            </a:br>
            <a:r>
              <a:rPr lang="en-US" sz="2200" dirty="0" smtClean="0"/>
              <a:t>Chair Tom Nicholson presented invited paper co-authored with Mary Hill, WG2 Co-Chair on “Federal Work Group on Uncertainty Analysis and Parameter Estimation” in technical session “T103. Ground-Water Model Calibration and Uncertainty Analysis” organized by Ming Ye, Florida State University and WG2 member.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81750"/>
            <a:ext cx="533400" cy="476250"/>
          </a:xfrm>
        </p:spPr>
        <p:txBody>
          <a:bodyPr/>
          <a:lstStyle/>
          <a:p>
            <a:fld id="{21E2E467-E940-4DAC-86DF-4A662A08995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477000" cy="914400"/>
          </a:xfrm>
        </p:spPr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</a:rPr>
              <a:t>Activities: Teleconferences 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15616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/>
              <a:t>    We </a:t>
            </a:r>
            <a:r>
              <a:rPr lang="en-US" sz="2200" dirty="0"/>
              <a:t>conduct 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teleconferences </a:t>
            </a:r>
            <a:r>
              <a:rPr lang="en-US" sz="2200" dirty="0"/>
              <a:t>to</a:t>
            </a:r>
            <a:r>
              <a:rPr lang="en-US" sz="2200" dirty="0" smtClean="0"/>
              <a:t>:</a:t>
            </a:r>
            <a:endParaRPr lang="en-US" sz="2200" dirty="0"/>
          </a:p>
          <a:p>
            <a:pPr indent="-274320">
              <a:lnSpc>
                <a:spcPct val="80000"/>
              </a:lnSpc>
            </a:pPr>
            <a:r>
              <a:rPr lang="en-US" sz="2200" dirty="0">
                <a:solidFill>
                  <a:srgbClr val="FF9933"/>
                </a:solidFill>
              </a:rPr>
              <a:t>review and discuss ongoing research </a:t>
            </a:r>
            <a:r>
              <a:rPr lang="en-US" sz="2200" dirty="0" smtClean="0">
                <a:solidFill>
                  <a:srgbClr val="FF9933"/>
                </a:solidFill>
              </a:rPr>
              <a:t>studies and software development</a:t>
            </a:r>
            <a:endParaRPr lang="en-US" sz="2200" dirty="0"/>
          </a:p>
          <a:p>
            <a:pPr indent="-274320">
              <a:lnSpc>
                <a:spcPct val="80000"/>
              </a:lnSpc>
            </a:pPr>
            <a:r>
              <a:rPr lang="en-US" sz="2200" dirty="0">
                <a:solidFill>
                  <a:srgbClr val="FF9933"/>
                </a:solidFill>
              </a:rPr>
              <a:t>formulate proposals for field </a:t>
            </a:r>
            <a:r>
              <a:rPr lang="en-US" sz="2200" dirty="0" smtClean="0">
                <a:solidFill>
                  <a:srgbClr val="FF9933"/>
                </a:solidFill>
              </a:rPr>
              <a:t>applications</a:t>
            </a:r>
            <a:endParaRPr lang="en-US" sz="2200" dirty="0">
              <a:solidFill>
                <a:srgbClr val="FF9933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09600"/>
            <a:ext cx="2653073" cy="1724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0"/>
            <a:ext cx="72557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209800"/>
            <a:ext cx="143817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 smtClean="0"/>
              <a:t>What measure-ments would help discriminate between two models?</a:t>
            </a:r>
            <a:endParaRPr lang="en-US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267200"/>
            <a:ext cx="1438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from 2/22/2012 seminar by Yakov Pachepsky, USDA, on model abstraction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E467-E940-4DAC-86DF-4A662A08995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6477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Activities: Teleconferences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6115616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/>
              <a:t>    </a:t>
            </a:r>
            <a:r>
              <a:rPr lang="en-US" sz="2400" dirty="0" smtClean="0"/>
              <a:t>We </a:t>
            </a:r>
            <a:r>
              <a:rPr lang="en-US" sz="2400" dirty="0"/>
              <a:t>conduct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teleconferences </a:t>
            </a:r>
            <a:r>
              <a:rPr lang="en-US" sz="2400" dirty="0"/>
              <a:t>to</a:t>
            </a:r>
            <a:r>
              <a:rPr lang="en-US" sz="2400" dirty="0" smtClean="0"/>
              <a:t>:</a:t>
            </a:r>
            <a:endParaRPr lang="en-US" sz="2400" dirty="0"/>
          </a:p>
          <a:p>
            <a:pPr indent="-274320">
              <a:lnSpc>
                <a:spcPct val="80000"/>
              </a:lnSpc>
            </a:pPr>
            <a:r>
              <a:rPr lang="en-US" sz="2400" dirty="0">
                <a:solidFill>
                  <a:srgbClr val="FF9933"/>
                </a:solidFill>
              </a:rPr>
              <a:t>review and discuss ongoing research </a:t>
            </a:r>
            <a:r>
              <a:rPr lang="en-US" sz="2400" dirty="0" smtClean="0">
                <a:solidFill>
                  <a:srgbClr val="FF9933"/>
                </a:solidFill>
              </a:rPr>
              <a:t>studies and software development</a:t>
            </a:r>
            <a:endParaRPr lang="en-US" sz="2400" dirty="0"/>
          </a:p>
          <a:p>
            <a:pPr indent="-274320">
              <a:lnSpc>
                <a:spcPct val="80000"/>
              </a:lnSpc>
            </a:pPr>
            <a:r>
              <a:rPr lang="en-US" sz="2400" dirty="0">
                <a:solidFill>
                  <a:srgbClr val="FF9933"/>
                </a:solidFill>
              </a:rPr>
              <a:t>formulate proposals for field </a:t>
            </a:r>
            <a:r>
              <a:rPr lang="en-US" sz="2400" dirty="0" smtClean="0">
                <a:solidFill>
                  <a:srgbClr val="FF9933"/>
                </a:solidFill>
              </a:rPr>
              <a:t>applications</a:t>
            </a:r>
            <a:endParaRPr lang="en-US" sz="2400" dirty="0">
              <a:solidFill>
                <a:srgbClr val="FF99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924800" cy="34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6273225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 9/21/2012 seminar by Mike Dettinger, USGS, on atmospheric rivers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does moisture travel in the atmosphere and lead to big storms?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Words>1309</Words>
  <Application>Microsoft Office PowerPoint</Application>
  <PresentationFormat>On-screen Show (4:3)</PresentationFormat>
  <Paragraphs>190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Federal Work Group on Uncertainty Analysis and Parameter Estimation</vt:lpstr>
      <vt:lpstr>Outline</vt:lpstr>
      <vt:lpstr>Work Group Objective</vt:lpstr>
      <vt:lpstr>Work Group Goals</vt:lpstr>
      <vt:lpstr>Members and Participants from U.S. Federal agencies, universities, and industry</vt:lpstr>
      <vt:lpstr>Activities: Conference Sessions</vt:lpstr>
      <vt:lpstr>Activities: Conference Sessions</vt:lpstr>
      <vt:lpstr>Activities: Teleconferences </vt:lpstr>
      <vt:lpstr>Activities: Teleconferences </vt:lpstr>
      <vt:lpstr>Seminars at WG2 Teleconferences in FY2012</vt:lpstr>
      <vt:lpstr>Slide 11</vt:lpstr>
      <vt:lpstr>Seminars at WG2 Teleconferences (continued)</vt:lpstr>
      <vt:lpstr>Slide 13</vt:lpstr>
      <vt:lpstr>Methodologies, Tools and Applications </vt:lpstr>
      <vt:lpstr>Methodologies, Tools and Applications (continued) </vt:lpstr>
      <vt:lpstr>Forward Strategy</vt:lpstr>
      <vt:lpstr>Recommendations for FY2013</vt:lpstr>
      <vt:lpstr>Slide 18</vt:lpstr>
    </vt:vector>
  </TitlesOfParts>
  <Company>USNRC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ISCMEM Public Web site</dc:title>
  <dc:creator>Thomas J. Nicholson</dc:creator>
  <cp:lastModifiedBy>tjn</cp:lastModifiedBy>
  <cp:revision>358</cp:revision>
  <dcterms:created xsi:type="dcterms:W3CDTF">2005-08-15T19:49:26Z</dcterms:created>
  <dcterms:modified xsi:type="dcterms:W3CDTF">2012-11-13T19:19:13Z</dcterms:modified>
</cp:coreProperties>
</file>