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95" r:id="rId4"/>
    <p:sldId id="269" r:id="rId5"/>
    <p:sldId id="278" r:id="rId6"/>
    <p:sldId id="279" r:id="rId7"/>
    <p:sldId id="296" r:id="rId8"/>
    <p:sldId id="293" r:id="rId9"/>
    <p:sldId id="289" r:id="rId10"/>
    <p:sldId id="298" r:id="rId11"/>
    <p:sldId id="286" r:id="rId12"/>
    <p:sldId id="265" r:id="rId13"/>
    <p:sldId id="284" r:id="rId14"/>
    <p:sldId id="283" r:id="rId15"/>
    <p:sldId id="257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86714" autoAdjust="0"/>
  </p:normalViewPr>
  <p:slideViewPr>
    <p:cSldViewPr>
      <p:cViewPr>
        <p:scale>
          <a:sx n="70" d="100"/>
          <a:sy n="70" d="100"/>
        </p:scale>
        <p:origin x="-1284" y="-6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6629-8039-44E4-9654-FA00B282B48C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E8254-D54C-453A-935E-67C772696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8254-D54C-453A-935E-67C772696D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8254-D54C-453A-935E-67C772696D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8254-D54C-453A-935E-67C772696D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8254-D54C-453A-935E-67C772696D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8254-D54C-453A-935E-67C772696D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3D2C-4614-4480-9547-E7B62EE276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8254-D54C-453A-935E-67C772696D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4DE8-63B7-4407-B161-BFAEB7E73B6F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4F66-1499-4C3E-9408-D89A03AD679C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8184-3B84-46CF-805A-03680D568DD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standard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083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 GOES HERE IN RED UNIVERS CONDENSED BOLD ALL CAPS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54E2-C2ED-4ED5-BFDC-BFAFF7DCDCFE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653-3C89-4DA1-A96F-BA214A465E5C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219F-6141-4EF4-B7AF-2A75FFC9D1B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DD75-47A8-4598-9001-2953A110836A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B9F6-A867-475D-A51C-947D171F7939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9E73-6A7D-4E95-BCF0-B4157D4C1B02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F490-7545-4A17-B103-894B7B536FD2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7041-8A57-4284-9760-9B08FCD677A3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F968-87AE-4840-B917-E5F8AFBBF0E1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36AF-5698-4348-852C-1757AD40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bright="1000"/>
          </a:blip>
          <a:srcRect/>
          <a:stretch>
            <a:fillRect/>
          </a:stretch>
        </p:blipFill>
        <p:spPr bwMode="auto">
          <a:xfrm>
            <a:off x="2185316" y="3200400"/>
            <a:ext cx="695868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" y="790735"/>
            <a:ext cx="2560320" cy="2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143000"/>
            <a:ext cx="5334000" cy="1295400"/>
          </a:xfrm>
        </p:spPr>
        <p:txBody>
          <a:bodyPr>
            <a:noAutofit/>
          </a:bodyPr>
          <a:lstStyle/>
          <a:p>
            <a:pPr algn="l"/>
            <a:r>
              <a:rPr lang="en-US" altLang="zh-CN" sz="3400" dirty="0" smtClean="0"/>
              <a:t>A Geomorphic Process-Based Approach to Delineate</a:t>
            </a:r>
            <a:br>
              <a:rPr lang="en-US" altLang="zh-CN" sz="3400" dirty="0" smtClean="0"/>
            </a:br>
            <a:r>
              <a:rPr lang="en-US" altLang="zh-CN" sz="3400" dirty="0" smtClean="0"/>
              <a:t>Debris Flow Activity</a:t>
            </a:r>
            <a:endParaRPr lang="en-US" sz="34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514600" y="363748"/>
            <a:ext cx="6629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Nathan J. Lyons</a:t>
            </a:r>
            <a:r>
              <a:rPr lang="en-US" sz="2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Helena Mitasova</a:t>
            </a:r>
            <a:r>
              <a:rPr lang="en-US" sz="2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Karl W.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Wegmann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514600" y="2743200"/>
            <a:ext cx="7086600" cy="68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Geological Society of America National Meeting</a:t>
            </a:r>
          </a:p>
          <a:p>
            <a:pPr marL="342900" lvl="0" indent="-342900"/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6, 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2079"/>
            <a:ext cx="2379452" cy="616121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720" y="4572000"/>
            <a:ext cx="2560320" cy="253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" name="Picture 1" descr="C:\Users\Admin\Documents\NCSU_thesis\photos_field\100_0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5720" y="2971800"/>
            <a:ext cx="2560320" cy="192040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Tm="259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88" y="960497"/>
            <a:ext cx="5878286" cy="55243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38" y="927981"/>
            <a:ext cx="5878286" cy="5554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919136AF-5698-4348-852C-1757AD400B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Critical drainage area of debris flow activity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37" y="923925"/>
            <a:ext cx="5874082" cy="5550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63" y="923925"/>
            <a:ext cx="5875361" cy="5623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22" y="914400"/>
            <a:ext cx="6404003" cy="558698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152400" y="1295400"/>
            <a:ext cx="2971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Debris flow deposits above 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df</a:t>
            </a: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i="1" dirty="0"/>
              <a:t>k</a:t>
            </a:r>
            <a:r>
              <a:rPr lang="en-US" sz="2800" i="1" baseline="-25000" dirty="0"/>
              <a:t>sn</a:t>
            </a:r>
            <a:r>
              <a:rPr lang="en-US" sz="2800" dirty="0"/>
              <a:t> peaks near 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df</a:t>
            </a:r>
            <a:endParaRPr lang="en-US" sz="2800" i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Position of 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df</a:t>
            </a:r>
            <a:r>
              <a:rPr lang="en-US" sz="2800" i="1" dirty="0" smtClean="0"/>
              <a:t> </a:t>
            </a:r>
            <a:r>
              <a:rPr lang="en-US" sz="2800" dirty="0" smtClean="0"/>
              <a:t>influenced by bedrock</a:t>
            </a:r>
            <a:endParaRPr lang="en-US" sz="2800" baseline="-25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429000" y="4266367"/>
            <a:ext cx="1524000" cy="1900296"/>
            <a:chOff x="3429000" y="4266367"/>
            <a:chExt cx="1524000" cy="1900296"/>
          </a:xfrm>
        </p:grpSpPr>
        <p:sp>
          <p:nvSpPr>
            <p:cNvPr id="10" name="TextBox 9"/>
            <p:cNvSpPr txBox="1"/>
            <p:nvPr/>
          </p:nvSpPr>
          <p:spPr>
            <a:xfrm>
              <a:off x="3429000" y="4266367"/>
              <a:ext cx="9144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gneiss</a:t>
              </a:r>
            </a:p>
            <a:p>
              <a:endParaRPr lang="en-US" sz="800" dirty="0" smtClean="0"/>
            </a:p>
            <a:p>
              <a:r>
                <a:rPr lang="en-US" sz="1600" dirty="0" smtClean="0"/>
                <a:t>slate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4964192"/>
              <a:ext cx="1295400" cy="2238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metasandstone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5281613"/>
              <a:ext cx="12954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quartzite</a:t>
              </a:r>
            </a:p>
            <a:p>
              <a:endParaRPr lang="en-US" sz="500" dirty="0" smtClean="0"/>
            </a:p>
            <a:p>
              <a:r>
                <a:rPr lang="en-US" sz="1600" dirty="0" smtClean="0"/>
                <a:t>debris fan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5920442"/>
              <a:ext cx="152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debris flow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7129007"/>
      </p:ext>
    </p:extLst>
  </p:cSld>
  <p:clrMapOvr>
    <a:masterClrMapping/>
  </p:clrMapOvr>
  <p:transition advTm="98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73439"/>
            <a:ext cx="7833578" cy="3593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Debris flow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0010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Two inventories compared: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methodology for both inventories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4495800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Catchments:</a:t>
            </a:r>
            <a:r>
              <a:rPr lang="en-US" sz="3000" dirty="0" smtClean="0"/>
              <a:t>  269 km</a:t>
            </a:r>
            <a:r>
              <a:rPr lang="en-US" sz="3000" baseline="30000" dirty="0" smtClean="0"/>
              <a:t>2</a:t>
            </a:r>
            <a:endParaRPr lang="en-US" sz="3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28194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i="1" dirty="0" smtClean="0"/>
              <a:t>A</a:t>
            </a:r>
            <a:r>
              <a:rPr lang="en-US" sz="3000" b="1" baseline="-25000" dirty="0" smtClean="0"/>
              <a:t>df</a:t>
            </a:r>
            <a:r>
              <a:rPr lang="en-US" sz="3000" b="1" dirty="0" smtClean="0"/>
              <a:t>:  </a:t>
            </a:r>
            <a:r>
              <a:rPr lang="en-US" sz="3000" dirty="0" smtClean="0"/>
              <a:t>111 km</a:t>
            </a:r>
            <a:r>
              <a:rPr lang="en-US" sz="3000" baseline="30000" dirty="0" smtClean="0"/>
              <a:t>2</a:t>
            </a:r>
          </a:p>
          <a:p>
            <a:endParaRPr lang="en-US" sz="3000" baseline="30000" dirty="0" smtClean="0"/>
          </a:p>
        </p:txBody>
      </p:sp>
    </p:spTree>
  </p:cSld>
  <p:clrMapOvr>
    <a:masterClrMapping/>
  </p:clrMapOvr>
  <p:transition advTm="3483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ass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71" y="609600"/>
            <a:ext cx="1819529" cy="6058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763000" cy="1143000"/>
          </a:xfrm>
        </p:spPr>
        <p:txBody>
          <a:bodyPr/>
          <a:lstStyle/>
          <a:p>
            <a:pPr algn="r"/>
            <a:r>
              <a:rPr lang="en-US" dirty="0" smtClean="0"/>
              <a:t>Inventory methodology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7375" y="83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Texture maps of inputs (slope, </a:t>
            </a:r>
            <a:r>
              <a:rPr lang="en-US" sz="2400" dirty="0" err="1" smtClean="0"/>
              <a:t>hillslope</a:t>
            </a:r>
            <a:r>
              <a:rPr lang="en-US" sz="2400" dirty="0" smtClean="0"/>
              <a:t> curvature, NDVI)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57375" y="1752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Subareas: </a:t>
            </a:r>
            <a:r>
              <a:rPr lang="en-US" sz="2400" dirty="0" smtClean="0">
                <a:solidFill>
                  <a:srgbClr val="FF0000"/>
                </a:solidFill>
              </a:rPr>
              <a:t>“Is a debris flow”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FF0000"/>
                </a:solidFill>
              </a:rPr>
              <a:t> “Is not a debris flow”</a:t>
            </a:r>
          </a:p>
          <a:p>
            <a:r>
              <a:rPr lang="en-US" sz="2400" dirty="0" smtClean="0"/>
              <a:t>	      defined by USGS debris flow map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8450" y="4122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“Is not a debris                                                              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flow candidate”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75" y="4267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Classes: </a:t>
            </a:r>
            <a:r>
              <a:rPr lang="en-US" sz="2400" dirty="0" smtClean="0">
                <a:solidFill>
                  <a:srgbClr val="FF0000"/>
                </a:solidFill>
              </a:rPr>
              <a:t>“Is a debris flow candidate” </a:t>
            </a:r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75" y="4876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   </a:t>
            </a:r>
            <a:r>
              <a:rPr lang="en-US" sz="2000" dirty="0" err="1" smtClean="0"/>
              <a:t>Length:width</a:t>
            </a:r>
            <a:r>
              <a:rPr lang="en-US" sz="2000" dirty="0" smtClean="0"/>
              <a:t> = 1.8 to 16</a:t>
            </a:r>
          </a:p>
          <a:p>
            <a:r>
              <a:rPr lang="en-US" sz="2400" dirty="0" smtClean="0"/>
              <a:t>True positives</a:t>
            </a:r>
            <a:r>
              <a:rPr lang="en-US" sz="2000" dirty="0" smtClean="0"/>
              <a:t>	   Area =  0.5 to 20 ha</a:t>
            </a:r>
          </a:p>
          <a:p>
            <a:r>
              <a:rPr lang="en-US" sz="2000" dirty="0" smtClean="0"/>
              <a:t>		   Slope &gt; 0.03</a:t>
            </a:r>
            <a:endParaRPr lang="en-US" sz="2000" dirty="0"/>
          </a:p>
        </p:txBody>
      </p:sp>
      <p:sp>
        <p:nvSpPr>
          <p:cNvPr id="16" name="Left Brace 15"/>
          <p:cNvSpPr/>
          <p:nvPr/>
        </p:nvSpPr>
        <p:spPr>
          <a:xfrm>
            <a:off x="3754502" y="4985695"/>
            <a:ext cx="155448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375" y="5943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USGS debris flow map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243363" y="6324600"/>
            <a:ext cx="490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Figure modified from Neteler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Mitasova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(2008)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57375" y="3124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Segment statistics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304925" y="3133725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890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Inventory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447800"/>
            <a:ext cx="8763000" cy="4742883"/>
          </a:xfrm>
          <a:prstGeom prst="rect">
            <a:avLst/>
          </a:prstGeom>
        </p:spPr>
      </p:pic>
    </p:spTree>
  </p:cSld>
  <p:clrMapOvr>
    <a:masterClrMapping/>
  </p:clrMapOvr>
  <p:transition advTm="728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95629"/>
              </p:ext>
            </p:extLst>
          </p:nvPr>
        </p:nvGraphicFramePr>
        <p:xfrm>
          <a:off x="304800" y="2362200"/>
          <a:ext cx="8610600" cy="2148840"/>
        </p:xfrm>
        <a:graphic>
          <a:graphicData uri="http://schemas.openxmlformats.org/drawingml/2006/table">
            <a:tbl>
              <a:tblPr/>
              <a:tblGrid>
                <a:gridCol w="2152914"/>
                <a:gridCol w="2151858"/>
                <a:gridCol w="2152914"/>
                <a:gridCol w="2152914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Inventory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Agreement by debris flow count [%]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Agreement by area [%]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Debris flow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Non-debris flow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Catchment</a:t>
                      </a:r>
                      <a:endParaRPr lang="en-US" sz="2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 44</a:t>
                      </a:r>
                      <a:endParaRPr lang="en-US" sz="2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A</a:t>
                      </a:r>
                      <a:r>
                        <a:rPr lang="en-US" sz="2600" i="1" baseline="-25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df</a:t>
                      </a:r>
                      <a:endParaRPr lang="en-US" sz="2600" i="1" baseline="-250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82</a:t>
                      </a:r>
                      <a:endParaRPr lang="en-US" sz="2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 58</a:t>
                      </a:r>
                      <a:endParaRPr lang="en-US" sz="2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</a:rPr>
                        <a:t>91</a:t>
                      </a:r>
                      <a:endParaRPr lang="en-US" sz="2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362200"/>
            <a:ext cx="4343400" cy="2133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Tm="1082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Limiting debris flow inventories can improve inventory proficiency.</a:t>
            </a:r>
          </a:p>
          <a:p>
            <a:r>
              <a:rPr lang="en-US" sz="2600" dirty="0" smtClean="0"/>
              <a:t>Detection outperforms semi-automated classification without spatial extent limit</a:t>
            </a:r>
          </a:p>
          <a:p>
            <a:r>
              <a:rPr lang="en-US" sz="2600" dirty="0" smtClean="0"/>
              <a:t>Target inventory areas in other methods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Especially well suited for regions with:</a:t>
            </a:r>
          </a:p>
          <a:p>
            <a:r>
              <a:rPr lang="en-US" sz="2600" dirty="0" smtClean="0"/>
              <a:t>Large areas of incidence</a:t>
            </a:r>
          </a:p>
          <a:p>
            <a:r>
              <a:rPr lang="en-US" sz="2600" dirty="0" smtClean="0"/>
              <a:t>Long recurrence interval</a:t>
            </a:r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advTm="648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0437"/>
            <a:ext cx="86106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 smtClean="0"/>
              <a:t>Eaton L, Morgan B, Kochel R, Howard A (2003) Role of debris flows in long-term landscape denudation in the central Appalachians of Virginia. Geology 31:339–342.</a:t>
            </a:r>
          </a:p>
          <a:p>
            <a:pPr>
              <a:buNone/>
            </a:pPr>
            <a:r>
              <a:rPr lang="en-US" sz="1500" dirty="0" smtClean="0"/>
              <a:t>Gilbert GK, (1877) Report on the geology of the Henry Mountains [Utah]. Publication of the Powell Survey, US Government Printing Office, Washington DC.</a:t>
            </a:r>
          </a:p>
          <a:p>
            <a:pPr>
              <a:buNone/>
            </a:pPr>
            <a:r>
              <a:rPr lang="en-US" sz="1500" dirty="0" smtClean="0"/>
              <a:t>Hubert JF, </a:t>
            </a:r>
            <a:r>
              <a:rPr lang="en-US" sz="1500" dirty="0" err="1" smtClean="0"/>
              <a:t>Filipov</a:t>
            </a:r>
            <a:r>
              <a:rPr lang="en-US" sz="1500" dirty="0" smtClean="0"/>
              <a:t> AJ (1989) Debris flow deposits in alluvial fans on the west flank of the White Mountains, Owens Valley, California, U.S.A.</a:t>
            </a:r>
          </a:p>
          <a:p>
            <a:pPr>
              <a:buNone/>
            </a:pPr>
            <a:r>
              <a:rPr lang="en-US" sz="1500" dirty="0" smtClean="0"/>
              <a:t>Howard A (1994) A Detachment-Limited Model of Drainage-Basin Evolution. Water </a:t>
            </a:r>
            <a:r>
              <a:rPr lang="en-US" sz="1500" dirty="0" err="1" smtClean="0"/>
              <a:t>Resour</a:t>
            </a:r>
            <a:r>
              <a:rPr lang="en-US" sz="1500" dirty="0" smtClean="0"/>
              <a:t> Res 30:2261–2285.</a:t>
            </a:r>
          </a:p>
          <a:p>
            <a:pPr>
              <a:buNone/>
            </a:pPr>
            <a:r>
              <a:rPr lang="en-US" sz="1500" dirty="0" err="1" smtClean="0"/>
              <a:t>Korup</a:t>
            </a:r>
            <a:r>
              <a:rPr lang="en-US" sz="1500" dirty="0" smtClean="0"/>
              <a:t> O, </a:t>
            </a:r>
            <a:r>
              <a:rPr lang="en-US" sz="1500" dirty="0" err="1" smtClean="0"/>
              <a:t>Schlunegger</a:t>
            </a:r>
            <a:r>
              <a:rPr lang="en-US" sz="1500" dirty="0" smtClean="0"/>
              <a:t> F (2007) Bedrock </a:t>
            </a:r>
            <a:r>
              <a:rPr lang="en-US" sz="1500" dirty="0" err="1" smtClean="0"/>
              <a:t>landsliding</a:t>
            </a:r>
            <a:r>
              <a:rPr lang="en-US" sz="1500" dirty="0" smtClean="0"/>
              <a:t>, river incision, and transience of geomorphic </a:t>
            </a:r>
            <a:r>
              <a:rPr lang="en-US" sz="1500" dirty="0" err="1" smtClean="0"/>
              <a:t>hillslope</a:t>
            </a:r>
            <a:r>
              <a:rPr lang="en-US" sz="1500" dirty="0" smtClean="0"/>
              <a:t>-channel coupling: Evidence from inner gorges in the Swiss Alps. J </a:t>
            </a:r>
            <a:r>
              <a:rPr lang="en-US" sz="1500" dirty="0" err="1" smtClean="0"/>
              <a:t>Geophys</a:t>
            </a:r>
            <a:r>
              <a:rPr lang="en-US" sz="1500" dirty="0" smtClean="0"/>
              <a:t> Res 112:F03027.</a:t>
            </a:r>
          </a:p>
          <a:p>
            <a:pPr>
              <a:buNone/>
            </a:pPr>
            <a:r>
              <a:rPr lang="en-US" sz="1500" dirty="0" smtClean="0"/>
              <a:t>Matmon A, </a:t>
            </a:r>
            <a:r>
              <a:rPr lang="en-US" sz="1500" dirty="0" err="1" smtClean="0"/>
              <a:t>Bierman</a:t>
            </a:r>
            <a:r>
              <a:rPr lang="en-US" sz="1500" dirty="0" smtClean="0"/>
              <a:t> P, Larsen J, Southworth S, </a:t>
            </a:r>
            <a:r>
              <a:rPr lang="en-US" sz="1500" dirty="0" err="1" smtClean="0"/>
              <a:t>Pavich</a:t>
            </a:r>
            <a:r>
              <a:rPr lang="en-US" sz="1500" dirty="0" smtClean="0"/>
              <a:t> Matmon, </a:t>
            </a:r>
            <a:r>
              <a:rPr lang="en-US" sz="1500" dirty="0" err="1" smtClean="0"/>
              <a:t>Caffee</a:t>
            </a:r>
            <a:r>
              <a:rPr lang="en-US" sz="1500" dirty="0" smtClean="0"/>
              <a:t> M (2003) Temporally and spatially uniform rates of erosion in the southern Appalachian Great Smoky Mountains. Geology 31:155–158.</a:t>
            </a:r>
          </a:p>
          <a:p>
            <a:pPr>
              <a:buNone/>
            </a:pPr>
            <a:r>
              <a:rPr lang="en-US" sz="1500" dirty="0" err="1" smtClean="0"/>
              <a:t>Neteler</a:t>
            </a:r>
            <a:r>
              <a:rPr lang="en-US" sz="1500" dirty="0" smtClean="0"/>
              <a:t> M, </a:t>
            </a:r>
            <a:r>
              <a:rPr lang="en-US" sz="1500" dirty="0" err="1" smtClean="0"/>
              <a:t>Mitasova</a:t>
            </a:r>
            <a:r>
              <a:rPr lang="en-US" sz="1500" dirty="0" smtClean="0"/>
              <a:t> H (2008) Open Source GIS: A GRASS GIS Approach. Third Edition.</a:t>
            </a:r>
            <a:br>
              <a:rPr lang="en-US" sz="1500" dirty="0" smtClean="0"/>
            </a:br>
            <a:r>
              <a:rPr lang="en-US" sz="1500" dirty="0" smtClean="0"/>
              <a:t>The International Series in Engineering and Computer Science: Volume 773, New York, NY.</a:t>
            </a:r>
          </a:p>
          <a:p>
            <a:pPr>
              <a:buNone/>
            </a:pPr>
            <a:r>
              <a:rPr lang="en-US" sz="1500" dirty="0" err="1" smtClean="0"/>
              <a:t>Radbruch</a:t>
            </a:r>
            <a:r>
              <a:rPr lang="en-US" sz="1500" dirty="0" smtClean="0"/>
              <a:t>-Hall DH, Colton RB, Davies WE, </a:t>
            </a:r>
            <a:r>
              <a:rPr lang="en-US" sz="1500" dirty="0" err="1" smtClean="0"/>
              <a:t>Lucchitta</a:t>
            </a:r>
            <a:r>
              <a:rPr lang="en-US" sz="1500" dirty="0" smtClean="0"/>
              <a:t> I, </a:t>
            </a:r>
            <a:r>
              <a:rPr lang="en-US" sz="1500" dirty="0" err="1" smtClean="0"/>
              <a:t>Skipp</a:t>
            </a:r>
            <a:r>
              <a:rPr lang="en-US" sz="1500" dirty="0" smtClean="0"/>
              <a:t> BA, Varnes DJ (1982) Digital compilation of landslide overview map of the coterminous United States. US Geological Survey Open-File Report 97-289. </a:t>
            </a:r>
          </a:p>
          <a:p>
            <a:pPr>
              <a:buNone/>
            </a:pPr>
            <a:r>
              <a:rPr lang="en-US" sz="1500" dirty="0" smtClean="0"/>
              <a:t>Southworth S, Schultz A, </a:t>
            </a:r>
            <a:r>
              <a:rPr lang="en-US" sz="1500" dirty="0" err="1" smtClean="0"/>
              <a:t>Denenny</a:t>
            </a:r>
            <a:r>
              <a:rPr lang="en-US" sz="1500" dirty="0" smtClean="0"/>
              <a:t> D, Triplett J (2005) Surficial geologic map of the Great Smoky Mountains National Park Region, Tennessee and North Carolina. US Geological Survey Professional Report and Geological Map, scale 1:100,000.</a:t>
            </a:r>
          </a:p>
          <a:p>
            <a:pPr>
              <a:buNone/>
            </a:pPr>
            <a:r>
              <a:rPr lang="en-US" sz="1500" dirty="0" smtClean="0"/>
              <a:t>Stock J, Dietrich WE (2003) Valley incision by debris flows: Evidence of a topographic signature. Water </a:t>
            </a:r>
            <a:r>
              <a:rPr lang="en-US" sz="1500" dirty="0" err="1" smtClean="0"/>
              <a:t>Resour</a:t>
            </a:r>
            <a:r>
              <a:rPr lang="en-US" sz="1500" dirty="0" smtClean="0"/>
              <a:t> Res 39:1089.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Tm="28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saNat_2012_loc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919136AF-5698-4348-852C-1757AD400B7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420" y="6400800"/>
            <a:ext cx="269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Radbruch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-Hall et al. (1982)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421" y="990600"/>
            <a:ext cx="8549379" cy="4648200"/>
            <a:chOff x="137421" y="990600"/>
            <a:chExt cx="8549379" cy="4648200"/>
          </a:xfrm>
        </p:grpSpPr>
        <p:sp>
          <p:nvSpPr>
            <p:cNvPr id="6" name="TextBox 5"/>
            <p:cNvSpPr txBox="1"/>
            <p:nvPr/>
          </p:nvSpPr>
          <p:spPr>
            <a:xfrm>
              <a:off x="7665021" y="3723497"/>
              <a:ext cx="102177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2-4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(Eaton et al., 2003)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0999" y="4661231"/>
              <a:ext cx="1219200" cy="5693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0.3</a:t>
              </a:r>
              <a:r>
                <a:rPr lang="en-US" dirty="0" smtClean="0"/>
                <a:t> 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(Hubert and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Filipov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1989)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4" name="Curved Connector 13"/>
            <p:cNvCxnSpPr>
              <a:stCxn id="8" idx="0"/>
            </p:cNvCxnSpPr>
            <p:nvPr/>
          </p:nvCxnSpPr>
          <p:spPr>
            <a:xfrm rot="5400000" flipH="1" flipV="1">
              <a:off x="1403184" y="4083216"/>
              <a:ext cx="165431" cy="990600"/>
            </a:xfrm>
            <a:prstGeom prst="curvedConnector2">
              <a:avLst/>
            </a:prstGeom>
            <a:ln w="19050"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2"/>
            </p:cNvCxnSpPr>
            <p:nvPr/>
          </p:nvCxnSpPr>
          <p:spPr>
            <a:xfrm rot="5400000">
              <a:off x="7537503" y="3781192"/>
              <a:ext cx="111328" cy="1165488"/>
            </a:xfrm>
            <a:prstGeom prst="curvedConnector2">
              <a:avLst/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15200" y="5054025"/>
              <a:ext cx="11430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0.4-1.6</a:t>
              </a:r>
              <a:r>
                <a:rPr lang="en-US" sz="2000" dirty="0" smtClean="0"/>
                <a:t>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(Kochel, 1990)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rot="10800000">
              <a:off x="6477001" y="4876800"/>
              <a:ext cx="838205" cy="469612"/>
            </a:xfrm>
            <a:prstGeom prst="curvedConnector3">
              <a:avLst>
                <a:gd name="adj1" fmla="val 50000"/>
              </a:avLst>
            </a:prstGeom>
            <a:ln w="19050"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7421" y="2362198"/>
              <a:ext cx="1462778" cy="5693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0.4 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(May and </a:t>
              </a:r>
              <a:r>
                <a:rPr 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Gresswell</a:t>
              </a: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2008)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2" name="Curved Connector 41"/>
            <p:cNvCxnSpPr>
              <a:stCxn id="31" idx="2"/>
            </p:cNvCxnSpPr>
            <p:nvPr/>
          </p:nvCxnSpPr>
          <p:spPr>
            <a:xfrm rot="16200000" flipH="1">
              <a:off x="1100098" y="2700297"/>
              <a:ext cx="268814" cy="731390"/>
            </a:xfrm>
            <a:prstGeom prst="curvedConnector2">
              <a:avLst/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43400" y="990600"/>
              <a:ext cx="4114800" cy="8617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Recurrence interval [</a:t>
              </a:r>
              <a:r>
                <a:rPr lang="en-US" sz="2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ky</a:t>
              </a:r>
              <a:r>
                <a:rPr lang="en-US" sz="2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]</a:t>
              </a:r>
            </a:p>
            <a:p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 lower order basins</a:t>
              </a:r>
              <a:endPara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1709991"/>
      </p:ext>
    </p:extLst>
  </p:cSld>
  <p:clrMapOvr>
    <a:masterClrMapping/>
  </p:clrMapOvr>
  <p:transition advTm="73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Inventory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6096000" cy="4373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Field mapping</a:t>
            </a:r>
          </a:p>
          <a:p>
            <a:endParaRPr lang="en-US" sz="3000" dirty="0" smtClean="0"/>
          </a:p>
          <a:p>
            <a:r>
              <a:rPr lang="en-US" sz="3000" dirty="0" smtClean="0"/>
              <a:t>Aerial photography interpretation (API)</a:t>
            </a:r>
          </a:p>
          <a:p>
            <a:endParaRPr lang="en-US" sz="3000" dirty="0" smtClean="0"/>
          </a:p>
          <a:p>
            <a:r>
              <a:rPr lang="en-US" sz="3000" dirty="0" smtClean="0"/>
              <a:t>Digital elevation models (DEMs)</a:t>
            </a:r>
          </a:p>
          <a:p>
            <a:pPr lvl="1"/>
            <a:r>
              <a:rPr lang="en-US" sz="2600" dirty="0" smtClean="0"/>
              <a:t>Landform indicators</a:t>
            </a:r>
          </a:p>
          <a:p>
            <a:pPr lvl="1"/>
            <a:r>
              <a:rPr lang="en-US" sz="2600" dirty="0" smtClean="0"/>
              <a:t>Semi-automated detection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78575"/>
            <a:ext cx="2133600" cy="365125"/>
          </a:xfrm>
        </p:spPr>
        <p:txBody>
          <a:bodyPr/>
          <a:lstStyle/>
          <a:p>
            <a:pPr algn="l"/>
            <a:fld id="{919136AF-5698-4348-852C-1757AD400B7B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67" y="152400"/>
            <a:ext cx="197167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29367" y="4514910"/>
            <a:ext cx="179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6717" y="100769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1998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9367" y="2333655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2320"/>
      </p:ext>
    </p:extLst>
  </p:cSld>
  <p:clrMapOvr>
    <a:masterClrMapping/>
  </p:clrMapOvr>
  <p:transition advTm="682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17247"/>
            <a:ext cx="6629400" cy="475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132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/>
              <a:t>Process regions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4800600" y="6248403"/>
            <a:ext cx="3048000" cy="307777"/>
          </a:xfrm>
          <a:prstGeom prst="rect">
            <a:avLst/>
          </a:prstGeom>
          <a:noFill/>
        </p:spPr>
        <p:txBody>
          <a:bodyPr wrap="square" lIns="45720" tIns="0" rIns="0" bIns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Stock and Dietrich (2005)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4035624"/>
            <a:ext cx="3048000" cy="307777"/>
          </a:xfrm>
          <a:prstGeom prst="rect">
            <a:avLst/>
          </a:prstGeom>
          <a:noFill/>
        </p:spPr>
        <p:txBody>
          <a:bodyPr wrap="square" lIns="45720" tIns="0" rIns="0" bIns="0">
            <a:spAutoFit/>
          </a:bodyPr>
          <a:lstStyle/>
          <a:p>
            <a:pPr algn="r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Stock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(2005)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6728" y="2374711"/>
            <a:ext cx="3903260" cy="2156347"/>
          </a:xfrm>
          <a:custGeom>
            <a:avLst/>
            <a:gdLst>
              <a:gd name="connsiteX0" fmla="*/ 2279176 w 3903260"/>
              <a:gd name="connsiteY0" fmla="*/ 1978926 h 2156347"/>
              <a:gd name="connsiteX1" fmla="*/ 1965278 w 3903260"/>
              <a:gd name="connsiteY1" fmla="*/ 1937983 h 2156347"/>
              <a:gd name="connsiteX2" fmla="*/ 1733266 w 3903260"/>
              <a:gd name="connsiteY2" fmla="*/ 2019869 h 2156347"/>
              <a:gd name="connsiteX3" fmla="*/ 1569493 w 3903260"/>
              <a:gd name="connsiteY3" fmla="*/ 2101756 h 2156347"/>
              <a:gd name="connsiteX4" fmla="*/ 1487606 w 3903260"/>
              <a:gd name="connsiteY4" fmla="*/ 2156347 h 2156347"/>
              <a:gd name="connsiteX5" fmla="*/ 1050878 w 3903260"/>
              <a:gd name="connsiteY5" fmla="*/ 1910687 h 2156347"/>
              <a:gd name="connsiteX6" fmla="*/ 805218 w 3903260"/>
              <a:gd name="connsiteY6" fmla="*/ 1583141 h 2156347"/>
              <a:gd name="connsiteX7" fmla="*/ 586854 w 3903260"/>
              <a:gd name="connsiteY7" fmla="*/ 1583141 h 2156347"/>
              <a:gd name="connsiteX8" fmla="*/ 368490 w 3903260"/>
              <a:gd name="connsiteY8" fmla="*/ 1323833 h 2156347"/>
              <a:gd name="connsiteX9" fmla="*/ 341194 w 3903260"/>
              <a:gd name="connsiteY9" fmla="*/ 1255594 h 2156347"/>
              <a:gd name="connsiteX10" fmla="*/ 204717 w 3903260"/>
              <a:gd name="connsiteY10" fmla="*/ 1160060 h 2156347"/>
              <a:gd name="connsiteX11" fmla="*/ 0 w 3903260"/>
              <a:gd name="connsiteY11" fmla="*/ 750627 h 2156347"/>
              <a:gd name="connsiteX12" fmla="*/ 122830 w 3903260"/>
              <a:gd name="connsiteY12" fmla="*/ 709684 h 2156347"/>
              <a:gd name="connsiteX13" fmla="*/ 218365 w 3903260"/>
              <a:gd name="connsiteY13" fmla="*/ 709684 h 2156347"/>
              <a:gd name="connsiteX14" fmla="*/ 327547 w 3903260"/>
              <a:gd name="connsiteY14" fmla="*/ 450377 h 2156347"/>
              <a:gd name="connsiteX15" fmla="*/ 518615 w 3903260"/>
              <a:gd name="connsiteY15" fmla="*/ 395786 h 2156347"/>
              <a:gd name="connsiteX16" fmla="*/ 736979 w 3903260"/>
              <a:gd name="connsiteY16" fmla="*/ 191069 h 2156347"/>
              <a:gd name="connsiteX17" fmla="*/ 736979 w 3903260"/>
              <a:gd name="connsiteY17" fmla="*/ 191069 h 2156347"/>
              <a:gd name="connsiteX18" fmla="*/ 887105 w 3903260"/>
              <a:gd name="connsiteY18" fmla="*/ 122830 h 2156347"/>
              <a:gd name="connsiteX19" fmla="*/ 1105469 w 3903260"/>
              <a:gd name="connsiteY19" fmla="*/ 286603 h 2156347"/>
              <a:gd name="connsiteX20" fmla="*/ 1351129 w 3903260"/>
              <a:gd name="connsiteY20" fmla="*/ 136478 h 2156347"/>
              <a:gd name="connsiteX21" fmla="*/ 1446663 w 3903260"/>
              <a:gd name="connsiteY21" fmla="*/ 81887 h 2156347"/>
              <a:gd name="connsiteX22" fmla="*/ 1583141 w 3903260"/>
              <a:gd name="connsiteY22" fmla="*/ 13648 h 2156347"/>
              <a:gd name="connsiteX23" fmla="*/ 1719618 w 3903260"/>
              <a:gd name="connsiteY23" fmla="*/ 13648 h 2156347"/>
              <a:gd name="connsiteX24" fmla="*/ 1924335 w 3903260"/>
              <a:gd name="connsiteY24" fmla="*/ 163774 h 2156347"/>
              <a:gd name="connsiteX25" fmla="*/ 2197290 w 3903260"/>
              <a:gd name="connsiteY25" fmla="*/ 13648 h 2156347"/>
              <a:gd name="connsiteX26" fmla="*/ 2292824 w 3903260"/>
              <a:gd name="connsiteY26" fmla="*/ 13648 h 2156347"/>
              <a:gd name="connsiteX27" fmla="*/ 2442950 w 3903260"/>
              <a:gd name="connsiteY27" fmla="*/ 95535 h 2156347"/>
              <a:gd name="connsiteX28" fmla="*/ 2634018 w 3903260"/>
              <a:gd name="connsiteY28" fmla="*/ 150126 h 2156347"/>
              <a:gd name="connsiteX29" fmla="*/ 2893326 w 3903260"/>
              <a:gd name="connsiteY29" fmla="*/ 0 h 2156347"/>
              <a:gd name="connsiteX30" fmla="*/ 3070747 w 3903260"/>
              <a:gd name="connsiteY30" fmla="*/ 0 h 2156347"/>
              <a:gd name="connsiteX31" fmla="*/ 3521123 w 3903260"/>
              <a:gd name="connsiteY31" fmla="*/ 409433 h 2156347"/>
              <a:gd name="connsiteX32" fmla="*/ 3616657 w 3903260"/>
              <a:gd name="connsiteY32" fmla="*/ 532263 h 2156347"/>
              <a:gd name="connsiteX33" fmla="*/ 3821373 w 3903260"/>
              <a:gd name="connsiteY33" fmla="*/ 791571 h 2156347"/>
              <a:gd name="connsiteX34" fmla="*/ 3903260 w 3903260"/>
              <a:gd name="connsiteY34" fmla="*/ 941696 h 2156347"/>
              <a:gd name="connsiteX35" fmla="*/ 3302759 w 3903260"/>
              <a:gd name="connsiteY35" fmla="*/ 1187356 h 2156347"/>
              <a:gd name="connsiteX36" fmla="*/ 3111690 w 3903260"/>
              <a:gd name="connsiteY36" fmla="*/ 1610436 h 2156347"/>
              <a:gd name="connsiteX37" fmla="*/ 2784144 w 3903260"/>
              <a:gd name="connsiteY37" fmla="*/ 1965278 h 2156347"/>
              <a:gd name="connsiteX38" fmla="*/ 2702257 w 3903260"/>
              <a:gd name="connsiteY38" fmla="*/ 2019869 h 2156347"/>
              <a:gd name="connsiteX39" fmla="*/ 2538484 w 3903260"/>
              <a:gd name="connsiteY39" fmla="*/ 1883391 h 2156347"/>
              <a:gd name="connsiteX40" fmla="*/ 2456597 w 3903260"/>
              <a:gd name="connsiteY40" fmla="*/ 1897039 h 2156347"/>
              <a:gd name="connsiteX41" fmla="*/ 2279176 w 3903260"/>
              <a:gd name="connsiteY41" fmla="*/ 1978926 h 215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03260" h="2156347">
                <a:moveTo>
                  <a:pt x="2279176" y="1978926"/>
                </a:moveTo>
                <a:lnTo>
                  <a:pt x="1965278" y="1937983"/>
                </a:lnTo>
                <a:lnTo>
                  <a:pt x="1733266" y="2019869"/>
                </a:lnTo>
                <a:lnTo>
                  <a:pt x="1569493" y="2101756"/>
                </a:lnTo>
                <a:lnTo>
                  <a:pt x="1487606" y="2156347"/>
                </a:lnTo>
                <a:lnTo>
                  <a:pt x="1050878" y="1910687"/>
                </a:lnTo>
                <a:lnTo>
                  <a:pt x="805218" y="1583141"/>
                </a:lnTo>
                <a:lnTo>
                  <a:pt x="586854" y="1583141"/>
                </a:lnTo>
                <a:lnTo>
                  <a:pt x="368490" y="1323833"/>
                </a:lnTo>
                <a:lnTo>
                  <a:pt x="341194" y="1255594"/>
                </a:lnTo>
                <a:lnTo>
                  <a:pt x="204717" y="1160060"/>
                </a:lnTo>
                <a:lnTo>
                  <a:pt x="0" y="750627"/>
                </a:lnTo>
                <a:lnTo>
                  <a:pt x="122830" y="709684"/>
                </a:lnTo>
                <a:lnTo>
                  <a:pt x="218365" y="709684"/>
                </a:lnTo>
                <a:lnTo>
                  <a:pt x="327547" y="450377"/>
                </a:lnTo>
                <a:lnTo>
                  <a:pt x="518615" y="395786"/>
                </a:lnTo>
                <a:lnTo>
                  <a:pt x="736979" y="191069"/>
                </a:lnTo>
                <a:lnTo>
                  <a:pt x="736979" y="191069"/>
                </a:lnTo>
                <a:lnTo>
                  <a:pt x="887105" y="122830"/>
                </a:lnTo>
                <a:lnTo>
                  <a:pt x="1105469" y="286603"/>
                </a:lnTo>
                <a:lnTo>
                  <a:pt x="1351129" y="136478"/>
                </a:lnTo>
                <a:lnTo>
                  <a:pt x="1446663" y="81887"/>
                </a:lnTo>
                <a:lnTo>
                  <a:pt x="1583141" y="13648"/>
                </a:lnTo>
                <a:lnTo>
                  <a:pt x="1719618" y="13648"/>
                </a:lnTo>
                <a:lnTo>
                  <a:pt x="1924335" y="163774"/>
                </a:lnTo>
                <a:lnTo>
                  <a:pt x="2197290" y="13648"/>
                </a:lnTo>
                <a:lnTo>
                  <a:pt x="2292824" y="13648"/>
                </a:lnTo>
                <a:lnTo>
                  <a:pt x="2442950" y="95535"/>
                </a:lnTo>
                <a:lnTo>
                  <a:pt x="2634018" y="150126"/>
                </a:lnTo>
                <a:lnTo>
                  <a:pt x="2893326" y="0"/>
                </a:lnTo>
                <a:lnTo>
                  <a:pt x="3070747" y="0"/>
                </a:lnTo>
                <a:lnTo>
                  <a:pt x="3521123" y="409433"/>
                </a:lnTo>
                <a:lnTo>
                  <a:pt x="3616657" y="532263"/>
                </a:lnTo>
                <a:lnTo>
                  <a:pt x="3821373" y="791571"/>
                </a:lnTo>
                <a:lnTo>
                  <a:pt x="3903260" y="941696"/>
                </a:lnTo>
                <a:lnTo>
                  <a:pt x="3302759" y="1187356"/>
                </a:lnTo>
                <a:lnTo>
                  <a:pt x="3111690" y="1610436"/>
                </a:lnTo>
                <a:lnTo>
                  <a:pt x="2784144" y="1965278"/>
                </a:lnTo>
                <a:lnTo>
                  <a:pt x="2702257" y="2019869"/>
                </a:lnTo>
                <a:lnTo>
                  <a:pt x="2538484" y="1883391"/>
                </a:lnTo>
                <a:lnTo>
                  <a:pt x="2456597" y="1897039"/>
                </a:lnTo>
                <a:lnTo>
                  <a:pt x="2279176" y="1978926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61435" y="5090160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0077" y="4729802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95675" y="558165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5537835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1800" y="388620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67000" y="3185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4037" y="5481964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23925" y="5819489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62075" y="5962650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76739" y="6045218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09800" y="60960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20000" y="60960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1435" y="509016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0077" y="4729802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5675" y="558165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67200" y="5537835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71800" y="388620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67000" y="318516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4037" y="5481964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23925" y="5819489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362075" y="596265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76739" y="6045218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20000" y="609600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3" y="198120"/>
            <a:ext cx="5123417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/>
          <p:cNvSpPr/>
          <p:nvPr/>
        </p:nvSpPr>
        <p:spPr>
          <a:xfrm>
            <a:off x="5452872" y="540817"/>
            <a:ext cx="109728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00256" y="767689"/>
            <a:ext cx="109728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16088" y="1261872"/>
            <a:ext cx="109728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434072" y="1656520"/>
            <a:ext cx="109728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03616" y="2010224"/>
            <a:ext cx="109728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43672" y="2362200"/>
            <a:ext cx="109728" cy="109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7521388" y="1882588"/>
            <a:ext cx="914400" cy="8068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5127905" y="539089"/>
            <a:ext cx="1900695" cy="771099"/>
          </a:xfrm>
          <a:custGeom>
            <a:avLst/>
            <a:gdLst>
              <a:gd name="connsiteX0" fmla="*/ 5732060 w 5732060"/>
              <a:gd name="connsiteY0" fmla="*/ 771099 h 1221475"/>
              <a:gd name="connsiteX1" fmla="*/ 4230806 w 5732060"/>
              <a:gd name="connsiteY1" fmla="*/ 75063 h 1221475"/>
              <a:gd name="connsiteX2" fmla="*/ 0 w 5732060"/>
              <a:gd name="connsiteY2" fmla="*/ 1221475 h 1221475"/>
              <a:gd name="connsiteX0" fmla="*/ 1501254 w 1501254"/>
              <a:gd name="connsiteY0" fmla="*/ 771099 h 771099"/>
              <a:gd name="connsiteX1" fmla="*/ 0 w 1501254"/>
              <a:gd name="connsiteY1" fmla="*/ 75063 h 7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254" h="771099">
                <a:moveTo>
                  <a:pt x="1501254" y="771099"/>
                </a:moveTo>
                <a:cubicBezTo>
                  <a:pt x="1228298" y="385549"/>
                  <a:pt x="955343" y="0"/>
                  <a:pt x="0" y="75063"/>
                </a:cubicBezTo>
              </a:path>
            </a:pathLst>
          </a:cu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0603" y="990603"/>
            <a:ext cx="1788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Curved region</a:t>
            </a:r>
            <a:endParaRPr lang="en-US" sz="2200" dirty="0"/>
          </a:p>
        </p:txBody>
      </p:sp>
      <p:sp>
        <p:nvSpPr>
          <p:cNvPr id="60" name="TextBox 59"/>
          <p:cNvSpPr txBox="1"/>
          <p:nvPr/>
        </p:nvSpPr>
        <p:spPr>
          <a:xfrm>
            <a:off x="5681468" y="2312316"/>
            <a:ext cx="2167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Power law region</a:t>
            </a:r>
            <a:endParaRPr lang="en-US" sz="2200" dirty="0"/>
          </a:p>
        </p:txBody>
      </p:sp>
      <p:sp>
        <p:nvSpPr>
          <p:cNvPr id="61" name="Oval 60"/>
          <p:cNvSpPr/>
          <p:nvPr/>
        </p:nvSpPr>
        <p:spPr>
          <a:xfrm>
            <a:off x="2209800" y="6096000"/>
            <a:ext cx="9144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172201" y="381003"/>
            <a:ext cx="255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FF0000"/>
                </a:solidFill>
              </a:rPr>
              <a:t>Area-Slope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Plot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54650" y="539750"/>
            <a:ext cx="109728" cy="1097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402034" y="766622"/>
            <a:ext cx="109728" cy="1097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17866" y="1260807"/>
            <a:ext cx="109728" cy="1097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435850" y="1655454"/>
            <a:ext cx="109728" cy="1097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705394" y="200915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45450" y="2361134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980018" y="1611868"/>
            <a:ext cx="11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79206" y="1295400"/>
            <a:ext cx="168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Scaling break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3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98120"/>
            <a:ext cx="512064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3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 animBg="1"/>
      <p:bldP spid="9" grpId="0" animBg="1"/>
      <p:bldP spid="10" grpId="0" animBg="1"/>
      <p:bldP spid="12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136156"/>
            <a:ext cx="2710347" cy="26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78" y="3942040"/>
            <a:ext cx="2676525" cy="291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questions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07575" y="18288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42900">
              <a:spcBef>
                <a:spcPct val="20000"/>
              </a:spcBef>
            </a:pPr>
            <a:r>
              <a:rPr lang="en-US" sz="2800" dirty="0" smtClean="0"/>
              <a:t>Can we determine debris flow extent, the critical drainage area of debris flows (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df</a:t>
            </a:r>
            <a:r>
              <a:rPr lang="en-US" sz="2800" dirty="0" smtClean="0"/>
              <a:t>) ?</a:t>
            </a:r>
          </a:p>
          <a:p>
            <a:pPr lvl="0" indent="-342900">
              <a:spcBef>
                <a:spcPct val="20000"/>
              </a:spcBef>
            </a:pPr>
            <a:endParaRPr lang="en-US" sz="1200" b="1" dirty="0" smtClean="0"/>
          </a:p>
          <a:p>
            <a:pPr lvl="0" indent="-342900">
              <a:spcBef>
                <a:spcPct val="20000"/>
              </a:spcBef>
            </a:pPr>
            <a:r>
              <a:rPr lang="en-US" sz="2600" b="1" dirty="0" smtClean="0"/>
              <a:t>Identify process signatures in a DEM.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7575" y="4267200"/>
            <a:ext cx="6248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>
              <a:spcBef>
                <a:spcPct val="20000"/>
              </a:spcBef>
            </a:pPr>
            <a:r>
              <a:rPr lang="en-US" sz="2800" dirty="0" smtClean="0"/>
              <a:t>Will inventory proficiency improve when we limit it to 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df</a:t>
            </a:r>
            <a:r>
              <a:rPr lang="en-US" sz="2800" dirty="0" smtClean="0"/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Semi-automated land classification</a:t>
            </a:r>
            <a:r>
              <a:rPr lang="en-US" sz="2600" b="1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/>
              <a:t>Compare evaluations of 2 inventories.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42447"/>
            <a:ext cx="2895600" cy="61555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999">
                <a:schemeClr val="bg1">
                  <a:alpha val="61000"/>
                </a:schemeClr>
              </a:gs>
            </a:gsLst>
            <a:lin ang="5400000" scaled="0"/>
          </a:gradFill>
        </p:spPr>
        <p:txBody>
          <a:bodyPr wrap="square" lIns="45720" tIns="0" rIns="0" bIns="0">
            <a:spAutoFit/>
          </a:bodyPr>
          <a:lstStyle/>
          <a:p>
            <a:r>
              <a:rPr lang="en-US" sz="2000" b="1" dirty="0" smtClean="0"/>
              <a:t>Macon County landslide inventory, </a:t>
            </a:r>
            <a:r>
              <a:rPr lang="en-US" sz="2000" b="1" dirty="0" err="1" smtClean="0"/>
              <a:t>NCGS</a:t>
            </a:r>
            <a:r>
              <a:rPr lang="en-US" sz="2000" b="1" dirty="0" smtClean="0"/>
              <a:t> (2005)</a:t>
            </a:r>
            <a:endParaRPr lang="en-US" sz="20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4149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90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catchments (C) of the lower Oconaluftee River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Area: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269 km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3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2725" y="6359525"/>
            <a:ext cx="2133600" cy="365125"/>
          </a:xfrm>
        </p:spPr>
        <p:txBody>
          <a:bodyPr/>
          <a:lstStyle/>
          <a:p>
            <a:fld id="{919136AF-5698-4348-852C-1757AD400B7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975"/>
            <a:ext cx="9122801" cy="3781425"/>
          </a:xfrm>
          <a:prstGeom prst="rect">
            <a:avLst/>
          </a:prstGeom>
        </p:spPr>
      </p:pic>
    </p:spTree>
  </p:cSld>
  <p:clrMapOvr>
    <a:masterClrMapping/>
  </p:clrMapOvr>
  <p:transition advTm="219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debris </a:t>
            </a:r>
            <a:r>
              <a:rPr lang="en-US" sz="3600" smtClean="0"/>
              <a:t>flow-dominated channels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Area-slope plot data </a:t>
            </a:r>
            <a:r>
              <a:rPr lang="en-US" dirty="0" smtClean="0"/>
              <a:t>obtained from a digital elevation model</a:t>
            </a:r>
          </a:p>
          <a:p>
            <a:r>
              <a:rPr lang="en-US" dirty="0" smtClean="0"/>
              <a:t>Multiple regressions in area-slope plots bound by:</a:t>
            </a:r>
          </a:p>
          <a:p>
            <a:pPr lvl="1"/>
            <a:r>
              <a:rPr lang="en-US" dirty="0" smtClean="0"/>
              <a:t>Transition from </a:t>
            </a:r>
            <a:r>
              <a:rPr lang="en-US" dirty="0" err="1" smtClean="0"/>
              <a:t>hillslope</a:t>
            </a:r>
            <a:r>
              <a:rPr lang="en-US" dirty="0" smtClean="0"/>
              <a:t> to channel processes (</a:t>
            </a:r>
            <a:r>
              <a:rPr lang="en-US" i="1" dirty="0" smtClean="0"/>
              <a:t>A</a:t>
            </a:r>
            <a:r>
              <a:rPr lang="en-US" i="1" baseline="-25000" dirty="0" smtClean="0"/>
              <a:t>C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Knickpoints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Maximum negative concavity index</a:t>
            </a:r>
            <a:r>
              <a:rPr lang="en-US" dirty="0" smtClean="0"/>
              <a:t>,                         in </a:t>
            </a:r>
          </a:p>
          <a:p>
            <a:pPr lvl="1"/>
            <a:r>
              <a:rPr lang="en-US" dirty="0" smtClean="0"/>
              <a:t>Defined as the scaling break, </a:t>
            </a:r>
            <a:r>
              <a:rPr lang="en-US" i="1" dirty="0" smtClean="0"/>
              <a:t>A</a:t>
            </a:r>
            <a:r>
              <a:rPr lang="en-US" baseline="-25000" dirty="0" smtClean="0"/>
              <a:t>df</a:t>
            </a:r>
            <a:endParaRPr lang="en-US" dirty="0" smtClean="0"/>
          </a:p>
          <a:p>
            <a:pPr lvl="1"/>
            <a:r>
              <a:rPr lang="en-US" dirty="0" smtClean="0"/>
              <a:t>Indicates a decrease in reach channel slope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81329"/>
              </p:ext>
            </p:extLst>
          </p:nvPr>
        </p:nvGraphicFramePr>
        <p:xfrm>
          <a:off x="1157786" y="4535424"/>
          <a:ext cx="1509214" cy="56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4" imgW="634725" imgH="241195" progId="Equation.3">
                  <p:embed/>
                </p:oleObj>
              </mc:Choice>
              <mc:Fallback>
                <p:oleObj name="Equation" r:id="rId4" imgW="634725" imgH="241195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786" y="4535424"/>
                        <a:ext cx="1509214" cy="569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22291"/>
              </p:ext>
            </p:extLst>
          </p:nvPr>
        </p:nvGraphicFramePr>
        <p:xfrm>
          <a:off x="6629400" y="4114800"/>
          <a:ext cx="3571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6" imgW="164814" imgH="177492" progId="Equation.3">
                  <p:embed/>
                </p:oleObj>
              </mc:Choice>
              <mc:Fallback>
                <p:oleObj name="Equation" r:id="rId6" imgW="164814" imgH="177492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14800"/>
                        <a:ext cx="3571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043582"/>
      </p:ext>
    </p:extLst>
  </p:cSld>
  <p:clrMapOvr>
    <a:masterClrMapping/>
  </p:clrMapOvr>
  <p:transition advTm="1151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572000" cy="50525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6AF-5698-4348-852C-1757AD400B7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Study streams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1447800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/>
              <a:t>Area-slope analyses: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Limited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“6</a:t>
            </a:r>
            <a:r>
              <a:rPr kumimoji="0" lang="en-US" sz="3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order </a:t>
            </a:r>
            <a:r>
              <a:rPr lang="en-US" sz="3000" dirty="0" smtClean="0"/>
              <a:t>channels”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en-US" sz="3000" dirty="0" smtClean="0"/>
              <a:t>32 in 5 catchments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en-US" sz="3000" dirty="0" smtClean="0"/>
              <a:t>Drainage area:              1.2 ±0.2 km</a:t>
            </a:r>
            <a:r>
              <a:rPr lang="en-US" sz="3000" baseline="30000" dirty="0" smtClean="0"/>
              <a:t>2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noProof="0" dirty="0" smtClean="0"/>
              <a:t>Catchment truck channels included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000" baseline="30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2506"/>
      </p:ext>
    </p:extLst>
  </p:cSld>
  <p:clrMapOvr>
    <a:masterClrMapping/>
  </p:clrMapOvr>
  <p:transition advTm="3177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" y="-152400"/>
            <a:ext cx="40132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/>
              <a:t>Catchment 1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90101"/>
            <a:ext cx="6644647" cy="5915499"/>
          </a:xfrm>
          <a:prstGeom prst="rect">
            <a:avLst/>
          </a:prstGeom>
        </p:spPr>
      </p:pic>
    </p:spTree>
  </p:cSld>
  <p:clrMapOvr>
    <a:masterClrMapping/>
  </p:clrMapOvr>
  <p:transition advTm="3939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3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8.1|21.5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14252</TotalTime>
  <Words>676</Words>
  <Application>Microsoft Office PowerPoint</Application>
  <PresentationFormat>On-screen Show (4:3)</PresentationFormat>
  <Paragraphs>159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A Geomorphic Process-Based Approach to Delineate Debris Flow Activity</vt:lpstr>
      <vt:lpstr>PowerPoint Presentation</vt:lpstr>
      <vt:lpstr>Inventory methodologies</vt:lpstr>
      <vt:lpstr>Process regions</vt:lpstr>
      <vt:lpstr>Our questions</vt:lpstr>
      <vt:lpstr>Setting</vt:lpstr>
      <vt:lpstr>Identifying debris flow-dominated channels</vt:lpstr>
      <vt:lpstr>Study streams</vt:lpstr>
      <vt:lpstr>Catchment 1</vt:lpstr>
      <vt:lpstr>Critical drainage area of debris flow activity</vt:lpstr>
      <vt:lpstr>Debris flow inventories</vt:lpstr>
      <vt:lpstr>Inventory methodology</vt:lpstr>
      <vt:lpstr>Inventory results</vt:lpstr>
      <vt:lpstr>Evaluation</vt:lpstr>
      <vt:lpstr>Conclusions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Critical Drainage Area of Debris Flow Activity in the Great Smoky Mountains</dc:title>
  <dc:creator>Admin</dc:creator>
  <cp:lastModifiedBy>Nathan J Lyons</cp:lastModifiedBy>
  <cp:revision>1217</cp:revision>
  <dcterms:created xsi:type="dcterms:W3CDTF">2012-03-08T16:36:29Z</dcterms:created>
  <dcterms:modified xsi:type="dcterms:W3CDTF">2012-12-01T23:53:25Z</dcterms:modified>
</cp:coreProperties>
</file>