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27" r:id="rId2"/>
    <p:sldId id="592" r:id="rId3"/>
    <p:sldId id="594" r:id="rId4"/>
    <p:sldId id="590" r:id="rId5"/>
    <p:sldId id="593" r:id="rId6"/>
    <p:sldId id="579" r:id="rId7"/>
    <p:sldId id="580" r:id="rId8"/>
    <p:sldId id="581" r:id="rId9"/>
    <p:sldId id="582" r:id="rId10"/>
    <p:sldId id="583" r:id="rId11"/>
    <p:sldId id="584" r:id="rId12"/>
    <p:sldId id="586" r:id="rId13"/>
    <p:sldId id="587" r:id="rId14"/>
    <p:sldId id="588" r:id="rId15"/>
    <p:sldId id="589" r:id="rId16"/>
    <p:sldId id="591" r:id="rId17"/>
    <p:sldId id="570" r:id="rId18"/>
    <p:sldId id="526" r:id="rId19"/>
  </p:sldIdLst>
  <p:sldSz cx="9144000" cy="6858000" type="screen4x3"/>
  <p:notesSz cx="6805613" cy="9939338"/>
  <p:defaultTextStyle>
    <a:defPPr>
      <a:defRPr lang="ja-JP"/>
    </a:defPPr>
    <a:lvl1pPr algn="l" rtl="0" fontAlgn="base">
      <a:spcBef>
        <a:spcPct val="0"/>
      </a:spcBef>
      <a:spcAft>
        <a:spcPct val="0"/>
      </a:spcAft>
      <a:defRPr kumimoji="1" sz="2400" b="1"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umimoji="1" sz="2400" b="1"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umimoji="1" sz="2400" b="1"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umimoji="1" sz="2400" b="1"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umimoji="1" sz="2400" b="1" kern="1200">
        <a:solidFill>
          <a:schemeClr val="tx1"/>
        </a:solidFill>
        <a:latin typeface="Arial" pitchFamily="34" charset="0"/>
        <a:ea typeface="ＭＳ Ｐゴシック" pitchFamily="34" charset="-128"/>
        <a:cs typeface="+mn-cs"/>
      </a:defRPr>
    </a:lvl5pPr>
    <a:lvl6pPr marL="2286000" algn="l" defTabSz="914400" rtl="0" eaLnBrk="1" latinLnBrk="0" hangingPunct="1">
      <a:defRPr kumimoji="1" sz="2400" b="1" kern="1200">
        <a:solidFill>
          <a:schemeClr val="tx1"/>
        </a:solidFill>
        <a:latin typeface="Arial" pitchFamily="34" charset="0"/>
        <a:ea typeface="ＭＳ Ｐゴシック" pitchFamily="34" charset="-128"/>
        <a:cs typeface="+mn-cs"/>
      </a:defRPr>
    </a:lvl6pPr>
    <a:lvl7pPr marL="2743200" algn="l" defTabSz="914400" rtl="0" eaLnBrk="1" latinLnBrk="0" hangingPunct="1">
      <a:defRPr kumimoji="1" sz="2400" b="1" kern="1200">
        <a:solidFill>
          <a:schemeClr val="tx1"/>
        </a:solidFill>
        <a:latin typeface="Arial" pitchFamily="34" charset="0"/>
        <a:ea typeface="ＭＳ Ｐゴシック" pitchFamily="34" charset="-128"/>
        <a:cs typeface="+mn-cs"/>
      </a:defRPr>
    </a:lvl7pPr>
    <a:lvl8pPr marL="3200400" algn="l" defTabSz="914400" rtl="0" eaLnBrk="1" latinLnBrk="0" hangingPunct="1">
      <a:defRPr kumimoji="1" sz="2400" b="1" kern="1200">
        <a:solidFill>
          <a:schemeClr val="tx1"/>
        </a:solidFill>
        <a:latin typeface="Arial" pitchFamily="34" charset="0"/>
        <a:ea typeface="ＭＳ Ｐゴシック" pitchFamily="34" charset="-128"/>
        <a:cs typeface="+mn-cs"/>
      </a:defRPr>
    </a:lvl8pPr>
    <a:lvl9pPr marL="3657600" algn="l" defTabSz="914400" rtl="0" eaLnBrk="1" latinLnBrk="0" hangingPunct="1">
      <a:defRPr kumimoji="1" sz="2400" b="1"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0000"/>
    <a:srgbClr val="009900"/>
    <a:srgbClr val="02FC32"/>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8" autoAdjust="0"/>
    <p:restoredTop sz="94660"/>
  </p:normalViewPr>
  <p:slideViewPr>
    <p:cSldViewPr>
      <p:cViewPr>
        <p:scale>
          <a:sx n="80" d="100"/>
          <a:sy n="80" d="100"/>
        </p:scale>
        <p:origin x="-1680"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16"/>
    </p:cViewPr>
  </p:sorterViewPr>
  <p:notesViewPr>
    <p:cSldViewPr>
      <p:cViewPr varScale="1">
        <p:scale>
          <a:sx n="54" d="100"/>
          <a:sy n="54" d="100"/>
        </p:scale>
        <p:origin x="-2870" y="-86"/>
      </p:cViewPr>
      <p:guideLst>
        <p:guide orient="horz" pos="3130"/>
        <p:guide pos="214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50" charset="-128"/>
              </a:defRPr>
            </a:lvl1pPr>
          </a:lstStyle>
          <a:p>
            <a:pPr>
              <a:defRPr/>
            </a:pPr>
            <a:endParaRPr lang="en-US" altLang="ja-JP"/>
          </a:p>
        </p:txBody>
      </p:sp>
      <p:sp>
        <p:nvSpPr>
          <p:cNvPr id="12291" name="Rectangle 3"/>
          <p:cNvSpPr>
            <a:spLocks noGrp="1" noChangeArrowheads="1"/>
          </p:cNvSpPr>
          <p:nvPr>
            <p:ph type="dt" sz="quarter" idx="1"/>
          </p:nvPr>
        </p:nvSpPr>
        <p:spPr bwMode="auto">
          <a:xfrm>
            <a:off x="3856038" y="0"/>
            <a:ext cx="294957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50" charset="-128"/>
              </a:defRPr>
            </a:lvl1pPr>
          </a:lstStyle>
          <a:p>
            <a:pPr>
              <a:defRPr/>
            </a:pPr>
            <a:endParaRPr lang="en-US" altLang="ja-JP"/>
          </a:p>
        </p:txBody>
      </p:sp>
      <p:sp>
        <p:nvSpPr>
          <p:cNvPr id="12292" name="Rectangle 4"/>
          <p:cNvSpPr>
            <a:spLocks noGrp="1" noChangeArrowheads="1"/>
          </p:cNvSpPr>
          <p:nvPr>
            <p:ph type="ftr" sz="quarter" idx="2"/>
          </p:nvPr>
        </p:nvSpPr>
        <p:spPr bwMode="auto">
          <a:xfrm>
            <a:off x="0" y="9442450"/>
            <a:ext cx="2949575"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50" charset="-128"/>
              </a:defRPr>
            </a:lvl1pPr>
          </a:lstStyle>
          <a:p>
            <a:pPr>
              <a:defRPr/>
            </a:pPr>
            <a:endParaRPr lang="en-US" altLang="ja-JP"/>
          </a:p>
        </p:txBody>
      </p:sp>
      <p:sp>
        <p:nvSpPr>
          <p:cNvPr id="12293" name="Rectangle 5"/>
          <p:cNvSpPr>
            <a:spLocks noGrp="1" noChangeArrowheads="1"/>
          </p:cNvSpPr>
          <p:nvPr>
            <p:ph type="sldNum" sz="quarter" idx="3"/>
          </p:nvPr>
        </p:nvSpPr>
        <p:spPr bwMode="auto">
          <a:xfrm>
            <a:off x="3856038" y="9442450"/>
            <a:ext cx="2949575"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ea typeface="ＭＳ Ｐゴシック" pitchFamily="50" charset="-128"/>
              </a:defRPr>
            </a:lvl1pPr>
          </a:lstStyle>
          <a:p>
            <a:pPr>
              <a:defRPr/>
            </a:pPr>
            <a:fld id="{EC45F149-3251-4414-8118-0AB443270D3D}" type="slidenum">
              <a:rPr lang="en-US" altLang="ja-JP"/>
              <a:pPr>
                <a:defRPr/>
              </a:pPr>
              <a:t>‹#›</a:t>
            </a:fld>
            <a:endParaRPr lang="en-US" altLang="ja-JP"/>
          </a:p>
        </p:txBody>
      </p:sp>
    </p:spTree>
    <p:extLst>
      <p:ext uri="{BB962C8B-B14F-4D97-AF65-F5344CB8AC3E}">
        <p14:creationId xmlns:p14="http://schemas.microsoft.com/office/powerpoint/2010/main" val="3710235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957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ea typeface="ＭＳ Ｐゴシック" pitchFamily="50" charset="-128"/>
              </a:defRPr>
            </a:lvl1pPr>
          </a:lstStyle>
          <a:p>
            <a:pPr>
              <a:defRPr/>
            </a:pPr>
            <a:endParaRPr lang="en-US" altLang="ja-JP"/>
          </a:p>
        </p:txBody>
      </p:sp>
      <p:sp>
        <p:nvSpPr>
          <p:cNvPr id="5123" name="Rectangle 3"/>
          <p:cNvSpPr>
            <a:spLocks noGrp="1" noChangeArrowheads="1"/>
          </p:cNvSpPr>
          <p:nvPr>
            <p:ph type="dt" idx="1"/>
          </p:nvPr>
        </p:nvSpPr>
        <p:spPr bwMode="auto">
          <a:xfrm>
            <a:off x="3856038" y="0"/>
            <a:ext cx="2949575" cy="496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ＭＳ Ｐゴシック" pitchFamily="50" charset="-128"/>
              </a:defRPr>
            </a:lvl1pPr>
          </a:lstStyle>
          <a:p>
            <a:pPr>
              <a:defRPr/>
            </a:pPr>
            <a:endParaRPr lang="en-US" altLang="ja-JP"/>
          </a:p>
        </p:txBody>
      </p:sp>
      <p:sp>
        <p:nvSpPr>
          <p:cNvPr id="45060"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08050" y="4721225"/>
            <a:ext cx="4989513" cy="4471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9442450"/>
            <a:ext cx="2949575"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ea typeface="ＭＳ Ｐゴシック" pitchFamily="50" charset="-128"/>
              </a:defRPr>
            </a:lvl1pPr>
          </a:lstStyle>
          <a:p>
            <a:pPr>
              <a:defRPr/>
            </a:pPr>
            <a:endParaRPr lang="en-US" altLang="ja-JP"/>
          </a:p>
        </p:txBody>
      </p:sp>
      <p:sp>
        <p:nvSpPr>
          <p:cNvPr id="5127" name="Rectangle 7"/>
          <p:cNvSpPr>
            <a:spLocks noGrp="1" noChangeArrowheads="1"/>
          </p:cNvSpPr>
          <p:nvPr>
            <p:ph type="sldNum" sz="quarter" idx="5"/>
          </p:nvPr>
        </p:nvSpPr>
        <p:spPr bwMode="auto">
          <a:xfrm>
            <a:off x="3856038" y="9442450"/>
            <a:ext cx="2949575" cy="49688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ea typeface="ＭＳ Ｐゴシック" pitchFamily="50" charset="-128"/>
              </a:defRPr>
            </a:lvl1pPr>
          </a:lstStyle>
          <a:p>
            <a:pPr>
              <a:defRPr/>
            </a:pPr>
            <a:fld id="{1ACE3026-84E0-46ED-ADDF-89E23BD55D81}" type="slidenum">
              <a:rPr lang="en-US" altLang="ja-JP"/>
              <a:pPr>
                <a:defRPr/>
              </a:pPr>
              <a:t>‹#›</a:t>
            </a:fld>
            <a:endParaRPr lang="en-US" altLang="ja-JP"/>
          </a:p>
        </p:txBody>
      </p:sp>
    </p:spTree>
    <p:extLst>
      <p:ext uri="{BB962C8B-B14F-4D97-AF65-F5344CB8AC3E}">
        <p14:creationId xmlns:p14="http://schemas.microsoft.com/office/powerpoint/2010/main" val="3445388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681038" y="4721225"/>
            <a:ext cx="5443537"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CE3026-84E0-46ED-ADDF-89E23BD55D81}" type="slidenum">
              <a:rPr lang="en-US" altLang="ja-JP" smtClean="0"/>
              <a:pPr>
                <a:defRPr/>
              </a:pPr>
              <a:t>16</a:t>
            </a:fld>
            <a:endParaRPr lang="en-US" altLang="ja-JP"/>
          </a:p>
        </p:txBody>
      </p:sp>
    </p:spTree>
    <p:extLst>
      <p:ext uri="{BB962C8B-B14F-4D97-AF65-F5344CB8AC3E}">
        <p14:creationId xmlns:p14="http://schemas.microsoft.com/office/powerpoint/2010/main" val="399417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681038" y="4721225"/>
            <a:ext cx="5443537" cy="447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60844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703221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770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574295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ja-JP" altLang="en-US" smtClean="0"/>
          </a:p>
        </p:txBody>
      </p:sp>
      <p:sp>
        <p:nvSpPr>
          <p:cNvPr id="1027" name="Rectangle 3"/>
          <p:cNvSpPr>
            <a:spLocks noGrp="1" noChangeArrowheads="1"/>
          </p:cNvSpPr>
          <p:nvPr>
            <p:ph type="body" idx="1"/>
          </p:nvPr>
        </p:nvSpPr>
        <p:spPr bwMode="auto">
          <a:xfrm>
            <a:off x="685800" y="12192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endParaRPr lang="ja-JP" altLang="en-US" smtClean="0"/>
          </a:p>
        </p:txBody>
      </p:sp>
      <p:sp>
        <p:nvSpPr>
          <p:cNvPr id="1028" name="Line 10"/>
          <p:cNvSpPr>
            <a:spLocks noChangeShapeType="1"/>
          </p:cNvSpPr>
          <p:nvPr userDrawn="1"/>
        </p:nvSpPr>
        <p:spPr bwMode="auto">
          <a:xfrm>
            <a:off x="0" y="914400"/>
            <a:ext cx="9144000" cy="0"/>
          </a:xfrm>
          <a:prstGeom prst="line">
            <a:avLst/>
          </a:prstGeom>
          <a:noFill/>
          <a:ln w="12700">
            <a:solidFill>
              <a:srgbClr val="33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29" name="Group 12"/>
          <p:cNvGrpSpPr>
            <a:grpSpLocks/>
          </p:cNvGrpSpPr>
          <p:nvPr userDrawn="1"/>
        </p:nvGrpSpPr>
        <p:grpSpPr bwMode="auto">
          <a:xfrm>
            <a:off x="-19050" y="6454775"/>
            <a:ext cx="9163050" cy="403225"/>
            <a:chOff x="-12" y="3266"/>
            <a:chExt cx="5772" cy="254"/>
          </a:xfrm>
        </p:grpSpPr>
        <p:pic>
          <p:nvPicPr>
            <p:cNvPr id="1031" name="Picture 13" descr="HORIBA_band"/>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 y="3266"/>
              <a:ext cx="5772"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4"/>
            <p:cNvSpPr>
              <a:spLocks noChangeArrowheads="1"/>
            </p:cNvSpPr>
            <p:nvPr userDrawn="1"/>
          </p:nvSpPr>
          <p:spPr bwMode="auto">
            <a:xfrm>
              <a:off x="0" y="3435"/>
              <a:ext cx="5760" cy="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b="0"/>
            </a:p>
          </p:txBody>
        </p:sp>
      </p:grpSp>
      <p:sp>
        <p:nvSpPr>
          <p:cNvPr id="1039" name="Text Box 15"/>
          <p:cNvSpPr txBox="1">
            <a:spLocks noChangeArrowheads="1"/>
          </p:cNvSpPr>
          <p:nvPr userDrawn="1"/>
        </p:nvSpPr>
        <p:spPr bwMode="auto">
          <a:xfrm>
            <a:off x="298450" y="6691313"/>
            <a:ext cx="2098651" cy="200055"/>
          </a:xfrm>
          <a:prstGeom prst="rect">
            <a:avLst/>
          </a:prstGeom>
          <a:noFill/>
          <a:ln w="9525">
            <a:noFill/>
            <a:miter lim="800000"/>
            <a:headEnd/>
            <a:tailEnd/>
          </a:ln>
        </p:spPr>
        <p:txBody>
          <a:bodyPr wrap="none">
            <a:spAutoFit/>
          </a:bodyPr>
          <a:lstStyle>
            <a:lvl1pPr eaLnBrk="0" hangingPunct="0">
              <a:defRPr kumimoji="1" sz="2400">
                <a:solidFill>
                  <a:schemeClr val="tx1"/>
                </a:solidFill>
                <a:latin typeface="Arial" pitchFamily="34" charset="0"/>
                <a:ea typeface="ＭＳ Ｐゴシック" pitchFamily="34" charset="-128"/>
              </a:defRPr>
            </a:lvl1pPr>
            <a:lvl2pPr marL="742950" indent="-285750" eaLnBrk="0" hangingPunct="0">
              <a:defRPr kumimoji="1" sz="2400">
                <a:solidFill>
                  <a:schemeClr val="tx1"/>
                </a:solidFill>
                <a:latin typeface="Arial" pitchFamily="34" charset="0"/>
                <a:ea typeface="ＭＳ Ｐゴシック" pitchFamily="34" charset="-128"/>
              </a:defRPr>
            </a:lvl2pPr>
            <a:lvl3pPr marL="1143000" indent="-228600" eaLnBrk="0" hangingPunct="0">
              <a:defRPr kumimoji="1" sz="2400">
                <a:solidFill>
                  <a:schemeClr val="tx1"/>
                </a:solidFill>
                <a:latin typeface="Arial" pitchFamily="34" charset="0"/>
                <a:ea typeface="ＭＳ Ｐゴシック" pitchFamily="34" charset="-128"/>
              </a:defRPr>
            </a:lvl3pPr>
            <a:lvl4pPr marL="1600200" indent="-228600" eaLnBrk="0" hangingPunct="0">
              <a:defRPr kumimoji="1" sz="2400">
                <a:solidFill>
                  <a:schemeClr val="tx1"/>
                </a:solidFill>
                <a:latin typeface="Arial" pitchFamily="34" charset="0"/>
                <a:ea typeface="ＭＳ Ｐゴシック" pitchFamily="34" charset="-128"/>
              </a:defRPr>
            </a:lvl4pPr>
            <a:lvl5pPr marL="2057400" indent="-228600" eaLnBrk="0" hangingPunct="0">
              <a:defRPr kumimoji="1"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34" charset="-128"/>
              </a:defRPr>
            </a:lvl9pPr>
          </a:lstStyle>
          <a:p>
            <a:pPr eaLnBrk="1" hangingPunct="1">
              <a:defRPr/>
            </a:pPr>
            <a:r>
              <a:rPr lang="en-US" altLang="ja-JP" sz="700" b="0" dirty="0" smtClean="0">
                <a:solidFill>
                  <a:schemeClr val="bg1"/>
                </a:solidFill>
              </a:rPr>
              <a:t>© 2012 HORIBA</a:t>
            </a:r>
            <a:r>
              <a:rPr lang="en-US" altLang="ja-JP" sz="700" b="0" baseline="0" dirty="0" smtClean="0">
                <a:solidFill>
                  <a:schemeClr val="bg1"/>
                </a:solidFill>
              </a:rPr>
              <a:t> </a:t>
            </a:r>
            <a:r>
              <a:rPr lang="en-US" altLang="ja-JP" sz="700" b="0" dirty="0" smtClean="0">
                <a:solidFill>
                  <a:schemeClr val="bg1"/>
                </a:solidFill>
              </a:rPr>
              <a:t>Scientific. All rights reserved.</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transition/>
  <p:timing>
    <p:tnLst>
      <p:par>
        <p:cTn id="1" dur="indefinite" restart="never" nodeType="tmRoot"/>
      </p:par>
    </p:tnLst>
  </p:timing>
  <p:txStyles>
    <p:titleStyle>
      <a:lvl1pPr algn="ctr" rtl="0" eaLnBrk="0" fontAlgn="base" hangingPunct="0">
        <a:lnSpc>
          <a:spcPct val="120000"/>
        </a:lnSpc>
        <a:spcBef>
          <a:spcPct val="0"/>
        </a:spcBef>
        <a:spcAft>
          <a:spcPct val="0"/>
        </a:spcAft>
        <a:defRPr kumimoji="1" sz="4000" b="1">
          <a:solidFill>
            <a:schemeClr val="tx2"/>
          </a:solidFill>
          <a:latin typeface="+mj-lt"/>
          <a:ea typeface="+mj-ea"/>
          <a:cs typeface="+mj-cs"/>
        </a:defRPr>
      </a:lvl1pPr>
      <a:lvl2pPr algn="ctr" rtl="0" eaLnBrk="0" fontAlgn="base" hangingPunct="0">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2pPr>
      <a:lvl3pPr algn="ctr" rtl="0" eaLnBrk="0" fontAlgn="base" hangingPunct="0">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3pPr>
      <a:lvl4pPr algn="ctr" rtl="0" eaLnBrk="0" fontAlgn="base" hangingPunct="0">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4pPr>
      <a:lvl5pPr algn="ctr" rtl="0" eaLnBrk="0" fontAlgn="base" hangingPunct="0">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5pPr>
      <a:lvl6pPr marL="457200" algn="ctr" rtl="0" fontAlgn="base">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6pPr>
      <a:lvl7pPr marL="914400" algn="ctr" rtl="0" fontAlgn="base">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7pPr>
      <a:lvl8pPr marL="1371600" algn="ctr" rtl="0" fontAlgn="base">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8pPr>
      <a:lvl9pPr marL="1828800" algn="ctr" rtl="0" fontAlgn="base">
        <a:lnSpc>
          <a:spcPct val="120000"/>
        </a:lnSpc>
        <a:spcBef>
          <a:spcPct val="0"/>
        </a:spcBef>
        <a:spcAft>
          <a:spcPct val="0"/>
        </a:spcAft>
        <a:defRPr kumimoji="1" sz="4000" b="1">
          <a:solidFill>
            <a:schemeClr val="tx2"/>
          </a:solidFill>
          <a:latin typeface="Arial" charset="0"/>
          <a:ea typeface="Arial Unicode MS" pitchFamily="34" charset="-128"/>
          <a:cs typeface="Arial Unicode MS" pitchFamily="34" charset="-128"/>
        </a:defRPr>
      </a:lvl9pPr>
    </p:titleStyle>
    <p:bodyStyle>
      <a:lvl1pPr marL="342900" indent="-342900" algn="l" rtl="0" eaLnBrk="0" fontAlgn="base" hangingPunct="0">
        <a:spcBef>
          <a:spcPct val="20000"/>
        </a:spcBef>
        <a:spcAft>
          <a:spcPct val="0"/>
        </a:spcAft>
        <a:buClr>
          <a:srgbClr val="3366FF"/>
        </a:buClr>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defRPr kumimoji="1"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kumimoji="1" sz="2000">
          <a:solidFill>
            <a:schemeClr val="tx1"/>
          </a:solidFill>
          <a:latin typeface="+mn-lt"/>
          <a:ea typeface="+mn-ea"/>
          <a:cs typeface="+mn-cs"/>
        </a:defRPr>
      </a:lvl4pPr>
      <a:lvl5pPr marL="2057400" indent="-228600" algn="l" rtl="0" eaLnBrk="0" fontAlgn="base" hangingPunct="0">
        <a:spcBef>
          <a:spcPct val="20000"/>
        </a:spcBef>
        <a:spcAft>
          <a:spcPct val="0"/>
        </a:spcAft>
        <a:buFont typeface="Wingdings" pitchFamily="2" charset="2"/>
        <a:buChar char=""/>
        <a:defRPr kumimoji="1" sz="2000">
          <a:solidFill>
            <a:schemeClr val="tx1"/>
          </a:solidFill>
          <a:latin typeface="+mn-lt"/>
          <a:ea typeface="+mn-ea"/>
          <a:cs typeface="+mn-cs"/>
        </a:defRPr>
      </a:lvl5pPr>
      <a:lvl6pPr marL="25146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6pPr>
      <a:lvl7pPr marL="29718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7pPr>
      <a:lvl8pPr marL="34290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8pPr>
      <a:lvl9pPr marL="3886200" indent="-228600" algn="l" rtl="0" fontAlgn="base">
        <a:spcBef>
          <a:spcPct val="20000"/>
        </a:spcBef>
        <a:spcAft>
          <a:spcPct val="0"/>
        </a:spcAft>
        <a:buFont typeface="Wingdings" pitchFamily="2" charset="2"/>
        <a:buChar char=""/>
        <a:defRPr kumimoji="1"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6.emf"/><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 Id="rId5" Type="http://schemas.openxmlformats.org/officeDocument/2006/relationships/image" Target="../media/image24.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tle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1307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title_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91000"/>
            <a:ext cx="9144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p:cNvSpPr txBox="1">
            <a:spLocks noChangeArrowheads="1"/>
          </p:cNvSpPr>
          <p:nvPr/>
        </p:nvSpPr>
        <p:spPr bwMode="auto">
          <a:xfrm>
            <a:off x="495300" y="1853825"/>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lgn="ctr"/>
            <a:r>
              <a:rPr lang="en-US" sz="3200" b="0" dirty="0">
                <a:solidFill>
                  <a:srgbClr val="0000FF"/>
                </a:solidFill>
                <a:latin typeface="Calibri" pitchFamily="34" charset="0"/>
                <a:cs typeface="Calibri" pitchFamily="34" charset="0"/>
              </a:rPr>
              <a:t>Applications of Raman </a:t>
            </a:r>
            <a:r>
              <a:rPr lang="en-US" sz="3200" b="0" dirty="0" err="1">
                <a:solidFill>
                  <a:srgbClr val="0000FF"/>
                </a:solidFill>
                <a:latin typeface="Calibri" pitchFamily="34" charset="0"/>
                <a:cs typeface="Calibri" pitchFamily="34" charset="0"/>
              </a:rPr>
              <a:t>microspectroscopy</a:t>
            </a:r>
            <a:r>
              <a:rPr lang="en-US" sz="3200" b="0" dirty="0">
                <a:solidFill>
                  <a:srgbClr val="0000FF"/>
                </a:solidFill>
                <a:latin typeface="Calibri" pitchFamily="34" charset="0"/>
                <a:cs typeface="Calibri" pitchFamily="34" charset="0"/>
              </a:rPr>
              <a:t> to fluid inclusions </a:t>
            </a:r>
            <a:r>
              <a:rPr lang="en-US" sz="3200" b="0" dirty="0" smtClean="0">
                <a:solidFill>
                  <a:srgbClr val="0000FF"/>
                </a:solidFill>
                <a:latin typeface="Calibri" pitchFamily="34" charset="0"/>
                <a:cs typeface="Calibri" pitchFamily="34" charset="0"/>
              </a:rPr>
              <a:t>phase identification</a:t>
            </a:r>
            <a:r>
              <a:rPr lang="en-US" sz="3200" b="0" dirty="0">
                <a:latin typeface="Calibri" pitchFamily="34" charset="0"/>
                <a:cs typeface="Calibri" pitchFamily="34" charset="0"/>
              </a:rPr>
              <a:t>.</a:t>
            </a:r>
          </a:p>
        </p:txBody>
      </p:sp>
      <p:sp>
        <p:nvSpPr>
          <p:cNvPr id="3077" name="Text Box 5"/>
          <p:cNvSpPr txBox="1">
            <a:spLocks noChangeArrowheads="1"/>
          </p:cNvSpPr>
          <p:nvPr/>
        </p:nvSpPr>
        <p:spPr bwMode="auto">
          <a:xfrm>
            <a:off x="723900" y="4082300"/>
            <a:ext cx="7696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lgn="ctr"/>
            <a:r>
              <a:rPr lang="en-GB" sz="1800" b="0" i="1" u="sng" dirty="0" smtClean="0">
                <a:latin typeface="Calibri" pitchFamily="34" charset="0"/>
                <a:cs typeface="Calibri" pitchFamily="34" charset="0"/>
              </a:rPr>
              <a:t>S. </a:t>
            </a:r>
            <a:r>
              <a:rPr lang="en-GB" sz="1800" b="0" i="1" u="sng" dirty="0" err="1" smtClean="0">
                <a:latin typeface="Calibri" pitchFamily="34" charset="0"/>
                <a:cs typeface="Calibri" pitchFamily="34" charset="0"/>
              </a:rPr>
              <a:t>Mamedov</a:t>
            </a:r>
            <a:r>
              <a:rPr lang="en-GB" sz="1800" b="0" i="1" dirty="0" smtClean="0">
                <a:latin typeface="Calibri" pitchFamily="34" charset="0"/>
                <a:cs typeface="Calibri" pitchFamily="34" charset="0"/>
              </a:rPr>
              <a:t> </a:t>
            </a:r>
            <a:r>
              <a:rPr lang="en-GB" sz="1800" b="0" baseline="30000" dirty="0">
                <a:latin typeface="Calibri" pitchFamily="34" charset="0"/>
                <a:cs typeface="Calibri" pitchFamily="34" charset="0"/>
              </a:rPr>
              <a:t>*</a:t>
            </a:r>
            <a:r>
              <a:rPr lang="en-GB" sz="1800" b="0" dirty="0">
                <a:latin typeface="Calibri" pitchFamily="34" charset="0"/>
                <a:cs typeface="Calibri" pitchFamily="34" charset="0"/>
              </a:rPr>
              <a:t>, </a:t>
            </a:r>
            <a:r>
              <a:rPr lang="en-GB" sz="1800" b="0" dirty="0" smtClean="0">
                <a:latin typeface="Calibri" pitchFamily="34" charset="0"/>
                <a:cs typeface="Calibri" pitchFamily="34" charset="0"/>
              </a:rPr>
              <a:t>R. S. Darling</a:t>
            </a:r>
            <a:r>
              <a:rPr lang="en-GB" sz="1800" b="0" baseline="30000" dirty="0" smtClean="0">
                <a:latin typeface="Calibri" pitchFamily="34" charset="0"/>
                <a:cs typeface="Calibri" pitchFamily="34" charset="0"/>
              </a:rPr>
              <a:t>**</a:t>
            </a:r>
            <a:endParaRPr lang="en-US" sz="1800" b="0" dirty="0">
              <a:latin typeface="Calibri" pitchFamily="34" charset="0"/>
              <a:cs typeface="Calibri" pitchFamily="34" charset="0"/>
            </a:endParaRPr>
          </a:p>
          <a:p>
            <a:pPr algn="ctr"/>
            <a:r>
              <a:rPr lang="en-GB" sz="1800" b="0" dirty="0" smtClean="0">
                <a:latin typeface="Calibri" pitchFamily="34" charset="0"/>
                <a:cs typeface="Calibri" pitchFamily="34" charset="0"/>
              </a:rPr>
              <a:t>*</a:t>
            </a:r>
            <a:r>
              <a:rPr lang="en-GB" sz="1800" b="0" i="1" dirty="0">
                <a:latin typeface="Calibri" pitchFamily="34" charset="0"/>
                <a:cs typeface="Calibri" pitchFamily="34" charset="0"/>
              </a:rPr>
              <a:t>Horiba Scientific, Edison, NJ, USA</a:t>
            </a:r>
            <a:endParaRPr lang="en-US" sz="1800" b="0" dirty="0">
              <a:latin typeface="Calibri" pitchFamily="34" charset="0"/>
              <a:cs typeface="Calibri" pitchFamily="34" charset="0"/>
            </a:endParaRPr>
          </a:p>
          <a:p>
            <a:pPr algn="ctr"/>
            <a:r>
              <a:rPr lang="en-GB" sz="1800" b="0" dirty="0" smtClean="0">
                <a:latin typeface="Calibri" pitchFamily="34" charset="0"/>
                <a:cs typeface="Calibri" pitchFamily="34" charset="0"/>
              </a:rPr>
              <a:t>**</a:t>
            </a:r>
            <a:r>
              <a:rPr lang="en-GB" sz="1800" b="0" i="1" dirty="0" smtClean="0">
                <a:latin typeface="Calibri" pitchFamily="34" charset="0"/>
                <a:cs typeface="Calibri" pitchFamily="34" charset="0"/>
              </a:rPr>
              <a:t>SUNY Cortland, Cortland, USA</a:t>
            </a:r>
            <a:endParaRPr lang="en-US" sz="1800" b="0" i="1" dirty="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24055"/>
            <a:ext cx="3165475" cy="210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5" y="1493785"/>
            <a:ext cx="3031251"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893762"/>
            <a:ext cx="5030714" cy="32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9540" y="4419600"/>
            <a:ext cx="1295400" cy="400110"/>
          </a:xfrm>
          <a:prstGeom prst="rect">
            <a:avLst/>
          </a:prstGeom>
          <a:noFill/>
        </p:spPr>
        <p:txBody>
          <a:bodyPr wrap="square" rtlCol="0">
            <a:spAutoFit/>
          </a:bodyPr>
          <a:lstStyle/>
          <a:p>
            <a:r>
              <a:rPr lang="en-US" sz="2000" b="0" dirty="0" smtClean="0">
                <a:solidFill>
                  <a:srgbClr val="FF0000"/>
                </a:solidFill>
                <a:latin typeface="Calibri" pitchFamily="34" charset="0"/>
                <a:cs typeface="Calibri" pitchFamily="34" charset="0"/>
              </a:rPr>
              <a:t>Red – CH</a:t>
            </a:r>
            <a:r>
              <a:rPr lang="en-US" sz="2000" b="0" baseline="-25000" dirty="0" smtClean="0">
                <a:solidFill>
                  <a:srgbClr val="FF0000"/>
                </a:solidFill>
                <a:latin typeface="Calibri" pitchFamily="34" charset="0"/>
                <a:cs typeface="Calibri" pitchFamily="34" charset="0"/>
              </a:rPr>
              <a:t>4</a:t>
            </a:r>
            <a:endParaRPr lang="en-US" sz="2000" b="0" baseline="-25000" dirty="0">
              <a:solidFill>
                <a:srgbClr val="FF0000"/>
              </a:solidFill>
              <a:latin typeface="Calibri" pitchFamily="34" charset="0"/>
              <a:cs typeface="Calibri" pitchFamily="34" charset="0"/>
            </a:endParaRPr>
          </a:p>
        </p:txBody>
      </p:sp>
      <p:sp>
        <p:nvSpPr>
          <p:cNvPr id="8" name="TextBox 7"/>
          <p:cNvSpPr txBox="1"/>
          <p:nvPr/>
        </p:nvSpPr>
        <p:spPr>
          <a:xfrm>
            <a:off x="609600" y="1066800"/>
            <a:ext cx="1893082" cy="400110"/>
          </a:xfrm>
          <a:prstGeom prst="rect">
            <a:avLst/>
          </a:prstGeom>
          <a:noFill/>
        </p:spPr>
        <p:txBody>
          <a:bodyPr wrap="square" rtlCol="0">
            <a:spAutoFit/>
          </a:bodyPr>
          <a:lstStyle/>
          <a:p>
            <a:r>
              <a:rPr lang="en-US" sz="2000" b="0" dirty="0" smtClean="0">
                <a:solidFill>
                  <a:srgbClr val="00B050"/>
                </a:solidFill>
                <a:latin typeface="Calibri" pitchFamily="34" charset="0"/>
                <a:cs typeface="Calibri" pitchFamily="34" charset="0"/>
              </a:rPr>
              <a:t>Green – SiO</a:t>
            </a:r>
            <a:r>
              <a:rPr lang="en-US" sz="2000" b="0" baseline="-25000" dirty="0" smtClean="0">
                <a:solidFill>
                  <a:srgbClr val="00B050"/>
                </a:solidFill>
                <a:latin typeface="Calibri" pitchFamily="34" charset="0"/>
                <a:cs typeface="Calibri" pitchFamily="34" charset="0"/>
              </a:rPr>
              <a:t>2</a:t>
            </a:r>
            <a:endParaRPr lang="en-US" sz="2000" b="0" baseline="-25000" dirty="0">
              <a:solidFill>
                <a:srgbClr val="00B050"/>
              </a:solidFill>
              <a:latin typeface="Calibri" pitchFamily="34" charset="0"/>
              <a:cs typeface="Calibri" pitchFamily="34" charset="0"/>
            </a:endParaRPr>
          </a:p>
        </p:txBody>
      </p:sp>
      <p:sp>
        <p:nvSpPr>
          <p:cNvPr id="9" name="TextBox 8"/>
          <p:cNvSpPr txBox="1"/>
          <p:nvPr/>
        </p:nvSpPr>
        <p:spPr>
          <a:xfrm>
            <a:off x="6629400" y="4423172"/>
            <a:ext cx="1816882" cy="400110"/>
          </a:xfrm>
          <a:prstGeom prst="rect">
            <a:avLst/>
          </a:prstGeom>
          <a:noFill/>
        </p:spPr>
        <p:txBody>
          <a:bodyPr wrap="square" rtlCol="0">
            <a:spAutoFit/>
          </a:bodyPr>
          <a:lstStyle/>
          <a:p>
            <a:r>
              <a:rPr lang="en-US" sz="2000" b="0" dirty="0" smtClean="0">
                <a:solidFill>
                  <a:srgbClr val="0070C0"/>
                </a:solidFill>
                <a:latin typeface="Calibri" pitchFamily="34" charset="0"/>
                <a:cs typeface="Calibri" pitchFamily="34" charset="0"/>
              </a:rPr>
              <a:t>Blue - carbon</a:t>
            </a:r>
            <a:endParaRPr lang="en-US" sz="2000" b="0" baseline="-25000" dirty="0">
              <a:solidFill>
                <a:srgbClr val="0070C0"/>
              </a:solidFill>
              <a:latin typeface="Calibri" pitchFamily="34" charset="0"/>
              <a:cs typeface="Calibri" pitchFamily="34" charset="0"/>
            </a:endParaRPr>
          </a:p>
        </p:txBody>
      </p:sp>
      <p:sp>
        <p:nvSpPr>
          <p:cNvPr id="10" name="TextBox 9"/>
          <p:cNvSpPr txBox="1"/>
          <p:nvPr/>
        </p:nvSpPr>
        <p:spPr>
          <a:xfrm>
            <a:off x="1424940" y="164902"/>
            <a:ext cx="6038800"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1 – depth profile in the center</a:t>
            </a:r>
            <a:endParaRPr lang="en-US" b="0" dirty="0">
              <a:solidFill>
                <a:srgbClr val="0000FF"/>
              </a:solidFill>
              <a:latin typeface="Calibri" pitchFamily="34" charset="0"/>
              <a:cs typeface="Calibri" pitchFamily="34" charset="0"/>
            </a:endParaRP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7300" y="3654025"/>
            <a:ext cx="3009900" cy="2003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867400" y="2209800"/>
            <a:ext cx="6858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a:endCxn id="2" idx="3"/>
          </p:cNvCxnSpPr>
          <p:nvPr/>
        </p:nvCxnSpPr>
        <p:spPr>
          <a:xfrm flipV="1">
            <a:off x="4267200" y="3250452"/>
            <a:ext cx="1700633" cy="28674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5904275"/>
            <a:ext cx="8459714" cy="584775"/>
          </a:xfrm>
          <a:prstGeom prst="rect">
            <a:avLst/>
          </a:prstGeom>
          <a:noFill/>
        </p:spPr>
        <p:txBody>
          <a:bodyPr wrap="square" rtlCol="0">
            <a:spAutoFit/>
          </a:bodyPr>
          <a:lstStyle/>
          <a:p>
            <a:r>
              <a:rPr lang="en-US" sz="1600" b="0" dirty="0" smtClean="0">
                <a:latin typeface="Calibri" pitchFamily="34" charset="0"/>
                <a:cs typeface="Calibri" pitchFamily="34" charset="0"/>
              </a:rPr>
              <a:t>“Second peak” in methane concentration due to the fact that second order line from carbon between 2878 and 2973 cm</a:t>
            </a:r>
            <a:r>
              <a:rPr lang="en-US" sz="1600" b="0" baseline="30000" dirty="0" smtClean="0">
                <a:latin typeface="Calibri" pitchFamily="34" charset="0"/>
                <a:cs typeface="Calibri" pitchFamily="34" charset="0"/>
              </a:rPr>
              <a:t>-1</a:t>
            </a:r>
            <a:r>
              <a:rPr lang="en-US" sz="1600" b="0" dirty="0" smtClean="0">
                <a:latin typeface="Calibri" pitchFamily="34" charset="0"/>
                <a:cs typeface="Calibri" pitchFamily="34" charset="0"/>
              </a:rPr>
              <a:t> overlaps with line of CH</a:t>
            </a:r>
            <a:r>
              <a:rPr lang="en-US" sz="1600" b="0" baseline="-25000" dirty="0" smtClean="0">
                <a:latin typeface="Calibri" pitchFamily="34" charset="0"/>
                <a:cs typeface="Calibri" pitchFamily="34" charset="0"/>
              </a:rPr>
              <a:t>4</a:t>
            </a:r>
            <a:r>
              <a:rPr lang="en-US" sz="1600" b="0" dirty="0" smtClean="0">
                <a:latin typeface="Calibri" pitchFamily="34" charset="0"/>
                <a:cs typeface="Calibri" pitchFamily="34" charset="0"/>
              </a:rPr>
              <a:t> at 2910 cm</a:t>
            </a:r>
            <a:r>
              <a:rPr lang="en-US" sz="1600" b="0" baseline="30000" dirty="0" smtClean="0">
                <a:latin typeface="Calibri" pitchFamily="34" charset="0"/>
                <a:cs typeface="Calibri" pitchFamily="34" charset="0"/>
              </a:rPr>
              <a:t>-1</a:t>
            </a:r>
            <a:r>
              <a:rPr lang="en-US" sz="1600" b="0" dirty="0" smtClean="0">
                <a:latin typeface="Calibri" pitchFamily="34" charset="0"/>
                <a:cs typeface="Calibri" pitchFamily="34" charset="0"/>
              </a:rPr>
              <a:t>.</a:t>
            </a:r>
            <a:endParaRPr lang="en-US" sz="1600" b="0" baseline="30000" dirty="0">
              <a:latin typeface="Calibri" pitchFamily="34" charset="0"/>
              <a:cs typeface="Calibri" pitchFamily="34" charset="0"/>
            </a:endParaRPr>
          </a:p>
        </p:txBody>
      </p:sp>
    </p:spTree>
    <p:extLst>
      <p:ext uri="{BB962C8B-B14F-4D97-AF65-F5344CB8AC3E}">
        <p14:creationId xmlns:p14="http://schemas.microsoft.com/office/powerpoint/2010/main" val="343102294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1897" y="164902"/>
            <a:ext cx="2724835"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1</a:t>
            </a:r>
            <a:endParaRPr lang="en-US" b="0" dirty="0">
              <a:solidFill>
                <a:srgbClr val="0000FF"/>
              </a:solidFill>
              <a:latin typeface="Calibri" pitchFamily="34" charset="0"/>
              <a:cs typeface="Calibri"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376863"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3581400" y="1583795"/>
            <a:ext cx="2362200" cy="14896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048000" y="2990850"/>
            <a:ext cx="533400" cy="393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943600" y="1221135"/>
            <a:ext cx="2895600" cy="3539430"/>
          </a:xfrm>
          <a:prstGeom prst="rect">
            <a:avLst/>
          </a:prstGeom>
          <a:noFill/>
        </p:spPr>
        <p:txBody>
          <a:bodyPr wrap="square" rtlCol="0">
            <a:spAutoFit/>
          </a:bodyPr>
          <a:lstStyle/>
          <a:p>
            <a:r>
              <a:rPr lang="en-US" sz="2000" b="0" dirty="0" smtClean="0">
                <a:latin typeface="Calibri" pitchFamily="34" charset="0"/>
                <a:cs typeface="Calibri" pitchFamily="34" charset="0"/>
              </a:rPr>
              <a:t>Black dots – photo induced damages due to the interaction of the laser beam with something on the inner surface of the inclusion.  Spectral features are the same at high and low power (no damages) and it looks like amorphous carbon</a:t>
            </a:r>
            <a:r>
              <a:rPr lang="en-US" dirty="0" smtClean="0"/>
              <a:t>.</a:t>
            </a:r>
            <a:endParaRPr lang="en-US" dirty="0"/>
          </a:p>
        </p:txBody>
      </p:sp>
    </p:spTree>
    <p:extLst>
      <p:ext uri="{BB962C8B-B14F-4D97-AF65-F5344CB8AC3E}">
        <p14:creationId xmlns:p14="http://schemas.microsoft.com/office/powerpoint/2010/main" val="185779066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45" y="3699030"/>
            <a:ext cx="373799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0795" y="3654025"/>
            <a:ext cx="3622675" cy="241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72200" y="4114800"/>
            <a:ext cx="1295400" cy="400110"/>
          </a:xfrm>
          <a:prstGeom prst="rect">
            <a:avLst/>
          </a:prstGeom>
          <a:noFill/>
        </p:spPr>
        <p:txBody>
          <a:bodyPr wrap="square" rtlCol="0">
            <a:spAutoFit/>
          </a:bodyPr>
          <a:lstStyle/>
          <a:p>
            <a:r>
              <a:rPr lang="en-US" sz="2000" b="0" dirty="0" smtClean="0">
                <a:solidFill>
                  <a:srgbClr val="FF0000"/>
                </a:solidFill>
                <a:latin typeface="Calibri" pitchFamily="34" charset="0"/>
                <a:cs typeface="Calibri" pitchFamily="34" charset="0"/>
              </a:rPr>
              <a:t>Red – CH</a:t>
            </a:r>
            <a:r>
              <a:rPr lang="en-US" sz="2000" b="0" baseline="-25000" dirty="0" smtClean="0">
                <a:solidFill>
                  <a:srgbClr val="FF0000"/>
                </a:solidFill>
                <a:latin typeface="Calibri" pitchFamily="34" charset="0"/>
                <a:cs typeface="Calibri" pitchFamily="34" charset="0"/>
              </a:rPr>
              <a:t>4</a:t>
            </a:r>
            <a:endParaRPr lang="en-US" sz="2000" b="0" baseline="-25000" dirty="0">
              <a:solidFill>
                <a:srgbClr val="FF0000"/>
              </a:solidFill>
              <a:latin typeface="Calibri" pitchFamily="34" charset="0"/>
              <a:cs typeface="Calibri" pitchFamily="34" charset="0"/>
            </a:endParaRPr>
          </a:p>
        </p:txBody>
      </p:sp>
      <p:sp>
        <p:nvSpPr>
          <p:cNvPr id="8" name="TextBox 7"/>
          <p:cNvSpPr txBox="1"/>
          <p:nvPr/>
        </p:nvSpPr>
        <p:spPr>
          <a:xfrm>
            <a:off x="1982388" y="4460796"/>
            <a:ext cx="1893082" cy="400110"/>
          </a:xfrm>
          <a:prstGeom prst="rect">
            <a:avLst/>
          </a:prstGeom>
          <a:noFill/>
        </p:spPr>
        <p:txBody>
          <a:bodyPr wrap="square" rtlCol="0">
            <a:spAutoFit/>
          </a:bodyPr>
          <a:lstStyle/>
          <a:p>
            <a:r>
              <a:rPr lang="en-US" sz="2000" b="0" dirty="0" smtClean="0">
                <a:solidFill>
                  <a:srgbClr val="00B050"/>
                </a:solidFill>
                <a:latin typeface="Calibri" pitchFamily="34" charset="0"/>
                <a:cs typeface="Calibri" pitchFamily="34" charset="0"/>
              </a:rPr>
              <a:t>Green – SiO</a:t>
            </a:r>
            <a:r>
              <a:rPr lang="en-US" sz="2000" b="0" baseline="-25000" dirty="0" smtClean="0">
                <a:solidFill>
                  <a:srgbClr val="00B050"/>
                </a:solidFill>
                <a:latin typeface="Calibri" pitchFamily="34" charset="0"/>
                <a:cs typeface="Calibri" pitchFamily="34" charset="0"/>
              </a:rPr>
              <a:t>2</a:t>
            </a:r>
            <a:endParaRPr lang="en-US" sz="2000" b="0" baseline="-25000" dirty="0">
              <a:solidFill>
                <a:srgbClr val="00B050"/>
              </a:solidFill>
              <a:latin typeface="Calibri" pitchFamily="34" charset="0"/>
              <a:cs typeface="Calibri" pitchFamily="34" charset="0"/>
            </a:endParaRPr>
          </a:p>
        </p:txBody>
      </p:sp>
      <p:sp>
        <p:nvSpPr>
          <p:cNvPr id="9" name="TextBox 8"/>
          <p:cNvSpPr txBox="1"/>
          <p:nvPr/>
        </p:nvSpPr>
        <p:spPr>
          <a:xfrm>
            <a:off x="4601407" y="5986588"/>
            <a:ext cx="4436985" cy="400110"/>
          </a:xfrm>
          <a:prstGeom prst="rect">
            <a:avLst/>
          </a:prstGeom>
          <a:noFill/>
        </p:spPr>
        <p:txBody>
          <a:bodyPr wrap="square" rtlCol="0">
            <a:spAutoFit/>
          </a:bodyPr>
          <a:lstStyle/>
          <a:p>
            <a:r>
              <a:rPr lang="en-US" sz="2000" b="0" dirty="0" smtClean="0">
                <a:latin typeface="Calibri" pitchFamily="34" charset="0"/>
                <a:cs typeface="Calibri" pitchFamily="34" charset="0"/>
              </a:rPr>
              <a:t>No carbon detected in this inclusion</a:t>
            </a:r>
            <a:endParaRPr lang="en-US" sz="2000" b="0" baseline="-25000" dirty="0">
              <a:latin typeface="Calibri" pitchFamily="34" charset="0"/>
              <a:cs typeface="Calibri" pitchFamily="34" charset="0"/>
            </a:endParaRPr>
          </a:p>
        </p:txBody>
      </p:sp>
      <p:sp>
        <p:nvSpPr>
          <p:cNvPr id="10" name="TextBox 9"/>
          <p:cNvSpPr txBox="1"/>
          <p:nvPr/>
        </p:nvSpPr>
        <p:spPr>
          <a:xfrm>
            <a:off x="1421650" y="278650"/>
            <a:ext cx="6173815"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2 – depth profile in the center</a:t>
            </a:r>
            <a:endParaRPr lang="en-US" b="0" dirty="0">
              <a:solidFill>
                <a:srgbClr val="0000FF"/>
              </a:solidFill>
              <a:latin typeface="Calibri" pitchFamily="34" charset="0"/>
              <a:cs typeface="Calibri" pitchFamily="34" charset="0"/>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 y="1171098"/>
            <a:ext cx="3559240" cy="250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5649" y="820222"/>
            <a:ext cx="4457821" cy="2854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628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862" y="2663915"/>
            <a:ext cx="5912599" cy="351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05200" y="164902"/>
            <a:ext cx="1676400"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2</a:t>
            </a:r>
            <a:endParaRPr lang="en-US" b="0" dirty="0">
              <a:solidFill>
                <a:srgbClr val="0000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49" y="1186696"/>
            <a:ext cx="3554503"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47131" y="1226820"/>
            <a:ext cx="3810000" cy="400110"/>
          </a:xfrm>
          <a:prstGeom prst="rect">
            <a:avLst/>
          </a:prstGeom>
          <a:noFill/>
        </p:spPr>
        <p:txBody>
          <a:bodyPr wrap="square" rtlCol="0">
            <a:spAutoFit/>
          </a:bodyPr>
          <a:lstStyle/>
          <a:p>
            <a:r>
              <a:rPr lang="en-US" sz="2000" b="0" dirty="0" smtClean="0">
                <a:latin typeface="Calibri" pitchFamily="34" charset="0"/>
                <a:cs typeface="Calibri" pitchFamily="34" charset="0"/>
              </a:rPr>
              <a:t>Inclusion contains water</a:t>
            </a:r>
            <a:endParaRPr lang="en-US" sz="2000" b="0" baseline="-25000" dirty="0">
              <a:latin typeface="Calibri" pitchFamily="34" charset="0"/>
              <a:cs typeface="Calibri" pitchFamily="34" charset="0"/>
            </a:endParaRPr>
          </a:p>
        </p:txBody>
      </p:sp>
      <p:sp>
        <p:nvSpPr>
          <p:cNvPr id="2" name="Oval 1"/>
          <p:cNvSpPr/>
          <p:nvPr/>
        </p:nvSpPr>
        <p:spPr>
          <a:xfrm>
            <a:off x="6667500" y="1202085"/>
            <a:ext cx="685800" cy="4495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a:stCxn id="2" idx="4"/>
          </p:cNvCxnSpPr>
          <p:nvPr/>
        </p:nvCxnSpPr>
        <p:spPr>
          <a:xfrm>
            <a:off x="7010400" y="1651665"/>
            <a:ext cx="342900" cy="3937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6740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164902"/>
            <a:ext cx="1676400"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a:t>
            </a:r>
            <a:r>
              <a:rPr lang="en-US" b="0" dirty="0">
                <a:solidFill>
                  <a:srgbClr val="0000FF"/>
                </a:solidFill>
                <a:latin typeface="Calibri" pitchFamily="34" charset="0"/>
                <a:cs typeface="Calibri" pitchFamily="34" charset="0"/>
              </a:rPr>
              <a:t>3</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36700"/>
            <a:ext cx="5376863"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36735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740" y="3293985"/>
            <a:ext cx="3589685" cy="275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564015"/>
            <a:ext cx="3646870" cy="279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859657" y="4064005"/>
            <a:ext cx="1295400" cy="400110"/>
          </a:xfrm>
          <a:prstGeom prst="rect">
            <a:avLst/>
          </a:prstGeom>
          <a:noFill/>
        </p:spPr>
        <p:txBody>
          <a:bodyPr wrap="square" rtlCol="0">
            <a:spAutoFit/>
          </a:bodyPr>
          <a:lstStyle/>
          <a:p>
            <a:r>
              <a:rPr lang="en-US" sz="2000" b="0" dirty="0" smtClean="0">
                <a:solidFill>
                  <a:srgbClr val="FF0000"/>
                </a:solidFill>
                <a:latin typeface="Calibri" pitchFamily="34" charset="0"/>
                <a:cs typeface="Calibri" pitchFamily="34" charset="0"/>
              </a:rPr>
              <a:t>Red – CH</a:t>
            </a:r>
            <a:r>
              <a:rPr lang="en-US" sz="2000" b="0" baseline="-25000" dirty="0" smtClean="0">
                <a:solidFill>
                  <a:srgbClr val="FF0000"/>
                </a:solidFill>
                <a:latin typeface="Calibri" pitchFamily="34" charset="0"/>
                <a:cs typeface="Calibri" pitchFamily="34" charset="0"/>
              </a:rPr>
              <a:t>4</a:t>
            </a:r>
            <a:endParaRPr lang="en-US" sz="2000" b="0" baseline="-25000" dirty="0">
              <a:solidFill>
                <a:srgbClr val="FF0000"/>
              </a:solidFill>
              <a:latin typeface="Calibri" pitchFamily="34" charset="0"/>
              <a:cs typeface="Calibri" pitchFamily="34" charset="0"/>
            </a:endParaRPr>
          </a:p>
        </p:txBody>
      </p:sp>
      <p:sp>
        <p:nvSpPr>
          <p:cNvPr id="8" name="TextBox 7"/>
          <p:cNvSpPr txBox="1"/>
          <p:nvPr/>
        </p:nvSpPr>
        <p:spPr>
          <a:xfrm>
            <a:off x="1982388" y="4460796"/>
            <a:ext cx="1893082" cy="400110"/>
          </a:xfrm>
          <a:prstGeom prst="rect">
            <a:avLst/>
          </a:prstGeom>
          <a:noFill/>
        </p:spPr>
        <p:txBody>
          <a:bodyPr wrap="square" rtlCol="0">
            <a:spAutoFit/>
          </a:bodyPr>
          <a:lstStyle/>
          <a:p>
            <a:r>
              <a:rPr lang="en-US" sz="2000" b="0" dirty="0" smtClean="0">
                <a:solidFill>
                  <a:srgbClr val="00B050"/>
                </a:solidFill>
                <a:latin typeface="Calibri" pitchFamily="34" charset="0"/>
                <a:cs typeface="Calibri" pitchFamily="34" charset="0"/>
              </a:rPr>
              <a:t>Green – SiO</a:t>
            </a:r>
            <a:r>
              <a:rPr lang="en-US" sz="2000" b="0" baseline="-25000" dirty="0" smtClean="0">
                <a:solidFill>
                  <a:srgbClr val="00B050"/>
                </a:solidFill>
                <a:latin typeface="Calibri" pitchFamily="34" charset="0"/>
                <a:cs typeface="Calibri" pitchFamily="34" charset="0"/>
              </a:rPr>
              <a:t>2</a:t>
            </a:r>
            <a:endParaRPr lang="en-US" sz="2000" b="0" baseline="-25000" dirty="0">
              <a:solidFill>
                <a:srgbClr val="00B050"/>
              </a:solidFill>
              <a:latin typeface="Calibri" pitchFamily="34" charset="0"/>
              <a:cs typeface="Calibri" pitchFamily="34" charset="0"/>
            </a:endParaRPr>
          </a:p>
        </p:txBody>
      </p:sp>
      <p:sp>
        <p:nvSpPr>
          <p:cNvPr id="9" name="TextBox 8"/>
          <p:cNvSpPr txBox="1"/>
          <p:nvPr/>
        </p:nvSpPr>
        <p:spPr>
          <a:xfrm>
            <a:off x="4617005" y="6044225"/>
            <a:ext cx="4185465" cy="400110"/>
          </a:xfrm>
          <a:prstGeom prst="rect">
            <a:avLst/>
          </a:prstGeom>
          <a:noFill/>
        </p:spPr>
        <p:txBody>
          <a:bodyPr wrap="square" rtlCol="0">
            <a:spAutoFit/>
          </a:bodyPr>
          <a:lstStyle/>
          <a:p>
            <a:r>
              <a:rPr lang="en-US" sz="2000" b="0" dirty="0" smtClean="0">
                <a:latin typeface="Calibri" pitchFamily="34" charset="0"/>
                <a:cs typeface="Calibri" pitchFamily="34" charset="0"/>
              </a:rPr>
              <a:t>No carbon detected in this inclusion</a:t>
            </a:r>
            <a:endParaRPr lang="en-US" sz="2000" b="0" baseline="-25000" dirty="0">
              <a:latin typeface="Calibri" pitchFamily="34" charset="0"/>
              <a:cs typeface="Calibri" pitchFamily="34" charset="0"/>
            </a:endParaRPr>
          </a:p>
        </p:txBody>
      </p:sp>
      <p:sp>
        <p:nvSpPr>
          <p:cNvPr id="10" name="TextBox 9"/>
          <p:cNvSpPr txBox="1"/>
          <p:nvPr/>
        </p:nvSpPr>
        <p:spPr>
          <a:xfrm>
            <a:off x="1552600" y="164902"/>
            <a:ext cx="6038800"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a:t>
            </a:r>
            <a:r>
              <a:rPr lang="en-US" b="0" dirty="0">
                <a:solidFill>
                  <a:srgbClr val="0000FF"/>
                </a:solidFill>
                <a:latin typeface="Calibri" pitchFamily="34" charset="0"/>
                <a:cs typeface="Calibri" pitchFamily="34" charset="0"/>
              </a:rPr>
              <a:t>3</a:t>
            </a:r>
            <a:r>
              <a:rPr lang="en-US" b="0" dirty="0" smtClean="0">
                <a:solidFill>
                  <a:srgbClr val="0000FF"/>
                </a:solidFill>
                <a:latin typeface="Calibri" pitchFamily="34" charset="0"/>
                <a:cs typeface="Calibri" pitchFamily="34" charset="0"/>
              </a:rPr>
              <a:t> – depth profile in the center</a:t>
            </a:r>
            <a:endParaRPr lang="en-US" b="0" dirty="0">
              <a:solidFill>
                <a:srgbClr val="0000FF"/>
              </a:solidFill>
              <a:latin typeface="Calibri" pitchFamily="34" charset="0"/>
              <a:cs typeface="Calibri" pitchFamily="34"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53725"/>
            <a:ext cx="3735415" cy="239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681" y="1071461"/>
            <a:ext cx="3446244" cy="242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548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a:solidFill>
                  <a:srgbClr val="0000FF"/>
                </a:solidFill>
                <a:latin typeface="Calibri" pitchFamily="34" charset="0"/>
                <a:cs typeface="Calibri" pitchFamily="34" charset="0"/>
              </a:rPr>
              <a:t>H</a:t>
            </a:r>
            <a:r>
              <a:rPr lang="en-US" sz="2400" b="0" dirty="0" smtClean="0">
                <a:solidFill>
                  <a:srgbClr val="0000FF"/>
                </a:solidFill>
                <a:latin typeface="Calibri" pitchFamily="34" charset="0"/>
                <a:cs typeface="Calibri" pitchFamily="34" charset="0"/>
              </a:rPr>
              <a:t>omogenization </a:t>
            </a:r>
            <a:r>
              <a:rPr lang="en-US" sz="2400" b="0" dirty="0">
                <a:solidFill>
                  <a:srgbClr val="0000FF"/>
                </a:solidFill>
                <a:latin typeface="Calibri" pitchFamily="34" charset="0"/>
                <a:cs typeface="Calibri" pitchFamily="34" charset="0"/>
              </a:rPr>
              <a:t>T</a:t>
            </a:r>
            <a:r>
              <a:rPr lang="en-US" sz="2400" b="0" dirty="0" smtClean="0">
                <a:solidFill>
                  <a:srgbClr val="0000FF"/>
                </a:solidFill>
                <a:latin typeface="Calibri" pitchFamily="34" charset="0"/>
                <a:cs typeface="Calibri" pitchFamily="34" charset="0"/>
              </a:rPr>
              <a:t>emperatures</a:t>
            </a:r>
            <a:endParaRPr lang="en-US" sz="2400" dirty="0">
              <a:solidFill>
                <a:srgbClr val="0000FF"/>
              </a:solidFill>
              <a:latin typeface="Calibri" pitchFamily="34" charset="0"/>
              <a:cs typeface="Calibri" pitchFamily="34" charset="0"/>
            </a:endParaRPr>
          </a:p>
        </p:txBody>
      </p:sp>
      <p:pic>
        <p:nvPicPr>
          <p:cNvPr id="1026" name="Picture 2" descr="C:\Sergey\2012\2012 GSA November 4-8\AR-%-C_Th-CH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50" y="1358770"/>
            <a:ext cx="8152146" cy="35783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1492" y="4924635"/>
            <a:ext cx="8425993" cy="1015663"/>
          </a:xfrm>
          <a:prstGeom prst="rect">
            <a:avLst/>
          </a:prstGeom>
        </p:spPr>
        <p:txBody>
          <a:bodyPr wrap="square">
            <a:spAutoFit/>
          </a:bodyPr>
          <a:lstStyle/>
          <a:p>
            <a:r>
              <a:rPr lang="en-US" sz="2000" b="0" dirty="0">
                <a:latin typeface="Calibri" pitchFamily="34" charset="0"/>
                <a:cs typeface="Calibri" pitchFamily="34" charset="0"/>
              </a:rPr>
              <a:t>The two inclusions on which </a:t>
            </a:r>
            <a:r>
              <a:rPr lang="en-US" sz="2000" b="0" dirty="0" smtClean="0">
                <a:latin typeface="Calibri" pitchFamily="34" charset="0"/>
                <a:cs typeface="Calibri" pitchFamily="34" charset="0"/>
              </a:rPr>
              <a:t>Raman data obtained show up </a:t>
            </a:r>
            <a:r>
              <a:rPr lang="en-US" sz="2000" b="0" dirty="0">
                <a:latin typeface="Calibri" pitchFamily="34" charset="0"/>
                <a:cs typeface="Calibri" pitchFamily="34" charset="0"/>
              </a:rPr>
              <a:t>lowering the </a:t>
            </a:r>
            <a:r>
              <a:rPr lang="en-US" sz="2000" b="0" dirty="0" err="1">
                <a:latin typeface="Calibri" pitchFamily="34" charset="0"/>
                <a:cs typeface="Calibri" pitchFamily="34" charset="0"/>
              </a:rPr>
              <a:t>Th</a:t>
            </a:r>
            <a:r>
              <a:rPr lang="en-US" sz="2000" b="0" dirty="0">
                <a:latin typeface="Calibri" pitchFamily="34" charset="0"/>
                <a:cs typeface="Calibri" pitchFamily="34" charset="0"/>
              </a:rPr>
              <a:t> </a:t>
            </a:r>
            <a:r>
              <a:rPr lang="en-US" sz="2000" b="0" dirty="0" smtClean="0">
                <a:latin typeface="Calibri" pitchFamily="34" charset="0"/>
                <a:cs typeface="Calibri" pitchFamily="34" charset="0"/>
              </a:rPr>
              <a:t>measurements. Inclusions </a:t>
            </a:r>
            <a:r>
              <a:rPr lang="en-US" sz="2000" b="0" dirty="0">
                <a:latin typeface="Calibri" pitchFamily="34" charset="0"/>
                <a:cs typeface="Calibri" pitchFamily="34" charset="0"/>
              </a:rPr>
              <a:t>not probed with the laser </a:t>
            </a:r>
            <a:r>
              <a:rPr lang="en-US" sz="2000" b="0" dirty="0" smtClean="0">
                <a:latin typeface="Calibri" pitchFamily="34" charset="0"/>
                <a:cs typeface="Calibri" pitchFamily="34" charset="0"/>
              </a:rPr>
              <a:t>give </a:t>
            </a:r>
            <a:r>
              <a:rPr lang="en-US" sz="2000" b="0" dirty="0">
                <a:latin typeface="Calibri" pitchFamily="34" charset="0"/>
                <a:cs typeface="Calibri" pitchFamily="34" charset="0"/>
              </a:rPr>
              <a:t>a uniform </a:t>
            </a:r>
            <a:r>
              <a:rPr lang="en-US" sz="2000" b="0" dirty="0" err="1">
                <a:latin typeface="Calibri" pitchFamily="34" charset="0"/>
                <a:cs typeface="Calibri" pitchFamily="34" charset="0"/>
              </a:rPr>
              <a:t>Th</a:t>
            </a:r>
            <a:r>
              <a:rPr lang="en-US" sz="2000" b="0" dirty="0">
                <a:latin typeface="Calibri" pitchFamily="34" charset="0"/>
                <a:cs typeface="Calibri" pitchFamily="34" charset="0"/>
              </a:rPr>
              <a:t> of -82.5C to -82.6C. </a:t>
            </a:r>
            <a:endParaRPr lang="en-US" sz="2000" dirty="0">
              <a:latin typeface="Calibri" pitchFamily="34" charset="0"/>
              <a:cs typeface="Calibri" pitchFamily="34" charset="0"/>
            </a:endParaRPr>
          </a:p>
        </p:txBody>
      </p:sp>
      <p:cxnSp>
        <p:nvCxnSpPr>
          <p:cNvPr id="5" name="Straight Arrow Connector 4"/>
          <p:cNvCxnSpPr/>
          <p:nvPr/>
        </p:nvCxnSpPr>
        <p:spPr bwMode="auto">
          <a:xfrm flipV="1">
            <a:off x="2141730" y="2708920"/>
            <a:ext cx="1665185" cy="2318248"/>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cxnSp>
        <p:nvCxnSpPr>
          <p:cNvPr id="8" name="Straight Arrow Connector 7"/>
          <p:cNvCxnSpPr/>
          <p:nvPr/>
        </p:nvCxnSpPr>
        <p:spPr bwMode="auto">
          <a:xfrm flipV="1">
            <a:off x="2366755" y="2573905"/>
            <a:ext cx="2925325" cy="2453263"/>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sp>
        <p:nvSpPr>
          <p:cNvPr id="13" name="TextBox 12"/>
          <p:cNvSpPr txBox="1"/>
          <p:nvPr/>
        </p:nvSpPr>
        <p:spPr>
          <a:xfrm>
            <a:off x="3626895" y="1707195"/>
            <a:ext cx="405045" cy="461665"/>
          </a:xfrm>
          <a:prstGeom prst="rect">
            <a:avLst/>
          </a:prstGeom>
          <a:noFill/>
        </p:spPr>
        <p:txBody>
          <a:bodyPr wrap="square" rtlCol="0">
            <a:spAutoFit/>
          </a:bodyPr>
          <a:lstStyle/>
          <a:p>
            <a:r>
              <a:rPr lang="en-US" b="0" dirty="0" smtClean="0">
                <a:solidFill>
                  <a:srgbClr val="FF0000"/>
                </a:solidFill>
                <a:latin typeface="Calibri" pitchFamily="34" charset="0"/>
                <a:cs typeface="Calibri" pitchFamily="34" charset="0"/>
              </a:rPr>
              <a:t>1</a:t>
            </a:r>
            <a:endParaRPr lang="en-US" b="0" dirty="0">
              <a:solidFill>
                <a:srgbClr val="FF0000"/>
              </a:solidFill>
              <a:latin typeface="Calibri" pitchFamily="34" charset="0"/>
              <a:cs typeface="Calibri" pitchFamily="34" charset="0"/>
            </a:endParaRPr>
          </a:p>
        </p:txBody>
      </p:sp>
      <p:sp>
        <p:nvSpPr>
          <p:cNvPr id="15" name="TextBox 14"/>
          <p:cNvSpPr txBox="1"/>
          <p:nvPr/>
        </p:nvSpPr>
        <p:spPr>
          <a:xfrm>
            <a:off x="5112060" y="1808820"/>
            <a:ext cx="405045" cy="461665"/>
          </a:xfrm>
          <a:prstGeom prst="rect">
            <a:avLst/>
          </a:prstGeom>
          <a:noFill/>
        </p:spPr>
        <p:txBody>
          <a:bodyPr wrap="square" rtlCol="0">
            <a:spAutoFit/>
          </a:bodyPr>
          <a:lstStyle/>
          <a:p>
            <a:r>
              <a:rPr lang="en-US" b="0" dirty="0">
                <a:solidFill>
                  <a:srgbClr val="FF0000"/>
                </a:solidFill>
                <a:latin typeface="Calibri" pitchFamily="34" charset="0"/>
                <a:cs typeface="Calibri" pitchFamily="34" charset="0"/>
              </a:rPr>
              <a:t>3</a:t>
            </a:r>
          </a:p>
        </p:txBody>
      </p:sp>
    </p:spTree>
    <p:extLst>
      <p:ext uri="{BB962C8B-B14F-4D97-AF65-F5344CB8AC3E}">
        <p14:creationId xmlns:p14="http://schemas.microsoft.com/office/powerpoint/2010/main" val="22545073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Text Box 2"/>
          <p:cNvSpPr txBox="1">
            <a:spLocks noChangeArrowheads="1"/>
          </p:cNvSpPr>
          <p:nvPr/>
        </p:nvSpPr>
        <p:spPr bwMode="auto">
          <a:xfrm>
            <a:off x="609600" y="1223755"/>
            <a:ext cx="77724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dirty="0">
                <a:latin typeface="Calibri" pitchFamily="34" charset="0"/>
                <a:cs typeface="Calibri" pitchFamily="34" charset="0"/>
              </a:rPr>
              <a:t>Raman spectroscopy is a practical exploration tool to study </a:t>
            </a:r>
            <a:r>
              <a:rPr lang="en-US" sz="2000" b="0" dirty="0" smtClean="0">
                <a:latin typeface="Calibri" pitchFamily="34" charset="0"/>
                <a:cs typeface="Calibri" pitchFamily="34" charset="0"/>
              </a:rPr>
              <a:t>geological materials including fluid inclusions.</a:t>
            </a:r>
          </a:p>
          <a:p>
            <a:r>
              <a:rPr lang="en-US" sz="2000" b="0" dirty="0">
                <a:latin typeface="Calibri" pitchFamily="34" charset="0"/>
                <a:cs typeface="Calibri" pitchFamily="34" charset="0"/>
              </a:rPr>
              <a:t>With its high spatial resolution, Raman </a:t>
            </a:r>
            <a:r>
              <a:rPr lang="en-US" sz="2000" b="0" dirty="0" smtClean="0">
                <a:latin typeface="Calibri" pitchFamily="34" charset="0"/>
                <a:cs typeface="Calibri" pitchFamily="34" charset="0"/>
              </a:rPr>
              <a:t>spectroscopy is </a:t>
            </a:r>
            <a:r>
              <a:rPr lang="en-US" sz="2000" b="0" dirty="0">
                <a:latin typeface="Calibri" pitchFamily="34" charset="0"/>
                <a:cs typeface="Calibri" pitchFamily="34" charset="0"/>
              </a:rPr>
              <a:t>very useful to determine the composition of the </a:t>
            </a:r>
            <a:r>
              <a:rPr lang="en-US" sz="2000" b="0" dirty="0" smtClean="0">
                <a:latin typeface="Calibri" pitchFamily="34" charset="0"/>
                <a:cs typeface="Calibri" pitchFamily="34" charset="0"/>
              </a:rPr>
              <a:t>embedded fluids and gas phase.</a:t>
            </a:r>
          </a:p>
          <a:p>
            <a:r>
              <a:rPr lang="en-US" sz="2000" b="0" dirty="0" smtClean="0">
                <a:latin typeface="Calibri" pitchFamily="34" charset="0"/>
                <a:cs typeface="Calibri" pitchFamily="34" charset="0"/>
              </a:rPr>
              <a:t>Imaging of fluid inclusion allows obtain information about distribution of liquid and gas phase and detect thin layer of water or carbon on the surface.</a:t>
            </a:r>
          </a:p>
          <a:p>
            <a:r>
              <a:rPr lang="en-US" sz="2000" b="0" dirty="0" smtClean="0">
                <a:latin typeface="Calibri" pitchFamily="34" charset="0"/>
                <a:cs typeface="Calibri" pitchFamily="34" charset="0"/>
              </a:rPr>
              <a:t>Light induced changes are observed in some inclusions</a:t>
            </a:r>
          </a:p>
          <a:p>
            <a:r>
              <a:rPr lang="en-US" sz="2000" b="0" dirty="0" smtClean="0">
                <a:latin typeface="Calibri" pitchFamily="34" charset="0"/>
                <a:cs typeface="Calibri" pitchFamily="34" charset="0"/>
              </a:rPr>
              <a:t>Inclusions on which Raman spectra obtained show lowering in </a:t>
            </a:r>
            <a:r>
              <a:rPr lang="en-US" sz="2000" b="0" dirty="0" err="1" smtClean="0">
                <a:latin typeface="Calibri" pitchFamily="34" charset="0"/>
                <a:cs typeface="Calibri" pitchFamily="34" charset="0"/>
              </a:rPr>
              <a:t>Th</a:t>
            </a:r>
            <a:r>
              <a:rPr lang="en-US" sz="2000" b="0" dirty="0" smtClean="0">
                <a:latin typeface="Calibri" pitchFamily="34" charset="0"/>
                <a:cs typeface="Calibri" pitchFamily="34" charset="0"/>
              </a:rPr>
              <a:t> (-85.7C and -94.7 C) but inclusions not probed with the laser give a uniform </a:t>
            </a:r>
            <a:r>
              <a:rPr lang="en-US" sz="2000" b="0" dirty="0" err="1" smtClean="0">
                <a:latin typeface="Calibri" pitchFamily="34" charset="0"/>
                <a:cs typeface="Calibri" pitchFamily="34" charset="0"/>
              </a:rPr>
              <a:t>Th</a:t>
            </a:r>
            <a:r>
              <a:rPr lang="en-US" sz="2000" b="0" dirty="0" smtClean="0">
                <a:latin typeface="Calibri" pitchFamily="34" charset="0"/>
                <a:cs typeface="Calibri" pitchFamily="34" charset="0"/>
              </a:rPr>
              <a:t> of -82.5C to -82.6C. </a:t>
            </a:r>
          </a:p>
          <a:p>
            <a:r>
              <a:rPr lang="en-US" sz="2000" b="0" dirty="0" smtClean="0">
                <a:latin typeface="Calibri" pitchFamily="34" charset="0"/>
                <a:cs typeface="Calibri" pitchFamily="34" charset="0"/>
              </a:rPr>
              <a:t>It was found that there is a shift of 2914 cm</a:t>
            </a:r>
            <a:r>
              <a:rPr lang="en-US" sz="2000" b="0" baseline="30000" dirty="0" smtClean="0">
                <a:latin typeface="Calibri" pitchFamily="34" charset="0"/>
                <a:cs typeface="Calibri" pitchFamily="34" charset="0"/>
              </a:rPr>
              <a:t>-1</a:t>
            </a:r>
            <a:r>
              <a:rPr lang="en-US" sz="2000" b="0" dirty="0" smtClean="0">
                <a:latin typeface="Calibri" pitchFamily="34" charset="0"/>
                <a:cs typeface="Calibri" pitchFamily="34" charset="0"/>
              </a:rPr>
              <a:t> band of CH</a:t>
            </a:r>
            <a:r>
              <a:rPr lang="en-US" sz="2000" b="0" baseline="-25000" dirty="0" smtClean="0">
                <a:latin typeface="Calibri" pitchFamily="34" charset="0"/>
                <a:cs typeface="Calibri" pitchFamily="34" charset="0"/>
              </a:rPr>
              <a:t>4</a:t>
            </a:r>
            <a:r>
              <a:rPr lang="en-US" sz="2000" b="0" dirty="0" smtClean="0">
                <a:latin typeface="Calibri" pitchFamily="34" charset="0"/>
                <a:cs typeface="Calibri" pitchFamily="34" charset="0"/>
              </a:rPr>
              <a:t> to 2910.8 cm</a:t>
            </a:r>
            <a:r>
              <a:rPr lang="en-US" sz="2000" b="0" baseline="30000" dirty="0" smtClean="0">
                <a:latin typeface="Calibri" pitchFamily="34" charset="0"/>
                <a:cs typeface="Calibri" pitchFamily="34" charset="0"/>
              </a:rPr>
              <a:t>-1</a:t>
            </a:r>
            <a:r>
              <a:rPr lang="en-US" sz="2000" b="0" dirty="0" smtClean="0">
                <a:latin typeface="Calibri" pitchFamily="34" charset="0"/>
                <a:cs typeface="Calibri" pitchFamily="34" charset="0"/>
              </a:rPr>
              <a:t> which can be explained by high pressure in the inclusion.</a:t>
            </a:r>
          </a:p>
        </p:txBody>
      </p:sp>
      <p:sp>
        <p:nvSpPr>
          <p:cNvPr id="457732" name="Text Box 4"/>
          <p:cNvSpPr txBox="1">
            <a:spLocks noChangeArrowheads="1"/>
          </p:cNvSpPr>
          <p:nvPr/>
        </p:nvSpPr>
        <p:spPr bwMode="auto">
          <a:xfrm>
            <a:off x="401638" y="209550"/>
            <a:ext cx="8175625" cy="519113"/>
          </a:xfrm>
          <a:prstGeom prst="rect">
            <a:avLst/>
          </a:prstGeom>
          <a:noFill/>
          <a:ln>
            <a:noFill/>
          </a:ln>
          <a:effectLst/>
          <a:extLst>
            <a:ext uri="{909E8E84-426E-40DD-AFC4-6F175D3DCCD1}">
              <a14:hiddenFill xmlns:a14="http://schemas.microsoft.com/office/drawing/2010/main">
                <a:gradFill rotWithShape="1">
                  <a:gsLst>
                    <a:gs pos="0">
                      <a:schemeClr val="bg1"/>
                    </a:gs>
                    <a:gs pos="100000">
                      <a:schemeClr val="accent1"/>
                    </a:gs>
                  </a:gsLst>
                  <a:lin ang="0" scaled="1"/>
                </a:gra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b="0" i="1" dirty="0" smtClean="0">
                <a:solidFill>
                  <a:srgbClr val="0000FF"/>
                </a:solidFill>
                <a:latin typeface="Calibri" pitchFamily="34" charset="0"/>
                <a:cs typeface="Calibri" pitchFamily="34" charset="0"/>
              </a:rPr>
              <a:t>Summary</a:t>
            </a:r>
            <a:endParaRPr lang="en-US" sz="2800" b="0" i="1" dirty="0">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919957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itle_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13075"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title_bott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 y="4239090"/>
            <a:ext cx="91440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WordArt 5"/>
          <p:cNvSpPr>
            <a:spLocks noChangeArrowheads="1" noChangeShapeType="1" noTextEdit="1"/>
          </p:cNvSpPr>
          <p:nvPr/>
        </p:nvSpPr>
        <p:spPr bwMode="auto">
          <a:xfrm>
            <a:off x="2097088" y="120650"/>
            <a:ext cx="5638800" cy="787400"/>
          </a:xfrm>
          <a:prstGeom prst="rect">
            <a:avLst/>
          </a:prstGeom>
        </p:spPr>
        <p:txBody>
          <a:bodyPr wrap="none" fromWordArt="1">
            <a:prstTxWarp prst="textPlain">
              <a:avLst>
                <a:gd name="adj" fmla="val 50000"/>
              </a:avLst>
            </a:prstTxWarp>
          </a:bodyPr>
          <a:lstStyle/>
          <a:p>
            <a:pPr algn="ctr"/>
            <a:r>
              <a:rPr lang="en-US" sz="44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 for your attention!</a:t>
            </a:r>
          </a:p>
        </p:txBody>
      </p:sp>
      <p:pic>
        <p:nvPicPr>
          <p:cNvPr id="44037" name="Picture 6" descr="MCj0412270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6605" y="2342809"/>
            <a:ext cx="1806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8" descr="MCj0390724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5502" y="2348880"/>
            <a:ext cx="15192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9"/>
          <p:cNvSpPr txBox="1">
            <a:spLocks noChangeArrowheads="1"/>
          </p:cNvSpPr>
          <p:nvPr/>
        </p:nvSpPr>
        <p:spPr bwMode="auto">
          <a:xfrm>
            <a:off x="5697538" y="4159250"/>
            <a:ext cx="3149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spcBef>
                <a:spcPct val="50000"/>
              </a:spcBef>
              <a:buClr>
                <a:srgbClr val="F5EF07"/>
              </a:buClr>
              <a:buSzPct val="80000"/>
              <a:buFont typeface="Wingdings" pitchFamily="2" charset="2"/>
              <a:buNone/>
            </a:pPr>
            <a:r>
              <a:rPr kumimoji="0" lang="en-US" sz="1800" b="0" dirty="0">
                <a:solidFill>
                  <a:srgbClr val="0000FF"/>
                </a:solidFill>
                <a:latin typeface="Calibri" pitchFamily="34" charset="0"/>
                <a:cs typeface="Calibri" pitchFamily="34" charset="0"/>
              </a:rPr>
              <a:t>sergey.mamedov@horiba.com</a:t>
            </a:r>
            <a:endParaRPr kumimoji="0" lang="ru-RU" sz="1800" b="0" dirty="0">
              <a:solidFill>
                <a:srgbClr val="0000FF"/>
              </a:solidFill>
              <a:latin typeface="Calibri" pitchFamily="34" charset="0"/>
              <a:cs typeface="Calibri" pitchFamily="34" charset="0"/>
            </a:endParaRPr>
          </a:p>
        </p:txBody>
      </p:sp>
      <p:sp>
        <p:nvSpPr>
          <p:cNvPr id="44041" name="Text Box 7"/>
          <p:cNvSpPr txBox="1">
            <a:spLocks noChangeArrowheads="1"/>
          </p:cNvSpPr>
          <p:nvPr/>
        </p:nvSpPr>
        <p:spPr bwMode="auto">
          <a:xfrm>
            <a:off x="1061610" y="4149080"/>
            <a:ext cx="23463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spcBef>
                <a:spcPct val="50000"/>
              </a:spcBef>
              <a:buClr>
                <a:srgbClr val="F5EF07"/>
              </a:buClr>
              <a:buSzPct val="80000"/>
              <a:buFont typeface="Wingdings" pitchFamily="2" charset="2"/>
              <a:buNone/>
            </a:pPr>
            <a:r>
              <a:rPr kumimoji="0" lang="en-US" sz="1800" b="0">
                <a:solidFill>
                  <a:srgbClr val="0000FF"/>
                </a:solidFill>
                <a:latin typeface="Calibri" pitchFamily="34" charset="0"/>
                <a:cs typeface="Calibri" pitchFamily="34" charset="0"/>
              </a:rPr>
              <a:t>732-623-8284</a:t>
            </a:r>
            <a:endParaRPr kumimoji="0" lang="ru-RU" sz="1800" b="0">
              <a:solidFill>
                <a:srgbClr val="0000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836" y="1448780"/>
            <a:ext cx="8235914" cy="3416320"/>
          </a:xfrm>
          <a:prstGeom prst="rect">
            <a:avLst/>
          </a:prstGeom>
          <a:noFill/>
        </p:spPr>
        <p:txBody>
          <a:bodyPr wrap="square" rtlCol="0">
            <a:spAutoFit/>
          </a:bodyPr>
          <a:lstStyle/>
          <a:p>
            <a:pPr marL="342900" indent="-342900">
              <a:buClr>
                <a:srgbClr val="FF0000"/>
              </a:buClr>
              <a:buFont typeface="Wingdings" pitchFamily="2" charset="2"/>
              <a:buChar char="Ø"/>
            </a:pPr>
            <a:r>
              <a:rPr lang="en-US" b="0" dirty="0" smtClean="0">
                <a:latin typeface="Calibri" pitchFamily="34" charset="0"/>
                <a:cs typeface="Calibri" pitchFamily="34" charset="0"/>
              </a:rPr>
              <a:t>Provide identification of molecules in inclusions such as CO</a:t>
            </a:r>
            <a:r>
              <a:rPr lang="en-US" b="0" baseline="-25000" dirty="0" smtClean="0">
                <a:latin typeface="Calibri" pitchFamily="34" charset="0"/>
                <a:cs typeface="Calibri" pitchFamily="34" charset="0"/>
              </a:rPr>
              <a:t>2</a:t>
            </a:r>
            <a:r>
              <a:rPr lang="en-US" b="0" dirty="0" smtClean="0">
                <a:latin typeface="Calibri" pitchFamily="34" charset="0"/>
                <a:cs typeface="Calibri" pitchFamily="34" charset="0"/>
              </a:rPr>
              <a:t>, CH</a:t>
            </a:r>
            <a:r>
              <a:rPr lang="en-US" b="0" baseline="-25000" dirty="0" smtClean="0">
                <a:latin typeface="Calibri" pitchFamily="34" charset="0"/>
                <a:cs typeface="Calibri" pitchFamily="34" charset="0"/>
              </a:rPr>
              <a:t>4</a:t>
            </a:r>
            <a:r>
              <a:rPr lang="en-US" b="0" dirty="0" smtClean="0">
                <a:latin typeface="Calibri" pitchFamily="34" charset="0"/>
                <a:cs typeface="Calibri" pitchFamily="34" charset="0"/>
              </a:rPr>
              <a:t>, N</a:t>
            </a:r>
            <a:r>
              <a:rPr lang="en-US" b="0" baseline="-25000" dirty="0" smtClean="0">
                <a:latin typeface="Calibri" pitchFamily="34" charset="0"/>
                <a:cs typeface="Calibri" pitchFamily="34" charset="0"/>
              </a:rPr>
              <a:t>2</a:t>
            </a:r>
            <a:r>
              <a:rPr lang="en-US" b="0" dirty="0" smtClean="0">
                <a:latin typeface="Calibri" pitchFamily="34" charset="0"/>
                <a:cs typeface="Calibri" pitchFamily="34" charset="0"/>
              </a:rPr>
              <a:t>, -SH, H</a:t>
            </a:r>
            <a:r>
              <a:rPr lang="en-US" b="0" baseline="-25000" dirty="0" smtClean="0">
                <a:latin typeface="Calibri" pitchFamily="34" charset="0"/>
                <a:cs typeface="Calibri" pitchFamily="34" charset="0"/>
              </a:rPr>
              <a:t>2</a:t>
            </a:r>
            <a:r>
              <a:rPr lang="en-US" b="0" dirty="0" smtClean="0">
                <a:latin typeface="Calibri" pitchFamily="34" charset="0"/>
                <a:cs typeface="Calibri" pitchFamily="34" charset="0"/>
              </a:rPr>
              <a:t>O as an aid to understanding the geochemistry of rock formation as it evolved.</a:t>
            </a:r>
          </a:p>
          <a:p>
            <a:pPr marL="342900" indent="-342900">
              <a:buClr>
                <a:srgbClr val="FF0000"/>
              </a:buClr>
              <a:buFont typeface="Wingdings" pitchFamily="2" charset="2"/>
              <a:buChar char="Ø"/>
            </a:pPr>
            <a:r>
              <a:rPr lang="en-US" b="0" dirty="0" smtClean="0">
                <a:latin typeface="Calibri" pitchFamily="34" charset="0"/>
                <a:cs typeface="Calibri" pitchFamily="34" charset="0"/>
              </a:rPr>
              <a:t>Calibrated relative intensities can provide concentration ratios.</a:t>
            </a:r>
          </a:p>
          <a:p>
            <a:pPr marL="342900" indent="-342900">
              <a:buClr>
                <a:srgbClr val="FF0000"/>
              </a:buClr>
              <a:buFont typeface="Wingdings" pitchFamily="2" charset="2"/>
              <a:buChar char="Ø"/>
            </a:pPr>
            <a:r>
              <a:rPr lang="en-US" b="0" dirty="0" smtClean="0">
                <a:latin typeface="Calibri" pitchFamily="34" charset="0"/>
                <a:cs typeface="Calibri" pitchFamily="34" charset="0"/>
              </a:rPr>
              <a:t>Peak shifts indicate pressure of inclusion.  </a:t>
            </a:r>
          </a:p>
          <a:p>
            <a:pPr marL="342900" indent="-342900">
              <a:buClr>
                <a:srgbClr val="FF0000"/>
              </a:buClr>
              <a:buFont typeface="Wingdings" pitchFamily="2" charset="2"/>
              <a:buChar char="Ø"/>
            </a:pPr>
            <a:r>
              <a:rPr lang="en-US" b="0" dirty="0" smtClean="0">
                <a:latin typeface="Calibri" pitchFamily="34" charset="0"/>
                <a:cs typeface="Calibri" pitchFamily="34" charset="0"/>
              </a:rPr>
              <a:t>Maps and depth profiles provide insight into the structure of the inclusion, but are susceptible to artifacts due to the instability in the position of the bubbles.</a:t>
            </a:r>
            <a:endParaRPr lang="en-US" b="0" dirty="0">
              <a:latin typeface="Calibri" pitchFamily="34" charset="0"/>
              <a:cs typeface="Calibri" pitchFamily="34" charset="0"/>
            </a:endParaRPr>
          </a:p>
        </p:txBody>
      </p:sp>
      <p:sp>
        <p:nvSpPr>
          <p:cNvPr id="3" name="Rectangle 2"/>
          <p:cNvSpPr/>
          <p:nvPr/>
        </p:nvSpPr>
        <p:spPr>
          <a:xfrm>
            <a:off x="296525" y="188640"/>
            <a:ext cx="8640959" cy="523220"/>
          </a:xfrm>
          <a:prstGeom prst="rect">
            <a:avLst/>
          </a:prstGeom>
        </p:spPr>
        <p:txBody>
          <a:bodyPr wrap="square">
            <a:spAutoFit/>
          </a:bodyPr>
          <a:lstStyle/>
          <a:p>
            <a:pPr algn="ctr"/>
            <a:r>
              <a:rPr lang="en-US" sz="2800" b="0" i="1" dirty="0">
                <a:solidFill>
                  <a:srgbClr val="0000FF"/>
                </a:solidFill>
                <a:latin typeface="Calibri" pitchFamily="34" charset="0"/>
                <a:cs typeface="Calibri" pitchFamily="34" charset="0"/>
              </a:rPr>
              <a:t>Information from </a:t>
            </a:r>
            <a:r>
              <a:rPr lang="en-US" sz="2800" b="0" i="1" dirty="0" smtClean="0">
                <a:solidFill>
                  <a:srgbClr val="0000FF"/>
                </a:solidFill>
                <a:latin typeface="Calibri" pitchFamily="34" charset="0"/>
                <a:cs typeface="Calibri" pitchFamily="34" charset="0"/>
              </a:rPr>
              <a:t>Raman Spectroscopy of </a:t>
            </a:r>
            <a:r>
              <a:rPr lang="en-US" sz="2800" b="0" i="1" dirty="0">
                <a:solidFill>
                  <a:srgbClr val="0000FF"/>
                </a:solidFill>
                <a:latin typeface="Calibri" pitchFamily="34" charset="0"/>
                <a:cs typeface="Calibri" pitchFamily="34" charset="0"/>
              </a:rPr>
              <a:t>Fluid Inclusions</a:t>
            </a:r>
          </a:p>
        </p:txBody>
      </p:sp>
    </p:spTree>
    <p:extLst>
      <p:ext uri="{BB962C8B-B14F-4D97-AF65-F5344CB8AC3E}">
        <p14:creationId xmlns:p14="http://schemas.microsoft.com/office/powerpoint/2010/main" val="122297941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1" y="1268760"/>
            <a:ext cx="41148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 y="4457068"/>
            <a:ext cx="3668324" cy="1954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Aramis ouve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0266" y="4085801"/>
            <a:ext cx="3347218" cy="232537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96525" y="188640"/>
            <a:ext cx="8640959" cy="523220"/>
          </a:xfrm>
          <a:prstGeom prst="rect">
            <a:avLst/>
          </a:prstGeom>
        </p:spPr>
        <p:txBody>
          <a:bodyPr wrap="square">
            <a:spAutoFit/>
          </a:bodyPr>
          <a:lstStyle/>
          <a:p>
            <a:pPr algn="ctr"/>
            <a:r>
              <a:rPr lang="en-US" sz="2800" b="0" i="1" dirty="0" smtClean="0">
                <a:solidFill>
                  <a:srgbClr val="0000FF"/>
                </a:solidFill>
                <a:latin typeface="Calibri" pitchFamily="34" charset="0"/>
                <a:cs typeface="Calibri" pitchFamily="34" charset="0"/>
              </a:rPr>
              <a:t>Experimental Set Up</a:t>
            </a:r>
            <a:endParaRPr lang="en-US" sz="2800" b="0" i="1" dirty="0">
              <a:solidFill>
                <a:srgbClr val="0000FF"/>
              </a:solidFill>
              <a:latin typeface="Calibri" pitchFamily="34" charset="0"/>
              <a:cs typeface="Calibri" pitchFamily="34" charset="0"/>
            </a:endParaRPr>
          </a:p>
        </p:txBody>
      </p:sp>
      <p:sp>
        <p:nvSpPr>
          <p:cNvPr id="3" name="TextBox 2"/>
          <p:cNvSpPr txBox="1"/>
          <p:nvPr/>
        </p:nvSpPr>
        <p:spPr>
          <a:xfrm>
            <a:off x="4617004" y="1898830"/>
            <a:ext cx="4320480" cy="1015663"/>
          </a:xfrm>
          <a:prstGeom prst="rect">
            <a:avLst/>
          </a:prstGeom>
          <a:noFill/>
        </p:spPr>
        <p:txBody>
          <a:bodyPr wrap="square" rtlCol="0">
            <a:spAutoFit/>
          </a:bodyPr>
          <a:lstStyle/>
          <a:p>
            <a:r>
              <a:rPr lang="en-US" sz="2000" b="0" dirty="0" smtClean="0">
                <a:latin typeface="Calibri" pitchFamily="34" charset="0"/>
                <a:cs typeface="Calibri" pitchFamily="34" charset="0"/>
              </a:rPr>
              <a:t>Laser – 532 nm, 25 </a:t>
            </a:r>
            <a:r>
              <a:rPr lang="en-US" sz="2000" b="0" dirty="0" err="1" smtClean="0">
                <a:latin typeface="Calibri" pitchFamily="34" charset="0"/>
                <a:cs typeface="Calibri" pitchFamily="34" charset="0"/>
              </a:rPr>
              <a:t>mW</a:t>
            </a:r>
            <a:endParaRPr lang="en-US" sz="2000" b="0" dirty="0" smtClean="0">
              <a:latin typeface="Calibri" pitchFamily="34" charset="0"/>
              <a:cs typeface="Calibri" pitchFamily="34" charset="0"/>
            </a:endParaRPr>
          </a:p>
          <a:p>
            <a:r>
              <a:rPr lang="en-US" sz="2000" b="0" dirty="0" smtClean="0">
                <a:latin typeface="Calibri" pitchFamily="34" charset="0"/>
                <a:cs typeface="Calibri" pitchFamily="34" charset="0"/>
              </a:rPr>
              <a:t>Objective – Olympus x100, N.A. 0.9</a:t>
            </a:r>
          </a:p>
          <a:p>
            <a:r>
              <a:rPr lang="en-US" sz="2000" b="0" dirty="0" smtClean="0">
                <a:latin typeface="Calibri" pitchFamily="34" charset="0"/>
                <a:cs typeface="Calibri" pitchFamily="34" charset="0"/>
              </a:rPr>
              <a:t>Mapping step size – 0.1 microns </a:t>
            </a:r>
            <a:endParaRPr lang="en-US" sz="2000" b="0" dirty="0">
              <a:latin typeface="Calibri" pitchFamily="34" charset="0"/>
              <a:cs typeface="Calibri" pitchFamily="34" charset="0"/>
            </a:endParaRPr>
          </a:p>
        </p:txBody>
      </p:sp>
    </p:spTree>
    <p:extLst>
      <p:ext uri="{BB962C8B-B14F-4D97-AF65-F5344CB8AC3E}">
        <p14:creationId xmlns:p14="http://schemas.microsoft.com/office/powerpoint/2010/main" val="37308564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295400" y="1058863"/>
            <a:ext cx="6477000"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lgn="ctr">
              <a:spcBef>
                <a:spcPct val="50000"/>
              </a:spcBef>
            </a:pPr>
            <a:r>
              <a:rPr kumimoji="0" lang="en-US" sz="2000" b="0" dirty="0">
                <a:latin typeface="Calibri" pitchFamily="34" charset="0"/>
                <a:cs typeface="Calibri" pitchFamily="34" charset="0"/>
              </a:rPr>
              <a:t>Q</a:t>
            </a:r>
            <a:r>
              <a:rPr kumimoji="0" lang="en-US" sz="2000" b="0" dirty="0" smtClean="0">
                <a:latin typeface="Calibri" pitchFamily="34" charset="0"/>
                <a:cs typeface="Calibri" pitchFamily="34" charset="0"/>
              </a:rPr>
              <a:t>uartz</a:t>
            </a:r>
            <a:r>
              <a:rPr kumimoji="0" lang="en-US" sz="2000" b="0" dirty="0" smtClean="0">
                <a:solidFill>
                  <a:srgbClr val="0000FF"/>
                </a:solidFill>
                <a:latin typeface="Calibri" pitchFamily="34" charset="0"/>
                <a:cs typeface="Calibri" pitchFamily="34" charset="0"/>
              </a:rPr>
              <a:t>, </a:t>
            </a:r>
            <a:r>
              <a:rPr kumimoji="0" lang="en-US" sz="2000" b="0" dirty="0" err="1" smtClean="0">
                <a:solidFill>
                  <a:srgbClr val="0000FF"/>
                </a:solidFill>
                <a:latin typeface="Calibri" pitchFamily="34" charset="0"/>
                <a:cs typeface="Calibri" pitchFamily="34" charset="0"/>
              </a:rPr>
              <a:t>cristobalite</a:t>
            </a:r>
            <a:r>
              <a:rPr kumimoji="0" lang="en-US" sz="2000" b="0" dirty="0" smtClean="0">
                <a:solidFill>
                  <a:srgbClr val="0000FF"/>
                </a:solidFill>
                <a:latin typeface="Calibri" pitchFamily="34" charset="0"/>
                <a:cs typeface="Calibri" pitchFamily="34" charset="0"/>
              </a:rPr>
              <a:t> and </a:t>
            </a:r>
            <a:r>
              <a:rPr kumimoji="0" lang="en-US" sz="2000" b="0" dirty="0" smtClean="0">
                <a:solidFill>
                  <a:srgbClr val="FF0000"/>
                </a:solidFill>
                <a:latin typeface="Calibri" pitchFamily="34" charset="0"/>
                <a:cs typeface="Calibri" pitchFamily="34" charset="0"/>
              </a:rPr>
              <a:t>amorphous SiO</a:t>
            </a:r>
            <a:r>
              <a:rPr kumimoji="0" lang="en-US" sz="2000" b="0" baseline="-25000" dirty="0" smtClean="0">
                <a:solidFill>
                  <a:srgbClr val="FF0000"/>
                </a:solidFill>
                <a:latin typeface="Calibri" pitchFamily="34" charset="0"/>
                <a:cs typeface="Calibri" pitchFamily="34" charset="0"/>
              </a:rPr>
              <a:t>2</a:t>
            </a:r>
            <a:endParaRPr kumimoji="0" lang="en-US" sz="2000" b="0" baseline="-25000" dirty="0">
              <a:solidFill>
                <a:srgbClr val="FF0000"/>
              </a:solidFill>
              <a:latin typeface="Calibri" pitchFamily="34" charset="0"/>
              <a:cs typeface="Calibri" pitchFamily="34" charset="0"/>
            </a:endParaRPr>
          </a:p>
        </p:txBody>
      </p:sp>
      <p:sp>
        <p:nvSpPr>
          <p:cNvPr id="9219" name="Text Box 3"/>
          <p:cNvSpPr txBox="1">
            <a:spLocks noChangeArrowheads="1"/>
          </p:cNvSpPr>
          <p:nvPr/>
        </p:nvSpPr>
        <p:spPr bwMode="auto">
          <a:xfrm>
            <a:off x="1285875" y="152400"/>
            <a:ext cx="6858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lgn="ctr"/>
            <a:r>
              <a:rPr kumimoji="0" lang="fr-FR" sz="2800" b="0" i="1" dirty="0" smtClean="0">
                <a:solidFill>
                  <a:srgbClr val="0000FF"/>
                </a:solidFill>
                <a:latin typeface="Calibri" pitchFamily="34" charset="0"/>
                <a:cs typeface="Calibri" pitchFamily="34" charset="0"/>
              </a:rPr>
              <a:t>Raman </a:t>
            </a:r>
            <a:r>
              <a:rPr kumimoji="0" lang="fr-FR" sz="2800" b="0" i="1" dirty="0" err="1" smtClean="0">
                <a:solidFill>
                  <a:srgbClr val="0000FF"/>
                </a:solidFill>
                <a:latin typeface="Calibri" pitchFamily="34" charset="0"/>
                <a:cs typeface="Calibri" pitchFamily="34" charset="0"/>
              </a:rPr>
              <a:t>spectra</a:t>
            </a:r>
            <a:r>
              <a:rPr kumimoji="0" lang="fr-FR" sz="2800" b="0" i="1" dirty="0" smtClean="0">
                <a:solidFill>
                  <a:srgbClr val="0000FF"/>
                </a:solidFill>
                <a:latin typeface="Calibri" pitchFamily="34" charset="0"/>
                <a:cs typeface="Calibri" pitchFamily="34" charset="0"/>
              </a:rPr>
              <a:t> of SiO</a:t>
            </a:r>
            <a:r>
              <a:rPr kumimoji="0" lang="fr-FR" sz="2800" b="0" i="1" baseline="-25000" dirty="0" smtClean="0">
                <a:solidFill>
                  <a:srgbClr val="0000FF"/>
                </a:solidFill>
                <a:latin typeface="Calibri" pitchFamily="34" charset="0"/>
                <a:cs typeface="Calibri" pitchFamily="34" charset="0"/>
              </a:rPr>
              <a:t>2</a:t>
            </a:r>
            <a:endParaRPr kumimoji="0" lang="fr-FR" sz="2800" b="0" i="1" baseline="-25000" dirty="0">
              <a:solidFill>
                <a:srgbClr val="0000FF"/>
              </a:solidFill>
              <a:latin typeface="Calibri" pitchFamily="34" charset="0"/>
              <a:cs typeface="Calibri" pitchFamily="34" charset="0"/>
            </a:endParaRPr>
          </a:p>
        </p:txBody>
      </p:sp>
      <p:sp>
        <p:nvSpPr>
          <p:cNvPr id="9221" name="Text Box 10"/>
          <p:cNvSpPr txBox="1">
            <a:spLocks noChangeArrowheads="1"/>
          </p:cNvSpPr>
          <p:nvPr/>
        </p:nvSpPr>
        <p:spPr bwMode="auto">
          <a:xfrm rot="-5400000">
            <a:off x="-422275" y="3136901"/>
            <a:ext cx="3171825" cy="336550"/>
          </a:xfrm>
          <a:prstGeom prst="rect">
            <a:avLst/>
          </a:prstGeom>
          <a:solidFill>
            <a:schemeClr val="bg1"/>
          </a:solidFill>
          <a:ln>
            <a:noFill/>
          </a:ln>
          <a:effectLst>
            <a:outerShdw dist="35921" dir="2700000" algn="ctr" rotWithShape="0">
              <a:schemeClr val="bg2">
                <a:alpha val="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b="1">
                <a:solidFill>
                  <a:schemeClr val="tx1"/>
                </a:solidFill>
                <a:latin typeface="Arial" pitchFamily="34" charset="0"/>
                <a:ea typeface="ＭＳ Ｐゴシック" pitchFamily="34" charset="-128"/>
              </a:defRPr>
            </a:lvl1pPr>
            <a:lvl2pPr marL="742950" indent="-285750" eaLnBrk="0" hangingPunct="0">
              <a:defRPr kumimoji="1" sz="2400" b="1">
                <a:solidFill>
                  <a:schemeClr val="tx1"/>
                </a:solidFill>
                <a:latin typeface="Arial" pitchFamily="34" charset="0"/>
                <a:ea typeface="ＭＳ Ｐゴシック" pitchFamily="34" charset="-128"/>
              </a:defRPr>
            </a:lvl2pPr>
            <a:lvl3pPr marL="1143000" indent="-228600" eaLnBrk="0" hangingPunct="0">
              <a:defRPr kumimoji="1" sz="2400" b="1">
                <a:solidFill>
                  <a:schemeClr val="tx1"/>
                </a:solidFill>
                <a:latin typeface="Arial" pitchFamily="34" charset="0"/>
                <a:ea typeface="ＭＳ Ｐゴシック" pitchFamily="34" charset="-128"/>
              </a:defRPr>
            </a:lvl3pPr>
            <a:lvl4pPr marL="1600200" indent="-228600" eaLnBrk="0" hangingPunct="0">
              <a:defRPr kumimoji="1" sz="2400" b="1">
                <a:solidFill>
                  <a:schemeClr val="tx1"/>
                </a:solidFill>
                <a:latin typeface="Arial" pitchFamily="34" charset="0"/>
                <a:ea typeface="ＭＳ Ｐゴシック" pitchFamily="34" charset="-128"/>
              </a:defRPr>
            </a:lvl4pPr>
            <a:lvl5pPr marL="2057400" indent="-228600" eaLnBrk="0" hangingPunct="0">
              <a:defRPr kumimoji="1"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kumimoji="1" sz="2400" b="1">
                <a:solidFill>
                  <a:schemeClr val="tx1"/>
                </a:solidFill>
                <a:latin typeface="Arial" pitchFamily="34" charset="0"/>
                <a:ea typeface="ＭＳ Ｐゴシック" pitchFamily="34" charset="-128"/>
              </a:defRPr>
            </a:lvl9pPr>
          </a:lstStyle>
          <a:p>
            <a:pPr algn="ctr">
              <a:spcBef>
                <a:spcPct val="50000"/>
              </a:spcBef>
            </a:pPr>
            <a:r>
              <a:rPr kumimoji="0" lang="en-US" sz="1600">
                <a:solidFill>
                  <a:schemeClr val="bg1"/>
                </a:solidFill>
                <a:latin typeface="Times New Roman" pitchFamily="18" charset="0"/>
              </a:rPr>
              <a:t>Intensity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11" y="1628800"/>
            <a:ext cx="8304727" cy="450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19982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Sergey\2012\2012 GSA November 4-8\H-1990.69.23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66" y="1106813"/>
            <a:ext cx="3573190" cy="28734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239090"/>
            <a:ext cx="4320480" cy="1569660"/>
          </a:xfrm>
          <a:prstGeom prst="rect">
            <a:avLst/>
          </a:prstGeom>
        </p:spPr>
        <p:txBody>
          <a:bodyPr wrap="square">
            <a:spAutoFit/>
          </a:bodyPr>
          <a:lstStyle/>
          <a:p>
            <a:r>
              <a:rPr lang="en-US" sz="1600" b="0" dirty="0">
                <a:latin typeface="Calibri" pitchFamily="34" charset="0"/>
                <a:cs typeface="Calibri" pitchFamily="34" charset="0"/>
              </a:rPr>
              <a:t>I</a:t>
            </a:r>
            <a:r>
              <a:rPr lang="en-US" sz="1600" b="0" dirty="0" smtClean="0">
                <a:latin typeface="Calibri" pitchFamily="34" charset="0"/>
                <a:cs typeface="Calibri" pitchFamily="34" charset="0"/>
              </a:rPr>
              <a:t>mage </a:t>
            </a:r>
            <a:r>
              <a:rPr lang="en-US" sz="1600" b="0" dirty="0">
                <a:latin typeface="Calibri" pitchFamily="34" charset="0"/>
                <a:cs typeface="Calibri" pitchFamily="34" charset="0"/>
              </a:rPr>
              <a:t>of the box vein cavities (now in the NYS museum collection); Source of photo: Dale, N.C., 1924, The box-vein of </a:t>
            </a:r>
            <a:r>
              <a:rPr lang="en-US" sz="1600" b="0" dirty="0" err="1">
                <a:latin typeface="Calibri" pitchFamily="34" charset="0"/>
                <a:cs typeface="Calibri" pitchFamily="34" charset="0"/>
              </a:rPr>
              <a:t>Lyonsdale</a:t>
            </a:r>
            <a:r>
              <a:rPr lang="en-US" sz="1600" b="0" dirty="0">
                <a:latin typeface="Calibri" pitchFamily="34" charset="0"/>
                <a:cs typeface="Calibri" pitchFamily="34" charset="0"/>
              </a:rPr>
              <a:t>, Lewis County, N.Y.,  New York State Museum Bulletin 251. The quartz-lined cavities contain the secondary CH</a:t>
            </a:r>
            <a:r>
              <a:rPr lang="en-US" sz="1600" b="0" baseline="-25000" dirty="0">
                <a:latin typeface="Calibri" pitchFamily="34" charset="0"/>
                <a:cs typeface="Calibri" pitchFamily="34" charset="0"/>
              </a:rPr>
              <a:t>4</a:t>
            </a:r>
            <a:r>
              <a:rPr lang="en-US" sz="1600" b="0" dirty="0">
                <a:latin typeface="Calibri" pitchFamily="34" charset="0"/>
                <a:cs typeface="Calibri" pitchFamily="34" charset="0"/>
              </a:rPr>
              <a:t> </a:t>
            </a:r>
            <a:r>
              <a:rPr lang="en-US" sz="1600" b="0" dirty="0" smtClean="0">
                <a:latin typeface="Calibri" pitchFamily="34" charset="0"/>
                <a:cs typeface="Calibri" pitchFamily="34" charset="0"/>
              </a:rPr>
              <a:t>inclusions we analyzed</a:t>
            </a:r>
            <a:r>
              <a:rPr lang="en-US" sz="1600" b="0" dirty="0">
                <a:latin typeface="Calibri" pitchFamily="34" charset="0"/>
                <a:cs typeface="Calibri" pitchFamily="34" charset="0"/>
              </a:rPr>
              <a:t>.</a:t>
            </a:r>
            <a:endParaRPr lang="en-US" sz="1600" dirty="0">
              <a:latin typeface="Calibri" pitchFamily="34" charset="0"/>
              <a:cs typeface="Calibri" pitchFamily="34" charset="0"/>
            </a:endParaRPr>
          </a:p>
        </p:txBody>
      </p:sp>
      <p:pic>
        <p:nvPicPr>
          <p:cNvPr id="2051" name="Picture 3" descr="C:\Sergey\2012\2012 GSA November 4-8\box vein lo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313765"/>
            <a:ext cx="3060340" cy="24595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02070" y="4215340"/>
            <a:ext cx="3645405" cy="1477328"/>
          </a:xfrm>
          <a:prstGeom prst="rect">
            <a:avLst/>
          </a:prstGeom>
        </p:spPr>
        <p:txBody>
          <a:bodyPr wrap="square">
            <a:spAutoFit/>
          </a:bodyPr>
          <a:lstStyle/>
          <a:p>
            <a:r>
              <a:rPr lang="en-US" sz="1800" b="0" dirty="0">
                <a:latin typeface="Calibri" pitchFamily="34" charset="0"/>
                <a:cs typeface="Calibri" pitchFamily="34" charset="0"/>
              </a:rPr>
              <a:t>B</a:t>
            </a:r>
            <a:r>
              <a:rPr lang="en-US" sz="1800" b="0" dirty="0" smtClean="0">
                <a:latin typeface="Calibri" pitchFamily="34" charset="0"/>
                <a:cs typeface="Calibri" pitchFamily="34" charset="0"/>
              </a:rPr>
              <a:t>ox </a:t>
            </a:r>
            <a:r>
              <a:rPr lang="en-US" sz="1800" b="0" dirty="0">
                <a:latin typeface="Calibri" pitchFamily="34" charset="0"/>
                <a:cs typeface="Calibri" pitchFamily="34" charset="0"/>
              </a:rPr>
              <a:t>vein location in northern NYS.  Yellow are Grenville metamorphic &amp; igneous rocks of the Adirondacks, Blue &amp; purple are lower-middle Paleozoic sedimentary rocks.</a:t>
            </a:r>
            <a:endParaRPr lang="en-US" sz="1800" dirty="0">
              <a:latin typeface="Calibri" pitchFamily="34" charset="0"/>
              <a:cs typeface="Calibri" pitchFamily="34" charset="0"/>
            </a:endParaRPr>
          </a:p>
        </p:txBody>
      </p:sp>
    </p:spTree>
    <p:extLst>
      <p:ext uri="{BB962C8B-B14F-4D97-AF65-F5344CB8AC3E}">
        <p14:creationId xmlns:p14="http://schemas.microsoft.com/office/powerpoint/2010/main" val="616937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590" y="1178750"/>
            <a:ext cx="6729413"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99222" y="319281"/>
            <a:ext cx="1894147"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1</a:t>
            </a:r>
            <a:endParaRPr lang="en-US" b="0" dirty="0">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21747126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5200" y="364789"/>
            <a:ext cx="2101916"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1</a:t>
            </a:r>
            <a:endParaRPr lang="en-US" b="0" dirty="0">
              <a:solidFill>
                <a:srgbClr val="0000FF"/>
              </a:solidFill>
              <a:latin typeface="Calibri" pitchFamily="34" charset="0"/>
              <a:cs typeface="Calibri"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00" y="1403776"/>
            <a:ext cx="8988204" cy="3877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286500" y="3250195"/>
            <a:ext cx="685800" cy="369332"/>
          </a:xfrm>
          <a:prstGeom prst="rect">
            <a:avLst/>
          </a:prstGeom>
          <a:noFill/>
        </p:spPr>
        <p:txBody>
          <a:bodyPr wrap="square" rtlCol="0">
            <a:spAutoFit/>
          </a:bodyPr>
          <a:lstStyle/>
          <a:p>
            <a:r>
              <a:rPr lang="en-US" sz="1800" b="0" dirty="0" smtClean="0">
                <a:latin typeface="Calibri" pitchFamily="34" charset="0"/>
                <a:cs typeface="Calibri" pitchFamily="34" charset="0"/>
              </a:rPr>
              <a:t>CH</a:t>
            </a:r>
            <a:r>
              <a:rPr lang="en-US" sz="1800" b="0" baseline="-25000" dirty="0" smtClean="0">
                <a:latin typeface="Calibri" pitchFamily="34" charset="0"/>
                <a:cs typeface="Calibri" pitchFamily="34" charset="0"/>
              </a:rPr>
              <a:t>4</a:t>
            </a:r>
            <a:endParaRPr lang="en-US" sz="1800" b="0" baseline="-25000" dirty="0">
              <a:latin typeface="Calibri" pitchFamily="34" charset="0"/>
              <a:cs typeface="Calibri" pitchFamily="34" charset="0"/>
            </a:endParaRPr>
          </a:p>
        </p:txBody>
      </p:sp>
      <p:sp>
        <p:nvSpPr>
          <p:cNvPr id="6" name="TextBox 5"/>
          <p:cNvSpPr txBox="1"/>
          <p:nvPr/>
        </p:nvSpPr>
        <p:spPr>
          <a:xfrm>
            <a:off x="5181600" y="3878818"/>
            <a:ext cx="533400" cy="369332"/>
          </a:xfrm>
          <a:prstGeom prst="rect">
            <a:avLst/>
          </a:prstGeom>
          <a:noFill/>
        </p:spPr>
        <p:txBody>
          <a:bodyPr wrap="square" rtlCol="0">
            <a:spAutoFit/>
          </a:bodyPr>
          <a:lstStyle/>
          <a:p>
            <a:r>
              <a:rPr lang="en-US" sz="1800" b="0" dirty="0" smtClean="0">
                <a:latin typeface="Calibri" pitchFamily="34" charset="0"/>
                <a:cs typeface="Calibri" pitchFamily="34" charset="0"/>
              </a:rPr>
              <a:t>N</a:t>
            </a:r>
            <a:r>
              <a:rPr lang="en-US" sz="1800" b="0" baseline="-25000" dirty="0">
                <a:latin typeface="Calibri" pitchFamily="34" charset="0"/>
                <a:cs typeface="Calibri" pitchFamily="34" charset="0"/>
              </a:rPr>
              <a:t>2</a:t>
            </a:r>
          </a:p>
        </p:txBody>
      </p:sp>
      <p:sp>
        <p:nvSpPr>
          <p:cNvPr id="7" name="TextBox 6"/>
          <p:cNvSpPr txBox="1"/>
          <p:nvPr/>
        </p:nvSpPr>
        <p:spPr>
          <a:xfrm>
            <a:off x="1600200" y="1752600"/>
            <a:ext cx="685800" cy="369332"/>
          </a:xfrm>
          <a:prstGeom prst="rect">
            <a:avLst/>
          </a:prstGeom>
          <a:noFill/>
        </p:spPr>
        <p:txBody>
          <a:bodyPr wrap="square" rtlCol="0">
            <a:spAutoFit/>
          </a:bodyPr>
          <a:lstStyle/>
          <a:p>
            <a:r>
              <a:rPr lang="en-US" sz="1800" b="0" dirty="0" smtClean="0">
                <a:latin typeface="Calibri" pitchFamily="34" charset="0"/>
                <a:cs typeface="Calibri" pitchFamily="34" charset="0"/>
              </a:rPr>
              <a:t>SiO</a:t>
            </a:r>
            <a:r>
              <a:rPr lang="en-US" sz="1800" b="0" baseline="-25000" dirty="0">
                <a:latin typeface="Calibri" pitchFamily="34" charset="0"/>
                <a:cs typeface="Calibri" pitchFamily="34" charset="0"/>
              </a:rPr>
              <a:t>2</a:t>
            </a:r>
          </a:p>
        </p:txBody>
      </p:sp>
      <p:sp>
        <p:nvSpPr>
          <p:cNvPr id="2" name="TextBox 1"/>
          <p:cNvSpPr txBox="1"/>
          <p:nvPr/>
        </p:nvSpPr>
        <p:spPr>
          <a:xfrm>
            <a:off x="546416" y="5454225"/>
            <a:ext cx="8077200" cy="646331"/>
          </a:xfrm>
          <a:prstGeom prst="rect">
            <a:avLst/>
          </a:prstGeom>
          <a:noFill/>
        </p:spPr>
        <p:txBody>
          <a:bodyPr wrap="square" rtlCol="0">
            <a:spAutoFit/>
          </a:bodyPr>
          <a:lstStyle/>
          <a:p>
            <a:r>
              <a:rPr lang="en-US" sz="1800" b="0" dirty="0" smtClean="0">
                <a:latin typeface="Calibri" pitchFamily="34" charset="0"/>
                <a:cs typeface="Calibri" pitchFamily="34" charset="0"/>
              </a:rPr>
              <a:t>Raman spectrum in the center of the inclusion. Laser 532 nm, confocal hole 1000 microns = spectrum from full depth of inclusion.</a:t>
            </a:r>
            <a:endParaRPr lang="en-US" sz="1800" b="0" dirty="0">
              <a:latin typeface="Calibri" pitchFamily="34" charset="0"/>
              <a:cs typeface="Calibri" pitchFamily="34" charset="0"/>
            </a:endParaRPr>
          </a:p>
        </p:txBody>
      </p:sp>
    </p:spTree>
    <p:extLst>
      <p:ext uri="{BB962C8B-B14F-4D97-AF65-F5344CB8AC3E}">
        <p14:creationId xmlns:p14="http://schemas.microsoft.com/office/powerpoint/2010/main" val="17032033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1" y="164902"/>
            <a:ext cx="7832830"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1 – distribution of  methane, carbon and SiO</a:t>
            </a:r>
            <a:r>
              <a:rPr lang="en-US" b="0" baseline="-25000" dirty="0" smtClean="0">
                <a:solidFill>
                  <a:srgbClr val="0000FF"/>
                </a:solidFill>
                <a:latin typeface="Calibri" pitchFamily="34" charset="0"/>
                <a:cs typeface="Calibri" pitchFamily="34" charset="0"/>
              </a:rPr>
              <a:t>2</a:t>
            </a:r>
            <a:endParaRPr lang="en-US" b="0" baseline="-25000" dirty="0">
              <a:solidFill>
                <a:srgbClr val="0000FF"/>
              </a:solidFill>
              <a:latin typeface="Calibri" pitchFamily="34" charset="0"/>
              <a:cs typeface="Calibri"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86" y="3423750"/>
            <a:ext cx="4205230" cy="295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80" y="854512"/>
            <a:ext cx="509582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6590" y="1223844"/>
            <a:ext cx="1295400" cy="369332"/>
          </a:xfrm>
          <a:prstGeom prst="rect">
            <a:avLst/>
          </a:prstGeom>
          <a:noFill/>
        </p:spPr>
        <p:txBody>
          <a:bodyPr wrap="square" rtlCol="0">
            <a:spAutoFit/>
          </a:bodyPr>
          <a:lstStyle/>
          <a:p>
            <a:r>
              <a:rPr lang="en-US" sz="1800" b="0" dirty="0" smtClean="0">
                <a:solidFill>
                  <a:srgbClr val="FF0000"/>
                </a:solidFill>
                <a:latin typeface="Calibri" pitchFamily="34" charset="0"/>
                <a:cs typeface="Calibri" pitchFamily="34" charset="0"/>
              </a:rPr>
              <a:t>Red – CH</a:t>
            </a:r>
            <a:r>
              <a:rPr lang="en-US" sz="1800" b="0" baseline="-25000" dirty="0" smtClean="0">
                <a:solidFill>
                  <a:srgbClr val="FF0000"/>
                </a:solidFill>
                <a:latin typeface="Calibri" pitchFamily="34" charset="0"/>
                <a:cs typeface="Calibri" pitchFamily="34" charset="0"/>
              </a:rPr>
              <a:t>4</a:t>
            </a:r>
            <a:endParaRPr lang="en-US" sz="1800" b="0" baseline="-25000" dirty="0">
              <a:solidFill>
                <a:srgbClr val="FF0000"/>
              </a:solidFill>
              <a:latin typeface="Calibri" pitchFamily="34" charset="0"/>
              <a:cs typeface="Calibri" pitchFamily="34" charset="0"/>
            </a:endParaRPr>
          </a:p>
        </p:txBody>
      </p:sp>
      <p:sp>
        <p:nvSpPr>
          <p:cNvPr id="12" name="TextBox 11"/>
          <p:cNvSpPr txBox="1"/>
          <p:nvPr/>
        </p:nvSpPr>
        <p:spPr>
          <a:xfrm>
            <a:off x="610844" y="1812245"/>
            <a:ext cx="1893082" cy="369332"/>
          </a:xfrm>
          <a:prstGeom prst="rect">
            <a:avLst/>
          </a:prstGeom>
          <a:noFill/>
        </p:spPr>
        <p:txBody>
          <a:bodyPr wrap="square" rtlCol="0">
            <a:spAutoFit/>
          </a:bodyPr>
          <a:lstStyle/>
          <a:p>
            <a:r>
              <a:rPr lang="en-US" sz="1800" b="0" dirty="0" smtClean="0">
                <a:solidFill>
                  <a:srgbClr val="00B050"/>
                </a:solidFill>
                <a:latin typeface="Calibri" pitchFamily="34" charset="0"/>
                <a:cs typeface="Calibri" pitchFamily="34" charset="0"/>
              </a:rPr>
              <a:t>Green – SiO</a:t>
            </a:r>
            <a:r>
              <a:rPr lang="en-US" sz="1800" b="0" baseline="-25000" dirty="0" smtClean="0">
                <a:solidFill>
                  <a:srgbClr val="00B050"/>
                </a:solidFill>
                <a:latin typeface="Calibri" pitchFamily="34" charset="0"/>
                <a:cs typeface="Calibri" pitchFamily="34" charset="0"/>
              </a:rPr>
              <a:t>2</a:t>
            </a:r>
            <a:endParaRPr lang="en-US" sz="1800" b="0" baseline="-25000" dirty="0">
              <a:solidFill>
                <a:srgbClr val="00B050"/>
              </a:solidFill>
              <a:latin typeface="Calibri" pitchFamily="34" charset="0"/>
              <a:cs typeface="Calibri" pitchFamily="34" charset="0"/>
            </a:endParaRPr>
          </a:p>
        </p:txBody>
      </p:sp>
      <p:sp>
        <p:nvSpPr>
          <p:cNvPr id="13" name="TextBox 12"/>
          <p:cNvSpPr txBox="1"/>
          <p:nvPr/>
        </p:nvSpPr>
        <p:spPr>
          <a:xfrm>
            <a:off x="609600" y="2438400"/>
            <a:ext cx="1816882" cy="369332"/>
          </a:xfrm>
          <a:prstGeom prst="rect">
            <a:avLst/>
          </a:prstGeom>
          <a:noFill/>
        </p:spPr>
        <p:txBody>
          <a:bodyPr wrap="square" rtlCol="0">
            <a:spAutoFit/>
          </a:bodyPr>
          <a:lstStyle/>
          <a:p>
            <a:r>
              <a:rPr lang="en-US" sz="1800" b="0" dirty="0" smtClean="0">
                <a:solidFill>
                  <a:srgbClr val="0070C0"/>
                </a:solidFill>
                <a:latin typeface="Calibri" pitchFamily="34" charset="0"/>
                <a:cs typeface="Calibri" pitchFamily="34" charset="0"/>
              </a:rPr>
              <a:t>Blue - carbon</a:t>
            </a:r>
            <a:endParaRPr lang="en-US" sz="1800" b="0" baseline="-25000" dirty="0">
              <a:solidFill>
                <a:srgbClr val="0070C0"/>
              </a:solidFill>
              <a:latin typeface="Calibri" pitchFamily="34" charset="0"/>
              <a:cs typeface="Calibri" pitchFamily="34" charset="0"/>
            </a:endParaRPr>
          </a:p>
        </p:txBody>
      </p:sp>
      <p:cxnSp>
        <p:nvCxnSpPr>
          <p:cNvPr id="8" name="Straight Arrow Connector 7"/>
          <p:cNvCxnSpPr/>
          <p:nvPr/>
        </p:nvCxnSpPr>
        <p:spPr>
          <a:xfrm flipV="1">
            <a:off x="2209800" y="888802"/>
            <a:ext cx="1838380" cy="3225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415656" y="4114800"/>
            <a:ext cx="5161789" cy="11946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556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43200"/>
            <a:ext cx="42221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515" y="1054567"/>
            <a:ext cx="5030714" cy="322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24840" y="1138680"/>
            <a:ext cx="1295400" cy="400110"/>
          </a:xfrm>
          <a:prstGeom prst="rect">
            <a:avLst/>
          </a:prstGeom>
          <a:noFill/>
        </p:spPr>
        <p:txBody>
          <a:bodyPr wrap="square" rtlCol="0">
            <a:spAutoFit/>
          </a:bodyPr>
          <a:lstStyle/>
          <a:p>
            <a:r>
              <a:rPr lang="en-US" sz="2000" b="0" dirty="0" smtClean="0">
                <a:solidFill>
                  <a:srgbClr val="FF0000"/>
                </a:solidFill>
                <a:latin typeface="Calibri" pitchFamily="34" charset="0"/>
                <a:cs typeface="Calibri" pitchFamily="34" charset="0"/>
              </a:rPr>
              <a:t>Red – CH</a:t>
            </a:r>
            <a:r>
              <a:rPr lang="en-US" sz="2000" b="0" baseline="-25000" dirty="0" smtClean="0">
                <a:solidFill>
                  <a:srgbClr val="FF0000"/>
                </a:solidFill>
                <a:latin typeface="Calibri" pitchFamily="34" charset="0"/>
                <a:cs typeface="Calibri" pitchFamily="34" charset="0"/>
              </a:rPr>
              <a:t>4</a:t>
            </a:r>
            <a:endParaRPr lang="en-US" sz="2000" b="0" baseline="-25000" dirty="0">
              <a:solidFill>
                <a:srgbClr val="FF0000"/>
              </a:solidFill>
              <a:latin typeface="Calibri" pitchFamily="34" charset="0"/>
              <a:cs typeface="Calibri" pitchFamily="34" charset="0"/>
            </a:endParaRPr>
          </a:p>
        </p:txBody>
      </p:sp>
      <p:sp>
        <p:nvSpPr>
          <p:cNvPr id="8" name="TextBox 7"/>
          <p:cNvSpPr txBox="1"/>
          <p:nvPr/>
        </p:nvSpPr>
        <p:spPr>
          <a:xfrm>
            <a:off x="624840" y="1633735"/>
            <a:ext cx="1893082" cy="400110"/>
          </a:xfrm>
          <a:prstGeom prst="rect">
            <a:avLst/>
          </a:prstGeom>
          <a:noFill/>
        </p:spPr>
        <p:txBody>
          <a:bodyPr wrap="square" rtlCol="0">
            <a:spAutoFit/>
          </a:bodyPr>
          <a:lstStyle/>
          <a:p>
            <a:r>
              <a:rPr lang="en-US" sz="2000" b="0" dirty="0" smtClean="0">
                <a:solidFill>
                  <a:srgbClr val="00B050"/>
                </a:solidFill>
                <a:latin typeface="Calibri" pitchFamily="34" charset="0"/>
                <a:cs typeface="Calibri" pitchFamily="34" charset="0"/>
              </a:rPr>
              <a:t>Green – SiO</a:t>
            </a:r>
            <a:r>
              <a:rPr lang="en-US" sz="2000" b="0" baseline="-25000" dirty="0" smtClean="0">
                <a:solidFill>
                  <a:srgbClr val="00B050"/>
                </a:solidFill>
                <a:latin typeface="Calibri" pitchFamily="34" charset="0"/>
                <a:cs typeface="Calibri" pitchFamily="34" charset="0"/>
              </a:rPr>
              <a:t>2</a:t>
            </a:r>
            <a:endParaRPr lang="en-US" sz="2000" b="0" baseline="-25000" dirty="0">
              <a:solidFill>
                <a:srgbClr val="00B050"/>
              </a:solidFill>
              <a:latin typeface="Calibri" pitchFamily="34" charset="0"/>
              <a:cs typeface="Calibri" pitchFamily="34" charset="0"/>
            </a:endParaRPr>
          </a:p>
        </p:txBody>
      </p:sp>
      <p:sp>
        <p:nvSpPr>
          <p:cNvPr id="9" name="TextBox 8"/>
          <p:cNvSpPr txBox="1"/>
          <p:nvPr/>
        </p:nvSpPr>
        <p:spPr>
          <a:xfrm>
            <a:off x="609600" y="2069068"/>
            <a:ext cx="1816882" cy="400110"/>
          </a:xfrm>
          <a:prstGeom prst="rect">
            <a:avLst/>
          </a:prstGeom>
          <a:noFill/>
        </p:spPr>
        <p:txBody>
          <a:bodyPr wrap="square" rtlCol="0">
            <a:spAutoFit/>
          </a:bodyPr>
          <a:lstStyle/>
          <a:p>
            <a:r>
              <a:rPr lang="en-US" sz="2000" b="0" dirty="0" smtClean="0">
                <a:solidFill>
                  <a:srgbClr val="0070C0"/>
                </a:solidFill>
                <a:latin typeface="Calibri" pitchFamily="34" charset="0"/>
                <a:cs typeface="Calibri" pitchFamily="34" charset="0"/>
              </a:rPr>
              <a:t>Blue - carbon</a:t>
            </a:r>
            <a:endParaRPr lang="en-US" sz="2000" b="0" baseline="-25000" dirty="0">
              <a:solidFill>
                <a:srgbClr val="0070C0"/>
              </a:solidFill>
              <a:latin typeface="Calibri" pitchFamily="34" charset="0"/>
              <a:cs typeface="Calibri" pitchFamily="34" charset="0"/>
            </a:endParaRPr>
          </a:p>
        </p:txBody>
      </p:sp>
      <p:sp>
        <p:nvSpPr>
          <p:cNvPr id="10" name="TextBox 9"/>
          <p:cNvSpPr txBox="1"/>
          <p:nvPr/>
        </p:nvSpPr>
        <p:spPr>
          <a:xfrm>
            <a:off x="1736685" y="267035"/>
            <a:ext cx="6210690" cy="461665"/>
          </a:xfrm>
          <a:prstGeom prst="rect">
            <a:avLst/>
          </a:prstGeom>
          <a:noFill/>
        </p:spPr>
        <p:txBody>
          <a:bodyPr wrap="square" rtlCol="0">
            <a:spAutoFit/>
          </a:bodyPr>
          <a:lstStyle/>
          <a:p>
            <a:r>
              <a:rPr lang="en-US" b="0" dirty="0" smtClean="0">
                <a:solidFill>
                  <a:srgbClr val="0000FF"/>
                </a:solidFill>
                <a:latin typeface="Calibri" pitchFamily="34" charset="0"/>
                <a:cs typeface="Calibri" pitchFamily="34" charset="0"/>
              </a:rPr>
              <a:t>Inclusion 1 – depth profile in the center</a:t>
            </a:r>
            <a:endParaRPr lang="en-US" b="0" dirty="0">
              <a:solidFill>
                <a:srgbClr val="0000FF"/>
              </a:solidFill>
              <a:latin typeface="Calibri" pitchFamily="34" charset="0"/>
              <a:cs typeface="Calibri" pitchFamily="34" charset="0"/>
            </a:endParaRPr>
          </a:p>
        </p:txBody>
      </p:sp>
    </p:spTree>
    <p:extLst>
      <p:ext uri="{BB962C8B-B14F-4D97-AF65-F5344CB8AC3E}">
        <p14:creationId xmlns:p14="http://schemas.microsoft.com/office/powerpoint/2010/main" val="3736159185"/>
      </p:ext>
    </p:extLst>
  </p:cSld>
  <p:clrMapOvr>
    <a:masterClrMapping/>
  </p:clrMapOvr>
  <p:transition/>
</p:sld>
</file>

<file path=ppt/theme/theme1.xml><?xml version="1.0" encoding="utf-8"?>
<a:theme xmlns:a="http://schemas.openxmlformats.org/drawingml/2006/main" name="新しいプレゼンテーション">
  <a:themeElements>
    <a:clrScheme name="新しいプレゼンテーション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新しいプレゼンテーション">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新しいプレゼンテーション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6949</TotalTime>
  <Words>624</Words>
  <Application>Microsoft Office PowerPoint</Application>
  <PresentationFormat>On-screen Show (4:3)</PresentationFormat>
  <Paragraphs>65</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新しいプレゼンテーション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Homogenization Temperatures</vt:lpstr>
      <vt:lpstr>PowerPoint Presentation</vt:lpstr>
      <vt:lpstr>PowerPoint Presentation</vt:lpstr>
    </vt:vector>
  </TitlesOfParts>
  <Company>HORIBA, Ltd.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Sergey</dc:creator>
  <dc:description>Copyright (C) HORIBA, Ltd. All rights reserved.</dc:description>
  <cp:lastModifiedBy>Sergey Mamedov</cp:lastModifiedBy>
  <cp:revision>229</cp:revision>
  <dcterms:created xsi:type="dcterms:W3CDTF">2006-11-29T06:37:35Z</dcterms:created>
  <dcterms:modified xsi:type="dcterms:W3CDTF">2012-11-24T03:38:16Z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