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5" r:id="rId2"/>
    <p:sldId id="259" r:id="rId3"/>
    <p:sldId id="266" r:id="rId4"/>
    <p:sldId id="256" r:id="rId5"/>
    <p:sldId id="261" r:id="rId6"/>
    <p:sldId id="271" r:id="rId7"/>
    <p:sldId id="272" r:id="rId8"/>
    <p:sldId id="262" r:id="rId9"/>
    <p:sldId id="273" r:id="rId10"/>
    <p:sldId id="263" r:id="rId11"/>
    <p:sldId id="264" r:id="rId12"/>
    <p:sldId id="265" r:id="rId13"/>
    <p:sldId id="257" r:id="rId14"/>
    <p:sldId id="274"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20" autoAdjust="0"/>
    <p:restoredTop sz="94660"/>
  </p:normalViewPr>
  <p:slideViewPr>
    <p:cSldViewPr>
      <p:cViewPr varScale="1">
        <p:scale>
          <a:sx n="107" d="100"/>
          <a:sy n="107" d="100"/>
        </p:scale>
        <p:origin x="-1362" y="-84"/>
      </p:cViewPr>
      <p:guideLst>
        <p:guide orient="horz" pos="2160"/>
        <p:guide pos="2880"/>
      </p:guideLst>
    </p:cSldViewPr>
  </p:slideViewPr>
  <p:notesTextViewPr>
    <p:cViewPr>
      <p:scale>
        <a:sx n="25" d="100"/>
        <a:sy n="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82191F-AD9C-43BD-AC24-EE11808996E9}" type="datetimeFigureOut">
              <a:rPr lang="en-US" smtClean="0"/>
              <a:t>1/2/2013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728763-C5B0-44E8-ACDC-1FF6ED4153FE}" type="slidenum">
              <a:rPr lang="en-US" smtClean="0"/>
              <a:t>‹#›</a:t>
            </a:fld>
            <a:endParaRPr lang="en-US"/>
          </a:p>
        </p:txBody>
      </p:sp>
    </p:spTree>
    <p:extLst>
      <p:ext uri="{BB962C8B-B14F-4D97-AF65-F5344CB8AC3E}">
        <p14:creationId xmlns:p14="http://schemas.microsoft.com/office/powerpoint/2010/main" val="3522580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728763-C5B0-44E8-ACDC-1FF6ED4153FE}" type="slidenum">
              <a:rPr lang="en-US" smtClean="0"/>
              <a:t>2</a:t>
            </a:fld>
            <a:endParaRPr lang="en-US"/>
          </a:p>
        </p:txBody>
      </p:sp>
    </p:spTree>
    <p:extLst>
      <p:ext uri="{BB962C8B-B14F-4D97-AF65-F5344CB8AC3E}">
        <p14:creationId xmlns:p14="http://schemas.microsoft.com/office/powerpoint/2010/main" val="1566711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65819E-9758-4E56-A327-F7B4F9885FCB}" type="datetimeFigureOut">
              <a:rPr lang="en-US" smtClean="0"/>
              <a:t>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92B2F-3F88-4570-89E7-4CE0B9590BD0}" type="slidenum">
              <a:rPr lang="en-US" smtClean="0"/>
              <a:t>‹#›</a:t>
            </a:fld>
            <a:endParaRPr lang="en-US"/>
          </a:p>
        </p:txBody>
      </p:sp>
    </p:spTree>
    <p:extLst>
      <p:ext uri="{BB962C8B-B14F-4D97-AF65-F5344CB8AC3E}">
        <p14:creationId xmlns:p14="http://schemas.microsoft.com/office/powerpoint/2010/main" val="4143098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65819E-9758-4E56-A327-F7B4F9885FCB}" type="datetimeFigureOut">
              <a:rPr lang="en-US" smtClean="0"/>
              <a:t>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92B2F-3F88-4570-89E7-4CE0B9590BD0}" type="slidenum">
              <a:rPr lang="en-US" smtClean="0"/>
              <a:t>‹#›</a:t>
            </a:fld>
            <a:endParaRPr lang="en-US"/>
          </a:p>
        </p:txBody>
      </p:sp>
    </p:spTree>
    <p:extLst>
      <p:ext uri="{BB962C8B-B14F-4D97-AF65-F5344CB8AC3E}">
        <p14:creationId xmlns:p14="http://schemas.microsoft.com/office/powerpoint/2010/main" val="437409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65819E-9758-4E56-A327-F7B4F9885FCB}" type="datetimeFigureOut">
              <a:rPr lang="en-US" smtClean="0"/>
              <a:t>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92B2F-3F88-4570-89E7-4CE0B9590BD0}" type="slidenum">
              <a:rPr lang="en-US" smtClean="0"/>
              <a:t>‹#›</a:t>
            </a:fld>
            <a:endParaRPr lang="en-US"/>
          </a:p>
        </p:txBody>
      </p:sp>
    </p:spTree>
    <p:extLst>
      <p:ext uri="{BB962C8B-B14F-4D97-AF65-F5344CB8AC3E}">
        <p14:creationId xmlns:p14="http://schemas.microsoft.com/office/powerpoint/2010/main" val="42857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65819E-9758-4E56-A327-F7B4F9885FCB}" type="datetimeFigureOut">
              <a:rPr lang="en-US" smtClean="0"/>
              <a:t>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92B2F-3F88-4570-89E7-4CE0B9590BD0}" type="slidenum">
              <a:rPr lang="en-US" smtClean="0"/>
              <a:t>‹#›</a:t>
            </a:fld>
            <a:endParaRPr lang="en-US"/>
          </a:p>
        </p:txBody>
      </p:sp>
    </p:spTree>
    <p:extLst>
      <p:ext uri="{BB962C8B-B14F-4D97-AF65-F5344CB8AC3E}">
        <p14:creationId xmlns:p14="http://schemas.microsoft.com/office/powerpoint/2010/main" val="588627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65819E-9758-4E56-A327-F7B4F9885FCB}" type="datetimeFigureOut">
              <a:rPr lang="en-US" smtClean="0"/>
              <a:t>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92B2F-3F88-4570-89E7-4CE0B9590BD0}" type="slidenum">
              <a:rPr lang="en-US" smtClean="0"/>
              <a:t>‹#›</a:t>
            </a:fld>
            <a:endParaRPr lang="en-US"/>
          </a:p>
        </p:txBody>
      </p:sp>
    </p:spTree>
    <p:extLst>
      <p:ext uri="{BB962C8B-B14F-4D97-AF65-F5344CB8AC3E}">
        <p14:creationId xmlns:p14="http://schemas.microsoft.com/office/powerpoint/2010/main" val="2896546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65819E-9758-4E56-A327-F7B4F9885FCB}" type="datetimeFigureOut">
              <a:rPr lang="en-US" smtClean="0"/>
              <a:t>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92B2F-3F88-4570-89E7-4CE0B9590BD0}" type="slidenum">
              <a:rPr lang="en-US" smtClean="0"/>
              <a:t>‹#›</a:t>
            </a:fld>
            <a:endParaRPr lang="en-US"/>
          </a:p>
        </p:txBody>
      </p:sp>
    </p:spTree>
    <p:extLst>
      <p:ext uri="{BB962C8B-B14F-4D97-AF65-F5344CB8AC3E}">
        <p14:creationId xmlns:p14="http://schemas.microsoft.com/office/powerpoint/2010/main" val="3560732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65819E-9758-4E56-A327-F7B4F9885FCB}" type="datetimeFigureOut">
              <a:rPr lang="en-US" smtClean="0"/>
              <a:t>1/2/2013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192B2F-3F88-4570-89E7-4CE0B9590BD0}" type="slidenum">
              <a:rPr lang="en-US" smtClean="0"/>
              <a:t>‹#›</a:t>
            </a:fld>
            <a:endParaRPr lang="en-US"/>
          </a:p>
        </p:txBody>
      </p:sp>
    </p:spTree>
    <p:extLst>
      <p:ext uri="{BB962C8B-B14F-4D97-AF65-F5344CB8AC3E}">
        <p14:creationId xmlns:p14="http://schemas.microsoft.com/office/powerpoint/2010/main" val="394591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65819E-9758-4E56-A327-F7B4F9885FCB}" type="datetimeFigureOut">
              <a:rPr lang="en-US" smtClean="0"/>
              <a:t>1/2/2013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192B2F-3F88-4570-89E7-4CE0B9590BD0}" type="slidenum">
              <a:rPr lang="en-US" smtClean="0"/>
              <a:t>‹#›</a:t>
            </a:fld>
            <a:endParaRPr lang="en-US"/>
          </a:p>
        </p:txBody>
      </p:sp>
    </p:spTree>
    <p:extLst>
      <p:ext uri="{BB962C8B-B14F-4D97-AF65-F5344CB8AC3E}">
        <p14:creationId xmlns:p14="http://schemas.microsoft.com/office/powerpoint/2010/main" val="5763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65819E-9758-4E56-A327-F7B4F9885FCB}" type="datetimeFigureOut">
              <a:rPr lang="en-US" smtClean="0"/>
              <a:t>1/2/2013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192B2F-3F88-4570-89E7-4CE0B9590BD0}" type="slidenum">
              <a:rPr lang="en-US" smtClean="0"/>
              <a:t>‹#›</a:t>
            </a:fld>
            <a:endParaRPr lang="en-US"/>
          </a:p>
        </p:txBody>
      </p:sp>
    </p:spTree>
    <p:extLst>
      <p:ext uri="{BB962C8B-B14F-4D97-AF65-F5344CB8AC3E}">
        <p14:creationId xmlns:p14="http://schemas.microsoft.com/office/powerpoint/2010/main" val="3914734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65819E-9758-4E56-A327-F7B4F9885FCB}" type="datetimeFigureOut">
              <a:rPr lang="en-US" smtClean="0"/>
              <a:t>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92B2F-3F88-4570-89E7-4CE0B9590BD0}" type="slidenum">
              <a:rPr lang="en-US" smtClean="0"/>
              <a:t>‹#›</a:t>
            </a:fld>
            <a:endParaRPr lang="en-US"/>
          </a:p>
        </p:txBody>
      </p:sp>
    </p:spTree>
    <p:extLst>
      <p:ext uri="{BB962C8B-B14F-4D97-AF65-F5344CB8AC3E}">
        <p14:creationId xmlns:p14="http://schemas.microsoft.com/office/powerpoint/2010/main" val="640401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65819E-9758-4E56-A327-F7B4F9885FCB}" type="datetimeFigureOut">
              <a:rPr lang="en-US" smtClean="0"/>
              <a:t>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92B2F-3F88-4570-89E7-4CE0B9590BD0}" type="slidenum">
              <a:rPr lang="en-US" smtClean="0"/>
              <a:t>‹#›</a:t>
            </a:fld>
            <a:endParaRPr lang="en-US"/>
          </a:p>
        </p:txBody>
      </p:sp>
    </p:spTree>
    <p:extLst>
      <p:ext uri="{BB962C8B-B14F-4D97-AF65-F5344CB8AC3E}">
        <p14:creationId xmlns:p14="http://schemas.microsoft.com/office/powerpoint/2010/main" val="353356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65819E-9758-4E56-A327-F7B4F9885FCB}" type="datetimeFigureOut">
              <a:rPr lang="en-US" smtClean="0"/>
              <a:t>1/2/2013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92B2F-3F88-4570-89E7-4CE0B9590BD0}" type="slidenum">
              <a:rPr lang="en-US" smtClean="0"/>
              <a:t>‹#›</a:t>
            </a:fld>
            <a:endParaRPr lang="en-US"/>
          </a:p>
        </p:txBody>
      </p:sp>
    </p:spTree>
    <p:extLst>
      <p:ext uri="{BB962C8B-B14F-4D97-AF65-F5344CB8AC3E}">
        <p14:creationId xmlns:p14="http://schemas.microsoft.com/office/powerpoint/2010/main" val="2617964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294" y="1447800"/>
            <a:ext cx="7772400" cy="3124200"/>
          </a:xfrm>
        </p:spPr>
        <p:txBody>
          <a:bodyPr>
            <a:normAutofit fontScale="90000"/>
          </a:bodyPr>
          <a:lstStyle/>
          <a:p>
            <a:r>
              <a:rPr lang="en-US" dirty="0"/>
              <a:t>Middle Miocene Dinoflagellates Demonstrate the Presence of Upper Choptank Marine Beds Beneath the Midlothian Gravels in Southern </a:t>
            </a:r>
            <a:r>
              <a:rPr lang="en-US" dirty="0" smtClean="0"/>
              <a:t>Virginia</a:t>
            </a:r>
            <a:endParaRPr lang="en-US" dirty="0"/>
          </a:p>
        </p:txBody>
      </p:sp>
      <p:sp>
        <p:nvSpPr>
          <p:cNvPr id="3" name="Subtitle 2"/>
          <p:cNvSpPr>
            <a:spLocks noGrp="1"/>
          </p:cNvSpPr>
          <p:nvPr>
            <p:ph type="subTitle" idx="1"/>
          </p:nvPr>
        </p:nvSpPr>
        <p:spPr>
          <a:xfrm>
            <a:off x="1371600" y="4800600"/>
            <a:ext cx="6400800" cy="1752600"/>
          </a:xfrm>
        </p:spPr>
        <p:txBody>
          <a:bodyPr>
            <a:normAutofit fontScale="70000" lnSpcReduction="20000"/>
          </a:bodyPr>
          <a:lstStyle/>
          <a:p>
            <a:r>
              <a:rPr lang="en-US" dirty="0" smtClean="0"/>
              <a:t>Robert E. Weems, Lucy E. Edwards, Mark W. Carter – </a:t>
            </a:r>
          </a:p>
          <a:p>
            <a:r>
              <a:rPr lang="en-US" dirty="0" smtClean="0"/>
              <a:t>U. S. Geological Survey</a:t>
            </a:r>
          </a:p>
          <a:p>
            <a:endParaRPr lang="en-US" dirty="0" smtClean="0"/>
          </a:p>
          <a:p>
            <a:r>
              <a:rPr lang="en-US" dirty="0" smtClean="0"/>
              <a:t>David B. Spears – Virginia Division of Geology and Mineral Resources</a:t>
            </a:r>
            <a:endParaRPr lang="en-US" dirty="0"/>
          </a:p>
        </p:txBody>
      </p:sp>
      <p:pic>
        <p:nvPicPr>
          <p:cNvPr id="4" name="Picture 4" descr="ident348fromlendalK"/>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500" y="376520"/>
            <a:ext cx="2057400" cy="7604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333733"/>
            <a:ext cx="2743200" cy="87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1590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8" y="609600"/>
            <a:ext cx="2438400" cy="5440362"/>
          </a:xfrm>
        </p:spPr>
        <p:txBody>
          <a:bodyPr>
            <a:normAutofit/>
          </a:bodyPr>
          <a:lstStyle/>
          <a:p>
            <a:r>
              <a:rPr lang="en-US" sz="3200" dirty="0" smtClean="0"/>
              <a:t>Known Cretaceous, Paleocene</a:t>
            </a:r>
            <a:r>
              <a:rPr lang="en-US" sz="3200" dirty="0"/>
              <a:t>, Eocene, and Miocene Piedmont </a:t>
            </a:r>
            <a:r>
              <a:rPr lang="en-US" sz="3200" dirty="0" smtClean="0"/>
              <a:t>deposits </a:t>
            </a:r>
            <a:r>
              <a:rPr lang="en-US" sz="3200" dirty="0"/>
              <a:t>in Georgia, NC, </a:t>
            </a:r>
            <a:r>
              <a:rPr lang="en-US" sz="3200" dirty="0" smtClean="0"/>
              <a:t/>
            </a:r>
            <a:br>
              <a:rPr lang="en-US" sz="3200" dirty="0" smtClean="0"/>
            </a:br>
            <a:r>
              <a:rPr lang="en-US" sz="3200" dirty="0" smtClean="0"/>
              <a:t>VA</a:t>
            </a:r>
            <a:r>
              <a:rPr lang="en-US" sz="3200" dirty="0"/>
              <a:t>, and </a:t>
            </a:r>
            <a:r>
              <a:rPr lang="en-US" sz="3200" dirty="0" smtClean="0"/>
              <a:t>MD</a:t>
            </a:r>
            <a:endParaRPr lang="en-US" sz="32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228600"/>
            <a:ext cx="6636222" cy="6324600"/>
          </a:xfrm>
          <a:prstGeom prst="rect">
            <a:avLst/>
          </a:prstGeom>
        </p:spPr>
      </p:pic>
    </p:spTree>
    <p:extLst>
      <p:ext uri="{BB962C8B-B14F-4D97-AF65-F5344CB8AC3E}">
        <p14:creationId xmlns:p14="http://schemas.microsoft.com/office/powerpoint/2010/main" val="2917489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427828"/>
            <a:ext cx="5334000" cy="3124200"/>
          </a:xfrm>
        </p:spPr>
        <p:txBody>
          <a:bodyPr>
            <a:normAutofit fontScale="85000" lnSpcReduction="20000"/>
          </a:bodyPr>
          <a:lstStyle/>
          <a:p>
            <a:r>
              <a:rPr lang="en-US" dirty="0" smtClean="0"/>
              <a:t>Reworked Piney Point dinoflagellates occur in reworked cobbles of lower Calvert Formation (Popes Creek Member) at the base of the upper Calvert </a:t>
            </a:r>
            <a:r>
              <a:rPr lang="en-US" dirty="0" smtClean="0"/>
              <a:t>Formation, so the Piney Point probably was still present in the eastern Virginia Piedmont until the mid-early Miocene</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303628"/>
            <a:ext cx="2317795"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5334000" y="4175369"/>
            <a:ext cx="762000" cy="44743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6" name="Picture 2" descr="C:\Users\rweems\AppData\Local\Temp\1\notesFCBCEE\R6467 AJ_0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017" y="524375"/>
            <a:ext cx="2489534" cy="2425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95400" y="2950075"/>
            <a:ext cx="3124200" cy="400110"/>
          </a:xfrm>
          <a:prstGeom prst="rect">
            <a:avLst/>
          </a:prstGeom>
          <a:noFill/>
        </p:spPr>
        <p:txBody>
          <a:bodyPr wrap="square" rtlCol="0">
            <a:spAutoFit/>
          </a:bodyPr>
          <a:lstStyle/>
          <a:p>
            <a:r>
              <a:rPr lang="en-US" sz="2000" i="1" dirty="0" err="1" smtClean="0"/>
              <a:t>Corrudinium</a:t>
            </a:r>
            <a:r>
              <a:rPr lang="en-US" sz="2000" i="1" dirty="0" smtClean="0"/>
              <a:t> </a:t>
            </a:r>
            <a:r>
              <a:rPr lang="en-US" sz="2000" i="1" dirty="0" err="1" smtClean="0"/>
              <a:t>incompositum</a:t>
            </a:r>
            <a:endParaRPr lang="en-US" sz="2000" i="1" dirty="0"/>
          </a:p>
        </p:txBody>
      </p:sp>
    </p:spTree>
    <p:extLst>
      <p:ext uri="{BB962C8B-B14F-4D97-AF65-F5344CB8AC3E}">
        <p14:creationId xmlns:p14="http://schemas.microsoft.com/office/powerpoint/2010/main" val="600498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5400" y="533400"/>
            <a:ext cx="6633499" cy="6019800"/>
          </a:xfrm>
        </p:spPr>
      </p:pic>
    </p:spTree>
    <p:extLst>
      <p:ext uri="{BB962C8B-B14F-4D97-AF65-F5344CB8AC3E}">
        <p14:creationId xmlns:p14="http://schemas.microsoft.com/office/powerpoint/2010/main" val="1384151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23" y="1539809"/>
            <a:ext cx="3276600" cy="3809999"/>
          </a:xfrm>
        </p:spPr>
        <p:txBody>
          <a:bodyPr>
            <a:normAutofit/>
          </a:bodyPr>
          <a:lstStyle/>
          <a:p>
            <a:pPr marL="0" indent="0" algn="ctr">
              <a:buNone/>
            </a:pPr>
            <a:r>
              <a:rPr lang="en-US" dirty="0" smtClean="0"/>
              <a:t>Estimated region of eastern Piedmont covered by Late Cretaceous to mid-Cenozoic transgressions</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347890"/>
            <a:ext cx="5410200" cy="619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200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a:bodyPr>
          <a:lstStyle/>
          <a:p>
            <a:r>
              <a:rPr lang="en-US" sz="3600" dirty="0" smtClean="0"/>
              <a:t>Conclusions</a:t>
            </a:r>
            <a:endParaRPr lang="en-US" sz="3600" dirty="0"/>
          </a:p>
        </p:txBody>
      </p:sp>
      <p:sp>
        <p:nvSpPr>
          <p:cNvPr id="3" name="Content Placeholder 2"/>
          <p:cNvSpPr>
            <a:spLocks noGrp="1"/>
          </p:cNvSpPr>
          <p:nvPr>
            <p:ph idx="1"/>
          </p:nvPr>
        </p:nvSpPr>
        <p:spPr>
          <a:xfrm>
            <a:off x="457200" y="914400"/>
            <a:ext cx="8382000" cy="5715000"/>
          </a:xfrm>
        </p:spPr>
        <p:txBody>
          <a:bodyPr>
            <a:normAutofit fontScale="62500" lnSpcReduction="20000"/>
          </a:bodyPr>
          <a:lstStyle/>
          <a:p>
            <a:r>
              <a:rPr lang="en-US" sz="4000" dirty="0" smtClean="0"/>
              <a:t>Dinoflagellates are an invaluable tool for deciphering the former depositional history of the eastern Piedmont</a:t>
            </a:r>
          </a:p>
          <a:p>
            <a:endParaRPr lang="en-US" sz="4000" dirty="0" smtClean="0"/>
          </a:p>
          <a:p>
            <a:r>
              <a:rPr lang="en-US" sz="4000" dirty="0" smtClean="0"/>
              <a:t>The eastern Piedmont Province in the past has been submerged </a:t>
            </a:r>
            <a:r>
              <a:rPr lang="en-US" sz="4000" dirty="0"/>
              <a:t>repeatedly </a:t>
            </a:r>
            <a:r>
              <a:rPr lang="en-US" sz="4000" dirty="0" smtClean="0"/>
              <a:t>by marine transgressions</a:t>
            </a:r>
          </a:p>
          <a:p>
            <a:endParaRPr lang="en-US" sz="4000" dirty="0" smtClean="0"/>
          </a:p>
          <a:p>
            <a:r>
              <a:rPr lang="en-US" sz="4000" dirty="0" smtClean="0"/>
              <a:t>The oldest of these transgressions was in the Late Cretaceous</a:t>
            </a:r>
          </a:p>
          <a:p>
            <a:endParaRPr lang="en-US" sz="4000" dirty="0" smtClean="0"/>
          </a:p>
          <a:p>
            <a:r>
              <a:rPr lang="en-US" sz="4000" dirty="0" smtClean="0"/>
              <a:t>The last transgression was at the end of the middle Miocene (and perhaps the earliest late Miocene?)</a:t>
            </a:r>
          </a:p>
          <a:p>
            <a:endParaRPr lang="en-US" sz="4000" dirty="0" smtClean="0"/>
          </a:p>
          <a:p>
            <a:r>
              <a:rPr lang="en-US" sz="4000" dirty="0" smtClean="0"/>
              <a:t>Since then, marine submergence of the eastern Piedmont has been prevented due to a combination of tectonic uplift in the Piedmont and a global drop of sea level due mostly to Antarctic glaciation</a:t>
            </a:r>
          </a:p>
          <a:p>
            <a:endParaRPr lang="en-US" dirty="0" smtClean="0"/>
          </a:p>
        </p:txBody>
      </p:sp>
    </p:spTree>
    <p:extLst>
      <p:ext uri="{BB962C8B-B14F-4D97-AF65-F5344CB8AC3E}">
        <p14:creationId xmlns:p14="http://schemas.microsoft.com/office/powerpoint/2010/main" val="1254820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93" r="12291" b="17375"/>
          <a:stretch/>
        </p:blipFill>
        <p:spPr bwMode="auto">
          <a:xfrm>
            <a:off x="3453414" y="242095"/>
            <a:ext cx="5370991" cy="6289675"/>
          </a:xfrm>
          <a:prstGeom prst="rect">
            <a:avLst/>
          </a:prstGeom>
          <a:solidFill>
            <a:srgbClr val="FFFF00"/>
          </a:solidFill>
          <a:ln>
            <a:noFill/>
          </a:ln>
          <a:effectLs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4572000"/>
            <a:ext cx="2885273" cy="1295400"/>
          </a:xfrm>
          <a:prstGeom prst="rect">
            <a:avLst/>
          </a:prstGeom>
        </p:spPr>
      </p:pic>
      <p:cxnSp>
        <p:nvCxnSpPr>
          <p:cNvPr id="11" name="Straight Connector 10"/>
          <p:cNvCxnSpPr/>
          <p:nvPr/>
        </p:nvCxnSpPr>
        <p:spPr>
          <a:xfrm flipV="1">
            <a:off x="2405063" y="248580"/>
            <a:ext cx="1048351" cy="5164001"/>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2405063" y="5610225"/>
            <a:ext cx="1057228" cy="897107"/>
          </a:xfrm>
          <a:prstGeom prst="line">
            <a:avLst/>
          </a:prstGeom>
        </p:spPr>
        <p:style>
          <a:lnRef idx="1">
            <a:schemeClr val="dk1"/>
          </a:lnRef>
          <a:fillRef idx="0">
            <a:schemeClr val="dk1"/>
          </a:fillRef>
          <a:effectRef idx="0">
            <a:schemeClr val="dk1"/>
          </a:effectRef>
          <a:fontRef idx="minor">
            <a:schemeClr val="tx1"/>
          </a:fontRef>
        </p:style>
      </p:cxnSp>
      <p:sp>
        <p:nvSpPr>
          <p:cNvPr id="2" name="5-Point Star 1"/>
          <p:cNvSpPr/>
          <p:nvPr/>
        </p:nvSpPr>
        <p:spPr>
          <a:xfrm>
            <a:off x="6147046" y="4572000"/>
            <a:ext cx="133104" cy="1270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4799" y="609600"/>
            <a:ext cx="2756095" cy="3046988"/>
          </a:xfrm>
          <a:prstGeom prst="rect">
            <a:avLst/>
          </a:prstGeom>
          <a:noFill/>
        </p:spPr>
        <p:txBody>
          <a:bodyPr wrap="square" rtlCol="0">
            <a:spAutoFit/>
          </a:bodyPr>
          <a:lstStyle/>
          <a:p>
            <a:r>
              <a:rPr lang="en-US" sz="3200" dirty="0" smtClean="0"/>
              <a:t>The Midlothian gravels are located far to the west of the Tidewater Fall </a:t>
            </a:r>
            <a:r>
              <a:rPr lang="en-US" sz="3200" dirty="0" smtClean="0"/>
              <a:t>Line (near star)</a:t>
            </a:r>
            <a:endParaRPr lang="en-US" sz="3200" dirty="0"/>
          </a:p>
        </p:txBody>
      </p:sp>
      <p:cxnSp>
        <p:nvCxnSpPr>
          <p:cNvPr id="5" name="Straight Connector 4"/>
          <p:cNvCxnSpPr/>
          <p:nvPr/>
        </p:nvCxnSpPr>
        <p:spPr>
          <a:xfrm flipH="1">
            <a:off x="7467600" y="248580"/>
            <a:ext cx="304800" cy="2723220"/>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flipH="1">
            <a:off x="7391400" y="2971800"/>
            <a:ext cx="76200" cy="355997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96443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027" y="609600"/>
            <a:ext cx="8229600" cy="2362200"/>
          </a:xfrm>
        </p:spPr>
        <p:txBody>
          <a:bodyPr>
            <a:noAutofit/>
          </a:bodyPr>
          <a:lstStyle/>
          <a:p>
            <a:r>
              <a:rPr lang="en-US" sz="2800" dirty="0" smtClean="0"/>
              <a:t>Outcrop of weathered </a:t>
            </a:r>
            <a:r>
              <a:rPr lang="en-US" sz="2800" dirty="0"/>
              <a:t>fine-grained </a:t>
            </a:r>
            <a:r>
              <a:rPr lang="en-US" sz="2800" dirty="0" smtClean="0"/>
              <a:t>marine beds between Midlothian gravels (above) and Richmond Basin Triassic strata (below).  Carter and others (2008) assigned this unit to the middle Miocene based on lithologic similarity to the Calvert and Choptank Formations.  Maximum thickness 18 feet.</a:t>
            </a:r>
            <a:endParaRPr lang="en-US" sz="2800" dirty="0"/>
          </a:p>
        </p:txBody>
      </p:sp>
      <p:pic>
        <p:nvPicPr>
          <p:cNvPr id="5" name="Picture 4" descr="MD-5A.jpg"/>
          <p:cNvPicPr>
            <a:picLocks noChangeAspect="1"/>
          </p:cNvPicPr>
          <p:nvPr/>
        </p:nvPicPr>
        <p:blipFill>
          <a:blip r:embed="rId2" cstate="print"/>
          <a:stretch>
            <a:fillRect/>
          </a:stretch>
        </p:blipFill>
        <p:spPr>
          <a:xfrm>
            <a:off x="297766" y="3382961"/>
            <a:ext cx="8652625" cy="2494006"/>
          </a:xfrm>
          <a:prstGeom prst="rect">
            <a:avLst/>
          </a:prstGeom>
        </p:spPr>
      </p:pic>
      <p:cxnSp>
        <p:nvCxnSpPr>
          <p:cNvPr id="6" name="Straight Connector 5"/>
          <p:cNvCxnSpPr/>
          <p:nvPr/>
        </p:nvCxnSpPr>
        <p:spPr>
          <a:xfrm>
            <a:off x="680490" y="4503223"/>
            <a:ext cx="822994" cy="1457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50417" y="4233785"/>
            <a:ext cx="822994" cy="1457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rot="613895">
            <a:off x="520390" y="4595033"/>
            <a:ext cx="1066800" cy="369332"/>
          </a:xfrm>
          <a:prstGeom prst="rect">
            <a:avLst/>
          </a:prstGeom>
        </p:spPr>
        <p:txBody>
          <a:bodyPr wrap="square">
            <a:spAutoFit/>
          </a:bodyPr>
          <a:lstStyle/>
          <a:p>
            <a:r>
              <a:rPr lang="en-US" b="1" dirty="0" smtClean="0">
                <a:latin typeface="Arial" pitchFamily="34" charset="0"/>
                <a:cs typeface="Arial" pitchFamily="34" charset="0"/>
              </a:rPr>
              <a:t>Triassic</a:t>
            </a:r>
            <a:endParaRPr lang="en-US" b="1" dirty="0"/>
          </a:p>
        </p:txBody>
      </p:sp>
      <p:sp>
        <p:nvSpPr>
          <p:cNvPr id="9" name="Rectangle 8"/>
          <p:cNvSpPr/>
          <p:nvPr/>
        </p:nvSpPr>
        <p:spPr>
          <a:xfrm>
            <a:off x="750572" y="4250831"/>
            <a:ext cx="613993" cy="369332"/>
          </a:xfrm>
          <a:prstGeom prst="rect">
            <a:avLst/>
          </a:prstGeom>
        </p:spPr>
        <p:txBody>
          <a:bodyPr wrap="square">
            <a:spAutoFit/>
          </a:bodyPr>
          <a:lstStyle/>
          <a:p>
            <a:r>
              <a:rPr lang="en-US" b="1" dirty="0" smtClean="0">
                <a:latin typeface="Arial" pitchFamily="34" charset="0"/>
                <a:cs typeface="Arial" pitchFamily="34" charset="0"/>
              </a:rPr>
              <a:t>Tcl</a:t>
            </a:r>
            <a:endParaRPr lang="en-US" b="1" dirty="0"/>
          </a:p>
        </p:txBody>
      </p:sp>
      <p:sp>
        <p:nvSpPr>
          <p:cNvPr id="10" name="Rectangle 9"/>
          <p:cNvSpPr/>
          <p:nvPr/>
        </p:nvSpPr>
        <p:spPr>
          <a:xfrm>
            <a:off x="827692" y="3881499"/>
            <a:ext cx="675792" cy="369332"/>
          </a:xfrm>
          <a:prstGeom prst="rect">
            <a:avLst/>
          </a:prstGeom>
        </p:spPr>
        <p:txBody>
          <a:bodyPr wrap="square">
            <a:spAutoFit/>
          </a:bodyPr>
          <a:lstStyle/>
          <a:p>
            <a:r>
              <a:rPr lang="en-US" b="1" dirty="0" smtClean="0">
                <a:latin typeface="Arial" pitchFamily="34" charset="0"/>
                <a:cs typeface="Arial" pitchFamily="34" charset="0"/>
              </a:rPr>
              <a:t>Tg</a:t>
            </a:r>
            <a:r>
              <a:rPr lang="en-US" b="1" baseline="-25000" dirty="0" smtClean="0">
                <a:latin typeface="Arial" pitchFamily="34" charset="0"/>
                <a:cs typeface="Arial" pitchFamily="34" charset="0"/>
              </a:rPr>
              <a:t>1</a:t>
            </a:r>
            <a:endParaRPr lang="en-US" b="1" dirty="0"/>
          </a:p>
        </p:txBody>
      </p:sp>
      <p:cxnSp>
        <p:nvCxnSpPr>
          <p:cNvPr id="11" name="Straight Arrow Connector 10"/>
          <p:cNvCxnSpPr/>
          <p:nvPr/>
        </p:nvCxnSpPr>
        <p:spPr>
          <a:xfrm flipV="1">
            <a:off x="5452452" y="5097529"/>
            <a:ext cx="314465" cy="3291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156385" y="5296343"/>
            <a:ext cx="2379471" cy="369332"/>
          </a:xfrm>
          <a:prstGeom prst="rect">
            <a:avLst/>
          </a:prstGeom>
        </p:spPr>
        <p:txBody>
          <a:bodyPr wrap="square">
            <a:spAutoFit/>
          </a:bodyPr>
          <a:lstStyle/>
          <a:p>
            <a:r>
              <a:rPr lang="en-US" b="1" dirty="0" smtClean="0">
                <a:latin typeface="Arial" pitchFamily="34" charset="0"/>
                <a:cs typeface="Arial" pitchFamily="34" charset="0"/>
              </a:rPr>
              <a:t>gravel at base of Tcl</a:t>
            </a:r>
            <a:endParaRPr lang="en-US" b="1" dirty="0"/>
          </a:p>
        </p:txBody>
      </p:sp>
      <p:cxnSp>
        <p:nvCxnSpPr>
          <p:cNvPr id="13" name="Straight Connector 12"/>
          <p:cNvCxnSpPr/>
          <p:nvPr/>
        </p:nvCxnSpPr>
        <p:spPr>
          <a:xfrm flipV="1">
            <a:off x="7015230" y="4281549"/>
            <a:ext cx="653042" cy="817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000942" y="4001314"/>
            <a:ext cx="576841" cy="76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rot="21122059">
            <a:off x="7556498" y="3843978"/>
            <a:ext cx="1600199" cy="369332"/>
          </a:xfrm>
          <a:prstGeom prst="rect">
            <a:avLst/>
          </a:prstGeom>
        </p:spPr>
        <p:txBody>
          <a:bodyPr wrap="square">
            <a:spAutoFit/>
          </a:bodyPr>
          <a:lstStyle/>
          <a:p>
            <a:r>
              <a:rPr lang="en-US" b="1" dirty="0" smtClean="0">
                <a:latin typeface="Arial" pitchFamily="34" charset="0"/>
                <a:cs typeface="Arial" pitchFamily="34" charset="0"/>
              </a:rPr>
              <a:t>Tg</a:t>
            </a:r>
            <a:r>
              <a:rPr lang="en-US" b="1" baseline="-25000" dirty="0" smtClean="0">
                <a:latin typeface="Arial" pitchFamily="34" charset="0"/>
                <a:cs typeface="Arial" pitchFamily="34" charset="0"/>
              </a:rPr>
              <a:t>1 </a:t>
            </a:r>
            <a:r>
              <a:rPr lang="en-US" b="1" dirty="0" smtClean="0">
                <a:latin typeface="Arial" pitchFamily="34" charset="0"/>
                <a:cs typeface="Arial" pitchFamily="34" charset="0"/>
              </a:rPr>
              <a:t>gravel</a:t>
            </a:r>
            <a:endParaRPr lang="en-US" b="1" dirty="0"/>
          </a:p>
        </p:txBody>
      </p:sp>
      <p:sp>
        <p:nvSpPr>
          <p:cNvPr id="16" name="Rectangle 15"/>
          <p:cNvSpPr/>
          <p:nvPr/>
        </p:nvSpPr>
        <p:spPr>
          <a:xfrm>
            <a:off x="3180197" y="4233785"/>
            <a:ext cx="1270469" cy="369332"/>
          </a:xfrm>
          <a:prstGeom prst="rect">
            <a:avLst/>
          </a:prstGeom>
        </p:spPr>
        <p:txBody>
          <a:bodyPr wrap="square">
            <a:spAutoFit/>
          </a:bodyPr>
          <a:lstStyle/>
          <a:p>
            <a:r>
              <a:rPr lang="en-US" b="1" dirty="0" smtClean="0">
                <a:latin typeface="Arial" pitchFamily="34" charset="0"/>
                <a:cs typeface="Arial" pitchFamily="34" charset="0"/>
              </a:rPr>
              <a:t> Tg</a:t>
            </a:r>
            <a:r>
              <a:rPr lang="en-US" b="1" baseline="-25000" dirty="0" smtClean="0">
                <a:latin typeface="Arial" pitchFamily="34" charset="0"/>
                <a:cs typeface="Arial" pitchFamily="34" charset="0"/>
              </a:rPr>
              <a:t>1 </a:t>
            </a:r>
            <a:r>
              <a:rPr lang="en-US" b="1" dirty="0" smtClean="0">
                <a:latin typeface="Arial" pitchFamily="34" charset="0"/>
                <a:cs typeface="Arial" pitchFamily="34" charset="0"/>
              </a:rPr>
              <a:t>sand</a:t>
            </a:r>
            <a:endParaRPr lang="en-US" b="1" dirty="0"/>
          </a:p>
        </p:txBody>
      </p:sp>
      <p:sp>
        <p:nvSpPr>
          <p:cNvPr id="3" name="TextBox 2"/>
          <p:cNvSpPr txBox="1"/>
          <p:nvPr/>
        </p:nvSpPr>
        <p:spPr>
          <a:xfrm>
            <a:off x="6338258" y="5996299"/>
            <a:ext cx="2400735" cy="369332"/>
          </a:xfrm>
          <a:prstGeom prst="rect">
            <a:avLst/>
          </a:prstGeom>
          <a:noFill/>
        </p:spPr>
        <p:txBody>
          <a:bodyPr wrap="square" rtlCol="0">
            <a:spAutoFit/>
          </a:bodyPr>
          <a:lstStyle/>
          <a:p>
            <a:r>
              <a:rPr lang="en-US" dirty="0" smtClean="0"/>
              <a:t>Photo by Mark Carter</a:t>
            </a:r>
            <a:endParaRPr lang="en-US" dirty="0"/>
          </a:p>
        </p:txBody>
      </p:sp>
    </p:spTree>
    <p:extLst>
      <p:ext uri="{BB962C8B-B14F-4D97-AF65-F5344CB8AC3E}">
        <p14:creationId xmlns:p14="http://schemas.microsoft.com/office/powerpoint/2010/main" val="2671756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266700"/>
            <a:ext cx="7239000" cy="1028700"/>
          </a:xfrm>
        </p:spPr>
        <p:txBody>
          <a:bodyPr>
            <a:normAutofit fontScale="77500" lnSpcReduction="20000"/>
          </a:bodyPr>
          <a:lstStyle/>
          <a:p>
            <a:r>
              <a:rPr lang="en-US" b="1" dirty="0">
                <a:latin typeface="Arial" pitchFamily="34" charset="0"/>
                <a:cs typeface="Arial" pitchFamily="34" charset="0"/>
              </a:rPr>
              <a:t>Contact between blue-gray clay </a:t>
            </a:r>
            <a:r>
              <a:rPr lang="en-US" b="1" dirty="0" smtClean="0">
                <a:latin typeface="Arial" pitchFamily="34" charset="0"/>
                <a:cs typeface="Arial" pitchFamily="34" charset="0"/>
              </a:rPr>
              <a:t>and high-level Midlothian </a:t>
            </a:r>
            <a:r>
              <a:rPr lang="en-US" b="1" dirty="0">
                <a:latin typeface="Arial" pitchFamily="34" charset="0"/>
                <a:cs typeface="Arial" pitchFamily="34" charset="0"/>
              </a:rPr>
              <a:t>gravel </a:t>
            </a:r>
            <a:r>
              <a:rPr lang="en-US" b="1" dirty="0" smtClean="0">
                <a:latin typeface="Arial" pitchFamily="34" charset="0"/>
                <a:cs typeface="Arial" pitchFamily="34" charset="0"/>
              </a:rPr>
              <a:t>at </a:t>
            </a:r>
            <a:r>
              <a:rPr lang="en-US" b="1" dirty="0">
                <a:latin typeface="Arial" pitchFamily="34" charset="0"/>
                <a:cs typeface="Arial" pitchFamily="34" charset="0"/>
              </a:rPr>
              <a:t>Station </a:t>
            </a:r>
            <a:r>
              <a:rPr lang="en-US" b="1" dirty="0" smtClean="0">
                <a:latin typeface="Arial" pitchFamily="34" charset="0"/>
                <a:cs typeface="Arial" pitchFamily="34" charset="0"/>
              </a:rPr>
              <a:t>BAMC-678/680, </a:t>
            </a:r>
            <a:r>
              <a:rPr lang="en-US" b="1" dirty="0">
                <a:latin typeface="Arial" pitchFamily="34" charset="0"/>
                <a:cs typeface="Arial" pitchFamily="34" charset="0"/>
              </a:rPr>
              <a:t>marked by 3 cm-thick </a:t>
            </a:r>
            <a:r>
              <a:rPr lang="en-US" b="1" dirty="0" err="1">
                <a:latin typeface="Arial" pitchFamily="34" charset="0"/>
                <a:cs typeface="Arial" pitchFamily="34" charset="0"/>
              </a:rPr>
              <a:t>ferricrete</a:t>
            </a:r>
            <a:r>
              <a:rPr lang="en-US" b="1" dirty="0">
                <a:latin typeface="Arial" pitchFamily="34" charset="0"/>
                <a:cs typeface="Arial" pitchFamily="34" charset="0"/>
              </a:rPr>
              <a:t> (Fe) layer</a:t>
            </a:r>
          </a:p>
          <a:p>
            <a:endParaRPr lang="en-US" dirty="0"/>
          </a:p>
        </p:txBody>
      </p:sp>
      <p:pic>
        <p:nvPicPr>
          <p:cNvPr id="5" name="Picture 4" descr="BAMC-678B  clay-gravel contact.JPG"/>
          <p:cNvPicPr>
            <a:picLocks noChangeAspect="1"/>
          </p:cNvPicPr>
          <p:nvPr/>
        </p:nvPicPr>
        <p:blipFill>
          <a:blip r:embed="rId2" cstate="print"/>
          <a:stretch>
            <a:fillRect/>
          </a:stretch>
        </p:blipFill>
        <p:spPr>
          <a:xfrm>
            <a:off x="1295400" y="1409700"/>
            <a:ext cx="6654800" cy="4991100"/>
          </a:xfrm>
          <a:prstGeom prst="rect">
            <a:avLst/>
          </a:prstGeom>
        </p:spPr>
      </p:pic>
      <p:sp>
        <p:nvSpPr>
          <p:cNvPr id="2" name="Rectangle 1"/>
          <p:cNvSpPr/>
          <p:nvPr/>
        </p:nvSpPr>
        <p:spPr>
          <a:xfrm>
            <a:off x="6629400" y="6409565"/>
            <a:ext cx="2203360" cy="369332"/>
          </a:xfrm>
          <a:prstGeom prst="rect">
            <a:avLst/>
          </a:prstGeom>
        </p:spPr>
        <p:txBody>
          <a:bodyPr wrap="none">
            <a:spAutoFit/>
          </a:bodyPr>
          <a:lstStyle/>
          <a:p>
            <a:r>
              <a:rPr lang="en-US" dirty="0"/>
              <a:t>Photo by Mark Carter</a:t>
            </a:r>
          </a:p>
        </p:txBody>
      </p:sp>
    </p:spTree>
    <p:extLst>
      <p:ext uri="{BB962C8B-B14F-4D97-AF65-F5344CB8AC3E}">
        <p14:creationId xmlns:p14="http://schemas.microsoft.com/office/powerpoint/2010/main" val="3955150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125" y="609600"/>
            <a:ext cx="8229600" cy="1066800"/>
          </a:xfrm>
        </p:spPr>
        <p:txBody>
          <a:bodyPr>
            <a:normAutofit fontScale="90000"/>
          </a:bodyPr>
          <a:lstStyle/>
          <a:p>
            <a:r>
              <a:rPr lang="en-US" dirty="0" err="1" smtClean="0"/>
              <a:t>Stratigraphically</a:t>
            </a:r>
            <a:r>
              <a:rPr lang="en-US" dirty="0" smtClean="0"/>
              <a:t> important Miocene dinoflagellates in Midlothian samples</a:t>
            </a:r>
            <a:endParaRPr lang="en-US" dirty="0"/>
          </a:p>
        </p:txBody>
      </p:sp>
      <p:sp>
        <p:nvSpPr>
          <p:cNvPr id="4" name="Title 1"/>
          <p:cNvSpPr txBox="1">
            <a:spLocks/>
          </p:cNvSpPr>
          <p:nvPr/>
        </p:nvSpPr>
        <p:spPr>
          <a:xfrm>
            <a:off x="2131120" y="4778368"/>
            <a:ext cx="2514600" cy="7713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i="1" dirty="0" err="1" smtClean="0"/>
              <a:t>Minisphaeridium</a:t>
            </a:r>
            <a:r>
              <a:rPr lang="en-US" sz="2000" i="1" dirty="0" smtClean="0"/>
              <a:t> </a:t>
            </a:r>
            <a:r>
              <a:rPr lang="en-US" sz="2000" i="1" dirty="0" err="1" smtClean="0"/>
              <a:t>latirictum</a:t>
            </a:r>
            <a:endParaRPr lang="en-US" sz="2000" i="1" dirty="0" smtClean="0"/>
          </a:p>
        </p:txBody>
      </p:sp>
      <p:pic>
        <p:nvPicPr>
          <p:cNvPr id="5" name="Picture 2" descr="R6742_0025.t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3556" y="2948544"/>
            <a:ext cx="1723601" cy="171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flipH="1">
            <a:off x="198090" y="4920278"/>
            <a:ext cx="2247901" cy="5032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i="1" dirty="0" err="1" smtClean="0"/>
              <a:t>Cannosphaeropsis</a:t>
            </a:r>
            <a:r>
              <a:rPr lang="en-US" sz="2000" i="1" dirty="0" smtClean="0"/>
              <a:t> </a:t>
            </a:r>
            <a:r>
              <a:rPr lang="en-US" sz="2000" i="1" dirty="0" err="1" smtClean="0"/>
              <a:t>passio</a:t>
            </a:r>
            <a:endParaRPr lang="en-US" sz="2000" i="1" dirty="0" smtClean="0"/>
          </a:p>
        </p:txBody>
      </p:sp>
      <p:pic>
        <p:nvPicPr>
          <p:cNvPr id="9" name="Content Placeholder 3" descr="R6743_0002.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V="1">
            <a:off x="457200" y="2948544"/>
            <a:ext cx="1729683" cy="1738832"/>
          </a:xfrm>
          <a:prstGeom prst="rect">
            <a:avLst/>
          </a:prstGeom>
        </p:spPr>
      </p:pic>
      <p:sp>
        <p:nvSpPr>
          <p:cNvPr id="12" name="Title 1"/>
          <p:cNvSpPr txBox="1">
            <a:spLocks/>
          </p:cNvSpPr>
          <p:nvPr/>
        </p:nvSpPr>
        <p:spPr>
          <a:xfrm>
            <a:off x="4487742" y="4741792"/>
            <a:ext cx="2105377" cy="89138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err="1" smtClean="0"/>
              <a:t>Selenopemphix</a:t>
            </a:r>
            <a:r>
              <a:rPr lang="en-US" sz="2000" dirty="0" smtClean="0"/>
              <a:t> </a:t>
            </a:r>
            <a:r>
              <a:rPr lang="en-US" sz="2000" dirty="0" err="1" smtClean="0"/>
              <a:t>dionaeacysta</a:t>
            </a:r>
            <a:endParaRPr lang="en-US" sz="2000" dirty="0" smtClean="0"/>
          </a:p>
        </p:txBody>
      </p:sp>
      <p:pic>
        <p:nvPicPr>
          <p:cNvPr id="13" name="Content Placeholder 3" descr="R6743_0008.tif"/>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4529945" y="2938120"/>
            <a:ext cx="1981052" cy="1727071"/>
          </a:xfrm>
        </p:spPr>
      </p:pic>
      <p:sp>
        <p:nvSpPr>
          <p:cNvPr id="14" name="TextBox 4"/>
          <p:cNvSpPr txBox="1">
            <a:spLocks noChangeArrowheads="1"/>
          </p:cNvSpPr>
          <p:nvPr/>
        </p:nvSpPr>
        <p:spPr bwMode="auto">
          <a:xfrm>
            <a:off x="4487742" y="4371109"/>
            <a:ext cx="8354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80" charset="0"/>
              </a:defRPr>
            </a:lvl1pPr>
            <a:lvl2pPr marL="742950" indent="-285750">
              <a:defRPr>
                <a:solidFill>
                  <a:schemeClr val="tx1"/>
                </a:solidFill>
                <a:latin typeface="Calibri" pitchFamily="80" charset="0"/>
              </a:defRPr>
            </a:lvl2pPr>
            <a:lvl3pPr marL="1143000" indent="-228600">
              <a:defRPr>
                <a:solidFill>
                  <a:schemeClr val="tx1"/>
                </a:solidFill>
                <a:latin typeface="Calibri" pitchFamily="80" charset="0"/>
              </a:defRPr>
            </a:lvl3pPr>
            <a:lvl4pPr marL="1600200" indent="-228600">
              <a:defRPr>
                <a:solidFill>
                  <a:schemeClr val="tx1"/>
                </a:solidFill>
                <a:latin typeface="Calibri" pitchFamily="80" charset="0"/>
              </a:defRPr>
            </a:lvl4pPr>
            <a:lvl5pPr marL="2057400" indent="-228600">
              <a:defRPr>
                <a:solidFill>
                  <a:schemeClr val="tx1"/>
                </a:solidFill>
                <a:latin typeface="Calibri" pitchFamily="80" charset="0"/>
              </a:defRPr>
            </a:lvl5pPr>
            <a:lvl6pPr marL="2514600" indent="-228600" fontAlgn="base">
              <a:spcBef>
                <a:spcPct val="0"/>
              </a:spcBef>
              <a:spcAft>
                <a:spcPct val="0"/>
              </a:spcAft>
              <a:defRPr>
                <a:solidFill>
                  <a:schemeClr val="tx1"/>
                </a:solidFill>
                <a:latin typeface="Calibri" pitchFamily="80" charset="0"/>
              </a:defRPr>
            </a:lvl6pPr>
            <a:lvl7pPr marL="2971800" indent="-228600" fontAlgn="base">
              <a:spcBef>
                <a:spcPct val="0"/>
              </a:spcBef>
              <a:spcAft>
                <a:spcPct val="0"/>
              </a:spcAft>
              <a:defRPr>
                <a:solidFill>
                  <a:schemeClr val="tx1"/>
                </a:solidFill>
                <a:latin typeface="Calibri" pitchFamily="80" charset="0"/>
              </a:defRPr>
            </a:lvl7pPr>
            <a:lvl8pPr marL="3429000" indent="-228600" fontAlgn="base">
              <a:spcBef>
                <a:spcPct val="0"/>
              </a:spcBef>
              <a:spcAft>
                <a:spcPct val="0"/>
              </a:spcAft>
              <a:defRPr>
                <a:solidFill>
                  <a:schemeClr val="tx1"/>
                </a:solidFill>
                <a:latin typeface="Calibri" pitchFamily="80" charset="0"/>
              </a:defRPr>
            </a:lvl8pPr>
            <a:lvl9pPr marL="3886200" indent="-228600" fontAlgn="base">
              <a:spcBef>
                <a:spcPct val="0"/>
              </a:spcBef>
              <a:spcAft>
                <a:spcPct val="0"/>
              </a:spcAft>
              <a:defRPr>
                <a:solidFill>
                  <a:schemeClr val="tx1"/>
                </a:solidFill>
                <a:latin typeface="Calibri" pitchFamily="80" charset="0"/>
              </a:defRPr>
            </a:lvl9pPr>
          </a:lstStyle>
          <a:p>
            <a:r>
              <a:rPr lang="en-US" dirty="0" smtClean="0"/>
              <a:t>20 µm </a:t>
            </a:r>
            <a:endParaRPr lang="en-US" dirty="0"/>
          </a:p>
        </p:txBody>
      </p:sp>
      <p:sp>
        <p:nvSpPr>
          <p:cNvPr id="15" name="Rectangle 5"/>
          <p:cNvSpPr>
            <a:spLocks noChangeArrowheads="1"/>
          </p:cNvSpPr>
          <p:nvPr/>
        </p:nvSpPr>
        <p:spPr bwMode="auto">
          <a:xfrm>
            <a:off x="4645720" y="4385692"/>
            <a:ext cx="506966" cy="5575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TextBox 15"/>
          <p:cNvSpPr txBox="1"/>
          <p:nvPr/>
        </p:nvSpPr>
        <p:spPr>
          <a:xfrm>
            <a:off x="446045" y="2289076"/>
            <a:ext cx="1802159" cy="707886"/>
          </a:xfrm>
          <a:prstGeom prst="rect">
            <a:avLst/>
          </a:prstGeom>
          <a:noFill/>
        </p:spPr>
        <p:txBody>
          <a:bodyPr wrap="square" rtlCol="0">
            <a:spAutoFit/>
          </a:bodyPr>
          <a:lstStyle/>
          <a:p>
            <a:r>
              <a:rPr lang="en-US" sz="2000" dirty="0" smtClean="0"/>
              <a:t>Range – DN7 marker species</a:t>
            </a:r>
            <a:endParaRPr lang="en-US" sz="2000" dirty="0"/>
          </a:p>
        </p:txBody>
      </p:sp>
      <p:sp>
        <p:nvSpPr>
          <p:cNvPr id="21" name="TextBox 20"/>
          <p:cNvSpPr txBox="1"/>
          <p:nvPr/>
        </p:nvSpPr>
        <p:spPr>
          <a:xfrm>
            <a:off x="2562413" y="2240658"/>
            <a:ext cx="1612664" cy="707886"/>
          </a:xfrm>
          <a:prstGeom prst="rect">
            <a:avLst/>
          </a:prstGeom>
          <a:noFill/>
        </p:spPr>
        <p:txBody>
          <a:bodyPr wrap="square" rtlCol="0">
            <a:spAutoFit/>
          </a:bodyPr>
          <a:lstStyle/>
          <a:p>
            <a:r>
              <a:rPr lang="en-US" sz="2000" dirty="0" smtClean="0"/>
              <a:t>Range top –</a:t>
            </a:r>
          </a:p>
          <a:p>
            <a:r>
              <a:rPr lang="en-US" sz="2000" dirty="0" smtClean="0"/>
              <a:t> low in DN8</a:t>
            </a:r>
            <a:endParaRPr lang="en-US" sz="2000" dirty="0"/>
          </a:p>
        </p:txBody>
      </p:sp>
      <p:sp>
        <p:nvSpPr>
          <p:cNvPr id="22" name="TextBox 21"/>
          <p:cNvSpPr txBox="1"/>
          <p:nvPr/>
        </p:nvSpPr>
        <p:spPr>
          <a:xfrm>
            <a:off x="4743973" y="2266891"/>
            <a:ext cx="1652871" cy="707886"/>
          </a:xfrm>
          <a:prstGeom prst="rect">
            <a:avLst/>
          </a:prstGeom>
          <a:noFill/>
        </p:spPr>
        <p:txBody>
          <a:bodyPr wrap="square" rtlCol="0">
            <a:spAutoFit/>
          </a:bodyPr>
          <a:lstStyle/>
          <a:p>
            <a:r>
              <a:rPr lang="en-US" sz="2000" dirty="0" smtClean="0"/>
              <a:t>Range base –</a:t>
            </a:r>
          </a:p>
          <a:p>
            <a:r>
              <a:rPr lang="en-US" sz="2000" dirty="0" smtClean="0"/>
              <a:t>base of DN6</a:t>
            </a:r>
            <a:endParaRPr lang="en-US" sz="2000" dirty="0"/>
          </a:p>
        </p:txBody>
      </p:sp>
      <p:sp>
        <p:nvSpPr>
          <p:cNvPr id="23" name="Title 1"/>
          <p:cNvSpPr txBox="1">
            <a:spLocks/>
          </p:cNvSpPr>
          <p:nvPr/>
        </p:nvSpPr>
        <p:spPr>
          <a:xfrm>
            <a:off x="6724217" y="4600397"/>
            <a:ext cx="184135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i="1" dirty="0" err="1" smtClean="0"/>
              <a:t>Erymnodinium</a:t>
            </a:r>
            <a:r>
              <a:rPr lang="en-US" sz="2000" i="1" dirty="0" smtClean="0"/>
              <a:t> </a:t>
            </a:r>
            <a:r>
              <a:rPr lang="en-US" sz="2000" i="1" dirty="0" err="1" smtClean="0"/>
              <a:t>delectabile</a:t>
            </a:r>
            <a:endParaRPr lang="en-US" sz="2000" i="1" dirty="0" smtClean="0"/>
          </a:p>
        </p:txBody>
      </p:sp>
      <p:pic>
        <p:nvPicPr>
          <p:cNvPr id="24" name="Content Placeholder 3" descr="R6744_0026.t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814869" y="2959636"/>
            <a:ext cx="1707615" cy="1716647"/>
          </a:xfrm>
          <a:prstGeom prst="rect">
            <a:avLst/>
          </a:prstGeom>
        </p:spPr>
      </p:pic>
      <p:sp>
        <p:nvSpPr>
          <p:cNvPr id="25" name="TextBox 4"/>
          <p:cNvSpPr txBox="1">
            <a:spLocks noChangeArrowheads="1"/>
          </p:cNvSpPr>
          <p:nvPr/>
        </p:nvSpPr>
        <p:spPr bwMode="auto">
          <a:xfrm>
            <a:off x="6724217" y="4400380"/>
            <a:ext cx="827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80" charset="0"/>
              </a:defRPr>
            </a:lvl1pPr>
            <a:lvl2pPr marL="742950" indent="-285750">
              <a:defRPr>
                <a:solidFill>
                  <a:schemeClr val="tx1"/>
                </a:solidFill>
                <a:latin typeface="Calibri" pitchFamily="80" charset="0"/>
              </a:defRPr>
            </a:lvl2pPr>
            <a:lvl3pPr marL="1143000" indent="-228600">
              <a:defRPr>
                <a:solidFill>
                  <a:schemeClr val="tx1"/>
                </a:solidFill>
                <a:latin typeface="Calibri" pitchFamily="80" charset="0"/>
              </a:defRPr>
            </a:lvl3pPr>
            <a:lvl4pPr marL="1600200" indent="-228600">
              <a:defRPr>
                <a:solidFill>
                  <a:schemeClr val="tx1"/>
                </a:solidFill>
                <a:latin typeface="Calibri" pitchFamily="80" charset="0"/>
              </a:defRPr>
            </a:lvl4pPr>
            <a:lvl5pPr marL="2057400" indent="-228600">
              <a:defRPr>
                <a:solidFill>
                  <a:schemeClr val="tx1"/>
                </a:solidFill>
                <a:latin typeface="Calibri" pitchFamily="80" charset="0"/>
              </a:defRPr>
            </a:lvl5pPr>
            <a:lvl6pPr marL="2514600" indent="-228600" fontAlgn="base">
              <a:spcBef>
                <a:spcPct val="0"/>
              </a:spcBef>
              <a:spcAft>
                <a:spcPct val="0"/>
              </a:spcAft>
              <a:defRPr>
                <a:solidFill>
                  <a:schemeClr val="tx1"/>
                </a:solidFill>
                <a:latin typeface="Calibri" pitchFamily="80" charset="0"/>
              </a:defRPr>
            </a:lvl6pPr>
            <a:lvl7pPr marL="2971800" indent="-228600" fontAlgn="base">
              <a:spcBef>
                <a:spcPct val="0"/>
              </a:spcBef>
              <a:spcAft>
                <a:spcPct val="0"/>
              </a:spcAft>
              <a:defRPr>
                <a:solidFill>
                  <a:schemeClr val="tx1"/>
                </a:solidFill>
                <a:latin typeface="Calibri" pitchFamily="80" charset="0"/>
              </a:defRPr>
            </a:lvl7pPr>
            <a:lvl8pPr marL="3429000" indent="-228600" fontAlgn="base">
              <a:spcBef>
                <a:spcPct val="0"/>
              </a:spcBef>
              <a:spcAft>
                <a:spcPct val="0"/>
              </a:spcAft>
              <a:defRPr>
                <a:solidFill>
                  <a:schemeClr val="tx1"/>
                </a:solidFill>
                <a:latin typeface="Calibri" pitchFamily="80" charset="0"/>
              </a:defRPr>
            </a:lvl8pPr>
            <a:lvl9pPr marL="3886200" indent="-228600" fontAlgn="base">
              <a:spcBef>
                <a:spcPct val="0"/>
              </a:spcBef>
              <a:spcAft>
                <a:spcPct val="0"/>
              </a:spcAft>
              <a:defRPr>
                <a:solidFill>
                  <a:schemeClr val="tx1"/>
                </a:solidFill>
                <a:latin typeface="Calibri" pitchFamily="80" charset="0"/>
              </a:defRPr>
            </a:lvl9pPr>
          </a:lstStyle>
          <a:p>
            <a:r>
              <a:rPr lang="en-US" dirty="0"/>
              <a:t>20 µm </a:t>
            </a:r>
          </a:p>
        </p:txBody>
      </p:sp>
      <p:sp>
        <p:nvSpPr>
          <p:cNvPr id="26" name="Rectangle 5"/>
          <p:cNvSpPr>
            <a:spLocks noChangeArrowheads="1"/>
          </p:cNvSpPr>
          <p:nvPr/>
        </p:nvSpPr>
        <p:spPr bwMode="auto">
          <a:xfrm>
            <a:off x="6942185" y="4404103"/>
            <a:ext cx="306745" cy="4571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Box 4"/>
          <p:cNvSpPr txBox="1">
            <a:spLocks noChangeArrowheads="1"/>
          </p:cNvSpPr>
          <p:nvPr/>
        </p:nvSpPr>
        <p:spPr bwMode="auto">
          <a:xfrm>
            <a:off x="2528570" y="4377049"/>
            <a:ext cx="8354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80" charset="0"/>
              </a:defRPr>
            </a:lvl1pPr>
            <a:lvl2pPr marL="742950" indent="-285750">
              <a:defRPr>
                <a:solidFill>
                  <a:schemeClr val="tx1"/>
                </a:solidFill>
                <a:latin typeface="Calibri" pitchFamily="80" charset="0"/>
              </a:defRPr>
            </a:lvl2pPr>
            <a:lvl3pPr marL="1143000" indent="-228600">
              <a:defRPr>
                <a:solidFill>
                  <a:schemeClr val="tx1"/>
                </a:solidFill>
                <a:latin typeface="Calibri" pitchFamily="80" charset="0"/>
              </a:defRPr>
            </a:lvl3pPr>
            <a:lvl4pPr marL="1600200" indent="-228600">
              <a:defRPr>
                <a:solidFill>
                  <a:schemeClr val="tx1"/>
                </a:solidFill>
                <a:latin typeface="Calibri" pitchFamily="80" charset="0"/>
              </a:defRPr>
            </a:lvl4pPr>
            <a:lvl5pPr marL="2057400" indent="-228600">
              <a:defRPr>
                <a:solidFill>
                  <a:schemeClr val="tx1"/>
                </a:solidFill>
                <a:latin typeface="Calibri" pitchFamily="80" charset="0"/>
              </a:defRPr>
            </a:lvl5pPr>
            <a:lvl6pPr marL="2514600" indent="-228600" fontAlgn="base">
              <a:spcBef>
                <a:spcPct val="0"/>
              </a:spcBef>
              <a:spcAft>
                <a:spcPct val="0"/>
              </a:spcAft>
              <a:defRPr>
                <a:solidFill>
                  <a:schemeClr val="tx1"/>
                </a:solidFill>
                <a:latin typeface="Calibri" pitchFamily="80" charset="0"/>
              </a:defRPr>
            </a:lvl6pPr>
            <a:lvl7pPr marL="2971800" indent="-228600" fontAlgn="base">
              <a:spcBef>
                <a:spcPct val="0"/>
              </a:spcBef>
              <a:spcAft>
                <a:spcPct val="0"/>
              </a:spcAft>
              <a:defRPr>
                <a:solidFill>
                  <a:schemeClr val="tx1"/>
                </a:solidFill>
                <a:latin typeface="Calibri" pitchFamily="80" charset="0"/>
              </a:defRPr>
            </a:lvl7pPr>
            <a:lvl8pPr marL="3429000" indent="-228600" fontAlgn="base">
              <a:spcBef>
                <a:spcPct val="0"/>
              </a:spcBef>
              <a:spcAft>
                <a:spcPct val="0"/>
              </a:spcAft>
              <a:defRPr>
                <a:solidFill>
                  <a:schemeClr val="tx1"/>
                </a:solidFill>
                <a:latin typeface="Calibri" pitchFamily="80" charset="0"/>
              </a:defRPr>
            </a:lvl8pPr>
            <a:lvl9pPr marL="3886200" indent="-228600" fontAlgn="base">
              <a:spcBef>
                <a:spcPct val="0"/>
              </a:spcBef>
              <a:spcAft>
                <a:spcPct val="0"/>
              </a:spcAft>
              <a:defRPr>
                <a:solidFill>
                  <a:schemeClr val="tx1"/>
                </a:solidFill>
                <a:latin typeface="Calibri" pitchFamily="80" charset="0"/>
              </a:defRPr>
            </a:lvl9pPr>
          </a:lstStyle>
          <a:p>
            <a:r>
              <a:rPr lang="en-US" dirty="0" smtClean="0"/>
              <a:t>20 µm </a:t>
            </a:r>
            <a:endParaRPr lang="en-US" dirty="0"/>
          </a:p>
        </p:txBody>
      </p:sp>
      <p:sp>
        <p:nvSpPr>
          <p:cNvPr id="28" name="TextBox 4"/>
          <p:cNvSpPr txBox="1">
            <a:spLocks noChangeArrowheads="1"/>
          </p:cNvSpPr>
          <p:nvPr/>
        </p:nvSpPr>
        <p:spPr bwMode="auto">
          <a:xfrm>
            <a:off x="457200" y="4390212"/>
            <a:ext cx="8354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80" charset="0"/>
              </a:defRPr>
            </a:lvl1pPr>
            <a:lvl2pPr marL="742950" indent="-285750">
              <a:defRPr>
                <a:solidFill>
                  <a:schemeClr val="tx1"/>
                </a:solidFill>
                <a:latin typeface="Calibri" pitchFamily="80" charset="0"/>
              </a:defRPr>
            </a:lvl2pPr>
            <a:lvl3pPr marL="1143000" indent="-228600">
              <a:defRPr>
                <a:solidFill>
                  <a:schemeClr val="tx1"/>
                </a:solidFill>
                <a:latin typeface="Calibri" pitchFamily="80" charset="0"/>
              </a:defRPr>
            </a:lvl3pPr>
            <a:lvl4pPr marL="1600200" indent="-228600">
              <a:defRPr>
                <a:solidFill>
                  <a:schemeClr val="tx1"/>
                </a:solidFill>
                <a:latin typeface="Calibri" pitchFamily="80" charset="0"/>
              </a:defRPr>
            </a:lvl4pPr>
            <a:lvl5pPr marL="2057400" indent="-228600">
              <a:defRPr>
                <a:solidFill>
                  <a:schemeClr val="tx1"/>
                </a:solidFill>
                <a:latin typeface="Calibri" pitchFamily="80" charset="0"/>
              </a:defRPr>
            </a:lvl5pPr>
            <a:lvl6pPr marL="2514600" indent="-228600" fontAlgn="base">
              <a:spcBef>
                <a:spcPct val="0"/>
              </a:spcBef>
              <a:spcAft>
                <a:spcPct val="0"/>
              </a:spcAft>
              <a:defRPr>
                <a:solidFill>
                  <a:schemeClr val="tx1"/>
                </a:solidFill>
                <a:latin typeface="Calibri" pitchFamily="80" charset="0"/>
              </a:defRPr>
            </a:lvl6pPr>
            <a:lvl7pPr marL="2971800" indent="-228600" fontAlgn="base">
              <a:spcBef>
                <a:spcPct val="0"/>
              </a:spcBef>
              <a:spcAft>
                <a:spcPct val="0"/>
              </a:spcAft>
              <a:defRPr>
                <a:solidFill>
                  <a:schemeClr val="tx1"/>
                </a:solidFill>
                <a:latin typeface="Calibri" pitchFamily="80" charset="0"/>
              </a:defRPr>
            </a:lvl7pPr>
            <a:lvl8pPr marL="3429000" indent="-228600" fontAlgn="base">
              <a:spcBef>
                <a:spcPct val="0"/>
              </a:spcBef>
              <a:spcAft>
                <a:spcPct val="0"/>
              </a:spcAft>
              <a:defRPr>
                <a:solidFill>
                  <a:schemeClr val="tx1"/>
                </a:solidFill>
                <a:latin typeface="Calibri" pitchFamily="80" charset="0"/>
              </a:defRPr>
            </a:lvl8pPr>
            <a:lvl9pPr marL="3886200" indent="-228600" fontAlgn="base">
              <a:spcBef>
                <a:spcPct val="0"/>
              </a:spcBef>
              <a:spcAft>
                <a:spcPct val="0"/>
              </a:spcAft>
              <a:defRPr>
                <a:solidFill>
                  <a:schemeClr val="tx1"/>
                </a:solidFill>
                <a:latin typeface="Calibri" pitchFamily="80" charset="0"/>
              </a:defRPr>
            </a:lvl9pPr>
          </a:lstStyle>
          <a:p>
            <a:r>
              <a:rPr lang="en-US" dirty="0" smtClean="0"/>
              <a:t>20 µm </a:t>
            </a:r>
            <a:endParaRPr lang="en-US" dirty="0"/>
          </a:p>
        </p:txBody>
      </p:sp>
      <p:sp>
        <p:nvSpPr>
          <p:cNvPr id="29" name="Rectangle 5"/>
          <p:cNvSpPr>
            <a:spLocks noChangeArrowheads="1"/>
          </p:cNvSpPr>
          <p:nvPr/>
        </p:nvSpPr>
        <p:spPr bwMode="auto">
          <a:xfrm>
            <a:off x="2660697" y="4394441"/>
            <a:ext cx="506966" cy="5575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Rectangle 5"/>
          <p:cNvSpPr>
            <a:spLocks noChangeArrowheads="1"/>
          </p:cNvSpPr>
          <p:nvPr/>
        </p:nvSpPr>
        <p:spPr bwMode="auto">
          <a:xfrm>
            <a:off x="579424" y="4405532"/>
            <a:ext cx="506966" cy="5575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TextBox 30"/>
          <p:cNvSpPr txBox="1"/>
          <p:nvPr/>
        </p:nvSpPr>
        <p:spPr>
          <a:xfrm>
            <a:off x="6800237" y="2289076"/>
            <a:ext cx="1714041" cy="707886"/>
          </a:xfrm>
          <a:prstGeom prst="rect">
            <a:avLst/>
          </a:prstGeom>
          <a:noFill/>
        </p:spPr>
        <p:txBody>
          <a:bodyPr wrap="square" rtlCol="0">
            <a:spAutoFit/>
          </a:bodyPr>
          <a:lstStyle/>
          <a:p>
            <a:r>
              <a:rPr lang="en-US" sz="2000" dirty="0" smtClean="0"/>
              <a:t>Range – DN7 through DN10</a:t>
            </a:r>
            <a:endParaRPr lang="en-US" sz="2000" dirty="0"/>
          </a:p>
        </p:txBody>
      </p:sp>
    </p:spTree>
    <p:extLst>
      <p:ext uri="{BB962C8B-B14F-4D97-AF65-F5344CB8AC3E}">
        <p14:creationId xmlns:p14="http://schemas.microsoft.com/office/powerpoint/2010/main" val="2007618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3505200" cy="5592762"/>
          </a:xfrm>
        </p:spPr>
        <p:txBody>
          <a:bodyPr/>
          <a:lstStyle/>
          <a:p>
            <a:r>
              <a:rPr lang="en-US" dirty="0" smtClean="0"/>
              <a:t>Dinoflagellate Zonation </a:t>
            </a:r>
            <a:br>
              <a:rPr lang="en-US" dirty="0" smtClean="0"/>
            </a:br>
            <a:r>
              <a:rPr lang="en-US" dirty="0" smtClean="0"/>
              <a:t>of the Maryland &amp; Virginia Miocene</a:t>
            </a:r>
            <a:endParaRPr lang="en-US"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640" b="1437"/>
          <a:stretch/>
        </p:blipFill>
        <p:spPr bwMode="auto">
          <a:xfrm>
            <a:off x="3640406" y="304801"/>
            <a:ext cx="5184638" cy="6268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6885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4648200" cy="4953000"/>
          </a:xfrm>
        </p:spPr>
        <p:txBody>
          <a:bodyPr>
            <a:normAutofit fontScale="90000"/>
          </a:bodyPr>
          <a:lstStyle/>
          <a:p>
            <a:r>
              <a:rPr lang="en-US" dirty="0" smtClean="0"/>
              <a:t>Generalized eustatic sea level curve for the Cenozoic Era</a:t>
            </a:r>
            <a:br>
              <a:rPr lang="en-US" dirty="0" smtClean="0"/>
            </a:br>
            <a:r>
              <a:rPr lang="en-US" dirty="0"/>
              <a:t/>
            </a:r>
            <a:br>
              <a:rPr lang="en-US" dirty="0"/>
            </a:br>
            <a:r>
              <a:rPr lang="en-US" dirty="0" smtClean="0"/>
              <a:t>Late Miocene sea levels were much lower than in the middle Miocene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130126"/>
            <a:ext cx="3089774" cy="6727874"/>
          </a:xfrm>
          <a:prstGeom prst="rect">
            <a:avLst/>
          </a:prstGeom>
        </p:spPr>
      </p:pic>
    </p:spTree>
    <p:extLst>
      <p:ext uri="{BB962C8B-B14F-4D97-AF65-F5344CB8AC3E}">
        <p14:creationId xmlns:p14="http://schemas.microsoft.com/office/powerpoint/2010/main" val="1984787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696" y="2707819"/>
            <a:ext cx="2489579" cy="563562"/>
          </a:xfrm>
        </p:spPr>
        <p:txBody>
          <a:bodyPr>
            <a:normAutofit fontScale="90000"/>
          </a:bodyPr>
          <a:lstStyle/>
          <a:p>
            <a:r>
              <a:rPr lang="en-US" sz="2200" dirty="0" smtClean="0"/>
              <a:t>Nanjemoy Formation</a:t>
            </a:r>
            <a:br>
              <a:rPr lang="en-US" sz="2200" dirty="0" smtClean="0"/>
            </a:br>
            <a:r>
              <a:rPr lang="en-US" sz="2200" dirty="0" smtClean="0"/>
              <a:t> only</a:t>
            </a:r>
            <a:endParaRPr lang="en-US" dirty="0"/>
          </a:p>
        </p:txBody>
      </p:sp>
      <p:sp>
        <p:nvSpPr>
          <p:cNvPr id="9" name="Title 1"/>
          <p:cNvSpPr txBox="1">
            <a:spLocks/>
          </p:cNvSpPr>
          <p:nvPr/>
        </p:nvSpPr>
        <p:spPr>
          <a:xfrm>
            <a:off x="275696" y="5367051"/>
            <a:ext cx="2182394"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i="1" dirty="0" err="1" smtClean="0"/>
              <a:t>Wilsonidium</a:t>
            </a:r>
            <a:r>
              <a:rPr lang="en-US" sz="2000" i="1" dirty="0" smtClean="0"/>
              <a:t> </a:t>
            </a:r>
            <a:r>
              <a:rPr lang="en-US" sz="2000" i="1" dirty="0" err="1" smtClean="0"/>
              <a:t>tabulatum</a:t>
            </a:r>
            <a:endParaRPr lang="en-US" sz="2000" i="1" dirty="0" smtClean="0"/>
          </a:p>
        </p:txBody>
      </p:sp>
      <p:pic>
        <p:nvPicPr>
          <p:cNvPr id="10" name="Content Placeholder 3" descr="R6743_0010.tif"/>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19587" y="3271964"/>
            <a:ext cx="2126572" cy="2137820"/>
          </a:xfrm>
        </p:spPr>
      </p:pic>
      <p:sp>
        <p:nvSpPr>
          <p:cNvPr id="11" name="TextBox 4"/>
          <p:cNvSpPr txBox="1">
            <a:spLocks noChangeArrowheads="1"/>
          </p:cNvSpPr>
          <p:nvPr/>
        </p:nvSpPr>
        <p:spPr bwMode="auto">
          <a:xfrm>
            <a:off x="363495" y="5056609"/>
            <a:ext cx="827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80" charset="0"/>
              </a:defRPr>
            </a:lvl1pPr>
            <a:lvl2pPr marL="742950" indent="-285750">
              <a:defRPr>
                <a:solidFill>
                  <a:schemeClr val="tx1"/>
                </a:solidFill>
                <a:latin typeface="Calibri" pitchFamily="80" charset="0"/>
              </a:defRPr>
            </a:lvl2pPr>
            <a:lvl3pPr marL="1143000" indent="-228600">
              <a:defRPr>
                <a:solidFill>
                  <a:schemeClr val="tx1"/>
                </a:solidFill>
                <a:latin typeface="Calibri" pitchFamily="80" charset="0"/>
              </a:defRPr>
            </a:lvl3pPr>
            <a:lvl4pPr marL="1600200" indent="-228600">
              <a:defRPr>
                <a:solidFill>
                  <a:schemeClr val="tx1"/>
                </a:solidFill>
                <a:latin typeface="Calibri" pitchFamily="80" charset="0"/>
              </a:defRPr>
            </a:lvl4pPr>
            <a:lvl5pPr marL="2057400" indent="-228600">
              <a:defRPr>
                <a:solidFill>
                  <a:schemeClr val="tx1"/>
                </a:solidFill>
                <a:latin typeface="Calibri" pitchFamily="80" charset="0"/>
              </a:defRPr>
            </a:lvl5pPr>
            <a:lvl6pPr marL="2514600" indent="-228600" fontAlgn="base">
              <a:spcBef>
                <a:spcPct val="0"/>
              </a:spcBef>
              <a:spcAft>
                <a:spcPct val="0"/>
              </a:spcAft>
              <a:defRPr>
                <a:solidFill>
                  <a:schemeClr val="tx1"/>
                </a:solidFill>
                <a:latin typeface="Calibri" pitchFamily="80" charset="0"/>
              </a:defRPr>
            </a:lvl6pPr>
            <a:lvl7pPr marL="2971800" indent="-228600" fontAlgn="base">
              <a:spcBef>
                <a:spcPct val="0"/>
              </a:spcBef>
              <a:spcAft>
                <a:spcPct val="0"/>
              </a:spcAft>
              <a:defRPr>
                <a:solidFill>
                  <a:schemeClr val="tx1"/>
                </a:solidFill>
                <a:latin typeface="Calibri" pitchFamily="80" charset="0"/>
              </a:defRPr>
            </a:lvl7pPr>
            <a:lvl8pPr marL="3429000" indent="-228600" fontAlgn="base">
              <a:spcBef>
                <a:spcPct val="0"/>
              </a:spcBef>
              <a:spcAft>
                <a:spcPct val="0"/>
              </a:spcAft>
              <a:defRPr>
                <a:solidFill>
                  <a:schemeClr val="tx1"/>
                </a:solidFill>
                <a:latin typeface="Calibri" pitchFamily="80" charset="0"/>
              </a:defRPr>
            </a:lvl8pPr>
            <a:lvl9pPr marL="3886200" indent="-228600" fontAlgn="base">
              <a:spcBef>
                <a:spcPct val="0"/>
              </a:spcBef>
              <a:spcAft>
                <a:spcPct val="0"/>
              </a:spcAft>
              <a:defRPr>
                <a:solidFill>
                  <a:schemeClr val="tx1"/>
                </a:solidFill>
                <a:latin typeface="Calibri" pitchFamily="80" charset="0"/>
              </a:defRPr>
            </a:lvl9pPr>
          </a:lstStyle>
          <a:p>
            <a:r>
              <a:rPr lang="en-US" dirty="0"/>
              <a:t>20 µm </a:t>
            </a:r>
          </a:p>
        </p:txBody>
      </p:sp>
      <p:sp>
        <p:nvSpPr>
          <p:cNvPr id="12" name="Rectangle 5"/>
          <p:cNvSpPr>
            <a:spLocks noChangeArrowheads="1"/>
          </p:cNvSpPr>
          <p:nvPr/>
        </p:nvSpPr>
        <p:spPr bwMode="auto">
          <a:xfrm>
            <a:off x="479110" y="5040611"/>
            <a:ext cx="499652" cy="4640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Title 1"/>
          <p:cNvSpPr txBox="1">
            <a:spLocks/>
          </p:cNvSpPr>
          <p:nvPr/>
        </p:nvSpPr>
        <p:spPr>
          <a:xfrm>
            <a:off x="4009369" y="5409784"/>
            <a:ext cx="1856206" cy="46865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err="1" smtClean="0"/>
              <a:t>Wetzelielloid</a:t>
            </a:r>
            <a:endParaRPr lang="en-US" sz="2000" dirty="0" smtClean="0"/>
          </a:p>
        </p:txBody>
      </p:sp>
      <p:pic>
        <p:nvPicPr>
          <p:cNvPr id="14" name="Content Placeholder 3" descr="R6743_0012.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765274" y="3271381"/>
            <a:ext cx="1949490" cy="2099450"/>
          </a:xfrm>
          <a:prstGeom prst="rect">
            <a:avLst/>
          </a:prstGeom>
        </p:spPr>
      </p:pic>
      <p:pic>
        <p:nvPicPr>
          <p:cNvPr id="15" name="Content Placeholder 3" descr="R6743_0013.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8281" y="3282755"/>
            <a:ext cx="1949490" cy="209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
          <p:cNvSpPr txBox="1">
            <a:spLocks noChangeArrowheads="1"/>
          </p:cNvSpPr>
          <p:nvPr/>
        </p:nvSpPr>
        <p:spPr bwMode="auto">
          <a:xfrm>
            <a:off x="5865575" y="4991747"/>
            <a:ext cx="827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80" charset="0"/>
              </a:defRPr>
            </a:lvl1pPr>
            <a:lvl2pPr marL="742950" indent="-285750">
              <a:defRPr>
                <a:solidFill>
                  <a:schemeClr val="tx1"/>
                </a:solidFill>
                <a:latin typeface="Calibri" pitchFamily="80" charset="0"/>
              </a:defRPr>
            </a:lvl2pPr>
            <a:lvl3pPr marL="1143000" indent="-228600">
              <a:defRPr>
                <a:solidFill>
                  <a:schemeClr val="tx1"/>
                </a:solidFill>
                <a:latin typeface="Calibri" pitchFamily="80" charset="0"/>
              </a:defRPr>
            </a:lvl3pPr>
            <a:lvl4pPr marL="1600200" indent="-228600">
              <a:defRPr>
                <a:solidFill>
                  <a:schemeClr val="tx1"/>
                </a:solidFill>
                <a:latin typeface="Calibri" pitchFamily="80" charset="0"/>
              </a:defRPr>
            </a:lvl4pPr>
            <a:lvl5pPr marL="2057400" indent="-228600">
              <a:defRPr>
                <a:solidFill>
                  <a:schemeClr val="tx1"/>
                </a:solidFill>
                <a:latin typeface="Calibri" pitchFamily="80" charset="0"/>
              </a:defRPr>
            </a:lvl5pPr>
            <a:lvl6pPr marL="2514600" indent="-228600" fontAlgn="base">
              <a:spcBef>
                <a:spcPct val="0"/>
              </a:spcBef>
              <a:spcAft>
                <a:spcPct val="0"/>
              </a:spcAft>
              <a:defRPr>
                <a:solidFill>
                  <a:schemeClr val="tx1"/>
                </a:solidFill>
                <a:latin typeface="Calibri" pitchFamily="80" charset="0"/>
              </a:defRPr>
            </a:lvl6pPr>
            <a:lvl7pPr marL="2971800" indent="-228600" fontAlgn="base">
              <a:spcBef>
                <a:spcPct val="0"/>
              </a:spcBef>
              <a:spcAft>
                <a:spcPct val="0"/>
              </a:spcAft>
              <a:defRPr>
                <a:solidFill>
                  <a:schemeClr val="tx1"/>
                </a:solidFill>
                <a:latin typeface="Calibri" pitchFamily="80" charset="0"/>
              </a:defRPr>
            </a:lvl7pPr>
            <a:lvl8pPr marL="3429000" indent="-228600" fontAlgn="base">
              <a:spcBef>
                <a:spcPct val="0"/>
              </a:spcBef>
              <a:spcAft>
                <a:spcPct val="0"/>
              </a:spcAft>
              <a:defRPr>
                <a:solidFill>
                  <a:schemeClr val="tx1"/>
                </a:solidFill>
                <a:latin typeface="Calibri" pitchFamily="80" charset="0"/>
              </a:defRPr>
            </a:lvl8pPr>
            <a:lvl9pPr marL="3886200" indent="-228600" fontAlgn="base">
              <a:spcBef>
                <a:spcPct val="0"/>
              </a:spcBef>
              <a:spcAft>
                <a:spcPct val="0"/>
              </a:spcAft>
              <a:defRPr>
                <a:solidFill>
                  <a:schemeClr val="tx1"/>
                </a:solidFill>
                <a:latin typeface="Calibri" pitchFamily="80" charset="0"/>
              </a:defRPr>
            </a:lvl9pPr>
          </a:lstStyle>
          <a:p>
            <a:r>
              <a:rPr lang="en-US" dirty="0"/>
              <a:t>20 µm </a:t>
            </a:r>
          </a:p>
        </p:txBody>
      </p:sp>
      <p:sp>
        <p:nvSpPr>
          <p:cNvPr id="17" name="Rectangle 6"/>
          <p:cNvSpPr>
            <a:spLocks noChangeArrowheads="1"/>
          </p:cNvSpPr>
          <p:nvPr/>
        </p:nvSpPr>
        <p:spPr bwMode="auto">
          <a:xfrm>
            <a:off x="6170579" y="4991248"/>
            <a:ext cx="226746" cy="484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Title 1"/>
          <p:cNvSpPr txBox="1">
            <a:spLocks/>
          </p:cNvSpPr>
          <p:nvPr/>
        </p:nvSpPr>
        <p:spPr>
          <a:xfrm>
            <a:off x="7131313" y="5522295"/>
            <a:ext cx="1606436" cy="7122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i="1" dirty="0" err="1" smtClean="0"/>
              <a:t>Chatangiella</a:t>
            </a:r>
            <a:r>
              <a:rPr lang="en-US" sz="2000" dirty="0" smtClean="0"/>
              <a:t> sp.</a:t>
            </a:r>
          </a:p>
        </p:txBody>
      </p:sp>
      <p:pic>
        <p:nvPicPr>
          <p:cNvPr id="19" name="Content Placeholder 3" descr="R6743_0022.tif"/>
          <p:cNvPicPr>
            <a:picLocks noChangeAspect="1"/>
          </p:cNvPicPr>
          <p:nvPr/>
        </p:nvPicPr>
        <p:blipFill>
          <a:blip r:embed="rId5" cstate="print">
            <a:extLst>
              <a:ext uri="{28A0092B-C50C-407E-A947-70E740481C1C}">
                <a14:useLocalDpi xmlns:a14="http://schemas.microsoft.com/office/drawing/2010/main" val="0"/>
              </a:ext>
            </a:extLst>
          </a:blip>
          <a:srcRect l="8125" t="4041"/>
          <a:stretch>
            <a:fillRect/>
          </a:stretch>
        </p:blipFill>
        <p:spPr>
          <a:xfrm>
            <a:off x="6932819" y="3306420"/>
            <a:ext cx="2003424" cy="2103364"/>
          </a:xfrm>
          <a:prstGeom prst="rect">
            <a:avLst/>
          </a:prstGeom>
          <a:noFill/>
        </p:spPr>
      </p:pic>
      <p:sp>
        <p:nvSpPr>
          <p:cNvPr id="20" name="TextBox 4"/>
          <p:cNvSpPr txBox="1">
            <a:spLocks noChangeArrowheads="1"/>
          </p:cNvSpPr>
          <p:nvPr/>
        </p:nvSpPr>
        <p:spPr bwMode="auto">
          <a:xfrm>
            <a:off x="8173727" y="5080684"/>
            <a:ext cx="827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80" charset="0"/>
              </a:defRPr>
            </a:lvl1pPr>
            <a:lvl2pPr marL="742950" indent="-285750">
              <a:defRPr>
                <a:solidFill>
                  <a:schemeClr val="tx1"/>
                </a:solidFill>
                <a:latin typeface="Calibri" pitchFamily="80" charset="0"/>
              </a:defRPr>
            </a:lvl2pPr>
            <a:lvl3pPr marL="1143000" indent="-228600">
              <a:defRPr>
                <a:solidFill>
                  <a:schemeClr val="tx1"/>
                </a:solidFill>
                <a:latin typeface="Calibri" pitchFamily="80" charset="0"/>
              </a:defRPr>
            </a:lvl3pPr>
            <a:lvl4pPr marL="1600200" indent="-228600">
              <a:defRPr>
                <a:solidFill>
                  <a:schemeClr val="tx1"/>
                </a:solidFill>
                <a:latin typeface="Calibri" pitchFamily="80" charset="0"/>
              </a:defRPr>
            </a:lvl4pPr>
            <a:lvl5pPr marL="2057400" indent="-228600">
              <a:defRPr>
                <a:solidFill>
                  <a:schemeClr val="tx1"/>
                </a:solidFill>
                <a:latin typeface="Calibri" pitchFamily="80" charset="0"/>
              </a:defRPr>
            </a:lvl5pPr>
            <a:lvl6pPr marL="2514600" indent="-228600" fontAlgn="base">
              <a:spcBef>
                <a:spcPct val="0"/>
              </a:spcBef>
              <a:spcAft>
                <a:spcPct val="0"/>
              </a:spcAft>
              <a:defRPr>
                <a:solidFill>
                  <a:schemeClr val="tx1"/>
                </a:solidFill>
                <a:latin typeface="Calibri" pitchFamily="80" charset="0"/>
              </a:defRPr>
            </a:lvl6pPr>
            <a:lvl7pPr marL="2971800" indent="-228600" fontAlgn="base">
              <a:spcBef>
                <a:spcPct val="0"/>
              </a:spcBef>
              <a:spcAft>
                <a:spcPct val="0"/>
              </a:spcAft>
              <a:defRPr>
                <a:solidFill>
                  <a:schemeClr val="tx1"/>
                </a:solidFill>
                <a:latin typeface="Calibri" pitchFamily="80" charset="0"/>
              </a:defRPr>
            </a:lvl7pPr>
            <a:lvl8pPr marL="3429000" indent="-228600" fontAlgn="base">
              <a:spcBef>
                <a:spcPct val="0"/>
              </a:spcBef>
              <a:spcAft>
                <a:spcPct val="0"/>
              </a:spcAft>
              <a:defRPr>
                <a:solidFill>
                  <a:schemeClr val="tx1"/>
                </a:solidFill>
                <a:latin typeface="Calibri" pitchFamily="80" charset="0"/>
              </a:defRPr>
            </a:lvl8pPr>
            <a:lvl9pPr marL="3886200" indent="-228600" fontAlgn="base">
              <a:spcBef>
                <a:spcPct val="0"/>
              </a:spcBef>
              <a:spcAft>
                <a:spcPct val="0"/>
              </a:spcAft>
              <a:defRPr>
                <a:solidFill>
                  <a:schemeClr val="tx1"/>
                </a:solidFill>
                <a:latin typeface="Calibri" pitchFamily="80" charset="0"/>
              </a:defRPr>
            </a:lvl9pPr>
          </a:lstStyle>
          <a:p>
            <a:r>
              <a:rPr lang="en-US" dirty="0"/>
              <a:t>20 µm </a:t>
            </a:r>
          </a:p>
        </p:txBody>
      </p:sp>
      <p:sp>
        <p:nvSpPr>
          <p:cNvPr id="21" name="Rectangle 6"/>
          <p:cNvSpPr>
            <a:spLocks noChangeArrowheads="1"/>
          </p:cNvSpPr>
          <p:nvPr/>
        </p:nvSpPr>
        <p:spPr bwMode="auto">
          <a:xfrm>
            <a:off x="8417395" y="5076776"/>
            <a:ext cx="455625" cy="4962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TextBox 21"/>
          <p:cNvSpPr txBox="1"/>
          <p:nvPr/>
        </p:nvSpPr>
        <p:spPr>
          <a:xfrm>
            <a:off x="3993957" y="2871271"/>
            <a:ext cx="1441613" cy="400110"/>
          </a:xfrm>
          <a:prstGeom prst="rect">
            <a:avLst/>
          </a:prstGeom>
          <a:noFill/>
        </p:spPr>
        <p:txBody>
          <a:bodyPr wrap="none" rtlCol="0">
            <a:spAutoFit/>
          </a:bodyPr>
          <a:lstStyle/>
          <a:p>
            <a:r>
              <a:rPr lang="en-US" sz="2000" dirty="0" smtClean="0"/>
              <a:t>Eocene only</a:t>
            </a:r>
            <a:endParaRPr lang="en-US" sz="2000" dirty="0"/>
          </a:p>
        </p:txBody>
      </p:sp>
      <p:sp>
        <p:nvSpPr>
          <p:cNvPr id="23" name="TextBox 22"/>
          <p:cNvSpPr txBox="1"/>
          <p:nvPr/>
        </p:nvSpPr>
        <p:spPr>
          <a:xfrm>
            <a:off x="6987227" y="2871271"/>
            <a:ext cx="1894608" cy="400110"/>
          </a:xfrm>
          <a:prstGeom prst="rect">
            <a:avLst/>
          </a:prstGeom>
          <a:noFill/>
        </p:spPr>
        <p:txBody>
          <a:bodyPr wrap="square" rtlCol="0">
            <a:spAutoFit/>
          </a:bodyPr>
          <a:lstStyle/>
          <a:p>
            <a:r>
              <a:rPr lang="en-US" sz="2000" dirty="0" smtClean="0"/>
              <a:t>Cretaceous only</a:t>
            </a:r>
            <a:endParaRPr lang="en-US" sz="2000" dirty="0"/>
          </a:p>
        </p:txBody>
      </p:sp>
      <p:sp>
        <p:nvSpPr>
          <p:cNvPr id="24" name="TextBox 23"/>
          <p:cNvSpPr txBox="1"/>
          <p:nvPr/>
        </p:nvSpPr>
        <p:spPr>
          <a:xfrm>
            <a:off x="1177687" y="786099"/>
            <a:ext cx="6919162" cy="1077218"/>
          </a:xfrm>
          <a:prstGeom prst="rect">
            <a:avLst/>
          </a:prstGeom>
          <a:noFill/>
        </p:spPr>
        <p:txBody>
          <a:bodyPr wrap="square" rtlCol="0">
            <a:spAutoFit/>
          </a:bodyPr>
          <a:lstStyle/>
          <a:p>
            <a:r>
              <a:rPr lang="en-US" sz="3200" dirty="0" smtClean="0"/>
              <a:t>A few obviously reworked pre-Miocene</a:t>
            </a:r>
          </a:p>
          <a:p>
            <a:r>
              <a:rPr lang="en-US" sz="3200" dirty="0"/>
              <a:t> </a:t>
            </a:r>
            <a:r>
              <a:rPr lang="en-US" sz="3200" dirty="0" smtClean="0"/>
              <a:t>      dinoflagellates also are present</a:t>
            </a:r>
            <a:endParaRPr lang="en-US" sz="3200" dirty="0"/>
          </a:p>
        </p:txBody>
      </p:sp>
    </p:spTree>
    <p:extLst>
      <p:ext uri="{BB962C8B-B14F-4D97-AF65-F5344CB8AC3E}">
        <p14:creationId xmlns:p14="http://schemas.microsoft.com/office/powerpoint/2010/main" val="2550533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81808"/>
          </a:xfrm>
        </p:spPr>
        <p:txBody>
          <a:bodyPr>
            <a:normAutofit/>
          </a:bodyPr>
          <a:lstStyle/>
          <a:p>
            <a:r>
              <a:rPr lang="en-US" sz="3200" dirty="0" smtClean="0"/>
              <a:t>Could the pre-Miocene dinoflagellates be from the Chesapeake Bay impact event?</a:t>
            </a:r>
            <a:endParaRPr lang="en-US" sz="3200" dirty="0"/>
          </a:p>
        </p:txBody>
      </p:sp>
      <p:sp>
        <p:nvSpPr>
          <p:cNvPr id="4" name="Title 1"/>
          <p:cNvSpPr txBox="1">
            <a:spLocks/>
          </p:cNvSpPr>
          <p:nvPr/>
        </p:nvSpPr>
        <p:spPr>
          <a:xfrm>
            <a:off x="729015" y="6210354"/>
            <a:ext cx="2819401" cy="419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i="1" dirty="0" err="1" smtClean="0"/>
              <a:t>Pentadinium</a:t>
            </a:r>
            <a:r>
              <a:rPr lang="en-US" sz="2000" i="1" dirty="0" smtClean="0"/>
              <a:t> </a:t>
            </a:r>
            <a:r>
              <a:rPr lang="en-US" sz="2000" i="1" dirty="0" err="1" smtClean="0"/>
              <a:t>goniferum</a:t>
            </a:r>
            <a:endParaRPr lang="en-US" sz="2000" i="1" dirty="0" smtClean="0"/>
          </a:p>
        </p:txBody>
      </p:sp>
      <p:pic>
        <p:nvPicPr>
          <p:cNvPr id="5" name="Picture 2" descr="R6672A_02.t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343" y="4644981"/>
            <a:ext cx="181319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R6672A_03.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7191" y="4644981"/>
            <a:ext cx="181319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1656446"/>
            <a:ext cx="4267200" cy="4885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flipH="1">
            <a:off x="323557" y="1879378"/>
            <a:ext cx="3883856" cy="2677656"/>
          </a:xfrm>
          <a:prstGeom prst="rect">
            <a:avLst/>
          </a:prstGeom>
          <a:noFill/>
        </p:spPr>
        <p:txBody>
          <a:bodyPr wrap="square" rtlCol="0">
            <a:spAutoFit/>
          </a:bodyPr>
          <a:lstStyle/>
          <a:p>
            <a:r>
              <a:rPr lang="en-US" sz="2400" i="1" dirty="0" smtClean="0"/>
              <a:t>  </a:t>
            </a:r>
            <a:r>
              <a:rPr lang="en-US" sz="2400" i="1" dirty="0" err="1" smtClean="0"/>
              <a:t>Pentadinium</a:t>
            </a:r>
            <a:r>
              <a:rPr lang="en-US" sz="2400" i="1" dirty="0" smtClean="0"/>
              <a:t> </a:t>
            </a:r>
            <a:r>
              <a:rPr lang="en-US" sz="2400" i="1" dirty="0" err="1" smtClean="0"/>
              <a:t>goniferum</a:t>
            </a:r>
            <a:r>
              <a:rPr lang="en-US" sz="2400" dirty="0" smtClean="0"/>
              <a:t>, a </a:t>
            </a:r>
          </a:p>
          <a:p>
            <a:r>
              <a:rPr lang="en-US" sz="2400" dirty="0" smtClean="0"/>
              <a:t>       robust and common </a:t>
            </a:r>
          </a:p>
          <a:p>
            <a:r>
              <a:rPr lang="en-US" sz="2400" dirty="0" smtClean="0"/>
              <a:t> dinoflagellate in the impact </a:t>
            </a:r>
          </a:p>
          <a:p>
            <a:r>
              <a:rPr lang="en-US" sz="2400" dirty="0" err="1" smtClean="0"/>
              <a:t>ejecta</a:t>
            </a:r>
            <a:r>
              <a:rPr lang="en-US" sz="2400" dirty="0" smtClean="0"/>
              <a:t>, is not found reworked</a:t>
            </a:r>
          </a:p>
          <a:p>
            <a:r>
              <a:rPr lang="en-US" sz="2400" dirty="0" smtClean="0"/>
              <a:t>  into the Midlothian marine </a:t>
            </a:r>
          </a:p>
          <a:p>
            <a:r>
              <a:rPr lang="en-US" sz="2400" dirty="0" smtClean="0"/>
              <a:t>      Miocene unit.  Thus, an </a:t>
            </a:r>
            <a:r>
              <a:rPr lang="en-US" sz="2400" dirty="0" err="1" smtClean="0"/>
              <a:t>ejecta</a:t>
            </a:r>
            <a:r>
              <a:rPr lang="en-US" sz="2400" dirty="0" smtClean="0"/>
              <a:t> origin seems unlikely.</a:t>
            </a:r>
            <a:endParaRPr lang="en-US" sz="2400" dirty="0"/>
          </a:p>
        </p:txBody>
      </p:sp>
    </p:spTree>
    <p:extLst>
      <p:ext uri="{BB962C8B-B14F-4D97-AF65-F5344CB8AC3E}">
        <p14:creationId xmlns:p14="http://schemas.microsoft.com/office/powerpoint/2010/main" val="25591739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902</TotalTime>
  <Words>463</Words>
  <Application>Microsoft Office PowerPoint</Application>
  <PresentationFormat>On-screen Show (4:3)</PresentationFormat>
  <Paragraphs>67</Paragraphs>
  <Slides>14</Slides>
  <Notes>1</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Middle Miocene Dinoflagellates Demonstrate the Presence of Upper Choptank Marine Beds Beneath the Midlothian Gravels in Southern Virginia</vt:lpstr>
      <vt:lpstr>PowerPoint Presentation</vt:lpstr>
      <vt:lpstr>Outcrop of weathered fine-grained marine beds between Midlothian gravels (above) and Richmond Basin Triassic strata (below).  Carter and others (2008) assigned this unit to the middle Miocene based on lithologic similarity to the Calvert and Choptank Formations.  Maximum thickness 18 feet.</vt:lpstr>
      <vt:lpstr>PowerPoint Presentation</vt:lpstr>
      <vt:lpstr>Stratigraphically important Miocene dinoflagellates in Midlothian samples</vt:lpstr>
      <vt:lpstr>Dinoflagellate Zonation  of the Maryland &amp; Virginia Miocene</vt:lpstr>
      <vt:lpstr>Generalized eustatic sea level curve for the Cenozoic Era  Late Miocene sea levels were much lower than in the middle Miocene</vt:lpstr>
      <vt:lpstr>Nanjemoy Formation  only</vt:lpstr>
      <vt:lpstr>Could the pre-Miocene dinoflagellates be from the Chesapeake Bay impact event?</vt:lpstr>
      <vt:lpstr>Known Cretaceous, Paleocene, Eocene, and Miocene Piedmont deposits in Georgia, NC,  VA, and MD</vt:lpstr>
      <vt:lpstr>PowerPoint Presentation</vt:lpstr>
      <vt:lpstr>PowerPoint Presentation</vt:lpstr>
      <vt:lpstr>PowerPoint Presentation</vt:lpstr>
      <vt:lpstr>Conclusions</vt:lpstr>
    </vt:vector>
  </TitlesOfParts>
  <Company>U.S. Geological Survey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Weems, Robert E.</dc:creator>
  <cp:lastModifiedBy>Weems, Robert E.</cp:lastModifiedBy>
  <cp:revision>54</cp:revision>
  <cp:lastPrinted>2012-10-25T20:33:43Z</cp:lastPrinted>
  <dcterms:created xsi:type="dcterms:W3CDTF">2012-10-09T20:24:47Z</dcterms:created>
  <dcterms:modified xsi:type="dcterms:W3CDTF">2013-01-02T20:56:42Z</dcterms:modified>
</cp:coreProperties>
</file>