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Lst>
  <p:sldSz cx="38404800" cy="38404800"/>
  <p:notesSz cx="37357050" cy="37585650"/>
  <p:defaultTextStyle>
    <a:defPPr>
      <a:defRPr lang="en-US"/>
    </a:defPPr>
    <a:lvl1pPr algn="l" defTabSz="4387850" rtl="0" fontAlgn="base">
      <a:spcBef>
        <a:spcPct val="0"/>
      </a:spcBef>
      <a:spcAft>
        <a:spcPct val="0"/>
      </a:spcAft>
      <a:defRPr sz="8600" kern="1200">
        <a:solidFill>
          <a:schemeClr val="tx1"/>
        </a:solidFill>
        <a:latin typeface="Arial" charset="0"/>
        <a:ea typeface="+mn-ea"/>
        <a:cs typeface="Arial" charset="0"/>
      </a:defRPr>
    </a:lvl1pPr>
    <a:lvl2pPr marL="2193925" indent="-1736725" algn="l" defTabSz="4387850" rtl="0" fontAlgn="base">
      <a:spcBef>
        <a:spcPct val="0"/>
      </a:spcBef>
      <a:spcAft>
        <a:spcPct val="0"/>
      </a:spcAft>
      <a:defRPr sz="8600" kern="1200">
        <a:solidFill>
          <a:schemeClr val="tx1"/>
        </a:solidFill>
        <a:latin typeface="Arial" charset="0"/>
        <a:ea typeface="+mn-ea"/>
        <a:cs typeface="Arial" charset="0"/>
      </a:defRPr>
    </a:lvl2pPr>
    <a:lvl3pPr marL="4387850" indent="-3473450" algn="l" defTabSz="4387850" rtl="0" fontAlgn="base">
      <a:spcBef>
        <a:spcPct val="0"/>
      </a:spcBef>
      <a:spcAft>
        <a:spcPct val="0"/>
      </a:spcAft>
      <a:defRPr sz="8600" kern="1200">
        <a:solidFill>
          <a:schemeClr val="tx1"/>
        </a:solidFill>
        <a:latin typeface="Arial" charset="0"/>
        <a:ea typeface="+mn-ea"/>
        <a:cs typeface="Arial" charset="0"/>
      </a:defRPr>
    </a:lvl3pPr>
    <a:lvl4pPr marL="6583363" indent="-5211763" algn="l" defTabSz="4387850" rtl="0" fontAlgn="base">
      <a:spcBef>
        <a:spcPct val="0"/>
      </a:spcBef>
      <a:spcAft>
        <a:spcPct val="0"/>
      </a:spcAft>
      <a:defRPr sz="8600" kern="1200">
        <a:solidFill>
          <a:schemeClr val="tx1"/>
        </a:solidFill>
        <a:latin typeface="Arial" charset="0"/>
        <a:ea typeface="+mn-ea"/>
        <a:cs typeface="Arial" charset="0"/>
      </a:defRPr>
    </a:lvl4pPr>
    <a:lvl5pPr marL="8777288" indent="-6948488" algn="l" defTabSz="4387850" rtl="0" fontAlgn="base">
      <a:spcBef>
        <a:spcPct val="0"/>
      </a:spcBef>
      <a:spcAft>
        <a:spcPct val="0"/>
      </a:spcAft>
      <a:defRPr sz="8600" kern="1200">
        <a:solidFill>
          <a:schemeClr val="tx1"/>
        </a:solidFill>
        <a:latin typeface="Arial" charset="0"/>
        <a:ea typeface="+mn-ea"/>
        <a:cs typeface="Arial" charset="0"/>
      </a:defRPr>
    </a:lvl5pPr>
    <a:lvl6pPr marL="2286000" algn="l" defTabSz="914400" rtl="0" eaLnBrk="1" latinLnBrk="0" hangingPunct="1">
      <a:defRPr sz="8600" kern="1200">
        <a:solidFill>
          <a:schemeClr val="tx1"/>
        </a:solidFill>
        <a:latin typeface="Arial" charset="0"/>
        <a:ea typeface="+mn-ea"/>
        <a:cs typeface="Arial" charset="0"/>
      </a:defRPr>
    </a:lvl6pPr>
    <a:lvl7pPr marL="2743200" algn="l" defTabSz="914400" rtl="0" eaLnBrk="1" latinLnBrk="0" hangingPunct="1">
      <a:defRPr sz="8600" kern="1200">
        <a:solidFill>
          <a:schemeClr val="tx1"/>
        </a:solidFill>
        <a:latin typeface="Arial" charset="0"/>
        <a:ea typeface="+mn-ea"/>
        <a:cs typeface="Arial" charset="0"/>
      </a:defRPr>
    </a:lvl7pPr>
    <a:lvl8pPr marL="3200400" algn="l" defTabSz="914400" rtl="0" eaLnBrk="1" latinLnBrk="0" hangingPunct="1">
      <a:defRPr sz="8600" kern="1200">
        <a:solidFill>
          <a:schemeClr val="tx1"/>
        </a:solidFill>
        <a:latin typeface="Arial" charset="0"/>
        <a:ea typeface="+mn-ea"/>
        <a:cs typeface="Arial" charset="0"/>
      </a:defRPr>
    </a:lvl8pPr>
    <a:lvl9pPr marL="3657600" algn="l" defTabSz="914400" rtl="0" eaLnBrk="1" latinLnBrk="0" hangingPunct="1">
      <a:defRPr sz="86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2" autoAdjust="0"/>
    <p:restoredTop sz="99651" autoAdjust="0"/>
  </p:normalViewPr>
  <p:slideViewPr>
    <p:cSldViewPr>
      <p:cViewPr>
        <p:scale>
          <a:sx n="50" d="100"/>
          <a:sy n="50" d="100"/>
        </p:scale>
        <p:origin x="2784" y="4464"/>
      </p:cViewPr>
      <p:guideLst>
        <p:guide orient="horz" pos="12096"/>
        <p:guide pos="1209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11930383"/>
            <a:ext cx="3264408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5760720" y="21762720"/>
            <a:ext cx="26883360" cy="981456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85F75D6-3BE0-4150-AA40-E034954EC952}" type="datetimeFigureOut">
              <a:rPr lang="en-US"/>
              <a:pPr>
                <a:defRPr/>
              </a:pPr>
              <a:t>11/2/2012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DDFD59F-6D4A-47C6-967E-EF3AD28D3BE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34E59F-6427-46AB-89E2-011772EAC610}" type="datetimeFigureOut">
              <a:rPr lang="en-US"/>
              <a:pPr>
                <a:defRPr/>
              </a:pPr>
              <a:t>11/2/2012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6D21FDB-C8BB-4F15-AF07-42F411B5B64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941285" y="8614416"/>
            <a:ext cx="36291200" cy="183498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67675" y="8614416"/>
            <a:ext cx="108233530" cy="183498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400976-AAA7-4673-AF49-155C1BCE2DD7}" type="datetimeFigureOut">
              <a:rPr lang="en-US"/>
              <a:pPr>
                <a:defRPr/>
              </a:pPr>
              <a:t>11/2/2012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8E62ED7-5DD3-40AA-8605-633384787DB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12534E-2C15-422B-A609-F7C65B2C5F77}" type="datetimeFigureOut">
              <a:rPr lang="en-US"/>
              <a:pPr>
                <a:defRPr/>
              </a:pPr>
              <a:t>11/2/2012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204A3A7-35AD-46D3-9A1C-33209CC5024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33715" y="24678643"/>
            <a:ext cx="32644080" cy="762762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033715" y="16277596"/>
            <a:ext cx="32644080" cy="8401047"/>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4FE6185-AEF3-42F1-8366-E9C2F98B8201}" type="datetimeFigureOut">
              <a:rPr lang="en-US"/>
              <a:pPr>
                <a:defRPr/>
              </a:pPr>
              <a:t>11/2/2012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C4717E5-1B66-491B-A589-51E9843F9C6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67677" y="50184056"/>
            <a:ext cx="72262365" cy="141928847"/>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970122" y="50184056"/>
            <a:ext cx="72262365" cy="141928847"/>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9F82F71-1257-4AD9-A74E-6A6CADBF2A97}" type="datetimeFigureOut">
              <a:rPr lang="en-US"/>
              <a:pPr>
                <a:defRPr/>
              </a:pPr>
              <a:t>11/2/2012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1F401DD-F6D5-4082-90B3-38B7A11F6DB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20240" y="1537973"/>
            <a:ext cx="34564320" cy="6400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20240" y="8596633"/>
            <a:ext cx="16968790" cy="358266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1920240" y="12179300"/>
            <a:ext cx="16968790" cy="2212721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9509107" y="8596633"/>
            <a:ext cx="16975455" cy="358266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19509107" y="12179300"/>
            <a:ext cx="16975455" cy="2212721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015909-5FA2-47E5-8A0D-1908192BC076}" type="datetimeFigureOut">
              <a:rPr lang="en-US"/>
              <a:pPr>
                <a:defRPr/>
              </a:pPr>
              <a:t>11/2/2012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B217C052-D885-4F39-8140-60D0F32C871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545BA14-854F-4AD7-9227-6015A0910D6D}" type="datetimeFigureOut">
              <a:rPr lang="en-US"/>
              <a:pPr>
                <a:defRPr/>
              </a:pPr>
              <a:t>11/2/2012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9920FDA-9327-44D6-B590-773CD2C32CB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353F8B-3D65-4A8E-AC8F-AC7E81A43147}" type="datetimeFigureOut">
              <a:rPr lang="en-US"/>
              <a:pPr>
                <a:defRPr/>
              </a:pPr>
              <a:t>11/2/2012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7273194-2074-4633-91B8-4119A2237F0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2" y="1529080"/>
            <a:ext cx="12634915" cy="650748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5015210" y="1529083"/>
            <a:ext cx="21469350" cy="3277743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920242" y="8036563"/>
            <a:ext cx="12634915" cy="26269953"/>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8B2F915-5EB6-4A60-8905-592D6E47C407}" type="datetimeFigureOut">
              <a:rPr lang="en-US"/>
              <a:pPr>
                <a:defRPr/>
              </a:pPr>
              <a:t>11/2/2012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A408FB6-C3B6-4D7F-A00D-3E1200948E3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27610" y="26883360"/>
            <a:ext cx="23042880" cy="3173733"/>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7527610" y="3431540"/>
            <a:ext cx="23042880" cy="23042880"/>
          </a:xfrm>
        </p:spPr>
        <p:txBody>
          <a:bodyPr rtlCol="0">
            <a:normAutofit/>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pPr lvl="0"/>
            <a:endParaRPr lang="en-US" noProof="0" dirty="0"/>
          </a:p>
        </p:txBody>
      </p:sp>
      <p:sp>
        <p:nvSpPr>
          <p:cNvPr id="4" name="Text Placeholder 3"/>
          <p:cNvSpPr>
            <a:spLocks noGrp="1"/>
          </p:cNvSpPr>
          <p:nvPr>
            <p:ph type="body" sz="half" idx="2"/>
          </p:nvPr>
        </p:nvSpPr>
        <p:spPr>
          <a:xfrm>
            <a:off x="7527610" y="30057093"/>
            <a:ext cx="23042880" cy="4507227"/>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A7C89C-F08A-4944-9E28-B5D23C05BBAB}" type="datetimeFigureOut">
              <a:rPr lang="en-US"/>
              <a:pPr>
                <a:defRPr/>
              </a:pPr>
              <a:t>11/2/2012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4DB555B-8D17-48CE-9E1A-5DBE2E8A3E5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20875" y="1538288"/>
            <a:ext cx="34563050" cy="6400800"/>
          </a:xfrm>
          <a:prstGeom prst="rect">
            <a:avLst/>
          </a:prstGeom>
          <a:noFill/>
          <a:ln w="9525">
            <a:noFill/>
            <a:miter lim="800000"/>
            <a:headEnd/>
            <a:tailEnd/>
          </a:ln>
        </p:spPr>
        <p:txBody>
          <a:bodyPr vert="horz" wrap="square" lIns="438912" tIns="219456" rIns="438912" bIns="219456"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920875" y="8961438"/>
            <a:ext cx="34563050" cy="25344437"/>
          </a:xfrm>
          <a:prstGeom prst="rect">
            <a:avLst/>
          </a:prstGeom>
          <a:noFill/>
          <a:ln w="9525">
            <a:noFill/>
            <a:miter lim="800000"/>
            <a:headEnd/>
            <a:tailEnd/>
          </a:ln>
        </p:spPr>
        <p:txBody>
          <a:bodyPr vert="horz" wrap="square" lIns="438912" tIns="219456" rIns="438912" bIns="21945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920875" y="35594925"/>
            <a:ext cx="8959850" cy="2044700"/>
          </a:xfrm>
          <a:prstGeom prst="rect">
            <a:avLst/>
          </a:prstGeom>
        </p:spPr>
        <p:txBody>
          <a:bodyPr vert="horz" lIns="438912" tIns="219456" rIns="438912" bIns="219456" rtlCol="0" anchor="ctr"/>
          <a:lstStyle>
            <a:lvl1pPr algn="l" defTabSz="4389120" fontAlgn="auto">
              <a:spcBef>
                <a:spcPts val="0"/>
              </a:spcBef>
              <a:spcAft>
                <a:spcPts val="0"/>
              </a:spcAft>
              <a:defRPr sz="5800" smtClean="0">
                <a:solidFill>
                  <a:schemeClr val="tx1">
                    <a:tint val="75000"/>
                  </a:schemeClr>
                </a:solidFill>
                <a:latin typeface="+mn-lt"/>
                <a:cs typeface="+mn-cs"/>
              </a:defRPr>
            </a:lvl1pPr>
          </a:lstStyle>
          <a:p>
            <a:pPr>
              <a:defRPr/>
            </a:pPr>
            <a:fld id="{B245FF32-DD16-4D06-B2EB-6769F423FA3E}" type="datetimeFigureOut">
              <a:rPr lang="en-US"/>
              <a:pPr>
                <a:defRPr/>
              </a:pPr>
              <a:t>11/2/2012</a:t>
            </a:fld>
            <a:endParaRPr lang="en-US" dirty="0"/>
          </a:p>
        </p:txBody>
      </p:sp>
      <p:sp>
        <p:nvSpPr>
          <p:cNvPr id="5" name="Footer Placeholder 4"/>
          <p:cNvSpPr>
            <a:spLocks noGrp="1"/>
          </p:cNvSpPr>
          <p:nvPr>
            <p:ph type="ftr" sz="quarter" idx="3"/>
          </p:nvPr>
        </p:nvSpPr>
        <p:spPr>
          <a:xfrm>
            <a:off x="13122275" y="35594925"/>
            <a:ext cx="12160250" cy="2044700"/>
          </a:xfrm>
          <a:prstGeom prst="rect">
            <a:avLst/>
          </a:prstGeom>
        </p:spPr>
        <p:txBody>
          <a:bodyPr vert="horz" lIns="438912" tIns="219456" rIns="438912" bIns="219456" rtlCol="0" anchor="ctr"/>
          <a:lstStyle>
            <a:lvl1pPr algn="ctr" defTabSz="4389120" fontAlgn="auto">
              <a:spcBef>
                <a:spcPts val="0"/>
              </a:spcBef>
              <a:spcAft>
                <a:spcPts val="0"/>
              </a:spcAft>
              <a:defRPr sz="58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27524075" y="35594925"/>
            <a:ext cx="8959850" cy="2044700"/>
          </a:xfrm>
          <a:prstGeom prst="rect">
            <a:avLst/>
          </a:prstGeom>
        </p:spPr>
        <p:txBody>
          <a:bodyPr vert="horz" lIns="438912" tIns="219456" rIns="438912" bIns="219456" rtlCol="0" anchor="ctr"/>
          <a:lstStyle>
            <a:lvl1pPr algn="r" defTabSz="4389120" fontAlgn="auto">
              <a:spcBef>
                <a:spcPts val="0"/>
              </a:spcBef>
              <a:spcAft>
                <a:spcPts val="0"/>
              </a:spcAft>
              <a:defRPr sz="5800" smtClean="0">
                <a:solidFill>
                  <a:schemeClr val="tx1">
                    <a:tint val="75000"/>
                  </a:schemeClr>
                </a:solidFill>
                <a:latin typeface="+mn-lt"/>
                <a:cs typeface="+mn-cs"/>
              </a:defRPr>
            </a:lvl1pPr>
          </a:lstStyle>
          <a:p>
            <a:pPr>
              <a:defRPr/>
            </a:pPr>
            <a:fld id="{E96964C4-C202-42B1-B1A9-C7A94FD2416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7850" rtl="0" fontAlgn="base">
        <a:spcBef>
          <a:spcPct val="0"/>
        </a:spcBef>
        <a:spcAft>
          <a:spcPct val="0"/>
        </a:spcAft>
        <a:defRPr sz="21100" kern="1200">
          <a:solidFill>
            <a:schemeClr val="tx1"/>
          </a:solidFill>
          <a:latin typeface="+mj-lt"/>
          <a:ea typeface="+mj-ea"/>
          <a:cs typeface="+mj-cs"/>
        </a:defRPr>
      </a:lvl1pPr>
      <a:lvl2pPr algn="ctr" defTabSz="4387850" rtl="0" fontAlgn="base">
        <a:spcBef>
          <a:spcPct val="0"/>
        </a:spcBef>
        <a:spcAft>
          <a:spcPct val="0"/>
        </a:spcAft>
        <a:defRPr sz="21100">
          <a:solidFill>
            <a:schemeClr val="tx1"/>
          </a:solidFill>
          <a:latin typeface="Calibri" pitchFamily="34" charset="0"/>
        </a:defRPr>
      </a:lvl2pPr>
      <a:lvl3pPr algn="ctr" defTabSz="4387850" rtl="0" fontAlgn="base">
        <a:spcBef>
          <a:spcPct val="0"/>
        </a:spcBef>
        <a:spcAft>
          <a:spcPct val="0"/>
        </a:spcAft>
        <a:defRPr sz="21100">
          <a:solidFill>
            <a:schemeClr val="tx1"/>
          </a:solidFill>
          <a:latin typeface="Calibri" pitchFamily="34" charset="0"/>
        </a:defRPr>
      </a:lvl3pPr>
      <a:lvl4pPr algn="ctr" defTabSz="4387850" rtl="0" fontAlgn="base">
        <a:spcBef>
          <a:spcPct val="0"/>
        </a:spcBef>
        <a:spcAft>
          <a:spcPct val="0"/>
        </a:spcAft>
        <a:defRPr sz="21100">
          <a:solidFill>
            <a:schemeClr val="tx1"/>
          </a:solidFill>
          <a:latin typeface="Calibri" pitchFamily="34" charset="0"/>
        </a:defRPr>
      </a:lvl4pPr>
      <a:lvl5pPr algn="ctr" defTabSz="4387850" rtl="0" fontAlgn="base">
        <a:spcBef>
          <a:spcPct val="0"/>
        </a:spcBef>
        <a:spcAft>
          <a:spcPct val="0"/>
        </a:spcAft>
        <a:defRPr sz="21100">
          <a:solidFill>
            <a:schemeClr val="tx1"/>
          </a:solidFill>
          <a:latin typeface="Calibri" pitchFamily="34" charset="0"/>
        </a:defRPr>
      </a:lvl5pPr>
      <a:lvl6pPr marL="457200" algn="ctr" defTabSz="4387850" rtl="0" fontAlgn="base">
        <a:spcBef>
          <a:spcPct val="0"/>
        </a:spcBef>
        <a:spcAft>
          <a:spcPct val="0"/>
        </a:spcAft>
        <a:defRPr sz="21100">
          <a:solidFill>
            <a:schemeClr val="tx1"/>
          </a:solidFill>
          <a:latin typeface="Calibri" pitchFamily="34" charset="0"/>
        </a:defRPr>
      </a:lvl6pPr>
      <a:lvl7pPr marL="914400" algn="ctr" defTabSz="4387850" rtl="0" fontAlgn="base">
        <a:spcBef>
          <a:spcPct val="0"/>
        </a:spcBef>
        <a:spcAft>
          <a:spcPct val="0"/>
        </a:spcAft>
        <a:defRPr sz="21100">
          <a:solidFill>
            <a:schemeClr val="tx1"/>
          </a:solidFill>
          <a:latin typeface="Calibri" pitchFamily="34" charset="0"/>
        </a:defRPr>
      </a:lvl7pPr>
      <a:lvl8pPr marL="1371600" algn="ctr" defTabSz="4387850" rtl="0" fontAlgn="base">
        <a:spcBef>
          <a:spcPct val="0"/>
        </a:spcBef>
        <a:spcAft>
          <a:spcPct val="0"/>
        </a:spcAft>
        <a:defRPr sz="21100">
          <a:solidFill>
            <a:schemeClr val="tx1"/>
          </a:solidFill>
          <a:latin typeface="Calibri" pitchFamily="34" charset="0"/>
        </a:defRPr>
      </a:lvl8pPr>
      <a:lvl9pPr marL="1828800" algn="ctr" defTabSz="4387850" rtl="0" fontAlgn="base">
        <a:spcBef>
          <a:spcPct val="0"/>
        </a:spcBef>
        <a:spcAft>
          <a:spcPct val="0"/>
        </a:spcAft>
        <a:defRPr sz="21100">
          <a:solidFill>
            <a:schemeClr val="tx1"/>
          </a:solidFill>
          <a:latin typeface="Calibri" pitchFamily="34" charset="0"/>
        </a:defRPr>
      </a:lvl9pPr>
    </p:titleStyle>
    <p:bodyStyle>
      <a:lvl1pPr marL="1644650" indent="-1644650" algn="l" defTabSz="4387850" rtl="0" fontAlgn="base">
        <a:spcBef>
          <a:spcPct val="20000"/>
        </a:spcBef>
        <a:spcAft>
          <a:spcPct val="0"/>
        </a:spcAft>
        <a:buFont typeface="Arial" charset="0"/>
        <a:buChar char="•"/>
        <a:defRPr sz="15400" kern="1200">
          <a:solidFill>
            <a:schemeClr val="tx1"/>
          </a:solidFill>
          <a:latin typeface="+mn-lt"/>
          <a:ea typeface="+mn-ea"/>
          <a:cs typeface="+mn-cs"/>
        </a:defRPr>
      </a:lvl1pPr>
      <a:lvl2pPr marL="3565525" indent="-1371600" algn="l" defTabSz="4387850" rtl="0" fontAlgn="base">
        <a:spcBef>
          <a:spcPct val="20000"/>
        </a:spcBef>
        <a:spcAft>
          <a:spcPct val="0"/>
        </a:spcAft>
        <a:buFont typeface="Arial" charset="0"/>
        <a:buChar char="–"/>
        <a:defRPr sz="13400" kern="1200">
          <a:solidFill>
            <a:schemeClr val="tx1"/>
          </a:solidFill>
          <a:latin typeface="+mn-lt"/>
          <a:ea typeface="+mn-ea"/>
          <a:cs typeface="+mn-cs"/>
        </a:defRPr>
      </a:lvl2pPr>
      <a:lvl3pPr marL="5486400" indent="-1096963" algn="l" defTabSz="4387850" rtl="0" fontAlgn="base">
        <a:spcBef>
          <a:spcPct val="20000"/>
        </a:spcBef>
        <a:spcAft>
          <a:spcPct val="0"/>
        </a:spcAft>
        <a:buFont typeface="Arial" charset="0"/>
        <a:buChar char="•"/>
        <a:defRPr sz="11500" kern="1200">
          <a:solidFill>
            <a:schemeClr val="tx1"/>
          </a:solidFill>
          <a:latin typeface="+mn-lt"/>
          <a:ea typeface="+mn-ea"/>
          <a:cs typeface="+mn-cs"/>
        </a:defRPr>
      </a:lvl3pPr>
      <a:lvl4pPr marL="7680325" indent="-1096963" algn="l" defTabSz="4387850" rtl="0" fontAlgn="base">
        <a:spcBef>
          <a:spcPct val="20000"/>
        </a:spcBef>
        <a:spcAft>
          <a:spcPct val="0"/>
        </a:spcAft>
        <a:buFont typeface="Arial" charset="0"/>
        <a:buChar char="–"/>
        <a:defRPr sz="9600" kern="1200">
          <a:solidFill>
            <a:schemeClr val="tx1"/>
          </a:solidFill>
          <a:latin typeface="+mn-lt"/>
          <a:ea typeface="+mn-ea"/>
          <a:cs typeface="+mn-cs"/>
        </a:defRPr>
      </a:lvl4pPr>
      <a:lvl5pPr marL="9874250" indent="-1096963" algn="l" defTabSz="4387850" rtl="0" fontAlgn="base">
        <a:spcBef>
          <a:spcPct val="20000"/>
        </a:spcBef>
        <a:spcAft>
          <a:spcPct val="0"/>
        </a:spcAft>
        <a:buFont typeface="Arial"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tif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29"/>
          <p:cNvGrpSpPr>
            <a:grpSpLocks/>
          </p:cNvGrpSpPr>
          <p:nvPr/>
        </p:nvGrpSpPr>
        <p:grpSpPr bwMode="auto">
          <a:xfrm>
            <a:off x="1447800" y="24079200"/>
            <a:ext cx="10972800" cy="4586288"/>
            <a:chOff x="773160" y="2819400"/>
            <a:chExt cx="9990090" cy="4175572"/>
          </a:xfrm>
        </p:grpSpPr>
        <p:grpSp>
          <p:nvGrpSpPr>
            <p:cNvPr id="13324" name="Group 27"/>
            <p:cNvGrpSpPr>
              <a:grpSpLocks/>
            </p:cNvGrpSpPr>
            <p:nvPr/>
          </p:nvGrpSpPr>
          <p:grpSpPr bwMode="auto">
            <a:xfrm>
              <a:off x="6629400" y="2869466"/>
              <a:ext cx="4133850" cy="3783747"/>
              <a:chOff x="7677150" y="2850416"/>
              <a:chExt cx="4133850" cy="3783747"/>
            </a:xfrm>
          </p:grpSpPr>
          <p:grpSp>
            <p:nvGrpSpPr>
              <p:cNvPr id="13330" name="Group 22"/>
              <p:cNvGrpSpPr>
                <a:grpSpLocks/>
              </p:cNvGrpSpPr>
              <p:nvPr/>
            </p:nvGrpSpPr>
            <p:grpSpPr bwMode="auto">
              <a:xfrm>
                <a:off x="8451225" y="2850416"/>
                <a:ext cx="3359775" cy="3783747"/>
                <a:chOff x="6477000" y="2850416"/>
                <a:chExt cx="3359775" cy="3783747"/>
              </a:xfrm>
            </p:grpSpPr>
            <p:pic>
              <p:nvPicPr>
                <p:cNvPr id="13332" name="Picture 20" descr="http://www.geo.msu.edu/geogmich/moy-interactive%20maps/counties/images/map.gif"/>
                <p:cNvPicPr>
                  <a:picLocks noChangeAspect="1" noChangeArrowheads="1"/>
                </p:cNvPicPr>
                <p:nvPr/>
              </p:nvPicPr>
              <p:blipFill>
                <a:blip r:embed="rId2"/>
                <a:srcRect/>
                <a:stretch>
                  <a:fillRect/>
                </a:stretch>
              </p:blipFill>
              <p:spPr bwMode="auto">
                <a:xfrm>
                  <a:off x="6477000" y="2850416"/>
                  <a:ext cx="3359775" cy="3783747"/>
                </a:xfrm>
                <a:prstGeom prst="rect">
                  <a:avLst/>
                </a:prstGeom>
                <a:noFill/>
                <a:ln w="9525">
                  <a:noFill/>
                  <a:miter lim="800000"/>
                  <a:headEnd/>
                  <a:tailEnd/>
                </a:ln>
              </p:spPr>
            </p:pic>
            <p:cxnSp>
              <p:nvCxnSpPr>
                <p:cNvPr id="13333" name="Straight Arrow Connector 11"/>
                <p:cNvCxnSpPr>
                  <a:cxnSpLocks noChangeShapeType="1"/>
                </p:cNvCxnSpPr>
                <p:nvPr/>
              </p:nvCxnSpPr>
              <p:spPr bwMode="auto">
                <a:xfrm>
                  <a:off x="7391400" y="5867400"/>
                  <a:ext cx="685800" cy="152400"/>
                </a:xfrm>
                <a:prstGeom prst="straightConnector1">
                  <a:avLst/>
                </a:prstGeom>
                <a:noFill/>
                <a:ln w="63500" algn="ctr">
                  <a:solidFill>
                    <a:srgbClr val="FF0000"/>
                  </a:solidFill>
                  <a:round/>
                  <a:headEnd/>
                  <a:tailEnd type="arrow" w="sm" len="med"/>
                </a:ln>
              </p:spPr>
            </p:cxnSp>
          </p:grpSp>
          <p:sp>
            <p:nvSpPr>
              <p:cNvPr id="15" name="TextBox 23"/>
              <p:cNvSpPr txBox="1">
                <a:spLocks noChangeArrowheads="1"/>
              </p:cNvSpPr>
              <p:nvPr/>
            </p:nvSpPr>
            <p:spPr bwMode="auto">
              <a:xfrm>
                <a:off x="7677369" y="4953898"/>
                <a:ext cx="1745953" cy="1413537"/>
              </a:xfrm>
              <a:prstGeom prst="rect">
                <a:avLst/>
              </a:prstGeom>
              <a:noFill/>
              <a:ln>
                <a:noFill/>
              </a:ln>
              <a:extLst/>
            </p:spPr>
            <p:txBody>
              <a:bodyPr>
                <a:spAutoFit/>
              </a:bodyPr>
              <a:lstStyle/>
              <a:p>
                <a:pPr defTabSz="914400"/>
                <a:r>
                  <a:rPr lang="en-US" sz="2400" dirty="0">
                    <a:solidFill>
                      <a:srgbClr val="000000"/>
                    </a:solidFill>
                    <a:latin typeface="Times New Roman" pitchFamily="18" charset="0"/>
                    <a:cs typeface="Times New Roman" pitchFamily="18" charset="0"/>
                  </a:rPr>
                  <a:t>Location of Saugatuck Harbor Natural Area</a:t>
                </a:r>
              </a:p>
            </p:txBody>
          </p:sp>
        </p:grpSp>
        <p:grpSp>
          <p:nvGrpSpPr>
            <p:cNvPr id="13325" name="Group 28"/>
            <p:cNvGrpSpPr>
              <a:grpSpLocks/>
            </p:cNvGrpSpPr>
            <p:nvPr/>
          </p:nvGrpSpPr>
          <p:grpSpPr bwMode="auto">
            <a:xfrm>
              <a:off x="773160" y="2819400"/>
              <a:ext cx="5703840" cy="4175572"/>
              <a:chOff x="773160" y="2819400"/>
              <a:chExt cx="5703840" cy="4175572"/>
            </a:xfrm>
          </p:grpSpPr>
          <p:pic>
            <p:nvPicPr>
              <p:cNvPr id="13326" name="Picture 9"/>
              <p:cNvPicPr>
                <a:picLocks noChangeAspect="1" noChangeArrowheads="1"/>
              </p:cNvPicPr>
              <p:nvPr/>
            </p:nvPicPr>
            <p:blipFill>
              <a:blip r:embed="rId3"/>
              <a:srcRect/>
              <a:stretch>
                <a:fillRect/>
              </a:stretch>
            </p:blipFill>
            <p:spPr bwMode="auto">
              <a:xfrm>
                <a:off x="838200" y="2819400"/>
                <a:ext cx="5638800" cy="3814763"/>
              </a:xfrm>
              <a:prstGeom prst="rect">
                <a:avLst/>
              </a:prstGeom>
              <a:noFill/>
              <a:ln w="9525">
                <a:noFill/>
                <a:miter lim="800000"/>
                <a:headEnd/>
                <a:tailEnd/>
              </a:ln>
            </p:spPr>
          </p:pic>
          <p:sp>
            <p:nvSpPr>
              <p:cNvPr id="11" name="Left Bracket 24"/>
              <p:cNvSpPr>
                <a:spLocks/>
              </p:cNvSpPr>
              <p:nvPr/>
            </p:nvSpPr>
            <p:spPr bwMode="auto">
              <a:xfrm rot="5400000">
                <a:off x="4264825" y="4329108"/>
                <a:ext cx="320707" cy="468362"/>
              </a:xfrm>
              <a:prstGeom prst="leftBracket">
                <a:avLst>
                  <a:gd name="adj" fmla="val 8330"/>
                </a:avLst>
              </a:prstGeom>
              <a:noFill/>
              <a:ln w="50800" algn="ctr">
                <a:solidFill>
                  <a:srgbClr val="FF0000"/>
                </a:solidFill>
                <a:round/>
                <a:headEnd/>
                <a:tailEnd/>
              </a:ln>
            </p:spPr>
            <p:txBody>
              <a:bodyPr rot="10800000" vert="eaVert"/>
              <a:lstStyle/>
              <a:p>
                <a:pPr defTabSz="3761864" fontAlgn="auto">
                  <a:spcBef>
                    <a:spcPts val="0"/>
                  </a:spcBef>
                  <a:spcAft>
                    <a:spcPts val="0"/>
                  </a:spcAft>
                  <a:defRPr/>
                </a:pPr>
                <a:endParaRPr lang="en-US" sz="1800" kern="0" dirty="0">
                  <a:solidFill>
                    <a:sysClr val="windowText" lastClr="000000"/>
                  </a:solidFill>
                  <a:latin typeface="+mn-lt"/>
                  <a:cs typeface="+mn-cs"/>
                </a:endParaRPr>
              </a:p>
            </p:txBody>
          </p:sp>
          <p:sp>
            <p:nvSpPr>
              <p:cNvPr id="12" name="TextBox 25"/>
              <p:cNvSpPr txBox="1">
                <a:spLocks noChangeArrowheads="1"/>
              </p:cNvSpPr>
              <p:nvPr/>
            </p:nvSpPr>
            <p:spPr bwMode="auto">
              <a:xfrm>
                <a:off x="773160" y="6633638"/>
                <a:ext cx="5675794" cy="361334"/>
              </a:xfrm>
              <a:prstGeom prst="rect">
                <a:avLst/>
              </a:prstGeom>
              <a:noFill/>
              <a:ln>
                <a:noFill/>
              </a:ln>
              <a:extLst/>
            </p:spPr>
            <p:txBody>
              <a:bodyPr>
                <a:spAutoFit/>
              </a:bodyPr>
              <a:lstStyle>
                <a:lvl1pPr eaLnBrk="0" hangingPunct="0">
                  <a:defRPr sz="7400">
                    <a:solidFill>
                      <a:schemeClr val="tx1"/>
                    </a:solidFill>
                    <a:latin typeface="Arial" charset="0"/>
                    <a:cs typeface="Arial" charset="0"/>
                  </a:defRPr>
                </a:lvl1pPr>
                <a:lvl2pPr marL="742950" indent="-285750" eaLnBrk="0" hangingPunct="0">
                  <a:defRPr sz="7400">
                    <a:solidFill>
                      <a:schemeClr val="tx1"/>
                    </a:solidFill>
                    <a:latin typeface="Arial" charset="0"/>
                    <a:cs typeface="Arial" charset="0"/>
                  </a:defRPr>
                </a:lvl2pPr>
                <a:lvl3pPr marL="1143000" indent="-228600" eaLnBrk="0" hangingPunct="0">
                  <a:defRPr sz="7400">
                    <a:solidFill>
                      <a:schemeClr val="tx1"/>
                    </a:solidFill>
                    <a:latin typeface="Arial" charset="0"/>
                    <a:cs typeface="Arial" charset="0"/>
                  </a:defRPr>
                </a:lvl3pPr>
                <a:lvl4pPr marL="1600200" indent="-228600" eaLnBrk="0" hangingPunct="0">
                  <a:defRPr sz="7400">
                    <a:solidFill>
                      <a:schemeClr val="tx1"/>
                    </a:solidFill>
                    <a:latin typeface="Arial" charset="0"/>
                    <a:cs typeface="Arial" charset="0"/>
                  </a:defRPr>
                </a:lvl4pPr>
                <a:lvl5pPr marL="2057400" indent="-228600" eaLnBrk="0" hangingPunct="0">
                  <a:defRPr sz="7400">
                    <a:solidFill>
                      <a:schemeClr val="tx1"/>
                    </a:solidFill>
                    <a:latin typeface="Arial" charset="0"/>
                    <a:cs typeface="Arial" charset="0"/>
                  </a:defRPr>
                </a:lvl5pPr>
                <a:lvl6pPr marL="2514600" indent="-228600" eaLnBrk="0" fontAlgn="base" hangingPunct="0">
                  <a:spcBef>
                    <a:spcPct val="0"/>
                  </a:spcBef>
                  <a:spcAft>
                    <a:spcPct val="0"/>
                  </a:spcAft>
                  <a:defRPr sz="7400">
                    <a:solidFill>
                      <a:schemeClr val="tx1"/>
                    </a:solidFill>
                    <a:latin typeface="Arial" charset="0"/>
                    <a:cs typeface="Arial" charset="0"/>
                  </a:defRPr>
                </a:lvl6pPr>
                <a:lvl7pPr marL="2971800" indent="-228600" eaLnBrk="0" fontAlgn="base" hangingPunct="0">
                  <a:spcBef>
                    <a:spcPct val="0"/>
                  </a:spcBef>
                  <a:spcAft>
                    <a:spcPct val="0"/>
                  </a:spcAft>
                  <a:defRPr sz="7400">
                    <a:solidFill>
                      <a:schemeClr val="tx1"/>
                    </a:solidFill>
                    <a:latin typeface="Arial" charset="0"/>
                    <a:cs typeface="Arial" charset="0"/>
                  </a:defRPr>
                </a:lvl7pPr>
                <a:lvl8pPr marL="3429000" indent="-228600" eaLnBrk="0" fontAlgn="base" hangingPunct="0">
                  <a:spcBef>
                    <a:spcPct val="0"/>
                  </a:spcBef>
                  <a:spcAft>
                    <a:spcPct val="0"/>
                  </a:spcAft>
                  <a:defRPr sz="7400">
                    <a:solidFill>
                      <a:schemeClr val="tx1"/>
                    </a:solidFill>
                    <a:latin typeface="Arial" charset="0"/>
                    <a:cs typeface="Arial" charset="0"/>
                  </a:defRPr>
                </a:lvl8pPr>
                <a:lvl9pPr marL="3886200" indent="-228600" eaLnBrk="0" fontAlgn="base" hangingPunct="0">
                  <a:spcBef>
                    <a:spcPct val="0"/>
                  </a:spcBef>
                  <a:spcAft>
                    <a:spcPct val="0"/>
                  </a:spcAft>
                  <a:defRPr sz="7400">
                    <a:solidFill>
                      <a:schemeClr val="tx1"/>
                    </a:solidFill>
                    <a:latin typeface="Arial" charset="0"/>
                    <a:cs typeface="Arial" charset="0"/>
                  </a:defRPr>
                </a:lvl9pPr>
              </a:lstStyle>
              <a:p>
                <a:pPr defTabSz="914400" eaLnBrk="1" fontAlgn="auto" hangingPunct="1">
                  <a:spcBef>
                    <a:spcPts val="0"/>
                  </a:spcBef>
                  <a:spcAft>
                    <a:spcPts val="0"/>
                  </a:spcAft>
                  <a:defRPr/>
                </a:pPr>
                <a:r>
                  <a:rPr lang="en-US" sz="2000" kern="0" dirty="0" smtClean="0">
                    <a:solidFill>
                      <a:srgbClr val="000000"/>
                    </a:solidFill>
                    <a:latin typeface="Times New Roman" pitchFamily="18" charset="0"/>
                    <a:cs typeface="Times New Roman" pitchFamily="18" charset="0"/>
                  </a:rPr>
                  <a:t>Photo credit: Ted Swoboda</a:t>
                </a:r>
              </a:p>
            </p:txBody>
          </p:sp>
          <p:sp>
            <p:nvSpPr>
              <p:cNvPr id="13" name="TextBox 26"/>
              <p:cNvSpPr txBox="1">
                <a:spLocks noChangeArrowheads="1"/>
              </p:cNvSpPr>
              <p:nvPr/>
            </p:nvSpPr>
            <p:spPr bwMode="auto">
              <a:xfrm>
                <a:off x="3478809" y="3767539"/>
                <a:ext cx="2360217" cy="472625"/>
              </a:xfrm>
              <a:prstGeom prst="rect">
                <a:avLst/>
              </a:prstGeom>
              <a:noFill/>
              <a:ln>
                <a:noFill/>
              </a:ln>
              <a:extLst/>
            </p:spPr>
            <p:txBody>
              <a:bodyPr>
                <a:spAutoFit/>
              </a:bodyPr>
              <a:lstStyle>
                <a:lvl1pPr eaLnBrk="0" hangingPunct="0">
                  <a:defRPr sz="7400">
                    <a:solidFill>
                      <a:schemeClr val="tx1"/>
                    </a:solidFill>
                    <a:latin typeface="Arial" charset="0"/>
                    <a:cs typeface="Arial" charset="0"/>
                  </a:defRPr>
                </a:lvl1pPr>
                <a:lvl2pPr marL="742950" indent="-285750" eaLnBrk="0" hangingPunct="0">
                  <a:defRPr sz="7400">
                    <a:solidFill>
                      <a:schemeClr val="tx1"/>
                    </a:solidFill>
                    <a:latin typeface="Arial" charset="0"/>
                    <a:cs typeface="Arial" charset="0"/>
                  </a:defRPr>
                </a:lvl2pPr>
                <a:lvl3pPr marL="1143000" indent="-228600" eaLnBrk="0" hangingPunct="0">
                  <a:defRPr sz="7400">
                    <a:solidFill>
                      <a:schemeClr val="tx1"/>
                    </a:solidFill>
                    <a:latin typeface="Arial" charset="0"/>
                    <a:cs typeface="Arial" charset="0"/>
                  </a:defRPr>
                </a:lvl3pPr>
                <a:lvl4pPr marL="1600200" indent="-228600" eaLnBrk="0" hangingPunct="0">
                  <a:defRPr sz="7400">
                    <a:solidFill>
                      <a:schemeClr val="tx1"/>
                    </a:solidFill>
                    <a:latin typeface="Arial" charset="0"/>
                    <a:cs typeface="Arial" charset="0"/>
                  </a:defRPr>
                </a:lvl4pPr>
                <a:lvl5pPr marL="2057400" indent="-228600" eaLnBrk="0" hangingPunct="0">
                  <a:defRPr sz="7400">
                    <a:solidFill>
                      <a:schemeClr val="tx1"/>
                    </a:solidFill>
                    <a:latin typeface="Arial" charset="0"/>
                    <a:cs typeface="Arial" charset="0"/>
                  </a:defRPr>
                </a:lvl5pPr>
                <a:lvl6pPr marL="2514600" indent="-228600" eaLnBrk="0" fontAlgn="base" hangingPunct="0">
                  <a:spcBef>
                    <a:spcPct val="0"/>
                  </a:spcBef>
                  <a:spcAft>
                    <a:spcPct val="0"/>
                  </a:spcAft>
                  <a:defRPr sz="7400">
                    <a:solidFill>
                      <a:schemeClr val="tx1"/>
                    </a:solidFill>
                    <a:latin typeface="Arial" charset="0"/>
                    <a:cs typeface="Arial" charset="0"/>
                  </a:defRPr>
                </a:lvl6pPr>
                <a:lvl7pPr marL="2971800" indent="-228600" eaLnBrk="0" fontAlgn="base" hangingPunct="0">
                  <a:spcBef>
                    <a:spcPct val="0"/>
                  </a:spcBef>
                  <a:spcAft>
                    <a:spcPct val="0"/>
                  </a:spcAft>
                  <a:defRPr sz="7400">
                    <a:solidFill>
                      <a:schemeClr val="tx1"/>
                    </a:solidFill>
                    <a:latin typeface="Arial" charset="0"/>
                    <a:cs typeface="Arial" charset="0"/>
                  </a:defRPr>
                </a:lvl7pPr>
                <a:lvl8pPr marL="3429000" indent="-228600" eaLnBrk="0" fontAlgn="base" hangingPunct="0">
                  <a:spcBef>
                    <a:spcPct val="0"/>
                  </a:spcBef>
                  <a:spcAft>
                    <a:spcPct val="0"/>
                  </a:spcAft>
                  <a:defRPr sz="7400">
                    <a:solidFill>
                      <a:schemeClr val="tx1"/>
                    </a:solidFill>
                    <a:latin typeface="Arial" charset="0"/>
                    <a:cs typeface="Arial" charset="0"/>
                  </a:defRPr>
                </a:lvl8pPr>
                <a:lvl9pPr marL="3886200" indent="-228600" eaLnBrk="0" fontAlgn="base" hangingPunct="0">
                  <a:spcBef>
                    <a:spcPct val="0"/>
                  </a:spcBef>
                  <a:spcAft>
                    <a:spcPct val="0"/>
                  </a:spcAft>
                  <a:defRPr sz="7400">
                    <a:solidFill>
                      <a:schemeClr val="tx1"/>
                    </a:solidFill>
                    <a:latin typeface="Arial" charset="0"/>
                    <a:cs typeface="Arial" charset="0"/>
                  </a:defRPr>
                </a:lvl9pPr>
              </a:lstStyle>
              <a:p>
                <a:pPr defTabSz="914400" eaLnBrk="1" fontAlgn="auto" hangingPunct="1">
                  <a:spcBef>
                    <a:spcPts val="0"/>
                  </a:spcBef>
                  <a:spcAft>
                    <a:spcPts val="0"/>
                  </a:spcAft>
                  <a:defRPr/>
                </a:pPr>
                <a:r>
                  <a:rPr lang="en-US" sz="2800" kern="0" dirty="0" smtClean="0">
                    <a:solidFill>
                      <a:srgbClr val="FF0000"/>
                    </a:solidFill>
                  </a:rPr>
                  <a:t>Study site</a:t>
                </a:r>
              </a:p>
            </p:txBody>
          </p:sp>
        </p:grpSp>
      </p:grpSp>
      <p:grpSp>
        <p:nvGrpSpPr>
          <p:cNvPr id="13315" name="Group 19"/>
          <p:cNvGrpSpPr>
            <a:grpSpLocks/>
          </p:cNvGrpSpPr>
          <p:nvPr/>
        </p:nvGrpSpPr>
        <p:grpSpPr bwMode="auto">
          <a:xfrm>
            <a:off x="9601200" y="30203775"/>
            <a:ext cx="27260550" cy="7315200"/>
            <a:chOff x="4819650" y="15849600"/>
            <a:chExt cx="27260550" cy="7315200"/>
          </a:xfrm>
        </p:grpSpPr>
        <p:pic>
          <p:nvPicPr>
            <p:cNvPr id="13321" name="Picture 2"/>
            <p:cNvPicPr>
              <a:picLocks noChangeAspect="1" noChangeArrowheads="1"/>
            </p:cNvPicPr>
            <p:nvPr/>
          </p:nvPicPr>
          <p:blipFill>
            <a:blip r:embed="rId4"/>
            <a:srcRect/>
            <a:stretch>
              <a:fillRect/>
            </a:stretch>
          </p:blipFill>
          <p:spPr bwMode="auto">
            <a:xfrm>
              <a:off x="19069050" y="15849600"/>
              <a:ext cx="13011150" cy="7315200"/>
            </a:xfrm>
            <a:prstGeom prst="rect">
              <a:avLst/>
            </a:prstGeom>
            <a:noFill/>
            <a:ln w="9525">
              <a:noFill/>
              <a:miter lim="800000"/>
              <a:headEnd/>
              <a:tailEnd/>
            </a:ln>
          </p:spPr>
        </p:pic>
        <p:pic>
          <p:nvPicPr>
            <p:cNvPr id="13322" name="Picture 4"/>
            <p:cNvPicPr>
              <a:picLocks noChangeAspect="1" noChangeArrowheads="1"/>
            </p:cNvPicPr>
            <p:nvPr/>
          </p:nvPicPr>
          <p:blipFill>
            <a:blip r:embed="rId5"/>
            <a:srcRect/>
            <a:stretch>
              <a:fillRect/>
            </a:stretch>
          </p:blipFill>
          <p:spPr bwMode="auto">
            <a:xfrm>
              <a:off x="8248650" y="15849600"/>
              <a:ext cx="13011150" cy="7315200"/>
            </a:xfrm>
            <a:prstGeom prst="rect">
              <a:avLst/>
            </a:prstGeom>
            <a:noFill/>
            <a:ln w="9525">
              <a:noFill/>
              <a:miter lim="800000"/>
              <a:headEnd/>
              <a:tailEnd/>
            </a:ln>
          </p:spPr>
        </p:pic>
        <p:pic>
          <p:nvPicPr>
            <p:cNvPr id="13323" name="Picture 5"/>
            <p:cNvPicPr>
              <a:picLocks noChangeAspect="1" noChangeArrowheads="1"/>
            </p:cNvPicPr>
            <p:nvPr/>
          </p:nvPicPr>
          <p:blipFill>
            <a:blip r:embed="rId6"/>
            <a:srcRect/>
            <a:stretch>
              <a:fillRect/>
            </a:stretch>
          </p:blipFill>
          <p:spPr bwMode="auto">
            <a:xfrm>
              <a:off x="4819650" y="15849600"/>
              <a:ext cx="13011150" cy="7315200"/>
            </a:xfrm>
            <a:prstGeom prst="rect">
              <a:avLst/>
            </a:prstGeom>
            <a:noFill/>
            <a:ln w="9525">
              <a:noFill/>
              <a:miter lim="800000"/>
              <a:headEnd/>
              <a:tailEnd/>
            </a:ln>
          </p:spPr>
        </p:pic>
      </p:grpSp>
      <p:sp>
        <p:nvSpPr>
          <p:cNvPr id="13316" name="TextBox 17"/>
          <p:cNvSpPr txBox="1">
            <a:spLocks noChangeArrowheads="1"/>
          </p:cNvSpPr>
          <p:nvPr/>
        </p:nvSpPr>
        <p:spPr bwMode="auto">
          <a:xfrm>
            <a:off x="609600" y="1125538"/>
            <a:ext cx="36957000" cy="3324225"/>
          </a:xfrm>
          <a:prstGeom prst="rect">
            <a:avLst/>
          </a:prstGeom>
          <a:noFill/>
          <a:ln w="9525">
            <a:noFill/>
            <a:miter lim="800000"/>
            <a:headEnd/>
            <a:tailEnd/>
          </a:ln>
        </p:spPr>
        <p:txBody>
          <a:bodyPr>
            <a:spAutoFit/>
          </a:bodyPr>
          <a:lstStyle/>
          <a:p>
            <a:pPr algn="ctr"/>
            <a:r>
              <a:rPr lang="en-US" sz="7200" b="1" dirty="0"/>
              <a:t>Using GigaPan Measurement of Erosion Pins to Monitor Surface Changes in Sand</a:t>
            </a:r>
          </a:p>
          <a:p>
            <a:endParaRPr lang="en-US" sz="1800" b="1" dirty="0"/>
          </a:p>
          <a:p>
            <a:pPr algn="ctr"/>
            <a:r>
              <a:rPr lang="en-US" sz="6000" dirty="0"/>
              <a:t>Scott T. Cathey, Kara N. Seymour, Nyun P. Hein, and Brian E. Bodenbender</a:t>
            </a:r>
          </a:p>
          <a:p>
            <a:pPr algn="ctr"/>
            <a:r>
              <a:rPr lang="en-US" sz="5400" dirty="0"/>
              <a:t>Department of Geological and Environmental Sciences, Hope College, Holland, Michigan</a:t>
            </a:r>
          </a:p>
        </p:txBody>
      </p:sp>
      <p:sp>
        <p:nvSpPr>
          <p:cNvPr id="13317" name="TextBox 23"/>
          <p:cNvSpPr txBox="1">
            <a:spLocks noChangeArrowheads="1"/>
          </p:cNvSpPr>
          <p:nvPr/>
        </p:nvSpPr>
        <p:spPr bwMode="auto">
          <a:xfrm>
            <a:off x="1447800" y="35585400"/>
            <a:ext cx="6926929" cy="1815882"/>
          </a:xfrm>
          <a:prstGeom prst="rect">
            <a:avLst/>
          </a:prstGeom>
          <a:noFill/>
          <a:ln w="9525">
            <a:noFill/>
            <a:miter lim="800000"/>
            <a:headEnd/>
            <a:tailEnd/>
          </a:ln>
        </p:spPr>
        <p:txBody>
          <a:bodyPr wrap="square">
            <a:spAutoFit/>
          </a:bodyPr>
          <a:lstStyle/>
          <a:p>
            <a:r>
              <a:rPr lang="en-US" sz="2800" dirty="0"/>
              <a:t>View of southern half of blowout in the Saugatuck Harbor Natural Area.  Image is a 1.023 </a:t>
            </a:r>
            <a:r>
              <a:rPr lang="en-US" sz="2800" dirty="0" smtClean="0"/>
              <a:t>gigapixel </a:t>
            </a:r>
            <a:r>
              <a:rPr lang="en-US" sz="2800" dirty="0"/>
              <a:t>panorama made by stitching 230 images.</a:t>
            </a:r>
          </a:p>
        </p:txBody>
      </p:sp>
      <p:sp>
        <p:nvSpPr>
          <p:cNvPr id="13319" name="Rectangle 26"/>
          <p:cNvSpPr>
            <a:spLocks noChangeArrowheads="1"/>
          </p:cNvSpPr>
          <p:nvPr/>
        </p:nvSpPr>
        <p:spPr bwMode="auto">
          <a:xfrm>
            <a:off x="1371600" y="5715000"/>
            <a:ext cx="10972800" cy="11572399"/>
          </a:xfrm>
          <a:prstGeom prst="rect">
            <a:avLst/>
          </a:prstGeom>
          <a:noFill/>
          <a:ln w="9525">
            <a:noFill/>
            <a:miter lim="800000"/>
            <a:headEnd/>
            <a:tailEnd/>
          </a:ln>
        </p:spPr>
        <p:txBody>
          <a:bodyPr>
            <a:spAutoFit/>
          </a:bodyPr>
          <a:lstStyle/>
          <a:p>
            <a:r>
              <a:rPr lang="en-US" sz="3600" b="1" dirty="0">
                <a:latin typeface="Times New Roman" pitchFamily="18" charset="0"/>
                <a:cs typeface="Times New Roman" pitchFamily="18" charset="0"/>
              </a:rPr>
              <a:t>Abstract</a:t>
            </a:r>
          </a:p>
          <a:p>
            <a:endParaRPr lang="en-US" sz="1400" b="1" dirty="0">
              <a:latin typeface="Times New Roman" pitchFamily="18" charset="0"/>
              <a:cs typeface="Times New Roman" pitchFamily="18" charset="0"/>
            </a:endParaRPr>
          </a:p>
          <a:p>
            <a:r>
              <a:rPr lang="en-US" sz="2400" dirty="0">
                <a:latin typeface="Times New Roman" pitchFamily="18" charset="0"/>
                <a:cs typeface="Times New Roman" pitchFamily="18" charset="0"/>
              </a:rPr>
              <a:t>Regions of open sand on beaches and active dunes are dynamic yet fragile environments. They can respond dramatically both to natural events such as strong winds or waves and to human incursions such as vehicular or foot traffic, so sand surfaces are difficult to monitor without disturbing them. We use the GigaPan system to make photographic panoramas to unobtrusively measure and document an array of erosion pins in an active dune blowout at the Saugatuck Harbor Natural Area, Saugatuck, Michigan.</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The GigaPan system features a robotic camera mount, photo-stitching software, and an on-line web hosting interface. It creates a gigapixel-sized image by merging a series of close-up, overlapping photos (up to 147 in our work, although more are possible) into a single panorama that is uploaded to the GigaPan website. Whereas the final image is too large to display on most personal computers, the website allows zooming in to any part of the panorama to examine details up to the resolution of the original photos. We zoom to view individual erosion pins, then use a screen ruler software tool to measure the exposed length of the pin as scaled to a known distance between marks on the pin. The erosion pins are alternating colored plastic jump rope beads, which provide highly visible, uniform distance increments, epoxied onto 122 cm fiberglass rods.</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This method has many advantages over manual measurement of erosion pins. The GigaPan can photograph a scene in less than 15 minutes, speeding up data gathering in the field since measurement is done in the lab. The panorama permanently records the raw data, allowing reexamination of pins, and is spatially organized, allowing quicker reference to specific pins than does sorting through the set of original photos. Most importantly, the method avoids disturbance inherent in manual measurements, which can be quite significant when climbing steep slopes in open sand to measure pins. Data for individual pins may be lost, however, if vegetation or debris obscures the base of a pin in the images, and care must be taken to avoid measuring areas with image distortion if a pin crosses the stitching boundary between photos</a:t>
            </a:r>
            <a:r>
              <a:rPr lang="en-US" sz="1800" dirty="0">
                <a:latin typeface="Times New Roman" pitchFamily="18" charset="0"/>
                <a:cs typeface="Times New Roman" pitchFamily="18" charset="0"/>
              </a:rPr>
              <a:t>.</a:t>
            </a:r>
          </a:p>
        </p:txBody>
      </p:sp>
      <p:sp>
        <p:nvSpPr>
          <p:cNvPr id="13320" name="Text Box 13"/>
          <p:cNvSpPr txBox="1">
            <a:spLocks noChangeArrowheads="1"/>
          </p:cNvSpPr>
          <p:nvPr/>
        </p:nvSpPr>
        <p:spPr bwMode="auto">
          <a:xfrm>
            <a:off x="13335000" y="23164800"/>
            <a:ext cx="11049000" cy="5124450"/>
          </a:xfrm>
          <a:prstGeom prst="rect">
            <a:avLst/>
          </a:prstGeom>
          <a:noFill/>
          <a:ln w="9525">
            <a:noFill/>
            <a:miter lim="800000"/>
            <a:headEnd/>
            <a:tailEnd/>
          </a:ln>
        </p:spPr>
        <p:txBody>
          <a:bodyPr lIns="91428" tIns="45713" rIns="91428" bIns="45713">
            <a:spAutoFit/>
          </a:bodyPr>
          <a:lstStyle/>
          <a:p>
            <a:pPr defTabSz="3762375"/>
            <a:r>
              <a:rPr lang="en-US" altLang="ja-JP" sz="3600" b="1" dirty="0">
                <a:latin typeface="Times New Roman" pitchFamily="18" charset="0"/>
              </a:rPr>
              <a:t>The Pins</a:t>
            </a:r>
          </a:p>
          <a:p>
            <a:pPr defTabSz="3762375"/>
            <a:endParaRPr lang="en-US" altLang="ja-JP" sz="1400" dirty="0">
              <a:latin typeface="Times New Roman" pitchFamily="18" charset="0"/>
            </a:endParaRPr>
          </a:p>
          <a:p>
            <a:pPr defTabSz="3762375"/>
            <a:r>
              <a:rPr lang="en-US" altLang="ja-JP" sz="2800" dirty="0">
                <a:latin typeface="Times New Roman" pitchFamily="18" charset="0"/>
                <a:cs typeface="Times New Roman" pitchFamily="18" charset="0"/>
              </a:rPr>
              <a:t>In order to track the motion of sand on the dunes, we assembled 500 color-coded, visually distinctive dune erosion pins.  </a:t>
            </a:r>
            <a:r>
              <a:rPr lang="en-US" sz="2800" dirty="0">
                <a:latin typeface="Times New Roman" pitchFamily="18" charset="0"/>
                <a:cs typeface="Times New Roman" pitchFamily="18" charset="0"/>
              </a:rPr>
              <a:t>We made dune pins suitable for photographic measurement by epoxying alternating colors of  3.8 cm (1.5 in) jump rope beads to 121.9 cm (4 ft) fiberglass rods (1 black, 4 orange alternating with 4 white, 1 black, 4 orange alternating with 4 white, 1 black, and 3 top half-sized beads with colors coded as digits for a unique identification number).  </a:t>
            </a:r>
            <a:r>
              <a:rPr lang="en-US" altLang="ja-JP" sz="2800" dirty="0">
                <a:latin typeface="Times New Roman" pitchFamily="18" charset="0"/>
              </a:rPr>
              <a:t>Normally, erosion pins do not have to be bright or color coded, but in order to measure them using the GigaPan, the pins need to stand out against the sand easily.  We placed 148 pins in the sand at our location.</a:t>
            </a:r>
            <a:endParaRPr lang="en-US" sz="2800" dirty="0">
              <a:latin typeface="Times New Roman" pitchFamily="18" charset="0"/>
              <a:cs typeface="Times New Roman" pitchFamily="18" charset="0"/>
            </a:endParaRPr>
          </a:p>
        </p:txBody>
      </p:sp>
      <p:pic>
        <p:nvPicPr>
          <p:cNvPr id="13340" name="Picture 17" descr="E:\DCIM\806CANON\IMG_6974.JPG"/>
          <p:cNvPicPr>
            <a:picLocks noChangeAspect="1" noChangeArrowheads="1"/>
          </p:cNvPicPr>
          <p:nvPr/>
        </p:nvPicPr>
        <p:blipFill>
          <a:blip r:embed="rId7"/>
          <a:srcRect/>
          <a:stretch>
            <a:fillRect/>
          </a:stretch>
        </p:blipFill>
        <p:spPr bwMode="auto">
          <a:xfrm>
            <a:off x="13487400" y="5334000"/>
            <a:ext cx="7407275" cy="4937125"/>
          </a:xfrm>
          <a:prstGeom prst="rect">
            <a:avLst/>
          </a:prstGeom>
          <a:noFill/>
          <a:ln w="9525">
            <a:noFill/>
            <a:miter lim="800000"/>
            <a:headEnd/>
            <a:tailEnd/>
          </a:ln>
        </p:spPr>
      </p:pic>
      <p:sp>
        <p:nvSpPr>
          <p:cNvPr id="13342" name="Text Box 14"/>
          <p:cNvSpPr txBox="1">
            <a:spLocks noChangeArrowheads="1"/>
          </p:cNvSpPr>
          <p:nvPr/>
        </p:nvSpPr>
        <p:spPr bwMode="auto">
          <a:xfrm>
            <a:off x="1447800" y="29337000"/>
            <a:ext cx="7391400" cy="5124450"/>
          </a:xfrm>
          <a:prstGeom prst="rect">
            <a:avLst/>
          </a:prstGeom>
          <a:noFill/>
          <a:ln w="9525">
            <a:noFill/>
            <a:miter lim="800000"/>
            <a:headEnd/>
            <a:tailEnd/>
          </a:ln>
          <a:effectLst/>
        </p:spPr>
        <p:txBody>
          <a:bodyPr>
            <a:spAutoFit/>
          </a:bodyPr>
          <a:lstStyle/>
          <a:p>
            <a:pPr defTabSz="3762375"/>
            <a:r>
              <a:rPr lang="en-US" altLang="ja-JP" sz="3600" b="1" dirty="0">
                <a:latin typeface="Times New Roman" pitchFamily="18" charset="0"/>
              </a:rPr>
              <a:t>The Location</a:t>
            </a:r>
          </a:p>
          <a:p>
            <a:pPr defTabSz="3762375"/>
            <a:endParaRPr lang="en-US" altLang="ja-JP" sz="1400" dirty="0">
              <a:latin typeface="Times New Roman" pitchFamily="18" charset="0"/>
            </a:endParaRPr>
          </a:p>
          <a:p>
            <a:pPr defTabSz="3762375"/>
            <a:r>
              <a:rPr lang="en-US" altLang="ja-JP" sz="2800" dirty="0">
                <a:latin typeface="Times New Roman" pitchFamily="18" charset="0"/>
              </a:rPr>
              <a:t>We set up our experiment in a 30 by 80 m open blowout dune formed at the nose of a larger, east verging, partially vegetated parabolic dune at the Saugatuck Harbor Natural Area, Saugatuck, Michigan. The location is separated from the beach by a well developed foredune ridge, and while surrounded by trails is somewhat sheltered from major human disturbance.  The dune that we chose is a large open area of sand, which generally allows unobstructed viewing of our pins. </a:t>
            </a:r>
            <a:endParaRPr lang="en-US" sz="2800" dirty="0">
              <a:latin typeface="Times New Roman" pitchFamily="18" charset="0"/>
            </a:endParaRPr>
          </a:p>
        </p:txBody>
      </p:sp>
      <p:pic>
        <p:nvPicPr>
          <p:cNvPr id="13345" name="Picture 3"/>
          <p:cNvPicPr>
            <a:picLocks noChangeAspect="1" noChangeArrowheads="1"/>
          </p:cNvPicPr>
          <p:nvPr/>
        </p:nvPicPr>
        <p:blipFill>
          <a:blip r:embed="rId8"/>
          <a:srcRect/>
          <a:stretch>
            <a:fillRect/>
          </a:stretch>
        </p:blipFill>
        <p:spPr bwMode="auto">
          <a:xfrm>
            <a:off x="34213800" y="2835275"/>
            <a:ext cx="2822575" cy="1463675"/>
          </a:xfrm>
          <a:prstGeom prst="rect">
            <a:avLst/>
          </a:prstGeom>
          <a:noFill/>
          <a:ln w="9525">
            <a:noFill/>
            <a:miter lim="800000"/>
            <a:headEnd/>
            <a:tailEnd/>
          </a:ln>
        </p:spPr>
      </p:pic>
      <p:pic>
        <p:nvPicPr>
          <p:cNvPr id="13346" name="Picture 3"/>
          <p:cNvPicPr>
            <a:picLocks noChangeAspect="1" noChangeArrowheads="1"/>
          </p:cNvPicPr>
          <p:nvPr/>
        </p:nvPicPr>
        <p:blipFill>
          <a:blip r:embed="rId8"/>
          <a:srcRect/>
          <a:stretch>
            <a:fillRect/>
          </a:stretch>
        </p:blipFill>
        <p:spPr bwMode="auto">
          <a:xfrm>
            <a:off x="1441450" y="2835275"/>
            <a:ext cx="2822575" cy="1463675"/>
          </a:xfrm>
          <a:prstGeom prst="rect">
            <a:avLst/>
          </a:prstGeom>
          <a:noFill/>
          <a:ln w="9525">
            <a:noFill/>
            <a:miter lim="800000"/>
            <a:headEnd/>
            <a:tailEnd/>
          </a:ln>
        </p:spPr>
      </p:pic>
      <p:sp>
        <p:nvSpPr>
          <p:cNvPr id="13347" name="Text Box 11"/>
          <p:cNvSpPr txBox="1">
            <a:spLocks noChangeArrowheads="1"/>
          </p:cNvSpPr>
          <p:nvPr/>
        </p:nvSpPr>
        <p:spPr bwMode="auto">
          <a:xfrm>
            <a:off x="1295400" y="17983200"/>
            <a:ext cx="11049000" cy="4697413"/>
          </a:xfrm>
          <a:prstGeom prst="rect">
            <a:avLst/>
          </a:prstGeom>
          <a:noFill/>
          <a:ln w="9525">
            <a:noFill/>
            <a:miter lim="800000"/>
            <a:headEnd/>
            <a:tailEnd/>
          </a:ln>
          <a:effectLst/>
        </p:spPr>
        <p:txBody>
          <a:bodyPr>
            <a:spAutoFit/>
          </a:bodyPr>
          <a:lstStyle/>
          <a:p>
            <a:pPr defTabSz="3762375"/>
            <a:r>
              <a:rPr lang="en-US" altLang="ja-JP" sz="3600" b="1" dirty="0">
                <a:latin typeface="Times New Roman" pitchFamily="18" charset="0"/>
              </a:rPr>
              <a:t>Introduction</a:t>
            </a:r>
          </a:p>
          <a:p>
            <a:pPr defTabSz="3762375"/>
            <a:endParaRPr lang="en-US" altLang="ja-JP" sz="1400" dirty="0">
              <a:latin typeface="Times New Roman" pitchFamily="18" charset="0"/>
            </a:endParaRPr>
          </a:p>
          <a:p>
            <a:pPr defTabSz="3762375"/>
            <a:r>
              <a:rPr lang="en-US" altLang="ja-JP" sz="2800" dirty="0">
                <a:latin typeface="Times New Roman" pitchFamily="18" charset="0"/>
              </a:rPr>
              <a:t>Sand in dune environments responds rapidly to environmental changes.  Being able to monitor sand movements is important in order to evaluate lakeshore responses to individual weather events and to possible long-term climate change.  Data on sand movement are also critical for developing a more nuanced understanding of factors such as wind direction, surface moisture, and slope that affect sand movement as well as more sophisticated models of dune formation.  We have developed a method to monitor sand movement in an area by deploying an array of dune pins and then monitoring sand accumulation or removal at the pins photographically. </a:t>
            </a:r>
            <a:endParaRPr lang="en-US" sz="2800" dirty="0">
              <a:latin typeface="Times New Roman" pitchFamily="18" charset="0"/>
            </a:endParaRPr>
          </a:p>
        </p:txBody>
      </p:sp>
      <p:grpSp>
        <p:nvGrpSpPr>
          <p:cNvPr id="13348" name="Group 30"/>
          <p:cNvGrpSpPr>
            <a:grpSpLocks/>
          </p:cNvGrpSpPr>
          <p:nvPr/>
        </p:nvGrpSpPr>
        <p:grpSpPr bwMode="auto">
          <a:xfrm>
            <a:off x="13639800" y="12877800"/>
            <a:ext cx="8836025" cy="9134475"/>
            <a:chOff x="12954000" y="13030200"/>
            <a:chExt cx="6477000" cy="6696867"/>
          </a:xfrm>
        </p:grpSpPr>
        <p:pic>
          <p:nvPicPr>
            <p:cNvPr id="13349" name="Picture 6"/>
            <p:cNvPicPr>
              <a:picLocks noChangeAspect="1"/>
            </p:cNvPicPr>
            <p:nvPr/>
          </p:nvPicPr>
          <p:blipFill>
            <a:blip r:embed="rId9"/>
            <a:srcRect l="34804" t="33376" r="12746" b="14352"/>
            <a:stretch>
              <a:fillRect/>
            </a:stretch>
          </p:blipFill>
          <p:spPr bwMode="auto">
            <a:xfrm>
              <a:off x="14272260" y="13073739"/>
              <a:ext cx="5158740" cy="6653328"/>
            </a:xfrm>
            <a:prstGeom prst="rect">
              <a:avLst/>
            </a:prstGeom>
            <a:noFill/>
            <a:ln w="9525">
              <a:noFill/>
              <a:miter lim="800000"/>
              <a:headEnd/>
              <a:tailEnd/>
            </a:ln>
          </p:spPr>
        </p:pic>
        <p:sp>
          <p:nvSpPr>
            <p:cNvPr id="13350" name="Rectangle 4"/>
            <p:cNvSpPr>
              <a:spLocks noChangeArrowheads="1"/>
            </p:cNvSpPr>
            <p:nvPr/>
          </p:nvSpPr>
          <p:spPr bwMode="auto">
            <a:xfrm>
              <a:off x="12954000" y="13030200"/>
              <a:ext cx="6477000" cy="6677817"/>
            </a:xfrm>
            <a:prstGeom prst="rect">
              <a:avLst/>
            </a:prstGeom>
            <a:noFill/>
            <a:ln w="9525" algn="ctr">
              <a:solidFill>
                <a:schemeClr val="tx1"/>
              </a:solidFill>
              <a:round/>
              <a:headEnd/>
              <a:tailEnd/>
            </a:ln>
          </p:spPr>
          <p:txBody>
            <a:bodyPr/>
            <a:lstStyle/>
            <a:p>
              <a:pPr defTabSz="3762375"/>
              <a:endParaRPr lang="en-US" sz="7400" dirty="0"/>
            </a:p>
          </p:txBody>
        </p:sp>
        <p:sp>
          <p:nvSpPr>
            <p:cNvPr id="13351" name="TextBox 3"/>
            <p:cNvSpPr txBox="1">
              <a:spLocks noChangeArrowheads="1"/>
            </p:cNvSpPr>
            <p:nvPr/>
          </p:nvSpPr>
          <p:spPr bwMode="auto">
            <a:xfrm>
              <a:off x="13142514" y="16250003"/>
              <a:ext cx="2286616" cy="1692329"/>
            </a:xfrm>
            <a:prstGeom prst="rect">
              <a:avLst/>
            </a:prstGeom>
            <a:noFill/>
            <a:ln w="9525">
              <a:noFill/>
              <a:miter lim="800000"/>
              <a:headEnd/>
              <a:tailEnd/>
            </a:ln>
          </p:spPr>
          <p:txBody>
            <a:bodyPr>
              <a:spAutoFit/>
            </a:bodyPr>
            <a:lstStyle/>
            <a:p>
              <a:pPr defTabSz="914400"/>
              <a:r>
                <a:rPr lang="en-US" sz="2400" dirty="0">
                  <a:latin typeface="Arial" pitchFamily="34" charset="0"/>
                  <a:cs typeface="Arial" pitchFamily="34" charset="0"/>
                </a:rPr>
                <a:t>Survey map of pin array.  Unlabeled dots indicate high points in topography surrounding the open sand  blowout.</a:t>
              </a:r>
            </a:p>
          </p:txBody>
        </p:sp>
      </p:grpSp>
      <p:sp>
        <p:nvSpPr>
          <p:cNvPr id="13352" name="Text Box 12"/>
          <p:cNvSpPr txBox="1">
            <a:spLocks noChangeArrowheads="1"/>
          </p:cNvSpPr>
          <p:nvPr/>
        </p:nvSpPr>
        <p:spPr bwMode="auto">
          <a:xfrm>
            <a:off x="26422350" y="12360493"/>
            <a:ext cx="11049000" cy="15942826"/>
          </a:xfrm>
          <a:prstGeom prst="rect">
            <a:avLst/>
          </a:prstGeom>
          <a:noFill/>
          <a:ln w="9525">
            <a:noFill/>
            <a:miter lim="800000"/>
            <a:headEnd/>
            <a:tailEnd/>
          </a:ln>
          <a:effectLst/>
        </p:spPr>
        <p:txBody>
          <a:bodyPr>
            <a:spAutoFit/>
          </a:bodyPr>
          <a:lstStyle/>
          <a:p>
            <a:pPr defTabSz="3762375"/>
            <a:r>
              <a:rPr lang="en-US" altLang="ja-JP" sz="3600" b="1" dirty="0">
                <a:latin typeface="Times New Roman" pitchFamily="18" charset="0"/>
              </a:rPr>
              <a:t>The GigaPan</a:t>
            </a:r>
          </a:p>
          <a:p>
            <a:pPr defTabSz="3762375"/>
            <a:endParaRPr lang="en-US" altLang="ja-JP" sz="1400" dirty="0">
              <a:latin typeface="Times New Roman" pitchFamily="18" charset="0"/>
            </a:endParaRPr>
          </a:p>
          <a:p>
            <a:pPr defTabSz="3762375"/>
            <a:r>
              <a:rPr lang="en-US" altLang="ja-JP" sz="2800" dirty="0">
                <a:latin typeface="Times New Roman" pitchFamily="18" charset="0"/>
              </a:rPr>
              <a:t>The GigaPan is a motorized station for docking a camera to take detailed and accurate panorama portraits of an area.  While this is possible to do manually, the GigaPan offers a simpler, more accurate, and less time consuming way to take panorama shots.  After an initial set-up to adjust the GigaPan’s settings to the specifics of the camera and lens, all one does mount the camera onto the GigaPan and attach a data cable.  To take a panorama, one simply sets the upper left and lower right corners to mark the boundaries of the panorama.  From there, the GigaPan automatically adjusts into position to take each image.  Our site requires two panoramas (one facing north, the other facing south, taken from camera stations near the center of the blowout) consisting of about 140 photos each.  Each set of photos takes less than 15 minutes to acquire.  To stitch the individual images together to form a single picture, we input the images into the GigaPan’s photo stitching computer software for processing.  From there, one can upload the panorama directly to GigaPan.org, where other people can view the overall panorama as well as zoom in to see details in the image down to the resolution of the original photographs</a:t>
            </a:r>
            <a:r>
              <a:rPr lang="en-US" altLang="ja-JP" sz="2800" dirty="0">
                <a:latin typeface="Times New Roman" pitchFamily="18" charset="0"/>
                <a:cs typeface="Times New Roman" pitchFamily="18" charset="0"/>
              </a:rPr>
              <a:t>.</a:t>
            </a:r>
          </a:p>
          <a:p>
            <a:pPr defTabSz="3762375"/>
            <a:endParaRPr lang="en-US" altLang="ja-JP" sz="2800" dirty="0">
              <a:latin typeface="Times New Roman" pitchFamily="18" charset="0"/>
              <a:cs typeface="Times New Roman" pitchFamily="18" charset="0"/>
            </a:endParaRPr>
          </a:p>
          <a:p>
            <a:pPr defTabSz="3762375"/>
            <a:r>
              <a:rPr lang="en-US" altLang="ja-JP" sz="2800" dirty="0">
                <a:latin typeface="Times New Roman" pitchFamily="18" charset="0"/>
                <a:cs typeface="Times New Roman" pitchFamily="18" charset="0"/>
              </a:rPr>
              <a:t>We use a </a:t>
            </a:r>
            <a:r>
              <a:rPr lang="en-US" altLang="ja-JP" sz="2800" dirty="0" smtClean="0">
                <a:latin typeface="Times New Roman" pitchFamily="18" charset="0"/>
                <a:cs typeface="Times New Roman" pitchFamily="18" charset="0"/>
              </a:rPr>
              <a:t>10.1 </a:t>
            </a:r>
            <a:r>
              <a:rPr lang="en-US" altLang="ja-JP" sz="2800" dirty="0">
                <a:latin typeface="Times New Roman" pitchFamily="18" charset="0"/>
                <a:cs typeface="Times New Roman" pitchFamily="18" charset="0"/>
              </a:rPr>
              <a:t>megapixel Canon Rebel XTi digital single lens reflex camera with a 100 mm macro lens.  For typical daylight conditions in the dunes we shoot </a:t>
            </a:r>
            <a:r>
              <a:rPr lang="en-US" altLang="ja-JP" sz="2800" dirty="0" smtClean="0">
                <a:latin typeface="Times New Roman" pitchFamily="18" charset="0"/>
                <a:cs typeface="Times New Roman" pitchFamily="18" charset="0"/>
              </a:rPr>
              <a:t>in manual mode at </a:t>
            </a:r>
            <a:r>
              <a:rPr lang="en-US" altLang="ja-JP" sz="2800" dirty="0">
                <a:latin typeface="Times New Roman" pitchFamily="18" charset="0"/>
                <a:cs typeface="Times New Roman" pitchFamily="18" charset="0"/>
              </a:rPr>
              <a:t>aperture settings between f8 and f14 with exposure times of </a:t>
            </a:r>
            <a:r>
              <a:rPr lang="en-US" altLang="ja-JP" sz="2800" dirty="0" smtClean="0">
                <a:latin typeface="Times New Roman" pitchFamily="18" charset="0"/>
                <a:cs typeface="Times New Roman" pitchFamily="18" charset="0"/>
              </a:rPr>
              <a:t>1/100</a:t>
            </a:r>
            <a:r>
              <a:rPr lang="en-US" altLang="ja-JP" sz="2800" baseline="30000" dirty="0" smtClean="0">
                <a:latin typeface="Times New Roman" pitchFamily="18" charset="0"/>
                <a:cs typeface="Times New Roman" pitchFamily="18" charset="0"/>
              </a:rPr>
              <a:t>th</a:t>
            </a:r>
            <a:r>
              <a:rPr lang="en-US" altLang="ja-JP" sz="2800" dirty="0" smtClean="0">
                <a:latin typeface="Times New Roman" pitchFamily="18" charset="0"/>
                <a:cs typeface="Times New Roman" pitchFamily="18" charset="0"/>
              </a:rPr>
              <a:t> second.  </a:t>
            </a:r>
            <a:r>
              <a:rPr lang="en-US" altLang="ja-JP" sz="2800" dirty="0">
                <a:latin typeface="Times New Roman" pitchFamily="18" charset="0"/>
                <a:cs typeface="Times New Roman" pitchFamily="18" charset="0"/>
              </a:rPr>
              <a:t>The GigaPan is set with </a:t>
            </a:r>
            <a:r>
              <a:rPr lang="en-US" altLang="ja-JP" sz="2800" dirty="0" smtClean="0">
                <a:latin typeface="Times New Roman" pitchFamily="18" charset="0"/>
                <a:cs typeface="Times New Roman" pitchFamily="18" charset="0"/>
              </a:rPr>
              <a:t>approximately 33% </a:t>
            </a:r>
            <a:r>
              <a:rPr lang="en-US" altLang="ja-JP" sz="2800" dirty="0">
                <a:latin typeface="Times New Roman" pitchFamily="18" charset="0"/>
                <a:cs typeface="Times New Roman" pitchFamily="18" charset="0"/>
              </a:rPr>
              <a:t>overlap between </a:t>
            </a:r>
            <a:r>
              <a:rPr lang="en-US" altLang="ja-JP" sz="2800" dirty="0" smtClean="0">
                <a:latin typeface="Times New Roman" pitchFamily="18" charset="0"/>
                <a:cs typeface="Times New Roman" pitchFamily="18" charset="0"/>
              </a:rPr>
              <a:t>photos.</a:t>
            </a:r>
            <a:endParaRPr lang="en-US" altLang="ja-JP" sz="2800" dirty="0">
              <a:latin typeface="Times New Roman" pitchFamily="18" charset="0"/>
              <a:cs typeface="Times New Roman" pitchFamily="18" charset="0"/>
            </a:endParaRPr>
          </a:p>
          <a:p>
            <a:pPr defTabSz="3762375"/>
            <a:endParaRPr lang="en-US" sz="2800" dirty="0">
              <a:latin typeface="Times New Roman" pitchFamily="18" charset="0"/>
              <a:cs typeface="Times New Roman" pitchFamily="18" charset="0"/>
            </a:endParaRPr>
          </a:p>
          <a:p>
            <a:pPr defTabSz="3762375"/>
            <a:r>
              <a:rPr lang="en-US" sz="2800" dirty="0">
                <a:latin typeface="Times New Roman" pitchFamily="18" charset="0"/>
                <a:cs typeface="Times New Roman" pitchFamily="18" charset="0"/>
              </a:rPr>
              <a:t>GigaPans have been used in the study of Earth and space science primarily for science education, particularly for virtual field trips (e.g. Auer Perry et al., 2011; Neville et al., 2011; Piatek, 2011) or as pre-field trip preparation for undergraduate field research projects (Anderson et al., 2011).  GigaPans have been used as part of a program of simulated robotic planetary exploration (Helper et al., 2010), and are seeing increased use as research tools in geological applications.  For example, they have been used to examine the shape and orientation of cobbles in outcrops of undeformed conglomerates to test their appropriateness for calibrating finite strain analyses in deformed rocks (Merkhofer et al., 2010), and to correlate strata in rugged terrain (Campbell and Kuster, 2011).</a:t>
            </a:r>
          </a:p>
        </p:txBody>
      </p:sp>
      <p:pic>
        <p:nvPicPr>
          <p:cNvPr id="13354" name="Picture 17" descr="E:\DCIM\806CANON\IMG_6974.JPG"/>
          <p:cNvPicPr>
            <a:picLocks noChangeAspect="1" noChangeArrowheads="1"/>
          </p:cNvPicPr>
          <p:nvPr/>
        </p:nvPicPr>
        <p:blipFill>
          <a:blip r:embed="rId7"/>
          <a:srcRect/>
          <a:stretch>
            <a:fillRect/>
          </a:stretch>
        </p:blipFill>
        <p:spPr bwMode="auto">
          <a:xfrm>
            <a:off x="13487400" y="5349875"/>
            <a:ext cx="8839200" cy="5891213"/>
          </a:xfrm>
          <a:prstGeom prst="rect">
            <a:avLst/>
          </a:prstGeom>
          <a:noFill/>
          <a:ln w="9525">
            <a:noFill/>
            <a:miter lim="800000"/>
            <a:headEnd/>
            <a:tailEnd/>
          </a:ln>
        </p:spPr>
      </p:pic>
      <p:sp>
        <p:nvSpPr>
          <p:cNvPr id="13355" name="TextBox 1"/>
          <p:cNvSpPr txBox="1">
            <a:spLocks noChangeArrowheads="1"/>
          </p:cNvSpPr>
          <p:nvPr/>
        </p:nvSpPr>
        <p:spPr bwMode="auto">
          <a:xfrm>
            <a:off x="22524244" y="7010400"/>
            <a:ext cx="2909888" cy="2246769"/>
          </a:xfrm>
          <a:prstGeom prst="rect">
            <a:avLst/>
          </a:prstGeom>
          <a:noFill/>
          <a:ln w="9525">
            <a:noFill/>
            <a:miter lim="800000"/>
            <a:headEnd/>
            <a:tailEnd/>
          </a:ln>
        </p:spPr>
        <p:txBody>
          <a:bodyPr>
            <a:spAutoFit/>
          </a:bodyPr>
          <a:lstStyle/>
          <a:p>
            <a:pPr defTabSz="914400"/>
            <a:r>
              <a:rPr lang="en-US" sz="2800" dirty="0">
                <a:latin typeface="Arial" pitchFamily="34" charset="0"/>
                <a:cs typeface="Arial" pitchFamily="34" charset="0"/>
              </a:rPr>
              <a:t>GigaPan camera mount on tripod at camera station in middle of site</a:t>
            </a:r>
          </a:p>
        </p:txBody>
      </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50732" r="40776"/>
          <a:stretch/>
        </p:blipFill>
        <p:spPr bwMode="auto">
          <a:xfrm>
            <a:off x="23829169" y="10951068"/>
            <a:ext cx="1771650" cy="1172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960175" y="2689225"/>
            <a:ext cx="228600"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038600" y="2673350"/>
            <a:ext cx="228600"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784300" y="5468374"/>
            <a:ext cx="10668000" cy="599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8765500" y="9202173"/>
            <a:ext cx="7848600" cy="954107"/>
          </a:xfrm>
          <a:prstGeom prst="rect">
            <a:avLst/>
          </a:prstGeom>
          <a:noFill/>
        </p:spPr>
        <p:txBody>
          <a:bodyPr wrap="square" rtlCol="0">
            <a:spAutoFit/>
          </a:bodyPr>
          <a:lstStyle/>
          <a:p>
            <a:r>
              <a:rPr lang="en-US" sz="2800" dirty="0" smtClean="0"/>
              <a:t>Stitching software arranges individual images in preparation for merging into a full panorama.</a:t>
            </a:r>
            <a:endParaRPr 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3"/>
          <p:cNvSpPr txBox="1">
            <a:spLocks noChangeArrowheads="1"/>
          </p:cNvSpPr>
          <p:nvPr/>
        </p:nvSpPr>
        <p:spPr bwMode="auto">
          <a:xfrm>
            <a:off x="914400" y="28803600"/>
            <a:ext cx="11430000" cy="946150"/>
          </a:xfrm>
          <a:prstGeom prst="rect">
            <a:avLst/>
          </a:prstGeom>
          <a:noFill/>
          <a:ln w="9525">
            <a:noFill/>
            <a:miter lim="800000"/>
            <a:headEnd/>
            <a:tailEnd/>
          </a:ln>
        </p:spPr>
        <p:txBody>
          <a:bodyPr>
            <a:spAutoFit/>
          </a:bodyPr>
          <a:lstStyle/>
          <a:p>
            <a:r>
              <a:rPr lang="en-US" sz="2800" dirty="0"/>
              <a:t>View of northern half of blowout in the Saugatuck Harbor Natural Area.  Image is a 0.715 </a:t>
            </a:r>
            <a:r>
              <a:rPr lang="en-US" sz="2800" dirty="0" smtClean="0"/>
              <a:t>gigapixel </a:t>
            </a:r>
            <a:r>
              <a:rPr lang="en-US" sz="2800" dirty="0"/>
              <a:t>panorama made by stitching 126 images.</a:t>
            </a:r>
          </a:p>
        </p:txBody>
      </p:sp>
      <p:grpSp>
        <p:nvGrpSpPr>
          <p:cNvPr id="14338" name="Group 6"/>
          <p:cNvGrpSpPr>
            <a:grpSpLocks/>
          </p:cNvGrpSpPr>
          <p:nvPr/>
        </p:nvGrpSpPr>
        <p:grpSpPr bwMode="auto">
          <a:xfrm>
            <a:off x="838200" y="30013275"/>
            <a:ext cx="36842700" cy="7315200"/>
            <a:chOff x="-971550" y="15544800"/>
            <a:chExt cx="36842700" cy="7315200"/>
          </a:xfrm>
        </p:grpSpPr>
        <p:pic>
          <p:nvPicPr>
            <p:cNvPr id="14340" name="Picture 11"/>
            <p:cNvPicPr>
              <a:picLocks noChangeAspect="1" noChangeArrowheads="1"/>
            </p:cNvPicPr>
            <p:nvPr/>
          </p:nvPicPr>
          <p:blipFill>
            <a:blip r:embed="rId2"/>
            <a:srcRect/>
            <a:stretch>
              <a:fillRect/>
            </a:stretch>
          </p:blipFill>
          <p:spPr bwMode="auto">
            <a:xfrm>
              <a:off x="22860000" y="15544800"/>
              <a:ext cx="13011150" cy="7315200"/>
            </a:xfrm>
            <a:prstGeom prst="rect">
              <a:avLst/>
            </a:prstGeom>
            <a:noFill/>
            <a:ln w="9525">
              <a:noFill/>
              <a:miter lim="800000"/>
              <a:headEnd/>
              <a:tailEnd/>
            </a:ln>
          </p:spPr>
        </p:pic>
        <p:pic>
          <p:nvPicPr>
            <p:cNvPr id="14341" name="Picture 12"/>
            <p:cNvPicPr>
              <a:picLocks noChangeAspect="1" noChangeArrowheads="1"/>
            </p:cNvPicPr>
            <p:nvPr/>
          </p:nvPicPr>
          <p:blipFill>
            <a:blip r:embed="rId3"/>
            <a:srcRect/>
            <a:stretch>
              <a:fillRect/>
            </a:stretch>
          </p:blipFill>
          <p:spPr bwMode="auto">
            <a:xfrm>
              <a:off x="11201400" y="15544800"/>
              <a:ext cx="13011150" cy="7315200"/>
            </a:xfrm>
            <a:prstGeom prst="rect">
              <a:avLst/>
            </a:prstGeom>
            <a:noFill/>
            <a:ln w="9525">
              <a:noFill/>
              <a:miter lim="800000"/>
              <a:headEnd/>
              <a:tailEnd/>
            </a:ln>
          </p:spPr>
        </p:pic>
        <p:pic>
          <p:nvPicPr>
            <p:cNvPr id="14342" name="Picture 13"/>
            <p:cNvPicPr>
              <a:picLocks noChangeAspect="1" noChangeArrowheads="1"/>
            </p:cNvPicPr>
            <p:nvPr/>
          </p:nvPicPr>
          <p:blipFill>
            <a:blip r:embed="rId4"/>
            <a:srcRect/>
            <a:stretch>
              <a:fillRect/>
            </a:stretch>
          </p:blipFill>
          <p:spPr bwMode="auto">
            <a:xfrm>
              <a:off x="-971550" y="15544800"/>
              <a:ext cx="13011150" cy="7315200"/>
            </a:xfrm>
            <a:prstGeom prst="rect">
              <a:avLst/>
            </a:prstGeom>
            <a:noFill/>
            <a:ln w="9525">
              <a:noFill/>
              <a:miter lim="800000"/>
              <a:headEnd/>
              <a:tailEnd/>
            </a:ln>
          </p:spPr>
        </p:pic>
      </p:grpSp>
      <p:pic>
        <p:nvPicPr>
          <p:cNvPr id="14339" name="Picture 14"/>
          <p:cNvPicPr>
            <a:picLocks noChangeAspect="1" noChangeArrowheads="1"/>
          </p:cNvPicPr>
          <p:nvPr/>
        </p:nvPicPr>
        <p:blipFill>
          <a:blip r:embed="rId5"/>
          <a:srcRect/>
          <a:stretch>
            <a:fillRect/>
          </a:stretch>
        </p:blipFill>
        <p:spPr bwMode="auto">
          <a:xfrm>
            <a:off x="14097000" y="22860000"/>
            <a:ext cx="13011150" cy="7315200"/>
          </a:xfrm>
          <a:prstGeom prst="rect">
            <a:avLst/>
          </a:prstGeom>
          <a:noFill/>
          <a:ln w="9525">
            <a:noFill/>
            <a:miter lim="800000"/>
            <a:headEnd/>
            <a:tailEnd/>
          </a:ln>
        </p:spPr>
      </p:pic>
      <p:sp>
        <p:nvSpPr>
          <p:cNvPr id="2058" name="Text Box 10"/>
          <p:cNvSpPr txBox="1">
            <a:spLocks noChangeArrowheads="1"/>
          </p:cNvSpPr>
          <p:nvPr/>
        </p:nvSpPr>
        <p:spPr bwMode="auto">
          <a:xfrm>
            <a:off x="26060400" y="990600"/>
            <a:ext cx="11334750" cy="1917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3762375"/>
            <a:r>
              <a:rPr lang="en-US" altLang="ja-JP" sz="3600" b="1" dirty="0">
                <a:latin typeface="Times New Roman" pitchFamily="18" charset="0"/>
              </a:rPr>
              <a:t>The Results</a:t>
            </a:r>
          </a:p>
          <a:p>
            <a:pPr defTabSz="3762375"/>
            <a:endParaRPr lang="en-US" altLang="ja-JP" sz="1400" b="1" dirty="0">
              <a:latin typeface="Times New Roman" pitchFamily="18" charset="0"/>
            </a:endParaRPr>
          </a:p>
          <a:p>
            <a:pPr defTabSz="3762375"/>
            <a:r>
              <a:rPr lang="en-US" altLang="ja-JP" sz="2800" dirty="0">
                <a:latin typeface="Times New Roman" pitchFamily="18" charset="0"/>
              </a:rPr>
              <a:t>Our main goal in this project was to develop a new method to measure sand accumulation or removal at the base of dune erosion pins.  Using the GigaPan, we are successfully able to measure the majority of the pins at the site.  This method provides several advantages:</a:t>
            </a:r>
          </a:p>
          <a:p>
            <a:pPr defTabSz="3762375"/>
            <a:endParaRPr lang="en-US" altLang="ja-JP" sz="1400" dirty="0">
              <a:latin typeface="Times New Roman" pitchFamily="18" charset="0"/>
            </a:endParaRPr>
          </a:p>
          <a:p>
            <a:pPr marL="800100" lvl="1" indent="-342900" defTabSz="3762375"/>
            <a:r>
              <a:rPr lang="en-US" altLang="ja-JP" sz="2800" dirty="0">
                <a:latin typeface="Times New Roman" pitchFamily="18" charset="0"/>
              </a:rPr>
              <a:t>(1) it greatly </a:t>
            </a:r>
            <a:r>
              <a:rPr lang="en-US" altLang="ja-JP" sz="2800" dirty="0" smtClean="0">
                <a:latin typeface="Times New Roman" pitchFamily="18" charset="0"/>
              </a:rPr>
              <a:t>reduces </a:t>
            </a:r>
            <a:r>
              <a:rPr lang="en-US" altLang="ja-JP" sz="2800" dirty="0">
                <a:latin typeface="Times New Roman" pitchFamily="18" charset="0"/>
              </a:rPr>
              <a:t>disturbance of the study site.</a:t>
            </a:r>
          </a:p>
          <a:p>
            <a:pPr marL="800100" lvl="1" indent="-342900" defTabSz="3762375"/>
            <a:r>
              <a:rPr lang="en-US" altLang="ja-JP" sz="2800" dirty="0" smtClean="0">
                <a:latin typeface="Times New Roman" pitchFamily="18" charset="0"/>
              </a:rPr>
              <a:t>	Previously</a:t>
            </a:r>
            <a:r>
              <a:rPr lang="en-US" altLang="ja-JP" sz="2800" dirty="0">
                <a:latin typeface="Times New Roman" pitchFamily="18" charset="0"/>
              </a:rPr>
              <a:t>, one would go to the field site, walk to each pin, and physically measure it by hand with a meter stick. Not only does this take appreciable time and energy, it also can disturb the sand surface significantly, especially on steep slopes;</a:t>
            </a:r>
          </a:p>
          <a:p>
            <a:pPr marL="800100" lvl="1" indent="-342900" defTabSz="3762375"/>
            <a:r>
              <a:rPr lang="en-US" altLang="ja-JP" sz="2800" dirty="0">
                <a:latin typeface="Times New Roman" pitchFamily="18" charset="0"/>
              </a:rPr>
              <a:t>(2) housing the panoramas on-line provides a permanent record of the raw data;</a:t>
            </a:r>
          </a:p>
          <a:p>
            <a:pPr marL="800100" lvl="1" indent="-342900" defTabSz="3762375"/>
            <a:r>
              <a:rPr lang="en-US" altLang="ja-JP" sz="2800" dirty="0">
                <a:latin typeface="Times New Roman" pitchFamily="18" charset="0"/>
              </a:rPr>
              <a:t>(3) housing the panoramas on-line greatly simplifies data management, since the panorama shows the relative position of each pin, so that each can be located quickly and examined at the full resolution of the original photo.  This eliminates the difficult task of searching for relevant data in </a:t>
            </a:r>
            <a:r>
              <a:rPr lang="en-US" altLang="ja-JP" sz="2800" dirty="0" smtClean="0">
                <a:latin typeface="Times New Roman" pitchFamily="18" charset="0"/>
              </a:rPr>
              <a:t>100–200 </a:t>
            </a:r>
            <a:r>
              <a:rPr lang="en-US" altLang="ja-JP" sz="2800" dirty="0">
                <a:latin typeface="Times New Roman" pitchFamily="18" charset="0"/>
              </a:rPr>
              <a:t>individual photos or of managing a large composite photo (our panoramas are about </a:t>
            </a:r>
            <a:r>
              <a:rPr lang="en-US" altLang="ja-JP" sz="2800" dirty="0" smtClean="0">
                <a:latin typeface="Times New Roman" pitchFamily="18" charset="0"/>
              </a:rPr>
              <a:t>0.8–1.2 </a:t>
            </a:r>
            <a:r>
              <a:rPr lang="en-US" altLang="ja-JP" sz="2800" dirty="0">
                <a:latin typeface="Times New Roman" pitchFamily="18" charset="0"/>
              </a:rPr>
              <a:t>gigapixels in size) on a desktop computer;</a:t>
            </a:r>
          </a:p>
          <a:p>
            <a:pPr marL="800100" lvl="1" indent="-342900" defTabSz="3762375"/>
            <a:r>
              <a:rPr lang="en-US" altLang="ja-JP" sz="2800" dirty="0">
                <a:latin typeface="Times New Roman" pitchFamily="18" charset="0"/>
              </a:rPr>
              <a:t>(4) fieldwork is more feasible for a single researcher; and</a:t>
            </a:r>
          </a:p>
          <a:p>
            <a:pPr marL="800100" lvl="1" indent="-342900" defTabSz="3762375"/>
            <a:r>
              <a:rPr lang="en-US" altLang="ja-JP" sz="2800" dirty="0">
                <a:latin typeface="Times New Roman" pitchFamily="18" charset="0"/>
              </a:rPr>
              <a:t>(5) shortened time in the field makes fieldwork more feasible in inclement weather, when conditions might be too cold to spend 3–4 hours making manual measurements.</a:t>
            </a:r>
          </a:p>
          <a:p>
            <a:pPr marL="800100" lvl="1" indent="-342900" defTabSz="3762375"/>
            <a:endParaRPr lang="en-US" altLang="ja-JP" sz="2800" dirty="0">
              <a:latin typeface="Times New Roman" pitchFamily="18" charset="0"/>
            </a:endParaRPr>
          </a:p>
          <a:p>
            <a:pPr defTabSz="3762375"/>
            <a:r>
              <a:rPr lang="en-US" altLang="ja-JP" sz="2800" dirty="0">
                <a:latin typeface="Times New Roman" pitchFamily="18" charset="0"/>
              </a:rPr>
              <a:t>Several problems, however, may arise with this method:</a:t>
            </a:r>
          </a:p>
          <a:p>
            <a:pPr defTabSz="3762375"/>
            <a:endParaRPr lang="en-US" altLang="ja-JP" sz="2800" dirty="0">
              <a:latin typeface="Times New Roman" pitchFamily="18" charset="0"/>
            </a:endParaRPr>
          </a:p>
          <a:p>
            <a:pPr marL="800100" indent="-342900" defTabSz="3762375"/>
            <a:r>
              <a:rPr lang="en-US" altLang="ja-JP" sz="2800" dirty="0">
                <a:latin typeface="Times New Roman" pitchFamily="18" charset="0"/>
              </a:rPr>
              <a:t>(1) vegetation may obscure the view to a critical portion of a pin;</a:t>
            </a:r>
          </a:p>
          <a:p>
            <a:pPr marL="800100" indent="-342900" defTabSz="3762375"/>
            <a:r>
              <a:rPr lang="en-US" altLang="ja-JP" sz="2800" dirty="0">
                <a:latin typeface="Times New Roman" pitchFamily="18" charset="0"/>
              </a:rPr>
              <a:t>(2) a pin may cross the boundary between photographs, where the stitching process has the potential to distort the image and confound measurements;</a:t>
            </a:r>
          </a:p>
          <a:p>
            <a:pPr marL="800100" indent="-342900" defTabSz="3762375"/>
            <a:r>
              <a:rPr lang="en-US" altLang="ja-JP" sz="2800" dirty="0">
                <a:latin typeface="Times New Roman" pitchFamily="18" charset="0"/>
              </a:rPr>
              <a:t>(3) pins too close to the GigaPan may be out of focus or require many additional photos to be included in a complete panorama; and</a:t>
            </a:r>
          </a:p>
          <a:p>
            <a:pPr marL="800100" indent="-342900" defTabSz="3762375"/>
            <a:r>
              <a:rPr lang="en-US" altLang="ja-JP" sz="2800" dirty="0">
                <a:latin typeface="Times New Roman" pitchFamily="18" charset="0"/>
              </a:rPr>
              <a:t>(4) some of the colored beads for our pins fade upon UV exposure.</a:t>
            </a:r>
          </a:p>
          <a:p>
            <a:pPr defTabSz="3762375"/>
            <a:endParaRPr lang="en-US" altLang="ja-JP" sz="2800" dirty="0">
              <a:latin typeface="Times New Roman" pitchFamily="18" charset="0"/>
            </a:endParaRPr>
          </a:p>
          <a:p>
            <a:pPr defTabSz="3762375"/>
            <a:r>
              <a:rPr lang="en-US" altLang="ja-JP" sz="2800" dirty="0">
                <a:latin typeface="Times New Roman" pitchFamily="18" charset="0"/>
              </a:rPr>
              <a:t>We are still assessing the accuracy of the method.  Inter-observer variation in manual measurements yields an average standard deviation of 0.23 cm.  </a:t>
            </a:r>
            <a:r>
              <a:rPr lang="en-US" altLang="ja-JP" sz="2800" dirty="0" smtClean="0">
                <a:latin typeface="Times New Roman" pitchFamily="18" charset="0"/>
              </a:rPr>
              <a:t>Initial on-screen measurements of </a:t>
            </a:r>
            <a:r>
              <a:rPr lang="en-US" altLang="ja-JP" sz="2800" dirty="0" smtClean="0">
                <a:latin typeface="Times New Roman" pitchFamily="18" charset="0"/>
              </a:rPr>
              <a:t>GigaPan images </a:t>
            </a:r>
            <a:r>
              <a:rPr lang="en-US" altLang="ja-JP" sz="2800" dirty="0" smtClean="0">
                <a:latin typeface="Times New Roman" pitchFamily="18" charset="0"/>
              </a:rPr>
              <a:t>by users following written instructions yielded an average standard deviation of 0.34 cm, with one observer’s results as outliers relative to other measurements.  This suggests that additional training will be necessary to ensure reliable measurements, but omitting the outlier results, the GigaPan measurements had lower standard deviations than manual measurements.  The GigaPan method also permits </a:t>
            </a:r>
            <a:r>
              <a:rPr lang="en-US" altLang="ja-JP" sz="2800" dirty="0" err="1" smtClean="0">
                <a:latin typeface="Times New Roman" pitchFamily="18" charset="0"/>
              </a:rPr>
              <a:t>remeasurement</a:t>
            </a:r>
            <a:r>
              <a:rPr lang="en-US" altLang="ja-JP" sz="2800" dirty="0" smtClean="0">
                <a:latin typeface="Times New Roman" pitchFamily="18" charset="0"/>
              </a:rPr>
              <a:t> of the same pins, to better explore sources of measurement error.</a:t>
            </a:r>
            <a:endParaRPr lang="en-US" sz="2000" dirty="0">
              <a:latin typeface="Times New Roman" pitchFamily="18" charset="0"/>
            </a:endParaRPr>
          </a:p>
        </p:txBody>
      </p:sp>
      <p:sp>
        <p:nvSpPr>
          <p:cNvPr id="14349" name="Text Box 15"/>
          <p:cNvSpPr txBox="1">
            <a:spLocks noChangeArrowheads="1"/>
          </p:cNvSpPr>
          <p:nvPr/>
        </p:nvSpPr>
        <p:spPr bwMode="auto">
          <a:xfrm>
            <a:off x="914400" y="990599"/>
            <a:ext cx="11049000" cy="5978525"/>
          </a:xfrm>
          <a:prstGeom prst="rect">
            <a:avLst/>
          </a:prstGeom>
          <a:noFill/>
          <a:ln w="9525">
            <a:noFill/>
            <a:miter lim="800000"/>
            <a:headEnd/>
            <a:tailEnd/>
          </a:ln>
          <a:effectLst/>
        </p:spPr>
        <p:txBody>
          <a:bodyPr>
            <a:spAutoFit/>
          </a:bodyPr>
          <a:lstStyle/>
          <a:p>
            <a:pPr defTabSz="3762375"/>
            <a:r>
              <a:rPr lang="en-US" altLang="ja-JP" sz="3600" b="1" dirty="0">
                <a:latin typeface="Times New Roman" pitchFamily="18" charset="0"/>
              </a:rPr>
              <a:t>The Measurements</a:t>
            </a:r>
          </a:p>
          <a:p>
            <a:pPr defTabSz="3762375"/>
            <a:endParaRPr lang="en-US" altLang="ja-JP" sz="1400" dirty="0">
              <a:latin typeface="Times New Roman" pitchFamily="18" charset="0"/>
            </a:endParaRPr>
          </a:p>
          <a:p>
            <a:pPr defTabSz="3762375"/>
            <a:r>
              <a:rPr lang="en-US" altLang="ja-JP" sz="2800" dirty="0">
                <a:latin typeface="Times New Roman" pitchFamily="18" charset="0"/>
              </a:rPr>
              <a:t>We use an on-screen measurement application (MB-Ruler) to measure the height of a pin from the sand surface to the bottom of the uppermost black bead on the pin, and then measure a known distance between beads on the same pin.  We record the measurements in a spreadsheet, and use the known distance to compute the total exposed length of the pin.  Comparison with previous measurements at each pin allows us to track sand accumulation and removal across the site.</a:t>
            </a:r>
            <a:r>
              <a:rPr lang="en-US" altLang="ja-JP" sz="2000" dirty="0">
                <a:latin typeface="Times New Roman" pitchFamily="18" charset="0"/>
              </a:rPr>
              <a:t> </a:t>
            </a:r>
            <a:endParaRPr lang="en-US" altLang="ja-JP" sz="2800" dirty="0">
              <a:latin typeface="Times New Roman" pitchFamily="18" charset="0"/>
            </a:endParaRPr>
          </a:p>
          <a:p>
            <a:pPr defTabSz="3762375"/>
            <a:endParaRPr lang="en-US" altLang="ja-JP" sz="2800" dirty="0">
              <a:latin typeface="Times New Roman" pitchFamily="18" charset="0"/>
            </a:endParaRPr>
          </a:p>
          <a:p>
            <a:pPr defTabSz="3762375"/>
            <a:r>
              <a:rPr lang="en-US" sz="2800" dirty="0">
                <a:latin typeface="Times New Roman" pitchFamily="18" charset="0"/>
              </a:rPr>
              <a:t>Sensitivity analyses suggest that for typical measurements, variations of plus or minus one pixel in indicating the starting or ending point of a pin measurement can cause a difference of up to 0.4% in the final calculated length.  </a:t>
            </a:r>
          </a:p>
        </p:txBody>
      </p:sp>
      <p:sp>
        <p:nvSpPr>
          <p:cNvPr id="14350" name="Text Box 16"/>
          <p:cNvSpPr txBox="1">
            <a:spLocks noChangeArrowheads="1"/>
          </p:cNvSpPr>
          <p:nvPr/>
        </p:nvSpPr>
        <p:spPr bwMode="auto">
          <a:xfrm>
            <a:off x="12382500" y="20116800"/>
            <a:ext cx="14611350" cy="2585323"/>
          </a:xfrm>
          <a:prstGeom prst="rect">
            <a:avLst/>
          </a:prstGeom>
          <a:noFill/>
          <a:ln w="9525">
            <a:noFill/>
            <a:miter lim="800000"/>
            <a:headEnd/>
            <a:tailEnd/>
          </a:ln>
          <a:effectLst/>
        </p:spPr>
        <p:txBody>
          <a:bodyPr wrap="square">
            <a:spAutoFit/>
          </a:bodyPr>
          <a:lstStyle/>
          <a:p>
            <a:pPr defTabSz="3762375"/>
            <a:r>
              <a:rPr lang="en-US" altLang="ja-JP" sz="3600" b="1" dirty="0" smtClean="0">
                <a:latin typeface="Times New Roman" pitchFamily="18" charset="0"/>
              </a:rPr>
              <a:t>Acknowledgments</a:t>
            </a:r>
            <a:endParaRPr lang="en-US" altLang="ja-JP" sz="3600" b="1" dirty="0">
              <a:latin typeface="Times New Roman" pitchFamily="18" charset="0"/>
            </a:endParaRPr>
          </a:p>
          <a:p>
            <a:pPr defTabSz="3762375"/>
            <a:endParaRPr lang="en-US" altLang="ja-JP" sz="1400" dirty="0">
              <a:latin typeface="Times New Roman" pitchFamily="18" charset="0"/>
            </a:endParaRPr>
          </a:p>
          <a:p>
            <a:pPr defTabSz="3762375"/>
            <a:r>
              <a:rPr lang="en-US" altLang="ja-JP" sz="2800" dirty="0">
                <a:latin typeface="Times New Roman" pitchFamily="18" charset="0"/>
              </a:rPr>
              <a:t>We thank the Land Conservancy of West Michigan and the City of Saugatuck for access to the study site.  We also thank the Michigan Space Grant Consortium and donors to the Holleman Geology and Environmental Sciences Student Research Fund, the Smies Geology Student Research Fund, and the Ver Hey Geology Summer Research Fund at Hope College for support of this project. </a:t>
            </a:r>
            <a:endParaRPr lang="en-US" sz="2800" dirty="0">
              <a:latin typeface="Times New Roman" pitchFamily="18" charset="0"/>
            </a:endParaRPr>
          </a:p>
        </p:txBody>
      </p:sp>
      <p:sp>
        <p:nvSpPr>
          <p:cNvPr id="2048" name="TextBox 2047"/>
          <p:cNvSpPr txBox="1"/>
          <p:nvPr/>
        </p:nvSpPr>
        <p:spPr>
          <a:xfrm>
            <a:off x="27432000" y="20574000"/>
            <a:ext cx="9963150" cy="8987076"/>
          </a:xfrm>
          <a:prstGeom prst="rect">
            <a:avLst/>
          </a:prstGeom>
          <a:noFill/>
        </p:spPr>
        <p:txBody>
          <a:bodyPr wrap="square">
            <a:spAutoFit/>
          </a:bodyPr>
          <a:lstStyle/>
          <a:p>
            <a:pPr marL="457200" indent="-457200" defTabSz="914400"/>
            <a:r>
              <a:rPr lang="en-US" sz="3600" b="1" dirty="0" smtClean="0">
                <a:latin typeface="Times New Roman" pitchFamily="18" charset="0"/>
                <a:cs typeface="Times New Roman" pitchFamily="18" charset="0"/>
              </a:rPr>
              <a:t>References</a:t>
            </a:r>
            <a:endParaRPr lang="en-US" sz="3600" b="1" dirty="0">
              <a:latin typeface="Times New Roman" pitchFamily="18" charset="0"/>
              <a:cs typeface="Times New Roman" pitchFamily="18" charset="0"/>
            </a:endParaRPr>
          </a:p>
          <a:p>
            <a:pPr marL="457200" indent="-457200" defTabSz="914400"/>
            <a:endParaRPr lang="en-US" sz="1400" dirty="0">
              <a:latin typeface="Times New Roman" pitchFamily="18" charset="0"/>
              <a:cs typeface="Times New Roman" pitchFamily="18" charset="0"/>
            </a:endParaRPr>
          </a:p>
          <a:p>
            <a:pPr marL="457200" indent="-457200" defTabSz="914400"/>
            <a:r>
              <a:rPr lang="en-US" sz="2400" dirty="0">
                <a:latin typeface="Times New Roman" pitchFamily="18" charset="0"/>
                <a:cs typeface="Times New Roman" pitchFamily="18" charset="0"/>
              </a:rPr>
              <a:t>Anderson, Jennifer L. B., William Lee Beatty, Candace L. Kairies Beatty, and Holly A. S. Dolliver.  2011.  Interdisciplinary investigation of crater-related deposits in the Upper Midwest using GigaPan technologies.  </a:t>
            </a:r>
            <a:r>
              <a:rPr lang="en-US" sz="2400" i="1" dirty="0">
                <a:latin typeface="Times New Roman" pitchFamily="18" charset="0"/>
                <a:cs typeface="Times New Roman" pitchFamily="18" charset="0"/>
              </a:rPr>
              <a:t>Geological Society of America</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Abstracts with Programs</a:t>
            </a:r>
            <a:r>
              <a:rPr lang="en-US" sz="2400" dirty="0">
                <a:latin typeface="Times New Roman" pitchFamily="18" charset="0"/>
                <a:cs typeface="Times New Roman" pitchFamily="18" charset="0"/>
              </a:rPr>
              <a:t> 43 (5): 623.</a:t>
            </a:r>
          </a:p>
          <a:p>
            <a:pPr marL="457200" indent="-457200" defTabSz="914400"/>
            <a:r>
              <a:rPr lang="en-US" sz="2400" dirty="0">
                <a:latin typeface="Times New Roman" pitchFamily="18" charset="0"/>
                <a:cs typeface="Times New Roman" pitchFamily="18" charset="0"/>
              </a:rPr>
              <a:t>Auer Perry, Sara, Christine Besemer Whitaker, Don </a:t>
            </a:r>
            <a:r>
              <a:rPr lang="en-US" sz="2400" dirty="0" smtClean="0">
                <a:latin typeface="Times New Roman" pitchFamily="18" charset="0"/>
                <a:cs typeface="Times New Roman" pitchFamily="18" charset="0"/>
              </a:rPr>
              <a:t>Duggan-Haas, Richard </a:t>
            </a:r>
            <a:r>
              <a:rPr lang="en-US" sz="2400" dirty="0">
                <a:latin typeface="Times New Roman" pitchFamily="18" charset="0"/>
                <a:cs typeface="Times New Roman" pitchFamily="18" charset="0"/>
              </a:rPr>
              <a:t>A. Kissel, and Robert M. Ross.  2011.  Falls &amp; fossils: A model virtual field experience focusing on Taughannock Falls State Park, NY.  </a:t>
            </a:r>
            <a:r>
              <a:rPr lang="en-US" sz="2400" i="1" dirty="0">
                <a:latin typeface="Times New Roman" pitchFamily="18" charset="0"/>
                <a:cs typeface="Times New Roman" pitchFamily="18" charset="0"/>
              </a:rPr>
              <a:t>Geological Society of America Abstracts with Programs </a:t>
            </a:r>
            <a:r>
              <a:rPr lang="en-US" sz="2400" dirty="0">
                <a:latin typeface="Times New Roman" pitchFamily="18" charset="0"/>
                <a:cs typeface="Times New Roman" pitchFamily="18" charset="0"/>
              </a:rPr>
              <a:t>43 (1): 157.</a:t>
            </a:r>
          </a:p>
          <a:p>
            <a:pPr marL="457200" indent="-457200" defTabSz="914400"/>
            <a:r>
              <a:rPr lang="en-US" sz="2400" dirty="0">
                <a:latin typeface="Times New Roman" pitchFamily="18" charset="0"/>
                <a:cs typeface="Times New Roman" pitchFamily="18" charset="0"/>
              </a:rPr>
              <a:t>Campbell, Carl E., and Kuster, Stephanie.  2011.  </a:t>
            </a:r>
            <a:r>
              <a:rPr lang="en-US" sz="2400" dirty="0" smtClean="0">
                <a:latin typeface="Times New Roman" pitchFamily="18" charset="0"/>
                <a:cs typeface="Times New Roman" pitchFamily="18" charset="0"/>
              </a:rPr>
              <a:t>GigaPaning </a:t>
            </a:r>
            <a:r>
              <a:rPr lang="en-US" sz="2400" dirty="0">
                <a:latin typeface="Times New Roman" pitchFamily="18" charset="0"/>
                <a:cs typeface="Times New Roman" pitchFamily="18" charset="0"/>
              </a:rPr>
              <a:t>in Montana's Hell Creek Formation.  </a:t>
            </a:r>
            <a:r>
              <a:rPr lang="en-US" sz="2400" i="1" dirty="0">
                <a:latin typeface="Times New Roman" pitchFamily="18" charset="0"/>
                <a:cs typeface="Times New Roman" pitchFamily="18" charset="0"/>
              </a:rPr>
              <a:t>Geological Society of America</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Abstracts with Programs</a:t>
            </a:r>
            <a:r>
              <a:rPr lang="en-US" sz="2400" dirty="0">
                <a:latin typeface="Times New Roman" pitchFamily="18" charset="0"/>
                <a:cs typeface="Times New Roman" pitchFamily="18" charset="0"/>
              </a:rPr>
              <a:t> 43 (5): 478.</a:t>
            </a:r>
          </a:p>
          <a:p>
            <a:pPr marL="457200" indent="-457200" defTabSz="914400"/>
            <a:r>
              <a:rPr lang="en-US" sz="2400" dirty="0">
                <a:latin typeface="Times New Roman" pitchFamily="18" charset="0"/>
                <a:cs typeface="Times New Roman" pitchFamily="18" charset="0"/>
              </a:rPr>
              <a:t>Merkhofer, Lisa, Paul Karabinos, and Chris Warren.   2010.  Preferred orientation of cobbles and boulders in unstrained alluvial fan deposits: Implications for Rf-Φ analysis of deformed conglomerates.  </a:t>
            </a:r>
            <a:r>
              <a:rPr lang="en-US" sz="2400" i="1" dirty="0">
                <a:latin typeface="Times New Roman" pitchFamily="18" charset="0"/>
                <a:cs typeface="Times New Roman" pitchFamily="18" charset="0"/>
              </a:rPr>
              <a:t>Geological Society of America Abstracts with Programs</a:t>
            </a:r>
            <a:r>
              <a:rPr lang="en-US" sz="2400" dirty="0">
                <a:latin typeface="Times New Roman" pitchFamily="18" charset="0"/>
                <a:cs typeface="Times New Roman" pitchFamily="18" charset="0"/>
              </a:rPr>
              <a:t> 42 (5): 422.</a:t>
            </a:r>
          </a:p>
          <a:p>
            <a:pPr marL="457200" indent="-457200" defTabSz="914400"/>
            <a:r>
              <a:rPr lang="en-US" sz="2400" dirty="0">
                <a:latin typeface="Times New Roman" pitchFamily="18" charset="0"/>
                <a:cs typeface="Times New Roman" pitchFamily="18" charset="0"/>
              </a:rPr>
              <a:t>Neville, Sara, Labanya Mookerjee, and Laura Guertin.  2011.  Uses of existing GigaPan images in the Earth and space science classroom.  </a:t>
            </a:r>
            <a:r>
              <a:rPr lang="en-US" sz="2400" i="1" dirty="0">
                <a:latin typeface="Times New Roman" pitchFamily="18" charset="0"/>
                <a:cs typeface="Times New Roman" pitchFamily="18" charset="0"/>
              </a:rPr>
              <a:t>Geological Society of America</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Abstracts with Programs</a:t>
            </a:r>
            <a:r>
              <a:rPr lang="en-US" sz="2400" dirty="0">
                <a:latin typeface="Times New Roman" pitchFamily="18" charset="0"/>
                <a:cs typeface="Times New Roman" pitchFamily="18" charset="0"/>
              </a:rPr>
              <a:t> 43 (1): 79.</a:t>
            </a:r>
          </a:p>
          <a:p>
            <a:pPr marL="457200" indent="-457200" defTabSz="914400"/>
            <a:r>
              <a:rPr lang="en-US" sz="2400" dirty="0">
                <a:latin typeface="Times New Roman" pitchFamily="18" charset="0"/>
                <a:cs typeface="Times New Roman" pitchFamily="18" charset="0"/>
              </a:rPr>
              <a:t>Piatek, Jennifer L.  2011.  Utilizing high resolution panoramas as virtual field experiences in undergraduate planetary science courses.  </a:t>
            </a:r>
            <a:r>
              <a:rPr lang="en-US" sz="2400" i="1" dirty="0">
                <a:latin typeface="Times New Roman" pitchFamily="18" charset="0"/>
                <a:cs typeface="Times New Roman" pitchFamily="18" charset="0"/>
              </a:rPr>
              <a:t>Abstracts of Papers Submitted to the Lunar and Planetary Science Conference 42</a:t>
            </a:r>
            <a:r>
              <a:rPr lang="en-US" sz="2400" dirty="0">
                <a:latin typeface="Times New Roman" pitchFamily="18" charset="0"/>
                <a:cs typeface="Times New Roman" pitchFamily="18" charset="0"/>
              </a:rPr>
              <a:t>.  Abstract no. 1796. http://www.lpi.usra.edu/meetings/lpsc2011/pdf/1796.pdf</a:t>
            </a:r>
          </a:p>
        </p:txBody>
      </p:sp>
      <p:sp>
        <p:nvSpPr>
          <p:cNvPr id="19" name="Text Box 15"/>
          <p:cNvSpPr txBox="1">
            <a:spLocks noChangeArrowheads="1"/>
          </p:cNvSpPr>
          <p:nvPr/>
        </p:nvSpPr>
        <p:spPr bwMode="auto">
          <a:xfrm>
            <a:off x="952500" y="7603202"/>
            <a:ext cx="11010900" cy="1723549"/>
          </a:xfrm>
          <a:prstGeom prst="rect">
            <a:avLst/>
          </a:prstGeom>
          <a:noFill/>
          <a:ln w="9525">
            <a:noFill/>
            <a:miter lim="800000"/>
            <a:headEnd/>
            <a:tailEnd/>
          </a:ln>
          <a:effectLst/>
        </p:spPr>
        <p:txBody>
          <a:bodyPr wrap="square">
            <a:spAutoFit/>
          </a:bodyPr>
          <a:lstStyle/>
          <a:p>
            <a:pPr defTabSz="3762375"/>
            <a:r>
              <a:rPr lang="en-US" altLang="ja-JP" sz="3600" b="1" dirty="0" smtClean="0">
                <a:latin typeface="Times New Roman" pitchFamily="18" charset="0"/>
              </a:rPr>
              <a:t>Other Photographic Methods</a:t>
            </a:r>
            <a:endParaRPr lang="en-US" altLang="ja-JP" sz="3600" b="1" dirty="0">
              <a:latin typeface="Times New Roman" pitchFamily="18" charset="0"/>
            </a:endParaRPr>
          </a:p>
          <a:p>
            <a:pPr defTabSz="3762375"/>
            <a:endParaRPr lang="en-US" altLang="ja-JP" sz="1400" dirty="0">
              <a:latin typeface="Times New Roman" pitchFamily="18" charset="0"/>
            </a:endParaRPr>
          </a:p>
          <a:p>
            <a:pPr defTabSz="3762375"/>
            <a:r>
              <a:rPr lang="en-US" altLang="ja-JP" sz="2800" dirty="0" smtClean="0">
                <a:latin typeface="Times New Roman" pitchFamily="18" charset="0"/>
              </a:rPr>
              <a:t>GigaPan panoramas are one of an array of photographic methods that can be applied to study changes in sand dunes.</a:t>
            </a:r>
            <a:r>
              <a:rPr lang="en-US" altLang="ja-JP" sz="2000" dirty="0" smtClean="0">
                <a:latin typeface="Times New Roman" pitchFamily="18" charset="0"/>
              </a:rPr>
              <a:t> </a:t>
            </a:r>
            <a:r>
              <a:rPr lang="en-US" sz="2800" dirty="0" smtClean="0">
                <a:latin typeface="Times New Roman" pitchFamily="18" charset="0"/>
              </a:rPr>
              <a:t>  </a:t>
            </a:r>
            <a:endParaRPr lang="en-US" sz="2800" dirty="0">
              <a:latin typeface="Times New Roman" pitchFamily="18" charset="0"/>
            </a:endParaRPr>
          </a:p>
        </p:txBody>
      </p:sp>
      <p:pic>
        <p:nvPicPr>
          <p:cNvPr id="15" name="Picture 82"/>
          <p:cNvPicPr>
            <a:picLocks noChangeAspect="1" noChangeArrowheads="1"/>
          </p:cNvPicPr>
          <p:nvPr/>
        </p:nvPicPr>
        <p:blipFill>
          <a:blip r:embed="rId6">
            <a:extLst>
              <a:ext uri="{28A0092B-C50C-407E-A947-70E740481C1C}">
                <a14:useLocalDpi xmlns:a14="http://schemas.microsoft.com/office/drawing/2010/main" val="0"/>
              </a:ext>
            </a:extLst>
          </a:blip>
          <a:srcRect l="13750" t="7272" r="13750" b="12727"/>
          <a:stretch>
            <a:fillRect/>
          </a:stretch>
        </p:blipFill>
        <p:spPr bwMode="auto">
          <a:xfrm>
            <a:off x="6134100" y="14706600"/>
            <a:ext cx="5046122" cy="335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3"/>
          <p:cNvPicPr>
            <a:picLocks noChangeAspect="1" noChangeArrowheads="1"/>
          </p:cNvPicPr>
          <p:nvPr/>
        </p:nvPicPr>
        <p:blipFill rotWithShape="1">
          <a:blip r:embed="rId7">
            <a:extLst>
              <a:ext uri="{28A0092B-C50C-407E-A947-70E740481C1C}">
                <a14:useLocalDpi xmlns:a14="http://schemas.microsoft.com/office/drawing/2010/main" val="0"/>
              </a:ext>
            </a:extLst>
          </a:blip>
          <a:srcRect l="13750" t="7272" r="13750" b="12997"/>
          <a:stretch/>
        </p:blipFill>
        <p:spPr bwMode="auto">
          <a:xfrm>
            <a:off x="6257925" y="9774044"/>
            <a:ext cx="5046122" cy="334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4"/>
          <p:cNvPicPr>
            <a:picLocks noChangeAspect="1" noChangeArrowheads="1"/>
          </p:cNvPicPr>
          <p:nvPr/>
        </p:nvPicPr>
        <p:blipFill>
          <a:blip r:embed="rId8">
            <a:extLst>
              <a:ext uri="{28A0092B-C50C-407E-A947-70E740481C1C}">
                <a14:useLocalDpi xmlns:a14="http://schemas.microsoft.com/office/drawing/2010/main" val="0"/>
              </a:ext>
            </a:extLst>
          </a:blip>
          <a:srcRect l="13750" t="7272" r="13750" b="12727"/>
          <a:stretch>
            <a:fillRect/>
          </a:stretch>
        </p:blipFill>
        <p:spPr bwMode="auto">
          <a:xfrm>
            <a:off x="914400" y="9774043"/>
            <a:ext cx="5046122" cy="334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5"/>
          <p:cNvPicPr>
            <a:picLocks noChangeAspect="1" noChangeArrowheads="1"/>
          </p:cNvPicPr>
          <p:nvPr/>
        </p:nvPicPr>
        <p:blipFill>
          <a:blip r:embed="rId9">
            <a:extLst>
              <a:ext uri="{28A0092B-C50C-407E-A947-70E740481C1C}">
                <a14:useLocalDpi xmlns:a14="http://schemas.microsoft.com/office/drawing/2010/main" val="0"/>
              </a:ext>
            </a:extLst>
          </a:blip>
          <a:srcRect l="13750" t="7272" r="13750" b="11688"/>
          <a:stretch>
            <a:fillRect/>
          </a:stretch>
        </p:blipFill>
        <p:spPr bwMode="auto">
          <a:xfrm>
            <a:off x="857250" y="14668120"/>
            <a:ext cx="5046122" cy="340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62049" y="13434829"/>
            <a:ext cx="10058400" cy="523220"/>
          </a:xfrm>
          <a:prstGeom prst="rect">
            <a:avLst/>
          </a:prstGeom>
          <a:noFill/>
        </p:spPr>
        <p:txBody>
          <a:bodyPr wrap="square" rtlCol="0">
            <a:spAutoFit/>
          </a:bodyPr>
          <a:lstStyle/>
          <a:p>
            <a:r>
              <a:rPr lang="en-US" sz="2800" dirty="0" smtClean="0"/>
              <a:t>   Underexposed photo	            Normal exposure photo</a:t>
            </a:r>
            <a:endParaRPr lang="en-US" sz="2800" dirty="0"/>
          </a:p>
        </p:txBody>
      </p:sp>
      <p:sp>
        <p:nvSpPr>
          <p:cNvPr id="21" name="TextBox 20"/>
          <p:cNvSpPr txBox="1"/>
          <p:nvPr/>
        </p:nvSpPr>
        <p:spPr>
          <a:xfrm>
            <a:off x="1140872" y="18287528"/>
            <a:ext cx="10058400" cy="523220"/>
          </a:xfrm>
          <a:prstGeom prst="rect">
            <a:avLst/>
          </a:prstGeom>
          <a:noFill/>
        </p:spPr>
        <p:txBody>
          <a:bodyPr wrap="square" rtlCol="0">
            <a:spAutoFit/>
          </a:bodyPr>
          <a:lstStyle/>
          <a:p>
            <a:r>
              <a:rPr lang="en-US" sz="2800" dirty="0" smtClean="0"/>
              <a:t>   Overexposed photo	                     HDR photo</a:t>
            </a:r>
            <a:endParaRPr lang="en-US" sz="2800" dirty="0"/>
          </a:p>
        </p:txBody>
      </p:sp>
      <p:sp>
        <p:nvSpPr>
          <p:cNvPr id="23" name="Text Box 15"/>
          <p:cNvSpPr txBox="1">
            <a:spLocks noChangeArrowheads="1"/>
          </p:cNvSpPr>
          <p:nvPr/>
        </p:nvSpPr>
        <p:spPr bwMode="auto">
          <a:xfrm>
            <a:off x="1052034" y="19583400"/>
            <a:ext cx="10562269" cy="8063746"/>
          </a:xfrm>
          <a:prstGeom prst="rect">
            <a:avLst/>
          </a:prstGeom>
          <a:noFill/>
          <a:ln w="9525">
            <a:noFill/>
            <a:miter lim="800000"/>
            <a:headEnd/>
            <a:tailEnd/>
          </a:ln>
          <a:effectLst/>
        </p:spPr>
        <p:txBody>
          <a:bodyPr wrap="square">
            <a:spAutoFit/>
          </a:bodyPr>
          <a:lstStyle/>
          <a:p>
            <a:pPr defTabSz="3762375"/>
            <a:r>
              <a:rPr lang="en-US" sz="2800" b="1" i="1" dirty="0" smtClean="0">
                <a:latin typeface="Times New Roman" pitchFamily="18" charset="0"/>
              </a:rPr>
              <a:t>High Dynamic Range Photography</a:t>
            </a:r>
          </a:p>
          <a:p>
            <a:pPr defTabSz="3762375"/>
            <a:endParaRPr lang="en-US" sz="1400" dirty="0">
              <a:latin typeface="Times New Roman" pitchFamily="18" charset="0"/>
            </a:endParaRPr>
          </a:p>
          <a:p>
            <a:pPr defTabSz="3762375"/>
            <a:r>
              <a:rPr lang="en-US" sz="2800" dirty="0" smtClean="0">
                <a:latin typeface="Times New Roman" pitchFamily="18" charset="0"/>
              </a:rPr>
              <a:t>High Dynamic Range (HDR) photography combines 3 or more exposures of the same scene to enhance the detail visible in an image.  A normal exposure typically optimizes camera settings based on the average light sampled from the scene, but bright areas in the scene may be overexposed and dark areas underexposed.  HDR photography accounts for this by additionally taking an underexposed image that can reveal details in brighter areas and an overexposed image that can reveal details in dark areas, then merging the images into a final, more detailed composite image.  HDR is particularly effective in bringing out details of normally homogeneous sand surfaces</a:t>
            </a:r>
            <a:r>
              <a:rPr lang="en-US" sz="2800" dirty="0" smtClean="0">
                <a:latin typeface="Times New Roman" pitchFamily="18" charset="0"/>
              </a:rPr>
              <a:t>.</a:t>
            </a:r>
          </a:p>
          <a:p>
            <a:pPr defTabSz="3762375"/>
            <a:endParaRPr lang="en-US" sz="2800" dirty="0">
              <a:latin typeface="Times New Roman" pitchFamily="18" charset="0"/>
            </a:endParaRPr>
          </a:p>
          <a:p>
            <a:pPr defTabSz="3762375"/>
            <a:r>
              <a:rPr lang="en-US" sz="2800" dirty="0">
                <a:latin typeface="Times New Roman" pitchFamily="18" charset="0"/>
              </a:rPr>
              <a:t>The GigaPan system has the ability to do the exposure bracketing required for </a:t>
            </a:r>
            <a:r>
              <a:rPr lang="en-US" sz="2800" dirty="0" err="1">
                <a:latin typeface="Times New Roman" pitchFamily="18" charset="0"/>
              </a:rPr>
              <a:t>HDR</a:t>
            </a:r>
            <a:r>
              <a:rPr lang="en-US" sz="2800" dirty="0">
                <a:latin typeface="Times New Roman" pitchFamily="18" charset="0"/>
              </a:rPr>
              <a:t> photography.  This was not necessary for our application here but is useful if features of the sand surface, such as ripple marks or exposed cross-laminations, are of particular interest.  </a:t>
            </a:r>
            <a:r>
              <a:rPr lang="en-US" sz="2800" dirty="0" err="1">
                <a:latin typeface="Times New Roman" pitchFamily="18" charset="0"/>
              </a:rPr>
              <a:t>HDR</a:t>
            </a:r>
            <a:r>
              <a:rPr lang="en-US" sz="2800" dirty="0">
                <a:latin typeface="Times New Roman" pitchFamily="18" charset="0"/>
              </a:rPr>
              <a:t> will increase the time spent in the field, since it requires three times the number of photographs needed for a regular panorama</a:t>
            </a:r>
            <a:r>
              <a:rPr lang="en-US" sz="2800" dirty="0" smtClean="0">
                <a:latin typeface="Times New Roman" pitchFamily="18" charset="0"/>
              </a:rPr>
              <a:t>.</a:t>
            </a:r>
            <a:endParaRPr lang="en-US" sz="2800" dirty="0">
              <a:latin typeface="Times New Roman" pitchFamily="18" charset="0"/>
            </a:endParaRPr>
          </a:p>
        </p:txBody>
      </p:sp>
      <p:sp>
        <p:nvSpPr>
          <p:cNvPr id="24" name="Text Box 15"/>
          <p:cNvSpPr txBox="1">
            <a:spLocks noChangeArrowheads="1"/>
          </p:cNvSpPr>
          <p:nvPr/>
        </p:nvSpPr>
        <p:spPr bwMode="auto">
          <a:xfrm>
            <a:off x="12363450" y="990599"/>
            <a:ext cx="12597291" cy="4185761"/>
          </a:xfrm>
          <a:prstGeom prst="rect">
            <a:avLst/>
          </a:prstGeom>
          <a:noFill/>
          <a:ln w="9525">
            <a:noFill/>
            <a:miter lim="800000"/>
            <a:headEnd/>
            <a:tailEnd/>
          </a:ln>
          <a:effectLst/>
        </p:spPr>
        <p:txBody>
          <a:bodyPr wrap="square">
            <a:spAutoFit/>
          </a:bodyPr>
          <a:lstStyle/>
          <a:p>
            <a:pPr defTabSz="3762375"/>
            <a:r>
              <a:rPr lang="en-US" sz="2800" b="1" i="1" dirty="0" smtClean="0">
                <a:latin typeface="Times New Roman" pitchFamily="18" charset="0"/>
              </a:rPr>
              <a:t>Digital </a:t>
            </a:r>
            <a:r>
              <a:rPr lang="en-US" sz="2800" b="1" i="1" dirty="0" smtClean="0">
                <a:latin typeface="Times New Roman" pitchFamily="18" charset="0"/>
              </a:rPr>
              <a:t>Photogrammetry</a:t>
            </a:r>
            <a:endParaRPr lang="en-US" sz="2800" b="1" i="1" dirty="0">
              <a:latin typeface="Times New Roman" pitchFamily="18" charset="0"/>
            </a:endParaRPr>
          </a:p>
          <a:p>
            <a:pPr defTabSz="3762375"/>
            <a:endParaRPr lang="en-US" sz="1400" dirty="0" smtClean="0">
              <a:latin typeface="Times New Roman" pitchFamily="18" charset="0"/>
            </a:endParaRPr>
          </a:p>
          <a:p>
            <a:pPr defTabSz="3762375"/>
            <a:r>
              <a:rPr lang="en-US" sz="2800" dirty="0" smtClean="0">
                <a:latin typeface="Times New Roman" pitchFamily="18" charset="0"/>
              </a:rPr>
              <a:t>If the GigaPan is placed at two or more appropriately spaced camera stations at a site, individual photos  taken with the GigaPan can be used for close range digital photogrammetry.  In digital photogrammetry, computer software matches points in photos of the same scene  taken from slightly different viewpoints, and then uses the parallax between matched points to calculate their relative locations in three dimensions, creating a 3D rendering of the surface.  One of the photos can be draped over the 3D surface to create a photorealistic computer model of the scene.</a:t>
            </a:r>
          </a:p>
          <a:p>
            <a:pPr defTabSz="3762375"/>
            <a:endParaRPr lang="en-US" sz="2800" dirty="0">
              <a:latin typeface="Times New Roman" pitchFamily="18" charset="0"/>
            </a:endParaRPr>
          </a:p>
        </p:txBody>
      </p:sp>
      <p:sp>
        <p:nvSpPr>
          <p:cNvPr id="38" name="Text Box 15"/>
          <p:cNvSpPr txBox="1">
            <a:spLocks noChangeArrowheads="1"/>
          </p:cNvSpPr>
          <p:nvPr/>
        </p:nvSpPr>
        <p:spPr bwMode="auto">
          <a:xfrm>
            <a:off x="12363450" y="12991772"/>
            <a:ext cx="12597291" cy="1815882"/>
          </a:xfrm>
          <a:prstGeom prst="rect">
            <a:avLst/>
          </a:prstGeom>
          <a:noFill/>
          <a:ln w="9525">
            <a:noFill/>
            <a:miter lim="800000"/>
            <a:headEnd/>
            <a:tailEnd/>
          </a:ln>
          <a:effectLst/>
        </p:spPr>
        <p:txBody>
          <a:bodyPr wrap="square">
            <a:spAutoFit/>
          </a:bodyPr>
          <a:lstStyle/>
          <a:p>
            <a:pPr defTabSz="3762375"/>
            <a:r>
              <a:rPr lang="en-US" sz="2800" dirty="0">
                <a:latin typeface="Times New Roman" pitchFamily="18" charset="0"/>
              </a:rPr>
              <a:t>This can be done with a painter’s pole for  a camera alone, but </a:t>
            </a:r>
            <a:r>
              <a:rPr lang="en-US" sz="2800" dirty="0" smtClean="0">
                <a:latin typeface="Times New Roman" pitchFamily="18" charset="0"/>
              </a:rPr>
              <a:t>a pole is </a:t>
            </a:r>
            <a:r>
              <a:rPr lang="en-US" sz="2800" dirty="0">
                <a:latin typeface="Times New Roman" pitchFamily="18" charset="0"/>
              </a:rPr>
              <a:t>not sufficiently strong nor stable enough to accommodate a camera mounted on the GigaPan robotic unit.  Aerial photography might be combined with GigaPan panoramic photography  </a:t>
            </a:r>
            <a:r>
              <a:rPr lang="en-US" sz="2800" dirty="0" smtClean="0">
                <a:latin typeface="Times New Roman" pitchFamily="18" charset="0"/>
              </a:rPr>
              <a:t>using a </a:t>
            </a:r>
            <a:r>
              <a:rPr lang="en-US" sz="2800" dirty="0">
                <a:latin typeface="Times New Roman" pitchFamily="18" charset="0"/>
              </a:rPr>
              <a:t>very large, sturdy </a:t>
            </a:r>
            <a:r>
              <a:rPr lang="en-US" sz="2800" dirty="0" smtClean="0">
                <a:latin typeface="Times New Roman" pitchFamily="18" charset="0"/>
              </a:rPr>
              <a:t>tripod, but we have not yet attempted this</a:t>
            </a:r>
            <a:r>
              <a:rPr lang="en-US" sz="2800" dirty="0" smtClean="0">
                <a:latin typeface="Times New Roman" pitchFamily="18" charset="0"/>
              </a:rPr>
              <a:t>.</a:t>
            </a:r>
            <a:endParaRPr lang="en-US" sz="2800" dirty="0">
              <a:latin typeface="Times New Roman" pitchFamily="18" charset="0"/>
            </a:endParaRPr>
          </a:p>
        </p:txBody>
      </p:sp>
      <p:grpSp>
        <p:nvGrpSpPr>
          <p:cNvPr id="25" name="Group 23"/>
          <p:cNvGrpSpPr>
            <a:grpSpLocks noChangeAspect="1"/>
          </p:cNvGrpSpPr>
          <p:nvPr/>
        </p:nvGrpSpPr>
        <p:grpSpPr bwMode="auto">
          <a:xfrm>
            <a:off x="20851962" y="10568834"/>
            <a:ext cx="3970188" cy="1813326"/>
            <a:chOff x="3239" y="2646"/>
            <a:chExt cx="2521" cy="1152"/>
          </a:xfrm>
        </p:grpSpPr>
        <p:grpSp>
          <p:nvGrpSpPr>
            <p:cNvPr id="26" name="Group 24"/>
            <p:cNvGrpSpPr>
              <a:grpSpLocks noChangeAspect="1"/>
            </p:cNvGrpSpPr>
            <p:nvPr/>
          </p:nvGrpSpPr>
          <p:grpSpPr bwMode="auto">
            <a:xfrm>
              <a:off x="3239" y="2646"/>
              <a:ext cx="2521" cy="1152"/>
              <a:chOff x="3239" y="2646"/>
              <a:chExt cx="2521" cy="1152"/>
            </a:xfrm>
          </p:grpSpPr>
          <p:sp>
            <p:nvSpPr>
              <p:cNvPr id="29" name="Freeform 26"/>
              <p:cNvSpPr>
                <a:spLocks noChangeAspect="1"/>
              </p:cNvSpPr>
              <p:nvPr/>
            </p:nvSpPr>
            <p:spPr bwMode="auto">
              <a:xfrm>
                <a:off x="3239" y="3318"/>
                <a:ext cx="2521" cy="480"/>
              </a:xfrm>
              <a:custGeom>
                <a:avLst/>
                <a:gdLst>
                  <a:gd name="T0" fmla="*/ 0 w 3408"/>
                  <a:gd name="T1" fmla="*/ 226 h 866"/>
                  <a:gd name="T2" fmla="*/ 444 w 3408"/>
                  <a:gd name="T3" fmla="*/ 53 h 866"/>
                  <a:gd name="T4" fmla="*/ 1189 w 3408"/>
                  <a:gd name="T5" fmla="*/ 478 h 866"/>
                  <a:gd name="T6" fmla="*/ 2113 w 3408"/>
                  <a:gd name="T7" fmla="*/ 62 h 866"/>
                  <a:gd name="T8" fmla="*/ 2521 w 3408"/>
                  <a:gd name="T9" fmla="*/ 110 h 8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8" h="866">
                    <a:moveTo>
                      <a:pt x="0" y="407"/>
                    </a:moveTo>
                    <a:cubicBezTo>
                      <a:pt x="100" y="355"/>
                      <a:pt x="332" y="19"/>
                      <a:pt x="600" y="95"/>
                    </a:cubicBezTo>
                    <a:cubicBezTo>
                      <a:pt x="868" y="171"/>
                      <a:pt x="1232" y="860"/>
                      <a:pt x="1608" y="863"/>
                    </a:cubicBezTo>
                    <a:cubicBezTo>
                      <a:pt x="1984" y="866"/>
                      <a:pt x="2556" y="222"/>
                      <a:pt x="2856" y="111"/>
                    </a:cubicBezTo>
                    <a:cubicBezTo>
                      <a:pt x="3156" y="0"/>
                      <a:pt x="3293" y="181"/>
                      <a:pt x="3408" y="199"/>
                    </a:cubicBezTo>
                  </a:path>
                </a:pathLst>
              </a:custGeom>
              <a:noFill/>
              <a:ln w="76200" cap="flat" cmpd="sng">
                <a:solidFill>
                  <a:srgbClr val="99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30" name="Line 27"/>
              <p:cNvSpPr>
                <a:spLocks noChangeAspect="1" noChangeShapeType="1"/>
              </p:cNvSpPr>
              <p:nvPr/>
            </p:nvSpPr>
            <p:spPr bwMode="auto">
              <a:xfrm>
                <a:off x="3600" y="3222"/>
                <a:ext cx="36" cy="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31" name="Line 28"/>
              <p:cNvSpPr>
                <a:spLocks noChangeAspect="1" noChangeShapeType="1"/>
              </p:cNvSpPr>
              <p:nvPr/>
            </p:nvSpPr>
            <p:spPr bwMode="auto">
              <a:xfrm>
                <a:off x="5405" y="2790"/>
                <a:ext cx="1" cy="52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32" name="AutoShape 29"/>
              <p:cNvSpPr>
                <a:spLocks noChangeAspect="1" noChangeArrowheads="1"/>
              </p:cNvSpPr>
              <p:nvPr/>
            </p:nvSpPr>
            <p:spPr bwMode="auto">
              <a:xfrm rot="-4271624">
                <a:off x="3558" y="3114"/>
                <a:ext cx="143" cy="71"/>
              </a:xfrm>
              <a:custGeom>
                <a:avLst/>
                <a:gdLst>
                  <a:gd name="T0" fmla="*/ 125 w 21600"/>
                  <a:gd name="T1" fmla="*/ 36 h 21600"/>
                  <a:gd name="T2" fmla="*/ 72 w 21600"/>
                  <a:gd name="T3" fmla="*/ 71 h 21600"/>
                  <a:gd name="T4" fmla="*/ 18 w 21600"/>
                  <a:gd name="T5" fmla="*/ 36 h 21600"/>
                  <a:gd name="T6" fmla="*/ 72 w 21600"/>
                  <a:gd name="T7" fmla="*/ 0 h 21600"/>
                  <a:gd name="T8" fmla="*/ 0 60000 65536"/>
                  <a:gd name="T9" fmla="*/ 0 60000 65536"/>
                  <a:gd name="T10" fmla="*/ 0 60000 65536"/>
                  <a:gd name="T11" fmla="*/ 0 60000 65536"/>
                  <a:gd name="T12" fmla="*/ 4531 w 21600"/>
                  <a:gd name="T13" fmla="*/ 4563 h 21600"/>
                  <a:gd name="T14" fmla="*/ 17069 w 21600"/>
                  <a:gd name="T15" fmla="*/ 1703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33" name="AutoShape 30"/>
              <p:cNvSpPr>
                <a:spLocks noChangeAspect="1" noChangeArrowheads="1"/>
              </p:cNvSpPr>
              <p:nvPr/>
            </p:nvSpPr>
            <p:spPr bwMode="auto">
              <a:xfrm rot="3845327" flipH="1">
                <a:off x="5298" y="2682"/>
                <a:ext cx="144" cy="72"/>
              </a:xfrm>
              <a:custGeom>
                <a:avLst/>
                <a:gdLst>
                  <a:gd name="T0" fmla="*/ 126 w 21600"/>
                  <a:gd name="T1" fmla="*/ 36 h 21600"/>
                  <a:gd name="T2" fmla="*/ 72 w 21600"/>
                  <a:gd name="T3" fmla="*/ 72 h 21600"/>
                  <a:gd name="T4" fmla="*/ 18 w 21600"/>
                  <a:gd name="T5" fmla="*/ 36 h 21600"/>
                  <a:gd name="T6" fmla="*/ 7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34" name="Line 31"/>
              <p:cNvSpPr>
                <a:spLocks noChangeAspect="1" noChangeShapeType="1"/>
              </p:cNvSpPr>
              <p:nvPr/>
            </p:nvSpPr>
            <p:spPr bwMode="auto">
              <a:xfrm>
                <a:off x="3648" y="3222"/>
                <a:ext cx="38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35" name="Line 32"/>
              <p:cNvSpPr>
                <a:spLocks noChangeAspect="1" noChangeShapeType="1"/>
              </p:cNvSpPr>
              <p:nvPr/>
            </p:nvSpPr>
            <p:spPr bwMode="auto">
              <a:xfrm rot="-781314">
                <a:off x="3736" y="3029"/>
                <a:ext cx="1136" cy="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36" name="Line 33"/>
              <p:cNvSpPr>
                <a:spLocks noChangeAspect="1" noChangeShapeType="1"/>
              </p:cNvSpPr>
              <p:nvPr/>
            </p:nvSpPr>
            <p:spPr bwMode="auto">
              <a:xfrm flipH="1">
                <a:off x="4056" y="2742"/>
                <a:ext cx="1242" cy="4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37" name="Line 34"/>
              <p:cNvSpPr>
                <a:spLocks noChangeAspect="1" noChangeShapeType="1"/>
              </p:cNvSpPr>
              <p:nvPr/>
            </p:nvSpPr>
            <p:spPr bwMode="auto">
              <a:xfrm flipH="1">
                <a:off x="5085" y="2838"/>
                <a:ext cx="213" cy="5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grpSp>
        <p:sp>
          <p:nvSpPr>
            <p:cNvPr id="27" name="Line 35"/>
            <p:cNvSpPr>
              <a:spLocks noChangeAspect="1" noChangeShapeType="1"/>
            </p:cNvSpPr>
            <p:nvPr/>
          </p:nvSpPr>
          <p:spPr bwMode="auto">
            <a:xfrm flipH="1">
              <a:off x="3552" y="3222"/>
              <a:ext cx="48" cy="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grpSp>
      <p:sp>
        <p:nvSpPr>
          <p:cNvPr id="39" name="Text Box 15"/>
          <p:cNvSpPr txBox="1">
            <a:spLocks noChangeArrowheads="1"/>
          </p:cNvSpPr>
          <p:nvPr/>
        </p:nvSpPr>
        <p:spPr bwMode="auto">
          <a:xfrm>
            <a:off x="12363450" y="9753600"/>
            <a:ext cx="8915402" cy="3323987"/>
          </a:xfrm>
          <a:prstGeom prst="rect">
            <a:avLst/>
          </a:prstGeom>
          <a:noFill/>
          <a:ln w="9525">
            <a:noFill/>
            <a:miter lim="800000"/>
            <a:headEnd/>
            <a:tailEnd/>
          </a:ln>
          <a:effectLst/>
        </p:spPr>
        <p:txBody>
          <a:bodyPr wrap="square">
            <a:spAutoFit/>
          </a:bodyPr>
          <a:lstStyle/>
          <a:p>
            <a:pPr defTabSz="3762375"/>
            <a:r>
              <a:rPr lang="en-US" sz="2800" b="1" i="1" dirty="0" smtClean="0">
                <a:latin typeface="Times New Roman" pitchFamily="18" charset="0"/>
              </a:rPr>
              <a:t>Pole Aerial Photography</a:t>
            </a:r>
            <a:endParaRPr lang="en-US" sz="2800" b="1" i="1" dirty="0">
              <a:latin typeface="Times New Roman" pitchFamily="18" charset="0"/>
            </a:endParaRPr>
          </a:p>
          <a:p>
            <a:pPr defTabSz="3762375"/>
            <a:endParaRPr lang="en-US" sz="1400" dirty="0">
              <a:latin typeface="Times New Roman" pitchFamily="18" charset="0"/>
            </a:endParaRPr>
          </a:p>
          <a:p>
            <a:pPr defTabSz="3762375"/>
            <a:r>
              <a:rPr lang="en-US" sz="2800" dirty="0" smtClean="0">
                <a:latin typeface="Times New Roman" pitchFamily="18" charset="0"/>
              </a:rPr>
              <a:t>Slopes in dune landscapes rarely exceed 30°, so sand surfaces of interest will often be oriented at a shallow angle relative to the line of sight from a camera station.  The resulting highly oblique views may make it difficult to capture details across a surface.  Increasing the height of the camera above the landscape can improve the viewing angle.  </a:t>
            </a:r>
          </a:p>
        </p:txBody>
      </p:sp>
      <p:pic>
        <p:nvPicPr>
          <p:cNvPr id="41" name="Picture 72"/>
          <p:cNvPicPr>
            <a:picLocks noChangeAspect="1" noChangeArrowheads="1"/>
          </p:cNvPicPr>
          <p:nvPr/>
        </p:nvPicPr>
        <p:blipFill>
          <a:blip r:embed="rId10">
            <a:extLst>
              <a:ext uri="{28A0092B-C50C-407E-A947-70E740481C1C}">
                <a14:useLocalDpi xmlns:a14="http://schemas.microsoft.com/office/drawing/2010/main" val="0"/>
              </a:ext>
            </a:extLst>
          </a:blip>
          <a:srcRect l="20000" t="34285" r="35625" b="25195"/>
          <a:stretch>
            <a:fillRect/>
          </a:stretch>
        </p:blipFill>
        <p:spPr bwMode="auto">
          <a:xfrm>
            <a:off x="18686065" y="5197656"/>
            <a:ext cx="5926535" cy="352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74"/>
          <p:cNvPicPr>
            <a:picLocks noChangeAspect="1" noChangeArrowheads="1"/>
          </p:cNvPicPr>
          <p:nvPr/>
        </p:nvPicPr>
        <p:blipFill>
          <a:blip r:embed="rId11">
            <a:extLst>
              <a:ext uri="{28A0092B-C50C-407E-A947-70E740481C1C}">
                <a14:useLocalDpi xmlns:a14="http://schemas.microsoft.com/office/drawing/2010/main" val="0"/>
              </a:ext>
            </a:extLst>
          </a:blip>
          <a:srcRect l="19376" t="19740" r="19376" b="15843"/>
          <a:stretch>
            <a:fillRect/>
          </a:stretch>
        </p:blipFill>
        <p:spPr bwMode="auto">
          <a:xfrm>
            <a:off x="12427855" y="5197656"/>
            <a:ext cx="5601299" cy="354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101279" y="8989214"/>
            <a:ext cx="10410241" cy="523220"/>
          </a:xfrm>
          <a:prstGeom prst="rect">
            <a:avLst/>
          </a:prstGeom>
          <a:noFill/>
        </p:spPr>
        <p:txBody>
          <a:bodyPr wrap="square" rtlCol="0">
            <a:spAutoFit/>
          </a:bodyPr>
          <a:lstStyle/>
          <a:p>
            <a:r>
              <a:rPr lang="en-US" sz="2800" dirty="0" smtClean="0"/>
              <a:t>3D points and computer model of a shoreline exposure surface</a:t>
            </a:r>
            <a:endParaRPr lang="en-US" sz="2800" dirty="0"/>
          </a:p>
        </p:txBody>
      </p:sp>
      <p:pic>
        <p:nvPicPr>
          <p:cNvPr id="1026" name="Picture 2" descr="E:\Photogrammetry\2012summer\SettingUpCameraStation\SugatuckHarbor4.T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457562" y="15773400"/>
            <a:ext cx="5155038" cy="34366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5"/>
          <p:cNvSpPr txBox="1">
            <a:spLocks noChangeArrowheads="1"/>
          </p:cNvSpPr>
          <p:nvPr/>
        </p:nvSpPr>
        <p:spPr bwMode="auto">
          <a:xfrm>
            <a:off x="12363451" y="15171381"/>
            <a:ext cx="6838950" cy="4185761"/>
          </a:xfrm>
          <a:prstGeom prst="rect">
            <a:avLst/>
          </a:prstGeom>
          <a:noFill/>
          <a:ln w="9525">
            <a:noFill/>
            <a:miter lim="800000"/>
            <a:headEnd/>
            <a:tailEnd/>
          </a:ln>
          <a:effectLst/>
        </p:spPr>
        <p:txBody>
          <a:bodyPr wrap="square">
            <a:spAutoFit/>
          </a:bodyPr>
          <a:lstStyle/>
          <a:p>
            <a:pPr defTabSz="3762375"/>
            <a:r>
              <a:rPr lang="en-US" sz="2800" b="1" i="1" dirty="0" smtClean="0">
                <a:latin typeface="Times New Roman" pitchFamily="18" charset="0"/>
              </a:rPr>
              <a:t>Time </a:t>
            </a:r>
            <a:r>
              <a:rPr lang="en-US" sz="2800" b="1" i="1" dirty="0" smtClean="0">
                <a:latin typeface="Times New Roman" pitchFamily="18" charset="0"/>
              </a:rPr>
              <a:t>Lapse Photography</a:t>
            </a:r>
            <a:endParaRPr lang="en-US" sz="2800" b="1" i="1" dirty="0">
              <a:latin typeface="Times New Roman" pitchFamily="18" charset="0"/>
            </a:endParaRPr>
          </a:p>
          <a:p>
            <a:pPr defTabSz="3762375"/>
            <a:endParaRPr lang="en-US" sz="1400" dirty="0">
              <a:latin typeface="Times New Roman" pitchFamily="18" charset="0"/>
            </a:endParaRPr>
          </a:p>
          <a:p>
            <a:pPr defTabSz="3762375"/>
            <a:r>
              <a:rPr lang="en-US" sz="2800" dirty="0">
                <a:latin typeface="Times New Roman" pitchFamily="18" charset="0"/>
              </a:rPr>
              <a:t>The </a:t>
            </a:r>
            <a:r>
              <a:rPr lang="en-US" sz="2800" dirty="0" smtClean="0">
                <a:latin typeface="Times New Roman" pitchFamily="18" charset="0"/>
              </a:rPr>
              <a:t>GigaPan system has built-in functionality for time lapse photography, but as supplied the power supply and hardware are not weatherized nor otherwise optimized for long-term deployment in the field.  We have instead developed a weatherproof enclosure for an inexpensive point and shoot camera controlled by CHDK software for use in the dunes.</a:t>
            </a:r>
            <a:endParaRPr lang="en-US" sz="2800" dirty="0">
              <a:latin typeface="Times New Roman"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1263</TotalTime>
  <Words>2360</Words>
  <Application>Microsoft Office PowerPoint</Application>
  <PresentationFormat>Custom</PresentationFormat>
  <Paragraphs>91</Paragraphs>
  <Slides>2</Slides>
  <Notes>0</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Company>Hope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Bodenbender</dc:creator>
  <cp:lastModifiedBy>Brian Bodenbender</cp:lastModifiedBy>
  <cp:revision>35</cp:revision>
  <cp:lastPrinted>2012-11-02T17:11:09Z</cp:lastPrinted>
  <dcterms:created xsi:type="dcterms:W3CDTF">2012-10-30T17:32:27Z</dcterms:created>
  <dcterms:modified xsi:type="dcterms:W3CDTF">2012-11-02T19:02:54Z</dcterms:modified>
</cp:coreProperties>
</file>