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76" r:id="rId4"/>
    <p:sldId id="277" r:id="rId5"/>
    <p:sldId id="265" r:id="rId6"/>
    <p:sldId id="266" r:id="rId7"/>
    <p:sldId id="263" r:id="rId8"/>
    <p:sldId id="258" r:id="rId9"/>
    <p:sldId id="269" r:id="rId10"/>
    <p:sldId id="270" r:id="rId11"/>
    <p:sldId id="268" r:id="rId12"/>
    <p:sldId id="261" r:id="rId13"/>
    <p:sldId id="272" r:id="rId14"/>
    <p:sldId id="274" r:id="rId15"/>
    <p:sldId id="273" r:id="rId16"/>
    <p:sldId id="275" r:id="rId17"/>
    <p:sldId id="287" r:id="rId18"/>
    <p:sldId id="282" r:id="rId19"/>
    <p:sldId id="283" r:id="rId20"/>
    <p:sldId id="285" r:id="rId21"/>
    <p:sldId id="289" r:id="rId22"/>
    <p:sldId id="262" r:id="rId23"/>
    <p:sldId id="284" r:id="rId24"/>
    <p:sldId id="28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Lab%20Data\CD%20Fe%20Tamp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Henry\Weeks%20Bay%20Complete%20Data%20Set\WB%20electrode%20profile%20results%202011\Henry%20thesis%20Weeks%20Bay%20profiles\6-23-2011\Site9_processed\Site9_composite_4-5-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Henry\Weeks%20Bay%20Complete%20Data%20Set\WB%20electrode%20profile%20results%202011\Henry%20thesis%20Weeks%20Bay%20profiles\6-23-2011\Site9_processed\Site9_H2S2348_RD4871_6-23-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EPA%20Excel%20Data\10.24.12\MSTB-3(10.24.1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n\Desktop\Tampa\Lab%20Data\CD%20Fe%20Tamp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Water Column pH and Salinity for Site 9</a:t>
            </a:r>
          </a:p>
        </c:rich>
      </c:tx>
      <c:layout>
        <c:manualLayout>
          <c:xMode val="edge"/>
          <c:yMode val="edge"/>
          <c:x val="0.1259173572444975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38037865748"/>
          <c:y val="0.2608700926624220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pH</c:v>
          </c:tx>
          <c:marker>
            <c:symbol val="diamond"/>
            <c:size val="10"/>
          </c:marker>
          <c:xVal>
            <c:numRef>
              <c:f>'Sonde Comparison'!$B$14:$B$18</c:f>
              <c:numCache>
                <c:formatCode>General</c:formatCode>
                <c:ptCount val="5"/>
                <c:pt idx="0">
                  <c:v>8.0399999999999991</c:v>
                </c:pt>
                <c:pt idx="1">
                  <c:v>8.0399999999999991</c:v>
                </c:pt>
                <c:pt idx="2">
                  <c:v>8.0399999999999991</c:v>
                </c:pt>
                <c:pt idx="3">
                  <c:v>8.0399999999999991</c:v>
                </c:pt>
                <c:pt idx="4">
                  <c:v>7.94</c:v>
                </c:pt>
              </c:numCache>
            </c:numRef>
          </c:xVal>
          <c:yVal>
            <c:numRef>
              <c:f>'Sonde Comparison'!$A$14:$A$18</c:f>
              <c:numCache>
                <c:formatCode>General</c:formatCode>
                <c:ptCount val="5"/>
                <c:pt idx="0">
                  <c:v>0.23200000000000001</c:v>
                </c:pt>
                <c:pt idx="1">
                  <c:v>1.2869999999999999</c:v>
                </c:pt>
                <c:pt idx="2">
                  <c:v>2.7050000000000001</c:v>
                </c:pt>
                <c:pt idx="3">
                  <c:v>4.1870000000000003</c:v>
                </c:pt>
                <c:pt idx="4">
                  <c:v>5.8650000000000002</c:v>
                </c:pt>
              </c:numCache>
            </c:numRef>
          </c:yVal>
          <c:smooth val="1"/>
        </c:ser>
        <c:ser>
          <c:idx val="1"/>
          <c:order val="1"/>
          <c:tx>
            <c:v>Salinity</c:v>
          </c:tx>
          <c:xVal>
            <c:numRef>
              <c:f>'Sonde Comparison'!$C$14:$C$18</c:f>
              <c:numCache>
                <c:formatCode>General</c:formatCode>
                <c:ptCount val="5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11.52</c:v>
                </c:pt>
              </c:numCache>
            </c:numRef>
          </c:xVal>
          <c:yVal>
            <c:numRef>
              <c:f>'Sonde Comparison'!$A$14:$A$18</c:f>
              <c:numCache>
                <c:formatCode>General</c:formatCode>
                <c:ptCount val="5"/>
                <c:pt idx="0">
                  <c:v>0.23200000000000001</c:v>
                </c:pt>
                <c:pt idx="1">
                  <c:v>1.2869999999999999</c:v>
                </c:pt>
                <c:pt idx="2">
                  <c:v>2.7050000000000001</c:v>
                </c:pt>
                <c:pt idx="3">
                  <c:v>4.1870000000000003</c:v>
                </c:pt>
                <c:pt idx="4">
                  <c:v>5.8650000000000002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15584"/>
        <c:axId val="91317760"/>
      </c:scatterChart>
      <c:valAx>
        <c:axId val="91315584"/>
        <c:scaling>
          <c:orientation val="minMax"/>
          <c:max val="25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pH units &amp; </a:t>
                </a:r>
                <a:r>
                  <a:rPr lang="en-US" dirty="0" smtClean="0"/>
                  <a:t>salinity</a:t>
                </a:r>
                <a:r>
                  <a:rPr lang="en-US" baseline="0" dirty="0" smtClean="0"/>
                  <a:t>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9867759154619444"/>
              <c:y val="0.1094184882939251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17760"/>
        <c:crosses val="autoZero"/>
        <c:crossBetween val="midCat"/>
        <c:majorUnit val="2"/>
      </c:valAx>
      <c:valAx>
        <c:axId val="91317760"/>
        <c:scaling>
          <c:orientation val="maxMin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(ft)</a:t>
                </a:r>
              </a:p>
            </c:rich>
          </c:tx>
          <c:layout>
            <c:manualLayout>
              <c:xMode val="edge"/>
              <c:yMode val="edge"/>
              <c:x val="7.0737072041108365E-2"/>
              <c:y val="0.491196610954795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1558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83476764199658"/>
          <c:y val="0.50517700483834116"/>
          <c:w val="0.18416540948711846"/>
          <c:h val="0.13204287979304988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/>
              <a:t>Total Solid Reactive Fe for site 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452886013194181"/>
          <c:y val="0.37566684164479441"/>
          <c:w val="0.50243636468983432"/>
          <c:h val="0.56166649168853888"/>
        </c:manualLayout>
      </c:layout>
      <c:scatterChart>
        <c:scatterStyle val="smoothMarker"/>
        <c:varyColors val="0"/>
        <c:ser>
          <c:idx val="0"/>
          <c:order val="0"/>
          <c:tx>
            <c:v>HCl Fe </c:v>
          </c:tx>
          <c:spPr>
            <a:ln w="25400">
              <a:solidFill>
                <a:srgbClr val="660066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'HCl-CD Fe'!$G$28:$G$32</c:f>
              <c:numCache>
                <c:formatCode>0.00</c:formatCode>
                <c:ptCount val="5"/>
                <c:pt idx="0">
                  <c:v>84.327485380116954</c:v>
                </c:pt>
                <c:pt idx="1">
                  <c:v>57.309941520467831</c:v>
                </c:pt>
                <c:pt idx="2">
                  <c:v>37.192982456140349</c:v>
                </c:pt>
                <c:pt idx="3">
                  <c:v>35.789473684210527</c:v>
                </c:pt>
                <c:pt idx="4">
                  <c:v>48.888888888888886</c:v>
                </c:pt>
              </c:numCache>
            </c:numRef>
          </c:xVal>
          <c:yVal>
            <c:numRef>
              <c:f>'HCl-CD Fe'!$F$14:$F$18</c:f>
              <c:numCache>
                <c:formatCode>0.00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ser>
          <c:idx val="1"/>
          <c:order val="1"/>
          <c:tx>
            <c:v>C-D Fe</c:v>
          </c:tx>
          <c:xVal>
            <c:numRef>
              <c:f>'HCl-CD Fe'!$G$22:$G$26</c:f>
              <c:numCache>
                <c:formatCode>0.00</c:formatCode>
                <c:ptCount val="5"/>
                <c:pt idx="0">
                  <c:v>113.70886075949367</c:v>
                </c:pt>
                <c:pt idx="1">
                  <c:v>56.999999999999993</c:v>
                </c:pt>
                <c:pt idx="2">
                  <c:v>52.696202531645568</c:v>
                </c:pt>
                <c:pt idx="3">
                  <c:v>88.392405063291136</c:v>
                </c:pt>
                <c:pt idx="4">
                  <c:v>46.620253164556956</c:v>
                </c:pt>
              </c:numCache>
            </c:numRef>
          </c:xVal>
          <c:yVal>
            <c:numRef>
              <c:f>'HCl-CD Fe'!$F$8:$F$12</c:f>
              <c:numCache>
                <c:formatCode>0.00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26528"/>
        <c:axId val="99532800"/>
      </c:scatterChart>
      <c:valAx>
        <c:axId val="99526528"/>
        <c:scaling>
          <c:orientation val="minMax"/>
          <c:max val="156"/>
          <c:min val="6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 dirty="0"/>
                  <a:t>Fe Concentration </a:t>
                </a:r>
                <a:r>
                  <a:rPr lang="en-US" b="1" dirty="0" smtClean="0"/>
                  <a:t>mg/L</a:t>
                </a:r>
                <a:endParaRPr lang="en-US" b="1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532800"/>
        <c:crossesAt val="0"/>
        <c:crossBetween val="midCat"/>
        <c:majorUnit val="50"/>
      </c:valAx>
      <c:valAx>
        <c:axId val="99532800"/>
        <c:scaling>
          <c:orientation val="maxMin"/>
          <c:max val="1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526528"/>
        <c:crossesAt val="0"/>
        <c:crossBetween val="midCat"/>
        <c:majorUnit val="2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113176623873779"/>
          <c:y val="0.45849798775153106"/>
          <c:w val="0.23345161392971778"/>
          <c:h val="0.1859742848599621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Water Column pH and Salinity for Site 3</a:t>
            </a:r>
          </a:p>
        </c:rich>
      </c:tx>
      <c:layout>
        <c:manualLayout>
          <c:xMode val="edge"/>
          <c:yMode val="edge"/>
          <c:x val="0.1259173572444975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38037865748"/>
          <c:y val="0.2608700926624220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pH</c:v>
          </c:tx>
          <c:marker>
            <c:symbol val="diamond"/>
            <c:size val="10"/>
          </c:marker>
          <c:xVal>
            <c:numRef>
              <c:f>'Sonde Comparison'!$J$3:$J$11</c:f>
              <c:numCache>
                <c:formatCode>General</c:formatCode>
                <c:ptCount val="9"/>
                <c:pt idx="0">
                  <c:v>8.1199999999999992</c:v>
                </c:pt>
                <c:pt idx="1">
                  <c:v>8.1300000000000008</c:v>
                </c:pt>
                <c:pt idx="2">
                  <c:v>8.1300000000000008</c:v>
                </c:pt>
                <c:pt idx="3">
                  <c:v>8.1199999999999992</c:v>
                </c:pt>
                <c:pt idx="4">
                  <c:v>8.1</c:v>
                </c:pt>
                <c:pt idx="5">
                  <c:v>8.0299999999999994</c:v>
                </c:pt>
                <c:pt idx="6">
                  <c:v>7.99</c:v>
                </c:pt>
                <c:pt idx="7">
                  <c:v>7.98</c:v>
                </c:pt>
                <c:pt idx="8">
                  <c:v>7.97</c:v>
                </c:pt>
              </c:numCache>
            </c:numRef>
          </c:xVal>
          <c:yVal>
            <c:numRef>
              <c:f>'Sonde Comparison'!$E$3:$E$11</c:f>
              <c:numCache>
                <c:formatCode>General</c:formatCode>
                <c:ptCount val="9"/>
                <c:pt idx="0">
                  <c:v>0.23200000000000001</c:v>
                </c:pt>
                <c:pt idx="1">
                  <c:v>1.2869999999999999</c:v>
                </c:pt>
                <c:pt idx="2">
                  <c:v>2.7050000000000001</c:v>
                </c:pt>
                <c:pt idx="3">
                  <c:v>4.1870000000000003</c:v>
                </c:pt>
                <c:pt idx="4">
                  <c:v>5.8650000000000002</c:v>
                </c:pt>
                <c:pt idx="5">
                  <c:v>7.4420000000000002</c:v>
                </c:pt>
                <c:pt idx="6">
                  <c:v>8.9670000000000005</c:v>
                </c:pt>
                <c:pt idx="7">
                  <c:v>10.763999999999999</c:v>
                </c:pt>
                <c:pt idx="8">
                  <c:v>11.641999999999999</c:v>
                </c:pt>
              </c:numCache>
            </c:numRef>
          </c:yVal>
          <c:smooth val="1"/>
        </c:ser>
        <c:ser>
          <c:idx val="1"/>
          <c:order val="1"/>
          <c:tx>
            <c:v>Salinity</c:v>
          </c:tx>
          <c:xVal>
            <c:numRef>
              <c:f>'Sonde Comparison'!$I$3:$I$11</c:f>
              <c:numCache>
                <c:formatCode>General</c:formatCode>
                <c:ptCount val="9"/>
                <c:pt idx="0">
                  <c:v>23.69</c:v>
                </c:pt>
                <c:pt idx="1">
                  <c:v>23.71</c:v>
                </c:pt>
                <c:pt idx="2">
                  <c:v>23.66</c:v>
                </c:pt>
                <c:pt idx="3">
                  <c:v>23.67</c:v>
                </c:pt>
                <c:pt idx="4">
                  <c:v>23.67</c:v>
                </c:pt>
                <c:pt idx="5">
                  <c:v>23.7</c:v>
                </c:pt>
                <c:pt idx="6">
                  <c:v>23.72</c:v>
                </c:pt>
                <c:pt idx="7">
                  <c:v>23.73</c:v>
                </c:pt>
                <c:pt idx="8">
                  <c:v>23.73</c:v>
                </c:pt>
              </c:numCache>
            </c:numRef>
          </c:xVal>
          <c:yVal>
            <c:numRef>
              <c:f>'Sonde Comparison'!$E$3:$E$11</c:f>
              <c:numCache>
                <c:formatCode>General</c:formatCode>
                <c:ptCount val="9"/>
                <c:pt idx="0">
                  <c:v>0.23200000000000001</c:v>
                </c:pt>
                <c:pt idx="1">
                  <c:v>1.2869999999999999</c:v>
                </c:pt>
                <c:pt idx="2">
                  <c:v>2.7050000000000001</c:v>
                </c:pt>
                <c:pt idx="3">
                  <c:v>4.1870000000000003</c:v>
                </c:pt>
                <c:pt idx="4">
                  <c:v>5.8650000000000002</c:v>
                </c:pt>
                <c:pt idx="5">
                  <c:v>7.4420000000000002</c:v>
                </c:pt>
                <c:pt idx="6">
                  <c:v>8.9670000000000005</c:v>
                </c:pt>
                <c:pt idx="7">
                  <c:v>10.763999999999999</c:v>
                </c:pt>
                <c:pt idx="8">
                  <c:v>11.641999999999999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39392"/>
        <c:axId val="93725440"/>
      </c:scatterChart>
      <c:valAx>
        <c:axId val="91339392"/>
        <c:scaling>
          <c:orientation val="minMax"/>
          <c:max val="25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pH units &amp; </a:t>
                </a:r>
                <a:r>
                  <a:rPr lang="en-US" dirty="0" smtClean="0"/>
                  <a:t>salinity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9867759154619444"/>
              <c:y val="0.1094184882939251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725440"/>
        <c:crosses val="autoZero"/>
        <c:crossBetween val="midCat"/>
        <c:majorUnit val="2"/>
      </c:valAx>
      <c:valAx>
        <c:axId val="93725440"/>
        <c:scaling>
          <c:orientation val="maxMin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(ft)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3939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529440824657217"/>
          <c:y val="0.51202727547076587"/>
          <c:w val="0.18416540948711846"/>
          <c:h val="0.13204287979304988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72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725" b="1" i="0" u="none" strike="noStrike" baseline="-2500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72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 and O</a:t>
            </a:r>
            <a:r>
              <a:rPr lang="en-US" sz="1725" b="1" i="0" u="none" strike="noStrike" baseline="-2500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72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sediment profile site 9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86221701762614"/>
          <c:y val="0.26141078838174275"/>
          <c:w val="0.62069017770926871"/>
          <c:h val="0.70124481327800825"/>
        </c:manualLayout>
      </c:layout>
      <c:scatterChart>
        <c:scatterStyle val="smoothMarker"/>
        <c:varyColors val="0"/>
        <c:ser>
          <c:idx val="0"/>
          <c:order val="0"/>
          <c:tx>
            <c:v>Sulfide</c:v>
          </c:tx>
          <c:spPr>
            <a:ln cap="rnd" cmpd="sng">
              <a:solidFill>
                <a:srgbClr val="FF0000">
                  <a:alpha val="47000"/>
                </a:srgbClr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H2S!$C$5:$C$110</c:f>
              <c:numCache>
                <c:formatCode>0.00</c:formatCode>
                <c:ptCount val="106"/>
                <c:pt idx="0">
                  <c:v>2.3803975486881654</c:v>
                </c:pt>
                <c:pt idx="1">
                  <c:v>2.1815611139535491</c:v>
                </c:pt>
                <c:pt idx="2">
                  <c:v>1.9455626904257504</c:v>
                </c:pt>
                <c:pt idx="3">
                  <c:v>1.9538153802118832</c:v>
                </c:pt>
                <c:pt idx="4">
                  <c:v>1.5817204196783858</c:v>
                </c:pt>
                <c:pt idx="5">
                  <c:v>1.2112664956500698</c:v>
                </c:pt>
                <c:pt idx="6">
                  <c:v>0.99534554521776408</c:v>
                </c:pt>
                <c:pt idx="7">
                  <c:v>1.4454302340307048</c:v>
                </c:pt>
                <c:pt idx="8">
                  <c:v>1.4894934441674792</c:v>
                </c:pt>
                <c:pt idx="9">
                  <c:v>1.3796982838042027</c:v>
                </c:pt>
                <c:pt idx="10">
                  <c:v>1.3724595346875408</c:v>
                </c:pt>
                <c:pt idx="11">
                  <c:v>1.5872222128691551</c:v>
                </c:pt>
                <c:pt idx="12">
                  <c:v>1.8338857901051853</c:v>
                </c:pt>
                <c:pt idx="13">
                  <c:v>3.5780510558995169</c:v>
                </c:pt>
                <c:pt idx="14">
                  <c:v>4.016794630557925</c:v>
                </c:pt>
                <c:pt idx="15">
                  <c:v>4.7792277920233914</c:v>
                </c:pt>
                <c:pt idx="16">
                  <c:v>5.5466315702645987</c:v>
                </c:pt>
                <c:pt idx="17">
                  <c:v>7.356190353612182</c:v>
                </c:pt>
                <c:pt idx="18">
                  <c:v>9.3592290149851269</c:v>
                </c:pt>
                <c:pt idx="19">
                  <c:v>10.617933423709843</c:v>
                </c:pt>
                <c:pt idx="20">
                  <c:v>12.458621000019718</c:v>
                </c:pt>
                <c:pt idx="21">
                  <c:v>13.762015149154257</c:v>
                </c:pt>
                <c:pt idx="22">
                  <c:v>15.289438267588471</c:v>
                </c:pt>
                <c:pt idx="23">
                  <c:v>16.091252233127189</c:v>
                </c:pt>
                <c:pt idx="24">
                  <c:v>16.937418411302669</c:v>
                </c:pt>
                <c:pt idx="25">
                  <c:v>17.380698872761773</c:v>
                </c:pt>
                <c:pt idx="26">
                  <c:v>19.342425961126949</c:v>
                </c:pt>
                <c:pt idx="27">
                  <c:v>21.028677326303381</c:v>
                </c:pt>
                <c:pt idx="28">
                  <c:v>21.005897990891938</c:v>
                </c:pt>
                <c:pt idx="29">
                  <c:v>20.250897491118952</c:v>
                </c:pt>
                <c:pt idx="30">
                  <c:v>20.186275575359833</c:v>
                </c:pt>
                <c:pt idx="31">
                  <c:v>19.918618129772216</c:v>
                </c:pt>
                <c:pt idx="32">
                  <c:v>19.752550845829834</c:v>
                </c:pt>
                <c:pt idx="33">
                  <c:v>21.909350289872261</c:v>
                </c:pt>
                <c:pt idx="34">
                  <c:v>22.68785408292214</c:v>
                </c:pt>
                <c:pt idx="35">
                  <c:v>23.003869324280654</c:v>
                </c:pt>
                <c:pt idx="36">
                  <c:v>23.587735136723268</c:v>
                </c:pt>
                <c:pt idx="37">
                  <c:v>24.142595730738211</c:v>
                </c:pt>
                <c:pt idx="38">
                  <c:v>26.43365824259892</c:v>
                </c:pt>
                <c:pt idx="39">
                  <c:v>25.955726155158818</c:v>
                </c:pt>
                <c:pt idx="40">
                  <c:v>24.956426770877815</c:v>
                </c:pt>
                <c:pt idx="41">
                  <c:v>25.080361901701419</c:v>
                </c:pt>
                <c:pt idx="42">
                  <c:v>25.002564577826039</c:v>
                </c:pt>
                <c:pt idx="43">
                  <c:v>25.531798398294516</c:v>
                </c:pt>
                <c:pt idx="44">
                  <c:v>26.020444617166003</c:v>
                </c:pt>
                <c:pt idx="45">
                  <c:v>26.789151225464206</c:v>
                </c:pt>
                <c:pt idx="46">
                  <c:v>25.589422555878759</c:v>
                </c:pt>
                <c:pt idx="47">
                  <c:v>26.599194576351383</c:v>
                </c:pt>
                <c:pt idx="48">
                  <c:v>25.451250404048796</c:v>
                </c:pt>
                <c:pt idx="49">
                  <c:v>25.8550046552844</c:v>
                </c:pt>
                <c:pt idx="50">
                  <c:v>26.421592755837551</c:v>
                </c:pt>
                <c:pt idx="51">
                  <c:v>25.774263577959388</c:v>
                </c:pt>
                <c:pt idx="52">
                  <c:v>25.940861585866639</c:v>
                </c:pt>
                <c:pt idx="53">
                  <c:v>25.809059931415458</c:v>
                </c:pt>
                <c:pt idx="54">
                  <c:v>26.202872496649352</c:v>
                </c:pt>
                <c:pt idx="55">
                  <c:v>25.621419826804019</c:v>
                </c:pt>
                <c:pt idx="56">
                  <c:v>25.223939248626241</c:v>
                </c:pt>
                <c:pt idx="57">
                  <c:v>26.110838038655089</c:v>
                </c:pt>
                <c:pt idx="58">
                  <c:v>26.186077549014374</c:v>
                </c:pt>
                <c:pt idx="59">
                  <c:v>26.471157306714939</c:v>
                </c:pt>
                <c:pt idx="60">
                  <c:v>25.931547221925708</c:v>
                </c:pt>
                <c:pt idx="61">
                  <c:v>26.963181631130066</c:v>
                </c:pt>
                <c:pt idx="62">
                  <c:v>26.217543869749715</c:v>
                </c:pt>
                <c:pt idx="63">
                  <c:v>25.178911527993275</c:v>
                </c:pt>
                <c:pt idx="64">
                  <c:v>24.124835593931838</c:v>
                </c:pt>
                <c:pt idx="65">
                  <c:v>23.299807884331418</c:v>
                </c:pt>
                <c:pt idx="66">
                  <c:v>23.297105286783985</c:v>
                </c:pt>
                <c:pt idx="67">
                  <c:v>23.126935750916243</c:v>
                </c:pt>
                <c:pt idx="68">
                  <c:v>23.095421018020428</c:v>
                </c:pt>
                <c:pt idx="69">
                  <c:v>22.780322779897883</c:v>
                </c:pt>
                <c:pt idx="70">
                  <c:v>22.054665214841894</c:v>
                </c:pt>
                <c:pt idx="71">
                  <c:v>22.338490158752133</c:v>
                </c:pt>
                <c:pt idx="72">
                  <c:v>22.525020233604579</c:v>
                </c:pt>
                <c:pt idx="73">
                  <c:v>22.290470102840274</c:v>
                </c:pt>
                <c:pt idx="74">
                  <c:v>22.450263430943519</c:v>
                </c:pt>
                <c:pt idx="75">
                  <c:v>24.149062713100378</c:v>
                </c:pt>
                <c:pt idx="76">
                  <c:v>22.770574007306681</c:v>
                </c:pt>
                <c:pt idx="77">
                  <c:v>21.257436095814246</c:v>
                </c:pt>
                <c:pt idx="78">
                  <c:v>21.615004354166189</c:v>
                </c:pt>
                <c:pt idx="79">
                  <c:v>22.319668291234716</c:v>
                </c:pt>
                <c:pt idx="80">
                  <c:v>22.000612528661879</c:v>
                </c:pt>
                <c:pt idx="81">
                  <c:v>22.370728755248365</c:v>
                </c:pt>
                <c:pt idx="82">
                  <c:v>22.458902230331987</c:v>
                </c:pt>
                <c:pt idx="83">
                  <c:v>22.520580227681112</c:v>
                </c:pt>
                <c:pt idx="84">
                  <c:v>21.12225601062093</c:v>
                </c:pt>
                <c:pt idx="85">
                  <c:v>19.685371069428999</c:v>
                </c:pt>
                <c:pt idx="86">
                  <c:v>22.998657042596292</c:v>
                </c:pt>
                <c:pt idx="87">
                  <c:v>20.950397407842299</c:v>
                </c:pt>
                <c:pt idx="88">
                  <c:v>21.630978896661102</c:v>
                </c:pt>
                <c:pt idx="89">
                  <c:v>21.730252443109634</c:v>
                </c:pt>
                <c:pt idx="90">
                  <c:v>22.352823777854397</c:v>
                </c:pt>
                <c:pt idx="91">
                  <c:v>22.069819295640485</c:v>
                </c:pt>
                <c:pt idx="92">
                  <c:v>22.137771248828759</c:v>
                </c:pt>
                <c:pt idx="93">
                  <c:v>22.063062688659386</c:v>
                </c:pt>
                <c:pt idx="94">
                  <c:v>22.706772491979198</c:v>
                </c:pt>
                <c:pt idx="95">
                  <c:v>21.962244760357844</c:v>
                </c:pt>
                <c:pt idx="96">
                  <c:v>21.924118317624785</c:v>
                </c:pt>
                <c:pt idx="97">
                  <c:v>21.699896095577035</c:v>
                </c:pt>
                <c:pt idx="98">
                  <c:v>21.935025362466678</c:v>
                </c:pt>
                <c:pt idx="99">
                  <c:v>23.047787071710886</c:v>
                </c:pt>
                <c:pt idx="100">
                  <c:v>22.51589883963041</c:v>
                </c:pt>
                <c:pt idx="101">
                  <c:v>22.418411000605861</c:v>
                </c:pt>
                <c:pt idx="102">
                  <c:v>22.880320246503093</c:v>
                </c:pt>
                <c:pt idx="103">
                  <c:v>23.616884912957232</c:v>
                </c:pt>
                <c:pt idx="104">
                  <c:v>23.208690429573124</c:v>
                </c:pt>
                <c:pt idx="105">
                  <c:v>24.091052615582601</c:v>
                </c:pt>
              </c:numCache>
            </c:numRef>
          </c:xVal>
          <c:yVal>
            <c:numRef>
              <c:f>H2S!$A$5:$A$110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ser>
          <c:idx val="1"/>
          <c:order val="1"/>
          <c:tx>
            <c:v>Oxygen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5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'O2'!$C$5:$C$110</c:f>
              <c:numCache>
                <c:formatCode>0.00</c:formatCode>
                <c:ptCount val="106"/>
                <c:pt idx="0">
                  <c:v>193.62908309385261</c:v>
                </c:pt>
                <c:pt idx="1">
                  <c:v>192.97796471718627</c:v>
                </c:pt>
                <c:pt idx="2">
                  <c:v>193.14958058820756</c:v>
                </c:pt>
                <c:pt idx="3">
                  <c:v>194.81345948347359</c:v>
                </c:pt>
                <c:pt idx="4">
                  <c:v>197.30840021197119</c:v>
                </c:pt>
                <c:pt idx="5">
                  <c:v>199.25830339199027</c:v>
                </c:pt>
                <c:pt idx="6">
                  <c:v>192.94155997163838</c:v>
                </c:pt>
                <c:pt idx="7">
                  <c:v>92.332017244574317</c:v>
                </c:pt>
                <c:pt idx="8">
                  <c:v>3.7346536807599073</c:v>
                </c:pt>
                <c:pt idx="9">
                  <c:v>2.5710886907805044</c:v>
                </c:pt>
                <c:pt idx="10">
                  <c:v>2.3093212262334357</c:v>
                </c:pt>
                <c:pt idx="11">
                  <c:v>1.9112959997785601</c:v>
                </c:pt>
                <c:pt idx="12">
                  <c:v>1.2459559528374233</c:v>
                </c:pt>
                <c:pt idx="13">
                  <c:v>1.3444221048186076</c:v>
                </c:pt>
                <c:pt idx="14">
                  <c:v>1.2910285118736213</c:v>
                </c:pt>
                <c:pt idx="15">
                  <c:v>1.3503162403373228</c:v>
                </c:pt>
                <c:pt idx="16">
                  <c:v>1.3402615624702776</c:v>
                </c:pt>
                <c:pt idx="17">
                  <c:v>1.4994023580817688</c:v>
                </c:pt>
                <c:pt idx="18">
                  <c:v>1.4151513247402165</c:v>
                </c:pt>
                <c:pt idx="19">
                  <c:v>1.3191121727248483</c:v>
                </c:pt>
                <c:pt idx="20">
                  <c:v>1.3551701894810841</c:v>
                </c:pt>
                <c:pt idx="21">
                  <c:v>1.2858278339382092</c:v>
                </c:pt>
                <c:pt idx="22">
                  <c:v>1.1239134111449929</c:v>
                </c:pt>
                <c:pt idx="23">
                  <c:v>1.1409022585420929</c:v>
                </c:pt>
                <c:pt idx="24">
                  <c:v>1.3042035457140424</c:v>
                </c:pt>
                <c:pt idx="25">
                  <c:v>1.329166799804022</c:v>
                </c:pt>
                <c:pt idx="26">
                  <c:v>1.4002427485172821</c:v>
                </c:pt>
                <c:pt idx="27">
                  <c:v>1.3107910880281883</c:v>
                </c:pt>
                <c:pt idx="28">
                  <c:v>1.1842412244079057</c:v>
                </c:pt>
                <c:pt idx="29">
                  <c:v>1.252543444363698</c:v>
                </c:pt>
                <c:pt idx="30">
                  <c:v>1.2223795123383061</c:v>
                </c:pt>
                <c:pt idx="31">
                  <c:v>1.2515033087766154</c:v>
                </c:pt>
                <c:pt idx="32">
                  <c:v>1.2809738340065762</c:v>
                </c:pt>
                <c:pt idx="33">
                  <c:v>1.2806271560027966</c:v>
                </c:pt>
                <c:pt idx="34">
                  <c:v>1.3208457151073618</c:v>
                </c:pt>
                <c:pt idx="35">
                  <c:v>1.2258466478912047</c:v>
                </c:pt>
                <c:pt idx="36">
                  <c:v>1.3007364101611436</c:v>
                </c:pt>
                <c:pt idx="37">
                  <c:v>1.3787465791923295</c:v>
                </c:pt>
                <c:pt idx="38">
                  <c:v>1.7022287467749813</c:v>
                </c:pt>
                <c:pt idx="39">
                  <c:v>1.7067360687028341</c:v>
                </c:pt>
                <c:pt idx="40">
                  <c:v>1.7559691192994904</c:v>
                </c:pt>
                <c:pt idx="41">
                  <c:v>1.7015352891916784</c:v>
                </c:pt>
                <c:pt idx="42">
                  <c:v>1.6588897809091685</c:v>
                </c:pt>
                <c:pt idx="43">
                  <c:v>1.6353133911979227</c:v>
                </c:pt>
                <c:pt idx="44">
                  <c:v>1.557303171378865</c:v>
                </c:pt>
                <c:pt idx="45">
                  <c:v>1.5219385614180607</c:v>
                </c:pt>
                <c:pt idx="46">
                  <c:v>1.472705510821404</c:v>
                </c:pt>
                <c:pt idx="47">
                  <c:v>1.3617576810073586</c:v>
                </c:pt>
                <c:pt idx="48">
                  <c:v>1.427979629788986</c:v>
                </c:pt>
                <c:pt idx="49">
                  <c:v>1.3364477489135991</c:v>
                </c:pt>
                <c:pt idx="50">
                  <c:v>1.2913751898774011</c:v>
                </c:pt>
                <c:pt idx="51">
                  <c:v>1.1998432582141427</c:v>
                </c:pt>
                <c:pt idx="52">
                  <c:v>1.1488766652349727</c:v>
                </c:pt>
                <c:pt idx="53">
                  <c:v>1.111085055308352</c:v>
                </c:pt>
                <c:pt idx="54">
                  <c:v>1.0653190894767226</c:v>
                </c:pt>
                <c:pt idx="55">
                  <c:v>0.92836781919774347</c:v>
                </c:pt>
                <c:pt idx="56">
                  <c:v>0.9127658361793779</c:v>
                </c:pt>
                <c:pt idx="57">
                  <c:v>0.94084949703060483</c:v>
                </c:pt>
                <c:pt idx="58">
                  <c:v>0.88502900569554566</c:v>
                </c:pt>
                <c:pt idx="59">
                  <c:v>0.7570922269086573</c:v>
                </c:pt>
                <c:pt idx="60">
                  <c:v>0.71930066776990775</c:v>
                </c:pt>
                <c:pt idx="61">
                  <c:v>0.64371744791666663</c:v>
                </c:pt>
                <c:pt idx="62">
                  <c:v>0.6676405664195636</c:v>
                </c:pt>
                <c:pt idx="63">
                  <c:v>0.63608982080330934</c:v>
                </c:pt>
                <c:pt idx="64">
                  <c:v>0.60800615995208263</c:v>
                </c:pt>
                <c:pt idx="65">
                  <c:v>0.60661924478547713</c:v>
                </c:pt>
                <c:pt idx="66">
                  <c:v>0.50399260124383449</c:v>
                </c:pt>
                <c:pt idx="67">
                  <c:v>0.59205734656632247</c:v>
                </c:pt>
                <c:pt idx="68">
                  <c:v>0.5081530420164212</c:v>
                </c:pt>
                <c:pt idx="69">
                  <c:v>0.55183883824962854</c:v>
                </c:pt>
                <c:pt idx="70">
                  <c:v>0.61736738023582483</c:v>
                </c:pt>
                <c:pt idx="71">
                  <c:v>0.59587121091087258</c:v>
                </c:pt>
                <c:pt idx="72">
                  <c:v>0.47660229640016699</c:v>
                </c:pt>
                <c:pt idx="73">
                  <c:v>0.54733151632177568</c:v>
                </c:pt>
                <c:pt idx="74">
                  <c:v>0.55738619418882041</c:v>
                </c:pt>
                <c:pt idx="75">
                  <c:v>0.55461246543135267</c:v>
                </c:pt>
                <c:pt idx="76">
                  <c:v>0.52826229617476772</c:v>
                </c:pt>
                <c:pt idx="77">
                  <c:v>0.51231368594049409</c:v>
                </c:pt>
                <c:pt idx="78">
                  <c:v>0.49463138096009196</c:v>
                </c:pt>
                <c:pt idx="79">
                  <c:v>0.71895388819038519</c:v>
                </c:pt>
                <c:pt idx="80">
                  <c:v>0.68185578663493907</c:v>
                </c:pt>
                <c:pt idx="81">
                  <c:v>0.52236826223179611</c:v>
                </c:pt>
                <c:pt idx="82">
                  <c:v>0.54317097397344549</c:v>
                </c:pt>
                <c:pt idx="83">
                  <c:v>0.63331609204584216</c:v>
                </c:pt>
                <c:pt idx="84">
                  <c:v>0.48180297433557939</c:v>
                </c:pt>
                <c:pt idx="85">
                  <c:v>0.50468605882713702</c:v>
                </c:pt>
                <c:pt idx="86">
                  <c:v>0.52964921134137322</c:v>
                </c:pt>
                <c:pt idx="87">
                  <c:v>0.58581653304382719</c:v>
                </c:pt>
                <c:pt idx="88">
                  <c:v>0.55773287219260015</c:v>
                </c:pt>
                <c:pt idx="89">
                  <c:v>0.53935710962889571</c:v>
                </c:pt>
                <c:pt idx="90">
                  <c:v>0.49185775377836788</c:v>
                </c:pt>
                <c:pt idx="91">
                  <c:v>0.38368365272178934</c:v>
                </c:pt>
                <c:pt idx="92">
                  <c:v>0.29423189065695315</c:v>
                </c:pt>
                <c:pt idx="93">
                  <c:v>0.29977934817188806</c:v>
                </c:pt>
                <c:pt idx="94">
                  <c:v>0.2449988400602964</c:v>
                </c:pt>
                <c:pt idx="95">
                  <c:v>0.14410568811329583</c:v>
                </c:pt>
                <c:pt idx="96">
                  <c:v>0.26406795863156124</c:v>
                </c:pt>
                <c:pt idx="97">
                  <c:v>0.29527202624403542</c:v>
                </c:pt>
                <c:pt idx="98">
                  <c:v>0.25990741628323111</c:v>
                </c:pt>
                <c:pt idx="99">
                  <c:v>0.31746155157654715</c:v>
                </c:pt>
                <c:pt idx="100">
                  <c:v>0.18189724725204512</c:v>
                </c:pt>
                <c:pt idx="101">
                  <c:v>0.25956073827945136</c:v>
                </c:pt>
                <c:pt idx="102">
                  <c:v>0.31676809399324463</c:v>
                </c:pt>
                <c:pt idx="103">
                  <c:v>0.27516267050994525</c:v>
                </c:pt>
                <c:pt idx="104">
                  <c:v>0.23563761977655448</c:v>
                </c:pt>
                <c:pt idx="105">
                  <c:v>0.21587504362198681</c:v>
                </c:pt>
              </c:numCache>
            </c:numRef>
          </c:xVal>
          <c:yVal>
            <c:numRef>
              <c:f>'O2'!$A$5:$A$110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90592"/>
        <c:axId val="93792896"/>
      </c:scatterChart>
      <c:valAx>
        <c:axId val="93790592"/>
        <c:scaling>
          <c:orientation val="minMax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Concentration (</a:t>
                </a:r>
                <a:r>
                  <a:rPr lang="el-GR"/>
                  <a:t>μ</a:t>
                </a:r>
                <a:r>
                  <a:rPr lang="en-US"/>
                  <a:t>mol/L)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792896"/>
        <c:crossesAt val="10.5"/>
        <c:crossBetween val="midCat"/>
      </c:valAx>
      <c:valAx>
        <c:axId val="93792896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>
            <c:manualLayout>
              <c:xMode val="edge"/>
              <c:yMode val="edge"/>
              <c:x val="2.4333288253166736E-2"/>
              <c:y val="0.483067859103322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790592"/>
        <c:crossesAt val="-100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206964916962654"/>
          <c:y val="0.47302904564315351"/>
          <c:w val="0.18793037245059699"/>
          <c:h val="0.14248021233200117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725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725" b="1" i="0" u="none" strike="noStrike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725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 and O</a:t>
            </a:r>
            <a:r>
              <a:rPr lang="en-US" sz="1725" b="1" i="0" u="none" strike="noStrike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725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sediment profile site </a:t>
            </a:r>
            <a:r>
              <a:rPr lang="en-US" sz="1725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86221701762614"/>
          <c:y val="0.26141078838174275"/>
          <c:w val="0.62069017770926871"/>
          <c:h val="0.70124481327800825"/>
        </c:manualLayout>
      </c:layout>
      <c:scatterChart>
        <c:scatterStyle val="smoothMarker"/>
        <c:varyColors val="0"/>
        <c:ser>
          <c:idx val="0"/>
          <c:order val="0"/>
          <c:tx>
            <c:v>Sulfide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'All electrode data'!$C$3:$C$100</c:f>
              <c:numCache>
                <c:formatCode>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</c:numCache>
            </c:numRef>
          </c:xVal>
          <c:yVal>
            <c:numRef>
              <c:f>'All electrode data'!$AX$3:$AX$108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ser>
          <c:idx val="1"/>
          <c:order val="1"/>
          <c:tx>
            <c:v>Oxygen</c:v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dPt>
            <c:idx val="4"/>
            <c:marker>
              <c:symbol val="diamond"/>
              <c:size val="7"/>
            </c:marker>
            <c:bubble3D val="0"/>
          </c:dPt>
          <c:xVal>
            <c:numRef>
              <c:f>'All electrode data'!$O$3:$O$99</c:f>
              <c:numCache>
                <c:formatCode>0.00</c:formatCode>
                <c:ptCount val="97"/>
                <c:pt idx="0">
                  <c:v>103.10440535521046</c:v>
                </c:pt>
                <c:pt idx="1">
                  <c:v>100.32305807552969</c:v>
                </c:pt>
                <c:pt idx="2">
                  <c:v>104.31468430523661</c:v>
                </c:pt>
                <c:pt idx="3">
                  <c:v>101.15665232615575</c:v>
                </c:pt>
                <c:pt idx="4">
                  <c:v>6.3329168373562412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xVal>
          <c:yVal>
            <c:numRef>
              <c:f>'All electrode data'!$AX$3:$AX$108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35264"/>
        <c:axId val="93837568"/>
      </c:scatterChart>
      <c:valAx>
        <c:axId val="93835264"/>
        <c:scaling>
          <c:orientation val="minMax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Concentration (</a:t>
                </a:r>
                <a:r>
                  <a:rPr lang="el-GR"/>
                  <a:t>μ</a:t>
                </a:r>
                <a:r>
                  <a:rPr lang="en-US"/>
                  <a:t>mol/L)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837568"/>
        <c:crossesAt val="10.5"/>
        <c:crossBetween val="midCat"/>
      </c:valAx>
      <c:valAx>
        <c:axId val="93837568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835264"/>
        <c:crossesAt val="-100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206964916962654"/>
          <c:y val="0.47302904564315351"/>
          <c:w val="0.18793037245059699"/>
          <c:h val="0.14548902293495497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pH and redox sediment profile site 3</a:t>
            </a:r>
          </a:p>
        </c:rich>
      </c:tx>
      <c:layout>
        <c:manualLayout>
          <c:xMode val="edge"/>
          <c:yMode val="edge"/>
          <c:x val="0.1190607657697736"/>
          <c:y val="2.1071264010375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38037865748"/>
          <c:y val="0.2608700926624220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pH</c:v>
          </c:tx>
          <c:marker>
            <c:symbol val="squar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'All electrode data'!$AA$3:$AA$100</c:f>
              <c:numCache>
                <c:formatCode>0.00</c:formatCode>
                <c:ptCount val="98"/>
                <c:pt idx="0">
                  <c:v>7.8753484416277875</c:v>
                </c:pt>
                <c:pt idx="1">
                  <c:v>7.8754079749275885</c:v>
                </c:pt>
                <c:pt idx="2">
                  <c:v>7.8714223111306341</c:v>
                </c:pt>
                <c:pt idx="3">
                  <c:v>7.8538737904930427</c:v>
                </c:pt>
                <c:pt idx="4">
                  <c:v>7.8202933844290632</c:v>
                </c:pt>
                <c:pt idx="5">
                  <c:v>7.8094371316843478</c:v>
                </c:pt>
                <c:pt idx="6">
                  <c:v>7.8069683819431122</c:v>
                </c:pt>
                <c:pt idx="7">
                  <c:v>7.7986996666947181</c:v>
                </c:pt>
                <c:pt idx="8">
                  <c:v>7.795755068821852</c:v>
                </c:pt>
                <c:pt idx="9">
                  <c:v>7.7889735706904046</c:v>
                </c:pt>
                <c:pt idx="10">
                  <c:v>7.7840065136914198</c:v>
                </c:pt>
                <c:pt idx="11">
                  <c:v>7.7776711667528309</c:v>
                </c:pt>
                <c:pt idx="12">
                  <c:v>7.7748157991185369</c:v>
                </c:pt>
                <c:pt idx="13">
                  <c:v>7.7667553807083145</c:v>
                </c:pt>
                <c:pt idx="14">
                  <c:v>7.76366187987482</c:v>
                </c:pt>
                <c:pt idx="15">
                  <c:v>7.7595277313840088</c:v>
                </c:pt>
                <c:pt idx="16">
                  <c:v>7.7576240600129749</c:v>
                </c:pt>
                <c:pt idx="17">
                  <c:v>7.7525081000533609</c:v>
                </c:pt>
                <c:pt idx="18">
                  <c:v>7.7510210223586711</c:v>
                </c:pt>
                <c:pt idx="19">
                  <c:v>7.7454293536896843</c:v>
                </c:pt>
                <c:pt idx="20">
                  <c:v>7.7421573923790463</c:v>
                </c:pt>
                <c:pt idx="21">
                  <c:v>7.7309740550410719</c:v>
                </c:pt>
                <c:pt idx="22">
                  <c:v>7.7297543892175833</c:v>
                </c:pt>
                <c:pt idx="23">
                  <c:v>7.7221104250614481</c:v>
                </c:pt>
                <c:pt idx="24">
                  <c:v>7.7139904733514255</c:v>
                </c:pt>
                <c:pt idx="25">
                  <c:v>7.70137917335179</c:v>
                </c:pt>
                <c:pt idx="26">
                  <c:v>7.7017957670281341</c:v>
                </c:pt>
                <c:pt idx="27">
                  <c:v>7.7052757463324291</c:v>
                </c:pt>
                <c:pt idx="28">
                  <c:v>7.7111351057171316</c:v>
                </c:pt>
                <c:pt idx="29">
                  <c:v>7.7202959839289855</c:v>
                </c:pt>
                <c:pt idx="30">
                  <c:v>7.7263934765128885</c:v>
                </c:pt>
                <c:pt idx="31">
                  <c:v>7.7316580605886172</c:v>
                </c:pt>
                <c:pt idx="32">
                  <c:v>7.7322826722586191</c:v>
                </c:pt>
                <c:pt idx="33">
                  <c:v>7.7327882173290199</c:v>
                </c:pt>
                <c:pt idx="34">
                  <c:v>7.7327288234514775</c:v>
                </c:pt>
                <c:pt idx="35">
                  <c:v>7.7344835918618822</c:v>
                </c:pt>
                <c:pt idx="36">
                  <c:v>7.7346918887000538</c:v>
                </c:pt>
                <c:pt idx="37">
                  <c:v>7.7333832714825075</c:v>
                </c:pt>
                <c:pt idx="38">
                  <c:v>7.7330559080447356</c:v>
                </c:pt>
                <c:pt idx="39">
                  <c:v>7.731271303273302</c:v>
                </c:pt>
                <c:pt idx="40">
                  <c:v>7.7333534351214785</c:v>
                </c:pt>
                <c:pt idx="41">
                  <c:v>7.7318365210657607</c:v>
                </c:pt>
                <c:pt idx="42">
                  <c:v>7.7327586598125055</c:v>
                </c:pt>
                <c:pt idx="43">
                  <c:v>7.7323420661361615</c:v>
                </c:pt>
                <c:pt idx="44">
                  <c:v>7.7328774475675921</c:v>
                </c:pt>
                <c:pt idx="45">
                  <c:v>7.7326395932129053</c:v>
                </c:pt>
                <c:pt idx="46">
                  <c:v>7.7301709828939273</c:v>
                </c:pt>
                <c:pt idx="47">
                  <c:v>7.7339482104304524</c:v>
                </c:pt>
                <c:pt idx="48">
                  <c:v>7.7289811534314667</c:v>
                </c:pt>
                <c:pt idx="49">
                  <c:v>7.7586354289982919</c:v>
                </c:pt>
                <c:pt idx="50">
                  <c:v>7.7657440117229974</c:v>
                </c:pt>
                <c:pt idx="51">
                  <c:v>7.7711275229760695</c:v>
                </c:pt>
                <c:pt idx="52">
                  <c:v>7.7751131867730239</c:v>
                </c:pt>
                <c:pt idx="53">
                  <c:v>7.7809726855799823</c:v>
                </c:pt>
                <c:pt idx="54">
                  <c:v>7.783352065660389</c:v>
                </c:pt>
                <c:pt idx="55">
                  <c:v>7.7903120242689798</c:v>
                </c:pt>
                <c:pt idx="56">
                  <c:v>7.797985824786144</c:v>
                </c:pt>
                <c:pt idx="57">
                  <c:v>7.8011684164359529</c:v>
                </c:pt>
                <c:pt idx="58">
                  <c:v>7.7932269252030739</c:v>
                </c:pt>
                <c:pt idx="59">
                  <c:v>7.7842146711073346</c:v>
                </c:pt>
                <c:pt idx="60">
                  <c:v>7.7779685544073169</c:v>
                </c:pt>
                <c:pt idx="61">
                  <c:v>7.7702352205903527</c:v>
                </c:pt>
                <c:pt idx="62">
                  <c:v>7.7734475091789337</c:v>
                </c:pt>
                <c:pt idx="63">
                  <c:v>7.7708004383828113</c:v>
                </c:pt>
                <c:pt idx="64">
                  <c:v>7.7731798184632179</c:v>
                </c:pt>
                <c:pt idx="65">
                  <c:v>7.7694916817430082</c:v>
                </c:pt>
                <c:pt idx="66">
                  <c:v>7.7682722947640332</c:v>
                </c:pt>
                <c:pt idx="67">
                  <c:v>7.7669633987019724</c:v>
                </c:pt>
                <c:pt idx="68">
                  <c:v>7.7694618453819793</c:v>
                </c:pt>
                <c:pt idx="69">
                  <c:v>7.768807676195463</c:v>
                </c:pt>
                <c:pt idx="70">
                  <c:v>7.7653870907687113</c:v>
                </c:pt>
                <c:pt idx="71">
                  <c:v>7.766517247509114</c:v>
                </c:pt>
                <c:pt idx="72">
                  <c:v>7.7656249451233972</c:v>
                </c:pt>
                <c:pt idx="73">
                  <c:v>7.7664280172705427</c:v>
                </c:pt>
                <c:pt idx="74">
                  <c:v>7.7631563348044192</c:v>
                </c:pt>
                <c:pt idx="75">
                  <c:v>7.7542333109472512</c:v>
                </c:pt>
                <c:pt idx="76">
                  <c:v>7.7442395242272237</c:v>
                </c:pt>
                <c:pt idx="77">
                  <c:v>7.7336509621982223</c:v>
                </c:pt>
                <c:pt idx="78">
                  <c:v>7.7279402269296353</c:v>
                </c:pt>
                <c:pt idx="79">
                  <c:v>7.7255605680047141</c:v>
                </c:pt>
                <c:pt idx="80">
                  <c:v>7.7216048799910464</c:v>
                </c:pt>
                <c:pt idx="81">
                  <c:v>7.721753504107161</c:v>
                </c:pt>
                <c:pt idx="82">
                  <c:v>7.7220805887004191</c:v>
                </c:pt>
                <c:pt idx="83">
                  <c:v>7.7224971823767632</c:v>
                </c:pt>
                <c:pt idx="84">
                  <c:v>7.7241925569096246</c:v>
                </c:pt>
                <c:pt idx="85">
                  <c:v>7.7288620868318665</c:v>
                </c:pt>
                <c:pt idx="86">
                  <c:v>7.7294273046243251</c:v>
                </c:pt>
                <c:pt idx="87">
                  <c:v>7.7299925224167838</c:v>
                </c:pt>
                <c:pt idx="88">
                  <c:v>7.7332940412439362</c:v>
                </c:pt>
                <c:pt idx="89">
                  <c:v>7.734781118938626</c:v>
                </c:pt>
                <c:pt idx="90">
                  <c:v>7.7315688303500458</c:v>
                </c:pt>
                <c:pt idx="91">
                  <c:v>7.735375894247599</c:v>
                </c:pt>
                <c:pt idx="92">
                  <c:v>7.7410272356386427</c:v>
                </c:pt>
                <c:pt idx="93">
                  <c:v>7.7451912204904829</c:v>
                </c:pt>
                <c:pt idx="94">
                  <c:v>7.7477195035315187</c:v>
                </c:pt>
                <c:pt idx="95">
                  <c:v>7.7536680931547926</c:v>
                </c:pt>
                <c:pt idx="96">
                  <c:v>7.7561071459572561</c:v>
                </c:pt>
                <c:pt idx="97">
                  <c:v>7.7555419281647975</c:v>
                </c:pt>
              </c:numCache>
            </c:numRef>
          </c:xVal>
          <c:yVal>
            <c:numRef>
              <c:f>'All electrode data'!$AX$3:$AX$108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ser>
          <c:idx val="1"/>
          <c:order val="1"/>
          <c:tx>
            <c:v>Redox</c:v>
          </c:tx>
          <c:spPr>
            <a:ln>
              <a:solidFill>
                <a:srgbClr val="808080"/>
              </a:solidFill>
            </a:ln>
          </c:spPr>
          <c:marker>
            <c:symbol val="square"/>
            <c:size val="7"/>
            <c:spPr>
              <a:solidFill>
                <a:srgbClr val="003300"/>
              </a:solidFill>
              <a:ln>
                <a:noFill/>
              </a:ln>
            </c:spPr>
          </c:marker>
          <c:xVal>
            <c:numRef>
              <c:f>'All electrode data'!$AM$3:$AM$99</c:f>
              <c:numCache>
                <c:formatCode>0.00</c:formatCode>
                <c:ptCount val="97"/>
                <c:pt idx="0">
                  <c:v>183.173828125</c:v>
                </c:pt>
                <c:pt idx="1">
                  <c:v>388.34956260554219</c:v>
                </c:pt>
                <c:pt idx="2">
                  <c:v>389.71209478725467</c:v>
                </c:pt>
                <c:pt idx="3">
                  <c:v>382.26682965146864</c:v>
                </c:pt>
                <c:pt idx="4">
                  <c:v>355.06303995744537</c:v>
                </c:pt>
                <c:pt idx="5">
                  <c:v>347.56911295802672</c:v>
                </c:pt>
                <c:pt idx="6">
                  <c:v>344.81522319899233</c:v>
                </c:pt>
                <c:pt idx="7">
                  <c:v>341.36923670514636</c:v>
                </c:pt>
                <c:pt idx="8">
                  <c:v>336.13719085118066</c:v>
                </c:pt>
                <c:pt idx="9">
                  <c:v>333.36706357445399</c:v>
                </c:pt>
                <c:pt idx="10">
                  <c:v>330.62397066641199</c:v>
                </c:pt>
                <c:pt idx="11">
                  <c:v>327.95838191409354</c:v>
                </c:pt>
                <c:pt idx="12">
                  <c:v>323.03812681346511</c:v>
                </c:pt>
                <c:pt idx="13">
                  <c:v>233.3435026152508</c:v>
                </c:pt>
                <c:pt idx="14">
                  <c:v>162.75676809137249</c:v>
                </c:pt>
                <c:pt idx="15">
                  <c:v>122.95316522714059</c:v>
                </c:pt>
                <c:pt idx="16">
                  <c:v>88.477138805154382</c:v>
                </c:pt>
                <c:pt idx="17">
                  <c:v>60.148719373844905</c:v>
                </c:pt>
                <c:pt idx="18">
                  <c:v>40.429850855172589</c:v>
                </c:pt>
                <c:pt idx="19">
                  <c:v>27.38126505273647</c:v>
                </c:pt>
                <c:pt idx="20">
                  <c:v>18.7302670736096</c:v>
                </c:pt>
                <c:pt idx="21">
                  <c:v>10.151366376469271</c:v>
                </c:pt>
                <c:pt idx="22">
                  <c:v>-0.35059034410210999</c:v>
                </c:pt>
                <c:pt idx="23">
                  <c:v>-6.954191100329445</c:v>
                </c:pt>
                <c:pt idx="24">
                  <c:v>-15.915171909387386</c:v>
                </c:pt>
                <c:pt idx="25">
                  <c:v>-37.641798507875883</c:v>
                </c:pt>
                <c:pt idx="26">
                  <c:v>-36.383804850571671</c:v>
                </c:pt>
                <c:pt idx="27">
                  <c:v>-37.420116684660755</c:v>
                </c:pt>
                <c:pt idx="28">
                  <c:v>-42.538618190150338</c:v>
                </c:pt>
                <c:pt idx="29">
                  <c:v>-47.415618300883111</c:v>
                </c:pt>
                <c:pt idx="30">
                  <c:v>-53.539815217927654</c:v>
                </c:pt>
                <c:pt idx="31">
                  <c:v>-60.256943426149562</c:v>
                </c:pt>
                <c:pt idx="32">
                  <c:v>-65.815209627738582</c:v>
                </c:pt>
                <c:pt idx="33">
                  <c:v>-72.128647125576521</c:v>
                </c:pt>
                <c:pt idx="34">
                  <c:v>-77.241741757329137</c:v>
                </c:pt>
                <c:pt idx="35">
                  <c:v>-80.786843005365014</c:v>
                </c:pt>
                <c:pt idx="36">
                  <c:v>-82.207059771259324</c:v>
                </c:pt>
                <c:pt idx="37">
                  <c:v>-82.522449474927356</c:v>
                </c:pt>
                <c:pt idx="38">
                  <c:v>-81.259048943886185</c:v>
                </c:pt>
                <c:pt idx="39">
                  <c:v>-97.321062892971256</c:v>
                </c:pt>
                <c:pt idx="40">
                  <c:v>-99.417138875984847</c:v>
                </c:pt>
                <c:pt idx="41">
                  <c:v>-104.01296465591567</c:v>
                </c:pt>
                <c:pt idx="42">
                  <c:v>-107.74732338122527</c:v>
                </c:pt>
                <c:pt idx="43">
                  <c:v>-112.59188224953633</c:v>
                </c:pt>
                <c:pt idx="44">
                  <c:v>-115.21421601195915</c:v>
                </c:pt>
                <c:pt idx="45">
                  <c:v>-120.28765460414809</c:v>
                </c:pt>
                <c:pt idx="46">
                  <c:v>-121.31857646098055</c:v>
                </c:pt>
                <c:pt idx="47">
                  <c:v>-122.35848724540159</c:v>
                </c:pt>
                <c:pt idx="48">
                  <c:v>-138.34303083172384</c:v>
                </c:pt>
                <c:pt idx="49">
                  <c:v>-166.48398381268558</c:v>
                </c:pt>
                <c:pt idx="50">
                  <c:v>-164.51770659231957</c:v>
                </c:pt>
                <c:pt idx="51">
                  <c:v>-164.58978697782578</c:v>
                </c:pt>
                <c:pt idx="52">
                  <c:v>-165.32691283297737</c:v>
                </c:pt>
                <c:pt idx="53">
                  <c:v>-168.97476157849573</c:v>
                </c:pt>
                <c:pt idx="54">
                  <c:v>-174.24825449895195</c:v>
                </c:pt>
                <c:pt idx="55">
                  <c:v>-176.10821906446424</c:v>
                </c:pt>
                <c:pt idx="56">
                  <c:v>-177.87809159633363</c:v>
                </c:pt>
                <c:pt idx="57">
                  <c:v>-181.39975742601669</c:v>
                </c:pt>
                <c:pt idx="58">
                  <c:v>-183.07409725754673</c:v>
                </c:pt>
                <c:pt idx="59">
                  <c:v>-182.94071644104866</c:v>
                </c:pt>
                <c:pt idx="60">
                  <c:v>-185.46572647620633</c:v>
                </c:pt>
                <c:pt idx="61">
                  <c:v>-187.14364836158796</c:v>
                </c:pt>
                <c:pt idx="62">
                  <c:v>-188.15473375039841</c:v>
                </c:pt>
                <c:pt idx="63">
                  <c:v>-188.00874815950064</c:v>
                </c:pt>
                <c:pt idx="64">
                  <c:v>-187.69697430264264</c:v>
                </c:pt>
                <c:pt idx="65">
                  <c:v>-188.78375592377046</c:v>
                </c:pt>
                <c:pt idx="66">
                  <c:v>-188.69363009716804</c:v>
                </c:pt>
                <c:pt idx="67">
                  <c:v>-188.50618054330045</c:v>
                </c:pt>
                <c:pt idx="68">
                  <c:v>-189.7155292334524</c:v>
                </c:pt>
                <c:pt idx="69">
                  <c:v>-191.0510270464801</c:v>
                </c:pt>
                <c:pt idx="70">
                  <c:v>-192.37571111203391</c:v>
                </c:pt>
                <c:pt idx="71">
                  <c:v>-194.19062966072474</c:v>
                </c:pt>
                <c:pt idx="72">
                  <c:v>-193.77970725671622</c:v>
                </c:pt>
                <c:pt idx="73">
                  <c:v>-204.77546361779591</c:v>
                </c:pt>
                <c:pt idx="74">
                  <c:v>-202.77674515500817</c:v>
                </c:pt>
                <c:pt idx="75">
                  <c:v>-202.29732441934505</c:v>
                </c:pt>
                <c:pt idx="76">
                  <c:v>-203.39853563475791</c:v>
                </c:pt>
                <c:pt idx="77">
                  <c:v>-201.9368549058949</c:v>
                </c:pt>
                <c:pt idx="78">
                  <c:v>-199.83540584210502</c:v>
                </c:pt>
                <c:pt idx="79">
                  <c:v>-200.84287538410433</c:v>
                </c:pt>
                <c:pt idx="80">
                  <c:v>-202.20540756581681</c:v>
                </c:pt>
                <c:pt idx="81">
                  <c:v>-205.56128512953961</c:v>
                </c:pt>
                <c:pt idx="82">
                  <c:v>-207.98535559062097</c:v>
                </c:pt>
                <c:pt idx="83">
                  <c:v>-208.63238941212967</c:v>
                </c:pt>
                <c:pt idx="84">
                  <c:v>-210.02736283626388</c:v>
                </c:pt>
                <c:pt idx="85">
                  <c:v>-211.12495820486561</c:v>
                </c:pt>
                <c:pt idx="86">
                  <c:v>-212.55595492527314</c:v>
                </c:pt>
                <c:pt idx="87">
                  <c:v>-213.38503142691249</c:v>
                </c:pt>
                <c:pt idx="88">
                  <c:v>-213.68781635618194</c:v>
                </c:pt>
                <c:pt idx="89">
                  <c:v>-214.11675040832714</c:v>
                </c:pt>
                <c:pt idx="90">
                  <c:v>-215.6595004502849</c:v>
                </c:pt>
                <c:pt idx="91">
                  <c:v>-219.89848946005708</c:v>
                </c:pt>
                <c:pt idx="92">
                  <c:v>-220.99608482865881</c:v>
                </c:pt>
                <c:pt idx="93">
                  <c:v>-223.8923781247405</c:v>
                </c:pt>
                <c:pt idx="94">
                  <c:v>-226.50028229287827</c:v>
                </c:pt>
                <c:pt idx="95">
                  <c:v>-231.38451409723334</c:v>
                </c:pt>
                <c:pt idx="96">
                  <c:v>-233.51661337651913</c:v>
                </c:pt>
              </c:numCache>
            </c:numRef>
          </c:xVal>
          <c:yVal>
            <c:numRef>
              <c:f>'All electrode data'!$AX$3:$AX$108</c:f>
              <c:numCache>
                <c:formatCode>General</c:formatCode>
                <c:ptCount val="10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1.7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3.1</c:v>
                </c:pt>
                <c:pt idx="37">
                  <c:v>3.2</c:v>
                </c:pt>
                <c:pt idx="38">
                  <c:v>3.3</c:v>
                </c:pt>
                <c:pt idx="39">
                  <c:v>3.4</c:v>
                </c:pt>
                <c:pt idx="40">
                  <c:v>3.5</c:v>
                </c:pt>
                <c:pt idx="41">
                  <c:v>3.6</c:v>
                </c:pt>
                <c:pt idx="42">
                  <c:v>3.7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4.7</c:v>
                </c:pt>
                <c:pt idx="53">
                  <c:v>4.8</c:v>
                </c:pt>
                <c:pt idx="54">
                  <c:v>4.9000000000000004</c:v>
                </c:pt>
                <c:pt idx="55">
                  <c:v>5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5.3</c:v>
                </c:pt>
                <c:pt idx="59">
                  <c:v>5.4</c:v>
                </c:pt>
                <c:pt idx="60">
                  <c:v>5.4999999999999947</c:v>
                </c:pt>
                <c:pt idx="61">
                  <c:v>5.5999999999999943</c:v>
                </c:pt>
                <c:pt idx="62">
                  <c:v>5.699999999999994</c:v>
                </c:pt>
                <c:pt idx="63">
                  <c:v>5.7999999999999936</c:v>
                </c:pt>
                <c:pt idx="64">
                  <c:v>5.8999999999999932</c:v>
                </c:pt>
                <c:pt idx="65">
                  <c:v>5.9999999999999929</c:v>
                </c:pt>
                <c:pt idx="66">
                  <c:v>6.0999999999999925</c:v>
                </c:pt>
                <c:pt idx="67">
                  <c:v>6.1999999999999922</c:v>
                </c:pt>
                <c:pt idx="68">
                  <c:v>6.2999999999999918</c:v>
                </c:pt>
                <c:pt idx="69">
                  <c:v>6.3999999999999915</c:v>
                </c:pt>
                <c:pt idx="70">
                  <c:v>6.4999999999999911</c:v>
                </c:pt>
                <c:pt idx="71">
                  <c:v>6.5999999999999908</c:v>
                </c:pt>
                <c:pt idx="72">
                  <c:v>6.6999999999999904</c:v>
                </c:pt>
                <c:pt idx="73">
                  <c:v>6.7999999999999901</c:v>
                </c:pt>
                <c:pt idx="74">
                  <c:v>6.8999999999999897</c:v>
                </c:pt>
                <c:pt idx="75">
                  <c:v>6.9999999999999893</c:v>
                </c:pt>
                <c:pt idx="76">
                  <c:v>7.099999999999989</c:v>
                </c:pt>
                <c:pt idx="77">
                  <c:v>7.1999999999999886</c:v>
                </c:pt>
                <c:pt idx="78">
                  <c:v>7.2999999999999883</c:v>
                </c:pt>
                <c:pt idx="79">
                  <c:v>7.3999999999999879</c:v>
                </c:pt>
                <c:pt idx="80">
                  <c:v>7.4999999999999876</c:v>
                </c:pt>
                <c:pt idx="81">
                  <c:v>7.5999999999999872</c:v>
                </c:pt>
                <c:pt idx="82">
                  <c:v>7.6999999999999869</c:v>
                </c:pt>
                <c:pt idx="83">
                  <c:v>7.7999999999999865</c:v>
                </c:pt>
                <c:pt idx="84">
                  <c:v>7.8999999999999861</c:v>
                </c:pt>
                <c:pt idx="85">
                  <c:v>7.9999999999999858</c:v>
                </c:pt>
                <c:pt idx="86">
                  <c:v>8.0999999999999854</c:v>
                </c:pt>
                <c:pt idx="87">
                  <c:v>8.1999999999999851</c:v>
                </c:pt>
                <c:pt idx="88">
                  <c:v>8.2999999999999847</c:v>
                </c:pt>
                <c:pt idx="89">
                  <c:v>8.3999999999999844</c:v>
                </c:pt>
                <c:pt idx="90">
                  <c:v>8.499999999999984</c:v>
                </c:pt>
                <c:pt idx="91">
                  <c:v>8.5999999999999837</c:v>
                </c:pt>
                <c:pt idx="92">
                  <c:v>8.6999999999999833</c:v>
                </c:pt>
                <c:pt idx="93">
                  <c:v>8.7999999999999829</c:v>
                </c:pt>
                <c:pt idx="94">
                  <c:v>8.8999999999999826</c:v>
                </c:pt>
                <c:pt idx="95">
                  <c:v>8.9999999999999822</c:v>
                </c:pt>
                <c:pt idx="96">
                  <c:v>9.0999999999999819</c:v>
                </c:pt>
                <c:pt idx="97">
                  <c:v>9.1999999999999815</c:v>
                </c:pt>
                <c:pt idx="98">
                  <c:v>9.2999999999999812</c:v>
                </c:pt>
                <c:pt idx="99">
                  <c:v>9.3999999999999808</c:v>
                </c:pt>
                <c:pt idx="100">
                  <c:v>9.4999999999999805</c:v>
                </c:pt>
                <c:pt idx="101">
                  <c:v>9.5999999999999801</c:v>
                </c:pt>
                <c:pt idx="102">
                  <c:v>9.6999999999999797</c:v>
                </c:pt>
                <c:pt idx="103">
                  <c:v>9.7999999999999794</c:v>
                </c:pt>
                <c:pt idx="104">
                  <c:v>9.899999999999979</c:v>
                </c:pt>
                <c:pt idx="105">
                  <c:v>9.9999999999999787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75424"/>
        <c:axId val="93577984"/>
      </c:scatterChart>
      <c:valAx>
        <c:axId val="93575424"/>
        <c:scaling>
          <c:orientation val="minMax"/>
          <c:max val="500"/>
          <c:min val="-30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pH and redox potential units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577984"/>
        <c:crossesAt val="10.5"/>
        <c:crossBetween val="midCat"/>
        <c:majorUnit val="100"/>
        <c:minorUnit val="0.4"/>
      </c:valAx>
      <c:valAx>
        <c:axId val="93577984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575424"/>
        <c:crossesAt val="-100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60025715237758"/>
          <c:y val="0.50517700483834116"/>
          <c:w val="0.21628909405252261"/>
          <c:h val="0.18189667922567726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pH and redox sediment profile site 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45287230748"/>
          <c:y val="0.2699344102309476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pH</c:v>
          </c:tx>
          <c:spPr>
            <a:ln w="25400">
              <a:solidFill>
                <a:srgbClr val="660066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Profiles!$K$2:$K$107</c:f>
              <c:numCache>
                <c:formatCode>0.00</c:formatCode>
                <c:ptCount val="106"/>
                <c:pt idx="0">
                  <c:v>7.1311907998126749</c:v>
                </c:pt>
                <c:pt idx="1">
                  <c:v>7.1320706603275026</c:v>
                </c:pt>
                <c:pt idx="2">
                  <c:v>7.1373696476946025</c:v>
                </c:pt>
                <c:pt idx="3">
                  <c:v>7.1414588854362009</c:v>
                </c:pt>
                <c:pt idx="4">
                  <c:v>7.1383994322419708</c:v>
                </c:pt>
                <c:pt idx="5">
                  <c:v>7.1376695426255887</c:v>
                </c:pt>
                <c:pt idx="6">
                  <c:v>7.1387393975223903</c:v>
                </c:pt>
                <c:pt idx="7">
                  <c:v>7.1414788503120539</c:v>
                </c:pt>
                <c:pt idx="8">
                  <c:v>7.1323106137650187</c:v>
                </c:pt>
                <c:pt idx="9">
                  <c:v>7.0970474877540966</c:v>
                </c:pt>
                <c:pt idx="10">
                  <c:v>7.059034832783766</c:v>
                </c:pt>
                <c:pt idx="11">
                  <c:v>7.1669839323518971</c:v>
                </c:pt>
                <c:pt idx="12">
                  <c:v>7.344299493371909</c:v>
                </c:pt>
                <c:pt idx="13">
                  <c:v>7.4370015203539772</c:v>
                </c:pt>
                <c:pt idx="14">
                  <c:v>7.4810129175303794</c:v>
                </c:pt>
                <c:pt idx="15">
                  <c:v>7.4938104966857386</c:v>
                </c:pt>
                <c:pt idx="16">
                  <c:v>7.4901412243257006</c:v>
                </c:pt>
                <c:pt idx="17">
                  <c:v>7.4851521611934233</c:v>
                </c:pt>
                <c:pt idx="18">
                  <c:v>7.4828525917952673</c:v>
                </c:pt>
                <c:pt idx="19">
                  <c:v>7.4832824927488462</c:v>
                </c:pt>
                <c:pt idx="20">
                  <c:v>7.4853721497550829</c:v>
                </c:pt>
                <c:pt idx="21">
                  <c:v>7.4854120795067969</c:v>
                </c:pt>
                <c:pt idx="22">
                  <c:v>7.483782411365639</c:v>
                </c:pt>
                <c:pt idx="23">
                  <c:v>7.4815228654510042</c:v>
                </c:pt>
                <c:pt idx="24">
                  <c:v>7.4795932555129525</c:v>
                </c:pt>
                <c:pt idx="25">
                  <c:v>7.4757739653885631</c:v>
                </c:pt>
                <c:pt idx="26">
                  <c:v>7.4687953039588573</c:v>
                </c:pt>
                <c:pt idx="27">
                  <c:v>7.4669456941219465</c:v>
                </c:pt>
                <c:pt idx="28">
                  <c:v>7.4639462761530035</c:v>
                </c:pt>
                <c:pt idx="29">
                  <c:v>7.4592871958632161</c:v>
                </c:pt>
                <c:pt idx="30">
                  <c:v>7.4573675683630931</c:v>
                </c:pt>
                <c:pt idx="31">
                  <c:v>7.4545880920899057</c:v>
                </c:pt>
                <c:pt idx="32">
                  <c:v>7.4545380861684549</c:v>
                </c:pt>
                <c:pt idx="33">
                  <c:v>7.4542181794957036</c:v>
                </c:pt>
                <c:pt idx="34">
                  <c:v>7.45528794066069</c:v>
                </c:pt>
                <c:pt idx="35">
                  <c:v>7.4537382257547691</c:v>
                </c:pt>
                <c:pt idx="36">
                  <c:v>7.4549780164258683</c:v>
                </c:pt>
                <c:pt idx="37">
                  <c:v>7.4581873936526364</c:v>
                </c:pt>
                <c:pt idx="38">
                  <c:v>7.4601070211527585</c:v>
                </c:pt>
                <c:pt idx="39">
                  <c:v>7.4724146172633494</c:v>
                </c:pt>
                <c:pt idx="40">
                  <c:v>7.4810529410139024</c:v>
                </c:pt>
                <c:pt idx="41">
                  <c:v>7.4923507643188856</c:v>
                </c:pt>
                <c:pt idx="42">
                  <c:v>7.5013190240460217</c:v>
                </c:pt>
                <c:pt idx="43">
                  <c:v>7.5090975458894134</c:v>
                </c:pt>
                <c:pt idx="44">
                  <c:v>7.5193255611635053</c:v>
                </c:pt>
                <c:pt idx="45">
                  <c:v>7.5272139835559182</c:v>
                </c:pt>
                <c:pt idx="46">
                  <c:v>7.5372120278304235</c:v>
                </c:pt>
                <c:pt idx="47">
                  <c:v>7.5443206952827211</c:v>
                </c:pt>
                <c:pt idx="48">
                  <c:v>7.5472401131505222</c:v>
                </c:pt>
                <c:pt idx="49">
                  <c:v>7.5562283377535158</c:v>
                </c:pt>
                <c:pt idx="50">
                  <c:v>7.5629270691280892</c:v>
                </c:pt>
                <c:pt idx="51">
                  <c:v>7.5688059283472162</c:v>
                </c:pt>
                <c:pt idx="52">
                  <c:v>7.5757345838554713</c:v>
                </c:pt>
                <c:pt idx="53">
                  <c:v>7.581333513019465</c:v>
                </c:pt>
                <c:pt idx="54">
                  <c:v>7.5838229830677806</c:v>
                </c:pt>
                <c:pt idx="55">
                  <c:v>7.5898118365677369</c:v>
                </c:pt>
                <c:pt idx="56">
                  <c:v>7.5939210860510924</c:v>
                </c:pt>
                <c:pt idx="57">
                  <c:v>7.5978702884662637</c:v>
                </c:pt>
                <c:pt idx="58">
                  <c:v>7.6039291127635265</c:v>
                </c:pt>
                <c:pt idx="59">
                  <c:v>7.608708169772072</c:v>
                </c:pt>
                <c:pt idx="60">
                  <c:v>7.6130173492094206</c:v>
                </c:pt>
                <c:pt idx="61">
                  <c:v>7.6148469941704739</c:v>
                </c:pt>
                <c:pt idx="62">
                  <c:v>7.6176164411398295</c:v>
                </c:pt>
                <c:pt idx="63">
                  <c:v>7.620475870648252</c:v>
                </c:pt>
                <c:pt idx="64">
                  <c:v>7.6242051782335736</c:v>
                </c:pt>
                <c:pt idx="65">
                  <c:v>7.6261947765310039</c:v>
                </c:pt>
                <c:pt idx="66">
                  <c:v>7.6279844448744401</c:v>
                </c:pt>
                <c:pt idx="67">
                  <c:v>7.6300240490933211</c:v>
                </c:pt>
                <c:pt idx="68">
                  <c:v>7.6332633736338735</c:v>
                </c:pt>
                <c:pt idx="69">
                  <c:v>7.6358329375151399</c:v>
                </c:pt>
                <c:pt idx="70">
                  <c:v>7.640831936219441</c:v>
                </c:pt>
                <c:pt idx="71">
                  <c:v>7.6431214763137634</c:v>
                </c:pt>
                <c:pt idx="72">
                  <c:v>7.6450211389380307</c:v>
                </c:pt>
                <c:pt idx="73">
                  <c:v>7.648350492883556</c:v>
                </c:pt>
                <c:pt idx="74">
                  <c:v>7.652019812109498</c:v>
                </c:pt>
                <c:pt idx="75">
                  <c:v>7.6356829666166925</c:v>
                </c:pt>
                <c:pt idx="76">
                  <c:v>7.6382624660699827</c:v>
                </c:pt>
                <c:pt idx="77">
                  <c:v>7.6422616744066039</c:v>
                </c:pt>
                <c:pt idx="78">
                  <c:v>7.6446512263438287</c:v>
                </c:pt>
                <c:pt idx="79">
                  <c:v>7.6474406850549457</c:v>
                </c:pt>
                <c:pt idx="80">
                  <c:v>7.649560242509061</c:v>
                </c:pt>
                <c:pt idx="81">
                  <c:v>7.6504600678997434</c:v>
                </c:pt>
                <c:pt idx="82">
                  <c:v>7.6523497012201771</c:v>
                </c:pt>
                <c:pt idx="83">
                  <c:v>7.6540094104069283</c:v>
                </c:pt>
                <c:pt idx="84">
                  <c:v>7.656029002884047</c:v>
                </c:pt>
                <c:pt idx="85">
                  <c:v>7.6573587760942159</c:v>
                </c:pt>
                <c:pt idx="86">
                  <c:v>7.6588484557748542</c:v>
                </c:pt>
                <c:pt idx="87">
                  <c:v>7.6587584732357854</c:v>
                </c:pt>
                <c:pt idx="88">
                  <c:v>7.6608680482519729</c:v>
                </c:pt>
                <c:pt idx="89">
                  <c:v>7.6613779493066927</c:v>
                </c:pt>
                <c:pt idx="90">
                  <c:v>7.6617878853844168</c:v>
                </c:pt>
                <c:pt idx="91">
                  <c:v>7.6629376466505432</c:v>
                </c:pt>
                <c:pt idx="92">
                  <c:v>7.6636275127833997</c:v>
                </c:pt>
                <c:pt idx="93">
                  <c:v>7.6649372742518054</c:v>
                </c:pt>
                <c:pt idx="94">
                  <c:v>7.6650172743529454</c:v>
                </c:pt>
                <c:pt idx="95">
                  <c:v>7.6645973558372935</c:v>
                </c:pt>
                <c:pt idx="96">
                  <c:v>7.6651971925651772</c:v>
                </c:pt>
                <c:pt idx="97">
                  <c:v>7.6669569135948299</c:v>
                </c:pt>
                <c:pt idx="98">
                  <c:v>7.665957076361245</c:v>
                </c:pt>
                <c:pt idx="99">
                  <c:v>7.6672668378296516</c:v>
                </c:pt>
                <c:pt idx="100">
                  <c:v>7.667586744502402</c:v>
                </c:pt>
                <c:pt idx="101">
                  <c:v>7.6675367854468561</c:v>
                </c:pt>
                <c:pt idx="102">
                  <c:v>7.6683266634226142</c:v>
                </c:pt>
                <c:pt idx="103">
                  <c:v>7.6692264419473917</c:v>
                </c:pt>
                <c:pt idx="104">
                  <c:v>7.6685966110398196</c:v>
                </c:pt>
                <c:pt idx="105">
                  <c:v>7.6691464418462525</c:v>
                </c:pt>
              </c:numCache>
            </c:numRef>
          </c:xVal>
          <c:yVal>
            <c:numRef>
              <c:f>Profiles!$M$2:$M$107</c:f>
              <c:numCache>
                <c:formatCode>General</c:formatCode>
                <c:ptCount val="106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5.5</c:v>
                </c:pt>
                <c:pt idx="56">
                  <c:v>5.5</c:v>
                </c:pt>
                <c:pt idx="57">
                  <c:v>5.5</c:v>
                </c:pt>
                <c:pt idx="58">
                  <c:v>5.5</c:v>
                </c:pt>
                <c:pt idx="59">
                  <c:v>5.5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6.5</c:v>
                </c:pt>
                <c:pt idx="66">
                  <c:v>6.5</c:v>
                </c:pt>
                <c:pt idx="67">
                  <c:v>6.5</c:v>
                </c:pt>
                <c:pt idx="68">
                  <c:v>6.5</c:v>
                </c:pt>
                <c:pt idx="69">
                  <c:v>6.5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7.5</c:v>
                </c:pt>
                <c:pt idx="76">
                  <c:v>7.5</c:v>
                </c:pt>
                <c:pt idx="77">
                  <c:v>7.5</c:v>
                </c:pt>
                <c:pt idx="78">
                  <c:v>7.5</c:v>
                </c:pt>
                <c:pt idx="79">
                  <c:v>7.5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8.5</c:v>
                </c:pt>
                <c:pt idx="86">
                  <c:v>8.5</c:v>
                </c:pt>
                <c:pt idx="87">
                  <c:v>8.5</c:v>
                </c:pt>
                <c:pt idx="88">
                  <c:v>8.5</c:v>
                </c:pt>
                <c:pt idx="89">
                  <c:v>8.5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9.5</c:v>
                </c:pt>
                <c:pt idx="96">
                  <c:v>9.5</c:v>
                </c:pt>
                <c:pt idx="97">
                  <c:v>9.5</c:v>
                </c:pt>
                <c:pt idx="98">
                  <c:v>9.5</c:v>
                </c:pt>
                <c:pt idx="99">
                  <c:v>9.5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</c:numCache>
            </c:numRef>
          </c:yVal>
          <c:smooth val="1"/>
        </c:ser>
        <c:ser>
          <c:idx val="1"/>
          <c:order val="1"/>
          <c:tx>
            <c:v>Eh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xVal>
            <c:numRef>
              <c:f>Profiles!$H$3:$H$107</c:f>
              <c:numCache>
                <c:formatCode>General</c:formatCode>
                <c:ptCount val="105"/>
                <c:pt idx="0">
                  <c:v>94.715171813964801</c:v>
                </c:pt>
                <c:pt idx="1">
                  <c:v>94.9755859375</c:v>
                </c:pt>
                <c:pt idx="2">
                  <c:v>95.1171875</c:v>
                </c:pt>
                <c:pt idx="3">
                  <c:v>95.525718688964801</c:v>
                </c:pt>
                <c:pt idx="4">
                  <c:v>95.738929748535199</c:v>
                </c:pt>
                <c:pt idx="5">
                  <c:v>95.8349609375</c:v>
                </c:pt>
                <c:pt idx="6">
                  <c:v>95.9765625</c:v>
                </c:pt>
                <c:pt idx="7">
                  <c:v>95.828453063964801</c:v>
                </c:pt>
                <c:pt idx="8">
                  <c:v>95.693359375</c:v>
                </c:pt>
                <c:pt idx="9">
                  <c:v>92.994789123535199</c:v>
                </c:pt>
                <c:pt idx="10">
                  <c:v>91.041664123535199</c:v>
                </c:pt>
                <c:pt idx="11">
                  <c:v>88.4912109375</c:v>
                </c:pt>
                <c:pt idx="12">
                  <c:v>75.09765625</c:v>
                </c:pt>
                <c:pt idx="13">
                  <c:v>66.689453125</c:v>
                </c:pt>
                <c:pt idx="14">
                  <c:v>57.2509765625</c:v>
                </c:pt>
                <c:pt idx="15">
                  <c:v>-18.2389316558838</c:v>
                </c:pt>
                <c:pt idx="16">
                  <c:v>-43.9453125</c:v>
                </c:pt>
                <c:pt idx="17">
                  <c:v>-62.848308563232401</c:v>
                </c:pt>
                <c:pt idx="18">
                  <c:v>-99.812828063964801</c:v>
                </c:pt>
                <c:pt idx="19">
                  <c:v>-115.0634765625</c:v>
                </c:pt>
                <c:pt idx="20">
                  <c:v>-124.537757873535</c:v>
                </c:pt>
                <c:pt idx="21">
                  <c:v>-145.64128112793</c:v>
                </c:pt>
                <c:pt idx="22">
                  <c:v>-155.0927734375</c:v>
                </c:pt>
                <c:pt idx="23">
                  <c:v>-159.74446105957</c:v>
                </c:pt>
                <c:pt idx="24">
                  <c:v>-177.84992980957</c:v>
                </c:pt>
                <c:pt idx="25">
                  <c:v>-184.54426574707</c:v>
                </c:pt>
                <c:pt idx="26">
                  <c:v>-190.69660949707</c:v>
                </c:pt>
                <c:pt idx="27">
                  <c:v>-202.8173828125</c:v>
                </c:pt>
                <c:pt idx="28">
                  <c:v>-207.40885925293</c:v>
                </c:pt>
                <c:pt idx="29">
                  <c:v>-212.15983581543</c:v>
                </c:pt>
                <c:pt idx="30">
                  <c:v>-219.74772644043</c:v>
                </c:pt>
                <c:pt idx="31">
                  <c:v>-223.79231262207</c:v>
                </c:pt>
                <c:pt idx="32">
                  <c:v>-227.78971862793</c:v>
                </c:pt>
                <c:pt idx="33">
                  <c:v>-234.1796875</c:v>
                </c:pt>
                <c:pt idx="34">
                  <c:v>-236.6748046875</c:v>
                </c:pt>
                <c:pt idx="35">
                  <c:v>-239.38639831543</c:v>
                </c:pt>
                <c:pt idx="36">
                  <c:v>-246.09211730957</c:v>
                </c:pt>
                <c:pt idx="37">
                  <c:v>-249.29035949707</c:v>
                </c:pt>
                <c:pt idx="38">
                  <c:v>-252.24284362793</c:v>
                </c:pt>
                <c:pt idx="39">
                  <c:v>-256.17025756835898</c:v>
                </c:pt>
                <c:pt idx="40">
                  <c:v>-258.50747680664102</c:v>
                </c:pt>
                <c:pt idx="41">
                  <c:v>-260.94400024414102</c:v>
                </c:pt>
                <c:pt idx="42">
                  <c:v>-269.49380493164102</c:v>
                </c:pt>
                <c:pt idx="43">
                  <c:v>-271.09213256835898</c:v>
                </c:pt>
                <c:pt idx="44">
                  <c:v>-272.61880493164102</c:v>
                </c:pt>
                <c:pt idx="45">
                  <c:v>-286.23861694335898</c:v>
                </c:pt>
                <c:pt idx="46">
                  <c:v>-287.16146850585898</c:v>
                </c:pt>
                <c:pt idx="47">
                  <c:v>-288.01596069335898</c:v>
                </c:pt>
                <c:pt idx="48">
                  <c:v>-291.46484375</c:v>
                </c:pt>
                <c:pt idx="49">
                  <c:v>-292.43490600585898</c:v>
                </c:pt>
                <c:pt idx="50">
                  <c:v>-293.4765625</c:v>
                </c:pt>
                <c:pt idx="51">
                  <c:v>-295.234375</c:v>
                </c:pt>
                <c:pt idx="52">
                  <c:v>-295.97006225585898</c:v>
                </c:pt>
                <c:pt idx="53">
                  <c:v>-296.61947631835898</c:v>
                </c:pt>
                <c:pt idx="54">
                  <c:v>-299.08529663085898</c:v>
                </c:pt>
                <c:pt idx="55">
                  <c:v>-299.8583984375</c:v>
                </c:pt>
                <c:pt idx="56">
                  <c:v>-300.84799194335898</c:v>
                </c:pt>
                <c:pt idx="57">
                  <c:v>-306.0693359375</c:v>
                </c:pt>
                <c:pt idx="58">
                  <c:v>-306.30859375</c:v>
                </c:pt>
                <c:pt idx="59">
                  <c:v>-306.77734375</c:v>
                </c:pt>
                <c:pt idx="60">
                  <c:v>-308.8525390625</c:v>
                </c:pt>
                <c:pt idx="61">
                  <c:v>-309.25619506835898</c:v>
                </c:pt>
                <c:pt idx="62">
                  <c:v>-309.7998046875</c:v>
                </c:pt>
                <c:pt idx="63">
                  <c:v>-310.9326171875</c:v>
                </c:pt>
                <c:pt idx="64">
                  <c:v>-311.41439819335898</c:v>
                </c:pt>
                <c:pt idx="65">
                  <c:v>-311.74478149414102</c:v>
                </c:pt>
                <c:pt idx="66">
                  <c:v>-312.65625</c:v>
                </c:pt>
                <c:pt idx="67">
                  <c:v>-312.96548461914102</c:v>
                </c:pt>
                <c:pt idx="68">
                  <c:v>-313.29263305664102</c:v>
                </c:pt>
                <c:pt idx="69">
                  <c:v>-316.78549194335898</c:v>
                </c:pt>
                <c:pt idx="70">
                  <c:v>-316.89453125</c:v>
                </c:pt>
                <c:pt idx="71">
                  <c:v>-316.94985961914102</c:v>
                </c:pt>
                <c:pt idx="72">
                  <c:v>-320.99609375</c:v>
                </c:pt>
                <c:pt idx="73">
                  <c:v>-320.8154296875</c:v>
                </c:pt>
                <c:pt idx="74">
                  <c:v>-320.72592163085898</c:v>
                </c:pt>
                <c:pt idx="75">
                  <c:v>-324.1064453125</c:v>
                </c:pt>
                <c:pt idx="76">
                  <c:v>-323.90463256835898</c:v>
                </c:pt>
                <c:pt idx="77">
                  <c:v>-323.7109375</c:v>
                </c:pt>
                <c:pt idx="78">
                  <c:v>-327.44140625</c:v>
                </c:pt>
                <c:pt idx="79">
                  <c:v>-327.0068359375</c:v>
                </c:pt>
                <c:pt idx="80">
                  <c:v>-326.72036743164102</c:v>
                </c:pt>
                <c:pt idx="81">
                  <c:v>-345.13345336914102</c:v>
                </c:pt>
                <c:pt idx="82">
                  <c:v>-341.93032836914102</c:v>
                </c:pt>
                <c:pt idx="83">
                  <c:v>-339.39453125</c:v>
                </c:pt>
                <c:pt idx="84">
                  <c:v>-351.8310546875</c:v>
                </c:pt>
                <c:pt idx="85">
                  <c:v>-349.2919921875</c:v>
                </c:pt>
                <c:pt idx="86">
                  <c:v>-346.70083618164102</c:v>
                </c:pt>
                <c:pt idx="87">
                  <c:v>-343.22427368164102</c:v>
                </c:pt>
                <c:pt idx="88">
                  <c:v>-341.97103881835898</c:v>
                </c:pt>
                <c:pt idx="89">
                  <c:v>-340.76333618164102</c:v>
                </c:pt>
                <c:pt idx="90">
                  <c:v>-339.296875</c:v>
                </c:pt>
                <c:pt idx="91">
                  <c:v>-338.75</c:v>
                </c:pt>
                <c:pt idx="92">
                  <c:v>-338.29428100585898</c:v>
                </c:pt>
                <c:pt idx="93">
                  <c:v>-339.23501586914102</c:v>
                </c:pt>
                <c:pt idx="94">
                  <c:v>-338.74838256835898</c:v>
                </c:pt>
                <c:pt idx="95">
                  <c:v>-338.3251953125</c:v>
                </c:pt>
                <c:pt idx="96">
                  <c:v>-340.44760131835898</c:v>
                </c:pt>
                <c:pt idx="97">
                  <c:v>-339.79330444335898</c:v>
                </c:pt>
                <c:pt idx="98">
                  <c:v>-339.56869506835898</c:v>
                </c:pt>
                <c:pt idx="99">
                  <c:v>-343.11196899414102</c:v>
                </c:pt>
                <c:pt idx="100">
                  <c:v>-342.07357788085898</c:v>
                </c:pt>
                <c:pt idx="101">
                  <c:v>-341.35415649414102</c:v>
                </c:pt>
                <c:pt idx="102">
                  <c:v>-341.02212524414102</c:v>
                </c:pt>
                <c:pt idx="103">
                  <c:v>-340.58755493164102</c:v>
                </c:pt>
                <c:pt idx="104">
                  <c:v>-340.2880859375</c:v>
                </c:pt>
              </c:numCache>
            </c:numRef>
          </c:xVal>
          <c:yVal>
            <c:numRef>
              <c:f>Profiles!$M$2:$M$107</c:f>
              <c:numCache>
                <c:formatCode>General</c:formatCode>
                <c:ptCount val="106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5.5</c:v>
                </c:pt>
                <c:pt idx="56">
                  <c:v>5.5</c:v>
                </c:pt>
                <c:pt idx="57">
                  <c:v>5.5</c:v>
                </c:pt>
                <c:pt idx="58">
                  <c:v>5.5</c:v>
                </c:pt>
                <c:pt idx="59">
                  <c:v>5.5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6.5</c:v>
                </c:pt>
                <c:pt idx="66">
                  <c:v>6.5</c:v>
                </c:pt>
                <c:pt idx="67">
                  <c:v>6.5</c:v>
                </c:pt>
                <c:pt idx="68">
                  <c:v>6.5</c:v>
                </c:pt>
                <c:pt idx="69">
                  <c:v>6.5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7.5</c:v>
                </c:pt>
                <c:pt idx="76">
                  <c:v>7.5</c:v>
                </c:pt>
                <c:pt idx="77">
                  <c:v>7.5</c:v>
                </c:pt>
                <c:pt idx="78">
                  <c:v>7.5</c:v>
                </c:pt>
                <c:pt idx="79">
                  <c:v>7.5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8.5</c:v>
                </c:pt>
                <c:pt idx="86">
                  <c:v>8.5</c:v>
                </c:pt>
                <c:pt idx="87">
                  <c:v>8.5</c:v>
                </c:pt>
                <c:pt idx="88">
                  <c:v>8.5</c:v>
                </c:pt>
                <c:pt idx="89">
                  <c:v>8.5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9.5</c:v>
                </c:pt>
                <c:pt idx="96">
                  <c:v>9.5</c:v>
                </c:pt>
                <c:pt idx="97">
                  <c:v>9.5</c:v>
                </c:pt>
                <c:pt idx="98">
                  <c:v>9.5</c:v>
                </c:pt>
                <c:pt idx="99">
                  <c:v>9.5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97536"/>
        <c:axId val="93704192"/>
      </c:scatterChart>
      <c:valAx>
        <c:axId val="93697536"/>
        <c:scaling>
          <c:orientation val="minMax"/>
          <c:max val="500"/>
          <c:min val="-30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pH and redox potential units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704192"/>
        <c:crossesAt val="10.5"/>
        <c:crossBetween val="midCat"/>
        <c:majorUnit val="100"/>
        <c:minorUnit val="0.4"/>
      </c:valAx>
      <c:valAx>
        <c:axId val="93704192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697536"/>
        <c:crossesAt val="-100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83476764199658"/>
          <c:y val="0.50517700483834116"/>
          <c:w val="0.18416515089606683"/>
          <c:h val="0.18353406307076411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Porewater Iron Concentration for Site 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38037865748"/>
          <c:y val="0.2608700926624220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Iron</c:v>
          </c:tx>
          <c:marker>
            <c:symbol val="diamond"/>
            <c:size val="10"/>
          </c:marker>
          <c:xVal>
            <c:numRef>
              <c:f>'Fe Comparison'!$A$4:$A$8</c:f>
              <c:numCache>
                <c:formatCode>0.00</c:formatCode>
                <c:ptCount val="5"/>
                <c:pt idx="0">
                  <c:v>0.79734219269103002</c:v>
                </c:pt>
                <c:pt idx="1">
                  <c:v>0.41528239202657813</c:v>
                </c:pt>
                <c:pt idx="2">
                  <c:v>0.35299003322259137</c:v>
                </c:pt>
                <c:pt idx="3">
                  <c:v>0.26162790697674421</c:v>
                </c:pt>
                <c:pt idx="4">
                  <c:v>0.35714285714285715</c:v>
                </c:pt>
              </c:numCache>
            </c:numRef>
          </c:xVal>
          <c:yVal>
            <c:numRef>
              <c:f>'Fe Comparison'!$E$4:$E$8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63456"/>
        <c:axId val="99394304"/>
      </c:scatterChart>
      <c:valAx>
        <c:axId val="99363456"/>
        <c:scaling>
          <c:orientation val="minMax"/>
          <c:max val="7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0.43451284819121422"/>
              <c:y val="0.1335902934088812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394304"/>
        <c:crossesAt val="10.5"/>
        <c:crossBetween val="midCat"/>
        <c:majorUnit val="1"/>
      </c:valAx>
      <c:valAx>
        <c:axId val="99394304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363456"/>
        <c:crosses val="autoZero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83476764199658"/>
          <c:y val="0.50517700483834116"/>
          <c:w val="0.1452113300469082"/>
          <c:h val="5.8241640331867239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Porewater Iron Concentration for Site 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55938037865748"/>
          <c:y val="0.26087009266242206"/>
          <c:w val="0.62994836488812389"/>
          <c:h val="0.70186477311556417"/>
        </c:manualLayout>
      </c:layout>
      <c:scatterChart>
        <c:scatterStyle val="smoothMarker"/>
        <c:varyColors val="0"/>
        <c:ser>
          <c:idx val="0"/>
          <c:order val="0"/>
          <c:tx>
            <c:v>Iron</c:v>
          </c:tx>
          <c:marker>
            <c:symbol val="diamond"/>
            <c:size val="10"/>
          </c:marker>
          <c:xVal>
            <c:numRef>
              <c:f>'Fe Comparison'!$F$4:$F$8</c:f>
              <c:numCache>
                <c:formatCode>0.00</c:formatCode>
                <c:ptCount val="5"/>
                <c:pt idx="0">
                  <c:v>6.3551106427818764</c:v>
                </c:pt>
                <c:pt idx="1">
                  <c:v>5.2908324552160177</c:v>
                </c:pt>
                <c:pt idx="2">
                  <c:v>6.4499473129610116</c:v>
                </c:pt>
                <c:pt idx="3">
                  <c:v>2.3508956796628024</c:v>
                </c:pt>
                <c:pt idx="4">
                  <c:v>1.9715489989462591</c:v>
                </c:pt>
              </c:numCache>
            </c:numRef>
          </c:xVal>
          <c:yVal>
            <c:numRef>
              <c:f>'Fe Comparison'!$E$4:$E$8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419264"/>
        <c:axId val="99421184"/>
      </c:scatterChart>
      <c:valAx>
        <c:axId val="99419264"/>
        <c:scaling>
          <c:orientation val="minMax"/>
          <c:max val="7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0.43451284819121422"/>
              <c:y val="0.130568819771952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421184"/>
        <c:crossesAt val="10.5"/>
        <c:crossBetween val="midCat"/>
        <c:majorUnit val="1"/>
      </c:valAx>
      <c:valAx>
        <c:axId val="99421184"/>
        <c:scaling>
          <c:orientation val="maxMin"/>
          <c:max val="10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419264"/>
        <c:crosses val="autoZero"/>
        <c:crossBetween val="midCat"/>
        <c:majorUnit val="1"/>
        <c:min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83476764199658"/>
          <c:y val="0.50517700483834116"/>
          <c:w val="0.1452113300469082"/>
          <c:h val="5.8241640331867239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/>
              <a:t>Total Solid Reactive Fe for site 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460915211685496"/>
          <c:y val="0.33541682289713787"/>
          <c:w val="0.51818783521625011"/>
          <c:h val="0.61259905011873517"/>
        </c:manualLayout>
      </c:layout>
      <c:scatterChart>
        <c:scatterStyle val="smoothMarker"/>
        <c:varyColors val="0"/>
        <c:ser>
          <c:idx val="0"/>
          <c:order val="0"/>
          <c:tx>
            <c:v>HCl Fe </c:v>
          </c:tx>
          <c:spPr>
            <a:ln w="25400">
              <a:solidFill>
                <a:srgbClr val="660066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'HCl-CD Fe'!$G$14:$G$18</c:f>
              <c:numCache>
                <c:formatCode>0.00</c:formatCode>
                <c:ptCount val="5"/>
                <c:pt idx="0">
                  <c:v>12.104651162790697</c:v>
                </c:pt>
                <c:pt idx="1">
                  <c:v>46.058139534883715</c:v>
                </c:pt>
                <c:pt idx="2">
                  <c:v>26.174418604651162</c:v>
                </c:pt>
                <c:pt idx="3">
                  <c:v>15.244186046511627</c:v>
                </c:pt>
                <c:pt idx="4">
                  <c:v>9.779069767441861</c:v>
                </c:pt>
              </c:numCache>
            </c:numRef>
          </c:xVal>
          <c:yVal>
            <c:numRef>
              <c:f>'HCl-CD Fe'!$F$14:$F$18</c:f>
              <c:numCache>
                <c:formatCode>0.00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ser>
          <c:idx val="1"/>
          <c:order val="1"/>
          <c:tx>
            <c:v>C-D Fe</c:v>
          </c:tx>
          <c:xVal>
            <c:numRef>
              <c:f>'HCl-CD Fe'!$G$8:$G$12</c:f>
              <c:numCache>
                <c:formatCode>0.00</c:formatCode>
                <c:ptCount val="5"/>
                <c:pt idx="0">
                  <c:v>18.171874999999996</c:v>
                </c:pt>
                <c:pt idx="1">
                  <c:v>9.5781249999999982</c:v>
                </c:pt>
                <c:pt idx="2">
                  <c:v>0</c:v>
                </c:pt>
                <c:pt idx="3">
                  <c:v>19.734375</c:v>
                </c:pt>
                <c:pt idx="4">
                  <c:v>81.140625</c:v>
                </c:pt>
              </c:numCache>
            </c:numRef>
          </c:xVal>
          <c:yVal>
            <c:numRef>
              <c:f>'HCl-CD Fe'!$F$8:$F$12</c:f>
              <c:numCache>
                <c:formatCode>0.00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473280"/>
        <c:axId val="99479552"/>
      </c:scatterChart>
      <c:valAx>
        <c:axId val="99473280"/>
        <c:scaling>
          <c:orientation val="minMax"/>
          <c:max val="156"/>
          <c:min val="6"/>
        </c:scaling>
        <c:delete val="0"/>
        <c:axPos val="t"/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 dirty="0"/>
                  <a:t>Fe Concentration </a:t>
                </a:r>
                <a:r>
                  <a:rPr lang="en-US" b="1" dirty="0" smtClean="0"/>
                  <a:t>mg/L</a:t>
                </a:r>
                <a:endParaRPr lang="en-US" b="1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479552"/>
        <c:crossesAt val="0"/>
        <c:crossBetween val="midCat"/>
        <c:majorUnit val="50"/>
      </c:valAx>
      <c:valAx>
        <c:axId val="99479552"/>
        <c:scaling>
          <c:orientation val="maxMin"/>
          <c:max val="1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Depth (cm)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473280"/>
        <c:crossesAt val="0"/>
        <c:crossBetween val="midCat"/>
        <c:majorUnit val="2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1EC2-84AE-4B34-B89D-EAC412B5B8E7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D076-7838-4C2F-82EF-20A03B1B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both bio and </a:t>
            </a:r>
            <a:r>
              <a:rPr lang="en-US" dirty="0" err="1" smtClean="0"/>
              <a:t>chem</a:t>
            </a:r>
            <a:r>
              <a:rPr lang="en-US" dirty="0" smtClean="0"/>
              <a:t> SOD</a:t>
            </a:r>
            <a:r>
              <a:rPr lang="en-US" baseline="0" dirty="0" smtClean="0"/>
              <a:t> environments,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amount of oxygen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porewater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controlled by the decomposition of organic matter by heterotrophs.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any kind of benthic </a:t>
            </a:r>
            <a:r>
              <a:rPr lang="en-US" dirty="0" err="1" smtClean="0"/>
              <a:t>macrofauna</a:t>
            </a:r>
            <a:r>
              <a:rPr lang="en-US" dirty="0" smtClean="0"/>
              <a:t> stirs of sediments</a:t>
            </a:r>
            <a:r>
              <a:rPr lang="en-US" baseline="0" dirty="0" smtClean="0"/>
              <a:t> containing anoxic </a:t>
            </a:r>
            <a:r>
              <a:rPr lang="en-US" baseline="0" dirty="0" err="1" smtClean="0"/>
              <a:t>porewaters</a:t>
            </a:r>
            <a:r>
              <a:rPr lang="en-US" baseline="0" dirty="0" smtClean="0"/>
              <a:t>, transition metals can be released into the </a:t>
            </a:r>
            <a:r>
              <a:rPr lang="en-US" baseline="0" dirty="0" err="1" smtClean="0"/>
              <a:t>oxic</a:t>
            </a:r>
            <a:r>
              <a:rPr lang="en-US" baseline="0" dirty="0" smtClean="0"/>
              <a:t> zone and precipitate as metal hydroxides. Through subsequent burial, the metal hydroxides are surrounded by anoxic </a:t>
            </a:r>
            <a:r>
              <a:rPr lang="en-US" baseline="0" dirty="0" err="1" smtClean="0"/>
              <a:t>porewaters</a:t>
            </a:r>
            <a:r>
              <a:rPr lang="en-US" baseline="0" dirty="0" smtClean="0"/>
              <a:t> and reduce back into Fe (II) and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(II). Also, sediment </a:t>
            </a:r>
            <a:r>
              <a:rPr lang="en-US" baseline="0" dirty="0" err="1" smtClean="0"/>
              <a:t>resuspension</a:t>
            </a:r>
            <a:r>
              <a:rPr lang="en-US" baseline="0" dirty="0" smtClean="0"/>
              <a:t> can cause nutrients and contaminants to be re-released into the water column.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Besides, being arduous and time-consuming, a good resolution of the studied bay is basically</a:t>
            </a:r>
            <a:r>
              <a:rPr lang="en-US" baseline="0" dirty="0" smtClean="0"/>
              <a:t> unachievable due to travel budget and travel time constraints.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.5M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(Reactive solid phase Fe oxides and some Fe silicates)	(Long term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diagenesis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Citrate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Dithionite Method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(Reactive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phase Fe oxides and little Fe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silicates)(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term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diagenesis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Weeks Bay</a:t>
            </a:r>
            <a:r>
              <a:rPr lang="en-US" baseline="0" dirty="0" smtClean="0"/>
              <a:t> is shallower than Tampa Bay! Mention sediment cross section displayed by graph.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variance, star equals</a:t>
            </a:r>
            <a:r>
              <a:rPr lang="en-US" baseline="0" dirty="0" smtClean="0"/>
              <a:t> significant . </a:t>
            </a:r>
            <a:r>
              <a:rPr lang="en-US" dirty="0" smtClean="0"/>
              <a:t>Principal Components Analysis is not based on the idea that there are underlying factors that are being measured. It is simply a technique for reducing the number of variables by finding a linear combination of variables that explains the variance in the original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key, gray </a:t>
            </a:r>
            <a:r>
              <a:rPr lang="en-US" smtClean="0"/>
              <a:t>out unimportant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076-7838-4C2F-82EF-20A03B1B7C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coglobal.com/files/MO-YSI-600R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ense.com/files/Images/Sensorbilleder/PH-100_900x43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startribune.com/blogs/user_images/fdsmith_1332283277_1fishkill0321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pabay.com/multimedia/archive/00188/clwbloom082711_188617c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article/pii/S014111361200104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67200"/>
          </a:xfrm>
        </p:spPr>
        <p:txBody>
          <a:bodyPr/>
          <a:lstStyle/>
          <a:p>
            <a:r>
              <a:rPr lang="en-US" sz="5000" b="1" dirty="0">
                <a:effectLst/>
              </a:rPr>
              <a:t>Determining a </a:t>
            </a:r>
            <a:r>
              <a:rPr lang="en-US" sz="5000" b="1" dirty="0" smtClean="0">
                <a:effectLst/>
              </a:rPr>
              <a:t>PROXY </a:t>
            </a:r>
            <a:r>
              <a:rPr lang="en-US" sz="5000" b="1" dirty="0">
                <a:effectLst/>
              </a:rPr>
              <a:t>for Sediment Oxygen Demand of Coastal Estuaries </a:t>
            </a:r>
            <a:br>
              <a:rPr lang="en-US" sz="5000" b="1" dirty="0">
                <a:effectLst/>
              </a:rPr>
            </a:b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135" y="3733800"/>
            <a:ext cx="91440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Erin Anderson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Karen McNeal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Mel Parsons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Sandra Ortega-Achury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, Curry Templeton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Alon</a:t>
            </a:r>
            <a:r>
              <a:rPr lang="en-US" dirty="0" smtClean="0">
                <a:solidFill>
                  <a:schemeClr val="tx1"/>
                </a:solidFill>
              </a:rPr>
              <a:t> Blakeney</a:t>
            </a:r>
            <a:r>
              <a:rPr lang="en-US" baseline="30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, Jonathon Geroux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4" descr="nsf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68" y="0"/>
            <a:ext cx="1351535" cy="14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304002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itchFamily="34" charset="0"/>
              </a:rPr>
              <a:t>This material is based upon work supported by the National Science Foundation </a:t>
            </a:r>
            <a:r>
              <a:rPr lang="en-US" sz="1000" i="1" dirty="0" smtClean="0">
                <a:latin typeface="Calibri" pitchFamily="34" charset="0"/>
              </a:rPr>
              <a:t> under </a:t>
            </a:r>
            <a:r>
              <a:rPr lang="en-US" sz="1000" i="1" dirty="0">
                <a:latin typeface="Calibri" pitchFamily="34" charset="0"/>
              </a:rPr>
              <a:t>Grant No. DGE-0947419 </a:t>
            </a:r>
            <a:r>
              <a:rPr lang="en-US" sz="1000" i="1" dirty="0" smtClean="0">
                <a:latin typeface="Calibri" pitchFamily="34" charset="0"/>
              </a:rPr>
              <a:t> and the USEPA under Grant No. AE83604801at </a:t>
            </a:r>
            <a:r>
              <a:rPr lang="en-US" sz="1000" i="1" dirty="0">
                <a:latin typeface="Calibri" pitchFamily="34" charset="0"/>
              </a:rPr>
              <a:t>Mississippi State University.  Any opinions, findings, and conclusions or recommendations expressed in this material are those of the author(s) and do not necessarily reflect the views of the National Science </a:t>
            </a:r>
            <a:r>
              <a:rPr lang="en-US" sz="1000" i="1" dirty="0" smtClean="0">
                <a:latin typeface="Calibri" pitchFamily="34" charset="0"/>
              </a:rPr>
              <a:t>Foundation and the USEPA.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01207"/>
            <a:ext cx="9144000" cy="1828193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Department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of Geosciences, Mississippi State University, PO BOX 5448, Mississippi,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39762</a:t>
            </a:r>
          </a:p>
          <a:p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USEPA Region 4 Science &amp; Ecosystems Support Div., 980 College Station Road, Athens, GA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30605-2720</a:t>
            </a:r>
          </a:p>
          <a:p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Department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of Civil and Environmental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Engineering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, Mississippi State University, PO Box 9546, Mississippi, 3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9762</a:t>
            </a:r>
          </a:p>
          <a:p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Department of Biology, Mississippi State University, PO Box 9536, Mississippi, 39762</a:t>
            </a:r>
            <a:endParaRPr lang="en-US" sz="1500" baseline="30000" dirty="0">
              <a:latin typeface="Calibri" pitchFamily="34" charset="0"/>
              <a:cs typeface="Calibri" pitchFamily="34" charset="0"/>
            </a:endParaRPr>
          </a:p>
          <a:p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8" descr="epa_logo.png (336×36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28" y="20782"/>
            <a:ext cx="1100185" cy="11984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8077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5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Can we </a:t>
            </a:r>
            <a:r>
              <a:rPr lang="en-US" sz="45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estimate SOD      </a:t>
            </a:r>
          </a:p>
          <a:p>
            <a:r>
              <a:rPr lang="en-US" sz="45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     without benthic oxygen </a:t>
            </a:r>
          </a:p>
          <a:p>
            <a:r>
              <a:rPr lang="en-US" sz="45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     chambers?</a:t>
            </a:r>
          </a:p>
          <a:p>
            <a:endParaRPr lang="en-US" sz="45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5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458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3138" indent="-973138"/>
            <a:r>
              <a:rPr lang="en-US" sz="45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	Can geochemical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measurements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4500" dirty="0">
                <a:latin typeface="Calibri" pitchFamily="34" charset="0"/>
                <a:cs typeface="Calibri" pitchFamily="34" charset="0"/>
              </a:rPr>
              <a:t>water column and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porewater </a:t>
            </a:r>
            <a:r>
              <a:rPr lang="en-US" sz="4500" dirty="0">
                <a:latin typeface="Calibri" pitchFamily="34" charset="0"/>
                <a:cs typeface="Calibri" pitchFamily="34" charset="0"/>
              </a:rPr>
              <a:t>give an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accurate prediction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SOD</a:t>
            </a:r>
            <a:r>
              <a:rPr lang="en-US" sz="4500" dirty="0">
                <a:latin typeface="Calibri" pitchFamily="34" charset="0"/>
                <a:cs typeface="Calibri" pitchFamily="34" charset="0"/>
              </a:rPr>
              <a:t>? </a:t>
            </a:r>
          </a:p>
          <a:p>
            <a:endParaRPr lang="en-US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888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Research Questions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0" y="-609600"/>
            <a:ext cx="8483500" cy="7812811"/>
          </a:xfrm>
        </p:spPr>
      </p:pic>
      <p:sp>
        <p:nvSpPr>
          <p:cNvPr id="7" name="Oval 6"/>
          <p:cNvSpPr/>
          <p:nvPr/>
        </p:nvSpPr>
        <p:spPr>
          <a:xfrm>
            <a:off x="3276600" y="1981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444382"/>
            <a:ext cx="1968166" cy="158007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1143000" y="3810000"/>
            <a:ext cx="1948544" cy="244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11166" y="6234420"/>
            <a:ext cx="2070434" cy="24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6974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100" r="7947" b="5438"/>
          <a:stretch>
            <a:fillRect/>
          </a:stretch>
        </p:blipFill>
        <p:spPr bwMode="auto">
          <a:xfrm>
            <a:off x="87640" y="-1433395"/>
            <a:ext cx="8538029" cy="115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1857" y="-1076513"/>
            <a:ext cx="4569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894" y="-1219200"/>
            <a:ext cx="6580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33505" y="135082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883" y="5932714"/>
            <a:ext cx="426719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15" y="-7257"/>
            <a:ext cx="3707715" cy="24674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47983" y="-478970"/>
            <a:ext cx="4914617" cy="253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932714"/>
            <a:ext cx="3048000" cy="1915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47984" y="2057400"/>
            <a:ext cx="2628616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7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-YSI-600R.jpg (400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904"/>
            <a:ext cx="5107214" cy="51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http://www.envcoglobal.com/files/MO-YSI-600R.jpg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381264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pH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Eh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Temperature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181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Water Column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C:\Users\Erin\Downloads\524146_4276090619963_25147375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2" y="3528116"/>
            <a:ext cx="3845396" cy="25678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-100_900x430.jpg (900×4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668" y="2513038"/>
            <a:ext cx="6706107" cy="32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93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29" y="1066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Eh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pH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Oxygen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Sulfide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4249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  <a:hlinkClick r:id="rId3"/>
              </a:rPr>
              <a:t>http://www.unisense.com/files/Images/Sensorbilleder/PH-100_900x430.jpg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Erin\Downloads\318894_4276085659839_20844693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881290"/>
            <a:ext cx="3467100" cy="2311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rin\Downloads\393245_10150518463119394_206019185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3419477"/>
            <a:ext cx="3467098" cy="260032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9188"/>
            <a:ext cx="3487750" cy="5743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Aluminum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Iron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Manganese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Sulfide</a:t>
            </a:r>
          </a:p>
          <a:p>
            <a:pPr>
              <a:lnSpc>
                <a:spcPct val="150000"/>
              </a:lnSpc>
            </a:pP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93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Erin\Downloads\20121101_10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1556" y="1887416"/>
            <a:ext cx="5374748" cy="403106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Sediment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0030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Short-Term (C-D) Reactive Iron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Long-Term (</a:t>
            </a:r>
            <a:r>
              <a:rPr lang="en-US" sz="4500" dirty="0" err="1" smtClean="0">
                <a:latin typeface="Calibri" pitchFamily="34" charset="0"/>
                <a:cs typeface="Calibri" pitchFamily="34" charset="0"/>
              </a:rPr>
              <a:t>HCl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) Reactive Iron</a:t>
            </a:r>
            <a:endParaRPr lang="en-US" sz="4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Erin\Downloads\20121101_101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2781300"/>
            <a:ext cx="4572000" cy="3429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86552"/>
              </p:ext>
            </p:extLst>
          </p:nvPr>
        </p:nvGraphicFramePr>
        <p:xfrm>
          <a:off x="4324349" y="1905000"/>
          <a:ext cx="4819651" cy="363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04262"/>
              </p:ext>
            </p:extLst>
          </p:nvPr>
        </p:nvGraphicFramePr>
        <p:xfrm>
          <a:off x="0" y="1905000"/>
          <a:ext cx="4667251" cy="363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078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Water Column Data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2782" y="1295400"/>
            <a:ext cx="45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Weeks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82" y="127903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Tampa Bay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410363"/>
              </p:ext>
            </p:extLst>
          </p:nvPr>
        </p:nvGraphicFramePr>
        <p:xfrm>
          <a:off x="4544786" y="1690132"/>
          <a:ext cx="4599214" cy="42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sz="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Porewater</a:t>
            </a: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Data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782" y="1295400"/>
            <a:ext cx="45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Weeks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2" y="127903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Tampa Bay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90800" y="1664732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Consistent graphs!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8992"/>
              </p:ext>
            </p:extLst>
          </p:nvPr>
        </p:nvGraphicFramePr>
        <p:xfrm>
          <a:off x="-35461" y="1679148"/>
          <a:ext cx="4599214" cy="42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80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533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Porewater</a:t>
            </a: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Data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238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Weeks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9897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Tampa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0" y="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Consistent graphs!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41045"/>
              </p:ext>
            </p:extLst>
          </p:nvPr>
        </p:nvGraphicFramePr>
        <p:xfrm>
          <a:off x="0" y="1499083"/>
          <a:ext cx="457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14095"/>
              </p:ext>
            </p:extLst>
          </p:nvPr>
        </p:nvGraphicFramePr>
        <p:xfrm>
          <a:off x="4572000" y="1499083"/>
          <a:ext cx="4606018" cy="42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Sediment Oxygen Demand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9144000" cy="206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SOD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45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used by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biological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+ chemical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processes</a:t>
            </a:r>
            <a:endParaRPr lang="en-US" sz="4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801091"/>
              </p:ext>
            </p:extLst>
          </p:nvPr>
        </p:nvGraphicFramePr>
        <p:xfrm>
          <a:off x="0" y="1558636"/>
          <a:ext cx="4606018" cy="42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793175"/>
              </p:ext>
            </p:extLst>
          </p:nvPr>
        </p:nvGraphicFramePr>
        <p:xfrm>
          <a:off x="4537982" y="1544782"/>
          <a:ext cx="4606018" cy="42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0944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Porewater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Data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1238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Weeks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9897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Tampa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12762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Weeks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51373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Tampa Bay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85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Solid-Phase Reactive Iron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4545"/>
              </p:ext>
            </p:extLst>
          </p:nvPr>
        </p:nvGraphicFramePr>
        <p:xfrm>
          <a:off x="95250" y="1981200"/>
          <a:ext cx="43815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982681"/>
              </p:ext>
            </p:extLst>
          </p:nvPr>
        </p:nvGraphicFramePr>
        <p:xfrm>
          <a:off x="4572000" y="1981200"/>
          <a:ext cx="44196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9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Tampa &amp; Weeks PCA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04800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itchFamily="34" charset="0"/>
                <a:cs typeface="Calibri" pitchFamily="34" charset="0"/>
              </a:rPr>
              <a:t>Eigenvalues &gt; 1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58551"/>
              </p:ext>
            </p:extLst>
          </p:nvPr>
        </p:nvGraphicFramePr>
        <p:xfrm>
          <a:off x="1295400" y="612712"/>
          <a:ext cx="6577839" cy="611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613"/>
                <a:gridCol w="2192613"/>
                <a:gridCol w="2192613"/>
              </a:tblGrid>
              <a:tr h="818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Factor</a:t>
                      </a:r>
                      <a:endParaRPr lang="en-US" sz="25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Component </a:t>
                      </a:r>
                      <a:r>
                        <a:rPr lang="en-US" sz="25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(49.89 %)</a:t>
                      </a:r>
                      <a:endParaRPr lang="en-US" sz="25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Component </a:t>
                      </a:r>
                      <a:r>
                        <a:rPr lang="en-US" sz="25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(39.79</a:t>
                      </a:r>
                      <a:r>
                        <a:rPr lang="en-US" sz="25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%)</a:t>
                      </a:r>
                      <a:endParaRPr lang="en-US" sz="25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SOD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-.150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-.741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H2S_core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.664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.734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pH_core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-.926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-.184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O2_core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.889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.413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Eh_core</a:t>
                      </a:r>
                      <a:r>
                        <a:rPr lang="en-US" sz="23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429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.818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Fe_PW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.189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.910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CD_Fe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.892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.398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HCl_Fe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.876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.456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H2S_OW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.704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.684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O2_OW 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262 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.941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Eh_OW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-.625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-.704</a:t>
                      </a:r>
                      <a:endParaRPr lang="en-US" sz="2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36495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pH_OW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-.899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-.401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  <a:tr h="15392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  <a:endParaRPr lang="en-US" sz="23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-.909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-.090</a:t>
                      </a:r>
                      <a:endParaRPr lang="en-US" sz="20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345" marR="5534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2971800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Calibri" pitchFamily="34" charset="0"/>
                <a:cs typeface="Calibri" pitchFamily="34" charset="0"/>
              </a:rPr>
              <a:t>*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005626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Calibri" pitchFamily="34" charset="0"/>
                <a:cs typeface="Calibri" pitchFamily="34" charset="0"/>
              </a:rPr>
              <a:t>*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Content Placeholder 3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19917"/>
            <a:ext cx="5943600" cy="4600575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ext Box 1"/>
          <p:cNvSpPr txBox="1"/>
          <p:nvPr/>
        </p:nvSpPr>
        <p:spPr>
          <a:xfrm>
            <a:off x="2184400" y="3714750"/>
            <a:ext cx="2619375" cy="1876425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2784475" y="440055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06889" y="40386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94050" y="47625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39532" y="4905375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11"/>
          <p:cNvSpPr txBox="1"/>
          <p:nvPr/>
        </p:nvSpPr>
        <p:spPr>
          <a:xfrm>
            <a:off x="2720294" y="3726542"/>
            <a:ext cx="996950" cy="39052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Temp</a:t>
            </a:r>
          </a:p>
        </p:txBody>
      </p:sp>
      <p:sp>
        <p:nvSpPr>
          <p:cNvPr id="11" name="Text Box 12"/>
          <p:cNvSpPr txBox="1"/>
          <p:nvPr/>
        </p:nvSpPr>
        <p:spPr>
          <a:xfrm>
            <a:off x="2584450" y="4000500"/>
            <a:ext cx="771525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1125" y="382905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13"/>
          <p:cNvSpPr txBox="1"/>
          <p:nvPr/>
        </p:nvSpPr>
        <p:spPr>
          <a:xfrm>
            <a:off x="2870200" y="4257675"/>
            <a:ext cx="86360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50565" y="4652962"/>
            <a:ext cx="926147" cy="3286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Eh_OW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4324803" y="4767262"/>
            <a:ext cx="646113" cy="4143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SOD</a:t>
            </a:r>
          </a:p>
        </p:txBody>
      </p:sp>
      <p:sp>
        <p:nvSpPr>
          <p:cNvPr id="16" name="Text Box 16"/>
          <p:cNvSpPr txBox="1"/>
          <p:nvPr/>
        </p:nvSpPr>
        <p:spPr>
          <a:xfrm>
            <a:off x="4792889" y="1847850"/>
            <a:ext cx="2628900" cy="1866900"/>
          </a:xfrm>
          <a:prstGeom prst="rect">
            <a:avLst/>
          </a:prstGeom>
          <a:solidFill>
            <a:srgbClr val="DE7C1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7" name="Oval 16"/>
          <p:cNvSpPr/>
          <p:nvPr/>
        </p:nvSpPr>
        <p:spPr>
          <a:xfrm>
            <a:off x="5250089" y="20574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29400" y="241935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50114" y="1988456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05650" y="3205162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2300" y="2890837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96050" y="2276475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29450" y="3057525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34050" y="2209800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 Box 25"/>
          <p:cNvSpPr txBox="1"/>
          <p:nvPr/>
        </p:nvSpPr>
        <p:spPr>
          <a:xfrm>
            <a:off x="4726214" y="2081212"/>
            <a:ext cx="7905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Fe_PW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26" name="Text Box 26"/>
          <p:cNvSpPr txBox="1"/>
          <p:nvPr/>
        </p:nvSpPr>
        <p:spPr>
          <a:xfrm>
            <a:off x="5516789" y="1828800"/>
            <a:ext cx="87630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O2_OW</a:t>
            </a:r>
          </a:p>
        </p:txBody>
      </p:sp>
      <p:sp>
        <p:nvSpPr>
          <p:cNvPr id="27" name="Text Box 27"/>
          <p:cNvSpPr txBox="1"/>
          <p:nvPr/>
        </p:nvSpPr>
        <p:spPr>
          <a:xfrm>
            <a:off x="5792561" y="2076676"/>
            <a:ext cx="850900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 err="1">
                <a:effectLst/>
                <a:latin typeface="Calibri" pitchFamily="34" charset="0"/>
                <a:ea typeface="Calibri"/>
                <a:cs typeface="Calibri" pitchFamily="34" charset="0"/>
              </a:rPr>
              <a:t>Eh_core</a:t>
            </a:r>
            <a:endParaRPr lang="en-US" sz="1500" b="1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28" name="Text Box 28"/>
          <p:cNvSpPr txBox="1"/>
          <p:nvPr/>
        </p:nvSpPr>
        <p:spPr>
          <a:xfrm>
            <a:off x="6562724" y="2163535"/>
            <a:ext cx="1057275" cy="4177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H2S_core</a:t>
            </a:r>
          </a:p>
        </p:txBody>
      </p:sp>
      <p:sp>
        <p:nvSpPr>
          <p:cNvPr id="29" name="Text Box 29"/>
          <p:cNvSpPr txBox="1"/>
          <p:nvPr/>
        </p:nvSpPr>
        <p:spPr>
          <a:xfrm>
            <a:off x="6643461" y="2352674"/>
            <a:ext cx="933449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H2S_OW</a:t>
            </a:r>
          </a:p>
        </p:txBody>
      </p:sp>
      <p:sp>
        <p:nvSpPr>
          <p:cNvPr id="30" name="Text Box 30"/>
          <p:cNvSpPr txBox="1"/>
          <p:nvPr/>
        </p:nvSpPr>
        <p:spPr>
          <a:xfrm>
            <a:off x="6393089" y="2819400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HCl Fe</a:t>
            </a:r>
          </a:p>
        </p:txBody>
      </p:sp>
      <p:sp>
        <p:nvSpPr>
          <p:cNvPr id="31" name="Text Box 31"/>
          <p:cNvSpPr txBox="1"/>
          <p:nvPr/>
        </p:nvSpPr>
        <p:spPr>
          <a:xfrm>
            <a:off x="6217103" y="2962274"/>
            <a:ext cx="945697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O2_core</a:t>
            </a:r>
          </a:p>
        </p:txBody>
      </p:sp>
      <p:sp>
        <p:nvSpPr>
          <p:cNvPr id="32" name="Text Box 32"/>
          <p:cNvSpPr txBox="1"/>
          <p:nvPr/>
        </p:nvSpPr>
        <p:spPr>
          <a:xfrm>
            <a:off x="6516914" y="3133725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CD_Fe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3" name="Text Box 33"/>
          <p:cNvSpPr txBox="1"/>
          <p:nvPr/>
        </p:nvSpPr>
        <p:spPr>
          <a:xfrm>
            <a:off x="2170112" y="1314450"/>
            <a:ext cx="5267325" cy="5334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Plot in Rotated Space</a:t>
            </a:r>
            <a:endParaRPr lang="en-US" sz="25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4" name="Text Box 34"/>
          <p:cNvSpPr txBox="1"/>
          <p:nvPr/>
        </p:nvSpPr>
        <p:spPr>
          <a:xfrm rot="16200000">
            <a:off x="53793" y="3520120"/>
            <a:ext cx="3722370" cy="43724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 </a:t>
            </a:r>
          </a:p>
        </p:txBody>
      </p:sp>
      <p:sp>
        <p:nvSpPr>
          <p:cNvPr id="35" name="Text Box 35"/>
          <p:cNvSpPr txBox="1"/>
          <p:nvPr/>
        </p:nvSpPr>
        <p:spPr>
          <a:xfrm>
            <a:off x="2133600" y="5705475"/>
            <a:ext cx="525780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1</a:t>
            </a:r>
            <a:endParaRPr lang="en-US" sz="20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441" y="478971"/>
            <a:ext cx="22934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Key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WC = Water Column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PW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Core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 Box 34"/>
          <p:cNvSpPr txBox="1"/>
          <p:nvPr/>
        </p:nvSpPr>
        <p:spPr>
          <a:xfrm rot="16200000">
            <a:off x="53793" y="3520120"/>
            <a:ext cx="3722370" cy="43724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 </a:t>
            </a:r>
          </a:p>
        </p:txBody>
      </p:sp>
      <p:sp>
        <p:nvSpPr>
          <p:cNvPr id="40" name="Text Box 35"/>
          <p:cNvSpPr txBox="1"/>
          <p:nvPr/>
        </p:nvSpPr>
        <p:spPr>
          <a:xfrm>
            <a:off x="1988127" y="5826949"/>
            <a:ext cx="525780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1</a:t>
            </a:r>
            <a:endParaRPr lang="en-US" sz="20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19917"/>
            <a:ext cx="5943600" cy="4600575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ext Box 11"/>
          <p:cNvSpPr txBox="1"/>
          <p:nvPr/>
        </p:nvSpPr>
        <p:spPr>
          <a:xfrm>
            <a:off x="2720294" y="3726542"/>
            <a:ext cx="996950" cy="39052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Temp</a:t>
            </a:r>
          </a:p>
        </p:txBody>
      </p:sp>
      <p:sp>
        <p:nvSpPr>
          <p:cNvPr id="6" name="Text Box 12"/>
          <p:cNvSpPr txBox="1"/>
          <p:nvPr/>
        </p:nvSpPr>
        <p:spPr>
          <a:xfrm>
            <a:off x="2584450" y="4000500"/>
            <a:ext cx="771525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2870200" y="4257675"/>
            <a:ext cx="86360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3250565" y="4652962"/>
            <a:ext cx="926147" cy="3286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Eh_OW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4324803" y="4767262"/>
            <a:ext cx="646113" cy="4143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SOD</a:t>
            </a:r>
          </a:p>
        </p:txBody>
      </p:sp>
      <p:sp>
        <p:nvSpPr>
          <p:cNvPr id="10" name="Text Box 25"/>
          <p:cNvSpPr txBox="1"/>
          <p:nvPr/>
        </p:nvSpPr>
        <p:spPr>
          <a:xfrm>
            <a:off x="4726214" y="2081212"/>
            <a:ext cx="7905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Fe_PW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1" name="Text Box 26"/>
          <p:cNvSpPr txBox="1"/>
          <p:nvPr/>
        </p:nvSpPr>
        <p:spPr>
          <a:xfrm>
            <a:off x="5516789" y="1828800"/>
            <a:ext cx="87630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O2_OW</a:t>
            </a:r>
          </a:p>
        </p:txBody>
      </p:sp>
      <p:sp>
        <p:nvSpPr>
          <p:cNvPr id="12" name="Text Box 27"/>
          <p:cNvSpPr txBox="1"/>
          <p:nvPr/>
        </p:nvSpPr>
        <p:spPr>
          <a:xfrm>
            <a:off x="5792561" y="2076676"/>
            <a:ext cx="850900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 err="1">
                <a:effectLst/>
                <a:latin typeface="Calibri" pitchFamily="34" charset="0"/>
                <a:ea typeface="Calibri"/>
                <a:cs typeface="Calibri" pitchFamily="34" charset="0"/>
              </a:rPr>
              <a:t>Eh_core</a:t>
            </a:r>
            <a:endParaRPr lang="en-US" sz="1500" b="1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3" name="Text Box 28"/>
          <p:cNvSpPr txBox="1"/>
          <p:nvPr/>
        </p:nvSpPr>
        <p:spPr>
          <a:xfrm>
            <a:off x="6562724" y="2163535"/>
            <a:ext cx="1057275" cy="4177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H2S_core</a:t>
            </a:r>
          </a:p>
        </p:txBody>
      </p:sp>
      <p:sp>
        <p:nvSpPr>
          <p:cNvPr id="14" name="Text Box 29"/>
          <p:cNvSpPr txBox="1"/>
          <p:nvPr/>
        </p:nvSpPr>
        <p:spPr>
          <a:xfrm>
            <a:off x="6643461" y="2352674"/>
            <a:ext cx="933449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H2S_OW</a:t>
            </a:r>
          </a:p>
        </p:txBody>
      </p:sp>
      <p:sp>
        <p:nvSpPr>
          <p:cNvPr id="15" name="Text Box 30"/>
          <p:cNvSpPr txBox="1"/>
          <p:nvPr/>
        </p:nvSpPr>
        <p:spPr>
          <a:xfrm>
            <a:off x="6393089" y="2819400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HCl Fe</a:t>
            </a:r>
          </a:p>
        </p:txBody>
      </p:sp>
      <p:sp>
        <p:nvSpPr>
          <p:cNvPr id="16" name="Text Box 31"/>
          <p:cNvSpPr txBox="1"/>
          <p:nvPr/>
        </p:nvSpPr>
        <p:spPr>
          <a:xfrm>
            <a:off x="6217103" y="2962274"/>
            <a:ext cx="945697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O2_core</a:t>
            </a:r>
          </a:p>
        </p:txBody>
      </p:sp>
      <p:sp>
        <p:nvSpPr>
          <p:cNvPr id="17" name="Text Box 32"/>
          <p:cNvSpPr txBox="1"/>
          <p:nvPr/>
        </p:nvSpPr>
        <p:spPr>
          <a:xfrm>
            <a:off x="6516914" y="3133725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CD_Fe</a:t>
            </a:r>
          </a:p>
        </p:txBody>
      </p:sp>
      <p:sp>
        <p:nvSpPr>
          <p:cNvPr id="18" name="Text Box 33"/>
          <p:cNvSpPr txBox="1"/>
          <p:nvPr/>
        </p:nvSpPr>
        <p:spPr>
          <a:xfrm>
            <a:off x="2170112" y="1314450"/>
            <a:ext cx="5267325" cy="5334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Plot in Rotated Space</a:t>
            </a:r>
            <a:endParaRPr lang="en-US" sz="25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441" y="478971"/>
            <a:ext cx="229344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Key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WC = Water Column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PW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Core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porewater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4"/>
          <p:cNvSpPr txBox="1"/>
          <p:nvPr/>
        </p:nvSpPr>
        <p:spPr>
          <a:xfrm rot="16200000">
            <a:off x="53793" y="3520120"/>
            <a:ext cx="3722370" cy="43724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 </a:t>
            </a:r>
          </a:p>
        </p:txBody>
      </p:sp>
      <p:sp>
        <p:nvSpPr>
          <p:cNvPr id="21" name="Text Box 35"/>
          <p:cNvSpPr txBox="1"/>
          <p:nvPr/>
        </p:nvSpPr>
        <p:spPr>
          <a:xfrm>
            <a:off x="1988127" y="5826949"/>
            <a:ext cx="525780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Component  1</a:t>
            </a:r>
            <a:endParaRPr lang="en-US" sz="20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184400" y="3714750"/>
            <a:ext cx="2619375" cy="1876425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Text Box 16"/>
          <p:cNvSpPr txBox="1"/>
          <p:nvPr/>
        </p:nvSpPr>
        <p:spPr>
          <a:xfrm>
            <a:off x="4792889" y="1847850"/>
            <a:ext cx="2628900" cy="1866900"/>
          </a:xfrm>
          <a:prstGeom prst="rect">
            <a:avLst/>
          </a:prstGeom>
          <a:solidFill>
            <a:srgbClr val="DE7C1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4" name="Text Box 1"/>
          <p:cNvSpPr txBox="1"/>
          <p:nvPr/>
        </p:nvSpPr>
        <p:spPr>
          <a:xfrm>
            <a:off x="2144712" y="3714750"/>
            <a:ext cx="2648177" cy="1876425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5" name="Oval 24"/>
          <p:cNvSpPr/>
          <p:nvPr/>
        </p:nvSpPr>
        <p:spPr>
          <a:xfrm>
            <a:off x="2784475" y="440055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06889" y="40386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94050" y="47625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39532" y="4905375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51125" y="382905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11"/>
          <p:cNvSpPr txBox="1"/>
          <p:nvPr/>
        </p:nvSpPr>
        <p:spPr>
          <a:xfrm>
            <a:off x="2803525" y="3729752"/>
            <a:ext cx="996950" cy="39052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solidFill>
                  <a:schemeClr val="tx1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Temp</a:t>
            </a:r>
          </a:p>
        </p:txBody>
      </p:sp>
      <p:sp>
        <p:nvSpPr>
          <p:cNvPr id="31" name="Text Box 12"/>
          <p:cNvSpPr txBox="1"/>
          <p:nvPr/>
        </p:nvSpPr>
        <p:spPr>
          <a:xfrm>
            <a:off x="2640239" y="4002767"/>
            <a:ext cx="771525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2" name="Text Box 13"/>
          <p:cNvSpPr txBox="1"/>
          <p:nvPr/>
        </p:nvSpPr>
        <p:spPr>
          <a:xfrm>
            <a:off x="2853644" y="4329112"/>
            <a:ext cx="86360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pH_OW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3" name="Text Box 14"/>
          <p:cNvSpPr txBox="1"/>
          <p:nvPr/>
        </p:nvSpPr>
        <p:spPr>
          <a:xfrm>
            <a:off x="3246854" y="4636941"/>
            <a:ext cx="926147" cy="3286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Eh_OW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4" name="Text Box 15"/>
          <p:cNvSpPr txBox="1"/>
          <p:nvPr/>
        </p:nvSpPr>
        <p:spPr>
          <a:xfrm>
            <a:off x="4357296" y="4774406"/>
            <a:ext cx="646113" cy="4143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SOD</a:t>
            </a:r>
          </a:p>
        </p:txBody>
      </p:sp>
      <p:sp>
        <p:nvSpPr>
          <p:cNvPr id="35" name="Text Box 16"/>
          <p:cNvSpPr txBox="1"/>
          <p:nvPr/>
        </p:nvSpPr>
        <p:spPr>
          <a:xfrm>
            <a:off x="4807012" y="1860585"/>
            <a:ext cx="2628900" cy="1866900"/>
          </a:xfrm>
          <a:prstGeom prst="rect">
            <a:avLst/>
          </a:prstGeom>
          <a:solidFill>
            <a:srgbClr val="DE7C1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36" name="Text Box 25"/>
          <p:cNvSpPr txBox="1"/>
          <p:nvPr/>
        </p:nvSpPr>
        <p:spPr>
          <a:xfrm>
            <a:off x="4746996" y="1939203"/>
            <a:ext cx="7905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Fe_PW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7" name="Text Box 26"/>
          <p:cNvSpPr txBox="1"/>
          <p:nvPr/>
        </p:nvSpPr>
        <p:spPr>
          <a:xfrm>
            <a:off x="5669189" y="1981200"/>
            <a:ext cx="87630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O2_OW</a:t>
            </a:r>
          </a:p>
        </p:txBody>
      </p:sp>
      <p:sp>
        <p:nvSpPr>
          <p:cNvPr id="38" name="Text Box 27"/>
          <p:cNvSpPr txBox="1"/>
          <p:nvPr/>
        </p:nvSpPr>
        <p:spPr>
          <a:xfrm>
            <a:off x="5854700" y="2209800"/>
            <a:ext cx="850900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b="1" dirty="0" err="1">
                <a:effectLst/>
                <a:latin typeface="Calibri" pitchFamily="34" charset="0"/>
                <a:ea typeface="Calibri"/>
                <a:cs typeface="Calibri" pitchFamily="34" charset="0"/>
              </a:rPr>
              <a:t>Eh_core</a:t>
            </a:r>
            <a:endParaRPr lang="en-US" sz="1500" b="1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9" name="Text Box 28"/>
          <p:cNvSpPr txBox="1"/>
          <p:nvPr/>
        </p:nvSpPr>
        <p:spPr>
          <a:xfrm>
            <a:off x="6567487" y="2576512"/>
            <a:ext cx="1057275" cy="4177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H2S_core</a:t>
            </a:r>
          </a:p>
        </p:txBody>
      </p:sp>
      <p:sp>
        <p:nvSpPr>
          <p:cNvPr id="40" name="Text Box 29"/>
          <p:cNvSpPr txBox="1"/>
          <p:nvPr/>
        </p:nvSpPr>
        <p:spPr>
          <a:xfrm>
            <a:off x="6516914" y="2362200"/>
            <a:ext cx="933449" cy="428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H2S_OW</a:t>
            </a:r>
          </a:p>
        </p:txBody>
      </p:sp>
      <p:sp>
        <p:nvSpPr>
          <p:cNvPr id="41" name="Text Box 30"/>
          <p:cNvSpPr txBox="1"/>
          <p:nvPr/>
        </p:nvSpPr>
        <p:spPr>
          <a:xfrm>
            <a:off x="6296169" y="2955348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HCl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 Fe</a:t>
            </a:r>
          </a:p>
        </p:txBody>
      </p:sp>
      <p:sp>
        <p:nvSpPr>
          <p:cNvPr id="42" name="Text Box 31"/>
          <p:cNvSpPr txBox="1"/>
          <p:nvPr/>
        </p:nvSpPr>
        <p:spPr>
          <a:xfrm>
            <a:off x="6217103" y="3114674"/>
            <a:ext cx="945697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O2_core</a:t>
            </a:r>
          </a:p>
        </p:txBody>
      </p:sp>
      <p:sp>
        <p:nvSpPr>
          <p:cNvPr id="43" name="Text Box 32"/>
          <p:cNvSpPr txBox="1"/>
          <p:nvPr/>
        </p:nvSpPr>
        <p:spPr>
          <a:xfrm>
            <a:off x="6496050" y="3276600"/>
            <a:ext cx="8191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CD_Fe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96370" y="2099829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0045" y="2309605"/>
            <a:ext cx="133350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83439" y="2047874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00800" y="2443388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10111" y="2638425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3043236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29450" y="32004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5650" y="3352800"/>
            <a:ext cx="1333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Conclusion &amp; Future Goals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u="sng" dirty="0" smtClean="0">
                <a:latin typeface="Calibri" pitchFamily="34" charset="0"/>
                <a:cs typeface="Calibri" pitchFamily="34" charset="0"/>
              </a:rPr>
              <a:t>Preliminary data suggest an easier indirect proxy to estimate SOD exists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710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Which proxies consistently fluctuate with SODs in SEUS estuaries?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60203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Can we build and validate a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diagenesis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model, using an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empirical model based on the Chesapeake Bay Sediment Flux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Model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SOD estimation?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041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Why do certain factors fluctuate with SOD?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31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229600" cy="1600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Acknowledgements</a:t>
            </a:r>
            <a:endParaRPr lang="en-US" sz="5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" y="2895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i="1" dirty="0" smtClean="0">
                <a:latin typeface="Calibri" pitchFamily="34" charset="0"/>
              </a:rPr>
              <a:t>NSF GK 12 Project Grant </a:t>
            </a:r>
            <a:r>
              <a:rPr lang="en-US" sz="4000" i="1" dirty="0">
                <a:latin typeface="Calibri" pitchFamily="34" charset="0"/>
              </a:rPr>
              <a:t>No. </a:t>
            </a:r>
            <a:r>
              <a:rPr lang="en-US" sz="4000" i="1" dirty="0" smtClean="0">
                <a:latin typeface="Calibri" pitchFamily="34" charset="0"/>
              </a:rPr>
              <a:t>DGE-0947419</a:t>
            </a:r>
          </a:p>
          <a:p>
            <a:r>
              <a:rPr lang="en-US" sz="4000" i="1" dirty="0" smtClean="0">
                <a:latin typeface="Calibri" pitchFamily="34" charset="0"/>
              </a:rPr>
              <a:t>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i="1" dirty="0" smtClean="0">
                <a:latin typeface="Calibri" pitchFamily="34" charset="0"/>
              </a:rPr>
              <a:t>USEPA </a:t>
            </a:r>
            <a:r>
              <a:rPr lang="en-US" sz="4000" i="1" dirty="0">
                <a:latin typeface="Calibri" pitchFamily="34" charset="0"/>
              </a:rPr>
              <a:t>under Grant No. </a:t>
            </a:r>
            <a:r>
              <a:rPr lang="en-US" sz="4000" i="1" dirty="0" smtClean="0">
                <a:latin typeface="Calibri" pitchFamily="34" charset="0"/>
              </a:rPr>
              <a:t>AE83604801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i="1" dirty="0" smtClean="0">
              <a:latin typeface="Calibri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A.D.’s camera </a:t>
            </a:r>
            <a:r>
              <a:rPr lang="en-US" sz="4000" dirty="0" smtClean="0">
                <a:latin typeface="Calibri" pitchFamily="34" charset="0"/>
              </a:rPr>
              <a:t>skills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46639"/>
            <a:ext cx="6070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Erin Anderson	ela52@msstate.edu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77218" cy="5676899"/>
          </a:xfrm>
          <a:ln w="38100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60914" y="6634593"/>
            <a:ext cx="6183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http://apps.startribune.com/blogs/user_images/fdsmith_1332283277_1fishkill0321.jpg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029" y="543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High SOD + Low O</a:t>
            </a:r>
            <a:r>
              <a:rPr lang="en-US" sz="5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5000" dirty="0" smtClean="0">
                <a:latin typeface="Calibri" pitchFamily="34" charset="0"/>
                <a:cs typeface="Calibri" pitchFamily="34" charset="0"/>
              </a:rPr>
              <a:t> = 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70612" cy="5047139"/>
          </a:xfrm>
          <a:ln w="38100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http://www.tampabay.com/multimedia/archive/00188/clwbloom082711_188617c.jpg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High SOD + Low O</a:t>
            </a:r>
            <a:r>
              <a:rPr lang="en-US" sz="5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5000" dirty="0" smtClean="0">
                <a:latin typeface="Calibri" pitchFamily="34" charset="0"/>
                <a:cs typeface="Calibri" pitchFamily="34" charset="0"/>
              </a:rPr>
              <a:t> = 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t="10399" r="14966"/>
          <a:stretch>
            <a:fillRect/>
          </a:stretch>
        </p:blipFill>
        <p:spPr bwMode="auto">
          <a:xfrm>
            <a:off x="0" y="1600200"/>
            <a:ext cx="9144000" cy="3995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981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Microbial Metabolisms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029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http://njscuba.net/zzz_biology/low_oxy_evnt_1.gif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610136"/>
            <a:ext cx="3886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Non-ubiquitous O</a:t>
            </a:r>
            <a:r>
              <a:rPr lang="en-US" sz="25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circulation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Decomposition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Respiration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still occurring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Low O</a:t>
            </a:r>
            <a:r>
              <a:rPr lang="en-US" sz="25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levels cause death,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continuing decomposition</a:t>
            </a:r>
            <a:endParaRPr lang="en-US" sz="2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19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Calibri" pitchFamily="34" charset="0"/>
                <a:cs typeface="Calibri" pitchFamily="34" charset="0"/>
              </a:rPr>
              <a:t>Biological SOD</a:t>
            </a:r>
            <a:endParaRPr lang="en-US" sz="4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Erin\Downloads\chartfor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0"/>
            <a:ext cx="461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4.gif (357×51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75" b="54375"/>
          <a:stretch/>
        </p:blipFill>
        <p:spPr bwMode="auto">
          <a:xfrm>
            <a:off x="762907" y="-988773"/>
            <a:ext cx="3400425" cy="4876801"/>
          </a:xfrm>
          <a:prstGeom prst="rect">
            <a:avLst/>
          </a:prstGeom>
          <a:noFill/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76200" y="3810001"/>
            <a:ext cx="1752600" cy="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810002"/>
            <a:ext cx="2286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810001"/>
            <a:ext cx="19812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3810001"/>
            <a:ext cx="1592943" cy="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15200" y="3810001"/>
            <a:ext cx="1828800" cy="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3855371"/>
            <a:ext cx="9220200" cy="305162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43" y="4548426"/>
            <a:ext cx="10550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 (II)</a:t>
            </a: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(II)</a:t>
            </a:r>
            <a:endParaRPr lang="en-US" sz="2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3802" y="4215682"/>
            <a:ext cx="1642378" cy="15272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5" name="Oval 34"/>
          <p:cNvSpPr/>
          <p:nvPr/>
        </p:nvSpPr>
        <p:spPr>
          <a:xfrm>
            <a:off x="4055611" y="2654469"/>
            <a:ext cx="1642378" cy="15272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2" name="TextBox 31"/>
          <p:cNvSpPr txBox="1"/>
          <p:nvPr/>
        </p:nvSpPr>
        <p:spPr>
          <a:xfrm>
            <a:off x="4204981" y="3070530"/>
            <a:ext cx="13436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Fe(OH)</a:t>
            </a:r>
            <a:r>
              <a:rPr lang="en-US" sz="25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5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(OH)</a:t>
            </a:r>
            <a:r>
              <a:rPr lang="en-US" sz="25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2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4200" y="4187738"/>
            <a:ext cx="1642378" cy="15272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TextBox 35"/>
          <p:cNvSpPr txBox="1"/>
          <p:nvPr/>
        </p:nvSpPr>
        <p:spPr>
          <a:xfrm>
            <a:off x="7227840" y="4548426"/>
            <a:ext cx="10550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 (II)</a:t>
            </a: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(II)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Chemical Sediment Oxygen Demand</a:t>
            </a:r>
            <a:endParaRPr lang="en-US" sz="4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53600" y="2228165"/>
            <a:ext cx="159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current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Gas bubbles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-20782"/>
            <a:ext cx="9144178" cy="64256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http://www.sciencedirect.com/science/article/pii/S0141113612001043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9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13543"/>
            <a:ext cx="8077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Can we </a:t>
            </a:r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estimate SOD      </a:t>
            </a:r>
          </a:p>
          <a:p>
            <a:r>
              <a:rPr lang="en-US" sz="4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     without benthic oxygen </a:t>
            </a:r>
          </a:p>
          <a:p>
            <a:r>
              <a:rPr lang="en-US" sz="4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      chambers?</a:t>
            </a:r>
          </a:p>
          <a:p>
            <a:endParaRPr lang="en-US" sz="4500" dirty="0">
              <a:latin typeface="Calibri" pitchFamily="34" charset="0"/>
              <a:cs typeface="Calibri" pitchFamily="34" charset="0"/>
            </a:endParaRPr>
          </a:p>
          <a:p>
            <a:endParaRPr lang="en-US" sz="4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alibri" pitchFamily="34" charset="0"/>
                <a:cs typeface="Calibri" pitchFamily="34" charset="0"/>
              </a:rPr>
              <a:t>Research Questions</a:t>
            </a:r>
            <a:endParaRPr lang="en-US" sz="5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10716</TotalTime>
  <Words>921</Words>
  <Application>Microsoft Office PowerPoint</Application>
  <PresentationFormat>On-screen Show (4:3)</PresentationFormat>
  <Paragraphs>247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Determining a PROXY for Sediment Oxygen Demand of Coastal Estuaries  </vt:lpstr>
      <vt:lpstr>Sediment Oxygen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Sediment</vt:lpstr>
      <vt:lpstr>PowerPoint Presentation</vt:lpstr>
      <vt:lpstr>Porewater Data</vt:lpstr>
      <vt:lpstr>PowerPoint Presentation</vt:lpstr>
      <vt:lpstr>PowerPoint Presentation</vt:lpstr>
      <vt:lpstr>PowerPoint Presentation</vt:lpstr>
      <vt:lpstr>Tampa &amp; Weeks PCA</vt:lpstr>
      <vt:lpstr>PowerPoint Presentation</vt:lpstr>
      <vt:lpstr>PowerPoint Presentation</vt:lpstr>
      <vt:lpstr>Conclusion &amp; Future Goals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a PROXY for Sediment Oxygen Demand of Coastal Estuaries</dc:title>
  <dc:creator>Erin</dc:creator>
  <cp:lastModifiedBy>Erin</cp:lastModifiedBy>
  <cp:revision>87</cp:revision>
  <dcterms:created xsi:type="dcterms:W3CDTF">2006-08-16T00:00:00Z</dcterms:created>
  <dcterms:modified xsi:type="dcterms:W3CDTF">2012-11-07T12:23:44Z</dcterms:modified>
</cp:coreProperties>
</file>