
<file path=[Content_Types].xml><?xml version="1.0" encoding="utf-8"?>
<Types xmlns="http://schemas.openxmlformats.org/package/2006/content-types">
  <Override PartName="/ppt/slides/slide14.xml" ContentType="application/vnd.openxmlformats-officedocument.presentationml.slide+xml"/>
  <Override PartName="/ppt/slideLayouts/slideLayout11.xml" ContentType="application/vnd.openxmlformats-officedocument.presentationml.slideLayout+xml"/>
  <Default Extension="png" ContentType="image/png"/>
  <Override PartName="/ppt/slides/slide22.xml" ContentType="application/vnd.openxmlformats-officedocument.presentationml.slide+xml"/>
  <Override PartName="/ppt/slides/slide11.xml" ContentType="application/vnd.openxmlformats-officedocument.presentationml.slide+xml"/>
  <Override PartName="/docProps/core.xml" ContentType="application/vnd.openxmlformats-package.core-properties+xml"/>
  <Override PartName="/ppt/slides/slide9.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s/slide15.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2.xml" ContentType="application/vnd.openxmlformats-officedocument.presentationml.slide+xml"/>
  <Override PartName="/ppt/viewProps.xml" ContentType="application/vnd.openxmlformats-officedocument.presentationml.viewProps+xml"/>
  <Override PartName="/ppt/slides/slide20.xml" ContentType="application/vnd.openxmlformats-officedocument.presentationml.slide+xml"/>
  <Override PartName="/docProps/app.xml" ContentType="application/vnd.openxmlformats-officedocument.extended-properties+xml"/>
  <Override PartName="/ppt/slides/slide7.xml" ContentType="application/vnd.openxmlformats-officedocument.presentationml.slide+xml"/>
  <Override PartName="/ppt/presProps.xml" ContentType="application/vnd.openxmlformats-officedocument.presentationml.presProps+xml"/>
  <Override PartName="/ppt/slideLayouts/slideLayout8.xml" ContentType="application/vnd.openxmlformats-officedocument.presentationml.slideLayout+xml"/>
  <Default Extension="xml" ContentType="application/xml"/>
  <Override PartName="/ppt/slides/slide4.xml" ContentType="application/vnd.openxmlformats-officedocument.presentationml.slide+xml"/>
  <Override PartName="/ppt/slides/slide19.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16.xml" ContentType="application/vnd.openxmlformats-officedocument.presentationml.slide+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s/slide13.xml" ContentType="application/vnd.openxmlformats-officedocument.presentationml.slide+xml"/>
  <Default Extension="rels" ContentType="application/vnd.openxmlformats-package.relationships+xml"/>
  <Override PartName="/ppt/slides/slide21.xml" ContentType="application/vnd.openxmlformats-officedocument.presentationml.slide+xml"/>
  <Override PartName="/ppt/slides/slide10.xml" ContentType="application/vnd.openxmlformats-officedocument.presentationml.slide+xml"/>
  <Default Extension="jpeg" ContentType="image/jpeg"/>
  <Override PartName="/ppt/slides/slide8.xml" ContentType="application/vnd.openxmlformats-officedocument.presentationml.slide+xml"/>
  <Override PartName="/ppt/tableStyles.xml" ContentType="application/vnd.openxmlformats-officedocument.presentationml.tableStyles+xml"/>
  <Override PartName="/ppt/slideLayouts/slideLayout9.xml" ContentType="application/vnd.openxmlformats-officedocument.presentationml.slideLayout+xml"/>
  <Override PartName="/ppt/slides/slide5.xml" ContentType="application/vnd.openxmlformats-officedocument.presentationml.slide+xml"/>
  <Override PartName="/ppt/slideLayouts/slideLayout6.xml" ContentType="application/vnd.openxmlformats-officedocument.presentationml.slideLayout+xml"/>
  <Override PartName="/ppt/theme/theme1.xml" ContentType="application/vnd.openxmlformats-officedocument.theme+xml"/>
  <Override PartName="/ppt/slides/slide2.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Default Extension="bin" ContentType="application/vnd.openxmlformats-officedocument.presentationml.printerSettings"/>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8" r:id="rId3"/>
    <p:sldId id="271" r:id="rId4"/>
    <p:sldId id="272" r:id="rId5"/>
    <p:sldId id="263" r:id="rId6"/>
    <p:sldId id="262" r:id="rId7"/>
    <p:sldId id="259" r:id="rId8"/>
    <p:sldId id="257" r:id="rId9"/>
    <p:sldId id="269" r:id="rId10"/>
    <p:sldId id="270" r:id="rId11"/>
    <p:sldId id="273" r:id="rId12"/>
    <p:sldId id="275" r:id="rId13"/>
    <p:sldId id="274" r:id="rId14"/>
    <p:sldId id="277" r:id="rId15"/>
    <p:sldId id="279" r:id="rId16"/>
    <p:sldId id="280" r:id="rId17"/>
    <p:sldId id="276" r:id="rId18"/>
    <p:sldId id="278" r:id="rId19"/>
    <p:sldId id="282" r:id="rId20"/>
    <p:sldId id="283" r:id="rId21"/>
    <p:sldId id="284" r:id="rId22"/>
    <p:sldId id="28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F2A80"/>
    <a:srgbClr val="EA1CEF"/>
    <a:srgbClr val="F91AC3"/>
    <a:srgbClr val="31AA03"/>
    <a:srgbClr val="FFD706"/>
    <a:srgbClr val="FFFA1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2" d="100"/>
          <a:sy n="102" d="100"/>
        </p:scale>
        <p:origin x="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8"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1C22FB-7795-054E-9076-B747C752AF31}" type="datetimeFigureOut">
              <a:rPr lang="en-US" smtClean="0"/>
              <a:pPr/>
              <a:t>11/19/12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1C22FB-7795-054E-9076-B747C752AF31}" type="datetimeFigureOut">
              <a:rPr lang="en-US" smtClean="0"/>
              <a:pPr/>
              <a:t>11/19/12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1C22FB-7795-054E-9076-B747C752AF31}" type="datetimeFigureOut">
              <a:rPr lang="en-US" smtClean="0"/>
              <a:pPr/>
              <a:t>11/19/12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1C22FB-7795-054E-9076-B747C752AF31}" type="datetimeFigureOut">
              <a:rPr lang="en-US" smtClean="0"/>
              <a:pPr/>
              <a:t>11/19/12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1C22FB-7795-054E-9076-B747C752AF31}" type="datetimeFigureOut">
              <a:rPr lang="en-US" smtClean="0"/>
              <a:pPr/>
              <a:t>11/19/12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1C22FB-7795-054E-9076-B747C752AF31}" type="datetimeFigureOut">
              <a:rPr lang="en-US" smtClean="0"/>
              <a:pPr/>
              <a:t>11/19/12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1C22FB-7795-054E-9076-B747C752AF31}" type="datetimeFigureOut">
              <a:rPr lang="en-US" smtClean="0"/>
              <a:pPr/>
              <a:t>11/19/12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1C22FB-7795-054E-9076-B747C752AF31}" type="datetimeFigureOut">
              <a:rPr lang="en-US" smtClean="0"/>
              <a:pPr/>
              <a:t>11/19/12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C22FB-7795-054E-9076-B747C752AF31}" type="datetimeFigureOut">
              <a:rPr lang="en-US" smtClean="0"/>
              <a:pPr/>
              <a:t>11/19/12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1C22FB-7795-054E-9076-B747C752AF31}" type="datetimeFigureOut">
              <a:rPr lang="en-US" smtClean="0"/>
              <a:pPr/>
              <a:t>11/19/12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1C22FB-7795-054E-9076-B747C752AF31}" type="datetimeFigureOut">
              <a:rPr lang="en-US" smtClean="0"/>
              <a:pPr/>
              <a:t>11/19/12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BCCFB-67CD-3F4B-A50C-8992805151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C22FB-7795-054E-9076-B747C752AF31}" type="datetimeFigureOut">
              <a:rPr lang="en-US" smtClean="0"/>
              <a:pPr/>
              <a:t>11/19/12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BCCFB-67CD-3F4B-A50C-8992805151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3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inbow bridge.png"/>
          <p:cNvPicPr>
            <a:picLocks noChangeAspect="1"/>
          </p:cNvPicPr>
          <p:nvPr/>
        </p:nvPicPr>
        <p:blipFill>
          <a:blip r:embed="rId2"/>
          <a:stretch>
            <a:fillRect/>
          </a:stretch>
        </p:blipFill>
        <p:spPr>
          <a:xfrm>
            <a:off x="-292924" y="1898908"/>
            <a:ext cx="5707010" cy="5012341"/>
          </a:xfrm>
          <a:prstGeom prst="rect">
            <a:avLst/>
          </a:prstGeom>
        </p:spPr>
      </p:pic>
      <p:sp>
        <p:nvSpPr>
          <p:cNvPr id="2" name="Title 1"/>
          <p:cNvSpPr>
            <a:spLocks noGrp="1"/>
          </p:cNvSpPr>
          <p:nvPr>
            <p:ph type="ctrTitle"/>
          </p:nvPr>
        </p:nvSpPr>
        <p:spPr>
          <a:xfrm>
            <a:off x="445345" y="428883"/>
            <a:ext cx="8458200" cy="1470025"/>
          </a:xfrm>
        </p:spPr>
        <p:txBody>
          <a:bodyPr>
            <a:noAutofit/>
          </a:bodyPr>
          <a:lstStyle/>
          <a:p>
            <a:r>
              <a:rPr lang="en-US" sz="3600" b="1" dirty="0" smtClean="0">
                <a:solidFill>
                  <a:schemeClr val="tx2">
                    <a:lumMod val="75000"/>
                  </a:schemeClr>
                </a:solidFill>
              </a:rPr>
              <a:t>Stimulating Interest of Non-science Majors with Course Activities that </a:t>
            </a:r>
            <a:r>
              <a:rPr lang="en-US" sz="3600" b="1" dirty="0">
                <a:solidFill>
                  <a:schemeClr val="tx2">
                    <a:lumMod val="75000"/>
                  </a:schemeClr>
                </a:solidFill>
              </a:rPr>
              <a:t>a</a:t>
            </a:r>
            <a:r>
              <a:rPr lang="en-US" sz="3600" b="1" dirty="0" smtClean="0">
                <a:solidFill>
                  <a:schemeClr val="tx2">
                    <a:lumMod val="75000"/>
                  </a:schemeClr>
                </a:solidFill>
              </a:rPr>
              <a:t>re Relevant to Their Own Surroundings and Lives</a:t>
            </a:r>
            <a:r>
              <a:rPr lang="en-US" sz="3600" dirty="0" smtClean="0">
                <a:solidFill>
                  <a:schemeClr val="tx2">
                    <a:lumMod val="75000"/>
                  </a:schemeClr>
                </a:solidFill>
              </a:rPr>
              <a:t/>
            </a:r>
            <a:br>
              <a:rPr lang="en-US" sz="3600" dirty="0" smtClean="0">
                <a:solidFill>
                  <a:schemeClr val="tx2">
                    <a:lumMod val="75000"/>
                  </a:schemeClr>
                </a:solidFill>
              </a:rPr>
            </a:br>
            <a:endParaRPr lang="en-US" sz="3600" dirty="0">
              <a:solidFill>
                <a:schemeClr val="tx2">
                  <a:lumMod val="75000"/>
                </a:schemeClr>
              </a:solidFill>
            </a:endParaRPr>
          </a:p>
        </p:txBody>
      </p:sp>
      <p:sp>
        <p:nvSpPr>
          <p:cNvPr id="3" name="Subtitle 2"/>
          <p:cNvSpPr>
            <a:spLocks noGrp="1"/>
          </p:cNvSpPr>
          <p:nvPr>
            <p:ph type="subTitle" idx="1"/>
          </p:nvPr>
        </p:nvSpPr>
        <p:spPr>
          <a:xfrm>
            <a:off x="5595521" y="1733958"/>
            <a:ext cx="3591768" cy="1449105"/>
          </a:xfrm>
        </p:spPr>
        <p:txBody>
          <a:bodyPr>
            <a:normAutofit/>
          </a:bodyPr>
          <a:lstStyle/>
          <a:p>
            <a:r>
              <a:rPr lang="en-US" sz="2400" b="1" i="1" dirty="0" smtClean="0">
                <a:solidFill>
                  <a:srgbClr val="FFFF00"/>
                </a:solidFill>
              </a:rPr>
              <a:t>Elizabeth Nagy-Shadman</a:t>
            </a:r>
          </a:p>
          <a:p>
            <a:r>
              <a:rPr lang="en-US" sz="2400" b="1" i="1" dirty="0" smtClean="0">
                <a:solidFill>
                  <a:srgbClr val="FFFF00"/>
                </a:solidFill>
              </a:rPr>
              <a:t>Pasadena City College, California</a:t>
            </a:r>
            <a:endParaRPr lang="en-US" sz="2400" b="1" i="1" dirty="0">
              <a:solidFill>
                <a:srgbClr val="FFFF00"/>
              </a:solidFill>
            </a:endParaRPr>
          </a:p>
        </p:txBody>
      </p:sp>
      <p:pic>
        <p:nvPicPr>
          <p:cNvPr id="6" name="Picture 5" descr="happy students"/>
          <p:cNvPicPr>
            <a:picLocks noChangeAspect="1"/>
          </p:cNvPicPr>
          <p:nvPr/>
        </p:nvPicPr>
        <p:blipFill>
          <a:blip r:embed="rId3"/>
          <a:stretch>
            <a:fillRect/>
          </a:stretch>
        </p:blipFill>
        <p:spPr>
          <a:xfrm>
            <a:off x="230921" y="1898908"/>
            <a:ext cx="3067930" cy="4375963"/>
          </a:xfrm>
          <a:prstGeom prst="rect">
            <a:avLst/>
          </a:prstGeom>
        </p:spPr>
      </p:pic>
      <p:sp>
        <p:nvSpPr>
          <p:cNvPr id="8" name="Subtitle 2"/>
          <p:cNvSpPr txBox="1">
            <a:spLocks/>
          </p:cNvSpPr>
          <p:nvPr/>
        </p:nvSpPr>
        <p:spPr>
          <a:xfrm>
            <a:off x="5414086" y="1748513"/>
            <a:ext cx="4051636" cy="1449105"/>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1" u="none" strike="noStrike" kern="1200" cap="none" spc="0" normalizeH="0" baseline="0" noProof="0" dirty="0" smtClean="0">
                <a:ln>
                  <a:noFill/>
                </a:ln>
                <a:effectLst/>
                <a:uLnTx/>
                <a:uFillTx/>
                <a:latin typeface="+mn-lt"/>
                <a:ea typeface="+mn-ea"/>
                <a:cs typeface="+mn-cs"/>
              </a:rPr>
              <a:t>Elizabeth Nagy-Shadman</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1" u="none" strike="noStrike" kern="1200" cap="none" spc="0" normalizeH="0" baseline="0" noProof="0" dirty="0" smtClean="0">
                <a:ln>
                  <a:noFill/>
                </a:ln>
                <a:effectLst/>
                <a:uLnTx/>
                <a:uFillTx/>
                <a:latin typeface="+mn-lt"/>
                <a:ea typeface="+mn-ea"/>
                <a:cs typeface="+mn-cs"/>
              </a:rPr>
              <a:t>Pasadena City College, California</a:t>
            </a:r>
            <a:endParaRPr kumimoji="0" lang="en-US" sz="2400" b="1" i="1" u="none" strike="noStrike" kern="1200" cap="none" spc="0" normalizeH="0" baseline="0" noProof="0" dirty="0">
              <a:ln>
                <a:noFill/>
              </a:ln>
              <a:effectLst/>
              <a:uLnTx/>
              <a:uFillTx/>
              <a:latin typeface="+mn-lt"/>
              <a:ea typeface="+mn-ea"/>
              <a:cs typeface="+mn-cs"/>
            </a:endParaRPr>
          </a:p>
        </p:txBody>
      </p:sp>
      <p:pic>
        <p:nvPicPr>
          <p:cNvPr id="9" name="Picture 8" descr="rafting.jpg"/>
          <p:cNvPicPr>
            <a:picLocks noChangeAspect="1"/>
          </p:cNvPicPr>
          <p:nvPr/>
        </p:nvPicPr>
        <p:blipFill>
          <a:blip r:embed="rId4"/>
          <a:stretch>
            <a:fillRect/>
          </a:stretch>
        </p:blipFill>
        <p:spPr>
          <a:xfrm>
            <a:off x="5113218" y="3889550"/>
            <a:ext cx="4030782" cy="2721025"/>
          </a:xfrm>
          <a:prstGeom prst="rect">
            <a:avLst/>
          </a:prstGeom>
        </p:spPr>
      </p:pic>
      <p:pic>
        <p:nvPicPr>
          <p:cNvPr id="7" name="Picture 6" descr="rio hondo la river"/>
          <p:cNvPicPr>
            <a:picLocks noChangeAspect="1"/>
          </p:cNvPicPr>
          <p:nvPr/>
        </p:nvPicPr>
        <p:blipFill>
          <a:blip r:embed="rId5"/>
          <a:stretch>
            <a:fillRect/>
          </a:stretch>
        </p:blipFill>
        <p:spPr>
          <a:xfrm>
            <a:off x="3564866" y="2995827"/>
            <a:ext cx="5440989" cy="3279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xit" presetSubtype="4" accel="50000" decel="50000" fill="hold" nodeType="with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par>
                                <p:cTn id="17" presetID="2" presetClass="exit" presetSubtype="4" accel="50000" decel="50000" fill="hold" grpId="0" nodeType="with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3608"/>
            <a:ext cx="8229600" cy="1143000"/>
          </a:xfrm>
        </p:spPr>
        <p:txBody>
          <a:bodyPr>
            <a:normAutofit fontScale="90000"/>
          </a:bodyPr>
          <a:lstStyle/>
          <a:p>
            <a:r>
              <a:rPr lang="en-US" dirty="0" smtClean="0">
                <a:solidFill>
                  <a:srgbClr val="FF0000"/>
                </a:solidFill>
              </a:rPr>
              <a:t>Classroom activities </a:t>
            </a:r>
            <a:r>
              <a:rPr lang="en-US" dirty="0" smtClean="0"/>
              <a:t>that touch on topics relevant to students’ lives </a:t>
            </a:r>
            <a:br>
              <a:rPr lang="en-US" dirty="0" smtClean="0"/>
            </a:br>
            <a:endParaRPr lang="en-US" dirty="0"/>
          </a:p>
        </p:txBody>
      </p:sp>
      <p:sp>
        <p:nvSpPr>
          <p:cNvPr id="3" name="Content Placeholder 2"/>
          <p:cNvSpPr>
            <a:spLocks noGrp="1"/>
          </p:cNvSpPr>
          <p:nvPr>
            <p:ph idx="1"/>
          </p:nvPr>
        </p:nvSpPr>
        <p:spPr>
          <a:xfrm>
            <a:off x="143814" y="1435250"/>
            <a:ext cx="8229600" cy="4525963"/>
          </a:xfrm>
        </p:spPr>
        <p:txBody>
          <a:bodyPr/>
          <a:lstStyle/>
          <a:p>
            <a:r>
              <a:rPr lang="en-US" dirty="0" smtClean="0"/>
              <a:t>What are </a:t>
            </a:r>
            <a:r>
              <a:rPr lang="en-US" dirty="0" smtClean="0">
                <a:solidFill>
                  <a:srgbClr val="FF0000"/>
                </a:solidFill>
              </a:rPr>
              <a:t>global </a:t>
            </a:r>
            <a:r>
              <a:rPr lang="en-US" dirty="0" smtClean="0"/>
              <a:t>environmental concerns?</a:t>
            </a:r>
          </a:p>
          <a:p>
            <a:pPr lvl="2">
              <a:buFont typeface="Courier New"/>
              <a:buChar char="o"/>
            </a:pPr>
            <a:r>
              <a:rPr lang="en-US" sz="3000" dirty="0" smtClean="0"/>
              <a:t> Loss of biodiversity and extinctions (ocean acidification)</a:t>
            </a:r>
          </a:p>
          <a:p>
            <a:pPr lvl="2">
              <a:buFont typeface="Courier New"/>
              <a:buChar char="o"/>
            </a:pPr>
            <a:r>
              <a:rPr lang="en-US" sz="3000" dirty="0" smtClean="0"/>
              <a:t> Climate change and global warming</a:t>
            </a:r>
          </a:p>
          <a:p>
            <a:pPr lvl="2">
              <a:buFont typeface="Courier New"/>
              <a:buChar char="o"/>
            </a:pPr>
            <a:r>
              <a:rPr lang="en-US" sz="3000" dirty="0" smtClean="0"/>
              <a:t> Ozone depletion</a:t>
            </a:r>
          </a:p>
          <a:p>
            <a:pPr lvl="2">
              <a:buFont typeface="Courier New"/>
              <a:buChar char="o"/>
            </a:pPr>
            <a:r>
              <a:rPr lang="en-US" sz="3000" dirty="0" smtClean="0"/>
              <a:t> Resource depletion</a:t>
            </a:r>
          </a:p>
          <a:p>
            <a:pPr lvl="2">
              <a:buFont typeface="Courier New"/>
              <a:buChar char="o"/>
            </a:pPr>
            <a:r>
              <a:rPr lang="en-US" sz="3000" dirty="0" smtClean="0"/>
              <a:t> Renewable vs. nonrenewable energy</a:t>
            </a:r>
          </a:p>
          <a:p>
            <a:pPr lvl="2"/>
            <a:endParaRPr lang="en-US" dirty="0" smtClean="0"/>
          </a:p>
        </p:txBody>
      </p:sp>
      <p:pic>
        <p:nvPicPr>
          <p:cNvPr id="4" name="Picture 3"/>
          <p:cNvPicPr>
            <a:picLocks noChangeAspect="1"/>
          </p:cNvPicPr>
          <p:nvPr/>
        </p:nvPicPr>
        <p:blipFill>
          <a:blip r:embed="rId2"/>
          <a:stretch>
            <a:fillRect/>
          </a:stretch>
        </p:blipFill>
        <p:spPr>
          <a:xfrm rot="20072597">
            <a:off x="6856202" y="3228392"/>
            <a:ext cx="2095531" cy="1296125"/>
          </a:xfrm>
          <a:prstGeom prst="rect">
            <a:avLst/>
          </a:prstGeom>
        </p:spPr>
      </p:pic>
      <p:pic>
        <p:nvPicPr>
          <p:cNvPr id="5" name="Picture 4"/>
          <p:cNvPicPr>
            <a:picLocks noChangeAspect="1"/>
          </p:cNvPicPr>
          <p:nvPr/>
        </p:nvPicPr>
        <p:blipFill>
          <a:blip r:embed="rId3"/>
          <a:stretch>
            <a:fillRect/>
          </a:stretch>
        </p:blipFill>
        <p:spPr>
          <a:xfrm>
            <a:off x="143814" y="5250297"/>
            <a:ext cx="1974364" cy="1439041"/>
          </a:xfrm>
          <a:prstGeom prst="rect">
            <a:avLst/>
          </a:prstGeom>
        </p:spPr>
      </p:pic>
      <p:pic>
        <p:nvPicPr>
          <p:cNvPr id="6" name="Picture 5"/>
          <p:cNvPicPr>
            <a:picLocks noChangeAspect="1"/>
          </p:cNvPicPr>
          <p:nvPr/>
        </p:nvPicPr>
        <p:blipFill>
          <a:blip r:embed="rId4"/>
          <a:stretch>
            <a:fillRect/>
          </a:stretch>
        </p:blipFill>
        <p:spPr>
          <a:xfrm>
            <a:off x="2637632" y="5250297"/>
            <a:ext cx="1978538" cy="1483903"/>
          </a:xfrm>
          <a:prstGeom prst="rect">
            <a:avLst/>
          </a:prstGeom>
        </p:spPr>
      </p:pic>
      <p:pic>
        <p:nvPicPr>
          <p:cNvPr id="7" name="Picture 6"/>
          <p:cNvPicPr>
            <a:picLocks noChangeAspect="1"/>
          </p:cNvPicPr>
          <p:nvPr/>
        </p:nvPicPr>
        <p:blipFill>
          <a:blip r:embed="rId5"/>
          <a:stretch>
            <a:fillRect/>
          </a:stretch>
        </p:blipFill>
        <p:spPr>
          <a:xfrm>
            <a:off x="5056594" y="5250297"/>
            <a:ext cx="1918722" cy="1439041"/>
          </a:xfrm>
          <a:prstGeom prst="rect">
            <a:avLst/>
          </a:prstGeom>
        </p:spPr>
      </p:pic>
      <p:pic>
        <p:nvPicPr>
          <p:cNvPr id="8" name="Picture 7"/>
          <p:cNvPicPr>
            <a:picLocks noChangeAspect="1"/>
          </p:cNvPicPr>
          <p:nvPr/>
        </p:nvPicPr>
        <p:blipFill>
          <a:blip r:embed="rId6"/>
          <a:stretch>
            <a:fillRect/>
          </a:stretch>
        </p:blipFill>
        <p:spPr>
          <a:xfrm>
            <a:off x="7397608" y="4911956"/>
            <a:ext cx="1532225" cy="177738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115731" y="3305354"/>
            <a:ext cx="2726267" cy="3313781"/>
          </a:xfrm>
          <a:prstGeom prst="rect">
            <a:avLst/>
          </a:prstGeom>
        </p:spPr>
      </p:pic>
      <p:sp>
        <p:nvSpPr>
          <p:cNvPr id="10" name="Rectangle 9"/>
          <p:cNvSpPr/>
          <p:nvPr/>
        </p:nvSpPr>
        <p:spPr>
          <a:xfrm>
            <a:off x="457199" y="2392675"/>
            <a:ext cx="8686801" cy="523220"/>
          </a:xfrm>
          <a:prstGeom prst="rect">
            <a:avLst/>
          </a:prstGeom>
        </p:spPr>
        <p:txBody>
          <a:bodyPr wrap="square">
            <a:spAutoFit/>
          </a:bodyPr>
          <a:lstStyle/>
          <a:p>
            <a:r>
              <a:rPr lang="en-US" sz="2800" dirty="0" smtClean="0"/>
              <a:t>http://</a:t>
            </a:r>
            <a:r>
              <a:rPr lang="en-US" sz="2800" dirty="0" err="1" smtClean="0"/>
              <a:t>www.earthquakecountry.info/roots/steps.html</a:t>
            </a:r>
            <a:endParaRPr lang="en-US" sz="2800" dirty="0"/>
          </a:p>
        </p:txBody>
      </p:sp>
      <p:sp>
        <p:nvSpPr>
          <p:cNvPr id="11" name="Title 10"/>
          <p:cNvSpPr>
            <a:spLocks noGrp="1"/>
          </p:cNvSpPr>
          <p:nvPr>
            <p:ph type="title"/>
          </p:nvPr>
        </p:nvSpPr>
        <p:spPr>
          <a:xfrm>
            <a:off x="457200" y="274638"/>
            <a:ext cx="8686800" cy="1143000"/>
          </a:xfrm>
        </p:spPr>
        <p:txBody>
          <a:bodyPr>
            <a:normAutofit fontScale="90000"/>
          </a:bodyPr>
          <a:lstStyle/>
          <a:p>
            <a:r>
              <a:rPr lang="en-US" b="1" dirty="0" smtClean="0">
                <a:solidFill>
                  <a:srgbClr val="660066"/>
                </a:solidFill>
              </a:rPr>
              <a:t>Earthquake</a:t>
            </a:r>
            <a:br>
              <a:rPr lang="en-US" b="1" dirty="0" smtClean="0">
                <a:solidFill>
                  <a:srgbClr val="660066"/>
                </a:solidFill>
              </a:rPr>
            </a:br>
            <a:r>
              <a:rPr lang="en-US" b="1" dirty="0" smtClean="0">
                <a:solidFill>
                  <a:srgbClr val="660066"/>
                </a:solidFill>
              </a:rPr>
              <a:t>(or other natural disaster) preparedness</a:t>
            </a:r>
            <a:br>
              <a:rPr lang="en-US" b="1" dirty="0" smtClean="0">
                <a:solidFill>
                  <a:srgbClr val="660066"/>
                </a:solidFill>
              </a:rPr>
            </a:br>
            <a:endParaRPr lang="en-US" dirty="0"/>
          </a:p>
        </p:txBody>
      </p:sp>
      <p:sp>
        <p:nvSpPr>
          <p:cNvPr id="12" name="TextBox 11"/>
          <p:cNvSpPr txBox="1"/>
          <p:nvPr/>
        </p:nvSpPr>
        <p:spPr>
          <a:xfrm>
            <a:off x="457200" y="1330218"/>
            <a:ext cx="8009467" cy="830997"/>
          </a:xfrm>
          <a:prstGeom prst="rect">
            <a:avLst/>
          </a:prstGeom>
          <a:noFill/>
        </p:spPr>
        <p:txBody>
          <a:bodyPr wrap="square" rtlCol="0">
            <a:spAutoFit/>
          </a:bodyPr>
          <a:lstStyle/>
          <a:p>
            <a:r>
              <a:rPr lang="en-US" sz="2400" dirty="0" smtClean="0"/>
              <a:t>Visit the website: “Putting down roots in earthquake country” and read the 7 steps outlined for earthquake safety.</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686800" cy="1143000"/>
          </a:xfrm>
        </p:spPr>
        <p:txBody>
          <a:bodyPr>
            <a:normAutofit fontScale="90000"/>
          </a:bodyPr>
          <a:lstStyle/>
          <a:p>
            <a:r>
              <a:rPr lang="en-US" b="1" dirty="0" smtClean="0">
                <a:solidFill>
                  <a:srgbClr val="660066"/>
                </a:solidFill>
              </a:rPr>
              <a:t>Earthquake</a:t>
            </a:r>
            <a:br>
              <a:rPr lang="en-US" b="1" dirty="0" smtClean="0">
                <a:solidFill>
                  <a:srgbClr val="660066"/>
                </a:solidFill>
              </a:rPr>
            </a:br>
            <a:r>
              <a:rPr lang="en-US" b="1" dirty="0" smtClean="0">
                <a:solidFill>
                  <a:srgbClr val="660066"/>
                </a:solidFill>
              </a:rPr>
              <a:t>(or other natural disaster) preparedness</a:t>
            </a:r>
            <a:br>
              <a:rPr lang="en-US" b="1" dirty="0" smtClean="0">
                <a:solidFill>
                  <a:srgbClr val="660066"/>
                </a:solidFill>
              </a:rPr>
            </a:br>
            <a:endParaRPr lang="en-US" dirty="0"/>
          </a:p>
        </p:txBody>
      </p:sp>
      <p:sp>
        <p:nvSpPr>
          <p:cNvPr id="13" name="TextBox 12"/>
          <p:cNvSpPr txBox="1"/>
          <p:nvPr/>
        </p:nvSpPr>
        <p:spPr>
          <a:xfrm>
            <a:off x="220132" y="1333410"/>
            <a:ext cx="8923868" cy="5324535"/>
          </a:xfrm>
          <a:prstGeom prst="rect">
            <a:avLst/>
          </a:prstGeom>
          <a:noFill/>
        </p:spPr>
        <p:txBody>
          <a:bodyPr wrap="square" rtlCol="0">
            <a:spAutoFit/>
          </a:bodyPr>
          <a:lstStyle/>
          <a:p>
            <a:r>
              <a:rPr lang="en-US" sz="2000" dirty="0" smtClean="0"/>
              <a:t>Respond to the following 5 steps with action. Below are instructions for completing this exercise</a:t>
            </a:r>
          </a:p>
          <a:p>
            <a:endParaRPr lang="en-US" sz="2000" dirty="0" smtClean="0"/>
          </a:p>
          <a:p>
            <a:r>
              <a:rPr lang="en-US" sz="2000" b="1" dirty="0" smtClean="0"/>
              <a:t>Step 1: Home Hazards. </a:t>
            </a:r>
            <a:r>
              <a:rPr lang="en-US" sz="2000" dirty="0" smtClean="0"/>
              <a:t>Use the website to document home hazards. List hazards that you find and document them with photos. Take measures to correct at least 1 hazard and document your repair with a photo.</a:t>
            </a:r>
          </a:p>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smtClean="0"/>
          </a:p>
          <a:p>
            <a:r>
              <a:rPr lang="en-US" sz="2000" b="1" dirty="0" smtClean="0"/>
              <a:t>Step 2: Disaster Plan</a:t>
            </a:r>
            <a:r>
              <a:rPr lang="en-US" sz="2000" dirty="0" smtClean="0"/>
              <a:t>. Using the website guidelines, create a disaster plan for your housemates and you. Summarize your plan in one page.</a:t>
            </a:r>
          </a:p>
        </p:txBody>
      </p:sp>
      <p:pic>
        <p:nvPicPr>
          <p:cNvPr id="14" name="Picture 13"/>
          <p:cNvPicPr>
            <a:picLocks noChangeAspect="1"/>
          </p:cNvPicPr>
          <p:nvPr/>
        </p:nvPicPr>
        <p:blipFill>
          <a:blip r:embed="rId2"/>
          <a:stretch>
            <a:fillRect/>
          </a:stretch>
        </p:blipFill>
        <p:spPr>
          <a:xfrm>
            <a:off x="1248531" y="3352990"/>
            <a:ext cx="6794802" cy="213765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686800" cy="1143000"/>
          </a:xfrm>
        </p:spPr>
        <p:txBody>
          <a:bodyPr>
            <a:normAutofit fontScale="90000"/>
          </a:bodyPr>
          <a:lstStyle/>
          <a:p>
            <a:r>
              <a:rPr lang="en-US" b="1" dirty="0" smtClean="0">
                <a:solidFill>
                  <a:srgbClr val="660066"/>
                </a:solidFill>
              </a:rPr>
              <a:t>Earthquake</a:t>
            </a:r>
            <a:br>
              <a:rPr lang="en-US" b="1" dirty="0" smtClean="0">
                <a:solidFill>
                  <a:srgbClr val="660066"/>
                </a:solidFill>
              </a:rPr>
            </a:br>
            <a:r>
              <a:rPr lang="en-US" b="1" dirty="0" smtClean="0">
                <a:solidFill>
                  <a:srgbClr val="660066"/>
                </a:solidFill>
              </a:rPr>
              <a:t>(or other natural disaster) preparedness</a:t>
            </a:r>
            <a:br>
              <a:rPr lang="en-US" b="1" dirty="0" smtClean="0">
                <a:solidFill>
                  <a:srgbClr val="660066"/>
                </a:solidFill>
              </a:rPr>
            </a:br>
            <a:endParaRPr lang="en-US" dirty="0"/>
          </a:p>
        </p:txBody>
      </p:sp>
      <p:sp>
        <p:nvSpPr>
          <p:cNvPr id="7" name="TextBox 6"/>
          <p:cNvSpPr txBox="1"/>
          <p:nvPr/>
        </p:nvSpPr>
        <p:spPr>
          <a:xfrm>
            <a:off x="457200" y="1417638"/>
            <a:ext cx="8317741" cy="5016758"/>
          </a:xfrm>
          <a:prstGeom prst="rect">
            <a:avLst/>
          </a:prstGeom>
          <a:noFill/>
        </p:spPr>
        <p:txBody>
          <a:bodyPr wrap="square" rtlCol="0">
            <a:spAutoFit/>
          </a:bodyPr>
          <a:lstStyle/>
          <a:p>
            <a:r>
              <a:rPr lang="en-US" sz="2000" b="1" dirty="0" smtClean="0"/>
              <a:t>Step 3: Disaster Kit. </a:t>
            </a:r>
            <a:r>
              <a:rPr lang="en-US" sz="2000" dirty="0" smtClean="0"/>
              <a:t>Use the website to guide you in constructing your own disaster kit for home. Bring the kit to school on the date specified in the calendar. (You can leave the water at home, but bring a picture of you with the water).</a:t>
            </a:r>
          </a:p>
          <a:p>
            <a:endParaRPr lang="en-US" sz="2000" b="1" dirty="0" smtClean="0"/>
          </a:p>
          <a:p>
            <a:endParaRPr lang="en-US" sz="2000" b="1" dirty="0" smtClean="0"/>
          </a:p>
          <a:p>
            <a:endParaRPr lang="en-US" sz="2000" b="1" dirty="0" smtClean="0"/>
          </a:p>
          <a:p>
            <a:endParaRPr lang="en-US" sz="2000" b="1" dirty="0" smtClean="0"/>
          </a:p>
          <a:p>
            <a:endParaRPr lang="en-US" sz="2000" b="1" dirty="0" smtClean="0"/>
          </a:p>
          <a:p>
            <a:r>
              <a:rPr lang="en-US" sz="2000" b="1" dirty="0" smtClean="0"/>
              <a:t>Step 4: Building safety. </a:t>
            </a:r>
            <a:r>
              <a:rPr lang="en-US" sz="2000" dirty="0" smtClean="0"/>
              <a:t>Follow the guidelines to inspect the building in which you live. Take the structural safety quiz and report the results for your home.</a:t>
            </a:r>
          </a:p>
          <a:p>
            <a:endParaRPr lang="en-US" sz="2000" b="1" dirty="0" smtClean="0"/>
          </a:p>
          <a:p>
            <a:r>
              <a:rPr lang="en-US" sz="2000" b="1" dirty="0" smtClean="0"/>
              <a:t>Step 5. Protection during shaking. </a:t>
            </a:r>
            <a:r>
              <a:rPr lang="en-US" sz="2000" dirty="0" smtClean="0"/>
              <a:t>Visit the discussion of the “triangle of life”. Write a brief (1 paragraph) comparison of this technique to the recommended strategy of “drop-cover-hold”. What do the experts recommend?</a:t>
            </a:r>
          </a:p>
          <a:p>
            <a:endParaRPr lang="en-US" sz="2000" b="1" dirty="0" smtClean="0"/>
          </a:p>
        </p:txBody>
      </p:sp>
      <p:pic>
        <p:nvPicPr>
          <p:cNvPr id="8" name="Picture 7"/>
          <p:cNvPicPr>
            <a:picLocks noChangeAspect="1"/>
          </p:cNvPicPr>
          <p:nvPr/>
        </p:nvPicPr>
        <p:blipFill>
          <a:blip r:embed="rId2"/>
          <a:stretch>
            <a:fillRect/>
          </a:stretch>
        </p:blipFill>
        <p:spPr>
          <a:xfrm>
            <a:off x="5090602" y="2474323"/>
            <a:ext cx="2560925" cy="1517585"/>
          </a:xfrm>
          <a:prstGeom prst="rect">
            <a:avLst/>
          </a:prstGeom>
        </p:spPr>
      </p:pic>
      <p:pic>
        <p:nvPicPr>
          <p:cNvPr id="14" name="Picture 13"/>
          <p:cNvPicPr>
            <a:picLocks noChangeAspect="1"/>
          </p:cNvPicPr>
          <p:nvPr/>
        </p:nvPicPr>
        <p:blipFill>
          <a:blip r:embed="rId3"/>
          <a:stretch>
            <a:fillRect/>
          </a:stretch>
        </p:blipFill>
        <p:spPr>
          <a:xfrm>
            <a:off x="863600" y="2820718"/>
            <a:ext cx="3335867" cy="115066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FF0000"/>
                </a:solidFill>
              </a:rPr>
              <a:t>Water quality around your home</a:t>
            </a:r>
            <a:br>
              <a:rPr lang="en-US" b="1" dirty="0" smtClean="0">
                <a:solidFill>
                  <a:srgbClr val="FF0000"/>
                </a:solidFill>
              </a:rPr>
            </a:br>
            <a:endParaRPr lang="en-US" dirty="0">
              <a:solidFill>
                <a:srgbClr val="FF0000"/>
              </a:solidFill>
            </a:endParaRPr>
          </a:p>
        </p:txBody>
      </p:sp>
      <p:sp>
        <p:nvSpPr>
          <p:cNvPr id="9" name="Rectangle 8"/>
          <p:cNvSpPr/>
          <p:nvPr/>
        </p:nvSpPr>
        <p:spPr>
          <a:xfrm>
            <a:off x="292260" y="1039221"/>
            <a:ext cx="8686800" cy="3477875"/>
          </a:xfrm>
          <a:prstGeom prst="rect">
            <a:avLst/>
          </a:prstGeom>
        </p:spPr>
        <p:txBody>
          <a:bodyPr wrap="square">
            <a:spAutoFit/>
          </a:bodyPr>
          <a:lstStyle/>
          <a:p>
            <a:r>
              <a:rPr lang="en-US" sz="3000" dirty="0" smtClean="0"/>
              <a:t>PART 1: Students follow instructions to characterize the physical aspects around their homes:</a:t>
            </a:r>
          </a:p>
          <a:p>
            <a:r>
              <a:rPr lang="en-US" sz="3000" dirty="0" smtClean="0"/>
              <a:t>	- </a:t>
            </a:r>
            <a:r>
              <a:rPr lang="en-US" sz="3200" dirty="0" smtClean="0"/>
              <a:t>soil type and depth</a:t>
            </a:r>
          </a:p>
          <a:p>
            <a:r>
              <a:rPr lang="en-US" sz="3200" dirty="0" smtClean="0"/>
              <a:t>	- depth to bedrock</a:t>
            </a:r>
          </a:p>
          <a:p>
            <a:r>
              <a:rPr lang="en-US" sz="3200" dirty="0" smtClean="0"/>
              <a:t>	- depth to the water table</a:t>
            </a:r>
          </a:p>
          <a:p>
            <a:r>
              <a:rPr lang="en-US" sz="3200" dirty="0" smtClean="0"/>
              <a:t>	- location of wetlands, streams, or other surface water</a:t>
            </a:r>
            <a:endParaRPr lang="en-US" sz="3000" dirty="0"/>
          </a:p>
        </p:txBody>
      </p:sp>
      <p:pic>
        <p:nvPicPr>
          <p:cNvPr id="12" name="Picture 11"/>
          <p:cNvPicPr>
            <a:picLocks noChangeAspect="1"/>
          </p:cNvPicPr>
          <p:nvPr/>
        </p:nvPicPr>
        <p:blipFill>
          <a:blip r:embed="rId2"/>
          <a:stretch>
            <a:fillRect/>
          </a:stretch>
        </p:blipFill>
        <p:spPr>
          <a:xfrm>
            <a:off x="6626232" y="2094927"/>
            <a:ext cx="1825012" cy="1349962"/>
          </a:xfrm>
          <a:prstGeom prst="rect">
            <a:avLst/>
          </a:prstGeom>
        </p:spPr>
      </p:pic>
      <p:pic>
        <p:nvPicPr>
          <p:cNvPr id="17" name="Picture 16"/>
          <p:cNvPicPr>
            <a:picLocks noChangeAspect="1"/>
          </p:cNvPicPr>
          <p:nvPr/>
        </p:nvPicPr>
        <p:blipFill>
          <a:blip r:embed="rId3"/>
          <a:stretch>
            <a:fillRect/>
          </a:stretch>
        </p:blipFill>
        <p:spPr>
          <a:xfrm>
            <a:off x="2655341" y="4118375"/>
            <a:ext cx="4244199" cy="1618349"/>
          </a:xfrm>
          <a:prstGeom prst="rect">
            <a:avLst/>
          </a:prstGeom>
        </p:spPr>
      </p:pic>
      <p:sp>
        <p:nvSpPr>
          <p:cNvPr id="18" name="TextBox 17"/>
          <p:cNvSpPr txBox="1"/>
          <p:nvPr/>
        </p:nvSpPr>
        <p:spPr>
          <a:xfrm>
            <a:off x="770594" y="5934670"/>
            <a:ext cx="7680650" cy="923330"/>
          </a:xfrm>
          <a:prstGeom prst="rect">
            <a:avLst/>
          </a:prstGeom>
          <a:noFill/>
        </p:spPr>
        <p:txBody>
          <a:bodyPr wrap="square" rtlCol="0">
            <a:spAutoFit/>
          </a:bodyPr>
          <a:lstStyle/>
          <a:p>
            <a:r>
              <a:rPr lang="en-US" b="1" dirty="0" smtClean="0"/>
              <a:t>Steve </a:t>
            </a:r>
            <a:r>
              <a:rPr lang="en-US" b="1" dirty="0" err="1" smtClean="0"/>
              <a:t>Mellis</a:t>
            </a:r>
            <a:r>
              <a:rPr lang="en-US" b="1" dirty="0" smtClean="0"/>
              <a:t>, Water Quality Associate, MU (University of Missouri) Extension. Adapted from a work sheet by Alyson McCann, University of Rhode Island Cooperative Extension.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FF0000"/>
                </a:solidFill>
              </a:rPr>
              <a:t>Water quality around your home</a:t>
            </a:r>
            <a:br>
              <a:rPr lang="en-US" b="1" dirty="0" smtClean="0">
                <a:solidFill>
                  <a:srgbClr val="FF0000"/>
                </a:solidFill>
              </a:rPr>
            </a:br>
            <a:endParaRPr lang="en-US" dirty="0">
              <a:solidFill>
                <a:srgbClr val="FF0000"/>
              </a:solidFill>
            </a:endParaRPr>
          </a:p>
        </p:txBody>
      </p:sp>
      <p:sp>
        <p:nvSpPr>
          <p:cNvPr id="9" name="Rectangle 8"/>
          <p:cNvSpPr/>
          <p:nvPr/>
        </p:nvSpPr>
        <p:spPr>
          <a:xfrm>
            <a:off x="292260" y="1039221"/>
            <a:ext cx="8686800" cy="2985433"/>
          </a:xfrm>
          <a:prstGeom prst="rect">
            <a:avLst/>
          </a:prstGeom>
        </p:spPr>
        <p:txBody>
          <a:bodyPr wrap="square">
            <a:spAutoFit/>
          </a:bodyPr>
          <a:lstStyle/>
          <a:p>
            <a:r>
              <a:rPr lang="en-US" sz="3000" dirty="0" smtClean="0"/>
              <a:t>PART 2: Students create a map of their homes showing potential sources of trouble:</a:t>
            </a:r>
          </a:p>
          <a:p>
            <a:r>
              <a:rPr lang="en-US" sz="3000" dirty="0" smtClean="0"/>
              <a:t>	- </a:t>
            </a:r>
            <a:r>
              <a:rPr lang="en-US" sz="3200" dirty="0" smtClean="0"/>
              <a:t>buildings</a:t>
            </a:r>
          </a:p>
          <a:p>
            <a:r>
              <a:rPr lang="en-US" sz="3200" dirty="0" smtClean="0"/>
              <a:t>	- roads</a:t>
            </a:r>
          </a:p>
          <a:p>
            <a:r>
              <a:rPr lang="en-US" sz="3200" dirty="0" smtClean="0"/>
              <a:t>	- other constructed</a:t>
            </a:r>
          </a:p>
          <a:p>
            <a:r>
              <a:rPr lang="en-US" sz="3200" dirty="0" smtClean="0"/>
              <a:t>or natural features</a:t>
            </a:r>
            <a:endParaRPr lang="en-US" sz="3000" dirty="0"/>
          </a:p>
        </p:txBody>
      </p:sp>
      <p:pic>
        <p:nvPicPr>
          <p:cNvPr id="6" name="Picture 5"/>
          <p:cNvPicPr>
            <a:picLocks noChangeAspect="1"/>
          </p:cNvPicPr>
          <p:nvPr/>
        </p:nvPicPr>
        <p:blipFill>
          <a:blip r:embed="rId2"/>
          <a:stretch>
            <a:fillRect/>
          </a:stretch>
        </p:blipFill>
        <p:spPr>
          <a:xfrm>
            <a:off x="4418638" y="2552669"/>
            <a:ext cx="4725362" cy="4305331"/>
          </a:xfrm>
          <a:prstGeom prst="rect">
            <a:avLst/>
          </a:prstGeom>
        </p:spPr>
      </p:pic>
      <p:pic>
        <p:nvPicPr>
          <p:cNvPr id="8" name="Picture 7"/>
          <p:cNvPicPr>
            <a:picLocks noChangeAspect="1"/>
          </p:cNvPicPr>
          <p:nvPr/>
        </p:nvPicPr>
        <p:blipFill>
          <a:blip r:embed="rId3"/>
          <a:stretch>
            <a:fillRect/>
          </a:stretch>
        </p:blipFill>
        <p:spPr>
          <a:xfrm>
            <a:off x="491004" y="4024654"/>
            <a:ext cx="1310864" cy="1747819"/>
          </a:xfrm>
          <a:prstGeom prst="rect">
            <a:avLst/>
          </a:prstGeom>
        </p:spPr>
      </p:pic>
      <p:pic>
        <p:nvPicPr>
          <p:cNvPr id="10" name="Picture 9"/>
          <p:cNvPicPr>
            <a:picLocks noChangeAspect="1"/>
          </p:cNvPicPr>
          <p:nvPr/>
        </p:nvPicPr>
        <p:blipFill>
          <a:blip r:embed="rId4"/>
          <a:stretch>
            <a:fillRect/>
          </a:stretch>
        </p:blipFill>
        <p:spPr>
          <a:xfrm>
            <a:off x="2007180" y="5046671"/>
            <a:ext cx="2032090" cy="152914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FF0000"/>
                </a:solidFill>
              </a:rPr>
              <a:t>Water quality around your home</a:t>
            </a:r>
            <a:br>
              <a:rPr lang="en-US" b="1" dirty="0" smtClean="0">
                <a:solidFill>
                  <a:srgbClr val="FF0000"/>
                </a:solidFill>
              </a:rPr>
            </a:br>
            <a:endParaRPr lang="en-US" dirty="0">
              <a:solidFill>
                <a:srgbClr val="FF0000"/>
              </a:solidFill>
            </a:endParaRPr>
          </a:p>
        </p:txBody>
      </p:sp>
      <p:sp>
        <p:nvSpPr>
          <p:cNvPr id="9" name="Rectangle 8"/>
          <p:cNvSpPr/>
          <p:nvPr/>
        </p:nvSpPr>
        <p:spPr>
          <a:xfrm>
            <a:off x="0" y="593856"/>
            <a:ext cx="5843601" cy="5509199"/>
          </a:xfrm>
          <a:prstGeom prst="rect">
            <a:avLst/>
          </a:prstGeom>
        </p:spPr>
        <p:txBody>
          <a:bodyPr wrap="square">
            <a:spAutoFit/>
          </a:bodyPr>
          <a:lstStyle/>
          <a:p>
            <a:endParaRPr lang="en-US" sz="2200" dirty="0" smtClean="0"/>
          </a:p>
          <a:p>
            <a:pPr lvl="1">
              <a:buFont typeface="Arial"/>
              <a:buChar char="•"/>
            </a:pPr>
            <a:r>
              <a:rPr lang="en-US" sz="2200" dirty="0" smtClean="0"/>
              <a:t> Washing spilled motor oil and grass clippings into storm drains or surface waters.</a:t>
            </a:r>
          </a:p>
          <a:p>
            <a:pPr lvl="1">
              <a:buFont typeface="Arial"/>
              <a:buChar char="•"/>
            </a:pPr>
            <a:endParaRPr lang="en-US" sz="2200" dirty="0" smtClean="0"/>
          </a:p>
          <a:p>
            <a:pPr lvl="1">
              <a:buFont typeface="Arial"/>
              <a:buChar char="•"/>
            </a:pPr>
            <a:r>
              <a:rPr lang="en-US" sz="2200" dirty="0" smtClean="0"/>
              <a:t>Storing gasoline and other hazardous chemicals near children's toys.</a:t>
            </a:r>
          </a:p>
          <a:p>
            <a:pPr lvl="1">
              <a:buFont typeface="Arial"/>
              <a:buChar char="•"/>
            </a:pPr>
            <a:endParaRPr lang="en-US" sz="2200" dirty="0" smtClean="0"/>
          </a:p>
          <a:p>
            <a:pPr lvl="1">
              <a:buFont typeface="Arial"/>
              <a:buChar char="•"/>
            </a:pPr>
            <a:r>
              <a:rPr lang="en-US" sz="2200" dirty="0" smtClean="0"/>
              <a:t>Paving walkways instead of using porous material, thus increasing runoff.</a:t>
            </a:r>
          </a:p>
          <a:p>
            <a:pPr lvl="1">
              <a:buFont typeface="Arial"/>
              <a:buChar char="•"/>
            </a:pPr>
            <a:endParaRPr lang="en-US" sz="2200" dirty="0" smtClean="0"/>
          </a:p>
          <a:p>
            <a:pPr lvl="1">
              <a:buFont typeface="Arial"/>
              <a:buChar char="•"/>
            </a:pPr>
            <a:r>
              <a:rPr lang="en-US" sz="2200" dirty="0" smtClean="0"/>
              <a:t>Placing sprinklers so the water runs onto a sidewalk or street.</a:t>
            </a:r>
          </a:p>
          <a:p>
            <a:pPr lvl="1">
              <a:buFont typeface="Arial"/>
              <a:buChar char="•"/>
            </a:pPr>
            <a:endParaRPr lang="en-US" sz="2200" dirty="0" smtClean="0"/>
          </a:p>
          <a:p>
            <a:pPr lvl="1">
              <a:buFont typeface="Arial"/>
              <a:buChar char="•"/>
            </a:pPr>
            <a:r>
              <a:rPr lang="en-US" sz="2200" dirty="0" smtClean="0"/>
              <a:t>Planting flowers and other vegetation that may require fertilizers and pesticides near a wellhead.</a:t>
            </a:r>
          </a:p>
        </p:txBody>
      </p:sp>
      <p:sp>
        <p:nvSpPr>
          <p:cNvPr id="6" name="TextBox 5"/>
          <p:cNvSpPr txBox="1"/>
          <p:nvPr/>
        </p:nvSpPr>
        <p:spPr>
          <a:xfrm>
            <a:off x="5843601" y="2012450"/>
            <a:ext cx="3140093" cy="2677656"/>
          </a:xfrm>
          <a:prstGeom prst="rect">
            <a:avLst/>
          </a:prstGeom>
          <a:noFill/>
        </p:spPr>
        <p:txBody>
          <a:bodyPr wrap="square" rtlCol="0">
            <a:spAutoFit/>
          </a:bodyPr>
          <a:lstStyle/>
          <a:p>
            <a:pPr algn="ctr"/>
            <a:r>
              <a:rPr lang="en-US" sz="2800" dirty="0" smtClean="0">
                <a:solidFill>
                  <a:srgbClr val="000090"/>
                </a:solidFill>
              </a:rPr>
              <a:t>Students identify potential problem areas on their own property and can take steps to correct these problems.</a:t>
            </a:r>
            <a:endParaRPr lang="en-US" sz="2800"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F91AC3"/>
                </a:solidFill>
              </a:rPr>
              <a:t>Where does your electricity come from?</a:t>
            </a:r>
            <a:br>
              <a:rPr lang="en-US" b="1" dirty="0" smtClean="0">
                <a:solidFill>
                  <a:srgbClr val="F91AC3"/>
                </a:solidFill>
              </a:rPr>
            </a:br>
            <a:endParaRPr lang="en-US" dirty="0">
              <a:solidFill>
                <a:srgbClr val="F91AC3"/>
              </a:solidFill>
            </a:endParaRPr>
          </a:p>
        </p:txBody>
      </p:sp>
      <p:sp>
        <p:nvSpPr>
          <p:cNvPr id="9" name="Rectangle 8"/>
          <p:cNvSpPr/>
          <p:nvPr/>
        </p:nvSpPr>
        <p:spPr>
          <a:xfrm>
            <a:off x="292260" y="1039221"/>
            <a:ext cx="8686800" cy="1015663"/>
          </a:xfrm>
          <a:prstGeom prst="rect">
            <a:avLst/>
          </a:prstGeom>
        </p:spPr>
        <p:txBody>
          <a:bodyPr wrap="square">
            <a:spAutoFit/>
          </a:bodyPr>
          <a:lstStyle/>
          <a:p>
            <a:r>
              <a:rPr lang="en-US" sz="3000" dirty="0" smtClean="0"/>
              <a:t>Student investigate the source of their neighborhood’s electricity all the way to the geologic source.</a:t>
            </a:r>
            <a:endParaRPr lang="en-US" sz="3000" dirty="0"/>
          </a:p>
        </p:txBody>
      </p:sp>
      <p:pic>
        <p:nvPicPr>
          <p:cNvPr id="17" name="Picture 16"/>
          <p:cNvPicPr>
            <a:picLocks noChangeAspect="1"/>
          </p:cNvPicPr>
          <p:nvPr/>
        </p:nvPicPr>
        <p:blipFill>
          <a:blip r:embed="rId2"/>
          <a:stretch>
            <a:fillRect/>
          </a:stretch>
        </p:blipFill>
        <p:spPr>
          <a:xfrm>
            <a:off x="292261" y="2794000"/>
            <a:ext cx="1843120" cy="1675563"/>
          </a:xfrm>
          <a:prstGeom prst="rect">
            <a:avLst/>
          </a:prstGeom>
        </p:spPr>
      </p:pic>
      <p:pic>
        <p:nvPicPr>
          <p:cNvPr id="18" name="Picture 17"/>
          <p:cNvPicPr>
            <a:picLocks noChangeAspect="1"/>
          </p:cNvPicPr>
          <p:nvPr/>
        </p:nvPicPr>
        <p:blipFill>
          <a:blip r:embed="rId3"/>
          <a:stretch>
            <a:fillRect/>
          </a:stretch>
        </p:blipFill>
        <p:spPr>
          <a:xfrm>
            <a:off x="2594808" y="2322132"/>
            <a:ext cx="6384252" cy="429486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F91AC3"/>
                </a:solidFill>
              </a:rPr>
              <a:t>Where does your electricity come from?</a:t>
            </a:r>
            <a:br>
              <a:rPr lang="en-US" b="1" dirty="0" smtClean="0">
                <a:solidFill>
                  <a:srgbClr val="F91AC3"/>
                </a:solidFill>
              </a:rPr>
            </a:br>
            <a:endParaRPr lang="en-US" dirty="0">
              <a:solidFill>
                <a:srgbClr val="F91AC3"/>
              </a:solidFill>
            </a:endParaRPr>
          </a:p>
        </p:txBody>
      </p:sp>
      <p:sp>
        <p:nvSpPr>
          <p:cNvPr id="9" name="Rectangle 8"/>
          <p:cNvSpPr/>
          <p:nvPr/>
        </p:nvSpPr>
        <p:spPr>
          <a:xfrm>
            <a:off x="292260" y="1039221"/>
            <a:ext cx="8686800" cy="1015663"/>
          </a:xfrm>
          <a:prstGeom prst="rect">
            <a:avLst/>
          </a:prstGeom>
        </p:spPr>
        <p:txBody>
          <a:bodyPr wrap="square">
            <a:spAutoFit/>
          </a:bodyPr>
          <a:lstStyle/>
          <a:p>
            <a:r>
              <a:rPr lang="en-US" sz="3000" dirty="0" smtClean="0"/>
              <a:t>Student investigate the source of their neighborhood’s electricity all the way to the geologic source.</a:t>
            </a:r>
            <a:endParaRPr lang="en-US" sz="3000" dirty="0"/>
          </a:p>
        </p:txBody>
      </p:sp>
      <p:sp>
        <p:nvSpPr>
          <p:cNvPr id="10" name="TextBox 9"/>
          <p:cNvSpPr txBox="1"/>
          <p:nvPr/>
        </p:nvSpPr>
        <p:spPr>
          <a:xfrm rot="20697037">
            <a:off x="34980" y="2652012"/>
            <a:ext cx="4717355" cy="892552"/>
          </a:xfrm>
          <a:prstGeom prst="rect">
            <a:avLst/>
          </a:prstGeom>
          <a:noFill/>
        </p:spPr>
        <p:txBody>
          <a:bodyPr wrap="square" rtlCol="0">
            <a:spAutoFit/>
          </a:bodyPr>
          <a:lstStyle/>
          <a:p>
            <a:pPr algn="ctr"/>
            <a:r>
              <a:rPr lang="en-US" sz="2600" b="1" dirty="0" smtClean="0">
                <a:solidFill>
                  <a:srgbClr val="000090"/>
                </a:solidFill>
              </a:rPr>
              <a:t>Sothern California Edison’s Big Creek Hydroelectric System.</a:t>
            </a:r>
            <a:endParaRPr lang="en-US" sz="2600" b="1" dirty="0">
              <a:solidFill>
                <a:srgbClr val="000090"/>
              </a:solidFill>
            </a:endParaRPr>
          </a:p>
        </p:txBody>
      </p:sp>
      <p:sp>
        <p:nvSpPr>
          <p:cNvPr id="13" name="Rectangle 12"/>
          <p:cNvSpPr/>
          <p:nvPr/>
        </p:nvSpPr>
        <p:spPr>
          <a:xfrm rot="1066812">
            <a:off x="4703952" y="2780504"/>
            <a:ext cx="4572000" cy="1692771"/>
          </a:xfrm>
          <a:prstGeom prst="rect">
            <a:avLst/>
          </a:prstGeom>
        </p:spPr>
        <p:txBody>
          <a:bodyPr>
            <a:spAutoFit/>
          </a:bodyPr>
          <a:lstStyle/>
          <a:p>
            <a:pPr algn="ctr"/>
            <a:r>
              <a:rPr lang="en-US" sz="2600" b="1" dirty="0" smtClean="0">
                <a:solidFill>
                  <a:srgbClr val="000090"/>
                </a:solidFill>
              </a:rPr>
              <a:t>The twin reactor units at Southern California Edison’s San </a:t>
            </a:r>
            <a:r>
              <a:rPr lang="en-US" sz="2600" b="1" dirty="0" err="1" smtClean="0">
                <a:solidFill>
                  <a:srgbClr val="000090"/>
                </a:solidFill>
              </a:rPr>
              <a:t>Onofre</a:t>
            </a:r>
            <a:r>
              <a:rPr lang="en-US" sz="2600" b="1" dirty="0" smtClean="0">
                <a:solidFill>
                  <a:srgbClr val="000090"/>
                </a:solidFill>
              </a:rPr>
              <a:t> Nuclear Generating Station.</a:t>
            </a:r>
            <a:endParaRPr lang="en-US" sz="2600" b="1" dirty="0">
              <a:solidFill>
                <a:srgbClr val="000090"/>
              </a:solidFill>
            </a:endParaRPr>
          </a:p>
        </p:txBody>
      </p:sp>
      <p:pic>
        <p:nvPicPr>
          <p:cNvPr id="15" name="Picture 14"/>
          <p:cNvPicPr>
            <a:picLocks noChangeAspect="1"/>
          </p:cNvPicPr>
          <p:nvPr/>
        </p:nvPicPr>
        <p:blipFill>
          <a:blip r:embed="rId2"/>
          <a:stretch>
            <a:fillRect/>
          </a:stretch>
        </p:blipFill>
        <p:spPr>
          <a:xfrm>
            <a:off x="6123968" y="4700756"/>
            <a:ext cx="2808657" cy="2047126"/>
          </a:xfrm>
          <a:prstGeom prst="rect">
            <a:avLst/>
          </a:prstGeom>
        </p:spPr>
      </p:pic>
      <p:pic>
        <p:nvPicPr>
          <p:cNvPr id="16" name="Picture 15"/>
          <p:cNvPicPr>
            <a:picLocks noChangeAspect="1"/>
          </p:cNvPicPr>
          <p:nvPr/>
        </p:nvPicPr>
        <p:blipFill>
          <a:blip r:embed="rId3"/>
          <a:stretch>
            <a:fillRect/>
          </a:stretch>
        </p:blipFill>
        <p:spPr>
          <a:xfrm>
            <a:off x="495414" y="4141692"/>
            <a:ext cx="1655412" cy="2467695"/>
          </a:xfrm>
          <a:prstGeom prst="rect">
            <a:avLst/>
          </a:prstGeom>
        </p:spPr>
      </p:pic>
      <p:pic>
        <p:nvPicPr>
          <p:cNvPr id="8" name="Picture 7"/>
          <p:cNvPicPr>
            <a:picLocks noChangeAspect="1"/>
          </p:cNvPicPr>
          <p:nvPr/>
        </p:nvPicPr>
        <p:blipFill>
          <a:blip r:embed="rId4"/>
          <a:stretch>
            <a:fillRect/>
          </a:stretch>
        </p:blipFill>
        <p:spPr>
          <a:xfrm>
            <a:off x="2776045" y="4019665"/>
            <a:ext cx="2794000" cy="2222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26059" y="1417638"/>
            <a:ext cx="3488431" cy="4845550"/>
          </a:xfrm>
          <a:prstGeom prst="rect">
            <a:avLst/>
          </a:prstGeom>
        </p:spPr>
      </p:pic>
      <p:pic>
        <p:nvPicPr>
          <p:cNvPr id="7" name="Picture 6"/>
          <p:cNvPicPr>
            <a:picLocks noChangeAspect="1"/>
          </p:cNvPicPr>
          <p:nvPr/>
        </p:nvPicPr>
        <p:blipFill>
          <a:blip r:embed="rId3"/>
          <a:stretch>
            <a:fillRect/>
          </a:stretch>
        </p:blipFill>
        <p:spPr>
          <a:xfrm>
            <a:off x="632012" y="1417638"/>
            <a:ext cx="3052393" cy="3052393"/>
          </a:xfrm>
          <a:prstGeom prst="rect">
            <a:avLst/>
          </a:prstGeom>
        </p:spPr>
      </p:pic>
      <p:sp>
        <p:nvSpPr>
          <p:cNvPr id="8" name="TextBox 7"/>
          <p:cNvSpPr txBox="1"/>
          <p:nvPr/>
        </p:nvSpPr>
        <p:spPr>
          <a:xfrm>
            <a:off x="-98964" y="4693528"/>
            <a:ext cx="5068370" cy="1569660"/>
          </a:xfrm>
          <a:prstGeom prst="rect">
            <a:avLst/>
          </a:prstGeom>
          <a:noFill/>
        </p:spPr>
        <p:txBody>
          <a:bodyPr wrap="square" rtlCol="0">
            <a:spAutoFit/>
          </a:bodyPr>
          <a:lstStyle/>
          <a:p>
            <a:pPr algn="ctr"/>
            <a:r>
              <a:rPr lang="en-US" sz="3200" dirty="0" smtClean="0"/>
              <a:t>Which country would gain the most? What to do about overlapping regions?</a:t>
            </a:r>
            <a:endParaRPr lang="en-US" sz="3200" dirty="0"/>
          </a:p>
        </p:txBody>
      </p:sp>
      <p:sp>
        <p:nvSpPr>
          <p:cNvPr id="10" name="Title 10"/>
          <p:cNvSpPr txBox="1">
            <a:spLocks/>
          </p:cNvSpPr>
          <p:nvPr/>
        </p:nvSpPr>
        <p:spPr>
          <a:xfrm>
            <a:off x="444660" y="427038"/>
            <a:ext cx="8686800" cy="11430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rgbClr val="000090"/>
                </a:solidFill>
                <a:effectLst/>
                <a:uLnTx/>
                <a:uFillTx/>
                <a:latin typeface="+mj-lt"/>
                <a:ea typeface="+mj-ea"/>
                <a:cs typeface="+mj-cs"/>
              </a:rPr>
              <a:t>Arctic Ocean Energy Resources</a:t>
            </a:r>
            <a:br>
              <a:rPr kumimoji="0" lang="en-US" sz="4400" b="1" i="0" u="none" strike="noStrike" kern="1200" cap="none" spc="0" normalizeH="0" baseline="0" noProof="0" smtClean="0">
                <a:ln>
                  <a:noFill/>
                </a:ln>
                <a:solidFill>
                  <a:srgbClr val="000090"/>
                </a:solidFill>
                <a:effectLst/>
                <a:uLnTx/>
                <a:uFillTx/>
                <a:latin typeface="+mj-lt"/>
                <a:ea typeface="+mj-ea"/>
                <a:cs typeface="+mj-cs"/>
              </a:rPr>
            </a:br>
            <a:endParaRPr kumimoji="0" lang="en-US" sz="4400" b="0" i="0" u="none" strike="noStrike" kern="1200" cap="none" spc="0" normalizeH="0" baseline="0" noProof="0" dirty="0">
              <a:ln>
                <a:noFill/>
              </a:ln>
              <a:solidFill>
                <a:srgbClr val="00009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289" y="452959"/>
            <a:ext cx="8458200" cy="907252"/>
          </a:xfrm>
        </p:spPr>
        <p:txBody>
          <a:bodyPr>
            <a:normAutofit fontScale="90000"/>
          </a:bodyPr>
          <a:lstStyle/>
          <a:p>
            <a:r>
              <a:rPr lang="en-US" b="1" dirty="0" smtClean="0">
                <a:solidFill>
                  <a:schemeClr val="tx2">
                    <a:lumMod val="75000"/>
                  </a:schemeClr>
                </a:solidFill>
              </a:rPr>
              <a:t>Introductory </a:t>
            </a:r>
            <a:r>
              <a:rPr lang="en-US" b="1" dirty="0" err="1" smtClean="0">
                <a:solidFill>
                  <a:schemeClr val="tx2">
                    <a:lumMod val="75000"/>
                  </a:schemeClr>
                </a:solidFill>
              </a:rPr>
              <a:t>geoscience</a:t>
            </a:r>
            <a:r>
              <a:rPr lang="en-US" b="1" dirty="0" smtClean="0">
                <a:solidFill>
                  <a:schemeClr val="tx2">
                    <a:lumMod val="75000"/>
                  </a:schemeClr>
                </a:solidFill>
              </a:rPr>
              <a:t> courses…</a:t>
            </a:r>
            <a:br>
              <a:rPr lang="en-US" b="1" dirty="0" smtClean="0">
                <a:solidFill>
                  <a:schemeClr val="tx2">
                    <a:lumMod val="75000"/>
                  </a:schemeClr>
                </a:solidFill>
              </a:rPr>
            </a:br>
            <a:r>
              <a:rPr lang="en-US" dirty="0" smtClean="0">
                <a:solidFill>
                  <a:schemeClr val="tx2">
                    <a:lumMod val="75000"/>
                  </a:schemeClr>
                </a:solidFill>
              </a:rPr>
              <a:t/>
            </a:r>
            <a:br>
              <a:rPr lang="en-US" dirty="0" smtClean="0">
                <a:solidFill>
                  <a:schemeClr val="tx2">
                    <a:lumMod val="75000"/>
                  </a:schemeClr>
                </a:solidFill>
              </a:rPr>
            </a:br>
            <a:endParaRPr lang="en-US" dirty="0">
              <a:solidFill>
                <a:schemeClr val="tx2">
                  <a:lumMod val="75000"/>
                </a:schemeClr>
              </a:solidFill>
            </a:endParaRPr>
          </a:p>
        </p:txBody>
      </p:sp>
      <p:sp>
        <p:nvSpPr>
          <p:cNvPr id="3" name="Subtitle 2"/>
          <p:cNvSpPr>
            <a:spLocks noGrp="1"/>
          </p:cNvSpPr>
          <p:nvPr>
            <p:ph type="subTitle" idx="1"/>
          </p:nvPr>
        </p:nvSpPr>
        <p:spPr>
          <a:xfrm>
            <a:off x="397180" y="791791"/>
            <a:ext cx="4402648" cy="5615588"/>
          </a:xfrm>
        </p:spPr>
        <p:txBody>
          <a:bodyPr>
            <a:noAutofit/>
          </a:bodyPr>
          <a:lstStyle/>
          <a:p>
            <a:pPr algn="l">
              <a:buFont typeface="Courier New"/>
              <a:buChar char="o"/>
            </a:pPr>
            <a:r>
              <a:rPr lang="en-US" sz="2800" b="1" i="1" dirty="0" smtClean="0">
                <a:solidFill>
                  <a:srgbClr val="000090"/>
                </a:solidFill>
              </a:rPr>
              <a:t> …serve as opportunities to stimulate interest in the geosciences</a:t>
            </a:r>
          </a:p>
          <a:p>
            <a:pPr algn="l">
              <a:buFont typeface="Courier New"/>
              <a:buChar char="o"/>
            </a:pPr>
            <a:r>
              <a:rPr lang="en-US" sz="2800" b="1" i="1" dirty="0" smtClean="0">
                <a:solidFill>
                  <a:srgbClr val="000090"/>
                </a:solidFill>
              </a:rPr>
              <a:t> …provide the opportunity to identify potential majors and promote the major</a:t>
            </a:r>
          </a:p>
          <a:p>
            <a:pPr algn="l">
              <a:buFont typeface="Courier New"/>
              <a:buChar char="o"/>
            </a:pPr>
            <a:r>
              <a:rPr lang="en-US" sz="2800" b="1" i="1" dirty="0" smtClean="0">
                <a:solidFill>
                  <a:srgbClr val="000090"/>
                </a:solidFill>
              </a:rPr>
              <a:t> </a:t>
            </a:r>
            <a:r>
              <a:rPr lang="en-US" sz="2800" b="1" i="1" dirty="0" smtClean="0">
                <a:solidFill>
                  <a:srgbClr val="FF0000"/>
                </a:solidFill>
              </a:rPr>
              <a:t>…</a:t>
            </a:r>
            <a:r>
              <a:rPr lang="en-US" sz="2800" i="1" dirty="0" smtClean="0">
                <a:solidFill>
                  <a:srgbClr val="FF0000"/>
                </a:solidFill>
              </a:rPr>
              <a:t>generally serve a large number of students who may never again take a </a:t>
            </a:r>
            <a:r>
              <a:rPr lang="en-US" sz="2800" i="1" dirty="0" err="1" smtClean="0">
                <a:solidFill>
                  <a:srgbClr val="FF0000"/>
                </a:solidFill>
              </a:rPr>
              <a:t>geoscience</a:t>
            </a:r>
            <a:r>
              <a:rPr lang="en-US" sz="2800" i="1" dirty="0" smtClean="0">
                <a:solidFill>
                  <a:srgbClr val="FF0000"/>
                </a:solidFill>
              </a:rPr>
              <a:t> course</a:t>
            </a:r>
          </a:p>
          <a:p>
            <a:pPr algn="l">
              <a:buFont typeface="Courier New"/>
              <a:buChar char="o"/>
            </a:pPr>
            <a:r>
              <a:rPr lang="en-US" sz="2800" i="1" dirty="0" smtClean="0">
                <a:solidFill>
                  <a:srgbClr val="FF0000"/>
                </a:solidFill>
              </a:rPr>
              <a:t> …improve </a:t>
            </a:r>
            <a:r>
              <a:rPr lang="en-US" sz="2800" b="1" i="1" dirty="0" err="1" smtClean="0">
                <a:solidFill>
                  <a:schemeClr val="tx1"/>
                </a:solidFill>
              </a:rPr>
              <a:t>geoscience</a:t>
            </a:r>
            <a:r>
              <a:rPr lang="en-US" sz="2800" b="1" i="1" dirty="0" smtClean="0">
                <a:solidFill>
                  <a:schemeClr val="tx1"/>
                </a:solidFill>
              </a:rPr>
              <a:t> literacy</a:t>
            </a:r>
            <a:r>
              <a:rPr lang="en-US" sz="2800" i="1" dirty="0" smtClean="0">
                <a:solidFill>
                  <a:srgbClr val="FF0000"/>
                </a:solidFill>
              </a:rPr>
              <a:t> in the general public</a:t>
            </a:r>
          </a:p>
        </p:txBody>
      </p:sp>
      <p:pic>
        <p:nvPicPr>
          <p:cNvPr id="7" name="Picture 6" descr="IMG_1596.JPG"/>
          <p:cNvPicPr>
            <a:picLocks noChangeAspect="1"/>
          </p:cNvPicPr>
          <p:nvPr/>
        </p:nvPicPr>
        <p:blipFill>
          <a:blip r:embed="rId2"/>
          <a:stretch>
            <a:fillRect/>
          </a:stretch>
        </p:blipFill>
        <p:spPr>
          <a:xfrm>
            <a:off x="6003906" y="642665"/>
            <a:ext cx="2438400" cy="3251200"/>
          </a:xfrm>
          <a:prstGeom prst="rect">
            <a:avLst/>
          </a:prstGeom>
        </p:spPr>
      </p:pic>
      <p:pic>
        <p:nvPicPr>
          <p:cNvPr id="8" name="Picture 7" descr="IMG_1684.JPG"/>
          <p:cNvPicPr>
            <a:picLocks noChangeAspect="1"/>
          </p:cNvPicPr>
          <p:nvPr/>
        </p:nvPicPr>
        <p:blipFill>
          <a:blip r:embed="rId3"/>
          <a:stretch>
            <a:fillRect/>
          </a:stretch>
        </p:blipFill>
        <p:spPr>
          <a:xfrm>
            <a:off x="5162696" y="4009330"/>
            <a:ext cx="3700897" cy="2775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000090"/>
                </a:solidFill>
              </a:rPr>
              <a:t>Arctic Ocean Energy Resources</a:t>
            </a:r>
            <a:br>
              <a:rPr lang="en-US" b="1" dirty="0" smtClean="0">
                <a:solidFill>
                  <a:srgbClr val="000090"/>
                </a:solidFill>
              </a:rPr>
            </a:br>
            <a:endParaRPr lang="en-US" dirty="0">
              <a:solidFill>
                <a:srgbClr val="000090"/>
              </a:solidFill>
            </a:endParaRPr>
          </a:p>
        </p:txBody>
      </p:sp>
      <p:sp>
        <p:nvSpPr>
          <p:cNvPr id="9" name="Rectangle 8"/>
          <p:cNvSpPr/>
          <p:nvPr/>
        </p:nvSpPr>
        <p:spPr>
          <a:xfrm>
            <a:off x="292260" y="1039223"/>
            <a:ext cx="8686800" cy="7478970"/>
          </a:xfrm>
          <a:prstGeom prst="rect">
            <a:avLst/>
          </a:prstGeom>
        </p:spPr>
        <p:txBody>
          <a:bodyPr wrap="square">
            <a:spAutoFit/>
          </a:bodyPr>
          <a:lstStyle/>
          <a:p>
            <a:r>
              <a:rPr lang="en-US" sz="3000" dirty="0" smtClean="0"/>
              <a:t>Students are divided into 6 teams:</a:t>
            </a:r>
          </a:p>
          <a:p>
            <a:pPr lvl="1">
              <a:buFont typeface="Arial"/>
              <a:buChar char="•"/>
            </a:pPr>
            <a:r>
              <a:rPr lang="en-US" sz="3000" dirty="0" smtClean="0"/>
              <a:t> </a:t>
            </a:r>
            <a:r>
              <a:rPr lang="en-US" sz="3000" dirty="0" smtClean="0">
                <a:solidFill>
                  <a:srgbClr val="FFFF00"/>
                </a:solidFill>
              </a:rPr>
              <a:t>Team 1</a:t>
            </a:r>
            <a:r>
              <a:rPr lang="en-US" sz="3000" dirty="0" smtClean="0"/>
              <a:t>: investigates </a:t>
            </a:r>
            <a:r>
              <a:rPr lang="en-US" sz="3000" dirty="0" smtClean="0">
                <a:solidFill>
                  <a:srgbClr val="FF0000"/>
                </a:solidFill>
              </a:rPr>
              <a:t>estimates </a:t>
            </a:r>
            <a:r>
              <a:rPr lang="en-US" sz="3000" dirty="0" smtClean="0"/>
              <a:t>of Arctic Ocean oil and natural gas resources</a:t>
            </a:r>
          </a:p>
          <a:p>
            <a:pPr lvl="1">
              <a:buFont typeface="Arial"/>
              <a:buChar char="•"/>
            </a:pPr>
            <a:r>
              <a:rPr lang="en-US" sz="3000" dirty="0" smtClean="0"/>
              <a:t> </a:t>
            </a:r>
            <a:r>
              <a:rPr lang="en-US" sz="3000" dirty="0" smtClean="0">
                <a:solidFill>
                  <a:srgbClr val="FFFF00"/>
                </a:solidFill>
              </a:rPr>
              <a:t>Team 2</a:t>
            </a:r>
            <a:r>
              <a:rPr lang="en-US" sz="3000" dirty="0" smtClean="0"/>
              <a:t>:  investigates where Arctic Ocean oil and natural gas resources are believed to be </a:t>
            </a:r>
            <a:r>
              <a:rPr lang="en-US" sz="3000" dirty="0" smtClean="0">
                <a:solidFill>
                  <a:srgbClr val="FF0000"/>
                </a:solidFill>
              </a:rPr>
              <a:t>located</a:t>
            </a:r>
            <a:endParaRPr lang="en-US" sz="3000" dirty="0" smtClean="0"/>
          </a:p>
          <a:p>
            <a:pPr lvl="1">
              <a:buFont typeface="Arial"/>
              <a:buChar char="•"/>
            </a:pPr>
            <a:r>
              <a:rPr lang="en-US" sz="3000" dirty="0" smtClean="0"/>
              <a:t> </a:t>
            </a:r>
            <a:r>
              <a:rPr lang="en-US" sz="3000" dirty="0" smtClean="0">
                <a:solidFill>
                  <a:srgbClr val="FFFF00"/>
                </a:solidFill>
              </a:rPr>
              <a:t>Team 3</a:t>
            </a:r>
            <a:r>
              <a:rPr lang="en-US" sz="3000" dirty="0" smtClean="0"/>
              <a:t>: investigates the high </a:t>
            </a:r>
            <a:r>
              <a:rPr lang="en-US" sz="3000" dirty="0" smtClean="0">
                <a:solidFill>
                  <a:srgbClr val="FF0000"/>
                </a:solidFill>
              </a:rPr>
              <a:t>cost </a:t>
            </a:r>
            <a:r>
              <a:rPr lang="en-US" sz="3000" dirty="0" smtClean="0"/>
              <a:t>of oil exploration and production in the Arctic ocean</a:t>
            </a:r>
            <a:endParaRPr lang="en-US" sz="3000" dirty="0" smtClean="0">
              <a:solidFill>
                <a:srgbClr val="FF0000"/>
              </a:solidFill>
            </a:endParaRPr>
          </a:p>
          <a:p>
            <a:pPr lvl="1">
              <a:buFont typeface="Arial"/>
              <a:buChar char="•"/>
            </a:pPr>
            <a:endParaRPr lang="en-US" sz="3000" dirty="0" smtClean="0"/>
          </a:p>
          <a:p>
            <a:pPr lvl="1">
              <a:buFont typeface="Arial"/>
              <a:buChar char="•"/>
            </a:pPr>
            <a:r>
              <a:rPr lang="en-US" sz="3000" dirty="0" smtClean="0"/>
              <a:t> </a:t>
            </a:r>
            <a:r>
              <a:rPr lang="en-US" sz="3000" dirty="0" smtClean="0">
                <a:solidFill>
                  <a:srgbClr val="FFFF00"/>
                </a:solidFill>
              </a:rPr>
              <a:t>Teams 4, 5, and 6</a:t>
            </a:r>
            <a:r>
              <a:rPr lang="en-US" sz="3000" dirty="0" smtClean="0"/>
              <a:t>: each team represents one country (United States, Canada, or Russia) and investigates how the United Nations </a:t>
            </a:r>
            <a:r>
              <a:rPr lang="en-US" sz="3000" dirty="0" smtClean="0">
                <a:solidFill>
                  <a:srgbClr val="FF0000"/>
                </a:solidFill>
              </a:rPr>
              <a:t>Law of the Sea </a:t>
            </a:r>
            <a:r>
              <a:rPr lang="en-US" sz="3000" dirty="0" smtClean="0"/>
              <a:t>affects their nation’s claim to Arctic territory</a:t>
            </a:r>
          </a:p>
          <a:p>
            <a:pPr lvl="1">
              <a:buFont typeface="Arial"/>
              <a:buChar char="•"/>
            </a:pPr>
            <a:endParaRPr lang="en-US" sz="3000" dirty="0" smtClean="0"/>
          </a:p>
          <a:p>
            <a:pPr lvl="1">
              <a:buFont typeface="Arial"/>
              <a:buChar char="•"/>
            </a:pPr>
            <a:endParaRPr lang="en-US" sz="3000" dirty="0" smtClean="0"/>
          </a:p>
          <a:p>
            <a:pPr lvl="1">
              <a:buFont typeface="Arial"/>
              <a:buChar char="•"/>
            </a:pPr>
            <a:endParaRPr lang="en-US" sz="3000" dirty="0" smtClean="0"/>
          </a:p>
          <a:p>
            <a:endParaRPr lang="en-US" sz="3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92260" y="274638"/>
            <a:ext cx="8686800" cy="1143000"/>
          </a:xfrm>
        </p:spPr>
        <p:txBody>
          <a:bodyPr>
            <a:normAutofit fontScale="90000"/>
          </a:bodyPr>
          <a:lstStyle/>
          <a:p>
            <a:r>
              <a:rPr lang="en-US" b="1" dirty="0" smtClean="0">
                <a:solidFill>
                  <a:srgbClr val="000090"/>
                </a:solidFill>
              </a:rPr>
              <a:t>Arctic Ocean Energy Resources</a:t>
            </a:r>
            <a:br>
              <a:rPr lang="en-US" b="1" dirty="0" smtClean="0">
                <a:solidFill>
                  <a:srgbClr val="000090"/>
                </a:solidFill>
              </a:rPr>
            </a:br>
            <a:endParaRPr lang="en-US" dirty="0">
              <a:solidFill>
                <a:srgbClr val="000090"/>
              </a:solidFill>
            </a:endParaRPr>
          </a:p>
        </p:txBody>
      </p:sp>
      <p:sp>
        <p:nvSpPr>
          <p:cNvPr id="9" name="Rectangle 8"/>
          <p:cNvSpPr/>
          <p:nvPr/>
        </p:nvSpPr>
        <p:spPr>
          <a:xfrm>
            <a:off x="292260" y="1039223"/>
            <a:ext cx="8686800" cy="6093976"/>
          </a:xfrm>
          <a:prstGeom prst="rect">
            <a:avLst/>
          </a:prstGeom>
        </p:spPr>
        <p:txBody>
          <a:bodyPr wrap="square">
            <a:spAutoFit/>
          </a:bodyPr>
          <a:lstStyle/>
          <a:p>
            <a:r>
              <a:rPr lang="en-US" sz="3000" dirty="0" smtClean="0"/>
              <a:t>Members from </a:t>
            </a:r>
            <a:r>
              <a:rPr lang="en-US" sz="3000" dirty="0" smtClean="0">
                <a:solidFill>
                  <a:srgbClr val="FFFF00"/>
                </a:solidFill>
              </a:rPr>
              <a:t>Teams 1, 2, and 3 </a:t>
            </a:r>
            <a:r>
              <a:rPr lang="en-US" sz="3000" dirty="0" smtClean="0"/>
              <a:t>are distributed as the geology experts to each country (</a:t>
            </a:r>
            <a:r>
              <a:rPr lang="en-US" sz="3000" dirty="0" smtClean="0">
                <a:solidFill>
                  <a:srgbClr val="FFFF00"/>
                </a:solidFill>
              </a:rPr>
              <a:t>Teams 4, 5, and 6</a:t>
            </a:r>
            <a:r>
              <a:rPr lang="en-US" sz="3000" dirty="0" smtClean="0"/>
              <a:t>).</a:t>
            </a:r>
          </a:p>
          <a:p>
            <a:endParaRPr lang="en-US" sz="3000" dirty="0" smtClean="0"/>
          </a:p>
          <a:p>
            <a:r>
              <a:rPr lang="en-US" sz="3000" dirty="0" smtClean="0"/>
              <a:t>Each country devises a map showing where they believe their maritime boundaries should be in the Arctic.</a:t>
            </a:r>
          </a:p>
          <a:p>
            <a:endParaRPr lang="en-US" sz="3000" dirty="0" smtClean="0"/>
          </a:p>
          <a:p>
            <a:r>
              <a:rPr lang="en-US" sz="3000" dirty="0" smtClean="0"/>
              <a:t>Moderate a debate that encourages the geologic information to be used in support or to refute various points of view.</a:t>
            </a:r>
          </a:p>
          <a:p>
            <a:pPr lvl="1">
              <a:buFont typeface="Arial"/>
              <a:buChar char="•"/>
            </a:pPr>
            <a:endParaRPr lang="en-US" sz="3000" dirty="0" smtClean="0"/>
          </a:p>
          <a:p>
            <a:pPr lvl="1">
              <a:buFont typeface="Arial"/>
              <a:buChar char="•"/>
            </a:pPr>
            <a:endParaRPr lang="en-US" sz="3000" dirty="0" smtClean="0"/>
          </a:p>
          <a:p>
            <a:endParaRPr lang="en-US" sz="3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435"/>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730625"/>
            <a:ext cx="8229600" cy="5504683"/>
          </a:xfrm>
        </p:spPr>
        <p:txBody>
          <a:bodyPr>
            <a:normAutofit fontScale="92500"/>
          </a:bodyPr>
          <a:lstStyle/>
          <a:p>
            <a:r>
              <a:rPr lang="en-US" dirty="0" smtClean="0"/>
              <a:t>Improvements in </a:t>
            </a:r>
            <a:r>
              <a:rPr lang="en-US" dirty="0" err="1" smtClean="0"/>
              <a:t>geoscience</a:t>
            </a:r>
            <a:r>
              <a:rPr lang="en-US" dirty="0" smtClean="0"/>
              <a:t> literacy and general interest by non-science majors can be facilitated by:</a:t>
            </a:r>
          </a:p>
          <a:p>
            <a:pPr lvl="1"/>
            <a:r>
              <a:rPr lang="en-US" dirty="0" smtClean="0"/>
              <a:t>Make it relevant to the local area</a:t>
            </a:r>
          </a:p>
          <a:p>
            <a:pPr lvl="1"/>
            <a:r>
              <a:rPr lang="en-US" dirty="0" smtClean="0"/>
              <a:t>Focus on </a:t>
            </a:r>
            <a:r>
              <a:rPr lang="en-US" dirty="0" smtClean="0">
                <a:solidFill>
                  <a:srgbClr val="FF0000"/>
                </a:solidFill>
              </a:rPr>
              <a:t>local </a:t>
            </a:r>
            <a:r>
              <a:rPr lang="en-US" dirty="0" smtClean="0"/>
              <a:t>earth science features (e.g., faults, landslides), phenomena (e.g., hurricanes, soil erosion), and institutions (e.g., museums, observatories)</a:t>
            </a:r>
          </a:p>
          <a:p>
            <a:pPr lvl="1"/>
            <a:r>
              <a:rPr lang="en-US" dirty="0" smtClean="0"/>
              <a:t>Include activities that require students to investigate conditions of </a:t>
            </a:r>
            <a:r>
              <a:rPr lang="en-US" dirty="0" smtClean="0">
                <a:solidFill>
                  <a:srgbClr val="FF0000"/>
                </a:solidFill>
              </a:rPr>
              <a:t>their own house or apartment building</a:t>
            </a:r>
          </a:p>
          <a:p>
            <a:pPr lvl="1"/>
            <a:r>
              <a:rPr lang="en-US" dirty="0" smtClean="0"/>
              <a:t>Use non-traditional teaching strategies such as debates, jigsaws, etc. </a:t>
            </a:r>
            <a:r>
              <a:rPr lang="en-US" dirty="0" smtClean="0">
                <a:solidFill>
                  <a:srgbClr val="FF0000"/>
                </a:solidFill>
              </a:rPr>
              <a:t>once in a while!</a:t>
            </a:r>
          </a:p>
          <a:p>
            <a:pPr lvl="1"/>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US" dirty="0" err="1" smtClean="0"/>
              <a:t>Geoscience</a:t>
            </a:r>
            <a:r>
              <a:rPr lang="en-US" dirty="0" smtClean="0"/>
              <a:t> Literacy</a:t>
            </a:r>
            <a:endParaRPr lang="en-US" dirty="0"/>
          </a:p>
        </p:txBody>
      </p:sp>
      <p:sp>
        <p:nvSpPr>
          <p:cNvPr id="3" name="Content Placeholder 2"/>
          <p:cNvSpPr>
            <a:spLocks noGrp="1"/>
          </p:cNvSpPr>
          <p:nvPr>
            <p:ph idx="1"/>
          </p:nvPr>
        </p:nvSpPr>
        <p:spPr>
          <a:xfrm>
            <a:off x="4101008" y="1225422"/>
            <a:ext cx="4585791" cy="4525963"/>
          </a:xfrm>
        </p:spPr>
        <p:txBody>
          <a:bodyPr>
            <a:normAutofit fontScale="92500" lnSpcReduction="10000"/>
          </a:bodyPr>
          <a:lstStyle/>
          <a:p>
            <a:r>
              <a:rPr lang="en-US" dirty="0" smtClean="0"/>
              <a:t>NSF-funded document</a:t>
            </a:r>
          </a:p>
          <a:p>
            <a:r>
              <a:rPr lang="en-US" dirty="0" smtClean="0"/>
              <a:t>written, evaluated, shaped, and revised by the top scientists working in Earth science. </a:t>
            </a:r>
          </a:p>
          <a:p>
            <a:r>
              <a:rPr lang="en-US" dirty="0" smtClean="0"/>
              <a:t>establishes the “Big Ideas” and supporting concepts that all Americans should know about Earth sciences</a:t>
            </a:r>
            <a:endParaRPr lang="en-US" dirty="0"/>
          </a:p>
        </p:txBody>
      </p:sp>
      <p:pic>
        <p:nvPicPr>
          <p:cNvPr id="4" name="Picture 3"/>
          <p:cNvPicPr>
            <a:picLocks noChangeAspect="1"/>
          </p:cNvPicPr>
          <p:nvPr/>
        </p:nvPicPr>
        <p:blipFill>
          <a:blip r:embed="rId2"/>
          <a:stretch>
            <a:fillRect/>
          </a:stretch>
        </p:blipFill>
        <p:spPr>
          <a:xfrm>
            <a:off x="270621" y="1143000"/>
            <a:ext cx="3144193" cy="4061249"/>
          </a:xfrm>
          <a:prstGeom prst="rect">
            <a:avLst/>
          </a:prstGeom>
        </p:spPr>
      </p:pic>
      <p:sp>
        <p:nvSpPr>
          <p:cNvPr id="5" name="TextBox 4"/>
          <p:cNvSpPr txBox="1"/>
          <p:nvPr/>
        </p:nvSpPr>
        <p:spPr>
          <a:xfrm>
            <a:off x="1644567" y="5985673"/>
            <a:ext cx="5722841" cy="646331"/>
          </a:xfrm>
          <a:prstGeom prst="rect">
            <a:avLst/>
          </a:prstGeom>
          <a:noFill/>
        </p:spPr>
        <p:txBody>
          <a:bodyPr wrap="none" rtlCol="0">
            <a:spAutoFit/>
          </a:bodyPr>
          <a:lstStyle/>
          <a:p>
            <a:r>
              <a:rPr lang="en-US" sz="3600" dirty="0" err="1" smtClean="0"/>
              <a:t>www.earthscienceliteracy.org</a:t>
            </a:r>
            <a:endParaRPr 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normAutofit fontScale="90000"/>
          </a:bodyPr>
          <a:lstStyle/>
          <a:p>
            <a:r>
              <a:rPr lang="en-US" dirty="0" err="1" smtClean="0"/>
              <a:t>Geoscience</a:t>
            </a:r>
            <a:r>
              <a:rPr lang="en-US" dirty="0" smtClean="0"/>
              <a:t> Literacy</a:t>
            </a:r>
            <a:br>
              <a:rPr lang="en-US" dirty="0" smtClean="0"/>
            </a:br>
            <a:r>
              <a:rPr lang="en-US" dirty="0" smtClean="0"/>
              <a:t>“Big Ideas”</a:t>
            </a:r>
            <a:endParaRPr lang="en-US" dirty="0"/>
          </a:p>
        </p:txBody>
      </p:sp>
      <p:sp>
        <p:nvSpPr>
          <p:cNvPr id="3" name="Content Placeholder 2"/>
          <p:cNvSpPr>
            <a:spLocks noGrp="1"/>
          </p:cNvSpPr>
          <p:nvPr>
            <p:ph idx="1"/>
          </p:nvPr>
        </p:nvSpPr>
        <p:spPr>
          <a:xfrm>
            <a:off x="457200" y="1329527"/>
            <a:ext cx="8229600" cy="4525963"/>
          </a:xfrm>
        </p:spPr>
        <p:txBody>
          <a:bodyPr>
            <a:normAutofit/>
          </a:bodyPr>
          <a:lstStyle/>
          <a:p>
            <a:r>
              <a:rPr lang="en-US" dirty="0" smtClean="0"/>
              <a:t>Earth scientists use repeatable observations and testable ideas to understand and explain our planet. </a:t>
            </a:r>
          </a:p>
          <a:p>
            <a:r>
              <a:rPr lang="en-US" dirty="0" smtClean="0"/>
              <a:t>Earth is continuously changing. </a:t>
            </a:r>
          </a:p>
          <a:p>
            <a:r>
              <a:rPr lang="en-US" dirty="0" smtClean="0"/>
              <a:t>Humans depend on Earth for resources.</a:t>
            </a:r>
          </a:p>
          <a:p>
            <a:r>
              <a:rPr lang="en-US" dirty="0" smtClean="0"/>
              <a:t>Natural hazards pose risks to humans. </a:t>
            </a:r>
            <a:endParaRPr lang="en-US" dirty="0"/>
          </a:p>
        </p:txBody>
      </p:sp>
      <p:sp>
        <p:nvSpPr>
          <p:cNvPr id="5" name="TextBox 4"/>
          <p:cNvSpPr txBox="1"/>
          <p:nvPr/>
        </p:nvSpPr>
        <p:spPr>
          <a:xfrm>
            <a:off x="1644567" y="5985673"/>
            <a:ext cx="5722841" cy="646331"/>
          </a:xfrm>
          <a:prstGeom prst="rect">
            <a:avLst/>
          </a:prstGeom>
          <a:noFill/>
        </p:spPr>
        <p:txBody>
          <a:bodyPr wrap="none" rtlCol="0">
            <a:spAutoFit/>
          </a:bodyPr>
          <a:lstStyle/>
          <a:p>
            <a:r>
              <a:rPr lang="en-US" sz="3600" dirty="0" err="1" smtClean="0"/>
              <a:t>www.earthscienceliteracy.org</a:t>
            </a:r>
            <a:endParaRPr lang="en-US" sz="3600" dirty="0"/>
          </a:p>
        </p:txBody>
      </p:sp>
      <p:sp>
        <p:nvSpPr>
          <p:cNvPr id="6" name="TextBox 5"/>
          <p:cNvSpPr txBox="1"/>
          <p:nvPr/>
        </p:nvSpPr>
        <p:spPr>
          <a:xfrm>
            <a:off x="1249040" y="4693011"/>
            <a:ext cx="6825156" cy="1292662"/>
          </a:xfrm>
          <a:prstGeom prst="rect">
            <a:avLst/>
          </a:prstGeom>
          <a:noFill/>
        </p:spPr>
        <p:txBody>
          <a:bodyPr wrap="none" rtlCol="0">
            <a:spAutoFit/>
          </a:bodyPr>
          <a:lstStyle/>
          <a:p>
            <a:r>
              <a:rPr lang="en-US" sz="2600" b="1" dirty="0" smtClean="0">
                <a:solidFill>
                  <a:srgbClr val="0000FF"/>
                </a:solidFill>
              </a:rPr>
              <a:t>- Hazardous events can be sudden or gradual.</a:t>
            </a:r>
          </a:p>
          <a:p>
            <a:r>
              <a:rPr lang="en-US" sz="2600" b="1" dirty="0" smtClean="0">
                <a:solidFill>
                  <a:srgbClr val="0000FF"/>
                </a:solidFill>
              </a:rPr>
              <a:t>- Natural hazards can be local or global in origin.</a:t>
            </a:r>
            <a:r>
              <a:rPr lang="en-US" sz="2600" dirty="0" smtClean="0">
                <a:solidFill>
                  <a:srgbClr val="0000FF"/>
                </a:solidFill>
              </a:rPr>
              <a:t>  </a:t>
            </a:r>
          </a:p>
          <a:p>
            <a:endParaRPr lang="en-US" sz="26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incoming non-science majors “dread” science classes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Informal first-day polls from introductory geology courses at Pasadena City College:</a:t>
            </a:r>
          </a:p>
          <a:p>
            <a:r>
              <a:rPr lang="en-US" dirty="0" smtClean="0">
                <a:solidFill>
                  <a:srgbClr val="FF0000"/>
                </a:solidFill>
              </a:rPr>
              <a:t>“Do you like/dislike science? Why?”</a:t>
            </a:r>
          </a:p>
          <a:p>
            <a:r>
              <a:rPr lang="en-US" dirty="0" smtClean="0"/>
              <a:t>Many students enter these courses with a negative attitude towards science:</a:t>
            </a:r>
          </a:p>
          <a:p>
            <a:pPr lvl="1"/>
            <a:r>
              <a:rPr lang="en-US" dirty="0" smtClean="0">
                <a:solidFill>
                  <a:srgbClr val="FF0000"/>
                </a:solidFill>
              </a:rPr>
              <a:t>science is boring</a:t>
            </a:r>
          </a:p>
          <a:p>
            <a:pPr lvl="1"/>
            <a:r>
              <a:rPr lang="en-US" dirty="0" smtClean="0">
                <a:solidFill>
                  <a:srgbClr val="FF0000"/>
                </a:solidFill>
              </a:rPr>
              <a:t>too hard</a:t>
            </a:r>
          </a:p>
          <a:p>
            <a:pPr lvl="1"/>
            <a:r>
              <a:rPr lang="en-US" dirty="0" smtClean="0">
                <a:solidFill>
                  <a:srgbClr val="FF0000"/>
                </a:solidFill>
              </a:rPr>
              <a:t>too quantitative</a:t>
            </a:r>
          </a:p>
          <a:p>
            <a:pPr lvl="1"/>
            <a:r>
              <a:rPr lang="en-US" dirty="0" smtClean="0">
                <a:solidFill>
                  <a:srgbClr val="FF0000"/>
                </a:solidFill>
              </a:rPr>
              <a:t>requires too much memorization</a:t>
            </a:r>
          </a:p>
          <a:p>
            <a:r>
              <a:rPr lang="en-US" dirty="0" smtClean="0"/>
              <a:t>It is not uncommon for students to express doubt, anxiety, and even fear about successfully completing these introductory level courses.</a:t>
            </a:r>
          </a:p>
          <a:p>
            <a:pPr lvl="1"/>
            <a:endParaRPr lang="en-US" dirty="0" smtClean="0"/>
          </a:p>
          <a:p>
            <a:pPr lvl="1">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931" y="544351"/>
            <a:ext cx="8946069" cy="1143000"/>
          </a:xfrm>
        </p:spPr>
        <p:txBody>
          <a:bodyPr>
            <a:normAutofit fontScale="90000"/>
          </a:bodyPr>
          <a:lstStyle/>
          <a:p>
            <a:r>
              <a:rPr lang="en-US" dirty="0" smtClean="0"/>
              <a:t>One way to alleviate the </a:t>
            </a:r>
            <a:r>
              <a:rPr lang="en-US" dirty="0" smtClean="0">
                <a:solidFill>
                  <a:srgbClr val="FF0000"/>
                </a:solidFill>
              </a:rPr>
              <a:t>“dread” </a:t>
            </a:r>
            <a:r>
              <a:rPr lang="en-US" dirty="0" smtClean="0"/>
              <a:t>is to emphasize direct connections between course topics and the students’ own lives</a:t>
            </a:r>
            <a:endParaRPr lang="en-US" dirty="0"/>
          </a:p>
        </p:txBody>
      </p:sp>
      <p:sp>
        <p:nvSpPr>
          <p:cNvPr id="3" name="Content Placeholder 2"/>
          <p:cNvSpPr>
            <a:spLocks noGrp="1"/>
          </p:cNvSpPr>
          <p:nvPr>
            <p:ph idx="1"/>
          </p:nvPr>
        </p:nvSpPr>
        <p:spPr>
          <a:xfrm>
            <a:off x="395863" y="2332037"/>
            <a:ext cx="8445056" cy="4525963"/>
          </a:xfrm>
        </p:spPr>
        <p:txBody>
          <a:bodyPr/>
          <a:lstStyle/>
          <a:p>
            <a:pPr>
              <a:buNone/>
            </a:pPr>
            <a:r>
              <a:rPr lang="en-US" dirty="0" smtClean="0"/>
              <a:t>Earth science is relevant to their…</a:t>
            </a:r>
          </a:p>
          <a:p>
            <a:r>
              <a:rPr lang="en-US" dirty="0" smtClean="0"/>
              <a:t>lives,</a:t>
            </a:r>
          </a:p>
          <a:p>
            <a:r>
              <a:rPr lang="en-US" dirty="0" smtClean="0"/>
              <a:t>jobs,</a:t>
            </a:r>
          </a:p>
          <a:p>
            <a:r>
              <a:rPr lang="en-US" dirty="0" smtClean="0"/>
              <a:t>family,</a:t>
            </a:r>
          </a:p>
          <a:p>
            <a:r>
              <a:rPr lang="en-US" dirty="0" smtClean="0"/>
              <a:t>hobbies, and </a:t>
            </a:r>
          </a:p>
          <a:p>
            <a:r>
              <a:rPr lang="en-US" dirty="0" smtClean="0"/>
              <a:t>future.</a:t>
            </a:r>
            <a:endParaRPr lang="en-US" dirty="0"/>
          </a:p>
        </p:txBody>
      </p:sp>
      <p:sp>
        <p:nvSpPr>
          <p:cNvPr id="4" name="TextBox 3"/>
          <p:cNvSpPr txBox="1"/>
          <p:nvPr/>
        </p:nvSpPr>
        <p:spPr>
          <a:xfrm>
            <a:off x="4182907" y="4444403"/>
            <a:ext cx="3005951" cy="523220"/>
          </a:xfrm>
          <a:prstGeom prst="rect">
            <a:avLst/>
          </a:prstGeom>
          <a:noFill/>
        </p:spPr>
        <p:txBody>
          <a:bodyPr wrap="none" rtlCol="0">
            <a:spAutoFit/>
          </a:bodyPr>
          <a:lstStyle/>
          <a:p>
            <a:r>
              <a:rPr lang="en-US" sz="2800" b="1" dirty="0" smtClean="0">
                <a:solidFill>
                  <a:srgbClr val="0000FF"/>
                </a:solidFill>
              </a:rPr>
              <a:t>Local water quality</a:t>
            </a:r>
            <a:endParaRPr lang="en-US" sz="2800" b="1" dirty="0">
              <a:solidFill>
                <a:srgbClr val="0000FF"/>
              </a:solidFill>
            </a:endParaRPr>
          </a:p>
        </p:txBody>
      </p:sp>
      <p:sp>
        <p:nvSpPr>
          <p:cNvPr id="5" name="TextBox 4"/>
          <p:cNvSpPr txBox="1"/>
          <p:nvPr/>
        </p:nvSpPr>
        <p:spPr>
          <a:xfrm rot="991949">
            <a:off x="4156468" y="5651201"/>
            <a:ext cx="4880488" cy="523220"/>
          </a:xfrm>
          <a:prstGeom prst="rect">
            <a:avLst/>
          </a:prstGeom>
          <a:noFill/>
        </p:spPr>
        <p:txBody>
          <a:bodyPr wrap="none" rtlCol="0">
            <a:spAutoFit/>
          </a:bodyPr>
          <a:lstStyle/>
          <a:p>
            <a:r>
              <a:rPr lang="en-US" sz="2800" b="1" dirty="0" smtClean="0">
                <a:solidFill>
                  <a:srgbClr val="0000FF"/>
                </a:solidFill>
              </a:rPr>
              <a:t>Global warming: fact or fiction?</a:t>
            </a:r>
            <a:endParaRPr lang="en-US" sz="2800" b="1" dirty="0">
              <a:solidFill>
                <a:srgbClr val="0000FF"/>
              </a:solidFill>
            </a:endParaRPr>
          </a:p>
        </p:txBody>
      </p:sp>
      <p:sp>
        <p:nvSpPr>
          <p:cNvPr id="6" name="TextBox 5"/>
          <p:cNvSpPr txBox="1"/>
          <p:nvPr/>
        </p:nvSpPr>
        <p:spPr>
          <a:xfrm rot="20255467">
            <a:off x="2660160" y="2941616"/>
            <a:ext cx="6304681" cy="523220"/>
          </a:xfrm>
          <a:prstGeom prst="rect">
            <a:avLst/>
          </a:prstGeom>
          <a:noFill/>
        </p:spPr>
        <p:txBody>
          <a:bodyPr wrap="none" rtlCol="0">
            <a:spAutoFit/>
          </a:bodyPr>
          <a:lstStyle/>
          <a:p>
            <a:r>
              <a:rPr lang="en-US" sz="2800" b="1" dirty="0" smtClean="0">
                <a:solidFill>
                  <a:srgbClr val="0000FF"/>
                </a:solidFill>
              </a:rPr>
              <a:t>Increasing demands for limited resources</a:t>
            </a:r>
            <a:endParaRPr lang="en-US" sz="2800" b="1" dirty="0">
              <a:solidFill>
                <a:srgbClr val="0000FF"/>
              </a:solidFill>
            </a:endParaRPr>
          </a:p>
        </p:txBody>
      </p:sp>
      <p:sp>
        <p:nvSpPr>
          <p:cNvPr id="7" name="TextBox 6"/>
          <p:cNvSpPr txBox="1"/>
          <p:nvPr/>
        </p:nvSpPr>
        <p:spPr>
          <a:xfrm rot="21029051">
            <a:off x="208443" y="5945059"/>
            <a:ext cx="4758284" cy="523220"/>
          </a:xfrm>
          <a:prstGeom prst="rect">
            <a:avLst/>
          </a:prstGeom>
          <a:noFill/>
        </p:spPr>
        <p:txBody>
          <a:bodyPr wrap="none" rtlCol="0">
            <a:spAutoFit/>
          </a:bodyPr>
          <a:lstStyle/>
          <a:p>
            <a:r>
              <a:rPr lang="en-US" sz="2800" b="1" dirty="0" smtClean="0">
                <a:solidFill>
                  <a:srgbClr val="0000FF"/>
                </a:solidFill>
              </a:rPr>
              <a:t>Understanding natural hazards</a:t>
            </a:r>
            <a:endParaRPr lang="en-US" sz="2800" b="1" dirty="0">
              <a:solidFill>
                <a:srgbClr val="0000FF"/>
              </a:solidFill>
            </a:endParaRPr>
          </a:p>
        </p:txBody>
      </p:sp>
      <p:sp>
        <p:nvSpPr>
          <p:cNvPr id="8" name="TextBox 7"/>
          <p:cNvSpPr txBox="1"/>
          <p:nvPr/>
        </p:nvSpPr>
        <p:spPr>
          <a:xfrm rot="2819854">
            <a:off x="6357449" y="4124964"/>
            <a:ext cx="2708344" cy="523220"/>
          </a:xfrm>
          <a:prstGeom prst="rect">
            <a:avLst/>
          </a:prstGeom>
          <a:noFill/>
        </p:spPr>
        <p:txBody>
          <a:bodyPr wrap="none" rtlCol="0">
            <a:spAutoFit/>
          </a:bodyPr>
          <a:lstStyle/>
          <a:p>
            <a:r>
              <a:rPr lang="en-US" sz="2800" b="1" dirty="0" smtClean="0">
                <a:solidFill>
                  <a:srgbClr val="0000FF"/>
                </a:solidFill>
              </a:rPr>
              <a:t>Energy resources</a:t>
            </a:r>
            <a:endParaRPr lang="en-US" sz="2800" b="1" dirty="0">
              <a:solidFill>
                <a:srgbClr val="0000FF"/>
              </a:solidFill>
            </a:endParaRPr>
          </a:p>
        </p:txBody>
      </p:sp>
      <p:sp>
        <p:nvSpPr>
          <p:cNvPr id="9" name="TextBox 8"/>
          <p:cNvSpPr txBox="1"/>
          <p:nvPr/>
        </p:nvSpPr>
        <p:spPr>
          <a:xfrm>
            <a:off x="1924950" y="3009231"/>
            <a:ext cx="3026565" cy="523220"/>
          </a:xfrm>
          <a:prstGeom prst="rect">
            <a:avLst/>
          </a:prstGeom>
          <a:noFill/>
        </p:spPr>
        <p:txBody>
          <a:bodyPr wrap="none" rtlCol="0">
            <a:spAutoFit/>
          </a:bodyPr>
          <a:lstStyle/>
          <a:p>
            <a:r>
              <a:rPr lang="en-US" sz="2800" b="1" dirty="0" smtClean="0">
                <a:solidFill>
                  <a:srgbClr val="0000FF"/>
                </a:solidFill>
              </a:rPr>
              <a:t>Ocean acidification</a:t>
            </a:r>
            <a:endParaRPr lang="en-US" sz="28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t>Examples of opportunities that can </a:t>
            </a:r>
            <a:r>
              <a:rPr lang="en-US" dirty="0" smtClean="0">
                <a:solidFill>
                  <a:srgbClr val="FF0000"/>
                </a:solidFill>
              </a:rPr>
              <a:t>make connections</a:t>
            </a:r>
            <a:r>
              <a:rPr lang="en-US" dirty="0" smtClean="0"/>
              <a:t> between </a:t>
            </a:r>
            <a:r>
              <a:rPr lang="en-US" dirty="0" err="1" smtClean="0"/>
              <a:t>geoscience</a:t>
            </a:r>
            <a:r>
              <a:rPr lang="en-US" dirty="0" smtClean="0"/>
              <a:t> topics and students’ own interests:</a:t>
            </a:r>
            <a:endParaRPr lang="en-US" dirty="0"/>
          </a:p>
        </p:txBody>
      </p:sp>
      <p:sp>
        <p:nvSpPr>
          <p:cNvPr id="3" name="Content Placeholder 2"/>
          <p:cNvSpPr>
            <a:spLocks noGrp="1"/>
          </p:cNvSpPr>
          <p:nvPr>
            <p:ph idx="1"/>
          </p:nvPr>
        </p:nvSpPr>
        <p:spPr>
          <a:xfrm>
            <a:off x="16494" y="3381542"/>
            <a:ext cx="9144000" cy="4948510"/>
          </a:xfrm>
        </p:spPr>
        <p:txBody>
          <a:bodyPr>
            <a:normAutofit/>
          </a:bodyPr>
          <a:lstStyle/>
          <a:p>
            <a:r>
              <a:rPr lang="en-US" dirty="0" smtClean="0">
                <a:solidFill>
                  <a:srgbClr val="FF0000"/>
                </a:solidFill>
              </a:rPr>
              <a:t>Local </a:t>
            </a:r>
            <a:r>
              <a:rPr lang="en-US" dirty="0" smtClean="0"/>
              <a:t>geologic structures </a:t>
            </a:r>
            <a:endParaRPr lang="en-US" dirty="0" smtClean="0">
              <a:solidFill>
                <a:srgbClr val="FFFF00"/>
              </a:solidFill>
            </a:endParaRPr>
          </a:p>
          <a:p>
            <a:r>
              <a:rPr lang="en-US" dirty="0" smtClean="0">
                <a:solidFill>
                  <a:srgbClr val="FF0000"/>
                </a:solidFill>
              </a:rPr>
              <a:t>Local </a:t>
            </a:r>
            <a:r>
              <a:rPr lang="en-US" dirty="0" smtClean="0"/>
              <a:t>hydrology</a:t>
            </a:r>
          </a:p>
          <a:p>
            <a:r>
              <a:rPr lang="en-US" dirty="0" smtClean="0">
                <a:solidFill>
                  <a:srgbClr val="FF0000"/>
                </a:solidFill>
              </a:rPr>
              <a:t>Local </a:t>
            </a:r>
            <a:r>
              <a:rPr lang="en-US" dirty="0" smtClean="0"/>
              <a:t>institutions/museums/industries</a:t>
            </a:r>
          </a:p>
          <a:p>
            <a:r>
              <a:rPr lang="en-US" dirty="0" smtClean="0"/>
              <a:t>Classroom activities that touch on topics </a:t>
            </a:r>
            <a:r>
              <a:rPr lang="en-US" dirty="0" smtClean="0">
                <a:solidFill>
                  <a:srgbClr val="FF0000"/>
                </a:solidFill>
              </a:rPr>
              <a:t>relevant to students’ lives </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580383" y="2002200"/>
            <a:ext cx="3106417" cy="2329813"/>
          </a:xfrm>
          <a:prstGeom prst="rect">
            <a:avLst/>
          </a:prstGeom>
        </p:spPr>
      </p:pic>
      <p:pic>
        <p:nvPicPr>
          <p:cNvPr id="7" name="Picture 6"/>
          <p:cNvPicPr>
            <a:picLocks noChangeAspect="1"/>
          </p:cNvPicPr>
          <p:nvPr/>
        </p:nvPicPr>
        <p:blipFill>
          <a:blip r:embed="rId3"/>
          <a:stretch>
            <a:fillRect/>
          </a:stretch>
        </p:blipFill>
        <p:spPr>
          <a:xfrm>
            <a:off x="1880318" y="1784687"/>
            <a:ext cx="2234911" cy="1676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A1CEF">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242"/>
            <a:ext cx="8229600" cy="1143000"/>
          </a:xfrm>
        </p:spPr>
        <p:txBody>
          <a:bodyPr/>
          <a:lstStyle/>
          <a:p>
            <a:r>
              <a:rPr lang="en-US" dirty="0" smtClean="0">
                <a:solidFill>
                  <a:srgbClr val="FF0000"/>
                </a:solidFill>
              </a:rPr>
              <a:t>Southern California </a:t>
            </a:r>
            <a:r>
              <a:rPr lang="en-US" dirty="0" smtClean="0"/>
              <a:t>opportunities</a:t>
            </a:r>
            <a:endParaRPr lang="en-US" dirty="0"/>
          </a:p>
        </p:txBody>
      </p:sp>
      <p:sp>
        <p:nvSpPr>
          <p:cNvPr id="3" name="Content Placeholder 2"/>
          <p:cNvSpPr>
            <a:spLocks noGrp="1"/>
          </p:cNvSpPr>
          <p:nvPr>
            <p:ph idx="1"/>
          </p:nvPr>
        </p:nvSpPr>
        <p:spPr>
          <a:xfrm>
            <a:off x="0" y="841429"/>
            <a:ext cx="7142010" cy="5406255"/>
          </a:xfrm>
        </p:spPr>
        <p:txBody>
          <a:bodyPr>
            <a:normAutofit/>
          </a:bodyPr>
          <a:lstStyle/>
          <a:p>
            <a:r>
              <a:rPr lang="en-US" dirty="0" smtClean="0"/>
              <a:t>Local geologic structures </a:t>
            </a:r>
          </a:p>
          <a:p>
            <a:pPr lvl="1"/>
            <a:r>
              <a:rPr lang="en-US" dirty="0" smtClean="0">
                <a:solidFill>
                  <a:srgbClr val="FF0000"/>
                </a:solidFill>
              </a:rPr>
              <a:t>active faults</a:t>
            </a:r>
          </a:p>
          <a:p>
            <a:r>
              <a:rPr lang="en-US" dirty="0" smtClean="0"/>
              <a:t>Local hydrology</a:t>
            </a:r>
          </a:p>
          <a:p>
            <a:pPr lvl="1"/>
            <a:r>
              <a:rPr lang="en-US" dirty="0" smtClean="0">
                <a:solidFill>
                  <a:srgbClr val="FF0000"/>
                </a:solidFill>
              </a:rPr>
              <a:t>Los Angeles river/urban hydrology</a:t>
            </a:r>
          </a:p>
          <a:p>
            <a:pPr lvl="1"/>
            <a:r>
              <a:rPr lang="en-US" dirty="0" smtClean="0">
                <a:solidFill>
                  <a:srgbClr val="FF0000"/>
                </a:solidFill>
              </a:rPr>
              <a:t>Pacific ocean/coastal processes</a:t>
            </a:r>
          </a:p>
          <a:p>
            <a:r>
              <a:rPr lang="en-US" dirty="0" smtClean="0"/>
              <a:t>Local institutions/museums</a:t>
            </a:r>
          </a:p>
          <a:p>
            <a:pPr lvl="1"/>
            <a:r>
              <a:rPr lang="en-US" dirty="0" smtClean="0">
                <a:solidFill>
                  <a:srgbClr val="FF0000"/>
                </a:solidFill>
              </a:rPr>
              <a:t> Jet Propulsion Laboratory</a:t>
            </a:r>
          </a:p>
          <a:p>
            <a:pPr lvl="1"/>
            <a:r>
              <a:rPr lang="en-US" dirty="0" smtClean="0">
                <a:solidFill>
                  <a:srgbClr val="FF0000"/>
                </a:solidFill>
              </a:rPr>
              <a:t>Mount Wilson Observatory</a:t>
            </a:r>
          </a:p>
        </p:txBody>
      </p:sp>
      <p:pic>
        <p:nvPicPr>
          <p:cNvPr id="6" name="Picture 5"/>
          <p:cNvPicPr>
            <a:picLocks noChangeAspect="1"/>
          </p:cNvPicPr>
          <p:nvPr/>
        </p:nvPicPr>
        <p:blipFill>
          <a:blip r:embed="rId2"/>
          <a:stretch>
            <a:fillRect/>
          </a:stretch>
        </p:blipFill>
        <p:spPr>
          <a:xfrm>
            <a:off x="6538024" y="4285010"/>
            <a:ext cx="2540000" cy="2540000"/>
          </a:xfrm>
          <a:prstGeom prst="rect">
            <a:avLst/>
          </a:prstGeom>
        </p:spPr>
      </p:pic>
      <p:pic>
        <p:nvPicPr>
          <p:cNvPr id="7" name="Picture 6"/>
          <p:cNvPicPr>
            <a:picLocks noChangeAspect="1"/>
          </p:cNvPicPr>
          <p:nvPr/>
        </p:nvPicPr>
        <p:blipFill>
          <a:blip r:embed="rId3"/>
          <a:stretch>
            <a:fillRect/>
          </a:stretch>
        </p:blipFill>
        <p:spPr>
          <a:xfrm>
            <a:off x="2421043" y="5228610"/>
            <a:ext cx="2657979" cy="1769023"/>
          </a:xfrm>
          <a:prstGeom prst="rect">
            <a:avLst/>
          </a:prstGeom>
        </p:spPr>
      </p:pic>
      <p:pic>
        <p:nvPicPr>
          <p:cNvPr id="8" name="Picture 7"/>
          <p:cNvPicPr>
            <a:picLocks noChangeAspect="1"/>
          </p:cNvPicPr>
          <p:nvPr/>
        </p:nvPicPr>
        <p:blipFill>
          <a:blip r:embed="rId4"/>
          <a:stretch>
            <a:fillRect/>
          </a:stretch>
        </p:blipFill>
        <p:spPr>
          <a:xfrm rot="973575">
            <a:off x="-85969" y="5334077"/>
            <a:ext cx="1956489" cy="1418455"/>
          </a:xfrm>
          <a:prstGeom prst="rect">
            <a:avLst/>
          </a:prstGeom>
        </p:spPr>
      </p:pic>
      <p:pic>
        <p:nvPicPr>
          <p:cNvPr id="10" name="Picture 9"/>
          <p:cNvPicPr>
            <a:picLocks noChangeAspect="1"/>
          </p:cNvPicPr>
          <p:nvPr/>
        </p:nvPicPr>
        <p:blipFill>
          <a:blip r:embed="rId5"/>
          <a:stretch>
            <a:fillRect/>
          </a:stretch>
        </p:blipFill>
        <p:spPr>
          <a:xfrm>
            <a:off x="6453027" y="2237836"/>
            <a:ext cx="2509539" cy="1882154"/>
          </a:xfrm>
          <a:prstGeom prst="rect">
            <a:avLst/>
          </a:prstGeom>
        </p:spPr>
      </p:pic>
      <p:pic>
        <p:nvPicPr>
          <p:cNvPr id="11" name="Picture 10"/>
          <p:cNvPicPr>
            <a:picLocks noChangeAspect="1"/>
          </p:cNvPicPr>
          <p:nvPr/>
        </p:nvPicPr>
        <p:blipFill>
          <a:blip r:embed="rId6"/>
          <a:stretch>
            <a:fillRect/>
          </a:stretch>
        </p:blipFill>
        <p:spPr>
          <a:xfrm>
            <a:off x="5304496" y="4119990"/>
            <a:ext cx="1148531" cy="1148531"/>
          </a:xfrm>
          <a:prstGeom prst="rect">
            <a:avLst/>
          </a:prstGeom>
        </p:spPr>
      </p:pic>
      <p:pic>
        <p:nvPicPr>
          <p:cNvPr id="5" name="Picture 4" descr="IMG_1672.JPG"/>
          <p:cNvPicPr>
            <a:picLocks noChangeAspect="1"/>
          </p:cNvPicPr>
          <p:nvPr/>
        </p:nvPicPr>
        <p:blipFill>
          <a:blip r:embed="rId7"/>
          <a:stretch>
            <a:fillRect/>
          </a:stretch>
        </p:blipFill>
        <p:spPr>
          <a:xfrm>
            <a:off x="4872233" y="841429"/>
            <a:ext cx="2354442" cy="1765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00">
            <a:alpha val="4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3608"/>
            <a:ext cx="8229600" cy="1143000"/>
          </a:xfrm>
        </p:spPr>
        <p:txBody>
          <a:bodyPr>
            <a:normAutofit fontScale="90000"/>
          </a:bodyPr>
          <a:lstStyle/>
          <a:p>
            <a:r>
              <a:rPr lang="en-US" dirty="0" smtClean="0">
                <a:solidFill>
                  <a:srgbClr val="FF0000"/>
                </a:solidFill>
              </a:rPr>
              <a:t>Classroom activities </a:t>
            </a:r>
            <a:r>
              <a:rPr lang="en-US" dirty="0" smtClean="0"/>
              <a:t>that touch on topics relevant to students’ lives </a:t>
            </a:r>
            <a:br>
              <a:rPr lang="en-US" dirty="0" smtClean="0"/>
            </a:br>
            <a:endParaRPr lang="en-US" dirty="0"/>
          </a:p>
        </p:txBody>
      </p:sp>
      <p:sp>
        <p:nvSpPr>
          <p:cNvPr id="3" name="Content Placeholder 2"/>
          <p:cNvSpPr>
            <a:spLocks noGrp="1"/>
          </p:cNvSpPr>
          <p:nvPr>
            <p:ph idx="1"/>
          </p:nvPr>
        </p:nvSpPr>
        <p:spPr>
          <a:xfrm>
            <a:off x="457200" y="1567062"/>
            <a:ext cx="8229600" cy="4525963"/>
          </a:xfrm>
        </p:spPr>
        <p:txBody>
          <a:bodyPr/>
          <a:lstStyle/>
          <a:p>
            <a:r>
              <a:rPr lang="en-US" dirty="0" smtClean="0"/>
              <a:t>What are the </a:t>
            </a:r>
            <a:r>
              <a:rPr lang="en-US" dirty="0" smtClean="0">
                <a:solidFill>
                  <a:srgbClr val="FF0000"/>
                </a:solidFill>
              </a:rPr>
              <a:t>local </a:t>
            </a:r>
            <a:r>
              <a:rPr lang="en-US" dirty="0" smtClean="0"/>
              <a:t>natural hazards?</a:t>
            </a:r>
          </a:p>
          <a:p>
            <a:pPr lvl="1"/>
            <a:r>
              <a:rPr lang="en-US" dirty="0" smtClean="0"/>
              <a:t>Floods, earthquakes, hurricanes, tornadoes, sinkholes, volcanic eruptions, lahars, landslides, tsunamis, blizzards,…</a:t>
            </a:r>
          </a:p>
          <a:p>
            <a:r>
              <a:rPr lang="en-US" dirty="0" smtClean="0"/>
              <a:t>What are </a:t>
            </a:r>
            <a:r>
              <a:rPr lang="en-US" dirty="0" smtClean="0">
                <a:solidFill>
                  <a:srgbClr val="FF0000"/>
                </a:solidFill>
              </a:rPr>
              <a:t>local </a:t>
            </a:r>
            <a:r>
              <a:rPr lang="en-US" dirty="0" smtClean="0"/>
              <a:t>environmental concerns?</a:t>
            </a:r>
          </a:p>
          <a:p>
            <a:pPr lvl="1"/>
            <a:r>
              <a:rPr lang="en-US" dirty="0" smtClean="0"/>
              <a:t>Groundwater quality, soil contamination, air quality, urban sprawl, pollution, </a:t>
            </a:r>
            <a:r>
              <a:rPr lang="en-US" dirty="0" err="1" smtClean="0"/>
              <a:t>fracking</a:t>
            </a:r>
            <a:r>
              <a:rPr lang="en-US" dirty="0" smtClean="0"/>
              <a:t>, sanitation, coastal erosion, … </a:t>
            </a:r>
          </a:p>
          <a:p>
            <a:pPr lvl="1"/>
            <a:endParaRPr lang="en-US" dirty="0" smtClean="0"/>
          </a:p>
        </p:txBody>
      </p:sp>
      <p:pic>
        <p:nvPicPr>
          <p:cNvPr id="5" name="Picture 4"/>
          <p:cNvPicPr>
            <a:picLocks noChangeAspect="1"/>
          </p:cNvPicPr>
          <p:nvPr/>
        </p:nvPicPr>
        <p:blipFill>
          <a:blip r:embed="rId2"/>
          <a:stretch>
            <a:fillRect/>
          </a:stretch>
        </p:blipFill>
        <p:spPr>
          <a:xfrm>
            <a:off x="6812125" y="5111145"/>
            <a:ext cx="2100955" cy="1575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685</TotalTime>
  <Words>1387</Words>
  <Application>Microsoft Macintosh PowerPoint</Application>
  <PresentationFormat>On-screen Show (4:3)</PresentationFormat>
  <Paragraphs>153</Paragraphs>
  <Slides>22</Slides>
  <Notes>0</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Stimulating Interest of Non-science Majors with Course Activities that are Relevant to Their Own Surroundings and Lives </vt:lpstr>
      <vt:lpstr>Introductory geoscience courses…  </vt:lpstr>
      <vt:lpstr>Geoscience Literacy</vt:lpstr>
      <vt:lpstr>Geoscience Literacy “Big Ideas”</vt:lpstr>
      <vt:lpstr>Many incoming non-science majors “dread” science classes</vt:lpstr>
      <vt:lpstr>One way to alleviate the “dread” is to emphasize direct connections between course topics and the students’ own lives</vt:lpstr>
      <vt:lpstr>Examples of opportunities that can make connections between geoscience topics and students’ own interests:</vt:lpstr>
      <vt:lpstr>Southern California opportunities</vt:lpstr>
      <vt:lpstr>Classroom activities that touch on topics relevant to students’ lives  </vt:lpstr>
      <vt:lpstr>Classroom activities that touch on topics relevant to students’ lives  </vt:lpstr>
      <vt:lpstr>Earthquake (or other natural disaster) preparedness </vt:lpstr>
      <vt:lpstr>Earthquake (or other natural disaster) preparedness </vt:lpstr>
      <vt:lpstr>Earthquake (or other natural disaster) preparedness </vt:lpstr>
      <vt:lpstr>Water quality around your home </vt:lpstr>
      <vt:lpstr>Water quality around your home </vt:lpstr>
      <vt:lpstr>Water quality around your home </vt:lpstr>
      <vt:lpstr>Where does your electricity come from? </vt:lpstr>
      <vt:lpstr>Where does your electricity come from? </vt:lpstr>
      <vt:lpstr>Slide 19</vt:lpstr>
      <vt:lpstr>Arctic Ocean Energy Resources </vt:lpstr>
      <vt:lpstr>Arctic Ocean Energy Resources </vt:lpstr>
      <vt:lpstr>SUMMARY</vt:lpstr>
    </vt:vector>
  </TitlesOfParts>
  <Company>Pasadena City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Stimulating Interest of Non-science Majors with Course Activities that are Relevant to Their Own Surroundings and Lives </dc:title>
  <dc:creator>Computing Services</dc:creator>
  <cp:lastModifiedBy>Computing Services</cp:lastModifiedBy>
  <cp:revision>59</cp:revision>
  <dcterms:created xsi:type="dcterms:W3CDTF">2012-11-20T00:45:20Z</dcterms:created>
  <dcterms:modified xsi:type="dcterms:W3CDTF">2012-11-20T00:46:59Z</dcterms:modified>
</cp:coreProperties>
</file>