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8" r:id="rId3"/>
    <p:sldId id="289" r:id="rId4"/>
    <p:sldId id="286" r:id="rId5"/>
    <p:sldId id="291" r:id="rId6"/>
    <p:sldId id="282" r:id="rId7"/>
    <p:sldId id="281" r:id="rId8"/>
    <p:sldId id="279" r:id="rId9"/>
    <p:sldId id="269" r:id="rId10"/>
    <p:sldId id="287" r:id="rId11"/>
    <p:sldId id="283" r:id="rId12"/>
    <p:sldId id="290" r:id="rId13"/>
    <p:sldId id="275" r:id="rId14"/>
    <p:sldId id="292" r:id="rId15"/>
    <p:sldId id="293" r:id="rId16"/>
    <p:sldId id="294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8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46A78-3B07-4E55-BFE1-C5C89D39F12D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66CD7-1244-4E4E-A981-076EEA316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2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present climate change in the context of our energy story…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6CD7-1244-4E4E-A981-076EEA316E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9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6CD7-1244-4E4E-A981-076EEA316E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6CD7-1244-4E4E-A981-076EEA316E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5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6CD7-1244-4E4E-A981-076EEA316E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5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Pre-Drawing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6CD7-1244-4E4E-A981-076EEA316E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3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6CD7-1244-4E4E-A981-076EEA316E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B664-150F-48B2-8C2B-73991DC24D3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562-B293-4A20-9BCB-5966D27D3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6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B664-150F-48B2-8C2B-73991DC24D3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562-B293-4A20-9BCB-5966D27D3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B664-150F-48B2-8C2B-73991DC24D3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562-B293-4A20-9BCB-5966D27D3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9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B664-150F-48B2-8C2B-73991DC24D3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562-B293-4A20-9BCB-5966D27D3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B664-150F-48B2-8C2B-73991DC24D3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562-B293-4A20-9BCB-5966D27D3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B664-150F-48B2-8C2B-73991DC24D3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562-B293-4A20-9BCB-5966D27D3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5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B664-150F-48B2-8C2B-73991DC24D3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562-B293-4A20-9BCB-5966D27D3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B664-150F-48B2-8C2B-73991DC24D3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562-B293-4A20-9BCB-5966D27D3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B664-150F-48B2-8C2B-73991DC24D3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562-B293-4A20-9BCB-5966D27D3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4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B664-150F-48B2-8C2B-73991DC24D3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562-B293-4A20-9BCB-5966D27D3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9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B664-150F-48B2-8C2B-73991DC24D3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3562-B293-4A20-9BCB-5966D27D3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B664-150F-48B2-8C2B-73991DC24D3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3562-B293-4A20-9BCB-5966D27D3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0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25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Dana Brown Haine, M.S.</a:t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</a:b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Program Director, UNC-Chapel Hill’s </a:t>
            </a:r>
            <a:b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</a:br>
            <a:r>
              <a:rPr lang="en-US" sz="27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Climate Leadership and Energy Awareness Program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/>
            </a:r>
            <a:b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</a:b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7630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800" b="1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angSong" pitchFamily="49" charset="-122"/>
              </a:rPr>
              <a:t>Empowering</a:t>
            </a:r>
          </a:p>
          <a:p>
            <a:pPr>
              <a:spcBef>
                <a:spcPts val="0"/>
              </a:spcBef>
            </a:pPr>
            <a:r>
              <a:rPr lang="en-US" sz="4800" b="1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angSong" pitchFamily="49" charset="-122"/>
              </a:rPr>
              <a:t> Pre-college Students To Engage </a:t>
            </a:r>
          </a:p>
          <a:p>
            <a:pPr>
              <a:spcBef>
                <a:spcPts val="0"/>
              </a:spcBef>
            </a:pPr>
            <a:r>
              <a:rPr lang="en-US" sz="4800" b="1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angSong" pitchFamily="49" charset="-122"/>
              </a:rPr>
              <a:t>In Climate Change Solutions</a:t>
            </a:r>
            <a:endParaRPr lang="en-US" sz="4800" b="1" cap="small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angSong" pitchFamily="49" charset="-122"/>
            </a:endParaRPr>
          </a:p>
        </p:txBody>
      </p:sp>
      <p:pic>
        <p:nvPicPr>
          <p:cNvPr id="4098" name="Picture 2" descr="S:\ERP Photos and Logos\BWF Climate LEAP\DSC_0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764890" cy="25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reported gains in knowledge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512379"/>
              </p:ext>
            </p:extLst>
          </p:nvPr>
        </p:nvGraphicFramePr>
        <p:xfrm>
          <a:off x="1066800" y="1676400"/>
          <a:ext cx="6934200" cy="403860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62614"/>
                <a:gridCol w="977565"/>
                <a:gridCol w="1241147"/>
                <a:gridCol w="1052874"/>
              </a:tblGrid>
              <a:tr h="550719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342900" algn="l"/>
                          <a:tab pos="3371850" algn="l"/>
                          <a:tab pos="4038600" algn="l"/>
                          <a:tab pos="4724400" algn="l"/>
                          <a:tab pos="5334000" algn="l"/>
                          <a:tab pos="5867400" algn="l"/>
                        </a:tabLst>
                      </a:pPr>
                      <a:r>
                        <a:rPr lang="en-US" sz="1200" dirty="0">
                          <a:effectLst/>
                        </a:rPr>
                        <a:t>Table </a:t>
                      </a:r>
                      <a:r>
                        <a:rPr lang="en-US" sz="1200" dirty="0" smtClean="0">
                          <a:effectLst/>
                        </a:rPr>
                        <a:t>1. </a:t>
                      </a:r>
                      <a:r>
                        <a:rPr lang="en-US" sz="1200" dirty="0">
                          <a:effectLst/>
                        </a:rPr>
                        <a:t>Evaluation of 2011 Summer Institute: Student Knowledge and Understanding of Climate Change Science and the Solutions that Exist to Address Climate Change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6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 a scale of 1 to 10, with 10 being very knowledgeable, how would you rate your: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Pre-Survey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(n=38)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Post-Institute Evaluation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(n=48)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Paired Samples t test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(n=35)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07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Overall knowledge of climate change?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342900" algn="l"/>
                          <a:tab pos="3371850" algn="l"/>
                          <a:tab pos="4038600" algn="l"/>
                          <a:tab pos="4724400" algn="l"/>
                          <a:tab pos="5334000" algn="l"/>
                          <a:tab pos="5867400" algn="l"/>
                        </a:tabLst>
                      </a:pPr>
                      <a:r>
                        <a:rPr lang="en-US" sz="1200">
                          <a:effectLst/>
                        </a:rPr>
                        <a:t>6.41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342900" algn="l"/>
                          <a:tab pos="3371850" algn="l"/>
                          <a:tab pos="4038600" algn="l"/>
                          <a:tab pos="4724400" algn="l"/>
                          <a:tab pos="5334000" algn="l"/>
                          <a:tab pos="5867400" algn="l"/>
                        </a:tabLst>
                      </a:pPr>
                      <a:r>
                        <a:rPr lang="en-US" sz="1200">
                          <a:effectLst/>
                        </a:rPr>
                        <a:t>(1.56)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8.13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(0.89)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 &lt;0.001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01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Overall knowledge of the various solutions that exist to address climate change?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5.51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(1.85)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8.23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(1.12)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 &lt;0.001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01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Overall knowledge of available alternative energy sources?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6.08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(1.96)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8.25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(1.19)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 &lt;0.001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6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nformal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assessment strategies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198" y="5065229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 and Post-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Maps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7182"/>
            <a:ext cx="8458200" cy="310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1697181"/>
            <a:ext cx="2247900" cy="789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7200" y="1849582"/>
            <a:ext cx="2057400" cy="512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1697182"/>
            <a:ext cx="852996" cy="1579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07402" y="1697182"/>
            <a:ext cx="3360198" cy="370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2979" y="1748319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What is the connection between energy consumption &amp; global warming?</a:t>
            </a:r>
          </a:p>
        </p:txBody>
      </p:sp>
    </p:spTree>
    <p:extLst>
      <p:ext uri="{BB962C8B-B14F-4D97-AF65-F5344CB8AC3E}">
        <p14:creationId xmlns:p14="http://schemas.microsoft.com/office/powerpoint/2010/main" val="14209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nformal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assessment strategies </a:t>
            </a:r>
          </a:p>
        </p:txBody>
      </p:sp>
      <p:pic>
        <p:nvPicPr>
          <p:cNvPr id="5" name="Content Placeholder 4" descr="C:\Documents and Settings\dhaine\Local Settings\Temporary Internet Files\Content.Word\Power Source Drawings_Page_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385454"/>
            <a:ext cx="5943600" cy="209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Documents and Settings\dhaine\Desktop\Power Source Drawings_Page_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143375" cy="32042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600200" y="3829586"/>
            <a:ext cx="449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 and Post- Drawings</a:t>
            </a:r>
          </a:p>
        </p:txBody>
      </p:sp>
    </p:spTree>
    <p:extLst>
      <p:ext uri="{BB962C8B-B14F-4D97-AF65-F5344CB8AC3E}">
        <p14:creationId xmlns:p14="http://schemas.microsoft.com/office/powerpoint/2010/main" val="35701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3964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 learning assessment strategies 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1026" name="Picture 2" descr="E:\iPhoto Library\Masters\2011\Jul 26, 2011\DSC_0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06" y="4171353"/>
            <a:ext cx="3816361" cy="25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Photo Library\Masters\2011\Jul 26, 2011\DSC_0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2266" y="1726156"/>
            <a:ext cx="2743809" cy="182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:\IE\BWF Climate Leap\Evaluation\2011 Program\GH Effect Drawing Sample_Page_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66423"/>
            <a:ext cx="3507430" cy="260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Documents and Settings\dhaine\Local Settings\Temporary Internet Files\Content.Word\GH Effect Drawing Sample_Page_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54" y="4020045"/>
            <a:ext cx="3380376" cy="268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E:\iPhoto Library\Masters\2011\Jul 26, 2011\DSC_00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81824" y="1727802"/>
            <a:ext cx="2753622" cy="183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1800" y="1371600"/>
            <a:ext cx="1342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Pre-Drawing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37396" y="4171353"/>
            <a:ext cx="1431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Post-Drawing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Empowering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To Engage In Climate Change Solutions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126 students have completed the </a:t>
            </a:r>
            <a:r>
              <a:rPr lang="en-US" b="1" dirty="0" smtClean="0"/>
              <a:t>program</a:t>
            </a:r>
            <a:endParaRPr lang="en-US" dirty="0" smtClean="0"/>
          </a:p>
          <a:p>
            <a:r>
              <a:rPr lang="en-US" dirty="0" smtClean="0"/>
              <a:t>86 </a:t>
            </a:r>
            <a:r>
              <a:rPr lang="en-US" dirty="0"/>
              <a:t>(68%) completed at least one community outreach </a:t>
            </a:r>
            <a:r>
              <a:rPr lang="en-US" dirty="0" smtClean="0"/>
              <a:t>project;</a:t>
            </a:r>
            <a:endParaRPr lang="en-US" dirty="0"/>
          </a:p>
          <a:p>
            <a:r>
              <a:rPr lang="en-US" dirty="0" smtClean="0"/>
              <a:t>43 </a:t>
            </a:r>
            <a:r>
              <a:rPr lang="en-US" dirty="0"/>
              <a:t>(34%) participated in one or more ACE leadership trainings;</a:t>
            </a:r>
          </a:p>
          <a:p>
            <a:r>
              <a:rPr lang="en-US" dirty="0" smtClean="0"/>
              <a:t>31  </a:t>
            </a:r>
            <a:r>
              <a:rPr lang="en-US" dirty="0"/>
              <a:t>(25%) were selected to serve as Climate LEAP peer mentors.</a:t>
            </a:r>
          </a:p>
          <a:p>
            <a:endParaRPr lang="en-US" dirty="0"/>
          </a:p>
        </p:txBody>
      </p:sp>
      <p:pic>
        <p:nvPicPr>
          <p:cNvPr id="4" name="Picture 3" descr="S:\IE\BWF Climate Leap\Photos\COPs\Caitlyn and Allison\co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989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Inspiring Behavior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60627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recent survey of program alumni (</a:t>
            </a:r>
            <a:r>
              <a:rPr lang="en-US" dirty="0" smtClean="0"/>
              <a:t>n=28) indicated </a:t>
            </a:r>
            <a:r>
              <a:rPr lang="en-US" dirty="0"/>
              <a:t>that </a:t>
            </a:r>
            <a:r>
              <a:rPr lang="en-US" b="1" dirty="0" smtClean="0"/>
              <a:t>89% </a:t>
            </a:r>
            <a:r>
              <a:rPr lang="en-US" b="1" dirty="0"/>
              <a:t>of respondents were motivated by the program to make </a:t>
            </a:r>
            <a:r>
              <a:rPr lang="en-US" b="1" i="1" dirty="0"/>
              <a:t>at least one behavior change </a:t>
            </a:r>
            <a:r>
              <a:rPr lang="en-US" dirty="0"/>
              <a:t>to conserve energy and resources in their daily life.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27" y="1600200"/>
            <a:ext cx="298007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0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5334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This student science enrichment program is made possible with support from:</a:t>
            </a:r>
            <a:endParaRPr lang="en-US" b="1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432000" y="2057400"/>
            <a:ext cx="2629734" cy="182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892751" y="2350596"/>
            <a:ext cx="7261514" cy="3581400"/>
            <a:chOff x="1093643" y="2350596"/>
            <a:chExt cx="7261514" cy="3581400"/>
          </a:xfrm>
        </p:grpSpPr>
        <p:sp>
          <p:nvSpPr>
            <p:cNvPr id="5" name="Rectangle 4"/>
            <p:cNvSpPr/>
            <p:nvPr/>
          </p:nvSpPr>
          <p:spPr>
            <a:xfrm>
              <a:off x="1192357" y="2350596"/>
              <a:ext cx="7162800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93643" y="2808065"/>
              <a:ext cx="7261514" cy="3061586"/>
              <a:chOff x="1093643" y="1891414"/>
              <a:chExt cx="7261514" cy="306158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93643" y="4645223"/>
                <a:ext cx="726151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400" dirty="0"/>
                  <a:t>In partnership with the </a:t>
                </a:r>
                <a:r>
                  <a:rPr lang="en-US" sz="1400" dirty="0" smtClean="0"/>
                  <a:t> UNC Department </a:t>
                </a:r>
                <a:r>
                  <a:rPr lang="en-US" sz="1400" dirty="0"/>
                  <a:t>of Physics and </a:t>
                </a:r>
                <a:r>
                  <a:rPr lang="en-US" sz="1400" dirty="0" smtClean="0"/>
                  <a:t>Astronomy</a:t>
                </a:r>
                <a:endParaRPr lang="en-US" sz="1400" dirty="0"/>
              </a:p>
            </p:txBody>
          </p:sp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172" y="1891414"/>
                <a:ext cx="2864427" cy="9166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508" y="1941490"/>
                <a:ext cx="3360865" cy="816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4688" y="3089563"/>
                <a:ext cx="2246312" cy="13645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043" y="3106834"/>
                <a:ext cx="3150874" cy="1435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427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Gill Sans MT" pitchFamily="34" charset="0"/>
              </a:rPr>
              <a:t>climateleap.unc.edu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Dana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Brown Haine, M.S.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Program Director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Gill Sans MT" pitchFamily="34" charset="0"/>
              </a:rPr>
              <a:t>dhaine@unc.edu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(919)843-5735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5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914400"/>
            <a:ext cx="4267200" cy="1362075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need a way of exploring environmental issues that is realistic and honest, yet hopeful and inspirational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0" y="4382453"/>
            <a:ext cx="7772400" cy="150018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M.G.H. Gilliam, Publisher,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Orion 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24231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3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8364" y="1247862"/>
            <a:ext cx="7239000" cy="3200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45430"/>
            <a:ext cx="2209800" cy="10781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 Fossil Fuel Based Economy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9873" y="4419600"/>
            <a:ext cx="7239000" cy="8048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381001"/>
            <a:ext cx="1752600" cy="46481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27764" y="381001"/>
            <a:ext cx="1600200" cy="4485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Climate 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Science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Climate Change Impacts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70605" y="1254439"/>
            <a:ext cx="1984919" cy="32045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Future 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Energy Efficiency</a:t>
            </a:r>
          </a:p>
          <a:p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Nuclear Energy</a:t>
            </a:r>
          </a:p>
          <a:p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Renewable Energy</a:t>
            </a:r>
          </a:p>
          <a:p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Civic Engagement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0362" y="533397"/>
            <a:ext cx="48264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 Science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914400" y="533400"/>
            <a:ext cx="838200" cy="3913138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62897" y="533398"/>
            <a:ext cx="1760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Increased CO</a:t>
            </a:r>
            <a:r>
              <a:rPr lang="en-US" i="1" baseline="-25000" dirty="0"/>
              <a:t>2 </a:t>
            </a:r>
            <a:r>
              <a:rPr lang="en-US" i="1" dirty="0"/>
              <a:t>emissions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7764" y="2003985"/>
            <a:ext cx="1634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Greenhouse Effect</a:t>
            </a:r>
          </a:p>
        </p:txBody>
      </p:sp>
      <p:sp>
        <p:nvSpPr>
          <p:cNvPr id="13" name="Up Arrow 12"/>
          <p:cNvSpPr/>
          <p:nvPr/>
        </p:nvSpPr>
        <p:spPr>
          <a:xfrm rot="10800000">
            <a:off x="7581900" y="1219200"/>
            <a:ext cx="838200" cy="3913138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16080" y="4446538"/>
            <a:ext cx="1760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Decreased </a:t>
            </a:r>
            <a:r>
              <a:rPr lang="en-US" i="1" dirty="0"/>
              <a:t>CO</a:t>
            </a:r>
            <a:r>
              <a:rPr lang="en-US" i="1" baseline="-25000" dirty="0"/>
              <a:t>2 </a:t>
            </a:r>
            <a:r>
              <a:rPr lang="en-US" i="1" dirty="0"/>
              <a:t>emissions</a:t>
            </a:r>
          </a:p>
        </p:txBody>
      </p:sp>
    </p:spTree>
    <p:extLst>
      <p:ext uri="{BB962C8B-B14F-4D97-AF65-F5344CB8AC3E}">
        <p14:creationId xmlns:p14="http://schemas.microsoft.com/office/powerpoint/2010/main" val="339079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Empowering Students To Engage In Climate Change Solutions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iscuss impacts of fossil </a:t>
            </a:r>
            <a:r>
              <a:rPr lang="en-US" dirty="0"/>
              <a:t>fuel based </a:t>
            </a:r>
            <a:r>
              <a:rPr lang="en-US" dirty="0" smtClean="0"/>
              <a:t>economy; </a:t>
            </a:r>
          </a:p>
          <a:p>
            <a:r>
              <a:rPr lang="en-US" dirty="0" smtClean="0"/>
              <a:t>feature </a:t>
            </a:r>
            <a:r>
              <a:rPr lang="en-US" dirty="0"/>
              <a:t>scientists and engineers who are working to develop solutions to increase the use of renewable energy </a:t>
            </a:r>
            <a:r>
              <a:rPr lang="en-US" dirty="0" smtClean="0"/>
              <a:t>sources; </a:t>
            </a:r>
          </a:p>
          <a:p>
            <a:r>
              <a:rPr lang="en-US" dirty="0" smtClean="0"/>
              <a:t>provide </a:t>
            </a:r>
            <a:r>
              <a:rPr lang="en-US" dirty="0"/>
              <a:t>opportunities to develop science communication and leadership </a:t>
            </a:r>
            <a:r>
              <a:rPr lang="en-US" dirty="0" smtClean="0"/>
              <a:t>skills.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Overarching Program Goals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525963"/>
          </a:xfrm>
        </p:spPr>
        <p:txBody>
          <a:bodyPr/>
          <a:lstStyle/>
          <a:p>
            <a:r>
              <a:rPr lang="en-US" dirty="0" smtClean="0"/>
              <a:t>Improve </a:t>
            </a:r>
            <a:r>
              <a:rPr lang="en-US" dirty="0"/>
              <a:t>students’ </a:t>
            </a:r>
            <a:r>
              <a:rPr lang="en-US" b="1" dirty="0"/>
              <a:t>competence</a:t>
            </a:r>
            <a:r>
              <a:rPr lang="en-US" dirty="0"/>
              <a:t> in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Nurture </a:t>
            </a:r>
            <a:r>
              <a:rPr lang="en-US" dirty="0"/>
              <a:t>students’ </a:t>
            </a:r>
            <a:r>
              <a:rPr lang="en-US" b="1" dirty="0"/>
              <a:t>enthusiasm</a:t>
            </a:r>
            <a:r>
              <a:rPr lang="en-US" dirty="0"/>
              <a:t> for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Foster </a:t>
            </a:r>
            <a:r>
              <a:rPr lang="en-US" dirty="0"/>
              <a:t>student </a:t>
            </a:r>
            <a:r>
              <a:rPr lang="en-US" b="1" dirty="0"/>
              <a:t>interest</a:t>
            </a:r>
            <a:r>
              <a:rPr lang="en-US" dirty="0"/>
              <a:t> in </a:t>
            </a:r>
            <a:r>
              <a:rPr lang="en-US" dirty="0" smtClean="0"/>
              <a:t>science-related </a:t>
            </a:r>
            <a:r>
              <a:rPr lang="en-US" dirty="0"/>
              <a:t>careers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27221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24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Components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One-week</a:t>
            </a:r>
            <a:r>
              <a:rPr lang="en-US" dirty="0"/>
              <a:t>, non-residential </a:t>
            </a:r>
            <a:r>
              <a:rPr lang="en-US" dirty="0" smtClean="0"/>
              <a:t>summer </a:t>
            </a:r>
            <a:r>
              <a:rPr lang="en-US" dirty="0"/>
              <a:t>i</a:t>
            </a:r>
            <a:r>
              <a:rPr lang="en-US" dirty="0" smtClean="0"/>
              <a:t>nstitute</a:t>
            </a:r>
          </a:p>
          <a:p>
            <a:r>
              <a:rPr lang="en-US" dirty="0" smtClean="0"/>
              <a:t>Four academic year </a:t>
            </a:r>
            <a:r>
              <a:rPr lang="en-US" dirty="0"/>
              <a:t>Saturday a</a:t>
            </a:r>
            <a:r>
              <a:rPr lang="en-US" dirty="0" smtClean="0"/>
              <a:t>cademies</a:t>
            </a:r>
          </a:p>
          <a:p>
            <a:r>
              <a:rPr lang="en-US" dirty="0" smtClean="0"/>
              <a:t>Community outreach project</a:t>
            </a:r>
          </a:p>
          <a:p>
            <a:endParaRPr lang="en-US" dirty="0"/>
          </a:p>
        </p:txBody>
      </p:sp>
      <p:pic>
        <p:nvPicPr>
          <p:cNvPr id="5122" name="Picture 2" descr="S:\ERP Photos and Logos\BWF Climate LEAP\Making Biodies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91840"/>
            <a:ext cx="503754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858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Program alumni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serve as peer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mentors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</a:b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 descr="D:\iPhoto Library\Thumbnails\2010\Aug 1, 2010\DSC_0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352165" cy="50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iPhoto Library\Thumbnails\2010\Aug 13, 2010\DSC_0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699685" cy="245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iPhoto Library\Thumbnails\2010\Aug 13, 2010\DSC_0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01011"/>
            <a:ext cx="3688080" cy="24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</a:br>
            <a:r>
              <a:rPr lang="en-US" sz="4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Students engage in hands-on </a:t>
            </a:r>
            <a:br>
              <a:rPr lang="en-US" sz="4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n-US" sz="4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science enrichment activities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/>
            </a:r>
            <a:b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432000" y="2057400"/>
            <a:ext cx="262973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S:\IE\BWF Climate Leap\Photos\DSC_0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6793"/>
            <a:ext cx="6376195" cy="42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53" y="457200"/>
            <a:ext cx="8229600" cy="1143000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Numerous scientists directly</a:t>
            </a:r>
            <a:b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interact with participants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86" y="1981200"/>
            <a:ext cx="2610329" cy="45067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Presentations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Lab Activities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Lab tours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Field trips</a:t>
            </a:r>
          </a:p>
        </p:txBody>
      </p:sp>
      <p:pic>
        <p:nvPicPr>
          <p:cNvPr id="5122" name="Picture 2" descr="E:\iPhoto Library\Masters\2011\Aug 5, 2011\DSC_0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1390" y="2558390"/>
            <a:ext cx="4354374" cy="28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iPhoto Library\Masters\2011\Aug 5, 2011\DSC_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3" y="4038600"/>
            <a:ext cx="3082137" cy="20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iPhoto Library\Masters\2011\Jul 26, 2011\DSC_0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082136" cy="20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451</Words>
  <Application>Microsoft Office PowerPoint</Application>
  <PresentationFormat>On-screen Show (4:3)</PresentationFormat>
  <Paragraphs>103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Dana Brown Haine, M.S. Program Director, UNC-Chapel Hill’s  Climate Leadership and Energy Awareness Program </vt:lpstr>
      <vt:lpstr>We need a way of exploring environmental issues that is realistic and honest, yet hopeful and inspirational. </vt:lpstr>
      <vt:lpstr>Today’s Fossil Fuel Based Economy  </vt:lpstr>
      <vt:lpstr>Empowering Students To Engage In Climate Change Solutions </vt:lpstr>
      <vt:lpstr>Overarching Program Goals</vt:lpstr>
      <vt:lpstr>Program Components</vt:lpstr>
      <vt:lpstr>Program alumni serve as peer mentors </vt:lpstr>
      <vt:lpstr> Students engage in hands-on  science enrichment activities </vt:lpstr>
      <vt:lpstr>Numerous scientists directly  interact with participants</vt:lpstr>
      <vt:lpstr>Student reported gains in knowledge</vt:lpstr>
      <vt:lpstr>Informal learning assessment strategies </vt:lpstr>
      <vt:lpstr>Informal learning assessment strategies </vt:lpstr>
      <vt:lpstr>Informal learning assessment strategies </vt:lpstr>
      <vt:lpstr>Empowering Students To Engage In Climate Change Solutions  </vt:lpstr>
      <vt:lpstr>Inspiring Behavior Change</vt:lpstr>
      <vt:lpstr> This student science enrichment program is made possible with support from:</vt:lpstr>
      <vt:lpstr>climateleap.unc.edu  Dana Brown Haine, M.S. Program Director dhaine@unc.edu (919)843-5735 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Workshops</dc:title>
  <dc:creator>Lenovo User</dc:creator>
  <cp:lastModifiedBy>Lenovo User</cp:lastModifiedBy>
  <cp:revision>52</cp:revision>
  <dcterms:created xsi:type="dcterms:W3CDTF">2011-12-02T21:49:58Z</dcterms:created>
  <dcterms:modified xsi:type="dcterms:W3CDTF">2012-12-05T19:51:05Z</dcterms:modified>
</cp:coreProperties>
</file>