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74" r:id="rId3"/>
    <p:sldId id="259" r:id="rId4"/>
    <p:sldId id="265" r:id="rId5"/>
    <p:sldId id="260" r:id="rId6"/>
    <p:sldId id="263" r:id="rId7"/>
    <p:sldId id="266" r:id="rId8"/>
    <p:sldId id="273" r:id="rId9"/>
    <p:sldId id="296" r:id="rId10"/>
    <p:sldId id="282" r:id="rId11"/>
    <p:sldId id="275" r:id="rId12"/>
    <p:sldId id="276" r:id="rId13"/>
    <p:sldId id="299" r:id="rId14"/>
    <p:sldId id="292" r:id="rId15"/>
    <p:sldId id="298"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1" autoAdjust="0"/>
    <p:restoredTop sz="82948" autoAdjust="0"/>
  </p:normalViewPr>
  <p:slideViewPr>
    <p:cSldViewPr>
      <p:cViewPr>
        <p:scale>
          <a:sx n="106" d="100"/>
          <a:sy n="106" d="100"/>
        </p:scale>
        <p:origin x="-33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668C0FA-9595-4102-B052-E1BE7C62B722}" type="datetimeFigureOut">
              <a:rPr lang="en-US" smtClean="0"/>
              <a:t>11/4/2012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29D60C7-B3DE-4C78-AF00-ECFCB1879B20}" type="slidenum">
              <a:rPr lang="en-US" smtClean="0"/>
              <a:t>‹#›</a:t>
            </a:fld>
            <a:endParaRPr lang="en-US"/>
          </a:p>
        </p:txBody>
      </p:sp>
    </p:spTree>
    <p:extLst>
      <p:ext uri="{BB962C8B-B14F-4D97-AF65-F5344CB8AC3E}">
        <p14:creationId xmlns:p14="http://schemas.microsoft.com/office/powerpoint/2010/main" val="18980824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080A65B-81A6-4A1A-8460-60AAEAB65B24}" type="datetimeFigureOut">
              <a:rPr lang="en-US" smtClean="0"/>
              <a:t>11/4/2012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8677E0D-3EE8-482C-A23F-A065808EC85A}" type="slidenum">
              <a:rPr lang="en-US" smtClean="0"/>
              <a:t>‹#›</a:t>
            </a:fld>
            <a:endParaRPr lang="en-US"/>
          </a:p>
        </p:txBody>
      </p:sp>
    </p:spTree>
    <p:extLst>
      <p:ext uri="{BB962C8B-B14F-4D97-AF65-F5344CB8AC3E}">
        <p14:creationId xmlns:p14="http://schemas.microsoft.com/office/powerpoint/2010/main" val="3867341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I’m going to talk about the mechanism of As mobilization in groundwater in a pristine wetland. </a:t>
            </a:r>
            <a:endParaRPr lang="en-US" dirty="0"/>
          </a:p>
        </p:txBody>
      </p:sp>
      <p:sp>
        <p:nvSpPr>
          <p:cNvPr id="4" name="Slide Number Placeholder 3"/>
          <p:cNvSpPr>
            <a:spLocks noGrp="1"/>
          </p:cNvSpPr>
          <p:nvPr>
            <p:ph type="sldNum" sz="quarter" idx="10"/>
          </p:nvPr>
        </p:nvSpPr>
        <p:spPr/>
        <p:txBody>
          <a:bodyPr/>
          <a:lstStyle/>
          <a:p>
            <a:fld id="{E8677E0D-3EE8-482C-A23F-A065808EC85A}" type="slidenum">
              <a:rPr lang="en-US" smtClean="0"/>
              <a:t>1</a:t>
            </a:fld>
            <a:endParaRPr lang="en-US"/>
          </a:p>
        </p:txBody>
      </p:sp>
    </p:spTree>
    <p:extLst>
      <p:ext uri="{BB962C8B-B14F-4D97-AF65-F5344CB8AC3E}">
        <p14:creationId xmlns:p14="http://schemas.microsoft.com/office/powerpoint/2010/main" val="352779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thing why</a:t>
            </a:r>
            <a:r>
              <a:rPr lang="en-US" baseline="0" dirty="0" smtClean="0"/>
              <a:t> we tested for </a:t>
            </a:r>
            <a:r>
              <a:rPr lang="en-US" baseline="0" dirty="0" err="1" smtClean="0"/>
              <a:t>srbs</a:t>
            </a:r>
            <a:r>
              <a:rPr lang="en-US" baseline="0" dirty="0" smtClean="0"/>
              <a:t> are 1. Hydrogen sulfide, produced by sulfate reduction, was smelled while digging some of the wells, 2. presence of </a:t>
            </a:r>
            <a:r>
              <a:rPr lang="en-US" baseline="0" dirty="0" err="1" smtClean="0"/>
              <a:t>calcrete</a:t>
            </a:r>
            <a:r>
              <a:rPr lang="en-US" baseline="0" dirty="0" smtClean="0"/>
              <a:t> and 3. decreasing </a:t>
            </a:r>
            <a:r>
              <a:rPr lang="en-US" baseline="0" dirty="0" err="1" smtClean="0"/>
              <a:t>aromaticity</a:t>
            </a:r>
            <a:r>
              <a:rPr lang="en-US" baseline="0" dirty="0" smtClean="0"/>
              <a:t> of the DOMs to a more transparent substances. </a:t>
            </a:r>
            <a:endParaRPr lang="en-US" dirty="0"/>
          </a:p>
        </p:txBody>
      </p:sp>
      <p:sp>
        <p:nvSpPr>
          <p:cNvPr id="4" name="Slide Number Placeholder 3"/>
          <p:cNvSpPr>
            <a:spLocks noGrp="1"/>
          </p:cNvSpPr>
          <p:nvPr>
            <p:ph type="sldNum" sz="quarter" idx="10"/>
          </p:nvPr>
        </p:nvSpPr>
        <p:spPr/>
        <p:txBody>
          <a:bodyPr/>
          <a:lstStyle/>
          <a:p>
            <a:fld id="{E8677E0D-3EE8-482C-A23F-A065808EC85A}" type="slidenum">
              <a:rPr lang="en-US" smtClean="0"/>
              <a:t>10</a:t>
            </a:fld>
            <a:endParaRPr lang="en-US"/>
          </a:p>
        </p:txBody>
      </p:sp>
    </p:spTree>
    <p:extLst>
      <p:ext uri="{BB962C8B-B14F-4D97-AF65-F5344CB8AC3E}">
        <p14:creationId xmlns:p14="http://schemas.microsoft.com/office/powerpoint/2010/main" val="3237179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This methods detects the presence or absence of SRB in a given water sample by the most probable number (MPN). </a:t>
            </a:r>
          </a:p>
          <a:p>
            <a:pPr marL="171450" indent="-171450">
              <a:buFont typeface="Arial" pitchFamily="34" charset="0"/>
              <a:buChar char="•"/>
            </a:pPr>
            <a:endParaRPr lang="en-US" dirty="0" smtClean="0"/>
          </a:p>
          <a:p>
            <a:pPr marL="171450" indent="-171450">
              <a:buFont typeface="Arial" pitchFamily="34" charset="0"/>
              <a:buChar char="•"/>
            </a:pPr>
            <a:r>
              <a:rPr lang="en-US" dirty="0" smtClean="0"/>
              <a:t>Isolation of SRBs in water was achieved by maintaining the temperature of dilution blanks, broths and incubations at 45C</a:t>
            </a:r>
            <a:r>
              <a:rPr lang="en-US" baseline="0" dirty="0" smtClean="0"/>
              <a:t>. </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There are 5 replicates of different dilutions as stated by protocol we used.  </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This is such a labor-intensive method that we can only test for 6 samples where we collected 3 samples of different depths from each site. </a:t>
            </a:r>
          </a:p>
          <a:p>
            <a:pPr marL="171450" indent="-171450">
              <a:buFont typeface="Arial" pitchFamily="34" charset="0"/>
              <a:buChar char="•"/>
            </a:pPr>
            <a:endParaRPr lang="en-US" baseline="0" dirty="0" smtClean="0"/>
          </a:p>
          <a:p>
            <a:pPr marL="171450" indent="-171450">
              <a:buFont typeface="Arial" pitchFamily="34" charset="0"/>
              <a:buChar char="•"/>
            </a:pPr>
            <a:r>
              <a:rPr lang="en-US" dirty="0" smtClean="0"/>
              <a:t>After 21 days of incubation (20oC under a fume hood)</a:t>
            </a:r>
            <a:endParaRPr lang="en-US" dirty="0"/>
          </a:p>
        </p:txBody>
      </p:sp>
      <p:sp>
        <p:nvSpPr>
          <p:cNvPr id="4" name="Slide Number Placeholder 3"/>
          <p:cNvSpPr>
            <a:spLocks noGrp="1"/>
          </p:cNvSpPr>
          <p:nvPr>
            <p:ph type="sldNum" sz="quarter" idx="10"/>
          </p:nvPr>
        </p:nvSpPr>
        <p:spPr/>
        <p:txBody>
          <a:bodyPr/>
          <a:lstStyle/>
          <a:p>
            <a:fld id="{E8677E0D-3EE8-482C-A23F-A065808EC85A}" type="slidenum">
              <a:rPr lang="en-US" smtClean="0"/>
              <a:t>11</a:t>
            </a:fld>
            <a:endParaRPr lang="en-US"/>
          </a:p>
        </p:txBody>
      </p:sp>
    </p:spTree>
    <p:extLst>
      <p:ext uri="{BB962C8B-B14F-4D97-AF65-F5344CB8AC3E}">
        <p14:creationId xmlns:p14="http://schemas.microsoft.com/office/powerpoint/2010/main" val="1896985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As a result,</a:t>
            </a:r>
            <a:r>
              <a:rPr lang="en-US" baseline="0" dirty="0" smtClean="0"/>
              <a:t> we confirmed the presence of sulfate reducing bacteria along the </a:t>
            </a:r>
            <a:r>
              <a:rPr lang="en-US" baseline="0" dirty="0" err="1" smtClean="0"/>
              <a:t>flowpath</a:t>
            </a:r>
            <a:r>
              <a:rPr lang="en-US" baseline="0" dirty="0" smtClean="0"/>
              <a:t>. Surprisingly, our highest number of SRB </a:t>
            </a:r>
            <a:r>
              <a:rPr lang="en-US" dirty="0" smtClean="0"/>
              <a:t>colonies is</a:t>
            </a:r>
            <a:r>
              <a:rPr lang="en-US" baseline="0" dirty="0" smtClean="0"/>
              <a:t> located at the center where we expected to have no </a:t>
            </a:r>
            <a:r>
              <a:rPr lang="en-US" baseline="0" dirty="0" err="1" smtClean="0"/>
              <a:t>srbs</a:t>
            </a:r>
            <a:r>
              <a:rPr lang="en-US" baseline="0" dirty="0" smtClean="0"/>
              <a:t> present. Although compared to SRBs found in sediments these numbers are not that low. Since we tested SRBs from our water samples some studies have found 2 to 100MPN/100 mL of SRBs in their sample. </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Arsenic level is however consistent with our hypothesis of where you have </a:t>
            </a:r>
            <a:r>
              <a:rPr lang="en-US" baseline="0" dirty="0" err="1" smtClean="0"/>
              <a:t>srb</a:t>
            </a:r>
            <a:r>
              <a:rPr lang="en-US" baseline="0" dirty="0" smtClean="0"/>
              <a:t> activity, arsenic will be sequestered and vice versa. </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We also found that at the edge, </a:t>
            </a:r>
            <a:r>
              <a:rPr lang="en-US" baseline="0" dirty="0" err="1" smtClean="0"/>
              <a:t>srbs</a:t>
            </a:r>
            <a:r>
              <a:rPr lang="en-US" baseline="0" dirty="0" smtClean="0"/>
              <a:t> are more active and this is depicted by formation of a more black color precipitate at the edge compared the precipitate formed at the center. </a:t>
            </a:r>
            <a:endParaRPr lang="en-US" dirty="0"/>
          </a:p>
        </p:txBody>
      </p:sp>
      <p:sp>
        <p:nvSpPr>
          <p:cNvPr id="4" name="Slide Number Placeholder 3"/>
          <p:cNvSpPr>
            <a:spLocks noGrp="1"/>
          </p:cNvSpPr>
          <p:nvPr>
            <p:ph type="sldNum" sz="quarter" idx="10"/>
          </p:nvPr>
        </p:nvSpPr>
        <p:spPr/>
        <p:txBody>
          <a:bodyPr/>
          <a:lstStyle/>
          <a:p>
            <a:fld id="{E8677E0D-3EE8-482C-A23F-A065808EC85A}" type="slidenum">
              <a:rPr lang="en-US" smtClean="0"/>
              <a:t>12</a:t>
            </a:fld>
            <a:endParaRPr lang="en-US"/>
          </a:p>
        </p:txBody>
      </p:sp>
    </p:spTree>
    <p:extLst>
      <p:ext uri="{BB962C8B-B14F-4D97-AF65-F5344CB8AC3E}">
        <p14:creationId xmlns:p14="http://schemas.microsoft.com/office/powerpoint/2010/main" val="1896985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groundwater</a:t>
            </a:r>
            <a:r>
              <a:rPr lang="en-US" baseline="0" dirty="0" smtClean="0"/>
              <a:t> flows laterally from both sides of the island and due to evapotranspiration, solute and arsenic accumulates at the center. And again our main sites are, edge, </a:t>
            </a:r>
            <a:r>
              <a:rPr lang="en-US" baseline="0" dirty="0" err="1" smtClean="0"/>
              <a:t>calcrete</a:t>
            </a:r>
            <a:r>
              <a:rPr lang="en-US" baseline="0" dirty="0" smtClean="0"/>
              <a:t> and center. The center is where high arsenic and solute accumulation happens. This is just to remind you where everything is located along the island. </a:t>
            </a:r>
          </a:p>
          <a:p>
            <a:endParaRPr lang="en-US" baseline="0" dirty="0" smtClean="0"/>
          </a:p>
          <a:p>
            <a:r>
              <a:rPr lang="en-US" baseline="0" dirty="0" smtClean="0"/>
              <a:t>Earlier along the </a:t>
            </a:r>
            <a:r>
              <a:rPr lang="en-US" baseline="0" dirty="0" err="1" smtClean="0"/>
              <a:t>flowpath</a:t>
            </a:r>
            <a:r>
              <a:rPr lang="en-US" baseline="0" dirty="0" smtClean="0"/>
              <a:t>, as we hypothesized, iron reducing bacteria are active and consume labile DOM and release iron and arsenic into solution. Another microbial activity that we think is important is sulfate reduction by sulfate reducing bacteria and also consume of labile DOM. Sulfate reduction yields hydrogen sulfide which sequesters arsenic and bicarbonate which increase pH and alkalinity. Release of bicarbonate ions results to formation of </a:t>
            </a:r>
            <a:r>
              <a:rPr lang="en-US" baseline="0" dirty="0" err="1" smtClean="0"/>
              <a:t>calcrete</a:t>
            </a:r>
            <a:r>
              <a:rPr lang="en-US" baseline="0" dirty="0" smtClean="0"/>
              <a:t> which serves as the tipping point for high salinity and high reduced As level. Arsenic is mobilized by evapotranspiration and accumulates at the center of the island. </a:t>
            </a:r>
            <a:endParaRPr lang="en-US" dirty="0"/>
          </a:p>
        </p:txBody>
      </p:sp>
      <p:sp>
        <p:nvSpPr>
          <p:cNvPr id="4" name="Slide Number Placeholder 3"/>
          <p:cNvSpPr>
            <a:spLocks noGrp="1"/>
          </p:cNvSpPr>
          <p:nvPr>
            <p:ph type="sldNum" sz="quarter" idx="10"/>
          </p:nvPr>
        </p:nvSpPr>
        <p:spPr/>
        <p:txBody>
          <a:bodyPr/>
          <a:lstStyle/>
          <a:p>
            <a:fld id="{E8677E0D-3EE8-482C-A23F-A065808EC85A}" type="slidenum">
              <a:rPr lang="en-US" smtClean="0"/>
              <a:t>13</a:t>
            </a:fld>
            <a:endParaRPr lang="en-US"/>
          </a:p>
        </p:txBody>
      </p:sp>
    </p:spTree>
    <p:extLst>
      <p:ext uri="{BB962C8B-B14F-4D97-AF65-F5344CB8AC3E}">
        <p14:creationId xmlns:p14="http://schemas.microsoft.com/office/powerpoint/2010/main" val="3237179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this upcoming trip, </a:t>
            </a:r>
          </a:p>
          <a:p>
            <a:pPr marL="228600" indent="-228600">
              <a:buAutoNum type="arabicPeriod"/>
            </a:pPr>
            <a:r>
              <a:rPr lang="en-US" baseline="0" dirty="0" smtClean="0"/>
              <a:t>We want to explore some of the open questions we had from this past trip. </a:t>
            </a:r>
          </a:p>
          <a:p>
            <a:pPr marL="228600" indent="-228600">
              <a:buAutoNum type="arabicPeriod"/>
            </a:pPr>
            <a:r>
              <a:rPr lang="en-US" baseline="0" dirty="0" smtClean="0"/>
              <a:t>Test for Sulfate reducing bacteria in sediments</a:t>
            </a:r>
          </a:p>
          <a:p>
            <a:pPr marL="228600" indent="-228600">
              <a:buAutoNum type="arabicPeriod"/>
            </a:pPr>
            <a:r>
              <a:rPr lang="en-US" baseline="0" dirty="0" smtClean="0"/>
              <a:t>We want to sample 5 islands to confirm the consistency of our hypothesized mechanism</a:t>
            </a:r>
          </a:p>
          <a:p>
            <a:pPr marL="228600" indent="-228600">
              <a:buAutoNum type="arabicPeriod"/>
            </a:pPr>
            <a:r>
              <a:rPr lang="en-US" baseline="0" dirty="0" smtClean="0"/>
              <a:t>Confirm the what mineral As is associated with along the </a:t>
            </a:r>
            <a:r>
              <a:rPr lang="en-US" baseline="0" dirty="0" err="1" smtClean="0"/>
              <a:t>flowpath</a:t>
            </a:r>
            <a:r>
              <a:rPr lang="en-US" baseline="0" dirty="0" smtClean="0"/>
              <a:t>. </a:t>
            </a:r>
          </a:p>
          <a:p>
            <a:pPr marL="228600" indent="-228600">
              <a:buAutoNum type="arabicPeriod"/>
            </a:pPr>
            <a:r>
              <a:rPr lang="en-US" baseline="0" dirty="0" smtClean="0"/>
              <a:t>Confirm DOM transformation in other islands. </a:t>
            </a:r>
          </a:p>
          <a:p>
            <a:pPr marL="228600" indent="-228600">
              <a:buAutoNum type="arabicPeriod"/>
            </a:pPr>
            <a:r>
              <a:rPr lang="en-US" baseline="0" dirty="0" smtClean="0"/>
              <a:t>Ultimately, determining the microbial community composition would tell us what bacteria are more dominant</a:t>
            </a:r>
          </a:p>
          <a:p>
            <a:pPr marL="228600" indent="-228600">
              <a:buAutoNum type="arabicPeriod"/>
            </a:pPr>
            <a:endParaRPr lang="en-US" baseline="0" dirty="0" smtClean="0"/>
          </a:p>
          <a:p>
            <a:pPr marL="0" indent="0">
              <a:buNone/>
            </a:pPr>
            <a:endParaRPr lang="en-US" dirty="0" smtClean="0"/>
          </a:p>
          <a:p>
            <a:r>
              <a:rPr lang="en-US" dirty="0" smtClean="0"/>
              <a:t>DOM transformation :</a:t>
            </a:r>
            <a:r>
              <a:rPr lang="en-US" baseline="0" dirty="0" smtClean="0"/>
              <a:t> </a:t>
            </a:r>
            <a:r>
              <a:rPr lang="en-US" dirty="0" smtClean="0"/>
              <a:t>We will isolate </a:t>
            </a:r>
            <a:r>
              <a:rPr lang="en-US" dirty="0" err="1" smtClean="0"/>
              <a:t>fulvic</a:t>
            </a:r>
            <a:r>
              <a:rPr lang="en-US" dirty="0" smtClean="0"/>
              <a:t> acids from large volume samples that we collect (Jessica will do that with resin-filled columns) and we will collect smaller samples and analyze those for molecular weight (on GC/MS) - high MW means more recalcitrant, low MW means more labile. You can then combine molecular weight results with fluorescence and UV-</a:t>
            </a:r>
            <a:r>
              <a:rPr lang="en-US" dirty="0" err="1" smtClean="0"/>
              <a:t>vis</a:t>
            </a:r>
            <a:r>
              <a:rPr lang="en-US" dirty="0" smtClean="0"/>
              <a:t> analyses. This will tell us how the quality of DOM is changing. Right now we don't know if the color change means we have more labile or more recalcitrant DOM. (Just so you know, usually, the colored part contains the aromatic C, which is generally more recalcitrant. So I expect the DOM is becoming more labile. There should be an experimental portion that can test that, but we can discuss that later. </a:t>
            </a:r>
          </a:p>
          <a:p>
            <a:endParaRPr lang="en-US" dirty="0" smtClean="0"/>
          </a:p>
          <a:p>
            <a:r>
              <a:rPr lang="en-US" b="1" dirty="0" smtClean="0"/>
              <a:t>How the DOM change is related to arsenic? </a:t>
            </a:r>
            <a:r>
              <a:rPr lang="en-US" dirty="0" smtClean="0"/>
              <a:t>The way it is related is this: if the color change is due to microbial consumption by SRB, then that may mean that DOM stimulates the microbes that reduce sulfate and indirectly cause the precipitation of arsenic. If DOM color change is due instead to sorption of some part of the DOM molecule to sediments along the </a:t>
            </a:r>
            <a:r>
              <a:rPr lang="en-US" dirty="0" err="1" smtClean="0"/>
              <a:t>flowpath</a:t>
            </a:r>
            <a:r>
              <a:rPr lang="en-US" dirty="0" smtClean="0"/>
              <a:t>, then maybe the DOM is desorbing something else; maybe it's competing for sorption sites with arsenic. You did not include that in your slides, because the </a:t>
            </a:r>
            <a:r>
              <a:rPr lang="en-US" dirty="0" err="1" smtClean="0"/>
              <a:t>desoprtion</a:t>
            </a:r>
            <a:r>
              <a:rPr lang="en-US" dirty="0" smtClean="0"/>
              <a:t> under high pH or Eh is more compelling. but the DOM story is worth considering.</a:t>
            </a:r>
          </a:p>
          <a:p>
            <a:endParaRPr lang="en-US" dirty="0" smtClean="0"/>
          </a:p>
          <a:p>
            <a:r>
              <a:rPr lang="en-US" dirty="0" smtClean="0"/>
              <a:t>If there's something they ask you that we didn't consider, you can say that this is pretty complex and "</a:t>
            </a:r>
            <a:r>
              <a:rPr lang="en-US" b="1" dirty="0" smtClean="0"/>
              <a:t>we can talk about that more during the break, but </a:t>
            </a:r>
            <a:r>
              <a:rPr lang="en-US" b="1" dirty="0" err="1" smtClean="0"/>
              <a:t>i</a:t>
            </a:r>
            <a:r>
              <a:rPr lang="en-US" b="1" dirty="0" smtClean="0"/>
              <a:t> don't know the answer right now. We may  have considered it, but I am not familiar with that concept yet</a:t>
            </a:r>
            <a:r>
              <a:rPr lang="en-US" dirty="0" smtClean="0"/>
              <a:t>."</a:t>
            </a:r>
          </a:p>
          <a:p>
            <a:endParaRPr lang="en-US" dirty="0"/>
          </a:p>
        </p:txBody>
      </p:sp>
      <p:sp>
        <p:nvSpPr>
          <p:cNvPr id="4" name="Slide Number Placeholder 3"/>
          <p:cNvSpPr>
            <a:spLocks noGrp="1"/>
          </p:cNvSpPr>
          <p:nvPr>
            <p:ph type="sldNum" sz="quarter" idx="10"/>
          </p:nvPr>
        </p:nvSpPr>
        <p:spPr/>
        <p:txBody>
          <a:bodyPr/>
          <a:lstStyle/>
          <a:p>
            <a:fld id="{E8677E0D-3EE8-482C-A23F-A065808EC85A}" type="slidenum">
              <a:rPr lang="en-US" smtClean="0"/>
              <a:t>14</a:t>
            </a:fld>
            <a:endParaRPr lang="en-US"/>
          </a:p>
        </p:txBody>
      </p:sp>
    </p:spTree>
    <p:extLst>
      <p:ext uri="{BB962C8B-B14F-4D97-AF65-F5344CB8AC3E}">
        <p14:creationId xmlns:p14="http://schemas.microsoft.com/office/powerpoint/2010/main" val="2327955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677E0D-3EE8-482C-A23F-A065808EC85A}" type="slidenum">
              <a:rPr lang="en-US" smtClean="0"/>
              <a:t>15</a:t>
            </a:fld>
            <a:endParaRPr lang="en-US"/>
          </a:p>
        </p:txBody>
      </p:sp>
    </p:spTree>
    <p:extLst>
      <p:ext uri="{BB962C8B-B14F-4D97-AF65-F5344CB8AC3E}">
        <p14:creationId xmlns:p14="http://schemas.microsoft.com/office/powerpoint/2010/main" val="2327955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will go over our study site, abiotic and biotic process mechanism of As mobilization and why we conclude that biotic processes may be important. </a:t>
            </a:r>
            <a:endParaRPr lang="en-US" dirty="0"/>
          </a:p>
        </p:txBody>
      </p:sp>
      <p:sp>
        <p:nvSpPr>
          <p:cNvPr id="4" name="Slide Number Placeholder 3"/>
          <p:cNvSpPr>
            <a:spLocks noGrp="1"/>
          </p:cNvSpPr>
          <p:nvPr>
            <p:ph type="sldNum" sz="quarter" idx="10"/>
          </p:nvPr>
        </p:nvSpPr>
        <p:spPr/>
        <p:txBody>
          <a:bodyPr/>
          <a:lstStyle/>
          <a:p>
            <a:fld id="{E8677E0D-3EE8-482C-A23F-A065808EC85A}" type="slidenum">
              <a:rPr lang="en-US" smtClean="0"/>
              <a:t>2</a:t>
            </a:fld>
            <a:endParaRPr lang="en-US"/>
          </a:p>
        </p:txBody>
      </p:sp>
    </p:spTree>
    <p:extLst>
      <p:ext uri="{BB962C8B-B14F-4D97-AF65-F5344CB8AC3E}">
        <p14:creationId xmlns:p14="http://schemas.microsoft.com/office/powerpoint/2010/main" val="2327955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catchment</a:t>
            </a:r>
            <a:r>
              <a:rPr lang="en-US" baseline="0" dirty="0" smtClean="0"/>
              <a:t> of the Okavango River and Delta are shared between 3 countries. All inflow to the delta comes from the </a:t>
            </a:r>
            <a:r>
              <a:rPr lang="en-US" baseline="0" dirty="0" err="1" smtClean="0"/>
              <a:t>angolan</a:t>
            </a:r>
            <a:r>
              <a:rPr lang="en-US" baseline="0" dirty="0" smtClean="0"/>
              <a:t> Highlands. There are no dams constructed along the 1000 miles length of the Okavango river which makes this a pristine and unique river system.</a:t>
            </a:r>
            <a:endParaRPr lang="en-US" dirty="0"/>
          </a:p>
        </p:txBody>
      </p:sp>
      <p:sp>
        <p:nvSpPr>
          <p:cNvPr id="4" name="Slide Number Placeholder 3"/>
          <p:cNvSpPr>
            <a:spLocks noGrp="1"/>
          </p:cNvSpPr>
          <p:nvPr>
            <p:ph type="sldNum" sz="quarter" idx="10"/>
          </p:nvPr>
        </p:nvSpPr>
        <p:spPr/>
        <p:txBody>
          <a:bodyPr/>
          <a:lstStyle/>
          <a:p>
            <a:fld id="{E8677E0D-3EE8-482C-A23F-A065808EC85A}" type="slidenum">
              <a:rPr lang="en-US" smtClean="0"/>
              <a:t>3</a:t>
            </a:fld>
            <a:endParaRPr lang="en-US"/>
          </a:p>
        </p:txBody>
      </p:sp>
    </p:spTree>
    <p:extLst>
      <p:ext uri="{BB962C8B-B14F-4D97-AF65-F5344CB8AC3E}">
        <p14:creationId xmlns:p14="http://schemas.microsoft.com/office/powerpoint/2010/main" val="4251038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Okavango delta is</a:t>
            </a:r>
            <a:r>
              <a:rPr lang="en-US" baseline="0" dirty="0" smtClean="0"/>
              <a:t> a very arid zone with an area of 13,500 squared kilometers and has been reported to have very high evapotranspiration. </a:t>
            </a:r>
            <a:endParaRPr lang="en-US" dirty="0" smtClean="0"/>
          </a:p>
          <a:p>
            <a:r>
              <a:rPr lang="en-US" baseline="0" dirty="0" smtClean="0"/>
              <a:t>What’s unique about this wetland is the occurrence of seasonal flooding which results to expansion and contraction of the delta. </a:t>
            </a:r>
          </a:p>
          <a:p>
            <a:endParaRPr lang="en-US" baseline="0" dirty="0" smtClean="0"/>
          </a:p>
          <a:p>
            <a:r>
              <a:rPr lang="en-US" baseline="0" dirty="0" smtClean="0"/>
              <a:t>This is an example of an island which is characterize by the vegetation on the island fringe. As we can see here, the center of the island is barren because of high saline groundwater underneath which results to minimal to no growth vegetation.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8677E0D-3EE8-482C-A23F-A065808EC85A}" type="slidenum">
              <a:rPr lang="en-US" smtClean="0"/>
              <a:t>4</a:t>
            </a:fld>
            <a:endParaRPr lang="en-US"/>
          </a:p>
        </p:txBody>
      </p:sp>
    </p:spTree>
    <p:extLst>
      <p:ext uri="{BB962C8B-B14F-4D97-AF65-F5344CB8AC3E}">
        <p14:creationId xmlns:p14="http://schemas.microsoft.com/office/powerpoint/2010/main" val="1104265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The key driver of</a:t>
            </a:r>
            <a:r>
              <a:rPr lang="en-US" baseline="0" dirty="0" smtClean="0"/>
              <a:t> surface water flow to the groundwater is </a:t>
            </a:r>
            <a:r>
              <a:rPr lang="en-US" baseline="0" dirty="0" err="1" smtClean="0"/>
              <a:t>exapotranspiration</a:t>
            </a:r>
            <a:r>
              <a:rPr lang="en-US" baseline="0" dirty="0" smtClean="0"/>
              <a:t>. Evaporation from the surface water and groundwater and transpiration from vegetation on island fringe. Over a period of time, 2 things happen: 1. Solute accumulates underneath the island and water becomes highly saline and 2. island continues to develop because of chemical precipitation. </a:t>
            </a:r>
            <a:endParaRPr lang="en-US" dirty="0" smtClean="0"/>
          </a:p>
          <a:p>
            <a:pPr defTabSz="931774">
              <a:defRPr/>
            </a:pPr>
            <a:endParaRPr lang="en-US" dirty="0" smtClean="0"/>
          </a:p>
          <a:p>
            <a:pPr defTabSz="931774">
              <a:defRPr/>
            </a:pPr>
            <a:endParaRPr lang="en-US" dirty="0" smtClean="0"/>
          </a:p>
          <a:p>
            <a:pPr defTabSz="931774">
              <a:defRPr/>
            </a:pPr>
            <a:r>
              <a:rPr lang="en-US" dirty="0" smtClean="0"/>
              <a:t>The key hydrological feature of the </a:t>
            </a:r>
            <a:r>
              <a:rPr lang="en-US" dirty="0" err="1" smtClean="0"/>
              <a:t>Okanvango</a:t>
            </a:r>
            <a:r>
              <a:rPr lang="en-US" dirty="0" smtClean="0"/>
              <a:t> Delta is the interaction between the surface water and groundwater which strongly influences the structure of wetland by restricting formation of salt pans keeping surface water fresh. During seasonal flooding, floodplain and nearby island aquifer serves as storage site for flood and losses water due to evaporation and transpiration. This hydrologic cycle however increased solute concentration in groundwater and silica and calcite formation affecting vegetation along the center of the island. </a:t>
            </a:r>
            <a:r>
              <a:rPr lang="en-US" dirty="0" err="1" smtClean="0"/>
              <a:t>Evapo</a:t>
            </a:r>
            <a:r>
              <a:rPr lang="en-US" dirty="0" smtClean="0"/>
              <a:t>-concentration generates geochemical reaction and mineral precipitation.</a:t>
            </a:r>
          </a:p>
          <a:p>
            <a:pPr defTabSz="931774">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8677E0D-3EE8-482C-A23F-A065808EC85A}" type="slidenum">
              <a:rPr lang="en-US" smtClean="0"/>
              <a:t>5</a:t>
            </a:fld>
            <a:endParaRPr lang="en-US"/>
          </a:p>
        </p:txBody>
      </p:sp>
    </p:spTree>
    <p:extLst>
      <p:ext uri="{BB962C8B-B14F-4D97-AF65-F5344CB8AC3E}">
        <p14:creationId xmlns:p14="http://schemas.microsoft.com/office/powerpoint/2010/main" val="1124260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island is located along</a:t>
            </a:r>
            <a:r>
              <a:rPr lang="en-US" baseline="0" dirty="0" smtClean="0"/>
              <a:t> the lower part of </a:t>
            </a:r>
            <a:r>
              <a:rPr lang="en-US" baseline="0" dirty="0" err="1" smtClean="0"/>
              <a:t>Boro</a:t>
            </a:r>
            <a:r>
              <a:rPr lang="en-US" baseline="0" dirty="0" smtClean="0"/>
              <a:t> river which exhibits a somewhat higher conductivity compared to other islands. Throughout my talk I will be referring to 3 sites, edge, </a:t>
            </a:r>
            <a:r>
              <a:rPr lang="en-US" baseline="0" dirty="0" err="1" smtClean="0"/>
              <a:t>Ca</a:t>
            </a:r>
            <a:r>
              <a:rPr lang="en-US" baseline="0" dirty="0" smtClean="0"/>
              <a:t> and Mg-rich </a:t>
            </a:r>
            <a:r>
              <a:rPr lang="en-US" baseline="0" dirty="0" err="1" smtClean="0"/>
              <a:t>calcrete</a:t>
            </a:r>
            <a:r>
              <a:rPr lang="en-US" baseline="0" dirty="0" smtClean="0"/>
              <a:t> formation and center. Island’s center is where solute accumulation occurs and where high arsenic is found. Our center compared to other islands, is shifted because of the difference in groundwater elevation. </a:t>
            </a:r>
          </a:p>
          <a:p>
            <a:endParaRPr lang="en-US" baseline="0" dirty="0" smtClean="0"/>
          </a:p>
          <a:p>
            <a:endParaRPr lang="en-US" u="sng" baseline="0" dirty="0" smtClean="0"/>
          </a:p>
          <a:p>
            <a:r>
              <a:rPr lang="en-US" u="sng" baseline="0" dirty="0" smtClean="0"/>
              <a:t>The slightly higher groundwater level on the upstream side of the island results to </a:t>
            </a:r>
            <a:r>
              <a:rPr lang="en-US" u="sng" baseline="0" dirty="0" err="1" smtClean="0"/>
              <a:t>assymmetric</a:t>
            </a:r>
            <a:r>
              <a:rPr lang="en-US" u="sng" baseline="0" dirty="0" smtClean="0"/>
              <a:t> pattern of salt accumulation that is the highest concentration is not measured at the center but shifted downstream. And take note of the where the </a:t>
            </a:r>
            <a:r>
              <a:rPr lang="en-US" u="sng" baseline="0" dirty="0" err="1" smtClean="0"/>
              <a:t>calcrete</a:t>
            </a:r>
            <a:r>
              <a:rPr lang="en-US" u="sng" baseline="0" dirty="0" smtClean="0"/>
              <a:t> and high solute and arsenic is located because I’m going to be referring to it for most of this talk. </a:t>
            </a:r>
            <a:endParaRPr lang="en-US" u="sng" dirty="0"/>
          </a:p>
        </p:txBody>
      </p:sp>
      <p:sp>
        <p:nvSpPr>
          <p:cNvPr id="4" name="Slide Number Placeholder 3"/>
          <p:cNvSpPr>
            <a:spLocks noGrp="1"/>
          </p:cNvSpPr>
          <p:nvPr>
            <p:ph type="sldNum" sz="quarter" idx="10"/>
          </p:nvPr>
        </p:nvSpPr>
        <p:spPr/>
        <p:txBody>
          <a:bodyPr/>
          <a:lstStyle/>
          <a:p>
            <a:fld id="{E8677E0D-3EE8-482C-A23F-A065808EC85A}" type="slidenum">
              <a:rPr lang="en-US" smtClean="0"/>
              <a:t>6</a:t>
            </a:fld>
            <a:endParaRPr lang="en-US"/>
          </a:p>
        </p:txBody>
      </p:sp>
    </p:spTree>
    <p:extLst>
      <p:ext uri="{BB962C8B-B14F-4D97-AF65-F5344CB8AC3E}">
        <p14:creationId xmlns:p14="http://schemas.microsoft.com/office/powerpoint/2010/main" val="3309297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objective mainly to evaluate how abiotic and biotic mechanism influence As mobility. </a:t>
            </a:r>
          </a:p>
          <a:p>
            <a:endParaRPr lang="en-US" baseline="0" dirty="0" smtClean="0"/>
          </a:p>
          <a:p>
            <a:r>
              <a:rPr lang="en-US" baseline="0" dirty="0" smtClean="0"/>
              <a:t>2 mechanism that we consider abiotic are 1. </a:t>
            </a:r>
            <a:r>
              <a:rPr lang="en-US" baseline="0" dirty="0" err="1" smtClean="0"/>
              <a:t>evapoconcentration</a:t>
            </a:r>
            <a:r>
              <a:rPr lang="en-US" baseline="0" dirty="0" smtClean="0"/>
              <a:t> which is expected to dominate in this setting; 2. desorption of arsenic at </a:t>
            </a:r>
            <a:r>
              <a:rPr lang="en-US" baseline="0" dirty="0" err="1" smtClean="0"/>
              <a:t>pH.</a:t>
            </a:r>
            <a:r>
              <a:rPr lang="en-US" baseline="0" dirty="0" smtClean="0"/>
              <a:t> </a:t>
            </a:r>
            <a:endParaRPr lang="en-US" dirty="0" smtClean="0"/>
          </a:p>
          <a:p>
            <a:endParaRPr lang="en-US" baseline="0" dirty="0" smtClean="0"/>
          </a:p>
          <a:p>
            <a:r>
              <a:rPr lang="en-US" baseline="0" dirty="0" smtClean="0"/>
              <a:t>And biotic process, includes 1. reductive dissolution of iron-bearing minerals  in turn reduces Arsenic as well; 2. the role of sulfate reducing bacteria in sequestering arsenic. </a:t>
            </a:r>
            <a:endParaRPr lang="en-US" dirty="0"/>
          </a:p>
        </p:txBody>
      </p:sp>
      <p:sp>
        <p:nvSpPr>
          <p:cNvPr id="4" name="Slide Number Placeholder 3"/>
          <p:cNvSpPr>
            <a:spLocks noGrp="1"/>
          </p:cNvSpPr>
          <p:nvPr>
            <p:ph type="sldNum" sz="quarter" idx="10"/>
          </p:nvPr>
        </p:nvSpPr>
        <p:spPr/>
        <p:txBody>
          <a:bodyPr/>
          <a:lstStyle/>
          <a:p>
            <a:fld id="{E8677E0D-3EE8-482C-A23F-A065808EC85A}" type="slidenum">
              <a:rPr lang="en-US" smtClean="0"/>
              <a:t>7</a:t>
            </a:fld>
            <a:endParaRPr lang="en-US"/>
          </a:p>
        </p:txBody>
      </p:sp>
    </p:spTree>
    <p:extLst>
      <p:ext uri="{BB962C8B-B14F-4D97-AF65-F5344CB8AC3E}">
        <p14:creationId xmlns:p14="http://schemas.microsoft.com/office/powerpoint/2010/main" val="973056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 am going to present our general hypotheses, but when I started this past summer I mainly worked on evaluating the presence of sulfate reducing bacteria. </a:t>
            </a:r>
          </a:p>
          <a:p>
            <a:endParaRPr lang="en-US" baseline="0" dirty="0" smtClean="0"/>
          </a:p>
          <a:p>
            <a:r>
              <a:rPr lang="en-US" baseline="0" dirty="0" smtClean="0"/>
              <a:t>So We hypothesize that biotic mechanism is more significant along the island edge. Arsenic and iron reduction occurs because of DOM transformation  by bacterial degradation. And again the role of sulfate reducing bacteria in Arsenic sequestration. </a:t>
            </a:r>
          </a:p>
          <a:p>
            <a:endParaRPr lang="en-US" baseline="0" dirty="0" smtClean="0"/>
          </a:p>
          <a:p>
            <a:r>
              <a:rPr lang="en-US" baseline="0" dirty="0" smtClean="0"/>
              <a:t>Abiotic process is more substantial at the island’s center where 1. </a:t>
            </a:r>
            <a:r>
              <a:rPr lang="en-US" baseline="0" dirty="0" err="1" smtClean="0"/>
              <a:t>Evapoconcentration</a:t>
            </a:r>
            <a:r>
              <a:rPr lang="en-US" baseline="0" dirty="0" smtClean="0"/>
              <a:t> dominates in even higher arsenic level and 2. desorption of arsenic at high </a:t>
            </a:r>
            <a:r>
              <a:rPr lang="en-US" baseline="0" dirty="0" err="1" smtClean="0"/>
              <a:t>pH.</a:t>
            </a:r>
            <a:r>
              <a:rPr lang="en-US" baseline="0" dirty="0" smtClean="0"/>
              <a:t> </a:t>
            </a:r>
          </a:p>
        </p:txBody>
      </p:sp>
      <p:sp>
        <p:nvSpPr>
          <p:cNvPr id="4" name="Slide Number Placeholder 3"/>
          <p:cNvSpPr>
            <a:spLocks noGrp="1"/>
          </p:cNvSpPr>
          <p:nvPr>
            <p:ph type="sldNum" sz="quarter" idx="10"/>
          </p:nvPr>
        </p:nvSpPr>
        <p:spPr/>
        <p:txBody>
          <a:bodyPr/>
          <a:lstStyle/>
          <a:p>
            <a:fld id="{E8677E0D-3EE8-482C-A23F-A065808EC85A}" type="slidenum">
              <a:rPr lang="en-US" smtClean="0"/>
              <a:t>8</a:t>
            </a:fld>
            <a:endParaRPr lang="en-US"/>
          </a:p>
        </p:txBody>
      </p:sp>
    </p:spTree>
    <p:extLst>
      <p:ext uri="{BB962C8B-B14F-4D97-AF65-F5344CB8AC3E}">
        <p14:creationId xmlns:p14="http://schemas.microsoft.com/office/powerpoint/2010/main" val="32371795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Conductivity, pH and</a:t>
            </a:r>
            <a:r>
              <a:rPr lang="en-US" baseline="0" dirty="0" smtClean="0"/>
              <a:t> arsenic follow the same trend where you can see an increase of each parameters starting at the tipping point that is where the </a:t>
            </a:r>
            <a:r>
              <a:rPr lang="en-US" baseline="0" dirty="0" err="1" smtClean="0"/>
              <a:t>calcrete</a:t>
            </a:r>
            <a:r>
              <a:rPr lang="en-US" baseline="0" dirty="0" smtClean="0"/>
              <a:t> formation is located. This trend is mainly due to </a:t>
            </a:r>
            <a:r>
              <a:rPr lang="en-US" baseline="0" dirty="0" err="1" smtClean="0"/>
              <a:t>evapoconcentration</a:t>
            </a:r>
            <a:r>
              <a:rPr lang="en-US" baseline="0" dirty="0" smtClean="0"/>
              <a:t>. </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Under alkaline environment, however, arsenic is desorb because bicarbonate outcompete arsenic for sorption sites.</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Iron on the other hand is significant at the edge because of reductive dissolution, but reduced iron tend to precipitate with carbonate. </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Why we think biotic mechanism is simultaneously happening because under reducing condition, bacteria are more active thus potentially contributing to reducing arsenic. </a:t>
            </a:r>
          </a:p>
          <a:p>
            <a:pPr marL="171450" indent="-171450">
              <a:buFont typeface="Arial" pitchFamily="34" charset="0"/>
              <a:buChar char="•"/>
            </a:pPr>
            <a:endParaRPr lang="en-US" baseline="0" dirty="0" smtClean="0"/>
          </a:p>
          <a:p>
            <a:pPr marL="171450" indent="-171450">
              <a:buFont typeface="Arial" pitchFamily="34" charset="0"/>
              <a:buChar char="•"/>
            </a:pPr>
            <a:r>
              <a:rPr lang="en-US" baseline="0" dirty="0" smtClean="0"/>
              <a:t>This is contrasting with other studies of oxidizing aquifer of </a:t>
            </a:r>
            <a:r>
              <a:rPr lang="en-US" baseline="0" dirty="0" err="1" smtClean="0"/>
              <a:t>argentina</a:t>
            </a:r>
            <a:r>
              <a:rPr lang="en-US" baseline="0" dirty="0" smtClean="0"/>
              <a:t> where they found arsenic in it less toxic form arsenic (5).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8677E0D-3EE8-482C-A23F-A065808EC85A}" type="slidenum">
              <a:rPr lang="en-US" smtClean="0"/>
              <a:t>9</a:t>
            </a:fld>
            <a:endParaRPr lang="en-US"/>
          </a:p>
        </p:txBody>
      </p:sp>
    </p:spTree>
    <p:extLst>
      <p:ext uri="{BB962C8B-B14F-4D97-AF65-F5344CB8AC3E}">
        <p14:creationId xmlns:p14="http://schemas.microsoft.com/office/powerpoint/2010/main" val="3191579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30458B-A770-4F7C-965C-3BDB5166D3D7}" type="datetimeFigureOut">
              <a:rPr lang="en-US" smtClean="0"/>
              <a:t>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8B755-59DD-43F0-94FB-DD6EDD01FBE4}" type="slidenum">
              <a:rPr lang="en-US" smtClean="0"/>
              <a:t>‹#›</a:t>
            </a:fld>
            <a:endParaRPr lang="en-US"/>
          </a:p>
        </p:txBody>
      </p:sp>
    </p:spTree>
    <p:extLst>
      <p:ext uri="{BB962C8B-B14F-4D97-AF65-F5344CB8AC3E}">
        <p14:creationId xmlns:p14="http://schemas.microsoft.com/office/powerpoint/2010/main" val="3417805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0458B-A770-4F7C-965C-3BDB5166D3D7}" type="datetimeFigureOut">
              <a:rPr lang="en-US" smtClean="0"/>
              <a:t>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8B755-59DD-43F0-94FB-DD6EDD01FBE4}" type="slidenum">
              <a:rPr lang="en-US" smtClean="0"/>
              <a:t>‹#›</a:t>
            </a:fld>
            <a:endParaRPr lang="en-US"/>
          </a:p>
        </p:txBody>
      </p:sp>
    </p:spTree>
    <p:extLst>
      <p:ext uri="{BB962C8B-B14F-4D97-AF65-F5344CB8AC3E}">
        <p14:creationId xmlns:p14="http://schemas.microsoft.com/office/powerpoint/2010/main" val="36798918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0458B-A770-4F7C-965C-3BDB5166D3D7}" type="datetimeFigureOut">
              <a:rPr lang="en-US" smtClean="0"/>
              <a:t>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8B755-59DD-43F0-94FB-DD6EDD01FBE4}" type="slidenum">
              <a:rPr lang="en-US" smtClean="0"/>
              <a:t>‹#›</a:t>
            </a:fld>
            <a:endParaRPr lang="en-US"/>
          </a:p>
        </p:txBody>
      </p:sp>
    </p:spTree>
    <p:extLst>
      <p:ext uri="{BB962C8B-B14F-4D97-AF65-F5344CB8AC3E}">
        <p14:creationId xmlns:p14="http://schemas.microsoft.com/office/powerpoint/2010/main" val="514616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0458B-A770-4F7C-965C-3BDB5166D3D7}" type="datetimeFigureOut">
              <a:rPr lang="en-US" smtClean="0"/>
              <a:t>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8B755-59DD-43F0-94FB-DD6EDD01FBE4}" type="slidenum">
              <a:rPr lang="en-US" smtClean="0"/>
              <a:t>‹#›</a:t>
            </a:fld>
            <a:endParaRPr lang="en-US"/>
          </a:p>
        </p:txBody>
      </p:sp>
    </p:spTree>
    <p:extLst>
      <p:ext uri="{BB962C8B-B14F-4D97-AF65-F5344CB8AC3E}">
        <p14:creationId xmlns:p14="http://schemas.microsoft.com/office/powerpoint/2010/main" val="2310850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30458B-A770-4F7C-965C-3BDB5166D3D7}" type="datetimeFigureOut">
              <a:rPr lang="en-US" smtClean="0"/>
              <a:t>11/4/2012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F8B755-59DD-43F0-94FB-DD6EDD01FBE4}" type="slidenum">
              <a:rPr lang="en-US" smtClean="0"/>
              <a:t>‹#›</a:t>
            </a:fld>
            <a:endParaRPr lang="en-US"/>
          </a:p>
        </p:txBody>
      </p:sp>
    </p:spTree>
    <p:extLst>
      <p:ext uri="{BB962C8B-B14F-4D97-AF65-F5344CB8AC3E}">
        <p14:creationId xmlns:p14="http://schemas.microsoft.com/office/powerpoint/2010/main" val="2087504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30458B-A770-4F7C-965C-3BDB5166D3D7}" type="datetimeFigureOut">
              <a:rPr lang="en-US" smtClean="0"/>
              <a:t>11/4/2012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F8B755-59DD-43F0-94FB-DD6EDD01FBE4}" type="slidenum">
              <a:rPr lang="en-US" smtClean="0"/>
              <a:t>‹#›</a:t>
            </a:fld>
            <a:endParaRPr lang="en-US"/>
          </a:p>
        </p:txBody>
      </p:sp>
    </p:spTree>
    <p:extLst>
      <p:ext uri="{BB962C8B-B14F-4D97-AF65-F5344CB8AC3E}">
        <p14:creationId xmlns:p14="http://schemas.microsoft.com/office/powerpoint/2010/main" val="3132712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30458B-A770-4F7C-965C-3BDB5166D3D7}" type="datetimeFigureOut">
              <a:rPr lang="en-US" smtClean="0"/>
              <a:t>11/4/2012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F8B755-59DD-43F0-94FB-DD6EDD01FBE4}" type="slidenum">
              <a:rPr lang="en-US" smtClean="0"/>
              <a:t>‹#›</a:t>
            </a:fld>
            <a:endParaRPr lang="en-US"/>
          </a:p>
        </p:txBody>
      </p:sp>
    </p:spTree>
    <p:extLst>
      <p:ext uri="{BB962C8B-B14F-4D97-AF65-F5344CB8AC3E}">
        <p14:creationId xmlns:p14="http://schemas.microsoft.com/office/powerpoint/2010/main" val="3932601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30458B-A770-4F7C-965C-3BDB5166D3D7}" type="datetimeFigureOut">
              <a:rPr lang="en-US" smtClean="0"/>
              <a:t>11/4/2012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F8B755-59DD-43F0-94FB-DD6EDD01FBE4}" type="slidenum">
              <a:rPr lang="en-US" smtClean="0"/>
              <a:t>‹#›</a:t>
            </a:fld>
            <a:endParaRPr lang="en-US"/>
          </a:p>
        </p:txBody>
      </p:sp>
    </p:spTree>
    <p:extLst>
      <p:ext uri="{BB962C8B-B14F-4D97-AF65-F5344CB8AC3E}">
        <p14:creationId xmlns:p14="http://schemas.microsoft.com/office/powerpoint/2010/main" val="1563359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30458B-A770-4F7C-965C-3BDB5166D3D7}" type="datetimeFigureOut">
              <a:rPr lang="en-US" smtClean="0"/>
              <a:t>11/4/2012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F8B755-59DD-43F0-94FB-DD6EDD01FBE4}" type="slidenum">
              <a:rPr lang="en-US" smtClean="0"/>
              <a:t>‹#›</a:t>
            </a:fld>
            <a:endParaRPr lang="en-US"/>
          </a:p>
        </p:txBody>
      </p:sp>
    </p:spTree>
    <p:extLst>
      <p:ext uri="{BB962C8B-B14F-4D97-AF65-F5344CB8AC3E}">
        <p14:creationId xmlns:p14="http://schemas.microsoft.com/office/powerpoint/2010/main" val="3998305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30458B-A770-4F7C-965C-3BDB5166D3D7}" type="datetimeFigureOut">
              <a:rPr lang="en-US" smtClean="0"/>
              <a:t>11/4/2012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F8B755-59DD-43F0-94FB-DD6EDD01FBE4}" type="slidenum">
              <a:rPr lang="en-US" smtClean="0"/>
              <a:t>‹#›</a:t>
            </a:fld>
            <a:endParaRPr lang="en-US"/>
          </a:p>
        </p:txBody>
      </p:sp>
    </p:spTree>
    <p:extLst>
      <p:ext uri="{BB962C8B-B14F-4D97-AF65-F5344CB8AC3E}">
        <p14:creationId xmlns:p14="http://schemas.microsoft.com/office/powerpoint/2010/main" val="793079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30458B-A770-4F7C-965C-3BDB5166D3D7}" type="datetimeFigureOut">
              <a:rPr lang="en-US" smtClean="0"/>
              <a:t>11/4/2012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F8B755-59DD-43F0-94FB-DD6EDD01FBE4}" type="slidenum">
              <a:rPr lang="en-US" smtClean="0"/>
              <a:t>‹#›</a:t>
            </a:fld>
            <a:endParaRPr lang="en-US"/>
          </a:p>
        </p:txBody>
      </p:sp>
    </p:spTree>
    <p:extLst>
      <p:ext uri="{BB962C8B-B14F-4D97-AF65-F5344CB8AC3E}">
        <p14:creationId xmlns:p14="http://schemas.microsoft.com/office/powerpoint/2010/main" val="902724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30458B-A770-4F7C-965C-3BDB5166D3D7}" type="datetimeFigureOut">
              <a:rPr lang="en-US" smtClean="0"/>
              <a:t>11/4/2012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F8B755-59DD-43F0-94FB-DD6EDD01FBE4}" type="slidenum">
              <a:rPr lang="en-US" smtClean="0"/>
              <a:t>‹#›</a:t>
            </a:fld>
            <a:endParaRPr lang="en-US"/>
          </a:p>
        </p:txBody>
      </p:sp>
    </p:spTree>
    <p:extLst>
      <p:ext uri="{BB962C8B-B14F-4D97-AF65-F5344CB8AC3E}">
        <p14:creationId xmlns:p14="http://schemas.microsoft.com/office/powerpoint/2010/main" val="1814021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01775"/>
            <a:ext cx="4495800" cy="1470025"/>
          </a:xfrm>
        </p:spPr>
        <p:txBody>
          <a:bodyPr>
            <a:noAutofit/>
          </a:bodyPr>
          <a:lstStyle/>
          <a:p>
            <a:r>
              <a:rPr lang="en-US" sz="3600" dirty="0" smtClean="0">
                <a:latin typeface="Arial" pitchFamily="34" charset="0"/>
                <a:cs typeface="Arial" pitchFamily="34" charset="0"/>
              </a:rPr>
              <a:t>Abiotic and biotic influences on Arsenic mobilization: Insights from a Pristine Wetland</a:t>
            </a:r>
            <a:endParaRPr lang="en-US" sz="3600" dirty="0"/>
          </a:p>
        </p:txBody>
      </p:sp>
      <p:sp>
        <p:nvSpPr>
          <p:cNvPr id="3" name="Subtitle 2"/>
          <p:cNvSpPr>
            <a:spLocks noGrp="1"/>
          </p:cNvSpPr>
          <p:nvPr>
            <p:ph type="subTitle" idx="1"/>
          </p:nvPr>
        </p:nvSpPr>
        <p:spPr>
          <a:xfrm>
            <a:off x="381000" y="4035995"/>
            <a:ext cx="4800600" cy="2060005"/>
          </a:xfrm>
        </p:spPr>
        <p:txBody>
          <a:bodyPr>
            <a:normAutofit fontScale="62500" lnSpcReduction="20000"/>
          </a:bodyPr>
          <a:lstStyle/>
          <a:p>
            <a:r>
              <a:rPr lang="en-US" sz="3800" b="1" dirty="0" err="1" smtClean="0">
                <a:latin typeface="Arial" pitchFamily="34" charset="0"/>
                <a:cs typeface="Arial" pitchFamily="34" charset="0"/>
              </a:rPr>
              <a:t>Hersy</a:t>
            </a:r>
            <a:r>
              <a:rPr lang="en-US" sz="3800" b="1" dirty="0" smtClean="0">
                <a:latin typeface="Arial" pitchFamily="34" charset="0"/>
                <a:cs typeface="Arial" pitchFamily="34" charset="0"/>
              </a:rPr>
              <a:t> Enriquez</a:t>
            </a:r>
          </a:p>
          <a:p>
            <a:r>
              <a:rPr lang="en-US" sz="2900" dirty="0" smtClean="0">
                <a:latin typeface="Arial" pitchFamily="34" charset="0"/>
                <a:cs typeface="Arial" pitchFamily="34" charset="0"/>
              </a:rPr>
              <a:t>Natalie </a:t>
            </a:r>
            <a:r>
              <a:rPr lang="en-US" sz="2900" dirty="0" err="1" smtClean="0">
                <a:latin typeface="Arial" pitchFamily="34" charset="0"/>
                <a:cs typeface="Arial" pitchFamily="34" charset="0"/>
              </a:rPr>
              <a:t>Mladenov</a:t>
            </a:r>
            <a:r>
              <a:rPr lang="en-US" sz="2900" dirty="0" smtClean="0">
                <a:latin typeface="Arial" pitchFamily="34" charset="0"/>
                <a:cs typeface="Arial" pitchFamily="34" charset="0"/>
              </a:rPr>
              <a:t>, Siva </a:t>
            </a:r>
            <a:r>
              <a:rPr lang="en-US" sz="2900" dirty="0" err="1" smtClean="0">
                <a:latin typeface="Arial" pitchFamily="34" charset="0"/>
                <a:cs typeface="Arial" pitchFamily="34" charset="0"/>
              </a:rPr>
              <a:t>Damaraju</a:t>
            </a:r>
            <a:r>
              <a:rPr lang="en-US" sz="2900" dirty="0" smtClean="0">
                <a:latin typeface="Arial" pitchFamily="34" charset="0"/>
                <a:cs typeface="Arial" pitchFamily="34" charset="0"/>
              </a:rPr>
              <a:t>, </a:t>
            </a:r>
          </a:p>
          <a:p>
            <a:r>
              <a:rPr lang="en-US" sz="2900" dirty="0" err="1" smtClean="0">
                <a:latin typeface="Arial" pitchFamily="34" charset="0"/>
                <a:cs typeface="Arial" pitchFamily="34" charset="0"/>
              </a:rPr>
              <a:t>Piotr</a:t>
            </a:r>
            <a:r>
              <a:rPr lang="en-US" sz="2900" dirty="0" smtClean="0">
                <a:latin typeface="Arial" pitchFamily="34" charset="0"/>
                <a:cs typeface="Arial" pitchFamily="34" charset="0"/>
              </a:rPr>
              <a:t> </a:t>
            </a:r>
            <a:r>
              <a:rPr lang="en-US" sz="2900" dirty="0" err="1" smtClean="0">
                <a:latin typeface="Arial" pitchFamily="34" charset="0"/>
                <a:cs typeface="Arial" pitchFamily="34" charset="0"/>
              </a:rPr>
              <a:t>Wolski</a:t>
            </a:r>
            <a:r>
              <a:rPr lang="en-US" sz="2900" dirty="0" smtClean="0">
                <a:latin typeface="Arial" pitchFamily="34" charset="0"/>
                <a:cs typeface="Arial" pitchFamily="34" charset="0"/>
              </a:rPr>
              <a:t>,</a:t>
            </a:r>
            <a:r>
              <a:rPr lang="en-US" sz="2900" dirty="0">
                <a:latin typeface="Arial" pitchFamily="34" charset="0"/>
                <a:cs typeface="Arial" pitchFamily="34" charset="0"/>
              </a:rPr>
              <a:t> Ganga </a:t>
            </a:r>
            <a:r>
              <a:rPr lang="en-US" sz="2900" dirty="0" err="1" smtClean="0">
                <a:latin typeface="Arial" pitchFamily="34" charset="0"/>
                <a:cs typeface="Arial" pitchFamily="34" charset="0"/>
              </a:rPr>
              <a:t>Hettiararchchi</a:t>
            </a:r>
            <a:r>
              <a:rPr lang="en-US" sz="2900" dirty="0" smtClean="0">
                <a:latin typeface="Arial" pitchFamily="34" charset="0"/>
                <a:cs typeface="Arial" pitchFamily="34" charset="0"/>
              </a:rPr>
              <a:t>,</a:t>
            </a:r>
            <a:r>
              <a:rPr lang="en-US" sz="2900" dirty="0">
                <a:latin typeface="Arial" pitchFamily="34" charset="0"/>
                <a:cs typeface="Arial" pitchFamily="34" charset="0"/>
              </a:rPr>
              <a:t> </a:t>
            </a:r>
            <a:endParaRPr lang="en-US" sz="2900" dirty="0" smtClean="0">
              <a:latin typeface="Arial" pitchFamily="34" charset="0"/>
              <a:cs typeface="Arial" pitchFamily="34" charset="0"/>
            </a:endParaRPr>
          </a:p>
          <a:p>
            <a:r>
              <a:rPr lang="en-US" sz="2900" dirty="0" smtClean="0">
                <a:latin typeface="Arial" pitchFamily="34" charset="0"/>
                <a:cs typeface="Arial" pitchFamily="34" charset="0"/>
              </a:rPr>
              <a:t>Diane </a:t>
            </a:r>
            <a:r>
              <a:rPr lang="en-US" sz="2900" dirty="0">
                <a:latin typeface="Arial" pitchFamily="34" charset="0"/>
                <a:cs typeface="Arial" pitchFamily="34" charset="0"/>
              </a:rPr>
              <a:t>M. </a:t>
            </a:r>
            <a:r>
              <a:rPr lang="en-US" sz="2900" dirty="0" smtClean="0">
                <a:latin typeface="Arial" pitchFamily="34" charset="0"/>
                <a:cs typeface="Arial" pitchFamily="34" charset="0"/>
              </a:rPr>
              <a:t>McKnight, </a:t>
            </a:r>
            <a:r>
              <a:rPr lang="en-US" sz="2900" dirty="0">
                <a:latin typeface="Arial" pitchFamily="34" charset="0"/>
                <a:cs typeface="Arial" pitchFamily="34" charset="0"/>
              </a:rPr>
              <a:t>Jessica L. </a:t>
            </a:r>
            <a:r>
              <a:rPr lang="en-US" sz="2900" dirty="0" smtClean="0">
                <a:latin typeface="Arial" pitchFamily="34" charset="0"/>
                <a:cs typeface="Arial" pitchFamily="34" charset="0"/>
              </a:rPr>
              <a:t>Ebert, </a:t>
            </a:r>
            <a:r>
              <a:rPr lang="en-US" sz="2900" dirty="0" err="1">
                <a:latin typeface="Arial" pitchFamily="34" charset="0"/>
                <a:cs typeface="Arial" pitchFamily="34" charset="0"/>
              </a:rPr>
              <a:t>Philippa</a:t>
            </a:r>
            <a:r>
              <a:rPr lang="en-US" sz="2900" dirty="0">
                <a:latin typeface="Arial" pitchFamily="34" charset="0"/>
                <a:cs typeface="Arial" pitchFamily="34" charset="0"/>
              </a:rPr>
              <a:t> </a:t>
            </a:r>
            <a:r>
              <a:rPr lang="en-US" sz="2900" dirty="0" smtClean="0">
                <a:latin typeface="Arial" pitchFamily="34" charset="0"/>
                <a:cs typeface="Arial" pitchFamily="34" charset="0"/>
              </a:rPr>
              <a:t>Huntsman-</a:t>
            </a:r>
            <a:r>
              <a:rPr lang="en-US" sz="2900" dirty="0" err="1" smtClean="0">
                <a:latin typeface="Arial" pitchFamily="34" charset="0"/>
                <a:cs typeface="Arial" pitchFamily="34" charset="0"/>
              </a:rPr>
              <a:t>Mapila</a:t>
            </a:r>
            <a:r>
              <a:rPr lang="en-US" sz="2900" dirty="0" smtClean="0">
                <a:latin typeface="Arial" pitchFamily="34" charset="0"/>
                <a:cs typeface="Arial" pitchFamily="34" charset="0"/>
              </a:rPr>
              <a:t>, </a:t>
            </a:r>
          </a:p>
          <a:p>
            <a:r>
              <a:rPr lang="en-US" sz="2900" dirty="0" smtClean="0">
                <a:latin typeface="Arial" pitchFamily="34" charset="0"/>
                <a:cs typeface="Arial" pitchFamily="34" charset="0"/>
              </a:rPr>
              <a:t>Michael Murray-Hudson, </a:t>
            </a:r>
            <a:r>
              <a:rPr lang="en-US" sz="2900" dirty="0">
                <a:latin typeface="Arial" pitchFamily="34" charset="0"/>
                <a:cs typeface="Arial" pitchFamily="34" charset="0"/>
              </a:rPr>
              <a:t>and </a:t>
            </a:r>
          </a:p>
          <a:p>
            <a:r>
              <a:rPr lang="en-US" sz="2900" dirty="0" smtClean="0">
                <a:latin typeface="Arial" pitchFamily="34" charset="0"/>
                <a:cs typeface="Arial" pitchFamily="34" charset="0"/>
              </a:rPr>
              <a:t>Wellington </a:t>
            </a:r>
            <a:r>
              <a:rPr lang="en-US" sz="2900" dirty="0" err="1" smtClean="0">
                <a:latin typeface="Arial" pitchFamily="34" charset="0"/>
                <a:cs typeface="Arial" pitchFamily="34" charset="0"/>
              </a:rPr>
              <a:t>Masamba</a:t>
            </a:r>
            <a:endParaRPr lang="en-US" sz="2900" dirty="0">
              <a:latin typeface="Arial" pitchFamily="34" charset="0"/>
              <a:cs typeface="Arial" pitchFamily="34" charset="0"/>
            </a:endParaRPr>
          </a:p>
          <a:p>
            <a:endParaRPr lang="en-US" dirty="0" smtClean="0"/>
          </a:p>
          <a:p>
            <a:endParaRPr lang="en-US" dirty="0"/>
          </a:p>
        </p:txBody>
      </p:sp>
      <p:sp>
        <p:nvSpPr>
          <p:cNvPr id="4" name="Rectangle 3"/>
          <p:cNvSpPr/>
          <p:nvPr/>
        </p:nvSpPr>
        <p:spPr>
          <a:xfrm>
            <a:off x="152400" y="228600"/>
            <a:ext cx="8763000" cy="64770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tatic.guim.co.uk/sys-images/Guardian/Pix/pictures/2010/2/12/1265994311895/Fires-Burning-in-the-Kala-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838200"/>
            <a:ext cx="3200400" cy="43132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19800" y="5105400"/>
            <a:ext cx="2438400" cy="276999"/>
          </a:xfrm>
          <a:prstGeom prst="rect">
            <a:avLst/>
          </a:prstGeom>
          <a:noFill/>
        </p:spPr>
        <p:txBody>
          <a:bodyPr wrap="square" rtlCol="0">
            <a:spAutoFit/>
          </a:bodyPr>
          <a:lstStyle/>
          <a:p>
            <a:pPr algn="r"/>
            <a:r>
              <a:rPr lang="en-US" sz="1200" b="1" dirty="0" smtClean="0">
                <a:latin typeface="Arial" pitchFamily="34" charset="0"/>
                <a:cs typeface="Arial" pitchFamily="34" charset="0"/>
              </a:rPr>
              <a:t>NASA/Corbis</a:t>
            </a:r>
            <a:endParaRPr lang="en-US" sz="1200" b="1" dirty="0">
              <a:latin typeface="Arial" pitchFamily="34" charset="0"/>
              <a:cs typeface="Arial" pitchFamily="34" charset="0"/>
            </a:endParaRPr>
          </a:p>
        </p:txBody>
      </p:sp>
      <p:pic>
        <p:nvPicPr>
          <p:cNvPr id="9" name="Picture 4" descr="Kansas State University wordmarks (3 versions)"/>
          <p:cNvPicPr>
            <a:picLocks noChangeAspect="1" noChangeArrowheads="1"/>
          </p:cNvPicPr>
          <p:nvPr/>
        </p:nvPicPr>
        <p:blipFill rotWithShape="1">
          <a:blip r:embed="rId4">
            <a:extLst>
              <a:ext uri="{28A0092B-C50C-407E-A947-70E740481C1C}">
                <a14:useLocalDpi xmlns:a14="http://schemas.microsoft.com/office/drawing/2010/main" val="0"/>
              </a:ext>
            </a:extLst>
          </a:blip>
          <a:srcRect b="77412"/>
          <a:stretch/>
        </p:blipFill>
        <p:spPr bwMode="auto">
          <a:xfrm>
            <a:off x="5438775" y="5468468"/>
            <a:ext cx="2686050" cy="699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28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Manual Operation 5"/>
          <p:cNvSpPr/>
          <p:nvPr/>
        </p:nvSpPr>
        <p:spPr>
          <a:xfrm flipV="1">
            <a:off x="152401" y="76200"/>
            <a:ext cx="1676399"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8253"/>
              <a:gd name="connsiteY0" fmla="*/ 0 h 10247"/>
              <a:gd name="connsiteX1" fmla="*/ 8253 w 8253"/>
              <a:gd name="connsiteY1" fmla="*/ 247 h 10247"/>
              <a:gd name="connsiteX2" fmla="*/ 6253 w 8253"/>
              <a:gd name="connsiteY2" fmla="*/ 10247 h 10247"/>
              <a:gd name="connsiteX3" fmla="*/ 253 w 8253"/>
              <a:gd name="connsiteY3" fmla="*/ 10247 h 10247"/>
              <a:gd name="connsiteX4" fmla="*/ 0 w 8253"/>
              <a:gd name="connsiteY4" fmla="*/ 0 h 10247"/>
              <a:gd name="connsiteX0" fmla="*/ 0 w 9824"/>
              <a:gd name="connsiteY0" fmla="*/ 0 h 10241"/>
              <a:gd name="connsiteX1" fmla="*/ 9824 w 9824"/>
              <a:gd name="connsiteY1" fmla="*/ 482 h 10241"/>
              <a:gd name="connsiteX2" fmla="*/ 7401 w 9824"/>
              <a:gd name="connsiteY2" fmla="*/ 10241 h 10241"/>
              <a:gd name="connsiteX3" fmla="*/ 131 w 9824"/>
              <a:gd name="connsiteY3" fmla="*/ 10241 h 10241"/>
              <a:gd name="connsiteX4" fmla="*/ 0 w 9824"/>
              <a:gd name="connsiteY4" fmla="*/ 0 h 10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4" h="10241">
                <a:moveTo>
                  <a:pt x="0" y="0"/>
                </a:moveTo>
                <a:lnTo>
                  <a:pt x="9824" y="482"/>
                </a:lnTo>
                <a:lnTo>
                  <a:pt x="7401" y="10241"/>
                </a:lnTo>
                <a:lnTo>
                  <a:pt x="131" y="10241"/>
                </a:lnTo>
                <a:cubicBezTo>
                  <a:pt x="29" y="6907"/>
                  <a:pt x="102" y="3334"/>
                  <a:pt x="0" y="0"/>
                </a:cubicBezTo>
                <a:close/>
              </a:path>
            </a:pathLst>
          </a:cu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7" name="Flowchart: Manual Operation 6"/>
          <p:cNvSpPr/>
          <p:nvPr/>
        </p:nvSpPr>
        <p:spPr>
          <a:xfrm flipV="1">
            <a:off x="1840584" y="76200"/>
            <a:ext cx="1817016"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8030"/>
              <a:gd name="connsiteY0" fmla="*/ 0 h 10000"/>
              <a:gd name="connsiteX1" fmla="*/ 8030 w 8030"/>
              <a:gd name="connsiteY1" fmla="*/ 0 h 10000"/>
              <a:gd name="connsiteX2" fmla="*/ 6030 w 8030"/>
              <a:gd name="connsiteY2" fmla="*/ 10000 h 10000"/>
              <a:gd name="connsiteX3" fmla="*/ 30 w 8030"/>
              <a:gd name="connsiteY3" fmla="*/ 10000 h 10000"/>
              <a:gd name="connsiteX4" fmla="*/ 0 w 803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 h="10000">
                <a:moveTo>
                  <a:pt x="0" y="0"/>
                </a:moveTo>
                <a:lnTo>
                  <a:pt x="8030" y="0"/>
                </a:lnTo>
                <a:lnTo>
                  <a:pt x="6030" y="10000"/>
                </a:lnTo>
                <a:lnTo>
                  <a:pt x="30" y="10000"/>
                </a:lnTo>
                <a:cubicBezTo>
                  <a:pt x="20" y="6667"/>
                  <a:pt x="10" y="3333"/>
                  <a:pt x="0" y="0"/>
                </a:cubicBezTo>
                <a:close/>
              </a:path>
            </a:pathLst>
          </a:cu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8" name="Flowchart: Manual Operation 7"/>
          <p:cNvSpPr/>
          <p:nvPr/>
        </p:nvSpPr>
        <p:spPr>
          <a:xfrm flipV="1">
            <a:off x="3657600" y="76200"/>
            <a:ext cx="1828800"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8030"/>
              <a:gd name="connsiteY0" fmla="*/ 309 h 10000"/>
              <a:gd name="connsiteX1" fmla="*/ 8030 w 8030"/>
              <a:gd name="connsiteY1" fmla="*/ 0 h 10000"/>
              <a:gd name="connsiteX2" fmla="*/ 6030 w 8030"/>
              <a:gd name="connsiteY2" fmla="*/ 10000 h 10000"/>
              <a:gd name="connsiteX3" fmla="*/ 30 w 8030"/>
              <a:gd name="connsiteY3" fmla="*/ 10000 h 10000"/>
              <a:gd name="connsiteX4" fmla="*/ 0 w 8030"/>
              <a:gd name="connsiteY4" fmla="*/ 30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 h="10000">
                <a:moveTo>
                  <a:pt x="0" y="309"/>
                </a:moveTo>
                <a:lnTo>
                  <a:pt x="8030" y="0"/>
                </a:lnTo>
                <a:lnTo>
                  <a:pt x="6030" y="10000"/>
                </a:lnTo>
                <a:lnTo>
                  <a:pt x="30" y="10000"/>
                </a:lnTo>
                <a:cubicBezTo>
                  <a:pt x="20" y="6770"/>
                  <a:pt x="10" y="3539"/>
                  <a:pt x="0" y="309"/>
                </a:cubicBezTo>
                <a:close/>
              </a:path>
            </a:pathLst>
          </a:cu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9" name="Flowchart: Manual Operation 8"/>
          <p:cNvSpPr/>
          <p:nvPr/>
        </p:nvSpPr>
        <p:spPr>
          <a:xfrm flipV="1">
            <a:off x="5486400" y="76200"/>
            <a:ext cx="1616243"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5 w 8000"/>
              <a:gd name="connsiteY0" fmla="*/ 619 h 10000"/>
              <a:gd name="connsiteX1" fmla="*/ 8000 w 8000"/>
              <a:gd name="connsiteY1" fmla="*/ 0 h 10000"/>
              <a:gd name="connsiteX2" fmla="*/ 6000 w 8000"/>
              <a:gd name="connsiteY2" fmla="*/ 10000 h 10000"/>
              <a:gd name="connsiteX3" fmla="*/ 0 w 8000"/>
              <a:gd name="connsiteY3" fmla="*/ 10000 h 10000"/>
              <a:gd name="connsiteX4" fmla="*/ 5 w 8000"/>
              <a:gd name="connsiteY4" fmla="*/ 61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 h="10000">
                <a:moveTo>
                  <a:pt x="5" y="619"/>
                </a:moveTo>
                <a:lnTo>
                  <a:pt x="8000" y="0"/>
                </a:lnTo>
                <a:lnTo>
                  <a:pt x="6000" y="10000"/>
                </a:lnTo>
                <a:lnTo>
                  <a:pt x="0" y="10000"/>
                </a:lnTo>
                <a:cubicBezTo>
                  <a:pt x="2" y="6873"/>
                  <a:pt x="3" y="3746"/>
                  <a:pt x="5" y="619"/>
                </a:cubicBezTo>
                <a:close/>
              </a:path>
            </a:pathLst>
          </a:cu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 name="Rectangle 4"/>
          <p:cNvSpPr/>
          <p:nvPr/>
        </p:nvSpPr>
        <p:spPr>
          <a:xfrm>
            <a:off x="152400" y="381000"/>
            <a:ext cx="8763000" cy="63246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0" name="TextBox 9"/>
          <p:cNvSpPr txBox="1"/>
          <p:nvPr/>
        </p:nvSpPr>
        <p:spPr>
          <a:xfrm>
            <a:off x="152400" y="76200"/>
            <a:ext cx="1676400" cy="338554"/>
          </a:xfrm>
          <a:prstGeom prst="rect">
            <a:avLst/>
          </a:prstGeom>
          <a:noFill/>
        </p:spPr>
        <p:txBody>
          <a:bodyPr wrap="square" rtlCol="0">
            <a:spAutoFit/>
          </a:bodyPr>
          <a:lstStyle/>
          <a:p>
            <a:r>
              <a:rPr lang="en-US" sz="1600" dirty="0">
                <a:latin typeface="Arial" pitchFamily="34" charset="0"/>
                <a:cs typeface="Arial" pitchFamily="34" charset="0"/>
              </a:rPr>
              <a:t>Study Site</a:t>
            </a:r>
          </a:p>
        </p:txBody>
      </p:sp>
      <p:sp>
        <p:nvSpPr>
          <p:cNvPr id="11" name="TextBox 10"/>
          <p:cNvSpPr txBox="1"/>
          <p:nvPr/>
        </p:nvSpPr>
        <p:spPr>
          <a:xfrm>
            <a:off x="1752600" y="76200"/>
            <a:ext cx="1855509" cy="615553"/>
          </a:xfrm>
          <a:prstGeom prst="rect">
            <a:avLst/>
          </a:prstGeom>
          <a:noFill/>
        </p:spPr>
        <p:txBody>
          <a:bodyPr wrap="square" rtlCol="0">
            <a:spAutoFit/>
          </a:bodyPr>
          <a:lstStyle/>
          <a:p>
            <a:r>
              <a:rPr lang="en-US" b="1" dirty="0">
                <a:solidFill>
                  <a:schemeClr val="bg1"/>
                </a:solidFill>
                <a:latin typeface="Arial" pitchFamily="34" charset="0"/>
                <a:cs typeface="Arial" pitchFamily="34" charset="0"/>
              </a:rPr>
              <a:t>Mechanism</a:t>
            </a:r>
            <a:endParaRPr lang="en-US" sz="1600" b="1" dirty="0">
              <a:solidFill>
                <a:schemeClr val="bg1"/>
              </a:solidFill>
              <a:latin typeface="Arial" pitchFamily="34" charset="0"/>
              <a:cs typeface="Arial" pitchFamily="34" charset="0"/>
            </a:endParaRPr>
          </a:p>
          <a:p>
            <a:endParaRPr lang="en-US" sz="1600" dirty="0">
              <a:latin typeface="Arial" pitchFamily="34" charset="0"/>
              <a:cs typeface="Arial" pitchFamily="34" charset="0"/>
            </a:endParaRPr>
          </a:p>
        </p:txBody>
      </p:sp>
      <p:sp>
        <p:nvSpPr>
          <p:cNvPr id="12" name="TextBox 11"/>
          <p:cNvSpPr txBox="1"/>
          <p:nvPr/>
        </p:nvSpPr>
        <p:spPr>
          <a:xfrm>
            <a:off x="3581400" y="61390"/>
            <a:ext cx="1641105" cy="338554"/>
          </a:xfrm>
          <a:prstGeom prst="rect">
            <a:avLst/>
          </a:prstGeom>
          <a:noFill/>
        </p:spPr>
        <p:txBody>
          <a:bodyPr wrap="square" rtlCol="0">
            <a:spAutoFit/>
          </a:bodyPr>
          <a:lstStyle/>
          <a:p>
            <a:r>
              <a:rPr lang="en-US" sz="1600" dirty="0" smtClean="0">
                <a:latin typeface="Arial" pitchFamily="34" charset="0"/>
                <a:cs typeface="Arial" pitchFamily="34" charset="0"/>
              </a:rPr>
              <a:t>Method</a:t>
            </a:r>
            <a:endParaRPr lang="en-US" dirty="0">
              <a:latin typeface="Arial" pitchFamily="34" charset="0"/>
              <a:cs typeface="Arial" pitchFamily="34" charset="0"/>
            </a:endParaRPr>
          </a:p>
        </p:txBody>
      </p:sp>
      <p:sp>
        <p:nvSpPr>
          <p:cNvPr id="13" name="TextBox 12"/>
          <p:cNvSpPr txBox="1"/>
          <p:nvPr/>
        </p:nvSpPr>
        <p:spPr>
          <a:xfrm>
            <a:off x="5410200" y="76200"/>
            <a:ext cx="1616243" cy="338554"/>
          </a:xfrm>
          <a:prstGeom prst="rect">
            <a:avLst/>
          </a:prstGeom>
          <a:noFill/>
        </p:spPr>
        <p:txBody>
          <a:bodyPr wrap="square" rtlCol="0">
            <a:spAutoFit/>
          </a:bodyPr>
          <a:lstStyle/>
          <a:p>
            <a:r>
              <a:rPr lang="en-US" sz="1600" dirty="0" smtClean="0">
                <a:latin typeface="Arial" pitchFamily="34" charset="0"/>
                <a:cs typeface="Arial" pitchFamily="34" charset="0"/>
              </a:rPr>
              <a:t>Results</a:t>
            </a:r>
            <a:endParaRPr lang="en-US" dirty="0">
              <a:latin typeface="Arial" pitchFamily="34" charset="0"/>
              <a:cs typeface="Arial" pitchFamily="34" charset="0"/>
            </a:endParaRPr>
          </a:p>
        </p:txBody>
      </p:sp>
      <p:sp>
        <p:nvSpPr>
          <p:cNvPr id="16" name="Flowchart: Manual Operation 8"/>
          <p:cNvSpPr/>
          <p:nvPr/>
        </p:nvSpPr>
        <p:spPr>
          <a:xfrm flipV="1">
            <a:off x="7086600" y="61390"/>
            <a:ext cx="1600201"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5 w 8000"/>
              <a:gd name="connsiteY0" fmla="*/ 619 h 10000"/>
              <a:gd name="connsiteX1" fmla="*/ 8000 w 8000"/>
              <a:gd name="connsiteY1" fmla="*/ 0 h 10000"/>
              <a:gd name="connsiteX2" fmla="*/ 6000 w 8000"/>
              <a:gd name="connsiteY2" fmla="*/ 10000 h 10000"/>
              <a:gd name="connsiteX3" fmla="*/ 0 w 8000"/>
              <a:gd name="connsiteY3" fmla="*/ 10000 h 10000"/>
              <a:gd name="connsiteX4" fmla="*/ 5 w 8000"/>
              <a:gd name="connsiteY4" fmla="*/ 61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 h="10000">
                <a:moveTo>
                  <a:pt x="5" y="619"/>
                </a:moveTo>
                <a:lnTo>
                  <a:pt x="8000" y="0"/>
                </a:lnTo>
                <a:lnTo>
                  <a:pt x="6000" y="10000"/>
                </a:lnTo>
                <a:lnTo>
                  <a:pt x="0" y="10000"/>
                </a:lnTo>
                <a:cubicBezTo>
                  <a:pt x="2" y="6873"/>
                  <a:pt x="3" y="3746"/>
                  <a:pt x="5" y="619"/>
                </a:cubicBez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7" name="TextBox 16"/>
          <p:cNvSpPr txBox="1"/>
          <p:nvPr/>
        </p:nvSpPr>
        <p:spPr>
          <a:xfrm>
            <a:off x="7023128" y="44513"/>
            <a:ext cx="1616243" cy="338554"/>
          </a:xfrm>
          <a:prstGeom prst="rect">
            <a:avLst/>
          </a:prstGeom>
          <a:noFill/>
        </p:spPr>
        <p:txBody>
          <a:bodyPr wrap="square" rtlCol="0">
            <a:spAutoFit/>
          </a:bodyPr>
          <a:lstStyle/>
          <a:p>
            <a:r>
              <a:rPr lang="en-US" sz="1600" dirty="0" smtClean="0">
                <a:latin typeface="Arial" pitchFamily="34" charset="0"/>
                <a:cs typeface="Arial" pitchFamily="34" charset="0"/>
              </a:rPr>
              <a:t>Conclusion</a:t>
            </a:r>
            <a:endParaRPr lang="en-US" dirty="0">
              <a:latin typeface="Arial" pitchFamily="34" charset="0"/>
              <a:cs typeface="Arial" pitchFamily="34" charset="0"/>
            </a:endParaRPr>
          </a:p>
        </p:txBody>
      </p:sp>
      <p:sp>
        <p:nvSpPr>
          <p:cNvPr id="15" name="Content Placeholder 2"/>
          <p:cNvSpPr txBox="1">
            <a:spLocks/>
          </p:cNvSpPr>
          <p:nvPr/>
        </p:nvSpPr>
        <p:spPr>
          <a:xfrm>
            <a:off x="287152" y="1798637"/>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latin typeface="Arial" pitchFamily="34" charset="0"/>
                <a:cs typeface="Arial" pitchFamily="34" charset="0"/>
              </a:rPr>
              <a:t>They can reduce sulfate to H</a:t>
            </a:r>
            <a:r>
              <a:rPr lang="en-US" baseline="-25000" dirty="0" smtClean="0">
                <a:latin typeface="Arial" pitchFamily="34" charset="0"/>
                <a:cs typeface="Arial" pitchFamily="34" charset="0"/>
              </a:rPr>
              <a:t>2</a:t>
            </a:r>
            <a:r>
              <a:rPr lang="en-US" dirty="0" smtClean="0">
                <a:latin typeface="Arial" pitchFamily="34" charset="0"/>
                <a:cs typeface="Arial" pitchFamily="34" charset="0"/>
              </a:rPr>
              <a:t>S – and H</a:t>
            </a:r>
            <a:r>
              <a:rPr lang="en-US" baseline="-25000" dirty="0" smtClean="0">
                <a:latin typeface="Arial" pitchFamily="34" charset="0"/>
                <a:cs typeface="Arial" pitchFamily="34" charset="0"/>
              </a:rPr>
              <a:t>2</a:t>
            </a:r>
            <a:r>
              <a:rPr lang="en-US" dirty="0" smtClean="0">
                <a:latin typeface="Arial" pitchFamily="34" charset="0"/>
                <a:cs typeface="Arial" pitchFamily="34" charset="0"/>
              </a:rPr>
              <a:t>S was smelled in groundwater previously</a:t>
            </a:r>
          </a:p>
          <a:p>
            <a:r>
              <a:rPr lang="en-US" dirty="0" smtClean="0">
                <a:latin typeface="Arial" pitchFamily="34" charset="0"/>
                <a:cs typeface="Arial" pitchFamily="34" charset="0"/>
              </a:rPr>
              <a:t>They can precipitate CaCO</a:t>
            </a:r>
            <a:r>
              <a:rPr lang="en-US" baseline="-25000" dirty="0" smtClean="0">
                <a:latin typeface="Arial" pitchFamily="34" charset="0"/>
                <a:cs typeface="Arial" pitchFamily="34" charset="0"/>
              </a:rPr>
              <a:t>3</a:t>
            </a:r>
            <a:r>
              <a:rPr lang="en-US" dirty="0" smtClean="0">
                <a:latin typeface="Arial" pitchFamily="34" charset="0"/>
                <a:cs typeface="Arial" pitchFamily="34" charset="0"/>
              </a:rPr>
              <a:t> – there is CaCO</a:t>
            </a:r>
            <a:r>
              <a:rPr lang="en-US" baseline="-25000" dirty="0" smtClean="0">
                <a:latin typeface="Arial" pitchFamily="34" charset="0"/>
                <a:cs typeface="Arial" pitchFamily="34" charset="0"/>
              </a:rPr>
              <a:t>3</a:t>
            </a:r>
            <a:r>
              <a:rPr lang="en-US" dirty="0" smtClean="0">
                <a:latin typeface="Arial" pitchFamily="34" charset="0"/>
                <a:cs typeface="Arial" pitchFamily="34" charset="0"/>
              </a:rPr>
              <a:t> precipitation (</a:t>
            </a:r>
            <a:r>
              <a:rPr lang="en-US" dirty="0" err="1" smtClean="0">
                <a:latin typeface="Arial" pitchFamily="34" charset="0"/>
                <a:cs typeface="Arial" pitchFamily="34" charset="0"/>
              </a:rPr>
              <a:t>calcrete</a:t>
            </a:r>
            <a:r>
              <a:rPr lang="en-US" dirty="0" smtClean="0">
                <a:latin typeface="Arial" pitchFamily="34" charset="0"/>
                <a:cs typeface="Arial" pitchFamily="34" charset="0"/>
              </a:rPr>
              <a:t>) on islands of the Okavango</a:t>
            </a:r>
          </a:p>
          <a:p>
            <a:r>
              <a:rPr lang="en-US" dirty="0" smtClean="0">
                <a:latin typeface="Arial" pitchFamily="34" charset="0"/>
                <a:cs typeface="Arial" pitchFamily="34" charset="0"/>
              </a:rPr>
              <a:t>They can transform complex DOM to more transparent </a:t>
            </a:r>
            <a:r>
              <a:rPr lang="en-US" dirty="0" err="1" smtClean="0">
                <a:latin typeface="Arial" pitchFamily="34" charset="0"/>
                <a:cs typeface="Arial" pitchFamily="34" charset="0"/>
              </a:rPr>
              <a:t>exopolymeric</a:t>
            </a:r>
            <a:r>
              <a:rPr lang="en-US" dirty="0" smtClean="0">
                <a:latin typeface="Arial" pitchFamily="34" charset="0"/>
                <a:cs typeface="Arial" pitchFamily="34" charset="0"/>
              </a:rPr>
              <a:t> substances (EPS)</a:t>
            </a:r>
            <a:endParaRPr lang="en-US" dirty="0">
              <a:latin typeface="Arial" pitchFamily="34" charset="0"/>
              <a:cs typeface="Arial" pitchFamily="34" charset="0"/>
            </a:endParaRPr>
          </a:p>
        </p:txBody>
      </p:sp>
      <p:sp>
        <p:nvSpPr>
          <p:cNvPr id="18" name="Title 1"/>
          <p:cNvSpPr>
            <a:spLocks noGrp="1"/>
          </p:cNvSpPr>
          <p:nvPr>
            <p:ph type="title"/>
          </p:nvPr>
        </p:nvSpPr>
        <p:spPr>
          <a:xfrm>
            <a:off x="457200" y="609600"/>
            <a:ext cx="8229600" cy="1143000"/>
          </a:xfrm>
        </p:spPr>
        <p:txBody>
          <a:bodyPr>
            <a:noAutofit/>
          </a:bodyPr>
          <a:lstStyle/>
          <a:p>
            <a:pPr algn="l"/>
            <a:r>
              <a:rPr lang="en-US" dirty="0" smtClean="0">
                <a:latin typeface="Arial" pitchFamily="34" charset="0"/>
                <a:cs typeface="Arial" pitchFamily="34" charset="0"/>
              </a:rPr>
              <a:t>Why Sulfate Reducing Bacteria (SRBs)?</a:t>
            </a:r>
            <a:endParaRPr lang="en-US" dirty="0">
              <a:latin typeface="Arial" pitchFamily="34" charset="0"/>
              <a:cs typeface="Arial" pitchFamily="34" charset="0"/>
            </a:endParaRPr>
          </a:p>
        </p:txBody>
      </p:sp>
      <p:pic>
        <p:nvPicPr>
          <p:cNvPr id="19" name="Picture 18"/>
          <p:cNvPicPr>
            <a:picLocks noChangeAspect="1"/>
          </p:cNvPicPr>
          <p:nvPr/>
        </p:nvPicPr>
        <p:blipFill>
          <a:blip r:embed="rId3"/>
          <a:stretch>
            <a:fillRect/>
          </a:stretch>
        </p:blipFill>
        <p:spPr>
          <a:xfrm>
            <a:off x="968664" y="2209800"/>
            <a:ext cx="7206672" cy="3508319"/>
          </a:xfrm>
          <a:prstGeom prst="rect">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pic>
        <p:nvPicPr>
          <p:cNvPr id="2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528" t="31762" r="24139" b="3433"/>
          <a:stretch/>
        </p:blipFill>
        <p:spPr bwMode="auto">
          <a:xfrm>
            <a:off x="1570226" y="1143000"/>
            <a:ext cx="5600700" cy="3810000"/>
          </a:xfrm>
          <a:prstGeom prst="rect">
            <a:avLst/>
          </a:prstGeom>
          <a:ln>
            <a:noFill/>
          </a:ln>
          <a:effectLst>
            <a:outerShdw blurRad="50800" dist="38100" dir="5400000" algn="t" rotWithShape="0">
              <a:prstClr val="black">
                <a:alpha val="40000"/>
              </a:prstClr>
            </a:outerShdw>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23304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nodeType="clickEffect">
                                  <p:stCondLst>
                                    <p:cond delay="0"/>
                                  </p:stCondLst>
                                  <p:childTnLst>
                                    <p:animEffect transition="out" filter="fade">
                                      <p:cBhvr>
                                        <p:cTn id="10" dur="500"/>
                                        <p:tgtEl>
                                          <p:spTgt spid="21"/>
                                        </p:tgtEl>
                                      </p:cBhvr>
                                    </p:animEffect>
                                    <p:set>
                                      <p:cBhvr>
                                        <p:cTn id="11" dur="1" fill="hold">
                                          <p:stCondLst>
                                            <p:cond delay="499"/>
                                          </p:stCondLst>
                                        </p:cTn>
                                        <p:tgtEl>
                                          <p:spTgt spid="2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Manual Operation 5"/>
          <p:cNvSpPr/>
          <p:nvPr/>
        </p:nvSpPr>
        <p:spPr>
          <a:xfrm flipV="1">
            <a:off x="152401" y="76200"/>
            <a:ext cx="1676399"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8253"/>
              <a:gd name="connsiteY0" fmla="*/ 0 h 10247"/>
              <a:gd name="connsiteX1" fmla="*/ 8253 w 8253"/>
              <a:gd name="connsiteY1" fmla="*/ 247 h 10247"/>
              <a:gd name="connsiteX2" fmla="*/ 6253 w 8253"/>
              <a:gd name="connsiteY2" fmla="*/ 10247 h 10247"/>
              <a:gd name="connsiteX3" fmla="*/ 253 w 8253"/>
              <a:gd name="connsiteY3" fmla="*/ 10247 h 10247"/>
              <a:gd name="connsiteX4" fmla="*/ 0 w 8253"/>
              <a:gd name="connsiteY4" fmla="*/ 0 h 10247"/>
              <a:gd name="connsiteX0" fmla="*/ 0 w 9824"/>
              <a:gd name="connsiteY0" fmla="*/ 0 h 10241"/>
              <a:gd name="connsiteX1" fmla="*/ 9824 w 9824"/>
              <a:gd name="connsiteY1" fmla="*/ 482 h 10241"/>
              <a:gd name="connsiteX2" fmla="*/ 7401 w 9824"/>
              <a:gd name="connsiteY2" fmla="*/ 10241 h 10241"/>
              <a:gd name="connsiteX3" fmla="*/ 131 w 9824"/>
              <a:gd name="connsiteY3" fmla="*/ 10241 h 10241"/>
              <a:gd name="connsiteX4" fmla="*/ 0 w 9824"/>
              <a:gd name="connsiteY4" fmla="*/ 0 h 10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4" h="10241">
                <a:moveTo>
                  <a:pt x="0" y="0"/>
                </a:moveTo>
                <a:lnTo>
                  <a:pt x="9824" y="482"/>
                </a:lnTo>
                <a:lnTo>
                  <a:pt x="7401" y="10241"/>
                </a:lnTo>
                <a:lnTo>
                  <a:pt x="131" y="10241"/>
                </a:lnTo>
                <a:cubicBezTo>
                  <a:pt x="29" y="6907"/>
                  <a:pt x="102" y="3334"/>
                  <a:pt x="0" y="0"/>
                </a:cubicBezTo>
                <a:close/>
              </a:path>
            </a:pathLst>
          </a:cu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7" name="Flowchart: Manual Operation 6"/>
          <p:cNvSpPr/>
          <p:nvPr/>
        </p:nvSpPr>
        <p:spPr>
          <a:xfrm flipV="1">
            <a:off x="1840584" y="76200"/>
            <a:ext cx="1817016"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8030"/>
              <a:gd name="connsiteY0" fmla="*/ 0 h 10000"/>
              <a:gd name="connsiteX1" fmla="*/ 8030 w 8030"/>
              <a:gd name="connsiteY1" fmla="*/ 0 h 10000"/>
              <a:gd name="connsiteX2" fmla="*/ 6030 w 8030"/>
              <a:gd name="connsiteY2" fmla="*/ 10000 h 10000"/>
              <a:gd name="connsiteX3" fmla="*/ 30 w 8030"/>
              <a:gd name="connsiteY3" fmla="*/ 10000 h 10000"/>
              <a:gd name="connsiteX4" fmla="*/ 0 w 803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 h="10000">
                <a:moveTo>
                  <a:pt x="0" y="0"/>
                </a:moveTo>
                <a:lnTo>
                  <a:pt x="8030" y="0"/>
                </a:lnTo>
                <a:lnTo>
                  <a:pt x="6030" y="10000"/>
                </a:lnTo>
                <a:lnTo>
                  <a:pt x="30" y="10000"/>
                </a:lnTo>
                <a:cubicBezTo>
                  <a:pt x="20" y="6667"/>
                  <a:pt x="10" y="3333"/>
                  <a:pt x="0" y="0"/>
                </a:cubicBezTo>
                <a:close/>
              </a:path>
            </a:pathLst>
          </a:cu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8" name="Flowchart: Manual Operation 7"/>
          <p:cNvSpPr/>
          <p:nvPr/>
        </p:nvSpPr>
        <p:spPr>
          <a:xfrm flipV="1">
            <a:off x="3657600" y="76200"/>
            <a:ext cx="1828800"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8030"/>
              <a:gd name="connsiteY0" fmla="*/ 309 h 10000"/>
              <a:gd name="connsiteX1" fmla="*/ 8030 w 8030"/>
              <a:gd name="connsiteY1" fmla="*/ 0 h 10000"/>
              <a:gd name="connsiteX2" fmla="*/ 6030 w 8030"/>
              <a:gd name="connsiteY2" fmla="*/ 10000 h 10000"/>
              <a:gd name="connsiteX3" fmla="*/ 30 w 8030"/>
              <a:gd name="connsiteY3" fmla="*/ 10000 h 10000"/>
              <a:gd name="connsiteX4" fmla="*/ 0 w 8030"/>
              <a:gd name="connsiteY4" fmla="*/ 30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 h="10000">
                <a:moveTo>
                  <a:pt x="0" y="309"/>
                </a:moveTo>
                <a:lnTo>
                  <a:pt x="8030" y="0"/>
                </a:lnTo>
                <a:lnTo>
                  <a:pt x="6030" y="10000"/>
                </a:lnTo>
                <a:lnTo>
                  <a:pt x="30" y="10000"/>
                </a:lnTo>
                <a:cubicBezTo>
                  <a:pt x="20" y="6770"/>
                  <a:pt x="10" y="3539"/>
                  <a:pt x="0" y="309"/>
                </a:cubicBezTo>
                <a:close/>
              </a:path>
            </a:pathLst>
          </a:cu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9" name="Flowchart: Manual Operation 8"/>
          <p:cNvSpPr/>
          <p:nvPr/>
        </p:nvSpPr>
        <p:spPr>
          <a:xfrm flipV="1">
            <a:off x="5486400" y="76200"/>
            <a:ext cx="1616243"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5 w 8000"/>
              <a:gd name="connsiteY0" fmla="*/ 619 h 10000"/>
              <a:gd name="connsiteX1" fmla="*/ 8000 w 8000"/>
              <a:gd name="connsiteY1" fmla="*/ 0 h 10000"/>
              <a:gd name="connsiteX2" fmla="*/ 6000 w 8000"/>
              <a:gd name="connsiteY2" fmla="*/ 10000 h 10000"/>
              <a:gd name="connsiteX3" fmla="*/ 0 w 8000"/>
              <a:gd name="connsiteY3" fmla="*/ 10000 h 10000"/>
              <a:gd name="connsiteX4" fmla="*/ 5 w 8000"/>
              <a:gd name="connsiteY4" fmla="*/ 61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 h="10000">
                <a:moveTo>
                  <a:pt x="5" y="619"/>
                </a:moveTo>
                <a:lnTo>
                  <a:pt x="8000" y="0"/>
                </a:lnTo>
                <a:lnTo>
                  <a:pt x="6000" y="10000"/>
                </a:lnTo>
                <a:lnTo>
                  <a:pt x="0" y="10000"/>
                </a:lnTo>
                <a:cubicBezTo>
                  <a:pt x="2" y="6873"/>
                  <a:pt x="3" y="3746"/>
                  <a:pt x="5" y="619"/>
                </a:cubicBezTo>
                <a:close/>
              </a:path>
            </a:pathLst>
          </a:cu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 name="Rectangle 4"/>
          <p:cNvSpPr/>
          <p:nvPr/>
        </p:nvSpPr>
        <p:spPr>
          <a:xfrm>
            <a:off x="152400" y="381000"/>
            <a:ext cx="8763000" cy="6324600"/>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0" name="TextBox 9"/>
          <p:cNvSpPr txBox="1"/>
          <p:nvPr/>
        </p:nvSpPr>
        <p:spPr>
          <a:xfrm>
            <a:off x="152400" y="76200"/>
            <a:ext cx="1676400" cy="584775"/>
          </a:xfrm>
          <a:prstGeom prst="rect">
            <a:avLst/>
          </a:prstGeom>
          <a:noFill/>
        </p:spPr>
        <p:txBody>
          <a:bodyPr wrap="square" rtlCol="0">
            <a:spAutoFit/>
          </a:bodyPr>
          <a:lstStyle/>
          <a:p>
            <a:r>
              <a:rPr lang="en-US" sz="1600" dirty="0">
                <a:latin typeface="Arial" pitchFamily="34" charset="0"/>
                <a:cs typeface="Arial" pitchFamily="34" charset="0"/>
              </a:rPr>
              <a:t>Study Site</a:t>
            </a:r>
          </a:p>
          <a:p>
            <a:endParaRPr lang="en-US" sz="1600" dirty="0">
              <a:latin typeface="Arial" pitchFamily="34" charset="0"/>
              <a:cs typeface="Arial" pitchFamily="34" charset="0"/>
            </a:endParaRPr>
          </a:p>
        </p:txBody>
      </p:sp>
      <p:sp>
        <p:nvSpPr>
          <p:cNvPr id="11" name="TextBox 10"/>
          <p:cNvSpPr txBox="1"/>
          <p:nvPr/>
        </p:nvSpPr>
        <p:spPr>
          <a:xfrm>
            <a:off x="1752600" y="76200"/>
            <a:ext cx="1855509" cy="338554"/>
          </a:xfrm>
          <a:prstGeom prst="rect">
            <a:avLst/>
          </a:prstGeom>
          <a:noFill/>
        </p:spPr>
        <p:txBody>
          <a:bodyPr wrap="square" rtlCol="0">
            <a:spAutoFit/>
          </a:bodyPr>
          <a:lstStyle/>
          <a:p>
            <a:r>
              <a:rPr lang="en-US" sz="1600" dirty="0">
                <a:latin typeface="Arial" pitchFamily="34" charset="0"/>
                <a:cs typeface="Arial" pitchFamily="34" charset="0"/>
              </a:rPr>
              <a:t>Mechanism</a:t>
            </a:r>
          </a:p>
        </p:txBody>
      </p:sp>
      <p:sp>
        <p:nvSpPr>
          <p:cNvPr id="12" name="TextBox 11"/>
          <p:cNvSpPr txBox="1"/>
          <p:nvPr/>
        </p:nvSpPr>
        <p:spPr>
          <a:xfrm>
            <a:off x="3581400" y="61390"/>
            <a:ext cx="1641105"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Method</a:t>
            </a:r>
            <a:endParaRPr lang="en-US" b="1" dirty="0">
              <a:solidFill>
                <a:schemeClr val="bg1"/>
              </a:solidFill>
              <a:latin typeface="Arial" pitchFamily="34" charset="0"/>
              <a:cs typeface="Arial" pitchFamily="34" charset="0"/>
            </a:endParaRPr>
          </a:p>
        </p:txBody>
      </p:sp>
      <p:sp>
        <p:nvSpPr>
          <p:cNvPr id="13" name="TextBox 12"/>
          <p:cNvSpPr txBox="1"/>
          <p:nvPr/>
        </p:nvSpPr>
        <p:spPr>
          <a:xfrm>
            <a:off x="5410200" y="76200"/>
            <a:ext cx="1616243" cy="338554"/>
          </a:xfrm>
          <a:prstGeom prst="rect">
            <a:avLst/>
          </a:prstGeom>
          <a:noFill/>
        </p:spPr>
        <p:txBody>
          <a:bodyPr wrap="square" rtlCol="0">
            <a:spAutoFit/>
          </a:bodyPr>
          <a:lstStyle/>
          <a:p>
            <a:r>
              <a:rPr lang="en-US" sz="1600" dirty="0" smtClean="0">
                <a:latin typeface="Arial" pitchFamily="34" charset="0"/>
                <a:cs typeface="Arial" pitchFamily="34" charset="0"/>
              </a:rPr>
              <a:t>Results</a:t>
            </a:r>
            <a:endParaRPr lang="en-US" dirty="0">
              <a:latin typeface="Arial" pitchFamily="34" charset="0"/>
              <a:cs typeface="Arial" pitchFamily="34" charset="0"/>
            </a:endParaRPr>
          </a:p>
        </p:txBody>
      </p:sp>
      <p:sp>
        <p:nvSpPr>
          <p:cNvPr id="16" name="Flowchart: Manual Operation 8"/>
          <p:cNvSpPr/>
          <p:nvPr/>
        </p:nvSpPr>
        <p:spPr>
          <a:xfrm flipV="1">
            <a:off x="7086600" y="61390"/>
            <a:ext cx="1600201"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5 w 8000"/>
              <a:gd name="connsiteY0" fmla="*/ 619 h 10000"/>
              <a:gd name="connsiteX1" fmla="*/ 8000 w 8000"/>
              <a:gd name="connsiteY1" fmla="*/ 0 h 10000"/>
              <a:gd name="connsiteX2" fmla="*/ 6000 w 8000"/>
              <a:gd name="connsiteY2" fmla="*/ 10000 h 10000"/>
              <a:gd name="connsiteX3" fmla="*/ 0 w 8000"/>
              <a:gd name="connsiteY3" fmla="*/ 10000 h 10000"/>
              <a:gd name="connsiteX4" fmla="*/ 5 w 8000"/>
              <a:gd name="connsiteY4" fmla="*/ 61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 h="10000">
                <a:moveTo>
                  <a:pt x="5" y="619"/>
                </a:moveTo>
                <a:lnTo>
                  <a:pt x="8000" y="0"/>
                </a:lnTo>
                <a:lnTo>
                  <a:pt x="6000" y="10000"/>
                </a:lnTo>
                <a:lnTo>
                  <a:pt x="0" y="10000"/>
                </a:lnTo>
                <a:cubicBezTo>
                  <a:pt x="2" y="6873"/>
                  <a:pt x="3" y="3746"/>
                  <a:pt x="5" y="619"/>
                </a:cubicBez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7" name="TextBox 16"/>
          <p:cNvSpPr txBox="1"/>
          <p:nvPr/>
        </p:nvSpPr>
        <p:spPr>
          <a:xfrm>
            <a:off x="6999734" y="77242"/>
            <a:ext cx="1616243" cy="338554"/>
          </a:xfrm>
          <a:prstGeom prst="rect">
            <a:avLst/>
          </a:prstGeom>
          <a:noFill/>
        </p:spPr>
        <p:txBody>
          <a:bodyPr wrap="square" rtlCol="0">
            <a:spAutoFit/>
          </a:bodyPr>
          <a:lstStyle/>
          <a:p>
            <a:r>
              <a:rPr lang="en-US" sz="1600" dirty="0" smtClean="0">
                <a:latin typeface="Arial" pitchFamily="34" charset="0"/>
                <a:cs typeface="Arial" pitchFamily="34" charset="0"/>
              </a:rPr>
              <a:t>Conclusion</a:t>
            </a:r>
            <a:endParaRPr lang="en-US" dirty="0">
              <a:latin typeface="Arial" pitchFamily="34" charset="0"/>
              <a:cs typeface="Arial" pitchFamily="34" charset="0"/>
            </a:endParaRPr>
          </a:p>
        </p:txBody>
      </p:sp>
      <p:sp>
        <p:nvSpPr>
          <p:cNvPr id="4" name="Title 3"/>
          <p:cNvSpPr>
            <a:spLocks noGrp="1"/>
          </p:cNvSpPr>
          <p:nvPr>
            <p:ph type="title"/>
          </p:nvPr>
        </p:nvSpPr>
        <p:spPr>
          <a:xfrm>
            <a:off x="152400" y="228600"/>
            <a:ext cx="8991600" cy="1143000"/>
          </a:xfrm>
        </p:spPr>
        <p:txBody>
          <a:bodyPr>
            <a:noAutofit/>
          </a:bodyPr>
          <a:lstStyle/>
          <a:p>
            <a:pPr algn="l"/>
            <a:r>
              <a:rPr lang="en-US" sz="3800" dirty="0" smtClean="0">
                <a:latin typeface="Arial" pitchFamily="34" charset="0"/>
                <a:cs typeface="Arial" pitchFamily="34" charset="0"/>
              </a:rPr>
              <a:t>Sulfate Reducing Bacteria: MPN Method </a:t>
            </a:r>
            <a:endParaRPr lang="en-US" sz="3800" dirty="0">
              <a:latin typeface="Arial" pitchFamily="34" charset="0"/>
              <a:cs typeface="Arial" pitchFamily="34" charset="0"/>
            </a:endParaRPr>
          </a:p>
        </p:txBody>
      </p:sp>
      <p:pic>
        <p:nvPicPr>
          <p:cNvPr id="1026" name="Picture 2" descr="C:\Users\enriquez\Dropbox\Botswana Research\Data\SRB Pictures\Photo Jul 30, 3 21 07 P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900"/>
          <a:stretch/>
        </p:blipFill>
        <p:spPr bwMode="auto">
          <a:xfrm>
            <a:off x="6412527" y="3778596"/>
            <a:ext cx="2228850" cy="258844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enriquez\Dropbox\Botswana Research\Data\SRB Pictures\Photo Jul 27, 1 33 19 PM.jpg"/>
          <p:cNvPicPr>
            <a:picLocks noGrp="1" noChangeAspect="1" noChangeArrowheads="1"/>
          </p:cNvPicPr>
          <p:nvPr>
            <p:ph idx="1"/>
          </p:nvPr>
        </p:nvPicPr>
        <p:blipFill rotWithShape="1">
          <a:blip r:embed="rId4" cstate="print">
            <a:extLst>
              <a:ext uri="{28A0092B-C50C-407E-A947-70E740481C1C}">
                <a14:useLocalDpi xmlns:a14="http://schemas.microsoft.com/office/drawing/2010/main" val="0"/>
              </a:ext>
            </a:extLst>
          </a:blip>
          <a:srcRect l="17320" t="-106" r="26069" b="8013"/>
          <a:stretch/>
        </p:blipFill>
        <p:spPr bwMode="auto">
          <a:xfrm>
            <a:off x="2412076" y="4038600"/>
            <a:ext cx="2047252" cy="24977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thumb/e/ee/1000_ml_Erlenmeyer_flask.svg/350px-1000_ml_Erlenmeyer_flask.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1676400"/>
            <a:ext cx="1007726" cy="143960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upload.wikimedia.org/wikipedia/commons/thumb/e/ee/1000_ml_Erlenmeyer_flask.svg/350px-1000_ml_Erlenmeyer_flask.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76400" y="1838961"/>
            <a:ext cx="901046" cy="12872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1327388"/>
            <a:ext cx="2383828" cy="369332"/>
          </a:xfrm>
          <a:prstGeom prst="rect">
            <a:avLst/>
          </a:prstGeom>
          <a:noFill/>
        </p:spPr>
        <p:txBody>
          <a:bodyPr wrap="square" rtlCol="0">
            <a:spAutoFit/>
          </a:bodyPr>
          <a:lstStyle/>
          <a:p>
            <a:r>
              <a:rPr lang="en-US" dirty="0" smtClean="0">
                <a:latin typeface="Arial" pitchFamily="34" charset="0"/>
                <a:cs typeface="Arial" pitchFamily="34" charset="0"/>
              </a:rPr>
              <a:t>Starkey’s </a:t>
            </a:r>
            <a:r>
              <a:rPr lang="en-US" dirty="0">
                <a:latin typeface="Arial" pitchFamily="34" charset="0"/>
                <a:cs typeface="Arial" pitchFamily="34" charset="0"/>
              </a:rPr>
              <a:t>Medium A </a:t>
            </a:r>
          </a:p>
        </p:txBody>
      </p:sp>
      <p:sp>
        <p:nvSpPr>
          <p:cNvPr id="14" name="Rectangle 13"/>
          <p:cNvSpPr/>
          <p:nvPr/>
        </p:nvSpPr>
        <p:spPr>
          <a:xfrm>
            <a:off x="152400" y="3126169"/>
            <a:ext cx="1341418" cy="584775"/>
          </a:xfrm>
          <a:prstGeom prst="rect">
            <a:avLst/>
          </a:prstGeom>
        </p:spPr>
        <p:txBody>
          <a:bodyPr wrap="square">
            <a:spAutoFit/>
          </a:bodyPr>
          <a:lstStyle/>
          <a:p>
            <a:pPr algn="ctr"/>
            <a:r>
              <a:rPr lang="en-US" sz="1600" dirty="0">
                <a:latin typeface="Arial" pitchFamily="34" charset="0"/>
                <a:cs typeface="Arial" pitchFamily="34" charset="0"/>
              </a:rPr>
              <a:t>Double </a:t>
            </a:r>
            <a:r>
              <a:rPr lang="en-US" sz="1600" dirty="0" smtClean="0">
                <a:latin typeface="Arial" pitchFamily="34" charset="0"/>
                <a:cs typeface="Arial" pitchFamily="34" charset="0"/>
              </a:rPr>
              <a:t>strength</a:t>
            </a:r>
            <a:endParaRPr lang="en-US" sz="1600" dirty="0">
              <a:latin typeface="Arial" pitchFamily="34" charset="0"/>
              <a:cs typeface="Arial" pitchFamily="34" charset="0"/>
            </a:endParaRPr>
          </a:p>
        </p:txBody>
      </p:sp>
      <p:sp>
        <p:nvSpPr>
          <p:cNvPr id="25" name="Rectangle 24"/>
          <p:cNvSpPr/>
          <p:nvPr/>
        </p:nvSpPr>
        <p:spPr>
          <a:xfrm>
            <a:off x="1447800" y="3115270"/>
            <a:ext cx="1341418" cy="584775"/>
          </a:xfrm>
          <a:prstGeom prst="rect">
            <a:avLst/>
          </a:prstGeom>
        </p:spPr>
        <p:txBody>
          <a:bodyPr wrap="square">
            <a:spAutoFit/>
          </a:bodyPr>
          <a:lstStyle/>
          <a:p>
            <a:pPr algn="ctr"/>
            <a:r>
              <a:rPr lang="en-US" sz="1600" dirty="0" smtClean="0">
                <a:latin typeface="Arial" pitchFamily="34" charset="0"/>
                <a:cs typeface="Arial" pitchFamily="34" charset="0"/>
              </a:rPr>
              <a:t>Single strength</a:t>
            </a:r>
            <a:endParaRPr lang="en-US" sz="1600" dirty="0">
              <a:latin typeface="Arial" pitchFamily="34" charset="0"/>
              <a:cs typeface="Arial" pitchFamily="34" charset="0"/>
            </a:endParaRPr>
          </a:p>
        </p:txBody>
      </p:sp>
      <p:pic>
        <p:nvPicPr>
          <p:cNvPr id="1036" name="Picture 12" descr="http://cnx.org/content/m20514/latest/graphics1.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6122" r="43981"/>
          <a:stretch/>
        </p:blipFill>
        <p:spPr bwMode="auto">
          <a:xfrm>
            <a:off x="6781800" y="2023857"/>
            <a:ext cx="1999489" cy="148134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2" descr="http://cnx.org/content/m20514/latest/graphics1.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6122" r="43981"/>
          <a:stretch/>
        </p:blipFill>
        <p:spPr bwMode="auto">
          <a:xfrm>
            <a:off x="4724400" y="2023857"/>
            <a:ext cx="1999489" cy="1481343"/>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2" descr="http://cnx.org/content/m20514/latest/graphics1.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26122" r="43981"/>
          <a:stretch/>
        </p:blipFill>
        <p:spPr bwMode="auto">
          <a:xfrm>
            <a:off x="2657855" y="2023857"/>
            <a:ext cx="1999489" cy="1481343"/>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2749092" y="1540748"/>
            <a:ext cx="2075834" cy="461665"/>
          </a:xfrm>
          <a:prstGeom prst="rect">
            <a:avLst/>
          </a:prstGeom>
        </p:spPr>
        <p:txBody>
          <a:bodyPr wrap="square">
            <a:spAutoFit/>
          </a:bodyPr>
          <a:lstStyle/>
          <a:p>
            <a:pPr algn="ctr"/>
            <a:r>
              <a:rPr lang="en-US" sz="1200" b="1" dirty="0" smtClean="0">
                <a:latin typeface="Arial" pitchFamily="34" charset="0"/>
                <a:cs typeface="Arial" pitchFamily="34" charset="0"/>
              </a:rPr>
              <a:t>10 mL 2x medium + 10mL sample </a:t>
            </a:r>
            <a:endParaRPr lang="en-US" sz="1200" b="1" dirty="0">
              <a:latin typeface="Arial" pitchFamily="34" charset="0"/>
              <a:cs typeface="Arial" pitchFamily="34" charset="0"/>
            </a:endParaRPr>
          </a:p>
        </p:txBody>
      </p:sp>
      <p:sp>
        <p:nvSpPr>
          <p:cNvPr id="31" name="Rectangle 30"/>
          <p:cNvSpPr/>
          <p:nvPr/>
        </p:nvSpPr>
        <p:spPr>
          <a:xfrm>
            <a:off x="4824926" y="1540748"/>
            <a:ext cx="2075834" cy="461665"/>
          </a:xfrm>
          <a:prstGeom prst="rect">
            <a:avLst/>
          </a:prstGeom>
        </p:spPr>
        <p:txBody>
          <a:bodyPr wrap="square">
            <a:spAutoFit/>
          </a:bodyPr>
          <a:lstStyle/>
          <a:p>
            <a:pPr algn="ctr"/>
            <a:r>
              <a:rPr lang="en-US" sz="1200" b="1" dirty="0">
                <a:latin typeface="Arial" pitchFamily="34" charset="0"/>
                <a:cs typeface="Arial" pitchFamily="34" charset="0"/>
              </a:rPr>
              <a:t>9</a:t>
            </a:r>
            <a:r>
              <a:rPr lang="en-US" sz="1200" b="1" dirty="0" smtClean="0">
                <a:latin typeface="Arial" pitchFamily="34" charset="0"/>
                <a:cs typeface="Arial" pitchFamily="34" charset="0"/>
              </a:rPr>
              <a:t> mL 1x medium + 1.0mL sample </a:t>
            </a:r>
            <a:endParaRPr lang="en-US" sz="1200" b="1" dirty="0">
              <a:latin typeface="Arial" pitchFamily="34" charset="0"/>
              <a:cs typeface="Arial" pitchFamily="34" charset="0"/>
            </a:endParaRPr>
          </a:p>
        </p:txBody>
      </p:sp>
      <p:sp>
        <p:nvSpPr>
          <p:cNvPr id="32" name="Rectangle 31"/>
          <p:cNvSpPr/>
          <p:nvPr/>
        </p:nvSpPr>
        <p:spPr>
          <a:xfrm>
            <a:off x="6769938" y="1519535"/>
            <a:ext cx="2075834" cy="461665"/>
          </a:xfrm>
          <a:prstGeom prst="rect">
            <a:avLst/>
          </a:prstGeom>
        </p:spPr>
        <p:txBody>
          <a:bodyPr wrap="square">
            <a:spAutoFit/>
          </a:bodyPr>
          <a:lstStyle/>
          <a:p>
            <a:pPr algn="ctr"/>
            <a:r>
              <a:rPr lang="en-US" sz="1200" b="1" dirty="0" smtClean="0">
                <a:latin typeface="Arial" pitchFamily="34" charset="0"/>
                <a:cs typeface="Arial" pitchFamily="34" charset="0"/>
              </a:rPr>
              <a:t>9.9 mL 2x medium + 0.1mL sample </a:t>
            </a:r>
            <a:endParaRPr lang="en-US" sz="1200" b="1" dirty="0">
              <a:latin typeface="Arial" pitchFamily="34" charset="0"/>
              <a:cs typeface="Arial" pitchFamily="34" charset="0"/>
            </a:endParaRPr>
          </a:p>
        </p:txBody>
      </p:sp>
      <p:sp>
        <p:nvSpPr>
          <p:cNvPr id="34" name="Rectangle 33"/>
          <p:cNvSpPr/>
          <p:nvPr/>
        </p:nvSpPr>
        <p:spPr>
          <a:xfrm>
            <a:off x="152400" y="4114800"/>
            <a:ext cx="2527953" cy="2062103"/>
          </a:xfrm>
          <a:prstGeom prst="rect">
            <a:avLst/>
          </a:prstGeom>
        </p:spPr>
        <p:txBody>
          <a:bodyPr wrap="square">
            <a:spAutoFit/>
          </a:bodyPr>
          <a:lstStyle/>
          <a:p>
            <a:pPr marL="285750" indent="-285750">
              <a:buFont typeface="Arial" pitchFamily="34" charset="0"/>
              <a:buChar char="•"/>
            </a:pPr>
            <a:r>
              <a:rPr lang="en-US" sz="1600" dirty="0" smtClean="0">
                <a:latin typeface="Arial" pitchFamily="34" charset="0"/>
                <a:cs typeface="Arial" pitchFamily="34" charset="0"/>
              </a:rPr>
              <a:t>After 21 days of incubation (20</a:t>
            </a:r>
            <a:r>
              <a:rPr lang="en-US" sz="1600" baseline="30000" dirty="0" smtClean="0">
                <a:latin typeface="Arial" pitchFamily="34" charset="0"/>
                <a:cs typeface="Arial" pitchFamily="34" charset="0"/>
              </a:rPr>
              <a:t>o</a:t>
            </a:r>
            <a:r>
              <a:rPr lang="en-US" sz="1600" dirty="0" smtClean="0">
                <a:latin typeface="Arial" pitchFamily="34" charset="0"/>
                <a:cs typeface="Arial" pitchFamily="34" charset="0"/>
              </a:rPr>
              <a:t>C under a fume hood)</a:t>
            </a:r>
          </a:p>
          <a:p>
            <a:r>
              <a:rPr lang="en-US" sz="1600" dirty="0" smtClean="0">
                <a:latin typeface="Arial" pitchFamily="34" charset="0"/>
                <a:cs typeface="Arial" pitchFamily="34" charset="0"/>
              </a:rPr>
              <a:t> </a:t>
            </a:r>
          </a:p>
          <a:p>
            <a:pPr marL="285750" indent="-285750">
              <a:buFont typeface="Arial" pitchFamily="34" charset="0"/>
              <a:buChar char="•"/>
            </a:pPr>
            <a:r>
              <a:rPr lang="en-US" sz="1600" dirty="0" smtClean="0">
                <a:latin typeface="Arial" pitchFamily="34" charset="0"/>
                <a:cs typeface="Arial" pitchFamily="34" charset="0"/>
              </a:rPr>
              <a:t>Formation of black precipitate confirms positive presence of H</a:t>
            </a:r>
            <a:r>
              <a:rPr lang="en-US" sz="1600" baseline="-25000" dirty="0" smtClean="0">
                <a:latin typeface="Arial" pitchFamily="34" charset="0"/>
                <a:cs typeface="Arial" pitchFamily="34" charset="0"/>
              </a:rPr>
              <a:t>2</a:t>
            </a:r>
            <a:r>
              <a:rPr lang="en-US" sz="1600" dirty="0" smtClean="0">
                <a:latin typeface="Arial" pitchFamily="34" charset="0"/>
                <a:cs typeface="Arial" pitchFamily="34" charset="0"/>
              </a:rPr>
              <a:t>S</a:t>
            </a:r>
            <a:endParaRPr lang="en-US" sz="1600" dirty="0">
              <a:latin typeface="Arial" pitchFamily="34" charset="0"/>
              <a:cs typeface="Arial" pitchFamily="34" charset="0"/>
            </a:endParaRPr>
          </a:p>
        </p:txBody>
      </p:sp>
      <p:sp>
        <p:nvSpPr>
          <p:cNvPr id="36" name="Rectangle 35"/>
          <p:cNvSpPr/>
          <p:nvPr/>
        </p:nvSpPr>
        <p:spPr>
          <a:xfrm>
            <a:off x="4495800" y="4079300"/>
            <a:ext cx="2057400" cy="1569660"/>
          </a:xfrm>
          <a:prstGeom prst="rect">
            <a:avLst/>
          </a:prstGeom>
        </p:spPr>
        <p:txBody>
          <a:bodyPr wrap="square">
            <a:spAutoFit/>
          </a:bodyPr>
          <a:lstStyle/>
          <a:p>
            <a:pPr marL="285750" indent="-285750">
              <a:buFont typeface="Arial" pitchFamily="34" charset="0"/>
              <a:buChar char="•"/>
            </a:pPr>
            <a:r>
              <a:rPr lang="en-US" sz="1600" dirty="0" smtClean="0">
                <a:latin typeface="Arial" pitchFamily="34" charset="0"/>
                <a:cs typeface="Arial" pitchFamily="34" charset="0"/>
              </a:rPr>
              <a:t>Additional confirmation test.</a:t>
            </a:r>
          </a:p>
          <a:p>
            <a:r>
              <a:rPr lang="en-US" sz="1600" dirty="0" smtClean="0">
                <a:latin typeface="Arial" pitchFamily="34" charset="0"/>
                <a:cs typeface="Arial" pitchFamily="34" charset="0"/>
              </a:rPr>
              <a:t> </a:t>
            </a:r>
          </a:p>
          <a:p>
            <a:pPr marL="285750" indent="-285750">
              <a:buFont typeface="Arial" pitchFamily="34" charset="0"/>
              <a:buChar char="•"/>
            </a:pPr>
            <a:r>
              <a:rPr lang="en-US" sz="1600" dirty="0" smtClean="0">
                <a:latin typeface="Arial" pitchFamily="34" charset="0"/>
                <a:cs typeface="Arial" pitchFamily="34" charset="0"/>
              </a:rPr>
              <a:t>Blue solution confirms H</a:t>
            </a:r>
            <a:r>
              <a:rPr lang="en-US" sz="1600" baseline="-25000" dirty="0" smtClean="0">
                <a:latin typeface="Arial" pitchFamily="34" charset="0"/>
                <a:cs typeface="Arial" pitchFamily="34" charset="0"/>
              </a:rPr>
              <a:t>2</a:t>
            </a:r>
            <a:r>
              <a:rPr lang="en-US" sz="1600" dirty="0" smtClean="0">
                <a:latin typeface="Arial" pitchFamily="34" charset="0"/>
                <a:cs typeface="Arial" pitchFamily="34" charset="0"/>
              </a:rPr>
              <a:t>S. </a:t>
            </a:r>
          </a:p>
          <a:p>
            <a:r>
              <a:rPr lang="en-US" sz="1600" dirty="0" smtClean="0">
                <a:latin typeface="Arial" pitchFamily="34" charset="0"/>
                <a:cs typeface="Arial" pitchFamily="34" charset="0"/>
              </a:rPr>
              <a:t> </a:t>
            </a:r>
            <a:endParaRPr lang="en-US" sz="1600" dirty="0">
              <a:latin typeface="Arial" pitchFamily="34" charset="0"/>
              <a:cs typeface="Arial" pitchFamily="34" charset="0"/>
            </a:endParaRPr>
          </a:p>
        </p:txBody>
      </p:sp>
    </p:spTree>
    <p:extLst>
      <p:ext uri="{BB962C8B-B14F-4D97-AF65-F5344CB8AC3E}">
        <p14:creationId xmlns:p14="http://schemas.microsoft.com/office/powerpoint/2010/main" val="1774041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Manual Operation 5"/>
          <p:cNvSpPr/>
          <p:nvPr/>
        </p:nvSpPr>
        <p:spPr>
          <a:xfrm flipV="1">
            <a:off x="152401" y="76200"/>
            <a:ext cx="1676399"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8253"/>
              <a:gd name="connsiteY0" fmla="*/ 0 h 10247"/>
              <a:gd name="connsiteX1" fmla="*/ 8253 w 8253"/>
              <a:gd name="connsiteY1" fmla="*/ 247 h 10247"/>
              <a:gd name="connsiteX2" fmla="*/ 6253 w 8253"/>
              <a:gd name="connsiteY2" fmla="*/ 10247 h 10247"/>
              <a:gd name="connsiteX3" fmla="*/ 253 w 8253"/>
              <a:gd name="connsiteY3" fmla="*/ 10247 h 10247"/>
              <a:gd name="connsiteX4" fmla="*/ 0 w 8253"/>
              <a:gd name="connsiteY4" fmla="*/ 0 h 10247"/>
              <a:gd name="connsiteX0" fmla="*/ 0 w 9824"/>
              <a:gd name="connsiteY0" fmla="*/ 0 h 10241"/>
              <a:gd name="connsiteX1" fmla="*/ 9824 w 9824"/>
              <a:gd name="connsiteY1" fmla="*/ 482 h 10241"/>
              <a:gd name="connsiteX2" fmla="*/ 7401 w 9824"/>
              <a:gd name="connsiteY2" fmla="*/ 10241 h 10241"/>
              <a:gd name="connsiteX3" fmla="*/ 131 w 9824"/>
              <a:gd name="connsiteY3" fmla="*/ 10241 h 10241"/>
              <a:gd name="connsiteX4" fmla="*/ 0 w 9824"/>
              <a:gd name="connsiteY4" fmla="*/ 0 h 10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4" h="10241">
                <a:moveTo>
                  <a:pt x="0" y="0"/>
                </a:moveTo>
                <a:lnTo>
                  <a:pt x="9824" y="482"/>
                </a:lnTo>
                <a:lnTo>
                  <a:pt x="7401" y="10241"/>
                </a:lnTo>
                <a:lnTo>
                  <a:pt x="131" y="10241"/>
                </a:lnTo>
                <a:cubicBezTo>
                  <a:pt x="29" y="6907"/>
                  <a:pt x="102" y="3334"/>
                  <a:pt x="0" y="0"/>
                </a:cubicBezTo>
                <a:close/>
              </a:path>
            </a:pathLst>
          </a:cu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7" name="Flowchart: Manual Operation 6"/>
          <p:cNvSpPr/>
          <p:nvPr/>
        </p:nvSpPr>
        <p:spPr>
          <a:xfrm flipV="1">
            <a:off x="1840584" y="76200"/>
            <a:ext cx="1817016"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8030"/>
              <a:gd name="connsiteY0" fmla="*/ 0 h 10000"/>
              <a:gd name="connsiteX1" fmla="*/ 8030 w 8030"/>
              <a:gd name="connsiteY1" fmla="*/ 0 h 10000"/>
              <a:gd name="connsiteX2" fmla="*/ 6030 w 8030"/>
              <a:gd name="connsiteY2" fmla="*/ 10000 h 10000"/>
              <a:gd name="connsiteX3" fmla="*/ 30 w 8030"/>
              <a:gd name="connsiteY3" fmla="*/ 10000 h 10000"/>
              <a:gd name="connsiteX4" fmla="*/ 0 w 803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 h="10000">
                <a:moveTo>
                  <a:pt x="0" y="0"/>
                </a:moveTo>
                <a:lnTo>
                  <a:pt x="8030" y="0"/>
                </a:lnTo>
                <a:lnTo>
                  <a:pt x="6030" y="10000"/>
                </a:lnTo>
                <a:lnTo>
                  <a:pt x="30" y="10000"/>
                </a:lnTo>
                <a:cubicBezTo>
                  <a:pt x="20" y="6667"/>
                  <a:pt x="10" y="3333"/>
                  <a:pt x="0" y="0"/>
                </a:cubicBezTo>
                <a:close/>
              </a:path>
            </a:pathLst>
          </a:cu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8" name="Flowchart: Manual Operation 7"/>
          <p:cNvSpPr/>
          <p:nvPr/>
        </p:nvSpPr>
        <p:spPr>
          <a:xfrm flipV="1">
            <a:off x="3657600" y="76200"/>
            <a:ext cx="1828800"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8030"/>
              <a:gd name="connsiteY0" fmla="*/ 309 h 10000"/>
              <a:gd name="connsiteX1" fmla="*/ 8030 w 8030"/>
              <a:gd name="connsiteY1" fmla="*/ 0 h 10000"/>
              <a:gd name="connsiteX2" fmla="*/ 6030 w 8030"/>
              <a:gd name="connsiteY2" fmla="*/ 10000 h 10000"/>
              <a:gd name="connsiteX3" fmla="*/ 30 w 8030"/>
              <a:gd name="connsiteY3" fmla="*/ 10000 h 10000"/>
              <a:gd name="connsiteX4" fmla="*/ 0 w 8030"/>
              <a:gd name="connsiteY4" fmla="*/ 30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 h="10000">
                <a:moveTo>
                  <a:pt x="0" y="309"/>
                </a:moveTo>
                <a:lnTo>
                  <a:pt x="8030" y="0"/>
                </a:lnTo>
                <a:lnTo>
                  <a:pt x="6030" y="10000"/>
                </a:lnTo>
                <a:lnTo>
                  <a:pt x="30" y="10000"/>
                </a:lnTo>
                <a:cubicBezTo>
                  <a:pt x="20" y="6770"/>
                  <a:pt x="10" y="3539"/>
                  <a:pt x="0" y="309"/>
                </a:cubicBezTo>
                <a:close/>
              </a:path>
            </a:pathLst>
          </a:cu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9" name="Flowchart: Manual Operation 8"/>
          <p:cNvSpPr/>
          <p:nvPr/>
        </p:nvSpPr>
        <p:spPr>
          <a:xfrm flipV="1">
            <a:off x="5486400" y="76200"/>
            <a:ext cx="1616243"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5 w 8000"/>
              <a:gd name="connsiteY0" fmla="*/ 619 h 10000"/>
              <a:gd name="connsiteX1" fmla="*/ 8000 w 8000"/>
              <a:gd name="connsiteY1" fmla="*/ 0 h 10000"/>
              <a:gd name="connsiteX2" fmla="*/ 6000 w 8000"/>
              <a:gd name="connsiteY2" fmla="*/ 10000 h 10000"/>
              <a:gd name="connsiteX3" fmla="*/ 0 w 8000"/>
              <a:gd name="connsiteY3" fmla="*/ 10000 h 10000"/>
              <a:gd name="connsiteX4" fmla="*/ 5 w 8000"/>
              <a:gd name="connsiteY4" fmla="*/ 61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 h="10000">
                <a:moveTo>
                  <a:pt x="5" y="619"/>
                </a:moveTo>
                <a:lnTo>
                  <a:pt x="8000" y="0"/>
                </a:lnTo>
                <a:lnTo>
                  <a:pt x="6000" y="10000"/>
                </a:lnTo>
                <a:lnTo>
                  <a:pt x="0" y="10000"/>
                </a:lnTo>
                <a:cubicBezTo>
                  <a:pt x="2" y="6873"/>
                  <a:pt x="3" y="3746"/>
                  <a:pt x="5" y="619"/>
                </a:cubicBezTo>
                <a:close/>
              </a:path>
            </a:pathLst>
          </a:cu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 name="Rectangle 4"/>
          <p:cNvSpPr/>
          <p:nvPr/>
        </p:nvSpPr>
        <p:spPr>
          <a:xfrm>
            <a:off x="152400" y="381000"/>
            <a:ext cx="8763000" cy="6324600"/>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0" name="TextBox 9"/>
          <p:cNvSpPr txBox="1"/>
          <p:nvPr/>
        </p:nvSpPr>
        <p:spPr>
          <a:xfrm>
            <a:off x="152400" y="76200"/>
            <a:ext cx="1676400" cy="584775"/>
          </a:xfrm>
          <a:prstGeom prst="rect">
            <a:avLst/>
          </a:prstGeom>
          <a:noFill/>
        </p:spPr>
        <p:txBody>
          <a:bodyPr wrap="square" rtlCol="0">
            <a:spAutoFit/>
          </a:bodyPr>
          <a:lstStyle/>
          <a:p>
            <a:r>
              <a:rPr lang="en-US" sz="1600" dirty="0">
                <a:latin typeface="Arial" pitchFamily="34" charset="0"/>
                <a:cs typeface="Arial" pitchFamily="34" charset="0"/>
              </a:rPr>
              <a:t>Study Site</a:t>
            </a:r>
          </a:p>
          <a:p>
            <a:endParaRPr lang="en-US" sz="1600" dirty="0">
              <a:latin typeface="Arial" pitchFamily="34" charset="0"/>
              <a:cs typeface="Arial" pitchFamily="34" charset="0"/>
            </a:endParaRPr>
          </a:p>
        </p:txBody>
      </p:sp>
      <p:sp>
        <p:nvSpPr>
          <p:cNvPr id="11" name="TextBox 10"/>
          <p:cNvSpPr txBox="1"/>
          <p:nvPr/>
        </p:nvSpPr>
        <p:spPr>
          <a:xfrm>
            <a:off x="1752600" y="76200"/>
            <a:ext cx="1855509" cy="338554"/>
          </a:xfrm>
          <a:prstGeom prst="rect">
            <a:avLst/>
          </a:prstGeom>
          <a:noFill/>
        </p:spPr>
        <p:txBody>
          <a:bodyPr wrap="square" rtlCol="0">
            <a:spAutoFit/>
          </a:bodyPr>
          <a:lstStyle/>
          <a:p>
            <a:r>
              <a:rPr lang="en-US" sz="1600" dirty="0">
                <a:latin typeface="Arial" pitchFamily="34" charset="0"/>
                <a:cs typeface="Arial" pitchFamily="34" charset="0"/>
              </a:rPr>
              <a:t>Mechanism</a:t>
            </a:r>
          </a:p>
        </p:txBody>
      </p:sp>
      <p:sp>
        <p:nvSpPr>
          <p:cNvPr id="12" name="TextBox 11"/>
          <p:cNvSpPr txBox="1"/>
          <p:nvPr/>
        </p:nvSpPr>
        <p:spPr>
          <a:xfrm>
            <a:off x="3581400" y="61390"/>
            <a:ext cx="1641105" cy="369332"/>
          </a:xfrm>
          <a:prstGeom prst="rect">
            <a:avLst/>
          </a:prstGeom>
          <a:noFill/>
        </p:spPr>
        <p:txBody>
          <a:bodyPr wrap="square" rtlCol="0">
            <a:spAutoFit/>
          </a:bodyPr>
          <a:lstStyle/>
          <a:p>
            <a:r>
              <a:rPr lang="en-US" dirty="0" smtClean="0">
                <a:latin typeface="Arial" pitchFamily="34" charset="0"/>
                <a:cs typeface="Arial" pitchFamily="34" charset="0"/>
              </a:rPr>
              <a:t>Method</a:t>
            </a:r>
            <a:endParaRPr lang="en-US" dirty="0">
              <a:latin typeface="Arial" pitchFamily="34" charset="0"/>
              <a:cs typeface="Arial" pitchFamily="34" charset="0"/>
            </a:endParaRPr>
          </a:p>
        </p:txBody>
      </p:sp>
      <p:sp>
        <p:nvSpPr>
          <p:cNvPr id="13" name="TextBox 12"/>
          <p:cNvSpPr txBox="1"/>
          <p:nvPr/>
        </p:nvSpPr>
        <p:spPr>
          <a:xfrm>
            <a:off x="5410200" y="76200"/>
            <a:ext cx="1616243"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Results</a:t>
            </a:r>
            <a:endParaRPr lang="en-US" sz="2000" b="1" dirty="0">
              <a:solidFill>
                <a:schemeClr val="bg1"/>
              </a:solidFill>
              <a:latin typeface="Arial" pitchFamily="34" charset="0"/>
              <a:cs typeface="Arial" pitchFamily="34" charset="0"/>
            </a:endParaRPr>
          </a:p>
        </p:txBody>
      </p:sp>
      <p:sp>
        <p:nvSpPr>
          <p:cNvPr id="16" name="Flowchart: Manual Operation 8"/>
          <p:cNvSpPr/>
          <p:nvPr/>
        </p:nvSpPr>
        <p:spPr>
          <a:xfrm flipV="1">
            <a:off x="7086600" y="61390"/>
            <a:ext cx="1600201"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5 w 8000"/>
              <a:gd name="connsiteY0" fmla="*/ 619 h 10000"/>
              <a:gd name="connsiteX1" fmla="*/ 8000 w 8000"/>
              <a:gd name="connsiteY1" fmla="*/ 0 h 10000"/>
              <a:gd name="connsiteX2" fmla="*/ 6000 w 8000"/>
              <a:gd name="connsiteY2" fmla="*/ 10000 h 10000"/>
              <a:gd name="connsiteX3" fmla="*/ 0 w 8000"/>
              <a:gd name="connsiteY3" fmla="*/ 10000 h 10000"/>
              <a:gd name="connsiteX4" fmla="*/ 5 w 8000"/>
              <a:gd name="connsiteY4" fmla="*/ 61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 h="10000">
                <a:moveTo>
                  <a:pt x="5" y="619"/>
                </a:moveTo>
                <a:lnTo>
                  <a:pt x="8000" y="0"/>
                </a:lnTo>
                <a:lnTo>
                  <a:pt x="6000" y="10000"/>
                </a:lnTo>
                <a:lnTo>
                  <a:pt x="0" y="10000"/>
                </a:lnTo>
                <a:cubicBezTo>
                  <a:pt x="2" y="6873"/>
                  <a:pt x="3" y="3746"/>
                  <a:pt x="5" y="619"/>
                </a:cubicBez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7" name="TextBox 16"/>
          <p:cNvSpPr txBox="1"/>
          <p:nvPr/>
        </p:nvSpPr>
        <p:spPr>
          <a:xfrm>
            <a:off x="6999734" y="77242"/>
            <a:ext cx="1616243" cy="338554"/>
          </a:xfrm>
          <a:prstGeom prst="rect">
            <a:avLst/>
          </a:prstGeom>
          <a:noFill/>
        </p:spPr>
        <p:txBody>
          <a:bodyPr wrap="square" rtlCol="0">
            <a:spAutoFit/>
          </a:bodyPr>
          <a:lstStyle/>
          <a:p>
            <a:r>
              <a:rPr lang="en-US" sz="1600" dirty="0" smtClean="0">
                <a:latin typeface="Arial" pitchFamily="34" charset="0"/>
                <a:cs typeface="Arial" pitchFamily="34" charset="0"/>
              </a:rPr>
              <a:t>Conclusion</a:t>
            </a:r>
            <a:endParaRPr lang="en-US" dirty="0">
              <a:latin typeface="Arial" pitchFamily="34" charset="0"/>
              <a:cs typeface="Arial" pitchFamily="34" charset="0"/>
            </a:endParaRPr>
          </a:p>
        </p:txBody>
      </p:sp>
      <p:sp>
        <p:nvSpPr>
          <p:cNvPr id="4" name="Title 3"/>
          <p:cNvSpPr>
            <a:spLocks noGrp="1"/>
          </p:cNvSpPr>
          <p:nvPr>
            <p:ph type="title"/>
          </p:nvPr>
        </p:nvSpPr>
        <p:spPr>
          <a:xfrm>
            <a:off x="152400" y="228600"/>
            <a:ext cx="8991600" cy="1143000"/>
          </a:xfrm>
        </p:spPr>
        <p:txBody>
          <a:bodyPr>
            <a:noAutofit/>
          </a:bodyPr>
          <a:lstStyle/>
          <a:p>
            <a:pPr algn="l"/>
            <a:r>
              <a:rPr lang="en-US" dirty="0" smtClean="0">
                <a:latin typeface="Arial" pitchFamily="34" charset="0"/>
                <a:cs typeface="Arial" pitchFamily="34" charset="0"/>
              </a:rPr>
              <a:t>Sulfate Reducing Bacteria</a:t>
            </a:r>
            <a:endParaRPr lang="en-US" dirty="0">
              <a:latin typeface="Arial" pitchFamily="34" charset="0"/>
              <a:cs typeface="Arial" pitchFamily="34" charset="0"/>
            </a:endParaRPr>
          </a:p>
        </p:txBody>
      </p:sp>
      <p:sp>
        <p:nvSpPr>
          <p:cNvPr id="25" name="Rectangle 24"/>
          <p:cNvSpPr/>
          <p:nvPr/>
        </p:nvSpPr>
        <p:spPr>
          <a:xfrm>
            <a:off x="1447800" y="3115270"/>
            <a:ext cx="1341418" cy="584775"/>
          </a:xfrm>
          <a:prstGeom prst="rect">
            <a:avLst/>
          </a:prstGeom>
        </p:spPr>
        <p:txBody>
          <a:bodyPr wrap="square">
            <a:spAutoFit/>
          </a:bodyPr>
          <a:lstStyle/>
          <a:p>
            <a:pPr algn="ctr"/>
            <a:r>
              <a:rPr lang="en-US" sz="1600" dirty="0" smtClean="0">
                <a:latin typeface="Arial" pitchFamily="34" charset="0"/>
                <a:cs typeface="Arial" pitchFamily="34" charset="0"/>
              </a:rPr>
              <a:t>Single strength</a:t>
            </a:r>
            <a:endParaRPr lang="en-US" sz="1600" dirty="0">
              <a:latin typeface="Arial" pitchFamily="34" charset="0"/>
              <a:cs typeface="Arial" pitchFamily="34" charset="0"/>
            </a:endParaRPr>
          </a:p>
        </p:txBody>
      </p:sp>
      <p:sp>
        <p:nvSpPr>
          <p:cNvPr id="36" name="Rectangle 35"/>
          <p:cNvSpPr/>
          <p:nvPr/>
        </p:nvSpPr>
        <p:spPr>
          <a:xfrm>
            <a:off x="4495800" y="4079300"/>
            <a:ext cx="2057400" cy="1569660"/>
          </a:xfrm>
          <a:prstGeom prst="rect">
            <a:avLst/>
          </a:prstGeom>
        </p:spPr>
        <p:txBody>
          <a:bodyPr wrap="square">
            <a:spAutoFit/>
          </a:bodyPr>
          <a:lstStyle/>
          <a:p>
            <a:pPr marL="285750" indent="-285750">
              <a:buFont typeface="Arial" pitchFamily="34" charset="0"/>
              <a:buChar char="•"/>
            </a:pPr>
            <a:r>
              <a:rPr lang="en-US" sz="1600" dirty="0" smtClean="0">
                <a:latin typeface="Arial" pitchFamily="34" charset="0"/>
                <a:cs typeface="Arial" pitchFamily="34" charset="0"/>
              </a:rPr>
              <a:t>Additional confirmation test.</a:t>
            </a:r>
          </a:p>
          <a:p>
            <a:r>
              <a:rPr lang="en-US" sz="1600" dirty="0" smtClean="0">
                <a:latin typeface="Arial" pitchFamily="34" charset="0"/>
                <a:cs typeface="Arial" pitchFamily="34" charset="0"/>
              </a:rPr>
              <a:t> </a:t>
            </a:r>
          </a:p>
          <a:p>
            <a:pPr marL="285750" indent="-285750">
              <a:buFont typeface="Arial" pitchFamily="34" charset="0"/>
              <a:buChar char="•"/>
            </a:pPr>
            <a:r>
              <a:rPr lang="en-US" sz="1600" dirty="0" smtClean="0">
                <a:latin typeface="Arial" pitchFamily="34" charset="0"/>
                <a:cs typeface="Arial" pitchFamily="34" charset="0"/>
              </a:rPr>
              <a:t>Blue solution confirms H</a:t>
            </a:r>
            <a:r>
              <a:rPr lang="en-US" sz="1600" baseline="-25000" dirty="0" smtClean="0">
                <a:latin typeface="Arial" pitchFamily="34" charset="0"/>
                <a:cs typeface="Arial" pitchFamily="34" charset="0"/>
              </a:rPr>
              <a:t>2</a:t>
            </a:r>
            <a:r>
              <a:rPr lang="en-US" sz="1600" dirty="0" smtClean="0">
                <a:latin typeface="Arial" pitchFamily="34" charset="0"/>
                <a:cs typeface="Arial" pitchFamily="34" charset="0"/>
              </a:rPr>
              <a:t>S. </a:t>
            </a:r>
          </a:p>
          <a:p>
            <a:r>
              <a:rPr lang="en-US" sz="1600" dirty="0" smtClean="0">
                <a:latin typeface="Arial" pitchFamily="34" charset="0"/>
                <a:cs typeface="Arial" pitchFamily="34" charset="0"/>
              </a:rPr>
              <a:t> </a:t>
            </a:r>
            <a:endParaRPr lang="en-US" sz="1600" dirty="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89887305"/>
              </p:ext>
            </p:extLst>
          </p:nvPr>
        </p:nvGraphicFramePr>
        <p:xfrm>
          <a:off x="1602843" y="2306955"/>
          <a:ext cx="6406594" cy="3657600"/>
        </p:xfrm>
        <a:graphic>
          <a:graphicData uri="http://schemas.openxmlformats.org/drawingml/2006/table">
            <a:tbl>
              <a:tblPr firstRow="1" bandRow="1">
                <a:effectLst>
                  <a:outerShdw blurRad="63500" sx="102000" sy="102000" algn="ctr" rotWithShape="0">
                    <a:prstClr val="black">
                      <a:alpha val="40000"/>
                    </a:prstClr>
                  </a:outerShdw>
                </a:effectLst>
                <a:tableStyleId>{7DF18680-E054-41AD-8BC1-D1AEF772440D}</a:tableStyleId>
              </a:tblPr>
              <a:tblGrid>
                <a:gridCol w="2217356"/>
                <a:gridCol w="2094619"/>
                <a:gridCol w="2094619"/>
              </a:tblGrid>
              <a:tr h="406400">
                <a:tc>
                  <a:txBody>
                    <a:bodyPr/>
                    <a:lstStyle/>
                    <a:p>
                      <a:pPr algn="ctr" fontAlgn="b"/>
                      <a:r>
                        <a:rPr lang="en-US" sz="2400" u="none" strike="noStrike" dirty="0">
                          <a:effectLst/>
                          <a:latin typeface="Arial" pitchFamily="34" charset="0"/>
                          <a:cs typeface="Arial" pitchFamily="34" charset="0"/>
                        </a:rPr>
                        <a:t>Sample </a:t>
                      </a:r>
                      <a:r>
                        <a:rPr lang="en-US" sz="2400" u="none" strike="noStrike" dirty="0" smtClean="0">
                          <a:effectLst/>
                          <a:latin typeface="Arial" pitchFamily="34" charset="0"/>
                          <a:cs typeface="Arial" pitchFamily="34" charset="0"/>
                        </a:rPr>
                        <a:t>Name</a:t>
                      </a:r>
                      <a:endParaRPr lang="en-US" sz="24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u="none" strike="noStrike" dirty="0" smtClean="0">
                          <a:effectLst/>
                          <a:latin typeface="Arial" pitchFamily="34" charset="0"/>
                          <a:cs typeface="Arial" pitchFamily="34" charset="0"/>
                        </a:rPr>
                        <a:t>MPN/100mL</a:t>
                      </a: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2400" u="none" strike="noStrike" dirty="0" smtClean="0">
                          <a:effectLst/>
                          <a:latin typeface="Arial" pitchFamily="34" charset="0"/>
                          <a:cs typeface="Arial" pitchFamily="34" charset="0"/>
                        </a:rPr>
                        <a:t>As</a:t>
                      </a:r>
                      <a:r>
                        <a:rPr lang="en-US" sz="2400" u="none" strike="noStrike" baseline="0" dirty="0" smtClean="0">
                          <a:effectLst/>
                          <a:latin typeface="Arial" pitchFamily="34" charset="0"/>
                          <a:cs typeface="Arial" pitchFamily="34" charset="0"/>
                        </a:rPr>
                        <a:t> (III) (</a:t>
                      </a:r>
                      <a:r>
                        <a:rPr lang="el-GR" sz="2400" u="none" strike="noStrike" baseline="0" dirty="0" smtClean="0">
                          <a:effectLst/>
                          <a:latin typeface="Arial" pitchFamily="34" charset="0"/>
                          <a:cs typeface="Arial" pitchFamily="34" charset="0"/>
                        </a:rPr>
                        <a:t>μ</a:t>
                      </a:r>
                      <a:r>
                        <a:rPr lang="en-US" sz="2400" u="none" strike="noStrike" baseline="0" dirty="0" smtClean="0">
                          <a:effectLst/>
                          <a:latin typeface="Arial" pitchFamily="34" charset="0"/>
                          <a:cs typeface="Arial" pitchFamily="34" charset="0"/>
                        </a:rPr>
                        <a:t>g/L)</a:t>
                      </a:r>
                      <a:endParaRPr lang="en-US" sz="2400" u="none" strike="noStrike" dirty="0" smtClean="0">
                        <a:effectLst/>
                        <a:latin typeface="Arial" pitchFamily="34" charset="0"/>
                        <a:cs typeface="Arial" pitchFamily="34" charset="0"/>
                      </a:endParaRPr>
                    </a:p>
                  </a:txBody>
                  <a:tcPr marL="9525" marR="9525" marT="9525" marB="0" anchor="b"/>
                </a:tc>
              </a:tr>
              <a:tr h="406400">
                <a:tc>
                  <a:txBody>
                    <a:bodyPr/>
                    <a:lstStyle/>
                    <a:p>
                      <a:pPr algn="ctr" fontAlgn="b"/>
                      <a:r>
                        <a:rPr lang="en-US" sz="2400" u="none" strike="noStrike" dirty="0" smtClean="0">
                          <a:effectLst/>
                          <a:latin typeface="Arial" pitchFamily="34" charset="0"/>
                          <a:cs typeface="Arial" pitchFamily="34" charset="0"/>
                        </a:rPr>
                        <a:t>Edge</a:t>
                      </a:r>
                      <a:endParaRPr lang="en-US" sz="24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endParaRPr lang="en-US" sz="2400" u="none" strike="noStrike" dirty="0" smtClean="0">
                        <a:effectLst/>
                        <a:latin typeface="Arial" pitchFamily="34" charset="0"/>
                        <a:cs typeface="Arial" pitchFamily="34" charset="0"/>
                      </a:endParaRPr>
                    </a:p>
                  </a:txBody>
                  <a:tcPr marL="9525" marR="9525" marT="9525" marB="0" anchor="b"/>
                </a:tc>
                <a:tc>
                  <a:txBody>
                    <a:bodyPr/>
                    <a:lstStyle/>
                    <a:p>
                      <a:pPr algn="ctr" fontAlgn="b"/>
                      <a:endParaRPr lang="en-US" sz="2400" u="none" strike="noStrike" dirty="0" smtClean="0">
                        <a:effectLst/>
                        <a:latin typeface="Arial" pitchFamily="34" charset="0"/>
                        <a:cs typeface="Arial" pitchFamily="34" charset="0"/>
                      </a:endParaRPr>
                    </a:p>
                  </a:txBody>
                  <a:tcPr marL="9525" marR="9525" marT="9525" marB="0" anchor="b"/>
                </a:tc>
              </a:tr>
              <a:tr h="406400">
                <a:tc>
                  <a:txBody>
                    <a:bodyPr/>
                    <a:lstStyle/>
                    <a:p>
                      <a:pPr algn="ctr" fontAlgn="b"/>
                      <a:r>
                        <a:rPr lang="en-US" sz="2400" u="none" strike="noStrike" dirty="0">
                          <a:effectLst/>
                          <a:latin typeface="Arial" pitchFamily="34" charset="0"/>
                          <a:cs typeface="Arial" pitchFamily="34" charset="0"/>
                        </a:rPr>
                        <a:t>2m</a:t>
                      </a:r>
                      <a:endParaRPr lang="en-US" sz="24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r>
                        <a:rPr lang="en-US" sz="2400" u="none" strike="noStrike" dirty="0">
                          <a:effectLst/>
                          <a:latin typeface="Arial" pitchFamily="34" charset="0"/>
                          <a:cs typeface="Arial" pitchFamily="34" charset="0"/>
                        </a:rPr>
                        <a:t>0</a:t>
                      </a:r>
                      <a:endParaRPr lang="en-US" sz="24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r>
                        <a:rPr lang="en-US" sz="2400" b="0" i="0" u="none" strike="noStrike" dirty="0">
                          <a:solidFill>
                            <a:srgbClr val="000000"/>
                          </a:solidFill>
                          <a:effectLst/>
                          <a:latin typeface="Arial" pitchFamily="34" charset="0"/>
                          <a:cs typeface="Arial" pitchFamily="34" charset="0"/>
                        </a:rPr>
                        <a:t>2.59</a:t>
                      </a:r>
                    </a:p>
                  </a:txBody>
                  <a:tcPr marL="9525" marR="9525" marT="9525" marB="0" anchor="b"/>
                </a:tc>
              </a:tr>
              <a:tr h="406400">
                <a:tc>
                  <a:txBody>
                    <a:bodyPr/>
                    <a:lstStyle/>
                    <a:p>
                      <a:pPr algn="ctr" fontAlgn="b"/>
                      <a:r>
                        <a:rPr lang="en-US" sz="2400" u="none" strike="noStrike" dirty="0">
                          <a:effectLst/>
                          <a:latin typeface="Arial" pitchFamily="34" charset="0"/>
                          <a:cs typeface="Arial" pitchFamily="34" charset="0"/>
                        </a:rPr>
                        <a:t>4m</a:t>
                      </a:r>
                      <a:endParaRPr lang="en-US" sz="24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r>
                        <a:rPr lang="en-US" sz="2400" u="none" strike="noStrike" dirty="0">
                          <a:effectLst/>
                          <a:latin typeface="Arial" pitchFamily="34" charset="0"/>
                          <a:cs typeface="Arial" pitchFamily="34" charset="0"/>
                        </a:rPr>
                        <a:t>4.5</a:t>
                      </a:r>
                      <a:endParaRPr lang="en-US" sz="24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r>
                        <a:rPr lang="en-US" sz="2400" b="0" i="0" u="none" strike="noStrike" dirty="0" smtClean="0">
                          <a:solidFill>
                            <a:srgbClr val="000000"/>
                          </a:solidFill>
                          <a:effectLst/>
                          <a:latin typeface="Arial" pitchFamily="34" charset="0"/>
                          <a:cs typeface="Arial" pitchFamily="34" charset="0"/>
                        </a:rPr>
                        <a:t>&lt;DL</a:t>
                      </a:r>
                      <a:endParaRPr lang="en-US" sz="2400" b="0" i="0" u="none" strike="noStrike" dirty="0">
                        <a:solidFill>
                          <a:srgbClr val="000000"/>
                        </a:solidFill>
                        <a:effectLst/>
                        <a:latin typeface="Arial" pitchFamily="34" charset="0"/>
                        <a:cs typeface="Arial" pitchFamily="34" charset="0"/>
                      </a:endParaRPr>
                    </a:p>
                  </a:txBody>
                  <a:tcPr marL="9525" marR="9525" marT="9525" marB="0" anchor="b"/>
                </a:tc>
              </a:tr>
              <a:tr h="406400">
                <a:tc>
                  <a:txBody>
                    <a:bodyPr/>
                    <a:lstStyle/>
                    <a:p>
                      <a:pPr algn="ctr" fontAlgn="b"/>
                      <a:r>
                        <a:rPr lang="en-US" sz="2400" u="none" strike="noStrike">
                          <a:effectLst/>
                          <a:latin typeface="Arial" pitchFamily="34" charset="0"/>
                          <a:cs typeface="Arial" pitchFamily="34" charset="0"/>
                        </a:rPr>
                        <a:t>6m</a:t>
                      </a:r>
                      <a:endParaRPr lang="en-US" sz="2400" b="0" i="0" u="none" strike="noStrike">
                        <a:solidFill>
                          <a:srgbClr val="000000"/>
                        </a:solidFill>
                        <a:effectLst/>
                        <a:latin typeface="Arial" pitchFamily="34" charset="0"/>
                        <a:cs typeface="Arial" pitchFamily="34" charset="0"/>
                      </a:endParaRPr>
                    </a:p>
                  </a:txBody>
                  <a:tcPr marL="9525" marR="9525" marT="9525" marB="0" anchor="b"/>
                </a:tc>
                <a:tc>
                  <a:txBody>
                    <a:bodyPr/>
                    <a:lstStyle/>
                    <a:p>
                      <a:pPr algn="ctr" fontAlgn="b"/>
                      <a:r>
                        <a:rPr lang="en-US" sz="2400" u="none" strike="noStrike" dirty="0">
                          <a:effectLst/>
                          <a:latin typeface="Arial" pitchFamily="34" charset="0"/>
                          <a:cs typeface="Arial" pitchFamily="34" charset="0"/>
                        </a:rPr>
                        <a:t>4.5</a:t>
                      </a:r>
                      <a:endParaRPr lang="en-US" sz="24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r>
                        <a:rPr lang="en-US" sz="2400" b="0" i="0" u="none" strike="noStrike" dirty="0" smtClean="0">
                          <a:solidFill>
                            <a:srgbClr val="000000"/>
                          </a:solidFill>
                          <a:effectLst/>
                          <a:latin typeface="Arial" pitchFamily="34" charset="0"/>
                          <a:cs typeface="Arial" pitchFamily="34" charset="0"/>
                        </a:rPr>
                        <a:t>&lt;DL</a:t>
                      </a:r>
                      <a:endParaRPr lang="en-US" sz="2400" b="0" i="0" u="none" strike="noStrike" dirty="0">
                        <a:solidFill>
                          <a:srgbClr val="000000"/>
                        </a:solidFill>
                        <a:effectLst/>
                        <a:latin typeface="Arial" pitchFamily="34" charset="0"/>
                        <a:cs typeface="Arial" pitchFamily="34" charset="0"/>
                      </a:endParaRPr>
                    </a:p>
                  </a:txBody>
                  <a:tcPr marL="9525" marR="9525" marT="9525" marB="0" anchor="b"/>
                </a:tc>
              </a:tr>
              <a:tr h="406400">
                <a:tc>
                  <a:txBody>
                    <a:bodyPr/>
                    <a:lstStyle/>
                    <a:p>
                      <a:pPr algn="ctr" fontAlgn="b"/>
                      <a:r>
                        <a:rPr lang="en-US" sz="2400" u="none" strike="noStrike" dirty="0" smtClean="0">
                          <a:effectLst/>
                          <a:latin typeface="Arial" pitchFamily="34" charset="0"/>
                          <a:cs typeface="Arial" pitchFamily="34" charset="0"/>
                        </a:rPr>
                        <a:t>Center</a:t>
                      </a:r>
                      <a:endParaRPr lang="en-US" sz="24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endParaRPr lang="en-US" sz="24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endParaRPr lang="en-US" sz="2400" b="0" i="0" u="none" strike="noStrike" dirty="0">
                        <a:solidFill>
                          <a:srgbClr val="000000"/>
                        </a:solidFill>
                        <a:effectLst/>
                        <a:latin typeface="Arial" pitchFamily="34" charset="0"/>
                        <a:cs typeface="Arial" pitchFamily="34" charset="0"/>
                      </a:endParaRPr>
                    </a:p>
                  </a:txBody>
                  <a:tcPr marL="9525" marR="9525" marT="9525" marB="0" anchor="b"/>
                </a:tc>
              </a:tr>
              <a:tr h="406400">
                <a:tc>
                  <a:txBody>
                    <a:bodyPr/>
                    <a:lstStyle/>
                    <a:p>
                      <a:pPr algn="ctr" fontAlgn="b"/>
                      <a:r>
                        <a:rPr lang="en-US" sz="2400" u="none" strike="noStrike">
                          <a:effectLst/>
                          <a:latin typeface="Arial" pitchFamily="34" charset="0"/>
                          <a:cs typeface="Arial" pitchFamily="34" charset="0"/>
                        </a:rPr>
                        <a:t>2m</a:t>
                      </a:r>
                      <a:endParaRPr lang="en-US" sz="2400" b="0" i="0" u="none" strike="noStrike">
                        <a:solidFill>
                          <a:srgbClr val="000000"/>
                        </a:solidFill>
                        <a:effectLst/>
                        <a:latin typeface="Arial" pitchFamily="34" charset="0"/>
                        <a:cs typeface="Arial" pitchFamily="34" charset="0"/>
                      </a:endParaRPr>
                    </a:p>
                  </a:txBody>
                  <a:tcPr marL="9525" marR="9525" marT="9525" marB="0" anchor="b"/>
                </a:tc>
                <a:tc>
                  <a:txBody>
                    <a:bodyPr/>
                    <a:lstStyle/>
                    <a:p>
                      <a:pPr algn="ctr" fontAlgn="b"/>
                      <a:r>
                        <a:rPr lang="en-US" sz="2400" u="none" strike="noStrike" dirty="0">
                          <a:effectLst/>
                          <a:latin typeface="Arial" pitchFamily="34" charset="0"/>
                          <a:cs typeface="Arial" pitchFamily="34" charset="0"/>
                        </a:rPr>
                        <a:t>0</a:t>
                      </a:r>
                      <a:endParaRPr lang="en-US" sz="24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r>
                        <a:rPr lang="en-US" sz="2400" b="0" i="0" u="none" strike="noStrike" dirty="0">
                          <a:solidFill>
                            <a:srgbClr val="000000"/>
                          </a:solidFill>
                          <a:effectLst/>
                          <a:latin typeface="Arial" pitchFamily="34" charset="0"/>
                          <a:cs typeface="Arial" pitchFamily="34" charset="0"/>
                        </a:rPr>
                        <a:t>185.78</a:t>
                      </a:r>
                    </a:p>
                  </a:txBody>
                  <a:tcPr marL="9525" marR="9525" marT="9525" marB="0" anchor="b"/>
                </a:tc>
              </a:tr>
              <a:tr h="406400">
                <a:tc>
                  <a:txBody>
                    <a:bodyPr/>
                    <a:lstStyle/>
                    <a:p>
                      <a:pPr algn="ctr" fontAlgn="b"/>
                      <a:r>
                        <a:rPr lang="en-US" sz="2400" u="none" strike="noStrike" dirty="0">
                          <a:effectLst/>
                          <a:latin typeface="Arial" pitchFamily="34" charset="0"/>
                          <a:cs typeface="Arial" pitchFamily="34" charset="0"/>
                        </a:rPr>
                        <a:t>4m</a:t>
                      </a:r>
                      <a:endParaRPr lang="en-US" sz="24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r>
                        <a:rPr lang="en-US" sz="2400" u="none" strike="noStrike" dirty="0">
                          <a:effectLst/>
                          <a:latin typeface="Arial" pitchFamily="34" charset="0"/>
                          <a:cs typeface="Arial" pitchFamily="34" charset="0"/>
                        </a:rPr>
                        <a:t>14</a:t>
                      </a:r>
                      <a:endParaRPr lang="en-US" sz="24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r>
                        <a:rPr lang="en-US" sz="2400" b="0" i="0" u="none" strike="noStrike" dirty="0">
                          <a:solidFill>
                            <a:srgbClr val="000000"/>
                          </a:solidFill>
                          <a:effectLst/>
                          <a:latin typeface="Arial" pitchFamily="34" charset="0"/>
                          <a:cs typeface="Arial" pitchFamily="34" charset="0"/>
                        </a:rPr>
                        <a:t>16.80</a:t>
                      </a:r>
                    </a:p>
                  </a:txBody>
                  <a:tcPr marL="9525" marR="9525" marT="9525" marB="0" anchor="b"/>
                </a:tc>
              </a:tr>
              <a:tr h="406400">
                <a:tc>
                  <a:txBody>
                    <a:bodyPr/>
                    <a:lstStyle/>
                    <a:p>
                      <a:pPr algn="ctr" fontAlgn="b"/>
                      <a:r>
                        <a:rPr lang="en-US" sz="2400" u="none" strike="noStrike" dirty="0">
                          <a:effectLst/>
                          <a:latin typeface="Arial" pitchFamily="34" charset="0"/>
                          <a:cs typeface="Arial" pitchFamily="34" charset="0"/>
                        </a:rPr>
                        <a:t>6m</a:t>
                      </a:r>
                      <a:endParaRPr lang="en-US" sz="24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r>
                        <a:rPr lang="en-US" sz="2400" u="none" strike="noStrike" dirty="0">
                          <a:effectLst/>
                          <a:latin typeface="Arial" pitchFamily="34" charset="0"/>
                          <a:cs typeface="Arial" pitchFamily="34" charset="0"/>
                        </a:rPr>
                        <a:t>3.7</a:t>
                      </a:r>
                      <a:endParaRPr lang="en-US" sz="2400" b="0" i="0" u="none" strike="noStrike" dirty="0">
                        <a:solidFill>
                          <a:srgbClr val="000000"/>
                        </a:solidFill>
                        <a:effectLst/>
                        <a:latin typeface="Arial" pitchFamily="34" charset="0"/>
                        <a:cs typeface="Arial" pitchFamily="34" charset="0"/>
                      </a:endParaRPr>
                    </a:p>
                  </a:txBody>
                  <a:tcPr marL="9525" marR="9525" marT="9525" marB="0" anchor="b"/>
                </a:tc>
                <a:tc>
                  <a:txBody>
                    <a:bodyPr/>
                    <a:lstStyle/>
                    <a:p>
                      <a:pPr algn="ctr" fontAlgn="b"/>
                      <a:r>
                        <a:rPr lang="en-US" sz="2400" b="0" i="0" u="none" strike="noStrike" dirty="0">
                          <a:solidFill>
                            <a:srgbClr val="000000"/>
                          </a:solidFill>
                          <a:effectLst/>
                          <a:latin typeface="Arial" pitchFamily="34" charset="0"/>
                          <a:cs typeface="Arial" pitchFamily="34" charset="0"/>
                        </a:rPr>
                        <a:t>2.64</a:t>
                      </a:r>
                    </a:p>
                  </a:txBody>
                  <a:tcPr marL="9525" marR="9525" marT="9525" marB="0" anchor="b"/>
                </a:tc>
              </a:tr>
            </a:tbl>
          </a:graphicData>
        </a:graphic>
      </p:graphicFrame>
      <p:grpSp>
        <p:nvGrpSpPr>
          <p:cNvPr id="19" name="Group 18"/>
          <p:cNvGrpSpPr/>
          <p:nvPr/>
        </p:nvGrpSpPr>
        <p:grpSpPr>
          <a:xfrm>
            <a:off x="1295400" y="1167809"/>
            <a:ext cx="6705599" cy="1143000"/>
            <a:chOff x="1084434" y="1807882"/>
            <a:chExt cx="4418305" cy="960721"/>
          </a:xfrm>
        </p:grpSpPr>
        <p:pic>
          <p:nvPicPr>
            <p:cNvPr id="20" name="Picture 19"/>
            <p:cNvPicPr>
              <a:picLocks noChangeAspect="1"/>
            </p:cNvPicPr>
            <p:nvPr/>
          </p:nvPicPr>
          <p:blipFill>
            <a:blip r:embed="rId3"/>
            <a:stretch>
              <a:fillRect/>
            </a:stretch>
          </p:blipFill>
          <p:spPr>
            <a:xfrm>
              <a:off x="1084434" y="1807882"/>
              <a:ext cx="4418305" cy="783578"/>
            </a:xfrm>
            <a:prstGeom prst="rect">
              <a:avLst/>
            </a:prstGeom>
          </p:spPr>
        </p:pic>
        <p:sp>
          <p:nvSpPr>
            <p:cNvPr id="21" name="Rectangle 20"/>
            <p:cNvSpPr/>
            <p:nvPr/>
          </p:nvSpPr>
          <p:spPr>
            <a:xfrm>
              <a:off x="1476272" y="2496892"/>
              <a:ext cx="3850817" cy="216158"/>
            </a:xfrm>
            <a:prstGeom prst="rect">
              <a:avLst/>
            </a:prstGeom>
            <a:solidFill>
              <a:schemeClr val="bg1">
                <a:lumMod val="85000"/>
              </a:schemeClr>
            </a:solidFill>
            <a:ln w="3175">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Oval 21"/>
            <p:cNvSpPr/>
            <p:nvPr/>
          </p:nvSpPr>
          <p:spPr>
            <a:xfrm>
              <a:off x="3300344" y="2329876"/>
              <a:ext cx="1445745" cy="438727"/>
            </a:xfrm>
            <a:prstGeom prst="ellipse">
              <a:avLst/>
            </a:prstGeom>
            <a:gradFill flip="none" rotWithShape="1">
              <a:gsLst>
                <a:gs pos="0">
                  <a:schemeClr val="accent6">
                    <a:lumMod val="50000"/>
                    <a:alpha val="70000"/>
                  </a:schemeClr>
                </a:gs>
                <a:gs pos="66000">
                  <a:srgbClr val="FFFFFF">
                    <a:alpha val="0"/>
                  </a:srgbClr>
                </a:gs>
              </a:gsLst>
              <a:path path="shap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Oval 22"/>
            <p:cNvSpPr/>
            <p:nvPr/>
          </p:nvSpPr>
          <p:spPr>
            <a:xfrm>
              <a:off x="3421949" y="1997021"/>
              <a:ext cx="246350" cy="189140"/>
            </a:xfrm>
            <a:prstGeom prst="ellipse">
              <a:avLst/>
            </a:prstGeom>
            <a:solidFill>
              <a:srgbClr val="FFF28C">
                <a:alpha val="50000"/>
              </a:srgbClr>
            </a:solidFill>
            <a:ln>
              <a:solidFill>
                <a:srgbClr val="CEC15B"/>
              </a:solid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TextBox 22"/>
            <p:cNvSpPr txBox="1"/>
            <p:nvPr/>
          </p:nvSpPr>
          <p:spPr>
            <a:xfrm>
              <a:off x="3117472" y="2050194"/>
              <a:ext cx="543739" cy="26161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t>CaCO</a:t>
              </a:r>
              <a:r>
                <a:rPr lang="en-US" sz="1100" baseline="-25000" dirty="0" smtClean="0"/>
                <a:t>3</a:t>
              </a:r>
              <a:endParaRPr lang="en-US" sz="1100" baseline="-25000" dirty="0"/>
            </a:p>
          </p:txBody>
        </p:sp>
        <p:cxnSp>
          <p:nvCxnSpPr>
            <p:cNvPr id="26" name="Straight Arrow Connector 25"/>
            <p:cNvCxnSpPr/>
            <p:nvPr/>
          </p:nvCxnSpPr>
          <p:spPr>
            <a:xfrm>
              <a:off x="1678947" y="2591460"/>
              <a:ext cx="95932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4746089" y="2577950"/>
              <a:ext cx="445884" cy="135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38" name="Can 37"/>
          <p:cNvSpPr/>
          <p:nvPr/>
        </p:nvSpPr>
        <p:spPr>
          <a:xfrm>
            <a:off x="3066484" y="1572633"/>
            <a:ext cx="76200" cy="543498"/>
          </a:xfrm>
          <a:prstGeom prst="ca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an 38"/>
          <p:cNvSpPr/>
          <p:nvPr/>
        </p:nvSpPr>
        <p:spPr>
          <a:xfrm>
            <a:off x="3150229" y="1541904"/>
            <a:ext cx="76200" cy="702812"/>
          </a:xfrm>
          <a:prstGeom prst="ca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an 39"/>
          <p:cNvSpPr/>
          <p:nvPr/>
        </p:nvSpPr>
        <p:spPr>
          <a:xfrm>
            <a:off x="2980193" y="1591882"/>
            <a:ext cx="76200" cy="389318"/>
          </a:xfrm>
          <a:prstGeom prst="ca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an 40"/>
          <p:cNvSpPr/>
          <p:nvPr/>
        </p:nvSpPr>
        <p:spPr>
          <a:xfrm>
            <a:off x="6019800" y="1559902"/>
            <a:ext cx="76200" cy="702812"/>
          </a:xfrm>
          <a:prstGeom prst="ca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an 41"/>
          <p:cNvSpPr/>
          <p:nvPr/>
        </p:nvSpPr>
        <p:spPr>
          <a:xfrm>
            <a:off x="5905500" y="1549623"/>
            <a:ext cx="76200" cy="543498"/>
          </a:xfrm>
          <a:prstGeom prst="ca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an 42"/>
          <p:cNvSpPr/>
          <p:nvPr/>
        </p:nvSpPr>
        <p:spPr>
          <a:xfrm>
            <a:off x="5791973" y="1549623"/>
            <a:ext cx="76200" cy="389318"/>
          </a:xfrm>
          <a:prstGeom prst="can">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2" descr="C:\Users\enriquez\Dropbox\Botswana Research\Data\SRB Pictures\Photo Jul 27, 1 34 10 PM.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640" t="1774" r="15656" b="-1774"/>
          <a:stretch/>
        </p:blipFill>
        <p:spPr bwMode="auto">
          <a:xfrm>
            <a:off x="4759706" y="1541904"/>
            <a:ext cx="4111950" cy="484108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 descr="C:\Users\enriquez\Dropbox\Botswana Research\Data\SRB Pictures\Photo Jul 27, 1 33 19 PM.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7320" t="-106" r="26069" b="8013"/>
          <a:stretch/>
        </p:blipFill>
        <p:spPr bwMode="auto">
          <a:xfrm>
            <a:off x="562165" y="1541904"/>
            <a:ext cx="3920935" cy="47837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47800" y="5486400"/>
            <a:ext cx="2286000" cy="830997"/>
          </a:xfrm>
          <a:prstGeom prst="rect">
            <a:avLst/>
          </a:prstGeom>
          <a:noFill/>
        </p:spPr>
        <p:txBody>
          <a:bodyPr wrap="square" rtlCol="0">
            <a:spAutoFit/>
          </a:bodyPr>
          <a:lstStyle/>
          <a:p>
            <a:pPr algn="ctr"/>
            <a:r>
              <a:rPr lang="en-US" sz="2400" b="1" dirty="0" smtClean="0">
                <a:solidFill>
                  <a:schemeClr val="bg1"/>
                </a:solidFill>
                <a:latin typeface="Arial" pitchFamily="34" charset="0"/>
                <a:cs typeface="Arial" pitchFamily="34" charset="0"/>
              </a:rPr>
              <a:t>Island’s Edge (4m depth)</a:t>
            </a:r>
            <a:endParaRPr lang="en-US" sz="2400" b="1" dirty="0">
              <a:solidFill>
                <a:schemeClr val="bg1"/>
              </a:solidFill>
              <a:latin typeface="Arial" pitchFamily="34" charset="0"/>
              <a:cs typeface="Arial" pitchFamily="34" charset="0"/>
            </a:endParaRPr>
          </a:p>
        </p:txBody>
      </p:sp>
      <p:sp>
        <p:nvSpPr>
          <p:cNvPr id="34" name="TextBox 33"/>
          <p:cNvSpPr txBox="1"/>
          <p:nvPr/>
        </p:nvSpPr>
        <p:spPr>
          <a:xfrm>
            <a:off x="5410199" y="5562600"/>
            <a:ext cx="2590800" cy="830997"/>
          </a:xfrm>
          <a:prstGeom prst="rect">
            <a:avLst/>
          </a:prstGeom>
          <a:noFill/>
        </p:spPr>
        <p:txBody>
          <a:bodyPr wrap="square" rtlCol="0">
            <a:spAutoFit/>
          </a:bodyPr>
          <a:lstStyle/>
          <a:p>
            <a:pPr algn="ctr"/>
            <a:r>
              <a:rPr lang="en-US" sz="2400" b="1" dirty="0" smtClean="0">
                <a:solidFill>
                  <a:schemeClr val="bg1"/>
                </a:solidFill>
                <a:latin typeface="Arial" pitchFamily="34" charset="0"/>
                <a:cs typeface="Arial" pitchFamily="34" charset="0"/>
              </a:rPr>
              <a:t>Island’s Center (4 m depth)</a:t>
            </a:r>
            <a:endParaRPr lang="en-US" sz="24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49819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Manual Operation 5"/>
          <p:cNvSpPr/>
          <p:nvPr/>
        </p:nvSpPr>
        <p:spPr>
          <a:xfrm flipV="1">
            <a:off x="152401" y="76200"/>
            <a:ext cx="1676399"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8253"/>
              <a:gd name="connsiteY0" fmla="*/ 0 h 10247"/>
              <a:gd name="connsiteX1" fmla="*/ 8253 w 8253"/>
              <a:gd name="connsiteY1" fmla="*/ 247 h 10247"/>
              <a:gd name="connsiteX2" fmla="*/ 6253 w 8253"/>
              <a:gd name="connsiteY2" fmla="*/ 10247 h 10247"/>
              <a:gd name="connsiteX3" fmla="*/ 253 w 8253"/>
              <a:gd name="connsiteY3" fmla="*/ 10247 h 10247"/>
              <a:gd name="connsiteX4" fmla="*/ 0 w 8253"/>
              <a:gd name="connsiteY4" fmla="*/ 0 h 10247"/>
              <a:gd name="connsiteX0" fmla="*/ 0 w 9824"/>
              <a:gd name="connsiteY0" fmla="*/ 0 h 10241"/>
              <a:gd name="connsiteX1" fmla="*/ 9824 w 9824"/>
              <a:gd name="connsiteY1" fmla="*/ 482 h 10241"/>
              <a:gd name="connsiteX2" fmla="*/ 7401 w 9824"/>
              <a:gd name="connsiteY2" fmla="*/ 10241 h 10241"/>
              <a:gd name="connsiteX3" fmla="*/ 131 w 9824"/>
              <a:gd name="connsiteY3" fmla="*/ 10241 h 10241"/>
              <a:gd name="connsiteX4" fmla="*/ 0 w 9824"/>
              <a:gd name="connsiteY4" fmla="*/ 0 h 10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4" h="10241">
                <a:moveTo>
                  <a:pt x="0" y="0"/>
                </a:moveTo>
                <a:lnTo>
                  <a:pt x="9824" y="482"/>
                </a:lnTo>
                <a:lnTo>
                  <a:pt x="7401" y="10241"/>
                </a:lnTo>
                <a:lnTo>
                  <a:pt x="131" y="10241"/>
                </a:lnTo>
                <a:cubicBezTo>
                  <a:pt x="29" y="6907"/>
                  <a:pt x="102" y="3334"/>
                  <a:pt x="0" y="0"/>
                </a:cubicBezTo>
                <a:close/>
              </a:path>
            </a:pathLst>
          </a:cu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7" name="Flowchart: Manual Operation 6"/>
          <p:cNvSpPr/>
          <p:nvPr/>
        </p:nvSpPr>
        <p:spPr>
          <a:xfrm flipV="1">
            <a:off x="1840584" y="76200"/>
            <a:ext cx="1817016"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8030"/>
              <a:gd name="connsiteY0" fmla="*/ 0 h 10000"/>
              <a:gd name="connsiteX1" fmla="*/ 8030 w 8030"/>
              <a:gd name="connsiteY1" fmla="*/ 0 h 10000"/>
              <a:gd name="connsiteX2" fmla="*/ 6030 w 8030"/>
              <a:gd name="connsiteY2" fmla="*/ 10000 h 10000"/>
              <a:gd name="connsiteX3" fmla="*/ 30 w 8030"/>
              <a:gd name="connsiteY3" fmla="*/ 10000 h 10000"/>
              <a:gd name="connsiteX4" fmla="*/ 0 w 803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 h="10000">
                <a:moveTo>
                  <a:pt x="0" y="0"/>
                </a:moveTo>
                <a:lnTo>
                  <a:pt x="8030" y="0"/>
                </a:lnTo>
                <a:lnTo>
                  <a:pt x="6030" y="10000"/>
                </a:lnTo>
                <a:lnTo>
                  <a:pt x="30" y="10000"/>
                </a:lnTo>
                <a:cubicBezTo>
                  <a:pt x="20" y="6667"/>
                  <a:pt x="10" y="3333"/>
                  <a:pt x="0" y="0"/>
                </a:cubicBezTo>
                <a:close/>
              </a:path>
            </a:pathLst>
          </a:cu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8" name="Flowchart: Manual Operation 7"/>
          <p:cNvSpPr/>
          <p:nvPr/>
        </p:nvSpPr>
        <p:spPr>
          <a:xfrm flipV="1">
            <a:off x="3657600" y="76200"/>
            <a:ext cx="1828800"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8030"/>
              <a:gd name="connsiteY0" fmla="*/ 309 h 10000"/>
              <a:gd name="connsiteX1" fmla="*/ 8030 w 8030"/>
              <a:gd name="connsiteY1" fmla="*/ 0 h 10000"/>
              <a:gd name="connsiteX2" fmla="*/ 6030 w 8030"/>
              <a:gd name="connsiteY2" fmla="*/ 10000 h 10000"/>
              <a:gd name="connsiteX3" fmla="*/ 30 w 8030"/>
              <a:gd name="connsiteY3" fmla="*/ 10000 h 10000"/>
              <a:gd name="connsiteX4" fmla="*/ 0 w 8030"/>
              <a:gd name="connsiteY4" fmla="*/ 30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 h="10000">
                <a:moveTo>
                  <a:pt x="0" y="309"/>
                </a:moveTo>
                <a:lnTo>
                  <a:pt x="8030" y="0"/>
                </a:lnTo>
                <a:lnTo>
                  <a:pt x="6030" y="10000"/>
                </a:lnTo>
                <a:lnTo>
                  <a:pt x="30" y="10000"/>
                </a:lnTo>
                <a:cubicBezTo>
                  <a:pt x="20" y="6770"/>
                  <a:pt x="10" y="3539"/>
                  <a:pt x="0" y="309"/>
                </a:cubicBezTo>
                <a:close/>
              </a:path>
            </a:pathLst>
          </a:cu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9" name="Flowchart: Manual Operation 8"/>
          <p:cNvSpPr/>
          <p:nvPr/>
        </p:nvSpPr>
        <p:spPr>
          <a:xfrm flipV="1">
            <a:off x="5486400" y="76200"/>
            <a:ext cx="1616243"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5 w 8000"/>
              <a:gd name="connsiteY0" fmla="*/ 619 h 10000"/>
              <a:gd name="connsiteX1" fmla="*/ 8000 w 8000"/>
              <a:gd name="connsiteY1" fmla="*/ 0 h 10000"/>
              <a:gd name="connsiteX2" fmla="*/ 6000 w 8000"/>
              <a:gd name="connsiteY2" fmla="*/ 10000 h 10000"/>
              <a:gd name="connsiteX3" fmla="*/ 0 w 8000"/>
              <a:gd name="connsiteY3" fmla="*/ 10000 h 10000"/>
              <a:gd name="connsiteX4" fmla="*/ 5 w 8000"/>
              <a:gd name="connsiteY4" fmla="*/ 61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 h="10000">
                <a:moveTo>
                  <a:pt x="5" y="619"/>
                </a:moveTo>
                <a:lnTo>
                  <a:pt x="8000" y="0"/>
                </a:lnTo>
                <a:lnTo>
                  <a:pt x="6000" y="10000"/>
                </a:lnTo>
                <a:lnTo>
                  <a:pt x="0" y="10000"/>
                </a:lnTo>
                <a:cubicBezTo>
                  <a:pt x="2" y="6873"/>
                  <a:pt x="3" y="3746"/>
                  <a:pt x="5" y="619"/>
                </a:cubicBezTo>
                <a:close/>
              </a:path>
            </a:pathLst>
          </a:cu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 name="Rectangle 4"/>
          <p:cNvSpPr/>
          <p:nvPr/>
        </p:nvSpPr>
        <p:spPr>
          <a:xfrm>
            <a:off x="132806" y="381000"/>
            <a:ext cx="8763000" cy="63246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0" name="TextBox 9"/>
          <p:cNvSpPr txBox="1"/>
          <p:nvPr/>
        </p:nvSpPr>
        <p:spPr>
          <a:xfrm>
            <a:off x="152400" y="76200"/>
            <a:ext cx="1676400" cy="338554"/>
          </a:xfrm>
          <a:prstGeom prst="rect">
            <a:avLst/>
          </a:prstGeom>
          <a:noFill/>
        </p:spPr>
        <p:txBody>
          <a:bodyPr wrap="square" rtlCol="0">
            <a:spAutoFit/>
          </a:bodyPr>
          <a:lstStyle/>
          <a:p>
            <a:r>
              <a:rPr lang="en-US" sz="1600" dirty="0">
                <a:latin typeface="Arial" pitchFamily="34" charset="0"/>
                <a:cs typeface="Arial" pitchFamily="34" charset="0"/>
              </a:rPr>
              <a:t>Study Site</a:t>
            </a:r>
          </a:p>
        </p:txBody>
      </p:sp>
      <p:sp>
        <p:nvSpPr>
          <p:cNvPr id="11" name="TextBox 10"/>
          <p:cNvSpPr txBox="1"/>
          <p:nvPr/>
        </p:nvSpPr>
        <p:spPr>
          <a:xfrm>
            <a:off x="1752600" y="76200"/>
            <a:ext cx="1855509" cy="584775"/>
          </a:xfrm>
          <a:prstGeom prst="rect">
            <a:avLst/>
          </a:prstGeom>
          <a:noFill/>
        </p:spPr>
        <p:txBody>
          <a:bodyPr wrap="square" rtlCol="0">
            <a:spAutoFit/>
          </a:bodyPr>
          <a:lstStyle/>
          <a:p>
            <a:r>
              <a:rPr lang="en-US" sz="1600" dirty="0">
                <a:latin typeface="Arial" pitchFamily="34" charset="0"/>
                <a:cs typeface="Arial" pitchFamily="34" charset="0"/>
              </a:rPr>
              <a:t>Mechanism</a:t>
            </a:r>
            <a:endParaRPr lang="en-US" sz="1400" dirty="0">
              <a:latin typeface="Arial" pitchFamily="34" charset="0"/>
              <a:cs typeface="Arial" pitchFamily="34" charset="0"/>
            </a:endParaRPr>
          </a:p>
          <a:p>
            <a:endParaRPr lang="en-US" sz="1600" dirty="0">
              <a:latin typeface="Arial" pitchFamily="34" charset="0"/>
              <a:cs typeface="Arial" pitchFamily="34" charset="0"/>
            </a:endParaRPr>
          </a:p>
        </p:txBody>
      </p:sp>
      <p:sp>
        <p:nvSpPr>
          <p:cNvPr id="12" name="TextBox 11"/>
          <p:cNvSpPr txBox="1"/>
          <p:nvPr/>
        </p:nvSpPr>
        <p:spPr>
          <a:xfrm>
            <a:off x="3581400" y="61390"/>
            <a:ext cx="1641105" cy="338554"/>
          </a:xfrm>
          <a:prstGeom prst="rect">
            <a:avLst/>
          </a:prstGeom>
          <a:noFill/>
        </p:spPr>
        <p:txBody>
          <a:bodyPr wrap="square" rtlCol="0">
            <a:spAutoFit/>
          </a:bodyPr>
          <a:lstStyle/>
          <a:p>
            <a:r>
              <a:rPr lang="en-US" sz="1600" dirty="0" smtClean="0">
                <a:latin typeface="Arial" pitchFamily="34" charset="0"/>
                <a:cs typeface="Arial" pitchFamily="34" charset="0"/>
              </a:rPr>
              <a:t>Method</a:t>
            </a:r>
            <a:endParaRPr lang="en-US" dirty="0">
              <a:latin typeface="Arial" pitchFamily="34" charset="0"/>
              <a:cs typeface="Arial" pitchFamily="34" charset="0"/>
            </a:endParaRPr>
          </a:p>
        </p:txBody>
      </p:sp>
      <p:sp>
        <p:nvSpPr>
          <p:cNvPr id="13" name="TextBox 12"/>
          <p:cNvSpPr txBox="1"/>
          <p:nvPr/>
        </p:nvSpPr>
        <p:spPr>
          <a:xfrm>
            <a:off x="5410200" y="76200"/>
            <a:ext cx="1616243" cy="338554"/>
          </a:xfrm>
          <a:prstGeom prst="rect">
            <a:avLst/>
          </a:prstGeom>
          <a:noFill/>
        </p:spPr>
        <p:txBody>
          <a:bodyPr wrap="square" rtlCol="0">
            <a:spAutoFit/>
          </a:bodyPr>
          <a:lstStyle/>
          <a:p>
            <a:r>
              <a:rPr lang="en-US" sz="1600" dirty="0" smtClean="0">
                <a:latin typeface="Arial" pitchFamily="34" charset="0"/>
                <a:cs typeface="Arial" pitchFamily="34" charset="0"/>
              </a:rPr>
              <a:t>Results</a:t>
            </a:r>
            <a:endParaRPr lang="en-US" dirty="0">
              <a:latin typeface="Arial" pitchFamily="34" charset="0"/>
              <a:cs typeface="Arial" pitchFamily="34" charset="0"/>
            </a:endParaRPr>
          </a:p>
        </p:txBody>
      </p:sp>
      <p:sp>
        <p:nvSpPr>
          <p:cNvPr id="16" name="Flowchart: Manual Operation 8"/>
          <p:cNvSpPr/>
          <p:nvPr/>
        </p:nvSpPr>
        <p:spPr>
          <a:xfrm flipV="1">
            <a:off x="7086600" y="61390"/>
            <a:ext cx="1600201"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5 w 8000"/>
              <a:gd name="connsiteY0" fmla="*/ 619 h 10000"/>
              <a:gd name="connsiteX1" fmla="*/ 8000 w 8000"/>
              <a:gd name="connsiteY1" fmla="*/ 0 h 10000"/>
              <a:gd name="connsiteX2" fmla="*/ 6000 w 8000"/>
              <a:gd name="connsiteY2" fmla="*/ 10000 h 10000"/>
              <a:gd name="connsiteX3" fmla="*/ 0 w 8000"/>
              <a:gd name="connsiteY3" fmla="*/ 10000 h 10000"/>
              <a:gd name="connsiteX4" fmla="*/ 5 w 8000"/>
              <a:gd name="connsiteY4" fmla="*/ 61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 h="10000">
                <a:moveTo>
                  <a:pt x="5" y="619"/>
                </a:moveTo>
                <a:lnTo>
                  <a:pt x="8000" y="0"/>
                </a:lnTo>
                <a:lnTo>
                  <a:pt x="6000" y="10000"/>
                </a:lnTo>
                <a:lnTo>
                  <a:pt x="0" y="10000"/>
                </a:lnTo>
                <a:cubicBezTo>
                  <a:pt x="2" y="6873"/>
                  <a:pt x="3" y="3746"/>
                  <a:pt x="5" y="619"/>
                </a:cubicBez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7" name="TextBox 16"/>
          <p:cNvSpPr txBox="1"/>
          <p:nvPr/>
        </p:nvSpPr>
        <p:spPr>
          <a:xfrm>
            <a:off x="7023128" y="44513"/>
            <a:ext cx="1616243"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Conclusion</a:t>
            </a:r>
            <a:endParaRPr lang="en-US" sz="2000" b="1" dirty="0">
              <a:solidFill>
                <a:schemeClr val="bg1"/>
              </a:solidFill>
              <a:latin typeface="Arial" pitchFamily="34" charset="0"/>
              <a:cs typeface="Arial" pitchFamily="34" charset="0"/>
            </a:endParaRPr>
          </a:p>
        </p:txBody>
      </p:sp>
      <p:sp>
        <p:nvSpPr>
          <p:cNvPr id="19" name="Oval 18"/>
          <p:cNvSpPr/>
          <p:nvPr/>
        </p:nvSpPr>
        <p:spPr>
          <a:xfrm>
            <a:off x="5486400" y="1339279"/>
            <a:ext cx="2793998" cy="2228272"/>
          </a:xfrm>
          <a:prstGeom prst="ellipse">
            <a:avLst/>
          </a:prstGeom>
          <a:gradFill flip="none" rotWithShape="1">
            <a:gsLst>
              <a:gs pos="0">
                <a:schemeClr val="tx1">
                  <a:lumMod val="50000"/>
                  <a:lumOff val="50000"/>
                  <a:alpha val="80000"/>
                </a:schemeClr>
              </a:gs>
              <a:gs pos="92000">
                <a:srgbClr val="FFFFFF">
                  <a:alpha val="0"/>
                </a:srgbClr>
              </a:gs>
            </a:gsLst>
            <a:path path="shap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pic>
        <p:nvPicPr>
          <p:cNvPr id="20" name="Picture 19"/>
          <p:cNvPicPr>
            <a:picLocks noChangeAspect="1"/>
          </p:cNvPicPr>
          <p:nvPr/>
        </p:nvPicPr>
        <p:blipFill>
          <a:blip r:embed="rId3"/>
          <a:stretch>
            <a:fillRect/>
          </a:stretch>
        </p:blipFill>
        <p:spPr>
          <a:xfrm>
            <a:off x="0" y="594592"/>
            <a:ext cx="9144000" cy="1644533"/>
          </a:xfrm>
          <a:prstGeom prst="rect">
            <a:avLst/>
          </a:prstGeom>
        </p:spPr>
      </p:pic>
      <p:sp>
        <p:nvSpPr>
          <p:cNvPr id="21" name="Hexagon 20"/>
          <p:cNvSpPr/>
          <p:nvPr/>
        </p:nvSpPr>
        <p:spPr>
          <a:xfrm>
            <a:off x="5437909" y="5634184"/>
            <a:ext cx="277091" cy="242454"/>
          </a:xfrm>
          <a:prstGeom prst="hexagon">
            <a:avLst/>
          </a:prstGeom>
          <a:solidFill>
            <a:srgbClr val="FFF28C"/>
          </a:solidFill>
          <a:ln>
            <a:solidFill>
              <a:srgbClr val="CEC1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2" name="Hexagon 21"/>
          <p:cNvSpPr/>
          <p:nvPr/>
        </p:nvSpPr>
        <p:spPr>
          <a:xfrm>
            <a:off x="5043054" y="5509126"/>
            <a:ext cx="277091" cy="242454"/>
          </a:xfrm>
          <a:prstGeom prst="hexagon">
            <a:avLst/>
          </a:prstGeom>
          <a:solidFill>
            <a:srgbClr val="FFF28C"/>
          </a:solidFill>
          <a:ln>
            <a:solidFill>
              <a:srgbClr val="CEC1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3" name="Hexagon 22"/>
          <p:cNvSpPr/>
          <p:nvPr/>
        </p:nvSpPr>
        <p:spPr>
          <a:xfrm>
            <a:off x="5410200" y="5410200"/>
            <a:ext cx="277091" cy="242454"/>
          </a:xfrm>
          <a:prstGeom prst="hexagon">
            <a:avLst/>
          </a:prstGeom>
          <a:solidFill>
            <a:srgbClr val="FFF28C"/>
          </a:solidFill>
          <a:ln>
            <a:solidFill>
              <a:srgbClr val="CEC1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4" name="Freeform 23"/>
          <p:cNvSpPr/>
          <p:nvPr/>
        </p:nvSpPr>
        <p:spPr>
          <a:xfrm>
            <a:off x="4129340" y="5588001"/>
            <a:ext cx="4862260" cy="1004455"/>
          </a:xfrm>
          <a:custGeom>
            <a:avLst/>
            <a:gdLst>
              <a:gd name="connsiteX0" fmla="*/ 61648 w 6090863"/>
              <a:gd name="connsiteY0" fmla="*/ 1984968 h 2157573"/>
              <a:gd name="connsiteX1" fmla="*/ 357561 w 6090863"/>
              <a:gd name="connsiteY1" fmla="*/ 998649 h 2157573"/>
              <a:gd name="connsiteX2" fmla="*/ 1146660 w 6090863"/>
              <a:gd name="connsiteY2" fmla="*/ 283567 h 2157573"/>
              <a:gd name="connsiteX3" fmla="*/ 2231672 w 6090863"/>
              <a:gd name="connsiteY3" fmla="*/ 0 h 2157573"/>
              <a:gd name="connsiteX4" fmla="*/ 4179762 w 6090863"/>
              <a:gd name="connsiteY4" fmla="*/ 382199 h 2157573"/>
              <a:gd name="connsiteX5" fmla="*/ 6090863 w 6090863"/>
              <a:gd name="connsiteY5" fmla="*/ 2157573 h 2157573"/>
              <a:gd name="connsiteX6" fmla="*/ 0 w 6090863"/>
              <a:gd name="connsiteY6" fmla="*/ 2095929 h 2157573"/>
              <a:gd name="connsiteX7" fmla="*/ 61648 w 6090863"/>
              <a:gd name="connsiteY7" fmla="*/ 1984968 h 21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0863" h="2157573">
                <a:moveTo>
                  <a:pt x="61648" y="1984968"/>
                </a:moveTo>
                <a:lnTo>
                  <a:pt x="357561" y="998649"/>
                </a:lnTo>
                <a:lnTo>
                  <a:pt x="1146660" y="283567"/>
                </a:lnTo>
                <a:lnTo>
                  <a:pt x="2231672" y="0"/>
                </a:lnTo>
                <a:lnTo>
                  <a:pt x="4179762" y="382199"/>
                </a:lnTo>
                <a:lnTo>
                  <a:pt x="6090863" y="2157573"/>
                </a:lnTo>
                <a:lnTo>
                  <a:pt x="0" y="2095929"/>
                </a:lnTo>
                <a:lnTo>
                  <a:pt x="61648" y="1984968"/>
                </a:lnTo>
                <a:close/>
              </a:path>
            </a:pathLst>
          </a:custGeom>
          <a:solidFill>
            <a:schemeClr val="bg1">
              <a:lumMod val="5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5" name="Slide Number Placeholder 3"/>
          <p:cNvSpPr>
            <a:spLocks noGrp="1"/>
          </p:cNvSpPr>
          <p:nvPr>
            <p:ph type="sldNum" sz="quarter" idx="12"/>
          </p:nvPr>
        </p:nvSpPr>
        <p:spPr>
          <a:xfrm>
            <a:off x="6553200" y="6356350"/>
            <a:ext cx="2133600" cy="365125"/>
          </a:xfrm>
        </p:spPr>
        <p:txBody>
          <a:bodyPr/>
          <a:lstStyle/>
          <a:p>
            <a:fld id="{9583C7E2-70E1-453F-BB12-F77FDB39BA2C}" type="slidenum">
              <a:rPr lang="en-US" smtClean="0">
                <a:latin typeface="Arial" pitchFamily="34" charset="0"/>
                <a:cs typeface="Arial" pitchFamily="34" charset="0"/>
              </a:rPr>
              <a:pPr/>
              <a:t>13</a:t>
            </a:fld>
            <a:endParaRPr lang="en-US">
              <a:latin typeface="Arial" pitchFamily="34" charset="0"/>
              <a:cs typeface="Arial" pitchFamily="34" charset="0"/>
            </a:endParaRPr>
          </a:p>
        </p:txBody>
      </p:sp>
      <p:sp>
        <p:nvSpPr>
          <p:cNvPr id="26" name="Freeform 25"/>
          <p:cNvSpPr/>
          <p:nvPr/>
        </p:nvSpPr>
        <p:spPr>
          <a:xfrm>
            <a:off x="397704" y="5659525"/>
            <a:ext cx="4862260" cy="911933"/>
          </a:xfrm>
          <a:custGeom>
            <a:avLst/>
            <a:gdLst>
              <a:gd name="connsiteX0" fmla="*/ 61648 w 6090863"/>
              <a:gd name="connsiteY0" fmla="*/ 1984968 h 2157573"/>
              <a:gd name="connsiteX1" fmla="*/ 357561 w 6090863"/>
              <a:gd name="connsiteY1" fmla="*/ 998649 h 2157573"/>
              <a:gd name="connsiteX2" fmla="*/ 1146660 w 6090863"/>
              <a:gd name="connsiteY2" fmla="*/ 283567 h 2157573"/>
              <a:gd name="connsiteX3" fmla="*/ 2231672 w 6090863"/>
              <a:gd name="connsiteY3" fmla="*/ 0 h 2157573"/>
              <a:gd name="connsiteX4" fmla="*/ 4179762 w 6090863"/>
              <a:gd name="connsiteY4" fmla="*/ 382199 h 2157573"/>
              <a:gd name="connsiteX5" fmla="*/ 6090863 w 6090863"/>
              <a:gd name="connsiteY5" fmla="*/ 2157573 h 2157573"/>
              <a:gd name="connsiteX6" fmla="*/ 0 w 6090863"/>
              <a:gd name="connsiteY6" fmla="*/ 2095929 h 2157573"/>
              <a:gd name="connsiteX7" fmla="*/ 61648 w 6090863"/>
              <a:gd name="connsiteY7" fmla="*/ 1984968 h 21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0863" h="2157573">
                <a:moveTo>
                  <a:pt x="61648" y="1984968"/>
                </a:moveTo>
                <a:lnTo>
                  <a:pt x="357561" y="998649"/>
                </a:lnTo>
                <a:lnTo>
                  <a:pt x="1146660" y="283567"/>
                </a:lnTo>
                <a:lnTo>
                  <a:pt x="2231672" y="0"/>
                </a:lnTo>
                <a:lnTo>
                  <a:pt x="4179762" y="382199"/>
                </a:lnTo>
                <a:lnTo>
                  <a:pt x="6090863" y="2157573"/>
                </a:lnTo>
                <a:lnTo>
                  <a:pt x="0" y="2095929"/>
                </a:lnTo>
                <a:lnTo>
                  <a:pt x="61648" y="1984968"/>
                </a:lnTo>
                <a:close/>
              </a:path>
            </a:pathLst>
          </a:custGeom>
          <a:gradFill flip="none" rotWithShape="1">
            <a:gsLst>
              <a:gs pos="0">
                <a:schemeClr val="accent6">
                  <a:lumMod val="75000"/>
                </a:schemeClr>
              </a:gs>
              <a:gs pos="100000">
                <a:schemeClr val="bg1">
                  <a:lumMod val="50000"/>
                </a:schemeClr>
              </a:gs>
            </a:gsLst>
            <a:lin ang="0" scaled="1"/>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7" name="Freeform 26"/>
          <p:cNvSpPr/>
          <p:nvPr/>
        </p:nvSpPr>
        <p:spPr>
          <a:xfrm rot="936411">
            <a:off x="2103429" y="5567617"/>
            <a:ext cx="1003014" cy="323955"/>
          </a:xfrm>
          <a:custGeom>
            <a:avLst/>
            <a:gdLst>
              <a:gd name="connsiteX0" fmla="*/ 0 w 1298222"/>
              <a:gd name="connsiteY0" fmla="*/ 536223 h 536223"/>
              <a:gd name="connsiteX1" fmla="*/ 0 w 1298222"/>
              <a:gd name="connsiteY1" fmla="*/ 536223 h 536223"/>
              <a:gd name="connsiteX2" fmla="*/ 14111 w 1298222"/>
              <a:gd name="connsiteY2" fmla="*/ 409223 h 536223"/>
              <a:gd name="connsiteX3" fmla="*/ 42333 w 1298222"/>
              <a:gd name="connsiteY3" fmla="*/ 366889 h 536223"/>
              <a:gd name="connsiteX4" fmla="*/ 56444 w 1298222"/>
              <a:gd name="connsiteY4" fmla="*/ 324556 h 536223"/>
              <a:gd name="connsiteX5" fmla="*/ 70556 w 1298222"/>
              <a:gd name="connsiteY5" fmla="*/ 296334 h 536223"/>
              <a:gd name="connsiteX6" fmla="*/ 183444 w 1298222"/>
              <a:gd name="connsiteY6" fmla="*/ 183445 h 536223"/>
              <a:gd name="connsiteX7" fmla="*/ 395111 w 1298222"/>
              <a:gd name="connsiteY7" fmla="*/ 155223 h 536223"/>
              <a:gd name="connsiteX8" fmla="*/ 536222 w 1298222"/>
              <a:gd name="connsiteY8" fmla="*/ 98778 h 536223"/>
              <a:gd name="connsiteX9" fmla="*/ 606778 w 1298222"/>
              <a:gd name="connsiteY9" fmla="*/ 0 h 536223"/>
              <a:gd name="connsiteX10" fmla="*/ 860778 w 1298222"/>
              <a:gd name="connsiteY10" fmla="*/ 42334 h 536223"/>
              <a:gd name="connsiteX11" fmla="*/ 1143000 w 1298222"/>
              <a:gd name="connsiteY11" fmla="*/ 169334 h 536223"/>
              <a:gd name="connsiteX12" fmla="*/ 1298222 w 1298222"/>
              <a:gd name="connsiteY12" fmla="*/ 225778 h 536223"/>
              <a:gd name="connsiteX13" fmla="*/ 945444 w 1298222"/>
              <a:gd name="connsiteY13" fmla="*/ 282223 h 536223"/>
              <a:gd name="connsiteX14" fmla="*/ 677333 w 1298222"/>
              <a:gd name="connsiteY14" fmla="*/ 296334 h 536223"/>
              <a:gd name="connsiteX15" fmla="*/ 352778 w 1298222"/>
              <a:gd name="connsiteY15" fmla="*/ 465667 h 536223"/>
              <a:gd name="connsiteX16" fmla="*/ 141111 w 1298222"/>
              <a:gd name="connsiteY16" fmla="*/ 479778 h 536223"/>
              <a:gd name="connsiteX17" fmla="*/ 0 w 1298222"/>
              <a:gd name="connsiteY17" fmla="*/ 536223 h 53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98222" h="536223">
                <a:moveTo>
                  <a:pt x="0" y="536223"/>
                </a:moveTo>
                <a:lnTo>
                  <a:pt x="0" y="536223"/>
                </a:lnTo>
                <a:cubicBezTo>
                  <a:pt x="4704" y="493890"/>
                  <a:pt x="3781" y="450545"/>
                  <a:pt x="14111" y="409223"/>
                </a:cubicBezTo>
                <a:cubicBezTo>
                  <a:pt x="18224" y="392770"/>
                  <a:pt x="34749" y="382058"/>
                  <a:pt x="42333" y="366889"/>
                </a:cubicBezTo>
                <a:cubicBezTo>
                  <a:pt x="48985" y="353585"/>
                  <a:pt x="50920" y="338366"/>
                  <a:pt x="56444" y="324556"/>
                </a:cubicBezTo>
                <a:cubicBezTo>
                  <a:pt x="60350" y="314790"/>
                  <a:pt x="65852" y="305741"/>
                  <a:pt x="70556" y="296334"/>
                </a:cubicBezTo>
                <a:lnTo>
                  <a:pt x="183444" y="183445"/>
                </a:lnTo>
                <a:lnTo>
                  <a:pt x="395111" y="155223"/>
                </a:lnTo>
                <a:lnTo>
                  <a:pt x="536222" y="98778"/>
                </a:lnTo>
                <a:lnTo>
                  <a:pt x="606778" y="0"/>
                </a:lnTo>
                <a:lnTo>
                  <a:pt x="860778" y="42334"/>
                </a:lnTo>
                <a:lnTo>
                  <a:pt x="1143000" y="169334"/>
                </a:lnTo>
                <a:lnTo>
                  <a:pt x="1298222" y="225778"/>
                </a:lnTo>
                <a:lnTo>
                  <a:pt x="945444" y="282223"/>
                </a:lnTo>
                <a:lnTo>
                  <a:pt x="677333" y="296334"/>
                </a:lnTo>
                <a:lnTo>
                  <a:pt x="352778" y="465667"/>
                </a:lnTo>
                <a:lnTo>
                  <a:pt x="141111" y="479778"/>
                </a:lnTo>
                <a:lnTo>
                  <a:pt x="0" y="536223"/>
                </a:lnTo>
                <a:close/>
              </a:path>
            </a:pathLst>
          </a:custGeom>
          <a:solidFill>
            <a:srgbClr val="CEC15B"/>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8" name="TextBox 27"/>
          <p:cNvSpPr txBox="1"/>
          <p:nvPr/>
        </p:nvSpPr>
        <p:spPr>
          <a:xfrm>
            <a:off x="899406" y="6061646"/>
            <a:ext cx="2467342" cy="369332"/>
          </a:xfrm>
          <a:prstGeom prst="rect">
            <a:avLst/>
          </a:prstGeom>
          <a:noFill/>
        </p:spPr>
        <p:txBody>
          <a:bodyPr wrap="none" rtlCol="0">
            <a:spAutoFit/>
          </a:bodyPr>
          <a:lstStyle/>
          <a:p>
            <a:r>
              <a:rPr lang="en-US" dirty="0" smtClean="0">
                <a:latin typeface="Arial" pitchFamily="34" charset="0"/>
                <a:cs typeface="Arial" pitchFamily="34" charset="0"/>
              </a:rPr>
              <a:t>Fe(III)-bearing mineral</a:t>
            </a:r>
            <a:endParaRPr lang="en-US" dirty="0">
              <a:latin typeface="Arial" pitchFamily="34" charset="0"/>
              <a:cs typeface="Arial" pitchFamily="34" charset="0"/>
            </a:endParaRPr>
          </a:p>
        </p:txBody>
      </p:sp>
      <p:sp>
        <p:nvSpPr>
          <p:cNvPr id="29" name="TextBox 28"/>
          <p:cNvSpPr txBox="1"/>
          <p:nvPr/>
        </p:nvSpPr>
        <p:spPr>
          <a:xfrm>
            <a:off x="507999" y="5354949"/>
            <a:ext cx="942667" cy="579410"/>
          </a:xfrm>
          <a:prstGeom prst="rect">
            <a:avLst/>
          </a:prstGeom>
          <a:noFill/>
        </p:spPr>
        <p:txBody>
          <a:bodyPr wrap="square" rtlCol="0">
            <a:spAutoFit/>
          </a:bodyPr>
          <a:lstStyle/>
          <a:p>
            <a:pPr algn="ctr"/>
            <a:r>
              <a:rPr lang="en-US" sz="1600" dirty="0" smtClean="0">
                <a:latin typeface="Arial" pitchFamily="34" charset="0"/>
                <a:cs typeface="Arial" pitchFamily="34" charset="0"/>
              </a:rPr>
              <a:t>Labile DOM</a:t>
            </a:r>
            <a:endParaRPr lang="en-US" sz="1600" dirty="0">
              <a:latin typeface="Arial" pitchFamily="34" charset="0"/>
              <a:cs typeface="Arial" pitchFamily="34" charset="0"/>
            </a:endParaRPr>
          </a:p>
        </p:txBody>
      </p:sp>
      <p:sp>
        <p:nvSpPr>
          <p:cNvPr id="30" name="Freeform 29"/>
          <p:cNvSpPr/>
          <p:nvPr/>
        </p:nvSpPr>
        <p:spPr>
          <a:xfrm rot="13741828" flipH="1">
            <a:off x="964114" y="5034548"/>
            <a:ext cx="555213" cy="349076"/>
          </a:xfrm>
          <a:custGeom>
            <a:avLst/>
            <a:gdLst>
              <a:gd name="connsiteX0" fmla="*/ 0 w 1636888"/>
              <a:gd name="connsiteY0" fmla="*/ 1016000 h 1048790"/>
              <a:gd name="connsiteX1" fmla="*/ 522111 w 1636888"/>
              <a:gd name="connsiteY1" fmla="*/ 1044222 h 1048790"/>
              <a:gd name="connsiteX2" fmla="*/ 1100666 w 1636888"/>
              <a:gd name="connsiteY2" fmla="*/ 931333 h 1048790"/>
              <a:gd name="connsiteX3" fmla="*/ 1524000 w 1636888"/>
              <a:gd name="connsiteY3" fmla="*/ 522111 h 1048790"/>
              <a:gd name="connsiteX4" fmla="*/ 1636888 w 1636888"/>
              <a:gd name="connsiteY4" fmla="*/ 0 h 1048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888" h="1048790">
                <a:moveTo>
                  <a:pt x="0" y="1016000"/>
                </a:moveTo>
                <a:cubicBezTo>
                  <a:pt x="169333" y="1037166"/>
                  <a:pt x="338667" y="1058333"/>
                  <a:pt x="522111" y="1044222"/>
                </a:cubicBezTo>
                <a:cubicBezTo>
                  <a:pt x="705555" y="1030111"/>
                  <a:pt x="933685" y="1018351"/>
                  <a:pt x="1100666" y="931333"/>
                </a:cubicBezTo>
                <a:cubicBezTo>
                  <a:pt x="1267647" y="844315"/>
                  <a:pt x="1434630" y="677333"/>
                  <a:pt x="1524000" y="522111"/>
                </a:cubicBezTo>
                <a:cubicBezTo>
                  <a:pt x="1613370" y="366889"/>
                  <a:pt x="1636888" y="0"/>
                  <a:pt x="1636888" y="0"/>
                </a:cubicBezTo>
              </a:path>
            </a:pathLst>
          </a:custGeom>
          <a:ln w="19050" cmpd="sng">
            <a:solidFill>
              <a:srgbClr val="000000"/>
            </a:solidFill>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Arial" pitchFamily="34" charset="0"/>
              <a:cs typeface="Arial" pitchFamily="34" charset="0"/>
            </a:endParaRPr>
          </a:p>
        </p:txBody>
      </p:sp>
      <p:sp>
        <p:nvSpPr>
          <p:cNvPr id="31" name="TextBox 30"/>
          <p:cNvSpPr txBox="1"/>
          <p:nvPr/>
        </p:nvSpPr>
        <p:spPr>
          <a:xfrm>
            <a:off x="724660" y="4612426"/>
            <a:ext cx="567784" cy="338554"/>
          </a:xfrm>
          <a:prstGeom prst="rect">
            <a:avLst/>
          </a:prstGeom>
          <a:noFill/>
        </p:spPr>
        <p:txBody>
          <a:bodyPr wrap="none" rtlCol="0">
            <a:spAutoFit/>
          </a:bodyPr>
          <a:lstStyle/>
          <a:p>
            <a:r>
              <a:rPr lang="en-US" sz="1600" dirty="0" smtClean="0">
                <a:latin typeface="Arial" pitchFamily="34" charset="0"/>
                <a:cs typeface="Arial" pitchFamily="34" charset="0"/>
              </a:rPr>
              <a:t>CO</a:t>
            </a:r>
            <a:r>
              <a:rPr lang="en-US" sz="1600" baseline="-25000" dirty="0" smtClean="0">
                <a:latin typeface="Arial" pitchFamily="34" charset="0"/>
                <a:cs typeface="Arial" pitchFamily="34" charset="0"/>
              </a:rPr>
              <a:t>2</a:t>
            </a:r>
            <a:endParaRPr lang="en-US" sz="1600" baseline="-25000" dirty="0">
              <a:latin typeface="Arial" pitchFamily="34" charset="0"/>
              <a:cs typeface="Arial" pitchFamily="34" charset="0"/>
            </a:endParaRPr>
          </a:p>
        </p:txBody>
      </p:sp>
      <p:sp>
        <p:nvSpPr>
          <p:cNvPr id="32" name="TextBox 31"/>
          <p:cNvSpPr txBox="1"/>
          <p:nvPr/>
        </p:nvSpPr>
        <p:spPr>
          <a:xfrm>
            <a:off x="1523994" y="4635392"/>
            <a:ext cx="676788" cy="338554"/>
          </a:xfrm>
          <a:prstGeom prst="rect">
            <a:avLst/>
          </a:prstGeom>
          <a:noFill/>
        </p:spPr>
        <p:txBody>
          <a:bodyPr wrap="none" rtlCol="0">
            <a:spAutoFit/>
          </a:bodyPr>
          <a:lstStyle/>
          <a:p>
            <a:r>
              <a:rPr lang="en-US" sz="1600" dirty="0" smtClean="0">
                <a:latin typeface="Arial" pitchFamily="34" charset="0"/>
                <a:cs typeface="Arial" pitchFamily="34" charset="0"/>
              </a:rPr>
              <a:t>Fe(II)</a:t>
            </a:r>
            <a:endParaRPr lang="en-US" sz="1600" dirty="0">
              <a:latin typeface="Arial" pitchFamily="34" charset="0"/>
              <a:cs typeface="Arial" pitchFamily="34" charset="0"/>
            </a:endParaRPr>
          </a:p>
        </p:txBody>
      </p:sp>
      <p:sp>
        <p:nvSpPr>
          <p:cNvPr id="33" name="Freeform 32"/>
          <p:cNvSpPr/>
          <p:nvPr/>
        </p:nvSpPr>
        <p:spPr>
          <a:xfrm rot="4094517" flipH="1">
            <a:off x="2154305" y="5184907"/>
            <a:ext cx="590354" cy="314124"/>
          </a:xfrm>
          <a:custGeom>
            <a:avLst/>
            <a:gdLst>
              <a:gd name="connsiteX0" fmla="*/ 0 w 1636888"/>
              <a:gd name="connsiteY0" fmla="*/ 1016000 h 1048790"/>
              <a:gd name="connsiteX1" fmla="*/ 522111 w 1636888"/>
              <a:gd name="connsiteY1" fmla="*/ 1044222 h 1048790"/>
              <a:gd name="connsiteX2" fmla="*/ 1100666 w 1636888"/>
              <a:gd name="connsiteY2" fmla="*/ 931333 h 1048790"/>
              <a:gd name="connsiteX3" fmla="*/ 1524000 w 1636888"/>
              <a:gd name="connsiteY3" fmla="*/ 522111 h 1048790"/>
              <a:gd name="connsiteX4" fmla="*/ 1636888 w 1636888"/>
              <a:gd name="connsiteY4" fmla="*/ 0 h 1048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888" h="1048790">
                <a:moveTo>
                  <a:pt x="0" y="1016000"/>
                </a:moveTo>
                <a:cubicBezTo>
                  <a:pt x="169333" y="1037166"/>
                  <a:pt x="338667" y="1058333"/>
                  <a:pt x="522111" y="1044222"/>
                </a:cubicBezTo>
                <a:cubicBezTo>
                  <a:pt x="705555" y="1030111"/>
                  <a:pt x="933685" y="1018351"/>
                  <a:pt x="1100666" y="931333"/>
                </a:cubicBezTo>
                <a:cubicBezTo>
                  <a:pt x="1267647" y="844315"/>
                  <a:pt x="1434630" y="677333"/>
                  <a:pt x="1524000" y="522111"/>
                </a:cubicBezTo>
                <a:cubicBezTo>
                  <a:pt x="1613370" y="366889"/>
                  <a:pt x="1636888" y="0"/>
                  <a:pt x="1636888" y="0"/>
                </a:cubicBezTo>
              </a:path>
            </a:pathLst>
          </a:custGeom>
          <a:ln w="9525" cmpd="sng">
            <a:solidFill>
              <a:srgbClr val="000000"/>
            </a:solidFill>
            <a:prstDash val="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Arial" pitchFamily="34" charset="0"/>
              <a:cs typeface="Arial" pitchFamily="34" charset="0"/>
            </a:endParaRPr>
          </a:p>
        </p:txBody>
      </p:sp>
      <p:sp>
        <p:nvSpPr>
          <p:cNvPr id="34" name="TextBox 33"/>
          <p:cNvSpPr txBox="1"/>
          <p:nvPr/>
        </p:nvSpPr>
        <p:spPr>
          <a:xfrm>
            <a:off x="2144164" y="4680969"/>
            <a:ext cx="1216960" cy="338554"/>
          </a:xfrm>
          <a:prstGeom prst="rect">
            <a:avLst/>
          </a:prstGeom>
          <a:noFill/>
        </p:spPr>
        <p:txBody>
          <a:bodyPr wrap="square" rtlCol="0">
            <a:spAutoFit/>
          </a:bodyPr>
          <a:lstStyle/>
          <a:p>
            <a:pPr algn="ctr"/>
            <a:r>
              <a:rPr lang="en-US" sz="1600" dirty="0" smtClean="0">
                <a:latin typeface="Arial" pitchFamily="34" charset="0"/>
                <a:cs typeface="Arial" pitchFamily="34" charset="0"/>
              </a:rPr>
              <a:t>As (III)</a:t>
            </a:r>
            <a:endParaRPr lang="en-US" sz="1600" dirty="0">
              <a:latin typeface="Arial" pitchFamily="34" charset="0"/>
              <a:cs typeface="Arial" pitchFamily="34" charset="0"/>
            </a:endParaRPr>
          </a:p>
        </p:txBody>
      </p:sp>
      <p:sp>
        <p:nvSpPr>
          <p:cNvPr id="35" name="TextBox 34"/>
          <p:cNvSpPr txBox="1"/>
          <p:nvPr/>
        </p:nvSpPr>
        <p:spPr>
          <a:xfrm>
            <a:off x="1394007" y="4927514"/>
            <a:ext cx="367408" cy="338554"/>
          </a:xfrm>
          <a:prstGeom prst="rect">
            <a:avLst/>
          </a:prstGeom>
          <a:noFill/>
        </p:spPr>
        <p:txBody>
          <a:bodyPr wrap="none" rtlCol="0">
            <a:spAutoFit/>
          </a:bodyPr>
          <a:lstStyle/>
          <a:p>
            <a:r>
              <a:rPr lang="en-US" sz="1600" dirty="0" smtClean="0">
                <a:latin typeface="Arial" pitchFamily="34" charset="0"/>
                <a:cs typeface="Arial" pitchFamily="34" charset="0"/>
              </a:rPr>
              <a:t>e-</a:t>
            </a:r>
            <a:endParaRPr lang="en-US" sz="1600" dirty="0">
              <a:latin typeface="Arial" pitchFamily="34" charset="0"/>
              <a:cs typeface="Arial" pitchFamily="34" charset="0"/>
            </a:endParaRPr>
          </a:p>
        </p:txBody>
      </p:sp>
      <p:grpSp>
        <p:nvGrpSpPr>
          <p:cNvPr id="36" name="Group 35"/>
          <p:cNvGrpSpPr/>
          <p:nvPr/>
        </p:nvGrpSpPr>
        <p:grpSpPr>
          <a:xfrm rot="309645" flipH="1">
            <a:off x="1145622" y="5438867"/>
            <a:ext cx="617901" cy="283361"/>
            <a:chOff x="7137315" y="4499895"/>
            <a:chExt cx="754369" cy="339242"/>
          </a:xfrm>
          <a:effectLst/>
        </p:grpSpPr>
        <p:sp>
          <p:nvSpPr>
            <p:cNvPr id="37" name="Oval 36"/>
            <p:cNvSpPr/>
            <p:nvPr/>
          </p:nvSpPr>
          <p:spPr>
            <a:xfrm rot="2010814" flipH="1">
              <a:off x="7137315" y="4499895"/>
              <a:ext cx="588504" cy="233047"/>
            </a:xfrm>
            <a:prstGeom prst="ellipse">
              <a:avLst/>
            </a:prstGeom>
            <a:solidFill>
              <a:srgbClr val="7F7F7F"/>
            </a:solidFill>
            <a:ln w="12700" cmpd="sng">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cxnSp>
          <p:nvCxnSpPr>
            <p:cNvPr id="38" name="Straight Connector 37"/>
            <p:cNvCxnSpPr>
              <a:stCxn id="37" idx="2"/>
            </p:cNvCxnSpPr>
            <p:nvPr/>
          </p:nvCxnSpPr>
          <p:spPr>
            <a:xfrm>
              <a:off x="7676901" y="4778886"/>
              <a:ext cx="214783" cy="60251"/>
            </a:xfrm>
            <a:prstGeom prst="line">
              <a:avLst/>
            </a:prstGeom>
            <a:ln w="6350" cmpd="sng">
              <a:solidFill>
                <a:srgbClr val="7F7F7F"/>
              </a:solidFill>
            </a:ln>
          </p:spPr>
          <p:style>
            <a:lnRef idx="2">
              <a:schemeClr val="accent1"/>
            </a:lnRef>
            <a:fillRef idx="0">
              <a:schemeClr val="accent1"/>
            </a:fillRef>
            <a:effectRef idx="1">
              <a:schemeClr val="accent1"/>
            </a:effectRef>
            <a:fontRef idx="minor">
              <a:schemeClr val="tx1"/>
            </a:fontRef>
          </p:style>
        </p:cxnSp>
      </p:grpSp>
      <p:sp>
        <p:nvSpPr>
          <p:cNvPr id="39" name="Freeform 38"/>
          <p:cNvSpPr/>
          <p:nvPr/>
        </p:nvSpPr>
        <p:spPr>
          <a:xfrm rot="3474457" flipH="1">
            <a:off x="1558823" y="5290618"/>
            <a:ext cx="918120" cy="350657"/>
          </a:xfrm>
          <a:custGeom>
            <a:avLst/>
            <a:gdLst>
              <a:gd name="connsiteX0" fmla="*/ 0 w 1636888"/>
              <a:gd name="connsiteY0" fmla="*/ 1016000 h 1048790"/>
              <a:gd name="connsiteX1" fmla="*/ 522111 w 1636888"/>
              <a:gd name="connsiteY1" fmla="*/ 1044222 h 1048790"/>
              <a:gd name="connsiteX2" fmla="*/ 1100666 w 1636888"/>
              <a:gd name="connsiteY2" fmla="*/ 931333 h 1048790"/>
              <a:gd name="connsiteX3" fmla="*/ 1524000 w 1636888"/>
              <a:gd name="connsiteY3" fmla="*/ 522111 h 1048790"/>
              <a:gd name="connsiteX4" fmla="*/ 1636888 w 1636888"/>
              <a:gd name="connsiteY4" fmla="*/ 0 h 1048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888" h="1048790">
                <a:moveTo>
                  <a:pt x="0" y="1016000"/>
                </a:moveTo>
                <a:cubicBezTo>
                  <a:pt x="169333" y="1037166"/>
                  <a:pt x="338667" y="1058333"/>
                  <a:pt x="522111" y="1044222"/>
                </a:cubicBezTo>
                <a:cubicBezTo>
                  <a:pt x="705555" y="1030111"/>
                  <a:pt x="933685" y="1018351"/>
                  <a:pt x="1100666" y="931333"/>
                </a:cubicBezTo>
                <a:cubicBezTo>
                  <a:pt x="1267647" y="844315"/>
                  <a:pt x="1434630" y="677333"/>
                  <a:pt x="1524000" y="522111"/>
                </a:cubicBezTo>
                <a:cubicBezTo>
                  <a:pt x="1613370" y="366889"/>
                  <a:pt x="1636888" y="0"/>
                  <a:pt x="1636888" y="0"/>
                </a:cubicBezTo>
              </a:path>
            </a:pathLst>
          </a:custGeom>
          <a:ln w="19050" cmpd="sng">
            <a:solidFill>
              <a:srgbClr val="000000"/>
            </a:solidFill>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Arial" pitchFamily="34" charset="0"/>
              <a:cs typeface="Arial" pitchFamily="34" charset="0"/>
            </a:endParaRPr>
          </a:p>
        </p:txBody>
      </p:sp>
      <p:sp>
        <p:nvSpPr>
          <p:cNvPr id="40" name="TextBox 39"/>
          <p:cNvSpPr txBox="1"/>
          <p:nvPr/>
        </p:nvSpPr>
        <p:spPr>
          <a:xfrm>
            <a:off x="2501833" y="5440105"/>
            <a:ext cx="1216960" cy="584775"/>
          </a:xfrm>
          <a:prstGeom prst="rect">
            <a:avLst/>
          </a:prstGeom>
          <a:noFill/>
        </p:spPr>
        <p:txBody>
          <a:bodyPr wrap="square" rtlCol="0">
            <a:spAutoFit/>
          </a:bodyPr>
          <a:lstStyle/>
          <a:p>
            <a:pPr algn="ctr"/>
            <a:r>
              <a:rPr lang="en-US" sz="1600" dirty="0" smtClean="0">
                <a:latin typeface="Arial" pitchFamily="34" charset="0"/>
                <a:cs typeface="Arial" pitchFamily="34" charset="0"/>
              </a:rPr>
              <a:t>As-S mineral</a:t>
            </a:r>
            <a:endParaRPr lang="en-US" sz="1600" dirty="0">
              <a:latin typeface="Arial" pitchFamily="34" charset="0"/>
              <a:cs typeface="Arial" pitchFamily="34" charset="0"/>
            </a:endParaRPr>
          </a:p>
        </p:txBody>
      </p:sp>
      <p:sp>
        <p:nvSpPr>
          <p:cNvPr id="41" name="Freeform 40"/>
          <p:cNvSpPr/>
          <p:nvPr/>
        </p:nvSpPr>
        <p:spPr>
          <a:xfrm rot="15800500">
            <a:off x="2881599" y="5086506"/>
            <a:ext cx="657494" cy="180401"/>
          </a:xfrm>
          <a:custGeom>
            <a:avLst/>
            <a:gdLst>
              <a:gd name="connsiteX0" fmla="*/ 0 w 1636888"/>
              <a:gd name="connsiteY0" fmla="*/ 1016000 h 1048790"/>
              <a:gd name="connsiteX1" fmla="*/ 522111 w 1636888"/>
              <a:gd name="connsiteY1" fmla="*/ 1044222 h 1048790"/>
              <a:gd name="connsiteX2" fmla="*/ 1100666 w 1636888"/>
              <a:gd name="connsiteY2" fmla="*/ 931333 h 1048790"/>
              <a:gd name="connsiteX3" fmla="*/ 1524000 w 1636888"/>
              <a:gd name="connsiteY3" fmla="*/ 522111 h 1048790"/>
              <a:gd name="connsiteX4" fmla="*/ 1636888 w 1636888"/>
              <a:gd name="connsiteY4" fmla="*/ 0 h 1048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888" h="1048790">
                <a:moveTo>
                  <a:pt x="0" y="1016000"/>
                </a:moveTo>
                <a:cubicBezTo>
                  <a:pt x="169333" y="1037166"/>
                  <a:pt x="338667" y="1058333"/>
                  <a:pt x="522111" y="1044222"/>
                </a:cubicBezTo>
                <a:cubicBezTo>
                  <a:pt x="705555" y="1030111"/>
                  <a:pt x="933685" y="1018351"/>
                  <a:pt x="1100666" y="931333"/>
                </a:cubicBezTo>
                <a:cubicBezTo>
                  <a:pt x="1267647" y="844315"/>
                  <a:pt x="1434630" y="677333"/>
                  <a:pt x="1524000" y="522111"/>
                </a:cubicBezTo>
                <a:cubicBezTo>
                  <a:pt x="1613370" y="366889"/>
                  <a:pt x="1636888" y="0"/>
                  <a:pt x="1636888" y="0"/>
                </a:cubicBezTo>
              </a:path>
            </a:pathLst>
          </a:custGeom>
          <a:ln w="9525" cmpd="sng">
            <a:solidFill>
              <a:srgbClr val="000000"/>
            </a:solidFill>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Arial" pitchFamily="34" charset="0"/>
              <a:cs typeface="Arial" pitchFamily="34" charset="0"/>
            </a:endParaRPr>
          </a:p>
        </p:txBody>
      </p:sp>
      <p:sp>
        <p:nvSpPr>
          <p:cNvPr id="42" name="Freeform 41"/>
          <p:cNvSpPr/>
          <p:nvPr/>
        </p:nvSpPr>
        <p:spPr>
          <a:xfrm rot="15302172" flipH="1">
            <a:off x="6469587" y="5277101"/>
            <a:ext cx="257980" cy="152606"/>
          </a:xfrm>
          <a:custGeom>
            <a:avLst/>
            <a:gdLst>
              <a:gd name="connsiteX0" fmla="*/ 0 w 1636888"/>
              <a:gd name="connsiteY0" fmla="*/ 1016000 h 1048790"/>
              <a:gd name="connsiteX1" fmla="*/ 522111 w 1636888"/>
              <a:gd name="connsiteY1" fmla="*/ 1044222 h 1048790"/>
              <a:gd name="connsiteX2" fmla="*/ 1100666 w 1636888"/>
              <a:gd name="connsiteY2" fmla="*/ 931333 h 1048790"/>
              <a:gd name="connsiteX3" fmla="*/ 1524000 w 1636888"/>
              <a:gd name="connsiteY3" fmla="*/ 522111 h 1048790"/>
              <a:gd name="connsiteX4" fmla="*/ 1636888 w 1636888"/>
              <a:gd name="connsiteY4" fmla="*/ 0 h 1048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888" h="1048790">
                <a:moveTo>
                  <a:pt x="0" y="1016000"/>
                </a:moveTo>
                <a:cubicBezTo>
                  <a:pt x="169333" y="1037166"/>
                  <a:pt x="338667" y="1058333"/>
                  <a:pt x="522111" y="1044222"/>
                </a:cubicBezTo>
                <a:cubicBezTo>
                  <a:pt x="705555" y="1030111"/>
                  <a:pt x="933685" y="1018351"/>
                  <a:pt x="1100666" y="931333"/>
                </a:cubicBezTo>
                <a:cubicBezTo>
                  <a:pt x="1267647" y="844315"/>
                  <a:pt x="1434630" y="677333"/>
                  <a:pt x="1524000" y="522111"/>
                </a:cubicBezTo>
                <a:cubicBezTo>
                  <a:pt x="1613370" y="366889"/>
                  <a:pt x="1636888" y="0"/>
                  <a:pt x="1636888" y="0"/>
                </a:cubicBezTo>
              </a:path>
            </a:pathLst>
          </a:custGeom>
          <a:ln w="19050" cmpd="sng">
            <a:solidFill>
              <a:srgbClr val="000000"/>
            </a:solidFill>
            <a:headEnd type="arrow"/>
            <a:tailEnd type="non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Arial" pitchFamily="34" charset="0"/>
              <a:cs typeface="Arial" pitchFamily="34" charset="0"/>
            </a:endParaRPr>
          </a:p>
        </p:txBody>
      </p:sp>
      <p:cxnSp>
        <p:nvCxnSpPr>
          <p:cNvPr id="43" name="Straight Arrow Connector 42"/>
          <p:cNvCxnSpPr/>
          <p:nvPr/>
        </p:nvCxnSpPr>
        <p:spPr>
          <a:xfrm>
            <a:off x="3128818" y="4375727"/>
            <a:ext cx="219364" cy="1119905"/>
          </a:xfrm>
          <a:prstGeom prst="straightConnector1">
            <a:avLst/>
          </a:prstGeom>
          <a:ln w="9525" cmpd="sng">
            <a:solidFill>
              <a:schemeClr val="tx1"/>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808157" y="4052733"/>
            <a:ext cx="1639453" cy="338554"/>
          </a:xfrm>
          <a:prstGeom prst="rect">
            <a:avLst/>
          </a:prstGeom>
          <a:noFill/>
        </p:spPr>
        <p:txBody>
          <a:bodyPr wrap="square" rtlCol="0">
            <a:spAutoFit/>
          </a:bodyPr>
          <a:lstStyle/>
          <a:p>
            <a:r>
              <a:rPr lang="en-US" sz="1600" dirty="0" smtClean="0">
                <a:latin typeface="Arial" pitchFamily="34" charset="0"/>
                <a:cs typeface="Arial" pitchFamily="34" charset="0"/>
              </a:rPr>
              <a:t>SO</a:t>
            </a:r>
            <a:r>
              <a:rPr lang="en-US" sz="1600" baseline="-25000" dirty="0" smtClean="0">
                <a:latin typeface="Arial" pitchFamily="34" charset="0"/>
                <a:cs typeface="Arial" pitchFamily="34" charset="0"/>
              </a:rPr>
              <a:t>4</a:t>
            </a:r>
            <a:r>
              <a:rPr lang="en-US" sz="1600" baseline="30000" dirty="0" smtClean="0">
                <a:latin typeface="Arial" pitchFamily="34" charset="0"/>
                <a:cs typeface="Arial" pitchFamily="34" charset="0"/>
              </a:rPr>
              <a:t>2-</a:t>
            </a:r>
            <a:r>
              <a:rPr lang="en-US" sz="1600" dirty="0">
                <a:latin typeface="Arial" pitchFamily="34" charset="0"/>
                <a:cs typeface="Arial" pitchFamily="34" charset="0"/>
              </a:rPr>
              <a:t>+ </a:t>
            </a:r>
            <a:r>
              <a:rPr lang="en-US" sz="1600" dirty="0" smtClean="0">
                <a:latin typeface="Arial" pitchFamily="34" charset="0"/>
                <a:cs typeface="Arial" pitchFamily="34" charset="0"/>
              </a:rPr>
              <a:t>2CH</a:t>
            </a:r>
            <a:r>
              <a:rPr lang="en-US" sz="1600" baseline="-25000" dirty="0">
                <a:latin typeface="Arial" pitchFamily="34" charset="0"/>
                <a:cs typeface="Arial" pitchFamily="34" charset="0"/>
              </a:rPr>
              <a:t>2</a:t>
            </a:r>
            <a:r>
              <a:rPr lang="en-US" sz="1600" dirty="0" smtClean="0">
                <a:latin typeface="Arial" pitchFamily="34" charset="0"/>
                <a:cs typeface="Arial" pitchFamily="34" charset="0"/>
              </a:rPr>
              <a:t>O</a:t>
            </a:r>
            <a:endParaRPr lang="en-US" sz="1600" baseline="30000" dirty="0">
              <a:latin typeface="Arial" pitchFamily="34" charset="0"/>
              <a:cs typeface="Arial" pitchFamily="34" charset="0"/>
            </a:endParaRPr>
          </a:p>
        </p:txBody>
      </p:sp>
      <p:grpSp>
        <p:nvGrpSpPr>
          <p:cNvPr id="46" name="Group 45"/>
          <p:cNvGrpSpPr/>
          <p:nvPr/>
        </p:nvGrpSpPr>
        <p:grpSpPr>
          <a:xfrm>
            <a:off x="2261531" y="4040901"/>
            <a:ext cx="486273" cy="508005"/>
            <a:chOff x="3651125" y="4633373"/>
            <a:chExt cx="552153" cy="566935"/>
          </a:xfrm>
        </p:grpSpPr>
        <p:sp>
          <p:nvSpPr>
            <p:cNvPr id="47" name="Teardrop 46"/>
            <p:cNvSpPr/>
            <p:nvPr/>
          </p:nvSpPr>
          <p:spPr>
            <a:xfrm rot="20408803">
              <a:off x="3688287" y="4708646"/>
              <a:ext cx="367072" cy="221717"/>
            </a:xfrm>
            <a:prstGeom prst="teardrop">
              <a:avLst/>
            </a:prstGeom>
            <a:solidFill>
              <a:schemeClr val="tx1">
                <a:lumMod val="50000"/>
                <a:lumOff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Arial" pitchFamily="34" charset="0"/>
                <a:cs typeface="Arial" pitchFamily="34" charset="0"/>
              </a:endParaRPr>
            </a:p>
          </p:txBody>
        </p:sp>
        <p:sp>
          <p:nvSpPr>
            <p:cNvPr id="48" name="Teardrop 47"/>
            <p:cNvSpPr/>
            <p:nvPr/>
          </p:nvSpPr>
          <p:spPr>
            <a:xfrm rot="9665052">
              <a:off x="3849328" y="4633373"/>
              <a:ext cx="353950" cy="219042"/>
            </a:xfrm>
            <a:prstGeom prst="teardrop">
              <a:avLst/>
            </a:prstGeom>
            <a:solidFill>
              <a:schemeClr val="tx1">
                <a:lumMod val="50000"/>
                <a:lumOff val="50000"/>
              </a:schemeClr>
            </a:solidFill>
            <a:ln>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latin typeface="Arial" pitchFamily="34" charset="0"/>
                <a:cs typeface="Arial" pitchFamily="34" charset="0"/>
              </a:endParaRPr>
            </a:p>
          </p:txBody>
        </p:sp>
        <p:sp>
          <p:nvSpPr>
            <p:cNvPr id="49" name="Freeform 48"/>
            <p:cNvSpPr/>
            <p:nvPr/>
          </p:nvSpPr>
          <p:spPr>
            <a:xfrm rot="1800000">
              <a:off x="3651125" y="4853942"/>
              <a:ext cx="173180" cy="346366"/>
            </a:xfrm>
            <a:custGeom>
              <a:avLst/>
              <a:gdLst>
                <a:gd name="connsiteX0" fmla="*/ 46181 w 230909"/>
                <a:gd name="connsiteY0" fmla="*/ 0 h 334818"/>
                <a:gd name="connsiteX1" fmla="*/ 0 w 230909"/>
                <a:gd name="connsiteY1" fmla="*/ 92364 h 334818"/>
                <a:gd name="connsiteX2" fmla="*/ 46181 w 230909"/>
                <a:gd name="connsiteY2" fmla="*/ 150091 h 334818"/>
                <a:gd name="connsiteX3" fmla="*/ 161636 w 230909"/>
                <a:gd name="connsiteY3" fmla="*/ 184727 h 334818"/>
                <a:gd name="connsiteX4" fmla="*/ 196272 w 230909"/>
                <a:gd name="connsiteY4" fmla="*/ 207818 h 334818"/>
                <a:gd name="connsiteX5" fmla="*/ 230909 w 230909"/>
                <a:gd name="connsiteY5" fmla="*/ 277091 h 334818"/>
                <a:gd name="connsiteX6" fmla="*/ 207818 w 230909"/>
                <a:gd name="connsiteY6" fmla="*/ 311727 h 334818"/>
                <a:gd name="connsiteX7" fmla="*/ 138545 w 230909"/>
                <a:gd name="connsiteY7" fmla="*/ 334818 h 334818"/>
                <a:gd name="connsiteX8" fmla="*/ 57727 w 230909"/>
                <a:gd name="connsiteY8" fmla="*/ 323273 h 334818"/>
                <a:gd name="connsiteX9" fmla="*/ 23090 w 230909"/>
                <a:gd name="connsiteY9" fmla="*/ 311727 h 334818"/>
                <a:gd name="connsiteX10" fmla="*/ 11545 w 230909"/>
                <a:gd name="connsiteY10" fmla="*/ 277091 h 334818"/>
                <a:gd name="connsiteX11" fmla="*/ 0 w 230909"/>
                <a:gd name="connsiteY11" fmla="*/ 265545 h 334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0909" h="334818">
                  <a:moveTo>
                    <a:pt x="46181" y="0"/>
                  </a:moveTo>
                  <a:cubicBezTo>
                    <a:pt x="39655" y="10877"/>
                    <a:pt x="0" y="67506"/>
                    <a:pt x="0" y="92364"/>
                  </a:cubicBezTo>
                  <a:cubicBezTo>
                    <a:pt x="0" y="124358"/>
                    <a:pt x="19585" y="138271"/>
                    <a:pt x="46181" y="150091"/>
                  </a:cubicBezTo>
                  <a:cubicBezTo>
                    <a:pt x="82323" y="166154"/>
                    <a:pt x="123253" y="175132"/>
                    <a:pt x="161636" y="184727"/>
                  </a:cubicBezTo>
                  <a:cubicBezTo>
                    <a:pt x="173181" y="192424"/>
                    <a:pt x="186460" y="198006"/>
                    <a:pt x="196272" y="207818"/>
                  </a:cubicBezTo>
                  <a:cubicBezTo>
                    <a:pt x="218653" y="230199"/>
                    <a:pt x="221518" y="248920"/>
                    <a:pt x="230909" y="277091"/>
                  </a:cubicBezTo>
                  <a:cubicBezTo>
                    <a:pt x="223212" y="288636"/>
                    <a:pt x="219585" y="304373"/>
                    <a:pt x="207818" y="311727"/>
                  </a:cubicBezTo>
                  <a:cubicBezTo>
                    <a:pt x="187178" y="324627"/>
                    <a:pt x="138545" y="334818"/>
                    <a:pt x="138545" y="334818"/>
                  </a:cubicBezTo>
                  <a:cubicBezTo>
                    <a:pt x="111606" y="330970"/>
                    <a:pt x="84411" y="328610"/>
                    <a:pt x="57727" y="323273"/>
                  </a:cubicBezTo>
                  <a:cubicBezTo>
                    <a:pt x="45793" y="320886"/>
                    <a:pt x="31696" y="320333"/>
                    <a:pt x="23090" y="311727"/>
                  </a:cubicBezTo>
                  <a:cubicBezTo>
                    <a:pt x="14485" y="303122"/>
                    <a:pt x="16987" y="287976"/>
                    <a:pt x="11545" y="277091"/>
                  </a:cubicBezTo>
                  <a:cubicBezTo>
                    <a:pt x="9111" y="272223"/>
                    <a:pt x="3848" y="269394"/>
                    <a:pt x="0" y="265545"/>
                  </a:cubicBezTo>
                </a:path>
              </a:pathLst>
            </a:custGeom>
            <a:ln w="6350" cmpd="sng">
              <a:solidFill>
                <a:srgbClr val="7F7F7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latin typeface="Arial" pitchFamily="34" charset="0"/>
                <a:cs typeface="Arial" pitchFamily="34" charset="0"/>
              </a:endParaRPr>
            </a:p>
          </p:txBody>
        </p:sp>
      </p:grpSp>
      <p:sp>
        <p:nvSpPr>
          <p:cNvPr id="50" name="TextBox 49"/>
          <p:cNvSpPr txBox="1"/>
          <p:nvPr/>
        </p:nvSpPr>
        <p:spPr>
          <a:xfrm>
            <a:off x="1073726" y="3833252"/>
            <a:ext cx="1246910" cy="307777"/>
          </a:xfrm>
          <a:prstGeom prst="rect">
            <a:avLst/>
          </a:prstGeom>
          <a:noFill/>
        </p:spPr>
        <p:txBody>
          <a:bodyPr wrap="square" rtlCol="0">
            <a:spAutoFit/>
          </a:bodyPr>
          <a:lstStyle/>
          <a:p>
            <a:pPr algn="ctr"/>
            <a:r>
              <a:rPr lang="en-US" sz="1400" dirty="0" smtClean="0">
                <a:solidFill>
                  <a:schemeClr val="bg1">
                    <a:lumMod val="50000"/>
                  </a:schemeClr>
                </a:solidFill>
                <a:latin typeface="Arial" pitchFamily="34" charset="0"/>
                <a:cs typeface="Arial" pitchFamily="34" charset="0"/>
              </a:rPr>
              <a:t>(Labile DOM)</a:t>
            </a:r>
            <a:endParaRPr lang="en-US" sz="1400" dirty="0">
              <a:solidFill>
                <a:schemeClr val="bg1">
                  <a:lumMod val="50000"/>
                </a:schemeClr>
              </a:solidFill>
              <a:latin typeface="Arial" pitchFamily="34" charset="0"/>
              <a:cs typeface="Arial" pitchFamily="34" charset="0"/>
            </a:endParaRPr>
          </a:p>
        </p:txBody>
      </p:sp>
      <p:sp>
        <p:nvSpPr>
          <p:cNvPr id="51" name="TextBox 50"/>
          <p:cNvSpPr txBox="1"/>
          <p:nvPr/>
        </p:nvSpPr>
        <p:spPr>
          <a:xfrm>
            <a:off x="2782039" y="4060553"/>
            <a:ext cx="1468672" cy="338554"/>
          </a:xfrm>
          <a:prstGeom prst="rect">
            <a:avLst/>
          </a:prstGeom>
          <a:noFill/>
        </p:spPr>
        <p:txBody>
          <a:bodyPr wrap="none" rtlCol="0">
            <a:spAutoFit/>
          </a:bodyPr>
          <a:lstStyle/>
          <a:p>
            <a:r>
              <a:rPr lang="en-US" sz="1600" dirty="0" smtClean="0">
                <a:latin typeface="Arial" pitchFamily="34" charset="0"/>
                <a:cs typeface="Arial" pitchFamily="34" charset="0"/>
              </a:rPr>
              <a:t>H</a:t>
            </a:r>
            <a:r>
              <a:rPr lang="en-US" sz="1600" baseline="-25000" dirty="0" smtClean="0">
                <a:latin typeface="Arial" pitchFamily="34" charset="0"/>
                <a:cs typeface="Arial" pitchFamily="34" charset="0"/>
              </a:rPr>
              <a:t>2</a:t>
            </a:r>
            <a:r>
              <a:rPr lang="en-US" sz="1600" dirty="0" smtClean="0">
                <a:latin typeface="Arial" pitchFamily="34" charset="0"/>
                <a:cs typeface="Arial" pitchFamily="34" charset="0"/>
              </a:rPr>
              <a:t>S + 2HCO</a:t>
            </a:r>
            <a:r>
              <a:rPr lang="en-US" sz="1600" baseline="-25000" dirty="0" smtClean="0">
                <a:latin typeface="Arial" pitchFamily="34" charset="0"/>
                <a:cs typeface="Arial" pitchFamily="34" charset="0"/>
              </a:rPr>
              <a:t>3</a:t>
            </a:r>
            <a:r>
              <a:rPr lang="en-US" sz="1600" baseline="30000" dirty="0" smtClean="0">
                <a:latin typeface="Arial" pitchFamily="34" charset="0"/>
                <a:cs typeface="Arial" pitchFamily="34" charset="0"/>
              </a:rPr>
              <a:t>-</a:t>
            </a:r>
            <a:endParaRPr lang="en-US" sz="1600" baseline="30000" dirty="0">
              <a:latin typeface="Arial" pitchFamily="34" charset="0"/>
              <a:cs typeface="Arial" pitchFamily="34" charset="0"/>
            </a:endParaRPr>
          </a:p>
        </p:txBody>
      </p:sp>
      <p:cxnSp>
        <p:nvCxnSpPr>
          <p:cNvPr id="52" name="Straight Arrow Connector 51"/>
          <p:cNvCxnSpPr/>
          <p:nvPr/>
        </p:nvCxnSpPr>
        <p:spPr>
          <a:xfrm>
            <a:off x="2147460" y="4237184"/>
            <a:ext cx="576854" cy="4191"/>
          </a:xfrm>
          <a:prstGeom prst="straightConnector1">
            <a:avLst/>
          </a:prstGeom>
          <a:ln w="9525" cmpd="sng">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53" name="Right Brace 52"/>
          <p:cNvSpPr/>
          <p:nvPr/>
        </p:nvSpPr>
        <p:spPr>
          <a:xfrm rot="16761610">
            <a:off x="2793171" y="2684319"/>
            <a:ext cx="394282" cy="2457318"/>
          </a:xfrm>
          <a:prstGeom prst="rightBrace">
            <a:avLst>
              <a:gd name="adj1" fmla="val 25000"/>
              <a:gd name="adj2" fmla="val 75554"/>
            </a:avLst>
          </a:prstGeom>
          <a:ln w="9525" cmpd="sng">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Arial" pitchFamily="34" charset="0"/>
              <a:cs typeface="Arial" pitchFamily="34" charset="0"/>
            </a:endParaRPr>
          </a:p>
        </p:txBody>
      </p:sp>
      <p:sp>
        <p:nvSpPr>
          <p:cNvPr id="54" name="TextBox 53"/>
          <p:cNvSpPr txBox="1"/>
          <p:nvPr/>
        </p:nvSpPr>
        <p:spPr>
          <a:xfrm>
            <a:off x="3581237" y="2989478"/>
            <a:ext cx="2557260" cy="777136"/>
          </a:xfrm>
          <a:prstGeom prst="rect">
            <a:avLst/>
          </a:prstGeom>
          <a:noFill/>
        </p:spPr>
        <p:txBody>
          <a:bodyPr wrap="square" rtlCol="0">
            <a:spAutoFit/>
          </a:bodyPr>
          <a:lstStyle/>
          <a:p>
            <a:pPr marL="285750" indent="-285750">
              <a:spcBef>
                <a:spcPts val="300"/>
              </a:spcBef>
              <a:buFont typeface="Arial"/>
              <a:buChar char="•"/>
            </a:pPr>
            <a:r>
              <a:rPr lang="en-US" sz="1400" i="1" dirty="0" smtClean="0">
                <a:solidFill>
                  <a:schemeClr val="tx1">
                    <a:lumMod val="65000"/>
                    <a:lumOff val="35000"/>
                  </a:schemeClr>
                </a:solidFill>
                <a:latin typeface="Arial" pitchFamily="34" charset="0"/>
                <a:cs typeface="Arial" pitchFamily="34" charset="0"/>
              </a:rPr>
              <a:t>pH</a:t>
            </a:r>
            <a:r>
              <a:rPr lang="en-US" sz="1400" i="1" dirty="0">
                <a:solidFill>
                  <a:schemeClr val="tx1">
                    <a:lumMod val="65000"/>
                    <a:lumOff val="35000"/>
                  </a:schemeClr>
                </a:solidFill>
                <a:latin typeface="Arial" pitchFamily="34" charset="0"/>
                <a:cs typeface="Arial" pitchFamily="34" charset="0"/>
              </a:rPr>
              <a:t> </a:t>
            </a:r>
            <a:r>
              <a:rPr lang="en-US" sz="1400" i="1" dirty="0" smtClean="0">
                <a:solidFill>
                  <a:schemeClr val="tx1">
                    <a:lumMod val="65000"/>
                    <a:lumOff val="35000"/>
                  </a:schemeClr>
                </a:solidFill>
                <a:latin typeface="Arial" pitchFamily="34" charset="0"/>
                <a:cs typeface="Arial" pitchFamily="34" charset="0"/>
              </a:rPr>
              <a:t>rise induces precipitation of carbonate</a:t>
            </a:r>
          </a:p>
          <a:p>
            <a:pPr marL="285750" indent="-285750">
              <a:spcBef>
                <a:spcPts val="300"/>
              </a:spcBef>
              <a:buFont typeface="Arial"/>
              <a:buChar char="•"/>
            </a:pPr>
            <a:r>
              <a:rPr lang="en-US" sz="1400" i="1" dirty="0" smtClean="0">
                <a:solidFill>
                  <a:schemeClr val="tx1">
                    <a:lumMod val="65000"/>
                    <a:lumOff val="35000"/>
                  </a:schemeClr>
                </a:solidFill>
                <a:latin typeface="Arial" pitchFamily="34" charset="0"/>
                <a:cs typeface="Arial" pitchFamily="34" charset="0"/>
              </a:rPr>
              <a:t>H</a:t>
            </a:r>
            <a:r>
              <a:rPr lang="en-US" sz="1400" i="1" baseline="-25000" dirty="0" smtClean="0">
                <a:solidFill>
                  <a:schemeClr val="tx1">
                    <a:lumMod val="65000"/>
                    <a:lumOff val="35000"/>
                  </a:schemeClr>
                </a:solidFill>
                <a:latin typeface="Arial" pitchFamily="34" charset="0"/>
                <a:cs typeface="Arial" pitchFamily="34" charset="0"/>
              </a:rPr>
              <a:t>2</a:t>
            </a:r>
            <a:r>
              <a:rPr lang="en-US" sz="1400" i="1" dirty="0" smtClean="0">
                <a:solidFill>
                  <a:schemeClr val="tx1">
                    <a:lumMod val="65000"/>
                    <a:lumOff val="35000"/>
                  </a:schemeClr>
                </a:solidFill>
                <a:latin typeface="Arial" pitchFamily="34" charset="0"/>
                <a:cs typeface="Arial" pitchFamily="34" charset="0"/>
              </a:rPr>
              <a:t>S and As precipitate</a:t>
            </a:r>
            <a:r>
              <a:rPr lang="en-US" sz="1400" i="1" baseline="30000" dirty="0" smtClean="0">
                <a:solidFill>
                  <a:schemeClr val="tx1">
                    <a:lumMod val="65000"/>
                    <a:lumOff val="35000"/>
                  </a:schemeClr>
                </a:solidFill>
                <a:latin typeface="Arial" pitchFamily="34" charset="0"/>
                <a:cs typeface="Arial" pitchFamily="34" charset="0"/>
              </a:rPr>
              <a:t>.</a:t>
            </a:r>
            <a:endParaRPr lang="en-US" sz="1400" i="1" baseline="30000" dirty="0">
              <a:solidFill>
                <a:schemeClr val="tx1">
                  <a:lumMod val="65000"/>
                  <a:lumOff val="35000"/>
                </a:schemeClr>
              </a:solidFill>
              <a:latin typeface="Arial" pitchFamily="34" charset="0"/>
              <a:cs typeface="Arial" pitchFamily="34" charset="0"/>
            </a:endParaRPr>
          </a:p>
        </p:txBody>
      </p:sp>
      <p:cxnSp>
        <p:nvCxnSpPr>
          <p:cNvPr id="55" name="Straight Arrow Connector 54"/>
          <p:cNvCxnSpPr/>
          <p:nvPr/>
        </p:nvCxnSpPr>
        <p:spPr>
          <a:xfrm>
            <a:off x="3740727" y="4375727"/>
            <a:ext cx="1119140" cy="1119905"/>
          </a:xfrm>
          <a:prstGeom prst="straightConnector1">
            <a:avLst/>
          </a:prstGeom>
          <a:ln w="9525" cmpd="sng">
            <a:solidFill>
              <a:schemeClr val="bg1">
                <a:lumMod val="50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56" name="TextBox 55"/>
          <p:cNvSpPr txBox="1"/>
          <p:nvPr/>
        </p:nvSpPr>
        <p:spPr>
          <a:xfrm>
            <a:off x="4537698" y="5276047"/>
            <a:ext cx="910827" cy="369332"/>
          </a:xfrm>
          <a:prstGeom prst="rect">
            <a:avLst/>
          </a:prstGeom>
          <a:noFill/>
        </p:spPr>
        <p:txBody>
          <a:bodyPr wrap="none" rtlCol="0">
            <a:spAutoFit/>
          </a:bodyPr>
          <a:lstStyle/>
          <a:p>
            <a:r>
              <a:rPr lang="en-US" dirty="0" smtClean="0">
                <a:solidFill>
                  <a:schemeClr val="bg1">
                    <a:lumMod val="50000"/>
                  </a:schemeClr>
                </a:solidFill>
                <a:latin typeface="Arial" pitchFamily="34" charset="0"/>
                <a:cs typeface="Arial" pitchFamily="34" charset="0"/>
              </a:rPr>
              <a:t>CaCO</a:t>
            </a:r>
            <a:r>
              <a:rPr lang="en-US" baseline="-25000" dirty="0" smtClean="0">
                <a:solidFill>
                  <a:schemeClr val="bg1">
                    <a:lumMod val="50000"/>
                  </a:schemeClr>
                </a:solidFill>
                <a:latin typeface="Arial" pitchFamily="34" charset="0"/>
                <a:cs typeface="Arial" pitchFamily="34" charset="0"/>
              </a:rPr>
              <a:t>3</a:t>
            </a:r>
            <a:endParaRPr lang="en-US" baseline="-25000" dirty="0">
              <a:solidFill>
                <a:schemeClr val="bg1">
                  <a:lumMod val="50000"/>
                </a:schemeClr>
              </a:solidFill>
              <a:latin typeface="Arial" pitchFamily="34" charset="0"/>
              <a:cs typeface="Arial" pitchFamily="34" charset="0"/>
            </a:endParaRPr>
          </a:p>
        </p:txBody>
      </p:sp>
      <p:sp>
        <p:nvSpPr>
          <p:cNvPr id="57" name="Hexagon 56"/>
          <p:cNvSpPr/>
          <p:nvPr/>
        </p:nvSpPr>
        <p:spPr>
          <a:xfrm>
            <a:off x="5285509" y="5597239"/>
            <a:ext cx="277091" cy="242454"/>
          </a:xfrm>
          <a:prstGeom prst="hexagon">
            <a:avLst/>
          </a:prstGeom>
          <a:solidFill>
            <a:srgbClr val="FFF28C"/>
          </a:solidFill>
          <a:ln>
            <a:solidFill>
              <a:srgbClr val="CEC1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8" name="TextBox 57"/>
          <p:cNvSpPr txBox="1"/>
          <p:nvPr/>
        </p:nvSpPr>
        <p:spPr>
          <a:xfrm>
            <a:off x="6043545" y="4957764"/>
            <a:ext cx="1260153" cy="338554"/>
          </a:xfrm>
          <a:prstGeom prst="rect">
            <a:avLst/>
          </a:prstGeom>
          <a:noFill/>
        </p:spPr>
        <p:txBody>
          <a:bodyPr wrap="none" rtlCol="0">
            <a:spAutoFit/>
          </a:bodyPr>
          <a:lstStyle/>
          <a:p>
            <a:r>
              <a:rPr lang="en-US" sz="1600" dirty="0" smtClean="0">
                <a:latin typeface="Arial" pitchFamily="34" charset="0"/>
                <a:cs typeface="Arial" pitchFamily="34" charset="0"/>
              </a:rPr>
              <a:t>Free As (III)</a:t>
            </a:r>
            <a:endParaRPr lang="en-US" sz="1600" dirty="0">
              <a:latin typeface="Arial" pitchFamily="34" charset="0"/>
              <a:cs typeface="Arial" pitchFamily="34" charset="0"/>
            </a:endParaRPr>
          </a:p>
        </p:txBody>
      </p:sp>
      <p:sp>
        <p:nvSpPr>
          <p:cNvPr id="59" name="Freeform 58"/>
          <p:cNvSpPr/>
          <p:nvPr/>
        </p:nvSpPr>
        <p:spPr>
          <a:xfrm rot="936411">
            <a:off x="6273488" y="5490694"/>
            <a:ext cx="1003014" cy="323955"/>
          </a:xfrm>
          <a:custGeom>
            <a:avLst/>
            <a:gdLst>
              <a:gd name="connsiteX0" fmla="*/ 0 w 1298222"/>
              <a:gd name="connsiteY0" fmla="*/ 536223 h 536223"/>
              <a:gd name="connsiteX1" fmla="*/ 0 w 1298222"/>
              <a:gd name="connsiteY1" fmla="*/ 536223 h 536223"/>
              <a:gd name="connsiteX2" fmla="*/ 14111 w 1298222"/>
              <a:gd name="connsiteY2" fmla="*/ 409223 h 536223"/>
              <a:gd name="connsiteX3" fmla="*/ 42333 w 1298222"/>
              <a:gd name="connsiteY3" fmla="*/ 366889 h 536223"/>
              <a:gd name="connsiteX4" fmla="*/ 56444 w 1298222"/>
              <a:gd name="connsiteY4" fmla="*/ 324556 h 536223"/>
              <a:gd name="connsiteX5" fmla="*/ 70556 w 1298222"/>
              <a:gd name="connsiteY5" fmla="*/ 296334 h 536223"/>
              <a:gd name="connsiteX6" fmla="*/ 183444 w 1298222"/>
              <a:gd name="connsiteY6" fmla="*/ 183445 h 536223"/>
              <a:gd name="connsiteX7" fmla="*/ 395111 w 1298222"/>
              <a:gd name="connsiteY7" fmla="*/ 155223 h 536223"/>
              <a:gd name="connsiteX8" fmla="*/ 536222 w 1298222"/>
              <a:gd name="connsiteY8" fmla="*/ 98778 h 536223"/>
              <a:gd name="connsiteX9" fmla="*/ 606778 w 1298222"/>
              <a:gd name="connsiteY9" fmla="*/ 0 h 536223"/>
              <a:gd name="connsiteX10" fmla="*/ 860778 w 1298222"/>
              <a:gd name="connsiteY10" fmla="*/ 42334 h 536223"/>
              <a:gd name="connsiteX11" fmla="*/ 1143000 w 1298222"/>
              <a:gd name="connsiteY11" fmla="*/ 169334 h 536223"/>
              <a:gd name="connsiteX12" fmla="*/ 1298222 w 1298222"/>
              <a:gd name="connsiteY12" fmla="*/ 225778 h 536223"/>
              <a:gd name="connsiteX13" fmla="*/ 945444 w 1298222"/>
              <a:gd name="connsiteY13" fmla="*/ 282223 h 536223"/>
              <a:gd name="connsiteX14" fmla="*/ 677333 w 1298222"/>
              <a:gd name="connsiteY14" fmla="*/ 296334 h 536223"/>
              <a:gd name="connsiteX15" fmla="*/ 352778 w 1298222"/>
              <a:gd name="connsiteY15" fmla="*/ 465667 h 536223"/>
              <a:gd name="connsiteX16" fmla="*/ 141111 w 1298222"/>
              <a:gd name="connsiteY16" fmla="*/ 479778 h 536223"/>
              <a:gd name="connsiteX17" fmla="*/ 0 w 1298222"/>
              <a:gd name="connsiteY17" fmla="*/ 536223 h 536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98222" h="536223">
                <a:moveTo>
                  <a:pt x="0" y="536223"/>
                </a:moveTo>
                <a:lnTo>
                  <a:pt x="0" y="536223"/>
                </a:lnTo>
                <a:cubicBezTo>
                  <a:pt x="4704" y="493890"/>
                  <a:pt x="3781" y="450545"/>
                  <a:pt x="14111" y="409223"/>
                </a:cubicBezTo>
                <a:cubicBezTo>
                  <a:pt x="18224" y="392770"/>
                  <a:pt x="34749" y="382058"/>
                  <a:pt x="42333" y="366889"/>
                </a:cubicBezTo>
                <a:cubicBezTo>
                  <a:pt x="48985" y="353585"/>
                  <a:pt x="50920" y="338366"/>
                  <a:pt x="56444" y="324556"/>
                </a:cubicBezTo>
                <a:cubicBezTo>
                  <a:pt x="60350" y="314790"/>
                  <a:pt x="65852" y="305741"/>
                  <a:pt x="70556" y="296334"/>
                </a:cubicBezTo>
                <a:lnTo>
                  <a:pt x="183444" y="183445"/>
                </a:lnTo>
                <a:lnTo>
                  <a:pt x="395111" y="155223"/>
                </a:lnTo>
                <a:lnTo>
                  <a:pt x="536222" y="98778"/>
                </a:lnTo>
                <a:lnTo>
                  <a:pt x="606778" y="0"/>
                </a:lnTo>
                <a:lnTo>
                  <a:pt x="860778" y="42334"/>
                </a:lnTo>
                <a:lnTo>
                  <a:pt x="1143000" y="169334"/>
                </a:lnTo>
                <a:lnTo>
                  <a:pt x="1298222" y="225778"/>
                </a:lnTo>
                <a:lnTo>
                  <a:pt x="945444" y="282223"/>
                </a:lnTo>
                <a:lnTo>
                  <a:pt x="677333" y="296334"/>
                </a:lnTo>
                <a:lnTo>
                  <a:pt x="352778" y="465667"/>
                </a:lnTo>
                <a:lnTo>
                  <a:pt x="141111" y="479778"/>
                </a:lnTo>
                <a:lnTo>
                  <a:pt x="0" y="536223"/>
                </a:lnTo>
                <a:close/>
              </a:path>
            </a:pathLst>
          </a:custGeom>
          <a:solidFill>
            <a:srgbClr val="CEC15B"/>
          </a:solidFill>
          <a:ln>
            <a:solidFill>
              <a:schemeClr val="bg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0" name="Hexagon 59"/>
          <p:cNvSpPr/>
          <p:nvPr/>
        </p:nvSpPr>
        <p:spPr>
          <a:xfrm>
            <a:off x="5590309" y="5491020"/>
            <a:ext cx="277091" cy="242454"/>
          </a:xfrm>
          <a:prstGeom prst="hexagon">
            <a:avLst/>
          </a:prstGeom>
          <a:solidFill>
            <a:srgbClr val="FFF28C"/>
          </a:solidFill>
          <a:ln>
            <a:solidFill>
              <a:srgbClr val="CEC15B"/>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1" name="TextBox 60"/>
          <p:cNvSpPr txBox="1"/>
          <p:nvPr/>
        </p:nvSpPr>
        <p:spPr>
          <a:xfrm>
            <a:off x="6166515" y="5408316"/>
            <a:ext cx="1216960" cy="584775"/>
          </a:xfrm>
          <a:prstGeom prst="rect">
            <a:avLst/>
          </a:prstGeom>
          <a:noFill/>
        </p:spPr>
        <p:txBody>
          <a:bodyPr wrap="square" rtlCol="0">
            <a:spAutoFit/>
          </a:bodyPr>
          <a:lstStyle/>
          <a:p>
            <a:pPr algn="ctr"/>
            <a:r>
              <a:rPr lang="en-US" sz="1600" dirty="0" smtClean="0">
                <a:latin typeface="Arial" pitchFamily="34" charset="0"/>
                <a:cs typeface="Arial" pitchFamily="34" charset="0"/>
              </a:rPr>
              <a:t>As-S mineral</a:t>
            </a:r>
            <a:endParaRPr lang="en-US" sz="1600" dirty="0">
              <a:latin typeface="Arial" pitchFamily="34" charset="0"/>
              <a:cs typeface="Arial" pitchFamily="34" charset="0"/>
            </a:endParaRPr>
          </a:p>
        </p:txBody>
      </p:sp>
      <p:sp>
        <p:nvSpPr>
          <p:cNvPr id="62" name="TextBox 61"/>
          <p:cNvSpPr txBox="1"/>
          <p:nvPr/>
        </p:nvSpPr>
        <p:spPr>
          <a:xfrm>
            <a:off x="6043545" y="3451592"/>
            <a:ext cx="2736272" cy="1031051"/>
          </a:xfrm>
          <a:prstGeom prst="rect">
            <a:avLst/>
          </a:prstGeom>
          <a:noFill/>
        </p:spPr>
        <p:txBody>
          <a:bodyPr wrap="square" rtlCol="0">
            <a:spAutoFit/>
          </a:bodyPr>
          <a:lstStyle/>
          <a:p>
            <a:pPr marL="285750" indent="-285750">
              <a:spcBef>
                <a:spcPts val="300"/>
              </a:spcBef>
              <a:buFont typeface="Arial"/>
              <a:buChar char="•"/>
            </a:pPr>
            <a:r>
              <a:rPr lang="en-US" sz="1400" i="1" dirty="0" smtClean="0">
                <a:solidFill>
                  <a:schemeClr val="tx1">
                    <a:lumMod val="65000"/>
                    <a:lumOff val="35000"/>
                  </a:schemeClr>
                </a:solidFill>
                <a:latin typeface="Arial" pitchFamily="34" charset="0"/>
                <a:cs typeface="Arial" pitchFamily="34" charset="0"/>
              </a:rPr>
              <a:t>As desorption with high pH?</a:t>
            </a:r>
          </a:p>
          <a:p>
            <a:pPr marL="285750" indent="-285750">
              <a:spcBef>
                <a:spcPts val="300"/>
              </a:spcBef>
              <a:buFont typeface="Arial"/>
              <a:buChar char="•"/>
            </a:pPr>
            <a:r>
              <a:rPr lang="en-US" sz="1400" i="1" dirty="0" err="1" smtClean="0">
                <a:solidFill>
                  <a:schemeClr val="tx1">
                    <a:lumMod val="85000"/>
                    <a:lumOff val="15000"/>
                  </a:schemeClr>
                </a:solidFill>
                <a:latin typeface="Arial" pitchFamily="34" charset="0"/>
                <a:cs typeface="Arial" pitchFamily="34" charset="0"/>
              </a:rPr>
              <a:t>Evapoconcentration</a:t>
            </a:r>
            <a:endParaRPr lang="en-US" sz="1400" i="1" dirty="0" smtClean="0">
              <a:solidFill>
                <a:schemeClr val="tx1">
                  <a:lumMod val="85000"/>
                  <a:lumOff val="15000"/>
                </a:schemeClr>
              </a:solidFill>
              <a:latin typeface="Arial" pitchFamily="34" charset="0"/>
              <a:cs typeface="Arial" pitchFamily="34" charset="0"/>
            </a:endParaRPr>
          </a:p>
          <a:p>
            <a:pPr marL="285750" indent="-285750">
              <a:spcBef>
                <a:spcPts val="300"/>
              </a:spcBef>
              <a:buFont typeface="Arial"/>
              <a:buChar char="•"/>
            </a:pPr>
            <a:r>
              <a:rPr lang="en-US" sz="1400" i="1" dirty="0" smtClean="0">
                <a:solidFill>
                  <a:schemeClr val="tx1">
                    <a:lumMod val="65000"/>
                    <a:lumOff val="35000"/>
                  </a:schemeClr>
                </a:solidFill>
                <a:latin typeface="Arial" pitchFamily="34" charset="0"/>
                <a:cs typeface="Arial" pitchFamily="34" charset="0"/>
              </a:rPr>
              <a:t>Sulfide Oxidation at </a:t>
            </a:r>
            <a:r>
              <a:rPr lang="en-US" sz="1400" i="1" dirty="0">
                <a:solidFill>
                  <a:schemeClr val="tx1">
                    <a:lumMod val="65000"/>
                    <a:lumOff val="35000"/>
                  </a:schemeClr>
                </a:solidFill>
                <a:latin typeface="Arial" pitchFamily="34" charset="0"/>
                <a:cs typeface="Arial" pitchFamily="34" charset="0"/>
              </a:rPr>
              <a:t>higher </a:t>
            </a:r>
            <a:r>
              <a:rPr lang="en-US" sz="1400" i="1" dirty="0" smtClean="0">
                <a:solidFill>
                  <a:schemeClr val="tx1">
                    <a:lumMod val="65000"/>
                    <a:lumOff val="35000"/>
                  </a:schemeClr>
                </a:solidFill>
                <a:latin typeface="Arial" pitchFamily="34" charset="0"/>
                <a:cs typeface="Arial" pitchFamily="34" charset="0"/>
              </a:rPr>
              <a:t>Eh? </a:t>
            </a:r>
            <a:endParaRPr lang="en-US" sz="1400" i="1" dirty="0">
              <a:solidFill>
                <a:schemeClr val="tx1">
                  <a:lumMod val="65000"/>
                  <a:lumOff val="35000"/>
                </a:schemeClr>
              </a:solidFill>
              <a:latin typeface="Arial" pitchFamily="34" charset="0"/>
              <a:cs typeface="Arial" pitchFamily="34" charset="0"/>
            </a:endParaRPr>
          </a:p>
        </p:txBody>
      </p:sp>
      <p:sp>
        <p:nvSpPr>
          <p:cNvPr id="63" name="Bent Arrow 62"/>
          <p:cNvSpPr/>
          <p:nvPr/>
        </p:nvSpPr>
        <p:spPr>
          <a:xfrm rot="16200000">
            <a:off x="7242461" y="1310410"/>
            <a:ext cx="785093" cy="1858815"/>
          </a:xfrm>
          <a:prstGeom prst="bentArrow">
            <a:avLst>
              <a:gd name="adj1" fmla="val 50993"/>
              <a:gd name="adj2" fmla="val 50000"/>
              <a:gd name="adj3" fmla="val 20021"/>
              <a:gd name="adj4" fmla="val 7330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Arial" pitchFamily="34" charset="0"/>
              <a:cs typeface="Arial" pitchFamily="34" charset="0"/>
            </a:endParaRPr>
          </a:p>
        </p:txBody>
      </p:sp>
      <p:sp>
        <p:nvSpPr>
          <p:cNvPr id="64" name="Bent Arrow 63"/>
          <p:cNvSpPr/>
          <p:nvPr/>
        </p:nvSpPr>
        <p:spPr>
          <a:xfrm rot="5400000" flipH="1">
            <a:off x="3419762" y="-983674"/>
            <a:ext cx="785093" cy="6405416"/>
          </a:xfrm>
          <a:prstGeom prst="bentArrow">
            <a:avLst>
              <a:gd name="adj1" fmla="val 50993"/>
              <a:gd name="adj2" fmla="val 50000"/>
              <a:gd name="adj3" fmla="val 20021"/>
              <a:gd name="adj4" fmla="val 7330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latin typeface="Arial" pitchFamily="34" charset="0"/>
              <a:cs typeface="Arial" pitchFamily="34" charset="0"/>
            </a:endParaRPr>
          </a:p>
        </p:txBody>
      </p:sp>
      <p:sp>
        <p:nvSpPr>
          <p:cNvPr id="65" name="Freeform 64"/>
          <p:cNvSpPr/>
          <p:nvPr/>
        </p:nvSpPr>
        <p:spPr>
          <a:xfrm flipH="1">
            <a:off x="7086600" y="5793517"/>
            <a:ext cx="2070714" cy="777941"/>
          </a:xfrm>
          <a:custGeom>
            <a:avLst/>
            <a:gdLst>
              <a:gd name="connsiteX0" fmla="*/ 61648 w 6090863"/>
              <a:gd name="connsiteY0" fmla="*/ 1984968 h 2157573"/>
              <a:gd name="connsiteX1" fmla="*/ 357561 w 6090863"/>
              <a:gd name="connsiteY1" fmla="*/ 998649 h 2157573"/>
              <a:gd name="connsiteX2" fmla="*/ 1146660 w 6090863"/>
              <a:gd name="connsiteY2" fmla="*/ 283567 h 2157573"/>
              <a:gd name="connsiteX3" fmla="*/ 2231672 w 6090863"/>
              <a:gd name="connsiteY3" fmla="*/ 0 h 2157573"/>
              <a:gd name="connsiteX4" fmla="*/ 4179762 w 6090863"/>
              <a:gd name="connsiteY4" fmla="*/ 382199 h 2157573"/>
              <a:gd name="connsiteX5" fmla="*/ 6090863 w 6090863"/>
              <a:gd name="connsiteY5" fmla="*/ 2157573 h 2157573"/>
              <a:gd name="connsiteX6" fmla="*/ 0 w 6090863"/>
              <a:gd name="connsiteY6" fmla="*/ 2095929 h 2157573"/>
              <a:gd name="connsiteX7" fmla="*/ 61648 w 6090863"/>
              <a:gd name="connsiteY7" fmla="*/ 1984968 h 215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0863" h="2157573">
                <a:moveTo>
                  <a:pt x="61648" y="1984968"/>
                </a:moveTo>
                <a:lnTo>
                  <a:pt x="357561" y="998649"/>
                </a:lnTo>
                <a:lnTo>
                  <a:pt x="1146660" y="283567"/>
                </a:lnTo>
                <a:lnTo>
                  <a:pt x="2231672" y="0"/>
                </a:lnTo>
                <a:lnTo>
                  <a:pt x="4179762" y="382199"/>
                </a:lnTo>
                <a:lnTo>
                  <a:pt x="6090863" y="2157573"/>
                </a:lnTo>
                <a:lnTo>
                  <a:pt x="0" y="2095929"/>
                </a:lnTo>
                <a:lnTo>
                  <a:pt x="61648" y="1984968"/>
                </a:lnTo>
                <a:close/>
              </a:path>
            </a:pathLst>
          </a:custGeom>
          <a:gradFill flip="none" rotWithShape="1">
            <a:gsLst>
              <a:gs pos="0">
                <a:schemeClr val="accent6">
                  <a:lumMod val="75000"/>
                </a:schemeClr>
              </a:gs>
              <a:gs pos="100000">
                <a:schemeClr val="bg1">
                  <a:lumMod val="50000"/>
                </a:schemeClr>
              </a:gs>
            </a:gsLst>
            <a:lin ang="0" scaled="1"/>
            <a:tileRect/>
          </a:gra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9" name="TextBox 68"/>
          <p:cNvSpPr txBox="1"/>
          <p:nvPr/>
        </p:nvSpPr>
        <p:spPr>
          <a:xfrm>
            <a:off x="2285999" y="3948539"/>
            <a:ext cx="500458" cy="276999"/>
          </a:xfrm>
          <a:prstGeom prst="rect">
            <a:avLst/>
          </a:prstGeom>
          <a:noFill/>
        </p:spPr>
        <p:txBody>
          <a:bodyPr wrap="none" rtlCol="0">
            <a:spAutoFit/>
          </a:bodyPr>
          <a:lstStyle/>
          <a:p>
            <a:r>
              <a:rPr lang="en-US" sz="1200" i="1" dirty="0" smtClean="0">
                <a:latin typeface="Arial" pitchFamily="34" charset="0"/>
                <a:cs typeface="Arial" pitchFamily="34" charset="0"/>
              </a:rPr>
              <a:t>SRB</a:t>
            </a:r>
            <a:endParaRPr lang="en-US" sz="1200" i="1" dirty="0">
              <a:latin typeface="Arial" pitchFamily="34" charset="0"/>
              <a:cs typeface="Arial" pitchFamily="34" charset="0"/>
            </a:endParaRPr>
          </a:p>
        </p:txBody>
      </p:sp>
      <p:sp>
        <p:nvSpPr>
          <p:cNvPr id="70" name="TextBox 69"/>
          <p:cNvSpPr txBox="1"/>
          <p:nvPr/>
        </p:nvSpPr>
        <p:spPr>
          <a:xfrm>
            <a:off x="1179950" y="5521026"/>
            <a:ext cx="901209" cy="276999"/>
          </a:xfrm>
          <a:prstGeom prst="rect">
            <a:avLst/>
          </a:prstGeom>
          <a:noFill/>
        </p:spPr>
        <p:txBody>
          <a:bodyPr wrap="none" rtlCol="0">
            <a:spAutoFit/>
          </a:bodyPr>
          <a:lstStyle/>
          <a:p>
            <a:r>
              <a:rPr lang="en-US" sz="1200" i="1" dirty="0" err="1" smtClean="0">
                <a:latin typeface="Arial" pitchFamily="34" charset="0"/>
                <a:cs typeface="Arial" pitchFamily="34" charset="0"/>
              </a:rPr>
              <a:t>Geobacter</a:t>
            </a:r>
            <a:endParaRPr lang="en-US" sz="1200" i="1" dirty="0">
              <a:latin typeface="Arial" pitchFamily="34" charset="0"/>
              <a:cs typeface="Arial" pitchFamily="34" charset="0"/>
            </a:endParaRPr>
          </a:p>
        </p:txBody>
      </p:sp>
      <p:sp>
        <p:nvSpPr>
          <p:cNvPr id="71" name="Oval 70"/>
          <p:cNvSpPr/>
          <p:nvPr/>
        </p:nvSpPr>
        <p:spPr>
          <a:xfrm>
            <a:off x="4859867" y="1036221"/>
            <a:ext cx="719277" cy="320692"/>
          </a:xfrm>
          <a:prstGeom prst="ellipse">
            <a:avLst/>
          </a:prstGeom>
          <a:solidFill>
            <a:srgbClr val="FFFF00">
              <a:alpha val="22000"/>
            </a:srgbClr>
          </a:solidFill>
          <a:ln w="57150">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72" name="TextBox 71"/>
          <p:cNvSpPr txBox="1"/>
          <p:nvPr/>
        </p:nvSpPr>
        <p:spPr>
          <a:xfrm>
            <a:off x="5046133" y="1282580"/>
            <a:ext cx="910827" cy="369332"/>
          </a:xfrm>
          <a:prstGeom prst="rect">
            <a:avLst/>
          </a:prstGeom>
          <a:noFill/>
        </p:spPr>
        <p:txBody>
          <a:bodyPr wrap="none" rtlCol="0">
            <a:spAutoFit/>
          </a:bodyPr>
          <a:lstStyle/>
          <a:p>
            <a:r>
              <a:rPr lang="en-US" dirty="0" smtClean="0">
                <a:solidFill>
                  <a:schemeClr val="bg1">
                    <a:lumMod val="50000"/>
                  </a:schemeClr>
                </a:solidFill>
                <a:latin typeface="Arial" pitchFamily="34" charset="0"/>
                <a:cs typeface="Arial" pitchFamily="34" charset="0"/>
              </a:rPr>
              <a:t>CaCO</a:t>
            </a:r>
            <a:r>
              <a:rPr lang="en-US" baseline="-25000" dirty="0" smtClean="0">
                <a:solidFill>
                  <a:schemeClr val="bg1">
                    <a:lumMod val="50000"/>
                  </a:schemeClr>
                </a:solidFill>
                <a:latin typeface="Arial" pitchFamily="34" charset="0"/>
                <a:cs typeface="Arial" pitchFamily="34" charset="0"/>
              </a:rPr>
              <a:t>3</a:t>
            </a:r>
            <a:endParaRPr lang="en-US" baseline="-25000" dirty="0">
              <a:solidFill>
                <a:schemeClr val="bg1">
                  <a:lumMod val="50000"/>
                </a:schemeClr>
              </a:solidFill>
              <a:latin typeface="Arial" pitchFamily="34" charset="0"/>
              <a:cs typeface="Arial" pitchFamily="34" charset="0"/>
            </a:endParaRPr>
          </a:p>
        </p:txBody>
      </p:sp>
      <p:sp>
        <p:nvSpPr>
          <p:cNvPr id="73" name="Right Brace 72"/>
          <p:cNvSpPr/>
          <p:nvPr/>
        </p:nvSpPr>
        <p:spPr>
          <a:xfrm rot="16761610">
            <a:off x="6446712" y="4093837"/>
            <a:ext cx="394282" cy="1390696"/>
          </a:xfrm>
          <a:prstGeom prst="rightBrace">
            <a:avLst>
              <a:gd name="adj1" fmla="val 25000"/>
              <a:gd name="adj2" fmla="val 65340"/>
            </a:avLst>
          </a:prstGeom>
          <a:ln w="9525" cmpd="sng">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Arial" pitchFamily="34" charset="0"/>
              <a:cs typeface="Arial" pitchFamily="34" charset="0"/>
            </a:endParaRPr>
          </a:p>
        </p:txBody>
      </p:sp>
      <p:sp>
        <p:nvSpPr>
          <p:cNvPr id="67" name="Oval 66"/>
          <p:cNvSpPr/>
          <p:nvPr/>
        </p:nvSpPr>
        <p:spPr>
          <a:xfrm>
            <a:off x="6705600" y="1297255"/>
            <a:ext cx="533400" cy="455345"/>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4693436" y="698499"/>
            <a:ext cx="1147150" cy="369332"/>
          </a:xfrm>
          <a:prstGeom prst="rect">
            <a:avLst/>
          </a:prstGeom>
          <a:noFill/>
        </p:spPr>
        <p:txBody>
          <a:bodyPr wrap="square" rtlCol="0">
            <a:spAutoFit/>
          </a:bodyPr>
          <a:lstStyle/>
          <a:p>
            <a:r>
              <a:rPr lang="en-US" b="1" dirty="0" err="1" smtClean="0">
                <a:latin typeface="Arial" pitchFamily="34" charset="0"/>
                <a:cs typeface="Arial" pitchFamily="34" charset="0"/>
              </a:rPr>
              <a:t>Calcrete</a:t>
            </a:r>
            <a:r>
              <a:rPr lang="en-US" b="1" dirty="0" smtClean="0">
                <a:latin typeface="Arial" pitchFamily="34" charset="0"/>
                <a:cs typeface="Arial" pitchFamily="34" charset="0"/>
              </a:rPr>
              <a:t> </a:t>
            </a:r>
            <a:endParaRPr lang="en-US" b="1" dirty="0">
              <a:latin typeface="Arial" pitchFamily="34" charset="0"/>
              <a:cs typeface="Arial" pitchFamily="34" charset="0"/>
            </a:endParaRPr>
          </a:p>
        </p:txBody>
      </p:sp>
      <p:sp>
        <p:nvSpPr>
          <p:cNvPr id="74" name="TextBox 73"/>
          <p:cNvSpPr txBox="1"/>
          <p:nvPr/>
        </p:nvSpPr>
        <p:spPr>
          <a:xfrm>
            <a:off x="6497281" y="927923"/>
            <a:ext cx="914400" cy="369332"/>
          </a:xfrm>
          <a:prstGeom prst="rect">
            <a:avLst/>
          </a:prstGeom>
          <a:noFill/>
        </p:spPr>
        <p:txBody>
          <a:bodyPr wrap="square" rtlCol="0">
            <a:spAutoFit/>
          </a:bodyPr>
          <a:lstStyle/>
          <a:p>
            <a:r>
              <a:rPr lang="en-US" b="1" dirty="0" smtClean="0">
                <a:latin typeface="Arial" pitchFamily="34" charset="0"/>
                <a:cs typeface="Arial" pitchFamily="34" charset="0"/>
              </a:rPr>
              <a:t>Center </a:t>
            </a:r>
            <a:endParaRPr lang="en-US" b="1" dirty="0">
              <a:latin typeface="Arial" pitchFamily="34" charset="0"/>
              <a:cs typeface="Arial" pitchFamily="34" charset="0"/>
            </a:endParaRPr>
          </a:p>
        </p:txBody>
      </p:sp>
      <p:sp>
        <p:nvSpPr>
          <p:cNvPr id="76" name="Oval 75"/>
          <p:cNvSpPr/>
          <p:nvPr/>
        </p:nvSpPr>
        <p:spPr>
          <a:xfrm>
            <a:off x="2604936" y="1036221"/>
            <a:ext cx="502276" cy="320692"/>
          </a:xfrm>
          <a:prstGeom prst="ellipse">
            <a:avLst/>
          </a:prstGeom>
          <a:noFill/>
          <a:ln w="28575"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TextBox 76"/>
          <p:cNvSpPr txBox="1"/>
          <p:nvPr/>
        </p:nvSpPr>
        <p:spPr>
          <a:xfrm>
            <a:off x="2438400" y="1356913"/>
            <a:ext cx="914400" cy="369332"/>
          </a:xfrm>
          <a:prstGeom prst="rect">
            <a:avLst/>
          </a:prstGeom>
          <a:noFill/>
        </p:spPr>
        <p:txBody>
          <a:bodyPr wrap="square" rtlCol="0">
            <a:spAutoFit/>
          </a:bodyPr>
          <a:lstStyle/>
          <a:p>
            <a:r>
              <a:rPr lang="en-US" b="1" dirty="0" smtClean="0">
                <a:latin typeface="Arial" pitchFamily="34" charset="0"/>
                <a:cs typeface="Arial" pitchFamily="34" charset="0"/>
              </a:rPr>
              <a:t>Edge </a:t>
            </a:r>
            <a:endParaRPr lang="en-US" b="1" dirty="0">
              <a:latin typeface="Arial" pitchFamily="34" charset="0"/>
              <a:cs typeface="Arial" pitchFamily="34" charset="0"/>
            </a:endParaRPr>
          </a:p>
        </p:txBody>
      </p:sp>
      <p:sp>
        <p:nvSpPr>
          <p:cNvPr id="3" name="TextBox 2"/>
          <p:cNvSpPr txBox="1"/>
          <p:nvPr/>
        </p:nvSpPr>
        <p:spPr>
          <a:xfrm>
            <a:off x="7353686" y="4957626"/>
            <a:ext cx="1426132" cy="646331"/>
          </a:xfrm>
          <a:prstGeom prst="rect">
            <a:avLst/>
          </a:prstGeom>
          <a:solidFill>
            <a:schemeClr val="accent6">
              <a:lumMod val="60000"/>
              <a:lumOff val="40000"/>
            </a:schemeClr>
          </a:solidFill>
        </p:spPr>
        <p:txBody>
          <a:bodyPr wrap="square" rtlCol="0">
            <a:spAutoFit/>
          </a:bodyPr>
          <a:lstStyle/>
          <a:p>
            <a:pPr marL="171450" indent="-171450">
              <a:buFont typeface="Arial" pitchFamily="34" charset="0"/>
              <a:buChar char="•"/>
            </a:pPr>
            <a:r>
              <a:rPr lang="en-US" sz="1200" b="1" i="1" dirty="0" smtClean="0">
                <a:latin typeface="Arial" pitchFamily="34" charset="0"/>
                <a:cs typeface="Arial" pitchFamily="34" charset="0"/>
              </a:rPr>
              <a:t>As(III) </a:t>
            </a:r>
            <a:r>
              <a:rPr lang="en-US" sz="1200" b="1" i="1" dirty="0">
                <a:latin typeface="Arial" pitchFamily="34" charset="0"/>
                <a:cs typeface="Arial" pitchFamily="34" charset="0"/>
              </a:rPr>
              <a:t>(23.5</a:t>
            </a:r>
            <a:r>
              <a:rPr lang="en-US" sz="1200" b="1" i="1" dirty="0" smtClean="0">
                <a:latin typeface="Arial" pitchFamily="34" charset="0"/>
                <a:cs typeface="Arial" pitchFamily="34" charset="0"/>
              </a:rPr>
              <a:t>%) </a:t>
            </a:r>
          </a:p>
          <a:p>
            <a:pPr marL="171450" indent="-171450">
              <a:buFont typeface="Arial" pitchFamily="34" charset="0"/>
              <a:buChar char="•"/>
            </a:pPr>
            <a:r>
              <a:rPr lang="en-US" sz="1200" b="1" i="1" dirty="0" smtClean="0">
                <a:latin typeface="Arial" pitchFamily="34" charset="0"/>
                <a:cs typeface="Arial" pitchFamily="34" charset="0"/>
              </a:rPr>
              <a:t>Orpiment  </a:t>
            </a:r>
            <a:r>
              <a:rPr lang="en-US" sz="1200" b="1" i="1" dirty="0">
                <a:latin typeface="Arial" pitchFamily="34" charset="0"/>
                <a:cs typeface="Arial" pitchFamily="34" charset="0"/>
              </a:rPr>
              <a:t>(76.5%) As</a:t>
            </a:r>
          </a:p>
        </p:txBody>
      </p:sp>
      <p:sp>
        <p:nvSpPr>
          <p:cNvPr id="75" name="TextBox 74"/>
          <p:cNvSpPr txBox="1"/>
          <p:nvPr/>
        </p:nvSpPr>
        <p:spPr>
          <a:xfrm>
            <a:off x="699154" y="3529513"/>
            <a:ext cx="3962400" cy="523220"/>
          </a:xfrm>
          <a:prstGeom prst="rect">
            <a:avLst/>
          </a:prstGeom>
          <a:noFill/>
        </p:spPr>
        <p:txBody>
          <a:bodyPr wrap="square" rtlCol="0">
            <a:spAutoFit/>
          </a:bodyPr>
          <a:lstStyle/>
          <a:p>
            <a:pPr algn="ctr">
              <a:spcBef>
                <a:spcPts val="300"/>
              </a:spcBef>
            </a:pPr>
            <a:r>
              <a:rPr lang="en-US" sz="2800" b="1" dirty="0" smtClean="0">
                <a:latin typeface="Arial" pitchFamily="34" charset="0"/>
                <a:cs typeface="Arial" pitchFamily="34" charset="0"/>
              </a:rPr>
              <a:t>Needs further study </a:t>
            </a:r>
            <a:endParaRPr lang="en-US" sz="2800" b="1" baseline="30000" dirty="0">
              <a:latin typeface="Arial" pitchFamily="34" charset="0"/>
              <a:cs typeface="Arial" pitchFamily="34" charset="0"/>
            </a:endParaRPr>
          </a:p>
        </p:txBody>
      </p:sp>
      <p:sp>
        <p:nvSpPr>
          <p:cNvPr id="78" name="TextBox 77"/>
          <p:cNvSpPr txBox="1"/>
          <p:nvPr/>
        </p:nvSpPr>
        <p:spPr>
          <a:xfrm>
            <a:off x="688871" y="2609671"/>
            <a:ext cx="2528548" cy="1200329"/>
          </a:xfrm>
          <a:prstGeom prst="rect">
            <a:avLst/>
          </a:prstGeom>
          <a:noFill/>
        </p:spPr>
        <p:txBody>
          <a:bodyPr wrap="square" rtlCol="0">
            <a:spAutoFit/>
          </a:bodyPr>
          <a:lstStyle/>
          <a:p>
            <a:r>
              <a:rPr lang="en-US" b="1" dirty="0" smtClean="0">
                <a:latin typeface="Arial" pitchFamily="34" charset="0"/>
                <a:cs typeface="Arial" pitchFamily="34" charset="0"/>
              </a:rPr>
              <a:t>Biotic Mechanism</a:t>
            </a:r>
          </a:p>
          <a:p>
            <a:pPr marL="285750" indent="-285750">
              <a:buFont typeface="Arial" pitchFamily="34" charset="0"/>
              <a:buChar char="•"/>
            </a:pPr>
            <a:r>
              <a:rPr lang="en-US" dirty="0" smtClean="0">
                <a:latin typeface="Arial" pitchFamily="34" charset="0"/>
                <a:cs typeface="Arial" pitchFamily="34" charset="0"/>
              </a:rPr>
              <a:t>DOM consumption and reducing conditions</a:t>
            </a:r>
            <a:endParaRPr lang="en-US" dirty="0">
              <a:latin typeface="Arial" pitchFamily="34" charset="0"/>
              <a:cs typeface="Arial" pitchFamily="34" charset="0"/>
            </a:endParaRPr>
          </a:p>
        </p:txBody>
      </p:sp>
    </p:spTree>
    <p:extLst>
      <p:ext uri="{BB962C8B-B14F-4D97-AF65-F5344CB8AC3E}">
        <p14:creationId xmlns:p14="http://schemas.microsoft.com/office/powerpoint/2010/main" val="615766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0" presetClass="path" presetSubtype="0" accel="50000" decel="50000" fill="hold" grpId="0" nodeType="withEffect">
                                  <p:stCondLst>
                                    <p:cond delay="0"/>
                                  </p:stCondLst>
                                  <p:childTnLst>
                                    <p:animMotion origin="layout" path="M -0.53333 -0.00439 C -0.50382 -0.00347 -0.47673 -0.00046 -0.44791 0.00139 C -0.41198 -0.00023 -0.37691 -0.00347 -0.34097 -0.00439 C -0.22725 -0.00277 -0.11354 -3.7037E-6 -3.33333E-6 -3.7037E-6 " pathEditMode="relative" rAng="0" ptsTypes="fffA">
                                      <p:cBhvr>
                                        <p:cTn id="8" dur="2000" fill="hold"/>
                                        <p:tgtEl>
                                          <p:spTgt spid="64"/>
                                        </p:tgtEl>
                                        <p:attrNameLst>
                                          <p:attrName>ppt_x</p:attrName>
                                          <p:attrName>ppt_y</p:attrName>
                                        </p:attrNameLst>
                                      </p:cBhvr>
                                      <p:rCtr x="26667" y="278"/>
                                    </p:animMotion>
                                  </p:childTnLst>
                                </p:cTn>
                              </p:par>
                            </p:childTnLst>
                          </p:cTn>
                        </p:par>
                        <p:par>
                          <p:cTn id="9" fill="hold">
                            <p:stCondLst>
                              <p:cond delay="2000"/>
                            </p:stCondLst>
                            <p:childTnLst>
                              <p:par>
                                <p:cTn id="10" presetID="1" presetClass="entr" presetSubtype="0" fill="hold" grpId="1" nodeType="afterEffect">
                                  <p:stCondLst>
                                    <p:cond delay="0"/>
                                  </p:stCondLst>
                                  <p:childTnLst>
                                    <p:set>
                                      <p:cBhvr>
                                        <p:cTn id="11" dur="1" fill="hold">
                                          <p:stCondLst>
                                            <p:cond delay="0"/>
                                          </p:stCondLst>
                                        </p:cTn>
                                        <p:tgtEl>
                                          <p:spTgt spid="63"/>
                                        </p:tgtEl>
                                        <p:attrNameLst>
                                          <p:attrName>style.visibility</p:attrName>
                                        </p:attrNameLst>
                                      </p:cBhvr>
                                      <p:to>
                                        <p:strVal val="visible"/>
                                      </p:to>
                                    </p:set>
                                  </p:childTnLst>
                                </p:cTn>
                              </p:par>
                              <p:par>
                                <p:cTn id="12" presetID="0" presetClass="path" presetSubtype="0" accel="50000" decel="50000" fill="hold" grpId="0" nodeType="withEffect">
                                  <p:stCondLst>
                                    <p:cond delay="0"/>
                                  </p:stCondLst>
                                  <p:childTnLst>
                                    <p:animMotion origin="layout" path="M 0.15469 -0.00671 C 0.06789 0.00416 0.11945 1.85185E-6 -3.33333E-6 1.85185E-6 " pathEditMode="relative" rAng="0" ptsTypes="fA">
                                      <p:cBhvr>
                                        <p:cTn id="13" dur="2000" fill="hold"/>
                                        <p:tgtEl>
                                          <p:spTgt spid="63"/>
                                        </p:tgtEl>
                                        <p:attrNameLst>
                                          <p:attrName>ppt_x</p:attrName>
                                          <p:attrName>ppt_y</p:attrName>
                                        </p:attrNameLst>
                                      </p:cBhvr>
                                      <p:rCtr x="-7743" y="532"/>
                                    </p:animMotion>
                                  </p:childTnLst>
                                </p:cTn>
                              </p:par>
                              <p:par>
                                <p:cTn id="14" presetID="1"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1" nodeType="clickEffect">
                                  <p:stCondLst>
                                    <p:cond delay="0"/>
                                  </p:stCondLst>
                                  <p:childTnLst>
                                    <p:set>
                                      <p:cBhvr>
                                        <p:cTn id="47" dur="1" fill="hold">
                                          <p:stCondLst>
                                            <p:cond delay="0"/>
                                          </p:stCondLst>
                                        </p:cTn>
                                        <p:tgtEl>
                                          <p:spTgt spid="45">
                                            <p:txEl>
                                              <p:pRg st="0" end="0"/>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52"/>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50"/>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46"/>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69"/>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5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43"/>
                                        </p:tgtEl>
                                        <p:attrNameLst>
                                          <p:attrName>style.visibility</p:attrName>
                                        </p:attrNameLst>
                                      </p:cBhvr>
                                      <p:to>
                                        <p:strVal val="visible"/>
                                      </p:to>
                                    </p:set>
                                  </p:childTnLst>
                                </p:cTn>
                              </p:par>
                              <p:par>
                                <p:cTn id="64" presetID="1" presetClass="entr" presetSubtype="0"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55"/>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56"/>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60"/>
                                        </p:tgtEl>
                                        <p:attrNameLst>
                                          <p:attrName>style.visibility</p:attrName>
                                        </p:attrNameLst>
                                      </p:cBhvr>
                                      <p:to>
                                        <p:strVal val="visible"/>
                                      </p:to>
                                    </p:set>
                                  </p:childTnLst>
                                </p:cTn>
                              </p:par>
                              <p:par>
                                <p:cTn id="74" presetID="1" presetClass="entr" presetSubtype="0" fill="hold" grpId="0" nodeType="withEffect">
                                  <p:stCondLst>
                                    <p:cond delay="0"/>
                                  </p:stCondLst>
                                  <p:childTnLst>
                                    <p:set>
                                      <p:cBhvr>
                                        <p:cTn id="75" dur="1" fill="hold">
                                          <p:stCondLst>
                                            <p:cond delay="0"/>
                                          </p:stCondLst>
                                        </p:cTn>
                                        <p:tgtEl>
                                          <p:spTgt spid="57"/>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2"/>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21"/>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1" nodeType="clickEffect">
                                  <p:stCondLst>
                                    <p:cond delay="0"/>
                                  </p:stCondLst>
                                  <p:childTnLst>
                                    <p:set>
                                      <p:cBhvr>
                                        <p:cTn id="85" dur="1" fill="hold">
                                          <p:stCondLst>
                                            <p:cond delay="0"/>
                                          </p:stCondLst>
                                        </p:cTn>
                                        <p:tgtEl>
                                          <p:spTgt spid="75"/>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xit" presetSubtype="0" fill="hold" grpId="0" nodeType="clickEffect">
                                  <p:stCondLst>
                                    <p:cond delay="0"/>
                                  </p:stCondLst>
                                  <p:childTnLst>
                                    <p:set>
                                      <p:cBhvr>
                                        <p:cTn id="89" dur="1" fill="hold">
                                          <p:stCondLst>
                                            <p:cond delay="0"/>
                                          </p:stCondLst>
                                        </p:cTn>
                                        <p:tgtEl>
                                          <p:spTgt spid="75"/>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3" presetClass="emph" presetSubtype="2" fill="hold" grpId="1" nodeType="clickEffect">
                                  <p:stCondLst>
                                    <p:cond delay="0"/>
                                  </p:stCondLst>
                                  <p:childTnLst>
                                    <p:animClr clrSpc="rgb" dir="cw">
                                      <p:cBhvr override="childStyle">
                                        <p:cTn id="93" dur="2000" fill="hold"/>
                                        <p:tgtEl>
                                          <p:spTgt spid="51"/>
                                        </p:tgtEl>
                                        <p:attrNameLst>
                                          <p:attrName>style.color</p:attrName>
                                        </p:attrNameLst>
                                      </p:cBhvr>
                                      <p:to>
                                        <a:srgbClr val="7F7F7F"/>
                                      </p:to>
                                    </p:animClr>
                                  </p:childTnLst>
                                </p:cTn>
                              </p:par>
                              <p:par>
                                <p:cTn id="94" presetID="3" presetClass="emph" presetSubtype="2" fill="hold" nodeType="withEffect">
                                  <p:stCondLst>
                                    <p:cond delay="0"/>
                                  </p:stCondLst>
                                  <p:childTnLst>
                                    <p:animClr clrSpc="rgb" dir="cw">
                                      <p:cBhvr override="childStyle">
                                        <p:cTn id="95" dur="2000" fill="hold"/>
                                        <p:tgtEl>
                                          <p:spTgt spid="45">
                                            <p:txEl>
                                              <p:pRg st="0" end="0"/>
                                            </p:txEl>
                                          </p:spTgt>
                                        </p:tgtEl>
                                        <p:attrNameLst>
                                          <p:attrName>style.color</p:attrName>
                                        </p:attrNameLst>
                                      </p:cBhvr>
                                      <p:to>
                                        <a:srgbClr val="7F7F7F"/>
                                      </p:to>
                                    </p:animClr>
                                  </p:childTnLst>
                                </p:cTn>
                              </p:par>
                              <p:par>
                                <p:cTn id="96" presetID="1" presetClass="emph" presetSubtype="2" fill="hold" nodeType="withEffect">
                                  <p:stCondLst>
                                    <p:cond delay="0"/>
                                  </p:stCondLst>
                                  <p:childTnLst>
                                    <p:animClr clrSpc="rgb" dir="cw">
                                      <p:cBhvr>
                                        <p:cTn id="97" dur="2000" fill="hold"/>
                                        <p:tgtEl>
                                          <p:spTgt spid="52"/>
                                        </p:tgtEl>
                                        <p:attrNameLst>
                                          <p:attrName>fillcolor</p:attrName>
                                        </p:attrNameLst>
                                      </p:cBhvr>
                                      <p:to>
                                        <a:srgbClr val="7F7F7F"/>
                                      </p:to>
                                    </p:animClr>
                                    <p:set>
                                      <p:cBhvr>
                                        <p:cTn id="98" dur="2000" fill="hold"/>
                                        <p:tgtEl>
                                          <p:spTgt spid="52"/>
                                        </p:tgtEl>
                                        <p:attrNameLst>
                                          <p:attrName>fill.type</p:attrName>
                                        </p:attrNameLst>
                                      </p:cBhvr>
                                      <p:to>
                                        <p:strVal val="solid"/>
                                      </p:to>
                                    </p:set>
                                    <p:set>
                                      <p:cBhvr>
                                        <p:cTn id="99" dur="2000" fill="hold"/>
                                        <p:tgtEl>
                                          <p:spTgt spid="52"/>
                                        </p:tgtEl>
                                        <p:attrNameLst>
                                          <p:attrName>fill.on</p:attrName>
                                        </p:attrNameLst>
                                      </p:cBhvr>
                                      <p:to>
                                        <p:strVal val="tru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78"/>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53"/>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childTnLst>
                                    <p:set>
                                      <p:cBhvr>
                                        <p:cTn id="113" dur="1" fill="hold">
                                          <p:stCondLst>
                                            <p:cond delay="0"/>
                                          </p:stCondLst>
                                        </p:cTn>
                                        <p:tgtEl>
                                          <p:spTgt spid="42"/>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58"/>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73"/>
                                        </p:tgtEl>
                                        <p:attrNameLst>
                                          <p:attrName>style.visibility</p:attrName>
                                        </p:attrNameLst>
                                      </p:cBhvr>
                                      <p:to>
                                        <p:strVal val="visible"/>
                                      </p:to>
                                    </p:set>
                                  </p:childTnLst>
                                </p:cTn>
                              </p:par>
                              <p:par>
                                <p:cTn id="120" presetID="1" presetClass="entr" presetSubtype="0" fill="hold" grpId="0" nodeType="withEffect">
                                  <p:stCondLst>
                                    <p:cond delay="0"/>
                                  </p:stCondLst>
                                  <p:childTnLst>
                                    <p:set>
                                      <p:cBhvr>
                                        <p:cTn id="121"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2" grpId="0" animBg="1"/>
      <p:bldP spid="23" grpId="0" animBg="1"/>
      <p:bldP spid="29" grpId="0"/>
      <p:bldP spid="30" grpId="0" animBg="1"/>
      <p:bldP spid="31" grpId="0"/>
      <p:bldP spid="32" grpId="0"/>
      <p:bldP spid="33" grpId="0" animBg="1"/>
      <p:bldP spid="34" grpId="0"/>
      <p:bldP spid="35" grpId="0"/>
      <p:bldP spid="39" grpId="0" animBg="1"/>
      <p:bldP spid="41" grpId="0" animBg="1"/>
      <p:bldP spid="42" grpId="0" animBg="1"/>
      <p:bldP spid="45" grpId="1" build="allAtOnce"/>
      <p:bldP spid="50" grpId="0"/>
      <p:bldP spid="51" grpId="0"/>
      <p:bldP spid="51" grpId="1"/>
      <p:bldP spid="53" grpId="0" animBg="1"/>
      <p:bldP spid="54" grpId="0"/>
      <p:bldP spid="56" grpId="0"/>
      <p:bldP spid="57" grpId="0" animBg="1"/>
      <p:bldP spid="58" grpId="0"/>
      <p:bldP spid="60" grpId="0" animBg="1"/>
      <p:bldP spid="62" grpId="0"/>
      <p:bldP spid="63" grpId="0" animBg="1"/>
      <p:bldP spid="63" grpId="1" animBg="1"/>
      <p:bldP spid="64" grpId="0" animBg="1"/>
      <p:bldP spid="64" grpId="1" animBg="1"/>
      <p:bldP spid="69" grpId="0"/>
      <p:bldP spid="70" grpId="0"/>
      <p:bldP spid="73" grpId="0" animBg="1"/>
      <p:bldP spid="75" grpId="0"/>
      <p:bldP spid="75" grpId="1"/>
      <p:bldP spid="7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8600"/>
            <a:ext cx="8763000" cy="64770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457200" y="1295400"/>
            <a:ext cx="8229600" cy="5029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endParaRPr lang="en-US" dirty="0">
              <a:solidFill>
                <a:schemeClr val="tx1"/>
              </a:solidFill>
              <a:latin typeface="Arial" pitchFamily="34" charset="0"/>
              <a:cs typeface="Arial" pitchFamily="34" charset="0"/>
            </a:endParaRPr>
          </a:p>
        </p:txBody>
      </p:sp>
      <p:sp>
        <p:nvSpPr>
          <p:cNvPr id="10" name="Title 14"/>
          <p:cNvSpPr txBox="1">
            <a:spLocks/>
          </p:cNvSpPr>
          <p:nvPr/>
        </p:nvSpPr>
        <p:spPr>
          <a:xfrm>
            <a:off x="287152" y="457200"/>
            <a:ext cx="8229600" cy="769441"/>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latin typeface="Arial" pitchFamily="34" charset="0"/>
                <a:cs typeface="Arial" pitchFamily="34" charset="0"/>
              </a:rPr>
              <a:t>Way Forward </a:t>
            </a:r>
            <a:endParaRPr lang="en-US" dirty="0">
              <a:latin typeface="Arial" pitchFamily="34" charset="0"/>
              <a:cs typeface="Arial" pitchFamily="34" charset="0"/>
            </a:endParaRPr>
          </a:p>
        </p:txBody>
      </p:sp>
      <p:sp>
        <p:nvSpPr>
          <p:cNvPr id="2" name="TextBox 1"/>
          <p:cNvSpPr txBox="1"/>
          <p:nvPr/>
        </p:nvSpPr>
        <p:spPr>
          <a:xfrm>
            <a:off x="287152" y="1448179"/>
            <a:ext cx="8229600" cy="5601533"/>
          </a:xfrm>
          <a:prstGeom prst="rect">
            <a:avLst/>
          </a:prstGeom>
          <a:noFill/>
        </p:spPr>
        <p:txBody>
          <a:bodyPr wrap="square" rtlCol="0">
            <a:spAutoFit/>
          </a:bodyPr>
          <a:lstStyle/>
          <a:p>
            <a:r>
              <a:rPr lang="en-US" sz="3200" i="1" dirty="0" smtClean="0">
                <a:latin typeface="Arial" pitchFamily="34" charset="0"/>
                <a:cs typeface="Arial" pitchFamily="34" charset="0"/>
              </a:rPr>
              <a:t>January 2013 planned trip objective: </a:t>
            </a:r>
          </a:p>
          <a:p>
            <a:pPr marL="800100" lvl="1" indent="-342900">
              <a:buFont typeface="Arial" pitchFamily="34" charset="0"/>
              <a:buChar char="•"/>
            </a:pPr>
            <a:r>
              <a:rPr lang="en-US" sz="3200" dirty="0" smtClean="0">
                <a:latin typeface="Arial" pitchFamily="34" charset="0"/>
                <a:cs typeface="Arial" pitchFamily="34" charset="0"/>
              </a:rPr>
              <a:t>To explore some of the open questions</a:t>
            </a:r>
          </a:p>
          <a:p>
            <a:pPr marL="800100" lvl="1" indent="-342900">
              <a:buFont typeface="Arial" pitchFamily="34" charset="0"/>
              <a:buChar char="•"/>
            </a:pPr>
            <a:r>
              <a:rPr lang="en-US" sz="3200" dirty="0" smtClean="0">
                <a:latin typeface="Arial" pitchFamily="34" charset="0"/>
                <a:cs typeface="Arial" pitchFamily="34" charset="0"/>
              </a:rPr>
              <a:t>Test for Sulfate Reducing Bacteria in sediments </a:t>
            </a:r>
          </a:p>
          <a:p>
            <a:pPr marL="800100" lvl="1" indent="-342900">
              <a:buFont typeface="Arial" pitchFamily="34" charset="0"/>
              <a:buChar char="•"/>
            </a:pPr>
            <a:r>
              <a:rPr lang="en-US" sz="3200" dirty="0" smtClean="0">
                <a:latin typeface="Arial" pitchFamily="34" charset="0"/>
                <a:cs typeface="Arial" pitchFamily="34" charset="0"/>
              </a:rPr>
              <a:t>Consistency of hypothesized mechanism in other islands of the delta</a:t>
            </a:r>
          </a:p>
          <a:p>
            <a:pPr marL="800100" lvl="1" indent="-342900">
              <a:buFont typeface="Arial" pitchFamily="34" charset="0"/>
              <a:buChar char="•"/>
            </a:pPr>
            <a:r>
              <a:rPr lang="en-US" sz="3200" dirty="0" smtClean="0">
                <a:latin typeface="Arial" pitchFamily="34" charset="0"/>
                <a:cs typeface="Arial" pitchFamily="34" charset="0"/>
              </a:rPr>
              <a:t>Confirm mineralogy of As association in sediments along the flow path </a:t>
            </a:r>
          </a:p>
          <a:p>
            <a:pPr marL="800100" lvl="1" indent="-342900">
              <a:buFont typeface="Arial" pitchFamily="34" charset="0"/>
              <a:buChar char="•"/>
            </a:pPr>
            <a:r>
              <a:rPr lang="en-US" sz="3200" dirty="0">
                <a:latin typeface="Arial" pitchFamily="34" charset="0"/>
                <a:cs typeface="Arial" pitchFamily="34" charset="0"/>
              </a:rPr>
              <a:t> Confirm that DOM transformation occurs in groundwater of other islands</a:t>
            </a:r>
            <a:endParaRPr lang="en-US" sz="3200" dirty="0" smtClean="0">
              <a:latin typeface="Arial" pitchFamily="34" charset="0"/>
              <a:cs typeface="Arial" pitchFamily="34" charset="0"/>
            </a:endParaRPr>
          </a:p>
          <a:p>
            <a:pPr marL="800100" lvl="1" indent="-342900">
              <a:buFont typeface="Arial" pitchFamily="34" charset="0"/>
              <a:buChar char="•"/>
            </a:pPr>
            <a:endParaRPr lang="en-US" sz="2000" dirty="0" smtClean="0">
              <a:latin typeface="Arial" pitchFamily="34" charset="0"/>
              <a:cs typeface="Arial" pitchFamily="34" charset="0"/>
            </a:endParaRPr>
          </a:p>
          <a:p>
            <a:pPr marL="342900" indent="-342900">
              <a:buAutoNum type="arabicPeriod"/>
            </a:pPr>
            <a:endParaRPr lang="en-US" dirty="0">
              <a:latin typeface="Arial" pitchFamily="34" charset="0"/>
              <a:cs typeface="Arial" pitchFamily="34" charset="0"/>
            </a:endParaRPr>
          </a:p>
        </p:txBody>
      </p:sp>
    </p:spTree>
    <p:extLst>
      <p:ext uri="{BB962C8B-B14F-4D97-AF65-F5344CB8AC3E}">
        <p14:creationId xmlns:p14="http://schemas.microsoft.com/office/powerpoint/2010/main" val="1546012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228600"/>
            <a:ext cx="8763000" cy="64770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457200" y="1295400"/>
            <a:ext cx="8229600" cy="5029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endParaRPr lang="en-US" dirty="0">
              <a:solidFill>
                <a:schemeClr val="tx1"/>
              </a:solidFill>
              <a:latin typeface="Arial" pitchFamily="34" charset="0"/>
              <a:cs typeface="Arial" pitchFamily="34" charset="0"/>
            </a:endParaRPr>
          </a:p>
        </p:txBody>
      </p:sp>
      <p:sp>
        <p:nvSpPr>
          <p:cNvPr id="10" name="Title 14"/>
          <p:cNvSpPr txBox="1">
            <a:spLocks/>
          </p:cNvSpPr>
          <p:nvPr/>
        </p:nvSpPr>
        <p:spPr>
          <a:xfrm>
            <a:off x="287152" y="533400"/>
            <a:ext cx="8229600" cy="769441"/>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latin typeface="Arial" pitchFamily="34" charset="0"/>
                <a:cs typeface="Arial" pitchFamily="34" charset="0"/>
              </a:rPr>
              <a:t>Acknowledgment </a:t>
            </a:r>
            <a:endParaRPr lang="en-US" dirty="0">
              <a:latin typeface="Arial" pitchFamily="34" charset="0"/>
              <a:cs typeface="Arial" pitchFamily="34" charset="0"/>
            </a:endParaRPr>
          </a:p>
        </p:txBody>
      </p:sp>
      <p:sp>
        <p:nvSpPr>
          <p:cNvPr id="2" name="TextBox 1"/>
          <p:cNvSpPr txBox="1"/>
          <p:nvPr/>
        </p:nvSpPr>
        <p:spPr>
          <a:xfrm>
            <a:off x="312552" y="1448179"/>
            <a:ext cx="8229600" cy="3970318"/>
          </a:xfrm>
          <a:prstGeom prst="rect">
            <a:avLst/>
          </a:prstGeom>
          <a:noFill/>
        </p:spPr>
        <p:txBody>
          <a:bodyPr wrap="square" rtlCol="0">
            <a:spAutoFit/>
          </a:bodyPr>
          <a:lstStyle/>
          <a:p>
            <a:pPr marL="342900" indent="-342900">
              <a:buAutoNum type="arabicPeriod"/>
            </a:pPr>
            <a:r>
              <a:rPr lang="en-US" sz="2800" dirty="0" smtClean="0">
                <a:latin typeface="Arial" pitchFamily="34" charset="0"/>
                <a:cs typeface="Arial" pitchFamily="34" charset="0"/>
              </a:rPr>
              <a:t>National Science Foundation (NSF)</a:t>
            </a:r>
          </a:p>
          <a:p>
            <a:pPr marL="914400" lvl="1" indent="-457200">
              <a:buFont typeface="Arial" pitchFamily="34" charset="0"/>
              <a:buChar char="•"/>
            </a:pPr>
            <a:r>
              <a:rPr lang="en-US" sz="2800" i="1" dirty="0">
                <a:latin typeface="Arial" pitchFamily="34" charset="0"/>
                <a:cs typeface="Arial" pitchFamily="34" charset="0"/>
              </a:rPr>
              <a:t>NSF OISE Project #1105289</a:t>
            </a:r>
            <a:endParaRPr lang="en-US" sz="2800" i="1" dirty="0" smtClean="0">
              <a:latin typeface="Arial" pitchFamily="34" charset="0"/>
              <a:cs typeface="Arial" pitchFamily="34" charset="0"/>
            </a:endParaRPr>
          </a:p>
          <a:p>
            <a:pPr marL="342900" indent="-342900">
              <a:buAutoNum type="arabicPeriod"/>
            </a:pPr>
            <a:r>
              <a:rPr lang="en-US" sz="2800" dirty="0" smtClean="0">
                <a:latin typeface="Arial" pitchFamily="34" charset="0"/>
                <a:cs typeface="Arial" pitchFamily="34" charset="0"/>
              </a:rPr>
              <a:t>Kansas State University, Department of Civil Engineering </a:t>
            </a:r>
          </a:p>
          <a:p>
            <a:pPr marL="0" lvl="1"/>
            <a:r>
              <a:rPr lang="en-US" sz="2800" dirty="0" smtClean="0">
                <a:latin typeface="Arial" pitchFamily="34" charset="0"/>
                <a:cs typeface="Arial" pitchFamily="34" charset="0"/>
              </a:rPr>
              <a:t>3. Okavango Research Institute staff and scientists</a:t>
            </a:r>
          </a:p>
          <a:p>
            <a:pPr marL="971550" lvl="2" indent="-514350">
              <a:buFont typeface="Arial" pitchFamily="34" charset="0"/>
              <a:buChar char="•"/>
            </a:pPr>
            <a:r>
              <a:rPr lang="en-US" sz="2800" dirty="0" err="1">
                <a:latin typeface="Arial" pitchFamily="34" charset="0"/>
                <a:cs typeface="Arial" pitchFamily="34" charset="0"/>
              </a:rPr>
              <a:t>Ndobano</a:t>
            </a:r>
            <a:r>
              <a:rPr lang="en-US" sz="2800" dirty="0">
                <a:latin typeface="Arial" pitchFamily="34" charset="0"/>
                <a:cs typeface="Arial" pitchFamily="34" charset="0"/>
              </a:rPr>
              <a:t> </a:t>
            </a:r>
            <a:r>
              <a:rPr lang="en-US" sz="2800" dirty="0" err="1">
                <a:latin typeface="Arial" pitchFamily="34" charset="0"/>
                <a:cs typeface="Arial" pitchFamily="34" charset="0"/>
              </a:rPr>
              <a:t>Lokae</a:t>
            </a:r>
            <a:r>
              <a:rPr lang="en-US" sz="2800" dirty="0">
                <a:latin typeface="Arial" pitchFamily="34" charset="0"/>
                <a:cs typeface="Arial" pitchFamily="34" charset="0"/>
              </a:rPr>
              <a:t> and </a:t>
            </a:r>
            <a:r>
              <a:rPr lang="en-US" sz="2800" dirty="0" err="1">
                <a:latin typeface="Arial" pitchFamily="34" charset="0"/>
                <a:cs typeface="Arial" pitchFamily="34" charset="0"/>
              </a:rPr>
              <a:t>Kerapetse</a:t>
            </a:r>
            <a:r>
              <a:rPr lang="en-US" sz="2800" dirty="0">
                <a:latin typeface="Arial" pitchFamily="34" charset="0"/>
                <a:cs typeface="Arial" pitchFamily="34" charset="0"/>
              </a:rPr>
              <a:t> </a:t>
            </a:r>
            <a:r>
              <a:rPr lang="en-US" sz="2800" dirty="0" err="1">
                <a:latin typeface="Arial" pitchFamily="34" charset="0"/>
                <a:cs typeface="Arial" pitchFamily="34" charset="0"/>
              </a:rPr>
              <a:t>Phorano</a:t>
            </a:r>
            <a:endParaRPr lang="en-US" sz="2800" dirty="0" smtClean="0">
              <a:latin typeface="Arial" pitchFamily="34" charset="0"/>
              <a:cs typeface="Arial" pitchFamily="34" charset="0"/>
            </a:endParaRPr>
          </a:p>
          <a:p>
            <a:pPr marL="571500" lvl="1" indent="-571500">
              <a:buFont typeface="+mj-lt"/>
              <a:buAutoNum type="arabicPeriod" startAt="4"/>
            </a:pPr>
            <a:r>
              <a:rPr lang="en-US" sz="2800" dirty="0" err="1" smtClean="0">
                <a:latin typeface="Arial" pitchFamily="34" charset="0"/>
                <a:cs typeface="Arial" pitchFamily="34" charset="0"/>
              </a:rPr>
              <a:t>Buddhika</a:t>
            </a:r>
            <a:r>
              <a:rPr lang="en-US" sz="2800" dirty="0" smtClean="0">
                <a:latin typeface="Arial" pitchFamily="34" charset="0"/>
                <a:cs typeface="Arial" pitchFamily="34" charset="0"/>
              </a:rPr>
              <a:t>, </a:t>
            </a:r>
            <a:r>
              <a:rPr lang="en-US" sz="2800" dirty="0" err="1">
                <a:latin typeface="Arial" pitchFamily="34" charset="0"/>
                <a:cs typeface="Arial" pitchFamily="34" charset="0"/>
              </a:rPr>
              <a:t>Galkaduwa</a:t>
            </a:r>
            <a:r>
              <a:rPr lang="en-US" sz="2800" dirty="0" smtClean="0">
                <a:latin typeface="Arial" pitchFamily="34" charset="0"/>
                <a:cs typeface="Arial" pitchFamily="34" charset="0"/>
              </a:rPr>
              <a:t>, Kansas State University  </a:t>
            </a:r>
            <a:r>
              <a:rPr lang="en-US" sz="2800" dirty="0">
                <a:latin typeface="Arial" pitchFamily="34" charset="0"/>
                <a:cs typeface="Arial" pitchFamily="34" charset="0"/>
              </a:rPr>
              <a:t>Department of Agronomy</a:t>
            </a:r>
          </a:p>
          <a:p>
            <a:pPr marL="0" lvl="1"/>
            <a:endParaRPr lang="en-US" sz="2800" dirty="0">
              <a:latin typeface="Arial" pitchFamily="34" charset="0"/>
              <a:cs typeface="Arial" pitchFamily="34" charset="0"/>
            </a:endParaRPr>
          </a:p>
        </p:txBody>
      </p:sp>
      <p:pic>
        <p:nvPicPr>
          <p:cNvPr id="1026" name="Picture 2" descr="http://www.nsf.gov/images/logos/nsf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833372"/>
            <a:ext cx="1581150" cy="15906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ansas State University wordmarks (3 versions)"/>
          <p:cNvPicPr>
            <a:picLocks noChangeAspect="1" noChangeArrowheads="1"/>
          </p:cNvPicPr>
          <p:nvPr/>
        </p:nvPicPr>
        <p:blipFill rotWithShape="1">
          <a:blip r:embed="rId4">
            <a:extLst>
              <a:ext uri="{28A0092B-C50C-407E-A947-70E740481C1C}">
                <a14:useLocalDpi xmlns:a14="http://schemas.microsoft.com/office/drawing/2010/main" val="0"/>
              </a:ext>
            </a:extLst>
          </a:blip>
          <a:srcRect b="77412"/>
          <a:stretch/>
        </p:blipFill>
        <p:spPr bwMode="auto">
          <a:xfrm>
            <a:off x="3914775" y="5455021"/>
            <a:ext cx="2686050" cy="699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871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152400" y="228600"/>
            <a:ext cx="8763000" cy="647700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457200" y="1295400"/>
            <a:ext cx="8229600" cy="5029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Arial" pitchFamily="34" charset="0"/>
              <a:buChar char="•"/>
            </a:pPr>
            <a:r>
              <a:rPr lang="en-US" dirty="0" smtClean="0">
                <a:solidFill>
                  <a:schemeClr val="tx1"/>
                </a:solidFill>
                <a:latin typeface="Arial" pitchFamily="34" charset="0"/>
                <a:cs typeface="Arial" pitchFamily="34" charset="0"/>
              </a:rPr>
              <a:t>Study Site</a:t>
            </a:r>
          </a:p>
          <a:p>
            <a:pPr marL="457200" indent="-457200" algn="l">
              <a:buFont typeface="Arial" pitchFamily="34" charset="0"/>
              <a:buChar char="•"/>
            </a:pPr>
            <a:r>
              <a:rPr lang="en-US" dirty="0" smtClean="0">
                <a:solidFill>
                  <a:schemeClr val="tx1"/>
                </a:solidFill>
                <a:latin typeface="Arial" pitchFamily="34" charset="0"/>
                <a:cs typeface="Arial" pitchFamily="34" charset="0"/>
              </a:rPr>
              <a:t>Arsenic Mobilization Mechanism </a:t>
            </a:r>
          </a:p>
          <a:p>
            <a:pPr marL="914400" lvl="1" indent="-457200" algn="l">
              <a:buFont typeface="Arial" pitchFamily="34" charset="0"/>
              <a:buChar char="•"/>
            </a:pPr>
            <a:r>
              <a:rPr lang="en-US" dirty="0" smtClean="0">
                <a:solidFill>
                  <a:schemeClr val="tx1"/>
                </a:solidFill>
                <a:latin typeface="Arial" pitchFamily="34" charset="0"/>
                <a:cs typeface="Arial" pitchFamily="34" charset="0"/>
              </a:rPr>
              <a:t>Abiotic </a:t>
            </a:r>
          </a:p>
          <a:p>
            <a:pPr marL="914400" lvl="1" indent="-457200" algn="l">
              <a:buFont typeface="Arial" pitchFamily="34" charset="0"/>
              <a:buChar char="•"/>
            </a:pPr>
            <a:r>
              <a:rPr lang="en-US" dirty="0" smtClean="0">
                <a:solidFill>
                  <a:schemeClr val="tx1"/>
                </a:solidFill>
                <a:latin typeface="Arial" pitchFamily="34" charset="0"/>
                <a:cs typeface="Arial" pitchFamily="34" charset="0"/>
              </a:rPr>
              <a:t>Biotic</a:t>
            </a:r>
          </a:p>
          <a:p>
            <a:pPr marL="457200" indent="-457200" algn="l">
              <a:buFont typeface="Arial" pitchFamily="34" charset="0"/>
              <a:buChar char="•"/>
            </a:pPr>
            <a:r>
              <a:rPr lang="en-US" dirty="0" smtClean="0">
                <a:solidFill>
                  <a:schemeClr val="tx1"/>
                </a:solidFill>
                <a:latin typeface="Arial" pitchFamily="34" charset="0"/>
                <a:cs typeface="Arial" pitchFamily="34" charset="0"/>
              </a:rPr>
              <a:t>Importance of Biotic Process in As Mobilization</a:t>
            </a:r>
            <a:endParaRPr lang="en-US" dirty="0">
              <a:solidFill>
                <a:schemeClr val="tx1"/>
              </a:solidFill>
              <a:latin typeface="Arial" pitchFamily="34" charset="0"/>
              <a:cs typeface="Arial" pitchFamily="34" charset="0"/>
            </a:endParaRPr>
          </a:p>
        </p:txBody>
      </p:sp>
      <p:sp>
        <p:nvSpPr>
          <p:cNvPr id="10" name="Title 14"/>
          <p:cNvSpPr txBox="1">
            <a:spLocks/>
          </p:cNvSpPr>
          <p:nvPr/>
        </p:nvSpPr>
        <p:spPr>
          <a:xfrm>
            <a:off x="287152" y="533400"/>
            <a:ext cx="8229600" cy="769441"/>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latin typeface="Arial" pitchFamily="34" charset="0"/>
                <a:cs typeface="Arial" pitchFamily="34" charset="0"/>
              </a:rPr>
              <a:t>Overview</a:t>
            </a:r>
            <a:endParaRPr lang="en-US" dirty="0">
              <a:latin typeface="Arial" pitchFamily="34" charset="0"/>
              <a:cs typeface="Arial" pitchFamily="34" charset="0"/>
            </a:endParaRPr>
          </a:p>
        </p:txBody>
      </p:sp>
    </p:spTree>
    <p:extLst>
      <p:ext uri="{BB962C8B-B14F-4D97-AF65-F5344CB8AC3E}">
        <p14:creationId xmlns:p14="http://schemas.microsoft.com/office/powerpoint/2010/main" val="11246322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latin typeface="Arial" pitchFamily="34" charset="0"/>
              <a:cs typeface="Arial" pitchFamily="34" charset="0"/>
            </a:endParaRPr>
          </a:p>
        </p:txBody>
      </p:sp>
      <p:sp>
        <p:nvSpPr>
          <p:cNvPr id="6" name="Flowchart: Manual Operation 5"/>
          <p:cNvSpPr/>
          <p:nvPr/>
        </p:nvSpPr>
        <p:spPr>
          <a:xfrm flipV="1">
            <a:off x="152401" y="76200"/>
            <a:ext cx="1676399"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8253"/>
              <a:gd name="connsiteY0" fmla="*/ 0 h 10247"/>
              <a:gd name="connsiteX1" fmla="*/ 8253 w 8253"/>
              <a:gd name="connsiteY1" fmla="*/ 247 h 10247"/>
              <a:gd name="connsiteX2" fmla="*/ 6253 w 8253"/>
              <a:gd name="connsiteY2" fmla="*/ 10247 h 10247"/>
              <a:gd name="connsiteX3" fmla="*/ 253 w 8253"/>
              <a:gd name="connsiteY3" fmla="*/ 10247 h 10247"/>
              <a:gd name="connsiteX4" fmla="*/ 0 w 8253"/>
              <a:gd name="connsiteY4" fmla="*/ 0 h 10247"/>
              <a:gd name="connsiteX0" fmla="*/ 0 w 9824"/>
              <a:gd name="connsiteY0" fmla="*/ 0 h 10241"/>
              <a:gd name="connsiteX1" fmla="*/ 9824 w 9824"/>
              <a:gd name="connsiteY1" fmla="*/ 482 h 10241"/>
              <a:gd name="connsiteX2" fmla="*/ 7401 w 9824"/>
              <a:gd name="connsiteY2" fmla="*/ 10241 h 10241"/>
              <a:gd name="connsiteX3" fmla="*/ 131 w 9824"/>
              <a:gd name="connsiteY3" fmla="*/ 10241 h 10241"/>
              <a:gd name="connsiteX4" fmla="*/ 0 w 9824"/>
              <a:gd name="connsiteY4" fmla="*/ 0 h 10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4" h="10241">
                <a:moveTo>
                  <a:pt x="0" y="0"/>
                </a:moveTo>
                <a:lnTo>
                  <a:pt x="9824" y="482"/>
                </a:lnTo>
                <a:lnTo>
                  <a:pt x="7401" y="10241"/>
                </a:lnTo>
                <a:lnTo>
                  <a:pt x="131" y="10241"/>
                </a:lnTo>
                <a:cubicBezTo>
                  <a:pt x="29" y="6907"/>
                  <a:pt x="102" y="3334"/>
                  <a:pt x="0" y="0"/>
                </a:cubicBezTo>
                <a:close/>
              </a:path>
            </a:pathLst>
          </a:cu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7" name="Flowchart: Manual Operation 6"/>
          <p:cNvSpPr/>
          <p:nvPr/>
        </p:nvSpPr>
        <p:spPr>
          <a:xfrm flipV="1">
            <a:off x="1840584" y="76200"/>
            <a:ext cx="1817016"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8030"/>
              <a:gd name="connsiteY0" fmla="*/ 0 h 10000"/>
              <a:gd name="connsiteX1" fmla="*/ 8030 w 8030"/>
              <a:gd name="connsiteY1" fmla="*/ 0 h 10000"/>
              <a:gd name="connsiteX2" fmla="*/ 6030 w 8030"/>
              <a:gd name="connsiteY2" fmla="*/ 10000 h 10000"/>
              <a:gd name="connsiteX3" fmla="*/ 30 w 8030"/>
              <a:gd name="connsiteY3" fmla="*/ 10000 h 10000"/>
              <a:gd name="connsiteX4" fmla="*/ 0 w 803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 h="10000">
                <a:moveTo>
                  <a:pt x="0" y="0"/>
                </a:moveTo>
                <a:lnTo>
                  <a:pt x="8030" y="0"/>
                </a:lnTo>
                <a:lnTo>
                  <a:pt x="6030" y="10000"/>
                </a:lnTo>
                <a:lnTo>
                  <a:pt x="30" y="10000"/>
                </a:lnTo>
                <a:cubicBezTo>
                  <a:pt x="20" y="6667"/>
                  <a:pt x="10" y="3333"/>
                  <a:pt x="0" y="0"/>
                </a:cubicBezTo>
                <a:close/>
              </a:path>
            </a:pathLst>
          </a:cu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8" name="Flowchart: Manual Operation 7"/>
          <p:cNvSpPr/>
          <p:nvPr/>
        </p:nvSpPr>
        <p:spPr>
          <a:xfrm flipV="1">
            <a:off x="3657600" y="76200"/>
            <a:ext cx="1828800"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8030"/>
              <a:gd name="connsiteY0" fmla="*/ 309 h 10000"/>
              <a:gd name="connsiteX1" fmla="*/ 8030 w 8030"/>
              <a:gd name="connsiteY1" fmla="*/ 0 h 10000"/>
              <a:gd name="connsiteX2" fmla="*/ 6030 w 8030"/>
              <a:gd name="connsiteY2" fmla="*/ 10000 h 10000"/>
              <a:gd name="connsiteX3" fmla="*/ 30 w 8030"/>
              <a:gd name="connsiteY3" fmla="*/ 10000 h 10000"/>
              <a:gd name="connsiteX4" fmla="*/ 0 w 8030"/>
              <a:gd name="connsiteY4" fmla="*/ 30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 h="10000">
                <a:moveTo>
                  <a:pt x="0" y="309"/>
                </a:moveTo>
                <a:lnTo>
                  <a:pt x="8030" y="0"/>
                </a:lnTo>
                <a:lnTo>
                  <a:pt x="6030" y="10000"/>
                </a:lnTo>
                <a:lnTo>
                  <a:pt x="30" y="10000"/>
                </a:lnTo>
                <a:cubicBezTo>
                  <a:pt x="20" y="6770"/>
                  <a:pt x="10" y="3539"/>
                  <a:pt x="0" y="309"/>
                </a:cubicBezTo>
                <a:close/>
              </a:path>
            </a:pathLst>
          </a:cu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9" name="Flowchart: Manual Operation 8"/>
          <p:cNvSpPr/>
          <p:nvPr/>
        </p:nvSpPr>
        <p:spPr>
          <a:xfrm flipV="1">
            <a:off x="5486400" y="76200"/>
            <a:ext cx="1616243"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5 w 8000"/>
              <a:gd name="connsiteY0" fmla="*/ 619 h 10000"/>
              <a:gd name="connsiteX1" fmla="*/ 8000 w 8000"/>
              <a:gd name="connsiteY1" fmla="*/ 0 h 10000"/>
              <a:gd name="connsiteX2" fmla="*/ 6000 w 8000"/>
              <a:gd name="connsiteY2" fmla="*/ 10000 h 10000"/>
              <a:gd name="connsiteX3" fmla="*/ 0 w 8000"/>
              <a:gd name="connsiteY3" fmla="*/ 10000 h 10000"/>
              <a:gd name="connsiteX4" fmla="*/ 5 w 8000"/>
              <a:gd name="connsiteY4" fmla="*/ 61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 h="10000">
                <a:moveTo>
                  <a:pt x="5" y="619"/>
                </a:moveTo>
                <a:lnTo>
                  <a:pt x="8000" y="0"/>
                </a:lnTo>
                <a:lnTo>
                  <a:pt x="6000" y="10000"/>
                </a:lnTo>
                <a:lnTo>
                  <a:pt x="0" y="10000"/>
                </a:lnTo>
                <a:cubicBezTo>
                  <a:pt x="2" y="6873"/>
                  <a:pt x="3" y="3746"/>
                  <a:pt x="5" y="619"/>
                </a:cubicBezTo>
                <a:close/>
              </a:path>
            </a:pathLst>
          </a:cu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 name="Rectangle 4"/>
          <p:cNvSpPr/>
          <p:nvPr/>
        </p:nvSpPr>
        <p:spPr>
          <a:xfrm>
            <a:off x="152400" y="381000"/>
            <a:ext cx="8763000" cy="63246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0" name="TextBox 9"/>
          <p:cNvSpPr txBox="1"/>
          <p:nvPr/>
        </p:nvSpPr>
        <p:spPr>
          <a:xfrm>
            <a:off x="128829" y="76200"/>
            <a:ext cx="2004771"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Study Site</a:t>
            </a:r>
            <a:endParaRPr lang="en-US" sz="2000" b="1" dirty="0">
              <a:solidFill>
                <a:schemeClr val="bg1"/>
              </a:solidFill>
              <a:latin typeface="Arial" pitchFamily="34" charset="0"/>
              <a:cs typeface="Arial" pitchFamily="34" charset="0"/>
            </a:endParaRPr>
          </a:p>
        </p:txBody>
      </p:sp>
      <p:sp>
        <p:nvSpPr>
          <p:cNvPr id="11" name="TextBox 10"/>
          <p:cNvSpPr txBox="1"/>
          <p:nvPr/>
        </p:nvSpPr>
        <p:spPr>
          <a:xfrm>
            <a:off x="1752600" y="87868"/>
            <a:ext cx="1928566" cy="338554"/>
          </a:xfrm>
          <a:prstGeom prst="rect">
            <a:avLst/>
          </a:prstGeom>
          <a:noFill/>
        </p:spPr>
        <p:txBody>
          <a:bodyPr wrap="square" rtlCol="0">
            <a:spAutoFit/>
          </a:bodyPr>
          <a:lstStyle/>
          <a:p>
            <a:r>
              <a:rPr lang="en-US" sz="1600" dirty="0" smtClean="0">
                <a:latin typeface="Arial" pitchFamily="34" charset="0"/>
                <a:cs typeface="Arial" pitchFamily="34" charset="0"/>
              </a:rPr>
              <a:t>Mechanism </a:t>
            </a:r>
            <a:endParaRPr lang="en-US" sz="1600" dirty="0">
              <a:latin typeface="Arial" pitchFamily="34" charset="0"/>
              <a:cs typeface="Arial" pitchFamily="34" charset="0"/>
            </a:endParaRPr>
          </a:p>
        </p:txBody>
      </p:sp>
      <p:sp>
        <p:nvSpPr>
          <p:cNvPr id="12" name="TextBox 11"/>
          <p:cNvSpPr txBox="1"/>
          <p:nvPr/>
        </p:nvSpPr>
        <p:spPr>
          <a:xfrm>
            <a:off x="3581400" y="61390"/>
            <a:ext cx="1641105" cy="338554"/>
          </a:xfrm>
          <a:prstGeom prst="rect">
            <a:avLst/>
          </a:prstGeom>
          <a:noFill/>
        </p:spPr>
        <p:txBody>
          <a:bodyPr wrap="square" rtlCol="0">
            <a:spAutoFit/>
          </a:bodyPr>
          <a:lstStyle/>
          <a:p>
            <a:r>
              <a:rPr lang="en-US" sz="1600" dirty="0" smtClean="0">
                <a:latin typeface="Arial" pitchFamily="34" charset="0"/>
                <a:cs typeface="Arial" pitchFamily="34" charset="0"/>
              </a:rPr>
              <a:t>Method</a:t>
            </a:r>
            <a:endParaRPr lang="en-US" dirty="0">
              <a:latin typeface="Arial" pitchFamily="34" charset="0"/>
              <a:cs typeface="Arial" pitchFamily="34" charset="0"/>
            </a:endParaRPr>
          </a:p>
        </p:txBody>
      </p:sp>
      <p:sp>
        <p:nvSpPr>
          <p:cNvPr id="13" name="TextBox 12"/>
          <p:cNvSpPr txBox="1"/>
          <p:nvPr/>
        </p:nvSpPr>
        <p:spPr>
          <a:xfrm>
            <a:off x="5410200" y="76200"/>
            <a:ext cx="1616243" cy="338554"/>
          </a:xfrm>
          <a:prstGeom prst="rect">
            <a:avLst/>
          </a:prstGeom>
          <a:noFill/>
        </p:spPr>
        <p:txBody>
          <a:bodyPr wrap="square" rtlCol="0">
            <a:spAutoFit/>
          </a:bodyPr>
          <a:lstStyle/>
          <a:p>
            <a:r>
              <a:rPr lang="en-US" sz="1600" dirty="0" smtClean="0">
                <a:latin typeface="Arial" pitchFamily="34" charset="0"/>
                <a:cs typeface="Arial" pitchFamily="34" charset="0"/>
              </a:rPr>
              <a:t>Results</a:t>
            </a:r>
            <a:endParaRPr lang="en-US" dirty="0">
              <a:latin typeface="Arial" pitchFamily="34" charset="0"/>
              <a:cs typeface="Arial" pitchFamily="34" charset="0"/>
            </a:endParaRPr>
          </a:p>
        </p:txBody>
      </p:sp>
      <p:sp>
        <p:nvSpPr>
          <p:cNvPr id="15" name="Title 14"/>
          <p:cNvSpPr txBox="1">
            <a:spLocks noGrp="1"/>
          </p:cNvSpPr>
          <p:nvPr>
            <p:ph type="title"/>
          </p:nvPr>
        </p:nvSpPr>
        <p:spPr>
          <a:xfrm>
            <a:off x="419100" y="796379"/>
            <a:ext cx="8229600" cy="769441"/>
          </a:xfrm>
          <a:prstGeom prst="rect">
            <a:avLst/>
          </a:prstGeom>
          <a:noFill/>
        </p:spPr>
        <p:txBody>
          <a:bodyPr wrap="square" rtlCol="0">
            <a:spAutoFit/>
          </a:bodyPr>
          <a:lstStyle/>
          <a:p>
            <a:r>
              <a:rPr lang="en-US" dirty="0" smtClean="0">
                <a:solidFill>
                  <a:schemeClr val="bg1"/>
                </a:solidFill>
                <a:latin typeface="Arial" pitchFamily="34" charset="0"/>
                <a:cs typeface="Arial" pitchFamily="34" charset="0"/>
              </a:rPr>
              <a:t>Results</a:t>
            </a:r>
            <a:endParaRPr lang="en-US" dirty="0">
              <a:solidFill>
                <a:schemeClr val="bg1"/>
              </a:solidFill>
              <a:latin typeface="Arial" pitchFamily="34" charset="0"/>
              <a:cs typeface="Arial" pitchFamily="34" charset="0"/>
            </a:endParaRPr>
          </a:p>
        </p:txBody>
      </p:sp>
      <p:sp>
        <p:nvSpPr>
          <p:cNvPr id="16" name="Flowchart: Manual Operation 8"/>
          <p:cNvSpPr/>
          <p:nvPr/>
        </p:nvSpPr>
        <p:spPr>
          <a:xfrm flipV="1">
            <a:off x="7086600" y="61390"/>
            <a:ext cx="1600201"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5 w 8000"/>
              <a:gd name="connsiteY0" fmla="*/ 619 h 10000"/>
              <a:gd name="connsiteX1" fmla="*/ 8000 w 8000"/>
              <a:gd name="connsiteY1" fmla="*/ 0 h 10000"/>
              <a:gd name="connsiteX2" fmla="*/ 6000 w 8000"/>
              <a:gd name="connsiteY2" fmla="*/ 10000 h 10000"/>
              <a:gd name="connsiteX3" fmla="*/ 0 w 8000"/>
              <a:gd name="connsiteY3" fmla="*/ 10000 h 10000"/>
              <a:gd name="connsiteX4" fmla="*/ 5 w 8000"/>
              <a:gd name="connsiteY4" fmla="*/ 61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 h="10000">
                <a:moveTo>
                  <a:pt x="5" y="619"/>
                </a:moveTo>
                <a:lnTo>
                  <a:pt x="8000" y="0"/>
                </a:lnTo>
                <a:lnTo>
                  <a:pt x="6000" y="10000"/>
                </a:lnTo>
                <a:lnTo>
                  <a:pt x="0" y="10000"/>
                </a:lnTo>
                <a:cubicBezTo>
                  <a:pt x="2" y="6873"/>
                  <a:pt x="3" y="3746"/>
                  <a:pt x="5" y="619"/>
                </a:cubicBez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7" name="TextBox 16"/>
          <p:cNvSpPr txBox="1"/>
          <p:nvPr/>
        </p:nvSpPr>
        <p:spPr>
          <a:xfrm>
            <a:off x="7010400" y="59323"/>
            <a:ext cx="1616243" cy="338554"/>
          </a:xfrm>
          <a:prstGeom prst="rect">
            <a:avLst/>
          </a:prstGeom>
          <a:noFill/>
        </p:spPr>
        <p:txBody>
          <a:bodyPr wrap="square" rtlCol="0">
            <a:spAutoFit/>
          </a:bodyPr>
          <a:lstStyle/>
          <a:p>
            <a:r>
              <a:rPr lang="en-US" sz="1600" dirty="0" smtClean="0">
                <a:latin typeface="Arial" pitchFamily="34" charset="0"/>
                <a:cs typeface="Arial" pitchFamily="34" charset="0"/>
              </a:rPr>
              <a:t>Conclusion</a:t>
            </a:r>
            <a:endParaRPr lang="en-US" dirty="0">
              <a:latin typeface="Arial" pitchFamily="34" charset="0"/>
              <a:cs typeface="Arial" pitchFamily="34" charset="0"/>
            </a:endParaRPr>
          </a:p>
        </p:txBody>
      </p:sp>
      <p:pic>
        <p:nvPicPr>
          <p:cNvPr id="18" name="Picture 17"/>
          <p:cNvPicPr/>
          <p:nvPr/>
        </p:nvPicPr>
        <p:blipFill rotWithShape="1">
          <a:blip r:embed="rId3">
            <a:extLst>
              <a:ext uri="{28A0092B-C50C-407E-A947-70E740481C1C}">
                <a14:useLocalDpi xmlns:a14="http://schemas.microsoft.com/office/drawing/2010/main" val="0"/>
              </a:ext>
            </a:extLst>
          </a:blip>
          <a:srcRect l="30000" t="18438" r="-126" b="4218"/>
          <a:stretch/>
        </p:blipFill>
        <p:spPr bwMode="auto">
          <a:xfrm>
            <a:off x="217817" y="327802"/>
            <a:ext cx="8632166" cy="6377798"/>
          </a:xfrm>
          <a:prstGeom prst="rect">
            <a:avLst/>
          </a:prstGeom>
          <a:ln>
            <a:noFill/>
          </a:ln>
          <a:effectLst>
            <a:softEdge rad="112500"/>
          </a:effectLst>
          <a:extLst>
            <a:ext uri="{53640926-AAD7-44D8-BBD7-CCE9431645EC}">
              <a14:shadowObscured xmlns:a14="http://schemas.microsoft.com/office/drawing/2010/main"/>
            </a:ext>
          </a:extLst>
        </p:spPr>
      </p:pic>
      <p:sp>
        <p:nvSpPr>
          <p:cNvPr id="23" name="Rectangle 22"/>
          <p:cNvSpPr/>
          <p:nvPr/>
        </p:nvSpPr>
        <p:spPr>
          <a:xfrm>
            <a:off x="1205509" y="838200"/>
            <a:ext cx="2209800" cy="1846053"/>
          </a:xfrm>
          <a:prstGeom prst="rect">
            <a:avLst/>
          </a:prstGeom>
          <a:noFill/>
          <a:ln>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atin typeface="Arial" pitchFamily="34" charset="0"/>
              <a:cs typeface="Arial" pitchFamily="34" charset="0"/>
            </a:endParaRPr>
          </a:p>
        </p:txBody>
      </p:sp>
      <p:pic>
        <p:nvPicPr>
          <p:cNvPr id="24" name="Picture 23"/>
          <p:cNvPicPr/>
          <p:nvPr/>
        </p:nvPicPr>
        <p:blipFill rotWithShape="1">
          <a:blip r:embed="rId4"/>
          <a:srcRect l="37996" t="18838" r="17113" b="5611"/>
          <a:stretch/>
        </p:blipFill>
        <p:spPr bwMode="auto">
          <a:xfrm>
            <a:off x="1562334" y="1600200"/>
            <a:ext cx="4112025" cy="4262585"/>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3585411" y="3502536"/>
            <a:ext cx="4360489" cy="1292662"/>
          </a:xfrm>
          <a:prstGeom prst="rect">
            <a:avLst/>
          </a:prstGeom>
        </p:spPr>
        <p:txBody>
          <a:bodyPr wrap="none">
            <a:spAutoFit/>
          </a:bodyPr>
          <a:lstStyle/>
          <a:p>
            <a:r>
              <a:rPr lang="en-US" sz="2000" b="1" dirty="0" smtClean="0">
                <a:solidFill>
                  <a:schemeClr val="bg1"/>
                </a:solidFill>
                <a:latin typeface="Arial" pitchFamily="34" charset="0"/>
                <a:cs typeface="Arial" pitchFamily="34" charset="0"/>
              </a:rPr>
              <a:t>Okavango River or </a:t>
            </a:r>
            <a:r>
              <a:rPr lang="en-US" sz="2000" b="1" dirty="0" err="1" smtClean="0">
                <a:solidFill>
                  <a:schemeClr val="bg1"/>
                </a:solidFill>
                <a:latin typeface="Arial" pitchFamily="34" charset="0"/>
                <a:cs typeface="Arial" pitchFamily="34" charset="0"/>
              </a:rPr>
              <a:t>Cubango</a:t>
            </a:r>
            <a:r>
              <a:rPr lang="en-US" sz="2000" b="1" dirty="0" smtClean="0">
                <a:solidFill>
                  <a:schemeClr val="bg1"/>
                </a:solidFill>
                <a:latin typeface="Arial" pitchFamily="34" charset="0"/>
                <a:cs typeface="Arial" pitchFamily="34" charset="0"/>
              </a:rPr>
              <a:t> </a:t>
            </a:r>
            <a:r>
              <a:rPr lang="en-US" sz="2000" b="1" dirty="0">
                <a:solidFill>
                  <a:schemeClr val="bg1"/>
                </a:solidFill>
                <a:latin typeface="Arial" pitchFamily="34" charset="0"/>
                <a:cs typeface="Arial" pitchFamily="34" charset="0"/>
              </a:rPr>
              <a:t>River</a:t>
            </a:r>
            <a:endParaRPr lang="en-US" sz="2000" b="1" dirty="0" smtClean="0">
              <a:solidFill>
                <a:schemeClr val="bg1"/>
              </a:solidFill>
              <a:latin typeface="Arial" pitchFamily="34" charset="0"/>
              <a:cs typeface="Arial" pitchFamily="34" charset="0"/>
            </a:endParaRPr>
          </a:p>
          <a:p>
            <a:r>
              <a:rPr lang="en-US" sz="2000" b="1" dirty="0" smtClean="0">
                <a:solidFill>
                  <a:schemeClr val="bg1"/>
                </a:solidFill>
                <a:latin typeface="Arial" pitchFamily="34" charset="0"/>
                <a:cs typeface="Arial" pitchFamily="34" charset="0"/>
              </a:rPr>
              <a:t>Length: 1000 miles (1600km)</a:t>
            </a:r>
          </a:p>
          <a:p>
            <a:r>
              <a:rPr lang="en-US" sz="2000" b="1" dirty="0" smtClean="0">
                <a:solidFill>
                  <a:schemeClr val="bg1"/>
                </a:solidFill>
                <a:latin typeface="Arial" pitchFamily="34" charset="0"/>
                <a:cs typeface="Arial" pitchFamily="34" charset="0"/>
              </a:rPr>
              <a:t>Flow: 10km</a:t>
            </a:r>
            <a:r>
              <a:rPr lang="en-US" sz="2000" b="1" baseline="30000" dirty="0" smtClean="0">
                <a:solidFill>
                  <a:schemeClr val="bg1"/>
                </a:solidFill>
                <a:latin typeface="Arial" pitchFamily="34" charset="0"/>
                <a:cs typeface="Arial" pitchFamily="34" charset="0"/>
              </a:rPr>
              <a:t>3</a:t>
            </a:r>
          </a:p>
          <a:p>
            <a:endParaRPr lang="en-US" b="1" dirty="0">
              <a:solidFill>
                <a:schemeClr val="bg1"/>
              </a:solidFill>
              <a:latin typeface="Arial" pitchFamily="34" charset="0"/>
              <a:cs typeface="Arial" pitchFamily="34" charset="0"/>
            </a:endParaRPr>
          </a:p>
        </p:txBody>
      </p:sp>
      <p:sp>
        <p:nvSpPr>
          <p:cNvPr id="14" name="TextBox 13"/>
          <p:cNvSpPr txBox="1"/>
          <p:nvPr/>
        </p:nvSpPr>
        <p:spPr>
          <a:xfrm>
            <a:off x="2906850" y="2870370"/>
            <a:ext cx="1016917" cy="646331"/>
          </a:xfrm>
          <a:prstGeom prst="rect">
            <a:avLst/>
          </a:prstGeom>
          <a:noFill/>
        </p:spPr>
        <p:txBody>
          <a:bodyPr wrap="square" rtlCol="0">
            <a:spAutoFit/>
          </a:bodyPr>
          <a:lstStyle/>
          <a:p>
            <a:r>
              <a:rPr lang="en-US" b="1" dirty="0" err="1" smtClean="0">
                <a:solidFill>
                  <a:srgbClr val="FFFF00"/>
                </a:solidFill>
                <a:latin typeface="Arial" pitchFamily="34" charset="0"/>
                <a:cs typeface="Arial" pitchFamily="34" charset="0"/>
              </a:rPr>
              <a:t>Cuito</a:t>
            </a:r>
            <a:r>
              <a:rPr lang="en-US" b="1" dirty="0" smtClean="0">
                <a:solidFill>
                  <a:srgbClr val="FFFF00"/>
                </a:solidFill>
                <a:latin typeface="Arial" pitchFamily="34" charset="0"/>
                <a:cs typeface="Arial" pitchFamily="34" charset="0"/>
              </a:rPr>
              <a:t> River </a:t>
            </a:r>
            <a:endParaRPr lang="en-US" b="1" dirty="0">
              <a:solidFill>
                <a:srgbClr val="FFFF00"/>
              </a:solidFill>
              <a:latin typeface="Arial" pitchFamily="34" charset="0"/>
              <a:cs typeface="Arial" pitchFamily="34" charset="0"/>
            </a:endParaRPr>
          </a:p>
        </p:txBody>
      </p:sp>
      <p:sp>
        <p:nvSpPr>
          <p:cNvPr id="26" name="TextBox 25"/>
          <p:cNvSpPr txBox="1"/>
          <p:nvPr/>
        </p:nvSpPr>
        <p:spPr>
          <a:xfrm>
            <a:off x="1547094" y="4775145"/>
            <a:ext cx="1220155" cy="646331"/>
          </a:xfrm>
          <a:prstGeom prst="rect">
            <a:avLst/>
          </a:prstGeom>
          <a:noFill/>
        </p:spPr>
        <p:txBody>
          <a:bodyPr wrap="square" rtlCol="0">
            <a:spAutoFit/>
          </a:bodyPr>
          <a:lstStyle/>
          <a:p>
            <a:r>
              <a:rPr lang="en-US" b="1" dirty="0" err="1" smtClean="0">
                <a:solidFill>
                  <a:srgbClr val="FFFF00"/>
                </a:solidFill>
                <a:latin typeface="Arial" pitchFamily="34" charset="0"/>
                <a:cs typeface="Arial" pitchFamily="34" charset="0"/>
              </a:rPr>
              <a:t>Cubango</a:t>
            </a:r>
            <a:r>
              <a:rPr lang="en-US" b="1" dirty="0" smtClean="0">
                <a:solidFill>
                  <a:srgbClr val="FFFF00"/>
                </a:solidFill>
                <a:latin typeface="Arial" pitchFamily="34" charset="0"/>
                <a:cs typeface="Arial" pitchFamily="34" charset="0"/>
              </a:rPr>
              <a:t> River</a:t>
            </a:r>
            <a:endParaRPr lang="en-US" b="1" dirty="0">
              <a:solidFill>
                <a:srgbClr val="FFFF00"/>
              </a:solidFill>
              <a:latin typeface="Arial" pitchFamily="34" charset="0"/>
              <a:cs typeface="Arial" pitchFamily="34" charset="0"/>
            </a:endParaRPr>
          </a:p>
        </p:txBody>
      </p:sp>
      <p:sp>
        <p:nvSpPr>
          <p:cNvPr id="28" name="Freeform 27"/>
          <p:cNvSpPr/>
          <p:nvPr/>
        </p:nvSpPr>
        <p:spPr>
          <a:xfrm>
            <a:off x="2767249" y="3080084"/>
            <a:ext cx="2478519" cy="2454442"/>
          </a:xfrm>
          <a:custGeom>
            <a:avLst/>
            <a:gdLst>
              <a:gd name="connsiteX0" fmla="*/ 144393 w 2478519"/>
              <a:gd name="connsiteY0" fmla="*/ 0 h 2454442"/>
              <a:gd name="connsiteX1" fmla="*/ 132362 w 2478519"/>
              <a:gd name="connsiteY1" fmla="*/ 252663 h 2454442"/>
              <a:gd name="connsiteX2" fmla="*/ 120330 w 2478519"/>
              <a:gd name="connsiteY2" fmla="*/ 288758 h 2454442"/>
              <a:gd name="connsiteX3" fmla="*/ 108298 w 2478519"/>
              <a:gd name="connsiteY3" fmla="*/ 360948 h 2454442"/>
              <a:gd name="connsiteX4" fmla="*/ 84235 w 2478519"/>
              <a:gd name="connsiteY4" fmla="*/ 433137 h 2454442"/>
              <a:gd name="connsiteX5" fmla="*/ 60172 w 2478519"/>
              <a:gd name="connsiteY5" fmla="*/ 505327 h 2454442"/>
              <a:gd name="connsiteX6" fmla="*/ 48140 w 2478519"/>
              <a:gd name="connsiteY6" fmla="*/ 541421 h 2454442"/>
              <a:gd name="connsiteX7" fmla="*/ 24077 w 2478519"/>
              <a:gd name="connsiteY7" fmla="*/ 661737 h 2454442"/>
              <a:gd name="connsiteX8" fmla="*/ 14 w 2478519"/>
              <a:gd name="connsiteY8" fmla="*/ 745958 h 2454442"/>
              <a:gd name="connsiteX9" fmla="*/ 12046 w 2478519"/>
              <a:gd name="connsiteY9" fmla="*/ 926432 h 2454442"/>
              <a:gd name="connsiteX10" fmla="*/ 12046 w 2478519"/>
              <a:gd name="connsiteY10" fmla="*/ 1191127 h 2454442"/>
              <a:gd name="connsiteX11" fmla="*/ 24077 w 2478519"/>
              <a:gd name="connsiteY11" fmla="*/ 1251284 h 2454442"/>
              <a:gd name="connsiteX12" fmla="*/ 108298 w 2478519"/>
              <a:gd name="connsiteY12" fmla="*/ 1347537 h 2454442"/>
              <a:gd name="connsiteX13" fmla="*/ 132362 w 2478519"/>
              <a:gd name="connsiteY13" fmla="*/ 1371600 h 2454442"/>
              <a:gd name="connsiteX14" fmla="*/ 168456 w 2478519"/>
              <a:gd name="connsiteY14" fmla="*/ 1383632 h 2454442"/>
              <a:gd name="connsiteX15" fmla="*/ 240646 w 2478519"/>
              <a:gd name="connsiteY15" fmla="*/ 1419727 h 2454442"/>
              <a:gd name="connsiteX16" fmla="*/ 264709 w 2478519"/>
              <a:gd name="connsiteY16" fmla="*/ 1455821 h 2454442"/>
              <a:gd name="connsiteX17" fmla="*/ 336898 w 2478519"/>
              <a:gd name="connsiteY17" fmla="*/ 1479884 h 2454442"/>
              <a:gd name="connsiteX18" fmla="*/ 372993 w 2478519"/>
              <a:gd name="connsiteY18" fmla="*/ 1491916 h 2454442"/>
              <a:gd name="connsiteX19" fmla="*/ 409088 w 2478519"/>
              <a:gd name="connsiteY19" fmla="*/ 1503948 h 2454442"/>
              <a:gd name="connsiteX20" fmla="*/ 481277 w 2478519"/>
              <a:gd name="connsiteY20" fmla="*/ 1540042 h 2454442"/>
              <a:gd name="connsiteX21" fmla="*/ 553467 w 2478519"/>
              <a:gd name="connsiteY21" fmla="*/ 1588169 h 2454442"/>
              <a:gd name="connsiteX22" fmla="*/ 589562 w 2478519"/>
              <a:gd name="connsiteY22" fmla="*/ 1612232 h 2454442"/>
              <a:gd name="connsiteX23" fmla="*/ 625656 w 2478519"/>
              <a:gd name="connsiteY23" fmla="*/ 1624263 h 2454442"/>
              <a:gd name="connsiteX24" fmla="*/ 745972 w 2478519"/>
              <a:gd name="connsiteY24" fmla="*/ 1720516 h 2454442"/>
              <a:gd name="connsiteX25" fmla="*/ 782067 w 2478519"/>
              <a:gd name="connsiteY25" fmla="*/ 1744579 h 2454442"/>
              <a:gd name="connsiteX26" fmla="*/ 830193 w 2478519"/>
              <a:gd name="connsiteY26" fmla="*/ 1816769 h 2454442"/>
              <a:gd name="connsiteX27" fmla="*/ 914414 w 2478519"/>
              <a:gd name="connsiteY27" fmla="*/ 1864895 h 2454442"/>
              <a:gd name="connsiteX28" fmla="*/ 950509 w 2478519"/>
              <a:gd name="connsiteY28" fmla="*/ 1888958 h 2454442"/>
              <a:gd name="connsiteX29" fmla="*/ 998635 w 2478519"/>
              <a:gd name="connsiteY29" fmla="*/ 1900990 h 2454442"/>
              <a:gd name="connsiteX30" fmla="*/ 1082856 w 2478519"/>
              <a:gd name="connsiteY30" fmla="*/ 1937084 h 2454442"/>
              <a:gd name="connsiteX31" fmla="*/ 1203172 w 2478519"/>
              <a:gd name="connsiteY31" fmla="*/ 2009274 h 2454442"/>
              <a:gd name="connsiteX32" fmla="*/ 1239267 w 2478519"/>
              <a:gd name="connsiteY32" fmla="*/ 2033337 h 2454442"/>
              <a:gd name="connsiteX33" fmla="*/ 1359583 w 2478519"/>
              <a:gd name="connsiteY33" fmla="*/ 2081463 h 2454442"/>
              <a:gd name="connsiteX34" fmla="*/ 1395677 w 2478519"/>
              <a:gd name="connsiteY34" fmla="*/ 2093495 h 2454442"/>
              <a:gd name="connsiteX35" fmla="*/ 1973193 w 2478519"/>
              <a:gd name="connsiteY35" fmla="*/ 2117558 h 2454442"/>
              <a:gd name="connsiteX36" fmla="*/ 2069446 w 2478519"/>
              <a:gd name="connsiteY36" fmla="*/ 2141621 h 2454442"/>
              <a:gd name="connsiteX37" fmla="*/ 2141635 w 2478519"/>
              <a:gd name="connsiteY37" fmla="*/ 2165684 h 2454442"/>
              <a:gd name="connsiteX38" fmla="*/ 2225856 w 2478519"/>
              <a:gd name="connsiteY38" fmla="*/ 2225842 h 2454442"/>
              <a:gd name="connsiteX39" fmla="*/ 2273983 w 2478519"/>
              <a:gd name="connsiteY39" fmla="*/ 2286000 h 2454442"/>
              <a:gd name="connsiteX40" fmla="*/ 2310077 w 2478519"/>
              <a:gd name="connsiteY40" fmla="*/ 2298032 h 2454442"/>
              <a:gd name="connsiteX41" fmla="*/ 2358204 w 2478519"/>
              <a:gd name="connsiteY41" fmla="*/ 2346158 h 2454442"/>
              <a:gd name="connsiteX42" fmla="*/ 2382267 w 2478519"/>
              <a:gd name="connsiteY42" fmla="*/ 2382253 h 2454442"/>
              <a:gd name="connsiteX43" fmla="*/ 2466488 w 2478519"/>
              <a:gd name="connsiteY43" fmla="*/ 2430379 h 2454442"/>
              <a:gd name="connsiteX44" fmla="*/ 2478519 w 2478519"/>
              <a:gd name="connsiteY44" fmla="*/ 2454442 h 245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478519" h="2454442">
                <a:moveTo>
                  <a:pt x="144393" y="0"/>
                </a:moveTo>
                <a:cubicBezTo>
                  <a:pt x="140383" y="84221"/>
                  <a:pt x="139364" y="168638"/>
                  <a:pt x="132362" y="252663"/>
                </a:cubicBezTo>
                <a:cubicBezTo>
                  <a:pt x="131309" y="265302"/>
                  <a:pt x="123081" y="276377"/>
                  <a:pt x="120330" y="288758"/>
                </a:cubicBezTo>
                <a:cubicBezTo>
                  <a:pt x="115038" y="312572"/>
                  <a:pt x="114215" y="337281"/>
                  <a:pt x="108298" y="360948"/>
                </a:cubicBezTo>
                <a:cubicBezTo>
                  <a:pt x="102146" y="385555"/>
                  <a:pt x="92256" y="409074"/>
                  <a:pt x="84235" y="433137"/>
                </a:cubicBezTo>
                <a:lnTo>
                  <a:pt x="60172" y="505327"/>
                </a:lnTo>
                <a:cubicBezTo>
                  <a:pt x="56161" y="517358"/>
                  <a:pt x="51216" y="529117"/>
                  <a:pt x="48140" y="541421"/>
                </a:cubicBezTo>
                <a:cubicBezTo>
                  <a:pt x="20194" y="653212"/>
                  <a:pt x="53578" y="514231"/>
                  <a:pt x="24077" y="661737"/>
                </a:cubicBezTo>
                <a:cubicBezTo>
                  <a:pt x="16522" y="699512"/>
                  <a:pt x="11483" y="711552"/>
                  <a:pt x="14" y="745958"/>
                </a:cubicBezTo>
                <a:cubicBezTo>
                  <a:pt x="4025" y="806116"/>
                  <a:pt x="12046" y="866140"/>
                  <a:pt x="12046" y="926432"/>
                </a:cubicBezTo>
                <a:cubicBezTo>
                  <a:pt x="12046" y="1175014"/>
                  <a:pt x="-15059" y="1028493"/>
                  <a:pt x="12046" y="1191127"/>
                </a:cubicBezTo>
                <a:cubicBezTo>
                  <a:pt x="15408" y="1211298"/>
                  <a:pt x="16897" y="1232137"/>
                  <a:pt x="24077" y="1251284"/>
                </a:cubicBezTo>
                <a:cubicBezTo>
                  <a:pt x="36015" y="1283120"/>
                  <a:pt x="92544" y="1331783"/>
                  <a:pt x="108298" y="1347537"/>
                </a:cubicBezTo>
                <a:cubicBezTo>
                  <a:pt x="116319" y="1355558"/>
                  <a:pt x="121601" y="1368013"/>
                  <a:pt x="132362" y="1371600"/>
                </a:cubicBezTo>
                <a:cubicBezTo>
                  <a:pt x="144393" y="1375611"/>
                  <a:pt x="157113" y="1377960"/>
                  <a:pt x="168456" y="1383632"/>
                </a:cubicBezTo>
                <a:cubicBezTo>
                  <a:pt x="261747" y="1430278"/>
                  <a:pt x="149923" y="1389485"/>
                  <a:pt x="240646" y="1419727"/>
                </a:cubicBezTo>
                <a:cubicBezTo>
                  <a:pt x="248667" y="1431758"/>
                  <a:pt x="252447" y="1448157"/>
                  <a:pt x="264709" y="1455821"/>
                </a:cubicBezTo>
                <a:cubicBezTo>
                  <a:pt x="286218" y="1469264"/>
                  <a:pt x="312835" y="1471863"/>
                  <a:pt x="336898" y="1479884"/>
                </a:cubicBezTo>
                <a:lnTo>
                  <a:pt x="372993" y="1491916"/>
                </a:lnTo>
                <a:cubicBezTo>
                  <a:pt x="385025" y="1495927"/>
                  <a:pt x="398535" y="1496913"/>
                  <a:pt x="409088" y="1503948"/>
                </a:cubicBezTo>
                <a:cubicBezTo>
                  <a:pt x="455735" y="1535046"/>
                  <a:pt x="431465" y="1523438"/>
                  <a:pt x="481277" y="1540042"/>
                </a:cubicBezTo>
                <a:lnTo>
                  <a:pt x="553467" y="1588169"/>
                </a:lnTo>
                <a:cubicBezTo>
                  <a:pt x="565499" y="1596190"/>
                  <a:pt x="575844" y="1607659"/>
                  <a:pt x="589562" y="1612232"/>
                </a:cubicBezTo>
                <a:lnTo>
                  <a:pt x="625656" y="1624263"/>
                </a:lnTo>
                <a:cubicBezTo>
                  <a:pt x="694232" y="1692839"/>
                  <a:pt x="654907" y="1659806"/>
                  <a:pt x="745972" y="1720516"/>
                </a:cubicBezTo>
                <a:lnTo>
                  <a:pt x="782067" y="1744579"/>
                </a:lnTo>
                <a:cubicBezTo>
                  <a:pt x="798109" y="1768642"/>
                  <a:pt x="807057" y="1799417"/>
                  <a:pt x="830193" y="1816769"/>
                </a:cubicBezTo>
                <a:cubicBezTo>
                  <a:pt x="946563" y="1904045"/>
                  <a:pt x="822551" y="1818963"/>
                  <a:pt x="914414" y="1864895"/>
                </a:cubicBezTo>
                <a:cubicBezTo>
                  <a:pt x="927348" y="1871362"/>
                  <a:pt x="937218" y="1883262"/>
                  <a:pt x="950509" y="1888958"/>
                </a:cubicBezTo>
                <a:cubicBezTo>
                  <a:pt x="965708" y="1895472"/>
                  <a:pt x="983095" y="1895339"/>
                  <a:pt x="998635" y="1900990"/>
                </a:cubicBezTo>
                <a:cubicBezTo>
                  <a:pt x="1027339" y="1911428"/>
                  <a:pt x="1055051" y="1924445"/>
                  <a:pt x="1082856" y="1937084"/>
                </a:cubicBezTo>
                <a:cubicBezTo>
                  <a:pt x="1140991" y="1963509"/>
                  <a:pt x="1141631" y="1968247"/>
                  <a:pt x="1203172" y="2009274"/>
                </a:cubicBezTo>
                <a:cubicBezTo>
                  <a:pt x="1215204" y="2017295"/>
                  <a:pt x="1226333" y="2026870"/>
                  <a:pt x="1239267" y="2033337"/>
                </a:cubicBezTo>
                <a:cubicBezTo>
                  <a:pt x="1310083" y="2068745"/>
                  <a:pt x="1270374" y="2051726"/>
                  <a:pt x="1359583" y="2081463"/>
                </a:cubicBezTo>
                <a:cubicBezTo>
                  <a:pt x="1371614" y="2085474"/>
                  <a:pt x="1383001" y="2093099"/>
                  <a:pt x="1395677" y="2093495"/>
                </a:cubicBezTo>
                <a:cubicBezTo>
                  <a:pt x="1844950" y="2107535"/>
                  <a:pt x="1652538" y="2097518"/>
                  <a:pt x="1973193" y="2117558"/>
                </a:cubicBezTo>
                <a:cubicBezTo>
                  <a:pt x="2005277" y="2125579"/>
                  <a:pt x="2038071" y="2131163"/>
                  <a:pt x="2069446" y="2141621"/>
                </a:cubicBezTo>
                <a:lnTo>
                  <a:pt x="2141635" y="2165684"/>
                </a:lnTo>
                <a:cubicBezTo>
                  <a:pt x="2198730" y="2222779"/>
                  <a:pt x="2168239" y="2206637"/>
                  <a:pt x="2225856" y="2225842"/>
                </a:cubicBezTo>
                <a:cubicBezTo>
                  <a:pt x="2236787" y="2242239"/>
                  <a:pt x="2254931" y="2274569"/>
                  <a:pt x="2273983" y="2286000"/>
                </a:cubicBezTo>
                <a:cubicBezTo>
                  <a:pt x="2284858" y="2292525"/>
                  <a:pt x="2298046" y="2294021"/>
                  <a:pt x="2310077" y="2298032"/>
                </a:cubicBezTo>
                <a:cubicBezTo>
                  <a:pt x="2336329" y="2376786"/>
                  <a:pt x="2299868" y="2299490"/>
                  <a:pt x="2358204" y="2346158"/>
                </a:cubicBezTo>
                <a:cubicBezTo>
                  <a:pt x="2369496" y="2355191"/>
                  <a:pt x="2371158" y="2372996"/>
                  <a:pt x="2382267" y="2382253"/>
                </a:cubicBezTo>
                <a:cubicBezTo>
                  <a:pt x="2438885" y="2429435"/>
                  <a:pt x="2419051" y="2382942"/>
                  <a:pt x="2466488" y="2430379"/>
                </a:cubicBezTo>
                <a:cubicBezTo>
                  <a:pt x="2472829" y="2436720"/>
                  <a:pt x="2474509" y="2446421"/>
                  <a:pt x="2478519" y="2454442"/>
                </a:cubicBezTo>
              </a:path>
            </a:pathLst>
          </a:cu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2009274" y="3573379"/>
            <a:ext cx="2755231" cy="1696453"/>
          </a:xfrm>
          <a:custGeom>
            <a:avLst/>
            <a:gdLst>
              <a:gd name="connsiteX0" fmla="*/ 216568 w 2755231"/>
              <a:gd name="connsiteY0" fmla="*/ 0 h 1696453"/>
              <a:gd name="connsiteX1" fmla="*/ 228600 w 2755231"/>
              <a:gd name="connsiteY1" fmla="*/ 60158 h 1696453"/>
              <a:gd name="connsiteX2" fmla="*/ 240631 w 2755231"/>
              <a:gd name="connsiteY2" fmla="*/ 96253 h 1696453"/>
              <a:gd name="connsiteX3" fmla="*/ 216568 w 2755231"/>
              <a:gd name="connsiteY3" fmla="*/ 348916 h 1696453"/>
              <a:gd name="connsiteX4" fmla="*/ 192505 w 2755231"/>
              <a:gd name="connsiteY4" fmla="*/ 421105 h 1696453"/>
              <a:gd name="connsiteX5" fmla="*/ 180473 w 2755231"/>
              <a:gd name="connsiteY5" fmla="*/ 457200 h 1696453"/>
              <a:gd name="connsiteX6" fmla="*/ 132347 w 2755231"/>
              <a:gd name="connsiteY6" fmla="*/ 529389 h 1696453"/>
              <a:gd name="connsiteX7" fmla="*/ 108284 w 2755231"/>
              <a:gd name="connsiteY7" fmla="*/ 565484 h 1696453"/>
              <a:gd name="connsiteX8" fmla="*/ 72189 w 2755231"/>
              <a:gd name="connsiteY8" fmla="*/ 673768 h 1696453"/>
              <a:gd name="connsiteX9" fmla="*/ 60158 w 2755231"/>
              <a:gd name="connsiteY9" fmla="*/ 709863 h 1696453"/>
              <a:gd name="connsiteX10" fmla="*/ 36094 w 2755231"/>
              <a:gd name="connsiteY10" fmla="*/ 745958 h 1696453"/>
              <a:gd name="connsiteX11" fmla="*/ 24063 w 2755231"/>
              <a:gd name="connsiteY11" fmla="*/ 782053 h 1696453"/>
              <a:gd name="connsiteX12" fmla="*/ 0 w 2755231"/>
              <a:gd name="connsiteY12" fmla="*/ 878305 h 1696453"/>
              <a:gd name="connsiteX13" fmla="*/ 12031 w 2755231"/>
              <a:gd name="connsiteY13" fmla="*/ 1022684 h 1696453"/>
              <a:gd name="connsiteX14" fmla="*/ 60158 w 2755231"/>
              <a:gd name="connsiteY14" fmla="*/ 1082842 h 1696453"/>
              <a:gd name="connsiteX15" fmla="*/ 120315 w 2755231"/>
              <a:gd name="connsiteY15" fmla="*/ 1143000 h 1696453"/>
              <a:gd name="connsiteX16" fmla="*/ 156410 w 2755231"/>
              <a:gd name="connsiteY16" fmla="*/ 1215189 h 1696453"/>
              <a:gd name="connsiteX17" fmla="*/ 204537 w 2755231"/>
              <a:gd name="connsiteY17" fmla="*/ 1263316 h 1696453"/>
              <a:gd name="connsiteX18" fmla="*/ 252663 w 2755231"/>
              <a:gd name="connsiteY18" fmla="*/ 1323474 h 1696453"/>
              <a:gd name="connsiteX19" fmla="*/ 288758 w 2755231"/>
              <a:gd name="connsiteY19" fmla="*/ 1335505 h 1696453"/>
              <a:gd name="connsiteX20" fmla="*/ 360947 w 2755231"/>
              <a:gd name="connsiteY20" fmla="*/ 1395663 h 1696453"/>
              <a:gd name="connsiteX21" fmla="*/ 433137 w 2755231"/>
              <a:gd name="connsiteY21" fmla="*/ 1419726 h 1696453"/>
              <a:gd name="connsiteX22" fmla="*/ 469231 w 2755231"/>
              <a:gd name="connsiteY22" fmla="*/ 1455821 h 1696453"/>
              <a:gd name="connsiteX23" fmla="*/ 505326 w 2755231"/>
              <a:gd name="connsiteY23" fmla="*/ 1467853 h 1696453"/>
              <a:gd name="connsiteX24" fmla="*/ 589547 w 2755231"/>
              <a:gd name="connsiteY24" fmla="*/ 1503947 h 1696453"/>
              <a:gd name="connsiteX25" fmla="*/ 1540042 w 2755231"/>
              <a:gd name="connsiteY25" fmla="*/ 1564105 h 1696453"/>
              <a:gd name="connsiteX26" fmla="*/ 1720515 w 2755231"/>
              <a:gd name="connsiteY26" fmla="*/ 1588168 h 1696453"/>
              <a:gd name="connsiteX27" fmla="*/ 1756610 w 2755231"/>
              <a:gd name="connsiteY27" fmla="*/ 1600200 h 1696453"/>
              <a:gd name="connsiteX28" fmla="*/ 1804737 w 2755231"/>
              <a:gd name="connsiteY28" fmla="*/ 1612232 h 1696453"/>
              <a:gd name="connsiteX29" fmla="*/ 1949115 w 2755231"/>
              <a:gd name="connsiteY29" fmla="*/ 1636295 h 1696453"/>
              <a:gd name="connsiteX30" fmla="*/ 2081463 w 2755231"/>
              <a:gd name="connsiteY30" fmla="*/ 1660358 h 1696453"/>
              <a:gd name="connsiteX31" fmla="*/ 2129589 w 2755231"/>
              <a:gd name="connsiteY31" fmla="*/ 1672389 h 1696453"/>
              <a:gd name="connsiteX32" fmla="*/ 2310063 w 2755231"/>
              <a:gd name="connsiteY32" fmla="*/ 1696453 h 1696453"/>
              <a:gd name="connsiteX33" fmla="*/ 2394284 w 2755231"/>
              <a:gd name="connsiteY33" fmla="*/ 1684421 h 1696453"/>
              <a:gd name="connsiteX34" fmla="*/ 2478505 w 2755231"/>
              <a:gd name="connsiteY34" fmla="*/ 1660358 h 1696453"/>
              <a:gd name="connsiteX35" fmla="*/ 2550694 w 2755231"/>
              <a:gd name="connsiteY35" fmla="*/ 1648326 h 1696453"/>
              <a:gd name="connsiteX36" fmla="*/ 2755231 w 2755231"/>
              <a:gd name="connsiteY36" fmla="*/ 1636295 h 169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755231" h="1696453">
                <a:moveTo>
                  <a:pt x="216568" y="0"/>
                </a:moveTo>
                <a:cubicBezTo>
                  <a:pt x="220579" y="20053"/>
                  <a:pt x="223640" y="40319"/>
                  <a:pt x="228600" y="60158"/>
                </a:cubicBezTo>
                <a:cubicBezTo>
                  <a:pt x="231676" y="72462"/>
                  <a:pt x="240631" y="83571"/>
                  <a:pt x="240631" y="96253"/>
                </a:cubicBezTo>
                <a:cubicBezTo>
                  <a:pt x="240631" y="137994"/>
                  <a:pt x="232987" y="283239"/>
                  <a:pt x="216568" y="348916"/>
                </a:cubicBezTo>
                <a:cubicBezTo>
                  <a:pt x="210416" y="373523"/>
                  <a:pt x="200526" y="397042"/>
                  <a:pt x="192505" y="421105"/>
                </a:cubicBezTo>
                <a:cubicBezTo>
                  <a:pt x="188494" y="433137"/>
                  <a:pt x="187508" y="446648"/>
                  <a:pt x="180473" y="457200"/>
                </a:cubicBezTo>
                <a:lnTo>
                  <a:pt x="132347" y="529389"/>
                </a:lnTo>
                <a:cubicBezTo>
                  <a:pt x="124326" y="541421"/>
                  <a:pt x="112857" y="551766"/>
                  <a:pt x="108284" y="565484"/>
                </a:cubicBezTo>
                <a:lnTo>
                  <a:pt x="72189" y="673768"/>
                </a:lnTo>
                <a:cubicBezTo>
                  <a:pt x="68178" y="685800"/>
                  <a:pt x="67193" y="699311"/>
                  <a:pt x="60158" y="709863"/>
                </a:cubicBezTo>
                <a:lnTo>
                  <a:pt x="36094" y="745958"/>
                </a:lnTo>
                <a:cubicBezTo>
                  <a:pt x="32084" y="757990"/>
                  <a:pt x="27400" y="769817"/>
                  <a:pt x="24063" y="782053"/>
                </a:cubicBezTo>
                <a:cubicBezTo>
                  <a:pt x="15361" y="813959"/>
                  <a:pt x="0" y="878305"/>
                  <a:pt x="0" y="878305"/>
                </a:cubicBezTo>
                <a:cubicBezTo>
                  <a:pt x="4010" y="926431"/>
                  <a:pt x="2560" y="975329"/>
                  <a:pt x="12031" y="1022684"/>
                </a:cubicBezTo>
                <a:cubicBezTo>
                  <a:pt x="16969" y="1047375"/>
                  <a:pt x="45808" y="1064905"/>
                  <a:pt x="60158" y="1082842"/>
                </a:cubicBezTo>
                <a:cubicBezTo>
                  <a:pt x="105995" y="1140137"/>
                  <a:pt x="58437" y="1101747"/>
                  <a:pt x="120315" y="1143000"/>
                </a:cubicBezTo>
                <a:cubicBezTo>
                  <a:pt x="131961" y="1177936"/>
                  <a:pt x="130966" y="1185505"/>
                  <a:pt x="156410" y="1215189"/>
                </a:cubicBezTo>
                <a:cubicBezTo>
                  <a:pt x="171175" y="1232414"/>
                  <a:pt x="191952" y="1244439"/>
                  <a:pt x="204537" y="1263316"/>
                </a:cubicBezTo>
                <a:cubicBezTo>
                  <a:pt x="215465" y="1279707"/>
                  <a:pt x="233616" y="1312046"/>
                  <a:pt x="252663" y="1323474"/>
                </a:cubicBezTo>
                <a:cubicBezTo>
                  <a:pt x="263538" y="1329999"/>
                  <a:pt x="276726" y="1331495"/>
                  <a:pt x="288758" y="1335505"/>
                </a:cubicBezTo>
                <a:cubicBezTo>
                  <a:pt x="311426" y="1358174"/>
                  <a:pt x="330794" y="1382262"/>
                  <a:pt x="360947" y="1395663"/>
                </a:cubicBezTo>
                <a:cubicBezTo>
                  <a:pt x="384126" y="1405965"/>
                  <a:pt x="433137" y="1419726"/>
                  <a:pt x="433137" y="1419726"/>
                </a:cubicBezTo>
                <a:cubicBezTo>
                  <a:pt x="445168" y="1431758"/>
                  <a:pt x="455074" y="1446383"/>
                  <a:pt x="469231" y="1455821"/>
                </a:cubicBezTo>
                <a:cubicBezTo>
                  <a:pt x="479783" y="1462856"/>
                  <a:pt x="493982" y="1462181"/>
                  <a:pt x="505326" y="1467853"/>
                </a:cubicBezTo>
                <a:cubicBezTo>
                  <a:pt x="588412" y="1509396"/>
                  <a:pt x="489390" y="1478909"/>
                  <a:pt x="589547" y="1503947"/>
                </a:cubicBezTo>
                <a:cubicBezTo>
                  <a:pt x="940510" y="1679431"/>
                  <a:pt x="649932" y="1551569"/>
                  <a:pt x="1540042" y="1564105"/>
                </a:cubicBezTo>
                <a:cubicBezTo>
                  <a:pt x="1563446" y="1567031"/>
                  <a:pt x="1692857" y="1582637"/>
                  <a:pt x="1720515" y="1588168"/>
                </a:cubicBezTo>
                <a:cubicBezTo>
                  <a:pt x="1732951" y="1590655"/>
                  <a:pt x="1744415" y="1596716"/>
                  <a:pt x="1756610" y="1600200"/>
                </a:cubicBezTo>
                <a:cubicBezTo>
                  <a:pt x="1772510" y="1604743"/>
                  <a:pt x="1788595" y="1608645"/>
                  <a:pt x="1804737" y="1612232"/>
                </a:cubicBezTo>
                <a:cubicBezTo>
                  <a:pt x="1868064" y="1626305"/>
                  <a:pt x="1878818" y="1626252"/>
                  <a:pt x="1949115" y="1636295"/>
                </a:cubicBezTo>
                <a:cubicBezTo>
                  <a:pt x="2026557" y="1662108"/>
                  <a:pt x="1945417" y="1637684"/>
                  <a:pt x="2081463" y="1660358"/>
                </a:cubicBezTo>
                <a:cubicBezTo>
                  <a:pt x="2097774" y="1663076"/>
                  <a:pt x="2113374" y="1669146"/>
                  <a:pt x="2129589" y="1672389"/>
                </a:cubicBezTo>
                <a:cubicBezTo>
                  <a:pt x="2197102" y="1685891"/>
                  <a:pt x="2237824" y="1688426"/>
                  <a:pt x="2310063" y="1696453"/>
                </a:cubicBezTo>
                <a:cubicBezTo>
                  <a:pt x="2338137" y="1692442"/>
                  <a:pt x="2366383" y="1689494"/>
                  <a:pt x="2394284" y="1684421"/>
                </a:cubicBezTo>
                <a:cubicBezTo>
                  <a:pt x="2538388" y="1658219"/>
                  <a:pt x="2362547" y="1686126"/>
                  <a:pt x="2478505" y="1660358"/>
                </a:cubicBezTo>
                <a:cubicBezTo>
                  <a:pt x="2502319" y="1655066"/>
                  <a:pt x="2526433" y="1650880"/>
                  <a:pt x="2550694" y="1648326"/>
                </a:cubicBezTo>
                <a:cubicBezTo>
                  <a:pt x="2676677" y="1635065"/>
                  <a:pt x="2669056" y="1636295"/>
                  <a:pt x="2755231" y="1636295"/>
                </a:cubicBezTo>
              </a:path>
            </a:pathLst>
          </a:custGeom>
          <a:no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506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p:bldP spid="14" grpId="0"/>
      <p:bldP spid="26" grpId="0"/>
      <p:bldP spid="28" grpId="0" animBg="1"/>
      <p:bldP spid="2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latin typeface="Arial" pitchFamily="34" charset="0"/>
              <a:cs typeface="Arial" pitchFamily="34" charset="0"/>
            </a:endParaRPr>
          </a:p>
        </p:txBody>
      </p:sp>
      <p:sp>
        <p:nvSpPr>
          <p:cNvPr id="6" name="Flowchart: Manual Operation 5"/>
          <p:cNvSpPr/>
          <p:nvPr/>
        </p:nvSpPr>
        <p:spPr>
          <a:xfrm flipV="1">
            <a:off x="152401" y="76200"/>
            <a:ext cx="1676399"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8253"/>
              <a:gd name="connsiteY0" fmla="*/ 0 h 10247"/>
              <a:gd name="connsiteX1" fmla="*/ 8253 w 8253"/>
              <a:gd name="connsiteY1" fmla="*/ 247 h 10247"/>
              <a:gd name="connsiteX2" fmla="*/ 6253 w 8253"/>
              <a:gd name="connsiteY2" fmla="*/ 10247 h 10247"/>
              <a:gd name="connsiteX3" fmla="*/ 253 w 8253"/>
              <a:gd name="connsiteY3" fmla="*/ 10247 h 10247"/>
              <a:gd name="connsiteX4" fmla="*/ 0 w 8253"/>
              <a:gd name="connsiteY4" fmla="*/ 0 h 10247"/>
              <a:gd name="connsiteX0" fmla="*/ 0 w 9824"/>
              <a:gd name="connsiteY0" fmla="*/ 0 h 10241"/>
              <a:gd name="connsiteX1" fmla="*/ 9824 w 9824"/>
              <a:gd name="connsiteY1" fmla="*/ 482 h 10241"/>
              <a:gd name="connsiteX2" fmla="*/ 7401 w 9824"/>
              <a:gd name="connsiteY2" fmla="*/ 10241 h 10241"/>
              <a:gd name="connsiteX3" fmla="*/ 131 w 9824"/>
              <a:gd name="connsiteY3" fmla="*/ 10241 h 10241"/>
              <a:gd name="connsiteX4" fmla="*/ 0 w 9824"/>
              <a:gd name="connsiteY4" fmla="*/ 0 h 10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4" h="10241">
                <a:moveTo>
                  <a:pt x="0" y="0"/>
                </a:moveTo>
                <a:lnTo>
                  <a:pt x="9824" y="482"/>
                </a:lnTo>
                <a:lnTo>
                  <a:pt x="7401" y="10241"/>
                </a:lnTo>
                <a:lnTo>
                  <a:pt x="131" y="10241"/>
                </a:lnTo>
                <a:cubicBezTo>
                  <a:pt x="29" y="6907"/>
                  <a:pt x="102" y="3334"/>
                  <a:pt x="0" y="0"/>
                </a:cubicBezTo>
                <a:close/>
              </a:path>
            </a:pathLst>
          </a:cu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7" name="Flowchart: Manual Operation 6"/>
          <p:cNvSpPr/>
          <p:nvPr/>
        </p:nvSpPr>
        <p:spPr>
          <a:xfrm flipV="1">
            <a:off x="1840584" y="76200"/>
            <a:ext cx="1817016"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8030"/>
              <a:gd name="connsiteY0" fmla="*/ 0 h 10000"/>
              <a:gd name="connsiteX1" fmla="*/ 8030 w 8030"/>
              <a:gd name="connsiteY1" fmla="*/ 0 h 10000"/>
              <a:gd name="connsiteX2" fmla="*/ 6030 w 8030"/>
              <a:gd name="connsiteY2" fmla="*/ 10000 h 10000"/>
              <a:gd name="connsiteX3" fmla="*/ 30 w 8030"/>
              <a:gd name="connsiteY3" fmla="*/ 10000 h 10000"/>
              <a:gd name="connsiteX4" fmla="*/ 0 w 803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 h="10000">
                <a:moveTo>
                  <a:pt x="0" y="0"/>
                </a:moveTo>
                <a:lnTo>
                  <a:pt x="8030" y="0"/>
                </a:lnTo>
                <a:lnTo>
                  <a:pt x="6030" y="10000"/>
                </a:lnTo>
                <a:lnTo>
                  <a:pt x="30" y="10000"/>
                </a:lnTo>
                <a:cubicBezTo>
                  <a:pt x="20" y="6667"/>
                  <a:pt x="10" y="3333"/>
                  <a:pt x="0" y="0"/>
                </a:cubicBezTo>
                <a:close/>
              </a:path>
            </a:pathLst>
          </a:cu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8" name="Flowchart: Manual Operation 7"/>
          <p:cNvSpPr/>
          <p:nvPr/>
        </p:nvSpPr>
        <p:spPr>
          <a:xfrm flipV="1">
            <a:off x="3657600" y="76200"/>
            <a:ext cx="1828800"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8030"/>
              <a:gd name="connsiteY0" fmla="*/ 309 h 10000"/>
              <a:gd name="connsiteX1" fmla="*/ 8030 w 8030"/>
              <a:gd name="connsiteY1" fmla="*/ 0 h 10000"/>
              <a:gd name="connsiteX2" fmla="*/ 6030 w 8030"/>
              <a:gd name="connsiteY2" fmla="*/ 10000 h 10000"/>
              <a:gd name="connsiteX3" fmla="*/ 30 w 8030"/>
              <a:gd name="connsiteY3" fmla="*/ 10000 h 10000"/>
              <a:gd name="connsiteX4" fmla="*/ 0 w 8030"/>
              <a:gd name="connsiteY4" fmla="*/ 30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 h="10000">
                <a:moveTo>
                  <a:pt x="0" y="309"/>
                </a:moveTo>
                <a:lnTo>
                  <a:pt x="8030" y="0"/>
                </a:lnTo>
                <a:lnTo>
                  <a:pt x="6030" y="10000"/>
                </a:lnTo>
                <a:lnTo>
                  <a:pt x="30" y="10000"/>
                </a:lnTo>
                <a:cubicBezTo>
                  <a:pt x="20" y="6770"/>
                  <a:pt x="10" y="3539"/>
                  <a:pt x="0" y="309"/>
                </a:cubicBezTo>
                <a:close/>
              </a:path>
            </a:pathLst>
          </a:cu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9" name="Flowchart: Manual Operation 8"/>
          <p:cNvSpPr/>
          <p:nvPr/>
        </p:nvSpPr>
        <p:spPr>
          <a:xfrm flipV="1">
            <a:off x="5486400" y="76200"/>
            <a:ext cx="1616243"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5 w 8000"/>
              <a:gd name="connsiteY0" fmla="*/ 619 h 10000"/>
              <a:gd name="connsiteX1" fmla="*/ 8000 w 8000"/>
              <a:gd name="connsiteY1" fmla="*/ 0 h 10000"/>
              <a:gd name="connsiteX2" fmla="*/ 6000 w 8000"/>
              <a:gd name="connsiteY2" fmla="*/ 10000 h 10000"/>
              <a:gd name="connsiteX3" fmla="*/ 0 w 8000"/>
              <a:gd name="connsiteY3" fmla="*/ 10000 h 10000"/>
              <a:gd name="connsiteX4" fmla="*/ 5 w 8000"/>
              <a:gd name="connsiteY4" fmla="*/ 61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 h="10000">
                <a:moveTo>
                  <a:pt x="5" y="619"/>
                </a:moveTo>
                <a:lnTo>
                  <a:pt x="8000" y="0"/>
                </a:lnTo>
                <a:lnTo>
                  <a:pt x="6000" y="10000"/>
                </a:lnTo>
                <a:lnTo>
                  <a:pt x="0" y="10000"/>
                </a:lnTo>
                <a:cubicBezTo>
                  <a:pt x="2" y="6873"/>
                  <a:pt x="3" y="3746"/>
                  <a:pt x="5" y="619"/>
                </a:cubicBezTo>
                <a:close/>
              </a:path>
            </a:pathLst>
          </a:cu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 name="Rectangle 4"/>
          <p:cNvSpPr/>
          <p:nvPr/>
        </p:nvSpPr>
        <p:spPr>
          <a:xfrm>
            <a:off x="152400" y="381000"/>
            <a:ext cx="8763000" cy="63246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0" name="TextBox 9"/>
          <p:cNvSpPr txBox="1"/>
          <p:nvPr/>
        </p:nvSpPr>
        <p:spPr>
          <a:xfrm>
            <a:off x="152400" y="76200"/>
            <a:ext cx="1676400"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Study Site</a:t>
            </a:r>
            <a:endParaRPr lang="en-US" sz="2000" b="1" dirty="0">
              <a:solidFill>
                <a:schemeClr val="bg1"/>
              </a:solidFill>
              <a:latin typeface="Arial" pitchFamily="34" charset="0"/>
              <a:cs typeface="Arial" pitchFamily="34" charset="0"/>
            </a:endParaRPr>
          </a:p>
        </p:txBody>
      </p:sp>
      <p:sp>
        <p:nvSpPr>
          <p:cNvPr id="11" name="TextBox 10"/>
          <p:cNvSpPr txBox="1"/>
          <p:nvPr/>
        </p:nvSpPr>
        <p:spPr>
          <a:xfrm>
            <a:off x="1752600" y="87868"/>
            <a:ext cx="2236241" cy="338554"/>
          </a:xfrm>
          <a:prstGeom prst="rect">
            <a:avLst/>
          </a:prstGeom>
          <a:noFill/>
        </p:spPr>
        <p:txBody>
          <a:bodyPr wrap="square" rtlCol="0">
            <a:spAutoFit/>
          </a:bodyPr>
          <a:lstStyle/>
          <a:p>
            <a:r>
              <a:rPr lang="en-US" sz="1600" dirty="0" smtClean="0">
                <a:latin typeface="Arial" pitchFamily="34" charset="0"/>
                <a:cs typeface="Arial" pitchFamily="34" charset="0"/>
              </a:rPr>
              <a:t>Mechanism</a:t>
            </a:r>
            <a:endParaRPr lang="en-US" sz="1600" dirty="0">
              <a:latin typeface="Arial" pitchFamily="34" charset="0"/>
              <a:cs typeface="Arial" pitchFamily="34" charset="0"/>
            </a:endParaRPr>
          </a:p>
        </p:txBody>
      </p:sp>
      <p:sp>
        <p:nvSpPr>
          <p:cNvPr id="12" name="TextBox 11"/>
          <p:cNvSpPr txBox="1"/>
          <p:nvPr/>
        </p:nvSpPr>
        <p:spPr>
          <a:xfrm>
            <a:off x="3581400" y="61390"/>
            <a:ext cx="1641105" cy="338554"/>
          </a:xfrm>
          <a:prstGeom prst="rect">
            <a:avLst/>
          </a:prstGeom>
          <a:noFill/>
        </p:spPr>
        <p:txBody>
          <a:bodyPr wrap="square" rtlCol="0">
            <a:spAutoFit/>
          </a:bodyPr>
          <a:lstStyle/>
          <a:p>
            <a:r>
              <a:rPr lang="en-US" sz="1600" dirty="0" smtClean="0">
                <a:latin typeface="Arial" pitchFamily="34" charset="0"/>
                <a:cs typeface="Arial" pitchFamily="34" charset="0"/>
              </a:rPr>
              <a:t>Method</a:t>
            </a:r>
            <a:endParaRPr lang="en-US" dirty="0">
              <a:latin typeface="Arial" pitchFamily="34" charset="0"/>
              <a:cs typeface="Arial" pitchFamily="34" charset="0"/>
            </a:endParaRPr>
          </a:p>
        </p:txBody>
      </p:sp>
      <p:sp>
        <p:nvSpPr>
          <p:cNvPr id="13" name="TextBox 12"/>
          <p:cNvSpPr txBox="1"/>
          <p:nvPr/>
        </p:nvSpPr>
        <p:spPr>
          <a:xfrm>
            <a:off x="5410200" y="76200"/>
            <a:ext cx="1616243" cy="338554"/>
          </a:xfrm>
          <a:prstGeom prst="rect">
            <a:avLst/>
          </a:prstGeom>
          <a:noFill/>
        </p:spPr>
        <p:txBody>
          <a:bodyPr wrap="square" rtlCol="0">
            <a:spAutoFit/>
          </a:bodyPr>
          <a:lstStyle/>
          <a:p>
            <a:r>
              <a:rPr lang="en-US" sz="1600" dirty="0" smtClean="0">
                <a:latin typeface="Arial" pitchFamily="34" charset="0"/>
                <a:cs typeface="Arial" pitchFamily="34" charset="0"/>
              </a:rPr>
              <a:t>Results</a:t>
            </a:r>
            <a:endParaRPr lang="en-US" dirty="0">
              <a:latin typeface="Arial" pitchFamily="34" charset="0"/>
              <a:cs typeface="Arial" pitchFamily="34" charset="0"/>
            </a:endParaRPr>
          </a:p>
        </p:txBody>
      </p:sp>
      <p:sp>
        <p:nvSpPr>
          <p:cNvPr id="15" name="Title 14"/>
          <p:cNvSpPr txBox="1">
            <a:spLocks noGrp="1"/>
          </p:cNvSpPr>
          <p:nvPr>
            <p:ph type="title"/>
          </p:nvPr>
        </p:nvSpPr>
        <p:spPr>
          <a:xfrm>
            <a:off x="419100" y="796379"/>
            <a:ext cx="8229600" cy="769441"/>
          </a:xfrm>
          <a:prstGeom prst="rect">
            <a:avLst/>
          </a:prstGeom>
          <a:noFill/>
        </p:spPr>
        <p:txBody>
          <a:bodyPr wrap="square" rtlCol="0">
            <a:spAutoFit/>
          </a:bodyPr>
          <a:lstStyle/>
          <a:p>
            <a:r>
              <a:rPr lang="en-US" dirty="0" smtClean="0">
                <a:solidFill>
                  <a:schemeClr val="bg1"/>
                </a:solidFill>
                <a:latin typeface="Arial" pitchFamily="34" charset="0"/>
                <a:cs typeface="Arial" pitchFamily="34" charset="0"/>
              </a:rPr>
              <a:t>Results</a:t>
            </a:r>
            <a:endParaRPr lang="en-US" dirty="0">
              <a:solidFill>
                <a:schemeClr val="bg1"/>
              </a:solidFill>
              <a:latin typeface="Arial" pitchFamily="34" charset="0"/>
              <a:cs typeface="Arial" pitchFamily="34" charset="0"/>
            </a:endParaRPr>
          </a:p>
        </p:txBody>
      </p:sp>
      <p:sp>
        <p:nvSpPr>
          <p:cNvPr id="16" name="Flowchart: Manual Operation 8"/>
          <p:cNvSpPr/>
          <p:nvPr/>
        </p:nvSpPr>
        <p:spPr>
          <a:xfrm flipV="1">
            <a:off x="7086600" y="61390"/>
            <a:ext cx="1600201"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5 w 8000"/>
              <a:gd name="connsiteY0" fmla="*/ 619 h 10000"/>
              <a:gd name="connsiteX1" fmla="*/ 8000 w 8000"/>
              <a:gd name="connsiteY1" fmla="*/ 0 h 10000"/>
              <a:gd name="connsiteX2" fmla="*/ 6000 w 8000"/>
              <a:gd name="connsiteY2" fmla="*/ 10000 h 10000"/>
              <a:gd name="connsiteX3" fmla="*/ 0 w 8000"/>
              <a:gd name="connsiteY3" fmla="*/ 10000 h 10000"/>
              <a:gd name="connsiteX4" fmla="*/ 5 w 8000"/>
              <a:gd name="connsiteY4" fmla="*/ 61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 h="10000">
                <a:moveTo>
                  <a:pt x="5" y="619"/>
                </a:moveTo>
                <a:lnTo>
                  <a:pt x="8000" y="0"/>
                </a:lnTo>
                <a:lnTo>
                  <a:pt x="6000" y="10000"/>
                </a:lnTo>
                <a:lnTo>
                  <a:pt x="0" y="10000"/>
                </a:lnTo>
                <a:cubicBezTo>
                  <a:pt x="2" y="6873"/>
                  <a:pt x="3" y="3746"/>
                  <a:pt x="5" y="619"/>
                </a:cubicBez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7" name="TextBox 16"/>
          <p:cNvSpPr txBox="1"/>
          <p:nvPr/>
        </p:nvSpPr>
        <p:spPr>
          <a:xfrm>
            <a:off x="7026443" y="59323"/>
            <a:ext cx="1616243" cy="338554"/>
          </a:xfrm>
          <a:prstGeom prst="rect">
            <a:avLst/>
          </a:prstGeom>
          <a:noFill/>
        </p:spPr>
        <p:txBody>
          <a:bodyPr wrap="square" rtlCol="0">
            <a:spAutoFit/>
          </a:bodyPr>
          <a:lstStyle/>
          <a:p>
            <a:r>
              <a:rPr lang="en-US" sz="1600" dirty="0" smtClean="0">
                <a:latin typeface="Arial" pitchFamily="34" charset="0"/>
                <a:cs typeface="Arial" pitchFamily="34" charset="0"/>
              </a:rPr>
              <a:t>Conclusion</a:t>
            </a:r>
            <a:endParaRPr lang="en-US" dirty="0">
              <a:latin typeface="Arial" pitchFamily="34" charset="0"/>
              <a:cs typeface="Arial" pitchFamily="34" charset="0"/>
            </a:endParaRPr>
          </a:p>
        </p:txBody>
      </p:sp>
      <p:pic>
        <p:nvPicPr>
          <p:cNvPr id="18" name="Picture 17"/>
          <p:cNvPicPr/>
          <p:nvPr/>
        </p:nvPicPr>
        <p:blipFill rotWithShape="1">
          <a:blip r:embed="rId3">
            <a:extLst>
              <a:ext uri="{28A0092B-C50C-407E-A947-70E740481C1C}">
                <a14:useLocalDpi xmlns:a14="http://schemas.microsoft.com/office/drawing/2010/main" val="0"/>
              </a:ext>
            </a:extLst>
          </a:blip>
          <a:srcRect l="30000" t="18438" r="-126" b="4218"/>
          <a:stretch/>
        </p:blipFill>
        <p:spPr bwMode="auto">
          <a:xfrm>
            <a:off x="217817" y="327802"/>
            <a:ext cx="8632166" cy="6377798"/>
          </a:xfrm>
          <a:prstGeom prst="rect">
            <a:avLst/>
          </a:prstGeom>
          <a:ln>
            <a:noFill/>
          </a:ln>
          <a:effectLst>
            <a:softEdge rad="112500"/>
          </a:effectLst>
          <a:extLst>
            <a:ext uri="{53640926-AAD7-44D8-BBD7-CCE9431645EC}">
              <a14:shadowObscured xmlns:a14="http://schemas.microsoft.com/office/drawing/2010/main"/>
            </a:ext>
          </a:extLst>
        </p:spPr>
      </p:pic>
      <p:sp>
        <p:nvSpPr>
          <p:cNvPr id="23" name="Rectangle 22"/>
          <p:cNvSpPr/>
          <p:nvPr/>
        </p:nvSpPr>
        <p:spPr>
          <a:xfrm>
            <a:off x="3581400" y="3564147"/>
            <a:ext cx="888520" cy="931653"/>
          </a:xfrm>
          <a:prstGeom prst="rect">
            <a:avLst/>
          </a:prstGeom>
          <a:noFill/>
          <a:ln>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atin typeface="Arial" pitchFamily="34" charset="0"/>
              <a:cs typeface="Arial" pitchFamily="34" charset="0"/>
            </a:endParaRPr>
          </a:p>
        </p:txBody>
      </p:sp>
      <p:pic>
        <p:nvPicPr>
          <p:cNvPr id="22" name="Content Placeholder 4"/>
          <p:cNvPicPr>
            <a:picLocks/>
          </p:cNvPicPr>
          <p:nvPr/>
        </p:nvPicPr>
        <p:blipFill rotWithShape="1">
          <a:blip r:embed="rId4"/>
          <a:srcRect l="35593" t="19038" r="10540" b="2605"/>
          <a:stretch/>
        </p:blipFill>
        <p:spPr bwMode="auto">
          <a:xfrm>
            <a:off x="3158608" y="2659811"/>
            <a:ext cx="5693434" cy="3976778"/>
          </a:xfrm>
          <a:prstGeom prst="rect">
            <a:avLst/>
          </a:prstGeom>
          <a:ln>
            <a:noFill/>
          </a:ln>
          <a:effectLst>
            <a:softEdge rad="112500"/>
          </a:effectLst>
          <a:extLst>
            <a:ext uri="{53640926-AAD7-44D8-BBD7-CCE9431645EC}">
              <a14:shadowObscured xmlns:a14="http://schemas.microsoft.com/office/drawing/2010/main"/>
            </a:ext>
          </a:extLst>
        </p:spPr>
      </p:pic>
      <p:sp>
        <p:nvSpPr>
          <p:cNvPr id="2" name="TextBox 1"/>
          <p:cNvSpPr txBox="1"/>
          <p:nvPr/>
        </p:nvSpPr>
        <p:spPr>
          <a:xfrm>
            <a:off x="800091" y="1428419"/>
            <a:ext cx="7203722" cy="2123658"/>
          </a:xfrm>
          <a:prstGeom prst="rect">
            <a:avLst/>
          </a:prstGeom>
          <a:noFill/>
        </p:spPr>
        <p:txBody>
          <a:bodyPr wrap="square" rtlCol="0">
            <a:spAutoFit/>
          </a:bodyPr>
          <a:lstStyle/>
          <a:p>
            <a:pPr marL="285750" indent="-285750">
              <a:buFont typeface="Arial" pitchFamily="34" charset="0"/>
              <a:buChar char="•"/>
            </a:pPr>
            <a:r>
              <a:rPr lang="en-US" sz="2000" b="1" dirty="0" smtClean="0">
                <a:solidFill>
                  <a:schemeClr val="bg1"/>
                </a:solidFill>
                <a:latin typeface="Arial" pitchFamily="34" charset="0"/>
                <a:cs typeface="Arial" pitchFamily="34" charset="0"/>
              </a:rPr>
              <a:t>Area: 13,500 km</a:t>
            </a:r>
            <a:r>
              <a:rPr lang="en-US" sz="2000" b="1" baseline="30000" dirty="0" smtClean="0">
                <a:solidFill>
                  <a:schemeClr val="bg1"/>
                </a:solidFill>
                <a:latin typeface="Arial" pitchFamily="34" charset="0"/>
                <a:cs typeface="Arial" pitchFamily="34" charset="0"/>
              </a:rPr>
              <a:t>2</a:t>
            </a:r>
          </a:p>
          <a:p>
            <a:pPr marL="285750" indent="-285750">
              <a:buFont typeface="Arial" pitchFamily="34" charset="0"/>
              <a:buChar char="•"/>
            </a:pPr>
            <a:r>
              <a:rPr lang="en-US" sz="2000" b="1" dirty="0" smtClean="0">
                <a:solidFill>
                  <a:schemeClr val="bg1"/>
                </a:solidFill>
                <a:latin typeface="Arial" pitchFamily="34" charset="0"/>
                <a:cs typeface="Arial" pitchFamily="34" charset="0"/>
              </a:rPr>
              <a:t>Number of Islands: 150,000</a:t>
            </a:r>
          </a:p>
          <a:p>
            <a:pPr marL="285750" indent="-285750">
              <a:buFont typeface="Arial" pitchFamily="34" charset="0"/>
              <a:buChar char="•"/>
            </a:pPr>
            <a:r>
              <a:rPr lang="en-US" sz="2000" b="1" dirty="0" smtClean="0">
                <a:solidFill>
                  <a:schemeClr val="bg1"/>
                </a:solidFill>
                <a:latin typeface="Arial" pitchFamily="34" charset="0"/>
                <a:cs typeface="Arial" pitchFamily="34" charset="0"/>
              </a:rPr>
              <a:t>Islands size: up to 500km</a:t>
            </a:r>
            <a:r>
              <a:rPr lang="en-US" sz="2000" b="1" baseline="30000" dirty="0" smtClean="0">
                <a:solidFill>
                  <a:schemeClr val="bg1"/>
                </a:solidFill>
                <a:latin typeface="Arial" pitchFamily="34" charset="0"/>
                <a:cs typeface="Arial" pitchFamily="34" charset="0"/>
              </a:rPr>
              <a:t>2</a:t>
            </a:r>
          </a:p>
          <a:p>
            <a:pPr marL="285750" indent="-285750">
              <a:buFont typeface="Arial" pitchFamily="34" charset="0"/>
              <a:buChar char="•"/>
            </a:pPr>
            <a:r>
              <a:rPr lang="en-US" sz="2000" b="1" dirty="0" smtClean="0">
                <a:solidFill>
                  <a:schemeClr val="bg1"/>
                </a:solidFill>
                <a:latin typeface="Arial" pitchFamily="34" charset="0"/>
                <a:cs typeface="Arial" pitchFamily="34" charset="0"/>
              </a:rPr>
              <a:t>98-99% of inflow is lost through evapotranspiration </a:t>
            </a:r>
          </a:p>
          <a:p>
            <a:pPr marL="285750" indent="-285750">
              <a:buFont typeface="Arial" pitchFamily="34" charset="0"/>
              <a:buChar char="•"/>
            </a:pPr>
            <a:r>
              <a:rPr lang="en-US" sz="2000" b="1" dirty="0" smtClean="0">
                <a:solidFill>
                  <a:schemeClr val="bg1"/>
                </a:solidFill>
                <a:latin typeface="Arial" pitchFamily="34" charset="0"/>
                <a:cs typeface="Arial" pitchFamily="34" charset="0"/>
              </a:rPr>
              <a:t>Annual Flooding from the Angola drainage basin: April to September </a:t>
            </a:r>
          </a:p>
          <a:p>
            <a:endParaRPr lang="en-US" b="1" baseline="30000" dirty="0">
              <a:solidFill>
                <a:schemeClr val="bg1"/>
              </a:solidFill>
              <a:latin typeface="Arial" pitchFamily="34" charset="0"/>
              <a:cs typeface="Arial" pitchFamily="34" charset="0"/>
            </a:endParaRPr>
          </a:p>
        </p:txBody>
      </p:sp>
      <p:pic>
        <p:nvPicPr>
          <p:cNvPr id="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97" y="647246"/>
            <a:ext cx="7851519" cy="5879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5410200" y="6096000"/>
            <a:ext cx="3124201" cy="369332"/>
          </a:xfrm>
          <a:prstGeom prst="rect">
            <a:avLst/>
          </a:prstGeom>
          <a:noFill/>
        </p:spPr>
        <p:txBody>
          <a:bodyPr wrap="square" rtlCol="0">
            <a:spAutoFit/>
          </a:bodyPr>
          <a:lstStyle/>
          <a:p>
            <a:r>
              <a:rPr lang="en-US" i="1" dirty="0" smtClean="0">
                <a:solidFill>
                  <a:srgbClr val="FFFF00"/>
                </a:solidFill>
                <a:latin typeface="Arial" pitchFamily="34" charset="0"/>
                <a:cs typeface="Arial" pitchFamily="34" charset="0"/>
              </a:rPr>
              <a:t>(Bauer-</a:t>
            </a:r>
            <a:r>
              <a:rPr lang="en-US" i="1" dirty="0" err="1" smtClean="0">
                <a:solidFill>
                  <a:srgbClr val="FFFF00"/>
                </a:solidFill>
                <a:latin typeface="Arial" pitchFamily="34" charset="0"/>
                <a:cs typeface="Arial" pitchFamily="34" charset="0"/>
              </a:rPr>
              <a:t>Gottwein</a:t>
            </a:r>
            <a:r>
              <a:rPr lang="en-US" i="1" dirty="0" smtClean="0">
                <a:solidFill>
                  <a:srgbClr val="FFFF00"/>
                </a:solidFill>
                <a:latin typeface="Arial" pitchFamily="34" charset="0"/>
                <a:cs typeface="Arial" pitchFamily="34" charset="0"/>
              </a:rPr>
              <a:t> et al, 2007)</a:t>
            </a:r>
            <a:endParaRPr lang="en-US" i="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320206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ircle(in)">
                                      <p:cBhvr>
                                        <p:cTn id="7" dur="2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Manual Operation 5"/>
          <p:cNvSpPr/>
          <p:nvPr/>
        </p:nvSpPr>
        <p:spPr>
          <a:xfrm flipV="1">
            <a:off x="152401" y="76200"/>
            <a:ext cx="1676399"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8253"/>
              <a:gd name="connsiteY0" fmla="*/ 0 h 10247"/>
              <a:gd name="connsiteX1" fmla="*/ 8253 w 8253"/>
              <a:gd name="connsiteY1" fmla="*/ 247 h 10247"/>
              <a:gd name="connsiteX2" fmla="*/ 6253 w 8253"/>
              <a:gd name="connsiteY2" fmla="*/ 10247 h 10247"/>
              <a:gd name="connsiteX3" fmla="*/ 253 w 8253"/>
              <a:gd name="connsiteY3" fmla="*/ 10247 h 10247"/>
              <a:gd name="connsiteX4" fmla="*/ 0 w 8253"/>
              <a:gd name="connsiteY4" fmla="*/ 0 h 10247"/>
              <a:gd name="connsiteX0" fmla="*/ 0 w 9824"/>
              <a:gd name="connsiteY0" fmla="*/ 0 h 10241"/>
              <a:gd name="connsiteX1" fmla="*/ 9824 w 9824"/>
              <a:gd name="connsiteY1" fmla="*/ 482 h 10241"/>
              <a:gd name="connsiteX2" fmla="*/ 7401 w 9824"/>
              <a:gd name="connsiteY2" fmla="*/ 10241 h 10241"/>
              <a:gd name="connsiteX3" fmla="*/ 131 w 9824"/>
              <a:gd name="connsiteY3" fmla="*/ 10241 h 10241"/>
              <a:gd name="connsiteX4" fmla="*/ 0 w 9824"/>
              <a:gd name="connsiteY4" fmla="*/ 0 h 10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4" h="10241">
                <a:moveTo>
                  <a:pt x="0" y="0"/>
                </a:moveTo>
                <a:lnTo>
                  <a:pt x="9824" y="482"/>
                </a:lnTo>
                <a:lnTo>
                  <a:pt x="7401" y="10241"/>
                </a:lnTo>
                <a:lnTo>
                  <a:pt x="131" y="10241"/>
                </a:lnTo>
                <a:cubicBezTo>
                  <a:pt x="29" y="6907"/>
                  <a:pt x="102" y="3334"/>
                  <a:pt x="0" y="0"/>
                </a:cubicBezTo>
                <a:close/>
              </a:path>
            </a:pathLst>
          </a:cu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7" name="Flowchart: Manual Operation 6"/>
          <p:cNvSpPr/>
          <p:nvPr/>
        </p:nvSpPr>
        <p:spPr>
          <a:xfrm flipV="1">
            <a:off x="1840584" y="76200"/>
            <a:ext cx="1817016"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8030"/>
              <a:gd name="connsiteY0" fmla="*/ 0 h 10000"/>
              <a:gd name="connsiteX1" fmla="*/ 8030 w 8030"/>
              <a:gd name="connsiteY1" fmla="*/ 0 h 10000"/>
              <a:gd name="connsiteX2" fmla="*/ 6030 w 8030"/>
              <a:gd name="connsiteY2" fmla="*/ 10000 h 10000"/>
              <a:gd name="connsiteX3" fmla="*/ 30 w 8030"/>
              <a:gd name="connsiteY3" fmla="*/ 10000 h 10000"/>
              <a:gd name="connsiteX4" fmla="*/ 0 w 803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 h="10000">
                <a:moveTo>
                  <a:pt x="0" y="0"/>
                </a:moveTo>
                <a:lnTo>
                  <a:pt x="8030" y="0"/>
                </a:lnTo>
                <a:lnTo>
                  <a:pt x="6030" y="10000"/>
                </a:lnTo>
                <a:lnTo>
                  <a:pt x="30" y="10000"/>
                </a:lnTo>
                <a:cubicBezTo>
                  <a:pt x="20" y="6667"/>
                  <a:pt x="10" y="3333"/>
                  <a:pt x="0" y="0"/>
                </a:cubicBezTo>
                <a:close/>
              </a:path>
            </a:pathLst>
          </a:cu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8" name="Flowchart: Manual Operation 7"/>
          <p:cNvSpPr/>
          <p:nvPr/>
        </p:nvSpPr>
        <p:spPr>
          <a:xfrm flipV="1">
            <a:off x="3657600" y="76200"/>
            <a:ext cx="1828800"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8030"/>
              <a:gd name="connsiteY0" fmla="*/ 309 h 10000"/>
              <a:gd name="connsiteX1" fmla="*/ 8030 w 8030"/>
              <a:gd name="connsiteY1" fmla="*/ 0 h 10000"/>
              <a:gd name="connsiteX2" fmla="*/ 6030 w 8030"/>
              <a:gd name="connsiteY2" fmla="*/ 10000 h 10000"/>
              <a:gd name="connsiteX3" fmla="*/ 30 w 8030"/>
              <a:gd name="connsiteY3" fmla="*/ 10000 h 10000"/>
              <a:gd name="connsiteX4" fmla="*/ 0 w 8030"/>
              <a:gd name="connsiteY4" fmla="*/ 30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 h="10000">
                <a:moveTo>
                  <a:pt x="0" y="309"/>
                </a:moveTo>
                <a:lnTo>
                  <a:pt x="8030" y="0"/>
                </a:lnTo>
                <a:lnTo>
                  <a:pt x="6030" y="10000"/>
                </a:lnTo>
                <a:lnTo>
                  <a:pt x="30" y="10000"/>
                </a:lnTo>
                <a:cubicBezTo>
                  <a:pt x="20" y="6770"/>
                  <a:pt x="10" y="3539"/>
                  <a:pt x="0" y="309"/>
                </a:cubicBezTo>
                <a:close/>
              </a:path>
            </a:pathLst>
          </a:cu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9" name="Flowchart: Manual Operation 8"/>
          <p:cNvSpPr/>
          <p:nvPr/>
        </p:nvSpPr>
        <p:spPr>
          <a:xfrm flipV="1">
            <a:off x="5486400" y="76200"/>
            <a:ext cx="1616243"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5 w 8000"/>
              <a:gd name="connsiteY0" fmla="*/ 619 h 10000"/>
              <a:gd name="connsiteX1" fmla="*/ 8000 w 8000"/>
              <a:gd name="connsiteY1" fmla="*/ 0 h 10000"/>
              <a:gd name="connsiteX2" fmla="*/ 6000 w 8000"/>
              <a:gd name="connsiteY2" fmla="*/ 10000 h 10000"/>
              <a:gd name="connsiteX3" fmla="*/ 0 w 8000"/>
              <a:gd name="connsiteY3" fmla="*/ 10000 h 10000"/>
              <a:gd name="connsiteX4" fmla="*/ 5 w 8000"/>
              <a:gd name="connsiteY4" fmla="*/ 61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 h="10000">
                <a:moveTo>
                  <a:pt x="5" y="619"/>
                </a:moveTo>
                <a:lnTo>
                  <a:pt x="8000" y="0"/>
                </a:lnTo>
                <a:lnTo>
                  <a:pt x="6000" y="10000"/>
                </a:lnTo>
                <a:lnTo>
                  <a:pt x="0" y="10000"/>
                </a:lnTo>
                <a:cubicBezTo>
                  <a:pt x="2" y="6873"/>
                  <a:pt x="3" y="3746"/>
                  <a:pt x="5" y="619"/>
                </a:cubicBezTo>
                <a:close/>
              </a:path>
            </a:pathLst>
          </a:cu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 name="Rectangle 4"/>
          <p:cNvSpPr/>
          <p:nvPr/>
        </p:nvSpPr>
        <p:spPr>
          <a:xfrm>
            <a:off x="152400" y="381000"/>
            <a:ext cx="8763000" cy="63246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0" name="TextBox 9"/>
          <p:cNvSpPr txBox="1"/>
          <p:nvPr/>
        </p:nvSpPr>
        <p:spPr>
          <a:xfrm>
            <a:off x="152400" y="76200"/>
            <a:ext cx="1676400"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Study Site</a:t>
            </a:r>
            <a:endParaRPr lang="en-US" b="1" dirty="0">
              <a:solidFill>
                <a:schemeClr val="bg1"/>
              </a:solidFill>
              <a:latin typeface="Arial" pitchFamily="34" charset="0"/>
              <a:cs typeface="Arial" pitchFamily="34" charset="0"/>
            </a:endParaRPr>
          </a:p>
        </p:txBody>
      </p:sp>
      <p:sp>
        <p:nvSpPr>
          <p:cNvPr id="11" name="TextBox 10"/>
          <p:cNvSpPr txBox="1"/>
          <p:nvPr/>
        </p:nvSpPr>
        <p:spPr>
          <a:xfrm>
            <a:off x="1752600" y="76200"/>
            <a:ext cx="1981200" cy="338554"/>
          </a:xfrm>
          <a:prstGeom prst="rect">
            <a:avLst/>
          </a:prstGeom>
          <a:noFill/>
        </p:spPr>
        <p:txBody>
          <a:bodyPr wrap="square" rtlCol="0">
            <a:spAutoFit/>
          </a:bodyPr>
          <a:lstStyle/>
          <a:p>
            <a:r>
              <a:rPr lang="en-US" sz="1600" dirty="0" smtClean="0">
                <a:latin typeface="Arial" pitchFamily="34" charset="0"/>
                <a:cs typeface="Arial" pitchFamily="34" charset="0"/>
              </a:rPr>
              <a:t>Mechanism</a:t>
            </a:r>
            <a:endParaRPr lang="en-US" sz="1600" dirty="0">
              <a:latin typeface="Arial" pitchFamily="34" charset="0"/>
              <a:cs typeface="Arial" pitchFamily="34" charset="0"/>
            </a:endParaRPr>
          </a:p>
        </p:txBody>
      </p:sp>
      <p:sp>
        <p:nvSpPr>
          <p:cNvPr id="12" name="TextBox 11"/>
          <p:cNvSpPr txBox="1"/>
          <p:nvPr/>
        </p:nvSpPr>
        <p:spPr>
          <a:xfrm>
            <a:off x="3581400" y="61390"/>
            <a:ext cx="1641105" cy="338554"/>
          </a:xfrm>
          <a:prstGeom prst="rect">
            <a:avLst/>
          </a:prstGeom>
          <a:noFill/>
        </p:spPr>
        <p:txBody>
          <a:bodyPr wrap="square" rtlCol="0">
            <a:spAutoFit/>
          </a:bodyPr>
          <a:lstStyle/>
          <a:p>
            <a:r>
              <a:rPr lang="en-US" sz="1600" dirty="0" smtClean="0">
                <a:latin typeface="Arial" pitchFamily="34" charset="0"/>
                <a:cs typeface="Arial" pitchFamily="34" charset="0"/>
              </a:rPr>
              <a:t>Method</a:t>
            </a:r>
            <a:endParaRPr lang="en-US" dirty="0">
              <a:latin typeface="Arial" pitchFamily="34" charset="0"/>
              <a:cs typeface="Arial" pitchFamily="34" charset="0"/>
            </a:endParaRPr>
          </a:p>
        </p:txBody>
      </p:sp>
      <p:sp>
        <p:nvSpPr>
          <p:cNvPr id="13" name="TextBox 12"/>
          <p:cNvSpPr txBox="1"/>
          <p:nvPr/>
        </p:nvSpPr>
        <p:spPr>
          <a:xfrm>
            <a:off x="5410200" y="76200"/>
            <a:ext cx="1616243" cy="338554"/>
          </a:xfrm>
          <a:prstGeom prst="rect">
            <a:avLst/>
          </a:prstGeom>
          <a:noFill/>
        </p:spPr>
        <p:txBody>
          <a:bodyPr wrap="square" rtlCol="0">
            <a:spAutoFit/>
          </a:bodyPr>
          <a:lstStyle/>
          <a:p>
            <a:r>
              <a:rPr lang="en-US" sz="1600" dirty="0" smtClean="0">
                <a:latin typeface="Arial" pitchFamily="34" charset="0"/>
                <a:cs typeface="Arial" pitchFamily="34" charset="0"/>
              </a:rPr>
              <a:t>Results</a:t>
            </a:r>
            <a:endParaRPr lang="en-US" dirty="0">
              <a:latin typeface="Arial" pitchFamily="34" charset="0"/>
              <a:cs typeface="Arial" pitchFamily="34" charset="0"/>
            </a:endParaRPr>
          </a:p>
        </p:txBody>
      </p:sp>
      <p:sp>
        <p:nvSpPr>
          <p:cNvPr id="15" name="Title 14"/>
          <p:cNvSpPr txBox="1">
            <a:spLocks noGrp="1"/>
          </p:cNvSpPr>
          <p:nvPr>
            <p:ph type="title"/>
          </p:nvPr>
        </p:nvSpPr>
        <p:spPr>
          <a:xfrm>
            <a:off x="438011" y="796379"/>
            <a:ext cx="8229600" cy="769441"/>
          </a:xfrm>
          <a:prstGeom prst="rect">
            <a:avLst/>
          </a:prstGeom>
          <a:noFill/>
        </p:spPr>
        <p:txBody>
          <a:bodyPr wrap="square" rtlCol="0">
            <a:spAutoFit/>
          </a:bodyPr>
          <a:lstStyle/>
          <a:p>
            <a:r>
              <a:rPr lang="en-US" dirty="0" smtClean="0">
                <a:solidFill>
                  <a:schemeClr val="bg1"/>
                </a:solidFill>
                <a:latin typeface="Arial" pitchFamily="34" charset="0"/>
                <a:cs typeface="Arial" pitchFamily="34" charset="0"/>
              </a:rPr>
              <a:t>Results</a:t>
            </a:r>
            <a:endParaRPr lang="en-US" dirty="0">
              <a:solidFill>
                <a:schemeClr val="bg1"/>
              </a:solidFill>
              <a:latin typeface="Arial" pitchFamily="34" charset="0"/>
              <a:cs typeface="Arial" pitchFamily="34" charset="0"/>
            </a:endParaRPr>
          </a:p>
        </p:txBody>
      </p:sp>
      <p:sp>
        <p:nvSpPr>
          <p:cNvPr id="16" name="Flowchart: Manual Operation 8"/>
          <p:cNvSpPr/>
          <p:nvPr/>
        </p:nvSpPr>
        <p:spPr>
          <a:xfrm flipV="1">
            <a:off x="7086600" y="61390"/>
            <a:ext cx="1600201"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5 w 8000"/>
              <a:gd name="connsiteY0" fmla="*/ 619 h 10000"/>
              <a:gd name="connsiteX1" fmla="*/ 8000 w 8000"/>
              <a:gd name="connsiteY1" fmla="*/ 0 h 10000"/>
              <a:gd name="connsiteX2" fmla="*/ 6000 w 8000"/>
              <a:gd name="connsiteY2" fmla="*/ 10000 h 10000"/>
              <a:gd name="connsiteX3" fmla="*/ 0 w 8000"/>
              <a:gd name="connsiteY3" fmla="*/ 10000 h 10000"/>
              <a:gd name="connsiteX4" fmla="*/ 5 w 8000"/>
              <a:gd name="connsiteY4" fmla="*/ 61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 h="10000">
                <a:moveTo>
                  <a:pt x="5" y="619"/>
                </a:moveTo>
                <a:lnTo>
                  <a:pt x="8000" y="0"/>
                </a:lnTo>
                <a:lnTo>
                  <a:pt x="6000" y="10000"/>
                </a:lnTo>
                <a:lnTo>
                  <a:pt x="0" y="10000"/>
                </a:lnTo>
                <a:cubicBezTo>
                  <a:pt x="2" y="6873"/>
                  <a:pt x="3" y="3746"/>
                  <a:pt x="5" y="619"/>
                </a:cubicBez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7" name="TextBox 16"/>
          <p:cNvSpPr txBox="1"/>
          <p:nvPr/>
        </p:nvSpPr>
        <p:spPr>
          <a:xfrm>
            <a:off x="7010400" y="59323"/>
            <a:ext cx="1616243" cy="338554"/>
          </a:xfrm>
          <a:prstGeom prst="rect">
            <a:avLst/>
          </a:prstGeom>
          <a:noFill/>
        </p:spPr>
        <p:txBody>
          <a:bodyPr wrap="square" rtlCol="0">
            <a:spAutoFit/>
          </a:bodyPr>
          <a:lstStyle/>
          <a:p>
            <a:r>
              <a:rPr lang="en-US" sz="1600" dirty="0" smtClean="0">
                <a:latin typeface="Arial" pitchFamily="34" charset="0"/>
                <a:cs typeface="Arial" pitchFamily="34" charset="0"/>
              </a:rPr>
              <a:t>Conclusion</a:t>
            </a:r>
            <a:endParaRPr lang="en-US" dirty="0">
              <a:latin typeface="Arial" pitchFamily="34" charset="0"/>
              <a:cs typeface="Arial" pitchFamily="34" charset="0"/>
            </a:endParaRPr>
          </a:p>
        </p:txBody>
      </p:sp>
      <p:sp>
        <p:nvSpPr>
          <p:cNvPr id="19" name="Title 1"/>
          <p:cNvSpPr txBox="1">
            <a:spLocks/>
          </p:cNvSpPr>
          <p:nvPr/>
        </p:nvSpPr>
        <p:spPr>
          <a:xfrm>
            <a:off x="228600" y="609600"/>
            <a:ext cx="8763000" cy="10207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dirty="0" smtClean="0">
                <a:latin typeface="Arial" pitchFamily="34" charset="0"/>
                <a:cs typeface="Arial" pitchFamily="34" charset="0"/>
              </a:rPr>
              <a:t>Solute Accumulation Beneath the Island </a:t>
            </a:r>
            <a:endParaRPr lang="en-US" dirty="0">
              <a:latin typeface="Arial" pitchFamily="34" charset="0"/>
              <a:cs typeface="Arial" pitchFamily="34" charset="0"/>
            </a:endParaRPr>
          </a:p>
        </p:txBody>
      </p:sp>
      <p:cxnSp>
        <p:nvCxnSpPr>
          <p:cNvPr id="20" name="Straight Arrow Connector 19"/>
          <p:cNvCxnSpPr/>
          <p:nvPr/>
        </p:nvCxnSpPr>
        <p:spPr>
          <a:xfrm>
            <a:off x="3363685" y="4539343"/>
            <a:ext cx="0" cy="59871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781800" y="3690257"/>
            <a:ext cx="609600" cy="76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6019800" y="3766457"/>
            <a:ext cx="609600" cy="381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4620572" y="3603171"/>
            <a:ext cx="4011387" cy="1687286"/>
          </a:xfrm>
          <a:custGeom>
            <a:avLst/>
            <a:gdLst>
              <a:gd name="connsiteX0" fmla="*/ 97972 w 3907972"/>
              <a:gd name="connsiteY0" fmla="*/ 0 h 1545772"/>
              <a:gd name="connsiteX1" fmla="*/ 0 w 3907972"/>
              <a:gd name="connsiteY1" fmla="*/ 359229 h 1545772"/>
              <a:gd name="connsiteX2" fmla="*/ 195943 w 3907972"/>
              <a:gd name="connsiteY2" fmla="*/ 664029 h 1545772"/>
              <a:gd name="connsiteX3" fmla="*/ 533400 w 3907972"/>
              <a:gd name="connsiteY3" fmla="*/ 859972 h 1545772"/>
              <a:gd name="connsiteX4" fmla="*/ 870857 w 3907972"/>
              <a:gd name="connsiteY4" fmla="*/ 1034143 h 1545772"/>
              <a:gd name="connsiteX5" fmla="*/ 1415143 w 3907972"/>
              <a:gd name="connsiteY5" fmla="*/ 1208315 h 1545772"/>
              <a:gd name="connsiteX6" fmla="*/ 2057400 w 3907972"/>
              <a:gd name="connsiteY6" fmla="*/ 1360715 h 1545772"/>
              <a:gd name="connsiteX7" fmla="*/ 2177143 w 3907972"/>
              <a:gd name="connsiteY7" fmla="*/ 1382486 h 1545772"/>
              <a:gd name="connsiteX8" fmla="*/ 2895600 w 3907972"/>
              <a:gd name="connsiteY8" fmla="*/ 1513115 h 1545772"/>
              <a:gd name="connsiteX9" fmla="*/ 3069772 w 3907972"/>
              <a:gd name="connsiteY9" fmla="*/ 1524000 h 1545772"/>
              <a:gd name="connsiteX10" fmla="*/ 3853543 w 3907972"/>
              <a:gd name="connsiteY10" fmla="*/ 1545772 h 1545772"/>
              <a:gd name="connsiteX11" fmla="*/ 3907972 w 3907972"/>
              <a:gd name="connsiteY11" fmla="*/ 32657 h 1545772"/>
              <a:gd name="connsiteX12" fmla="*/ 3374572 w 3907972"/>
              <a:gd name="connsiteY12" fmla="*/ 0 h 1545772"/>
              <a:gd name="connsiteX13" fmla="*/ 3058886 w 3907972"/>
              <a:gd name="connsiteY13" fmla="*/ 163286 h 1545772"/>
              <a:gd name="connsiteX14" fmla="*/ 2688772 w 3907972"/>
              <a:gd name="connsiteY14" fmla="*/ 10886 h 1545772"/>
              <a:gd name="connsiteX15" fmla="*/ 2100943 w 3907972"/>
              <a:gd name="connsiteY15" fmla="*/ 10886 h 1545772"/>
              <a:gd name="connsiteX16" fmla="*/ 1556657 w 3907972"/>
              <a:gd name="connsiteY16" fmla="*/ 43543 h 1545772"/>
              <a:gd name="connsiteX17" fmla="*/ 1175657 w 3907972"/>
              <a:gd name="connsiteY17" fmla="*/ 21772 h 1545772"/>
              <a:gd name="connsiteX18" fmla="*/ 544286 w 3907972"/>
              <a:gd name="connsiteY18" fmla="*/ 21772 h 1545772"/>
              <a:gd name="connsiteX19" fmla="*/ 97972 w 3907972"/>
              <a:gd name="connsiteY19" fmla="*/ 0 h 154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7972" h="1545772">
                <a:moveTo>
                  <a:pt x="97972" y="0"/>
                </a:moveTo>
                <a:lnTo>
                  <a:pt x="0" y="359229"/>
                </a:lnTo>
                <a:lnTo>
                  <a:pt x="195943" y="664029"/>
                </a:lnTo>
                <a:lnTo>
                  <a:pt x="533400" y="859972"/>
                </a:lnTo>
                <a:lnTo>
                  <a:pt x="870857" y="1034143"/>
                </a:lnTo>
                <a:lnTo>
                  <a:pt x="1415143" y="1208315"/>
                </a:lnTo>
                <a:lnTo>
                  <a:pt x="2057400" y="1360715"/>
                </a:lnTo>
                <a:cubicBezTo>
                  <a:pt x="2162456" y="1384060"/>
                  <a:pt x="2121918" y="1382486"/>
                  <a:pt x="2177143" y="1382486"/>
                </a:cubicBezTo>
                <a:lnTo>
                  <a:pt x="2895600" y="1513115"/>
                </a:lnTo>
                <a:cubicBezTo>
                  <a:pt x="3018817" y="1526805"/>
                  <a:pt x="2960714" y="1524000"/>
                  <a:pt x="3069772" y="1524000"/>
                </a:cubicBezTo>
                <a:lnTo>
                  <a:pt x="3853543" y="1545772"/>
                </a:lnTo>
                <a:lnTo>
                  <a:pt x="3907972" y="32657"/>
                </a:lnTo>
                <a:lnTo>
                  <a:pt x="3374572" y="0"/>
                </a:lnTo>
                <a:lnTo>
                  <a:pt x="3058886" y="163286"/>
                </a:lnTo>
                <a:lnTo>
                  <a:pt x="2688772" y="10886"/>
                </a:lnTo>
                <a:lnTo>
                  <a:pt x="2100943" y="10886"/>
                </a:lnTo>
                <a:lnTo>
                  <a:pt x="1556657" y="43543"/>
                </a:lnTo>
                <a:lnTo>
                  <a:pt x="1175657" y="21772"/>
                </a:lnTo>
                <a:lnTo>
                  <a:pt x="544286" y="21772"/>
                </a:lnTo>
                <a:lnTo>
                  <a:pt x="97972" y="0"/>
                </a:lnTo>
                <a:close/>
              </a:path>
            </a:pathLst>
          </a:custGeom>
          <a:pattFill prst="wave">
            <a:fgClr>
              <a:schemeClr val="accent5">
                <a:lumMod val="60000"/>
                <a:lumOff val="40000"/>
              </a:schemeClr>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cxnSp>
        <p:nvCxnSpPr>
          <p:cNvPr id="24" name="Straight Arrow Connector 23"/>
          <p:cNvCxnSpPr/>
          <p:nvPr/>
        </p:nvCxnSpPr>
        <p:spPr>
          <a:xfrm flipH="1">
            <a:off x="5736771" y="3834493"/>
            <a:ext cx="609600" cy="381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4876800" y="3893003"/>
            <a:ext cx="609600" cy="190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653144" y="3649379"/>
            <a:ext cx="7957456" cy="3037114"/>
          </a:xfrm>
          <a:custGeom>
            <a:avLst/>
            <a:gdLst>
              <a:gd name="connsiteX0" fmla="*/ 1905000 w 7935685"/>
              <a:gd name="connsiteY0" fmla="*/ 500743 h 3037114"/>
              <a:gd name="connsiteX1" fmla="*/ 881742 w 7935685"/>
              <a:gd name="connsiteY1" fmla="*/ 359228 h 3037114"/>
              <a:gd name="connsiteX2" fmla="*/ 544285 w 7935685"/>
              <a:gd name="connsiteY2" fmla="*/ 0 h 3037114"/>
              <a:gd name="connsiteX3" fmla="*/ 239485 w 7935685"/>
              <a:gd name="connsiteY3" fmla="*/ 76200 h 3037114"/>
              <a:gd name="connsiteX4" fmla="*/ 97971 w 7935685"/>
              <a:gd name="connsiteY4" fmla="*/ 152400 h 3037114"/>
              <a:gd name="connsiteX5" fmla="*/ 43542 w 7935685"/>
              <a:gd name="connsiteY5" fmla="*/ 664028 h 3037114"/>
              <a:gd name="connsiteX6" fmla="*/ 0 w 7935685"/>
              <a:gd name="connsiteY6" fmla="*/ 1981200 h 3037114"/>
              <a:gd name="connsiteX7" fmla="*/ 65314 w 7935685"/>
              <a:gd name="connsiteY7" fmla="*/ 2917371 h 3037114"/>
              <a:gd name="connsiteX8" fmla="*/ 4212771 w 7935685"/>
              <a:gd name="connsiteY8" fmla="*/ 3037114 h 3037114"/>
              <a:gd name="connsiteX9" fmla="*/ 6836228 w 7935685"/>
              <a:gd name="connsiteY9" fmla="*/ 2982686 h 3037114"/>
              <a:gd name="connsiteX10" fmla="*/ 7924800 w 7935685"/>
              <a:gd name="connsiteY10" fmla="*/ 2982686 h 3037114"/>
              <a:gd name="connsiteX11" fmla="*/ 7935685 w 7935685"/>
              <a:gd name="connsiteY11" fmla="*/ 1491343 h 3037114"/>
              <a:gd name="connsiteX12" fmla="*/ 6640285 w 7935685"/>
              <a:gd name="connsiteY12" fmla="*/ 1415143 h 3037114"/>
              <a:gd name="connsiteX13" fmla="*/ 5900057 w 7935685"/>
              <a:gd name="connsiteY13" fmla="*/ 1262743 h 3037114"/>
              <a:gd name="connsiteX14" fmla="*/ 4985657 w 7935685"/>
              <a:gd name="connsiteY14" fmla="*/ 1001486 h 3037114"/>
              <a:gd name="connsiteX15" fmla="*/ 4136571 w 7935685"/>
              <a:gd name="connsiteY15" fmla="*/ 500743 h 3037114"/>
              <a:gd name="connsiteX16" fmla="*/ 4049485 w 7935685"/>
              <a:gd name="connsiteY16" fmla="*/ 283028 h 3037114"/>
              <a:gd name="connsiteX17" fmla="*/ 3864428 w 7935685"/>
              <a:gd name="connsiteY17" fmla="*/ 337457 h 3037114"/>
              <a:gd name="connsiteX18" fmla="*/ 3320142 w 7935685"/>
              <a:gd name="connsiteY18" fmla="*/ 435428 h 3037114"/>
              <a:gd name="connsiteX19" fmla="*/ 3102428 w 7935685"/>
              <a:gd name="connsiteY19" fmla="*/ 500743 h 3037114"/>
              <a:gd name="connsiteX20" fmla="*/ 2873828 w 7935685"/>
              <a:gd name="connsiteY20" fmla="*/ 576943 h 3037114"/>
              <a:gd name="connsiteX21" fmla="*/ 2830285 w 7935685"/>
              <a:gd name="connsiteY21" fmla="*/ 783771 h 3037114"/>
              <a:gd name="connsiteX22" fmla="*/ 2775857 w 7935685"/>
              <a:gd name="connsiteY22" fmla="*/ 925286 h 3037114"/>
              <a:gd name="connsiteX23" fmla="*/ 2667000 w 7935685"/>
              <a:gd name="connsiteY23" fmla="*/ 968828 h 3037114"/>
              <a:gd name="connsiteX24" fmla="*/ 2242457 w 7935685"/>
              <a:gd name="connsiteY24" fmla="*/ 1045028 h 3037114"/>
              <a:gd name="connsiteX25" fmla="*/ 1981200 w 7935685"/>
              <a:gd name="connsiteY25" fmla="*/ 1023257 h 3037114"/>
              <a:gd name="connsiteX26" fmla="*/ 1850571 w 7935685"/>
              <a:gd name="connsiteY26" fmla="*/ 816428 h 3037114"/>
              <a:gd name="connsiteX27" fmla="*/ 1905000 w 7935685"/>
              <a:gd name="connsiteY27" fmla="*/ 620486 h 3037114"/>
              <a:gd name="connsiteX28" fmla="*/ 1905000 w 7935685"/>
              <a:gd name="connsiteY28" fmla="*/ 500743 h 303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935685" h="3037114">
                <a:moveTo>
                  <a:pt x="1905000" y="500743"/>
                </a:moveTo>
                <a:lnTo>
                  <a:pt x="881742" y="359228"/>
                </a:lnTo>
                <a:lnTo>
                  <a:pt x="544285" y="0"/>
                </a:lnTo>
                <a:lnTo>
                  <a:pt x="239485" y="76200"/>
                </a:lnTo>
                <a:lnTo>
                  <a:pt x="97971" y="152400"/>
                </a:lnTo>
                <a:lnTo>
                  <a:pt x="43542" y="664028"/>
                </a:lnTo>
                <a:lnTo>
                  <a:pt x="0" y="1981200"/>
                </a:lnTo>
                <a:lnTo>
                  <a:pt x="65314" y="2917371"/>
                </a:lnTo>
                <a:lnTo>
                  <a:pt x="4212771" y="3037114"/>
                </a:lnTo>
                <a:lnTo>
                  <a:pt x="6836228" y="2982686"/>
                </a:lnTo>
                <a:lnTo>
                  <a:pt x="7924800" y="2982686"/>
                </a:lnTo>
                <a:cubicBezTo>
                  <a:pt x="7928428" y="2485572"/>
                  <a:pt x="7932057" y="1988457"/>
                  <a:pt x="7935685" y="1491343"/>
                </a:cubicBezTo>
                <a:lnTo>
                  <a:pt x="6640285" y="1415143"/>
                </a:lnTo>
                <a:lnTo>
                  <a:pt x="5900057" y="1262743"/>
                </a:lnTo>
                <a:lnTo>
                  <a:pt x="4985657" y="1001486"/>
                </a:lnTo>
                <a:lnTo>
                  <a:pt x="4136571" y="500743"/>
                </a:lnTo>
                <a:lnTo>
                  <a:pt x="4049485" y="283028"/>
                </a:lnTo>
                <a:lnTo>
                  <a:pt x="3864428" y="337457"/>
                </a:lnTo>
                <a:lnTo>
                  <a:pt x="3320142" y="435428"/>
                </a:lnTo>
                <a:lnTo>
                  <a:pt x="3102428" y="500743"/>
                </a:lnTo>
                <a:lnTo>
                  <a:pt x="2873828" y="576943"/>
                </a:lnTo>
                <a:lnTo>
                  <a:pt x="2830285" y="783771"/>
                </a:lnTo>
                <a:lnTo>
                  <a:pt x="2775857" y="925286"/>
                </a:lnTo>
                <a:lnTo>
                  <a:pt x="2667000" y="968828"/>
                </a:lnTo>
                <a:lnTo>
                  <a:pt x="2242457" y="1045028"/>
                </a:lnTo>
                <a:lnTo>
                  <a:pt x="1981200" y="1023257"/>
                </a:lnTo>
                <a:lnTo>
                  <a:pt x="1850571" y="816428"/>
                </a:lnTo>
                <a:lnTo>
                  <a:pt x="1905000" y="620486"/>
                </a:lnTo>
                <a:lnTo>
                  <a:pt x="1905000" y="500743"/>
                </a:lnTo>
                <a:close/>
              </a:path>
            </a:pathLst>
          </a:custGeom>
          <a:pattFill prst="pct90">
            <a:fgClr>
              <a:srgbClr val="CE6109"/>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cxnSp>
        <p:nvCxnSpPr>
          <p:cNvPr id="27" name="Straight Arrow Connector 26"/>
          <p:cNvCxnSpPr/>
          <p:nvPr/>
        </p:nvCxnSpPr>
        <p:spPr>
          <a:xfrm flipH="1">
            <a:off x="6634843" y="3766457"/>
            <a:ext cx="609600" cy="381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4038600" y="3995057"/>
            <a:ext cx="457200" cy="28302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9" name="Freeform 28"/>
          <p:cNvSpPr/>
          <p:nvPr/>
        </p:nvSpPr>
        <p:spPr>
          <a:xfrm>
            <a:off x="1155628" y="3400041"/>
            <a:ext cx="3639845" cy="834501"/>
          </a:xfrm>
          <a:custGeom>
            <a:avLst/>
            <a:gdLst>
              <a:gd name="connsiteX0" fmla="*/ 0 w 3639845"/>
              <a:gd name="connsiteY0" fmla="*/ 186431 h 834501"/>
              <a:gd name="connsiteX1" fmla="*/ 550416 w 3639845"/>
              <a:gd name="connsiteY1" fmla="*/ 0 h 834501"/>
              <a:gd name="connsiteX2" fmla="*/ 1056443 w 3639845"/>
              <a:gd name="connsiteY2" fmla="*/ 53266 h 834501"/>
              <a:gd name="connsiteX3" fmla="*/ 1447060 w 3639845"/>
              <a:gd name="connsiteY3" fmla="*/ 133165 h 834501"/>
              <a:gd name="connsiteX4" fmla="*/ 1846555 w 3639845"/>
              <a:gd name="connsiteY4" fmla="*/ 159798 h 834501"/>
              <a:gd name="connsiteX5" fmla="*/ 2183907 w 3639845"/>
              <a:gd name="connsiteY5" fmla="*/ 150921 h 834501"/>
              <a:gd name="connsiteX6" fmla="*/ 2308194 w 3639845"/>
              <a:gd name="connsiteY6" fmla="*/ 150921 h 834501"/>
              <a:gd name="connsiteX7" fmla="*/ 2476870 w 3639845"/>
              <a:gd name="connsiteY7" fmla="*/ 115410 h 834501"/>
              <a:gd name="connsiteX8" fmla="*/ 2707689 w 3639845"/>
              <a:gd name="connsiteY8" fmla="*/ 53266 h 834501"/>
              <a:gd name="connsiteX9" fmla="*/ 2902998 w 3639845"/>
              <a:gd name="connsiteY9" fmla="*/ 44389 h 834501"/>
              <a:gd name="connsiteX10" fmla="*/ 3000653 w 3639845"/>
              <a:gd name="connsiteY10" fmla="*/ 17756 h 834501"/>
              <a:gd name="connsiteX11" fmla="*/ 3266983 w 3639845"/>
              <a:gd name="connsiteY11" fmla="*/ 17756 h 834501"/>
              <a:gd name="connsiteX12" fmla="*/ 3480047 w 3639845"/>
              <a:gd name="connsiteY12" fmla="*/ 62144 h 834501"/>
              <a:gd name="connsiteX13" fmla="*/ 3639845 w 3639845"/>
              <a:gd name="connsiteY13" fmla="*/ 195309 h 834501"/>
              <a:gd name="connsiteX14" fmla="*/ 3630967 w 3639845"/>
              <a:gd name="connsiteY14" fmla="*/ 328474 h 834501"/>
              <a:gd name="connsiteX15" fmla="*/ 3604334 w 3639845"/>
              <a:gd name="connsiteY15" fmla="*/ 470517 h 834501"/>
              <a:gd name="connsiteX16" fmla="*/ 3453414 w 3639845"/>
              <a:gd name="connsiteY16" fmla="*/ 550416 h 834501"/>
              <a:gd name="connsiteX17" fmla="*/ 3195961 w 3639845"/>
              <a:gd name="connsiteY17" fmla="*/ 630315 h 834501"/>
              <a:gd name="connsiteX18" fmla="*/ 2947386 w 3639845"/>
              <a:gd name="connsiteY18" fmla="*/ 727969 h 834501"/>
              <a:gd name="connsiteX19" fmla="*/ 2379216 w 3639845"/>
              <a:gd name="connsiteY19" fmla="*/ 834501 h 834501"/>
              <a:gd name="connsiteX20" fmla="*/ 2104008 w 3639845"/>
              <a:gd name="connsiteY20" fmla="*/ 834501 h 834501"/>
              <a:gd name="connsiteX21" fmla="*/ 1828800 w 3639845"/>
              <a:gd name="connsiteY21" fmla="*/ 825623 h 834501"/>
              <a:gd name="connsiteX22" fmla="*/ 1260629 w 3639845"/>
              <a:gd name="connsiteY22" fmla="*/ 772357 h 834501"/>
              <a:gd name="connsiteX23" fmla="*/ 941033 w 3639845"/>
              <a:gd name="connsiteY23" fmla="*/ 754602 h 834501"/>
              <a:gd name="connsiteX24" fmla="*/ 692458 w 3639845"/>
              <a:gd name="connsiteY24" fmla="*/ 683581 h 834501"/>
              <a:gd name="connsiteX25" fmla="*/ 346229 w 3639845"/>
              <a:gd name="connsiteY25" fmla="*/ 656948 h 834501"/>
              <a:gd name="connsiteX26" fmla="*/ 168676 w 3639845"/>
              <a:gd name="connsiteY26" fmla="*/ 523783 h 834501"/>
              <a:gd name="connsiteX27" fmla="*/ 62144 w 3639845"/>
              <a:gd name="connsiteY27" fmla="*/ 328474 h 834501"/>
              <a:gd name="connsiteX28" fmla="*/ 0 w 3639845"/>
              <a:gd name="connsiteY28" fmla="*/ 186431 h 83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39845" h="834501">
                <a:moveTo>
                  <a:pt x="0" y="186431"/>
                </a:moveTo>
                <a:lnTo>
                  <a:pt x="550416" y="0"/>
                </a:lnTo>
                <a:lnTo>
                  <a:pt x="1056443" y="53266"/>
                </a:lnTo>
                <a:lnTo>
                  <a:pt x="1447060" y="133165"/>
                </a:lnTo>
                <a:lnTo>
                  <a:pt x="1846555" y="159798"/>
                </a:lnTo>
                <a:lnTo>
                  <a:pt x="2183907" y="150921"/>
                </a:lnTo>
                <a:lnTo>
                  <a:pt x="2308194" y="150921"/>
                </a:lnTo>
                <a:lnTo>
                  <a:pt x="2476870" y="115410"/>
                </a:lnTo>
                <a:lnTo>
                  <a:pt x="2707689" y="53266"/>
                </a:lnTo>
                <a:lnTo>
                  <a:pt x="2902998" y="44389"/>
                </a:lnTo>
                <a:lnTo>
                  <a:pt x="3000653" y="17756"/>
                </a:lnTo>
                <a:lnTo>
                  <a:pt x="3266983" y="17756"/>
                </a:lnTo>
                <a:lnTo>
                  <a:pt x="3480047" y="62144"/>
                </a:lnTo>
                <a:lnTo>
                  <a:pt x="3639845" y="195309"/>
                </a:lnTo>
                <a:lnTo>
                  <a:pt x="3630967" y="328474"/>
                </a:lnTo>
                <a:lnTo>
                  <a:pt x="3604334" y="470517"/>
                </a:lnTo>
                <a:lnTo>
                  <a:pt x="3453414" y="550416"/>
                </a:lnTo>
                <a:lnTo>
                  <a:pt x="3195961" y="630315"/>
                </a:lnTo>
                <a:lnTo>
                  <a:pt x="2947386" y="727969"/>
                </a:lnTo>
                <a:lnTo>
                  <a:pt x="2379216" y="834501"/>
                </a:lnTo>
                <a:lnTo>
                  <a:pt x="2104008" y="834501"/>
                </a:lnTo>
                <a:lnTo>
                  <a:pt x="1828800" y="825623"/>
                </a:lnTo>
                <a:lnTo>
                  <a:pt x="1260629" y="772357"/>
                </a:lnTo>
                <a:lnTo>
                  <a:pt x="941033" y="754602"/>
                </a:lnTo>
                <a:lnTo>
                  <a:pt x="692458" y="683581"/>
                </a:lnTo>
                <a:lnTo>
                  <a:pt x="346229" y="656948"/>
                </a:lnTo>
                <a:lnTo>
                  <a:pt x="168676" y="523783"/>
                </a:lnTo>
                <a:lnTo>
                  <a:pt x="62144" y="328474"/>
                </a:lnTo>
                <a:lnTo>
                  <a:pt x="0" y="186431"/>
                </a:lnTo>
                <a:close/>
              </a:path>
            </a:pathLst>
          </a:custGeom>
          <a:pattFill prst="narHorz">
            <a:fgClr>
              <a:schemeClr val="bg2">
                <a:lumMod val="50000"/>
              </a:schemeClr>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cxnSp>
        <p:nvCxnSpPr>
          <p:cNvPr id="30" name="Straight Arrow Connector 29"/>
          <p:cNvCxnSpPr/>
          <p:nvPr/>
        </p:nvCxnSpPr>
        <p:spPr>
          <a:xfrm flipV="1">
            <a:off x="4502140" y="3510529"/>
            <a:ext cx="0" cy="25592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571920" y="3461657"/>
            <a:ext cx="0" cy="27594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2975551" y="2918588"/>
            <a:ext cx="0" cy="70757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344106" y="3197811"/>
            <a:ext cx="128047" cy="330798"/>
          </a:xfrm>
          <a:prstGeom prst="rect">
            <a:avLst/>
          </a:prstGeom>
          <a:solidFill>
            <a:schemeClr val="bg2">
              <a:lumMod val="25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4" name="Cloud 33"/>
          <p:cNvSpPr/>
          <p:nvPr/>
        </p:nvSpPr>
        <p:spPr>
          <a:xfrm>
            <a:off x="1161447" y="2861170"/>
            <a:ext cx="403027" cy="471620"/>
          </a:xfrm>
          <a:prstGeom prst="cloud">
            <a:avLst/>
          </a:prstGeom>
          <a:solidFill>
            <a:schemeClr val="bg2">
              <a:lumMod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5" name="Rectangle 34"/>
          <p:cNvSpPr/>
          <p:nvPr/>
        </p:nvSpPr>
        <p:spPr>
          <a:xfrm>
            <a:off x="1507897" y="3008133"/>
            <a:ext cx="115136" cy="453524"/>
          </a:xfrm>
          <a:prstGeom prst="rect">
            <a:avLst/>
          </a:prstGeom>
          <a:solidFill>
            <a:schemeClr val="bg2">
              <a:lumMod val="25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6" name="Rectangle 35"/>
          <p:cNvSpPr/>
          <p:nvPr/>
        </p:nvSpPr>
        <p:spPr>
          <a:xfrm>
            <a:off x="1683530" y="3106974"/>
            <a:ext cx="128047" cy="330798"/>
          </a:xfrm>
          <a:prstGeom prst="rect">
            <a:avLst/>
          </a:prstGeom>
          <a:solidFill>
            <a:schemeClr val="bg2">
              <a:lumMod val="25000"/>
            </a:schemeClr>
          </a:solidFill>
          <a:ln>
            <a:noFill/>
          </a:ln>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7" name="Cloud 36"/>
          <p:cNvSpPr/>
          <p:nvPr/>
        </p:nvSpPr>
        <p:spPr>
          <a:xfrm>
            <a:off x="1571920" y="2726192"/>
            <a:ext cx="333080" cy="471620"/>
          </a:xfrm>
          <a:prstGeom prst="cloud">
            <a:avLst/>
          </a:prstGeom>
          <a:solidFill>
            <a:schemeClr val="bg2">
              <a:lumMod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8" name="Rectangle 37"/>
          <p:cNvSpPr/>
          <p:nvPr/>
        </p:nvSpPr>
        <p:spPr>
          <a:xfrm>
            <a:off x="4395865" y="3025636"/>
            <a:ext cx="99935" cy="419571"/>
          </a:xfrm>
          <a:prstGeom prst="rect">
            <a:avLst/>
          </a:prstGeom>
          <a:solidFill>
            <a:schemeClr val="bg2">
              <a:lumMod val="25000"/>
            </a:schemeClr>
          </a:solidFill>
          <a:ln>
            <a:noFill/>
          </a:ln>
          <a:effectLst>
            <a:reflection blurRad="6350" stA="50000" endA="300" endPos="900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9" name="Rectangle 38"/>
          <p:cNvSpPr/>
          <p:nvPr/>
        </p:nvSpPr>
        <p:spPr>
          <a:xfrm>
            <a:off x="4552811" y="3167391"/>
            <a:ext cx="93136" cy="330798"/>
          </a:xfrm>
          <a:prstGeom prst="rect">
            <a:avLst/>
          </a:prstGeom>
          <a:solidFill>
            <a:schemeClr val="bg2">
              <a:lumMod val="25000"/>
            </a:schemeClr>
          </a:solidFill>
          <a:ln>
            <a:noFill/>
          </a:ln>
          <a:effectLst>
            <a:reflection blurRad="6350" stA="50000" endA="3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40" name="TextBox 39"/>
          <p:cNvSpPr txBox="1"/>
          <p:nvPr/>
        </p:nvSpPr>
        <p:spPr>
          <a:xfrm>
            <a:off x="2286000" y="2406525"/>
            <a:ext cx="1424152" cy="369332"/>
          </a:xfrm>
          <a:prstGeom prst="rect">
            <a:avLst/>
          </a:prstGeom>
          <a:noFill/>
        </p:spPr>
        <p:txBody>
          <a:bodyPr wrap="square" rtlCol="0">
            <a:spAutoFit/>
          </a:bodyPr>
          <a:lstStyle/>
          <a:p>
            <a:r>
              <a:rPr lang="en-US" dirty="0" smtClean="0">
                <a:latin typeface="Arial" pitchFamily="34" charset="0"/>
                <a:cs typeface="Arial" pitchFamily="34" charset="0"/>
              </a:rPr>
              <a:t>Evaporation </a:t>
            </a:r>
            <a:endParaRPr lang="en-US" dirty="0">
              <a:latin typeface="Arial" pitchFamily="34" charset="0"/>
              <a:cs typeface="Arial" pitchFamily="34" charset="0"/>
            </a:endParaRPr>
          </a:p>
        </p:txBody>
      </p:sp>
      <p:sp>
        <p:nvSpPr>
          <p:cNvPr id="41" name="TextBox 40"/>
          <p:cNvSpPr txBox="1"/>
          <p:nvPr/>
        </p:nvSpPr>
        <p:spPr>
          <a:xfrm>
            <a:off x="2191779" y="2025525"/>
            <a:ext cx="1542021" cy="369332"/>
          </a:xfrm>
          <a:prstGeom prst="rect">
            <a:avLst/>
          </a:prstGeom>
          <a:noFill/>
        </p:spPr>
        <p:txBody>
          <a:bodyPr wrap="square" rtlCol="0">
            <a:spAutoFit/>
          </a:bodyPr>
          <a:lstStyle/>
          <a:p>
            <a:r>
              <a:rPr lang="en-US" dirty="0" smtClean="0">
                <a:latin typeface="Arial" pitchFamily="34" charset="0"/>
                <a:cs typeface="Arial" pitchFamily="34" charset="0"/>
              </a:rPr>
              <a:t>Transpiration </a:t>
            </a:r>
            <a:endParaRPr lang="en-US" dirty="0">
              <a:latin typeface="Arial" pitchFamily="34" charset="0"/>
              <a:cs typeface="Arial" pitchFamily="34" charset="0"/>
            </a:endParaRPr>
          </a:p>
        </p:txBody>
      </p:sp>
      <p:cxnSp>
        <p:nvCxnSpPr>
          <p:cNvPr id="42" name="Straight Arrow Connector 41"/>
          <p:cNvCxnSpPr/>
          <p:nvPr/>
        </p:nvCxnSpPr>
        <p:spPr>
          <a:xfrm flipH="1">
            <a:off x="1776953" y="2318657"/>
            <a:ext cx="523683" cy="4075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56" idx="2"/>
          </p:cNvCxnSpPr>
          <p:nvPr/>
        </p:nvCxnSpPr>
        <p:spPr>
          <a:xfrm>
            <a:off x="3625527" y="2261167"/>
            <a:ext cx="599548" cy="4650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6907569" y="3008133"/>
            <a:ext cx="1681259" cy="369332"/>
          </a:xfrm>
          <a:prstGeom prst="rect">
            <a:avLst/>
          </a:prstGeom>
          <a:noFill/>
        </p:spPr>
        <p:txBody>
          <a:bodyPr wrap="square" rtlCol="0">
            <a:spAutoFit/>
          </a:bodyPr>
          <a:lstStyle/>
          <a:p>
            <a:r>
              <a:rPr lang="en-US" dirty="0" err="1" smtClean="0">
                <a:latin typeface="Arial" pitchFamily="34" charset="0"/>
                <a:cs typeface="Arial" pitchFamily="34" charset="0"/>
              </a:rPr>
              <a:t>Boro</a:t>
            </a:r>
            <a:r>
              <a:rPr lang="en-US" dirty="0" smtClean="0">
                <a:latin typeface="Arial" pitchFamily="34" charset="0"/>
                <a:cs typeface="Arial" pitchFamily="34" charset="0"/>
              </a:rPr>
              <a:t> Channel  </a:t>
            </a:r>
            <a:endParaRPr lang="en-US" dirty="0">
              <a:latin typeface="Arial" pitchFamily="34" charset="0"/>
              <a:cs typeface="Arial" pitchFamily="34" charset="0"/>
            </a:endParaRPr>
          </a:p>
        </p:txBody>
      </p:sp>
      <p:sp>
        <p:nvSpPr>
          <p:cNvPr id="45" name="TextBox 44"/>
          <p:cNvSpPr txBox="1"/>
          <p:nvPr/>
        </p:nvSpPr>
        <p:spPr>
          <a:xfrm>
            <a:off x="5307724" y="2549256"/>
            <a:ext cx="1424152" cy="369332"/>
          </a:xfrm>
          <a:prstGeom prst="rect">
            <a:avLst/>
          </a:prstGeom>
          <a:noFill/>
        </p:spPr>
        <p:txBody>
          <a:bodyPr wrap="square" rtlCol="0">
            <a:spAutoFit/>
          </a:bodyPr>
          <a:lstStyle/>
          <a:p>
            <a:r>
              <a:rPr lang="en-US" dirty="0" smtClean="0">
                <a:latin typeface="Arial" pitchFamily="34" charset="0"/>
                <a:cs typeface="Arial" pitchFamily="34" charset="0"/>
              </a:rPr>
              <a:t>Evaporation </a:t>
            </a:r>
            <a:endParaRPr lang="en-US" dirty="0">
              <a:latin typeface="Arial" pitchFamily="34" charset="0"/>
              <a:cs typeface="Arial" pitchFamily="34" charset="0"/>
            </a:endParaRPr>
          </a:p>
        </p:txBody>
      </p:sp>
      <p:cxnSp>
        <p:nvCxnSpPr>
          <p:cNvPr id="46" name="Straight Arrow Connector 45"/>
          <p:cNvCxnSpPr/>
          <p:nvPr/>
        </p:nvCxnSpPr>
        <p:spPr>
          <a:xfrm flipV="1">
            <a:off x="6067093" y="2918588"/>
            <a:ext cx="0" cy="48277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717311" y="3694542"/>
            <a:ext cx="2611950" cy="369332"/>
          </a:xfrm>
          <a:prstGeom prst="rect">
            <a:avLst/>
          </a:prstGeom>
          <a:noFill/>
        </p:spPr>
        <p:txBody>
          <a:bodyPr wrap="square" rtlCol="0">
            <a:spAutoFit/>
          </a:bodyPr>
          <a:lstStyle/>
          <a:p>
            <a:pPr algn="ctr"/>
            <a:r>
              <a:rPr lang="en-US" dirty="0" smtClean="0">
                <a:latin typeface="Arial" pitchFamily="34" charset="0"/>
                <a:cs typeface="Arial" pitchFamily="34" charset="0"/>
              </a:rPr>
              <a:t>Chemical Precipitation </a:t>
            </a:r>
            <a:endParaRPr lang="en-US" dirty="0">
              <a:latin typeface="Arial" pitchFamily="34" charset="0"/>
              <a:cs typeface="Arial" pitchFamily="34" charset="0"/>
            </a:endParaRPr>
          </a:p>
        </p:txBody>
      </p:sp>
      <p:sp>
        <p:nvSpPr>
          <p:cNvPr id="48" name="TextBox 47"/>
          <p:cNvSpPr txBox="1"/>
          <p:nvPr/>
        </p:nvSpPr>
        <p:spPr>
          <a:xfrm>
            <a:off x="4101662" y="4063874"/>
            <a:ext cx="1550276" cy="369332"/>
          </a:xfrm>
          <a:prstGeom prst="rect">
            <a:avLst/>
          </a:prstGeom>
          <a:noFill/>
        </p:spPr>
        <p:txBody>
          <a:bodyPr wrap="square" rtlCol="0">
            <a:spAutoFit/>
          </a:bodyPr>
          <a:lstStyle/>
          <a:p>
            <a:pPr algn="ctr"/>
            <a:r>
              <a:rPr lang="en-US" dirty="0" smtClean="0">
                <a:latin typeface="Arial" pitchFamily="34" charset="0"/>
                <a:cs typeface="Arial" pitchFamily="34" charset="0"/>
              </a:rPr>
              <a:t>Infiltration</a:t>
            </a:r>
            <a:endParaRPr lang="en-US" dirty="0">
              <a:latin typeface="Arial" pitchFamily="34" charset="0"/>
              <a:cs typeface="Arial" pitchFamily="34" charset="0"/>
            </a:endParaRPr>
          </a:p>
        </p:txBody>
      </p:sp>
      <p:sp>
        <p:nvSpPr>
          <p:cNvPr id="49" name="Freeform 48"/>
          <p:cNvSpPr/>
          <p:nvPr/>
        </p:nvSpPr>
        <p:spPr>
          <a:xfrm>
            <a:off x="2414036" y="4162143"/>
            <a:ext cx="1180416" cy="683369"/>
          </a:xfrm>
          <a:custGeom>
            <a:avLst/>
            <a:gdLst>
              <a:gd name="connsiteX0" fmla="*/ 65314 w 979714"/>
              <a:gd name="connsiteY0" fmla="*/ 0 h 446314"/>
              <a:gd name="connsiteX1" fmla="*/ 0 w 979714"/>
              <a:gd name="connsiteY1" fmla="*/ 283029 h 446314"/>
              <a:gd name="connsiteX2" fmla="*/ 185057 w 979714"/>
              <a:gd name="connsiteY2" fmla="*/ 446314 h 446314"/>
              <a:gd name="connsiteX3" fmla="*/ 555172 w 979714"/>
              <a:gd name="connsiteY3" fmla="*/ 446314 h 446314"/>
              <a:gd name="connsiteX4" fmla="*/ 783772 w 979714"/>
              <a:gd name="connsiteY4" fmla="*/ 381000 h 446314"/>
              <a:gd name="connsiteX5" fmla="*/ 979714 w 979714"/>
              <a:gd name="connsiteY5" fmla="*/ 65314 h 446314"/>
              <a:gd name="connsiteX6" fmla="*/ 925286 w 979714"/>
              <a:gd name="connsiteY6" fmla="*/ 21772 h 446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9714" h="446314">
                <a:moveTo>
                  <a:pt x="65314" y="0"/>
                </a:moveTo>
                <a:lnTo>
                  <a:pt x="0" y="283029"/>
                </a:lnTo>
                <a:lnTo>
                  <a:pt x="185057" y="446314"/>
                </a:lnTo>
                <a:lnTo>
                  <a:pt x="555172" y="446314"/>
                </a:lnTo>
                <a:lnTo>
                  <a:pt x="783772" y="381000"/>
                </a:lnTo>
                <a:lnTo>
                  <a:pt x="979714" y="65314"/>
                </a:lnTo>
                <a:lnTo>
                  <a:pt x="925286" y="21772"/>
                </a:lnTo>
              </a:path>
            </a:pathLst>
          </a:custGeom>
          <a:pattFill prst="sphere">
            <a:fgClr>
              <a:srgbClr val="CE6109"/>
            </a:fgClr>
            <a:bgClr>
              <a:schemeClr val="bg1"/>
            </a:bgClr>
          </a:patt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cxnSp>
        <p:nvCxnSpPr>
          <p:cNvPr id="50" name="Straight Arrow Connector 49"/>
          <p:cNvCxnSpPr/>
          <p:nvPr/>
        </p:nvCxnSpPr>
        <p:spPr>
          <a:xfrm flipH="1">
            <a:off x="3423901" y="4328285"/>
            <a:ext cx="572501" cy="16872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1" name="Freeform 50"/>
          <p:cNvSpPr/>
          <p:nvPr/>
        </p:nvSpPr>
        <p:spPr>
          <a:xfrm>
            <a:off x="4789714" y="3526971"/>
            <a:ext cx="2677886" cy="163286"/>
          </a:xfrm>
          <a:custGeom>
            <a:avLst/>
            <a:gdLst>
              <a:gd name="connsiteX0" fmla="*/ 54429 w 2590800"/>
              <a:gd name="connsiteY0" fmla="*/ 97972 h 130629"/>
              <a:gd name="connsiteX1" fmla="*/ 381000 w 2590800"/>
              <a:gd name="connsiteY1" fmla="*/ 87086 h 130629"/>
              <a:gd name="connsiteX2" fmla="*/ 762000 w 2590800"/>
              <a:gd name="connsiteY2" fmla="*/ 97972 h 130629"/>
              <a:gd name="connsiteX3" fmla="*/ 1458686 w 2590800"/>
              <a:gd name="connsiteY3" fmla="*/ 130629 h 130629"/>
              <a:gd name="connsiteX4" fmla="*/ 2122715 w 2590800"/>
              <a:gd name="connsiteY4" fmla="*/ 76200 h 130629"/>
              <a:gd name="connsiteX5" fmla="*/ 2394857 w 2590800"/>
              <a:gd name="connsiteY5" fmla="*/ 76200 h 130629"/>
              <a:gd name="connsiteX6" fmla="*/ 2590800 w 2590800"/>
              <a:gd name="connsiteY6" fmla="*/ 87086 h 130629"/>
              <a:gd name="connsiteX7" fmla="*/ 2579915 w 2590800"/>
              <a:gd name="connsiteY7" fmla="*/ 10886 h 130629"/>
              <a:gd name="connsiteX8" fmla="*/ 2449286 w 2590800"/>
              <a:gd name="connsiteY8" fmla="*/ 0 h 130629"/>
              <a:gd name="connsiteX9" fmla="*/ 2286000 w 2590800"/>
              <a:gd name="connsiteY9" fmla="*/ 10886 h 130629"/>
              <a:gd name="connsiteX10" fmla="*/ 2057400 w 2590800"/>
              <a:gd name="connsiteY10" fmla="*/ 32657 h 130629"/>
              <a:gd name="connsiteX11" fmla="*/ 1611086 w 2590800"/>
              <a:gd name="connsiteY11" fmla="*/ 87086 h 130629"/>
              <a:gd name="connsiteX12" fmla="*/ 1306286 w 2590800"/>
              <a:gd name="connsiteY12" fmla="*/ 87086 h 130629"/>
              <a:gd name="connsiteX13" fmla="*/ 1012372 w 2590800"/>
              <a:gd name="connsiteY13" fmla="*/ 87086 h 130629"/>
              <a:gd name="connsiteX14" fmla="*/ 838200 w 2590800"/>
              <a:gd name="connsiteY14" fmla="*/ 87086 h 130629"/>
              <a:gd name="connsiteX15" fmla="*/ 315686 w 2590800"/>
              <a:gd name="connsiteY15" fmla="*/ 76200 h 130629"/>
              <a:gd name="connsiteX16" fmla="*/ 0 w 2590800"/>
              <a:gd name="connsiteY16" fmla="*/ 65315 h 130629"/>
              <a:gd name="connsiteX17" fmla="*/ 0 w 2590800"/>
              <a:gd name="connsiteY17" fmla="*/ 65315 h 13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590800" h="130629">
                <a:moveTo>
                  <a:pt x="54429" y="97972"/>
                </a:moveTo>
                <a:lnTo>
                  <a:pt x="381000" y="87086"/>
                </a:lnTo>
                <a:lnTo>
                  <a:pt x="762000" y="97972"/>
                </a:lnTo>
                <a:lnTo>
                  <a:pt x="1458686" y="130629"/>
                </a:lnTo>
                <a:lnTo>
                  <a:pt x="2122715" y="76200"/>
                </a:lnTo>
                <a:lnTo>
                  <a:pt x="2394857" y="76200"/>
                </a:lnTo>
                <a:lnTo>
                  <a:pt x="2590800" y="87086"/>
                </a:lnTo>
                <a:lnTo>
                  <a:pt x="2579915" y="10886"/>
                </a:lnTo>
                <a:lnTo>
                  <a:pt x="2449286" y="0"/>
                </a:lnTo>
                <a:lnTo>
                  <a:pt x="2286000" y="10886"/>
                </a:lnTo>
                <a:lnTo>
                  <a:pt x="2057400" y="32657"/>
                </a:lnTo>
                <a:lnTo>
                  <a:pt x="1611086" y="87086"/>
                </a:lnTo>
                <a:lnTo>
                  <a:pt x="1306286" y="87086"/>
                </a:lnTo>
                <a:lnTo>
                  <a:pt x="1012372" y="87086"/>
                </a:lnTo>
                <a:lnTo>
                  <a:pt x="838200" y="87086"/>
                </a:lnTo>
                <a:lnTo>
                  <a:pt x="315686" y="76200"/>
                </a:lnTo>
                <a:lnTo>
                  <a:pt x="0" y="65315"/>
                </a:lnTo>
                <a:lnTo>
                  <a:pt x="0" y="65315"/>
                </a:lnTo>
              </a:path>
            </a:pathLst>
          </a:cu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2" name="Explosion 2 51"/>
          <p:cNvSpPr/>
          <p:nvPr/>
        </p:nvSpPr>
        <p:spPr>
          <a:xfrm>
            <a:off x="4645946" y="3528609"/>
            <a:ext cx="2745453" cy="161648"/>
          </a:xfrm>
          <a:prstGeom prst="irregularSeal2">
            <a:avLst/>
          </a:prstGeom>
          <a:solidFill>
            <a:schemeClr val="accent3">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3" name="Freeform 52"/>
          <p:cNvSpPr/>
          <p:nvPr/>
        </p:nvSpPr>
        <p:spPr>
          <a:xfrm>
            <a:off x="7979229" y="3548743"/>
            <a:ext cx="631371" cy="76200"/>
          </a:xfrm>
          <a:custGeom>
            <a:avLst/>
            <a:gdLst>
              <a:gd name="connsiteX0" fmla="*/ 0 w 631371"/>
              <a:gd name="connsiteY0" fmla="*/ 65314 h 76200"/>
              <a:gd name="connsiteX1" fmla="*/ 185057 w 631371"/>
              <a:gd name="connsiteY1" fmla="*/ 54428 h 76200"/>
              <a:gd name="connsiteX2" fmla="*/ 533400 w 631371"/>
              <a:gd name="connsiteY2" fmla="*/ 76200 h 76200"/>
              <a:gd name="connsiteX3" fmla="*/ 631371 w 631371"/>
              <a:gd name="connsiteY3" fmla="*/ 76200 h 76200"/>
              <a:gd name="connsiteX4" fmla="*/ 598714 w 631371"/>
              <a:gd name="connsiteY4" fmla="*/ 43543 h 76200"/>
              <a:gd name="connsiteX5" fmla="*/ 435428 w 631371"/>
              <a:gd name="connsiteY5" fmla="*/ 0 h 76200"/>
              <a:gd name="connsiteX6" fmla="*/ 54428 w 631371"/>
              <a:gd name="connsiteY6" fmla="*/ 32657 h 76200"/>
              <a:gd name="connsiteX7" fmla="*/ 0 w 631371"/>
              <a:gd name="connsiteY7" fmla="*/ 6531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371" h="76200">
                <a:moveTo>
                  <a:pt x="0" y="65314"/>
                </a:moveTo>
                <a:lnTo>
                  <a:pt x="185057" y="54428"/>
                </a:lnTo>
                <a:lnTo>
                  <a:pt x="533400" y="76200"/>
                </a:lnTo>
                <a:lnTo>
                  <a:pt x="631371" y="76200"/>
                </a:lnTo>
                <a:lnTo>
                  <a:pt x="598714" y="43543"/>
                </a:lnTo>
                <a:lnTo>
                  <a:pt x="435428" y="0"/>
                </a:lnTo>
                <a:lnTo>
                  <a:pt x="54428" y="32657"/>
                </a:lnTo>
                <a:lnTo>
                  <a:pt x="0" y="65314"/>
                </a:lnTo>
                <a:close/>
              </a:path>
            </a:pathLst>
          </a:custGeom>
          <a:solidFill>
            <a:schemeClr val="bg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4" name="TextBox 53"/>
          <p:cNvSpPr txBox="1"/>
          <p:nvPr/>
        </p:nvSpPr>
        <p:spPr>
          <a:xfrm>
            <a:off x="785895" y="4644126"/>
            <a:ext cx="1674275" cy="646331"/>
          </a:xfrm>
          <a:prstGeom prst="rect">
            <a:avLst/>
          </a:prstGeom>
          <a:noFill/>
        </p:spPr>
        <p:txBody>
          <a:bodyPr wrap="square" rtlCol="0">
            <a:spAutoFit/>
          </a:bodyPr>
          <a:lstStyle/>
          <a:p>
            <a:pPr algn="ctr"/>
            <a:r>
              <a:rPr lang="en-US" dirty="0" smtClean="0">
                <a:latin typeface="Arial" pitchFamily="34" charset="0"/>
                <a:cs typeface="Arial" pitchFamily="34" charset="0"/>
              </a:rPr>
              <a:t>Solute Accumulation</a:t>
            </a:r>
            <a:endParaRPr lang="en-US" dirty="0">
              <a:latin typeface="Arial" pitchFamily="34" charset="0"/>
              <a:cs typeface="Arial" pitchFamily="34" charset="0"/>
            </a:endParaRPr>
          </a:p>
        </p:txBody>
      </p:sp>
      <p:cxnSp>
        <p:nvCxnSpPr>
          <p:cNvPr id="55" name="Straight Arrow Connector 54"/>
          <p:cNvCxnSpPr/>
          <p:nvPr/>
        </p:nvCxnSpPr>
        <p:spPr>
          <a:xfrm flipH="1" flipV="1">
            <a:off x="3450772" y="3737606"/>
            <a:ext cx="174755" cy="39896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6" name="Cloud 55"/>
          <p:cNvSpPr/>
          <p:nvPr/>
        </p:nvSpPr>
        <p:spPr>
          <a:xfrm>
            <a:off x="4223657" y="2413230"/>
            <a:ext cx="457200" cy="625923"/>
          </a:xfrm>
          <a:prstGeom prst="cloud">
            <a:avLst/>
          </a:prstGeom>
          <a:solidFill>
            <a:schemeClr val="bg2">
              <a:lumMod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7" name="Cloud 56"/>
          <p:cNvSpPr/>
          <p:nvPr/>
        </p:nvSpPr>
        <p:spPr>
          <a:xfrm>
            <a:off x="4452257" y="2788935"/>
            <a:ext cx="333080" cy="471620"/>
          </a:xfrm>
          <a:prstGeom prst="cloud">
            <a:avLst/>
          </a:prstGeom>
          <a:solidFill>
            <a:schemeClr val="bg2">
              <a:lumMod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8" name="Cloud 57"/>
          <p:cNvSpPr/>
          <p:nvPr/>
        </p:nvSpPr>
        <p:spPr>
          <a:xfrm>
            <a:off x="1319753" y="2471057"/>
            <a:ext cx="457200" cy="625923"/>
          </a:xfrm>
          <a:prstGeom prst="cloud">
            <a:avLst/>
          </a:prstGeom>
          <a:solidFill>
            <a:schemeClr val="bg2">
              <a:lumMod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9" name="Rectangle 58"/>
          <p:cNvSpPr/>
          <p:nvPr/>
        </p:nvSpPr>
        <p:spPr>
          <a:xfrm>
            <a:off x="4265237" y="3099093"/>
            <a:ext cx="64024" cy="330798"/>
          </a:xfrm>
          <a:prstGeom prst="rect">
            <a:avLst/>
          </a:prstGeom>
          <a:solidFill>
            <a:schemeClr val="bg2">
              <a:lumMod val="25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60" name="Cloud 59"/>
          <p:cNvSpPr/>
          <p:nvPr/>
        </p:nvSpPr>
        <p:spPr>
          <a:xfrm>
            <a:off x="4162720" y="2747402"/>
            <a:ext cx="333080" cy="471620"/>
          </a:xfrm>
          <a:prstGeom prst="cloud">
            <a:avLst/>
          </a:prstGeom>
          <a:solidFill>
            <a:schemeClr val="bg2">
              <a:lumMod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2" name="TextBox 1"/>
          <p:cNvSpPr txBox="1"/>
          <p:nvPr/>
        </p:nvSpPr>
        <p:spPr>
          <a:xfrm>
            <a:off x="914400" y="6172200"/>
            <a:ext cx="7772401" cy="646331"/>
          </a:xfrm>
          <a:prstGeom prst="rect">
            <a:avLst/>
          </a:prstGeom>
          <a:noFill/>
        </p:spPr>
        <p:txBody>
          <a:bodyPr wrap="square" rtlCol="0">
            <a:spAutoFit/>
          </a:bodyPr>
          <a:lstStyle/>
          <a:p>
            <a:pPr marL="228600" indent="-228600">
              <a:buAutoNum type="arabicPeriod"/>
            </a:pPr>
            <a:r>
              <a:rPr lang="en-US" sz="1200" dirty="0" smtClean="0"/>
              <a:t>McCarthy, Remote Sensing for detection of landscape form and function of the Okavango Delta, Botswana, 2002)</a:t>
            </a:r>
          </a:p>
          <a:p>
            <a:pPr marL="228600" indent="-228600">
              <a:buAutoNum type="arabicPeriod"/>
            </a:pPr>
            <a:r>
              <a:rPr lang="en-US" sz="1200" dirty="0" err="1" smtClean="0"/>
              <a:t>Ramberg</a:t>
            </a:r>
            <a:r>
              <a:rPr lang="en-US" sz="1200" dirty="0" smtClean="0"/>
              <a:t> and </a:t>
            </a:r>
            <a:r>
              <a:rPr lang="en-US" sz="1200" dirty="0" err="1" smtClean="0"/>
              <a:t>Wolski</a:t>
            </a:r>
            <a:r>
              <a:rPr lang="en-US" sz="1200" dirty="0" smtClean="0"/>
              <a:t>, Plant ecology journal, 2008</a:t>
            </a:r>
          </a:p>
          <a:p>
            <a:endParaRPr lang="en-US" sz="1200" dirty="0"/>
          </a:p>
        </p:txBody>
      </p:sp>
    </p:spTree>
    <p:extLst>
      <p:ext uri="{BB962C8B-B14F-4D97-AF65-F5344CB8AC3E}">
        <p14:creationId xmlns:p14="http://schemas.microsoft.com/office/powerpoint/2010/main" val="834765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0"/>
                                  </p:stCondLst>
                                  <p:childTnLst>
                                    <p:set>
                                      <p:cBhvr>
                                        <p:cTn id="6" dur="1" fill="hold">
                                          <p:stCondLst>
                                            <p:cond delay="0"/>
                                          </p:stCondLst>
                                        </p:cTn>
                                        <p:tgtEl>
                                          <p:spTgt spid="32"/>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0"/>
                                  </p:stCondLst>
                                  <p:childTnLst>
                                    <p:set>
                                      <p:cBhvr>
                                        <p:cTn id="9" dur="1" fill="hold">
                                          <p:stCondLst>
                                            <p:cond delay="0"/>
                                          </p:stCondLst>
                                        </p:cTn>
                                        <p:tgtEl>
                                          <p:spTgt spid="4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childTnLst>
                                </p:cTn>
                              </p:par>
                            </p:childTnLst>
                          </p:cTn>
                        </p:par>
                        <p:par>
                          <p:cTn id="16" fill="hold">
                            <p:stCondLst>
                              <p:cond delay="1000"/>
                            </p:stCondLst>
                            <p:childTnLst>
                              <p:par>
                                <p:cTn id="17" presetID="1" presetClass="entr" presetSubtype="0" fill="hold" nodeType="afterEffect">
                                  <p:stCondLst>
                                    <p:cond delay="100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1000"/>
                                  </p:stCondLst>
                                  <p:childTnLst>
                                    <p:set>
                                      <p:cBhvr>
                                        <p:cTn id="20" dur="1" fill="hold">
                                          <p:stCondLst>
                                            <p:cond delay="0"/>
                                          </p:stCondLst>
                                        </p:cTn>
                                        <p:tgtEl>
                                          <p:spTgt spid="31"/>
                                        </p:tgtEl>
                                        <p:attrNameLst>
                                          <p:attrName>style.visibility</p:attrName>
                                        </p:attrNameLst>
                                      </p:cBhvr>
                                      <p:to>
                                        <p:strVal val="visible"/>
                                      </p:to>
                                    </p:set>
                                  </p:childTnLst>
                                </p:cTn>
                              </p:par>
                            </p:childTnLst>
                          </p:cTn>
                        </p:par>
                        <p:par>
                          <p:cTn id="21" fill="hold">
                            <p:stCondLst>
                              <p:cond delay="2000"/>
                            </p:stCondLst>
                            <p:childTnLst>
                              <p:par>
                                <p:cTn id="22" presetID="1" presetClass="entr" presetSubtype="0" fill="hold" nodeType="afterEffect">
                                  <p:stCondLst>
                                    <p:cond delay="1000"/>
                                  </p:stCondLst>
                                  <p:childTnLst>
                                    <p:set>
                                      <p:cBhvr>
                                        <p:cTn id="23" dur="1" fill="hold">
                                          <p:stCondLst>
                                            <p:cond delay="0"/>
                                          </p:stCondLst>
                                        </p:cTn>
                                        <p:tgtEl>
                                          <p:spTgt spid="43"/>
                                        </p:tgtEl>
                                        <p:attrNameLst>
                                          <p:attrName>style.visibility</p:attrName>
                                        </p:attrNameLst>
                                      </p:cBhvr>
                                      <p:to>
                                        <p:strVal val="visible"/>
                                      </p:to>
                                    </p:set>
                                  </p:childTnLst>
                                </p:cTn>
                              </p:par>
                            </p:childTnLst>
                          </p:cTn>
                        </p:par>
                        <p:par>
                          <p:cTn id="24" fill="hold">
                            <p:stCondLst>
                              <p:cond delay="3000"/>
                            </p:stCondLst>
                            <p:childTnLst>
                              <p:par>
                                <p:cTn id="25" presetID="1" presetClass="entr" presetSubtype="0"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par>
                          <p:cTn id="27" fill="hold">
                            <p:stCondLst>
                              <p:cond delay="3000"/>
                            </p:stCondLst>
                            <p:childTnLst>
                              <p:par>
                                <p:cTn id="28" presetID="1" presetClass="entr" presetSubtype="0" fill="hold" grpId="0" nodeType="afterEffect">
                                  <p:stCondLst>
                                    <p:cond delay="0"/>
                                  </p:stCondLst>
                                  <p:childTnLst>
                                    <p:set>
                                      <p:cBhvr>
                                        <p:cTn id="29" dur="1" fill="hold">
                                          <p:stCondLst>
                                            <p:cond delay="0"/>
                                          </p:stCondLst>
                                        </p:cTn>
                                        <p:tgtEl>
                                          <p:spTgt spid="41"/>
                                        </p:tgtEl>
                                        <p:attrNameLst>
                                          <p:attrName>style.visibility</p:attrName>
                                        </p:attrNameLst>
                                      </p:cBhvr>
                                      <p:to>
                                        <p:strVal val="visible"/>
                                      </p:to>
                                    </p:set>
                                  </p:childTnLst>
                                </p:cTn>
                              </p:par>
                            </p:childTnLst>
                          </p:cTn>
                        </p:par>
                        <p:par>
                          <p:cTn id="30" fill="hold">
                            <p:stCondLst>
                              <p:cond delay="3000"/>
                            </p:stCondLst>
                            <p:childTnLst>
                              <p:par>
                                <p:cTn id="31" presetID="1" presetClass="entr" presetSubtype="0" fill="hold" nodeType="afterEffect">
                                  <p:stCondLst>
                                    <p:cond delay="2500"/>
                                  </p:stCondLst>
                                  <p:childTnLst>
                                    <p:set>
                                      <p:cBhvr>
                                        <p:cTn id="32" dur="1" fill="hold">
                                          <p:stCondLst>
                                            <p:cond delay="0"/>
                                          </p:stCondLst>
                                        </p:cTn>
                                        <p:tgtEl>
                                          <p:spTgt spid="27"/>
                                        </p:tgtEl>
                                        <p:attrNameLst>
                                          <p:attrName>style.visibility</p:attrName>
                                        </p:attrNameLst>
                                      </p:cBhvr>
                                      <p:to>
                                        <p:strVal val="visible"/>
                                      </p:to>
                                    </p:set>
                                  </p:childTnLst>
                                </p:cTn>
                              </p:par>
                            </p:childTnLst>
                          </p:cTn>
                        </p:par>
                        <p:par>
                          <p:cTn id="33" fill="hold">
                            <p:stCondLst>
                              <p:cond delay="5500"/>
                            </p:stCondLst>
                            <p:childTnLst>
                              <p:par>
                                <p:cTn id="34" presetID="1" presetClass="entr" presetSubtype="0" fill="hold" nodeType="afterEffect">
                                  <p:stCondLst>
                                    <p:cond delay="1000"/>
                                  </p:stCondLst>
                                  <p:childTnLst>
                                    <p:set>
                                      <p:cBhvr>
                                        <p:cTn id="35" dur="1" fill="hold">
                                          <p:stCondLst>
                                            <p:cond delay="0"/>
                                          </p:stCondLst>
                                        </p:cTn>
                                        <p:tgtEl>
                                          <p:spTgt spid="24"/>
                                        </p:tgtEl>
                                        <p:attrNameLst>
                                          <p:attrName>style.visibility</p:attrName>
                                        </p:attrNameLst>
                                      </p:cBhvr>
                                      <p:to>
                                        <p:strVal val="visible"/>
                                      </p:to>
                                    </p:set>
                                  </p:childTnLst>
                                </p:cTn>
                              </p:par>
                            </p:childTnLst>
                          </p:cTn>
                        </p:par>
                        <p:par>
                          <p:cTn id="36" fill="hold">
                            <p:stCondLst>
                              <p:cond delay="6500"/>
                            </p:stCondLst>
                            <p:childTnLst>
                              <p:par>
                                <p:cTn id="37" presetID="1" presetClass="entr" presetSubtype="0" fill="hold" nodeType="afterEffect">
                                  <p:stCondLst>
                                    <p:cond delay="1000"/>
                                  </p:stCondLst>
                                  <p:childTnLst>
                                    <p:set>
                                      <p:cBhvr>
                                        <p:cTn id="38" dur="1" fill="hold">
                                          <p:stCondLst>
                                            <p:cond delay="0"/>
                                          </p:stCondLst>
                                        </p:cTn>
                                        <p:tgtEl>
                                          <p:spTgt spid="25"/>
                                        </p:tgtEl>
                                        <p:attrNameLst>
                                          <p:attrName>style.visibility</p:attrName>
                                        </p:attrNameLst>
                                      </p:cBhvr>
                                      <p:to>
                                        <p:strVal val="visible"/>
                                      </p:to>
                                    </p:set>
                                  </p:childTnLst>
                                </p:cTn>
                              </p:par>
                            </p:childTnLst>
                          </p:cTn>
                        </p:par>
                        <p:par>
                          <p:cTn id="39" fill="hold">
                            <p:stCondLst>
                              <p:cond delay="7500"/>
                            </p:stCondLst>
                            <p:childTnLst>
                              <p:par>
                                <p:cTn id="40" presetID="1" presetClass="entr" presetSubtype="0" fill="hold" grpId="0" nodeType="afterEffect">
                                  <p:stCondLst>
                                    <p:cond delay="1000"/>
                                  </p:stCondLst>
                                  <p:childTnLst>
                                    <p:set>
                                      <p:cBhvr>
                                        <p:cTn id="41" dur="1" fill="hold">
                                          <p:stCondLst>
                                            <p:cond delay="0"/>
                                          </p:stCondLst>
                                        </p:cTn>
                                        <p:tgtEl>
                                          <p:spTgt spid="48"/>
                                        </p:tgtEl>
                                        <p:attrNameLst>
                                          <p:attrName>style.visibility</p:attrName>
                                        </p:attrNameLst>
                                      </p:cBhvr>
                                      <p:to>
                                        <p:strVal val="visible"/>
                                      </p:to>
                                    </p:set>
                                  </p:childTnLst>
                                </p:cTn>
                              </p:par>
                            </p:childTnLst>
                          </p:cTn>
                        </p:par>
                        <p:par>
                          <p:cTn id="42" fill="hold">
                            <p:stCondLst>
                              <p:cond delay="8500"/>
                            </p:stCondLst>
                            <p:childTnLst>
                              <p:par>
                                <p:cTn id="43" presetID="1" presetClass="entr" presetSubtype="0" fill="hold" nodeType="afterEffect">
                                  <p:stCondLst>
                                    <p:cond delay="1000"/>
                                  </p:stCondLst>
                                  <p:childTnLst>
                                    <p:set>
                                      <p:cBhvr>
                                        <p:cTn id="44" dur="1" fill="hold">
                                          <p:stCondLst>
                                            <p:cond delay="0"/>
                                          </p:stCondLst>
                                        </p:cTn>
                                        <p:tgtEl>
                                          <p:spTgt spid="28"/>
                                        </p:tgtEl>
                                        <p:attrNameLst>
                                          <p:attrName>style.visibility</p:attrName>
                                        </p:attrNameLst>
                                      </p:cBhvr>
                                      <p:to>
                                        <p:strVal val="visible"/>
                                      </p:to>
                                    </p:set>
                                  </p:childTnLst>
                                </p:cTn>
                              </p:par>
                            </p:childTnLst>
                          </p:cTn>
                        </p:par>
                        <p:par>
                          <p:cTn id="45" fill="hold">
                            <p:stCondLst>
                              <p:cond delay="9500"/>
                            </p:stCondLst>
                            <p:childTnLst>
                              <p:par>
                                <p:cTn id="46" presetID="1" presetClass="entr" presetSubtype="0" fill="hold" nodeType="afterEffect">
                                  <p:stCondLst>
                                    <p:cond delay="1000"/>
                                  </p:stCondLst>
                                  <p:childTnLst>
                                    <p:set>
                                      <p:cBhvr>
                                        <p:cTn id="47" dur="1" fill="hold">
                                          <p:stCondLst>
                                            <p:cond delay="0"/>
                                          </p:stCondLst>
                                        </p:cTn>
                                        <p:tgtEl>
                                          <p:spTgt spid="50"/>
                                        </p:tgtEl>
                                        <p:attrNameLst>
                                          <p:attrName>style.visibility</p:attrName>
                                        </p:attrNameLst>
                                      </p:cBhvr>
                                      <p:to>
                                        <p:strVal val="visible"/>
                                      </p:to>
                                    </p:set>
                                  </p:childTnLst>
                                </p:cTn>
                              </p:par>
                            </p:childTnLst>
                          </p:cTn>
                        </p:par>
                        <p:par>
                          <p:cTn id="48" fill="hold">
                            <p:stCondLst>
                              <p:cond delay="10500"/>
                            </p:stCondLst>
                            <p:childTnLst>
                              <p:par>
                                <p:cTn id="49" presetID="1" presetClass="entr" presetSubtype="0" fill="hold" nodeType="afterEffect">
                                  <p:stCondLst>
                                    <p:cond delay="2500"/>
                                  </p:stCondLst>
                                  <p:childTnLst>
                                    <p:set>
                                      <p:cBhvr>
                                        <p:cTn id="50" dur="1" fill="hold">
                                          <p:stCondLst>
                                            <p:cond delay="0"/>
                                          </p:stCondLst>
                                        </p:cTn>
                                        <p:tgtEl>
                                          <p:spTgt spid="55"/>
                                        </p:tgtEl>
                                        <p:attrNameLst>
                                          <p:attrName>style.visibility</p:attrName>
                                        </p:attrNameLst>
                                      </p:cBhvr>
                                      <p:to>
                                        <p:strVal val="visible"/>
                                      </p:to>
                                    </p:set>
                                  </p:childTnLst>
                                </p:cTn>
                              </p:par>
                            </p:childTnLst>
                          </p:cTn>
                        </p:par>
                        <p:par>
                          <p:cTn id="51" fill="hold">
                            <p:stCondLst>
                              <p:cond delay="13000"/>
                            </p:stCondLst>
                            <p:childTnLst>
                              <p:par>
                                <p:cTn id="52" presetID="6" presetClass="emph" presetSubtype="0" fill="hold" grpId="0" nodeType="afterEffect">
                                  <p:stCondLst>
                                    <p:cond delay="1700"/>
                                  </p:stCondLst>
                                  <p:childTnLst>
                                    <p:animScale>
                                      <p:cBhvr>
                                        <p:cTn id="53" dur="2000" fill="hold"/>
                                        <p:tgtEl>
                                          <p:spTgt spid="49"/>
                                        </p:tgtEl>
                                      </p:cBhvr>
                                      <p:by x="250000" y="100000"/>
                                    </p:animScale>
                                  </p:childTnLst>
                                </p:cTn>
                              </p:par>
                            </p:childTnLst>
                          </p:cTn>
                        </p:par>
                        <p:par>
                          <p:cTn id="54" fill="hold">
                            <p:stCondLst>
                              <p:cond delay="16700"/>
                            </p:stCondLst>
                            <p:childTnLst>
                              <p:par>
                                <p:cTn id="55" presetID="1" presetClass="entr" presetSubtype="0"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childTnLst>
                                </p:cTn>
                              </p:par>
                            </p:childTnLst>
                          </p:cTn>
                        </p:par>
                        <p:par>
                          <p:cTn id="57" fill="hold">
                            <p:stCondLst>
                              <p:cond delay="16700"/>
                            </p:stCondLst>
                            <p:childTnLst>
                              <p:par>
                                <p:cTn id="58" presetID="6" presetClass="emph" presetSubtype="0" fill="hold" grpId="0" nodeType="afterEffect">
                                  <p:stCondLst>
                                    <p:cond delay="2000"/>
                                  </p:stCondLst>
                                  <p:childTnLst>
                                    <p:animScale>
                                      <p:cBhvr>
                                        <p:cTn id="59" dur="2000" fill="hold"/>
                                        <p:tgtEl>
                                          <p:spTgt spid="29"/>
                                        </p:tgtEl>
                                      </p:cBhvr>
                                      <p:by x="100000" y="150000"/>
                                    </p:animScale>
                                  </p:childTnLst>
                                </p:cTn>
                              </p:par>
                            </p:childTnLst>
                          </p:cTn>
                        </p:par>
                        <p:par>
                          <p:cTn id="60" fill="hold">
                            <p:stCondLst>
                              <p:cond delay="20700"/>
                            </p:stCondLst>
                            <p:childTnLst>
                              <p:par>
                                <p:cTn id="61" presetID="1" presetClass="entr" presetSubtype="0"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0" grpId="0"/>
      <p:bldP spid="41" grpId="0"/>
      <p:bldP spid="45" grpId="0"/>
      <p:bldP spid="47" grpId="0"/>
      <p:bldP spid="48" grpId="0"/>
      <p:bldP spid="49" grpId="0" animBg="1"/>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Manual Operation 5"/>
          <p:cNvSpPr/>
          <p:nvPr/>
        </p:nvSpPr>
        <p:spPr>
          <a:xfrm flipV="1">
            <a:off x="152401" y="76200"/>
            <a:ext cx="1676399"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8253"/>
              <a:gd name="connsiteY0" fmla="*/ 0 h 10247"/>
              <a:gd name="connsiteX1" fmla="*/ 8253 w 8253"/>
              <a:gd name="connsiteY1" fmla="*/ 247 h 10247"/>
              <a:gd name="connsiteX2" fmla="*/ 6253 w 8253"/>
              <a:gd name="connsiteY2" fmla="*/ 10247 h 10247"/>
              <a:gd name="connsiteX3" fmla="*/ 253 w 8253"/>
              <a:gd name="connsiteY3" fmla="*/ 10247 h 10247"/>
              <a:gd name="connsiteX4" fmla="*/ 0 w 8253"/>
              <a:gd name="connsiteY4" fmla="*/ 0 h 10247"/>
              <a:gd name="connsiteX0" fmla="*/ 0 w 9824"/>
              <a:gd name="connsiteY0" fmla="*/ 0 h 10241"/>
              <a:gd name="connsiteX1" fmla="*/ 9824 w 9824"/>
              <a:gd name="connsiteY1" fmla="*/ 482 h 10241"/>
              <a:gd name="connsiteX2" fmla="*/ 7401 w 9824"/>
              <a:gd name="connsiteY2" fmla="*/ 10241 h 10241"/>
              <a:gd name="connsiteX3" fmla="*/ 131 w 9824"/>
              <a:gd name="connsiteY3" fmla="*/ 10241 h 10241"/>
              <a:gd name="connsiteX4" fmla="*/ 0 w 9824"/>
              <a:gd name="connsiteY4" fmla="*/ 0 h 10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4" h="10241">
                <a:moveTo>
                  <a:pt x="0" y="0"/>
                </a:moveTo>
                <a:lnTo>
                  <a:pt x="9824" y="482"/>
                </a:lnTo>
                <a:lnTo>
                  <a:pt x="7401" y="10241"/>
                </a:lnTo>
                <a:lnTo>
                  <a:pt x="131" y="10241"/>
                </a:lnTo>
                <a:cubicBezTo>
                  <a:pt x="29" y="6907"/>
                  <a:pt x="102" y="3334"/>
                  <a:pt x="0" y="0"/>
                </a:cubicBezTo>
                <a:close/>
              </a:path>
            </a:pathLst>
          </a:cu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7" name="Flowchart: Manual Operation 6"/>
          <p:cNvSpPr/>
          <p:nvPr/>
        </p:nvSpPr>
        <p:spPr>
          <a:xfrm flipV="1">
            <a:off x="1840584" y="76200"/>
            <a:ext cx="1817016"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8030"/>
              <a:gd name="connsiteY0" fmla="*/ 0 h 10000"/>
              <a:gd name="connsiteX1" fmla="*/ 8030 w 8030"/>
              <a:gd name="connsiteY1" fmla="*/ 0 h 10000"/>
              <a:gd name="connsiteX2" fmla="*/ 6030 w 8030"/>
              <a:gd name="connsiteY2" fmla="*/ 10000 h 10000"/>
              <a:gd name="connsiteX3" fmla="*/ 30 w 8030"/>
              <a:gd name="connsiteY3" fmla="*/ 10000 h 10000"/>
              <a:gd name="connsiteX4" fmla="*/ 0 w 803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 h="10000">
                <a:moveTo>
                  <a:pt x="0" y="0"/>
                </a:moveTo>
                <a:lnTo>
                  <a:pt x="8030" y="0"/>
                </a:lnTo>
                <a:lnTo>
                  <a:pt x="6030" y="10000"/>
                </a:lnTo>
                <a:lnTo>
                  <a:pt x="30" y="10000"/>
                </a:lnTo>
                <a:cubicBezTo>
                  <a:pt x="20" y="6667"/>
                  <a:pt x="10" y="3333"/>
                  <a:pt x="0" y="0"/>
                </a:cubicBezTo>
                <a:close/>
              </a:path>
            </a:pathLst>
          </a:cu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8" name="Flowchart: Manual Operation 7"/>
          <p:cNvSpPr/>
          <p:nvPr/>
        </p:nvSpPr>
        <p:spPr>
          <a:xfrm flipV="1">
            <a:off x="3657600" y="76200"/>
            <a:ext cx="1828800"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8030"/>
              <a:gd name="connsiteY0" fmla="*/ 309 h 10000"/>
              <a:gd name="connsiteX1" fmla="*/ 8030 w 8030"/>
              <a:gd name="connsiteY1" fmla="*/ 0 h 10000"/>
              <a:gd name="connsiteX2" fmla="*/ 6030 w 8030"/>
              <a:gd name="connsiteY2" fmla="*/ 10000 h 10000"/>
              <a:gd name="connsiteX3" fmla="*/ 30 w 8030"/>
              <a:gd name="connsiteY3" fmla="*/ 10000 h 10000"/>
              <a:gd name="connsiteX4" fmla="*/ 0 w 8030"/>
              <a:gd name="connsiteY4" fmla="*/ 30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 h="10000">
                <a:moveTo>
                  <a:pt x="0" y="309"/>
                </a:moveTo>
                <a:lnTo>
                  <a:pt x="8030" y="0"/>
                </a:lnTo>
                <a:lnTo>
                  <a:pt x="6030" y="10000"/>
                </a:lnTo>
                <a:lnTo>
                  <a:pt x="30" y="10000"/>
                </a:lnTo>
                <a:cubicBezTo>
                  <a:pt x="20" y="6770"/>
                  <a:pt x="10" y="3539"/>
                  <a:pt x="0" y="309"/>
                </a:cubicBezTo>
                <a:close/>
              </a:path>
            </a:pathLst>
          </a:cu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9" name="Flowchart: Manual Operation 8"/>
          <p:cNvSpPr/>
          <p:nvPr/>
        </p:nvSpPr>
        <p:spPr>
          <a:xfrm flipV="1">
            <a:off x="5486400" y="76200"/>
            <a:ext cx="1616243"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5 w 8000"/>
              <a:gd name="connsiteY0" fmla="*/ 619 h 10000"/>
              <a:gd name="connsiteX1" fmla="*/ 8000 w 8000"/>
              <a:gd name="connsiteY1" fmla="*/ 0 h 10000"/>
              <a:gd name="connsiteX2" fmla="*/ 6000 w 8000"/>
              <a:gd name="connsiteY2" fmla="*/ 10000 h 10000"/>
              <a:gd name="connsiteX3" fmla="*/ 0 w 8000"/>
              <a:gd name="connsiteY3" fmla="*/ 10000 h 10000"/>
              <a:gd name="connsiteX4" fmla="*/ 5 w 8000"/>
              <a:gd name="connsiteY4" fmla="*/ 61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 h="10000">
                <a:moveTo>
                  <a:pt x="5" y="619"/>
                </a:moveTo>
                <a:lnTo>
                  <a:pt x="8000" y="0"/>
                </a:lnTo>
                <a:lnTo>
                  <a:pt x="6000" y="10000"/>
                </a:lnTo>
                <a:lnTo>
                  <a:pt x="0" y="10000"/>
                </a:lnTo>
                <a:cubicBezTo>
                  <a:pt x="2" y="6873"/>
                  <a:pt x="3" y="3746"/>
                  <a:pt x="5" y="619"/>
                </a:cubicBezTo>
                <a:close/>
              </a:path>
            </a:pathLst>
          </a:cu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 name="Rectangle 4"/>
          <p:cNvSpPr/>
          <p:nvPr/>
        </p:nvSpPr>
        <p:spPr>
          <a:xfrm>
            <a:off x="152400" y="381000"/>
            <a:ext cx="8763000" cy="6324600"/>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0" name="TextBox 9"/>
          <p:cNvSpPr txBox="1"/>
          <p:nvPr/>
        </p:nvSpPr>
        <p:spPr>
          <a:xfrm>
            <a:off x="152400" y="76200"/>
            <a:ext cx="1676400"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Study Site</a:t>
            </a:r>
            <a:endParaRPr lang="en-US" sz="2000" b="1" dirty="0">
              <a:solidFill>
                <a:schemeClr val="bg1"/>
              </a:solidFill>
              <a:latin typeface="Arial" pitchFamily="34" charset="0"/>
              <a:cs typeface="Arial" pitchFamily="34" charset="0"/>
            </a:endParaRPr>
          </a:p>
        </p:txBody>
      </p:sp>
      <p:sp>
        <p:nvSpPr>
          <p:cNvPr id="11" name="TextBox 10"/>
          <p:cNvSpPr txBox="1"/>
          <p:nvPr/>
        </p:nvSpPr>
        <p:spPr>
          <a:xfrm>
            <a:off x="1752600" y="87868"/>
            <a:ext cx="2004766" cy="338554"/>
          </a:xfrm>
          <a:prstGeom prst="rect">
            <a:avLst/>
          </a:prstGeom>
          <a:noFill/>
        </p:spPr>
        <p:txBody>
          <a:bodyPr wrap="square" rtlCol="0">
            <a:spAutoFit/>
          </a:bodyPr>
          <a:lstStyle/>
          <a:p>
            <a:r>
              <a:rPr lang="en-US" sz="1600" dirty="0" smtClean="0">
                <a:latin typeface="Arial" pitchFamily="34" charset="0"/>
                <a:cs typeface="Arial" pitchFamily="34" charset="0"/>
              </a:rPr>
              <a:t>Mechanism</a:t>
            </a:r>
            <a:endParaRPr lang="en-US" sz="1600" dirty="0">
              <a:latin typeface="Arial" pitchFamily="34" charset="0"/>
              <a:cs typeface="Arial" pitchFamily="34" charset="0"/>
            </a:endParaRPr>
          </a:p>
        </p:txBody>
      </p:sp>
      <p:sp>
        <p:nvSpPr>
          <p:cNvPr id="12" name="TextBox 11"/>
          <p:cNvSpPr txBox="1"/>
          <p:nvPr/>
        </p:nvSpPr>
        <p:spPr>
          <a:xfrm>
            <a:off x="3581400" y="61390"/>
            <a:ext cx="1641105" cy="338554"/>
          </a:xfrm>
          <a:prstGeom prst="rect">
            <a:avLst/>
          </a:prstGeom>
          <a:noFill/>
        </p:spPr>
        <p:txBody>
          <a:bodyPr wrap="square" rtlCol="0">
            <a:spAutoFit/>
          </a:bodyPr>
          <a:lstStyle/>
          <a:p>
            <a:r>
              <a:rPr lang="en-US" sz="1600" dirty="0" smtClean="0">
                <a:latin typeface="Arial" pitchFamily="34" charset="0"/>
                <a:cs typeface="Arial" pitchFamily="34" charset="0"/>
              </a:rPr>
              <a:t>Method</a:t>
            </a:r>
            <a:endParaRPr lang="en-US" dirty="0">
              <a:latin typeface="Arial" pitchFamily="34" charset="0"/>
              <a:cs typeface="Arial" pitchFamily="34" charset="0"/>
            </a:endParaRPr>
          </a:p>
        </p:txBody>
      </p:sp>
      <p:sp>
        <p:nvSpPr>
          <p:cNvPr id="13" name="TextBox 12"/>
          <p:cNvSpPr txBox="1"/>
          <p:nvPr/>
        </p:nvSpPr>
        <p:spPr>
          <a:xfrm>
            <a:off x="5410200" y="76200"/>
            <a:ext cx="1616243" cy="338554"/>
          </a:xfrm>
          <a:prstGeom prst="rect">
            <a:avLst/>
          </a:prstGeom>
          <a:noFill/>
        </p:spPr>
        <p:txBody>
          <a:bodyPr wrap="square" rtlCol="0">
            <a:spAutoFit/>
          </a:bodyPr>
          <a:lstStyle/>
          <a:p>
            <a:r>
              <a:rPr lang="en-US" sz="1600" dirty="0" smtClean="0">
                <a:latin typeface="Arial" pitchFamily="34" charset="0"/>
                <a:cs typeface="Arial" pitchFamily="34" charset="0"/>
              </a:rPr>
              <a:t>Results</a:t>
            </a:r>
            <a:endParaRPr lang="en-US" dirty="0">
              <a:latin typeface="Arial" pitchFamily="34" charset="0"/>
              <a:cs typeface="Arial" pitchFamily="34" charset="0"/>
            </a:endParaRPr>
          </a:p>
        </p:txBody>
      </p:sp>
      <p:sp>
        <p:nvSpPr>
          <p:cNvPr id="15" name="Title 14"/>
          <p:cNvSpPr txBox="1">
            <a:spLocks noGrp="1"/>
          </p:cNvSpPr>
          <p:nvPr>
            <p:ph type="title"/>
          </p:nvPr>
        </p:nvSpPr>
        <p:spPr>
          <a:xfrm>
            <a:off x="419100" y="796379"/>
            <a:ext cx="8229600" cy="769441"/>
          </a:xfrm>
          <a:prstGeom prst="rect">
            <a:avLst/>
          </a:prstGeom>
          <a:noFill/>
        </p:spPr>
        <p:txBody>
          <a:bodyPr wrap="square" rtlCol="0">
            <a:spAutoFit/>
          </a:bodyPr>
          <a:lstStyle/>
          <a:p>
            <a:r>
              <a:rPr lang="en-US" dirty="0" smtClean="0">
                <a:solidFill>
                  <a:schemeClr val="bg1"/>
                </a:solidFill>
                <a:latin typeface="Arial" pitchFamily="34" charset="0"/>
                <a:cs typeface="Arial" pitchFamily="34" charset="0"/>
              </a:rPr>
              <a:t>Results</a:t>
            </a:r>
            <a:endParaRPr lang="en-US" dirty="0">
              <a:solidFill>
                <a:schemeClr val="bg1"/>
              </a:solidFill>
              <a:latin typeface="Arial" pitchFamily="34" charset="0"/>
              <a:cs typeface="Arial" pitchFamily="34" charset="0"/>
            </a:endParaRPr>
          </a:p>
        </p:txBody>
      </p:sp>
      <p:sp>
        <p:nvSpPr>
          <p:cNvPr id="16" name="Flowchart: Manual Operation 8"/>
          <p:cNvSpPr/>
          <p:nvPr/>
        </p:nvSpPr>
        <p:spPr>
          <a:xfrm flipV="1">
            <a:off x="7086600" y="61390"/>
            <a:ext cx="1600201"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5 w 8000"/>
              <a:gd name="connsiteY0" fmla="*/ 619 h 10000"/>
              <a:gd name="connsiteX1" fmla="*/ 8000 w 8000"/>
              <a:gd name="connsiteY1" fmla="*/ 0 h 10000"/>
              <a:gd name="connsiteX2" fmla="*/ 6000 w 8000"/>
              <a:gd name="connsiteY2" fmla="*/ 10000 h 10000"/>
              <a:gd name="connsiteX3" fmla="*/ 0 w 8000"/>
              <a:gd name="connsiteY3" fmla="*/ 10000 h 10000"/>
              <a:gd name="connsiteX4" fmla="*/ 5 w 8000"/>
              <a:gd name="connsiteY4" fmla="*/ 61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 h="10000">
                <a:moveTo>
                  <a:pt x="5" y="619"/>
                </a:moveTo>
                <a:lnTo>
                  <a:pt x="8000" y="0"/>
                </a:lnTo>
                <a:lnTo>
                  <a:pt x="6000" y="10000"/>
                </a:lnTo>
                <a:lnTo>
                  <a:pt x="0" y="10000"/>
                </a:lnTo>
                <a:cubicBezTo>
                  <a:pt x="2" y="6873"/>
                  <a:pt x="3" y="3746"/>
                  <a:pt x="5" y="619"/>
                </a:cubicBez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7" name="TextBox 16"/>
          <p:cNvSpPr txBox="1"/>
          <p:nvPr/>
        </p:nvSpPr>
        <p:spPr>
          <a:xfrm>
            <a:off x="7010400" y="59323"/>
            <a:ext cx="1616243" cy="338554"/>
          </a:xfrm>
          <a:prstGeom prst="rect">
            <a:avLst/>
          </a:prstGeom>
          <a:noFill/>
        </p:spPr>
        <p:txBody>
          <a:bodyPr wrap="square" rtlCol="0">
            <a:spAutoFit/>
          </a:bodyPr>
          <a:lstStyle/>
          <a:p>
            <a:r>
              <a:rPr lang="en-US" sz="1600" dirty="0" smtClean="0">
                <a:latin typeface="Arial" pitchFamily="34" charset="0"/>
                <a:cs typeface="Arial" pitchFamily="34" charset="0"/>
              </a:rPr>
              <a:t>Conclusion</a:t>
            </a:r>
            <a:endParaRPr lang="en-US" dirty="0">
              <a:latin typeface="Arial" pitchFamily="34" charset="0"/>
              <a:cs typeface="Arial" pitchFamily="34" charset="0"/>
            </a:endParaRPr>
          </a:p>
        </p:txBody>
      </p:sp>
      <p:sp>
        <p:nvSpPr>
          <p:cNvPr id="19" name="Title 1"/>
          <p:cNvSpPr txBox="1">
            <a:spLocks/>
          </p:cNvSpPr>
          <p:nvPr/>
        </p:nvSpPr>
        <p:spPr>
          <a:xfrm>
            <a:off x="4844716" y="274638"/>
            <a:ext cx="384208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latin typeface="Arial" pitchFamily="34" charset="0"/>
                <a:cs typeface="Arial" pitchFamily="34" charset="0"/>
              </a:rPr>
              <a:t>New Island</a:t>
            </a:r>
            <a:endParaRPr lang="en-US" dirty="0">
              <a:latin typeface="Arial" pitchFamily="34" charset="0"/>
              <a:cs typeface="Arial" pitchFamily="34" charset="0"/>
            </a:endParaRPr>
          </a:p>
        </p:txBody>
      </p:sp>
      <p:sp>
        <p:nvSpPr>
          <p:cNvPr id="20" name="Content Placeholder 2"/>
          <p:cNvSpPr txBox="1">
            <a:spLocks/>
          </p:cNvSpPr>
          <p:nvPr/>
        </p:nvSpPr>
        <p:spPr>
          <a:xfrm>
            <a:off x="4953000" y="1659468"/>
            <a:ext cx="3962400" cy="35085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080"/>
              </a:spcBef>
            </a:pPr>
            <a:r>
              <a:rPr lang="en-US" sz="2800" dirty="0" smtClean="0">
                <a:latin typeface="Arial" pitchFamily="34" charset="0"/>
                <a:cs typeface="Arial" pitchFamily="34" charset="0"/>
              </a:rPr>
              <a:t>Flow-through island</a:t>
            </a:r>
          </a:p>
          <a:p>
            <a:pPr>
              <a:spcBef>
                <a:spcPts val="1080"/>
              </a:spcBef>
            </a:pPr>
            <a:r>
              <a:rPr lang="en-US" sz="2800" dirty="0" smtClean="0">
                <a:latin typeface="Arial" pitchFamily="34" charset="0"/>
                <a:cs typeface="Arial" pitchFamily="34" charset="0"/>
              </a:rPr>
              <a:t>Shifted “center” at Site 11 with high arsenic</a:t>
            </a:r>
          </a:p>
          <a:p>
            <a:pPr>
              <a:spcBef>
                <a:spcPts val="1080"/>
              </a:spcBef>
            </a:pPr>
            <a:r>
              <a:rPr lang="en-US" sz="2800" dirty="0" smtClean="0">
                <a:latin typeface="Arial" pitchFamily="34" charset="0"/>
                <a:cs typeface="Arial" pitchFamily="34" charset="0"/>
              </a:rPr>
              <a:t>GW flow from NW to SE</a:t>
            </a:r>
          </a:p>
          <a:p>
            <a:pPr>
              <a:spcBef>
                <a:spcPts val="1080"/>
              </a:spcBef>
            </a:pPr>
            <a:r>
              <a:rPr lang="en-US" sz="2800" dirty="0" err="1" smtClean="0">
                <a:latin typeface="Arial" pitchFamily="34" charset="0"/>
                <a:cs typeface="Arial" pitchFamily="34" charset="0"/>
              </a:rPr>
              <a:t>Ca</a:t>
            </a:r>
            <a:r>
              <a:rPr lang="en-US" sz="2800" dirty="0" smtClean="0">
                <a:latin typeface="Arial" pitchFamily="34" charset="0"/>
                <a:cs typeface="Arial" pitchFamily="34" charset="0"/>
              </a:rPr>
              <a:t> and Mg-rich </a:t>
            </a:r>
            <a:r>
              <a:rPr lang="en-US" sz="2800" dirty="0" err="1">
                <a:latin typeface="Arial" pitchFamily="34" charset="0"/>
                <a:cs typeface="Arial" pitchFamily="34" charset="0"/>
              </a:rPr>
              <a:t>c</a:t>
            </a:r>
            <a:r>
              <a:rPr lang="en-US" sz="2800" dirty="0" err="1" smtClean="0">
                <a:latin typeface="Arial" pitchFamily="34" charset="0"/>
                <a:cs typeface="Arial" pitchFamily="34" charset="0"/>
              </a:rPr>
              <a:t>alcrete</a:t>
            </a:r>
            <a:r>
              <a:rPr lang="en-US" sz="2800" dirty="0" smtClean="0">
                <a:latin typeface="Arial" pitchFamily="34" charset="0"/>
                <a:cs typeface="Arial" pitchFamily="34" charset="0"/>
              </a:rPr>
              <a:t> precipitation at Site 7</a:t>
            </a:r>
            <a:endParaRPr lang="en-US" sz="1600" dirty="0" smtClean="0">
              <a:latin typeface="Arial" pitchFamily="34" charset="0"/>
              <a:cs typeface="Arial" pitchFamily="34" charset="0"/>
            </a:endParaRPr>
          </a:p>
          <a:p>
            <a:pPr>
              <a:spcBef>
                <a:spcPts val="1080"/>
              </a:spcBef>
            </a:pPr>
            <a:endParaRPr lang="en-US" sz="1400" dirty="0" smtClean="0">
              <a:latin typeface="Arial" pitchFamily="34" charset="0"/>
              <a:cs typeface="Arial" pitchFamily="34" charset="0"/>
            </a:endParaRPr>
          </a:p>
          <a:p>
            <a:pPr>
              <a:spcBef>
                <a:spcPts val="1080"/>
              </a:spcBef>
            </a:pPr>
            <a:endParaRPr lang="en-US" sz="1400" dirty="0">
              <a:latin typeface="Arial" pitchFamily="34" charset="0"/>
              <a:cs typeface="Arial" pitchFamily="34" charset="0"/>
            </a:endParaRPr>
          </a:p>
        </p:txBody>
      </p:sp>
      <p:sp>
        <p:nvSpPr>
          <p:cNvPr id="25" name="TextBox 24"/>
          <p:cNvSpPr txBox="1"/>
          <p:nvPr/>
        </p:nvSpPr>
        <p:spPr>
          <a:xfrm>
            <a:off x="3521243" y="3617494"/>
            <a:ext cx="1351652" cy="369332"/>
          </a:xfrm>
          <a:prstGeom prst="rect">
            <a:avLst/>
          </a:prstGeom>
          <a:noFill/>
        </p:spPr>
        <p:txBody>
          <a:bodyPr wrap="none" rtlCol="0">
            <a:spAutoFit/>
          </a:bodyPr>
          <a:lstStyle/>
          <a:p>
            <a:r>
              <a:rPr lang="en-US" b="1" dirty="0" smtClean="0">
                <a:solidFill>
                  <a:srgbClr val="FF0000"/>
                </a:solidFill>
                <a:latin typeface="Arial" pitchFamily="34" charset="0"/>
                <a:cs typeface="Arial" pitchFamily="34" charset="0"/>
              </a:rPr>
              <a:t>Floodplain</a:t>
            </a:r>
            <a:endParaRPr lang="en-US" b="1" dirty="0">
              <a:solidFill>
                <a:srgbClr val="FF0000"/>
              </a:solidFill>
              <a:latin typeface="Arial" pitchFamily="34" charset="0"/>
              <a:cs typeface="Arial" pitchFamily="34" charset="0"/>
            </a:endParaRPr>
          </a:p>
        </p:txBody>
      </p:sp>
      <p:sp>
        <p:nvSpPr>
          <p:cNvPr id="29" name="Oval 28"/>
          <p:cNvSpPr/>
          <p:nvPr/>
        </p:nvSpPr>
        <p:spPr>
          <a:xfrm>
            <a:off x="3398183" y="5026919"/>
            <a:ext cx="282242" cy="28221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32" name="TextBox 31"/>
          <p:cNvSpPr txBox="1"/>
          <p:nvPr/>
        </p:nvSpPr>
        <p:spPr>
          <a:xfrm>
            <a:off x="2839746" y="2479376"/>
            <a:ext cx="428387" cy="369332"/>
          </a:xfrm>
          <a:prstGeom prst="rect">
            <a:avLst/>
          </a:prstGeom>
          <a:noFill/>
        </p:spPr>
        <p:txBody>
          <a:bodyPr wrap="none" rtlCol="0">
            <a:spAutoFit/>
          </a:bodyPr>
          <a:lstStyle/>
          <a:p>
            <a:r>
              <a:rPr lang="en-US" b="1" dirty="0" smtClean="0">
                <a:solidFill>
                  <a:srgbClr val="FF0000"/>
                </a:solidFill>
                <a:latin typeface="Arial" pitchFamily="34" charset="0"/>
                <a:cs typeface="Arial" pitchFamily="34" charset="0"/>
              </a:rPr>
              <a:t>11</a:t>
            </a:r>
            <a:endParaRPr lang="en-US" b="1" dirty="0">
              <a:solidFill>
                <a:srgbClr val="FF0000"/>
              </a:solidFill>
              <a:latin typeface="Arial" pitchFamily="34" charset="0"/>
              <a:cs typeface="Arial" pitchFamily="34" charset="0"/>
            </a:endParaRPr>
          </a:p>
        </p:txBody>
      </p:sp>
      <p:pic>
        <p:nvPicPr>
          <p:cNvPr id="1026" name="Picture 2" descr="C:\Users\enriquez\Downloads\newisla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144" y="397877"/>
            <a:ext cx="4666751" cy="6329444"/>
          </a:xfrm>
          <a:prstGeom prst="rect">
            <a:avLst/>
          </a:prstGeom>
          <a:noFill/>
          <a:extLst>
            <a:ext uri="{909E8E84-426E-40DD-AFC4-6F175D3DCCD1}">
              <a14:hiddenFill xmlns:a14="http://schemas.microsoft.com/office/drawing/2010/main">
                <a:solidFill>
                  <a:srgbClr val="FFFFFF"/>
                </a:solidFill>
              </a14:hiddenFill>
            </a:ext>
          </a:extLst>
        </p:spPr>
      </p:pic>
      <p:sp>
        <p:nvSpPr>
          <p:cNvPr id="21" name="Oval 20"/>
          <p:cNvSpPr/>
          <p:nvPr/>
        </p:nvSpPr>
        <p:spPr>
          <a:xfrm>
            <a:off x="3309016" y="5356590"/>
            <a:ext cx="282242" cy="282210"/>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2613862" y="5309129"/>
            <a:ext cx="282242" cy="282210"/>
          </a:xfrm>
          <a:prstGeom prst="ellipse">
            <a:avLst/>
          </a:prstGeom>
          <a:noFill/>
          <a:ln w="28575"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1546558" y="5356590"/>
            <a:ext cx="282242" cy="282210"/>
          </a:xfrm>
          <a:prstGeom prst="ellipse">
            <a:avLst/>
          </a:prstGeom>
          <a:noFill/>
          <a:ln w="28575"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1981200" y="2338271"/>
            <a:ext cx="282242" cy="282210"/>
          </a:xfrm>
          <a:prstGeom prst="ellipse">
            <a:avLst/>
          </a:prstGeom>
          <a:noFill/>
          <a:ln w="28575"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370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Manual Operation 5"/>
          <p:cNvSpPr/>
          <p:nvPr/>
        </p:nvSpPr>
        <p:spPr>
          <a:xfrm flipV="1">
            <a:off x="152401" y="76200"/>
            <a:ext cx="1676399"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8253"/>
              <a:gd name="connsiteY0" fmla="*/ 0 h 10247"/>
              <a:gd name="connsiteX1" fmla="*/ 8253 w 8253"/>
              <a:gd name="connsiteY1" fmla="*/ 247 h 10247"/>
              <a:gd name="connsiteX2" fmla="*/ 6253 w 8253"/>
              <a:gd name="connsiteY2" fmla="*/ 10247 h 10247"/>
              <a:gd name="connsiteX3" fmla="*/ 253 w 8253"/>
              <a:gd name="connsiteY3" fmla="*/ 10247 h 10247"/>
              <a:gd name="connsiteX4" fmla="*/ 0 w 8253"/>
              <a:gd name="connsiteY4" fmla="*/ 0 h 10247"/>
              <a:gd name="connsiteX0" fmla="*/ 0 w 9824"/>
              <a:gd name="connsiteY0" fmla="*/ 0 h 10241"/>
              <a:gd name="connsiteX1" fmla="*/ 9824 w 9824"/>
              <a:gd name="connsiteY1" fmla="*/ 482 h 10241"/>
              <a:gd name="connsiteX2" fmla="*/ 7401 w 9824"/>
              <a:gd name="connsiteY2" fmla="*/ 10241 h 10241"/>
              <a:gd name="connsiteX3" fmla="*/ 131 w 9824"/>
              <a:gd name="connsiteY3" fmla="*/ 10241 h 10241"/>
              <a:gd name="connsiteX4" fmla="*/ 0 w 9824"/>
              <a:gd name="connsiteY4" fmla="*/ 0 h 10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4" h="10241">
                <a:moveTo>
                  <a:pt x="0" y="0"/>
                </a:moveTo>
                <a:lnTo>
                  <a:pt x="9824" y="482"/>
                </a:lnTo>
                <a:lnTo>
                  <a:pt x="7401" y="10241"/>
                </a:lnTo>
                <a:lnTo>
                  <a:pt x="131" y="10241"/>
                </a:lnTo>
                <a:cubicBezTo>
                  <a:pt x="29" y="6907"/>
                  <a:pt x="102" y="3334"/>
                  <a:pt x="0" y="0"/>
                </a:cubicBezTo>
                <a:close/>
              </a:path>
            </a:pathLst>
          </a:cu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7" name="Flowchart: Manual Operation 6"/>
          <p:cNvSpPr/>
          <p:nvPr/>
        </p:nvSpPr>
        <p:spPr>
          <a:xfrm flipV="1">
            <a:off x="1840584" y="76200"/>
            <a:ext cx="1817016"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8030"/>
              <a:gd name="connsiteY0" fmla="*/ 0 h 10000"/>
              <a:gd name="connsiteX1" fmla="*/ 8030 w 8030"/>
              <a:gd name="connsiteY1" fmla="*/ 0 h 10000"/>
              <a:gd name="connsiteX2" fmla="*/ 6030 w 8030"/>
              <a:gd name="connsiteY2" fmla="*/ 10000 h 10000"/>
              <a:gd name="connsiteX3" fmla="*/ 30 w 8030"/>
              <a:gd name="connsiteY3" fmla="*/ 10000 h 10000"/>
              <a:gd name="connsiteX4" fmla="*/ 0 w 803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 h="10000">
                <a:moveTo>
                  <a:pt x="0" y="0"/>
                </a:moveTo>
                <a:lnTo>
                  <a:pt x="8030" y="0"/>
                </a:lnTo>
                <a:lnTo>
                  <a:pt x="6030" y="10000"/>
                </a:lnTo>
                <a:lnTo>
                  <a:pt x="30" y="10000"/>
                </a:lnTo>
                <a:cubicBezTo>
                  <a:pt x="20" y="6667"/>
                  <a:pt x="10" y="3333"/>
                  <a:pt x="0" y="0"/>
                </a:cubicBezTo>
                <a:close/>
              </a:path>
            </a:pathLst>
          </a:cu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8" name="Flowchart: Manual Operation 7"/>
          <p:cNvSpPr/>
          <p:nvPr/>
        </p:nvSpPr>
        <p:spPr>
          <a:xfrm flipV="1">
            <a:off x="3657600" y="76200"/>
            <a:ext cx="1828800"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8030"/>
              <a:gd name="connsiteY0" fmla="*/ 309 h 10000"/>
              <a:gd name="connsiteX1" fmla="*/ 8030 w 8030"/>
              <a:gd name="connsiteY1" fmla="*/ 0 h 10000"/>
              <a:gd name="connsiteX2" fmla="*/ 6030 w 8030"/>
              <a:gd name="connsiteY2" fmla="*/ 10000 h 10000"/>
              <a:gd name="connsiteX3" fmla="*/ 30 w 8030"/>
              <a:gd name="connsiteY3" fmla="*/ 10000 h 10000"/>
              <a:gd name="connsiteX4" fmla="*/ 0 w 8030"/>
              <a:gd name="connsiteY4" fmla="*/ 30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 h="10000">
                <a:moveTo>
                  <a:pt x="0" y="309"/>
                </a:moveTo>
                <a:lnTo>
                  <a:pt x="8030" y="0"/>
                </a:lnTo>
                <a:lnTo>
                  <a:pt x="6030" y="10000"/>
                </a:lnTo>
                <a:lnTo>
                  <a:pt x="30" y="10000"/>
                </a:lnTo>
                <a:cubicBezTo>
                  <a:pt x="20" y="6770"/>
                  <a:pt x="10" y="3539"/>
                  <a:pt x="0" y="309"/>
                </a:cubicBezTo>
                <a:close/>
              </a:path>
            </a:pathLst>
          </a:cu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9" name="Flowchart: Manual Operation 8"/>
          <p:cNvSpPr/>
          <p:nvPr/>
        </p:nvSpPr>
        <p:spPr>
          <a:xfrm flipV="1">
            <a:off x="5486400" y="76200"/>
            <a:ext cx="1616243"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5 w 8000"/>
              <a:gd name="connsiteY0" fmla="*/ 619 h 10000"/>
              <a:gd name="connsiteX1" fmla="*/ 8000 w 8000"/>
              <a:gd name="connsiteY1" fmla="*/ 0 h 10000"/>
              <a:gd name="connsiteX2" fmla="*/ 6000 w 8000"/>
              <a:gd name="connsiteY2" fmla="*/ 10000 h 10000"/>
              <a:gd name="connsiteX3" fmla="*/ 0 w 8000"/>
              <a:gd name="connsiteY3" fmla="*/ 10000 h 10000"/>
              <a:gd name="connsiteX4" fmla="*/ 5 w 8000"/>
              <a:gd name="connsiteY4" fmla="*/ 61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 h="10000">
                <a:moveTo>
                  <a:pt x="5" y="619"/>
                </a:moveTo>
                <a:lnTo>
                  <a:pt x="8000" y="0"/>
                </a:lnTo>
                <a:lnTo>
                  <a:pt x="6000" y="10000"/>
                </a:lnTo>
                <a:lnTo>
                  <a:pt x="0" y="10000"/>
                </a:lnTo>
                <a:cubicBezTo>
                  <a:pt x="2" y="6873"/>
                  <a:pt x="3" y="3746"/>
                  <a:pt x="5" y="619"/>
                </a:cubicBezTo>
                <a:close/>
              </a:path>
            </a:pathLst>
          </a:cu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 name="Rectangle 4"/>
          <p:cNvSpPr/>
          <p:nvPr/>
        </p:nvSpPr>
        <p:spPr>
          <a:xfrm>
            <a:off x="152400" y="381000"/>
            <a:ext cx="8763000" cy="63246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0" name="TextBox 9"/>
          <p:cNvSpPr txBox="1"/>
          <p:nvPr/>
        </p:nvSpPr>
        <p:spPr>
          <a:xfrm>
            <a:off x="152400" y="76200"/>
            <a:ext cx="1676400" cy="338554"/>
          </a:xfrm>
          <a:prstGeom prst="rect">
            <a:avLst/>
          </a:prstGeom>
          <a:noFill/>
        </p:spPr>
        <p:txBody>
          <a:bodyPr wrap="square" rtlCol="0">
            <a:spAutoFit/>
          </a:bodyPr>
          <a:lstStyle/>
          <a:p>
            <a:r>
              <a:rPr lang="en-US" sz="1600" dirty="0" smtClean="0">
                <a:latin typeface="Arial" pitchFamily="34" charset="0"/>
                <a:cs typeface="Arial" pitchFamily="34" charset="0"/>
              </a:rPr>
              <a:t>Study Site</a:t>
            </a:r>
            <a:endParaRPr lang="en-US" sz="1600" dirty="0">
              <a:latin typeface="Arial" pitchFamily="34" charset="0"/>
              <a:cs typeface="Arial" pitchFamily="34" charset="0"/>
            </a:endParaRPr>
          </a:p>
        </p:txBody>
      </p:sp>
      <p:sp>
        <p:nvSpPr>
          <p:cNvPr id="11" name="TextBox 10"/>
          <p:cNvSpPr txBox="1"/>
          <p:nvPr/>
        </p:nvSpPr>
        <p:spPr>
          <a:xfrm>
            <a:off x="1752600" y="76200"/>
            <a:ext cx="1855509"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Mechanism</a:t>
            </a:r>
            <a:endParaRPr lang="en-US" b="1" dirty="0">
              <a:solidFill>
                <a:schemeClr val="bg1"/>
              </a:solidFill>
              <a:latin typeface="Arial" pitchFamily="34" charset="0"/>
              <a:cs typeface="Arial" pitchFamily="34" charset="0"/>
            </a:endParaRPr>
          </a:p>
        </p:txBody>
      </p:sp>
      <p:sp>
        <p:nvSpPr>
          <p:cNvPr id="12" name="TextBox 11"/>
          <p:cNvSpPr txBox="1"/>
          <p:nvPr/>
        </p:nvSpPr>
        <p:spPr>
          <a:xfrm>
            <a:off x="3581400" y="61390"/>
            <a:ext cx="1641105" cy="338554"/>
          </a:xfrm>
          <a:prstGeom prst="rect">
            <a:avLst/>
          </a:prstGeom>
          <a:noFill/>
        </p:spPr>
        <p:txBody>
          <a:bodyPr wrap="square" rtlCol="0">
            <a:spAutoFit/>
          </a:bodyPr>
          <a:lstStyle/>
          <a:p>
            <a:r>
              <a:rPr lang="en-US" sz="1600" dirty="0" smtClean="0">
                <a:latin typeface="Arial" pitchFamily="34" charset="0"/>
                <a:cs typeface="Arial" pitchFamily="34" charset="0"/>
              </a:rPr>
              <a:t>Method</a:t>
            </a:r>
            <a:endParaRPr lang="en-US" dirty="0">
              <a:latin typeface="Arial" pitchFamily="34" charset="0"/>
              <a:cs typeface="Arial" pitchFamily="34" charset="0"/>
            </a:endParaRPr>
          </a:p>
        </p:txBody>
      </p:sp>
      <p:sp>
        <p:nvSpPr>
          <p:cNvPr id="13" name="TextBox 12"/>
          <p:cNvSpPr txBox="1"/>
          <p:nvPr/>
        </p:nvSpPr>
        <p:spPr>
          <a:xfrm>
            <a:off x="5410200" y="76200"/>
            <a:ext cx="1616243" cy="338554"/>
          </a:xfrm>
          <a:prstGeom prst="rect">
            <a:avLst/>
          </a:prstGeom>
          <a:noFill/>
        </p:spPr>
        <p:txBody>
          <a:bodyPr wrap="square" rtlCol="0">
            <a:spAutoFit/>
          </a:bodyPr>
          <a:lstStyle/>
          <a:p>
            <a:r>
              <a:rPr lang="en-US" sz="1600" dirty="0" smtClean="0">
                <a:latin typeface="Arial" pitchFamily="34" charset="0"/>
                <a:cs typeface="Arial" pitchFamily="34" charset="0"/>
              </a:rPr>
              <a:t>Results</a:t>
            </a:r>
            <a:endParaRPr lang="en-US" dirty="0">
              <a:latin typeface="Arial" pitchFamily="34" charset="0"/>
              <a:cs typeface="Arial" pitchFamily="34" charset="0"/>
            </a:endParaRPr>
          </a:p>
        </p:txBody>
      </p:sp>
      <p:sp>
        <p:nvSpPr>
          <p:cNvPr id="16" name="Flowchart: Manual Operation 8"/>
          <p:cNvSpPr/>
          <p:nvPr/>
        </p:nvSpPr>
        <p:spPr>
          <a:xfrm flipV="1">
            <a:off x="7086600" y="61390"/>
            <a:ext cx="1600201"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5 w 8000"/>
              <a:gd name="connsiteY0" fmla="*/ 619 h 10000"/>
              <a:gd name="connsiteX1" fmla="*/ 8000 w 8000"/>
              <a:gd name="connsiteY1" fmla="*/ 0 h 10000"/>
              <a:gd name="connsiteX2" fmla="*/ 6000 w 8000"/>
              <a:gd name="connsiteY2" fmla="*/ 10000 h 10000"/>
              <a:gd name="connsiteX3" fmla="*/ 0 w 8000"/>
              <a:gd name="connsiteY3" fmla="*/ 10000 h 10000"/>
              <a:gd name="connsiteX4" fmla="*/ 5 w 8000"/>
              <a:gd name="connsiteY4" fmla="*/ 61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 h="10000">
                <a:moveTo>
                  <a:pt x="5" y="619"/>
                </a:moveTo>
                <a:lnTo>
                  <a:pt x="8000" y="0"/>
                </a:lnTo>
                <a:lnTo>
                  <a:pt x="6000" y="10000"/>
                </a:lnTo>
                <a:lnTo>
                  <a:pt x="0" y="10000"/>
                </a:lnTo>
                <a:cubicBezTo>
                  <a:pt x="2" y="6873"/>
                  <a:pt x="3" y="3746"/>
                  <a:pt x="5" y="619"/>
                </a:cubicBez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7" name="TextBox 16"/>
          <p:cNvSpPr txBox="1"/>
          <p:nvPr/>
        </p:nvSpPr>
        <p:spPr>
          <a:xfrm>
            <a:off x="7023128" y="44513"/>
            <a:ext cx="1616243" cy="338554"/>
          </a:xfrm>
          <a:prstGeom prst="rect">
            <a:avLst/>
          </a:prstGeom>
          <a:noFill/>
        </p:spPr>
        <p:txBody>
          <a:bodyPr wrap="square" rtlCol="0">
            <a:spAutoFit/>
          </a:bodyPr>
          <a:lstStyle/>
          <a:p>
            <a:r>
              <a:rPr lang="en-US" sz="1600" dirty="0" smtClean="0">
                <a:latin typeface="Arial" pitchFamily="34" charset="0"/>
                <a:cs typeface="Arial" pitchFamily="34" charset="0"/>
              </a:rPr>
              <a:t>Conclusion</a:t>
            </a:r>
            <a:endParaRPr lang="en-US" dirty="0">
              <a:latin typeface="Arial" pitchFamily="34" charset="0"/>
              <a:cs typeface="Arial" pitchFamily="34" charset="0"/>
            </a:endParaRPr>
          </a:p>
        </p:txBody>
      </p:sp>
      <p:sp>
        <p:nvSpPr>
          <p:cNvPr id="2" name="Title 1"/>
          <p:cNvSpPr>
            <a:spLocks noGrp="1"/>
          </p:cNvSpPr>
          <p:nvPr>
            <p:ph type="title"/>
          </p:nvPr>
        </p:nvSpPr>
        <p:spPr>
          <a:xfrm>
            <a:off x="281065" y="228600"/>
            <a:ext cx="8229600" cy="1143000"/>
          </a:xfrm>
        </p:spPr>
        <p:txBody>
          <a:bodyPr>
            <a:normAutofit/>
          </a:bodyPr>
          <a:lstStyle/>
          <a:p>
            <a:pPr algn="l"/>
            <a:r>
              <a:rPr lang="en-US" dirty="0" smtClean="0">
                <a:latin typeface="Arial" pitchFamily="34" charset="0"/>
                <a:cs typeface="Arial" pitchFamily="34" charset="0"/>
              </a:rPr>
              <a:t>Objective </a:t>
            </a:r>
            <a:endParaRPr lang="en-US" dirty="0">
              <a:latin typeface="Arial" pitchFamily="34" charset="0"/>
              <a:cs typeface="Arial" pitchFamily="34" charset="0"/>
            </a:endParaRPr>
          </a:p>
        </p:txBody>
      </p:sp>
      <p:sp>
        <p:nvSpPr>
          <p:cNvPr id="61" name="Content Placeholder 2"/>
          <p:cNvSpPr>
            <a:spLocks noGrp="1"/>
          </p:cNvSpPr>
          <p:nvPr>
            <p:ph idx="1"/>
          </p:nvPr>
        </p:nvSpPr>
        <p:spPr>
          <a:xfrm>
            <a:off x="484129" y="1219200"/>
            <a:ext cx="8278871" cy="3276600"/>
          </a:xfrm>
        </p:spPr>
        <p:txBody>
          <a:bodyPr>
            <a:noAutofit/>
          </a:bodyPr>
          <a:lstStyle/>
          <a:p>
            <a:r>
              <a:rPr lang="en-US" dirty="0" smtClean="0">
                <a:latin typeface="Arial" pitchFamily="34" charset="0"/>
                <a:cs typeface="Arial" pitchFamily="34" charset="0"/>
              </a:rPr>
              <a:t>To evaluate </a:t>
            </a:r>
            <a:r>
              <a:rPr lang="en-US" dirty="0">
                <a:latin typeface="Arial" pitchFamily="34" charset="0"/>
                <a:cs typeface="Arial" pitchFamily="34" charset="0"/>
              </a:rPr>
              <a:t>how abiotic as well as biotic mechanisms influence As mobility in this </a:t>
            </a:r>
            <a:r>
              <a:rPr lang="en-US" dirty="0" smtClean="0">
                <a:latin typeface="Arial" pitchFamily="34" charset="0"/>
                <a:cs typeface="Arial" pitchFamily="34" charset="0"/>
              </a:rPr>
              <a:t>setting</a:t>
            </a:r>
          </a:p>
          <a:p>
            <a:pPr marL="0" lvl="3" indent="0">
              <a:buNone/>
            </a:pPr>
            <a:r>
              <a:rPr lang="en-US" sz="2800" b="1" dirty="0" smtClean="0">
                <a:latin typeface="Arial" pitchFamily="34" charset="0"/>
                <a:cs typeface="Arial" pitchFamily="34" charset="0"/>
              </a:rPr>
              <a:t>Abiotic Mechanism </a:t>
            </a:r>
          </a:p>
          <a:p>
            <a:pPr marL="457200" lvl="3" indent="-457200"/>
            <a:r>
              <a:rPr lang="en-US" sz="2800" dirty="0" err="1" smtClean="0">
                <a:latin typeface="Arial" pitchFamily="34" charset="0"/>
                <a:cs typeface="Arial" pitchFamily="34" charset="0"/>
              </a:rPr>
              <a:t>Evapoconcentration</a:t>
            </a:r>
            <a:endParaRPr lang="en-US" sz="2800" dirty="0" smtClean="0">
              <a:latin typeface="Arial" pitchFamily="34" charset="0"/>
              <a:cs typeface="Arial" pitchFamily="34" charset="0"/>
            </a:endParaRPr>
          </a:p>
          <a:p>
            <a:pPr marL="457200" lvl="3" indent="-457200"/>
            <a:r>
              <a:rPr lang="en-US" sz="2800" dirty="0" smtClean="0">
                <a:latin typeface="Arial" pitchFamily="34" charset="0"/>
                <a:cs typeface="Arial" pitchFamily="34" charset="0"/>
              </a:rPr>
              <a:t>Desorption of As at high pH</a:t>
            </a:r>
            <a:endParaRPr lang="en-US" sz="2800" b="1" dirty="0" smtClean="0">
              <a:latin typeface="Arial" pitchFamily="34" charset="0"/>
              <a:cs typeface="Arial" pitchFamily="34" charset="0"/>
            </a:endParaRPr>
          </a:p>
          <a:p>
            <a:pPr marL="0" lvl="3" indent="0">
              <a:buNone/>
            </a:pPr>
            <a:r>
              <a:rPr lang="en-US" sz="2800" b="1" dirty="0" smtClean="0">
                <a:latin typeface="Arial" pitchFamily="34" charset="0"/>
                <a:cs typeface="Arial" pitchFamily="34" charset="0"/>
              </a:rPr>
              <a:t>Biotic Mechanism </a:t>
            </a:r>
          </a:p>
          <a:p>
            <a:pPr marL="342900" lvl="3" indent="-342900"/>
            <a:r>
              <a:rPr lang="en-US" sz="2400" dirty="0" smtClean="0">
                <a:latin typeface="Arial" pitchFamily="34" charset="0"/>
                <a:cs typeface="Arial" pitchFamily="34" charset="0"/>
              </a:rPr>
              <a:t>Reductive </a:t>
            </a:r>
            <a:r>
              <a:rPr lang="en-US" sz="2400" dirty="0">
                <a:latin typeface="Arial" pitchFamily="34" charset="0"/>
                <a:cs typeface="Arial" pitchFamily="34" charset="0"/>
              </a:rPr>
              <a:t>Dissolution of As-rich Fe oxides </a:t>
            </a:r>
          </a:p>
          <a:p>
            <a:pPr marL="342900" lvl="3" indent="-342900"/>
            <a:r>
              <a:rPr lang="en-US" sz="2400" dirty="0" smtClean="0">
                <a:latin typeface="Arial" pitchFamily="34" charset="0"/>
                <a:cs typeface="Arial" pitchFamily="34" charset="0"/>
              </a:rPr>
              <a:t>Additional </a:t>
            </a:r>
            <a:r>
              <a:rPr lang="en-US" sz="2400" dirty="0">
                <a:latin typeface="Arial" pitchFamily="34" charset="0"/>
                <a:cs typeface="Arial" pitchFamily="34" charset="0"/>
              </a:rPr>
              <a:t>role of microbial </a:t>
            </a:r>
            <a:r>
              <a:rPr lang="en-US" sz="2400" dirty="0" smtClean="0">
                <a:latin typeface="Arial" pitchFamily="34" charset="0"/>
                <a:cs typeface="Arial" pitchFamily="34" charset="0"/>
              </a:rPr>
              <a:t>processes such as Sulfate Reducing Bacteria (SRB) under reducing conditions </a:t>
            </a:r>
            <a:endParaRPr lang="en-US" sz="2400" dirty="0">
              <a:latin typeface="Arial" pitchFamily="34" charset="0"/>
              <a:cs typeface="Arial" pitchFamily="34" charset="0"/>
            </a:endParaRPr>
          </a:p>
          <a:p>
            <a:pPr marL="1257300" lvl="2" indent="-457200"/>
            <a:endParaRPr lang="en-US" sz="2000" dirty="0">
              <a:latin typeface="Arial" pitchFamily="34" charset="0"/>
              <a:cs typeface="Arial" pitchFamily="34" charset="0"/>
            </a:endParaRPr>
          </a:p>
          <a:p>
            <a:pPr marL="1085850" lvl="2" indent="-285750"/>
            <a:endParaRPr lang="en-US" sz="1800" dirty="0" smtClean="0">
              <a:latin typeface="Arial" pitchFamily="34" charset="0"/>
              <a:cs typeface="Arial" pitchFamily="34" charset="0"/>
            </a:endParaRPr>
          </a:p>
          <a:p>
            <a:pPr marL="400050" lvl="1" indent="0">
              <a:buNone/>
            </a:pPr>
            <a:r>
              <a:rPr lang="en-US" sz="2000" dirty="0">
                <a:latin typeface="Arial" pitchFamily="34" charset="0"/>
                <a:cs typeface="Arial" pitchFamily="34" charset="0"/>
              </a:rPr>
              <a:t>	</a:t>
            </a:r>
            <a:endParaRPr lang="en-US" sz="2000" dirty="0" smtClean="0">
              <a:latin typeface="Arial" pitchFamily="34" charset="0"/>
              <a:cs typeface="Arial" pitchFamily="34" charset="0"/>
            </a:endParaRPr>
          </a:p>
        </p:txBody>
      </p:sp>
    </p:spTree>
    <p:extLst>
      <p:ext uri="{BB962C8B-B14F-4D97-AF65-F5344CB8AC3E}">
        <p14:creationId xmlns:p14="http://schemas.microsoft.com/office/powerpoint/2010/main" val="4115884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Manual Operation 5"/>
          <p:cNvSpPr/>
          <p:nvPr/>
        </p:nvSpPr>
        <p:spPr>
          <a:xfrm flipV="1">
            <a:off x="152401" y="76200"/>
            <a:ext cx="1676399"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8253"/>
              <a:gd name="connsiteY0" fmla="*/ 0 h 10247"/>
              <a:gd name="connsiteX1" fmla="*/ 8253 w 8253"/>
              <a:gd name="connsiteY1" fmla="*/ 247 h 10247"/>
              <a:gd name="connsiteX2" fmla="*/ 6253 w 8253"/>
              <a:gd name="connsiteY2" fmla="*/ 10247 h 10247"/>
              <a:gd name="connsiteX3" fmla="*/ 253 w 8253"/>
              <a:gd name="connsiteY3" fmla="*/ 10247 h 10247"/>
              <a:gd name="connsiteX4" fmla="*/ 0 w 8253"/>
              <a:gd name="connsiteY4" fmla="*/ 0 h 10247"/>
              <a:gd name="connsiteX0" fmla="*/ 0 w 9824"/>
              <a:gd name="connsiteY0" fmla="*/ 0 h 10241"/>
              <a:gd name="connsiteX1" fmla="*/ 9824 w 9824"/>
              <a:gd name="connsiteY1" fmla="*/ 482 h 10241"/>
              <a:gd name="connsiteX2" fmla="*/ 7401 w 9824"/>
              <a:gd name="connsiteY2" fmla="*/ 10241 h 10241"/>
              <a:gd name="connsiteX3" fmla="*/ 131 w 9824"/>
              <a:gd name="connsiteY3" fmla="*/ 10241 h 10241"/>
              <a:gd name="connsiteX4" fmla="*/ 0 w 9824"/>
              <a:gd name="connsiteY4" fmla="*/ 0 h 10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4" h="10241">
                <a:moveTo>
                  <a:pt x="0" y="0"/>
                </a:moveTo>
                <a:lnTo>
                  <a:pt x="9824" y="482"/>
                </a:lnTo>
                <a:lnTo>
                  <a:pt x="7401" y="10241"/>
                </a:lnTo>
                <a:lnTo>
                  <a:pt x="131" y="10241"/>
                </a:lnTo>
                <a:cubicBezTo>
                  <a:pt x="29" y="6907"/>
                  <a:pt x="102" y="3334"/>
                  <a:pt x="0" y="0"/>
                </a:cubicBezTo>
                <a:close/>
              </a:path>
            </a:pathLst>
          </a:cu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7" name="Flowchart: Manual Operation 6"/>
          <p:cNvSpPr/>
          <p:nvPr/>
        </p:nvSpPr>
        <p:spPr>
          <a:xfrm flipV="1">
            <a:off x="1840584" y="76200"/>
            <a:ext cx="1817016"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8030"/>
              <a:gd name="connsiteY0" fmla="*/ 0 h 10000"/>
              <a:gd name="connsiteX1" fmla="*/ 8030 w 8030"/>
              <a:gd name="connsiteY1" fmla="*/ 0 h 10000"/>
              <a:gd name="connsiteX2" fmla="*/ 6030 w 8030"/>
              <a:gd name="connsiteY2" fmla="*/ 10000 h 10000"/>
              <a:gd name="connsiteX3" fmla="*/ 30 w 8030"/>
              <a:gd name="connsiteY3" fmla="*/ 10000 h 10000"/>
              <a:gd name="connsiteX4" fmla="*/ 0 w 803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 h="10000">
                <a:moveTo>
                  <a:pt x="0" y="0"/>
                </a:moveTo>
                <a:lnTo>
                  <a:pt x="8030" y="0"/>
                </a:lnTo>
                <a:lnTo>
                  <a:pt x="6030" y="10000"/>
                </a:lnTo>
                <a:lnTo>
                  <a:pt x="30" y="10000"/>
                </a:lnTo>
                <a:cubicBezTo>
                  <a:pt x="20" y="6667"/>
                  <a:pt x="10" y="3333"/>
                  <a:pt x="0" y="0"/>
                </a:cubicBezTo>
                <a:close/>
              </a:path>
            </a:pathLst>
          </a:cu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8" name="Flowchart: Manual Operation 7"/>
          <p:cNvSpPr/>
          <p:nvPr/>
        </p:nvSpPr>
        <p:spPr>
          <a:xfrm flipV="1">
            <a:off x="3657600" y="76200"/>
            <a:ext cx="1828800"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8030"/>
              <a:gd name="connsiteY0" fmla="*/ 309 h 10000"/>
              <a:gd name="connsiteX1" fmla="*/ 8030 w 8030"/>
              <a:gd name="connsiteY1" fmla="*/ 0 h 10000"/>
              <a:gd name="connsiteX2" fmla="*/ 6030 w 8030"/>
              <a:gd name="connsiteY2" fmla="*/ 10000 h 10000"/>
              <a:gd name="connsiteX3" fmla="*/ 30 w 8030"/>
              <a:gd name="connsiteY3" fmla="*/ 10000 h 10000"/>
              <a:gd name="connsiteX4" fmla="*/ 0 w 8030"/>
              <a:gd name="connsiteY4" fmla="*/ 30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 h="10000">
                <a:moveTo>
                  <a:pt x="0" y="309"/>
                </a:moveTo>
                <a:lnTo>
                  <a:pt x="8030" y="0"/>
                </a:lnTo>
                <a:lnTo>
                  <a:pt x="6030" y="10000"/>
                </a:lnTo>
                <a:lnTo>
                  <a:pt x="30" y="10000"/>
                </a:lnTo>
                <a:cubicBezTo>
                  <a:pt x="20" y="6770"/>
                  <a:pt x="10" y="3539"/>
                  <a:pt x="0" y="309"/>
                </a:cubicBezTo>
                <a:close/>
              </a:path>
            </a:pathLst>
          </a:cu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9" name="Flowchart: Manual Operation 8"/>
          <p:cNvSpPr/>
          <p:nvPr/>
        </p:nvSpPr>
        <p:spPr>
          <a:xfrm flipV="1">
            <a:off x="5486400" y="76200"/>
            <a:ext cx="1616243"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5 w 8000"/>
              <a:gd name="connsiteY0" fmla="*/ 619 h 10000"/>
              <a:gd name="connsiteX1" fmla="*/ 8000 w 8000"/>
              <a:gd name="connsiteY1" fmla="*/ 0 h 10000"/>
              <a:gd name="connsiteX2" fmla="*/ 6000 w 8000"/>
              <a:gd name="connsiteY2" fmla="*/ 10000 h 10000"/>
              <a:gd name="connsiteX3" fmla="*/ 0 w 8000"/>
              <a:gd name="connsiteY3" fmla="*/ 10000 h 10000"/>
              <a:gd name="connsiteX4" fmla="*/ 5 w 8000"/>
              <a:gd name="connsiteY4" fmla="*/ 61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 h="10000">
                <a:moveTo>
                  <a:pt x="5" y="619"/>
                </a:moveTo>
                <a:lnTo>
                  <a:pt x="8000" y="0"/>
                </a:lnTo>
                <a:lnTo>
                  <a:pt x="6000" y="10000"/>
                </a:lnTo>
                <a:lnTo>
                  <a:pt x="0" y="10000"/>
                </a:lnTo>
                <a:cubicBezTo>
                  <a:pt x="2" y="6873"/>
                  <a:pt x="3" y="3746"/>
                  <a:pt x="5" y="619"/>
                </a:cubicBezTo>
                <a:close/>
              </a:path>
            </a:pathLst>
          </a:cu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 name="Rectangle 4"/>
          <p:cNvSpPr/>
          <p:nvPr/>
        </p:nvSpPr>
        <p:spPr>
          <a:xfrm>
            <a:off x="152400" y="381000"/>
            <a:ext cx="8763000" cy="6324600"/>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0" name="TextBox 9"/>
          <p:cNvSpPr txBox="1"/>
          <p:nvPr/>
        </p:nvSpPr>
        <p:spPr>
          <a:xfrm>
            <a:off x="152400" y="76200"/>
            <a:ext cx="1676400" cy="338554"/>
          </a:xfrm>
          <a:prstGeom prst="rect">
            <a:avLst/>
          </a:prstGeom>
          <a:noFill/>
        </p:spPr>
        <p:txBody>
          <a:bodyPr wrap="square" rtlCol="0">
            <a:spAutoFit/>
          </a:bodyPr>
          <a:lstStyle/>
          <a:p>
            <a:r>
              <a:rPr lang="en-US" sz="1600" dirty="0">
                <a:latin typeface="Arial" pitchFamily="34" charset="0"/>
                <a:cs typeface="Arial" pitchFamily="34" charset="0"/>
              </a:rPr>
              <a:t>Study Site</a:t>
            </a:r>
          </a:p>
        </p:txBody>
      </p:sp>
      <p:sp>
        <p:nvSpPr>
          <p:cNvPr id="11" name="TextBox 10"/>
          <p:cNvSpPr txBox="1"/>
          <p:nvPr/>
        </p:nvSpPr>
        <p:spPr>
          <a:xfrm>
            <a:off x="1752600" y="76200"/>
            <a:ext cx="1855509" cy="615553"/>
          </a:xfrm>
          <a:prstGeom prst="rect">
            <a:avLst/>
          </a:prstGeom>
          <a:noFill/>
        </p:spPr>
        <p:txBody>
          <a:bodyPr wrap="square" rtlCol="0">
            <a:spAutoFit/>
          </a:bodyPr>
          <a:lstStyle/>
          <a:p>
            <a:r>
              <a:rPr lang="en-US" b="1" dirty="0">
                <a:solidFill>
                  <a:schemeClr val="bg1"/>
                </a:solidFill>
                <a:latin typeface="Arial" pitchFamily="34" charset="0"/>
                <a:cs typeface="Arial" pitchFamily="34" charset="0"/>
              </a:rPr>
              <a:t>Mechanism</a:t>
            </a:r>
            <a:endParaRPr lang="en-US" sz="1600" b="1" dirty="0">
              <a:solidFill>
                <a:schemeClr val="bg1"/>
              </a:solidFill>
              <a:latin typeface="Arial" pitchFamily="34" charset="0"/>
              <a:cs typeface="Arial" pitchFamily="34" charset="0"/>
            </a:endParaRPr>
          </a:p>
          <a:p>
            <a:endParaRPr lang="en-US" sz="1600" dirty="0">
              <a:latin typeface="Arial" pitchFamily="34" charset="0"/>
              <a:cs typeface="Arial" pitchFamily="34" charset="0"/>
            </a:endParaRPr>
          </a:p>
        </p:txBody>
      </p:sp>
      <p:sp>
        <p:nvSpPr>
          <p:cNvPr id="12" name="TextBox 11"/>
          <p:cNvSpPr txBox="1"/>
          <p:nvPr/>
        </p:nvSpPr>
        <p:spPr>
          <a:xfrm>
            <a:off x="3581400" y="61390"/>
            <a:ext cx="1641105" cy="338554"/>
          </a:xfrm>
          <a:prstGeom prst="rect">
            <a:avLst/>
          </a:prstGeom>
          <a:noFill/>
        </p:spPr>
        <p:txBody>
          <a:bodyPr wrap="square" rtlCol="0">
            <a:spAutoFit/>
          </a:bodyPr>
          <a:lstStyle/>
          <a:p>
            <a:r>
              <a:rPr lang="en-US" sz="1600" dirty="0" smtClean="0">
                <a:latin typeface="Arial" pitchFamily="34" charset="0"/>
                <a:cs typeface="Arial" pitchFamily="34" charset="0"/>
              </a:rPr>
              <a:t>Method</a:t>
            </a:r>
            <a:endParaRPr lang="en-US" dirty="0">
              <a:latin typeface="Arial" pitchFamily="34" charset="0"/>
              <a:cs typeface="Arial" pitchFamily="34" charset="0"/>
            </a:endParaRPr>
          </a:p>
        </p:txBody>
      </p:sp>
      <p:sp>
        <p:nvSpPr>
          <p:cNvPr id="13" name="TextBox 12"/>
          <p:cNvSpPr txBox="1"/>
          <p:nvPr/>
        </p:nvSpPr>
        <p:spPr>
          <a:xfrm>
            <a:off x="5410200" y="76200"/>
            <a:ext cx="1616243" cy="338554"/>
          </a:xfrm>
          <a:prstGeom prst="rect">
            <a:avLst/>
          </a:prstGeom>
          <a:noFill/>
        </p:spPr>
        <p:txBody>
          <a:bodyPr wrap="square" rtlCol="0">
            <a:spAutoFit/>
          </a:bodyPr>
          <a:lstStyle/>
          <a:p>
            <a:r>
              <a:rPr lang="en-US" sz="1600" dirty="0" smtClean="0">
                <a:latin typeface="Arial" pitchFamily="34" charset="0"/>
                <a:cs typeface="Arial" pitchFamily="34" charset="0"/>
              </a:rPr>
              <a:t>Results</a:t>
            </a:r>
            <a:endParaRPr lang="en-US" dirty="0">
              <a:latin typeface="Arial" pitchFamily="34" charset="0"/>
              <a:cs typeface="Arial" pitchFamily="34" charset="0"/>
            </a:endParaRPr>
          </a:p>
        </p:txBody>
      </p:sp>
      <p:sp>
        <p:nvSpPr>
          <p:cNvPr id="16" name="Flowchart: Manual Operation 8"/>
          <p:cNvSpPr/>
          <p:nvPr/>
        </p:nvSpPr>
        <p:spPr>
          <a:xfrm flipV="1">
            <a:off x="7086600" y="61390"/>
            <a:ext cx="1600201" cy="304800"/>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5 w 8000"/>
              <a:gd name="connsiteY0" fmla="*/ 619 h 10000"/>
              <a:gd name="connsiteX1" fmla="*/ 8000 w 8000"/>
              <a:gd name="connsiteY1" fmla="*/ 0 h 10000"/>
              <a:gd name="connsiteX2" fmla="*/ 6000 w 8000"/>
              <a:gd name="connsiteY2" fmla="*/ 10000 h 10000"/>
              <a:gd name="connsiteX3" fmla="*/ 0 w 8000"/>
              <a:gd name="connsiteY3" fmla="*/ 10000 h 10000"/>
              <a:gd name="connsiteX4" fmla="*/ 5 w 8000"/>
              <a:gd name="connsiteY4" fmla="*/ 61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 h="10000">
                <a:moveTo>
                  <a:pt x="5" y="619"/>
                </a:moveTo>
                <a:lnTo>
                  <a:pt x="8000" y="0"/>
                </a:lnTo>
                <a:lnTo>
                  <a:pt x="6000" y="10000"/>
                </a:lnTo>
                <a:lnTo>
                  <a:pt x="0" y="10000"/>
                </a:lnTo>
                <a:cubicBezTo>
                  <a:pt x="2" y="6873"/>
                  <a:pt x="3" y="3746"/>
                  <a:pt x="5" y="619"/>
                </a:cubicBez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7" name="TextBox 16"/>
          <p:cNvSpPr txBox="1"/>
          <p:nvPr/>
        </p:nvSpPr>
        <p:spPr>
          <a:xfrm>
            <a:off x="7023128" y="44513"/>
            <a:ext cx="1616243" cy="338554"/>
          </a:xfrm>
          <a:prstGeom prst="rect">
            <a:avLst/>
          </a:prstGeom>
          <a:noFill/>
        </p:spPr>
        <p:txBody>
          <a:bodyPr wrap="square" rtlCol="0">
            <a:spAutoFit/>
          </a:bodyPr>
          <a:lstStyle/>
          <a:p>
            <a:r>
              <a:rPr lang="en-US" sz="1600" dirty="0" smtClean="0">
                <a:latin typeface="Arial" pitchFamily="34" charset="0"/>
                <a:cs typeface="Arial" pitchFamily="34" charset="0"/>
              </a:rPr>
              <a:t>Conclusion</a:t>
            </a:r>
            <a:endParaRPr lang="en-US" dirty="0">
              <a:latin typeface="Arial" pitchFamily="34" charset="0"/>
              <a:cs typeface="Arial" pitchFamily="34" charset="0"/>
            </a:endParaRPr>
          </a:p>
        </p:txBody>
      </p:sp>
      <p:sp>
        <p:nvSpPr>
          <p:cNvPr id="2" name="Title 1"/>
          <p:cNvSpPr>
            <a:spLocks noGrp="1"/>
          </p:cNvSpPr>
          <p:nvPr>
            <p:ph type="title"/>
          </p:nvPr>
        </p:nvSpPr>
        <p:spPr>
          <a:xfrm>
            <a:off x="281065" y="228600"/>
            <a:ext cx="8229600" cy="1143000"/>
          </a:xfrm>
        </p:spPr>
        <p:txBody>
          <a:bodyPr>
            <a:normAutofit/>
          </a:bodyPr>
          <a:lstStyle/>
          <a:p>
            <a:pPr algn="l"/>
            <a:r>
              <a:rPr lang="en-US" dirty="0" smtClean="0">
                <a:latin typeface="Arial" pitchFamily="34" charset="0"/>
                <a:cs typeface="Arial" pitchFamily="34" charset="0"/>
              </a:rPr>
              <a:t>Hypotheses</a:t>
            </a:r>
            <a:endParaRPr lang="en-US" dirty="0">
              <a:latin typeface="Arial" pitchFamily="34" charset="0"/>
              <a:cs typeface="Arial" pitchFamily="34" charset="0"/>
            </a:endParaRPr>
          </a:p>
        </p:txBody>
      </p:sp>
      <p:sp>
        <p:nvSpPr>
          <p:cNvPr id="61" name="Content Placeholder 2"/>
          <p:cNvSpPr>
            <a:spLocks noGrp="1"/>
          </p:cNvSpPr>
          <p:nvPr>
            <p:ph idx="1"/>
          </p:nvPr>
        </p:nvSpPr>
        <p:spPr>
          <a:xfrm>
            <a:off x="457200" y="1295400"/>
            <a:ext cx="8305800" cy="4724400"/>
          </a:xfrm>
        </p:spPr>
        <p:txBody>
          <a:bodyPr>
            <a:noAutofit/>
          </a:bodyPr>
          <a:lstStyle/>
          <a:p>
            <a:r>
              <a:rPr lang="en-US" b="1" dirty="0" smtClean="0">
                <a:latin typeface="Arial" pitchFamily="34" charset="0"/>
                <a:cs typeface="Arial" pitchFamily="34" charset="0"/>
              </a:rPr>
              <a:t>Island Edge</a:t>
            </a:r>
          </a:p>
          <a:p>
            <a:pPr marL="800100" lvl="1" indent="-342900">
              <a:buFont typeface="+mj-lt"/>
              <a:buAutoNum type="arabicPeriod"/>
            </a:pPr>
            <a:r>
              <a:rPr lang="en-US" sz="2400" dirty="0" smtClean="0">
                <a:latin typeface="Arial" pitchFamily="34" charset="0"/>
                <a:cs typeface="Arial" pitchFamily="34" charset="0"/>
              </a:rPr>
              <a:t>T</a:t>
            </a:r>
            <a:r>
              <a:rPr lang="en-US" sz="2400" smtClean="0">
                <a:latin typeface="Arial" pitchFamily="34" charset="0"/>
                <a:cs typeface="Arial" pitchFamily="34" charset="0"/>
              </a:rPr>
              <a:t>he </a:t>
            </a:r>
            <a:r>
              <a:rPr lang="en-US" sz="2400" dirty="0" smtClean="0">
                <a:latin typeface="Arial" pitchFamily="34" charset="0"/>
                <a:cs typeface="Arial" pitchFamily="34" charset="0"/>
              </a:rPr>
              <a:t>biotic influence is more important in groundwater closer to the island edge</a:t>
            </a:r>
          </a:p>
          <a:p>
            <a:pPr marL="800100" lvl="1" indent="-342900">
              <a:buFont typeface="+mj-lt"/>
              <a:buAutoNum type="arabicPeriod"/>
            </a:pPr>
            <a:r>
              <a:rPr lang="en-US" sz="2400" dirty="0" smtClean="0">
                <a:latin typeface="Arial" pitchFamily="34" charset="0"/>
                <a:cs typeface="Arial" pitchFamily="34" charset="0"/>
              </a:rPr>
              <a:t>Bacterial degradation of DOM results As and Fe reduction</a:t>
            </a:r>
          </a:p>
          <a:p>
            <a:pPr marL="800100" lvl="1" indent="-342900">
              <a:buFont typeface="+mj-lt"/>
              <a:buAutoNum type="arabicPeriod"/>
            </a:pPr>
            <a:r>
              <a:rPr lang="en-US" sz="2400" dirty="0">
                <a:latin typeface="Arial" pitchFamily="34" charset="0"/>
                <a:cs typeface="Arial" pitchFamily="34" charset="0"/>
              </a:rPr>
              <a:t>S</a:t>
            </a:r>
            <a:r>
              <a:rPr lang="en-US" sz="2400" dirty="0" smtClean="0">
                <a:latin typeface="Arial" pitchFamily="34" charset="0"/>
                <a:cs typeface="Arial" pitchFamily="34" charset="0"/>
              </a:rPr>
              <a:t>ulfate reduction and As sequestration</a:t>
            </a:r>
          </a:p>
          <a:p>
            <a:r>
              <a:rPr lang="en-US" b="1" dirty="0" smtClean="0">
                <a:latin typeface="Arial" pitchFamily="34" charset="0"/>
                <a:cs typeface="Arial" pitchFamily="34" charset="0"/>
              </a:rPr>
              <a:t>Island Center</a:t>
            </a:r>
          </a:p>
          <a:p>
            <a:pPr marL="800100" lvl="1" indent="-342900">
              <a:buFont typeface="+mj-lt"/>
              <a:buAutoNum type="arabicPeriod"/>
            </a:pPr>
            <a:r>
              <a:rPr lang="en-US" sz="2400" dirty="0" smtClean="0">
                <a:latin typeface="Arial" pitchFamily="34" charset="0"/>
                <a:cs typeface="Arial" pitchFamily="34" charset="0"/>
              </a:rPr>
              <a:t>Abiotic conditions dominate</a:t>
            </a:r>
          </a:p>
          <a:p>
            <a:pPr marL="800100" lvl="1" indent="-342900">
              <a:buFont typeface="+mj-lt"/>
              <a:buAutoNum type="arabicPeriod"/>
            </a:pPr>
            <a:r>
              <a:rPr lang="en-US" sz="2400" dirty="0">
                <a:latin typeface="Arial" pitchFamily="34" charset="0"/>
                <a:cs typeface="Arial" pitchFamily="34" charset="0"/>
              </a:rPr>
              <a:t>A</a:t>
            </a:r>
            <a:r>
              <a:rPr lang="en-US" sz="2400" dirty="0" smtClean="0">
                <a:latin typeface="Arial" pitchFamily="34" charset="0"/>
                <a:cs typeface="Arial" pitchFamily="34" charset="0"/>
              </a:rPr>
              <a:t>rsenic desorbs from sediment under more alkaline conditions</a:t>
            </a:r>
          </a:p>
          <a:p>
            <a:pPr marL="800100" lvl="1" indent="-342900">
              <a:buFont typeface="+mj-lt"/>
              <a:buAutoNum type="arabicPeriod"/>
            </a:pPr>
            <a:r>
              <a:rPr lang="en-US" sz="2400" dirty="0" err="1" smtClean="0">
                <a:latin typeface="Arial" pitchFamily="34" charset="0"/>
                <a:cs typeface="Arial" pitchFamily="34" charset="0"/>
              </a:rPr>
              <a:t>Evapoconcentration</a:t>
            </a:r>
            <a:r>
              <a:rPr lang="en-US" sz="2400" dirty="0" smtClean="0">
                <a:latin typeface="Arial" pitchFamily="34" charset="0"/>
                <a:cs typeface="Arial" pitchFamily="34" charset="0"/>
              </a:rPr>
              <a:t> results in even more elevated dissolved As concentrations </a:t>
            </a:r>
          </a:p>
        </p:txBody>
      </p:sp>
    </p:spTree>
    <p:extLst>
      <p:ext uri="{BB962C8B-B14F-4D97-AF65-F5344CB8AC3E}">
        <p14:creationId xmlns:p14="http://schemas.microsoft.com/office/powerpoint/2010/main" val="1314007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Manual Operation 5"/>
          <p:cNvSpPr/>
          <p:nvPr/>
        </p:nvSpPr>
        <p:spPr>
          <a:xfrm flipV="1">
            <a:off x="152401" y="81244"/>
            <a:ext cx="1676399" cy="29975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8253"/>
              <a:gd name="connsiteY0" fmla="*/ 0 h 10247"/>
              <a:gd name="connsiteX1" fmla="*/ 8253 w 8253"/>
              <a:gd name="connsiteY1" fmla="*/ 247 h 10247"/>
              <a:gd name="connsiteX2" fmla="*/ 6253 w 8253"/>
              <a:gd name="connsiteY2" fmla="*/ 10247 h 10247"/>
              <a:gd name="connsiteX3" fmla="*/ 253 w 8253"/>
              <a:gd name="connsiteY3" fmla="*/ 10247 h 10247"/>
              <a:gd name="connsiteX4" fmla="*/ 0 w 8253"/>
              <a:gd name="connsiteY4" fmla="*/ 0 h 10247"/>
              <a:gd name="connsiteX0" fmla="*/ 0 w 9824"/>
              <a:gd name="connsiteY0" fmla="*/ 0 h 10241"/>
              <a:gd name="connsiteX1" fmla="*/ 9824 w 9824"/>
              <a:gd name="connsiteY1" fmla="*/ 482 h 10241"/>
              <a:gd name="connsiteX2" fmla="*/ 7401 w 9824"/>
              <a:gd name="connsiteY2" fmla="*/ 10241 h 10241"/>
              <a:gd name="connsiteX3" fmla="*/ 131 w 9824"/>
              <a:gd name="connsiteY3" fmla="*/ 10241 h 10241"/>
              <a:gd name="connsiteX4" fmla="*/ 0 w 9824"/>
              <a:gd name="connsiteY4" fmla="*/ 0 h 10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4" h="10241">
                <a:moveTo>
                  <a:pt x="0" y="0"/>
                </a:moveTo>
                <a:lnTo>
                  <a:pt x="9824" y="482"/>
                </a:lnTo>
                <a:lnTo>
                  <a:pt x="7401" y="10241"/>
                </a:lnTo>
                <a:lnTo>
                  <a:pt x="131" y="10241"/>
                </a:lnTo>
                <a:cubicBezTo>
                  <a:pt x="29" y="6907"/>
                  <a:pt x="102" y="3334"/>
                  <a:pt x="0" y="0"/>
                </a:cubicBezTo>
                <a:close/>
              </a:path>
            </a:pathLst>
          </a:cu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7" name="Flowchart: Manual Operation 6"/>
          <p:cNvSpPr/>
          <p:nvPr/>
        </p:nvSpPr>
        <p:spPr>
          <a:xfrm flipV="1">
            <a:off x="1840584" y="81244"/>
            <a:ext cx="1817016" cy="29975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8030"/>
              <a:gd name="connsiteY0" fmla="*/ 0 h 10000"/>
              <a:gd name="connsiteX1" fmla="*/ 8030 w 8030"/>
              <a:gd name="connsiteY1" fmla="*/ 0 h 10000"/>
              <a:gd name="connsiteX2" fmla="*/ 6030 w 8030"/>
              <a:gd name="connsiteY2" fmla="*/ 10000 h 10000"/>
              <a:gd name="connsiteX3" fmla="*/ 30 w 8030"/>
              <a:gd name="connsiteY3" fmla="*/ 10000 h 10000"/>
              <a:gd name="connsiteX4" fmla="*/ 0 w 803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 h="10000">
                <a:moveTo>
                  <a:pt x="0" y="0"/>
                </a:moveTo>
                <a:lnTo>
                  <a:pt x="8030" y="0"/>
                </a:lnTo>
                <a:lnTo>
                  <a:pt x="6030" y="10000"/>
                </a:lnTo>
                <a:lnTo>
                  <a:pt x="30" y="10000"/>
                </a:lnTo>
                <a:cubicBezTo>
                  <a:pt x="20" y="6667"/>
                  <a:pt x="10" y="3333"/>
                  <a:pt x="0" y="0"/>
                </a:cubicBezTo>
                <a:close/>
              </a:path>
            </a:pathLst>
          </a:cu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8" name="Flowchart: Manual Operation 7"/>
          <p:cNvSpPr/>
          <p:nvPr/>
        </p:nvSpPr>
        <p:spPr>
          <a:xfrm flipV="1">
            <a:off x="3657600" y="81244"/>
            <a:ext cx="1828800" cy="29975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8030"/>
              <a:gd name="connsiteY0" fmla="*/ 309 h 10000"/>
              <a:gd name="connsiteX1" fmla="*/ 8030 w 8030"/>
              <a:gd name="connsiteY1" fmla="*/ 0 h 10000"/>
              <a:gd name="connsiteX2" fmla="*/ 6030 w 8030"/>
              <a:gd name="connsiteY2" fmla="*/ 10000 h 10000"/>
              <a:gd name="connsiteX3" fmla="*/ 30 w 8030"/>
              <a:gd name="connsiteY3" fmla="*/ 10000 h 10000"/>
              <a:gd name="connsiteX4" fmla="*/ 0 w 8030"/>
              <a:gd name="connsiteY4" fmla="*/ 30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0" h="10000">
                <a:moveTo>
                  <a:pt x="0" y="309"/>
                </a:moveTo>
                <a:lnTo>
                  <a:pt x="8030" y="0"/>
                </a:lnTo>
                <a:lnTo>
                  <a:pt x="6030" y="10000"/>
                </a:lnTo>
                <a:lnTo>
                  <a:pt x="30" y="10000"/>
                </a:lnTo>
                <a:cubicBezTo>
                  <a:pt x="20" y="6770"/>
                  <a:pt x="10" y="3539"/>
                  <a:pt x="0" y="309"/>
                </a:cubicBezTo>
                <a:close/>
              </a:path>
            </a:pathLst>
          </a:cu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9" name="Flowchart: Manual Operation 8"/>
          <p:cNvSpPr/>
          <p:nvPr/>
        </p:nvSpPr>
        <p:spPr>
          <a:xfrm flipV="1">
            <a:off x="5486400" y="81244"/>
            <a:ext cx="1616243" cy="29975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5 w 8000"/>
              <a:gd name="connsiteY0" fmla="*/ 619 h 10000"/>
              <a:gd name="connsiteX1" fmla="*/ 8000 w 8000"/>
              <a:gd name="connsiteY1" fmla="*/ 0 h 10000"/>
              <a:gd name="connsiteX2" fmla="*/ 6000 w 8000"/>
              <a:gd name="connsiteY2" fmla="*/ 10000 h 10000"/>
              <a:gd name="connsiteX3" fmla="*/ 0 w 8000"/>
              <a:gd name="connsiteY3" fmla="*/ 10000 h 10000"/>
              <a:gd name="connsiteX4" fmla="*/ 5 w 8000"/>
              <a:gd name="connsiteY4" fmla="*/ 61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 h="10000">
                <a:moveTo>
                  <a:pt x="5" y="619"/>
                </a:moveTo>
                <a:lnTo>
                  <a:pt x="8000" y="0"/>
                </a:lnTo>
                <a:lnTo>
                  <a:pt x="6000" y="10000"/>
                </a:lnTo>
                <a:lnTo>
                  <a:pt x="0" y="10000"/>
                </a:lnTo>
                <a:cubicBezTo>
                  <a:pt x="2" y="6873"/>
                  <a:pt x="3" y="3746"/>
                  <a:pt x="5" y="619"/>
                </a:cubicBezTo>
                <a:close/>
              </a:path>
            </a:pathLst>
          </a:cu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5" name="Rectangle 4"/>
          <p:cNvSpPr/>
          <p:nvPr/>
        </p:nvSpPr>
        <p:spPr>
          <a:xfrm>
            <a:off x="152400" y="380999"/>
            <a:ext cx="8763000" cy="6324601"/>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0" name="TextBox 9"/>
          <p:cNvSpPr txBox="1"/>
          <p:nvPr/>
        </p:nvSpPr>
        <p:spPr>
          <a:xfrm>
            <a:off x="152400" y="76200"/>
            <a:ext cx="1676400" cy="584775"/>
          </a:xfrm>
          <a:prstGeom prst="rect">
            <a:avLst/>
          </a:prstGeom>
          <a:noFill/>
        </p:spPr>
        <p:txBody>
          <a:bodyPr wrap="square" rtlCol="0">
            <a:spAutoFit/>
          </a:bodyPr>
          <a:lstStyle/>
          <a:p>
            <a:r>
              <a:rPr lang="en-US" sz="1600" dirty="0">
                <a:latin typeface="Arial" pitchFamily="34" charset="0"/>
                <a:cs typeface="Arial" pitchFamily="34" charset="0"/>
              </a:rPr>
              <a:t>Study Site</a:t>
            </a:r>
          </a:p>
          <a:p>
            <a:endParaRPr lang="en-US" sz="1600" dirty="0">
              <a:latin typeface="Arial" pitchFamily="34" charset="0"/>
              <a:cs typeface="Arial" pitchFamily="34" charset="0"/>
            </a:endParaRPr>
          </a:p>
        </p:txBody>
      </p:sp>
      <p:sp>
        <p:nvSpPr>
          <p:cNvPr id="11" name="TextBox 10"/>
          <p:cNvSpPr txBox="1"/>
          <p:nvPr/>
        </p:nvSpPr>
        <p:spPr>
          <a:xfrm>
            <a:off x="1752600" y="76200"/>
            <a:ext cx="1855509" cy="338554"/>
          </a:xfrm>
          <a:prstGeom prst="rect">
            <a:avLst/>
          </a:prstGeom>
          <a:noFill/>
        </p:spPr>
        <p:txBody>
          <a:bodyPr wrap="square" rtlCol="0">
            <a:spAutoFit/>
          </a:bodyPr>
          <a:lstStyle/>
          <a:p>
            <a:r>
              <a:rPr lang="en-US" sz="1600" dirty="0">
                <a:latin typeface="Arial" pitchFamily="34" charset="0"/>
                <a:cs typeface="Arial" pitchFamily="34" charset="0"/>
              </a:rPr>
              <a:t>Mechanism</a:t>
            </a:r>
          </a:p>
        </p:txBody>
      </p:sp>
      <p:sp>
        <p:nvSpPr>
          <p:cNvPr id="12" name="TextBox 11"/>
          <p:cNvSpPr txBox="1"/>
          <p:nvPr/>
        </p:nvSpPr>
        <p:spPr>
          <a:xfrm>
            <a:off x="3581400" y="61390"/>
            <a:ext cx="1641105" cy="338554"/>
          </a:xfrm>
          <a:prstGeom prst="rect">
            <a:avLst/>
          </a:prstGeom>
          <a:noFill/>
        </p:spPr>
        <p:txBody>
          <a:bodyPr wrap="square" rtlCol="0">
            <a:spAutoFit/>
          </a:bodyPr>
          <a:lstStyle/>
          <a:p>
            <a:r>
              <a:rPr lang="en-US" sz="1600" dirty="0" smtClean="0">
                <a:latin typeface="Arial" pitchFamily="34" charset="0"/>
                <a:cs typeface="Arial" pitchFamily="34" charset="0"/>
              </a:rPr>
              <a:t>Mechanism</a:t>
            </a:r>
            <a:endParaRPr lang="en-US" dirty="0">
              <a:latin typeface="Arial" pitchFamily="34" charset="0"/>
              <a:cs typeface="Arial" pitchFamily="34" charset="0"/>
            </a:endParaRPr>
          </a:p>
        </p:txBody>
      </p:sp>
      <p:sp>
        <p:nvSpPr>
          <p:cNvPr id="13" name="TextBox 12"/>
          <p:cNvSpPr txBox="1"/>
          <p:nvPr/>
        </p:nvSpPr>
        <p:spPr>
          <a:xfrm>
            <a:off x="5410200" y="76200"/>
            <a:ext cx="1616243" cy="369332"/>
          </a:xfrm>
          <a:prstGeom prst="rect">
            <a:avLst/>
          </a:prstGeom>
          <a:noFill/>
        </p:spPr>
        <p:txBody>
          <a:bodyPr wrap="square" rtlCol="0">
            <a:spAutoFit/>
          </a:bodyPr>
          <a:lstStyle/>
          <a:p>
            <a:r>
              <a:rPr lang="en-US" b="1" dirty="0" smtClean="0">
                <a:solidFill>
                  <a:schemeClr val="bg1"/>
                </a:solidFill>
                <a:latin typeface="Arial" pitchFamily="34" charset="0"/>
                <a:cs typeface="Arial" pitchFamily="34" charset="0"/>
              </a:rPr>
              <a:t>Results</a:t>
            </a:r>
            <a:endParaRPr lang="en-US" b="1" dirty="0">
              <a:solidFill>
                <a:schemeClr val="bg1"/>
              </a:solidFill>
              <a:latin typeface="Arial" pitchFamily="34" charset="0"/>
              <a:cs typeface="Arial" pitchFamily="34" charset="0"/>
            </a:endParaRPr>
          </a:p>
        </p:txBody>
      </p:sp>
      <p:sp>
        <p:nvSpPr>
          <p:cNvPr id="15" name="Title 14"/>
          <p:cNvSpPr txBox="1">
            <a:spLocks noGrp="1"/>
          </p:cNvSpPr>
          <p:nvPr>
            <p:ph type="title"/>
          </p:nvPr>
        </p:nvSpPr>
        <p:spPr>
          <a:xfrm>
            <a:off x="381000" y="830759"/>
            <a:ext cx="8229600" cy="769441"/>
          </a:xfrm>
          <a:prstGeom prst="rect">
            <a:avLst/>
          </a:prstGeom>
          <a:noFill/>
        </p:spPr>
        <p:txBody>
          <a:bodyPr wrap="square" rtlCol="0">
            <a:spAutoFit/>
          </a:bodyPr>
          <a:lstStyle/>
          <a:p>
            <a:pPr algn="l"/>
            <a:r>
              <a:rPr lang="en-US" dirty="0" smtClean="0">
                <a:solidFill>
                  <a:schemeClr val="bg1"/>
                </a:solidFill>
                <a:latin typeface="Arial" pitchFamily="34" charset="0"/>
                <a:cs typeface="Arial" pitchFamily="34" charset="0"/>
              </a:rPr>
              <a:t>Results</a:t>
            </a:r>
            <a:endParaRPr lang="en-US" dirty="0">
              <a:solidFill>
                <a:schemeClr val="bg1"/>
              </a:solidFill>
              <a:latin typeface="Arial" pitchFamily="34" charset="0"/>
              <a:cs typeface="Arial" pitchFamily="34" charset="0"/>
            </a:endParaRPr>
          </a:p>
        </p:txBody>
      </p:sp>
      <p:sp>
        <p:nvSpPr>
          <p:cNvPr id="16" name="Flowchart: Manual Operation 8"/>
          <p:cNvSpPr/>
          <p:nvPr/>
        </p:nvSpPr>
        <p:spPr>
          <a:xfrm flipV="1">
            <a:off x="7086600" y="66434"/>
            <a:ext cx="1600201" cy="299755"/>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5 w 8000"/>
              <a:gd name="connsiteY0" fmla="*/ 619 h 10000"/>
              <a:gd name="connsiteX1" fmla="*/ 8000 w 8000"/>
              <a:gd name="connsiteY1" fmla="*/ 0 h 10000"/>
              <a:gd name="connsiteX2" fmla="*/ 6000 w 8000"/>
              <a:gd name="connsiteY2" fmla="*/ 10000 h 10000"/>
              <a:gd name="connsiteX3" fmla="*/ 0 w 8000"/>
              <a:gd name="connsiteY3" fmla="*/ 10000 h 10000"/>
              <a:gd name="connsiteX4" fmla="*/ 5 w 8000"/>
              <a:gd name="connsiteY4" fmla="*/ 61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 h="10000">
                <a:moveTo>
                  <a:pt x="5" y="619"/>
                </a:moveTo>
                <a:lnTo>
                  <a:pt x="8000" y="0"/>
                </a:lnTo>
                <a:lnTo>
                  <a:pt x="6000" y="10000"/>
                </a:lnTo>
                <a:lnTo>
                  <a:pt x="0" y="10000"/>
                </a:lnTo>
                <a:cubicBezTo>
                  <a:pt x="2" y="6873"/>
                  <a:pt x="3" y="3746"/>
                  <a:pt x="5" y="619"/>
                </a:cubicBezTo>
                <a:close/>
              </a:path>
            </a:pathLst>
          </a:cu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itchFamily="34" charset="0"/>
              <a:cs typeface="Arial" pitchFamily="34" charset="0"/>
            </a:endParaRPr>
          </a:p>
        </p:txBody>
      </p:sp>
      <p:sp>
        <p:nvSpPr>
          <p:cNvPr id="17" name="TextBox 16"/>
          <p:cNvSpPr txBox="1"/>
          <p:nvPr/>
        </p:nvSpPr>
        <p:spPr>
          <a:xfrm>
            <a:off x="7028800" y="61390"/>
            <a:ext cx="1616243" cy="338554"/>
          </a:xfrm>
          <a:prstGeom prst="rect">
            <a:avLst/>
          </a:prstGeom>
          <a:noFill/>
        </p:spPr>
        <p:txBody>
          <a:bodyPr wrap="square" rtlCol="0">
            <a:spAutoFit/>
          </a:bodyPr>
          <a:lstStyle/>
          <a:p>
            <a:r>
              <a:rPr lang="en-US" sz="1600" dirty="0" smtClean="0">
                <a:latin typeface="Arial" pitchFamily="34" charset="0"/>
                <a:cs typeface="Arial" pitchFamily="34" charset="0"/>
              </a:rPr>
              <a:t>Conclusion</a:t>
            </a:r>
            <a:endParaRPr lang="en-US" dirty="0">
              <a:latin typeface="Arial" pitchFamily="34" charset="0"/>
              <a:cs typeface="Arial" pitchFamily="34" charset="0"/>
            </a:endParaRPr>
          </a:p>
        </p:txBody>
      </p:sp>
      <p:sp>
        <p:nvSpPr>
          <p:cNvPr id="86" name="Slide Number Placeholder 1"/>
          <p:cNvSpPr>
            <a:spLocks noGrp="1"/>
          </p:cNvSpPr>
          <p:nvPr>
            <p:ph type="sldNum" sz="quarter" idx="12"/>
          </p:nvPr>
        </p:nvSpPr>
        <p:spPr>
          <a:xfrm>
            <a:off x="6553200" y="6362393"/>
            <a:ext cx="2133600" cy="359082"/>
          </a:xfrm>
        </p:spPr>
        <p:txBody>
          <a:bodyPr/>
          <a:lstStyle/>
          <a:p>
            <a:fld id="{9583C7E2-70E1-453F-BB12-F77FDB39BA2C}" type="slidenum">
              <a:rPr lang="en-US" smtClean="0">
                <a:latin typeface="Arial" pitchFamily="34" charset="0"/>
                <a:cs typeface="Arial" pitchFamily="34" charset="0"/>
              </a:rPr>
              <a:pPr/>
              <a:t>9</a:t>
            </a:fld>
            <a:endParaRPr lang="en-US" dirty="0">
              <a:latin typeface="Arial" pitchFamily="34" charset="0"/>
              <a:cs typeface="Arial" pitchFamily="34" charset="0"/>
            </a:endParaRPr>
          </a:p>
        </p:txBody>
      </p:sp>
      <p:sp>
        <p:nvSpPr>
          <p:cNvPr id="32" name="Slide Number Placeholder 1"/>
          <p:cNvSpPr txBox="1">
            <a:spLocks/>
          </p:cNvSpPr>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83C7E2-70E1-453F-BB12-F77FDB39BA2C}" type="slidenum">
              <a:rPr lang="en-US" smtClean="0">
                <a:latin typeface="Arial" pitchFamily="34" charset="0"/>
                <a:cs typeface="Arial" pitchFamily="34" charset="0"/>
              </a:rPr>
              <a:pPr/>
              <a:t>9</a:t>
            </a:fld>
            <a:endParaRPr lang="en-US">
              <a:latin typeface="Arial" pitchFamily="34" charset="0"/>
              <a:cs typeface="Arial" pitchFamily="34" charset="0"/>
            </a:endParaRPr>
          </a:p>
        </p:txBody>
      </p:sp>
      <p:pic>
        <p:nvPicPr>
          <p:cNvPr id="40" name="Picture 39"/>
          <p:cNvPicPr>
            <a:picLocks noChangeAspect="1"/>
          </p:cNvPicPr>
          <p:nvPr/>
        </p:nvPicPr>
        <p:blipFill>
          <a:blip r:embed="rId3"/>
          <a:stretch>
            <a:fillRect/>
          </a:stretch>
        </p:blipFill>
        <p:spPr>
          <a:xfrm>
            <a:off x="1066800" y="54622"/>
            <a:ext cx="4418305" cy="783578"/>
          </a:xfrm>
          <a:prstGeom prst="rect">
            <a:avLst/>
          </a:prstGeom>
        </p:spPr>
      </p:pic>
      <p:pic>
        <p:nvPicPr>
          <p:cNvPr id="46" name="Picture 45"/>
          <p:cNvPicPr>
            <a:picLocks noChangeAspect="1"/>
          </p:cNvPicPr>
          <p:nvPr/>
        </p:nvPicPr>
        <p:blipFill>
          <a:blip r:embed="rId4"/>
          <a:stretch>
            <a:fillRect/>
          </a:stretch>
        </p:blipFill>
        <p:spPr>
          <a:xfrm>
            <a:off x="15240" y="941840"/>
            <a:ext cx="5761181" cy="5916160"/>
          </a:xfrm>
          <a:prstGeom prst="rect">
            <a:avLst/>
          </a:prstGeom>
        </p:spPr>
      </p:pic>
      <p:sp>
        <p:nvSpPr>
          <p:cNvPr id="47" name="Title 42"/>
          <p:cNvSpPr txBox="1">
            <a:spLocks/>
          </p:cNvSpPr>
          <p:nvPr/>
        </p:nvSpPr>
        <p:spPr>
          <a:xfrm>
            <a:off x="5562601" y="533400"/>
            <a:ext cx="3352799" cy="101145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smtClean="0">
                <a:latin typeface="Arial" pitchFamily="34" charset="0"/>
                <a:cs typeface="Arial" pitchFamily="34" charset="0"/>
              </a:rPr>
              <a:t>Abiotic Mechanisms</a:t>
            </a:r>
            <a:endParaRPr lang="en-US" sz="2800" b="1" dirty="0">
              <a:latin typeface="Arial" pitchFamily="34" charset="0"/>
              <a:cs typeface="Arial" pitchFamily="34" charset="0"/>
            </a:endParaRPr>
          </a:p>
        </p:txBody>
      </p:sp>
      <p:sp>
        <p:nvSpPr>
          <p:cNvPr id="48" name="Rectangle 47"/>
          <p:cNvSpPr/>
          <p:nvPr/>
        </p:nvSpPr>
        <p:spPr>
          <a:xfrm>
            <a:off x="1447800" y="774442"/>
            <a:ext cx="3850817" cy="216158"/>
          </a:xfrm>
          <a:prstGeom prst="rect">
            <a:avLst/>
          </a:prstGeom>
          <a:solidFill>
            <a:schemeClr val="bg1">
              <a:lumMod val="85000"/>
            </a:schemeClr>
          </a:solidFill>
          <a:ln w="3175">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p:nvPr/>
        </p:nvSpPr>
        <p:spPr>
          <a:xfrm>
            <a:off x="3354855" y="685800"/>
            <a:ext cx="1445745" cy="438727"/>
          </a:xfrm>
          <a:prstGeom prst="ellipse">
            <a:avLst/>
          </a:prstGeom>
          <a:gradFill flip="none" rotWithShape="1">
            <a:gsLst>
              <a:gs pos="0">
                <a:schemeClr val="accent6">
                  <a:lumMod val="50000"/>
                  <a:alpha val="70000"/>
                </a:schemeClr>
              </a:gs>
              <a:gs pos="66000">
                <a:srgbClr val="FFFFFF">
                  <a:alpha val="0"/>
                </a:srgbClr>
              </a:gs>
            </a:gsLst>
            <a:path path="shap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p:nvPr/>
        </p:nvSpPr>
        <p:spPr>
          <a:xfrm>
            <a:off x="3411250" y="268060"/>
            <a:ext cx="246350" cy="189140"/>
          </a:xfrm>
          <a:prstGeom prst="ellipse">
            <a:avLst/>
          </a:prstGeom>
          <a:solidFill>
            <a:srgbClr val="FFF28C">
              <a:alpha val="50000"/>
            </a:srgbClr>
          </a:solidFill>
          <a:ln w="28575">
            <a:solidFill>
              <a:srgbClr val="CEC15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TextBox 50"/>
          <p:cNvSpPr txBox="1"/>
          <p:nvPr/>
        </p:nvSpPr>
        <p:spPr>
          <a:xfrm>
            <a:off x="3048000" y="304800"/>
            <a:ext cx="630301" cy="261610"/>
          </a:xfrm>
          <a:prstGeom prst="rect">
            <a:avLst/>
          </a:prstGeom>
          <a:noFill/>
        </p:spPr>
        <p:txBody>
          <a:bodyPr wrap="none" rtlCol="0">
            <a:spAutoFit/>
          </a:bodyPr>
          <a:lstStyle/>
          <a:p>
            <a:r>
              <a:rPr lang="en-US" sz="1100" dirty="0" smtClean="0">
                <a:latin typeface="Arial" pitchFamily="34" charset="0"/>
                <a:cs typeface="Arial" pitchFamily="34" charset="0"/>
              </a:rPr>
              <a:t>CaCO</a:t>
            </a:r>
            <a:r>
              <a:rPr lang="en-US" sz="1100" baseline="-25000" dirty="0" smtClean="0">
                <a:latin typeface="Arial" pitchFamily="34" charset="0"/>
                <a:cs typeface="Arial" pitchFamily="34" charset="0"/>
              </a:rPr>
              <a:t>3</a:t>
            </a:r>
            <a:endParaRPr lang="en-US" sz="1100" baseline="-25000" dirty="0">
              <a:latin typeface="Arial" pitchFamily="34" charset="0"/>
              <a:cs typeface="Arial" pitchFamily="34" charset="0"/>
            </a:endParaRPr>
          </a:p>
        </p:txBody>
      </p:sp>
      <p:sp>
        <p:nvSpPr>
          <p:cNvPr id="52" name="Rectangle 51"/>
          <p:cNvSpPr/>
          <p:nvPr/>
        </p:nvSpPr>
        <p:spPr>
          <a:xfrm>
            <a:off x="3352800" y="1003528"/>
            <a:ext cx="310769" cy="4985180"/>
          </a:xfrm>
          <a:prstGeom prst="rect">
            <a:avLst/>
          </a:prstGeom>
          <a:gradFill flip="none" rotWithShape="1">
            <a:gsLst>
              <a:gs pos="0">
                <a:srgbClr val="D7AE0D"/>
              </a:gs>
              <a:gs pos="100000">
                <a:srgbClr val="FFFF00"/>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3" name="Straight Arrow Connector 52"/>
          <p:cNvCxnSpPr/>
          <p:nvPr/>
        </p:nvCxnSpPr>
        <p:spPr>
          <a:xfrm>
            <a:off x="1676400" y="914400"/>
            <a:ext cx="95932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flipH="1">
            <a:off x="4724400" y="900890"/>
            <a:ext cx="445884" cy="135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5562601" y="1371600"/>
            <a:ext cx="3124199" cy="4647426"/>
          </a:xfrm>
          <a:prstGeom prst="rect">
            <a:avLst/>
          </a:prstGeom>
          <a:noFill/>
        </p:spPr>
        <p:txBody>
          <a:bodyPr wrap="square" rtlCol="0">
            <a:spAutoFit/>
          </a:bodyPr>
          <a:lstStyle/>
          <a:p>
            <a:pPr marL="285750" indent="-285750">
              <a:buFont typeface="Arial" pitchFamily="34" charset="0"/>
              <a:buChar char="•"/>
            </a:pPr>
            <a:r>
              <a:rPr lang="en-US" sz="2000" dirty="0" err="1">
                <a:latin typeface="Arial" pitchFamily="34" charset="0"/>
                <a:cs typeface="Arial" pitchFamily="34" charset="0"/>
              </a:rPr>
              <a:t>Evapoconcentration</a:t>
            </a:r>
            <a:r>
              <a:rPr lang="en-US" sz="2000" dirty="0">
                <a:latin typeface="Arial" pitchFamily="34" charset="0"/>
                <a:cs typeface="Arial" pitchFamily="34" charset="0"/>
              </a:rPr>
              <a:t> </a:t>
            </a:r>
          </a:p>
          <a:p>
            <a:pPr marL="285750" indent="-285750">
              <a:buFont typeface="Arial" pitchFamily="34" charset="0"/>
              <a:buChar char="•"/>
            </a:pPr>
            <a:r>
              <a:rPr lang="en-US" sz="2000" dirty="0" smtClean="0">
                <a:latin typeface="Arial" pitchFamily="34" charset="0"/>
                <a:cs typeface="Arial" pitchFamily="34" charset="0"/>
              </a:rPr>
              <a:t>As mineral dissolution at high Eh</a:t>
            </a:r>
            <a:endParaRPr lang="en-US" sz="2000" baseline="30000" dirty="0" smtClean="0">
              <a:latin typeface="Arial" pitchFamily="34" charset="0"/>
              <a:cs typeface="Arial" pitchFamily="34" charset="0"/>
            </a:endParaRPr>
          </a:p>
          <a:p>
            <a:endParaRPr lang="en-US" sz="2000" dirty="0">
              <a:latin typeface="Arial" pitchFamily="34" charset="0"/>
              <a:cs typeface="Arial" pitchFamily="34" charset="0"/>
            </a:endParaRPr>
          </a:p>
          <a:p>
            <a:endParaRPr lang="en-US" sz="2000" dirty="0" smtClean="0">
              <a:latin typeface="Arial" pitchFamily="34" charset="0"/>
              <a:cs typeface="Arial" pitchFamily="34" charset="0"/>
            </a:endParaRPr>
          </a:p>
          <a:p>
            <a:pPr marL="0" lvl="3"/>
            <a:r>
              <a:rPr lang="en-US" sz="2800" b="1" dirty="0" smtClean="0">
                <a:latin typeface="Arial" pitchFamily="34" charset="0"/>
                <a:cs typeface="Arial" pitchFamily="34" charset="0"/>
              </a:rPr>
              <a:t>Biotic Mechanism</a:t>
            </a:r>
          </a:p>
          <a:p>
            <a:pPr marL="342900" lvl="3" indent="-342900">
              <a:buFont typeface="Arial" pitchFamily="34" charset="0"/>
              <a:buChar char="•"/>
            </a:pPr>
            <a:r>
              <a:rPr lang="en-US" sz="2000" dirty="0" smtClean="0">
                <a:latin typeface="Arial" pitchFamily="34" charset="0"/>
                <a:cs typeface="Arial" pitchFamily="34" charset="0"/>
              </a:rPr>
              <a:t>Is As precipitation in early part of </a:t>
            </a:r>
            <a:r>
              <a:rPr lang="en-US" sz="2000" dirty="0" err="1" smtClean="0">
                <a:latin typeface="Arial" pitchFamily="34" charset="0"/>
                <a:cs typeface="Arial" pitchFamily="34" charset="0"/>
              </a:rPr>
              <a:t>flowpath</a:t>
            </a:r>
            <a:r>
              <a:rPr lang="en-US" sz="2000" dirty="0" smtClean="0">
                <a:latin typeface="Arial" pitchFamily="34" charset="0"/>
                <a:cs typeface="Arial" pitchFamily="34" charset="0"/>
              </a:rPr>
              <a:t> influenced by SRB?</a:t>
            </a:r>
          </a:p>
          <a:p>
            <a:pPr marL="342900" lvl="3" indent="-342900">
              <a:buFont typeface="Arial" pitchFamily="34" charset="0"/>
              <a:buChar char="•"/>
            </a:pPr>
            <a:r>
              <a:rPr lang="en-US" sz="2000" dirty="0" smtClean="0">
                <a:latin typeface="Arial" pitchFamily="34" charset="0"/>
                <a:cs typeface="Arial" pitchFamily="34" charset="0"/>
              </a:rPr>
              <a:t>Is the </a:t>
            </a:r>
            <a:r>
              <a:rPr lang="en-US" sz="2000" dirty="0" err="1" smtClean="0">
                <a:latin typeface="Arial" pitchFamily="34" charset="0"/>
                <a:cs typeface="Arial" pitchFamily="34" charset="0"/>
              </a:rPr>
              <a:t>calcrete</a:t>
            </a:r>
            <a:r>
              <a:rPr lang="en-US" sz="2000" dirty="0" smtClean="0">
                <a:latin typeface="Arial" pitchFamily="34" charset="0"/>
                <a:cs typeface="Arial" pitchFamily="34" charset="0"/>
              </a:rPr>
              <a:t> formation influenced by SRB?</a:t>
            </a:r>
          </a:p>
          <a:p>
            <a:endParaRPr lang="en-US" sz="2000" dirty="0" smtClean="0">
              <a:latin typeface="Arial" pitchFamily="34" charset="0"/>
              <a:cs typeface="Arial" pitchFamily="34" charset="0"/>
            </a:endParaRPr>
          </a:p>
        </p:txBody>
      </p:sp>
      <p:sp>
        <p:nvSpPr>
          <p:cNvPr id="27" name="Oval 26"/>
          <p:cNvSpPr/>
          <p:nvPr/>
        </p:nvSpPr>
        <p:spPr>
          <a:xfrm>
            <a:off x="2340388" y="228600"/>
            <a:ext cx="237316" cy="214923"/>
          </a:xfrm>
          <a:prstGeom prst="ellipse">
            <a:avLst/>
          </a:prstGeom>
          <a:noFill/>
          <a:ln w="28575" cmpd="sng">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054580" y="304352"/>
            <a:ext cx="239660" cy="220803"/>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11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1800"/>
                                        <p:tgtEl>
                                          <p:spTgt spid="52"/>
                                        </p:tgtEl>
                                      </p:cBhvr>
                                    </p:animEffect>
                                  </p:childTnLst>
                                </p:cTn>
                              </p:par>
                              <p:par>
                                <p:cTn id="8" presetID="9" presetClass="emph" presetSubtype="0" grpId="1" nodeType="withEffect">
                                  <p:stCondLst>
                                    <p:cond delay="0"/>
                                  </p:stCondLst>
                                  <p:childTnLst>
                                    <p:set>
                                      <p:cBhvr rctx="PPT">
                                        <p:cTn id="9" dur="indefinite"/>
                                        <p:tgtEl>
                                          <p:spTgt spid="52"/>
                                        </p:tgtEl>
                                        <p:attrNameLst>
                                          <p:attrName>style.opacity</p:attrName>
                                        </p:attrNameLst>
                                      </p:cBhvr>
                                      <p:to>
                                        <p:strVal val="0.5"/>
                                      </p:to>
                                    </p:set>
                                    <p:animEffect filter="image" prLst="opacity: 0.5">
                                      <p:cBhvr rctx="IE">
                                        <p:cTn id="10" dur="indefinite"/>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2"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3092</TotalTime>
  <Words>2362</Words>
  <Application>Microsoft Office PowerPoint</Application>
  <PresentationFormat>On-screen Show (4:3)</PresentationFormat>
  <Paragraphs>308</Paragraphs>
  <Slides>15</Slides>
  <Notes>15</Notes>
  <HiddenSlides>1</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Abiotic and biotic influences on Arsenic mobilization: Insights from a Pristine Wetland</vt:lpstr>
      <vt:lpstr>PowerPoint Presentation</vt:lpstr>
      <vt:lpstr>Results</vt:lpstr>
      <vt:lpstr>Results</vt:lpstr>
      <vt:lpstr>Results</vt:lpstr>
      <vt:lpstr>Results</vt:lpstr>
      <vt:lpstr>Objective </vt:lpstr>
      <vt:lpstr>Hypotheses</vt:lpstr>
      <vt:lpstr>Results</vt:lpstr>
      <vt:lpstr>Why Sulfate Reducing Bacteria (SRBs)?</vt:lpstr>
      <vt:lpstr>Sulfate Reducing Bacteria: MPN Method </vt:lpstr>
      <vt:lpstr>Sulfate Reducing Bacteria</vt:lpstr>
      <vt:lpstr>PowerPoint Presentation</vt:lpstr>
      <vt:lpstr>PowerPoint Presentation</vt:lpstr>
      <vt:lpstr>PowerPoint Presentation</vt:lpstr>
    </vt:vector>
  </TitlesOfParts>
  <Company>Kansas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Hersy Joy Enriquez</dc:creator>
  <cp:lastModifiedBy>Hersy Enriquez</cp:lastModifiedBy>
  <cp:revision>172</cp:revision>
  <cp:lastPrinted>2012-10-29T19:13:46Z</cp:lastPrinted>
  <dcterms:created xsi:type="dcterms:W3CDTF">2012-10-01T17:30:53Z</dcterms:created>
  <dcterms:modified xsi:type="dcterms:W3CDTF">2012-11-04T14:56:30Z</dcterms:modified>
</cp:coreProperties>
</file>