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81" r:id="rId5"/>
    <p:sldId id="260" r:id="rId6"/>
    <p:sldId id="284" r:id="rId7"/>
    <p:sldId id="279" r:id="rId8"/>
    <p:sldId id="280" r:id="rId9"/>
    <p:sldId id="261" r:id="rId10"/>
    <p:sldId id="263" r:id="rId11"/>
    <p:sldId id="282" r:id="rId12"/>
    <p:sldId id="283" r:id="rId13"/>
    <p:sldId id="264" r:id="rId14"/>
    <p:sldId id="266" r:id="rId15"/>
    <p:sldId id="267" r:id="rId16"/>
    <p:sldId id="268" r:id="rId17"/>
    <p:sldId id="269" r:id="rId18"/>
    <p:sldId id="272" r:id="rId19"/>
    <p:sldId id="273" r:id="rId20"/>
    <p:sldId id="271" r:id="rId21"/>
    <p:sldId id="270" r:id="rId22"/>
    <p:sldId id="277" r:id="rId23"/>
    <p:sldId id="276" r:id="rId24"/>
    <p:sldId id="27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688"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935AA34-E8E7-A349-9F48-62970F449ACA}" type="datetimeFigureOut">
              <a:rPr lang="en-US" smtClean="0"/>
              <a:t>11/19/12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362DB-5A42-E34E-9896-D179C32D365D}"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935AA34-E8E7-A349-9F48-62970F449ACA}" type="datetimeFigureOut">
              <a:rPr lang="en-US" smtClean="0"/>
              <a:t>11/19/12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35AA34-E8E7-A349-9F48-62970F449ACA}" type="datetimeFigureOut">
              <a:rPr lang="en-US" smtClean="0"/>
              <a:t>11/19/12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35AA34-E8E7-A349-9F48-62970F449ACA}" type="datetimeFigureOut">
              <a:rPr lang="en-US" smtClean="0"/>
              <a:t>11/19/12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35AA34-E8E7-A349-9F48-62970F449ACA}" type="datetimeFigureOut">
              <a:rPr lang="en-US" smtClean="0"/>
              <a:t>11/19/12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5AA34-E8E7-A349-9F48-62970F449ACA}" type="datetimeFigureOut">
              <a:rPr lang="en-US" smtClean="0"/>
              <a:t>11/19/12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935AA34-E8E7-A349-9F48-62970F449ACA}" type="datetimeFigureOut">
              <a:rPr lang="en-US" smtClean="0"/>
              <a:t>11/19/12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935AA34-E8E7-A349-9F48-62970F449ACA}" type="datetimeFigureOut">
              <a:rPr lang="en-US" smtClean="0"/>
              <a:t>11/19/12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35AA34-E8E7-A349-9F48-62970F449ACA}" type="datetimeFigureOut">
              <a:rPr lang="en-US" smtClean="0"/>
              <a:t>11/19/12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5AA34-E8E7-A349-9F48-62970F449ACA}" type="datetimeFigureOut">
              <a:rPr lang="en-US" smtClean="0"/>
              <a:t>11/19/12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5AA34-E8E7-A349-9F48-62970F449ACA}" type="datetimeFigureOut">
              <a:rPr lang="en-US" smtClean="0"/>
              <a:t>11/19/12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935AA34-E8E7-A349-9F48-62970F449ACA}" type="datetimeFigureOut">
              <a:rPr lang="en-US" smtClean="0"/>
              <a:t>11/19/12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362DB-5A42-E34E-9896-D179C32D36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F935AA34-E8E7-A349-9F48-62970F449ACA}" type="datetimeFigureOut">
              <a:rPr lang="en-US" smtClean="0"/>
              <a:t>11/19/12</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8FF362DB-5A42-E34E-9896-D179C32D36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Early Cambrian </a:t>
            </a:r>
            <a:r>
              <a:rPr lang="en-US" sz="3200" dirty="0" err="1" smtClean="0"/>
              <a:t>Microburrow</a:t>
            </a:r>
            <a:r>
              <a:rPr lang="en-US" sz="3200" dirty="0" smtClean="0"/>
              <a:t> Nests and the Origin of Parenting Skills</a:t>
            </a:r>
            <a:endParaRPr lang="en-US" sz="3200" dirty="0"/>
          </a:p>
        </p:txBody>
      </p:sp>
      <p:sp>
        <p:nvSpPr>
          <p:cNvPr id="3" name="Subtitle 2"/>
          <p:cNvSpPr>
            <a:spLocks noGrp="1"/>
          </p:cNvSpPr>
          <p:nvPr>
            <p:ph type="subTitle" idx="1"/>
          </p:nvPr>
        </p:nvSpPr>
        <p:spPr/>
        <p:txBody>
          <a:bodyPr>
            <a:normAutofit fontScale="92500" lnSpcReduction="10000"/>
          </a:bodyPr>
          <a:lstStyle/>
          <a:p>
            <a:r>
              <a:rPr lang="en-US" dirty="0" smtClean="0"/>
              <a:t>Mark </a:t>
            </a:r>
            <a:r>
              <a:rPr lang="en-US" dirty="0" err="1" smtClean="0"/>
              <a:t>McMenamin</a:t>
            </a:r>
            <a:endParaRPr lang="en-US" dirty="0" smtClean="0"/>
          </a:p>
          <a:p>
            <a:r>
              <a:rPr lang="en-US" dirty="0" smtClean="0"/>
              <a:t>Mount Holyoke College</a:t>
            </a:r>
          </a:p>
          <a:p>
            <a:r>
              <a:rPr lang="en-US" dirty="0" smtClean="0"/>
              <a:t>2012</a:t>
            </a:r>
            <a:endParaRPr lang="en-US" dirty="0"/>
          </a:p>
        </p:txBody>
      </p:sp>
      <p:sp>
        <p:nvSpPr>
          <p:cNvPr id="4" name="TextBox 3"/>
          <p:cNvSpPr txBox="1"/>
          <p:nvPr/>
        </p:nvSpPr>
        <p:spPr>
          <a:xfrm>
            <a:off x="-1167137" y="2814419"/>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72921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Pellets, Burrows inside </a:t>
            </a:r>
            <a:r>
              <a:rPr lang="en-US" dirty="0"/>
              <a:t>d</a:t>
            </a:r>
            <a:r>
              <a:rPr lang="en-US" dirty="0" smtClean="0"/>
              <a:t>ead </a:t>
            </a:r>
            <a:r>
              <a:rPr lang="en-US" dirty="0" err="1" smtClean="0"/>
              <a:t>Archeocyath</a:t>
            </a:r>
            <a:endParaRPr lang="en-US" dirty="0"/>
          </a:p>
        </p:txBody>
      </p:sp>
      <p:sp>
        <p:nvSpPr>
          <p:cNvPr id="5" name="TextBox 4"/>
          <p:cNvSpPr txBox="1"/>
          <p:nvPr/>
        </p:nvSpPr>
        <p:spPr>
          <a:xfrm>
            <a:off x="779462" y="5836024"/>
            <a:ext cx="7556313" cy="923330"/>
          </a:xfrm>
          <a:prstGeom prst="rect">
            <a:avLst/>
          </a:prstGeom>
          <a:noFill/>
        </p:spPr>
        <p:txBody>
          <a:bodyPr wrap="none" rtlCol="0">
            <a:spAutoFit/>
          </a:bodyPr>
          <a:lstStyle/>
          <a:p>
            <a:r>
              <a:rPr lang="en-US" dirty="0" smtClean="0"/>
              <a:t>Irregular </a:t>
            </a:r>
            <a:r>
              <a:rPr lang="en-US" dirty="0" err="1" smtClean="0"/>
              <a:t>archaeocyath</a:t>
            </a:r>
            <a:r>
              <a:rPr lang="en-US" dirty="0" smtClean="0"/>
              <a:t> </a:t>
            </a:r>
            <a:r>
              <a:rPr lang="en-US" dirty="0" err="1" smtClean="0"/>
              <a:t>intervallar</a:t>
            </a:r>
            <a:r>
              <a:rPr lang="en-US" dirty="0" smtClean="0"/>
              <a:t> space. Note presence of </a:t>
            </a:r>
            <a:r>
              <a:rPr lang="en-US" dirty="0" err="1" smtClean="0"/>
              <a:t>microburrows</a:t>
            </a:r>
            <a:r>
              <a:rPr lang="en-US" dirty="0"/>
              <a:t> </a:t>
            </a:r>
            <a:r>
              <a:rPr lang="en-US" dirty="0" smtClean="0"/>
              <a:t>in </a:t>
            </a:r>
          </a:p>
          <a:p>
            <a:r>
              <a:rPr lang="en-US" dirty="0" smtClean="0"/>
              <a:t>pellet-derived </a:t>
            </a:r>
            <a:r>
              <a:rPr lang="en-US" dirty="0" err="1" smtClean="0"/>
              <a:t>micrite</a:t>
            </a:r>
            <a:r>
              <a:rPr lang="en-US" dirty="0" smtClean="0"/>
              <a:t>. Puerto Blanco Formation Unit 4, Cerro </a:t>
            </a:r>
            <a:r>
              <a:rPr lang="en-US" dirty="0" err="1" smtClean="0"/>
              <a:t>Rajón</a:t>
            </a:r>
            <a:r>
              <a:rPr lang="en-US" dirty="0" smtClean="0"/>
              <a:t>, Sonora.</a:t>
            </a:r>
          </a:p>
          <a:p>
            <a:r>
              <a:rPr lang="en-US" dirty="0" smtClean="0"/>
              <a:t>Width of view: 8mm.</a:t>
            </a:r>
            <a:endParaRPr lang="en-US" dirty="0"/>
          </a:p>
        </p:txBody>
      </p:sp>
      <p:pic>
        <p:nvPicPr>
          <p:cNvPr id="6" name="Content Placeholder 5" descr="Microburrows4SM.tiff"/>
          <p:cNvPicPr>
            <a:picLocks noGrp="1" noChangeAspect="1"/>
          </p:cNvPicPr>
          <p:nvPr>
            <p:ph idx="1"/>
          </p:nvPr>
        </p:nvPicPr>
        <p:blipFill>
          <a:blip r:embed="rId2">
            <a:extLst>
              <a:ext uri="{28A0092B-C50C-407E-A947-70E740481C1C}">
                <a14:useLocalDpi xmlns:a14="http://schemas.microsoft.com/office/drawing/2010/main" val="0"/>
              </a:ext>
            </a:extLst>
          </a:blip>
          <a:srcRect t="15346" b="15346"/>
          <a:stretch>
            <a:fillRect/>
          </a:stretch>
        </p:blipFill>
        <p:spPr/>
      </p:pic>
    </p:spTree>
    <p:extLst>
      <p:ext uri="{BB962C8B-B14F-4D97-AF65-F5344CB8AC3E}">
        <p14:creationId xmlns:p14="http://schemas.microsoft.com/office/powerpoint/2010/main" val="14452620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Nest Hypothesis</a:t>
            </a:r>
            <a:endParaRPr lang="en-US" dirty="0"/>
          </a:p>
        </p:txBody>
      </p:sp>
      <p:sp>
        <p:nvSpPr>
          <p:cNvPr id="3" name="Content Placeholder 2"/>
          <p:cNvSpPr>
            <a:spLocks noGrp="1"/>
          </p:cNvSpPr>
          <p:nvPr>
            <p:ph idx="1"/>
          </p:nvPr>
        </p:nvSpPr>
        <p:spPr>
          <a:xfrm>
            <a:off x="779462" y="1617971"/>
            <a:ext cx="7581901" cy="3953436"/>
          </a:xfrm>
        </p:spPr>
        <p:txBody>
          <a:bodyPr>
            <a:noAutofit/>
          </a:bodyPr>
          <a:lstStyle/>
          <a:p>
            <a:r>
              <a:rPr lang="en-US" sz="2000" dirty="0" err="1" smtClean="0"/>
              <a:t>Microburrows</a:t>
            </a:r>
            <a:r>
              <a:rPr lang="en-US" sz="2000" dirty="0" smtClean="0"/>
              <a:t> (now spar-filled) developed stabilized burrow walls to allow pore fluids to circulate.</a:t>
            </a:r>
          </a:p>
          <a:p>
            <a:r>
              <a:rPr lang="en-US" sz="2000" dirty="0"/>
              <a:t>T</a:t>
            </a:r>
            <a:r>
              <a:rPr lang="en-US" sz="2000" dirty="0" smtClean="0"/>
              <a:t>he smaller diameter </a:t>
            </a:r>
            <a:r>
              <a:rPr lang="en-US" sz="2000" dirty="0" err="1" smtClean="0"/>
              <a:t>microburrows</a:t>
            </a:r>
            <a:r>
              <a:rPr lang="en-US" sz="2000" dirty="0" smtClean="0"/>
              <a:t> occur in the center of the nest. The opposite should be the case if the burrow systems were designed for adult occupation, as the larger burrows would have to be centrally placed to ensure adequate pore water circulation. (Initial, small central burrows received ample circulation as the outer pellets were still intact at the time.)</a:t>
            </a:r>
          </a:p>
          <a:p>
            <a:r>
              <a:rPr lang="en-US" sz="2000" dirty="0" smtClean="0"/>
              <a:t>Pellets disaggregated into </a:t>
            </a:r>
            <a:r>
              <a:rPr lang="en-US" sz="2000" dirty="0" err="1" smtClean="0"/>
              <a:t>micrite</a:t>
            </a:r>
            <a:r>
              <a:rPr lang="en-US" sz="2000" dirty="0" smtClean="0"/>
              <a:t> riddled with </a:t>
            </a:r>
            <a:r>
              <a:rPr lang="en-US" sz="2000" dirty="0" err="1" smtClean="0"/>
              <a:t>microburrows</a:t>
            </a:r>
            <a:r>
              <a:rPr lang="en-US" sz="2000" dirty="0" smtClean="0"/>
              <a:t>. Some of the latter followed the contours of relict pellets.</a:t>
            </a:r>
          </a:p>
          <a:p>
            <a:r>
              <a:rPr lang="en-US" sz="2000" dirty="0" smtClean="0"/>
              <a:t>Nest perimeter burrows conduct fluid past impermeable obstructions. </a:t>
            </a:r>
          </a:p>
        </p:txBody>
      </p:sp>
    </p:spTree>
    <p:extLst>
      <p:ext uri="{BB962C8B-B14F-4D97-AF65-F5344CB8AC3E}">
        <p14:creationId xmlns:p14="http://schemas.microsoft.com/office/powerpoint/2010/main" val="25462641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Null Hypothesis</a:t>
            </a:r>
            <a:endParaRPr lang="en-US" dirty="0"/>
          </a:p>
        </p:txBody>
      </p:sp>
      <p:sp>
        <p:nvSpPr>
          <p:cNvPr id="3" name="Content Placeholder 2"/>
          <p:cNvSpPr>
            <a:spLocks noGrp="1"/>
          </p:cNvSpPr>
          <p:nvPr>
            <p:ph idx="1"/>
          </p:nvPr>
        </p:nvSpPr>
        <p:spPr>
          <a:xfrm>
            <a:off x="779462" y="2235411"/>
            <a:ext cx="7581901" cy="3953436"/>
          </a:xfrm>
        </p:spPr>
        <p:txBody>
          <a:bodyPr>
            <a:normAutofit/>
          </a:bodyPr>
          <a:lstStyle/>
          <a:p>
            <a:r>
              <a:rPr lang="en-US" dirty="0"/>
              <a:t>The null hypothesis </a:t>
            </a:r>
            <a:r>
              <a:rPr lang="en-US" dirty="0" smtClean="0"/>
              <a:t>(</a:t>
            </a:r>
            <a:r>
              <a:rPr lang="en-US" dirty="0" err="1" smtClean="0"/>
              <a:t>N.H</a:t>
            </a:r>
            <a:r>
              <a:rPr lang="en-US" dirty="0" smtClean="0"/>
              <a:t>. = </a:t>
            </a:r>
            <a:r>
              <a:rPr lang="en-US" dirty="0"/>
              <a:t>pellet caches were </a:t>
            </a:r>
            <a:r>
              <a:rPr lang="en-US" dirty="0" err="1"/>
              <a:t>microburrowed</a:t>
            </a:r>
            <a:r>
              <a:rPr lang="en-US" dirty="0"/>
              <a:t> by an unrelated organism) is falsified by </a:t>
            </a:r>
            <a:r>
              <a:rPr lang="en-US" dirty="0" smtClean="0"/>
              <a:t>the following evidence: </a:t>
            </a:r>
            <a:r>
              <a:rPr lang="en-US" dirty="0" err="1"/>
              <a:t>microburrowing</a:t>
            </a:r>
            <a:r>
              <a:rPr lang="en-US" dirty="0"/>
              <a:t> </a:t>
            </a:r>
            <a:r>
              <a:rPr lang="en-US" dirty="0" smtClean="0"/>
              <a:t>begins </a:t>
            </a:r>
            <a:r>
              <a:rPr lang="en-US" dirty="0"/>
              <a:t>in the center and </a:t>
            </a:r>
            <a:r>
              <a:rPr lang="en-US" dirty="0" smtClean="0"/>
              <a:t>moves </a:t>
            </a:r>
            <a:r>
              <a:rPr lang="en-US" dirty="0"/>
              <a:t>to the peripheral areas</a:t>
            </a:r>
            <a:r>
              <a:rPr lang="en-US" dirty="0" smtClean="0"/>
              <a:t>; the burrow network has an organized and even geometrical aspect (</a:t>
            </a:r>
            <a:r>
              <a:rPr lang="en-US" dirty="0" err="1" smtClean="0"/>
              <a:t>microburrows</a:t>
            </a:r>
            <a:r>
              <a:rPr lang="en-US" dirty="0" smtClean="0"/>
              <a:t> have angular bends, tend to avoid each other); burrow walls are stabilized, remain intact, and evidently do not represent deposit feeding traces made by vagrant </a:t>
            </a:r>
            <a:r>
              <a:rPr lang="en-US" dirty="0"/>
              <a:t>burrowers.</a:t>
            </a:r>
          </a:p>
          <a:p>
            <a:pPr marL="0" indent="0">
              <a:buNone/>
            </a:pPr>
            <a:endParaRPr lang="en-US" dirty="0"/>
          </a:p>
        </p:txBody>
      </p:sp>
    </p:spTree>
    <p:extLst>
      <p:ext uri="{BB962C8B-B14F-4D97-AF65-F5344CB8AC3E}">
        <p14:creationId xmlns:p14="http://schemas.microsoft.com/office/powerpoint/2010/main" val="3455182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Pellet Parenting</a:t>
            </a:r>
            <a:endParaRPr lang="en-US" dirty="0"/>
          </a:p>
        </p:txBody>
      </p:sp>
      <p:sp>
        <p:nvSpPr>
          <p:cNvPr id="3" name="Content Placeholder 2"/>
          <p:cNvSpPr>
            <a:spLocks noGrp="1"/>
          </p:cNvSpPr>
          <p:nvPr>
            <p:ph idx="1"/>
          </p:nvPr>
        </p:nvSpPr>
        <p:spPr>
          <a:xfrm>
            <a:off x="779462" y="1624923"/>
            <a:ext cx="7581901" cy="4678301"/>
          </a:xfrm>
        </p:spPr>
        <p:txBody>
          <a:bodyPr>
            <a:normAutofit fontScale="92500"/>
          </a:bodyPr>
          <a:lstStyle/>
          <a:p>
            <a:r>
              <a:rPr lang="en-US" dirty="0" smtClean="0"/>
              <a:t>Step 1: Locate and/or excavate a shelter porosity space.</a:t>
            </a:r>
          </a:p>
          <a:p>
            <a:r>
              <a:rPr lang="en-US" dirty="0" smtClean="0"/>
              <a:t>Step 2: Pack the space with pellets containing refractory organic matter.</a:t>
            </a:r>
          </a:p>
          <a:p>
            <a:r>
              <a:rPr lang="en-US" dirty="0" smtClean="0"/>
              <a:t>Step 3: Deposit eggs near the center of the pellet nest.</a:t>
            </a:r>
          </a:p>
          <a:p>
            <a:r>
              <a:rPr lang="en-US" dirty="0" smtClean="0"/>
              <a:t>Step 4: Hatchlings feed on microbial gardens while they master locomotion by navigating the temporary porosity space between pellets.</a:t>
            </a:r>
          </a:p>
          <a:p>
            <a:r>
              <a:rPr lang="en-US" dirty="0" smtClean="0"/>
              <a:t>Step 5: Pellets disaggregate; porosity renewed by the apprentice burrowers moving through the </a:t>
            </a:r>
            <a:r>
              <a:rPr lang="en-US" dirty="0" err="1" smtClean="0"/>
              <a:t>micrite</a:t>
            </a:r>
            <a:r>
              <a:rPr lang="en-US" dirty="0" smtClean="0"/>
              <a:t>, thus allowing continued “microbial farming.”</a:t>
            </a:r>
          </a:p>
        </p:txBody>
      </p:sp>
    </p:spTree>
    <p:extLst>
      <p:ext uri="{BB962C8B-B14F-4D97-AF65-F5344CB8AC3E}">
        <p14:creationId xmlns:p14="http://schemas.microsoft.com/office/powerpoint/2010/main" val="39213747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lnSpcReduction="10000"/>
          </a:bodyPr>
          <a:lstStyle/>
          <a:p>
            <a:r>
              <a:rPr lang="en-US" dirty="0" smtClean="0"/>
              <a:t>Hatchlings are protected </a:t>
            </a:r>
            <a:r>
              <a:rPr lang="en-US" dirty="0"/>
              <a:t>in their sheltered </a:t>
            </a:r>
            <a:r>
              <a:rPr lang="en-US" dirty="0" smtClean="0"/>
              <a:t>nest from the onslaught of Early Cambrian predators.</a:t>
            </a:r>
          </a:p>
          <a:p>
            <a:r>
              <a:rPr lang="en-US" dirty="0" smtClean="0"/>
              <a:t>This strategy provides for a hatchling food source, developed via an </a:t>
            </a:r>
            <a:r>
              <a:rPr lang="en-US" dirty="0" err="1" smtClean="0"/>
              <a:t>agrichnial</a:t>
            </a:r>
            <a:r>
              <a:rPr lang="en-US" dirty="0" smtClean="0"/>
              <a:t>, </a:t>
            </a:r>
            <a:r>
              <a:rPr lang="en-US" dirty="0" err="1" smtClean="0"/>
              <a:t>ectosymbiotic</a:t>
            </a:r>
            <a:r>
              <a:rPr lang="en-US" dirty="0" smtClean="0"/>
              <a:t> relationship with microbes lining the nest burrows.</a:t>
            </a:r>
          </a:p>
          <a:p>
            <a:r>
              <a:rPr lang="en-US" dirty="0" smtClean="0"/>
              <a:t>Perimeter burrows provide enhanced circulation around impermeable barriers.</a:t>
            </a:r>
          </a:p>
          <a:p>
            <a:r>
              <a:rPr lang="en-US" dirty="0" smtClean="0"/>
              <a:t>The cryptic nursery habitat is buffered from any of a variety of environmental insults.</a:t>
            </a:r>
          </a:p>
        </p:txBody>
      </p:sp>
    </p:spTree>
    <p:extLst>
      <p:ext uri="{BB962C8B-B14F-4D97-AF65-F5344CB8AC3E}">
        <p14:creationId xmlns:p14="http://schemas.microsoft.com/office/powerpoint/2010/main" val="38617102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r>
              <a:rPr lang="en-US" dirty="0" smtClean="0"/>
              <a:t>1. Earliest evidence for “Mom,” that is to say, rudimentary maternal care. A trace maker female  was likely responsible for pellet installation, as she was presumably in charge of laying the eggs.</a:t>
            </a:r>
          </a:p>
          <a:p>
            <a:r>
              <a:rPr lang="en-US" dirty="0" smtClean="0"/>
              <a:t>2. Earliest evidence for significant parental investment in nest construction.</a:t>
            </a:r>
          </a:p>
          <a:p>
            <a:r>
              <a:rPr lang="en-US" dirty="0" smtClean="0"/>
              <a:t>3. The advanced behavior reported here occurs in the Early Cambrian, thus adding significantly to the perceived magnitude of the Cambrian Explosion.</a:t>
            </a:r>
          </a:p>
          <a:p>
            <a:pPr marL="0" indent="0">
              <a:buNone/>
            </a:pPr>
            <a:endParaRPr lang="en-US" dirty="0"/>
          </a:p>
        </p:txBody>
      </p:sp>
    </p:spTree>
    <p:extLst>
      <p:ext uri="{BB962C8B-B14F-4D97-AF65-F5344CB8AC3E}">
        <p14:creationId xmlns:p14="http://schemas.microsoft.com/office/powerpoint/2010/main" val="39701160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Graphoglyptid</a:t>
            </a:r>
            <a:r>
              <a:rPr lang="en-US" dirty="0" smtClean="0"/>
              <a:t> Controversy</a:t>
            </a:r>
            <a:endParaRPr lang="en-US" dirty="0"/>
          </a:p>
        </p:txBody>
      </p:sp>
      <p:pic>
        <p:nvPicPr>
          <p:cNvPr id="4" name="Content Placeholder 3" descr="Cast_of_burrow.jpg"/>
          <p:cNvPicPr>
            <a:picLocks noGrp="1" noChangeAspect="1"/>
          </p:cNvPicPr>
          <p:nvPr>
            <p:ph idx="1"/>
          </p:nvPr>
        </p:nvPicPr>
        <p:blipFill>
          <a:blip r:embed="rId2">
            <a:extLst>
              <a:ext uri="{28A0092B-C50C-407E-A947-70E740481C1C}">
                <a14:useLocalDpi xmlns:a14="http://schemas.microsoft.com/office/drawing/2010/main" val="0"/>
              </a:ext>
            </a:extLst>
          </a:blip>
          <a:srcRect t="18928" b="18928"/>
          <a:stretch>
            <a:fillRect/>
          </a:stretch>
        </p:blipFill>
        <p:spPr>
          <a:xfrm>
            <a:off x="1591534" y="2031008"/>
            <a:ext cx="5887716" cy="3583100"/>
          </a:xfrm>
        </p:spPr>
      </p:pic>
      <p:sp>
        <p:nvSpPr>
          <p:cNvPr id="8" name="TextBox 7"/>
          <p:cNvSpPr txBox="1"/>
          <p:nvPr/>
        </p:nvSpPr>
        <p:spPr>
          <a:xfrm>
            <a:off x="1397496" y="6072041"/>
            <a:ext cx="6649439" cy="369332"/>
          </a:xfrm>
          <a:prstGeom prst="rect">
            <a:avLst/>
          </a:prstGeom>
          <a:noFill/>
        </p:spPr>
        <p:txBody>
          <a:bodyPr wrap="none" rtlCol="0">
            <a:spAutoFit/>
          </a:bodyPr>
          <a:lstStyle/>
          <a:p>
            <a:r>
              <a:rPr lang="en-US" i="1" dirty="0" err="1" smtClean="0"/>
              <a:t>Paleodictyon</a:t>
            </a:r>
            <a:r>
              <a:rPr lang="en-US" dirty="0" smtClean="0"/>
              <a:t> reconstruction by Hans </a:t>
            </a:r>
            <a:r>
              <a:rPr lang="en-US" dirty="0" err="1" smtClean="0"/>
              <a:t>Luginsland</a:t>
            </a:r>
            <a:r>
              <a:rPr lang="en-US" dirty="0" smtClean="0"/>
              <a:t>; Rona et al. (2009)</a:t>
            </a:r>
            <a:endParaRPr lang="en-US" dirty="0"/>
          </a:p>
        </p:txBody>
      </p:sp>
    </p:spTree>
    <p:extLst>
      <p:ext uri="{BB962C8B-B14F-4D97-AF65-F5344CB8AC3E}">
        <p14:creationId xmlns:p14="http://schemas.microsoft.com/office/powerpoint/2010/main" val="821605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Paleodictyon</a:t>
            </a:r>
            <a:r>
              <a:rPr lang="en-US" i="1" dirty="0" smtClean="0"/>
              <a:t> </a:t>
            </a:r>
            <a:r>
              <a:rPr lang="en-US" i="1" dirty="0" err="1" smtClean="0"/>
              <a:t>nodosum</a:t>
            </a:r>
            <a:endParaRPr lang="en-US" i="1" dirty="0"/>
          </a:p>
        </p:txBody>
      </p:sp>
      <p:pic>
        <p:nvPicPr>
          <p:cNvPr id="4" name="Content Placeholder 3" descr="Burrow_with_size_comparison.jpg"/>
          <p:cNvPicPr>
            <a:picLocks noGrp="1" noChangeAspect="1"/>
          </p:cNvPicPr>
          <p:nvPr>
            <p:ph idx="1"/>
          </p:nvPr>
        </p:nvPicPr>
        <p:blipFill>
          <a:blip r:embed="rId2">
            <a:extLst>
              <a:ext uri="{28A0092B-C50C-407E-A947-70E740481C1C}">
                <a14:useLocalDpi xmlns:a14="http://schemas.microsoft.com/office/drawing/2010/main" val="0"/>
              </a:ext>
            </a:extLst>
          </a:blip>
          <a:srcRect t="3724" b="3724"/>
          <a:stretch>
            <a:fillRect/>
          </a:stretch>
        </p:blipFill>
        <p:spPr/>
      </p:pic>
      <p:sp>
        <p:nvSpPr>
          <p:cNvPr id="5" name="TextBox 4"/>
          <p:cNvSpPr txBox="1"/>
          <p:nvPr/>
        </p:nvSpPr>
        <p:spPr>
          <a:xfrm>
            <a:off x="1139207" y="6214528"/>
            <a:ext cx="7286032" cy="369332"/>
          </a:xfrm>
          <a:prstGeom prst="rect">
            <a:avLst/>
          </a:prstGeom>
          <a:noFill/>
        </p:spPr>
        <p:txBody>
          <a:bodyPr wrap="none" rtlCol="0">
            <a:spAutoFit/>
          </a:bodyPr>
          <a:lstStyle/>
          <a:p>
            <a:r>
              <a:rPr lang="en-US" dirty="0" smtClean="0"/>
              <a:t>Image courtesy the Stephen Low Company. 10 cm laser beam separation.</a:t>
            </a:r>
            <a:endParaRPr lang="en-US" dirty="0"/>
          </a:p>
        </p:txBody>
      </p:sp>
    </p:spTree>
    <p:extLst>
      <p:ext uri="{BB962C8B-B14F-4D97-AF65-F5344CB8AC3E}">
        <p14:creationId xmlns:p14="http://schemas.microsoft.com/office/powerpoint/2010/main" val="1710211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Cambrian</a:t>
            </a:r>
            <a:r>
              <a:rPr lang="en-US" i="1" dirty="0" smtClean="0"/>
              <a:t> </a:t>
            </a:r>
            <a:r>
              <a:rPr lang="en-US" i="1" dirty="0" err="1" smtClean="0"/>
              <a:t>Protopaleodictyon</a:t>
            </a:r>
            <a:endParaRPr lang="en-US" dirty="0"/>
          </a:p>
        </p:txBody>
      </p:sp>
      <p:pic>
        <p:nvPicPr>
          <p:cNvPr id="4" name="Content Placeholder 3" descr="Protopaleodictyon.tif"/>
          <p:cNvPicPr>
            <a:picLocks noGrp="1" noChangeAspect="1"/>
          </p:cNvPicPr>
          <p:nvPr>
            <p:ph idx="1"/>
          </p:nvPr>
        </p:nvPicPr>
        <p:blipFill>
          <a:blip r:embed="rId2">
            <a:extLst>
              <a:ext uri="{28A0092B-C50C-407E-A947-70E740481C1C}">
                <a14:useLocalDpi xmlns:a14="http://schemas.microsoft.com/office/drawing/2010/main" val="0"/>
              </a:ext>
            </a:extLst>
          </a:blip>
          <a:srcRect t="10947" b="10947"/>
          <a:stretch>
            <a:fillRect/>
          </a:stretch>
        </p:blipFill>
        <p:spPr>
          <a:xfrm>
            <a:off x="955860" y="2129564"/>
            <a:ext cx="7027329" cy="3664265"/>
          </a:xfrm>
        </p:spPr>
      </p:pic>
      <p:sp>
        <p:nvSpPr>
          <p:cNvPr id="5" name="TextBox 4"/>
          <p:cNvSpPr txBox="1"/>
          <p:nvPr/>
        </p:nvSpPr>
        <p:spPr>
          <a:xfrm>
            <a:off x="1544740" y="6182098"/>
            <a:ext cx="6262051" cy="369332"/>
          </a:xfrm>
          <a:prstGeom prst="rect">
            <a:avLst/>
          </a:prstGeom>
          <a:noFill/>
        </p:spPr>
        <p:txBody>
          <a:bodyPr wrap="none" rtlCol="0">
            <a:spAutoFit/>
          </a:bodyPr>
          <a:lstStyle/>
          <a:p>
            <a:r>
              <a:rPr lang="en-US" dirty="0" smtClean="0"/>
              <a:t>Lower Cambrian, western Canada. Photo credit: J. </a:t>
            </a:r>
            <a:r>
              <a:rPr lang="en-US" dirty="0" err="1" smtClean="0"/>
              <a:t>Magwood</a:t>
            </a:r>
            <a:endParaRPr lang="en-US" dirty="0"/>
          </a:p>
        </p:txBody>
      </p:sp>
    </p:spTree>
    <p:extLst>
      <p:ext uri="{BB962C8B-B14F-4D97-AF65-F5344CB8AC3E}">
        <p14:creationId xmlns:p14="http://schemas.microsoft.com/office/powerpoint/2010/main" val="26760025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Eocene </a:t>
            </a:r>
            <a:r>
              <a:rPr lang="en-US" i="1" dirty="0" err="1" smtClean="0"/>
              <a:t>Paleodictyon</a:t>
            </a:r>
            <a:endParaRPr lang="en-US" dirty="0"/>
          </a:p>
        </p:txBody>
      </p:sp>
      <p:pic>
        <p:nvPicPr>
          <p:cNvPr id="4" name="Content Placeholder 3" descr="Fossil_with_quarter.jpg"/>
          <p:cNvPicPr>
            <a:picLocks noGrp="1" noChangeAspect="1"/>
          </p:cNvPicPr>
          <p:nvPr>
            <p:ph idx="1"/>
          </p:nvPr>
        </p:nvPicPr>
        <p:blipFill>
          <a:blip r:embed="rId2">
            <a:extLst>
              <a:ext uri="{28A0092B-C50C-407E-A947-70E740481C1C}">
                <a14:useLocalDpi xmlns:a14="http://schemas.microsoft.com/office/drawing/2010/main" val="0"/>
              </a:ext>
            </a:extLst>
          </a:blip>
          <a:srcRect t="13580" b="13580"/>
          <a:stretch>
            <a:fillRect/>
          </a:stretch>
        </p:blipFill>
        <p:spPr>
          <a:xfrm>
            <a:off x="779463" y="1882588"/>
            <a:ext cx="7204214" cy="3756498"/>
          </a:xfrm>
        </p:spPr>
      </p:pic>
      <p:sp>
        <p:nvSpPr>
          <p:cNvPr id="5" name="TextBox 4"/>
          <p:cNvSpPr txBox="1"/>
          <p:nvPr/>
        </p:nvSpPr>
        <p:spPr>
          <a:xfrm>
            <a:off x="2332818" y="5890144"/>
            <a:ext cx="4146124" cy="646331"/>
          </a:xfrm>
          <a:prstGeom prst="rect">
            <a:avLst/>
          </a:prstGeom>
          <a:noFill/>
        </p:spPr>
        <p:txBody>
          <a:bodyPr wrap="none" rtlCol="0">
            <a:spAutoFit/>
          </a:bodyPr>
          <a:lstStyle/>
          <a:p>
            <a:r>
              <a:rPr lang="en-US" dirty="0" smtClean="0"/>
              <a:t>Sole of Eocene </a:t>
            </a:r>
            <a:r>
              <a:rPr lang="en-US" dirty="0" err="1" smtClean="0"/>
              <a:t>turbidite</a:t>
            </a:r>
            <a:r>
              <a:rPr lang="en-US" dirty="0" smtClean="0"/>
              <a:t>, Vienna, Austria. </a:t>
            </a:r>
          </a:p>
          <a:p>
            <a:r>
              <a:rPr lang="en-US" dirty="0" smtClean="0"/>
              <a:t>Photo Credit: A. </a:t>
            </a:r>
            <a:r>
              <a:rPr lang="en-US" dirty="0" err="1" smtClean="0"/>
              <a:t>Seilacher</a:t>
            </a:r>
            <a:r>
              <a:rPr lang="en-US" dirty="0" smtClean="0"/>
              <a:t> and P. Rona</a:t>
            </a:r>
            <a:endParaRPr lang="en-US" dirty="0"/>
          </a:p>
        </p:txBody>
      </p:sp>
    </p:spTree>
    <p:extLst>
      <p:ext uri="{BB962C8B-B14F-4D97-AF65-F5344CB8AC3E}">
        <p14:creationId xmlns:p14="http://schemas.microsoft.com/office/powerpoint/2010/main" val="34458822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Archaeocyathan</a:t>
            </a:r>
            <a:r>
              <a:rPr lang="en-US" dirty="0" smtClean="0"/>
              <a:t> </a:t>
            </a:r>
            <a:r>
              <a:rPr lang="en-US" dirty="0" err="1" smtClean="0"/>
              <a:t>Biohermal</a:t>
            </a:r>
            <a:r>
              <a:rPr lang="en-US" dirty="0" smtClean="0"/>
              <a:t> </a:t>
            </a:r>
            <a:r>
              <a:rPr lang="en-US" dirty="0" err="1" smtClean="0"/>
              <a:t>Limestones</a:t>
            </a:r>
            <a:endParaRPr lang="en-US" dirty="0"/>
          </a:p>
        </p:txBody>
      </p:sp>
      <p:pic>
        <p:nvPicPr>
          <p:cNvPr id="4" name="Content Placeholder 3" descr="Archeocyaths.JPG"/>
          <p:cNvPicPr>
            <a:picLocks noGrp="1" noChangeAspect="1"/>
          </p:cNvPicPr>
          <p:nvPr>
            <p:ph idx="1"/>
          </p:nvPr>
        </p:nvPicPr>
        <p:blipFill>
          <a:blip r:embed="rId2">
            <a:extLst>
              <a:ext uri="{28A0092B-C50C-407E-A947-70E740481C1C}">
                <a14:useLocalDpi xmlns:a14="http://schemas.microsoft.com/office/drawing/2010/main" val="0"/>
              </a:ext>
            </a:extLst>
          </a:blip>
          <a:srcRect t="15243" b="15243"/>
          <a:stretch>
            <a:fillRect/>
          </a:stretch>
        </p:blipFill>
        <p:spPr/>
      </p:pic>
      <p:sp>
        <p:nvSpPr>
          <p:cNvPr id="5" name="TextBox 4"/>
          <p:cNvSpPr txBox="1"/>
          <p:nvPr/>
        </p:nvSpPr>
        <p:spPr>
          <a:xfrm>
            <a:off x="813954" y="6084587"/>
            <a:ext cx="7547409" cy="369332"/>
          </a:xfrm>
          <a:prstGeom prst="rect">
            <a:avLst/>
          </a:prstGeom>
          <a:noFill/>
        </p:spPr>
        <p:txBody>
          <a:bodyPr wrap="none" rtlCol="0">
            <a:spAutoFit/>
          </a:bodyPr>
          <a:lstStyle/>
          <a:p>
            <a:r>
              <a:rPr lang="en-US" dirty="0" err="1" smtClean="0"/>
              <a:t>Ethmophylloid</a:t>
            </a:r>
            <a:r>
              <a:rPr lang="en-US" dirty="0" smtClean="0"/>
              <a:t> </a:t>
            </a:r>
            <a:r>
              <a:rPr lang="en-US" dirty="0" err="1" smtClean="0"/>
              <a:t>archaeocyaths</a:t>
            </a:r>
            <a:r>
              <a:rPr lang="en-US" dirty="0"/>
              <a:t>:</a:t>
            </a:r>
            <a:r>
              <a:rPr lang="en-US" dirty="0" smtClean="0"/>
              <a:t> Barrel Springs, Nevada.  Scale in centimeters.</a:t>
            </a:r>
            <a:endParaRPr lang="en-US" dirty="0"/>
          </a:p>
        </p:txBody>
      </p:sp>
    </p:spTree>
    <p:extLst>
      <p:ext uri="{BB962C8B-B14F-4D97-AF65-F5344CB8AC3E}">
        <p14:creationId xmlns:p14="http://schemas.microsoft.com/office/powerpoint/2010/main" val="41375108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Graphoglyptids</a:t>
            </a:r>
            <a:r>
              <a:rPr lang="en-US" dirty="0" smtClean="0"/>
              <a:t>: Trace or Body Fossils?</a:t>
            </a:r>
            <a:endParaRPr lang="en-US" dirty="0"/>
          </a:p>
        </p:txBody>
      </p:sp>
      <p:sp>
        <p:nvSpPr>
          <p:cNvPr id="3" name="Content Placeholder 2"/>
          <p:cNvSpPr>
            <a:spLocks noGrp="1"/>
          </p:cNvSpPr>
          <p:nvPr>
            <p:ph idx="1"/>
          </p:nvPr>
        </p:nvSpPr>
        <p:spPr/>
        <p:txBody>
          <a:bodyPr>
            <a:normAutofit/>
          </a:bodyPr>
          <a:lstStyle/>
          <a:p>
            <a:r>
              <a:rPr lang="en-US" dirty="0" smtClean="0"/>
              <a:t>A remarkable 2009 paper in</a:t>
            </a:r>
            <a:r>
              <a:rPr lang="en-US" i="1" dirty="0" smtClean="0"/>
              <a:t> Deep Sea Research II</a:t>
            </a:r>
            <a:r>
              <a:rPr lang="en-US" dirty="0" smtClean="0"/>
              <a:t> (56:1700-1712) presented conflicting interpretations of </a:t>
            </a:r>
            <a:r>
              <a:rPr lang="en-US" i="1" dirty="0" err="1" smtClean="0"/>
              <a:t>Paleodictyon</a:t>
            </a:r>
            <a:r>
              <a:rPr lang="en-US" dirty="0"/>
              <a:t>.</a:t>
            </a:r>
            <a:endParaRPr lang="en-US" dirty="0" smtClean="0"/>
          </a:p>
          <a:p>
            <a:r>
              <a:rPr lang="en-US" dirty="0" err="1" smtClean="0"/>
              <a:t>Seilacher</a:t>
            </a:r>
            <a:r>
              <a:rPr lang="en-US" dirty="0" smtClean="0"/>
              <a:t>: These </a:t>
            </a:r>
            <a:r>
              <a:rPr lang="en-US" dirty="0" err="1" smtClean="0"/>
              <a:t>graphoglyptids</a:t>
            </a:r>
            <a:r>
              <a:rPr lang="en-US" dirty="0" smtClean="0"/>
              <a:t> are </a:t>
            </a:r>
            <a:r>
              <a:rPr lang="en-US" dirty="0" err="1" smtClean="0"/>
              <a:t>ectosymbiotic</a:t>
            </a:r>
            <a:r>
              <a:rPr lang="en-US" dirty="0" smtClean="0"/>
              <a:t> microbial culture chambers, hence they represent Cambrian to Recent trace fossils.</a:t>
            </a:r>
          </a:p>
          <a:p>
            <a:r>
              <a:rPr lang="en-US" dirty="0" smtClean="0"/>
              <a:t>Peter Rona: </a:t>
            </a:r>
            <a:r>
              <a:rPr lang="en-US" dirty="0" err="1" smtClean="0"/>
              <a:t>Graphoglyptids</a:t>
            </a:r>
            <a:r>
              <a:rPr lang="en-US" dirty="0" smtClean="0"/>
              <a:t> are body fossils of some unknown organism (sponge? </a:t>
            </a:r>
            <a:r>
              <a:rPr lang="en-US" dirty="0" err="1" smtClean="0"/>
              <a:t>xenophyophore</a:t>
            </a:r>
            <a:r>
              <a:rPr lang="en-US" dirty="0" smtClean="0"/>
              <a:t>? </a:t>
            </a:r>
            <a:r>
              <a:rPr lang="en-US" dirty="0" err="1" smtClean="0"/>
              <a:t>Ediacaran</a:t>
            </a:r>
            <a:r>
              <a:rPr lang="en-US" dirty="0" smtClean="0"/>
              <a:t>?).</a:t>
            </a:r>
          </a:p>
        </p:txBody>
      </p:sp>
    </p:spTree>
    <p:extLst>
      <p:ext uri="{BB962C8B-B14F-4D97-AF65-F5344CB8AC3E}">
        <p14:creationId xmlns:p14="http://schemas.microsoft.com/office/powerpoint/2010/main" val="20782842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Graphoglyptids</a:t>
            </a:r>
            <a:r>
              <a:rPr lang="en-US" dirty="0" smtClean="0"/>
              <a:t> in the </a:t>
            </a:r>
            <a:r>
              <a:rPr lang="en-US" i="1" dirty="0" smtClean="0"/>
              <a:t>New York Times</a:t>
            </a:r>
            <a:r>
              <a:rPr lang="en-US" dirty="0" smtClean="0"/>
              <a:t> (2009)</a:t>
            </a:r>
            <a:endParaRPr lang="en-US" dirty="0"/>
          </a:p>
        </p:txBody>
      </p:sp>
      <p:pic>
        <p:nvPicPr>
          <p:cNvPr id="4" name="Content Placeholder 3" descr="Screen Shot 2012-10-08 at 11.41.44 PM.png"/>
          <p:cNvPicPr>
            <a:picLocks noGrp="1" noChangeAspect="1"/>
          </p:cNvPicPr>
          <p:nvPr>
            <p:ph idx="1"/>
          </p:nvPr>
        </p:nvPicPr>
        <p:blipFill>
          <a:blip r:embed="rId2">
            <a:extLst>
              <a:ext uri="{28A0092B-C50C-407E-A947-70E740481C1C}">
                <a14:useLocalDpi xmlns:a14="http://schemas.microsoft.com/office/drawing/2010/main" val="0"/>
              </a:ext>
            </a:extLst>
          </a:blip>
          <a:srcRect t="2133" b="2133"/>
          <a:stretch>
            <a:fillRect/>
          </a:stretch>
        </p:blipFill>
        <p:spPr/>
      </p:pic>
    </p:spTree>
    <p:extLst>
      <p:ext uri="{BB962C8B-B14F-4D97-AF65-F5344CB8AC3E}">
        <p14:creationId xmlns:p14="http://schemas.microsoft.com/office/powerpoint/2010/main" val="42762821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and Solution</a:t>
            </a:r>
            <a:endParaRPr lang="en-US" dirty="0"/>
          </a:p>
        </p:txBody>
      </p:sp>
      <p:sp>
        <p:nvSpPr>
          <p:cNvPr id="3" name="Content Placeholder 2"/>
          <p:cNvSpPr>
            <a:spLocks noGrp="1"/>
          </p:cNvSpPr>
          <p:nvPr>
            <p:ph idx="1"/>
          </p:nvPr>
        </p:nvSpPr>
        <p:spPr/>
        <p:txBody>
          <a:bodyPr/>
          <a:lstStyle/>
          <a:p>
            <a:r>
              <a:rPr lang="en-US" u="sng" dirty="0"/>
              <a:t>Conundrum</a:t>
            </a:r>
            <a:r>
              <a:rPr lang="en-US" dirty="0"/>
              <a:t>: No actual trace maker, no cytoplasm, no sponge spicules, </a:t>
            </a:r>
            <a:r>
              <a:rPr lang="en-US" dirty="0" smtClean="0"/>
              <a:t>no excess microbial biomass, nor </a:t>
            </a:r>
            <a:r>
              <a:rPr lang="en-US" dirty="0"/>
              <a:t>the actual remains of the presumed hexagon </a:t>
            </a:r>
            <a:r>
              <a:rPr lang="en-US" dirty="0" smtClean="0"/>
              <a:t>network organism</a:t>
            </a:r>
            <a:r>
              <a:rPr lang="en-US" dirty="0"/>
              <a:t>, has ever been recovered in the modern </a:t>
            </a:r>
            <a:r>
              <a:rPr lang="en-US" dirty="0" err="1" smtClean="0"/>
              <a:t>graphoglyptid</a:t>
            </a:r>
            <a:r>
              <a:rPr lang="en-US" dirty="0" smtClean="0"/>
              <a:t> </a:t>
            </a:r>
            <a:r>
              <a:rPr lang="en-US" dirty="0"/>
              <a:t>examples.</a:t>
            </a:r>
          </a:p>
          <a:p>
            <a:r>
              <a:rPr lang="en-US" u="sng" dirty="0"/>
              <a:t>Solution</a:t>
            </a:r>
            <a:r>
              <a:rPr lang="en-US" dirty="0"/>
              <a:t>: Modern </a:t>
            </a:r>
            <a:r>
              <a:rPr lang="en-US" dirty="0" err="1"/>
              <a:t>graphoglyptids</a:t>
            </a:r>
            <a:r>
              <a:rPr lang="en-US" dirty="0"/>
              <a:t> are </a:t>
            </a:r>
            <a:r>
              <a:rPr lang="en-US" i="1" dirty="0"/>
              <a:t>nests</a:t>
            </a:r>
            <a:r>
              <a:rPr lang="en-US" dirty="0"/>
              <a:t>. The young have departed, leaving behind an empty nest that lasts decades or </a:t>
            </a:r>
            <a:r>
              <a:rPr lang="en-US" dirty="0" smtClean="0"/>
              <a:t>more on the deep sea floor.</a:t>
            </a:r>
            <a:endParaRPr lang="en-US" dirty="0"/>
          </a:p>
        </p:txBody>
      </p:sp>
    </p:spTree>
    <p:extLst>
      <p:ext uri="{BB962C8B-B14F-4D97-AF65-F5344CB8AC3E}">
        <p14:creationId xmlns:p14="http://schemas.microsoft.com/office/powerpoint/2010/main" val="31862564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Graphoglyptids</a:t>
            </a:r>
            <a:r>
              <a:rPr lang="en-US" dirty="0" smtClean="0"/>
              <a:t> as Nests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a:t>
            </a:r>
            <a:r>
              <a:rPr lang="en-US" dirty="0" smtClean="0"/>
              <a:t>odern </a:t>
            </a:r>
            <a:r>
              <a:rPr lang="en-US" dirty="0" err="1" smtClean="0"/>
              <a:t>graphoglyptids</a:t>
            </a:r>
            <a:r>
              <a:rPr lang="en-US" dirty="0" smtClean="0"/>
              <a:t> “may last for tens to hundreds of years under the prevailing conditions” at the TAG hydrothermal field at the mid-Atlantic Ridge (Rona et al., 2009).</a:t>
            </a:r>
          </a:p>
          <a:p>
            <a:r>
              <a:rPr lang="en-US" dirty="0" smtClean="0"/>
              <a:t>Refractory organics are depleted by the time the nests are collected by researchers (hence only background levels of bacteria are detected). </a:t>
            </a:r>
            <a:r>
              <a:rPr lang="en-US" i="1" dirty="0" smtClean="0"/>
              <a:t>The microbial garden has been harvested.</a:t>
            </a:r>
          </a:p>
          <a:p>
            <a:r>
              <a:rPr lang="en-US" dirty="0" err="1" smtClean="0"/>
              <a:t>Seilacher</a:t>
            </a:r>
            <a:r>
              <a:rPr lang="en-US" dirty="0" smtClean="0"/>
              <a:t> speaking in Stephen Low’s IMAX production </a:t>
            </a:r>
            <a:r>
              <a:rPr lang="en-US" i="1" dirty="0" smtClean="0"/>
              <a:t>Volcanoes of the Deep Sea </a:t>
            </a:r>
            <a:r>
              <a:rPr lang="en-US" dirty="0" smtClean="0"/>
              <a:t>as he searches for the animal: “Nothing!”</a:t>
            </a:r>
          </a:p>
        </p:txBody>
      </p:sp>
    </p:spTree>
    <p:extLst>
      <p:ext uri="{BB962C8B-B14F-4D97-AF65-F5344CB8AC3E}">
        <p14:creationId xmlns:p14="http://schemas.microsoft.com/office/powerpoint/2010/main" val="22969556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Graphoglyptids</a:t>
            </a:r>
            <a:r>
              <a:rPr lang="en-US" dirty="0" smtClean="0"/>
              <a:t> are trace fossils, </a:t>
            </a:r>
            <a:r>
              <a:rPr lang="en-US" dirty="0" err="1" smtClean="0"/>
              <a:t>ectosymbiotic</a:t>
            </a:r>
            <a:r>
              <a:rPr lang="en-US" dirty="0" smtClean="0"/>
              <a:t> mushroom farm nests (or, better to say, </a:t>
            </a:r>
            <a:r>
              <a:rPr lang="en-US" i="1" dirty="0" smtClean="0"/>
              <a:t>microbe farm honeycombs</a:t>
            </a:r>
            <a:r>
              <a:rPr lang="en-US" dirty="0" smtClean="0"/>
              <a:t>?) constructed for the  care and feeding of hatchlings.</a:t>
            </a:r>
          </a:p>
          <a:p>
            <a:r>
              <a:rPr lang="en-US" dirty="0" smtClean="0"/>
              <a:t>They first appear in the Early Cambrian in both carbonate (</a:t>
            </a:r>
            <a:r>
              <a:rPr lang="en-US" dirty="0" err="1" smtClean="0"/>
              <a:t>microburrow</a:t>
            </a:r>
            <a:r>
              <a:rPr lang="en-US" dirty="0" smtClean="0"/>
              <a:t> nests) and </a:t>
            </a:r>
            <a:r>
              <a:rPr lang="en-US" dirty="0" err="1" smtClean="0"/>
              <a:t>siliciclastic</a:t>
            </a:r>
            <a:r>
              <a:rPr lang="en-US" dirty="0" smtClean="0"/>
              <a:t> (</a:t>
            </a:r>
            <a:r>
              <a:rPr lang="en-US" i="1" dirty="0" err="1" smtClean="0"/>
              <a:t>Protopaleodictyon</a:t>
            </a:r>
            <a:r>
              <a:rPr lang="en-US" dirty="0" smtClean="0"/>
              <a:t>) environments. Nest perimeter </a:t>
            </a:r>
            <a:r>
              <a:rPr lang="en-US" dirty="0" err="1" smtClean="0"/>
              <a:t>microburrows</a:t>
            </a:r>
            <a:r>
              <a:rPr lang="en-US" dirty="0" smtClean="0"/>
              <a:t> provide enhanced circulation.</a:t>
            </a:r>
          </a:p>
          <a:p>
            <a:r>
              <a:rPr lang="en-US" dirty="0" err="1" smtClean="0"/>
              <a:t>Graphoglyptid</a:t>
            </a:r>
            <a:r>
              <a:rPr lang="en-US" dirty="0" smtClean="0"/>
              <a:t> nesting behavior migrated into deep water during the Phanerozoic to avoid dangerous shallow water habitats. The nests are living fossils, optimized for passive seawater flow through the burrow nest network.</a:t>
            </a:r>
            <a:endParaRPr lang="en-US" dirty="0"/>
          </a:p>
        </p:txBody>
      </p:sp>
      <p:sp>
        <p:nvSpPr>
          <p:cNvPr id="4" name="TextBox 3"/>
          <p:cNvSpPr txBox="1"/>
          <p:nvPr/>
        </p:nvSpPr>
        <p:spPr>
          <a:xfrm>
            <a:off x="10621214" y="31287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73691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39113"/>
            <a:ext cx="7581901" cy="1653988"/>
          </a:xfrm>
        </p:spPr>
        <p:txBody>
          <a:bodyPr/>
          <a:lstStyle/>
          <a:p>
            <a:r>
              <a:rPr lang="en-US" dirty="0" smtClean="0"/>
              <a:t>Early Cambrian, Cryptic Habitat </a:t>
            </a:r>
            <a:r>
              <a:rPr lang="en-US" dirty="0" err="1" smtClean="0"/>
              <a:t>Microburrows</a:t>
            </a:r>
            <a:endParaRPr lang="en-US" dirty="0"/>
          </a:p>
        </p:txBody>
      </p:sp>
      <p:sp>
        <p:nvSpPr>
          <p:cNvPr id="3" name="Content Placeholder 2"/>
          <p:cNvSpPr>
            <a:spLocks noGrp="1"/>
          </p:cNvSpPr>
          <p:nvPr>
            <p:ph idx="1"/>
          </p:nvPr>
        </p:nvSpPr>
        <p:spPr>
          <a:xfrm>
            <a:off x="779462" y="2128077"/>
            <a:ext cx="7581901" cy="4669436"/>
          </a:xfrm>
        </p:spPr>
        <p:txBody>
          <a:bodyPr>
            <a:normAutofit fontScale="92500" lnSpcReduction="10000"/>
          </a:bodyPr>
          <a:lstStyle/>
          <a:p>
            <a:r>
              <a:rPr lang="en-US" sz="3600" dirty="0" err="1" smtClean="0"/>
              <a:t>Microburrows</a:t>
            </a:r>
            <a:r>
              <a:rPr lang="en-US" sz="3600" dirty="0" smtClean="0"/>
              <a:t> in shelter porosity spaces were first reported by </a:t>
            </a:r>
            <a:r>
              <a:rPr lang="en-US" sz="3600" dirty="0" err="1" smtClean="0"/>
              <a:t>Debrenne</a:t>
            </a:r>
            <a:r>
              <a:rPr lang="en-US" sz="3600" dirty="0" smtClean="0"/>
              <a:t> </a:t>
            </a:r>
            <a:r>
              <a:rPr lang="en-US" sz="3600" i="1" dirty="0" smtClean="0"/>
              <a:t>et al.</a:t>
            </a:r>
            <a:r>
              <a:rPr lang="en-US" sz="3600" dirty="0" smtClean="0"/>
              <a:t> (1989, </a:t>
            </a:r>
            <a:r>
              <a:rPr lang="en-US" sz="3600" i="1" dirty="0" err="1" smtClean="0"/>
              <a:t>Geobios</a:t>
            </a:r>
            <a:r>
              <a:rPr lang="en-US" sz="3600" dirty="0" smtClean="0"/>
              <a:t> 22:137).</a:t>
            </a:r>
          </a:p>
          <a:p>
            <a:r>
              <a:rPr lang="en-US" sz="3600" dirty="0" smtClean="0"/>
              <a:t>Comparable structures were recognized in Mongolia by Wood </a:t>
            </a:r>
            <a:r>
              <a:rPr lang="en-US" sz="3600" i="1" dirty="0" smtClean="0"/>
              <a:t>et al.</a:t>
            </a:r>
            <a:r>
              <a:rPr lang="en-US" sz="3600" dirty="0" smtClean="0"/>
              <a:t> (1993, </a:t>
            </a:r>
            <a:r>
              <a:rPr lang="en-US" sz="3600" i="1" dirty="0" smtClean="0"/>
              <a:t>Sedimentology</a:t>
            </a:r>
            <a:r>
              <a:rPr lang="en-US" sz="3600" dirty="0" smtClean="0"/>
              <a:t>  40:829), who referred to these structures as deposit feeder </a:t>
            </a:r>
            <a:r>
              <a:rPr lang="en-US" sz="3600" dirty="0" err="1" smtClean="0"/>
              <a:t>microburrows</a:t>
            </a:r>
            <a:r>
              <a:rPr lang="en-US" sz="3600"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698505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Cryptic Communities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Andrei Yu. </a:t>
            </a:r>
            <a:r>
              <a:rPr lang="en-US" dirty="0" err="1" smtClean="0"/>
              <a:t>Zhuravlev</a:t>
            </a:r>
            <a:r>
              <a:rPr lang="en-US" dirty="0" smtClean="0"/>
              <a:t> and Rachel Wood, 1995, Lower Cambrian </a:t>
            </a:r>
            <a:r>
              <a:rPr lang="en-US" dirty="0" err="1" smtClean="0"/>
              <a:t>Reefal</a:t>
            </a:r>
            <a:r>
              <a:rPr lang="en-US" dirty="0" smtClean="0"/>
              <a:t> Cryptic Communities, </a:t>
            </a:r>
            <a:r>
              <a:rPr lang="en-US" i="1" dirty="0" err="1" smtClean="0"/>
              <a:t>Palaeontology</a:t>
            </a:r>
            <a:r>
              <a:rPr lang="en-US" dirty="0" smtClean="0"/>
              <a:t> 38:443-470.</a:t>
            </a:r>
          </a:p>
          <a:p>
            <a:r>
              <a:rPr lang="en-US" dirty="0" err="1" smtClean="0"/>
              <a:t>Microburrowed</a:t>
            </a:r>
            <a:r>
              <a:rPr lang="en-US" dirty="0" smtClean="0"/>
              <a:t> </a:t>
            </a:r>
            <a:r>
              <a:rPr lang="en-US" dirty="0" err="1" smtClean="0"/>
              <a:t>geopetal</a:t>
            </a:r>
            <a:r>
              <a:rPr lang="en-US" dirty="0" smtClean="0"/>
              <a:t> shelter crypts in toppled </a:t>
            </a:r>
            <a:r>
              <a:rPr lang="en-US" dirty="0" err="1" smtClean="0"/>
              <a:t>archaeocyath</a:t>
            </a:r>
            <a:r>
              <a:rPr lang="en-US" dirty="0" smtClean="0"/>
              <a:t> central cavities (Pl. 1, Fig. 4).</a:t>
            </a:r>
          </a:p>
          <a:p>
            <a:r>
              <a:rPr lang="en-US" dirty="0" smtClean="0"/>
              <a:t>Crypt spaces packed with stowed fecal pellets (Pl 3, Fig. 1).</a:t>
            </a:r>
          </a:p>
          <a:p>
            <a:r>
              <a:rPr lang="en-US" dirty="0" smtClean="0"/>
              <a:t>Comparable specimens from the Puerto Blanco Formation of Sonora, Mexico and the </a:t>
            </a:r>
            <a:r>
              <a:rPr lang="en-US" dirty="0" err="1" smtClean="0"/>
              <a:t>Poleta</a:t>
            </a:r>
            <a:r>
              <a:rPr lang="en-US" dirty="0" smtClean="0"/>
              <a:t> Formation of Barrel Springs, Nevada allow a link to be made between these two important features of </a:t>
            </a:r>
            <a:r>
              <a:rPr lang="en-US" dirty="0" err="1" smtClean="0"/>
              <a:t>archaeocyath</a:t>
            </a:r>
            <a:r>
              <a:rPr lang="en-US" dirty="0" smtClean="0"/>
              <a:t> </a:t>
            </a:r>
            <a:r>
              <a:rPr lang="en-US" dirty="0" err="1" smtClean="0"/>
              <a:t>biohermal</a:t>
            </a:r>
            <a:r>
              <a:rPr lang="en-US" dirty="0" smtClean="0"/>
              <a:t> carbonate crypts.</a:t>
            </a:r>
            <a:endParaRPr lang="en-US" dirty="0"/>
          </a:p>
        </p:txBody>
      </p:sp>
    </p:spTree>
    <p:extLst>
      <p:ext uri="{BB962C8B-B14F-4D97-AF65-F5344CB8AC3E}">
        <p14:creationId xmlns:p14="http://schemas.microsoft.com/office/powerpoint/2010/main" val="10339066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Microburrow</a:t>
            </a:r>
            <a:r>
              <a:rPr lang="en-US" dirty="0" smtClean="0"/>
              <a:t> Nest with Perimeter Burrows</a:t>
            </a:r>
            <a:endParaRPr lang="en-US" dirty="0"/>
          </a:p>
        </p:txBody>
      </p:sp>
      <p:sp>
        <p:nvSpPr>
          <p:cNvPr id="3" name="TextBox 2"/>
          <p:cNvSpPr txBox="1"/>
          <p:nvPr/>
        </p:nvSpPr>
        <p:spPr>
          <a:xfrm>
            <a:off x="779462" y="5850466"/>
            <a:ext cx="7655647" cy="923330"/>
          </a:xfrm>
          <a:prstGeom prst="rect">
            <a:avLst/>
          </a:prstGeom>
          <a:noFill/>
        </p:spPr>
        <p:txBody>
          <a:bodyPr wrap="square" rtlCol="0">
            <a:spAutoFit/>
          </a:bodyPr>
          <a:lstStyle/>
          <a:p>
            <a:r>
              <a:rPr lang="en-US" dirty="0"/>
              <a:t>P</a:t>
            </a:r>
            <a:r>
              <a:rPr lang="en-US" dirty="0" smtClean="0"/>
              <a:t>erimeter burrows on margins. </a:t>
            </a:r>
            <a:r>
              <a:rPr lang="en-US" dirty="0"/>
              <a:t>S</a:t>
            </a:r>
            <a:r>
              <a:rPr lang="en-US" dirty="0" smtClean="0"/>
              <a:t>maller diameter burrows clustered near nest interior. Similar perimeter burrows have been reported from Mongolia (R. Wood, </a:t>
            </a:r>
            <a:r>
              <a:rPr lang="en-US" i="1" dirty="0" smtClean="0"/>
              <a:t>Reef Evolution</a:t>
            </a:r>
            <a:r>
              <a:rPr lang="en-US" dirty="0" smtClean="0"/>
              <a:t>). Puerto Blanco Fm., Sonora. Width of view: 20 mm.</a:t>
            </a:r>
            <a:endParaRPr lang="en-US" dirty="0"/>
          </a:p>
        </p:txBody>
      </p:sp>
      <p:pic>
        <p:nvPicPr>
          <p:cNvPr id="6" name="Content Placeholder 5" descr="Microburrows1SM.tif"/>
          <p:cNvPicPr>
            <a:picLocks noGrp="1" noChangeAspect="1"/>
          </p:cNvPicPr>
          <p:nvPr>
            <p:ph idx="1"/>
          </p:nvPr>
        </p:nvPicPr>
        <p:blipFill>
          <a:blip r:embed="rId2">
            <a:extLst>
              <a:ext uri="{28A0092B-C50C-407E-A947-70E740481C1C}">
                <a14:useLocalDpi xmlns:a14="http://schemas.microsoft.com/office/drawing/2010/main" val="0"/>
              </a:ext>
            </a:extLst>
          </a:blip>
          <a:srcRect t="15371" b="15371"/>
          <a:stretch>
            <a:fillRect/>
          </a:stretch>
        </p:blipFill>
        <p:spPr/>
      </p:pic>
    </p:spTree>
    <p:extLst>
      <p:ext uri="{BB962C8B-B14F-4D97-AF65-F5344CB8AC3E}">
        <p14:creationId xmlns:p14="http://schemas.microsoft.com/office/powerpoint/2010/main" val="336589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Microburrow</a:t>
            </a:r>
            <a:r>
              <a:rPr lang="en-US" dirty="0" smtClean="0"/>
              <a:t> Diameters</a:t>
            </a:r>
            <a:endParaRPr lang="en-US" dirty="0"/>
          </a:p>
        </p:txBody>
      </p:sp>
      <p:sp>
        <p:nvSpPr>
          <p:cNvPr id="6" name="TextBox 5"/>
          <p:cNvSpPr txBox="1"/>
          <p:nvPr/>
        </p:nvSpPr>
        <p:spPr>
          <a:xfrm>
            <a:off x="779462" y="6025022"/>
            <a:ext cx="7649976" cy="646331"/>
          </a:xfrm>
          <a:prstGeom prst="rect">
            <a:avLst/>
          </a:prstGeom>
          <a:noFill/>
        </p:spPr>
        <p:txBody>
          <a:bodyPr wrap="none" rtlCol="0">
            <a:spAutoFit/>
          </a:bodyPr>
          <a:lstStyle/>
          <a:p>
            <a:r>
              <a:rPr lang="en-US" dirty="0" smtClean="0"/>
              <a:t>Note small burrows clustered in the center of the nest (upper right center on</a:t>
            </a:r>
          </a:p>
          <a:p>
            <a:r>
              <a:rPr lang="en-US" dirty="0" smtClean="0"/>
              <a:t>this image). Width of view: 5 mm. Puerto Blanco Formation, Sonora, Mexico. </a:t>
            </a:r>
            <a:endParaRPr lang="en-US" dirty="0"/>
          </a:p>
        </p:txBody>
      </p:sp>
      <p:pic>
        <p:nvPicPr>
          <p:cNvPr id="4" name="Content Placeholder 3" descr="Microburrows2SM.tif"/>
          <p:cNvPicPr>
            <a:picLocks noGrp="1" noChangeAspect="1"/>
          </p:cNvPicPr>
          <p:nvPr>
            <p:ph idx="1"/>
          </p:nvPr>
        </p:nvPicPr>
        <p:blipFill>
          <a:blip r:embed="rId2">
            <a:extLst>
              <a:ext uri="{28A0092B-C50C-407E-A947-70E740481C1C}">
                <a14:useLocalDpi xmlns:a14="http://schemas.microsoft.com/office/drawing/2010/main" val="0"/>
              </a:ext>
            </a:extLst>
          </a:blip>
          <a:srcRect t="9924" b="9924"/>
          <a:stretch>
            <a:fillRect/>
          </a:stretch>
        </p:blipFill>
        <p:spPr/>
      </p:pic>
    </p:spTree>
    <p:extLst>
      <p:ext uri="{BB962C8B-B14F-4D97-AF65-F5344CB8AC3E}">
        <p14:creationId xmlns:p14="http://schemas.microsoft.com/office/powerpoint/2010/main" val="28133818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475669"/>
            <a:ext cx="7581901" cy="1653988"/>
          </a:xfrm>
        </p:spPr>
        <p:txBody>
          <a:bodyPr/>
          <a:lstStyle/>
          <a:p>
            <a:r>
              <a:rPr lang="en-US" sz="4000" dirty="0" err="1" smtClean="0"/>
              <a:t>Microburrows</a:t>
            </a:r>
            <a:r>
              <a:rPr lang="en-US" sz="4000" dirty="0" smtClean="0"/>
              <a:t> at Base of Cavity (10), Fibrous Cement (9) Above</a:t>
            </a:r>
            <a:endParaRPr lang="en-US" sz="4000" dirty="0"/>
          </a:p>
        </p:txBody>
      </p:sp>
      <p:sp>
        <p:nvSpPr>
          <p:cNvPr id="7" name="TextBox 6"/>
          <p:cNvSpPr txBox="1"/>
          <p:nvPr/>
        </p:nvSpPr>
        <p:spPr>
          <a:xfrm>
            <a:off x="1515768" y="5666124"/>
            <a:ext cx="6301725" cy="369332"/>
          </a:xfrm>
          <a:prstGeom prst="rect">
            <a:avLst/>
          </a:prstGeom>
          <a:noFill/>
        </p:spPr>
        <p:txBody>
          <a:bodyPr wrap="none" rtlCol="0">
            <a:spAutoFit/>
          </a:bodyPr>
          <a:lstStyle/>
          <a:p>
            <a:r>
              <a:rPr lang="en-US" dirty="0" smtClean="0"/>
              <a:t>Source:  R. Wood, </a:t>
            </a:r>
            <a:r>
              <a:rPr lang="en-US" i="1" dirty="0" smtClean="0"/>
              <a:t>Reef Evolution</a:t>
            </a:r>
            <a:r>
              <a:rPr lang="en-US" dirty="0" smtClean="0"/>
              <a:t> (1999) ; Artwork: John </a:t>
            </a:r>
            <a:r>
              <a:rPr lang="en-US" dirty="0" err="1" smtClean="0"/>
              <a:t>Sibbick</a:t>
            </a:r>
            <a:r>
              <a:rPr lang="en-US" dirty="0" smtClean="0"/>
              <a:t> </a:t>
            </a:r>
            <a:endParaRPr lang="en-US" dirty="0"/>
          </a:p>
        </p:txBody>
      </p:sp>
      <p:pic>
        <p:nvPicPr>
          <p:cNvPr id="4" name="Content Placeholder 3"/>
          <p:cNvPicPr>
            <a:picLocks noGrp="1" noChangeAspect="1"/>
          </p:cNvPicPr>
          <p:nvPr>
            <p:ph idx="1"/>
          </p:nvPr>
        </p:nvPicPr>
        <p:blipFill>
          <a:blip r:embed="rId2"/>
          <a:srcRect t="23049" b="23049"/>
          <a:stretch>
            <a:fillRect/>
          </a:stretch>
        </p:blipFill>
        <p:spPr>
          <a:xfrm>
            <a:off x="2349400" y="2588235"/>
            <a:ext cx="4318422" cy="2251758"/>
          </a:xfrm>
        </p:spPr>
      </p:pic>
      <p:sp>
        <p:nvSpPr>
          <p:cNvPr id="3" name="TextBox 2"/>
          <p:cNvSpPr txBox="1"/>
          <p:nvPr/>
        </p:nvSpPr>
        <p:spPr>
          <a:xfrm>
            <a:off x="8202479" y="435736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71854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Clots and Pellets</a:t>
            </a:r>
            <a:endParaRPr lang="en-US" dirty="0"/>
          </a:p>
        </p:txBody>
      </p:sp>
      <p:sp>
        <p:nvSpPr>
          <p:cNvPr id="3" name="Content Placeholder 2"/>
          <p:cNvSpPr>
            <a:spLocks noGrp="1"/>
          </p:cNvSpPr>
          <p:nvPr>
            <p:ph idx="1"/>
          </p:nvPr>
        </p:nvSpPr>
        <p:spPr/>
        <p:txBody>
          <a:bodyPr>
            <a:normAutofit lnSpcReduction="10000"/>
          </a:bodyPr>
          <a:lstStyle/>
          <a:p>
            <a:r>
              <a:rPr lang="en-US" dirty="0" smtClean="0"/>
              <a:t>Rachel Wood (1999, </a:t>
            </a:r>
            <a:r>
              <a:rPr lang="en-US" i="1" dirty="0" smtClean="0"/>
              <a:t>Reef Evolution</a:t>
            </a:r>
            <a:r>
              <a:rPr lang="en-US" dirty="0" smtClean="0"/>
              <a:t>, p 57) called the matrix “</a:t>
            </a:r>
            <a:r>
              <a:rPr lang="en-US" dirty="0" err="1" smtClean="0"/>
              <a:t>micritic</a:t>
            </a:r>
            <a:r>
              <a:rPr lang="en-US" dirty="0" smtClean="0"/>
              <a:t> sediment which is often clotted and </a:t>
            </a:r>
            <a:r>
              <a:rPr lang="en-US" dirty="0" err="1" smtClean="0"/>
              <a:t>microburrowed</a:t>
            </a:r>
            <a:r>
              <a:rPr lang="en-US" dirty="0" smtClean="0"/>
              <a:t> by an unknown deposit feeder.”</a:t>
            </a:r>
          </a:p>
          <a:p>
            <a:r>
              <a:rPr lang="en-US" dirty="0" err="1"/>
              <a:t>A</a:t>
            </a:r>
            <a:r>
              <a:rPr lang="en-US" dirty="0" err="1" smtClean="0"/>
              <a:t>rchaeocyathan</a:t>
            </a:r>
            <a:r>
              <a:rPr lang="en-US" dirty="0" smtClean="0"/>
              <a:t> carbonates from New Jersey (</a:t>
            </a:r>
            <a:r>
              <a:rPr lang="en-US" dirty="0" err="1" smtClean="0"/>
              <a:t>Leithsville</a:t>
            </a:r>
            <a:r>
              <a:rPr lang="en-US" dirty="0" smtClean="0"/>
              <a:t> Formation) develop clotted textures but also pellets in direct association with burrows (</a:t>
            </a:r>
            <a:r>
              <a:rPr lang="en-US" dirty="0" err="1" smtClean="0"/>
              <a:t>McMenamin</a:t>
            </a:r>
            <a:r>
              <a:rPr lang="en-US" dirty="0" smtClean="0"/>
              <a:t> et al., 2000,  </a:t>
            </a:r>
            <a:r>
              <a:rPr lang="en-US" i="1" dirty="0" err="1" smtClean="0"/>
              <a:t>Geobios</a:t>
            </a:r>
            <a:r>
              <a:rPr lang="en-US" dirty="0" smtClean="0"/>
              <a:t> 33:693-708).</a:t>
            </a:r>
          </a:p>
          <a:p>
            <a:r>
              <a:rPr lang="en-US" dirty="0"/>
              <a:t>T</a:t>
            </a:r>
            <a:r>
              <a:rPr lang="en-US" dirty="0" smtClean="0"/>
              <a:t>he Sonoran and Nevadan </a:t>
            </a:r>
            <a:r>
              <a:rPr lang="en-US" dirty="0" err="1" smtClean="0"/>
              <a:t>microburrowed</a:t>
            </a:r>
            <a:r>
              <a:rPr lang="en-US" dirty="0" smtClean="0"/>
              <a:t> Cambrian </a:t>
            </a:r>
            <a:r>
              <a:rPr lang="en-US" dirty="0" err="1" smtClean="0"/>
              <a:t>micrites</a:t>
            </a:r>
            <a:r>
              <a:rPr lang="en-US" dirty="0" smtClean="0"/>
              <a:t> are derived from disaggregated pellets. The pellets fell apart to form the </a:t>
            </a:r>
            <a:r>
              <a:rPr lang="en-US" dirty="0" err="1" smtClean="0"/>
              <a:t>microburrowed</a:t>
            </a:r>
            <a:r>
              <a:rPr lang="en-US" dirty="0" smtClean="0"/>
              <a:t> </a:t>
            </a:r>
            <a:r>
              <a:rPr lang="en-US" dirty="0" err="1" smtClean="0"/>
              <a:t>micrite</a:t>
            </a:r>
            <a:r>
              <a:rPr lang="en-US" dirty="0" smtClean="0"/>
              <a:t>. </a:t>
            </a:r>
            <a:endParaRPr lang="en-US" dirty="0"/>
          </a:p>
        </p:txBody>
      </p:sp>
    </p:spTree>
    <p:extLst>
      <p:ext uri="{BB962C8B-B14F-4D97-AF65-F5344CB8AC3E}">
        <p14:creationId xmlns:p14="http://schemas.microsoft.com/office/powerpoint/2010/main" val="2668044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Pellets to </a:t>
            </a:r>
            <a:r>
              <a:rPr lang="en-US" dirty="0" err="1" smtClean="0"/>
              <a:t>Micrite</a:t>
            </a:r>
            <a:endParaRPr lang="en-US" dirty="0"/>
          </a:p>
        </p:txBody>
      </p:sp>
      <p:sp>
        <p:nvSpPr>
          <p:cNvPr id="3" name="TextBox 2"/>
          <p:cNvSpPr txBox="1"/>
          <p:nvPr/>
        </p:nvSpPr>
        <p:spPr>
          <a:xfrm>
            <a:off x="1365962" y="5928787"/>
            <a:ext cx="6467298" cy="646331"/>
          </a:xfrm>
          <a:prstGeom prst="rect">
            <a:avLst/>
          </a:prstGeom>
          <a:noFill/>
        </p:spPr>
        <p:txBody>
          <a:bodyPr wrap="none" rtlCol="0">
            <a:spAutoFit/>
          </a:bodyPr>
          <a:lstStyle/>
          <a:p>
            <a:r>
              <a:rPr lang="en-US" dirty="0" smtClean="0"/>
              <a:t>Width of view: </a:t>
            </a:r>
            <a:r>
              <a:rPr lang="en-US" dirty="0"/>
              <a:t>7</a:t>
            </a:r>
            <a:r>
              <a:rPr lang="en-US" dirty="0" smtClean="0"/>
              <a:t> mm; pellet diameters 200-500 microns.</a:t>
            </a:r>
          </a:p>
          <a:p>
            <a:r>
              <a:rPr lang="en-US" dirty="0" err="1" smtClean="0"/>
              <a:t>Archaeocyath</a:t>
            </a:r>
            <a:r>
              <a:rPr lang="en-US" dirty="0" smtClean="0"/>
              <a:t> interior; </a:t>
            </a:r>
            <a:r>
              <a:rPr lang="en-US" dirty="0" err="1" smtClean="0"/>
              <a:t>Poleta</a:t>
            </a:r>
            <a:r>
              <a:rPr lang="en-US" dirty="0" smtClean="0"/>
              <a:t> Formation, Barrel Springs, Nevada.</a:t>
            </a:r>
            <a:endParaRPr lang="en-US" dirty="0"/>
          </a:p>
        </p:txBody>
      </p:sp>
      <p:pic>
        <p:nvPicPr>
          <p:cNvPr id="6" name="Content Placeholder 5" descr="Microburrows3SM.tiff"/>
          <p:cNvPicPr>
            <a:picLocks noGrp="1" noChangeAspect="1"/>
          </p:cNvPicPr>
          <p:nvPr>
            <p:ph idx="1"/>
          </p:nvPr>
        </p:nvPicPr>
        <p:blipFill>
          <a:blip r:embed="rId2">
            <a:extLst>
              <a:ext uri="{28A0092B-C50C-407E-A947-70E740481C1C}">
                <a14:useLocalDpi xmlns:a14="http://schemas.microsoft.com/office/drawing/2010/main" val="0"/>
              </a:ext>
            </a:extLst>
          </a:blip>
          <a:srcRect t="15335" b="15335"/>
          <a:stretch>
            <a:fillRect/>
          </a:stretch>
        </p:blipFill>
        <p:spPr/>
      </p:pic>
    </p:spTree>
    <p:extLst>
      <p:ext uri="{BB962C8B-B14F-4D97-AF65-F5344CB8AC3E}">
        <p14:creationId xmlns:p14="http://schemas.microsoft.com/office/powerpoint/2010/main" val="33726109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3393</TotalTime>
  <Words>1289</Words>
  <Application>Microsoft Macintosh PowerPoint</Application>
  <PresentationFormat>On-screen Show (4:3)</PresentationFormat>
  <Paragraphs>80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Orbit</vt:lpstr>
      <vt:lpstr>Early Cambrian Microburrow Nests and the Origin of Parenting Skills</vt:lpstr>
      <vt:lpstr>Archaeocyathan Biohermal Limestones</vt:lpstr>
      <vt:lpstr>Early Cambrian, Cryptic Habitat Microburrows</vt:lpstr>
      <vt:lpstr>Cryptic Communities</vt:lpstr>
      <vt:lpstr>Microburrow Nest with Perimeter Burrows</vt:lpstr>
      <vt:lpstr>Microburrow Diameters</vt:lpstr>
      <vt:lpstr>Microburrows at Base of Cavity (10), Fibrous Cement (9) Above</vt:lpstr>
      <vt:lpstr>Clots and Pellets</vt:lpstr>
      <vt:lpstr>Pellets to Micrite</vt:lpstr>
      <vt:lpstr>Pellets, Burrows inside dead Archeocyath</vt:lpstr>
      <vt:lpstr>The Nest Hypothesis</vt:lpstr>
      <vt:lpstr>Evaluating the Null Hypothesis</vt:lpstr>
      <vt:lpstr>Pellet Parenting</vt:lpstr>
      <vt:lpstr>Advantages</vt:lpstr>
      <vt:lpstr>Implications</vt:lpstr>
      <vt:lpstr>4. Graphoglyptid Controversy</vt:lpstr>
      <vt:lpstr>Paleodictyon nodosum</vt:lpstr>
      <vt:lpstr>Early Cambrian Protopaleodictyon</vt:lpstr>
      <vt:lpstr>Eocene Paleodictyon</vt:lpstr>
      <vt:lpstr>Graphoglyptids: Trace or Body Fossils?</vt:lpstr>
      <vt:lpstr>Graphoglyptids in the New York Times (2009)</vt:lpstr>
      <vt:lpstr>Puzzle and Solution</vt:lpstr>
      <vt:lpstr>Graphoglyptids as Nests</vt:lpstr>
      <vt:lpstr>Conclusions</vt:lpstr>
    </vt:vector>
  </TitlesOfParts>
  <Company>MOUNT HOLYOKE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CTS LITS</dc:creator>
  <cp:lastModifiedBy>CTS LITS</cp:lastModifiedBy>
  <cp:revision>175</cp:revision>
  <dcterms:created xsi:type="dcterms:W3CDTF">2012-10-08T20:48:52Z</dcterms:created>
  <dcterms:modified xsi:type="dcterms:W3CDTF">2012-11-20T02:37:55Z</dcterms:modified>
</cp:coreProperties>
</file>