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7010400" cy="9223375"/>
  <p:defaultTextStyle>
    <a:defPPr>
      <a:defRPr lang="en-US"/>
    </a:defPPr>
    <a:lvl1pPr algn="l" rtl="0" fontAlgn="base">
      <a:spcBef>
        <a:spcPct val="0"/>
      </a:spcBef>
      <a:spcAft>
        <a:spcPct val="0"/>
      </a:spcAft>
      <a:defRPr sz="8600" kern="1200">
        <a:solidFill>
          <a:schemeClr val="tx1"/>
        </a:solidFill>
        <a:latin typeface="Arial" charset="0"/>
        <a:ea typeface="ＭＳ Ｐゴシック" pitchFamily="24" charset="-128"/>
        <a:cs typeface="+mn-cs"/>
      </a:defRPr>
    </a:lvl1pPr>
    <a:lvl2pPr marL="457200" algn="l" rtl="0" fontAlgn="base">
      <a:spcBef>
        <a:spcPct val="0"/>
      </a:spcBef>
      <a:spcAft>
        <a:spcPct val="0"/>
      </a:spcAft>
      <a:defRPr sz="8600" kern="1200">
        <a:solidFill>
          <a:schemeClr val="tx1"/>
        </a:solidFill>
        <a:latin typeface="Arial" charset="0"/>
        <a:ea typeface="ＭＳ Ｐゴシック" pitchFamily="24" charset="-128"/>
        <a:cs typeface="+mn-cs"/>
      </a:defRPr>
    </a:lvl2pPr>
    <a:lvl3pPr marL="914400" algn="l" rtl="0" fontAlgn="base">
      <a:spcBef>
        <a:spcPct val="0"/>
      </a:spcBef>
      <a:spcAft>
        <a:spcPct val="0"/>
      </a:spcAft>
      <a:defRPr sz="8600" kern="1200">
        <a:solidFill>
          <a:schemeClr val="tx1"/>
        </a:solidFill>
        <a:latin typeface="Arial" charset="0"/>
        <a:ea typeface="ＭＳ Ｐゴシック" pitchFamily="24" charset="-128"/>
        <a:cs typeface="+mn-cs"/>
      </a:defRPr>
    </a:lvl3pPr>
    <a:lvl4pPr marL="1371600" algn="l" rtl="0" fontAlgn="base">
      <a:spcBef>
        <a:spcPct val="0"/>
      </a:spcBef>
      <a:spcAft>
        <a:spcPct val="0"/>
      </a:spcAft>
      <a:defRPr sz="8600" kern="1200">
        <a:solidFill>
          <a:schemeClr val="tx1"/>
        </a:solidFill>
        <a:latin typeface="Arial" charset="0"/>
        <a:ea typeface="ＭＳ Ｐゴシック" pitchFamily="24" charset="-128"/>
        <a:cs typeface="+mn-cs"/>
      </a:defRPr>
    </a:lvl4pPr>
    <a:lvl5pPr marL="1828800" algn="l" rtl="0" fontAlgn="base">
      <a:spcBef>
        <a:spcPct val="0"/>
      </a:spcBef>
      <a:spcAft>
        <a:spcPct val="0"/>
      </a:spcAft>
      <a:defRPr sz="8600" kern="1200">
        <a:solidFill>
          <a:schemeClr val="tx1"/>
        </a:solidFill>
        <a:latin typeface="Arial" charset="0"/>
        <a:ea typeface="ＭＳ Ｐゴシック" pitchFamily="24" charset="-128"/>
        <a:cs typeface="+mn-cs"/>
      </a:defRPr>
    </a:lvl5pPr>
    <a:lvl6pPr marL="2286000" algn="l" defTabSz="914400" rtl="0" eaLnBrk="1" latinLnBrk="0" hangingPunct="1">
      <a:defRPr sz="8600" kern="1200">
        <a:solidFill>
          <a:schemeClr val="tx1"/>
        </a:solidFill>
        <a:latin typeface="Arial" charset="0"/>
        <a:ea typeface="ＭＳ Ｐゴシック" pitchFamily="24" charset="-128"/>
        <a:cs typeface="+mn-cs"/>
      </a:defRPr>
    </a:lvl6pPr>
    <a:lvl7pPr marL="2743200" algn="l" defTabSz="914400" rtl="0" eaLnBrk="1" latinLnBrk="0" hangingPunct="1">
      <a:defRPr sz="8600" kern="1200">
        <a:solidFill>
          <a:schemeClr val="tx1"/>
        </a:solidFill>
        <a:latin typeface="Arial" charset="0"/>
        <a:ea typeface="ＭＳ Ｐゴシック" pitchFamily="24" charset="-128"/>
        <a:cs typeface="+mn-cs"/>
      </a:defRPr>
    </a:lvl7pPr>
    <a:lvl8pPr marL="3200400" algn="l" defTabSz="914400" rtl="0" eaLnBrk="1" latinLnBrk="0" hangingPunct="1">
      <a:defRPr sz="8600" kern="1200">
        <a:solidFill>
          <a:schemeClr val="tx1"/>
        </a:solidFill>
        <a:latin typeface="Arial" charset="0"/>
        <a:ea typeface="ＭＳ Ｐゴシック" pitchFamily="24" charset="-128"/>
        <a:cs typeface="+mn-cs"/>
      </a:defRPr>
    </a:lvl8pPr>
    <a:lvl9pPr marL="3657600" algn="l" defTabSz="914400" rtl="0" eaLnBrk="1" latinLnBrk="0" hangingPunct="1">
      <a:defRPr sz="8600" kern="1200">
        <a:solidFill>
          <a:schemeClr val="tx1"/>
        </a:solidFill>
        <a:latin typeface="Arial" charset="0"/>
        <a:ea typeface="ＭＳ Ｐゴシック" pitchFamily="2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B64B5"/>
    <a:srgbClr val="FF5050"/>
    <a:srgbClr val="CC9B00"/>
    <a:srgbClr val="A50021"/>
    <a:srgbClr val="0099FF"/>
    <a:srgbClr val="3333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21" d="100"/>
          <a:sy n="21" d="100"/>
        </p:scale>
        <p:origin x="-1650" y="-108"/>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Utah%20Project\AAPG%20Grant\Farnham%20Dome\Stable%20Isotope%20Data\Farnham%20Dome%20Stable%20Isotopes%20(Recover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586508932090503"/>
          <c:y val="2.4941018395105874E-2"/>
          <c:w val="0.85217462164986046"/>
          <c:h val="0.84751903733392919"/>
        </c:manualLayout>
      </c:layout>
      <c:scatterChart>
        <c:scatterStyle val="lineMarker"/>
        <c:ser>
          <c:idx val="0"/>
          <c:order val="0"/>
          <c:tx>
            <c:v>F1 - Farnham Dome Slickensides</c:v>
          </c:tx>
          <c:spPr>
            <a:ln w="28575">
              <a:noFill/>
            </a:ln>
          </c:spPr>
          <c:marker>
            <c:symbol val="diamond"/>
            <c:size val="15"/>
            <c:spPr>
              <a:solidFill>
                <a:srgbClr val="FF0000"/>
              </a:solidFill>
              <a:ln>
                <a:solidFill>
                  <a:srgbClr val="FF0000"/>
                </a:solidFill>
              </a:ln>
            </c:spPr>
          </c:marker>
          <c:xVal>
            <c:numRef>
              <c:f>'Tabulated Data'!$I$5:$I$22</c:f>
              <c:numCache>
                <c:formatCode>General</c:formatCode>
                <c:ptCount val="18"/>
                <c:pt idx="0">
                  <c:v>18.309999999999999</c:v>
                </c:pt>
                <c:pt idx="1">
                  <c:v>18.45</c:v>
                </c:pt>
                <c:pt idx="2">
                  <c:v>18.439999999999991</c:v>
                </c:pt>
                <c:pt idx="3">
                  <c:v>19.920000000000002</c:v>
                </c:pt>
                <c:pt idx="4">
                  <c:v>18.100000000000001</c:v>
                </c:pt>
                <c:pt idx="5">
                  <c:v>18.2</c:v>
                </c:pt>
                <c:pt idx="6">
                  <c:v>18.16</c:v>
                </c:pt>
                <c:pt idx="7">
                  <c:v>18.239999999999988</c:v>
                </c:pt>
                <c:pt idx="8">
                  <c:v>18</c:v>
                </c:pt>
                <c:pt idx="9">
                  <c:v>18.350000000000001</c:v>
                </c:pt>
                <c:pt idx="10">
                  <c:v>18.02</c:v>
                </c:pt>
                <c:pt idx="11">
                  <c:v>18</c:v>
                </c:pt>
                <c:pt idx="12">
                  <c:v>18.11000000000001</c:v>
                </c:pt>
                <c:pt idx="13">
                  <c:v>18.27999999999999</c:v>
                </c:pt>
                <c:pt idx="14">
                  <c:v>18.61000000000001</c:v>
                </c:pt>
                <c:pt idx="15">
                  <c:v>18.920000000000002</c:v>
                </c:pt>
                <c:pt idx="16">
                  <c:v>18.59</c:v>
                </c:pt>
                <c:pt idx="17">
                  <c:v>18.149999999999999</c:v>
                </c:pt>
              </c:numCache>
            </c:numRef>
          </c:xVal>
          <c:yVal>
            <c:numRef>
              <c:f>'Tabulated Data'!$H$5:$H$22</c:f>
              <c:numCache>
                <c:formatCode>General</c:formatCode>
                <c:ptCount val="18"/>
                <c:pt idx="0">
                  <c:v>-6.73</c:v>
                </c:pt>
                <c:pt idx="1">
                  <c:v>-5.57</c:v>
                </c:pt>
                <c:pt idx="2">
                  <c:v>-5.6199999999999974</c:v>
                </c:pt>
                <c:pt idx="3">
                  <c:v>-6.46</c:v>
                </c:pt>
                <c:pt idx="4">
                  <c:v>-6.1199999999999974</c:v>
                </c:pt>
                <c:pt idx="5">
                  <c:v>-5.57</c:v>
                </c:pt>
                <c:pt idx="6">
                  <c:v>-5.09</c:v>
                </c:pt>
                <c:pt idx="7">
                  <c:v>-4.45</c:v>
                </c:pt>
                <c:pt idx="8">
                  <c:v>-6.95</c:v>
                </c:pt>
                <c:pt idx="9">
                  <c:v>-5.08</c:v>
                </c:pt>
                <c:pt idx="10">
                  <c:v>-5.67</c:v>
                </c:pt>
                <c:pt idx="11">
                  <c:v>-5.45</c:v>
                </c:pt>
                <c:pt idx="12">
                  <c:v>-6.88</c:v>
                </c:pt>
                <c:pt idx="13">
                  <c:v>-5.08</c:v>
                </c:pt>
                <c:pt idx="14">
                  <c:v>-4.9000000000000004</c:v>
                </c:pt>
                <c:pt idx="15">
                  <c:v>-6.48</c:v>
                </c:pt>
                <c:pt idx="16">
                  <c:v>-5.79</c:v>
                </c:pt>
                <c:pt idx="17">
                  <c:v>-4.9300000000000024</c:v>
                </c:pt>
              </c:numCache>
            </c:numRef>
          </c:yVal>
        </c:ser>
        <c:ser>
          <c:idx val="1"/>
          <c:order val="1"/>
          <c:tx>
            <c:v>V1 - Farnham Dome Veins</c:v>
          </c:tx>
          <c:spPr>
            <a:ln w="28575">
              <a:noFill/>
            </a:ln>
          </c:spPr>
          <c:marker>
            <c:symbol val="circle"/>
            <c:size val="12"/>
            <c:spPr>
              <a:noFill/>
              <a:ln w="19050">
                <a:solidFill>
                  <a:sysClr val="windowText" lastClr="000000"/>
                </a:solidFill>
              </a:ln>
            </c:spPr>
          </c:marker>
          <c:xVal>
            <c:numRef>
              <c:f>'Tabulated Data'!$I$23:$I$37</c:f>
              <c:numCache>
                <c:formatCode>General</c:formatCode>
                <c:ptCount val="15"/>
                <c:pt idx="0">
                  <c:v>19.05</c:v>
                </c:pt>
                <c:pt idx="1">
                  <c:v>18.54</c:v>
                </c:pt>
                <c:pt idx="2">
                  <c:v>18.350000000000001</c:v>
                </c:pt>
                <c:pt idx="3">
                  <c:v>18.14</c:v>
                </c:pt>
                <c:pt idx="4">
                  <c:v>18.41</c:v>
                </c:pt>
                <c:pt idx="5">
                  <c:v>18.760000000000002</c:v>
                </c:pt>
                <c:pt idx="6">
                  <c:v>18.04</c:v>
                </c:pt>
                <c:pt idx="7" formatCode="0.00">
                  <c:v>17.439999999999991</c:v>
                </c:pt>
                <c:pt idx="8">
                  <c:v>18.45999999999999</c:v>
                </c:pt>
                <c:pt idx="9">
                  <c:v>18.13000000000001</c:v>
                </c:pt>
                <c:pt idx="10">
                  <c:v>18.010000000000005</c:v>
                </c:pt>
                <c:pt idx="11">
                  <c:v>18.34</c:v>
                </c:pt>
                <c:pt idx="12">
                  <c:v>18</c:v>
                </c:pt>
                <c:pt idx="13">
                  <c:v>18.27999999999999</c:v>
                </c:pt>
                <c:pt idx="14">
                  <c:v>18.34</c:v>
                </c:pt>
              </c:numCache>
            </c:numRef>
          </c:xVal>
          <c:yVal>
            <c:numRef>
              <c:f>'Tabulated Data'!$H$23:$H$37</c:f>
              <c:numCache>
                <c:formatCode>General</c:formatCode>
                <c:ptCount val="15"/>
                <c:pt idx="0">
                  <c:v>-5.6599999999999975</c:v>
                </c:pt>
                <c:pt idx="1">
                  <c:v>-5.3599999999999985</c:v>
                </c:pt>
                <c:pt idx="2">
                  <c:v>-5.7</c:v>
                </c:pt>
                <c:pt idx="3">
                  <c:v>-6.63</c:v>
                </c:pt>
                <c:pt idx="4">
                  <c:v>-5.75</c:v>
                </c:pt>
                <c:pt idx="5">
                  <c:v>-6.02</c:v>
                </c:pt>
                <c:pt idx="6">
                  <c:v>-5.1899999999999995</c:v>
                </c:pt>
                <c:pt idx="7" formatCode="0.00">
                  <c:v>-5.6</c:v>
                </c:pt>
                <c:pt idx="8">
                  <c:v>-3.7</c:v>
                </c:pt>
                <c:pt idx="9">
                  <c:v>-0.25</c:v>
                </c:pt>
                <c:pt idx="10">
                  <c:v>-7</c:v>
                </c:pt>
                <c:pt idx="11">
                  <c:v>0.17</c:v>
                </c:pt>
                <c:pt idx="12">
                  <c:v>0.59</c:v>
                </c:pt>
                <c:pt idx="13">
                  <c:v>-6.59</c:v>
                </c:pt>
                <c:pt idx="14">
                  <c:v>-6.59</c:v>
                </c:pt>
              </c:numCache>
            </c:numRef>
          </c:yVal>
        </c:ser>
        <c:ser>
          <c:idx val="3"/>
          <c:order val="2"/>
          <c:tx>
            <c:v>FD3 Core-Veins</c:v>
          </c:tx>
          <c:spPr>
            <a:ln w="28575">
              <a:noFill/>
            </a:ln>
          </c:spPr>
          <c:marker>
            <c:symbol val="square"/>
            <c:size val="15"/>
            <c:spPr>
              <a:solidFill>
                <a:schemeClr val="bg1">
                  <a:lumMod val="65000"/>
                </a:schemeClr>
              </a:solidFill>
              <a:ln>
                <a:solidFill>
                  <a:schemeClr val="tx1"/>
                </a:solidFill>
              </a:ln>
            </c:spPr>
          </c:marker>
          <c:xVal>
            <c:numRef>
              <c:f>'Tabulated Data'!$I$65:$I$71</c:f>
              <c:numCache>
                <c:formatCode>General</c:formatCode>
                <c:ptCount val="7"/>
                <c:pt idx="0">
                  <c:v>19.989999999999981</c:v>
                </c:pt>
                <c:pt idx="1">
                  <c:v>19.8</c:v>
                </c:pt>
                <c:pt idx="2">
                  <c:v>18.66</c:v>
                </c:pt>
                <c:pt idx="3">
                  <c:v>20.02</c:v>
                </c:pt>
                <c:pt idx="4">
                  <c:v>17.670000000000005</c:v>
                </c:pt>
                <c:pt idx="5">
                  <c:v>21.810000000000009</c:v>
                </c:pt>
                <c:pt idx="6">
                  <c:v>20.32</c:v>
                </c:pt>
              </c:numCache>
            </c:numRef>
          </c:xVal>
          <c:yVal>
            <c:numRef>
              <c:f>'Tabulated Data'!$H$65:$H$71</c:f>
              <c:numCache>
                <c:formatCode>General</c:formatCode>
                <c:ptCount val="7"/>
                <c:pt idx="0">
                  <c:v>1.32</c:v>
                </c:pt>
                <c:pt idx="1">
                  <c:v>1.24</c:v>
                </c:pt>
                <c:pt idx="2">
                  <c:v>1.83</c:v>
                </c:pt>
                <c:pt idx="3">
                  <c:v>-1.49</c:v>
                </c:pt>
                <c:pt idx="4">
                  <c:v>-0.36000000000000015</c:v>
                </c:pt>
                <c:pt idx="5">
                  <c:v>0.24000000000000007</c:v>
                </c:pt>
                <c:pt idx="6">
                  <c:v>-0.62000000000000033</c:v>
                </c:pt>
              </c:numCache>
            </c:numRef>
          </c:yVal>
        </c:ser>
        <c:ser>
          <c:idx val="4"/>
          <c:order val="3"/>
          <c:tx>
            <c:v>FD3 Core-Host Rock</c:v>
          </c:tx>
          <c:spPr>
            <a:ln w="28575">
              <a:noFill/>
            </a:ln>
          </c:spPr>
          <c:marker>
            <c:symbol val="x"/>
            <c:size val="15"/>
            <c:spPr>
              <a:noFill/>
              <a:ln w="22225">
                <a:solidFill>
                  <a:schemeClr val="bg1">
                    <a:lumMod val="65000"/>
                  </a:schemeClr>
                </a:solidFill>
              </a:ln>
            </c:spPr>
          </c:marker>
          <c:xVal>
            <c:numRef>
              <c:f>'Tabulated Data'!$I$72:$I$88</c:f>
              <c:numCache>
                <c:formatCode>General</c:formatCode>
                <c:ptCount val="17"/>
                <c:pt idx="0">
                  <c:v>25.58</c:v>
                </c:pt>
                <c:pt idx="1">
                  <c:v>24.61000000000001</c:v>
                </c:pt>
                <c:pt idx="2">
                  <c:v>23.67</c:v>
                </c:pt>
                <c:pt idx="3">
                  <c:v>22.77999999999999</c:v>
                </c:pt>
                <c:pt idx="4">
                  <c:v>23.17</c:v>
                </c:pt>
                <c:pt idx="5">
                  <c:v>25.66</c:v>
                </c:pt>
                <c:pt idx="6">
                  <c:v>25.54</c:v>
                </c:pt>
                <c:pt idx="7">
                  <c:v>23.86</c:v>
                </c:pt>
                <c:pt idx="8">
                  <c:v>24.12</c:v>
                </c:pt>
                <c:pt idx="9">
                  <c:v>24.47</c:v>
                </c:pt>
                <c:pt idx="10">
                  <c:v>24.64</c:v>
                </c:pt>
                <c:pt idx="11">
                  <c:v>26.13000000000001</c:v>
                </c:pt>
                <c:pt idx="12">
                  <c:v>22.75</c:v>
                </c:pt>
                <c:pt idx="13">
                  <c:v>28.77999999999999</c:v>
                </c:pt>
                <c:pt idx="14">
                  <c:v>24.5</c:v>
                </c:pt>
                <c:pt idx="15">
                  <c:v>23.23</c:v>
                </c:pt>
                <c:pt idx="16">
                  <c:v>24.55</c:v>
                </c:pt>
              </c:numCache>
            </c:numRef>
          </c:xVal>
          <c:yVal>
            <c:numRef>
              <c:f>'Tabulated Data'!$H$72:$H$88</c:f>
              <c:numCache>
                <c:formatCode>General</c:formatCode>
                <c:ptCount val="17"/>
                <c:pt idx="0">
                  <c:v>2.02</c:v>
                </c:pt>
                <c:pt idx="1">
                  <c:v>1.82</c:v>
                </c:pt>
                <c:pt idx="2">
                  <c:v>2.58</c:v>
                </c:pt>
                <c:pt idx="3">
                  <c:v>2.8299999999999987</c:v>
                </c:pt>
                <c:pt idx="4">
                  <c:v>2.75</c:v>
                </c:pt>
                <c:pt idx="5">
                  <c:v>2.74</c:v>
                </c:pt>
                <c:pt idx="6">
                  <c:v>2.77</c:v>
                </c:pt>
                <c:pt idx="7">
                  <c:v>2.1</c:v>
                </c:pt>
                <c:pt idx="8">
                  <c:v>2.2599999999999998</c:v>
                </c:pt>
                <c:pt idx="9">
                  <c:v>1.22</c:v>
                </c:pt>
                <c:pt idx="10">
                  <c:v>1.3900000000000001</c:v>
                </c:pt>
                <c:pt idx="11">
                  <c:v>1.36</c:v>
                </c:pt>
                <c:pt idx="12">
                  <c:v>-1.02</c:v>
                </c:pt>
                <c:pt idx="13">
                  <c:v>0.8400000000000003</c:v>
                </c:pt>
                <c:pt idx="14">
                  <c:v>0.39000000000000018</c:v>
                </c:pt>
                <c:pt idx="15">
                  <c:v>0.25</c:v>
                </c:pt>
                <c:pt idx="16">
                  <c:v>1.79</c:v>
                </c:pt>
              </c:numCache>
            </c:numRef>
          </c:yVal>
        </c:ser>
        <c:ser>
          <c:idx val="6"/>
          <c:order val="4"/>
          <c:tx>
            <c:v>H2O in Eq with F1 calcite at 115C</c:v>
          </c:tx>
          <c:spPr>
            <a:ln w="28575">
              <a:noFill/>
            </a:ln>
          </c:spPr>
          <c:marker>
            <c:symbol val="plus"/>
            <c:size val="15"/>
            <c:spPr>
              <a:ln>
                <a:solidFill>
                  <a:srgbClr val="000000"/>
                </a:solidFill>
              </a:ln>
            </c:spPr>
          </c:marker>
          <c:xVal>
            <c:numRef>
              <c:f>'Tabulated Data'!$AL$5:$AL$37</c:f>
              <c:numCache>
                <c:formatCode>0.00</c:formatCode>
                <c:ptCount val="33"/>
                <c:pt idx="0">
                  <c:v>2.5856352854887064</c:v>
                </c:pt>
                <c:pt idx="1">
                  <c:v>2.7234734574992672</c:v>
                </c:pt>
                <c:pt idx="2">
                  <c:v>2.7136278737842758</c:v>
                </c:pt>
                <c:pt idx="3">
                  <c:v>4.1707742636089016</c:v>
                </c:pt>
                <c:pt idx="4">
                  <c:v>2.3788780274730907</c:v>
                </c:pt>
                <c:pt idx="5">
                  <c:v>2.4773338646234606</c:v>
                </c:pt>
                <c:pt idx="6">
                  <c:v>2.4379515297632666</c:v>
                </c:pt>
                <c:pt idx="7">
                  <c:v>2.5167161994835379</c:v>
                </c:pt>
                <c:pt idx="8">
                  <c:v>2.2804221903227244</c:v>
                </c:pt>
                <c:pt idx="9">
                  <c:v>2.6250176203488977</c:v>
                </c:pt>
                <c:pt idx="10">
                  <c:v>2.3001133577528212</c:v>
                </c:pt>
                <c:pt idx="11">
                  <c:v>2.2804221903227244</c:v>
                </c:pt>
                <c:pt idx="12">
                  <c:v>2.3887236111880839</c:v>
                </c:pt>
                <c:pt idx="13">
                  <c:v>2.5560985343436169</c:v>
                </c:pt>
                <c:pt idx="14">
                  <c:v>2.881002796939697</c:v>
                </c:pt>
                <c:pt idx="15">
                  <c:v>3.1862158921056789</c:v>
                </c:pt>
                <c:pt idx="16">
                  <c:v>2.8613116295097143</c:v>
                </c:pt>
                <c:pt idx="17">
                  <c:v>2.4281059460481629</c:v>
                </c:pt>
                <c:pt idx="18">
                  <c:v>3.3142084804011329</c:v>
                </c:pt>
                <c:pt idx="19">
                  <c:v>2.8120837109344166</c:v>
                </c:pt>
                <c:pt idx="20">
                  <c:v>2.6250176203488977</c:v>
                </c:pt>
                <c:pt idx="21">
                  <c:v>2.4182603623331707</c:v>
                </c:pt>
                <c:pt idx="22">
                  <c:v>2.6840911226390758</c:v>
                </c:pt>
                <c:pt idx="23">
                  <c:v>3.0286865526652491</c:v>
                </c:pt>
                <c:pt idx="24">
                  <c:v>2.3198045251828021</c:v>
                </c:pt>
                <c:pt idx="25">
                  <c:v>1.7290695022809353</c:v>
                </c:pt>
                <c:pt idx="26">
                  <c:v>2.7333190412142598</c:v>
                </c:pt>
                <c:pt idx="27">
                  <c:v>2.4084147786181802</c:v>
                </c:pt>
                <c:pt idx="28">
                  <c:v>2.2902677740377171</c:v>
                </c:pt>
                <c:pt idx="29">
                  <c:v>2.6151720366339077</c:v>
                </c:pt>
                <c:pt idx="30">
                  <c:v>2.2804221903227244</c:v>
                </c:pt>
                <c:pt idx="31">
                  <c:v>2.5560985343436169</c:v>
                </c:pt>
                <c:pt idx="32">
                  <c:v>2.6151720366339077</c:v>
                </c:pt>
              </c:numCache>
            </c:numRef>
          </c:xVal>
          <c:yVal>
            <c:numRef>
              <c:f>'Tabulated Data'!$AM$5:$AM$37</c:f>
              <c:numCache>
                <c:formatCode>0.00</c:formatCode>
                <c:ptCount val="33"/>
                <c:pt idx="0">
                  <c:v>-5.2699438800955276</c:v>
                </c:pt>
                <c:pt idx="1">
                  <c:v>-4.1082387393995505</c:v>
                </c:pt>
                <c:pt idx="2">
                  <c:v>-4.1583122368433552</c:v>
                </c:pt>
                <c:pt idx="3">
                  <c:v>-4.9995469938990063</c:v>
                </c:pt>
                <c:pt idx="4">
                  <c:v>-4.6590472112812895</c:v>
                </c:pt>
                <c:pt idx="5">
                  <c:v>-4.1082387393995505</c:v>
                </c:pt>
                <c:pt idx="6">
                  <c:v>-3.6275331639392348</c:v>
                </c:pt>
                <c:pt idx="7">
                  <c:v>-2.9865923966585797</c:v>
                </c:pt>
                <c:pt idx="8">
                  <c:v>-5.4902672688482426</c:v>
                </c:pt>
                <c:pt idx="9">
                  <c:v>-3.617518464450427</c:v>
                </c:pt>
                <c:pt idx="10">
                  <c:v>-4.2083857342871624</c:v>
                </c:pt>
                <c:pt idx="11">
                  <c:v>-3.9880623455344448</c:v>
                </c:pt>
                <c:pt idx="12">
                  <c:v>-5.4201643724269362</c:v>
                </c:pt>
                <c:pt idx="13">
                  <c:v>-3.617518464450427</c:v>
                </c:pt>
                <c:pt idx="14">
                  <c:v>-3.4372538736527067</c:v>
                </c:pt>
                <c:pt idx="15">
                  <c:v>-5.0195763928766164</c:v>
                </c:pt>
                <c:pt idx="16">
                  <c:v>-4.3285621281522708</c:v>
                </c:pt>
                <c:pt idx="17">
                  <c:v>-3.4672979721190145</c:v>
                </c:pt>
                <c:pt idx="18">
                  <c:v>-4.198371034798356</c:v>
                </c:pt>
                <c:pt idx="19">
                  <c:v>-3.8979300501356433</c:v>
                </c:pt>
                <c:pt idx="20">
                  <c:v>-4.2384298327534706</c:v>
                </c:pt>
                <c:pt idx="21">
                  <c:v>-5.1697968852079157</c:v>
                </c:pt>
                <c:pt idx="22">
                  <c:v>-4.2885033301971589</c:v>
                </c:pt>
                <c:pt idx="23">
                  <c:v>-4.5589002163936785</c:v>
                </c:pt>
                <c:pt idx="24">
                  <c:v>-3.7276801588267303</c:v>
                </c:pt>
                <c:pt idx="25">
                  <c:v>-4.138282837865856</c:v>
                </c:pt>
                <c:pt idx="26">
                  <c:v>-2.2354899350017368</c:v>
                </c:pt>
                <c:pt idx="27">
                  <c:v>1.2195813886199849</c:v>
                </c:pt>
                <c:pt idx="28">
                  <c:v>-5.5403407662920472</c:v>
                </c:pt>
                <c:pt idx="29">
                  <c:v>1.6401987671476939</c:v>
                </c:pt>
                <c:pt idx="30">
                  <c:v>2.0608161456757443</c:v>
                </c:pt>
                <c:pt idx="31">
                  <c:v>-5.1297380872529175</c:v>
                </c:pt>
                <c:pt idx="32">
                  <c:v>-5.1297380872529175</c:v>
                </c:pt>
              </c:numCache>
            </c:numRef>
          </c:yVal>
        </c:ser>
        <c:ser>
          <c:idx val="7"/>
          <c:order val="5"/>
          <c:tx>
            <c:v>Modern Navajo (Spangler, 1996)</c:v>
          </c:tx>
          <c:spPr>
            <a:ln w="28575">
              <a:noFill/>
            </a:ln>
          </c:spPr>
          <c:marker>
            <c:symbol val="diamond"/>
            <c:size val="15"/>
            <c:spPr>
              <a:solidFill>
                <a:srgbClr val="3B64B5"/>
              </a:solidFill>
              <a:ln>
                <a:solidFill>
                  <a:schemeClr val="tx1"/>
                </a:solidFill>
              </a:ln>
            </c:spPr>
          </c:marker>
          <c:xVal>
            <c:numRef>
              <c:f>'Navajo Water'!$AL$8:$AL$11</c:f>
              <c:numCache>
                <c:formatCode>General</c:formatCode>
                <c:ptCount val="4"/>
                <c:pt idx="0">
                  <c:v>-15.4</c:v>
                </c:pt>
                <c:pt idx="1">
                  <c:v>-15</c:v>
                </c:pt>
                <c:pt idx="2">
                  <c:v>-14.6</c:v>
                </c:pt>
                <c:pt idx="3">
                  <c:v>-13.3</c:v>
                </c:pt>
              </c:numCache>
            </c:numRef>
          </c:xVal>
          <c:yVal>
            <c:numRef>
              <c:f>'Navajo Water'!$AK$8:$AK$11</c:f>
              <c:numCache>
                <c:formatCode>General</c:formatCode>
                <c:ptCount val="4"/>
                <c:pt idx="0">
                  <c:v>-6</c:v>
                </c:pt>
                <c:pt idx="1">
                  <c:v>-5.7</c:v>
                </c:pt>
                <c:pt idx="2">
                  <c:v>-4.9000000000000004</c:v>
                </c:pt>
                <c:pt idx="3">
                  <c:v>-5.4</c:v>
                </c:pt>
              </c:numCache>
            </c:numRef>
          </c:yVal>
        </c:ser>
        <c:ser>
          <c:idx val="9"/>
          <c:order val="6"/>
          <c:tx>
            <c:v>Unita Basin Formation Water (Zhang, 2010)</c:v>
          </c:tx>
          <c:spPr>
            <a:ln w="28575">
              <a:noFill/>
            </a:ln>
          </c:spPr>
          <c:marker>
            <c:symbol val="diamond"/>
            <c:size val="15"/>
            <c:spPr>
              <a:noFill/>
              <a:ln w="19050">
                <a:solidFill>
                  <a:sysClr val="windowText" lastClr="000000"/>
                </a:solidFill>
              </a:ln>
            </c:spPr>
          </c:marker>
          <c:xVal>
            <c:numRef>
              <c:f>'Uinta Waters'!$D$5:$D$26</c:f>
              <c:numCache>
                <c:formatCode>General</c:formatCode>
                <c:ptCount val="22"/>
                <c:pt idx="0">
                  <c:v>-5.2</c:v>
                </c:pt>
                <c:pt idx="1">
                  <c:v>-13.709999999999999</c:v>
                </c:pt>
                <c:pt idx="2">
                  <c:v>-1.6900000000000006</c:v>
                </c:pt>
                <c:pt idx="3">
                  <c:v>-2.5499999999999998</c:v>
                </c:pt>
                <c:pt idx="4">
                  <c:v>-2.98</c:v>
                </c:pt>
                <c:pt idx="5">
                  <c:v>-4.33</c:v>
                </c:pt>
                <c:pt idx="6">
                  <c:v>-3.69</c:v>
                </c:pt>
                <c:pt idx="7">
                  <c:v>-3.8099999999999987</c:v>
                </c:pt>
                <c:pt idx="8">
                  <c:v>-3.4299999999999997</c:v>
                </c:pt>
                <c:pt idx="9">
                  <c:v>-3.8</c:v>
                </c:pt>
                <c:pt idx="10">
                  <c:v>-3.71</c:v>
                </c:pt>
                <c:pt idx="11">
                  <c:v>-3.71</c:v>
                </c:pt>
                <c:pt idx="12">
                  <c:v>-3.74</c:v>
                </c:pt>
                <c:pt idx="13">
                  <c:v>-3.9699999999999998</c:v>
                </c:pt>
                <c:pt idx="14">
                  <c:v>-4.7699999999999996</c:v>
                </c:pt>
                <c:pt idx="15">
                  <c:v>-2.9899999999999998</c:v>
                </c:pt>
                <c:pt idx="16">
                  <c:v>-1.23</c:v>
                </c:pt>
                <c:pt idx="17">
                  <c:v>-2.52</c:v>
                </c:pt>
                <c:pt idx="18">
                  <c:v>-1.44</c:v>
                </c:pt>
                <c:pt idx="19">
                  <c:v>-2.61</c:v>
                </c:pt>
                <c:pt idx="20">
                  <c:v>-2.6</c:v>
                </c:pt>
                <c:pt idx="21">
                  <c:v>-3.27</c:v>
                </c:pt>
              </c:numCache>
            </c:numRef>
          </c:xVal>
          <c:yVal>
            <c:numRef>
              <c:f>'Uinta Waters'!$F$5:$F$26</c:f>
              <c:numCache>
                <c:formatCode>General</c:formatCode>
                <c:ptCount val="22"/>
                <c:pt idx="0">
                  <c:v>3.2800000000000002</c:v>
                </c:pt>
                <c:pt idx="1">
                  <c:v>15.91</c:v>
                </c:pt>
                <c:pt idx="2">
                  <c:v>3.71</c:v>
                </c:pt>
                <c:pt idx="3">
                  <c:v>-2.12</c:v>
                </c:pt>
                <c:pt idx="4">
                  <c:v>6.48</c:v>
                </c:pt>
                <c:pt idx="5">
                  <c:v>5.49</c:v>
                </c:pt>
                <c:pt idx="6">
                  <c:v>-3.7800000000000002</c:v>
                </c:pt>
                <c:pt idx="7">
                  <c:v>-6.83</c:v>
                </c:pt>
                <c:pt idx="8">
                  <c:v>-0.22</c:v>
                </c:pt>
                <c:pt idx="9">
                  <c:v>-4.51</c:v>
                </c:pt>
                <c:pt idx="10">
                  <c:v>1.05</c:v>
                </c:pt>
                <c:pt idx="11">
                  <c:v>-13.05</c:v>
                </c:pt>
                <c:pt idx="12">
                  <c:v>0.29000000000000015</c:v>
                </c:pt>
                <c:pt idx="13">
                  <c:v>2.3499999999999988</c:v>
                </c:pt>
                <c:pt idx="14">
                  <c:v>-4.26</c:v>
                </c:pt>
                <c:pt idx="15">
                  <c:v>10.29</c:v>
                </c:pt>
                <c:pt idx="16">
                  <c:v>-3.8899999999999997</c:v>
                </c:pt>
                <c:pt idx="17">
                  <c:v>9.2800000000000011</c:v>
                </c:pt>
                <c:pt idx="18">
                  <c:v>-3.22</c:v>
                </c:pt>
                <c:pt idx="19">
                  <c:v>0.72000000000000031</c:v>
                </c:pt>
                <c:pt idx="20">
                  <c:v>0.35000000000000014</c:v>
                </c:pt>
                <c:pt idx="21">
                  <c:v>2.48</c:v>
                </c:pt>
              </c:numCache>
            </c:numRef>
          </c:yVal>
        </c:ser>
        <c:ser>
          <c:idx val="5"/>
          <c:order val="7"/>
          <c:tx>
            <c:v>Little Grand Wash Fault</c:v>
          </c:tx>
          <c:spPr>
            <a:ln w="28575">
              <a:noFill/>
            </a:ln>
          </c:spPr>
          <c:marker>
            <c:symbol val="triangle"/>
            <c:size val="15"/>
            <c:spPr>
              <a:noFill/>
              <a:ln w="12700">
                <a:solidFill>
                  <a:srgbClr val="FF0000"/>
                </a:solidFill>
              </a:ln>
            </c:spPr>
          </c:marker>
          <c:xVal>
            <c:numRef>
              <c:f>'LGW-Veins'!$D$4:$D$22</c:f>
              <c:numCache>
                <c:formatCode>0.00</c:formatCode>
                <c:ptCount val="19"/>
                <c:pt idx="0">
                  <c:v>17.573579066666664</c:v>
                </c:pt>
                <c:pt idx="1">
                  <c:v>17.235024066666664</c:v>
                </c:pt>
                <c:pt idx="2">
                  <c:v>18.379824066666679</c:v>
                </c:pt>
                <c:pt idx="3">
                  <c:v>18.102829066666668</c:v>
                </c:pt>
                <c:pt idx="4">
                  <c:v>18.036354066666679</c:v>
                </c:pt>
                <c:pt idx="5">
                  <c:v>17.793453066666668</c:v>
                </c:pt>
                <c:pt idx="6">
                  <c:v>17.324701066666677</c:v>
                </c:pt>
                <c:pt idx="7">
                  <c:v>17.487651066666665</c:v>
                </c:pt>
                <c:pt idx="8">
                  <c:v>18.144493066666676</c:v>
                </c:pt>
                <c:pt idx="9">
                  <c:v>16.927580066666664</c:v>
                </c:pt>
                <c:pt idx="10">
                  <c:v>17.926655066666665</c:v>
                </c:pt>
                <c:pt idx="11">
                  <c:v>18.765073066666666</c:v>
                </c:pt>
                <c:pt idx="12">
                  <c:v>18.240229066666654</c:v>
                </c:pt>
                <c:pt idx="13">
                  <c:v>17.762934305477305</c:v>
                </c:pt>
                <c:pt idx="14">
                  <c:v>17.482911066666666</c:v>
                </c:pt>
                <c:pt idx="15" formatCode="General">
                  <c:v>17.95</c:v>
                </c:pt>
                <c:pt idx="16">
                  <c:v>18.192008066666677</c:v>
                </c:pt>
                <c:pt idx="17">
                  <c:v>19.00886150676444</c:v>
                </c:pt>
                <c:pt idx="18">
                  <c:v>18.281970025281854</c:v>
                </c:pt>
              </c:numCache>
            </c:numRef>
          </c:xVal>
          <c:yVal>
            <c:numRef>
              <c:f>'LGW-Veins'!$C$4:$C$22</c:f>
              <c:numCache>
                <c:formatCode>0.00</c:formatCode>
                <c:ptCount val="19"/>
                <c:pt idx="0">
                  <c:v>-3.1873333333333349</c:v>
                </c:pt>
                <c:pt idx="1">
                  <c:v>-4.7073333333333371</c:v>
                </c:pt>
                <c:pt idx="2">
                  <c:v>-3.0773333333333341</c:v>
                </c:pt>
                <c:pt idx="3">
                  <c:v>-3.1673333333333349</c:v>
                </c:pt>
                <c:pt idx="4">
                  <c:v>-3.3673333333333342</c:v>
                </c:pt>
                <c:pt idx="5">
                  <c:v>-2.8073333333333332</c:v>
                </c:pt>
                <c:pt idx="6">
                  <c:v>-5.7173333333333334</c:v>
                </c:pt>
                <c:pt idx="7">
                  <c:v>-5.7873333333333372</c:v>
                </c:pt>
                <c:pt idx="8">
                  <c:v>-2.2573333333333347</c:v>
                </c:pt>
                <c:pt idx="9">
                  <c:v>-5.0573333333333332</c:v>
                </c:pt>
                <c:pt idx="10">
                  <c:v>-0.46733333333333349</c:v>
                </c:pt>
                <c:pt idx="11">
                  <c:v>-2.4573333333333336</c:v>
                </c:pt>
                <c:pt idx="12">
                  <c:v>-1.1473333333333335</c:v>
                </c:pt>
                <c:pt idx="13">
                  <c:v>0.51218213644460453</c:v>
                </c:pt>
                <c:pt idx="14">
                  <c:v>1.4426666666666659</c:v>
                </c:pt>
                <c:pt idx="15" formatCode="General">
                  <c:v>-0.5</c:v>
                </c:pt>
                <c:pt idx="16">
                  <c:v>-0.64733333333333365</c:v>
                </c:pt>
                <c:pt idx="17">
                  <c:v>-4.2016626194803752</c:v>
                </c:pt>
                <c:pt idx="18">
                  <c:v>-4.3280673137569865</c:v>
                </c:pt>
              </c:numCache>
            </c:numRef>
          </c:yVal>
        </c:ser>
        <c:axId val="51722880"/>
        <c:axId val="51733632"/>
      </c:scatterChart>
      <c:valAx>
        <c:axId val="51722880"/>
        <c:scaling>
          <c:orientation val="minMax"/>
          <c:max val="30"/>
        </c:scaling>
        <c:axPos val="b"/>
        <c:title>
          <c:tx>
            <c:rich>
              <a:bodyPr/>
              <a:lstStyle/>
              <a:p>
                <a:pPr>
                  <a:defRPr/>
                </a:pPr>
                <a:r>
                  <a:rPr lang="en-US" dirty="0"/>
                  <a:t>δ</a:t>
                </a:r>
                <a:r>
                  <a:rPr lang="en-US" baseline="30000" dirty="0"/>
                  <a:t>18</a:t>
                </a:r>
                <a:r>
                  <a:rPr lang="en-US" dirty="0"/>
                  <a:t>O (VSMOW)</a:t>
                </a:r>
              </a:p>
            </c:rich>
          </c:tx>
          <c:layout/>
        </c:title>
        <c:numFmt formatCode="0" sourceLinked="0"/>
        <c:minorTickMark val="out"/>
        <c:tickLblPos val="nextTo"/>
        <c:spPr>
          <a:ln>
            <a:solidFill>
              <a:sysClr val="windowText" lastClr="000000"/>
            </a:solidFill>
          </a:ln>
        </c:spPr>
        <c:crossAx val="51733632"/>
        <c:crossesAt val="-20"/>
        <c:crossBetween val="midCat"/>
      </c:valAx>
      <c:valAx>
        <c:axId val="51733632"/>
        <c:scaling>
          <c:orientation val="minMax"/>
          <c:max val="10"/>
        </c:scaling>
        <c:axPos val="l"/>
        <c:title>
          <c:tx>
            <c:rich>
              <a:bodyPr rot="-5400000" vert="horz"/>
              <a:lstStyle/>
              <a:p>
                <a:pPr>
                  <a:defRPr/>
                </a:pPr>
                <a:r>
                  <a:rPr lang="en-US" dirty="0"/>
                  <a:t>δ</a:t>
                </a:r>
                <a:r>
                  <a:rPr lang="en-US" baseline="30000" dirty="0"/>
                  <a:t>13</a:t>
                </a:r>
                <a:r>
                  <a:rPr lang="en-US" dirty="0"/>
                  <a:t>C (PDB)</a:t>
                </a:r>
              </a:p>
            </c:rich>
          </c:tx>
          <c:layout>
            <c:manualLayout>
              <c:xMode val="edge"/>
              <c:yMode val="edge"/>
              <c:x val="8.7769353905688043E-3"/>
              <c:y val="0.35678635578386247"/>
            </c:manualLayout>
          </c:layout>
        </c:title>
        <c:numFmt formatCode="0" sourceLinked="0"/>
        <c:minorTickMark val="out"/>
        <c:tickLblPos val="nextTo"/>
        <c:spPr>
          <a:ln>
            <a:solidFill>
              <a:sysClr val="windowText" lastClr="000000"/>
            </a:solidFill>
          </a:ln>
        </c:spPr>
        <c:crossAx val="51722880"/>
        <c:crossesAt val="-20"/>
        <c:crossBetween val="midCat"/>
      </c:valAx>
    </c:plotArea>
    <c:legend>
      <c:legendPos val="r"/>
      <c:layout>
        <c:manualLayout>
          <c:xMode val="edge"/>
          <c:yMode val="edge"/>
          <c:x val="0.56227700938370861"/>
          <c:y val="2.6620307348809431E-4"/>
          <c:w val="0.42148214051292532"/>
          <c:h val="0.24763698739139151"/>
        </c:manualLayout>
      </c:layout>
      <c:overlay val="1"/>
      <c:spPr>
        <a:noFill/>
        <a:ln w="12700">
          <a:solidFill>
            <a:schemeClr val="tx1"/>
          </a:solidFill>
        </a:ln>
      </c:spPr>
      <c:txPr>
        <a:bodyPr/>
        <a:lstStyle/>
        <a:p>
          <a:pPr>
            <a:defRPr sz="2000"/>
          </a:pPr>
          <a:endParaRPr lang="en-US"/>
        </a:p>
      </c:txPr>
    </c:legend>
    <c:plotVisOnly val="1"/>
  </c:chart>
  <c:txPr>
    <a:bodyPr/>
    <a:lstStyle/>
    <a:p>
      <a:pPr>
        <a:defRPr sz="32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909" cy="461169"/>
          </a:xfrm>
          <a:prstGeom prst="rect">
            <a:avLst/>
          </a:prstGeom>
          <a:noFill/>
          <a:ln w="9525">
            <a:noFill/>
            <a:miter lim="800000"/>
            <a:headEnd/>
            <a:tailEnd/>
          </a:ln>
          <a:effectLst/>
        </p:spPr>
        <p:txBody>
          <a:bodyPr vert="horz" wrap="square" lIns="92721" tIns="46361" rIns="92721" bIns="46361"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3075" name="Rectangle 3"/>
          <p:cNvSpPr>
            <a:spLocks noGrp="1" noChangeArrowheads="1"/>
          </p:cNvSpPr>
          <p:nvPr>
            <p:ph type="dt" idx="1"/>
          </p:nvPr>
        </p:nvSpPr>
        <p:spPr bwMode="auto">
          <a:xfrm>
            <a:off x="3970777" y="0"/>
            <a:ext cx="3037909" cy="461169"/>
          </a:xfrm>
          <a:prstGeom prst="rect">
            <a:avLst/>
          </a:prstGeom>
          <a:noFill/>
          <a:ln w="9525">
            <a:noFill/>
            <a:miter lim="800000"/>
            <a:headEnd/>
            <a:tailEnd/>
          </a:ln>
          <a:effectLst/>
        </p:spPr>
        <p:txBody>
          <a:bodyPr vert="horz" wrap="square" lIns="92721" tIns="46361" rIns="92721" bIns="46361"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98563" y="692150"/>
            <a:ext cx="4613275" cy="34591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109" y="4381103"/>
            <a:ext cx="5608183" cy="4150519"/>
          </a:xfrm>
          <a:prstGeom prst="rect">
            <a:avLst/>
          </a:prstGeom>
          <a:noFill/>
          <a:ln w="9525">
            <a:noFill/>
            <a:miter lim="800000"/>
            <a:headEnd/>
            <a:tailEnd/>
          </a:ln>
          <a:effectLst/>
        </p:spPr>
        <p:txBody>
          <a:bodyPr vert="horz" wrap="square" lIns="92721" tIns="46361" rIns="92721" bIns="463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60521"/>
            <a:ext cx="3037909" cy="461169"/>
          </a:xfrm>
          <a:prstGeom prst="rect">
            <a:avLst/>
          </a:prstGeom>
          <a:noFill/>
          <a:ln w="9525">
            <a:noFill/>
            <a:miter lim="800000"/>
            <a:headEnd/>
            <a:tailEnd/>
          </a:ln>
          <a:effectLst/>
        </p:spPr>
        <p:txBody>
          <a:bodyPr vert="horz" wrap="square" lIns="92721" tIns="46361" rIns="92721" bIns="46361"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970777" y="8760521"/>
            <a:ext cx="3037909" cy="461169"/>
          </a:xfrm>
          <a:prstGeom prst="rect">
            <a:avLst/>
          </a:prstGeom>
          <a:noFill/>
          <a:ln w="9525">
            <a:noFill/>
            <a:miter lim="800000"/>
            <a:headEnd/>
            <a:tailEnd/>
          </a:ln>
          <a:effectLst/>
        </p:spPr>
        <p:txBody>
          <a:bodyPr vert="horz" wrap="square" lIns="92721" tIns="46361" rIns="92721" bIns="46361" numCol="1" anchor="b" anchorCtr="0" compatLnSpc="1">
            <a:prstTxWarp prst="textNoShape">
              <a:avLst/>
            </a:prstTxWarp>
          </a:bodyPr>
          <a:lstStyle>
            <a:lvl1pPr algn="r">
              <a:defRPr sz="1200"/>
            </a:lvl1pPr>
          </a:lstStyle>
          <a:p>
            <a:pPr>
              <a:defRPr/>
            </a:pPr>
            <a:fld id="{663D7874-0ED5-4CA2-8137-84AC8B6494A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B0E772C6-ADCD-4895-A09E-4D387AA1FEF8}" type="slidenum">
              <a:rPr lang="en-US" smtClean="0"/>
              <a:pPr/>
              <a:t>1</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CD2976-B3E3-4242-874D-6008FAD51A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93207C-BB53-4CF8-B204-6C45E1ACB8B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E31A2C-A081-439D-BE85-740A0D2FEB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84B844-E942-432F-9913-1098274345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689582-B0DD-477B-B72D-6BFFD28AE4F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73A22B-4473-43BD-A053-38C6728C130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7393D9-66FF-46DD-B6A6-4B8CF8C39E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23247F-CE7F-4F90-8298-9A2D5F1521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ADDCA0-F2CD-4FB9-A996-9F63D4FE5D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CFDA52-2AC0-4C87-A817-6B77006F6F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196B43-C328-4D18-8F38-F29160C021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3925" y="7680325"/>
            <a:ext cx="39503350" cy="21724938"/>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a:latin typeface="Arial"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14995525" y="29976763"/>
            <a:ext cx="139001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314547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a:lvl1pPr>
          </a:lstStyle>
          <a:p>
            <a:pPr>
              <a:defRPr/>
            </a:pPr>
            <a:fld id="{5D43BEE1-DC2E-4FA3-AE06-D4438F8962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ＭＳ Ｐゴシック" pitchFamily="24" charset="-128"/>
          <a:cs typeface="+mj-cs"/>
        </a:defRPr>
      </a:lvl1pPr>
      <a:lvl2pPr algn="ctr" defTabSz="4389438" rtl="0" eaLnBrk="0" fontAlgn="base" hangingPunct="0">
        <a:spcBef>
          <a:spcPct val="0"/>
        </a:spcBef>
        <a:spcAft>
          <a:spcPct val="0"/>
        </a:spcAft>
        <a:defRPr sz="21100">
          <a:solidFill>
            <a:schemeClr val="tx2"/>
          </a:solidFill>
          <a:latin typeface="Arial" charset="0"/>
          <a:ea typeface="ＭＳ Ｐゴシック" pitchFamily="24" charset="-128"/>
        </a:defRPr>
      </a:lvl2pPr>
      <a:lvl3pPr algn="ctr" defTabSz="4389438" rtl="0" eaLnBrk="0" fontAlgn="base" hangingPunct="0">
        <a:spcBef>
          <a:spcPct val="0"/>
        </a:spcBef>
        <a:spcAft>
          <a:spcPct val="0"/>
        </a:spcAft>
        <a:defRPr sz="21100">
          <a:solidFill>
            <a:schemeClr val="tx2"/>
          </a:solidFill>
          <a:latin typeface="Arial" charset="0"/>
          <a:ea typeface="ＭＳ Ｐゴシック" pitchFamily="24" charset="-128"/>
        </a:defRPr>
      </a:lvl3pPr>
      <a:lvl4pPr algn="ctr" defTabSz="4389438" rtl="0" eaLnBrk="0" fontAlgn="base" hangingPunct="0">
        <a:spcBef>
          <a:spcPct val="0"/>
        </a:spcBef>
        <a:spcAft>
          <a:spcPct val="0"/>
        </a:spcAft>
        <a:defRPr sz="21100">
          <a:solidFill>
            <a:schemeClr val="tx2"/>
          </a:solidFill>
          <a:latin typeface="Arial" charset="0"/>
          <a:ea typeface="ＭＳ Ｐゴシック" pitchFamily="24" charset="-128"/>
        </a:defRPr>
      </a:lvl4pPr>
      <a:lvl5pPr algn="ctr" defTabSz="4389438" rtl="0" eaLnBrk="0" fontAlgn="base" hangingPunct="0">
        <a:spcBef>
          <a:spcPct val="0"/>
        </a:spcBef>
        <a:spcAft>
          <a:spcPct val="0"/>
        </a:spcAft>
        <a:defRPr sz="21100">
          <a:solidFill>
            <a:schemeClr val="tx2"/>
          </a:solidFill>
          <a:latin typeface="Arial" charset="0"/>
          <a:ea typeface="ＭＳ Ｐゴシック" pitchFamily="24" charset="-128"/>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ＭＳ Ｐゴシック" pitchFamily="24" charset="-128"/>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ea typeface="ＭＳ Ｐゴシック" pitchFamily="24" charset="-128"/>
        </a:defRPr>
      </a:lvl2pPr>
      <a:lvl3pPr marL="5486400" indent="-1096963" algn="l" defTabSz="4389438" rtl="0" eaLnBrk="0" fontAlgn="base" hangingPunct="0">
        <a:spcBef>
          <a:spcPct val="20000"/>
        </a:spcBef>
        <a:spcAft>
          <a:spcPct val="0"/>
        </a:spcAft>
        <a:buChar char="•"/>
        <a:defRPr sz="11500">
          <a:solidFill>
            <a:schemeClr val="tx1"/>
          </a:solidFill>
          <a:latin typeface="+mn-lt"/>
          <a:ea typeface="ＭＳ Ｐゴシック" pitchFamily="24" charset="-128"/>
        </a:defRPr>
      </a:lvl3pPr>
      <a:lvl4pPr marL="7680325" indent="-1096963" algn="l" defTabSz="4389438" rtl="0" eaLnBrk="0" fontAlgn="base" hangingPunct="0">
        <a:spcBef>
          <a:spcPct val="20000"/>
        </a:spcBef>
        <a:spcAft>
          <a:spcPct val="0"/>
        </a:spcAft>
        <a:buChar char="–"/>
        <a:defRPr sz="9600">
          <a:solidFill>
            <a:schemeClr val="tx1"/>
          </a:solidFill>
          <a:latin typeface="+mn-lt"/>
          <a:ea typeface="ＭＳ Ｐゴシック" pitchFamily="24" charset="-128"/>
        </a:defRPr>
      </a:lvl4pPr>
      <a:lvl5pPr marL="9875838" indent="-1096963" algn="l" defTabSz="4389438" rtl="0" eaLnBrk="0" fontAlgn="base" hangingPunct="0">
        <a:spcBef>
          <a:spcPct val="20000"/>
        </a:spcBef>
        <a:spcAft>
          <a:spcPct val="0"/>
        </a:spcAft>
        <a:buChar char="»"/>
        <a:defRPr sz="9600">
          <a:solidFill>
            <a:schemeClr val="tx1"/>
          </a:solidFill>
          <a:latin typeface="+mn-lt"/>
          <a:ea typeface="ＭＳ Ｐゴシック" pitchFamily="24" charset="-128"/>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image" Target="../media/image4.jpeg"/><Relationship Id="rId12"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5" Type="http://schemas.openxmlformats.org/officeDocument/2006/relationships/image" Target="../media/image1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 name="Chart 115"/>
          <p:cNvGraphicFramePr>
            <a:graphicFrameLocks noGrp="1"/>
          </p:cNvGraphicFramePr>
          <p:nvPr/>
        </p:nvGraphicFramePr>
        <p:xfrm>
          <a:off x="30038448" y="19084697"/>
          <a:ext cx="12995502" cy="11404827"/>
        </p:xfrm>
        <a:graphic>
          <a:graphicData uri="http://schemas.openxmlformats.org/drawingml/2006/chart">
            <c:chart xmlns:c="http://schemas.openxmlformats.org/drawingml/2006/chart" xmlns:r="http://schemas.openxmlformats.org/officeDocument/2006/relationships" r:id="rId3"/>
          </a:graphicData>
        </a:graphic>
      </p:graphicFrame>
      <p:sp>
        <p:nvSpPr>
          <p:cNvPr id="2051" name="TextBox 379"/>
          <p:cNvSpPr txBox="1">
            <a:spLocks noChangeArrowheads="1"/>
          </p:cNvSpPr>
          <p:nvPr/>
        </p:nvSpPr>
        <p:spPr bwMode="auto">
          <a:xfrm>
            <a:off x="876300" y="8196263"/>
            <a:ext cx="42100500" cy="3046968"/>
          </a:xfrm>
          <a:prstGeom prst="rect">
            <a:avLst/>
          </a:prstGeom>
          <a:noFill/>
          <a:ln w="9525">
            <a:noFill/>
            <a:miter lim="800000"/>
            <a:headEnd/>
            <a:tailEnd/>
          </a:ln>
        </p:spPr>
        <p:txBody>
          <a:bodyPr wrap="square" lIns="91426" tIns="45710" rIns="91426" bIns="45710">
            <a:spAutoFit/>
          </a:bodyPr>
          <a:lstStyle/>
          <a:p>
            <a:r>
              <a:rPr lang="en-US" sz="3200" dirty="0" smtClean="0"/>
              <a:t>The Paradox Basin, SE Utah, hosts a number of large accumulations of hydrocarbons and CO</a:t>
            </a:r>
            <a:r>
              <a:rPr lang="en-US" sz="3200" baseline="-25000" dirty="0" smtClean="0"/>
              <a:t>2</a:t>
            </a:r>
            <a:r>
              <a:rPr lang="en-US" sz="3200" dirty="0" smtClean="0"/>
              <a:t>. Many reservoirs are found in crests of north-northwest trending anticlines with four-way, fault-seal closure. These reservoirs in the Paradox Basin provide us an unique opportunity to explore issues related to CO</a:t>
            </a:r>
            <a:r>
              <a:rPr lang="en-US" sz="3200" baseline="-25000" dirty="0" smtClean="0"/>
              <a:t>2</a:t>
            </a:r>
            <a:r>
              <a:rPr lang="en-US" sz="3200" dirty="0" smtClean="0"/>
              <a:t> sequestration. Farnham Dome (FD) is a ~25 km</a:t>
            </a:r>
            <a:r>
              <a:rPr lang="en-US" sz="3200" baseline="30000" dirty="0" smtClean="0"/>
              <a:t>2</a:t>
            </a:r>
            <a:r>
              <a:rPr lang="en-US" sz="3200" dirty="0" smtClean="0"/>
              <a:t> area in east-central Utah featuring a natural CO</a:t>
            </a:r>
            <a:r>
              <a:rPr lang="en-US" sz="3200" baseline="-25000" dirty="0" smtClean="0"/>
              <a:t>2</a:t>
            </a:r>
            <a:r>
              <a:rPr lang="en-US" sz="3200" dirty="0" smtClean="0"/>
              <a:t> reservoir. The FD is a Laramide-related anticline formed as a result of re-activation of older reverse faults.  CO</a:t>
            </a:r>
            <a:r>
              <a:rPr lang="en-US" sz="3200" baseline="-25000" dirty="0" smtClean="0"/>
              <a:t>2</a:t>
            </a:r>
            <a:r>
              <a:rPr lang="en-US" sz="3200" dirty="0" smtClean="0"/>
              <a:t> found in the Jurassic Navajo sandstone and Permian White Rim Sandstone is believed to have formed from thermal decomposition of Paleozoic carbonates. It is believed that the reservoir has remained sealed for at least 10 million years. Questions still remain as to the source of extensive calcite deposits within FD. Calcite deposits are found on fault surfaces and as fracture fill. Previous workers proposed that e leaks developed during Sevier deformation with subsequent calcite precipitation eventually sealing the leaks. Alternatively, calcite precipitated from groundwater that came from the Uinta Basin to the north and migrated along a detachment zone in the Carmel Formation. This study seeks to determine whether the presence of calcite in the FD is related to leakage due to top seal failure or leakage associated with faulting during deformation.</a:t>
            </a:r>
          </a:p>
        </p:txBody>
      </p:sp>
      <p:sp>
        <p:nvSpPr>
          <p:cNvPr id="2055" name="TextBox 381"/>
          <p:cNvSpPr txBox="1">
            <a:spLocks noChangeArrowheads="1"/>
          </p:cNvSpPr>
          <p:nvPr/>
        </p:nvSpPr>
        <p:spPr bwMode="auto">
          <a:xfrm>
            <a:off x="800100" y="12777788"/>
            <a:ext cx="12915900" cy="3539410"/>
          </a:xfrm>
          <a:prstGeom prst="rect">
            <a:avLst/>
          </a:prstGeom>
          <a:noFill/>
          <a:ln w="9525">
            <a:noFill/>
            <a:miter lim="800000"/>
            <a:headEnd/>
            <a:tailEnd/>
          </a:ln>
        </p:spPr>
        <p:txBody>
          <a:bodyPr wrap="square" lIns="91426" tIns="45710" rIns="91426" bIns="45710">
            <a:spAutoFit/>
          </a:bodyPr>
          <a:lstStyle/>
          <a:p>
            <a:pPr algn="just"/>
            <a:r>
              <a:rPr lang="en-US" sz="3200" dirty="0" smtClean="0">
                <a:latin typeface="+mn-lt"/>
              </a:rPr>
              <a:t>The Farnham Dome (FD) in east-central Utah (Fig. 1) is an elongate N-S trending, doubly plunging anticline that serves as trap for an estimated 430 BCF (12.2 x 10</a:t>
            </a:r>
            <a:r>
              <a:rPr lang="en-US" sz="3200" baseline="30000" dirty="0" smtClean="0">
                <a:latin typeface="+mn-lt"/>
              </a:rPr>
              <a:t>9</a:t>
            </a:r>
            <a:r>
              <a:rPr lang="en-US" sz="3200" dirty="0" smtClean="0">
                <a:latin typeface="+mn-lt"/>
              </a:rPr>
              <a:t> m</a:t>
            </a:r>
            <a:r>
              <a:rPr lang="en-US" sz="3200" baseline="30000" dirty="0" smtClean="0">
                <a:latin typeface="+mn-lt"/>
              </a:rPr>
              <a:t>3</a:t>
            </a:r>
            <a:r>
              <a:rPr lang="en-US" sz="3200" dirty="0" smtClean="0">
                <a:latin typeface="+mn-lt"/>
              </a:rPr>
              <a:t>) of CO</a:t>
            </a:r>
            <a:r>
              <a:rPr lang="en-US" sz="3200" baseline="-25000" dirty="0" smtClean="0">
                <a:latin typeface="+mn-lt"/>
              </a:rPr>
              <a:t>2</a:t>
            </a:r>
            <a:r>
              <a:rPr lang="en-US" sz="3200" dirty="0" smtClean="0">
                <a:latin typeface="+mn-lt"/>
              </a:rPr>
              <a:t> within the Jurassic Navajo Sandstone (Morgan, 2008). Large-scale deformation was dominated by kilometer-scale thrusts and thrust–related folds (Fig 2). The faults have been interpreted as Sevier-style thrust faults that terminate in a detachment in the Jurassic Carmel Formation (Neuhauser, 1988).</a:t>
            </a:r>
          </a:p>
        </p:txBody>
      </p:sp>
      <p:sp>
        <p:nvSpPr>
          <p:cNvPr id="2058" name="Rectangle 2"/>
          <p:cNvSpPr txBox="1">
            <a:spLocks noChangeArrowheads="1"/>
          </p:cNvSpPr>
          <p:nvPr/>
        </p:nvSpPr>
        <p:spPr bwMode="auto">
          <a:xfrm>
            <a:off x="0" y="0"/>
            <a:ext cx="43891200" cy="4714874"/>
          </a:xfrm>
          <a:prstGeom prst="rect">
            <a:avLst/>
          </a:prstGeom>
          <a:gradFill rotWithShape="0">
            <a:gsLst>
              <a:gs pos="0">
                <a:srgbClr val="000D4C"/>
              </a:gs>
              <a:gs pos="50000">
                <a:srgbClr val="273267"/>
              </a:gs>
              <a:gs pos="100000">
                <a:srgbClr val="000D4C"/>
              </a:gs>
            </a:gsLst>
            <a:lin ang="5400000" scaled="1"/>
          </a:gradFill>
          <a:ln w="9525">
            <a:solidFill>
              <a:schemeClr val="tx1"/>
            </a:solidFill>
            <a:miter lim="800000"/>
            <a:headEnd/>
            <a:tailEnd/>
          </a:ln>
        </p:spPr>
        <p:txBody>
          <a:bodyPr/>
          <a:lstStyle/>
          <a:p>
            <a:pPr algn="ctr" defTabSz="4389438"/>
            <a:r>
              <a:rPr lang="en-US" sz="8000" b="1" dirty="0" smtClean="0">
                <a:solidFill>
                  <a:srgbClr val="FF9900"/>
                </a:solidFill>
              </a:rPr>
              <a:t>Structure and stable isotope </a:t>
            </a:r>
            <a:r>
              <a:rPr lang="en-US" sz="8000" b="1" dirty="0" err="1" smtClean="0">
                <a:solidFill>
                  <a:srgbClr val="FF9900"/>
                </a:solidFill>
              </a:rPr>
              <a:t>systematics</a:t>
            </a:r>
            <a:r>
              <a:rPr lang="en-US" sz="8000" b="1" dirty="0" smtClean="0">
                <a:solidFill>
                  <a:srgbClr val="FF9900"/>
                </a:solidFill>
              </a:rPr>
              <a:t> of the Farnham Dome, SE Utah</a:t>
            </a:r>
            <a:r>
              <a:rPr lang="en-US" sz="6500" b="1" dirty="0" smtClean="0">
                <a:solidFill>
                  <a:srgbClr val="FF9900"/>
                </a:solidFill>
              </a:rPr>
              <a:t/>
            </a:r>
            <a:br>
              <a:rPr lang="en-US" sz="6500" b="1" dirty="0" smtClean="0">
                <a:solidFill>
                  <a:srgbClr val="FF9900"/>
                </a:solidFill>
              </a:rPr>
            </a:br>
            <a:r>
              <a:rPr lang="en-US" sz="4900" b="1" dirty="0" smtClean="0">
                <a:solidFill>
                  <a:srgbClr val="FF9900"/>
                </a:solidFill>
              </a:rPr>
              <a:t> </a:t>
            </a:r>
            <a:r>
              <a:rPr lang="en-US" sz="5300" b="1" dirty="0" smtClean="0">
                <a:solidFill>
                  <a:srgbClr val="FF9900"/>
                </a:solidFill>
              </a:rPr>
              <a:t>P. </a:t>
            </a:r>
            <a:r>
              <a:rPr lang="en-US" sz="5300" b="1" smtClean="0">
                <a:solidFill>
                  <a:srgbClr val="FF9900"/>
                </a:solidFill>
              </a:rPr>
              <a:t>Benjamin Luetkemeyer, Ethan Shavers</a:t>
            </a:r>
            <a:r>
              <a:rPr lang="en-US" sz="5300" b="1" baseline="30000" smtClean="0">
                <a:solidFill>
                  <a:srgbClr val="FF9900"/>
                </a:solidFill>
              </a:rPr>
              <a:t>1</a:t>
            </a:r>
            <a:r>
              <a:rPr lang="en-US" sz="5300" b="1" smtClean="0">
                <a:solidFill>
                  <a:srgbClr val="FF9900"/>
                </a:solidFill>
              </a:rPr>
              <a:t> </a:t>
            </a:r>
            <a:r>
              <a:rPr lang="en-US" sz="5300" b="1" dirty="0" smtClean="0">
                <a:solidFill>
                  <a:srgbClr val="FF9900"/>
                </a:solidFill>
              </a:rPr>
              <a:t>&amp; David L. Kirschner</a:t>
            </a:r>
            <a:r>
              <a:rPr lang="en-US" sz="5300" b="1" baseline="30000" dirty="0" smtClean="0">
                <a:solidFill>
                  <a:srgbClr val="FF9900"/>
                </a:solidFill>
              </a:rPr>
              <a:t>2</a:t>
            </a:r>
          </a:p>
          <a:p>
            <a:pPr algn="ctr" defTabSz="4389438"/>
            <a:r>
              <a:rPr lang="en-US" sz="6000" b="1" dirty="0" smtClean="0">
                <a:solidFill>
                  <a:srgbClr val="FF9900"/>
                </a:solidFill>
              </a:rPr>
              <a:t/>
            </a:r>
            <a:br>
              <a:rPr lang="en-US" sz="6000" b="1" dirty="0" smtClean="0">
                <a:solidFill>
                  <a:srgbClr val="FF9900"/>
                </a:solidFill>
              </a:rPr>
            </a:br>
            <a:r>
              <a:rPr lang="en-US" sz="5400" b="1" dirty="0" smtClean="0">
                <a:solidFill>
                  <a:srgbClr val="FF9900"/>
                </a:solidFill>
              </a:rPr>
              <a:t> </a:t>
            </a:r>
            <a:r>
              <a:rPr lang="en-US" sz="5400" b="1" baseline="30000" dirty="0" smtClean="0">
                <a:solidFill>
                  <a:schemeClr val="bg1"/>
                </a:solidFill>
              </a:rPr>
              <a:t>1</a:t>
            </a:r>
            <a:r>
              <a:rPr lang="en-US" sz="5400" b="1" dirty="0" smtClean="0">
                <a:solidFill>
                  <a:schemeClr val="bg1"/>
                </a:solidFill>
              </a:rPr>
              <a:t>Saint Louis University, Department of Earth and Atmospheric Sciences, St. Louis, MO</a:t>
            </a:r>
          </a:p>
          <a:p>
            <a:pPr algn="ctr" defTabSz="4389438"/>
            <a:r>
              <a:rPr lang="en-US" sz="5400" b="1" baseline="30000" dirty="0" smtClean="0">
                <a:solidFill>
                  <a:schemeClr val="bg1"/>
                </a:solidFill>
              </a:rPr>
              <a:t>2</a:t>
            </a:r>
            <a:r>
              <a:rPr lang="en-US" sz="5400" b="1" dirty="0" smtClean="0">
                <a:solidFill>
                  <a:schemeClr val="bg1"/>
                </a:solidFill>
              </a:rPr>
              <a:t>Shell International Exploration and Production Inc., Houston, TX</a:t>
            </a:r>
            <a:r>
              <a:rPr lang="en-US" sz="4000" b="1" dirty="0" smtClean="0">
                <a:solidFill>
                  <a:srgbClr val="FF9900"/>
                </a:solidFill>
              </a:rPr>
              <a:t/>
            </a:r>
            <a:br>
              <a:rPr lang="en-US" sz="4000" b="1" dirty="0" smtClean="0">
                <a:solidFill>
                  <a:srgbClr val="FF9900"/>
                </a:solidFill>
              </a:rPr>
            </a:br>
            <a:r>
              <a:rPr lang="en-US" sz="6000" b="1" i="1" dirty="0" smtClean="0">
                <a:solidFill>
                  <a:schemeClr val="bg1"/>
                </a:solidFill>
              </a:rPr>
              <a:t> </a:t>
            </a:r>
            <a:endParaRPr lang="en-US" sz="5300" b="1" i="1" dirty="0">
              <a:solidFill>
                <a:schemeClr val="bg1"/>
              </a:solidFill>
            </a:endParaRPr>
          </a:p>
        </p:txBody>
      </p:sp>
      <p:sp>
        <p:nvSpPr>
          <p:cNvPr id="2059" name="Rectangle 167"/>
          <p:cNvSpPr>
            <a:spLocks noChangeArrowheads="1"/>
          </p:cNvSpPr>
          <p:nvPr/>
        </p:nvSpPr>
        <p:spPr bwMode="auto">
          <a:xfrm>
            <a:off x="838200" y="11483601"/>
            <a:ext cx="12839700" cy="950913"/>
          </a:xfrm>
          <a:prstGeom prst="rect">
            <a:avLst/>
          </a:prstGeom>
          <a:gradFill rotWithShape="0">
            <a:gsLst>
              <a:gs pos="0">
                <a:srgbClr val="000D4C"/>
              </a:gs>
              <a:gs pos="50000">
                <a:srgbClr val="434D7B"/>
              </a:gs>
              <a:gs pos="100000">
                <a:srgbClr val="000D4C"/>
              </a:gs>
            </a:gsLst>
            <a:lin ang="5400000" scaled="1"/>
          </a:gradFill>
          <a:ln w="9525">
            <a:solidFill>
              <a:schemeClr val="tx1"/>
            </a:solidFill>
            <a:miter lim="800000"/>
            <a:headEnd/>
            <a:tailEnd/>
          </a:ln>
        </p:spPr>
        <p:txBody>
          <a:bodyPr wrap="none" lIns="137160" tIns="68580" rIns="137160" bIns="68580" anchor="ctr"/>
          <a:lstStyle/>
          <a:p>
            <a:pPr algn="ctr" defTabSz="3762375"/>
            <a:r>
              <a:rPr lang="en-US" sz="5800" b="1" dirty="0">
                <a:solidFill>
                  <a:schemeClr val="bg1"/>
                </a:solidFill>
              </a:rPr>
              <a:t>Introduction</a:t>
            </a:r>
          </a:p>
        </p:txBody>
      </p:sp>
      <p:sp>
        <p:nvSpPr>
          <p:cNvPr id="2060" name="Rectangle 167"/>
          <p:cNvSpPr>
            <a:spLocks noChangeArrowheads="1"/>
          </p:cNvSpPr>
          <p:nvPr/>
        </p:nvSpPr>
        <p:spPr bwMode="auto">
          <a:xfrm>
            <a:off x="30022800" y="11493126"/>
            <a:ext cx="12992100" cy="979488"/>
          </a:xfrm>
          <a:prstGeom prst="rect">
            <a:avLst/>
          </a:prstGeom>
          <a:gradFill rotWithShape="0">
            <a:gsLst>
              <a:gs pos="0">
                <a:srgbClr val="000D4C"/>
              </a:gs>
              <a:gs pos="50000">
                <a:srgbClr val="434D7B"/>
              </a:gs>
              <a:gs pos="100000">
                <a:srgbClr val="000D4C"/>
              </a:gs>
            </a:gsLst>
            <a:lin ang="5400000" scaled="1"/>
          </a:gradFill>
          <a:ln w="9525">
            <a:solidFill>
              <a:schemeClr val="tx1"/>
            </a:solidFill>
            <a:miter lim="800000"/>
            <a:headEnd/>
            <a:tailEnd/>
          </a:ln>
        </p:spPr>
        <p:txBody>
          <a:bodyPr wrap="none" lIns="137160" tIns="68580" rIns="137160" bIns="68580" anchor="ctr"/>
          <a:lstStyle/>
          <a:p>
            <a:pPr algn="ctr" defTabSz="3762375"/>
            <a:r>
              <a:rPr lang="en-US" sz="5800" b="1" dirty="0" smtClean="0">
                <a:solidFill>
                  <a:schemeClr val="bg1"/>
                </a:solidFill>
              </a:rPr>
              <a:t>Results</a:t>
            </a:r>
            <a:endParaRPr lang="en-US" sz="5800" b="1" dirty="0">
              <a:solidFill>
                <a:schemeClr val="bg1"/>
              </a:solidFill>
            </a:endParaRPr>
          </a:p>
        </p:txBody>
      </p:sp>
      <p:sp>
        <p:nvSpPr>
          <p:cNvPr id="2062" name="Rectangle 167"/>
          <p:cNvSpPr>
            <a:spLocks noChangeArrowheads="1"/>
          </p:cNvSpPr>
          <p:nvPr/>
        </p:nvSpPr>
        <p:spPr bwMode="auto">
          <a:xfrm>
            <a:off x="16394113" y="7083425"/>
            <a:ext cx="10360025" cy="1031875"/>
          </a:xfrm>
          <a:prstGeom prst="rect">
            <a:avLst/>
          </a:prstGeom>
          <a:gradFill rotWithShape="0">
            <a:gsLst>
              <a:gs pos="0">
                <a:srgbClr val="000D4C"/>
              </a:gs>
              <a:gs pos="50000">
                <a:srgbClr val="434D7B"/>
              </a:gs>
              <a:gs pos="100000">
                <a:srgbClr val="000D4C"/>
              </a:gs>
            </a:gsLst>
            <a:lin ang="5400000" scaled="1"/>
          </a:gradFill>
          <a:ln w="9525">
            <a:solidFill>
              <a:schemeClr val="tx1"/>
            </a:solidFill>
            <a:miter lim="800000"/>
            <a:headEnd/>
            <a:tailEnd/>
          </a:ln>
        </p:spPr>
        <p:txBody>
          <a:bodyPr wrap="none" lIns="137160" tIns="68580" rIns="137160" bIns="68580" anchor="ctr"/>
          <a:lstStyle/>
          <a:p>
            <a:pPr algn="ctr" defTabSz="3762375"/>
            <a:r>
              <a:rPr lang="en-US" sz="5800" b="1">
                <a:solidFill>
                  <a:schemeClr val="bg1"/>
                </a:solidFill>
              </a:rPr>
              <a:t>Abstract</a:t>
            </a:r>
          </a:p>
        </p:txBody>
      </p:sp>
      <p:sp>
        <p:nvSpPr>
          <p:cNvPr id="2066" name="TextBox 26"/>
          <p:cNvSpPr txBox="1">
            <a:spLocks noChangeArrowheads="1"/>
          </p:cNvSpPr>
          <p:nvPr/>
        </p:nvSpPr>
        <p:spPr bwMode="auto">
          <a:xfrm>
            <a:off x="876300" y="30730600"/>
            <a:ext cx="12868276" cy="1938992"/>
          </a:xfrm>
          <a:prstGeom prst="rect">
            <a:avLst/>
          </a:prstGeom>
          <a:noFill/>
          <a:ln w="9525">
            <a:noFill/>
            <a:miter lim="800000"/>
            <a:headEnd/>
            <a:tailEnd/>
          </a:ln>
        </p:spPr>
        <p:txBody>
          <a:bodyPr wrap="square">
            <a:spAutoFit/>
          </a:bodyPr>
          <a:lstStyle/>
          <a:p>
            <a:pPr algn="just"/>
            <a:r>
              <a:rPr lang="en-US" sz="2400" b="1" dirty="0"/>
              <a:t>Figure 1. </a:t>
            </a:r>
            <a:r>
              <a:rPr lang="en-US" sz="2400" b="1" dirty="0" smtClean="0"/>
              <a:t>Geologic setting of the Farnham Dome. (a) Geologic map of the area showing rock units, faults, and sample localities (red dots). Inset - Satellite image of Utah. The study area (marked by a white star) is located on the northern flank of the SRS (SRS – San Rafael Swell). Geologic map of the area showing rock units, faults, and sample localities.  (b) Cross-section modified from Morgan (2008). </a:t>
            </a:r>
            <a:endParaRPr lang="en-US" sz="2400" b="1" dirty="0"/>
          </a:p>
        </p:txBody>
      </p:sp>
      <p:sp>
        <p:nvSpPr>
          <p:cNvPr id="2075" name="TextBox 7"/>
          <p:cNvSpPr txBox="1">
            <a:spLocks noChangeArrowheads="1"/>
          </p:cNvSpPr>
          <p:nvPr/>
        </p:nvSpPr>
        <p:spPr bwMode="auto">
          <a:xfrm>
            <a:off x="29908499" y="12723555"/>
            <a:ext cx="13211175" cy="5509200"/>
          </a:xfrm>
          <a:prstGeom prst="rect">
            <a:avLst/>
          </a:prstGeom>
          <a:noFill/>
          <a:ln w="9525">
            <a:noFill/>
            <a:miter lim="800000"/>
            <a:headEnd/>
            <a:tailEnd/>
          </a:ln>
        </p:spPr>
        <p:txBody>
          <a:bodyPr wrap="square">
            <a:spAutoFit/>
          </a:bodyPr>
          <a:lstStyle/>
          <a:p>
            <a:pPr algn="just"/>
            <a:r>
              <a:rPr lang="en-US" sz="3200" dirty="0" smtClean="0"/>
              <a:t>Isotopic values of syndeformational calcite show little variation between Farnham Dome and a similar structure located ~40 km (Little Grand Wash).</a:t>
            </a:r>
            <a:r>
              <a:rPr lang="en-US" sz="3200" dirty="0" smtClean="0">
                <a:latin typeface="+mn-lt"/>
              </a:rPr>
              <a:t> </a:t>
            </a:r>
            <a:r>
              <a:rPr lang="en-US" sz="3200" dirty="0" err="1" smtClean="0">
                <a:latin typeface="+mn-lt"/>
              </a:rPr>
              <a:t>Vrolijk</a:t>
            </a:r>
            <a:r>
              <a:rPr lang="en-US" sz="3200" dirty="0" smtClean="0">
                <a:latin typeface="+mn-lt"/>
              </a:rPr>
              <a:t> and others (2005) estimate a temperature of 100 to 125°C for juxtaposed units at LGW based on a 38 Ma age of authigenic I/S and a regional basin model.  We calculate a range of values representing </a:t>
            </a:r>
            <a:r>
              <a:rPr lang="el-GR" sz="3200" dirty="0" smtClean="0">
                <a:cs typeface="Calibri"/>
              </a:rPr>
              <a:t>δ</a:t>
            </a:r>
            <a:r>
              <a:rPr lang="en-US" sz="3200" baseline="30000" dirty="0" smtClean="0">
                <a:cs typeface="Calibri"/>
              </a:rPr>
              <a:t>13</a:t>
            </a:r>
            <a:r>
              <a:rPr lang="en-US" sz="3200" dirty="0" smtClean="0">
                <a:cs typeface="Calibri"/>
              </a:rPr>
              <a:t>C(</a:t>
            </a:r>
            <a:r>
              <a:rPr lang="en-US" sz="3200" dirty="0" smtClean="0">
                <a:latin typeface="+mn-lt"/>
              </a:rPr>
              <a:t>HCO</a:t>
            </a:r>
            <a:r>
              <a:rPr lang="en-US" sz="3200" baseline="-25000" dirty="0" smtClean="0">
                <a:latin typeface="+mn-lt"/>
              </a:rPr>
              <a:t>3</a:t>
            </a:r>
            <a:r>
              <a:rPr lang="en-US" sz="3200" baseline="30000" dirty="0" smtClean="0">
                <a:latin typeface="+mn-lt"/>
              </a:rPr>
              <a:t>-</a:t>
            </a:r>
            <a:r>
              <a:rPr lang="en-US" sz="3200" dirty="0" smtClean="0">
                <a:latin typeface="+mn-lt"/>
              </a:rPr>
              <a:t>) and </a:t>
            </a:r>
            <a:r>
              <a:rPr lang="el-GR" sz="3200" dirty="0" smtClean="0">
                <a:cs typeface="Calibri"/>
              </a:rPr>
              <a:t>δ</a:t>
            </a:r>
            <a:r>
              <a:rPr lang="en-US" sz="3200" baseline="30000" dirty="0" smtClean="0">
                <a:cs typeface="Calibri"/>
              </a:rPr>
              <a:t>18</a:t>
            </a:r>
            <a:r>
              <a:rPr lang="en-US" sz="3200" dirty="0" smtClean="0">
                <a:cs typeface="Calibri"/>
              </a:rPr>
              <a:t>O(H</a:t>
            </a:r>
            <a:r>
              <a:rPr lang="en-US" sz="3200" baseline="-25000" dirty="0" smtClean="0">
                <a:cs typeface="Calibri"/>
              </a:rPr>
              <a:t>2</a:t>
            </a:r>
            <a:r>
              <a:rPr lang="en-US" sz="3200" dirty="0" smtClean="0">
                <a:cs typeface="Calibri"/>
              </a:rPr>
              <a:t>O) in equilibrium with the sampled calcite from 100 to 125</a:t>
            </a:r>
            <a:r>
              <a:rPr lang="en-US" sz="3200" dirty="0" smtClean="0"/>
              <a:t>°C. Morgan (2008) proposed that CO</a:t>
            </a:r>
            <a:r>
              <a:rPr lang="en-US" sz="3200" baseline="-25000" dirty="0" smtClean="0"/>
              <a:t>2</a:t>
            </a:r>
            <a:r>
              <a:rPr lang="en-US" sz="3200" dirty="0" smtClean="0"/>
              <a:t> may be sourced from decomposition of carbonates in the Uinta basin to the north. Isotopic composition of Uinta basin formation waters are shown (yellow circles). Isotopic composition of Navajo waters are represented by blue triangles. </a:t>
            </a:r>
            <a:endParaRPr lang="en-US" sz="3200" dirty="0" smtClean="0">
              <a:latin typeface="+mn-lt"/>
            </a:endParaRPr>
          </a:p>
        </p:txBody>
      </p:sp>
      <p:pic>
        <p:nvPicPr>
          <p:cNvPr id="30" name="Picture 29" descr="SLU Logo.bmp"/>
          <p:cNvPicPr>
            <a:picLocks noChangeAspect="1"/>
          </p:cNvPicPr>
          <p:nvPr/>
        </p:nvPicPr>
        <p:blipFill>
          <a:blip r:embed="rId4" cstate="print"/>
          <a:stretch>
            <a:fillRect/>
          </a:stretch>
        </p:blipFill>
        <p:spPr>
          <a:xfrm>
            <a:off x="461500" y="244543"/>
            <a:ext cx="3147190" cy="4279832"/>
          </a:xfrm>
          <a:prstGeom prst="rect">
            <a:avLst/>
          </a:prstGeom>
        </p:spPr>
      </p:pic>
      <p:sp>
        <p:nvSpPr>
          <p:cNvPr id="53" name="Rectangle 167"/>
          <p:cNvSpPr>
            <a:spLocks noChangeArrowheads="1"/>
          </p:cNvSpPr>
          <p:nvPr/>
        </p:nvSpPr>
        <p:spPr bwMode="auto">
          <a:xfrm>
            <a:off x="15006918" y="11458201"/>
            <a:ext cx="13339483" cy="979488"/>
          </a:xfrm>
          <a:prstGeom prst="rect">
            <a:avLst/>
          </a:prstGeom>
          <a:gradFill rotWithShape="0">
            <a:gsLst>
              <a:gs pos="0">
                <a:srgbClr val="000D4C"/>
              </a:gs>
              <a:gs pos="50000">
                <a:srgbClr val="434D7B"/>
              </a:gs>
              <a:gs pos="100000">
                <a:srgbClr val="000D4C"/>
              </a:gs>
            </a:gsLst>
            <a:lin ang="5400000" scaled="1"/>
          </a:gradFill>
          <a:ln w="9525">
            <a:solidFill>
              <a:schemeClr val="tx1"/>
            </a:solidFill>
            <a:miter lim="800000"/>
            <a:headEnd/>
            <a:tailEnd/>
          </a:ln>
        </p:spPr>
        <p:txBody>
          <a:bodyPr wrap="none" lIns="137160" tIns="68580" rIns="137160" bIns="68580" anchor="ctr"/>
          <a:lstStyle/>
          <a:p>
            <a:pPr algn="ctr" defTabSz="3762375"/>
            <a:r>
              <a:rPr lang="en-US" sz="5800" b="1" dirty="0" smtClean="0">
                <a:solidFill>
                  <a:schemeClr val="bg1"/>
                </a:solidFill>
              </a:rPr>
              <a:t>Field Work</a:t>
            </a:r>
            <a:endParaRPr lang="en-US" sz="5800" b="1" dirty="0">
              <a:solidFill>
                <a:schemeClr val="bg1"/>
              </a:solidFill>
            </a:endParaRPr>
          </a:p>
        </p:txBody>
      </p:sp>
      <p:sp>
        <p:nvSpPr>
          <p:cNvPr id="66" name="TextBox 26"/>
          <p:cNvSpPr txBox="1">
            <a:spLocks noChangeArrowheads="1"/>
          </p:cNvSpPr>
          <p:nvPr/>
        </p:nvSpPr>
        <p:spPr bwMode="auto">
          <a:xfrm>
            <a:off x="15506700" y="30789110"/>
            <a:ext cx="12877799" cy="1200329"/>
          </a:xfrm>
          <a:prstGeom prst="rect">
            <a:avLst/>
          </a:prstGeom>
          <a:noFill/>
          <a:ln w="9525">
            <a:noFill/>
            <a:miter lim="800000"/>
            <a:headEnd/>
            <a:tailEnd/>
          </a:ln>
        </p:spPr>
        <p:txBody>
          <a:bodyPr wrap="square">
            <a:spAutoFit/>
          </a:bodyPr>
          <a:lstStyle/>
          <a:p>
            <a:pPr algn="just"/>
            <a:r>
              <a:rPr lang="en-US" sz="2400" b="1" dirty="0" smtClean="0"/>
              <a:t>Figure 2. Photos of structural features  from various localities. (a) striated fault surface; (b) calcite-filled vein set; (c) overturned bedding; (d) fault gouge; (e) slickensided calcite in dilational jog; (f) deformation bands; (g) en-echelon vein array.</a:t>
            </a:r>
            <a:endParaRPr lang="en-US" sz="2400" dirty="0" smtClean="0"/>
          </a:p>
        </p:txBody>
      </p:sp>
      <p:sp>
        <p:nvSpPr>
          <p:cNvPr id="68" name="TextBox 67"/>
          <p:cNvSpPr txBox="1"/>
          <p:nvPr/>
        </p:nvSpPr>
        <p:spPr>
          <a:xfrm>
            <a:off x="16002000" y="19259550"/>
            <a:ext cx="533400" cy="584775"/>
          </a:xfrm>
          <a:prstGeom prst="rect">
            <a:avLst/>
          </a:prstGeom>
          <a:noFill/>
        </p:spPr>
        <p:txBody>
          <a:bodyPr wrap="square" rtlCol="0">
            <a:spAutoFit/>
          </a:bodyPr>
          <a:lstStyle/>
          <a:p>
            <a:r>
              <a:rPr lang="en-US" sz="3200" dirty="0" smtClean="0">
                <a:solidFill>
                  <a:schemeClr val="bg1"/>
                </a:solidFill>
              </a:rPr>
              <a:t>b</a:t>
            </a:r>
            <a:endParaRPr lang="en-US" sz="3200" dirty="0">
              <a:solidFill>
                <a:schemeClr val="bg1"/>
              </a:solidFill>
            </a:endParaRPr>
          </a:p>
        </p:txBody>
      </p:sp>
      <p:sp>
        <p:nvSpPr>
          <p:cNvPr id="69" name="TextBox 68"/>
          <p:cNvSpPr txBox="1"/>
          <p:nvPr/>
        </p:nvSpPr>
        <p:spPr>
          <a:xfrm>
            <a:off x="18973800" y="19259550"/>
            <a:ext cx="533400" cy="584775"/>
          </a:xfrm>
          <a:prstGeom prst="rect">
            <a:avLst/>
          </a:prstGeom>
          <a:noFill/>
        </p:spPr>
        <p:txBody>
          <a:bodyPr wrap="square" rtlCol="0">
            <a:spAutoFit/>
          </a:bodyPr>
          <a:lstStyle/>
          <a:p>
            <a:r>
              <a:rPr lang="en-US" sz="3200" dirty="0" smtClean="0">
                <a:solidFill>
                  <a:schemeClr val="bg1"/>
                </a:solidFill>
              </a:rPr>
              <a:t>c</a:t>
            </a:r>
            <a:endParaRPr lang="en-US" sz="3200" dirty="0">
              <a:solidFill>
                <a:schemeClr val="bg1"/>
              </a:solidFill>
            </a:endParaRPr>
          </a:p>
        </p:txBody>
      </p:sp>
      <p:sp>
        <p:nvSpPr>
          <p:cNvPr id="70" name="TextBox 69"/>
          <p:cNvSpPr txBox="1"/>
          <p:nvPr/>
        </p:nvSpPr>
        <p:spPr>
          <a:xfrm>
            <a:off x="22745700" y="19221450"/>
            <a:ext cx="533400" cy="584775"/>
          </a:xfrm>
          <a:prstGeom prst="rect">
            <a:avLst/>
          </a:prstGeom>
          <a:noFill/>
        </p:spPr>
        <p:txBody>
          <a:bodyPr wrap="square" rtlCol="0">
            <a:spAutoFit/>
          </a:bodyPr>
          <a:lstStyle/>
          <a:p>
            <a:r>
              <a:rPr lang="en-US" sz="3200" dirty="0" smtClean="0">
                <a:solidFill>
                  <a:schemeClr val="bg1"/>
                </a:solidFill>
              </a:rPr>
              <a:t>d</a:t>
            </a:r>
            <a:endParaRPr lang="en-US" sz="3200" dirty="0">
              <a:solidFill>
                <a:schemeClr val="bg1"/>
              </a:solidFill>
            </a:endParaRPr>
          </a:p>
        </p:txBody>
      </p:sp>
      <p:sp>
        <p:nvSpPr>
          <p:cNvPr id="77" name="TextBox 379"/>
          <p:cNvSpPr txBox="1">
            <a:spLocks noChangeArrowheads="1"/>
          </p:cNvSpPr>
          <p:nvPr/>
        </p:nvSpPr>
        <p:spPr bwMode="auto">
          <a:xfrm>
            <a:off x="0" y="5005387"/>
            <a:ext cx="43891200" cy="1754306"/>
          </a:xfrm>
          <a:prstGeom prst="rect">
            <a:avLst/>
          </a:prstGeom>
          <a:noFill/>
          <a:ln w="9525">
            <a:noFill/>
            <a:miter lim="800000"/>
            <a:headEnd/>
            <a:tailEnd/>
          </a:ln>
        </p:spPr>
        <p:txBody>
          <a:bodyPr wrap="square" lIns="91426" tIns="45710" rIns="91426" bIns="45710">
            <a:spAutoFit/>
          </a:bodyPr>
          <a:lstStyle/>
          <a:p>
            <a:pPr marL="6229350" indent="514350">
              <a:buFont typeface="Arial" pitchFamily="34" charset="0"/>
              <a:buChar char="•"/>
            </a:pPr>
            <a:r>
              <a:rPr lang="en-US" sz="3600" b="1" i="1" dirty="0"/>
              <a:t> </a:t>
            </a:r>
            <a:r>
              <a:rPr lang="en-US" sz="3600" b="1" i="1" dirty="0" smtClean="0"/>
              <a:t>Calcite samples were collected for stable isotope analysis to constrain sources of fluids migrating along faults and fractures.</a:t>
            </a:r>
          </a:p>
          <a:p>
            <a:pPr marL="6229350" indent="514350">
              <a:buFont typeface="Arial" pitchFamily="34" charset="0"/>
              <a:buChar char="•"/>
            </a:pPr>
            <a:r>
              <a:rPr lang="en-US" sz="3600" b="1" i="1" dirty="0" smtClean="0"/>
              <a:t>Stress inversion was performed on structural data to constrain principal stress directions.</a:t>
            </a:r>
          </a:p>
          <a:p>
            <a:pPr marL="6229350" indent="514350">
              <a:buFont typeface="Arial" pitchFamily="34" charset="0"/>
              <a:buChar char="•"/>
            </a:pPr>
            <a:r>
              <a:rPr lang="en-US" sz="3600" b="1" i="1" dirty="0" smtClean="0"/>
              <a:t>Our results are consistent with fluid mobilization along detachment and thrust faults during Sevier-age deformation.</a:t>
            </a:r>
          </a:p>
        </p:txBody>
      </p:sp>
      <p:sp>
        <p:nvSpPr>
          <p:cNvPr id="65" name="TextBox 381"/>
          <p:cNvSpPr txBox="1">
            <a:spLocks noChangeArrowheads="1"/>
          </p:cNvSpPr>
          <p:nvPr/>
        </p:nvSpPr>
        <p:spPr bwMode="auto">
          <a:xfrm>
            <a:off x="14953129" y="12780963"/>
            <a:ext cx="13355171" cy="6001623"/>
          </a:xfrm>
          <a:prstGeom prst="rect">
            <a:avLst/>
          </a:prstGeom>
          <a:noFill/>
          <a:ln w="9525">
            <a:noFill/>
            <a:miter lim="800000"/>
            <a:headEnd/>
            <a:tailEnd/>
          </a:ln>
        </p:spPr>
        <p:txBody>
          <a:bodyPr wrap="square" lIns="91426" tIns="45710" rIns="91426" bIns="45710">
            <a:spAutoFit/>
          </a:bodyPr>
          <a:lstStyle/>
          <a:p>
            <a:pPr algn="just"/>
            <a:r>
              <a:rPr lang="en-US" sz="3200" dirty="0" smtClean="0">
                <a:latin typeface="+mn-lt"/>
              </a:rPr>
              <a:t>Approximately 250 structural measurements were made on </a:t>
            </a:r>
            <a:r>
              <a:rPr lang="en-US" sz="3200" dirty="0" err="1" smtClean="0">
                <a:latin typeface="+mn-lt"/>
              </a:rPr>
              <a:t>mesofault</a:t>
            </a:r>
            <a:r>
              <a:rPr lang="en-US" sz="3200" dirty="0" smtClean="0">
                <a:latin typeface="+mn-lt"/>
              </a:rPr>
              <a:t> surfaces, calcite-filled veins, bedding planes, deformation bands, and en echelon vein arrays (Fig. 2). Majority of measurements were taken from the Dakota Sandstone. Mesoscopic structures are characterized by: (1) conjugate sets of reverse and normal faults oriented perpendicular to the fold axis and at high angles to bedding; (2) conjugate sets of strike-slip faults oriented parallel to the fold axis; (3) deformation bands; (4) calcite-filled en echelon vein arrays; and (5) calcite-filled fractures.</a:t>
            </a:r>
          </a:p>
          <a:p>
            <a:pPr algn="just"/>
            <a:endParaRPr lang="en-US" sz="3200" dirty="0" smtClean="0">
              <a:latin typeface="+mn-lt"/>
            </a:endParaRPr>
          </a:p>
          <a:p>
            <a:pPr algn="just"/>
            <a:r>
              <a:rPr lang="en-US" sz="3200" dirty="0" smtClean="0"/>
              <a:t>Approximately 120 samples were collected for stable isotope analysis of calcite veins and slickensides.</a:t>
            </a:r>
          </a:p>
          <a:p>
            <a:pPr algn="just"/>
            <a:endParaRPr lang="en-US" sz="3200" dirty="0">
              <a:latin typeface="+mn-lt"/>
            </a:endParaRPr>
          </a:p>
        </p:txBody>
      </p:sp>
      <p:grpSp>
        <p:nvGrpSpPr>
          <p:cNvPr id="49" name="Group 48"/>
          <p:cNvGrpSpPr/>
          <p:nvPr/>
        </p:nvGrpSpPr>
        <p:grpSpPr>
          <a:xfrm>
            <a:off x="15059025" y="19259549"/>
            <a:ext cx="13630275" cy="10601326"/>
            <a:chOff x="15544800" y="21374100"/>
            <a:chExt cx="12801600" cy="9677400"/>
          </a:xfrm>
        </p:grpSpPr>
        <p:grpSp>
          <p:nvGrpSpPr>
            <p:cNvPr id="64" name="Group 63"/>
            <p:cNvGrpSpPr/>
            <p:nvPr/>
          </p:nvGrpSpPr>
          <p:grpSpPr>
            <a:xfrm>
              <a:off x="15544800" y="21374100"/>
              <a:ext cx="12801600" cy="9677400"/>
              <a:chOff x="12134850" y="17735550"/>
              <a:chExt cx="11239500" cy="6305550"/>
            </a:xfrm>
          </p:grpSpPr>
          <p:sp>
            <p:nvSpPr>
              <p:cNvPr id="63" name="Rectangle 62"/>
              <p:cNvSpPr/>
              <p:nvPr/>
            </p:nvSpPr>
            <p:spPr bwMode="auto">
              <a:xfrm>
                <a:off x="12134850" y="17735550"/>
                <a:ext cx="11239500" cy="6305550"/>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pic>
            <p:nvPicPr>
              <p:cNvPr id="54" name="Picture 53" descr="FD12 006 - Striated and Polished Surface.jpg"/>
              <p:cNvPicPr>
                <a:picLocks noChangeAspect="1"/>
              </p:cNvPicPr>
              <p:nvPr/>
            </p:nvPicPr>
            <p:blipFill>
              <a:blip r:embed="rId5" cstate="print"/>
              <a:stretch>
                <a:fillRect/>
              </a:stretch>
            </p:blipFill>
            <p:spPr>
              <a:xfrm>
                <a:off x="12258675" y="17868901"/>
                <a:ext cx="2073688" cy="2764916"/>
              </a:xfrm>
              <a:prstGeom prst="rect">
                <a:avLst/>
              </a:prstGeom>
            </p:spPr>
          </p:pic>
          <p:pic>
            <p:nvPicPr>
              <p:cNvPr id="56" name="Picture 55" descr="FD12 020 - Deformation bands.jpg"/>
              <p:cNvPicPr>
                <a:picLocks noChangeAspect="1"/>
              </p:cNvPicPr>
              <p:nvPr/>
            </p:nvPicPr>
            <p:blipFill>
              <a:blip r:embed="rId6" cstate="print"/>
              <a:stretch>
                <a:fillRect/>
              </a:stretch>
            </p:blipFill>
            <p:spPr>
              <a:xfrm>
                <a:off x="14744699" y="20774025"/>
                <a:ext cx="4229101" cy="3171827"/>
              </a:xfrm>
              <a:prstGeom prst="rect">
                <a:avLst/>
              </a:prstGeom>
            </p:spPr>
          </p:pic>
          <p:pic>
            <p:nvPicPr>
              <p:cNvPr id="57" name="Picture 56" descr="FD12 021 - En Echelon Veins arrays.jpg"/>
              <p:cNvPicPr>
                <a:picLocks noChangeAspect="1"/>
              </p:cNvPicPr>
              <p:nvPr/>
            </p:nvPicPr>
            <p:blipFill>
              <a:blip r:embed="rId7" cstate="print"/>
              <a:stretch>
                <a:fillRect/>
              </a:stretch>
            </p:blipFill>
            <p:spPr>
              <a:xfrm>
                <a:off x="19126200" y="20821650"/>
                <a:ext cx="4133850" cy="3100388"/>
              </a:xfrm>
              <a:prstGeom prst="rect">
                <a:avLst/>
              </a:prstGeom>
            </p:spPr>
          </p:pic>
          <p:pic>
            <p:nvPicPr>
              <p:cNvPr id="58" name="Picture 57" descr="FD12 042 - Overturned beds near thrust.jpg"/>
              <p:cNvPicPr>
                <a:picLocks noChangeAspect="1"/>
              </p:cNvPicPr>
              <p:nvPr/>
            </p:nvPicPr>
            <p:blipFill>
              <a:blip r:embed="rId8" cstate="print"/>
              <a:srcRect t="11450" b="16031"/>
              <a:stretch>
                <a:fillRect/>
              </a:stretch>
            </p:blipFill>
            <p:spPr>
              <a:xfrm>
                <a:off x="16707231" y="17887950"/>
                <a:ext cx="2876169" cy="2714625"/>
              </a:xfrm>
              <a:prstGeom prst="rect">
                <a:avLst/>
              </a:prstGeom>
            </p:spPr>
          </p:pic>
          <p:pic>
            <p:nvPicPr>
              <p:cNvPr id="59" name="Picture 58" descr="FD12 061 - Gouge.jpg"/>
              <p:cNvPicPr>
                <a:picLocks noChangeAspect="1"/>
              </p:cNvPicPr>
              <p:nvPr/>
            </p:nvPicPr>
            <p:blipFill>
              <a:blip r:embed="rId9" cstate="print"/>
              <a:stretch>
                <a:fillRect/>
              </a:stretch>
            </p:blipFill>
            <p:spPr>
              <a:xfrm>
                <a:off x="19733133" y="17916524"/>
                <a:ext cx="3543301" cy="2657476"/>
              </a:xfrm>
              <a:prstGeom prst="rect">
                <a:avLst/>
              </a:prstGeom>
            </p:spPr>
          </p:pic>
          <p:pic>
            <p:nvPicPr>
              <p:cNvPr id="61" name="Picture 60" descr="FD12 055 - Veins Sets.jpg"/>
              <p:cNvPicPr>
                <a:picLocks noChangeAspect="1"/>
              </p:cNvPicPr>
              <p:nvPr/>
            </p:nvPicPr>
            <p:blipFill>
              <a:blip r:embed="rId10" cstate="print"/>
              <a:srcRect l="6379" r="36724"/>
              <a:stretch>
                <a:fillRect/>
              </a:stretch>
            </p:blipFill>
            <p:spPr>
              <a:xfrm>
                <a:off x="14478000" y="17868900"/>
                <a:ext cx="2095500" cy="2762250"/>
              </a:xfrm>
              <a:prstGeom prst="rect">
                <a:avLst/>
              </a:prstGeom>
            </p:spPr>
          </p:pic>
          <p:pic>
            <p:nvPicPr>
              <p:cNvPr id="62" name="Picture 61" descr="FD12 027 - Veins filling dilational jog.jpg"/>
              <p:cNvPicPr>
                <a:picLocks noChangeAspect="1"/>
              </p:cNvPicPr>
              <p:nvPr/>
            </p:nvPicPr>
            <p:blipFill>
              <a:blip r:embed="rId11" cstate="print"/>
              <a:stretch>
                <a:fillRect/>
              </a:stretch>
            </p:blipFill>
            <p:spPr>
              <a:xfrm>
                <a:off x="12220955" y="20783550"/>
                <a:ext cx="2343151" cy="3124200"/>
              </a:xfrm>
              <a:prstGeom prst="rect">
                <a:avLst/>
              </a:prstGeom>
            </p:spPr>
          </p:pic>
        </p:grpSp>
        <p:sp>
          <p:nvSpPr>
            <p:cNvPr id="75" name="TextBox 74"/>
            <p:cNvSpPr txBox="1"/>
            <p:nvPr/>
          </p:nvSpPr>
          <p:spPr>
            <a:xfrm>
              <a:off x="27641550" y="30022800"/>
              <a:ext cx="533400" cy="830997"/>
            </a:xfrm>
            <a:prstGeom prst="rect">
              <a:avLst/>
            </a:prstGeom>
            <a:noFill/>
          </p:spPr>
          <p:txBody>
            <a:bodyPr wrap="square" rtlCol="0">
              <a:spAutoFit/>
            </a:bodyPr>
            <a:lstStyle/>
            <a:p>
              <a:r>
                <a:rPr lang="en-US" sz="4800" dirty="0" smtClean="0">
                  <a:solidFill>
                    <a:schemeClr val="bg1"/>
                  </a:solidFill>
                </a:rPr>
                <a:t>g</a:t>
              </a:r>
              <a:endParaRPr lang="en-US" sz="4800" dirty="0">
                <a:solidFill>
                  <a:schemeClr val="bg1"/>
                </a:solidFill>
              </a:endParaRPr>
            </a:p>
          </p:txBody>
        </p:sp>
        <p:sp>
          <p:nvSpPr>
            <p:cNvPr id="102" name="TextBox 101"/>
            <p:cNvSpPr txBox="1"/>
            <p:nvPr/>
          </p:nvSpPr>
          <p:spPr>
            <a:xfrm>
              <a:off x="22718863" y="30022800"/>
              <a:ext cx="533400" cy="830997"/>
            </a:xfrm>
            <a:prstGeom prst="rect">
              <a:avLst/>
            </a:prstGeom>
            <a:noFill/>
          </p:spPr>
          <p:txBody>
            <a:bodyPr wrap="square" rtlCol="0">
              <a:spAutoFit/>
            </a:bodyPr>
            <a:lstStyle/>
            <a:p>
              <a:r>
                <a:rPr lang="en-US" sz="4800" dirty="0" smtClean="0">
                  <a:solidFill>
                    <a:schemeClr val="bg1"/>
                  </a:solidFill>
                </a:rPr>
                <a:t>f</a:t>
              </a:r>
              <a:endParaRPr lang="en-US" sz="4800" dirty="0">
                <a:solidFill>
                  <a:schemeClr val="bg1"/>
                </a:solidFill>
              </a:endParaRPr>
            </a:p>
          </p:txBody>
        </p:sp>
        <p:sp>
          <p:nvSpPr>
            <p:cNvPr id="104" name="TextBox 103"/>
            <p:cNvSpPr txBox="1"/>
            <p:nvPr/>
          </p:nvSpPr>
          <p:spPr>
            <a:xfrm>
              <a:off x="27698700" y="24898350"/>
              <a:ext cx="533400" cy="830997"/>
            </a:xfrm>
            <a:prstGeom prst="rect">
              <a:avLst/>
            </a:prstGeom>
            <a:noFill/>
          </p:spPr>
          <p:txBody>
            <a:bodyPr wrap="square" rtlCol="0">
              <a:spAutoFit/>
            </a:bodyPr>
            <a:lstStyle/>
            <a:p>
              <a:r>
                <a:rPr lang="en-US" sz="4800" dirty="0" smtClean="0">
                  <a:solidFill>
                    <a:schemeClr val="bg1"/>
                  </a:solidFill>
                </a:rPr>
                <a:t>d</a:t>
              </a:r>
              <a:endParaRPr lang="en-US" sz="4800" dirty="0">
                <a:solidFill>
                  <a:schemeClr val="bg1"/>
                </a:solidFill>
              </a:endParaRPr>
            </a:p>
          </p:txBody>
        </p:sp>
        <p:sp>
          <p:nvSpPr>
            <p:cNvPr id="105" name="TextBox 104"/>
            <p:cNvSpPr txBox="1"/>
            <p:nvPr/>
          </p:nvSpPr>
          <p:spPr>
            <a:xfrm>
              <a:off x="23488650" y="24917400"/>
              <a:ext cx="533400" cy="830997"/>
            </a:xfrm>
            <a:prstGeom prst="rect">
              <a:avLst/>
            </a:prstGeom>
            <a:noFill/>
          </p:spPr>
          <p:txBody>
            <a:bodyPr wrap="square" rtlCol="0">
              <a:spAutoFit/>
            </a:bodyPr>
            <a:lstStyle/>
            <a:p>
              <a:r>
                <a:rPr lang="en-US" sz="4800" dirty="0" smtClean="0">
                  <a:solidFill>
                    <a:schemeClr val="bg1"/>
                  </a:solidFill>
                </a:rPr>
                <a:t>c</a:t>
              </a:r>
              <a:endParaRPr lang="en-US" sz="4800" dirty="0">
                <a:solidFill>
                  <a:schemeClr val="bg1"/>
                </a:solidFill>
              </a:endParaRPr>
            </a:p>
          </p:txBody>
        </p:sp>
        <p:sp>
          <p:nvSpPr>
            <p:cNvPr id="106" name="TextBox 105"/>
            <p:cNvSpPr txBox="1"/>
            <p:nvPr/>
          </p:nvSpPr>
          <p:spPr>
            <a:xfrm>
              <a:off x="20040600" y="24993600"/>
              <a:ext cx="533400" cy="830997"/>
            </a:xfrm>
            <a:prstGeom prst="rect">
              <a:avLst/>
            </a:prstGeom>
            <a:noFill/>
          </p:spPr>
          <p:txBody>
            <a:bodyPr wrap="square" rtlCol="0">
              <a:spAutoFit/>
            </a:bodyPr>
            <a:lstStyle/>
            <a:p>
              <a:r>
                <a:rPr lang="en-US" sz="4800" dirty="0" smtClean="0">
                  <a:solidFill>
                    <a:schemeClr val="bg1"/>
                  </a:solidFill>
                </a:rPr>
                <a:t>b</a:t>
              </a:r>
              <a:endParaRPr lang="en-US" sz="4800" dirty="0">
                <a:solidFill>
                  <a:schemeClr val="bg1"/>
                </a:solidFill>
              </a:endParaRPr>
            </a:p>
          </p:txBody>
        </p:sp>
        <p:sp>
          <p:nvSpPr>
            <p:cNvPr id="107" name="TextBox 106"/>
            <p:cNvSpPr txBox="1"/>
            <p:nvPr/>
          </p:nvSpPr>
          <p:spPr>
            <a:xfrm>
              <a:off x="17526000" y="24974550"/>
              <a:ext cx="533400" cy="830997"/>
            </a:xfrm>
            <a:prstGeom prst="rect">
              <a:avLst/>
            </a:prstGeom>
            <a:noFill/>
          </p:spPr>
          <p:txBody>
            <a:bodyPr wrap="square" rtlCol="0">
              <a:spAutoFit/>
            </a:bodyPr>
            <a:lstStyle/>
            <a:p>
              <a:r>
                <a:rPr lang="en-US" sz="4800" dirty="0" smtClean="0">
                  <a:solidFill>
                    <a:schemeClr val="bg1"/>
                  </a:solidFill>
                </a:rPr>
                <a:t>a</a:t>
              </a:r>
              <a:endParaRPr lang="en-US" sz="4800" dirty="0">
                <a:solidFill>
                  <a:schemeClr val="bg1"/>
                </a:solidFill>
              </a:endParaRPr>
            </a:p>
          </p:txBody>
        </p:sp>
      </p:grpSp>
      <p:sp>
        <p:nvSpPr>
          <p:cNvPr id="48" name="TextBox 26"/>
          <p:cNvSpPr txBox="1">
            <a:spLocks noChangeArrowheads="1"/>
          </p:cNvSpPr>
          <p:nvPr/>
        </p:nvSpPr>
        <p:spPr bwMode="auto">
          <a:xfrm>
            <a:off x="30441901" y="30821495"/>
            <a:ext cx="12820649" cy="1200329"/>
          </a:xfrm>
          <a:prstGeom prst="rect">
            <a:avLst/>
          </a:prstGeom>
          <a:noFill/>
          <a:ln w="9525">
            <a:noFill/>
            <a:miter lim="800000"/>
            <a:headEnd/>
            <a:tailEnd/>
          </a:ln>
        </p:spPr>
        <p:txBody>
          <a:bodyPr wrap="square">
            <a:spAutoFit/>
          </a:bodyPr>
          <a:lstStyle/>
          <a:p>
            <a:pPr algn="just"/>
            <a:r>
              <a:rPr lang="en-US" sz="2400" b="1" dirty="0" smtClean="0"/>
              <a:t>Figure 3. Stable isotope (δ</a:t>
            </a:r>
            <a:r>
              <a:rPr lang="en-US" sz="2400" b="1" baseline="30000" dirty="0" smtClean="0"/>
              <a:t>18</a:t>
            </a:r>
            <a:r>
              <a:rPr lang="en-US" sz="2400" b="1" dirty="0" smtClean="0"/>
              <a:t>O VSMOW and δ</a:t>
            </a:r>
            <a:r>
              <a:rPr lang="en-US" sz="2400" b="1" baseline="30000" dirty="0" smtClean="0"/>
              <a:t>13</a:t>
            </a:r>
            <a:r>
              <a:rPr lang="en-US" sz="2400" b="1" dirty="0" smtClean="0"/>
              <a:t>C VPDB)</a:t>
            </a:r>
            <a:r>
              <a:rPr lang="en-US" sz="2400" b="1" dirty="0"/>
              <a:t> </a:t>
            </a:r>
            <a:r>
              <a:rPr lang="en-US" sz="2400" b="1" dirty="0" smtClean="0"/>
              <a:t>. Blue box represents the isotopic composition of water in equilibrium with FD slickensides and veins at temperatures ranging from 100°C to 125°C.</a:t>
            </a:r>
          </a:p>
        </p:txBody>
      </p:sp>
      <p:pic>
        <p:nvPicPr>
          <p:cNvPr id="52" name="Picture 51" descr="north13.gif"/>
          <p:cNvPicPr>
            <a:picLocks noChangeAspect="1"/>
          </p:cNvPicPr>
          <p:nvPr/>
        </p:nvPicPr>
        <p:blipFill>
          <a:blip r:embed="rId12" cstate="print"/>
          <a:stretch>
            <a:fillRect/>
          </a:stretch>
        </p:blipFill>
        <p:spPr>
          <a:xfrm>
            <a:off x="1392011" y="21365945"/>
            <a:ext cx="189961" cy="1657090"/>
          </a:xfrm>
          <a:prstGeom prst="rect">
            <a:avLst/>
          </a:prstGeom>
        </p:spPr>
      </p:pic>
      <p:grpSp>
        <p:nvGrpSpPr>
          <p:cNvPr id="155" name="Group 154"/>
          <p:cNvGrpSpPr/>
          <p:nvPr/>
        </p:nvGrpSpPr>
        <p:grpSpPr>
          <a:xfrm>
            <a:off x="990600" y="16468164"/>
            <a:ext cx="12496751" cy="7219949"/>
            <a:chOff x="990600" y="16306800"/>
            <a:chExt cx="12496751" cy="7219949"/>
          </a:xfrm>
        </p:grpSpPr>
        <p:pic>
          <p:nvPicPr>
            <p:cNvPr id="50" name="Picture 8"/>
            <p:cNvPicPr>
              <a:picLocks noChangeAspect="1" noChangeArrowheads="1"/>
            </p:cNvPicPr>
            <p:nvPr/>
          </p:nvPicPr>
          <p:blipFill>
            <a:blip r:embed="rId13" cstate="print"/>
            <a:srcRect l="8929" t="14952" r="7619" b="7905"/>
            <a:stretch>
              <a:fillRect/>
            </a:stretch>
          </p:blipFill>
          <p:spPr bwMode="auto">
            <a:xfrm>
              <a:off x="990600" y="16306800"/>
              <a:ext cx="12496751" cy="7219949"/>
            </a:xfrm>
            <a:prstGeom prst="rect">
              <a:avLst/>
            </a:prstGeom>
            <a:noFill/>
            <a:ln w="9525">
              <a:noFill/>
              <a:miter lim="800000"/>
              <a:headEnd/>
              <a:tailEnd/>
            </a:ln>
          </p:spPr>
        </p:pic>
        <p:grpSp>
          <p:nvGrpSpPr>
            <p:cNvPr id="99" name="Group 98"/>
            <p:cNvGrpSpPr/>
            <p:nvPr/>
          </p:nvGrpSpPr>
          <p:grpSpPr>
            <a:xfrm>
              <a:off x="10814685" y="16421100"/>
              <a:ext cx="2634616" cy="4144522"/>
              <a:chOff x="508000" y="19697700"/>
              <a:chExt cx="5429439" cy="6768880"/>
            </a:xfrm>
          </p:grpSpPr>
          <p:pic>
            <p:nvPicPr>
              <p:cNvPr id="36" name="Picture 35" descr="utah-satellite-image-m.jpg"/>
              <p:cNvPicPr>
                <a:picLocks noChangeAspect="1"/>
              </p:cNvPicPr>
              <p:nvPr/>
            </p:nvPicPr>
            <p:blipFill>
              <a:blip r:embed="rId14" cstate="print"/>
              <a:stretch>
                <a:fillRect/>
              </a:stretch>
            </p:blipFill>
            <p:spPr>
              <a:xfrm>
                <a:off x="508000" y="19697700"/>
                <a:ext cx="5257800" cy="6684278"/>
              </a:xfrm>
              <a:prstGeom prst="rect">
                <a:avLst/>
              </a:prstGeom>
            </p:spPr>
          </p:pic>
          <p:pic>
            <p:nvPicPr>
              <p:cNvPr id="37" name="Picture 4"/>
              <p:cNvPicPr>
                <a:picLocks noChangeAspect="1" noChangeArrowheads="1"/>
              </p:cNvPicPr>
              <p:nvPr/>
            </p:nvPicPr>
            <p:blipFill>
              <a:blip r:embed="rId15" cstate="print"/>
              <a:srcRect/>
              <a:stretch>
                <a:fillRect/>
              </a:stretch>
            </p:blipFill>
            <p:spPr bwMode="auto">
              <a:xfrm>
                <a:off x="3702957" y="19744871"/>
                <a:ext cx="1955800" cy="1331863"/>
              </a:xfrm>
              <a:prstGeom prst="rect">
                <a:avLst/>
              </a:prstGeom>
              <a:noFill/>
              <a:ln w="9525">
                <a:noFill/>
                <a:miter lim="800000"/>
                <a:headEnd/>
                <a:tailEnd/>
              </a:ln>
            </p:spPr>
          </p:pic>
          <p:sp>
            <p:nvSpPr>
              <p:cNvPr id="39" name="Freeform 38"/>
              <p:cNvSpPr/>
              <p:nvPr/>
            </p:nvSpPr>
            <p:spPr>
              <a:xfrm>
                <a:off x="4056970" y="20193227"/>
                <a:ext cx="185737" cy="233362"/>
              </a:xfrm>
              <a:custGeom>
                <a:avLst/>
                <a:gdLst>
                  <a:gd name="connsiteX0" fmla="*/ 38100 w 185737"/>
                  <a:gd name="connsiteY0" fmla="*/ 0 h 233362"/>
                  <a:gd name="connsiteX1" fmla="*/ 128587 w 185737"/>
                  <a:gd name="connsiteY1" fmla="*/ 19050 h 233362"/>
                  <a:gd name="connsiteX2" fmla="*/ 123825 w 185737"/>
                  <a:gd name="connsiteY2" fmla="*/ 57150 h 233362"/>
                  <a:gd name="connsiteX3" fmla="*/ 185737 w 185737"/>
                  <a:gd name="connsiteY3" fmla="*/ 66675 h 233362"/>
                  <a:gd name="connsiteX4" fmla="*/ 171450 w 185737"/>
                  <a:gd name="connsiteY4" fmla="*/ 233362 h 233362"/>
                  <a:gd name="connsiteX5" fmla="*/ 0 w 185737"/>
                  <a:gd name="connsiteY5" fmla="*/ 209550 h 233362"/>
                  <a:gd name="connsiteX6" fmla="*/ 38100 w 185737"/>
                  <a:gd name="connsiteY6"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37" h="233362">
                    <a:moveTo>
                      <a:pt x="38100" y="0"/>
                    </a:moveTo>
                    <a:lnTo>
                      <a:pt x="128587" y="19050"/>
                    </a:lnTo>
                    <a:lnTo>
                      <a:pt x="123825" y="57150"/>
                    </a:lnTo>
                    <a:lnTo>
                      <a:pt x="185737" y="66675"/>
                    </a:lnTo>
                    <a:lnTo>
                      <a:pt x="171450" y="233362"/>
                    </a:lnTo>
                    <a:lnTo>
                      <a:pt x="0" y="209550"/>
                    </a:lnTo>
                    <a:lnTo>
                      <a:pt x="38100" y="0"/>
                    </a:lnTo>
                    <a:close/>
                  </a:path>
                </a:pathLst>
              </a:cu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p:cNvSpPr/>
              <p:nvPr/>
            </p:nvSpPr>
            <p:spPr>
              <a:xfrm>
                <a:off x="4116252" y="20314558"/>
                <a:ext cx="74748" cy="72571"/>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994378" y="23607485"/>
                <a:ext cx="2121908" cy="845259"/>
              </a:xfrm>
              <a:prstGeom prst="rect">
                <a:avLst/>
              </a:prstGeom>
              <a:noFill/>
            </p:spPr>
            <p:txBody>
              <a:bodyPr wrap="square" rtlCol="0">
                <a:spAutoFit/>
              </a:bodyPr>
              <a:lstStyle/>
              <a:p>
                <a:r>
                  <a:rPr lang="en-US" sz="2800" b="1" dirty="0" smtClean="0">
                    <a:solidFill>
                      <a:schemeClr val="bg1"/>
                    </a:solidFill>
                  </a:rPr>
                  <a:t>SRS</a:t>
                </a:r>
                <a:endParaRPr lang="en-US" sz="2800" b="1" dirty="0">
                  <a:solidFill>
                    <a:schemeClr val="bg1"/>
                  </a:solidFill>
                </a:endParaRPr>
              </a:p>
            </p:txBody>
          </p:sp>
          <p:pic>
            <p:nvPicPr>
              <p:cNvPr id="41" name="Picture 40" descr="north13.gif"/>
              <p:cNvPicPr>
                <a:picLocks noChangeAspect="1"/>
              </p:cNvPicPr>
              <p:nvPr/>
            </p:nvPicPr>
            <p:blipFill>
              <a:blip r:embed="rId12" cstate="print"/>
              <a:stretch>
                <a:fillRect/>
              </a:stretch>
            </p:blipFill>
            <p:spPr>
              <a:xfrm>
                <a:off x="821871" y="24924657"/>
                <a:ext cx="156030" cy="1238250"/>
              </a:xfrm>
              <a:prstGeom prst="rect">
                <a:avLst/>
              </a:prstGeom>
            </p:spPr>
          </p:pic>
          <p:sp>
            <p:nvSpPr>
              <p:cNvPr id="42" name="Freeform 41"/>
              <p:cNvSpPr/>
              <p:nvPr/>
            </p:nvSpPr>
            <p:spPr bwMode="auto">
              <a:xfrm>
                <a:off x="4198257" y="23876000"/>
                <a:ext cx="1553029" cy="2438400"/>
              </a:xfrm>
              <a:custGeom>
                <a:avLst/>
                <a:gdLst>
                  <a:gd name="connsiteX0" fmla="*/ 1451429 w 1451429"/>
                  <a:gd name="connsiteY0" fmla="*/ 870857 h 2438400"/>
                  <a:gd name="connsiteX1" fmla="*/ 1233714 w 1451429"/>
                  <a:gd name="connsiteY1" fmla="*/ 798286 h 2438400"/>
                  <a:gd name="connsiteX2" fmla="*/ 1146629 w 1451429"/>
                  <a:gd name="connsiteY2" fmla="*/ 566057 h 2438400"/>
                  <a:gd name="connsiteX3" fmla="*/ 943429 w 1451429"/>
                  <a:gd name="connsiteY3" fmla="*/ 290286 h 2438400"/>
                  <a:gd name="connsiteX4" fmla="*/ 696686 w 1451429"/>
                  <a:gd name="connsiteY4" fmla="*/ 130629 h 2438400"/>
                  <a:gd name="connsiteX5" fmla="*/ 449943 w 1451429"/>
                  <a:gd name="connsiteY5" fmla="*/ 0 h 2438400"/>
                  <a:gd name="connsiteX6" fmla="*/ 290286 w 1451429"/>
                  <a:gd name="connsiteY6" fmla="*/ 29029 h 2438400"/>
                  <a:gd name="connsiteX7" fmla="*/ 159657 w 1451429"/>
                  <a:gd name="connsiteY7" fmla="*/ 232229 h 2438400"/>
                  <a:gd name="connsiteX8" fmla="*/ 145143 w 1451429"/>
                  <a:gd name="connsiteY8" fmla="*/ 522514 h 2438400"/>
                  <a:gd name="connsiteX9" fmla="*/ 188686 w 1451429"/>
                  <a:gd name="connsiteY9" fmla="*/ 740229 h 2438400"/>
                  <a:gd name="connsiteX10" fmla="*/ 159657 w 1451429"/>
                  <a:gd name="connsiteY10" fmla="*/ 928914 h 2438400"/>
                  <a:gd name="connsiteX11" fmla="*/ 130629 w 1451429"/>
                  <a:gd name="connsiteY11" fmla="*/ 1117600 h 2438400"/>
                  <a:gd name="connsiteX12" fmla="*/ 72572 w 1451429"/>
                  <a:gd name="connsiteY12" fmla="*/ 1262743 h 2438400"/>
                  <a:gd name="connsiteX13" fmla="*/ 0 w 1451429"/>
                  <a:gd name="connsiteY13" fmla="*/ 1465943 h 2438400"/>
                  <a:gd name="connsiteX14" fmla="*/ 14514 w 1451429"/>
                  <a:gd name="connsiteY14" fmla="*/ 1698171 h 2438400"/>
                  <a:gd name="connsiteX15" fmla="*/ 145143 w 1451429"/>
                  <a:gd name="connsiteY15" fmla="*/ 1930400 h 2438400"/>
                  <a:gd name="connsiteX16" fmla="*/ 232229 w 1451429"/>
                  <a:gd name="connsiteY16" fmla="*/ 2104571 h 2438400"/>
                  <a:gd name="connsiteX17" fmla="*/ 290286 w 1451429"/>
                  <a:gd name="connsiteY17" fmla="*/ 2235200 h 2438400"/>
                  <a:gd name="connsiteX18" fmla="*/ 333829 w 1451429"/>
                  <a:gd name="connsiteY18" fmla="*/ 2394857 h 2438400"/>
                  <a:gd name="connsiteX19" fmla="*/ 348343 w 1451429"/>
                  <a:gd name="connsiteY19" fmla="*/ 2438400 h 2438400"/>
                  <a:gd name="connsiteX20" fmla="*/ 1451429 w 1451429"/>
                  <a:gd name="connsiteY20" fmla="*/ 2438400 h 2438400"/>
                  <a:gd name="connsiteX21" fmla="*/ 1451429 w 1451429"/>
                  <a:gd name="connsiteY21" fmla="*/ 870857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51429" h="2438400">
                    <a:moveTo>
                      <a:pt x="1451429" y="870857"/>
                    </a:moveTo>
                    <a:lnTo>
                      <a:pt x="1233714" y="798286"/>
                    </a:lnTo>
                    <a:lnTo>
                      <a:pt x="1146629" y="566057"/>
                    </a:lnTo>
                    <a:lnTo>
                      <a:pt x="943429" y="290286"/>
                    </a:lnTo>
                    <a:lnTo>
                      <a:pt x="696686" y="130629"/>
                    </a:lnTo>
                    <a:lnTo>
                      <a:pt x="449943" y="0"/>
                    </a:lnTo>
                    <a:lnTo>
                      <a:pt x="290286" y="29029"/>
                    </a:lnTo>
                    <a:lnTo>
                      <a:pt x="159657" y="232229"/>
                    </a:lnTo>
                    <a:lnTo>
                      <a:pt x="145143" y="522514"/>
                    </a:lnTo>
                    <a:lnTo>
                      <a:pt x="188686" y="740229"/>
                    </a:lnTo>
                    <a:lnTo>
                      <a:pt x="159657" y="928914"/>
                    </a:lnTo>
                    <a:lnTo>
                      <a:pt x="130629" y="1117600"/>
                    </a:lnTo>
                    <a:lnTo>
                      <a:pt x="72572" y="1262743"/>
                    </a:lnTo>
                    <a:lnTo>
                      <a:pt x="0" y="1465943"/>
                    </a:lnTo>
                    <a:lnTo>
                      <a:pt x="14514" y="1698171"/>
                    </a:lnTo>
                    <a:lnTo>
                      <a:pt x="145143" y="1930400"/>
                    </a:lnTo>
                    <a:lnTo>
                      <a:pt x="232229" y="2104571"/>
                    </a:lnTo>
                    <a:lnTo>
                      <a:pt x="290286" y="2235200"/>
                    </a:lnTo>
                    <a:lnTo>
                      <a:pt x="333829" y="2394857"/>
                    </a:lnTo>
                    <a:lnTo>
                      <a:pt x="348343" y="2438400"/>
                    </a:lnTo>
                    <a:lnTo>
                      <a:pt x="1451429" y="2438400"/>
                    </a:lnTo>
                    <a:lnTo>
                      <a:pt x="1451429" y="870857"/>
                    </a:lnTo>
                    <a:close/>
                  </a:path>
                </a:pathLst>
              </a:cu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43" name="TextBox 42"/>
              <p:cNvSpPr txBox="1"/>
              <p:nvPr/>
            </p:nvSpPr>
            <p:spPr>
              <a:xfrm>
                <a:off x="2168632" y="24908322"/>
                <a:ext cx="3768807" cy="1558258"/>
              </a:xfrm>
              <a:prstGeom prst="rect">
                <a:avLst/>
              </a:prstGeom>
              <a:noFill/>
            </p:spPr>
            <p:txBody>
              <a:bodyPr wrap="square" rtlCol="0">
                <a:spAutoFit/>
              </a:bodyPr>
              <a:lstStyle/>
              <a:p>
                <a:r>
                  <a:rPr lang="en-US" sz="2800" b="1" dirty="0" smtClean="0">
                    <a:solidFill>
                      <a:schemeClr val="bg1"/>
                    </a:solidFill>
                  </a:rPr>
                  <a:t>Paradox Basin</a:t>
                </a:r>
                <a:endParaRPr lang="en-US" sz="2800" b="1" dirty="0">
                  <a:solidFill>
                    <a:schemeClr val="bg1"/>
                  </a:solidFill>
                </a:endParaRPr>
              </a:p>
            </p:txBody>
          </p:sp>
          <p:sp>
            <p:nvSpPr>
              <p:cNvPr id="44" name="5-Point Star 43"/>
              <p:cNvSpPr/>
              <p:nvPr/>
            </p:nvSpPr>
            <p:spPr bwMode="auto">
              <a:xfrm>
                <a:off x="3873500" y="22941643"/>
                <a:ext cx="319315" cy="333828"/>
              </a:xfrm>
              <a:prstGeom prst="star5">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grpSp>
        <p:sp>
          <p:nvSpPr>
            <p:cNvPr id="55" name="Isosceles Triangle 54"/>
            <p:cNvSpPr/>
            <p:nvPr/>
          </p:nvSpPr>
          <p:spPr bwMode="auto">
            <a:xfrm rot="7086362" flipH="1">
              <a:off x="7906721" y="20148136"/>
              <a:ext cx="192185" cy="144177"/>
            </a:xfrm>
            <a:prstGeom prst="triangle">
              <a:avLst/>
            </a:prstGeom>
            <a:solidFill>
              <a:srgbClr val="3B64B5"/>
            </a:solidFill>
            <a:ln w="9525" cap="flat" cmpd="sng" algn="ctr">
              <a:solidFill>
                <a:srgbClr val="3B64B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60" name="Isosceles Triangle 59"/>
            <p:cNvSpPr/>
            <p:nvPr/>
          </p:nvSpPr>
          <p:spPr bwMode="auto">
            <a:xfrm rot="7864122" flipH="1">
              <a:off x="7942263" y="19600633"/>
              <a:ext cx="201678" cy="169942"/>
            </a:xfrm>
            <a:prstGeom prst="triangle">
              <a:avLst/>
            </a:prstGeom>
            <a:solidFill>
              <a:srgbClr val="3B64B5"/>
            </a:solidFill>
            <a:ln w="9525" cap="flat" cmpd="sng" algn="ctr">
              <a:solidFill>
                <a:srgbClr val="3B64B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71" name="Isosceles Triangle 70"/>
            <p:cNvSpPr/>
            <p:nvPr/>
          </p:nvSpPr>
          <p:spPr bwMode="auto">
            <a:xfrm rot="5805917" flipH="1">
              <a:off x="7395777" y="21810033"/>
              <a:ext cx="244854" cy="164641"/>
            </a:xfrm>
            <a:prstGeom prst="triangle">
              <a:avLst/>
            </a:prstGeom>
            <a:solidFill>
              <a:srgbClr val="3B64B5"/>
            </a:solidFill>
            <a:ln w="9525" cap="flat" cmpd="sng" algn="ctr">
              <a:solidFill>
                <a:srgbClr val="3B64B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73" name="Isosceles Triangle 72"/>
            <p:cNvSpPr/>
            <p:nvPr/>
          </p:nvSpPr>
          <p:spPr bwMode="auto">
            <a:xfrm rot="7278613" flipH="1">
              <a:off x="6616375" y="21782020"/>
              <a:ext cx="221548" cy="186245"/>
            </a:xfrm>
            <a:prstGeom prst="triangle">
              <a:avLst/>
            </a:prstGeom>
            <a:solidFill>
              <a:srgbClr val="3B64B5"/>
            </a:solidFill>
            <a:ln w="9525" cap="flat" cmpd="sng" algn="ctr">
              <a:solidFill>
                <a:srgbClr val="3B64B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grpSp>
      <p:grpSp>
        <p:nvGrpSpPr>
          <p:cNvPr id="156" name="Group 155"/>
          <p:cNvGrpSpPr/>
          <p:nvPr/>
        </p:nvGrpSpPr>
        <p:grpSpPr>
          <a:xfrm>
            <a:off x="1102659" y="24156269"/>
            <a:ext cx="12184716" cy="6218956"/>
            <a:chOff x="1102659" y="24156269"/>
            <a:chExt cx="12184716" cy="6218956"/>
          </a:xfrm>
        </p:grpSpPr>
        <p:sp>
          <p:nvSpPr>
            <p:cNvPr id="117" name="Freeform 116"/>
            <p:cNvSpPr/>
            <p:nvPr/>
          </p:nvSpPr>
          <p:spPr bwMode="auto">
            <a:xfrm>
              <a:off x="1143000" y="25222200"/>
              <a:ext cx="12115800" cy="838200"/>
            </a:xfrm>
            <a:custGeom>
              <a:avLst/>
              <a:gdLst>
                <a:gd name="connsiteX0" fmla="*/ 0 w 12115800"/>
                <a:gd name="connsiteY0" fmla="*/ 190500 h 838200"/>
                <a:gd name="connsiteX1" fmla="*/ 12700 w 12115800"/>
                <a:gd name="connsiteY1" fmla="*/ 838200 h 838200"/>
                <a:gd name="connsiteX2" fmla="*/ 3568700 w 12115800"/>
                <a:gd name="connsiteY2" fmla="*/ 660400 h 838200"/>
                <a:gd name="connsiteX3" fmla="*/ 3454400 w 12115800"/>
                <a:gd name="connsiteY3" fmla="*/ 762000 h 838200"/>
                <a:gd name="connsiteX4" fmla="*/ 4330700 w 12115800"/>
                <a:gd name="connsiteY4" fmla="*/ 711200 h 838200"/>
                <a:gd name="connsiteX5" fmla="*/ 4902200 w 12115800"/>
                <a:gd name="connsiteY5" fmla="*/ 266700 h 838200"/>
                <a:gd name="connsiteX6" fmla="*/ 5410200 w 12115800"/>
                <a:gd name="connsiteY6" fmla="*/ 393700 h 838200"/>
                <a:gd name="connsiteX7" fmla="*/ 5041900 w 12115800"/>
                <a:gd name="connsiteY7" fmla="*/ 584200 h 838200"/>
                <a:gd name="connsiteX8" fmla="*/ 12115800 w 12115800"/>
                <a:gd name="connsiteY8" fmla="*/ 571500 h 838200"/>
                <a:gd name="connsiteX9" fmla="*/ 12103100 w 12115800"/>
                <a:gd name="connsiteY9" fmla="*/ 139700 h 838200"/>
                <a:gd name="connsiteX10" fmla="*/ 6019800 w 12115800"/>
                <a:gd name="connsiteY10" fmla="*/ 12700 h 838200"/>
                <a:gd name="connsiteX11" fmla="*/ 5880100 w 12115800"/>
                <a:gd name="connsiteY11" fmla="*/ 63500 h 838200"/>
                <a:gd name="connsiteX12" fmla="*/ 5016500 w 12115800"/>
                <a:gd name="connsiteY12" fmla="*/ 0 h 838200"/>
                <a:gd name="connsiteX13" fmla="*/ 4495800 w 12115800"/>
                <a:gd name="connsiteY13" fmla="*/ 127000 h 838200"/>
                <a:gd name="connsiteX14" fmla="*/ 4064000 w 12115800"/>
                <a:gd name="connsiteY14" fmla="*/ 114300 h 838200"/>
                <a:gd name="connsiteX15" fmla="*/ 3962400 w 12115800"/>
                <a:gd name="connsiteY15" fmla="*/ 0 h 838200"/>
                <a:gd name="connsiteX16" fmla="*/ 2717800 w 12115800"/>
                <a:gd name="connsiteY16" fmla="*/ 114300 h 838200"/>
                <a:gd name="connsiteX17" fmla="*/ 1866900 w 12115800"/>
                <a:gd name="connsiteY17" fmla="*/ 127000 h 838200"/>
                <a:gd name="connsiteX18" fmla="*/ 1282700 w 12115800"/>
                <a:gd name="connsiteY18" fmla="*/ 139700 h 838200"/>
                <a:gd name="connsiteX19" fmla="*/ 0 w 12115800"/>
                <a:gd name="connsiteY19" fmla="*/ 1905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15800" h="838200">
                  <a:moveTo>
                    <a:pt x="0" y="190500"/>
                  </a:moveTo>
                  <a:lnTo>
                    <a:pt x="12700" y="838200"/>
                  </a:lnTo>
                  <a:lnTo>
                    <a:pt x="3568700" y="660400"/>
                  </a:lnTo>
                  <a:lnTo>
                    <a:pt x="3454400" y="762000"/>
                  </a:lnTo>
                  <a:lnTo>
                    <a:pt x="4330700" y="711200"/>
                  </a:lnTo>
                  <a:lnTo>
                    <a:pt x="4902200" y="266700"/>
                  </a:lnTo>
                  <a:lnTo>
                    <a:pt x="5410200" y="393700"/>
                  </a:lnTo>
                  <a:lnTo>
                    <a:pt x="5041900" y="584200"/>
                  </a:lnTo>
                  <a:lnTo>
                    <a:pt x="12115800" y="571500"/>
                  </a:lnTo>
                  <a:lnTo>
                    <a:pt x="12103100" y="139700"/>
                  </a:lnTo>
                  <a:lnTo>
                    <a:pt x="6019800" y="12700"/>
                  </a:lnTo>
                  <a:lnTo>
                    <a:pt x="5880100" y="63500"/>
                  </a:lnTo>
                  <a:lnTo>
                    <a:pt x="5016500" y="0"/>
                  </a:lnTo>
                  <a:lnTo>
                    <a:pt x="4495800" y="127000"/>
                  </a:lnTo>
                  <a:lnTo>
                    <a:pt x="4064000" y="114300"/>
                  </a:lnTo>
                  <a:lnTo>
                    <a:pt x="3962400" y="0"/>
                  </a:lnTo>
                  <a:lnTo>
                    <a:pt x="2717800" y="114300"/>
                  </a:lnTo>
                  <a:lnTo>
                    <a:pt x="1866900" y="127000"/>
                  </a:lnTo>
                  <a:lnTo>
                    <a:pt x="1282700" y="139700"/>
                  </a:lnTo>
                  <a:lnTo>
                    <a:pt x="0" y="190500"/>
                  </a:lnTo>
                  <a:close/>
                </a:path>
              </a:pathLst>
            </a:custGeom>
            <a:solidFill>
              <a:srgbClr val="00B050">
                <a:alpha val="3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114" name="Freeform 113"/>
            <p:cNvSpPr/>
            <p:nvPr/>
          </p:nvSpPr>
          <p:spPr bwMode="auto">
            <a:xfrm>
              <a:off x="1143000" y="25488900"/>
              <a:ext cx="12090400" cy="1600200"/>
            </a:xfrm>
            <a:custGeom>
              <a:avLst/>
              <a:gdLst>
                <a:gd name="connsiteX0" fmla="*/ 0 w 12090400"/>
                <a:gd name="connsiteY0" fmla="*/ 571500 h 1600200"/>
                <a:gd name="connsiteX1" fmla="*/ 12700 w 12090400"/>
                <a:gd name="connsiteY1" fmla="*/ 1600200 h 1600200"/>
                <a:gd name="connsiteX2" fmla="*/ 4838700 w 12090400"/>
                <a:gd name="connsiteY2" fmla="*/ 1358900 h 1600200"/>
                <a:gd name="connsiteX3" fmla="*/ 7658100 w 12090400"/>
                <a:gd name="connsiteY3" fmla="*/ 1346200 h 1600200"/>
                <a:gd name="connsiteX4" fmla="*/ 9258300 w 12090400"/>
                <a:gd name="connsiteY4" fmla="*/ 1346200 h 1600200"/>
                <a:gd name="connsiteX5" fmla="*/ 10972800 w 12090400"/>
                <a:gd name="connsiteY5" fmla="*/ 1320800 h 1600200"/>
                <a:gd name="connsiteX6" fmla="*/ 12065000 w 12090400"/>
                <a:gd name="connsiteY6" fmla="*/ 1447800 h 1600200"/>
                <a:gd name="connsiteX7" fmla="*/ 12090400 w 12090400"/>
                <a:gd name="connsiteY7" fmla="*/ 292100 h 1600200"/>
                <a:gd name="connsiteX8" fmla="*/ 5041900 w 12090400"/>
                <a:gd name="connsiteY8" fmla="*/ 317500 h 1600200"/>
                <a:gd name="connsiteX9" fmla="*/ 5003800 w 12090400"/>
                <a:gd name="connsiteY9" fmla="*/ 317500 h 1600200"/>
                <a:gd name="connsiteX10" fmla="*/ 5334000 w 12090400"/>
                <a:gd name="connsiteY10" fmla="*/ 127000 h 1600200"/>
                <a:gd name="connsiteX11" fmla="*/ 5359400 w 12090400"/>
                <a:gd name="connsiteY11" fmla="*/ 114300 h 1600200"/>
                <a:gd name="connsiteX12" fmla="*/ 4902200 w 12090400"/>
                <a:gd name="connsiteY12" fmla="*/ 0 h 1600200"/>
                <a:gd name="connsiteX13" fmla="*/ 4330700 w 12090400"/>
                <a:gd name="connsiteY13" fmla="*/ 444500 h 1600200"/>
                <a:gd name="connsiteX14" fmla="*/ 3517900 w 12090400"/>
                <a:gd name="connsiteY14" fmla="*/ 495300 h 1600200"/>
                <a:gd name="connsiteX15" fmla="*/ 3492500 w 12090400"/>
                <a:gd name="connsiteY15" fmla="*/ 495300 h 1600200"/>
                <a:gd name="connsiteX16" fmla="*/ 3568700 w 12090400"/>
                <a:gd name="connsiteY16" fmla="*/ 381000 h 1600200"/>
                <a:gd name="connsiteX17" fmla="*/ 0 w 12090400"/>
                <a:gd name="connsiteY17" fmla="*/ 57150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90400" h="1600200">
                  <a:moveTo>
                    <a:pt x="0" y="571500"/>
                  </a:moveTo>
                  <a:lnTo>
                    <a:pt x="12700" y="1600200"/>
                  </a:lnTo>
                  <a:lnTo>
                    <a:pt x="4838700" y="1358900"/>
                  </a:lnTo>
                  <a:lnTo>
                    <a:pt x="7658100" y="1346200"/>
                  </a:lnTo>
                  <a:lnTo>
                    <a:pt x="9258300" y="1346200"/>
                  </a:lnTo>
                  <a:lnTo>
                    <a:pt x="10972800" y="1320800"/>
                  </a:lnTo>
                  <a:lnTo>
                    <a:pt x="12065000" y="1447800"/>
                  </a:lnTo>
                  <a:lnTo>
                    <a:pt x="12090400" y="292100"/>
                  </a:lnTo>
                  <a:lnTo>
                    <a:pt x="5041900" y="317500"/>
                  </a:lnTo>
                  <a:lnTo>
                    <a:pt x="5003800" y="317500"/>
                  </a:lnTo>
                  <a:lnTo>
                    <a:pt x="5334000" y="127000"/>
                  </a:lnTo>
                  <a:lnTo>
                    <a:pt x="5359400" y="114300"/>
                  </a:lnTo>
                  <a:lnTo>
                    <a:pt x="4902200" y="0"/>
                  </a:lnTo>
                  <a:lnTo>
                    <a:pt x="4330700" y="444500"/>
                  </a:lnTo>
                  <a:lnTo>
                    <a:pt x="3517900" y="495300"/>
                  </a:lnTo>
                  <a:lnTo>
                    <a:pt x="3492500" y="495300"/>
                  </a:lnTo>
                  <a:lnTo>
                    <a:pt x="3568700" y="381000"/>
                  </a:lnTo>
                  <a:lnTo>
                    <a:pt x="0" y="571500"/>
                  </a:lnTo>
                  <a:close/>
                </a:path>
              </a:pathLst>
            </a:custGeom>
            <a:solidFill>
              <a:srgbClr val="92D050">
                <a:alpha val="2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grpSp>
          <p:nvGrpSpPr>
            <p:cNvPr id="74" name="Group 73"/>
            <p:cNvGrpSpPr/>
            <p:nvPr/>
          </p:nvGrpSpPr>
          <p:grpSpPr>
            <a:xfrm>
              <a:off x="1102659" y="24156269"/>
              <a:ext cx="12184716" cy="6218956"/>
              <a:chOff x="30135578" y="13454288"/>
              <a:chExt cx="12984097" cy="8220076"/>
            </a:xfrm>
          </p:grpSpPr>
          <p:sp>
            <p:nvSpPr>
              <p:cNvPr id="78" name="Freeform 77"/>
              <p:cNvSpPr/>
              <p:nvPr/>
            </p:nvSpPr>
            <p:spPr bwMode="auto">
              <a:xfrm>
                <a:off x="30175200" y="16952686"/>
                <a:ext cx="12917714" cy="1045028"/>
              </a:xfrm>
              <a:custGeom>
                <a:avLst/>
                <a:gdLst>
                  <a:gd name="connsiteX0" fmla="*/ 0 w 12917714"/>
                  <a:gd name="connsiteY0" fmla="*/ 1045028 h 1045028"/>
                  <a:gd name="connsiteX1" fmla="*/ 14514 w 12917714"/>
                  <a:gd name="connsiteY1" fmla="*/ 377371 h 1045028"/>
                  <a:gd name="connsiteX2" fmla="*/ 5283200 w 12917714"/>
                  <a:gd name="connsiteY2" fmla="*/ 58057 h 1045028"/>
                  <a:gd name="connsiteX3" fmla="*/ 11669486 w 12917714"/>
                  <a:gd name="connsiteY3" fmla="*/ 0 h 1045028"/>
                  <a:gd name="connsiteX4" fmla="*/ 12903200 w 12917714"/>
                  <a:gd name="connsiteY4" fmla="*/ 159657 h 1045028"/>
                  <a:gd name="connsiteX5" fmla="*/ 12917714 w 12917714"/>
                  <a:gd name="connsiteY5" fmla="*/ 957943 h 1045028"/>
                  <a:gd name="connsiteX6" fmla="*/ 11669486 w 12917714"/>
                  <a:gd name="connsiteY6" fmla="*/ 754743 h 1045028"/>
                  <a:gd name="connsiteX7" fmla="*/ 5442857 w 12917714"/>
                  <a:gd name="connsiteY7" fmla="*/ 725714 h 1045028"/>
                  <a:gd name="connsiteX8" fmla="*/ 0 w 12917714"/>
                  <a:gd name="connsiteY8" fmla="*/ 1045028 h 10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17714" h="1045028">
                    <a:moveTo>
                      <a:pt x="0" y="1045028"/>
                    </a:moveTo>
                    <a:lnTo>
                      <a:pt x="14514" y="377371"/>
                    </a:lnTo>
                    <a:lnTo>
                      <a:pt x="5283200" y="58057"/>
                    </a:lnTo>
                    <a:lnTo>
                      <a:pt x="11669486" y="0"/>
                    </a:lnTo>
                    <a:lnTo>
                      <a:pt x="12903200" y="159657"/>
                    </a:lnTo>
                    <a:lnTo>
                      <a:pt x="12917714" y="957943"/>
                    </a:lnTo>
                    <a:lnTo>
                      <a:pt x="11669486" y="754743"/>
                    </a:lnTo>
                    <a:lnTo>
                      <a:pt x="5442857" y="725714"/>
                    </a:lnTo>
                    <a:lnTo>
                      <a:pt x="0" y="1045028"/>
                    </a:ln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grpSp>
            <p:nvGrpSpPr>
              <p:cNvPr id="76" name="Group 163"/>
              <p:cNvGrpSpPr/>
              <p:nvPr/>
            </p:nvGrpSpPr>
            <p:grpSpPr>
              <a:xfrm>
                <a:off x="30135578" y="13454288"/>
                <a:ext cx="12984097" cy="8220076"/>
                <a:chOff x="30135578" y="13439774"/>
                <a:chExt cx="12984097" cy="8220076"/>
              </a:xfrm>
            </p:grpSpPr>
            <p:sp>
              <p:nvSpPr>
                <p:cNvPr id="79" name="Freeform 78"/>
                <p:cNvSpPr/>
                <p:nvPr/>
              </p:nvSpPr>
              <p:spPr bwMode="auto">
                <a:xfrm>
                  <a:off x="30175200" y="19928115"/>
                  <a:ext cx="12903200" cy="1712686"/>
                </a:xfrm>
                <a:custGeom>
                  <a:avLst/>
                  <a:gdLst>
                    <a:gd name="connsiteX0" fmla="*/ 14514 w 12903200"/>
                    <a:gd name="connsiteY0" fmla="*/ 508000 h 1712686"/>
                    <a:gd name="connsiteX1" fmla="*/ 5602514 w 12903200"/>
                    <a:gd name="connsiteY1" fmla="*/ 174171 h 1712686"/>
                    <a:gd name="connsiteX2" fmla="*/ 9347200 w 12903200"/>
                    <a:gd name="connsiteY2" fmla="*/ 145143 h 1712686"/>
                    <a:gd name="connsiteX3" fmla="*/ 9274629 w 12903200"/>
                    <a:gd name="connsiteY3" fmla="*/ 0 h 1712686"/>
                    <a:gd name="connsiteX4" fmla="*/ 12279086 w 12903200"/>
                    <a:gd name="connsiteY4" fmla="*/ 203200 h 1712686"/>
                    <a:gd name="connsiteX5" fmla="*/ 12177486 w 12903200"/>
                    <a:gd name="connsiteY5" fmla="*/ 58057 h 1712686"/>
                    <a:gd name="connsiteX6" fmla="*/ 12903200 w 12903200"/>
                    <a:gd name="connsiteY6" fmla="*/ 159657 h 1712686"/>
                    <a:gd name="connsiteX7" fmla="*/ 12903200 w 12903200"/>
                    <a:gd name="connsiteY7" fmla="*/ 1712686 h 1712686"/>
                    <a:gd name="connsiteX8" fmla="*/ 0 w 12903200"/>
                    <a:gd name="connsiteY8" fmla="*/ 1698171 h 1712686"/>
                    <a:gd name="connsiteX9" fmla="*/ 14514 w 12903200"/>
                    <a:gd name="connsiteY9" fmla="*/ 508000 h 171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03200" h="1712686">
                      <a:moveTo>
                        <a:pt x="14514" y="508000"/>
                      </a:moveTo>
                      <a:lnTo>
                        <a:pt x="5602514" y="174171"/>
                      </a:lnTo>
                      <a:lnTo>
                        <a:pt x="9347200" y="145143"/>
                      </a:lnTo>
                      <a:lnTo>
                        <a:pt x="9274629" y="0"/>
                      </a:lnTo>
                      <a:lnTo>
                        <a:pt x="12279086" y="203200"/>
                      </a:lnTo>
                      <a:lnTo>
                        <a:pt x="12177486" y="58057"/>
                      </a:lnTo>
                      <a:lnTo>
                        <a:pt x="12903200" y="159657"/>
                      </a:lnTo>
                      <a:lnTo>
                        <a:pt x="12903200" y="1712686"/>
                      </a:lnTo>
                      <a:lnTo>
                        <a:pt x="0" y="1698171"/>
                      </a:lnTo>
                      <a:lnTo>
                        <a:pt x="14514" y="508000"/>
                      </a:lnTo>
                      <a:close/>
                    </a:path>
                  </a:pathLst>
                </a:custGeom>
                <a:solidFill>
                  <a:srgbClr val="FF00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cxnSp>
              <p:nvCxnSpPr>
                <p:cNvPr id="80" name="Straight Connector 79"/>
                <p:cNvCxnSpPr/>
                <p:nvPr/>
              </p:nvCxnSpPr>
              <p:spPr bwMode="auto">
                <a:xfrm flipH="1">
                  <a:off x="30135578" y="16589829"/>
                  <a:ext cx="3856879" cy="255484"/>
                </a:xfrm>
                <a:prstGeom prst="line">
                  <a:avLst/>
                </a:prstGeom>
                <a:solidFill>
                  <a:schemeClr val="accent1"/>
                </a:solidFill>
                <a:ln w="25400" cap="flat" cmpd="sng" algn="ctr">
                  <a:solidFill>
                    <a:srgbClr val="FF0000"/>
                  </a:solidFill>
                  <a:prstDash val="lgDash"/>
                  <a:round/>
                  <a:headEnd type="none" w="med" len="med"/>
                  <a:tailEnd type="none" w="med" len="med"/>
                </a:ln>
                <a:effectLst/>
              </p:spPr>
            </p:cxnSp>
            <p:cxnSp>
              <p:nvCxnSpPr>
                <p:cNvPr id="81" name="Straight Connector 80"/>
                <p:cNvCxnSpPr/>
                <p:nvPr/>
              </p:nvCxnSpPr>
              <p:spPr bwMode="auto">
                <a:xfrm flipV="1">
                  <a:off x="30204229" y="15704457"/>
                  <a:ext cx="3802742" cy="261257"/>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82" name="Freeform 81"/>
                <p:cNvSpPr/>
                <p:nvPr/>
              </p:nvSpPr>
              <p:spPr bwMode="auto">
                <a:xfrm>
                  <a:off x="33876343" y="15167429"/>
                  <a:ext cx="1538514" cy="696685"/>
                </a:xfrm>
                <a:custGeom>
                  <a:avLst/>
                  <a:gdLst>
                    <a:gd name="connsiteX0" fmla="*/ 0 w 1538514"/>
                    <a:gd name="connsiteY0" fmla="*/ 696685 h 696685"/>
                    <a:gd name="connsiteX1" fmla="*/ 899886 w 1538514"/>
                    <a:gd name="connsiteY1" fmla="*/ 624114 h 696685"/>
                    <a:gd name="connsiteX2" fmla="*/ 1538514 w 1538514"/>
                    <a:gd name="connsiteY2" fmla="*/ 0 h 696685"/>
                  </a:gdLst>
                  <a:ahLst/>
                  <a:cxnLst>
                    <a:cxn ang="0">
                      <a:pos x="connsiteX0" y="connsiteY0"/>
                    </a:cxn>
                    <a:cxn ang="0">
                      <a:pos x="connsiteX1" y="connsiteY1"/>
                    </a:cxn>
                    <a:cxn ang="0">
                      <a:pos x="connsiteX2" y="connsiteY2"/>
                    </a:cxn>
                  </a:cxnLst>
                  <a:rect l="l" t="t" r="r" b="b"/>
                  <a:pathLst>
                    <a:path w="1538514" h="696685">
                      <a:moveTo>
                        <a:pt x="0" y="696685"/>
                      </a:moveTo>
                      <a:lnTo>
                        <a:pt x="899886" y="624114"/>
                      </a:lnTo>
                      <a:lnTo>
                        <a:pt x="1538514" y="0"/>
                      </a:lnTo>
                    </a:path>
                  </a:pathLst>
                </a:cu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cxnSp>
              <p:nvCxnSpPr>
                <p:cNvPr id="83" name="Straight Connector 82"/>
                <p:cNvCxnSpPr/>
                <p:nvPr/>
              </p:nvCxnSpPr>
              <p:spPr bwMode="auto">
                <a:xfrm flipV="1">
                  <a:off x="35501943" y="15588343"/>
                  <a:ext cx="7590971" cy="29028"/>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85" name="Freeform 84"/>
                <p:cNvSpPr/>
                <p:nvPr/>
              </p:nvSpPr>
              <p:spPr bwMode="auto">
                <a:xfrm>
                  <a:off x="35153600" y="16502743"/>
                  <a:ext cx="7605486" cy="159657"/>
                </a:xfrm>
                <a:custGeom>
                  <a:avLst/>
                  <a:gdLst>
                    <a:gd name="connsiteX0" fmla="*/ 0 w 7605486"/>
                    <a:gd name="connsiteY0" fmla="*/ 116114 h 159657"/>
                    <a:gd name="connsiteX1" fmla="*/ 7605486 w 7605486"/>
                    <a:gd name="connsiteY1" fmla="*/ 159657 h 159657"/>
                    <a:gd name="connsiteX2" fmla="*/ 6633029 w 7605486"/>
                    <a:gd name="connsiteY2" fmla="*/ 0 h 159657"/>
                    <a:gd name="connsiteX3" fmla="*/ 58057 w 7605486"/>
                    <a:gd name="connsiteY3" fmla="*/ 116114 h 159657"/>
                  </a:gdLst>
                  <a:ahLst/>
                  <a:cxnLst>
                    <a:cxn ang="0">
                      <a:pos x="connsiteX0" y="connsiteY0"/>
                    </a:cxn>
                    <a:cxn ang="0">
                      <a:pos x="connsiteX1" y="connsiteY1"/>
                    </a:cxn>
                    <a:cxn ang="0">
                      <a:pos x="connsiteX2" y="connsiteY2"/>
                    </a:cxn>
                    <a:cxn ang="0">
                      <a:pos x="connsiteX3" y="connsiteY3"/>
                    </a:cxn>
                  </a:cxnLst>
                  <a:rect l="l" t="t" r="r" b="b"/>
                  <a:pathLst>
                    <a:path w="7605486" h="159657">
                      <a:moveTo>
                        <a:pt x="0" y="116114"/>
                      </a:moveTo>
                      <a:lnTo>
                        <a:pt x="7605486" y="159657"/>
                      </a:lnTo>
                      <a:lnTo>
                        <a:pt x="6633029" y="0"/>
                      </a:lnTo>
                      <a:lnTo>
                        <a:pt x="58057" y="116114"/>
                      </a:lnTo>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88" name="TextBox 87"/>
                <p:cNvSpPr txBox="1"/>
                <p:nvPr/>
              </p:nvSpPr>
              <p:spPr>
                <a:xfrm>
                  <a:off x="35165258" y="16493401"/>
                  <a:ext cx="4165601" cy="610218"/>
                </a:xfrm>
                <a:prstGeom prst="rect">
                  <a:avLst/>
                </a:prstGeom>
                <a:noFill/>
              </p:spPr>
              <p:txBody>
                <a:bodyPr wrap="square" rtlCol="0">
                  <a:spAutoFit/>
                </a:bodyPr>
                <a:lstStyle/>
                <a:p>
                  <a:r>
                    <a:rPr lang="en-US" sz="2400" dirty="0" smtClean="0"/>
                    <a:t>Navajo Sandstone</a:t>
                  </a:r>
                  <a:endParaRPr lang="en-US" sz="2400" dirty="0"/>
                </a:p>
              </p:txBody>
            </p:sp>
            <p:sp>
              <p:nvSpPr>
                <p:cNvPr id="89" name="Freeform 88"/>
                <p:cNvSpPr/>
                <p:nvPr/>
              </p:nvSpPr>
              <p:spPr bwMode="auto">
                <a:xfrm>
                  <a:off x="30189714" y="17692914"/>
                  <a:ext cx="12903200" cy="2772229"/>
                </a:xfrm>
                <a:custGeom>
                  <a:avLst/>
                  <a:gdLst>
                    <a:gd name="connsiteX0" fmla="*/ 14515 w 12903200"/>
                    <a:gd name="connsiteY0" fmla="*/ 290286 h 2772229"/>
                    <a:gd name="connsiteX1" fmla="*/ 5428343 w 12903200"/>
                    <a:gd name="connsiteY1" fmla="*/ 0 h 2772229"/>
                    <a:gd name="connsiteX2" fmla="*/ 11611429 w 12903200"/>
                    <a:gd name="connsiteY2" fmla="*/ 0 h 2772229"/>
                    <a:gd name="connsiteX3" fmla="*/ 12888686 w 12903200"/>
                    <a:gd name="connsiteY3" fmla="*/ 217715 h 2772229"/>
                    <a:gd name="connsiteX4" fmla="*/ 12903200 w 12903200"/>
                    <a:gd name="connsiteY4" fmla="*/ 2409372 h 2772229"/>
                    <a:gd name="connsiteX5" fmla="*/ 12162972 w 12903200"/>
                    <a:gd name="connsiteY5" fmla="*/ 2322286 h 2772229"/>
                    <a:gd name="connsiteX6" fmla="*/ 12250057 w 12903200"/>
                    <a:gd name="connsiteY6" fmla="*/ 2467429 h 2772229"/>
                    <a:gd name="connsiteX7" fmla="*/ 9260115 w 12903200"/>
                    <a:gd name="connsiteY7" fmla="*/ 2278743 h 2772229"/>
                    <a:gd name="connsiteX8" fmla="*/ 9303657 w 12903200"/>
                    <a:gd name="connsiteY8" fmla="*/ 2409372 h 2772229"/>
                    <a:gd name="connsiteX9" fmla="*/ 5733143 w 12903200"/>
                    <a:gd name="connsiteY9" fmla="*/ 2409372 h 2772229"/>
                    <a:gd name="connsiteX10" fmla="*/ 0 w 12903200"/>
                    <a:gd name="connsiteY10" fmla="*/ 2772229 h 2772229"/>
                    <a:gd name="connsiteX11" fmla="*/ 14515 w 12903200"/>
                    <a:gd name="connsiteY11" fmla="*/ 290286 h 277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03200" h="2772229">
                      <a:moveTo>
                        <a:pt x="14515" y="290286"/>
                      </a:moveTo>
                      <a:lnTo>
                        <a:pt x="5428343" y="0"/>
                      </a:lnTo>
                      <a:lnTo>
                        <a:pt x="11611429" y="0"/>
                      </a:lnTo>
                      <a:lnTo>
                        <a:pt x="12888686" y="217715"/>
                      </a:lnTo>
                      <a:lnTo>
                        <a:pt x="12903200" y="2409372"/>
                      </a:lnTo>
                      <a:lnTo>
                        <a:pt x="12162972" y="2322286"/>
                      </a:lnTo>
                      <a:lnTo>
                        <a:pt x="12250057" y="2467429"/>
                      </a:lnTo>
                      <a:lnTo>
                        <a:pt x="9260115" y="2278743"/>
                      </a:lnTo>
                      <a:lnTo>
                        <a:pt x="9303657" y="2409372"/>
                      </a:lnTo>
                      <a:lnTo>
                        <a:pt x="5733143" y="2409372"/>
                      </a:lnTo>
                      <a:lnTo>
                        <a:pt x="0" y="2772229"/>
                      </a:lnTo>
                      <a:cubicBezTo>
                        <a:pt x="4838" y="1944915"/>
                        <a:pt x="9677" y="1117600"/>
                        <a:pt x="14515" y="290286"/>
                      </a:cubicBezTo>
                      <a:close/>
                    </a:path>
                  </a:pathLst>
                </a:custGeom>
                <a:solidFill>
                  <a:srgbClr val="FF6600">
                    <a:alpha val="2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90" name="TextBox 89"/>
                <p:cNvSpPr txBox="1"/>
                <p:nvPr/>
              </p:nvSpPr>
              <p:spPr>
                <a:xfrm>
                  <a:off x="35523714" y="18600057"/>
                  <a:ext cx="2953658" cy="691580"/>
                </a:xfrm>
                <a:prstGeom prst="rect">
                  <a:avLst/>
                </a:prstGeom>
                <a:noFill/>
              </p:spPr>
              <p:txBody>
                <a:bodyPr wrap="square" rtlCol="0">
                  <a:spAutoFit/>
                </a:bodyPr>
                <a:lstStyle/>
                <a:p>
                  <a:r>
                    <a:rPr lang="en-US" sz="2800" dirty="0" smtClean="0"/>
                    <a:t>Paleozoic</a:t>
                  </a:r>
                  <a:endParaRPr lang="en-US" sz="2800" dirty="0"/>
                </a:p>
              </p:txBody>
            </p:sp>
            <p:sp>
              <p:nvSpPr>
                <p:cNvPr id="91" name="TextBox 90"/>
                <p:cNvSpPr txBox="1"/>
                <p:nvPr/>
              </p:nvSpPr>
              <p:spPr>
                <a:xfrm>
                  <a:off x="35414856" y="20450628"/>
                  <a:ext cx="3599543" cy="691580"/>
                </a:xfrm>
                <a:prstGeom prst="rect">
                  <a:avLst/>
                </a:prstGeom>
                <a:noFill/>
              </p:spPr>
              <p:txBody>
                <a:bodyPr wrap="square" rtlCol="0">
                  <a:spAutoFit/>
                </a:bodyPr>
                <a:lstStyle/>
                <a:p>
                  <a:r>
                    <a:rPr lang="en-US" sz="2800" dirty="0" smtClean="0"/>
                    <a:t>Precambrian</a:t>
                  </a:r>
                  <a:endParaRPr lang="en-US" sz="2800" dirty="0"/>
                </a:p>
              </p:txBody>
            </p:sp>
            <p:sp>
              <p:nvSpPr>
                <p:cNvPr id="92" name="TextBox 91"/>
                <p:cNvSpPr txBox="1"/>
                <p:nvPr/>
              </p:nvSpPr>
              <p:spPr>
                <a:xfrm>
                  <a:off x="35613759" y="17078643"/>
                  <a:ext cx="1582057" cy="523220"/>
                </a:xfrm>
                <a:prstGeom prst="rect">
                  <a:avLst/>
                </a:prstGeom>
                <a:noFill/>
              </p:spPr>
              <p:txBody>
                <a:bodyPr wrap="square" rtlCol="0">
                  <a:spAutoFit/>
                </a:bodyPr>
                <a:lstStyle/>
                <a:p>
                  <a:r>
                    <a:rPr lang="en-US" sz="2800" dirty="0" smtClean="0"/>
                    <a:t>Triassic</a:t>
                  </a:r>
                  <a:endParaRPr lang="en-US" sz="2800" dirty="0"/>
                </a:p>
              </p:txBody>
            </p:sp>
            <p:sp>
              <p:nvSpPr>
                <p:cNvPr id="93" name="Freeform 92"/>
                <p:cNvSpPr/>
                <p:nvPr/>
              </p:nvSpPr>
              <p:spPr>
                <a:xfrm>
                  <a:off x="30209748" y="17692083"/>
                  <a:ext cx="12909927" cy="300349"/>
                </a:xfrm>
                <a:custGeom>
                  <a:avLst/>
                  <a:gdLst>
                    <a:gd name="connsiteX0" fmla="*/ 0 w 8542020"/>
                    <a:gd name="connsiteY0" fmla="*/ 144780 h 144780"/>
                    <a:gd name="connsiteX1" fmla="*/ 3573780 w 8542020"/>
                    <a:gd name="connsiteY1" fmla="*/ 0 h 144780"/>
                    <a:gd name="connsiteX2" fmla="*/ 7658100 w 8542020"/>
                    <a:gd name="connsiteY2" fmla="*/ 7620 h 144780"/>
                    <a:gd name="connsiteX3" fmla="*/ 8542020 w 8542020"/>
                    <a:gd name="connsiteY3" fmla="*/ 106680 h 144780"/>
                  </a:gdLst>
                  <a:ahLst/>
                  <a:cxnLst>
                    <a:cxn ang="0">
                      <a:pos x="connsiteX0" y="connsiteY0"/>
                    </a:cxn>
                    <a:cxn ang="0">
                      <a:pos x="connsiteX1" y="connsiteY1"/>
                    </a:cxn>
                    <a:cxn ang="0">
                      <a:pos x="connsiteX2" y="connsiteY2"/>
                    </a:cxn>
                    <a:cxn ang="0">
                      <a:pos x="connsiteX3" y="connsiteY3"/>
                    </a:cxn>
                  </a:cxnLst>
                  <a:rect l="l" t="t" r="r" b="b"/>
                  <a:pathLst>
                    <a:path w="8542020" h="144780">
                      <a:moveTo>
                        <a:pt x="0" y="144780"/>
                      </a:moveTo>
                      <a:lnTo>
                        <a:pt x="3573780" y="0"/>
                      </a:lnTo>
                      <a:lnTo>
                        <a:pt x="7658100" y="7620"/>
                      </a:lnTo>
                      <a:lnTo>
                        <a:pt x="8542020" y="10668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30221265" y="16949114"/>
                  <a:ext cx="12875377" cy="363580"/>
                </a:xfrm>
                <a:custGeom>
                  <a:avLst/>
                  <a:gdLst>
                    <a:gd name="connsiteX0" fmla="*/ 0 w 8519160"/>
                    <a:gd name="connsiteY0" fmla="*/ 175260 h 175260"/>
                    <a:gd name="connsiteX1" fmla="*/ 3505200 w 8519160"/>
                    <a:gd name="connsiteY1" fmla="*/ 30480 h 175260"/>
                    <a:gd name="connsiteX2" fmla="*/ 7665720 w 8519160"/>
                    <a:gd name="connsiteY2" fmla="*/ 0 h 175260"/>
                    <a:gd name="connsiteX3" fmla="*/ 8519160 w 8519160"/>
                    <a:gd name="connsiteY3" fmla="*/ 91440 h 175260"/>
                  </a:gdLst>
                  <a:ahLst/>
                  <a:cxnLst>
                    <a:cxn ang="0">
                      <a:pos x="connsiteX0" y="connsiteY0"/>
                    </a:cxn>
                    <a:cxn ang="0">
                      <a:pos x="connsiteX1" y="connsiteY1"/>
                    </a:cxn>
                    <a:cxn ang="0">
                      <a:pos x="connsiteX2" y="connsiteY2"/>
                    </a:cxn>
                    <a:cxn ang="0">
                      <a:pos x="connsiteX3" y="connsiteY3"/>
                    </a:cxn>
                  </a:cxnLst>
                  <a:rect l="l" t="t" r="r" b="b"/>
                  <a:pathLst>
                    <a:path w="8519160" h="175260">
                      <a:moveTo>
                        <a:pt x="0" y="175260"/>
                      </a:moveTo>
                      <a:lnTo>
                        <a:pt x="3505200" y="30480"/>
                      </a:lnTo>
                      <a:lnTo>
                        <a:pt x="7665720" y="0"/>
                      </a:lnTo>
                      <a:lnTo>
                        <a:pt x="8519160" y="9144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30209748" y="16506495"/>
                  <a:ext cx="12886894" cy="411004"/>
                </a:xfrm>
                <a:custGeom>
                  <a:avLst/>
                  <a:gdLst>
                    <a:gd name="connsiteX0" fmla="*/ 0 w 8526780"/>
                    <a:gd name="connsiteY0" fmla="*/ 198120 h 198120"/>
                    <a:gd name="connsiteX1" fmla="*/ 3421380 w 8526780"/>
                    <a:gd name="connsiteY1" fmla="*/ 45720 h 198120"/>
                    <a:gd name="connsiteX2" fmla="*/ 7665720 w 8526780"/>
                    <a:gd name="connsiteY2" fmla="*/ 0 h 198120"/>
                    <a:gd name="connsiteX3" fmla="*/ 8526780 w 8526780"/>
                    <a:gd name="connsiteY3" fmla="*/ 91440 h 198120"/>
                  </a:gdLst>
                  <a:ahLst/>
                  <a:cxnLst>
                    <a:cxn ang="0">
                      <a:pos x="connsiteX0" y="connsiteY0"/>
                    </a:cxn>
                    <a:cxn ang="0">
                      <a:pos x="connsiteX1" y="connsiteY1"/>
                    </a:cxn>
                    <a:cxn ang="0">
                      <a:pos x="connsiteX2" y="connsiteY2"/>
                    </a:cxn>
                    <a:cxn ang="0">
                      <a:pos x="connsiteX3" y="connsiteY3"/>
                    </a:cxn>
                  </a:cxnLst>
                  <a:rect l="l" t="t" r="r" b="b"/>
                  <a:pathLst>
                    <a:path w="8526780" h="198120">
                      <a:moveTo>
                        <a:pt x="0" y="198120"/>
                      </a:moveTo>
                      <a:lnTo>
                        <a:pt x="3421380" y="45720"/>
                      </a:lnTo>
                      <a:lnTo>
                        <a:pt x="7665720" y="0"/>
                      </a:lnTo>
                      <a:lnTo>
                        <a:pt x="8526780" y="9144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6" name="Straight Connector 95"/>
                <p:cNvCxnSpPr/>
                <p:nvPr/>
              </p:nvCxnSpPr>
              <p:spPr>
                <a:xfrm flipV="1">
                  <a:off x="33169473" y="14964228"/>
                  <a:ext cx="1548698" cy="16371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33975623" y="14862479"/>
                  <a:ext cx="2648781" cy="173886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101" idx="5"/>
                </p:cNvCxnSpPr>
                <p:nvPr/>
              </p:nvCxnSpPr>
              <p:spPr>
                <a:xfrm flipH="1" flipV="1">
                  <a:off x="34955215" y="14994519"/>
                  <a:ext cx="978206" cy="3421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endCxn id="101" idx="7"/>
                </p:cNvCxnSpPr>
                <p:nvPr/>
              </p:nvCxnSpPr>
              <p:spPr>
                <a:xfrm flipV="1">
                  <a:off x="35933418" y="14920596"/>
                  <a:ext cx="307286" cy="4161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30160687" y="14846672"/>
                  <a:ext cx="12935956" cy="277214"/>
                </a:xfrm>
                <a:custGeom>
                  <a:avLst/>
                  <a:gdLst>
                    <a:gd name="connsiteX0" fmla="*/ 0 w 8511540"/>
                    <a:gd name="connsiteY0" fmla="*/ 114300 h 114300"/>
                    <a:gd name="connsiteX1" fmla="*/ 1127760 w 8511540"/>
                    <a:gd name="connsiteY1" fmla="*/ 68580 h 114300"/>
                    <a:gd name="connsiteX2" fmla="*/ 1844040 w 8511540"/>
                    <a:gd name="connsiteY2" fmla="*/ 60960 h 114300"/>
                    <a:gd name="connsiteX3" fmla="*/ 2804160 w 8511540"/>
                    <a:gd name="connsiteY3" fmla="*/ 7620 h 114300"/>
                    <a:gd name="connsiteX4" fmla="*/ 2857500 w 8511540"/>
                    <a:gd name="connsiteY4" fmla="*/ 60960 h 114300"/>
                    <a:gd name="connsiteX5" fmla="*/ 3154680 w 8511540"/>
                    <a:gd name="connsiteY5" fmla="*/ 60960 h 114300"/>
                    <a:gd name="connsiteX6" fmla="*/ 3512820 w 8511540"/>
                    <a:gd name="connsiteY6" fmla="*/ 0 h 114300"/>
                    <a:gd name="connsiteX7" fmla="*/ 4000500 w 8511540"/>
                    <a:gd name="connsiteY7" fmla="*/ 30480 h 114300"/>
                    <a:gd name="connsiteX8" fmla="*/ 4137660 w 8511540"/>
                    <a:gd name="connsiteY8" fmla="*/ 38100 h 114300"/>
                    <a:gd name="connsiteX9" fmla="*/ 4236720 w 8511540"/>
                    <a:gd name="connsiteY9" fmla="*/ 7620 h 114300"/>
                    <a:gd name="connsiteX10" fmla="*/ 8511540 w 8511540"/>
                    <a:gd name="connsiteY10" fmla="*/ 762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11540" h="114300">
                      <a:moveTo>
                        <a:pt x="0" y="114300"/>
                      </a:moveTo>
                      <a:lnTo>
                        <a:pt x="1127760" y="68580"/>
                      </a:lnTo>
                      <a:lnTo>
                        <a:pt x="1844040" y="60960"/>
                      </a:lnTo>
                      <a:lnTo>
                        <a:pt x="2804160" y="7620"/>
                      </a:lnTo>
                      <a:lnTo>
                        <a:pt x="2857500" y="60960"/>
                      </a:lnTo>
                      <a:lnTo>
                        <a:pt x="3154680" y="60960"/>
                      </a:lnTo>
                      <a:lnTo>
                        <a:pt x="3512820" y="0"/>
                      </a:lnTo>
                      <a:lnTo>
                        <a:pt x="4000500" y="30480"/>
                      </a:lnTo>
                      <a:lnTo>
                        <a:pt x="4137660" y="38100"/>
                      </a:lnTo>
                      <a:lnTo>
                        <a:pt x="4236720" y="7620"/>
                      </a:lnTo>
                      <a:lnTo>
                        <a:pt x="8511540" y="7620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8" name="Straight Connector 107"/>
                <p:cNvCxnSpPr/>
                <p:nvPr/>
              </p:nvCxnSpPr>
              <p:spPr>
                <a:xfrm flipH="1" flipV="1">
                  <a:off x="38467036" y="17707890"/>
                  <a:ext cx="1316622" cy="30475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41346144" y="17707890"/>
                  <a:ext cx="1383913" cy="317816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175199" y="13439774"/>
                  <a:ext cx="12898410" cy="8220076"/>
                </a:xfrm>
                <a:prstGeom prst="rect">
                  <a:avLst/>
                </a:prstGeom>
                <a:noFill/>
                <a:ln w="920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41343944" y="15871371"/>
                  <a:ext cx="1081314" cy="523220"/>
                </a:xfrm>
                <a:prstGeom prst="rect">
                  <a:avLst/>
                </a:prstGeom>
                <a:noFill/>
              </p:spPr>
              <p:txBody>
                <a:bodyPr wrap="square" rtlCol="0">
                  <a:spAutoFit/>
                </a:bodyPr>
                <a:lstStyle/>
                <a:p>
                  <a:r>
                    <a:rPr lang="en-US" sz="2800" dirty="0" smtClean="0"/>
                    <a:t>CO</a:t>
                  </a:r>
                  <a:r>
                    <a:rPr lang="en-US" sz="2800" baseline="-25000" dirty="0" smtClean="0"/>
                    <a:t>2</a:t>
                  </a:r>
                  <a:endParaRPr lang="en-US" sz="2800" dirty="0"/>
                </a:p>
              </p:txBody>
            </p:sp>
            <p:sp>
              <p:nvSpPr>
                <p:cNvPr id="113" name="Arc 112"/>
                <p:cNvSpPr/>
                <p:nvPr/>
              </p:nvSpPr>
              <p:spPr bwMode="auto">
                <a:xfrm rot="18251464">
                  <a:off x="40282155" y="16346440"/>
                  <a:ext cx="1390281" cy="690477"/>
                </a:xfrm>
                <a:prstGeom prst="arc">
                  <a:avLst/>
                </a:prstGeom>
                <a:noFill/>
                <a:ln w="31750" cap="flat" cmpd="sng" algn="ctr">
                  <a:solidFill>
                    <a:schemeClr val="tx1"/>
                  </a:solidFill>
                  <a:prstDash val="solid"/>
                  <a:round/>
                  <a:headEnd type="stealth" w="lg" len="lg"/>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111" name="Rectangle 110"/>
                <p:cNvSpPr/>
                <p:nvPr/>
              </p:nvSpPr>
              <p:spPr>
                <a:xfrm>
                  <a:off x="39158020" y="14862479"/>
                  <a:ext cx="69097" cy="5374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5" name="TextBox 114"/>
            <p:cNvSpPr txBox="1"/>
            <p:nvPr/>
          </p:nvSpPr>
          <p:spPr>
            <a:xfrm>
              <a:off x="6319768" y="25918681"/>
              <a:ext cx="1859031" cy="523220"/>
            </a:xfrm>
            <a:prstGeom prst="rect">
              <a:avLst/>
            </a:prstGeom>
            <a:noFill/>
          </p:spPr>
          <p:txBody>
            <a:bodyPr wrap="square" rtlCol="0">
              <a:spAutoFit/>
            </a:bodyPr>
            <a:lstStyle/>
            <a:p>
              <a:r>
                <a:rPr lang="en-US" sz="2800" dirty="0" smtClean="0"/>
                <a:t>Jurassic</a:t>
              </a:r>
              <a:endParaRPr lang="en-US" sz="2800" dirty="0"/>
            </a:p>
          </p:txBody>
        </p:sp>
        <p:cxnSp>
          <p:nvCxnSpPr>
            <p:cNvPr id="119" name="Straight Arrow Connector 118"/>
            <p:cNvCxnSpPr/>
            <p:nvPr/>
          </p:nvCxnSpPr>
          <p:spPr bwMode="auto">
            <a:xfrm flipH="1" flipV="1">
              <a:off x="12242800" y="28105100"/>
              <a:ext cx="266700" cy="55880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123" name="Straight Arrow Connector 122"/>
            <p:cNvCxnSpPr/>
            <p:nvPr/>
          </p:nvCxnSpPr>
          <p:spPr bwMode="auto">
            <a:xfrm>
              <a:off x="11836400" y="28155900"/>
              <a:ext cx="330200" cy="55880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125" name="Straight Arrow Connector 124"/>
            <p:cNvCxnSpPr/>
            <p:nvPr/>
          </p:nvCxnSpPr>
          <p:spPr bwMode="auto">
            <a:xfrm flipH="1" flipV="1">
              <a:off x="9220200" y="27584400"/>
              <a:ext cx="266700" cy="55880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126" name="Straight Arrow Connector 125"/>
            <p:cNvCxnSpPr/>
            <p:nvPr/>
          </p:nvCxnSpPr>
          <p:spPr bwMode="auto">
            <a:xfrm>
              <a:off x="8851900" y="27635200"/>
              <a:ext cx="330200" cy="55880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127" name="Straight Arrow Connector 126"/>
            <p:cNvCxnSpPr/>
            <p:nvPr/>
          </p:nvCxnSpPr>
          <p:spPr bwMode="auto">
            <a:xfrm rot="21180000">
              <a:off x="1701800" y="26509382"/>
              <a:ext cx="469900" cy="1270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129" name="Straight Arrow Connector 128"/>
            <p:cNvCxnSpPr/>
            <p:nvPr/>
          </p:nvCxnSpPr>
          <p:spPr bwMode="auto">
            <a:xfrm rot="21360000" flipH="1">
              <a:off x="1638300" y="26912046"/>
              <a:ext cx="520700" cy="1270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131" name="Straight Arrow Connector 130"/>
            <p:cNvCxnSpPr/>
            <p:nvPr/>
          </p:nvCxnSpPr>
          <p:spPr bwMode="auto">
            <a:xfrm flipH="1">
              <a:off x="4381500" y="26073100"/>
              <a:ext cx="355600" cy="30480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134" name="Straight Arrow Connector 133"/>
            <p:cNvCxnSpPr/>
            <p:nvPr/>
          </p:nvCxnSpPr>
          <p:spPr bwMode="auto">
            <a:xfrm flipV="1">
              <a:off x="4102100" y="25971500"/>
              <a:ext cx="330200" cy="29210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139" name="Straight Arrow Connector 138"/>
            <p:cNvCxnSpPr/>
            <p:nvPr/>
          </p:nvCxnSpPr>
          <p:spPr bwMode="auto">
            <a:xfrm flipV="1">
              <a:off x="5257800" y="25946100"/>
              <a:ext cx="355600" cy="21590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141" name="Straight Arrow Connector 140"/>
            <p:cNvCxnSpPr/>
            <p:nvPr/>
          </p:nvCxnSpPr>
          <p:spPr bwMode="auto">
            <a:xfrm flipH="1">
              <a:off x="5397500" y="26149300"/>
              <a:ext cx="381000" cy="22860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143" name="Straight Arrow Connector 142"/>
            <p:cNvCxnSpPr/>
            <p:nvPr/>
          </p:nvCxnSpPr>
          <p:spPr bwMode="auto">
            <a:xfrm flipH="1" flipV="1">
              <a:off x="5943069" y="25319823"/>
              <a:ext cx="356131" cy="67477"/>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145" name="Straight Arrow Connector 144"/>
            <p:cNvCxnSpPr/>
            <p:nvPr/>
          </p:nvCxnSpPr>
          <p:spPr bwMode="auto">
            <a:xfrm flipV="1">
              <a:off x="6527800" y="25184100"/>
              <a:ext cx="215900" cy="26670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149" name="Straight Arrow Connector 148"/>
            <p:cNvCxnSpPr/>
            <p:nvPr/>
          </p:nvCxnSpPr>
          <p:spPr bwMode="auto">
            <a:xfrm flipV="1">
              <a:off x="6858000" y="25107900"/>
              <a:ext cx="330200" cy="22860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sp>
          <p:nvSpPr>
            <p:cNvPr id="152" name="Right Brace 151"/>
            <p:cNvSpPr/>
            <p:nvPr/>
          </p:nvSpPr>
          <p:spPr bwMode="auto">
            <a:xfrm rot="16200000">
              <a:off x="5969000" y="23685500"/>
              <a:ext cx="406400" cy="24638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153" name="TextBox 152"/>
            <p:cNvSpPr txBox="1"/>
            <p:nvPr/>
          </p:nvSpPr>
          <p:spPr>
            <a:xfrm>
              <a:off x="4914900" y="24229581"/>
              <a:ext cx="3060700" cy="523220"/>
            </a:xfrm>
            <a:prstGeom prst="rect">
              <a:avLst/>
            </a:prstGeom>
            <a:noFill/>
          </p:spPr>
          <p:txBody>
            <a:bodyPr wrap="square" rtlCol="0">
              <a:spAutoFit/>
            </a:bodyPr>
            <a:lstStyle/>
            <a:p>
              <a:r>
                <a:rPr lang="en-US" sz="2800" dirty="0" smtClean="0"/>
                <a:t>Extensive calcite</a:t>
              </a:r>
              <a:endParaRPr lang="en-US" sz="2800" dirty="0"/>
            </a:p>
          </p:txBody>
        </p:sp>
        <p:sp>
          <p:nvSpPr>
            <p:cNvPr id="154" name="TextBox 153"/>
            <p:cNvSpPr txBox="1"/>
            <p:nvPr/>
          </p:nvSpPr>
          <p:spPr>
            <a:xfrm>
              <a:off x="8229600" y="24648681"/>
              <a:ext cx="3060700" cy="523220"/>
            </a:xfrm>
            <a:prstGeom prst="rect">
              <a:avLst/>
            </a:prstGeom>
            <a:noFill/>
          </p:spPr>
          <p:txBody>
            <a:bodyPr wrap="square" rtlCol="0">
              <a:spAutoFit/>
            </a:bodyPr>
            <a:lstStyle/>
            <a:p>
              <a:r>
                <a:rPr lang="en-US" sz="2800" dirty="0" smtClean="0"/>
                <a:t>Equity Mounds #3</a:t>
              </a:r>
              <a:endParaRPr lang="en-US" sz="2800" dirty="0"/>
            </a:p>
          </p:txBody>
        </p:sp>
      </p:grpSp>
      <p:sp>
        <p:nvSpPr>
          <p:cNvPr id="103" name="TextBox 102"/>
          <p:cNvSpPr txBox="1"/>
          <p:nvPr/>
        </p:nvSpPr>
        <p:spPr>
          <a:xfrm>
            <a:off x="17364075" y="28717875"/>
            <a:ext cx="533400" cy="830997"/>
          </a:xfrm>
          <a:prstGeom prst="rect">
            <a:avLst/>
          </a:prstGeom>
          <a:noFill/>
        </p:spPr>
        <p:txBody>
          <a:bodyPr wrap="square" rtlCol="0">
            <a:spAutoFit/>
          </a:bodyPr>
          <a:lstStyle/>
          <a:p>
            <a:r>
              <a:rPr lang="en-US" sz="4800" dirty="0" smtClean="0">
                <a:solidFill>
                  <a:schemeClr val="bg1"/>
                </a:solidFill>
              </a:rPr>
              <a:t>e</a:t>
            </a:r>
            <a:endParaRPr lang="en-US" sz="4800" dirty="0">
              <a:solidFill>
                <a:schemeClr val="bg1"/>
              </a:solidFill>
            </a:endParaRPr>
          </a:p>
        </p:txBody>
      </p:sp>
      <p:sp>
        <p:nvSpPr>
          <p:cNvPr id="128" name="Rounded Rectangle 127"/>
          <p:cNvSpPr/>
          <p:nvPr/>
        </p:nvSpPr>
        <p:spPr bwMode="auto">
          <a:xfrm>
            <a:off x="36233100" y="22250401"/>
            <a:ext cx="942974" cy="3295649"/>
          </a:xfrm>
          <a:prstGeom prst="roundRect">
            <a:avLst/>
          </a:prstGeom>
          <a:solidFill>
            <a:schemeClr val="accent1">
              <a:alpha val="49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118" name="TextBox 117"/>
          <p:cNvSpPr txBox="1"/>
          <p:nvPr/>
        </p:nvSpPr>
        <p:spPr>
          <a:xfrm rot="16200000">
            <a:off x="35004300" y="23053461"/>
            <a:ext cx="2079487" cy="606713"/>
          </a:xfrm>
          <a:prstGeom prst="rect">
            <a:avLst/>
          </a:prstGeom>
          <a:noFill/>
        </p:spPr>
        <p:txBody>
          <a:bodyPr wrap="square" rtlCol="0">
            <a:spAutoFit/>
          </a:bodyPr>
          <a:lstStyle/>
          <a:p>
            <a:r>
              <a:rPr lang="en-US" sz="3200" b="1" i="1" dirty="0" smtClean="0"/>
              <a:t>100°C</a:t>
            </a:r>
            <a:endParaRPr lang="en-US" sz="3200" b="1" i="1" dirty="0"/>
          </a:p>
        </p:txBody>
      </p:sp>
      <p:sp>
        <p:nvSpPr>
          <p:cNvPr id="120" name="TextBox 119"/>
          <p:cNvSpPr txBox="1"/>
          <p:nvPr/>
        </p:nvSpPr>
        <p:spPr>
          <a:xfrm rot="16200000">
            <a:off x="36385425" y="23062986"/>
            <a:ext cx="2079487" cy="606713"/>
          </a:xfrm>
          <a:prstGeom prst="rect">
            <a:avLst/>
          </a:prstGeom>
          <a:noFill/>
        </p:spPr>
        <p:txBody>
          <a:bodyPr wrap="square" rtlCol="0">
            <a:spAutoFit/>
          </a:bodyPr>
          <a:lstStyle/>
          <a:p>
            <a:r>
              <a:rPr lang="en-US" sz="3200" b="1" i="1" dirty="0" smtClean="0"/>
              <a:t>125°C</a:t>
            </a:r>
            <a:endParaRPr lang="en-US" sz="3200" b="1" i="1" dirty="0"/>
          </a:p>
        </p:txBody>
      </p:sp>
      <p:cxnSp>
        <p:nvCxnSpPr>
          <p:cNvPr id="122" name="Straight Arrow Connector 121"/>
          <p:cNvCxnSpPr/>
          <p:nvPr/>
        </p:nvCxnSpPr>
        <p:spPr bwMode="auto">
          <a:xfrm flipH="1" flipV="1">
            <a:off x="37376100" y="24603075"/>
            <a:ext cx="2143125" cy="200025"/>
          </a:xfrm>
          <a:prstGeom prst="straightConnector1">
            <a:avLst/>
          </a:prstGeom>
          <a:solidFill>
            <a:schemeClr val="accent1"/>
          </a:solidFill>
          <a:ln w="95250" cap="flat" cmpd="sng" algn="ctr">
            <a:solidFill>
              <a:schemeClr val="tx1"/>
            </a:solidFill>
            <a:prstDash val="solid"/>
            <a:round/>
            <a:headEnd type="none" w="med" len="med"/>
            <a:tailEnd type="stealth" w="lg" len="lg"/>
          </a:ln>
          <a:effectLst/>
        </p:spPr>
      </p:cxn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12945</TotalTime>
  <Words>805</Words>
  <Application>Microsoft Office PowerPoint</Application>
  <PresentationFormat>Custom</PresentationFormat>
  <Paragraphs>44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University of Northern Colorado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susan.keenan</dc:creator>
  <cp:lastModifiedBy>Ben</cp:lastModifiedBy>
  <cp:revision>200</cp:revision>
  <dcterms:created xsi:type="dcterms:W3CDTF">2010-07-16T15:47:09Z</dcterms:created>
  <dcterms:modified xsi:type="dcterms:W3CDTF">2012-11-13T21:56:11Z</dcterms:modified>
</cp:coreProperties>
</file>