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23375"/>
  <p:defaultTextStyle>
    <a:defPPr>
      <a:defRPr lang="en-US"/>
    </a:defPPr>
    <a:lvl1pPr algn="l" rtl="0" fontAlgn="base">
      <a:spcBef>
        <a:spcPct val="0"/>
      </a:spcBef>
      <a:spcAft>
        <a:spcPct val="0"/>
      </a:spcAft>
      <a:defRPr sz="8600" kern="1200">
        <a:solidFill>
          <a:schemeClr val="tx1"/>
        </a:solidFill>
        <a:latin typeface="Arial" charset="0"/>
        <a:ea typeface="ＭＳ Ｐゴシック" pitchFamily="24" charset="-128"/>
        <a:cs typeface="+mn-cs"/>
      </a:defRPr>
    </a:lvl1pPr>
    <a:lvl2pPr marL="457200" algn="l" rtl="0" fontAlgn="base">
      <a:spcBef>
        <a:spcPct val="0"/>
      </a:spcBef>
      <a:spcAft>
        <a:spcPct val="0"/>
      </a:spcAft>
      <a:defRPr sz="8600" kern="1200">
        <a:solidFill>
          <a:schemeClr val="tx1"/>
        </a:solidFill>
        <a:latin typeface="Arial" charset="0"/>
        <a:ea typeface="ＭＳ Ｐゴシック" pitchFamily="24" charset="-128"/>
        <a:cs typeface="+mn-cs"/>
      </a:defRPr>
    </a:lvl2pPr>
    <a:lvl3pPr marL="914400" algn="l" rtl="0" fontAlgn="base">
      <a:spcBef>
        <a:spcPct val="0"/>
      </a:spcBef>
      <a:spcAft>
        <a:spcPct val="0"/>
      </a:spcAft>
      <a:defRPr sz="8600" kern="1200">
        <a:solidFill>
          <a:schemeClr val="tx1"/>
        </a:solidFill>
        <a:latin typeface="Arial" charset="0"/>
        <a:ea typeface="ＭＳ Ｐゴシック" pitchFamily="24" charset="-128"/>
        <a:cs typeface="+mn-cs"/>
      </a:defRPr>
    </a:lvl3pPr>
    <a:lvl4pPr marL="1371600" algn="l" rtl="0" fontAlgn="base">
      <a:spcBef>
        <a:spcPct val="0"/>
      </a:spcBef>
      <a:spcAft>
        <a:spcPct val="0"/>
      </a:spcAft>
      <a:defRPr sz="8600" kern="1200">
        <a:solidFill>
          <a:schemeClr val="tx1"/>
        </a:solidFill>
        <a:latin typeface="Arial" charset="0"/>
        <a:ea typeface="ＭＳ Ｐゴシック" pitchFamily="24" charset="-128"/>
        <a:cs typeface="+mn-cs"/>
      </a:defRPr>
    </a:lvl4pPr>
    <a:lvl5pPr marL="1828800" algn="l" rtl="0" fontAlgn="base">
      <a:spcBef>
        <a:spcPct val="0"/>
      </a:spcBef>
      <a:spcAft>
        <a:spcPct val="0"/>
      </a:spcAft>
      <a:defRPr sz="8600" kern="1200">
        <a:solidFill>
          <a:schemeClr val="tx1"/>
        </a:solidFill>
        <a:latin typeface="Arial" charset="0"/>
        <a:ea typeface="ＭＳ Ｐゴシック" pitchFamily="24" charset="-128"/>
        <a:cs typeface="+mn-cs"/>
      </a:defRPr>
    </a:lvl5pPr>
    <a:lvl6pPr marL="2286000" algn="l" defTabSz="914400" rtl="0" eaLnBrk="1" latinLnBrk="0" hangingPunct="1">
      <a:defRPr sz="8600" kern="1200">
        <a:solidFill>
          <a:schemeClr val="tx1"/>
        </a:solidFill>
        <a:latin typeface="Arial" charset="0"/>
        <a:ea typeface="ＭＳ Ｐゴシック" pitchFamily="24" charset="-128"/>
        <a:cs typeface="+mn-cs"/>
      </a:defRPr>
    </a:lvl6pPr>
    <a:lvl7pPr marL="2743200" algn="l" defTabSz="914400" rtl="0" eaLnBrk="1" latinLnBrk="0" hangingPunct="1">
      <a:defRPr sz="8600" kern="1200">
        <a:solidFill>
          <a:schemeClr val="tx1"/>
        </a:solidFill>
        <a:latin typeface="Arial" charset="0"/>
        <a:ea typeface="ＭＳ Ｐゴシック" pitchFamily="24" charset="-128"/>
        <a:cs typeface="+mn-cs"/>
      </a:defRPr>
    </a:lvl7pPr>
    <a:lvl8pPr marL="3200400" algn="l" defTabSz="914400" rtl="0" eaLnBrk="1" latinLnBrk="0" hangingPunct="1">
      <a:defRPr sz="8600" kern="1200">
        <a:solidFill>
          <a:schemeClr val="tx1"/>
        </a:solidFill>
        <a:latin typeface="Arial" charset="0"/>
        <a:ea typeface="ＭＳ Ｐゴシック" pitchFamily="24" charset="-128"/>
        <a:cs typeface="+mn-cs"/>
      </a:defRPr>
    </a:lvl8pPr>
    <a:lvl9pPr marL="3657600" algn="l" defTabSz="914400" rtl="0" eaLnBrk="1" latinLnBrk="0" hangingPunct="1">
      <a:defRPr sz="8600" kern="1200">
        <a:solidFill>
          <a:schemeClr val="tx1"/>
        </a:solidFill>
        <a:latin typeface="Arial" charset="0"/>
        <a:ea typeface="ＭＳ Ｐゴシック" pitchFamily="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00"/>
    <a:srgbClr val="3B64B5"/>
    <a:srgbClr val="CC9B00"/>
    <a:srgbClr val="FF5050"/>
    <a:srgbClr val="A50021"/>
    <a:srgbClr val="0099FF"/>
    <a:srgbClr val="3333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5" d="100"/>
          <a:sy n="25" d="100"/>
        </p:scale>
        <p:origin x="-1362" y="-126"/>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909" cy="461169"/>
          </a:xfrm>
          <a:prstGeom prst="rect">
            <a:avLst/>
          </a:prstGeom>
          <a:noFill/>
          <a:ln w="9525">
            <a:noFill/>
            <a:miter lim="800000"/>
            <a:headEnd/>
            <a:tailEnd/>
          </a:ln>
          <a:effectLst/>
        </p:spPr>
        <p:txBody>
          <a:bodyPr vert="horz" wrap="square" lIns="92721" tIns="46361" rIns="92721" bIns="46361"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970777" y="0"/>
            <a:ext cx="3037909" cy="461169"/>
          </a:xfrm>
          <a:prstGeom prst="rect">
            <a:avLst/>
          </a:prstGeom>
          <a:noFill/>
          <a:ln w="9525">
            <a:noFill/>
            <a:miter lim="800000"/>
            <a:headEnd/>
            <a:tailEnd/>
          </a:ln>
          <a:effectLst/>
        </p:spPr>
        <p:txBody>
          <a:bodyPr vert="horz" wrap="square" lIns="92721" tIns="46361" rIns="92721" bIns="46361"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109" y="4381103"/>
            <a:ext cx="5608183" cy="4150519"/>
          </a:xfrm>
          <a:prstGeom prst="rect">
            <a:avLst/>
          </a:prstGeom>
          <a:noFill/>
          <a:ln w="9525">
            <a:noFill/>
            <a:miter lim="800000"/>
            <a:headEnd/>
            <a:tailEnd/>
          </a:ln>
          <a:effectLst/>
        </p:spPr>
        <p:txBody>
          <a:bodyPr vert="horz" wrap="square" lIns="92721" tIns="46361" rIns="92721" bIns="463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60521"/>
            <a:ext cx="3037909" cy="461169"/>
          </a:xfrm>
          <a:prstGeom prst="rect">
            <a:avLst/>
          </a:prstGeom>
          <a:noFill/>
          <a:ln w="9525">
            <a:noFill/>
            <a:miter lim="800000"/>
            <a:headEnd/>
            <a:tailEnd/>
          </a:ln>
          <a:effectLst/>
        </p:spPr>
        <p:txBody>
          <a:bodyPr vert="horz" wrap="square" lIns="92721" tIns="46361" rIns="92721" bIns="46361"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970777" y="8760521"/>
            <a:ext cx="3037909" cy="461169"/>
          </a:xfrm>
          <a:prstGeom prst="rect">
            <a:avLst/>
          </a:prstGeom>
          <a:noFill/>
          <a:ln w="9525">
            <a:noFill/>
            <a:miter lim="800000"/>
            <a:headEnd/>
            <a:tailEnd/>
          </a:ln>
          <a:effectLst/>
        </p:spPr>
        <p:txBody>
          <a:bodyPr vert="horz" wrap="square" lIns="92721" tIns="46361" rIns="92721" bIns="46361" numCol="1" anchor="b" anchorCtr="0" compatLnSpc="1">
            <a:prstTxWarp prst="textNoShape">
              <a:avLst/>
            </a:prstTxWarp>
          </a:bodyPr>
          <a:lstStyle>
            <a:lvl1pPr algn="r">
              <a:defRPr sz="1200"/>
            </a:lvl1pPr>
          </a:lstStyle>
          <a:p>
            <a:pPr>
              <a:defRPr/>
            </a:pPr>
            <a:fld id="{663D7874-0ED5-4CA2-8137-84AC8B6494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B0E772C6-ADCD-4895-A09E-4D387AA1FEF8}" type="slidenum">
              <a:rPr lang="en-US" smtClean="0"/>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D2976-B3E3-4242-874D-6008FAD51A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93207C-BB53-4CF8-B204-6C45E1ACB8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31A2C-A081-439D-BE85-740A0D2FEB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4B844-E942-432F-9913-1098274345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89582-B0DD-477B-B72D-6BFFD28AE4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73A22B-4473-43BD-A053-38C6728C13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7393D9-66FF-46DD-B6A6-4B8CF8C39E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23247F-CE7F-4F90-8298-9A2D5F1521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ADDCA0-F2CD-4FB9-A996-9F63D4FE5D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FDA52-2AC0-4C87-A817-6B77006F6F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196B43-C328-4D18-8F38-F29160C021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5D43BEE1-DC2E-4FA3-AE06-D4438F8962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ＭＳ Ｐゴシック" pitchFamily="24" charset="-128"/>
          <a:cs typeface="+mj-cs"/>
        </a:defRPr>
      </a:lvl1pPr>
      <a:lvl2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2pPr>
      <a:lvl3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3pPr>
      <a:lvl4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4pPr>
      <a:lvl5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ＭＳ Ｐゴシック" pitchFamily="24" charset="-128"/>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ea typeface="ＭＳ Ｐゴシック" pitchFamily="24" charset="-128"/>
        </a:defRPr>
      </a:lvl2pPr>
      <a:lvl3pPr marL="5486400" indent="-1096963" algn="l" defTabSz="4389438" rtl="0" eaLnBrk="0" fontAlgn="base" hangingPunct="0">
        <a:spcBef>
          <a:spcPct val="20000"/>
        </a:spcBef>
        <a:spcAft>
          <a:spcPct val="0"/>
        </a:spcAft>
        <a:buChar char="•"/>
        <a:defRPr sz="11500">
          <a:solidFill>
            <a:schemeClr val="tx1"/>
          </a:solidFill>
          <a:latin typeface="+mn-lt"/>
          <a:ea typeface="ＭＳ Ｐゴシック" pitchFamily="24" charset="-128"/>
        </a:defRPr>
      </a:lvl3pPr>
      <a:lvl4pPr marL="7680325" indent="-1096963" algn="l" defTabSz="4389438" rtl="0" eaLnBrk="0" fontAlgn="base" hangingPunct="0">
        <a:spcBef>
          <a:spcPct val="20000"/>
        </a:spcBef>
        <a:spcAft>
          <a:spcPct val="0"/>
        </a:spcAft>
        <a:buChar char="–"/>
        <a:defRPr sz="9600">
          <a:solidFill>
            <a:schemeClr val="tx1"/>
          </a:solidFill>
          <a:latin typeface="+mn-lt"/>
          <a:ea typeface="ＭＳ Ｐゴシック" pitchFamily="24" charset="-128"/>
        </a:defRPr>
      </a:lvl4pPr>
      <a:lvl5pPr marL="9875838" indent="-1096963" algn="l" defTabSz="4389438" rtl="0" eaLnBrk="0" fontAlgn="base" hangingPunct="0">
        <a:spcBef>
          <a:spcPct val="20000"/>
        </a:spcBef>
        <a:spcAft>
          <a:spcPct val="0"/>
        </a:spcAft>
        <a:buChar char="»"/>
        <a:defRPr sz="9600">
          <a:solidFill>
            <a:schemeClr val="tx1"/>
          </a:solidFill>
          <a:latin typeface="+mn-lt"/>
          <a:ea typeface="ＭＳ Ｐゴシック" pitchFamily="24" charset="-128"/>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5" Type="http://schemas.openxmlformats.org/officeDocument/2006/relationships/image" Target="../media/image13.emf"/><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descr="SIN_NEW.emf"/>
          <p:cNvPicPr>
            <a:picLocks noChangeAspect="1"/>
          </p:cNvPicPr>
          <p:nvPr/>
        </p:nvPicPr>
        <p:blipFill>
          <a:blip r:embed="rId3" cstate="print"/>
          <a:stretch>
            <a:fillRect/>
          </a:stretch>
        </p:blipFill>
        <p:spPr>
          <a:xfrm>
            <a:off x="4838700" y="8534400"/>
            <a:ext cx="4234775" cy="4227634"/>
          </a:xfrm>
          <a:prstGeom prst="rect">
            <a:avLst/>
          </a:prstGeom>
        </p:spPr>
      </p:pic>
      <p:sp>
        <p:nvSpPr>
          <p:cNvPr id="2050" name="Text Box 764"/>
          <p:cNvSpPr txBox="1">
            <a:spLocks noChangeArrowheads="1"/>
          </p:cNvSpPr>
          <p:nvPr/>
        </p:nvSpPr>
        <p:spPr bwMode="auto">
          <a:xfrm>
            <a:off x="29961659" y="26460450"/>
            <a:ext cx="13293271" cy="3220090"/>
          </a:xfrm>
          <a:prstGeom prst="rect">
            <a:avLst/>
          </a:prstGeom>
          <a:noFill/>
          <a:ln w="9525">
            <a:noFill/>
            <a:miter lim="800000"/>
            <a:headEnd/>
            <a:tailEnd/>
          </a:ln>
        </p:spPr>
        <p:txBody>
          <a:bodyPr wrap="square" lIns="171422" tIns="85714" rIns="171422" bIns="85714">
            <a:spAutoFit/>
          </a:bodyPr>
          <a:lstStyle/>
          <a:p>
            <a:pPr marL="457200" indent="-457200">
              <a:buFontTx/>
              <a:buAutoNum type="arabicPeriod"/>
              <a:defRPr/>
            </a:pPr>
            <a:r>
              <a:rPr lang="en-US" sz="1800" dirty="0" err="1" smtClean="0">
                <a:latin typeface="+mn-lt"/>
                <a:ea typeface="+mn-ea"/>
              </a:rPr>
              <a:t>Marret</a:t>
            </a:r>
            <a:r>
              <a:rPr lang="en-US" sz="1800" dirty="0" smtClean="0">
                <a:latin typeface="+mn-lt"/>
                <a:ea typeface="+mn-ea"/>
              </a:rPr>
              <a:t> R., and </a:t>
            </a:r>
            <a:r>
              <a:rPr lang="en-US" sz="1800" dirty="0" err="1" smtClean="0">
                <a:latin typeface="+mn-lt"/>
                <a:ea typeface="+mn-ea"/>
              </a:rPr>
              <a:t>Allmendinger</a:t>
            </a:r>
            <a:r>
              <a:rPr lang="en-US" sz="1800" dirty="0" smtClean="0">
                <a:latin typeface="+mn-lt"/>
                <a:ea typeface="+mn-ea"/>
              </a:rPr>
              <a:t>,  1990, R.W., Kinematic analysis of fault-slip data, Journal of Structural Geology, vol. 12, no. 8, PP. 973-986.</a:t>
            </a:r>
          </a:p>
          <a:p>
            <a:pPr marL="457200" indent="-457200">
              <a:buFontTx/>
              <a:buAutoNum type="arabicPeriod"/>
              <a:defRPr/>
            </a:pPr>
            <a:r>
              <a:rPr lang="en-US" sz="1800" dirty="0" smtClean="0">
                <a:latin typeface="+mn-lt"/>
                <a:ea typeface="+mn-ea"/>
              </a:rPr>
              <a:t>Morgan, C.D., 2008, Structure, reservoir characterization, and carbon dioxide resources of Farnham Dome Field, Carbon County, Utah, </a:t>
            </a:r>
            <a:r>
              <a:rPr lang="en-US" sz="1800" i="1" dirty="0" smtClean="0">
                <a:latin typeface="+mn-lt"/>
                <a:ea typeface="+mn-ea"/>
              </a:rPr>
              <a:t>in</a:t>
            </a:r>
            <a:r>
              <a:rPr lang="en-US" sz="1800" dirty="0" smtClean="0">
                <a:latin typeface="+mn-lt"/>
                <a:ea typeface="+mn-ea"/>
              </a:rPr>
              <a:t> Willis, G.C., </a:t>
            </a:r>
            <a:r>
              <a:rPr lang="en-US" sz="1800" dirty="0" err="1" smtClean="0">
                <a:latin typeface="+mn-lt"/>
                <a:ea typeface="+mn-ea"/>
              </a:rPr>
              <a:t>Hylland</a:t>
            </a:r>
            <a:r>
              <a:rPr lang="en-US" sz="1800" dirty="0" smtClean="0">
                <a:latin typeface="+mn-lt"/>
                <a:ea typeface="+mn-ea"/>
              </a:rPr>
              <a:t>, M.D., Clark, D.L., and </a:t>
            </a:r>
            <a:r>
              <a:rPr lang="en-US" sz="1800" dirty="0" err="1" smtClean="0">
                <a:latin typeface="+mn-lt"/>
                <a:ea typeface="+mn-ea"/>
              </a:rPr>
              <a:t>Chidsey</a:t>
            </a:r>
            <a:r>
              <a:rPr lang="en-US" sz="1800" dirty="0" smtClean="0">
                <a:latin typeface="+mn-lt"/>
                <a:ea typeface="+mn-ea"/>
              </a:rPr>
              <a:t>, T.C., Jr., </a:t>
            </a:r>
            <a:r>
              <a:rPr lang="en-US" sz="1800" dirty="0" err="1" smtClean="0">
                <a:latin typeface="+mn-lt"/>
                <a:ea typeface="+mn-ea"/>
              </a:rPr>
              <a:t>eds.,UGS</a:t>
            </a:r>
            <a:r>
              <a:rPr lang="en-US" sz="1800" dirty="0" smtClean="0">
                <a:latin typeface="+mn-lt"/>
                <a:ea typeface="+mn-ea"/>
              </a:rPr>
              <a:t> Publication 36, p. 297-310.</a:t>
            </a:r>
            <a:endParaRPr lang="en-US" sz="1800" dirty="0">
              <a:latin typeface="+mn-lt"/>
            </a:endParaRPr>
          </a:p>
          <a:p>
            <a:pPr marL="457200" indent="-457200">
              <a:buFontTx/>
              <a:buAutoNum type="arabicPeriod"/>
              <a:defRPr/>
            </a:pPr>
            <a:r>
              <a:rPr lang="en-US" sz="1800" dirty="0" err="1" smtClean="0">
                <a:latin typeface="+mn-lt"/>
              </a:rPr>
              <a:t>Neuhaser</a:t>
            </a:r>
            <a:r>
              <a:rPr lang="en-US" sz="1800" dirty="0" smtClean="0">
                <a:latin typeface="+mn-lt"/>
              </a:rPr>
              <a:t>, K.R., 1988, Sevier-age ramp-style thrust faults at Cedar Mountain, northwestern San Rafael swell (Colorado Plateau), Emery County, Utah.</a:t>
            </a:r>
          </a:p>
          <a:p>
            <a:pPr marL="457200" indent="-457200">
              <a:buFontTx/>
              <a:buAutoNum type="arabicPeriod"/>
              <a:defRPr/>
            </a:pPr>
            <a:r>
              <a:rPr lang="en-US" sz="1800" dirty="0" err="1" smtClean="0">
                <a:latin typeface="+mn-lt"/>
              </a:rPr>
              <a:t>Twiss</a:t>
            </a:r>
            <a:r>
              <a:rPr lang="en-US" sz="1800" dirty="0" smtClean="0">
                <a:latin typeface="+mn-lt"/>
              </a:rPr>
              <a:t>, R.J., and Unruh, J.R., 1998, Analysis of fault slip inversions: Do they constrain stress or strain rate?, Journal of Geophysical Research, vol. 103, No. B6, pp. 12205-12222.</a:t>
            </a:r>
          </a:p>
          <a:p>
            <a:pPr marL="457200" indent="-457200">
              <a:buFontTx/>
              <a:buAutoNum type="arabicPeriod"/>
              <a:defRPr/>
            </a:pPr>
            <a:r>
              <a:rPr lang="en-US" sz="1800" dirty="0" err="1" smtClean="0">
                <a:latin typeface="+mn-lt"/>
              </a:rPr>
              <a:t>Vrolijk</a:t>
            </a:r>
            <a:r>
              <a:rPr lang="en-US" sz="1800" dirty="0" smtClean="0">
                <a:latin typeface="+mn-lt"/>
              </a:rPr>
              <a:t>, P., Meyers, R., Sweet, M., Shipton, Z., Dockrill B., Evans, J., Heath, J., Williams, A., 2005. Anatomy of reservoir-scale normal faults in central Utah: Stratigraphic controls and implications for fault zone evolution and fluid flow. In: GSA Field Guide 6: Interior Western United States, vol. 6, 261-282.</a:t>
            </a:r>
            <a:endParaRPr lang="en-US" sz="1800" dirty="0">
              <a:latin typeface="+mn-lt"/>
            </a:endParaRPr>
          </a:p>
        </p:txBody>
      </p:sp>
      <p:sp>
        <p:nvSpPr>
          <p:cNvPr id="2058" name="Rectangle 2"/>
          <p:cNvSpPr txBox="1">
            <a:spLocks noChangeArrowheads="1"/>
          </p:cNvSpPr>
          <p:nvPr/>
        </p:nvSpPr>
        <p:spPr bwMode="auto">
          <a:xfrm>
            <a:off x="0" y="-38099"/>
            <a:ext cx="43891200" cy="4648200"/>
          </a:xfrm>
          <a:prstGeom prst="rect">
            <a:avLst/>
          </a:prstGeom>
          <a:gradFill rotWithShape="0">
            <a:gsLst>
              <a:gs pos="0">
                <a:srgbClr val="000D4C"/>
              </a:gs>
              <a:gs pos="50000">
                <a:srgbClr val="273267"/>
              </a:gs>
              <a:gs pos="100000">
                <a:srgbClr val="000D4C"/>
              </a:gs>
            </a:gsLst>
            <a:lin ang="5400000" scaled="1"/>
          </a:gradFill>
          <a:ln w="9525">
            <a:solidFill>
              <a:schemeClr val="tx1"/>
            </a:solidFill>
            <a:miter lim="800000"/>
            <a:headEnd/>
            <a:tailEnd/>
          </a:ln>
        </p:spPr>
        <p:txBody>
          <a:bodyPr/>
          <a:lstStyle/>
          <a:p>
            <a:pPr algn="ctr" defTabSz="4389438"/>
            <a:r>
              <a:rPr lang="en-US" sz="8000" b="1" dirty="0" smtClean="0">
                <a:solidFill>
                  <a:srgbClr val="FF9900"/>
                </a:solidFill>
              </a:rPr>
              <a:t>Structure and stable isotope systematics of the Farnham Dome, SE Utah</a:t>
            </a:r>
            <a:r>
              <a:rPr lang="en-US" sz="6500" b="1" dirty="0" smtClean="0">
                <a:solidFill>
                  <a:srgbClr val="FF9900"/>
                </a:solidFill>
              </a:rPr>
              <a:t/>
            </a:r>
            <a:br>
              <a:rPr lang="en-US" sz="6500" b="1" dirty="0" smtClean="0">
                <a:solidFill>
                  <a:srgbClr val="FF9900"/>
                </a:solidFill>
              </a:rPr>
            </a:br>
            <a:r>
              <a:rPr lang="en-US" sz="4800" b="1" dirty="0" smtClean="0">
                <a:solidFill>
                  <a:srgbClr val="FF9900"/>
                </a:solidFill>
              </a:rPr>
              <a:t> </a:t>
            </a:r>
            <a:r>
              <a:rPr lang="en-US" sz="4800" b="1" dirty="0" smtClean="0">
                <a:solidFill>
                  <a:srgbClr val="FF9900"/>
                </a:solidFill>
              </a:rPr>
              <a:t>P</a:t>
            </a:r>
            <a:r>
              <a:rPr lang="en-US" sz="4800" b="1" dirty="0" smtClean="0">
                <a:solidFill>
                  <a:srgbClr val="FF9900"/>
                </a:solidFill>
              </a:rPr>
              <a:t>. Benjamin Luetkemeyer,</a:t>
            </a:r>
            <a:r>
              <a:rPr lang="en-US" sz="4900" b="1" dirty="0" smtClean="0">
                <a:solidFill>
                  <a:srgbClr val="FF9900"/>
                </a:solidFill>
              </a:rPr>
              <a:t> </a:t>
            </a:r>
            <a:r>
              <a:rPr lang="en-US" sz="5300" b="1" dirty="0" smtClean="0">
                <a:solidFill>
                  <a:srgbClr val="FF9900"/>
                </a:solidFill>
              </a:rPr>
              <a:t>Ethan Shavers</a:t>
            </a:r>
            <a:r>
              <a:rPr lang="en-US" sz="5300" b="1" baseline="30000" dirty="0" smtClean="0">
                <a:solidFill>
                  <a:srgbClr val="FF9900"/>
                </a:solidFill>
              </a:rPr>
              <a:t>1</a:t>
            </a:r>
            <a:r>
              <a:rPr lang="en-US" sz="5300" b="1" dirty="0" smtClean="0">
                <a:solidFill>
                  <a:srgbClr val="FF9900"/>
                </a:solidFill>
              </a:rPr>
              <a:t>&amp; David L. Kirschner</a:t>
            </a:r>
            <a:r>
              <a:rPr lang="en-US" sz="5300" b="1" baseline="30000" dirty="0" smtClean="0">
                <a:solidFill>
                  <a:srgbClr val="FF9900"/>
                </a:solidFill>
              </a:rPr>
              <a:t>2</a:t>
            </a:r>
          </a:p>
          <a:p>
            <a:pPr algn="ctr" defTabSz="4389438"/>
            <a:r>
              <a:rPr lang="en-US" sz="6000" b="1" dirty="0" smtClean="0">
                <a:solidFill>
                  <a:srgbClr val="FF9900"/>
                </a:solidFill>
              </a:rPr>
              <a:t/>
            </a:r>
            <a:br>
              <a:rPr lang="en-US" sz="6000" b="1" dirty="0" smtClean="0">
                <a:solidFill>
                  <a:srgbClr val="FF9900"/>
                </a:solidFill>
              </a:rPr>
            </a:br>
            <a:r>
              <a:rPr lang="en-US" sz="5400" b="1" dirty="0" smtClean="0">
                <a:solidFill>
                  <a:srgbClr val="FF9900"/>
                </a:solidFill>
              </a:rPr>
              <a:t> </a:t>
            </a:r>
            <a:r>
              <a:rPr lang="en-US" sz="5400" b="1" baseline="30000" dirty="0" smtClean="0">
                <a:solidFill>
                  <a:schemeClr val="bg1"/>
                </a:solidFill>
              </a:rPr>
              <a:t>1</a:t>
            </a:r>
            <a:r>
              <a:rPr lang="en-US" sz="5400" b="1" dirty="0" smtClean="0">
                <a:solidFill>
                  <a:schemeClr val="bg1"/>
                </a:solidFill>
              </a:rPr>
              <a:t>Saint Louis University, Department of Earth and Atmospheric Sciences, St. Louis, MO</a:t>
            </a:r>
          </a:p>
          <a:p>
            <a:pPr algn="ctr" defTabSz="4389438"/>
            <a:r>
              <a:rPr lang="en-US" sz="5400" b="1" baseline="30000" dirty="0" smtClean="0">
                <a:solidFill>
                  <a:schemeClr val="bg1"/>
                </a:solidFill>
              </a:rPr>
              <a:t>2</a:t>
            </a:r>
            <a:r>
              <a:rPr lang="en-US" sz="5400" b="1" dirty="0" smtClean="0">
                <a:solidFill>
                  <a:schemeClr val="bg1"/>
                </a:solidFill>
              </a:rPr>
              <a:t>Shell International Exploration and Production Inc., Bellaire Technology Center, Houston, TX</a:t>
            </a:r>
            <a:r>
              <a:rPr lang="en-US" sz="4000" b="1" dirty="0" smtClean="0">
                <a:solidFill>
                  <a:srgbClr val="FF9900"/>
                </a:solidFill>
              </a:rPr>
              <a:t/>
            </a:r>
            <a:br>
              <a:rPr lang="en-US" sz="4000" b="1" dirty="0" smtClean="0">
                <a:solidFill>
                  <a:srgbClr val="FF9900"/>
                </a:solidFill>
              </a:rPr>
            </a:br>
            <a:r>
              <a:rPr lang="en-US" sz="6000" b="1" i="1" dirty="0" smtClean="0">
                <a:solidFill>
                  <a:schemeClr val="bg1"/>
                </a:solidFill>
              </a:rPr>
              <a:t> </a:t>
            </a:r>
            <a:endParaRPr lang="en-US" sz="5300" b="1" i="1" dirty="0">
              <a:solidFill>
                <a:schemeClr val="bg1"/>
              </a:solidFill>
            </a:endParaRPr>
          </a:p>
        </p:txBody>
      </p:sp>
      <p:sp>
        <p:nvSpPr>
          <p:cNvPr id="2067" name="TextBox 27"/>
          <p:cNvSpPr txBox="1">
            <a:spLocks noChangeArrowheads="1"/>
          </p:cNvSpPr>
          <p:nvPr/>
        </p:nvSpPr>
        <p:spPr bwMode="auto">
          <a:xfrm>
            <a:off x="30078316" y="29666701"/>
            <a:ext cx="12989923" cy="1030469"/>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a:solidFill>
                  <a:schemeClr val="bg1"/>
                </a:solidFill>
              </a:rPr>
              <a:t>Acknowledgements</a:t>
            </a:r>
          </a:p>
        </p:txBody>
      </p:sp>
      <p:sp>
        <p:nvSpPr>
          <p:cNvPr id="2068" name="Text Box 764"/>
          <p:cNvSpPr txBox="1">
            <a:spLocks noChangeArrowheads="1"/>
          </p:cNvSpPr>
          <p:nvPr/>
        </p:nvSpPr>
        <p:spPr bwMode="auto">
          <a:xfrm>
            <a:off x="29889450" y="30774575"/>
            <a:ext cx="13315950" cy="1711985"/>
          </a:xfrm>
          <a:prstGeom prst="rect">
            <a:avLst/>
          </a:prstGeom>
          <a:noFill/>
          <a:ln w="9525">
            <a:noFill/>
            <a:miter lim="800000"/>
            <a:headEnd/>
            <a:tailEnd/>
          </a:ln>
        </p:spPr>
        <p:txBody>
          <a:bodyPr wrap="square" lIns="171422" tIns="85714" rIns="171422" bIns="85714">
            <a:spAutoFit/>
          </a:bodyPr>
          <a:lstStyle/>
          <a:p>
            <a:pPr algn="just"/>
            <a:r>
              <a:rPr lang="en-US" sz="2000" dirty="0" smtClean="0"/>
              <a:t>Part of this project was funded by the  AAPG John </a:t>
            </a:r>
            <a:r>
              <a:rPr lang="en-US" sz="2000" dirty="0" err="1" smtClean="0"/>
              <a:t>Teagle</a:t>
            </a:r>
            <a:r>
              <a:rPr lang="en-US" sz="2000" dirty="0" smtClean="0"/>
              <a:t> Memorial Grant awarded to Ben Luetkemeyer as part of the AAPG Grants-in-Aid program Ben Luetkemeyer would like  to express his gratitude to the AAPG board of trustees for their support. We would also like to acknowledge Shell for their support and funding. We would like to thank Dr. Ken McLeod for his kind assistance with stable isotope mass  spectrometry. We also thank Michael </a:t>
            </a:r>
            <a:r>
              <a:rPr lang="en-US" sz="2000" dirty="0" err="1" smtClean="0"/>
              <a:t>Laine</a:t>
            </a:r>
            <a:r>
              <a:rPr lang="en-US" sz="2000" dirty="0" smtClean="0"/>
              <a:t> and Thomas </a:t>
            </a:r>
            <a:r>
              <a:rPr lang="en-US" sz="2000" dirty="0" err="1" smtClean="0"/>
              <a:t>Dempster</a:t>
            </a:r>
            <a:r>
              <a:rPr lang="en-US" sz="2000" dirty="0" smtClean="0"/>
              <a:t> from Utah Geological Survey for their assistance at Utah Core Research Center.</a:t>
            </a:r>
            <a:endParaRPr lang="en-US" sz="2000" dirty="0"/>
          </a:p>
        </p:txBody>
      </p:sp>
      <p:pic>
        <p:nvPicPr>
          <p:cNvPr id="30" name="Picture 29" descr="SLU Logo.bmp"/>
          <p:cNvPicPr>
            <a:picLocks noChangeAspect="1"/>
          </p:cNvPicPr>
          <p:nvPr/>
        </p:nvPicPr>
        <p:blipFill>
          <a:blip r:embed="rId4" cstate="print"/>
          <a:stretch>
            <a:fillRect/>
          </a:stretch>
        </p:blipFill>
        <p:spPr>
          <a:xfrm>
            <a:off x="605491" y="206443"/>
            <a:ext cx="3042126" cy="4136957"/>
          </a:xfrm>
          <a:prstGeom prst="rect">
            <a:avLst/>
          </a:prstGeom>
        </p:spPr>
      </p:pic>
      <p:sp>
        <p:nvSpPr>
          <p:cNvPr id="55" name="TextBox 394"/>
          <p:cNvSpPr txBox="1">
            <a:spLocks noChangeArrowheads="1"/>
          </p:cNvSpPr>
          <p:nvPr/>
        </p:nvSpPr>
        <p:spPr bwMode="auto">
          <a:xfrm>
            <a:off x="30070425" y="7340373"/>
            <a:ext cx="12915900" cy="11910953"/>
          </a:xfrm>
          <a:prstGeom prst="rect">
            <a:avLst/>
          </a:prstGeom>
          <a:noFill/>
          <a:ln w="9525">
            <a:noFill/>
            <a:miter lim="800000"/>
            <a:headEnd/>
            <a:tailEnd/>
          </a:ln>
        </p:spPr>
        <p:txBody>
          <a:bodyPr wrap="square">
            <a:spAutoFit/>
          </a:bodyPr>
          <a:lstStyle/>
          <a:p>
            <a:pPr algn="just"/>
            <a:r>
              <a:rPr lang="en-US" sz="3200" dirty="0" smtClean="0">
                <a:latin typeface="+mn-lt"/>
                <a:cs typeface="Calibri"/>
              </a:rPr>
              <a:t>The FD is characterized by NW-SE shortening and vertical extension, consistent with shortening accommodated by NE-SW striking oblique-slip faults. Heterogeneity of kinematics is likely due to multiple deformations along slip surfaces during the evolution of the structures.</a:t>
            </a:r>
          </a:p>
          <a:p>
            <a:pPr algn="just"/>
            <a:endParaRPr lang="en-US" sz="3200" dirty="0" smtClean="0"/>
          </a:p>
          <a:p>
            <a:pPr algn="just"/>
            <a:r>
              <a:rPr lang="en-US" sz="3200" dirty="0" smtClean="0"/>
              <a:t>The isotopic values of veins formed within the Carmel and Navajo Sandstone are consistent with rock buffering of fluids during </a:t>
            </a:r>
            <a:r>
              <a:rPr lang="en-US" sz="3200" dirty="0" err="1" smtClean="0"/>
              <a:t>diagenesis</a:t>
            </a:r>
            <a:r>
              <a:rPr lang="en-US" sz="3200" dirty="0" smtClean="0"/>
              <a:t>. </a:t>
            </a:r>
            <a:r>
              <a:rPr lang="el-GR" sz="3200" dirty="0" smtClean="0">
                <a:cs typeface="Calibri"/>
              </a:rPr>
              <a:t>δ</a:t>
            </a:r>
            <a:r>
              <a:rPr lang="en-US" sz="3200" baseline="30000" dirty="0" smtClean="0">
                <a:cs typeface="Calibri"/>
              </a:rPr>
              <a:t>18</a:t>
            </a:r>
            <a:r>
              <a:rPr lang="en-US" sz="3200" dirty="0" smtClean="0">
                <a:cs typeface="Calibri"/>
              </a:rPr>
              <a:t>O reached a limiting value of approximately -18‰, which was controlled by the </a:t>
            </a:r>
            <a:r>
              <a:rPr lang="en-US" sz="3200" dirty="0" err="1" smtClean="0">
                <a:cs typeface="Calibri"/>
              </a:rPr>
              <a:t>diagenetic</a:t>
            </a:r>
            <a:r>
              <a:rPr lang="en-US" sz="3200" dirty="0" smtClean="0">
                <a:cs typeface="Calibri"/>
              </a:rPr>
              <a:t> fluid and W/R ratio. The formation of faults and fractures allowed more fluids to enter the system, thus increasing the W/R ratio and shifting the </a:t>
            </a:r>
            <a:r>
              <a:rPr lang="el-GR" sz="3200" dirty="0" smtClean="0">
                <a:cs typeface="Calibri"/>
              </a:rPr>
              <a:t>δ</a:t>
            </a:r>
            <a:r>
              <a:rPr lang="en-US" sz="3200" baseline="30000" dirty="0" smtClean="0">
                <a:cs typeface="Calibri"/>
              </a:rPr>
              <a:t>13</a:t>
            </a:r>
            <a:r>
              <a:rPr lang="en-US" sz="3200" dirty="0" smtClean="0">
                <a:cs typeface="Calibri"/>
              </a:rPr>
              <a:t>C values toward the more negative values of the infiltrating fluids.</a:t>
            </a:r>
          </a:p>
          <a:p>
            <a:pPr algn="just"/>
            <a:r>
              <a:rPr lang="en-US" sz="3200" dirty="0" smtClean="0">
                <a:cs typeface="Calibri"/>
              </a:rPr>
              <a:t>  </a:t>
            </a:r>
            <a:r>
              <a:rPr lang="en-US" sz="3200" dirty="0" smtClean="0"/>
              <a:t> </a:t>
            </a:r>
          </a:p>
          <a:p>
            <a:pPr algn="just"/>
            <a:r>
              <a:rPr lang="en-US" sz="3200" dirty="0" smtClean="0"/>
              <a:t>Calcite is not present over  portions of the Dome where CO</a:t>
            </a:r>
            <a:r>
              <a:rPr lang="en-US" sz="3200" baseline="-25000" dirty="0" smtClean="0"/>
              <a:t>2</a:t>
            </a:r>
            <a:r>
              <a:rPr lang="en-US" sz="3200" dirty="0" smtClean="0"/>
              <a:t> is currently trapped, consistent with fluid mobilization and calcite precipitation having occurred only during deformation (Fig 8). Isotopic composition of formation fluids are similar to calculated isotopic compositions of fluids in equilibrium with calcite at FD and LGW, consistent with CO</a:t>
            </a:r>
            <a:r>
              <a:rPr lang="en-US" sz="3200" baseline="-25000" dirty="0" smtClean="0"/>
              <a:t>2</a:t>
            </a:r>
            <a:r>
              <a:rPr lang="en-US" sz="3200" dirty="0" smtClean="0"/>
              <a:t>-rich fluids sourced in the Uinta basin. Leakage of CO</a:t>
            </a:r>
            <a:r>
              <a:rPr lang="en-US" sz="3200" baseline="-25000" dirty="0" smtClean="0"/>
              <a:t>2</a:t>
            </a:r>
            <a:r>
              <a:rPr lang="en-US" sz="3200" dirty="0" smtClean="0"/>
              <a:t> from the Navajo aquifer does not seem likely given the isotopic composition of Navajo aquifer fluids. These observations are consistent with fluid mobilization through fault systems during deformation without compromising the integrity of the CO</a:t>
            </a:r>
            <a:r>
              <a:rPr lang="en-US" sz="3200" baseline="-25000" dirty="0" smtClean="0"/>
              <a:t>2</a:t>
            </a:r>
            <a:r>
              <a:rPr lang="en-US" sz="3200" dirty="0" smtClean="0"/>
              <a:t> trap after deformation.</a:t>
            </a:r>
            <a:endParaRPr lang="en-US" sz="3200" dirty="0" smtClean="0">
              <a:latin typeface="+mn-lt"/>
              <a:cs typeface="Calibri"/>
            </a:endParaRPr>
          </a:p>
        </p:txBody>
      </p:sp>
      <p:sp>
        <p:nvSpPr>
          <p:cNvPr id="58" name="Rectangle 167"/>
          <p:cNvSpPr>
            <a:spLocks noChangeArrowheads="1"/>
          </p:cNvSpPr>
          <p:nvPr/>
        </p:nvSpPr>
        <p:spPr bwMode="auto">
          <a:xfrm>
            <a:off x="914400" y="6356350"/>
            <a:ext cx="12839700" cy="95091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smtClean="0">
                <a:solidFill>
                  <a:schemeClr val="bg1"/>
                </a:solidFill>
              </a:rPr>
              <a:t>Results</a:t>
            </a:r>
            <a:endParaRPr lang="en-US" sz="5800" b="1" dirty="0">
              <a:solidFill>
                <a:schemeClr val="bg1"/>
              </a:solidFill>
            </a:endParaRPr>
          </a:p>
        </p:txBody>
      </p:sp>
      <p:sp>
        <p:nvSpPr>
          <p:cNvPr id="59" name="Rectangle 167"/>
          <p:cNvSpPr>
            <a:spLocks noChangeArrowheads="1"/>
          </p:cNvSpPr>
          <p:nvPr/>
        </p:nvSpPr>
        <p:spPr bwMode="auto">
          <a:xfrm>
            <a:off x="15497175" y="6337300"/>
            <a:ext cx="12839700" cy="95091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smtClean="0">
                <a:solidFill>
                  <a:schemeClr val="bg1"/>
                </a:solidFill>
              </a:rPr>
              <a:t>Results</a:t>
            </a:r>
            <a:endParaRPr lang="en-US" sz="5800" b="1" dirty="0">
              <a:solidFill>
                <a:schemeClr val="bg1"/>
              </a:solidFill>
            </a:endParaRPr>
          </a:p>
        </p:txBody>
      </p:sp>
      <p:sp>
        <p:nvSpPr>
          <p:cNvPr id="60" name="Rectangle 167"/>
          <p:cNvSpPr>
            <a:spLocks noChangeArrowheads="1"/>
          </p:cNvSpPr>
          <p:nvPr/>
        </p:nvSpPr>
        <p:spPr bwMode="auto">
          <a:xfrm>
            <a:off x="30137100" y="6346825"/>
            <a:ext cx="12839700" cy="95091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smtClean="0">
                <a:solidFill>
                  <a:schemeClr val="bg1"/>
                </a:solidFill>
              </a:rPr>
              <a:t>Model</a:t>
            </a:r>
            <a:endParaRPr lang="en-US" sz="5800" b="1" dirty="0">
              <a:solidFill>
                <a:schemeClr val="bg1"/>
              </a:solidFill>
            </a:endParaRPr>
          </a:p>
        </p:txBody>
      </p:sp>
      <p:sp>
        <p:nvSpPr>
          <p:cNvPr id="61" name="Rectangle 167"/>
          <p:cNvSpPr>
            <a:spLocks noChangeArrowheads="1"/>
          </p:cNvSpPr>
          <p:nvPr/>
        </p:nvSpPr>
        <p:spPr bwMode="auto">
          <a:xfrm>
            <a:off x="30106620" y="25402540"/>
            <a:ext cx="12839700" cy="95091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smtClean="0">
                <a:solidFill>
                  <a:schemeClr val="bg1"/>
                </a:solidFill>
              </a:rPr>
              <a:t>References</a:t>
            </a:r>
            <a:endParaRPr lang="en-US" sz="5800" b="1" dirty="0">
              <a:solidFill>
                <a:schemeClr val="bg1"/>
              </a:solidFill>
            </a:endParaRPr>
          </a:p>
        </p:txBody>
      </p:sp>
      <p:grpSp>
        <p:nvGrpSpPr>
          <p:cNvPr id="160" name="Group 159"/>
          <p:cNvGrpSpPr/>
          <p:nvPr/>
        </p:nvGrpSpPr>
        <p:grpSpPr>
          <a:xfrm>
            <a:off x="547461" y="8015853"/>
            <a:ext cx="13581423" cy="15329922"/>
            <a:chOff x="547461" y="8015853"/>
            <a:chExt cx="13581423" cy="15329922"/>
          </a:xfrm>
        </p:grpSpPr>
        <p:sp>
          <p:nvSpPr>
            <p:cNvPr id="87" name="TextBox 26"/>
            <p:cNvSpPr txBox="1">
              <a:spLocks noChangeArrowheads="1"/>
            </p:cNvSpPr>
            <p:nvPr/>
          </p:nvSpPr>
          <p:spPr bwMode="auto">
            <a:xfrm>
              <a:off x="5960428" y="19231743"/>
              <a:ext cx="7936547" cy="3416320"/>
            </a:xfrm>
            <a:prstGeom prst="rect">
              <a:avLst/>
            </a:prstGeom>
            <a:noFill/>
            <a:ln w="9525">
              <a:noFill/>
              <a:miter lim="800000"/>
              <a:headEnd/>
              <a:tailEnd/>
            </a:ln>
          </p:spPr>
          <p:txBody>
            <a:bodyPr wrap="square">
              <a:spAutoFit/>
            </a:bodyPr>
            <a:lstStyle/>
            <a:p>
              <a:pPr algn="just"/>
              <a:r>
                <a:rPr lang="en-US" sz="2400" b="1" dirty="0" smtClean="0"/>
                <a:t>Figure 4. Structural data from the Farnham Dome. Faults are plotted as great circles. Red squares represent orientation of slickenlines. Veins and bedding are plotted as poles. Bedding measurements are consistent with a NE-SW trending fold.  Orientations of calcite-filled veins and strike-slip faults have a dominant NW-SE trend. Normal and reverse fault planes are predominantly oriented NE-SW.</a:t>
              </a:r>
            </a:p>
          </p:txBody>
        </p:sp>
        <p:grpSp>
          <p:nvGrpSpPr>
            <p:cNvPr id="96" name="Group 95"/>
            <p:cNvGrpSpPr/>
            <p:nvPr/>
          </p:nvGrpSpPr>
          <p:grpSpPr>
            <a:xfrm>
              <a:off x="1800021" y="8015853"/>
              <a:ext cx="12328863" cy="9831987"/>
              <a:chOff x="25535158" y="13570391"/>
              <a:chExt cx="9392865" cy="7533624"/>
            </a:xfrm>
          </p:grpSpPr>
          <p:pic>
            <p:nvPicPr>
              <p:cNvPr id="71" name="Picture 70" descr="Unknown_Kinematics.emf"/>
              <p:cNvPicPr>
                <a:picLocks noChangeAspect="1"/>
              </p:cNvPicPr>
              <p:nvPr/>
            </p:nvPicPr>
            <p:blipFill>
              <a:blip r:embed="rId5" cstate="print"/>
              <a:stretch>
                <a:fillRect/>
              </a:stretch>
            </p:blipFill>
            <p:spPr>
              <a:xfrm>
                <a:off x="31165808" y="17893997"/>
                <a:ext cx="3215441" cy="3210018"/>
              </a:xfrm>
              <a:prstGeom prst="rect">
                <a:avLst/>
              </a:prstGeom>
              <a:ln>
                <a:noFill/>
              </a:ln>
            </p:spPr>
          </p:pic>
          <p:sp>
            <p:nvSpPr>
              <p:cNvPr id="76" name="TextBox 75"/>
              <p:cNvSpPr txBox="1"/>
              <p:nvPr/>
            </p:nvSpPr>
            <p:spPr>
              <a:xfrm>
                <a:off x="28655319" y="13570391"/>
                <a:ext cx="1581964" cy="495242"/>
              </a:xfrm>
              <a:prstGeom prst="rect">
                <a:avLst/>
              </a:prstGeom>
              <a:noFill/>
              <a:ln>
                <a:noFill/>
              </a:ln>
            </p:spPr>
            <p:txBody>
              <a:bodyPr wrap="square" rtlCol="0">
                <a:spAutoFit/>
              </a:bodyPr>
              <a:lstStyle/>
              <a:p>
                <a:r>
                  <a:rPr lang="en-US" sz="3600" b="1" dirty="0" smtClean="0">
                    <a:solidFill>
                      <a:schemeClr val="accent2"/>
                    </a:solidFill>
                  </a:rPr>
                  <a:t>Sinistral</a:t>
                </a:r>
              </a:p>
            </p:txBody>
          </p:sp>
          <p:sp>
            <p:nvSpPr>
              <p:cNvPr id="79" name="TextBox 78"/>
              <p:cNvSpPr txBox="1"/>
              <p:nvPr/>
            </p:nvSpPr>
            <p:spPr>
              <a:xfrm>
                <a:off x="25535158" y="13572069"/>
                <a:ext cx="1382604" cy="416946"/>
              </a:xfrm>
              <a:prstGeom prst="rect">
                <a:avLst/>
              </a:prstGeom>
              <a:noFill/>
              <a:ln>
                <a:noFill/>
              </a:ln>
            </p:spPr>
            <p:txBody>
              <a:bodyPr wrap="square" rtlCol="0">
                <a:spAutoFit/>
              </a:bodyPr>
              <a:lstStyle/>
              <a:p>
                <a:r>
                  <a:rPr lang="en-US" sz="3600" b="1" dirty="0" smtClean="0">
                    <a:solidFill>
                      <a:schemeClr val="accent2"/>
                    </a:solidFill>
                  </a:rPr>
                  <a:t>Dextral</a:t>
                </a:r>
              </a:p>
            </p:txBody>
          </p:sp>
          <p:sp>
            <p:nvSpPr>
              <p:cNvPr id="80" name="TextBox 79"/>
              <p:cNvSpPr txBox="1"/>
              <p:nvPr/>
            </p:nvSpPr>
            <p:spPr>
              <a:xfrm>
                <a:off x="31151339" y="17492132"/>
                <a:ext cx="3776684" cy="495242"/>
              </a:xfrm>
              <a:prstGeom prst="rect">
                <a:avLst/>
              </a:prstGeom>
              <a:noFill/>
              <a:ln>
                <a:noFill/>
              </a:ln>
            </p:spPr>
            <p:txBody>
              <a:bodyPr wrap="square" rtlCol="0">
                <a:spAutoFit/>
              </a:bodyPr>
              <a:lstStyle/>
              <a:p>
                <a:r>
                  <a:rPr lang="en-US" sz="3600" b="1" dirty="0" smtClean="0">
                    <a:solidFill>
                      <a:schemeClr val="accent2"/>
                    </a:solidFill>
                  </a:rPr>
                  <a:t>Kinematics Unknown</a:t>
                </a:r>
              </a:p>
            </p:txBody>
          </p:sp>
          <p:sp>
            <p:nvSpPr>
              <p:cNvPr id="82" name="TextBox 81"/>
              <p:cNvSpPr txBox="1"/>
              <p:nvPr/>
            </p:nvSpPr>
            <p:spPr>
              <a:xfrm>
                <a:off x="25549446" y="17436498"/>
                <a:ext cx="1384680" cy="495242"/>
              </a:xfrm>
              <a:prstGeom prst="rect">
                <a:avLst/>
              </a:prstGeom>
              <a:noFill/>
              <a:ln>
                <a:noFill/>
              </a:ln>
            </p:spPr>
            <p:txBody>
              <a:bodyPr wrap="square" rtlCol="0">
                <a:spAutoFit/>
              </a:bodyPr>
              <a:lstStyle/>
              <a:p>
                <a:r>
                  <a:rPr lang="en-US" sz="3600" b="1" dirty="0" smtClean="0">
                    <a:solidFill>
                      <a:schemeClr val="accent2"/>
                    </a:solidFill>
                  </a:rPr>
                  <a:t>Normal</a:t>
                </a:r>
              </a:p>
            </p:txBody>
          </p:sp>
          <p:sp>
            <p:nvSpPr>
              <p:cNvPr id="84" name="TextBox 83"/>
              <p:cNvSpPr txBox="1"/>
              <p:nvPr/>
            </p:nvSpPr>
            <p:spPr>
              <a:xfrm>
                <a:off x="28726589" y="17476412"/>
                <a:ext cx="1616681" cy="416946"/>
              </a:xfrm>
              <a:prstGeom prst="rect">
                <a:avLst/>
              </a:prstGeom>
              <a:noFill/>
              <a:ln>
                <a:noFill/>
              </a:ln>
            </p:spPr>
            <p:txBody>
              <a:bodyPr wrap="square" rtlCol="0">
                <a:spAutoFit/>
              </a:bodyPr>
              <a:lstStyle/>
              <a:p>
                <a:r>
                  <a:rPr lang="en-US" sz="3600" b="1" dirty="0" smtClean="0">
                    <a:solidFill>
                      <a:schemeClr val="accent2"/>
                    </a:solidFill>
                  </a:rPr>
                  <a:t>Reverse</a:t>
                </a:r>
              </a:p>
            </p:txBody>
          </p:sp>
          <p:pic>
            <p:nvPicPr>
              <p:cNvPr id="85" name="Picture 84" descr="Veins_Poles.emf"/>
              <p:cNvPicPr>
                <a:picLocks noChangeAspect="1"/>
              </p:cNvPicPr>
              <p:nvPr/>
            </p:nvPicPr>
            <p:blipFill>
              <a:blip r:embed="rId6" cstate="print"/>
              <a:stretch>
                <a:fillRect/>
              </a:stretch>
            </p:blipFill>
            <p:spPr>
              <a:xfrm>
                <a:off x="31062655" y="14020797"/>
                <a:ext cx="3169459" cy="3164115"/>
              </a:xfrm>
              <a:prstGeom prst="rect">
                <a:avLst/>
              </a:prstGeom>
              <a:ln>
                <a:noFill/>
              </a:ln>
            </p:spPr>
          </p:pic>
          <p:sp>
            <p:nvSpPr>
              <p:cNvPr id="86" name="TextBox 85"/>
              <p:cNvSpPr txBox="1"/>
              <p:nvPr/>
            </p:nvSpPr>
            <p:spPr>
              <a:xfrm>
                <a:off x="32146271" y="13618031"/>
                <a:ext cx="1182914" cy="355659"/>
              </a:xfrm>
              <a:prstGeom prst="rect">
                <a:avLst/>
              </a:prstGeom>
              <a:noFill/>
              <a:ln>
                <a:noFill/>
              </a:ln>
            </p:spPr>
            <p:txBody>
              <a:bodyPr wrap="square" rtlCol="0">
                <a:spAutoFit/>
              </a:bodyPr>
              <a:lstStyle/>
              <a:p>
                <a:r>
                  <a:rPr lang="en-US" sz="3600" b="1" dirty="0" smtClean="0">
                    <a:solidFill>
                      <a:schemeClr val="accent2"/>
                    </a:solidFill>
                  </a:rPr>
                  <a:t>Veins</a:t>
                </a:r>
              </a:p>
            </p:txBody>
          </p:sp>
          <p:sp>
            <p:nvSpPr>
              <p:cNvPr id="88" name="TextBox 87"/>
              <p:cNvSpPr txBox="1"/>
              <p:nvPr/>
            </p:nvSpPr>
            <p:spPr>
              <a:xfrm>
                <a:off x="30338622" y="20655043"/>
                <a:ext cx="1204870" cy="400910"/>
              </a:xfrm>
              <a:prstGeom prst="rect">
                <a:avLst/>
              </a:prstGeom>
              <a:noFill/>
              <a:ln>
                <a:noFill/>
              </a:ln>
            </p:spPr>
            <p:txBody>
              <a:bodyPr wrap="square" rtlCol="0">
                <a:spAutoFit/>
              </a:bodyPr>
              <a:lstStyle/>
              <a:p>
                <a:r>
                  <a:rPr lang="en-US" sz="2800" b="1" i="1" dirty="0" smtClean="0">
                    <a:solidFill>
                      <a:schemeClr val="accent2"/>
                    </a:solidFill>
                  </a:rPr>
                  <a:t>n = 31</a:t>
                </a:r>
              </a:p>
            </p:txBody>
          </p:sp>
          <p:sp>
            <p:nvSpPr>
              <p:cNvPr id="89" name="TextBox 88"/>
              <p:cNvSpPr txBox="1"/>
              <p:nvPr/>
            </p:nvSpPr>
            <p:spPr>
              <a:xfrm>
                <a:off x="27124336" y="20662297"/>
                <a:ext cx="1110094" cy="397930"/>
              </a:xfrm>
              <a:prstGeom prst="rect">
                <a:avLst/>
              </a:prstGeom>
              <a:noFill/>
              <a:ln>
                <a:noFill/>
              </a:ln>
            </p:spPr>
            <p:txBody>
              <a:bodyPr wrap="square" rtlCol="0">
                <a:spAutoFit/>
              </a:bodyPr>
              <a:lstStyle/>
              <a:p>
                <a:r>
                  <a:rPr lang="en-US" sz="2800" b="1" i="1" dirty="0" smtClean="0">
                    <a:solidFill>
                      <a:schemeClr val="accent2"/>
                    </a:solidFill>
                  </a:rPr>
                  <a:t>n = 12</a:t>
                </a:r>
              </a:p>
            </p:txBody>
          </p:sp>
          <p:sp>
            <p:nvSpPr>
              <p:cNvPr id="90" name="TextBox 89"/>
              <p:cNvSpPr txBox="1"/>
              <p:nvPr/>
            </p:nvSpPr>
            <p:spPr>
              <a:xfrm>
                <a:off x="33626106" y="20663424"/>
                <a:ext cx="1110342" cy="287914"/>
              </a:xfrm>
              <a:prstGeom prst="rect">
                <a:avLst/>
              </a:prstGeom>
              <a:noFill/>
              <a:ln>
                <a:noFill/>
              </a:ln>
            </p:spPr>
            <p:txBody>
              <a:bodyPr wrap="square" rtlCol="0">
                <a:spAutoFit/>
              </a:bodyPr>
              <a:lstStyle/>
              <a:p>
                <a:r>
                  <a:rPr lang="en-US" sz="2800" b="1" i="1" dirty="0" smtClean="0">
                    <a:solidFill>
                      <a:schemeClr val="accent2"/>
                    </a:solidFill>
                  </a:rPr>
                  <a:t>n = 111</a:t>
                </a:r>
              </a:p>
            </p:txBody>
          </p:sp>
          <p:sp>
            <p:nvSpPr>
              <p:cNvPr id="91" name="TextBox 90"/>
              <p:cNvSpPr txBox="1"/>
              <p:nvPr/>
            </p:nvSpPr>
            <p:spPr>
              <a:xfrm>
                <a:off x="27006963" y="16872861"/>
                <a:ext cx="1096846" cy="400910"/>
              </a:xfrm>
              <a:prstGeom prst="rect">
                <a:avLst/>
              </a:prstGeom>
              <a:noFill/>
              <a:ln>
                <a:noFill/>
              </a:ln>
            </p:spPr>
            <p:txBody>
              <a:bodyPr wrap="square" rtlCol="0">
                <a:spAutoFit/>
              </a:bodyPr>
              <a:lstStyle/>
              <a:p>
                <a:r>
                  <a:rPr lang="en-US" sz="2800" b="1" i="1" dirty="0" smtClean="0">
                    <a:solidFill>
                      <a:schemeClr val="accent2"/>
                    </a:solidFill>
                  </a:rPr>
                  <a:t>n = 25</a:t>
                </a:r>
              </a:p>
            </p:txBody>
          </p:sp>
          <p:sp>
            <p:nvSpPr>
              <p:cNvPr id="92" name="TextBox 91"/>
              <p:cNvSpPr txBox="1"/>
              <p:nvPr/>
            </p:nvSpPr>
            <p:spPr>
              <a:xfrm>
                <a:off x="30266048" y="16880116"/>
                <a:ext cx="1161337" cy="400910"/>
              </a:xfrm>
              <a:prstGeom prst="rect">
                <a:avLst/>
              </a:prstGeom>
              <a:noFill/>
              <a:ln>
                <a:noFill/>
              </a:ln>
            </p:spPr>
            <p:txBody>
              <a:bodyPr wrap="square" rtlCol="0">
                <a:spAutoFit/>
              </a:bodyPr>
              <a:lstStyle/>
              <a:p>
                <a:r>
                  <a:rPr lang="en-US" sz="2800" b="1" i="1" dirty="0" smtClean="0">
                    <a:solidFill>
                      <a:schemeClr val="accent2"/>
                    </a:solidFill>
                  </a:rPr>
                  <a:t>n = 17</a:t>
                </a:r>
              </a:p>
            </p:txBody>
          </p:sp>
          <p:sp>
            <p:nvSpPr>
              <p:cNvPr id="93" name="TextBox 92"/>
              <p:cNvSpPr txBox="1"/>
              <p:nvPr/>
            </p:nvSpPr>
            <p:spPr>
              <a:xfrm>
                <a:off x="33508734" y="16875280"/>
                <a:ext cx="1068064" cy="400910"/>
              </a:xfrm>
              <a:prstGeom prst="rect">
                <a:avLst/>
              </a:prstGeom>
              <a:noFill/>
              <a:ln>
                <a:noFill/>
              </a:ln>
            </p:spPr>
            <p:txBody>
              <a:bodyPr wrap="square" rtlCol="0">
                <a:spAutoFit/>
              </a:bodyPr>
              <a:lstStyle/>
              <a:p>
                <a:r>
                  <a:rPr lang="en-US" sz="2800" b="1" i="1" dirty="0" smtClean="0">
                    <a:solidFill>
                      <a:schemeClr val="accent2"/>
                    </a:solidFill>
                  </a:rPr>
                  <a:t>n = 52</a:t>
                </a:r>
              </a:p>
            </p:txBody>
          </p:sp>
        </p:grpSp>
        <p:pic>
          <p:nvPicPr>
            <p:cNvPr id="95" name="Picture 94" descr="Bedding.emf"/>
            <p:cNvPicPr>
              <a:picLocks noChangeAspect="1"/>
            </p:cNvPicPr>
            <p:nvPr/>
          </p:nvPicPr>
          <p:blipFill>
            <a:blip r:embed="rId7" cstate="print"/>
            <a:stretch>
              <a:fillRect/>
            </a:stretch>
          </p:blipFill>
          <p:spPr>
            <a:xfrm>
              <a:off x="547461" y="18911637"/>
              <a:ext cx="4424589" cy="4434138"/>
            </a:xfrm>
            <a:prstGeom prst="rect">
              <a:avLst/>
            </a:prstGeom>
          </p:spPr>
        </p:pic>
        <p:sp>
          <p:nvSpPr>
            <p:cNvPr id="97" name="TextBox 96"/>
            <p:cNvSpPr txBox="1"/>
            <p:nvPr/>
          </p:nvSpPr>
          <p:spPr>
            <a:xfrm>
              <a:off x="4047867" y="22767286"/>
              <a:ext cx="1457084" cy="519331"/>
            </a:xfrm>
            <a:prstGeom prst="rect">
              <a:avLst/>
            </a:prstGeom>
            <a:noFill/>
            <a:ln>
              <a:noFill/>
            </a:ln>
          </p:spPr>
          <p:txBody>
            <a:bodyPr wrap="square" rtlCol="0">
              <a:spAutoFit/>
            </a:bodyPr>
            <a:lstStyle/>
            <a:p>
              <a:r>
                <a:rPr lang="en-US" sz="2800" b="1" i="1" dirty="0" smtClean="0">
                  <a:solidFill>
                    <a:schemeClr val="accent2"/>
                  </a:solidFill>
                </a:rPr>
                <a:t>n = 101</a:t>
              </a:r>
            </a:p>
          </p:txBody>
        </p:sp>
        <p:sp>
          <p:nvSpPr>
            <p:cNvPr id="98" name="TextBox 97"/>
            <p:cNvSpPr txBox="1"/>
            <p:nvPr/>
          </p:nvSpPr>
          <p:spPr>
            <a:xfrm>
              <a:off x="1752101" y="18281133"/>
              <a:ext cx="2315073" cy="646331"/>
            </a:xfrm>
            <a:prstGeom prst="rect">
              <a:avLst/>
            </a:prstGeom>
            <a:noFill/>
            <a:ln>
              <a:noFill/>
            </a:ln>
          </p:spPr>
          <p:txBody>
            <a:bodyPr wrap="square" rtlCol="0">
              <a:spAutoFit/>
            </a:bodyPr>
            <a:lstStyle/>
            <a:p>
              <a:r>
                <a:rPr lang="en-US" sz="3600" b="1" dirty="0" smtClean="0">
                  <a:solidFill>
                    <a:schemeClr val="accent2"/>
                  </a:solidFill>
                </a:rPr>
                <a:t>Bedding</a:t>
              </a:r>
            </a:p>
          </p:txBody>
        </p:sp>
      </p:grpSp>
      <p:sp>
        <p:nvSpPr>
          <p:cNvPr id="99" name="TextBox 7"/>
          <p:cNvSpPr txBox="1">
            <a:spLocks noChangeArrowheads="1"/>
          </p:cNvSpPr>
          <p:nvPr/>
        </p:nvSpPr>
        <p:spPr bwMode="auto">
          <a:xfrm>
            <a:off x="15411450" y="7545965"/>
            <a:ext cx="12992100" cy="4031873"/>
          </a:xfrm>
          <a:prstGeom prst="rect">
            <a:avLst/>
          </a:prstGeom>
          <a:noFill/>
          <a:ln w="9525">
            <a:noFill/>
            <a:miter lim="800000"/>
            <a:headEnd/>
            <a:tailEnd/>
          </a:ln>
        </p:spPr>
        <p:txBody>
          <a:bodyPr wrap="square">
            <a:spAutoFit/>
          </a:bodyPr>
          <a:lstStyle/>
          <a:p>
            <a:pPr algn="just"/>
            <a:r>
              <a:rPr lang="en-US" sz="3200" dirty="0" smtClean="0">
                <a:latin typeface="+mn-lt"/>
              </a:rPr>
              <a:t>Kinematic analysis of fault-slip data were performed to constrain the orientations of principal strains. Structural observations were binned into three categories based on our confidence in determining kinematics from lineations and other surface features on the fault plane: A – confident; B – fairly sure; C – cannot determine. Majority of data fall into category C due to weathering of the fault surfaces and multiple histories of movement along a fault surface. We use only data in categories A and B to perform kinematic analysis (n = 44). </a:t>
            </a:r>
          </a:p>
        </p:txBody>
      </p:sp>
      <p:sp>
        <p:nvSpPr>
          <p:cNvPr id="151" name="Oval 150"/>
          <p:cNvSpPr/>
          <p:nvPr/>
        </p:nvSpPr>
        <p:spPr bwMode="auto">
          <a:xfrm>
            <a:off x="13164456" y="25008113"/>
            <a:ext cx="145143" cy="130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nvGrpSpPr>
          <p:cNvPr id="159" name="Group 158"/>
          <p:cNvGrpSpPr/>
          <p:nvPr/>
        </p:nvGrpSpPr>
        <p:grpSpPr>
          <a:xfrm>
            <a:off x="1333500" y="23117174"/>
            <a:ext cx="13618091" cy="9473292"/>
            <a:chOff x="1333500" y="23117174"/>
            <a:chExt cx="13618091" cy="9473292"/>
          </a:xfrm>
        </p:grpSpPr>
        <p:pic>
          <p:nvPicPr>
            <p:cNvPr id="1029" name="Picture 5"/>
            <p:cNvPicPr>
              <a:picLocks noChangeAspect="1" noChangeArrowheads="1"/>
            </p:cNvPicPr>
            <p:nvPr/>
          </p:nvPicPr>
          <p:blipFill>
            <a:blip r:embed="rId8" cstate="print"/>
            <a:srcRect b="1417"/>
            <a:stretch>
              <a:fillRect/>
            </a:stretch>
          </p:blipFill>
          <p:spPr bwMode="auto">
            <a:xfrm>
              <a:off x="8829675" y="23117174"/>
              <a:ext cx="6121916" cy="6056540"/>
            </a:xfrm>
            <a:prstGeom prst="rect">
              <a:avLst/>
            </a:prstGeom>
            <a:noFill/>
            <a:ln w="9525">
              <a:noFill/>
              <a:miter lim="800000"/>
              <a:headEnd/>
              <a:tailEnd/>
            </a:ln>
          </p:spPr>
        </p:pic>
        <p:sp>
          <p:nvSpPr>
            <p:cNvPr id="139" name="TextBox 26"/>
            <p:cNvSpPr txBox="1">
              <a:spLocks noChangeArrowheads="1"/>
            </p:cNvSpPr>
            <p:nvPr/>
          </p:nvSpPr>
          <p:spPr bwMode="auto">
            <a:xfrm>
              <a:off x="1333500" y="29912810"/>
              <a:ext cx="12877799" cy="2677656"/>
            </a:xfrm>
            <a:prstGeom prst="rect">
              <a:avLst/>
            </a:prstGeom>
            <a:noFill/>
            <a:ln w="9525">
              <a:noFill/>
              <a:miter lim="800000"/>
              <a:headEnd/>
              <a:tailEnd/>
            </a:ln>
          </p:spPr>
          <p:txBody>
            <a:bodyPr wrap="square">
              <a:spAutoFit/>
            </a:bodyPr>
            <a:lstStyle/>
            <a:p>
              <a:pPr algn="just"/>
              <a:r>
                <a:rPr lang="en-US" sz="2400" b="1" dirty="0" smtClean="0"/>
                <a:t>Figure 5. (a) Two unit vectors P and T lie in the plane containing the normal and slip-direction vectors. The P and T axes are oriented 45°to the orthogonal nodal planes of a fault plane solution (</a:t>
              </a:r>
              <a:r>
                <a:rPr lang="en-US" sz="2400" b="1" dirty="0" err="1" smtClean="0"/>
                <a:t>Merrit</a:t>
              </a:r>
              <a:r>
                <a:rPr lang="en-US" sz="2400" b="1" dirty="0" smtClean="0"/>
                <a:t> and </a:t>
              </a:r>
              <a:r>
                <a:rPr lang="en-US" sz="2400" b="1" dirty="0" err="1" smtClean="0"/>
                <a:t>Almendinger</a:t>
              </a:r>
              <a:r>
                <a:rPr lang="en-US" sz="2400" b="1" dirty="0" smtClean="0"/>
                <a:t>, 1990).  (b) Solution for one fault plane (black great circle – fault plane; red great circle – movement plane (see 5a). The pole to the fault plane (Blue dot), kinematic axis (green squares; 1- </a:t>
              </a:r>
              <a:r>
                <a:rPr lang="en-US" sz="2400" b="1" dirty="0" err="1" smtClean="0"/>
                <a:t>shortenening</a:t>
              </a:r>
              <a:r>
                <a:rPr lang="en-US" sz="2400" b="1" dirty="0" smtClean="0"/>
                <a:t> 3 – lengthening), and slip direction all lie in a plane with the P and T axes oriented at 45°to the pole to the fault. </a:t>
              </a:r>
              <a:endParaRPr lang="en-US" sz="2400" dirty="0" smtClean="0"/>
            </a:p>
          </p:txBody>
        </p:sp>
        <p:sp>
          <p:nvSpPr>
            <p:cNvPr id="150" name="TextBox 149"/>
            <p:cNvSpPr txBox="1"/>
            <p:nvPr/>
          </p:nvSpPr>
          <p:spPr>
            <a:xfrm>
              <a:off x="9615714" y="28905201"/>
              <a:ext cx="653143" cy="646331"/>
            </a:xfrm>
            <a:prstGeom prst="rect">
              <a:avLst/>
            </a:prstGeom>
            <a:noFill/>
          </p:spPr>
          <p:txBody>
            <a:bodyPr wrap="square" rtlCol="0">
              <a:spAutoFit/>
            </a:bodyPr>
            <a:lstStyle/>
            <a:p>
              <a:r>
                <a:rPr lang="en-US" sz="3600" dirty="0" smtClean="0"/>
                <a:t>b</a:t>
              </a:r>
              <a:endParaRPr lang="en-US" sz="3600" dirty="0"/>
            </a:p>
          </p:txBody>
        </p:sp>
        <p:grpSp>
          <p:nvGrpSpPr>
            <p:cNvPr id="155" name="Group 154"/>
            <p:cNvGrpSpPr/>
            <p:nvPr/>
          </p:nvGrpSpPr>
          <p:grpSpPr>
            <a:xfrm>
              <a:off x="1422400" y="23784379"/>
              <a:ext cx="7803242" cy="5774409"/>
              <a:chOff x="1422400" y="23784379"/>
              <a:chExt cx="7803242" cy="5774409"/>
            </a:xfrm>
          </p:grpSpPr>
          <p:grpSp>
            <p:nvGrpSpPr>
              <p:cNvPr id="153" name="Group 152"/>
              <p:cNvGrpSpPr/>
              <p:nvPr/>
            </p:nvGrpSpPr>
            <p:grpSpPr>
              <a:xfrm>
                <a:off x="1422400" y="23784379"/>
                <a:ext cx="7803242" cy="5774409"/>
                <a:chOff x="1422400" y="23784379"/>
                <a:chExt cx="7803242" cy="5774409"/>
              </a:xfrm>
            </p:grpSpPr>
            <p:sp>
              <p:nvSpPr>
                <p:cNvPr id="149" name="TextBox 148"/>
                <p:cNvSpPr txBox="1"/>
                <p:nvPr/>
              </p:nvSpPr>
              <p:spPr>
                <a:xfrm>
                  <a:off x="1422400" y="28912457"/>
                  <a:ext cx="653143" cy="646331"/>
                </a:xfrm>
                <a:prstGeom prst="rect">
                  <a:avLst/>
                </a:prstGeom>
                <a:noFill/>
              </p:spPr>
              <p:txBody>
                <a:bodyPr wrap="square" rtlCol="0">
                  <a:spAutoFit/>
                </a:bodyPr>
                <a:lstStyle/>
                <a:p>
                  <a:r>
                    <a:rPr lang="en-US" sz="3600" dirty="0" smtClean="0"/>
                    <a:t>a</a:t>
                  </a:r>
                  <a:endParaRPr lang="en-US" sz="3600" dirty="0"/>
                </a:p>
              </p:txBody>
            </p:sp>
            <p:grpSp>
              <p:nvGrpSpPr>
                <p:cNvPr id="152" name="Group 151"/>
                <p:cNvGrpSpPr/>
                <p:nvPr/>
              </p:nvGrpSpPr>
              <p:grpSpPr>
                <a:xfrm>
                  <a:off x="1500867" y="23784379"/>
                  <a:ext cx="7724775" cy="5163002"/>
                  <a:chOff x="1500867" y="23784379"/>
                  <a:chExt cx="7724775" cy="5163002"/>
                </a:xfrm>
              </p:grpSpPr>
              <p:sp>
                <p:nvSpPr>
                  <p:cNvPr id="100" name="Parallelogram 99"/>
                  <p:cNvSpPr/>
                  <p:nvPr/>
                </p:nvSpPr>
                <p:spPr bwMode="auto">
                  <a:xfrm>
                    <a:off x="1500867" y="27359973"/>
                    <a:ext cx="5637646" cy="1587408"/>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cxnSp>
                <p:nvCxnSpPr>
                  <p:cNvPr id="103" name="Straight Arrow Connector 102"/>
                  <p:cNvCxnSpPr/>
                  <p:nvPr/>
                </p:nvCxnSpPr>
                <p:spPr bwMode="auto">
                  <a:xfrm>
                    <a:off x="2412486" y="26163312"/>
                    <a:ext cx="1895209" cy="1953733"/>
                  </a:xfrm>
                  <a:prstGeom prst="straightConnector1">
                    <a:avLst/>
                  </a:prstGeom>
                  <a:solidFill>
                    <a:schemeClr val="accent1"/>
                  </a:solidFill>
                  <a:ln w="139700" cap="flat" cmpd="sng" algn="ctr">
                    <a:solidFill>
                      <a:schemeClr val="tx1"/>
                    </a:solidFill>
                    <a:prstDash val="solid"/>
                    <a:round/>
                    <a:headEnd type="none" w="med" len="med"/>
                    <a:tailEnd type="stealth" w="lg" len="lg"/>
                  </a:ln>
                  <a:effectLst/>
                </p:spPr>
              </p:cxnSp>
              <p:sp>
                <p:nvSpPr>
                  <p:cNvPr id="121" name="TextBox 120"/>
                  <p:cNvSpPr txBox="1"/>
                  <p:nvPr/>
                </p:nvSpPr>
                <p:spPr>
                  <a:xfrm>
                    <a:off x="6978579" y="27905390"/>
                    <a:ext cx="2247063" cy="499779"/>
                  </a:xfrm>
                  <a:prstGeom prst="rect">
                    <a:avLst/>
                  </a:prstGeom>
                  <a:noFill/>
                </p:spPr>
                <p:txBody>
                  <a:bodyPr wrap="square" rtlCol="0">
                    <a:spAutoFit/>
                  </a:bodyPr>
                  <a:lstStyle/>
                  <a:p>
                    <a:r>
                      <a:rPr lang="en-US" sz="3200" dirty="0" smtClean="0"/>
                      <a:t>Slip Direction</a:t>
                    </a:r>
                    <a:endParaRPr lang="en-US" sz="3200" dirty="0"/>
                  </a:p>
                </p:txBody>
              </p:sp>
              <p:sp>
                <p:nvSpPr>
                  <p:cNvPr id="122" name="TextBox 121"/>
                  <p:cNvSpPr txBox="1"/>
                  <p:nvPr/>
                </p:nvSpPr>
                <p:spPr>
                  <a:xfrm>
                    <a:off x="2204573" y="25536490"/>
                    <a:ext cx="663724" cy="499779"/>
                  </a:xfrm>
                  <a:prstGeom prst="rect">
                    <a:avLst/>
                  </a:prstGeom>
                  <a:noFill/>
                </p:spPr>
                <p:txBody>
                  <a:bodyPr wrap="square" rtlCol="0">
                    <a:spAutoFit/>
                  </a:bodyPr>
                  <a:lstStyle/>
                  <a:p>
                    <a:r>
                      <a:rPr lang="en-US" sz="3200" b="1" dirty="0" smtClean="0"/>
                      <a:t>P</a:t>
                    </a:r>
                    <a:endParaRPr lang="en-US" sz="3200" b="1" dirty="0"/>
                  </a:p>
                </p:txBody>
              </p:sp>
              <p:sp>
                <p:nvSpPr>
                  <p:cNvPr id="136" name="TextBox 135"/>
                  <p:cNvSpPr txBox="1"/>
                  <p:nvPr/>
                </p:nvSpPr>
                <p:spPr>
                  <a:xfrm>
                    <a:off x="6266877" y="25642317"/>
                    <a:ext cx="663724" cy="499779"/>
                  </a:xfrm>
                  <a:prstGeom prst="rect">
                    <a:avLst/>
                  </a:prstGeom>
                  <a:noFill/>
                </p:spPr>
                <p:txBody>
                  <a:bodyPr wrap="square" rtlCol="0">
                    <a:spAutoFit/>
                  </a:bodyPr>
                  <a:lstStyle/>
                  <a:p>
                    <a:r>
                      <a:rPr lang="en-US" sz="3200" b="1" dirty="0" smtClean="0"/>
                      <a:t>T</a:t>
                    </a:r>
                    <a:endParaRPr lang="en-US" sz="3200" b="1" dirty="0"/>
                  </a:p>
                </p:txBody>
              </p:sp>
              <p:sp>
                <p:nvSpPr>
                  <p:cNvPr id="137" name="TextBox 136"/>
                  <p:cNvSpPr txBox="1"/>
                  <p:nvPr/>
                </p:nvSpPr>
                <p:spPr>
                  <a:xfrm>
                    <a:off x="3910583" y="28355723"/>
                    <a:ext cx="3143359" cy="584775"/>
                  </a:xfrm>
                  <a:prstGeom prst="rect">
                    <a:avLst/>
                  </a:prstGeom>
                  <a:noFill/>
                </p:spPr>
                <p:txBody>
                  <a:bodyPr wrap="square" rtlCol="0">
                    <a:spAutoFit/>
                  </a:bodyPr>
                  <a:lstStyle/>
                  <a:p>
                    <a:r>
                      <a:rPr lang="en-US" sz="3200" dirty="0" smtClean="0"/>
                      <a:t>Shear Plane</a:t>
                    </a:r>
                    <a:endParaRPr lang="en-US" sz="3200" dirty="0"/>
                  </a:p>
                </p:txBody>
              </p:sp>
              <p:cxnSp>
                <p:nvCxnSpPr>
                  <p:cNvPr id="106" name="Straight Arrow Connector 105"/>
                  <p:cNvCxnSpPr/>
                  <p:nvPr/>
                </p:nvCxnSpPr>
                <p:spPr bwMode="auto">
                  <a:xfrm flipV="1">
                    <a:off x="4603572" y="26212155"/>
                    <a:ext cx="1863222" cy="1790923"/>
                  </a:xfrm>
                  <a:prstGeom prst="straightConnector1">
                    <a:avLst/>
                  </a:prstGeom>
                  <a:solidFill>
                    <a:schemeClr val="accent1"/>
                  </a:solidFill>
                  <a:ln w="139700" cap="flat" cmpd="sng" algn="ctr">
                    <a:solidFill>
                      <a:schemeClr val="tx1"/>
                    </a:solidFill>
                    <a:prstDash val="solid"/>
                    <a:round/>
                    <a:headEnd type="none" w="med" len="med"/>
                    <a:tailEnd type="stealth" w="lg" len="lg"/>
                  </a:ln>
                  <a:effectLst/>
                </p:spPr>
              </p:cxnSp>
              <p:cxnSp>
                <p:nvCxnSpPr>
                  <p:cNvPr id="114" name="Straight Arrow Connector 113"/>
                  <p:cNvCxnSpPr/>
                  <p:nvPr/>
                </p:nvCxnSpPr>
                <p:spPr bwMode="auto">
                  <a:xfrm>
                    <a:off x="4427645" y="28092623"/>
                    <a:ext cx="2255059" cy="1"/>
                  </a:xfrm>
                  <a:prstGeom prst="straightConnector1">
                    <a:avLst/>
                  </a:prstGeom>
                  <a:solidFill>
                    <a:schemeClr val="accent1"/>
                  </a:solidFill>
                  <a:ln w="50800" cap="flat" cmpd="sng" algn="ctr">
                    <a:solidFill>
                      <a:schemeClr val="tx1"/>
                    </a:solidFill>
                    <a:prstDash val="solid"/>
                    <a:round/>
                    <a:headEnd type="none" w="med" len="med"/>
                    <a:tailEnd type="stealth" w="lg" len="lg"/>
                  </a:ln>
                  <a:effectLst/>
                </p:spPr>
              </p:cxnSp>
              <p:sp>
                <p:nvSpPr>
                  <p:cNvPr id="144" name="Freeform 143"/>
                  <p:cNvSpPr/>
                  <p:nvPr/>
                </p:nvSpPr>
                <p:spPr bwMode="auto">
                  <a:xfrm>
                    <a:off x="3487963" y="23784379"/>
                    <a:ext cx="1657350" cy="5162550"/>
                  </a:xfrm>
                  <a:custGeom>
                    <a:avLst/>
                    <a:gdLst>
                      <a:gd name="connsiteX0" fmla="*/ 57150 w 1219200"/>
                      <a:gd name="connsiteY0" fmla="*/ 3086100 h 3086100"/>
                      <a:gd name="connsiteX1" fmla="*/ 0 w 1219200"/>
                      <a:gd name="connsiteY1" fmla="*/ 914400 h 3086100"/>
                      <a:gd name="connsiteX2" fmla="*/ 1181100 w 1219200"/>
                      <a:gd name="connsiteY2" fmla="*/ 0 h 3086100"/>
                      <a:gd name="connsiteX3" fmla="*/ 1219200 w 1219200"/>
                      <a:gd name="connsiteY3" fmla="*/ 2152650 h 3086100"/>
                      <a:gd name="connsiteX4" fmla="*/ 57150 w 1219200"/>
                      <a:gd name="connsiteY4" fmla="*/ 3086100 h 308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3086100">
                        <a:moveTo>
                          <a:pt x="57150" y="3086100"/>
                        </a:moveTo>
                        <a:lnTo>
                          <a:pt x="0" y="914400"/>
                        </a:lnTo>
                        <a:lnTo>
                          <a:pt x="1181100" y="0"/>
                        </a:lnTo>
                        <a:lnTo>
                          <a:pt x="1219200" y="2152650"/>
                        </a:lnTo>
                        <a:lnTo>
                          <a:pt x="57150" y="3086100"/>
                        </a:lnTo>
                        <a:close/>
                      </a:path>
                    </a:pathLst>
                  </a:custGeom>
                  <a:solidFill>
                    <a:schemeClr val="accent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20" name="TextBox 119"/>
                  <p:cNvSpPr txBox="1"/>
                  <p:nvPr/>
                </p:nvSpPr>
                <p:spPr>
                  <a:xfrm>
                    <a:off x="2818245" y="24042006"/>
                    <a:ext cx="1511369" cy="499779"/>
                  </a:xfrm>
                  <a:prstGeom prst="rect">
                    <a:avLst/>
                  </a:prstGeom>
                  <a:noFill/>
                </p:spPr>
                <p:txBody>
                  <a:bodyPr wrap="square" rtlCol="0">
                    <a:spAutoFit/>
                  </a:bodyPr>
                  <a:lstStyle/>
                  <a:p>
                    <a:r>
                      <a:rPr lang="en-US" sz="3200" dirty="0" smtClean="0"/>
                      <a:t>Normal</a:t>
                    </a:r>
                    <a:endParaRPr lang="en-US" sz="3200" dirty="0"/>
                  </a:p>
                </p:txBody>
              </p:sp>
              <p:cxnSp>
                <p:nvCxnSpPr>
                  <p:cNvPr id="113" name="Straight Arrow Connector 112"/>
                  <p:cNvCxnSpPr/>
                  <p:nvPr/>
                </p:nvCxnSpPr>
                <p:spPr bwMode="auto">
                  <a:xfrm flipV="1">
                    <a:off x="4456675" y="24413935"/>
                    <a:ext cx="16447" cy="3707716"/>
                  </a:xfrm>
                  <a:prstGeom prst="straightConnector1">
                    <a:avLst/>
                  </a:prstGeom>
                  <a:solidFill>
                    <a:schemeClr val="accent1"/>
                  </a:solidFill>
                  <a:ln w="50800" cap="flat" cmpd="sng" algn="ctr">
                    <a:solidFill>
                      <a:schemeClr val="tx1"/>
                    </a:solidFill>
                    <a:prstDash val="solid"/>
                    <a:round/>
                    <a:headEnd type="none" w="med" len="med"/>
                    <a:tailEnd type="stealth" w="lg" len="lg"/>
                  </a:ln>
                  <a:effectLst/>
                </p:spPr>
              </p:cxnSp>
            </p:grpSp>
          </p:grpSp>
          <p:sp>
            <p:nvSpPr>
              <p:cNvPr id="154" name="Rectangle 153"/>
              <p:cNvSpPr/>
              <p:nvPr/>
            </p:nvSpPr>
            <p:spPr bwMode="auto">
              <a:xfrm>
                <a:off x="1698171" y="25617715"/>
                <a:ext cx="5239658" cy="262708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grpSp>
      <p:grpSp>
        <p:nvGrpSpPr>
          <p:cNvPr id="158" name="Group 157"/>
          <p:cNvGrpSpPr/>
          <p:nvPr/>
        </p:nvGrpSpPr>
        <p:grpSpPr>
          <a:xfrm>
            <a:off x="15487650" y="11790549"/>
            <a:ext cx="12515850" cy="7861078"/>
            <a:chOff x="16002000" y="17859376"/>
            <a:chExt cx="12877799" cy="8798236"/>
          </a:xfrm>
        </p:grpSpPr>
        <p:pic>
          <p:nvPicPr>
            <p:cNvPr id="1027" name="Picture 3"/>
            <p:cNvPicPr>
              <a:picLocks noChangeAspect="1" noChangeArrowheads="1"/>
            </p:cNvPicPr>
            <p:nvPr/>
          </p:nvPicPr>
          <p:blipFill>
            <a:blip r:embed="rId9" cstate="print"/>
            <a:srcRect/>
            <a:stretch>
              <a:fillRect/>
            </a:stretch>
          </p:blipFill>
          <p:spPr bwMode="auto">
            <a:xfrm>
              <a:off x="16149639" y="17859376"/>
              <a:ext cx="8124740" cy="8134350"/>
            </a:xfrm>
            <a:prstGeom prst="rect">
              <a:avLst/>
            </a:prstGeom>
            <a:noFill/>
            <a:ln w="9525">
              <a:noFill/>
              <a:miter lim="800000"/>
              <a:headEnd/>
              <a:tailEnd/>
            </a:ln>
          </p:spPr>
        </p:pic>
        <p:sp>
          <p:nvSpPr>
            <p:cNvPr id="157" name="TextBox 26"/>
            <p:cNvSpPr txBox="1">
              <a:spLocks noChangeArrowheads="1"/>
            </p:cNvSpPr>
            <p:nvPr/>
          </p:nvSpPr>
          <p:spPr bwMode="auto">
            <a:xfrm>
              <a:off x="16002000" y="26140910"/>
              <a:ext cx="12877799" cy="516702"/>
            </a:xfrm>
            <a:prstGeom prst="rect">
              <a:avLst/>
            </a:prstGeom>
            <a:noFill/>
            <a:ln w="9525">
              <a:noFill/>
              <a:miter lim="800000"/>
              <a:headEnd/>
              <a:tailEnd/>
            </a:ln>
          </p:spPr>
          <p:txBody>
            <a:bodyPr wrap="square">
              <a:spAutoFit/>
            </a:bodyPr>
            <a:lstStyle/>
            <a:p>
              <a:r>
                <a:rPr lang="en-US" sz="2400" b="1" dirty="0" smtClean="0"/>
                <a:t>Figure 6. Moment tensor solution to fault-slip data</a:t>
              </a:r>
              <a:endParaRPr lang="en-US" sz="2400" dirty="0" smtClean="0"/>
            </a:p>
          </p:txBody>
        </p:sp>
      </p:grpSp>
      <p:sp>
        <p:nvSpPr>
          <p:cNvPr id="163" name="TextBox 26"/>
          <p:cNvSpPr txBox="1">
            <a:spLocks noChangeArrowheads="1"/>
          </p:cNvSpPr>
          <p:nvPr/>
        </p:nvSpPr>
        <p:spPr bwMode="auto">
          <a:xfrm>
            <a:off x="23136225" y="11615285"/>
            <a:ext cx="5124450" cy="2308324"/>
          </a:xfrm>
          <a:prstGeom prst="rect">
            <a:avLst/>
          </a:prstGeom>
          <a:noFill/>
          <a:ln w="9525">
            <a:solidFill>
              <a:schemeClr val="tx1"/>
            </a:solidFill>
            <a:miter lim="800000"/>
            <a:headEnd/>
            <a:tailEnd/>
          </a:ln>
        </p:spPr>
        <p:txBody>
          <a:bodyPr wrap="square">
            <a:spAutoFit/>
          </a:bodyPr>
          <a:lstStyle/>
          <a:p>
            <a:r>
              <a:rPr lang="en-US" sz="2400" b="1" i="1" dirty="0" smtClean="0"/>
              <a:t> </a:t>
            </a:r>
            <a:r>
              <a:rPr lang="en-US" sz="2400" b="1" i="1" u="sng" dirty="0" smtClean="0"/>
              <a:t>Fault</a:t>
            </a:r>
            <a:r>
              <a:rPr lang="en-US" sz="2400" b="1" i="1" dirty="0" smtClean="0"/>
              <a:t>  </a:t>
            </a:r>
            <a:r>
              <a:rPr lang="en-US" sz="2400" b="1" i="1" u="sng" dirty="0" smtClean="0"/>
              <a:t>Strike</a:t>
            </a:r>
            <a:r>
              <a:rPr lang="en-US" sz="2400" b="1" i="1" dirty="0" smtClean="0"/>
              <a:t>   </a:t>
            </a:r>
            <a:r>
              <a:rPr lang="en-US" sz="2400" b="1" i="1" u="sng" dirty="0" smtClean="0"/>
              <a:t>Dip</a:t>
            </a:r>
            <a:r>
              <a:rPr lang="en-US" sz="2400" b="1" i="1" dirty="0" smtClean="0"/>
              <a:t>   </a:t>
            </a:r>
            <a:r>
              <a:rPr lang="en-US" sz="2400" b="1" i="1" u="sng" dirty="0" smtClean="0"/>
              <a:t>Trend</a:t>
            </a:r>
            <a:r>
              <a:rPr lang="en-US" sz="2400" b="1" i="1" dirty="0" smtClean="0"/>
              <a:t>   </a:t>
            </a:r>
            <a:r>
              <a:rPr lang="en-US" sz="2400" b="1" i="1" u="sng" dirty="0" smtClean="0"/>
              <a:t>Plunge</a:t>
            </a:r>
            <a:endParaRPr lang="en-US" sz="2400" b="1" u="sng" dirty="0" smtClean="0"/>
          </a:p>
          <a:p>
            <a:r>
              <a:rPr lang="en-US" sz="2400" b="1" dirty="0" smtClean="0"/>
              <a:t>    1      076.0   26.5   208.7      20.1</a:t>
            </a:r>
          </a:p>
          <a:p>
            <a:r>
              <a:rPr lang="en-US" sz="2400" b="1" dirty="0" smtClean="0"/>
              <a:t>    2      298.7   69.9   014.0      63.5</a:t>
            </a:r>
          </a:p>
          <a:p>
            <a:endParaRPr lang="en-US" sz="2400" b="1" dirty="0" smtClean="0"/>
          </a:p>
          <a:p>
            <a:r>
              <a:rPr lang="en-US" sz="2400" b="1" dirty="0" smtClean="0"/>
              <a:t>P-Axis                        151.4     16.0</a:t>
            </a:r>
          </a:p>
          <a:p>
            <a:r>
              <a:rPr lang="en-US" sz="2400" b="1" dirty="0" smtClean="0"/>
              <a:t>T-Axis                         013.0     68.9</a:t>
            </a:r>
          </a:p>
        </p:txBody>
      </p:sp>
      <p:pic>
        <p:nvPicPr>
          <p:cNvPr id="166" name="Picture 165" descr="P-axes.emf"/>
          <p:cNvPicPr>
            <a:picLocks noChangeAspect="1"/>
          </p:cNvPicPr>
          <p:nvPr/>
        </p:nvPicPr>
        <p:blipFill>
          <a:blip r:embed="rId10" cstate="print"/>
          <a:stretch>
            <a:fillRect/>
          </a:stretch>
        </p:blipFill>
        <p:spPr>
          <a:xfrm>
            <a:off x="24500798" y="20599136"/>
            <a:ext cx="4512351" cy="4504742"/>
          </a:xfrm>
          <a:prstGeom prst="rect">
            <a:avLst/>
          </a:prstGeom>
        </p:spPr>
      </p:pic>
      <p:pic>
        <p:nvPicPr>
          <p:cNvPr id="167" name="Picture 166" descr="T-axes.emf"/>
          <p:cNvPicPr>
            <a:picLocks noChangeAspect="1"/>
          </p:cNvPicPr>
          <p:nvPr/>
        </p:nvPicPr>
        <p:blipFill>
          <a:blip r:embed="rId11" cstate="print"/>
          <a:stretch>
            <a:fillRect/>
          </a:stretch>
        </p:blipFill>
        <p:spPr>
          <a:xfrm>
            <a:off x="19982486" y="20565441"/>
            <a:ext cx="4544389" cy="4536726"/>
          </a:xfrm>
          <a:prstGeom prst="rect">
            <a:avLst/>
          </a:prstGeom>
        </p:spPr>
      </p:pic>
      <p:sp>
        <p:nvSpPr>
          <p:cNvPr id="169" name="TextBox 7"/>
          <p:cNvSpPr txBox="1">
            <a:spLocks noChangeArrowheads="1"/>
          </p:cNvSpPr>
          <p:nvPr/>
        </p:nvSpPr>
        <p:spPr bwMode="auto">
          <a:xfrm>
            <a:off x="15783926" y="26050875"/>
            <a:ext cx="12676773" cy="6001643"/>
          </a:xfrm>
          <a:prstGeom prst="rect">
            <a:avLst/>
          </a:prstGeom>
          <a:noFill/>
          <a:ln w="9525">
            <a:noFill/>
            <a:miter lim="800000"/>
            <a:headEnd/>
            <a:tailEnd/>
          </a:ln>
        </p:spPr>
        <p:txBody>
          <a:bodyPr wrap="square">
            <a:spAutoFit/>
          </a:bodyPr>
          <a:lstStyle/>
          <a:p>
            <a:pPr algn="just"/>
            <a:r>
              <a:rPr lang="en-US" sz="3200" dirty="0" smtClean="0">
                <a:latin typeface="+mn-lt"/>
              </a:rPr>
              <a:t>Two populations of slip directions are observed in Fig 7a. Poles to kinematic axes scatter more than the fault and slip directions used to determine them (Fig 7b,c). The fault sets show poor orthorhombic symmetry (Fig 4) and appear to consist of two dominant sets, one NW-SE striking oblique-slip faults, and another NE-SW striking dip-slip faults. There is no evidence for pre-existing anisotropies within the units underlying the inferred detachment as the rocks were originally flat-lying sediments. Thus, </a:t>
            </a:r>
            <a:r>
              <a:rPr lang="en-US" sz="3200" dirty="0" err="1" smtClean="0">
                <a:latin typeface="+mn-lt"/>
              </a:rPr>
              <a:t>triaxial</a:t>
            </a:r>
            <a:r>
              <a:rPr lang="en-US" sz="3200" dirty="0" smtClean="0">
                <a:latin typeface="+mn-lt"/>
              </a:rPr>
              <a:t> deformation and anisotropy reactivation cannot explain kinematic heterogeneity. Many faults show evidence for slip in two or more directions. Slip directions for normal and reverse faults are highly variable whereas slip directions for NW striking faults are coherent.   </a:t>
            </a:r>
          </a:p>
        </p:txBody>
      </p:sp>
      <p:pic>
        <p:nvPicPr>
          <p:cNvPr id="170" name="Picture 169" descr="Fault slip directions.emf"/>
          <p:cNvPicPr>
            <a:picLocks noChangeAspect="1"/>
          </p:cNvPicPr>
          <p:nvPr/>
        </p:nvPicPr>
        <p:blipFill>
          <a:blip r:embed="rId12" cstate="print"/>
          <a:stretch>
            <a:fillRect/>
          </a:stretch>
        </p:blipFill>
        <p:spPr>
          <a:xfrm>
            <a:off x="15316200" y="20574788"/>
            <a:ext cx="4641021" cy="4633195"/>
          </a:xfrm>
          <a:prstGeom prst="rect">
            <a:avLst/>
          </a:prstGeom>
        </p:spPr>
      </p:pic>
      <p:sp>
        <p:nvSpPr>
          <p:cNvPr id="171" name="TextBox 26"/>
          <p:cNvSpPr txBox="1">
            <a:spLocks noChangeArrowheads="1"/>
          </p:cNvSpPr>
          <p:nvPr/>
        </p:nvSpPr>
        <p:spPr bwMode="auto">
          <a:xfrm>
            <a:off x="15478126" y="25184100"/>
            <a:ext cx="13992224" cy="461665"/>
          </a:xfrm>
          <a:prstGeom prst="rect">
            <a:avLst/>
          </a:prstGeom>
          <a:noFill/>
          <a:ln w="9525">
            <a:noFill/>
            <a:miter lim="800000"/>
            <a:headEnd/>
            <a:tailEnd/>
          </a:ln>
        </p:spPr>
        <p:txBody>
          <a:bodyPr wrap="square">
            <a:spAutoFit/>
          </a:bodyPr>
          <a:lstStyle/>
          <a:p>
            <a:r>
              <a:rPr lang="en-US" sz="2400" b="1" dirty="0" smtClean="0"/>
              <a:t>(7a) Poles to slip-directions         (7b) Poles to extension axes       (7c) Poles to shortening axes </a:t>
            </a:r>
            <a:endParaRPr lang="en-US" sz="2400" dirty="0" smtClean="0"/>
          </a:p>
        </p:txBody>
      </p:sp>
      <p:grpSp>
        <p:nvGrpSpPr>
          <p:cNvPr id="172" name="Group 171"/>
          <p:cNvGrpSpPr/>
          <p:nvPr/>
        </p:nvGrpSpPr>
        <p:grpSpPr>
          <a:xfrm>
            <a:off x="31965900" y="19469099"/>
            <a:ext cx="8867775" cy="5657851"/>
            <a:chOff x="1126222" y="24156269"/>
            <a:chExt cx="12161153" cy="6218956"/>
          </a:xfrm>
        </p:grpSpPr>
        <p:sp>
          <p:nvSpPr>
            <p:cNvPr id="173" name="Freeform 172"/>
            <p:cNvSpPr/>
            <p:nvPr/>
          </p:nvSpPr>
          <p:spPr bwMode="auto">
            <a:xfrm>
              <a:off x="1143000" y="25222200"/>
              <a:ext cx="12115800" cy="838200"/>
            </a:xfrm>
            <a:custGeom>
              <a:avLst/>
              <a:gdLst>
                <a:gd name="connsiteX0" fmla="*/ 0 w 12115800"/>
                <a:gd name="connsiteY0" fmla="*/ 190500 h 838200"/>
                <a:gd name="connsiteX1" fmla="*/ 12700 w 12115800"/>
                <a:gd name="connsiteY1" fmla="*/ 838200 h 838200"/>
                <a:gd name="connsiteX2" fmla="*/ 3568700 w 12115800"/>
                <a:gd name="connsiteY2" fmla="*/ 660400 h 838200"/>
                <a:gd name="connsiteX3" fmla="*/ 3454400 w 12115800"/>
                <a:gd name="connsiteY3" fmla="*/ 762000 h 838200"/>
                <a:gd name="connsiteX4" fmla="*/ 4330700 w 12115800"/>
                <a:gd name="connsiteY4" fmla="*/ 711200 h 838200"/>
                <a:gd name="connsiteX5" fmla="*/ 4902200 w 12115800"/>
                <a:gd name="connsiteY5" fmla="*/ 266700 h 838200"/>
                <a:gd name="connsiteX6" fmla="*/ 5410200 w 12115800"/>
                <a:gd name="connsiteY6" fmla="*/ 393700 h 838200"/>
                <a:gd name="connsiteX7" fmla="*/ 5041900 w 12115800"/>
                <a:gd name="connsiteY7" fmla="*/ 584200 h 838200"/>
                <a:gd name="connsiteX8" fmla="*/ 12115800 w 12115800"/>
                <a:gd name="connsiteY8" fmla="*/ 571500 h 838200"/>
                <a:gd name="connsiteX9" fmla="*/ 12103100 w 12115800"/>
                <a:gd name="connsiteY9" fmla="*/ 139700 h 838200"/>
                <a:gd name="connsiteX10" fmla="*/ 6019800 w 12115800"/>
                <a:gd name="connsiteY10" fmla="*/ 12700 h 838200"/>
                <a:gd name="connsiteX11" fmla="*/ 5880100 w 12115800"/>
                <a:gd name="connsiteY11" fmla="*/ 63500 h 838200"/>
                <a:gd name="connsiteX12" fmla="*/ 5016500 w 12115800"/>
                <a:gd name="connsiteY12" fmla="*/ 0 h 838200"/>
                <a:gd name="connsiteX13" fmla="*/ 4495800 w 12115800"/>
                <a:gd name="connsiteY13" fmla="*/ 127000 h 838200"/>
                <a:gd name="connsiteX14" fmla="*/ 4064000 w 12115800"/>
                <a:gd name="connsiteY14" fmla="*/ 114300 h 838200"/>
                <a:gd name="connsiteX15" fmla="*/ 3962400 w 12115800"/>
                <a:gd name="connsiteY15" fmla="*/ 0 h 838200"/>
                <a:gd name="connsiteX16" fmla="*/ 2717800 w 12115800"/>
                <a:gd name="connsiteY16" fmla="*/ 114300 h 838200"/>
                <a:gd name="connsiteX17" fmla="*/ 1866900 w 12115800"/>
                <a:gd name="connsiteY17" fmla="*/ 127000 h 838200"/>
                <a:gd name="connsiteX18" fmla="*/ 1282700 w 12115800"/>
                <a:gd name="connsiteY18" fmla="*/ 139700 h 838200"/>
                <a:gd name="connsiteX19" fmla="*/ 0 w 12115800"/>
                <a:gd name="connsiteY19" fmla="*/ 190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5800" h="838200">
                  <a:moveTo>
                    <a:pt x="0" y="190500"/>
                  </a:moveTo>
                  <a:lnTo>
                    <a:pt x="12700" y="838200"/>
                  </a:lnTo>
                  <a:lnTo>
                    <a:pt x="3568700" y="660400"/>
                  </a:lnTo>
                  <a:lnTo>
                    <a:pt x="3454400" y="762000"/>
                  </a:lnTo>
                  <a:lnTo>
                    <a:pt x="4330700" y="711200"/>
                  </a:lnTo>
                  <a:lnTo>
                    <a:pt x="4902200" y="266700"/>
                  </a:lnTo>
                  <a:lnTo>
                    <a:pt x="5410200" y="393700"/>
                  </a:lnTo>
                  <a:lnTo>
                    <a:pt x="5041900" y="584200"/>
                  </a:lnTo>
                  <a:lnTo>
                    <a:pt x="12115800" y="571500"/>
                  </a:lnTo>
                  <a:lnTo>
                    <a:pt x="12103100" y="139700"/>
                  </a:lnTo>
                  <a:lnTo>
                    <a:pt x="6019800" y="12700"/>
                  </a:lnTo>
                  <a:lnTo>
                    <a:pt x="5880100" y="63500"/>
                  </a:lnTo>
                  <a:lnTo>
                    <a:pt x="5016500" y="0"/>
                  </a:lnTo>
                  <a:lnTo>
                    <a:pt x="4495800" y="127000"/>
                  </a:lnTo>
                  <a:lnTo>
                    <a:pt x="4064000" y="114300"/>
                  </a:lnTo>
                  <a:lnTo>
                    <a:pt x="3962400" y="0"/>
                  </a:lnTo>
                  <a:lnTo>
                    <a:pt x="2717800" y="114300"/>
                  </a:lnTo>
                  <a:lnTo>
                    <a:pt x="1866900" y="127000"/>
                  </a:lnTo>
                  <a:lnTo>
                    <a:pt x="1282700" y="139700"/>
                  </a:lnTo>
                  <a:lnTo>
                    <a:pt x="0" y="190500"/>
                  </a:lnTo>
                  <a:close/>
                </a:path>
              </a:pathLst>
            </a:custGeom>
            <a:solidFill>
              <a:srgbClr val="00B050">
                <a:alpha val="3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74" name="Freeform 173"/>
            <p:cNvSpPr/>
            <p:nvPr/>
          </p:nvSpPr>
          <p:spPr bwMode="auto">
            <a:xfrm>
              <a:off x="1143000" y="25488900"/>
              <a:ext cx="12090400" cy="1600200"/>
            </a:xfrm>
            <a:custGeom>
              <a:avLst/>
              <a:gdLst>
                <a:gd name="connsiteX0" fmla="*/ 0 w 12090400"/>
                <a:gd name="connsiteY0" fmla="*/ 571500 h 1600200"/>
                <a:gd name="connsiteX1" fmla="*/ 12700 w 12090400"/>
                <a:gd name="connsiteY1" fmla="*/ 1600200 h 1600200"/>
                <a:gd name="connsiteX2" fmla="*/ 4838700 w 12090400"/>
                <a:gd name="connsiteY2" fmla="*/ 1358900 h 1600200"/>
                <a:gd name="connsiteX3" fmla="*/ 7658100 w 12090400"/>
                <a:gd name="connsiteY3" fmla="*/ 1346200 h 1600200"/>
                <a:gd name="connsiteX4" fmla="*/ 9258300 w 12090400"/>
                <a:gd name="connsiteY4" fmla="*/ 1346200 h 1600200"/>
                <a:gd name="connsiteX5" fmla="*/ 10972800 w 12090400"/>
                <a:gd name="connsiteY5" fmla="*/ 1320800 h 1600200"/>
                <a:gd name="connsiteX6" fmla="*/ 12065000 w 12090400"/>
                <a:gd name="connsiteY6" fmla="*/ 1447800 h 1600200"/>
                <a:gd name="connsiteX7" fmla="*/ 12090400 w 12090400"/>
                <a:gd name="connsiteY7" fmla="*/ 292100 h 1600200"/>
                <a:gd name="connsiteX8" fmla="*/ 5041900 w 12090400"/>
                <a:gd name="connsiteY8" fmla="*/ 317500 h 1600200"/>
                <a:gd name="connsiteX9" fmla="*/ 5003800 w 12090400"/>
                <a:gd name="connsiteY9" fmla="*/ 317500 h 1600200"/>
                <a:gd name="connsiteX10" fmla="*/ 5334000 w 12090400"/>
                <a:gd name="connsiteY10" fmla="*/ 127000 h 1600200"/>
                <a:gd name="connsiteX11" fmla="*/ 5359400 w 12090400"/>
                <a:gd name="connsiteY11" fmla="*/ 114300 h 1600200"/>
                <a:gd name="connsiteX12" fmla="*/ 4902200 w 12090400"/>
                <a:gd name="connsiteY12" fmla="*/ 0 h 1600200"/>
                <a:gd name="connsiteX13" fmla="*/ 4330700 w 12090400"/>
                <a:gd name="connsiteY13" fmla="*/ 444500 h 1600200"/>
                <a:gd name="connsiteX14" fmla="*/ 3517900 w 12090400"/>
                <a:gd name="connsiteY14" fmla="*/ 495300 h 1600200"/>
                <a:gd name="connsiteX15" fmla="*/ 3492500 w 12090400"/>
                <a:gd name="connsiteY15" fmla="*/ 495300 h 1600200"/>
                <a:gd name="connsiteX16" fmla="*/ 3568700 w 12090400"/>
                <a:gd name="connsiteY16" fmla="*/ 381000 h 1600200"/>
                <a:gd name="connsiteX17" fmla="*/ 0 w 12090400"/>
                <a:gd name="connsiteY17" fmla="*/ 57150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90400" h="1600200">
                  <a:moveTo>
                    <a:pt x="0" y="571500"/>
                  </a:moveTo>
                  <a:lnTo>
                    <a:pt x="12700" y="1600200"/>
                  </a:lnTo>
                  <a:lnTo>
                    <a:pt x="4838700" y="1358900"/>
                  </a:lnTo>
                  <a:lnTo>
                    <a:pt x="7658100" y="1346200"/>
                  </a:lnTo>
                  <a:lnTo>
                    <a:pt x="9258300" y="1346200"/>
                  </a:lnTo>
                  <a:lnTo>
                    <a:pt x="10972800" y="1320800"/>
                  </a:lnTo>
                  <a:lnTo>
                    <a:pt x="12065000" y="1447800"/>
                  </a:lnTo>
                  <a:lnTo>
                    <a:pt x="12090400" y="292100"/>
                  </a:lnTo>
                  <a:lnTo>
                    <a:pt x="5041900" y="317500"/>
                  </a:lnTo>
                  <a:lnTo>
                    <a:pt x="5003800" y="317500"/>
                  </a:lnTo>
                  <a:lnTo>
                    <a:pt x="5334000" y="127000"/>
                  </a:lnTo>
                  <a:lnTo>
                    <a:pt x="5359400" y="114300"/>
                  </a:lnTo>
                  <a:lnTo>
                    <a:pt x="4902200" y="0"/>
                  </a:lnTo>
                  <a:lnTo>
                    <a:pt x="4330700" y="444500"/>
                  </a:lnTo>
                  <a:lnTo>
                    <a:pt x="3517900" y="495300"/>
                  </a:lnTo>
                  <a:lnTo>
                    <a:pt x="3492500" y="495300"/>
                  </a:lnTo>
                  <a:lnTo>
                    <a:pt x="3568700" y="381000"/>
                  </a:lnTo>
                  <a:lnTo>
                    <a:pt x="0" y="571500"/>
                  </a:lnTo>
                  <a:close/>
                </a:path>
              </a:pathLst>
            </a:custGeom>
            <a:solidFill>
              <a:srgbClr val="92D050">
                <a:alpha val="2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nvGrpSpPr>
            <p:cNvPr id="175" name="Group 73"/>
            <p:cNvGrpSpPr/>
            <p:nvPr/>
          </p:nvGrpSpPr>
          <p:grpSpPr>
            <a:xfrm>
              <a:off x="1126222" y="24156269"/>
              <a:ext cx="12161153" cy="6218956"/>
              <a:chOff x="30160687" y="13454288"/>
              <a:chExt cx="12958988" cy="8220076"/>
            </a:xfrm>
          </p:grpSpPr>
          <p:sp>
            <p:nvSpPr>
              <p:cNvPr id="193" name="Freeform 192"/>
              <p:cNvSpPr/>
              <p:nvPr/>
            </p:nvSpPr>
            <p:spPr bwMode="auto">
              <a:xfrm>
                <a:off x="30175200" y="16952686"/>
                <a:ext cx="12917714" cy="1045028"/>
              </a:xfrm>
              <a:custGeom>
                <a:avLst/>
                <a:gdLst>
                  <a:gd name="connsiteX0" fmla="*/ 0 w 12917714"/>
                  <a:gd name="connsiteY0" fmla="*/ 1045028 h 1045028"/>
                  <a:gd name="connsiteX1" fmla="*/ 14514 w 12917714"/>
                  <a:gd name="connsiteY1" fmla="*/ 377371 h 1045028"/>
                  <a:gd name="connsiteX2" fmla="*/ 5283200 w 12917714"/>
                  <a:gd name="connsiteY2" fmla="*/ 58057 h 1045028"/>
                  <a:gd name="connsiteX3" fmla="*/ 11669486 w 12917714"/>
                  <a:gd name="connsiteY3" fmla="*/ 0 h 1045028"/>
                  <a:gd name="connsiteX4" fmla="*/ 12903200 w 12917714"/>
                  <a:gd name="connsiteY4" fmla="*/ 159657 h 1045028"/>
                  <a:gd name="connsiteX5" fmla="*/ 12917714 w 12917714"/>
                  <a:gd name="connsiteY5" fmla="*/ 957943 h 1045028"/>
                  <a:gd name="connsiteX6" fmla="*/ 11669486 w 12917714"/>
                  <a:gd name="connsiteY6" fmla="*/ 754743 h 1045028"/>
                  <a:gd name="connsiteX7" fmla="*/ 5442857 w 12917714"/>
                  <a:gd name="connsiteY7" fmla="*/ 725714 h 1045028"/>
                  <a:gd name="connsiteX8" fmla="*/ 0 w 12917714"/>
                  <a:gd name="connsiteY8" fmla="*/ 1045028 h 10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7714" h="1045028">
                    <a:moveTo>
                      <a:pt x="0" y="1045028"/>
                    </a:moveTo>
                    <a:lnTo>
                      <a:pt x="14514" y="377371"/>
                    </a:lnTo>
                    <a:lnTo>
                      <a:pt x="5283200" y="58057"/>
                    </a:lnTo>
                    <a:lnTo>
                      <a:pt x="11669486" y="0"/>
                    </a:lnTo>
                    <a:lnTo>
                      <a:pt x="12903200" y="159657"/>
                    </a:lnTo>
                    <a:lnTo>
                      <a:pt x="12917714" y="957943"/>
                    </a:lnTo>
                    <a:lnTo>
                      <a:pt x="11669486" y="754743"/>
                    </a:lnTo>
                    <a:lnTo>
                      <a:pt x="5442857" y="725714"/>
                    </a:lnTo>
                    <a:lnTo>
                      <a:pt x="0" y="1045028"/>
                    </a:ln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nvGrpSpPr>
              <p:cNvPr id="194" name="Group 163"/>
              <p:cNvGrpSpPr/>
              <p:nvPr/>
            </p:nvGrpSpPr>
            <p:grpSpPr>
              <a:xfrm>
                <a:off x="30160687" y="13454288"/>
                <a:ext cx="12958988" cy="8220076"/>
                <a:chOff x="30160687" y="13439774"/>
                <a:chExt cx="12958988" cy="8220076"/>
              </a:xfrm>
            </p:grpSpPr>
            <p:sp>
              <p:nvSpPr>
                <p:cNvPr id="195" name="Freeform 194"/>
                <p:cNvSpPr/>
                <p:nvPr/>
              </p:nvSpPr>
              <p:spPr bwMode="auto">
                <a:xfrm>
                  <a:off x="30175200" y="19928115"/>
                  <a:ext cx="12903200" cy="1712686"/>
                </a:xfrm>
                <a:custGeom>
                  <a:avLst/>
                  <a:gdLst>
                    <a:gd name="connsiteX0" fmla="*/ 14514 w 12903200"/>
                    <a:gd name="connsiteY0" fmla="*/ 508000 h 1712686"/>
                    <a:gd name="connsiteX1" fmla="*/ 5602514 w 12903200"/>
                    <a:gd name="connsiteY1" fmla="*/ 174171 h 1712686"/>
                    <a:gd name="connsiteX2" fmla="*/ 9347200 w 12903200"/>
                    <a:gd name="connsiteY2" fmla="*/ 145143 h 1712686"/>
                    <a:gd name="connsiteX3" fmla="*/ 9274629 w 12903200"/>
                    <a:gd name="connsiteY3" fmla="*/ 0 h 1712686"/>
                    <a:gd name="connsiteX4" fmla="*/ 12279086 w 12903200"/>
                    <a:gd name="connsiteY4" fmla="*/ 203200 h 1712686"/>
                    <a:gd name="connsiteX5" fmla="*/ 12177486 w 12903200"/>
                    <a:gd name="connsiteY5" fmla="*/ 58057 h 1712686"/>
                    <a:gd name="connsiteX6" fmla="*/ 12903200 w 12903200"/>
                    <a:gd name="connsiteY6" fmla="*/ 159657 h 1712686"/>
                    <a:gd name="connsiteX7" fmla="*/ 12903200 w 12903200"/>
                    <a:gd name="connsiteY7" fmla="*/ 1712686 h 1712686"/>
                    <a:gd name="connsiteX8" fmla="*/ 0 w 12903200"/>
                    <a:gd name="connsiteY8" fmla="*/ 1698171 h 1712686"/>
                    <a:gd name="connsiteX9" fmla="*/ 14514 w 12903200"/>
                    <a:gd name="connsiteY9" fmla="*/ 508000 h 171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200" h="1712686">
                      <a:moveTo>
                        <a:pt x="14514" y="508000"/>
                      </a:moveTo>
                      <a:lnTo>
                        <a:pt x="5602514" y="174171"/>
                      </a:lnTo>
                      <a:lnTo>
                        <a:pt x="9347200" y="145143"/>
                      </a:lnTo>
                      <a:lnTo>
                        <a:pt x="9274629" y="0"/>
                      </a:lnTo>
                      <a:lnTo>
                        <a:pt x="12279086" y="203200"/>
                      </a:lnTo>
                      <a:lnTo>
                        <a:pt x="12177486" y="58057"/>
                      </a:lnTo>
                      <a:lnTo>
                        <a:pt x="12903200" y="159657"/>
                      </a:lnTo>
                      <a:lnTo>
                        <a:pt x="12903200" y="1712686"/>
                      </a:lnTo>
                      <a:lnTo>
                        <a:pt x="0" y="1698171"/>
                      </a:lnTo>
                      <a:lnTo>
                        <a:pt x="14514" y="508000"/>
                      </a:lnTo>
                      <a:close/>
                    </a:path>
                  </a:pathLst>
                </a:custGeom>
                <a:solidFill>
                  <a:srgbClr val="FF00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cxnSp>
              <p:nvCxnSpPr>
                <p:cNvPr id="196" name="Straight Connector 195"/>
                <p:cNvCxnSpPr/>
                <p:nvPr/>
              </p:nvCxnSpPr>
              <p:spPr bwMode="auto">
                <a:xfrm flipH="1">
                  <a:off x="30204229" y="16589829"/>
                  <a:ext cx="3788228" cy="43542"/>
                </a:xfrm>
                <a:prstGeom prst="line">
                  <a:avLst/>
                </a:prstGeom>
                <a:solidFill>
                  <a:schemeClr val="accent1"/>
                </a:solidFill>
                <a:ln w="25400" cap="flat" cmpd="sng" algn="ctr">
                  <a:solidFill>
                    <a:srgbClr val="FF0000"/>
                  </a:solidFill>
                  <a:prstDash val="lgDash"/>
                  <a:round/>
                  <a:headEnd type="none" w="med" len="med"/>
                  <a:tailEnd type="none" w="med" len="med"/>
                </a:ln>
                <a:effectLst/>
              </p:spPr>
            </p:cxnSp>
            <p:cxnSp>
              <p:nvCxnSpPr>
                <p:cNvPr id="197" name="Straight Connector 196"/>
                <p:cNvCxnSpPr/>
                <p:nvPr/>
              </p:nvCxnSpPr>
              <p:spPr bwMode="auto">
                <a:xfrm flipV="1">
                  <a:off x="30204229" y="15704457"/>
                  <a:ext cx="3802742" cy="261257"/>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98" name="Freeform 197"/>
                <p:cNvSpPr/>
                <p:nvPr/>
              </p:nvSpPr>
              <p:spPr bwMode="auto">
                <a:xfrm>
                  <a:off x="33876343" y="15167429"/>
                  <a:ext cx="1538514" cy="696685"/>
                </a:xfrm>
                <a:custGeom>
                  <a:avLst/>
                  <a:gdLst>
                    <a:gd name="connsiteX0" fmla="*/ 0 w 1538514"/>
                    <a:gd name="connsiteY0" fmla="*/ 696685 h 696685"/>
                    <a:gd name="connsiteX1" fmla="*/ 899886 w 1538514"/>
                    <a:gd name="connsiteY1" fmla="*/ 624114 h 696685"/>
                    <a:gd name="connsiteX2" fmla="*/ 1538514 w 1538514"/>
                    <a:gd name="connsiteY2" fmla="*/ 0 h 696685"/>
                  </a:gdLst>
                  <a:ahLst/>
                  <a:cxnLst>
                    <a:cxn ang="0">
                      <a:pos x="connsiteX0" y="connsiteY0"/>
                    </a:cxn>
                    <a:cxn ang="0">
                      <a:pos x="connsiteX1" y="connsiteY1"/>
                    </a:cxn>
                    <a:cxn ang="0">
                      <a:pos x="connsiteX2" y="connsiteY2"/>
                    </a:cxn>
                  </a:cxnLst>
                  <a:rect l="l" t="t" r="r" b="b"/>
                  <a:pathLst>
                    <a:path w="1538514" h="696685">
                      <a:moveTo>
                        <a:pt x="0" y="696685"/>
                      </a:moveTo>
                      <a:lnTo>
                        <a:pt x="899886" y="624114"/>
                      </a:lnTo>
                      <a:lnTo>
                        <a:pt x="1538514" y="0"/>
                      </a:ln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cxnSp>
              <p:nvCxnSpPr>
                <p:cNvPr id="199" name="Straight Connector 198"/>
                <p:cNvCxnSpPr/>
                <p:nvPr/>
              </p:nvCxnSpPr>
              <p:spPr bwMode="auto">
                <a:xfrm flipV="1">
                  <a:off x="35501943" y="15588343"/>
                  <a:ext cx="7590971" cy="2902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00" name="Freeform 199"/>
                <p:cNvSpPr/>
                <p:nvPr/>
              </p:nvSpPr>
              <p:spPr bwMode="auto">
                <a:xfrm>
                  <a:off x="35153600" y="16502743"/>
                  <a:ext cx="7605486" cy="159657"/>
                </a:xfrm>
                <a:custGeom>
                  <a:avLst/>
                  <a:gdLst>
                    <a:gd name="connsiteX0" fmla="*/ 0 w 7605486"/>
                    <a:gd name="connsiteY0" fmla="*/ 116114 h 159657"/>
                    <a:gd name="connsiteX1" fmla="*/ 7605486 w 7605486"/>
                    <a:gd name="connsiteY1" fmla="*/ 159657 h 159657"/>
                    <a:gd name="connsiteX2" fmla="*/ 6633029 w 7605486"/>
                    <a:gd name="connsiteY2" fmla="*/ 0 h 159657"/>
                    <a:gd name="connsiteX3" fmla="*/ 58057 w 7605486"/>
                    <a:gd name="connsiteY3" fmla="*/ 116114 h 159657"/>
                  </a:gdLst>
                  <a:ahLst/>
                  <a:cxnLst>
                    <a:cxn ang="0">
                      <a:pos x="connsiteX0" y="connsiteY0"/>
                    </a:cxn>
                    <a:cxn ang="0">
                      <a:pos x="connsiteX1" y="connsiteY1"/>
                    </a:cxn>
                    <a:cxn ang="0">
                      <a:pos x="connsiteX2" y="connsiteY2"/>
                    </a:cxn>
                    <a:cxn ang="0">
                      <a:pos x="connsiteX3" y="connsiteY3"/>
                    </a:cxn>
                  </a:cxnLst>
                  <a:rect l="l" t="t" r="r" b="b"/>
                  <a:pathLst>
                    <a:path w="7605486" h="159657">
                      <a:moveTo>
                        <a:pt x="0" y="116114"/>
                      </a:moveTo>
                      <a:lnTo>
                        <a:pt x="7605486" y="159657"/>
                      </a:lnTo>
                      <a:lnTo>
                        <a:pt x="6633029" y="0"/>
                      </a:lnTo>
                      <a:lnTo>
                        <a:pt x="58057" y="116114"/>
                      </a:ln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201" name="TextBox 200"/>
                <p:cNvSpPr txBox="1"/>
                <p:nvPr/>
              </p:nvSpPr>
              <p:spPr>
                <a:xfrm>
                  <a:off x="35165258" y="16493401"/>
                  <a:ext cx="4165601" cy="610218"/>
                </a:xfrm>
                <a:prstGeom prst="rect">
                  <a:avLst/>
                </a:prstGeom>
                <a:noFill/>
              </p:spPr>
              <p:txBody>
                <a:bodyPr wrap="square" rtlCol="0">
                  <a:spAutoFit/>
                </a:bodyPr>
                <a:lstStyle/>
                <a:p>
                  <a:r>
                    <a:rPr lang="en-US" sz="2400" dirty="0" smtClean="0"/>
                    <a:t>Navajo Sandstone</a:t>
                  </a:r>
                  <a:endParaRPr lang="en-US" sz="2400" dirty="0"/>
                </a:p>
              </p:txBody>
            </p:sp>
            <p:sp>
              <p:nvSpPr>
                <p:cNvPr id="202" name="Freeform 201"/>
                <p:cNvSpPr/>
                <p:nvPr/>
              </p:nvSpPr>
              <p:spPr bwMode="auto">
                <a:xfrm>
                  <a:off x="30189714" y="17692914"/>
                  <a:ext cx="12903200" cy="2772229"/>
                </a:xfrm>
                <a:custGeom>
                  <a:avLst/>
                  <a:gdLst>
                    <a:gd name="connsiteX0" fmla="*/ 14515 w 12903200"/>
                    <a:gd name="connsiteY0" fmla="*/ 290286 h 2772229"/>
                    <a:gd name="connsiteX1" fmla="*/ 5428343 w 12903200"/>
                    <a:gd name="connsiteY1" fmla="*/ 0 h 2772229"/>
                    <a:gd name="connsiteX2" fmla="*/ 11611429 w 12903200"/>
                    <a:gd name="connsiteY2" fmla="*/ 0 h 2772229"/>
                    <a:gd name="connsiteX3" fmla="*/ 12888686 w 12903200"/>
                    <a:gd name="connsiteY3" fmla="*/ 217715 h 2772229"/>
                    <a:gd name="connsiteX4" fmla="*/ 12903200 w 12903200"/>
                    <a:gd name="connsiteY4" fmla="*/ 2409372 h 2772229"/>
                    <a:gd name="connsiteX5" fmla="*/ 12162972 w 12903200"/>
                    <a:gd name="connsiteY5" fmla="*/ 2322286 h 2772229"/>
                    <a:gd name="connsiteX6" fmla="*/ 12250057 w 12903200"/>
                    <a:gd name="connsiteY6" fmla="*/ 2467429 h 2772229"/>
                    <a:gd name="connsiteX7" fmla="*/ 9260115 w 12903200"/>
                    <a:gd name="connsiteY7" fmla="*/ 2278743 h 2772229"/>
                    <a:gd name="connsiteX8" fmla="*/ 9303657 w 12903200"/>
                    <a:gd name="connsiteY8" fmla="*/ 2409372 h 2772229"/>
                    <a:gd name="connsiteX9" fmla="*/ 5733143 w 12903200"/>
                    <a:gd name="connsiteY9" fmla="*/ 2409372 h 2772229"/>
                    <a:gd name="connsiteX10" fmla="*/ 0 w 12903200"/>
                    <a:gd name="connsiteY10" fmla="*/ 2772229 h 2772229"/>
                    <a:gd name="connsiteX11" fmla="*/ 14515 w 12903200"/>
                    <a:gd name="connsiteY11" fmla="*/ 290286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03200" h="2772229">
                      <a:moveTo>
                        <a:pt x="14515" y="290286"/>
                      </a:moveTo>
                      <a:lnTo>
                        <a:pt x="5428343" y="0"/>
                      </a:lnTo>
                      <a:lnTo>
                        <a:pt x="11611429" y="0"/>
                      </a:lnTo>
                      <a:lnTo>
                        <a:pt x="12888686" y="217715"/>
                      </a:lnTo>
                      <a:lnTo>
                        <a:pt x="12903200" y="2409372"/>
                      </a:lnTo>
                      <a:lnTo>
                        <a:pt x="12162972" y="2322286"/>
                      </a:lnTo>
                      <a:lnTo>
                        <a:pt x="12250057" y="2467429"/>
                      </a:lnTo>
                      <a:lnTo>
                        <a:pt x="9260115" y="2278743"/>
                      </a:lnTo>
                      <a:lnTo>
                        <a:pt x="9303657" y="2409372"/>
                      </a:lnTo>
                      <a:lnTo>
                        <a:pt x="5733143" y="2409372"/>
                      </a:lnTo>
                      <a:lnTo>
                        <a:pt x="0" y="2772229"/>
                      </a:lnTo>
                      <a:cubicBezTo>
                        <a:pt x="4838" y="1944915"/>
                        <a:pt x="9677" y="1117600"/>
                        <a:pt x="14515" y="290286"/>
                      </a:cubicBezTo>
                      <a:close/>
                    </a:path>
                  </a:pathLst>
                </a:custGeom>
                <a:solidFill>
                  <a:srgbClr val="FF66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203" name="TextBox 202"/>
                <p:cNvSpPr txBox="1"/>
                <p:nvPr/>
              </p:nvSpPr>
              <p:spPr>
                <a:xfrm>
                  <a:off x="35283322" y="18600057"/>
                  <a:ext cx="3194050" cy="831563"/>
                </a:xfrm>
                <a:prstGeom prst="rect">
                  <a:avLst/>
                </a:prstGeom>
                <a:noFill/>
              </p:spPr>
              <p:txBody>
                <a:bodyPr wrap="square" rtlCol="0">
                  <a:spAutoFit/>
                </a:bodyPr>
                <a:lstStyle/>
                <a:p>
                  <a:r>
                    <a:rPr lang="en-US" sz="2800" dirty="0" smtClean="0"/>
                    <a:t>Paleozoic</a:t>
                  </a:r>
                  <a:endParaRPr lang="en-US" sz="2800" dirty="0"/>
                </a:p>
              </p:txBody>
            </p:sp>
            <p:sp>
              <p:nvSpPr>
                <p:cNvPr id="204" name="TextBox 203"/>
                <p:cNvSpPr txBox="1"/>
                <p:nvPr/>
              </p:nvSpPr>
              <p:spPr>
                <a:xfrm>
                  <a:off x="35414856" y="20450628"/>
                  <a:ext cx="3599543" cy="691580"/>
                </a:xfrm>
                <a:prstGeom prst="rect">
                  <a:avLst/>
                </a:prstGeom>
                <a:noFill/>
              </p:spPr>
              <p:txBody>
                <a:bodyPr wrap="square" rtlCol="0">
                  <a:spAutoFit/>
                </a:bodyPr>
                <a:lstStyle/>
                <a:p>
                  <a:r>
                    <a:rPr lang="en-US" sz="2800" dirty="0" smtClean="0"/>
                    <a:t>Precambrian</a:t>
                  </a:r>
                  <a:endParaRPr lang="en-US" sz="2800" dirty="0"/>
                </a:p>
              </p:txBody>
            </p:sp>
            <p:sp>
              <p:nvSpPr>
                <p:cNvPr id="205" name="TextBox 204"/>
                <p:cNvSpPr txBox="1"/>
                <p:nvPr/>
              </p:nvSpPr>
              <p:spPr>
                <a:xfrm>
                  <a:off x="35305175" y="16986374"/>
                  <a:ext cx="2765354" cy="831563"/>
                </a:xfrm>
                <a:prstGeom prst="rect">
                  <a:avLst/>
                </a:prstGeom>
                <a:noFill/>
              </p:spPr>
              <p:txBody>
                <a:bodyPr wrap="square" rtlCol="0">
                  <a:spAutoFit/>
                </a:bodyPr>
                <a:lstStyle/>
                <a:p>
                  <a:r>
                    <a:rPr lang="en-US" sz="2800" dirty="0" smtClean="0"/>
                    <a:t>Triassic</a:t>
                  </a:r>
                  <a:endParaRPr lang="en-US" sz="2800" dirty="0"/>
                </a:p>
              </p:txBody>
            </p:sp>
            <p:sp>
              <p:nvSpPr>
                <p:cNvPr id="206" name="Freeform 205"/>
                <p:cNvSpPr/>
                <p:nvPr/>
              </p:nvSpPr>
              <p:spPr>
                <a:xfrm>
                  <a:off x="30209748" y="17692083"/>
                  <a:ext cx="12909927" cy="300349"/>
                </a:xfrm>
                <a:custGeom>
                  <a:avLst/>
                  <a:gdLst>
                    <a:gd name="connsiteX0" fmla="*/ 0 w 8542020"/>
                    <a:gd name="connsiteY0" fmla="*/ 144780 h 144780"/>
                    <a:gd name="connsiteX1" fmla="*/ 3573780 w 8542020"/>
                    <a:gd name="connsiteY1" fmla="*/ 0 h 144780"/>
                    <a:gd name="connsiteX2" fmla="*/ 7658100 w 8542020"/>
                    <a:gd name="connsiteY2" fmla="*/ 7620 h 144780"/>
                    <a:gd name="connsiteX3" fmla="*/ 8542020 w 8542020"/>
                    <a:gd name="connsiteY3" fmla="*/ 106680 h 144780"/>
                  </a:gdLst>
                  <a:ahLst/>
                  <a:cxnLst>
                    <a:cxn ang="0">
                      <a:pos x="connsiteX0" y="connsiteY0"/>
                    </a:cxn>
                    <a:cxn ang="0">
                      <a:pos x="connsiteX1" y="connsiteY1"/>
                    </a:cxn>
                    <a:cxn ang="0">
                      <a:pos x="connsiteX2" y="connsiteY2"/>
                    </a:cxn>
                    <a:cxn ang="0">
                      <a:pos x="connsiteX3" y="connsiteY3"/>
                    </a:cxn>
                  </a:cxnLst>
                  <a:rect l="l" t="t" r="r" b="b"/>
                  <a:pathLst>
                    <a:path w="8542020" h="144780">
                      <a:moveTo>
                        <a:pt x="0" y="144780"/>
                      </a:moveTo>
                      <a:lnTo>
                        <a:pt x="3573780" y="0"/>
                      </a:lnTo>
                      <a:lnTo>
                        <a:pt x="7658100" y="7620"/>
                      </a:lnTo>
                      <a:lnTo>
                        <a:pt x="8542020" y="10668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30221265" y="16949114"/>
                  <a:ext cx="12875377" cy="363580"/>
                </a:xfrm>
                <a:custGeom>
                  <a:avLst/>
                  <a:gdLst>
                    <a:gd name="connsiteX0" fmla="*/ 0 w 8519160"/>
                    <a:gd name="connsiteY0" fmla="*/ 175260 h 175260"/>
                    <a:gd name="connsiteX1" fmla="*/ 3505200 w 8519160"/>
                    <a:gd name="connsiteY1" fmla="*/ 30480 h 175260"/>
                    <a:gd name="connsiteX2" fmla="*/ 7665720 w 8519160"/>
                    <a:gd name="connsiteY2" fmla="*/ 0 h 175260"/>
                    <a:gd name="connsiteX3" fmla="*/ 8519160 w 8519160"/>
                    <a:gd name="connsiteY3" fmla="*/ 91440 h 175260"/>
                  </a:gdLst>
                  <a:ahLst/>
                  <a:cxnLst>
                    <a:cxn ang="0">
                      <a:pos x="connsiteX0" y="connsiteY0"/>
                    </a:cxn>
                    <a:cxn ang="0">
                      <a:pos x="connsiteX1" y="connsiteY1"/>
                    </a:cxn>
                    <a:cxn ang="0">
                      <a:pos x="connsiteX2" y="connsiteY2"/>
                    </a:cxn>
                    <a:cxn ang="0">
                      <a:pos x="connsiteX3" y="connsiteY3"/>
                    </a:cxn>
                  </a:cxnLst>
                  <a:rect l="l" t="t" r="r" b="b"/>
                  <a:pathLst>
                    <a:path w="8519160" h="175260">
                      <a:moveTo>
                        <a:pt x="0" y="175260"/>
                      </a:moveTo>
                      <a:lnTo>
                        <a:pt x="3505200" y="30480"/>
                      </a:lnTo>
                      <a:lnTo>
                        <a:pt x="7665720" y="0"/>
                      </a:lnTo>
                      <a:lnTo>
                        <a:pt x="8519160" y="9144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30209748" y="16506495"/>
                  <a:ext cx="12886894" cy="411004"/>
                </a:xfrm>
                <a:custGeom>
                  <a:avLst/>
                  <a:gdLst>
                    <a:gd name="connsiteX0" fmla="*/ 0 w 8526780"/>
                    <a:gd name="connsiteY0" fmla="*/ 198120 h 198120"/>
                    <a:gd name="connsiteX1" fmla="*/ 3421380 w 8526780"/>
                    <a:gd name="connsiteY1" fmla="*/ 45720 h 198120"/>
                    <a:gd name="connsiteX2" fmla="*/ 7665720 w 8526780"/>
                    <a:gd name="connsiteY2" fmla="*/ 0 h 198120"/>
                    <a:gd name="connsiteX3" fmla="*/ 8526780 w 8526780"/>
                    <a:gd name="connsiteY3" fmla="*/ 91440 h 198120"/>
                  </a:gdLst>
                  <a:ahLst/>
                  <a:cxnLst>
                    <a:cxn ang="0">
                      <a:pos x="connsiteX0" y="connsiteY0"/>
                    </a:cxn>
                    <a:cxn ang="0">
                      <a:pos x="connsiteX1" y="connsiteY1"/>
                    </a:cxn>
                    <a:cxn ang="0">
                      <a:pos x="connsiteX2" y="connsiteY2"/>
                    </a:cxn>
                    <a:cxn ang="0">
                      <a:pos x="connsiteX3" y="connsiteY3"/>
                    </a:cxn>
                  </a:cxnLst>
                  <a:rect l="l" t="t" r="r" b="b"/>
                  <a:pathLst>
                    <a:path w="8526780" h="198120">
                      <a:moveTo>
                        <a:pt x="0" y="198120"/>
                      </a:moveTo>
                      <a:lnTo>
                        <a:pt x="3421380" y="45720"/>
                      </a:lnTo>
                      <a:lnTo>
                        <a:pt x="7665720" y="0"/>
                      </a:lnTo>
                      <a:lnTo>
                        <a:pt x="8526780" y="9144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9" name="Straight Connector 208"/>
                <p:cNvCxnSpPr/>
                <p:nvPr/>
              </p:nvCxnSpPr>
              <p:spPr>
                <a:xfrm flipV="1">
                  <a:off x="33169473" y="14964228"/>
                  <a:ext cx="1548698" cy="16371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33975623" y="14862479"/>
                  <a:ext cx="2648781" cy="17388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endCxn id="213" idx="5"/>
                </p:cNvCxnSpPr>
                <p:nvPr/>
              </p:nvCxnSpPr>
              <p:spPr>
                <a:xfrm flipH="1" flipV="1">
                  <a:off x="34955215" y="14994519"/>
                  <a:ext cx="978206" cy="3421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endCxn id="213" idx="7"/>
                </p:cNvCxnSpPr>
                <p:nvPr/>
              </p:nvCxnSpPr>
              <p:spPr>
                <a:xfrm flipV="1">
                  <a:off x="35933418" y="14920596"/>
                  <a:ext cx="307286" cy="4161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3" name="Freeform 212"/>
                <p:cNvSpPr/>
                <p:nvPr/>
              </p:nvSpPr>
              <p:spPr>
                <a:xfrm>
                  <a:off x="30160687" y="14846672"/>
                  <a:ext cx="12935956" cy="277214"/>
                </a:xfrm>
                <a:custGeom>
                  <a:avLst/>
                  <a:gdLst>
                    <a:gd name="connsiteX0" fmla="*/ 0 w 8511540"/>
                    <a:gd name="connsiteY0" fmla="*/ 114300 h 114300"/>
                    <a:gd name="connsiteX1" fmla="*/ 1127760 w 8511540"/>
                    <a:gd name="connsiteY1" fmla="*/ 68580 h 114300"/>
                    <a:gd name="connsiteX2" fmla="*/ 1844040 w 8511540"/>
                    <a:gd name="connsiteY2" fmla="*/ 60960 h 114300"/>
                    <a:gd name="connsiteX3" fmla="*/ 2804160 w 8511540"/>
                    <a:gd name="connsiteY3" fmla="*/ 7620 h 114300"/>
                    <a:gd name="connsiteX4" fmla="*/ 2857500 w 8511540"/>
                    <a:gd name="connsiteY4" fmla="*/ 60960 h 114300"/>
                    <a:gd name="connsiteX5" fmla="*/ 3154680 w 8511540"/>
                    <a:gd name="connsiteY5" fmla="*/ 60960 h 114300"/>
                    <a:gd name="connsiteX6" fmla="*/ 3512820 w 8511540"/>
                    <a:gd name="connsiteY6" fmla="*/ 0 h 114300"/>
                    <a:gd name="connsiteX7" fmla="*/ 4000500 w 8511540"/>
                    <a:gd name="connsiteY7" fmla="*/ 30480 h 114300"/>
                    <a:gd name="connsiteX8" fmla="*/ 4137660 w 8511540"/>
                    <a:gd name="connsiteY8" fmla="*/ 38100 h 114300"/>
                    <a:gd name="connsiteX9" fmla="*/ 4236720 w 8511540"/>
                    <a:gd name="connsiteY9" fmla="*/ 7620 h 114300"/>
                    <a:gd name="connsiteX10" fmla="*/ 8511540 w 8511540"/>
                    <a:gd name="connsiteY10" fmla="*/ 762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1540" h="114300">
                      <a:moveTo>
                        <a:pt x="0" y="114300"/>
                      </a:moveTo>
                      <a:lnTo>
                        <a:pt x="1127760" y="68580"/>
                      </a:lnTo>
                      <a:lnTo>
                        <a:pt x="1844040" y="60960"/>
                      </a:lnTo>
                      <a:lnTo>
                        <a:pt x="2804160" y="7620"/>
                      </a:lnTo>
                      <a:lnTo>
                        <a:pt x="2857500" y="60960"/>
                      </a:lnTo>
                      <a:lnTo>
                        <a:pt x="3154680" y="60960"/>
                      </a:lnTo>
                      <a:lnTo>
                        <a:pt x="3512820" y="0"/>
                      </a:lnTo>
                      <a:lnTo>
                        <a:pt x="4000500" y="30480"/>
                      </a:lnTo>
                      <a:lnTo>
                        <a:pt x="4137660" y="38100"/>
                      </a:lnTo>
                      <a:lnTo>
                        <a:pt x="4236720" y="7620"/>
                      </a:lnTo>
                      <a:lnTo>
                        <a:pt x="8511540" y="7620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4" name="Straight Connector 213"/>
                <p:cNvCxnSpPr/>
                <p:nvPr/>
              </p:nvCxnSpPr>
              <p:spPr>
                <a:xfrm flipH="1" flipV="1">
                  <a:off x="38467036" y="17707890"/>
                  <a:ext cx="1316622" cy="30475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flipV="1">
                  <a:off x="41346144" y="17707890"/>
                  <a:ext cx="1383913" cy="31781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30175199" y="13439774"/>
                  <a:ext cx="12898410" cy="8220076"/>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41343944" y="15871371"/>
                  <a:ext cx="1081314" cy="523220"/>
                </a:xfrm>
                <a:prstGeom prst="rect">
                  <a:avLst/>
                </a:prstGeom>
                <a:noFill/>
              </p:spPr>
              <p:txBody>
                <a:bodyPr wrap="square" rtlCol="0">
                  <a:spAutoFit/>
                </a:bodyPr>
                <a:lstStyle/>
                <a:p>
                  <a:r>
                    <a:rPr lang="en-US" sz="2800" dirty="0" smtClean="0"/>
                    <a:t>CO</a:t>
                  </a:r>
                  <a:r>
                    <a:rPr lang="en-US" sz="2800" baseline="-25000" dirty="0" smtClean="0"/>
                    <a:t>2</a:t>
                  </a:r>
                  <a:endParaRPr lang="en-US" sz="2800" dirty="0"/>
                </a:p>
              </p:txBody>
            </p:sp>
            <p:sp>
              <p:nvSpPr>
                <p:cNvPr id="218" name="Arc 217"/>
                <p:cNvSpPr/>
                <p:nvPr/>
              </p:nvSpPr>
              <p:spPr bwMode="auto">
                <a:xfrm rot="18251464">
                  <a:off x="40282155" y="16346440"/>
                  <a:ext cx="1390281" cy="690477"/>
                </a:xfrm>
                <a:prstGeom prst="arc">
                  <a:avLst/>
                </a:prstGeom>
                <a:noFill/>
                <a:ln w="31750" cap="flat" cmpd="sng" algn="ctr">
                  <a:solidFill>
                    <a:schemeClr val="tx1"/>
                  </a:solidFill>
                  <a:prstDash val="solid"/>
                  <a:round/>
                  <a:headEnd type="stealth"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219" name="Rectangle 218"/>
                <p:cNvSpPr/>
                <p:nvPr/>
              </p:nvSpPr>
              <p:spPr>
                <a:xfrm>
                  <a:off x="39158020" y="14862479"/>
                  <a:ext cx="69097" cy="5374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6" name="TextBox 175"/>
            <p:cNvSpPr txBox="1"/>
            <p:nvPr/>
          </p:nvSpPr>
          <p:spPr>
            <a:xfrm>
              <a:off x="6319768" y="25918681"/>
              <a:ext cx="2281559" cy="629125"/>
            </a:xfrm>
            <a:prstGeom prst="rect">
              <a:avLst/>
            </a:prstGeom>
            <a:noFill/>
          </p:spPr>
          <p:txBody>
            <a:bodyPr wrap="square" rtlCol="0">
              <a:spAutoFit/>
            </a:bodyPr>
            <a:lstStyle/>
            <a:p>
              <a:r>
                <a:rPr lang="en-US" sz="2800" dirty="0" smtClean="0"/>
                <a:t>Jurassic</a:t>
              </a:r>
              <a:endParaRPr lang="en-US" sz="2800" dirty="0"/>
            </a:p>
          </p:txBody>
        </p:sp>
        <p:cxnSp>
          <p:nvCxnSpPr>
            <p:cNvPr id="177" name="Straight Arrow Connector 176"/>
            <p:cNvCxnSpPr/>
            <p:nvPr/>
          </p:nvCxnSpPr>
          <p:spPr bwMode="auto">
            <a:xfrm flipH="1" flipV="1">
              <a:off x="12242800" y="28105100"/>
              <a:ext cx="2667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78" name="Straight Arrow Connector 177"/>
            <p:cNvCxnSpPr/>
            <p:nvPr/>
          </p:nvCxnSpPr>
          <p:spPr bwMode="auto">
            <a:xfrm>
              <a:off x="11836400" y="28155900"/>
              <a:ext cx="3302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79" name="Straight Arrow Connector 178"/>
            <p:cNvCxnSpPr/>
            <p:nvPr/>
          </p:nvCxnSpPr>
          <p:spPr bwMode="auto">
            <a:xfrm flipH="1" flipV="1">
              <a:off x="9220200" y="27584400"/>
              <a:ext cx="2667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80" name="Straight Arrow Connector 179"/>
            <p:cNvCxnSpPr/>
            <p:nvPr/>
          </p:nvCxnSpPr>
          <p:spPr bwMode="auto">
            <a:xfrm>
              <a:off x="8851900" y="27635200"/>
              <a:ext cx="3302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190" name="Right Brace 189"/>
            <p:cNvSpPr/>
            <p:nvPr/>
          </p:nvSpPr>
          <p:spPr bwMode="auto">
            <a:xfrm rot="16200000">
              <a:off x="5969000" y="23685500"/>
              <a:ext cx="406400" cy="24638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91" name="TextBox 190"/>
            <p:cNvSpPr txBox="1"/>
            <p:nvPr/>
          </p:nvSpPr>
          <p:spPr>
            <a:xfrm>
              <a:off x="3942848" y="24247033"/>
              <a:ext cx="4320053" cy="555111"/>
            </a:xfrm>
            <a:prstGeom prst="rect">
              <a:avLst/>
            </a:prstGeom>
            <a:noFill/>
          </p:spPr>
          <p:txBody>
            <a:bodyPr wrap="square" rtlCol="0">
              <a:spAutoFit/>
            </a:bodyPr>
            <a:lstStyle/>
            <a:p>
              <a:r>
                <a:rPr lang="en-US" sz="2400" dirty="0" smtClean="0"/>
                <a:t>Calcite Precipitation</a:t>
              </a:r>
              <a:endParaRPr lang="en-US" sz="2400" dirty="0"/>
            </a:p>
          </p:txBody>
        </p:sp>
        <p:sp>
          <p:nvSpPr>
            <p:cNvPr id="192" name="TextBox 191"/>
            <p:cNvSpPr txBox="1"/>
            <p:nvPr/>
          </p:nvSpPr>
          <p:spPr>
            <a:xfrm>
              <a:off x="8065428" y="24596326"/>
              <a:ext cx="4824981" cy="555111"/>
            </a:xfrm>
            <a:prstGeom prst="rect">
              <a:avLst/>
            </a:prstGeom>
            <a:noFill/>
          </p:spPr>
          <p:txBody>
            <a:bodyPr wrap="square" rtlCol="0">
              <a:spAutoFit/>
            </a:bodyPr>
            <a:lstStyle/>
            <a:p>
              <a:r>
                <a:rPr lang="en-US" sz="2400" dirty="0" smtClean="0"/>
                <a:t>Equity Mounds #3</a:t>
              </a:r>
              <a:endParaRPr lang="en-US" sz="2400" dirty="0"/>
            </a:p>
          </p:txBody>
        </p:sp>
      </p:grpSp>
      <p:sp>
        <p:nvSpPr>
          <p:cNvPr id="220" name="Freeform 219"/>
          <p:cNvSpPr/>
          <p:nvPr/>
        </p:nvSpPr>
        <p:spPr bwMode="auto">
          <a:xfrm rot="19027608">
            <a:off x="33989426" y="20823513"/>
            <a:ext cx="1017131" cy="166452"/>
          </a:xfrm>
          <a:custGeom>
            <a:avLst/>
            <a:gdLst>
              <a:gd name="connsiteX0" fmla="*/ 0 w 1843314"/>
              <a:gd name="connsiteY0" fmla="*/ 212876 h 261256"/>
              <a:gd name="connsiteX1" fmla="*/ 449942 w 1843314"/>
              <a:gd name="connsiteY1" fmla="*/ 38704 h 261256"/>
              <a:gd name="connsiteX2" fmla="*/ 812800 w 1843314"/>
              <a:gd name="connsiteY2" fmla="*/ 256418 h 261256"/>
              <a:gd name="connsiteX3" fmla="*/ 1175657 w 1843314"/>
              <a:gd name="connsiteY3" fmla="*/ 9676 h 261256"/>
              <a:gd name="connsiteX4" fmla="*/ 1582057 w 1843314"/>
              <a:gd name="connsiteY4" fmla="*/ 198361 h 261256"/>
              <a:gd name="connsiteX5" fmla="*/ 1843314 w 1843314"/>
              <a:gd name="connsiteY5" fmla="*/ 53218 h 2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314" h="261256">
                <a:moveTo>
                  <a:pt x="0" y="212876"/>
                </a:moveTo>
                <a:cubicBezTo>
                  <a:pt x="157237" y="122161"/>
                  <a:pt x="314475" y="31447"/>
                  <a:pt x="449942" y="38704"/>
                </a:cubicBezTo>
                <a:cubicBezTo>
                  <a:pt x="585409" y="45961"/>
                  <a:pt x="691848" y="261256"/>
                  <a:pt x="812800" y="256418"/>
                </a:cubicBezTo>
                <a:cubicBezTo>
                  <a:pt x="933752" y="251580"/>
                  <a:pt x="1047448" y="19352"/>
                  <a:pt x="1175657" y="9676"/>
                </a:cubicBezTo>
                <a:cubicBezTo>
                  <a:pt x="1303866" y="0"/>
                  <a:pt x="1470781" y="191104"/>
                  <a:pt x="1582057" y="198361"/>
                </a:cubicBezTo>
                <a:cubicBezTo>
                  <a:pt x="1693333" y="205618"/>
                  <a:pt x="1843314" y="53218"/>
                  <a:pt x="1843314" y="53218"/>
                </a:cubicBezTo>
              </a:path>
            </a:pathLst>
          </a:custGeom>
          <a:noFill/>
          <a:ln w="22225" cap="flat" cmpd="sng" algn="ctr">
            <a:solidFill>
              <a:srgbClr val="00B0F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221" name="Freeform 220"/>
          <p:cNvSpPr/>
          <p:nvPr/>
        </p:nvSpPr>
        <p:spPr bwMode="auto">
          <a:xfrm>
            <a:off x="32140979" y="21256474"/>
            <a:ext cx="1843314" cy="261256"/>
          </a:xfrm>
          <a:custGeom>
            <a:avLst/>
            <a:gdLst>
              <a:gd name="connsiteX0" fmla="*/ 0 w 1843314"/>
              <a:gd name="connsiteY0" fmla="*/ 212876 h 261256"/>
              <a:gd name="connsiteX1" fmla="*/ 449942 w 1843314"/>
              <a:gd name="connsiteY1" fmla="*/ 38704 h 261256"/>
              <a:gd name="connsiteX2" fmla="*/ 812800 w 1843314"/>
              <a:gd name="connsiteY2" fmla="*/ 256418 h 261256"/>
              <a:gd name="connsiteX3" fmla="*/ 1175657 w 1843314"/>
              <a:gd name="connsiteY3" fmla="*/ 9676 h 261256"/>
              <a:gd name="connsiteX4" fmla="*/ 1582057 w 1843314"/>
              <a:gd name="connsiteY4" fmla="*/ 198361 h 261256"/>
              <a:gd name="connsiteX5" fmla="*/ 1843314 w 1843314"/>
              <a:gd name="connsiteY5" fmla="*/ 53218 h 2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314" h="261256">
                <a:moveTo>
                  <a:pt x="0" y="212876"/>
                </a:moveTo>
                <a:cubicBezTo>
                  <a:pt x="157237" y="122161"/>
                  <a:pt x="314475" y="31447"/>
                  <a:pt x="449942" y="38704"/>
                </a:cubicBezTo>
                <a:cubicBezTo>
                  <a:pt x="585409" y="45961"/>
                  <a:pt x="691848" y="261256"/>
                  <a:pt x="812800" y="256418"/>
                </a:cubicBezTo>
                <a:cubicBezTo>
                  <a:pt x="933752" y="251580"/>
                  <a:pt x="1047448" y="19352"/>
                  <a:pt x="1175657" y="9676"/>
                </a:cubicBezTo>
                <a:cubicBezTo>
                  <a:pt x="1303866" y="0"/>
                  <a:pt x="1470781" y="191104"/>
                  <a:pt x="1582057" y="198361"/>
                </a:cubicBezTo>
                <a:cubicBezTo>
                  <a:pt x="1693333" y="205618"/>
                  <a:pt x="1843314" y="53218"/>
                  <a:pt x="1843314" y="53218"/>
                </a:cubicBezTo>
              </a:path>
            </a:pathLst>
          </a:custGeom>
          <a:noFill/>
          <a:ln w="22225" cap="flat" cmpd="sng" algn="ctr">
            <a:solidFill>
              <a:srgbClr val="00B0F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222" name="Freeform 221"/>
          <p:cNvSpPr/>
          <p:nvPr/>
        </p:nvSpPr>
        <p:spPr bwMode="auto">
          <a:xfrm rot="19805559">
            <a:off x="34817832" y="21058363"/>
            <a:ext cx="1703468" cy="186790"/>
          </a:xfrm>
          <a:custGeom>
            <a:avLst/>
            <a:gdLst>
              <a:gd name="connsiteX0" fmla="*/ 0 w 1843314"/>
              <a:gd name="connsiteY0" fmla="*/ 212876 h 261256"/>
              <a:gd name="connsiteX1" fmla="*/ 449942 w 1843314"/>
              <a:gd name="connsiteY1" fmla="*/ 38704 h 261256"/>
              <a:gd name="connsiteX2" fmla="*/ 812800 w 1843314"/>
              <a:gd name="connsiteY2" fmla="*/ 256418 h 261256"/>
              <a:gd name="connsiteX3" fmla="*/ 1175657 w 1843314"/>
              <a:gd name="connsiteY3" fmla="*/ 9676 h 261256"/>
              <a:gd name="connsiteX4" fmla="*/ 1582057 w 1843314"/>
              <a:gd name="connsiteY4" fmla="*/ 198361 h 261256"/>
              <a:gd name="connsiteX5" fmla="*/ 1843314 w 1843314"/>
              <a:gd name="connsiteY5" fmla="*/ 53218 h 2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314" h="261256">
                <a:moveTo>
                  <a:pt x="0" y="212876"/>
                </a:moveTo>
                <a:cubicBezTo>
                  <a:pt x="157237" y="122161"/>
                  <a:pt x="314475" y="31447"/>
                  <a:pt x="449942" y="38704"/>
                </a:cubicBezTo>
                <a:cubicBezTo>
                  <a:pt x="585409" y="45961"/>
                  <a:pt x="691848" y="261256"/>
                  <a:pt x="812800" y="256418"/>
                </a:cubicBezTo>
                <a:cubicBezTo>
                  <a:pt x="933752" y="251580"/>
                  <a:pt x="1047448" y="19352"/>
                  <a:pt x="1175657" y="9676"/>
                </a:cubicBezTo>
                <a:cubicBezTo>
                  <a:pt x="1303866" y="0"/>
                  <a:pt x="1470781" y="191104"/>
                  <a:pt x="1582057" y="198361"/>
                </a:cubicBezTo>
                <a:cubicBezTo>
                  <a:pt x="1693333" y="205618"/>
                  <a:pt x="1843314" y="53218"/>
                  <a:pt x="1843314" y="53218"/>
                </a:cubicBezTo>
              </a:path>
            </a:pathLst>
          </a:custGeom>
          <a:noFill/>
          <a:ln w="22225" cap="flat" cmpd="sng" algn="ctr">
            <a:solidFill>
              <a:srgbClr val="00B0F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32042100" y="19583400"/>
            <a:ext cx="742950" cy="584775"/>
          </a:xfrm>
          <a:prstGeom prst="rect">
            <a:avLst/>
          </a:prstGeom>
          <a:noFill/>
        </p:spPr>
        <p:txBody>
          <a:bodyPr wrap="square" rtlCol="0">
            <a:spAutoFit/>
          </a:bodyPr>
          <a:lstStyle/>
          <a:p>
            <a:r>
              <a:rPr lang="en-US" sz="3200" dirty="0" smtClean="0"/>
              <a:t>N</a:t>
            </a:r>
            <a:endParaRPr lang="en-US" sz="3200" dirty="0"/>
          </a:p>
        </p:txBody>
      </p:sp>
      <p:sp>
        <p:nvSpPr>
          <p:cNvPr id="112" name="TextBox 111"/>
          <p:cNvSpPr txBox="1"/>
          <p:nvPr/>
        </p:nvSpPr>
        <p:spPr>
          <a:xfrm>
            <a:off x="40214550" y="19602450"/>
            <a:ext cx="742950" cy="584775"/>
          </a:xfrm>
          <a:prstGeom prst="rect">
            <a:avLst/>
          </a:prstGeom>
          <a:noFill/>
        </p:spPr>
        <p:txBody>
          <a:bodyPr wrap="square" rtlCol="0">
            <a:spAutoFit/>
          </a:bodyPr>
          <a:lstStyle/>
          <a:p>
            <a:r>
              <a:rPr lang="en-US" sz="3200" dirty="0" smtClean="0"/>
              <a:t>S</a:t>
            </a:r>
            <a:endParaRPr lang="en-US" sz="3200" dirty="0"/>
          </a:p>
        </p:txBody>
      </p:sp>
      <p:pic>
        <p:nvPicPr>
          <p:cNvPr id="111" name="Picture 110" descr="DEX_ALL.emf"/>
          <p:cNvPicPr>
            <a:picLocks noChangeAspect="1"/>
          </p:cNvPicPr>
          <p:nvPr/>
        </p:nvPicPr>
        <p:blipFill>
          <a:blip r:embed="rId13" cstate="print"/>
          <a:stretch>
            <a:fillRect/>
          </a:stretch>
        </p:blipFill>
        <p:spPr>
          <a:xfrm>
            <a:off x="552450" y="8615243"/>
            <a:ext cx="4287731" cy="4184987"/>
          </a:xfrm>
          <a:prstGeom prst="rect">
            <a:avLst/>
          </a:prstGeom>
        </p:spPr>
      </p:pic>
      <p:pic>
        <p:nvPicPr>
          <p:cNvPr id="119" name="Picture 118" descr="REV_ALL.emf"/>
          <p:cNvPicPr>
            <a:picLocks noChangeAspect="1"/>
          </p:cNvPicPr>
          <p:nvPr/>
        </p:nvPicPr>
        <p:blipFill>
          <a:blip r:embed="rId14" cstate="print"/>
          <a:stretch>
            <a:fillRect/>
          </a:stretch>
        </p:blipFill>
        <p:spPr>
          <a:xfrm>
            <a:off x="4874817" y="13605663"/>
            <a:ext cx="4270437" cy="4263237"/>
          </a:xfrm>
          <a:prstGeom prst="rect">
            <a:avLst/>
          </a:prstGeom>
        </p:spPr>
      </p:pic>
      <p:pic>
        <p:nvPicPr>
          <p:cNvPr id="126" name="Picture 125" descr="NORM_NEW.emf"/>
          <p:cNvPicPr>
            <a:picLocks noChangeAspect="1"/>
          </p:cNvPicPr>
          <p:nvPr/>
        </p:nvPicPr>
        <p:blipFill>
          <a:blip r:embed="rId15" cstate="print"/>
          <a:stretch>
            <a:fillRect/>
          </a:stretch>
        </p:blipFill>
        <p:spPr>
          <a:xfrm>
            <a:off x="396427" y="13567563"/>
            <a:ext cx="4423095" cy="4415637"/>
          </a:xfrm>
          <a:prstGeom prst="rect">
            <a:avLst/>
          </a:prstGeom>
        </p:spPr>
      </p:pic>
      <p:sp>
        <p:nvSpPr>
          <p:cNvPr id="115" name="TextBox 379"/>
          <p:cNvSpPr txBox="1">
            <a:spLocks noChangeArrowheads="1"/>
          </p:cNvSpPr>
          <p:nvPr/>
        </p:nvSpPr>
        <p:spPr bwMode="auto">
          <a:xfrm>
            <a:off x="0" y="4586287"/>
            <a:ext cx="43891200" cy="1754306"/>
          </a:xfrm>
          <a:prstGeom prst="rect">
            <a:avLst/>
          </a:prstGeom>
          <a:noFill/>
          <a:ln w="9525">
            <a:noFill/>
            <a:miter lim="800000"/>
            <a:headEnd/>
            <a:tailEnd/>
          </a:ln>
        </p:spPr>
        <p:txBody>
          <a:bodyPr wrap="square" lIns="91426" tIns="45710" rIns="91426" bIns="45710">
            <a:spAutoFit/>
          </a:bodyPr>
          <a:lstStyle/>
          <a:p>
            <a:pPr marL="6229350" indent="514350">
              <a:buFont typeface="Arial" pitchFamily="34" charset="0"/>
              <a:buChar char="•"/>
            </a:pPr>
            <a:r>
              <a:rPr lang="en-US" sz="3600" b="1" i="1" dirty="0"/>
              <a:t> </a:t>
            </a:r>
            <a:r>
              <a:rPr lang="en-US" sz="3600" b="1" i="1" dirty="0" smtClean="0"/>
              <a:t>Calcite samples were collected for stable isotope analysis to constrain sources of fluids migrating along faults and fractures.</a:t>
            </a:r>
          </a:p>
          <a:p>
            <a:pPr marL="6229350" indent="514350">
              <a:buFont typeface="Arial" pitchFamily="34" charset="0"/>
              <a:buChar char="•"/>
            </a:pPr>
            <a:r>
              <a:rPr lang="en-US" sz="3600" b="1" i="1" dirty="0" smtClean="0"/>
              <a:t>Stress inversion was performed on structural data to constrain principal stress directions.</a:t>
            </a:r>
          </a:p>
          <a:p>
            <a:pPr marL="6229350" indent="514350">
              <a:buFont typeface="Arial" pitchFamily="34" charset="0"/>
              <a:buChar char="•"/>
            </a:pPr>
            <a:r>
              <a:rPr lang="en-US" sz="3600" b="1" i="1" dirty="0" smtClean="0"/>
              <a:t>Our results are consistent with fluid mobilization along detachment and thrust faults during Sevier-age deformation.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11341</TotalTime>
  <Words>1083</Words>
  <Application>Microsoft Office PowerPoint</Application>
  <PresentationFormat>Custom</PresentationFormat>
  <Paragraphs>66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University of Northern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susan.keenan</dc:creator>
  <cp:lastModifiedBy>Ben</cp:lastModifiedBy>
  <cp:revision>266</cp:revision>
  <dcterms:created xsi:type="dcterms:W3CDTF">2010-07-16T15:47:09Z</dcterms:created>
  <dcterms:modified xsi:type="dcterms:W3CDTF">2012-11-13T21:56:07Z</dcterms:modified>
</cp:coreProperties>
</file>