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diagrams/colors1.xml" ContentType="application/vnd.openxmlformats-officedocument.drawingml.diagramColors+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handoutMasterIdLst>
    <p:handoutMasterId r:id="rId4"/>
  </p:handoutMasterIdLst>
  <p:sldIdLst>
    <p:sldId id="257" r:id="rId2"/>
  </p:sldIdLst>
  <p:sldSz cx="38409563" cy="19205575"/>
  <p:notesSz cx="9144000" cy="6858000"/>
  <p:defaultTextStyle>
    <a:defPPr>
      <a:defRPr lang="fr-FR"/>
    </a:defPPr>
    <a:lvl1pPr marL="0" algn="l" defTabSz="3231044" rtl="0" eaLnBrk="1" latinLnBrk="0" hangingPunct="1">
      <a:defRPr sz="6400" kern="1200">
        <a:solidFill>
          <a:schemeClr val="tx1"/>
        </a:solidFill>
        <a:latin typeface="+mn-lt"/>
        <a:ea typeface="+mn-ea"/>
        <a:cs typeface="+mn-cs"/>
      </a:defRPr>
    </a:lvl1pPr>
    <a:lvl2pPr marL="1615522" algn="l" defTabSz="3231044" rtl="0" eaLnBrk="1" latinLnBrk="0" hangingPunct="1">
      <a:defRPr sz="6400" kern="1200">
        <a:solidFill>
          <a:schemeClr val="tx1"/>
        </a:solidFill>
        <a:latin typeface="+mn-lt"/>
        <a:ea typeface="+mn-ea"/>
        <a:cs typeface="+mn-cs"/>
      </a:defRPr>
    </a:lvl2pPr>
    <a:lvl3pPr marL="3231044" algn="l" defTabSz="3231044" rtl="0" eaLnBrk="1" latinLnBrk="0" hangingPunct="1">
      <a:defRPr sz="6400" kern="1200">
        <a:solidFill>
          <a:schemeClr val="tx1"/>
        </a:solidFill>
        <a:latin typeface="+mn-lt"/>
        <a:ea typeface="+mn-ea"/>
        <a:cs typeface="+mn-cs"/>
      </a:defRPr>
    </a:lvl3pPr>
    <a:lvl4pPr marL="4846566" algn="l" defTabSz="3231044" rtl="0" eaLnBrk="1" latinLnBrk="0" hangingPunct="1">
      <a:defRPr sz="6400" kern="1200">
        <a:solidFill>
          <a:schemeClr val="tx1"/>
        </a:solidFill>
        <a:latin typeface="+mn-lt"/>
        <a:ea typeface="+mn-ea"/>
        <a:cs typeface="+mn-cs"/>
      </a:defRPr>
    </a:lvl4pPr>
    <a:lvl5pPr marL="6462090" algn="l" defTabSz="3231044" rtl="0" eaLnBrk="1" latinLnBrk="0" hangingPunct="1">
      <a:defRPr sz="6400" kern="1200">
        <a:solidFill>
          <a:schemeClr val="tx1"/>
        </a:solidFill>
        <a:latin typeface="+mn-lt"/>
        <a:ea typeface="+mn-ea"/>
        <a:cs typeface="+mn-cs"/>
      </a:defRPr>
    </a:lvl5pPr>
    <a:lvl6pPr marL="8077614" algn="l" defTabSz="3231044" rtl="0" eaLnBrk="1" latinLnBrk="0" hangingPunct="1">
      <a:defRPr sz="6400" kern="1200">
        <a:solidFill>
          <a:schemeClr val="tx1"/>
        </a:solidFill>
        <a:latin typeface="+mn-lt"/>
        <a:ea typeface="+mn-ea"/>
        <a:cs typeface="+mn-cs"/>
      </a:defRPr>
    </a:lvl6pPr>
    <a:lvl7pPr marL="9693133" algn="l" defTabSz="3231044" rtl="0" eaLnBrk="1" latinLnBrk="0" hangingPunct="1">
      <a:defRPr sz="6400" kern="1200">
        <a:solidFill>
          <a:schemeClr val="tx1"/>
        </a:solidFill>
        <a:latin typeface="+mn-lt"/>
        <a:ea typeface="+mn-ea"/>
        <a:cs typeface="+mn-cs"/>
      </a:defRPr>
    </a:lvl7pPr>
    <a:lvl8pPr marL="11308657" algn="l" defTabSz="3231044" rtl="0" eaLnBrk="1" latinLnBrk="0" hangingPunct="1">
      <a:defRPr sz="6400" kern="1200">
        <a:solidFill>
          <a:schemeClr val="tx1"/>
        </a:solidFill>
        <a:latin typeface="+mn-lt"/>
        <a:ea typeface="+mn-ea"/>
        <a:cs typeface="+mn-cs"/>
      </a:defRPr>
    </a:lvl8pPr>
    <a:lvl9pPr marL="12924178" algn="l" defTabSz="3231044" rtl="0" eaLnBrk="1" latinLnBrk="0" hangingPunct="1">
      <a:defRPr sz="6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FF99CC"/>
    <a:srgbClr val="FF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39" autoAdjust="0"/>
    <p:restoredTop sz="98995" autoAdjust="0"/>
  </p:normalViewPr>
  <p:slideViewPr>
    <p:cSldViewPr>
      <p:cViewPr>
        <p:scale>
          <a:sx n="40" d="100"/>
          <a:sy n="40" d="100"/>
        </p:scale>
        <p:origin x="996" y="-78"/>
      </p:cViewPr>
      <p:guideLst>
        <p:guide orient="horz" pos="6050"/>
        <p:guide pos="12098"/>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D951B4-AF3E-489E-B1E4-AFBDF6DF292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fr-FR"/>
        </a:p>
      </dgm:t>
    </dgm:pt>
    <dgm:pt modelId="{80FD92EF-BEB1-43F2-996C-69D452B22593}">
      <dgm:prSet phldrT="[Texte]" custT="1"/>
      <dgm:spPr>
        <a:scene3d>
          <a:camera prst="orthographicFront"/>
          <a:lightRig rig="threePt" dir="t"/>
        </a:scene3d>
        <a:sp3d>
          <a:bevelT w="152400" h="50800" prst="softRound"/>
        </a:sp3d>
      </dgm:spPr>
      <dgm:t>
        <a:bodyPr/>
        <a:lstStyle/>
        <a:p>
          <a:r>
            <a:rPr lang="fr-FR" sz="1800" b="1" dirty="0" smtClean="0">
              <a:solidFill>
                <a:schemeClr val="accent1">
                  <a:lumMod val="50000"/>
                </a:schemeClr>
              </a:solidFill>
              <a:effectLst>
                <a:outerShdw blurRad="50800" dist="38100" dir="13500000" algn="br" rotWithShape="0">
                  <a:prstClr val="black">
                    <a:alpha val="40000"/>
                  </a:prstClr>
                </a:outerShdw>
              </a:effectLst>
              <a:latin typeface="+mj-lt"/>
              <a:ea typeface="Malgun Gothic" pitchFamily="34" charset="-127"/>
            </a:rPr>
            <a:t>Description</a:t>
          </a:r>
          <a:r>
            <a:rPr lang="fr-FR" sz="1300" b="1" dirty="0" smtClean="0">
              <a:solidFill>
                <a:schemeClr val="accent1">
                  <a:lumMod val="50000"/>
                </a:schemeClr>
              </a:solidFill>
              <a:latin typeface="Malgun Gothic" pitchFamily="34" charset="-127"/>
              <a:ea typeface="Malgun Gothic" pitchFamily="34" charset="-127"/>
            </a:rPr>
            <a:t>   </a:t>
          </a:r>
          <a:endParaRPr lang="fr-FR" sz="1300" dirty="0"/>
        </a:p>
      </dgm:t>
    </dgm:pt>
    <dgm:pt modelId="{754EB225-30B9-472C-BE40-B5164D78D304}" type="parTrans" cxnId="{6E60908F-AB88-444E-8AE0-92C43E76E7E7}">
      <dgm:prSet/>
      <dgm:spPr/>
      <dgm:t>
        <a:bodyPr/>
        <a:lstStyle/>
        <a:p>
          <a:endParaRPr lang="fr-FR"/>
        </a:p>
      </dgm:t>
    </dgm:pt>
    <dgm:pt modelId="{6659FEF3-42D7-40B3-B5AF-7DD8D0CCBA11}" type="sibTrans" cxnId="{6E60908F-AB88-444E-8AE0-92C43E76E7E7}">
      <dgm:prSet/>
      <dgm:spPr>
        <a:solidFill>
          <a:schemeClr val="accent1">
            <a:lumMod val="20000"/>
            <a:lumOff val="80000"/>
            <a:alpha val="89804"/>
          </a:schemeClr>
        </a:solidFill>
        <a:scene3d>
          <a:camera prst="orthographicFront"/>
          <a:lightRig rig="threePt" dir="t"/>
        </a:scene3d>
        <a:sp3d>
          <a:bevelT w="165100" prst="coolSlant"/>
        </a:sp3d>
      </dgm:spPr>
      <dgm:t>
        <a:bodyPr/>
        <a:lstStyle/>
        <a:p>
          <a:endParaRPr lang="fr-FR"/>
        </a:p>
      </dgm:t>
    </dgm:pt>
    <dgm:pt modelId="{AC3B4CCA-F3D6-44F2-8BDF-7B94DF8260FD}">
      <dgm:prSet phldrT="[Texte]" custT="1"/>
      <dgm:spPr>
        <a:scene3d>
          <a:camera prst="orthographicFront"/>
          <a:lightRig rig="threePt" dir="t"/>
        </a:scene3d>
        <a:sp3d>
          <a:bevelT w="152400" h="50800" prst="softRound"/>
        </a:sp3d>
      </dgm:spPr>
      <dgm:t>
        <a:bodyPr/>
        <a:lstStyle/>
        <a:p>
          <a:r>
            <a:rPr lang="fr-FR" sz="1600" b="1" dirty="0" smtClean="0">
              <a:solidFill>
                <a:schemeClr val="accent1">
                  <a:lumMod val="50000"/>
                </a:schemeClr>
              </a:solidFill>
              <a:effectLst>
                <a:outerShdw blurRad="50800" dist="38100" dir="13500000" algn="br" rotWithShape="0">
                  <a:prstClr val="black">
                    <a:alpha val="40000"/>
                  </a:prstClr>
                </a:outerShdw>
              </a:effectLst>
              <a:latin typeface="+mj-lt"/>
              <a:ea typeface="Malgun Gothic" pitchFamily="34" charset="-127"/>
            </a:rPr>
            <a:t>    Inspection and monitoring program</a:t>
          </a:r>
          <a:endParaRPr lang="fr-FR" sz="1600" dirty="0">
            <a:latin typeface="+mj-lt"/>
          </a:endParaRPr>
        </a:p>
      </dgm:t>
    </dgm:pt>
    <dgm:pt modelId="{4385BDFF-52BB-4705-9549-87B30776F061}" type="parTrans" cxnId="{53B11E24-5B7B-4716-932D-D15C688B2DA8}">
      <dgm:prSet/>
      <dgm:spPr/>
      <dgm:t>
        <a:bodyPr/>
        <a:lstStyle/>
        <a:p>
          <a:endParaRPr lang="fr-FR"/>
        </a:p>
      </dgm:t>
    </dgm:pt>
    <dgm:pt modelId="{A141A518-EE07-4A89-A810-C0A2514C33B4}" type="sibTrans" cxnId="{53B11E24-5B7B-4716-932D-D15C688B2DA8}">
      <dgm:prSet/>
      <dgm:spPr/>
      <dgm:t>
        <a:bodyPr/>
        <a:lstStyle/>
        <a:p>
          <a:endParaRPr lang="fr-FR"/>
        </a:p>
      </dgm:t>
    </dgm:pt>
    <dgm:pt modelId="{4CF03147-9911-4D44-81E8-B014A303C79D}">
      <dgm:prSet phldrT="[Texte]" custT="1"/>
      <dgm:spPr>
        <a:scene3d>
          <a:camera prst="orthographicFront"/>
          <a:lightRig rig="threePt" dir="t"/>
        </a:scene3d>
        <a:sp3d>
          <a:bevelT w="152400" h="50800" prst="softRound"/>
        </a:sp3d>
      </dgm:spPr>
      <dgm:t>
        <a:bodyPr/>
        <a:lstStyle/>
        <a:p>
          <a:r>
            <a:rPr lang="fr-FR" sz="1300" b="1" dirty="0" smtClean="0">
              <a:solidFill>
                <a:schemeClr val="accent1">
                  <a:lumMod val="50000"/>
                </a:schemeClr>
              </a:solidFill>
              <a:effectLst>
                <a:outerShdw blurRad="50800" dist="38100" dir="10800000" algn="r" rotWithShape="0">
                  <a:prstClr val="black">
                    <a:alpha val="40000"/>
                  </a:prstClr>
                </a:outerShdw>
              </a:effectLst>
              <a:latin typeface="Malgun Gothic" pitchFamily="34" charset="-127"/>
              <a:ea typeface="Malgun Gothic" pitchFamily="34" charset="-127"/>
            </a:rPr>
            <a:t>  </a:t>
          </a:r>
          <a:r>
            <a:rPr lang="fr-FR" sz="1800" b="1" dirty="0" smtClean="0">
              <a:solidFill>
                <a:schemeClr val="accent1">
                  <a:lumMod val="50000"/>
                </a:schemeClr>
              </a:solidFill>
              <a:effectLst>
                <a:outerShdw blurRad="50800" dist="38100" dir="10800000" algn="r" rotWithShape="0">
                  <a:prstClr val="black">
                    <a:alpha val="40000"/>
                  </a:prstClr>
                </a:outerShdw>
              </a:effectLst>
              <a:latin typeface="+mj-lt"/>
              <a:ea typeface="Malgun Gothic" pitchFamily="34" charset="-127"/>
            </a:rPr>
            <a:t>Evaluation of positive and negative impacts</a:t>
          </a:r>
        </a:p>
        <a:p>
          <a:r>
            <a:rPr lang="fr-FR" sz="1800" b="1" dirty="0" smtClean="0">
              <a:solidFill>
                <a:schemeClr val="accent1">
                  <a:lumMod val="50000"/>
                </a:schemeClr>
              </a:solidFill>
              <a:effectLst>
                <a:outerShdw blurRad="50800" dist="38100" dir="10800000" algn="r" rotWithShape="0">
                  <a:prstClr val="black">
                    <a:alpha val="40000"/>
                  </a:prstClr>
                </a:outerShdw>
              </a:effectLst>
              <a:latin typeface="+mj-lt"/>
              <a:ea typeface="Malgun Gothic" pitchFamily="34" charset="-127"/>
            </a:rPr>
            <a:t>   Measures envisaged toward impacts</a:t>
          </a:r>
          <a:endParaRPr lang="fr-FR" sz="1800" dirty="0">
            <a:latin typeface="+mj-lt"/>
          </a:endParaRPr>
        </a:p>
      </dgm:t>
    </dgm:pt>
    <dgm:pt modelId="{110185BE-95C4-412D-A320-CE9638690E45}" type="sibTrans" cxnId="{14F28628-622B-466A-AA70-5F913104BDEB}">
      <dgm:prSet/>
      <dgm:spPr>
        <a:solidFill>
          <a:schemeClr val="accent1">
            <a:lumMod val="20000"/>
            <a:lumOff val="80000"/>
            <a:alpha val="90000"/>
          </a:schemeClr>
        </a:solidFill>
        <a:scene3d>
          <a:camera prst="orthographicFront"/>
          <a:lightRig rig="threePt" dir="t"/>
        </a:scene3d>
        <a:sp3d>
          <a:bevelT w="165100" prst="coolSlant"/>
        </a:sp3d>
      </dgm:spPr>
      <dgm:t>
        <a:bodyPr/>
        <a:lstStyle/>
        <a:p>
          <a:endParaRPr lang="fr-FR"/>
        </a:p>
      </dgm:t>
    </dgm:pt>
    <dgm:pt modelId="{771A68EB-4AE1-41B8-9C42-56CB2D7795DA}" type="parTrans" cxnId="{14F28628-622B-466A-AA70-5F913104BDEB}">
      <dgm:prSet/>
      <dgm:spPr/>
      <dgm:t>
        <a:bodyPr/>
        <a:lstStyle/>
        <a:p>
          <a:endParaRPr lang="fr-FR"/>
        </a:p>
      </dgm:t>
    </dgm:pt>
    <dgm:pt modelId="{F74DEBC3-BFFC-484A-B96E-5CC61821141F}" type="pres">
      <dgm:prSet presAssocID="{98D951B4-AF3E-489E-B1E4-AFBDF6DF292F}" presName="outerComposite" presStyleCnt="0">
        <dgm:presLayoutVars>
          <dgm:chMax val="5"/>
          <dgm:dir/>
          <dgm:resizeHandles val="exact"/>
        </dgm:presLayoutVars>
      </dgm:prSet>
      <dgm:spPr/>
      <dgm:t>
        <a:bodyPr/>
        <a:lstStyle/>
        <a:p>
          <a:endParaRPr lang="fr-FR"/>
        </a:p>
      </dgm:t>
    </dgm:pt>
    <dgm:pt modelId="{EEE0E7A5-111E-4359-A629-29AE54900442}" type="pres">
      <dgm:prSet presAssocID="{98D951B4-AF3E-489E-B1E4-AFBDF6DF292F}" presName="dummyMaxCanvas" presStyleCnt="0">
        <dgm:presLayoutVars/>
      </dgm:prSet>
      <dgm:spPr>
        <a:scene3d>
          <a:camera prst="orthographicFront"/>
          <a:lightRig rig="threePt" dir="t"/>
        </a:scene3d>
        <a:sp3d>
          <a:bevelT w="152400" h="50800" prst="softRound"/>
        </a:sp3d>
      </dgm:spPr>
      <dgm:t>
        <a:bodyPr/>
        <a:lstStyle/>
        <a:p>
          <a:endParaRPr lang="fr-FR"/>
        </a:p>
      </dgm:t>
    </dgm:pt>
    <dgm:pt modelId="{690DE7F4-140A-49E8-AA86-55CF5C145C68}" type="pres">
      <dgm:prSet presAssocID="{98D951B4-AF3E-489E-B1E4-AFBDF6DF292F}" presName="ThreeNodes_1" presStyleLbl="node1" presStyleIdx="0" presStyleCnt="3" custScaleY="118579" custLinFactNeighborX="258" custLinFactNeighborY="-72744">
        <dgm:presLayoutVars>
          <dgm:bulletEnabled val="1"/>
        </dgm:presLayoutVars>
      </dgm:prSet>
      <dgm:spPr/>
      <dgm:t>
        <a:bodyPr/>
        <a:lstStyle/>
        <a:p>
          <a:endParaRPr lang="fr-FR"/>
        </a:p>
      </dgm:t>
    </dgm:pt>
    <dgm:pt modelId="{194C9B88-4887-40A4-953F-1279839DEF89}" type="pres">
      <dgm:prSet presAssocID="{98D951B4-AF3E-489E-B1E4-AFBDF6DF292F}" presName="ThreeNodes_2" presStyleLbl="node1" presStyleIdx="1" presStyleCnt="3" custLinFactNeighborX="-596" custLinFactNeighborY="4372">
        <dgm:presLayoutVars>
          <dgm:bulletEnabled val="1"/>
        </dgm:presLayoutVars>
      </dgm:prSet>
      <dgm:spPr/>
      <dgm:t>
        <a:bodyPr/>
        <a:lstStyle/>
        <a:p>
          <a:endParaRPr lang="fr-FR"/>
        </a:p>
      </dgm:t>
    </dgm:pt>
    <dgm:pt modelId="{63A390B1-6633-49D3-8860-F4E35492D71A}" type="pres">
      <dgm:prSet presAssocID="{98D951B4-AF3E-489E-B1E4-AFBDF6DF292F}" presName="ThreeNodes_3" presStyleLbl="node1" presStyleIdx="2" presStyleCnt="3" custLinFactNeighborX="-370" custLinFactNeighborY="7924">
        <dgm:presLayoutVars>
          <dgm:bulletEnabled val="1"/>
        </dgm:presLayoutVars>
      </dgm:prSet>
      <dgm:spPr/>
      <dgm:t>
        <a:bodyPr/>
        <a:lstStyle/>
        <a:p>
          <a:endParaRPr lang="fr-FR"/>
        </a:p>
      </dgm:t>
    </dgm:pt>
    <dgm:pt modelId="{C336ACF9-FE0D-4E47-B3CA-5DDAF5B33CDF}" type="pres">
      <dgm:prSet presAssocID="{98D951B4-AF3E-489E-B1E4-AFBDF6DF292F}" presName="ThreeConn_1-2" presStyleLbl="fgAccFollowNode1" presStyleIdx="0" presStyleCnt="2">
        <dgm:presLayoutVars>
          <dgm:bulletEnabled val="1"/>
        </dgm:presLayoutVars>
      </dgm:prSet>
      <dgm:spPr/>
      <dgm:t>
        <a:bodyPr/>
        <a:lstStyle/>
        <a:p>
          <a:endParaRPr lang="fr-FR"/>
        </a:p>
      </dgm:t>
    </dgm:pt>
    <dgm:pt modelId="{4205F2FC-8C60-4A59-BF4D-4C96C2ABDD54}" type="pres">
      <dgm:prSet presAssocID="{98D951B4-AF3E-489E-B1E4-AFBDF6DF292F}" presName="ThreeConn_2-3" presStyleLbl="fgAccFollowNode1" presStyleIdx="1" presStyleCnt="2">
        <dgm:presLayoutVars>
          <dgm:bulletEnabled val="1"/>
        </dgm:presLayoutVars>
      </dgm:prSet>
      <dgm:spPr/>
      <dgm:t>
        <a:bodyPr/>
        <a:lstStyle/>
        <a:p>
          <a:endParaRPr lang="fr-FR"/>
        </a:p>
      </dgm:t>
    </dgm:pt>
    <dgm:pt modelId="{C7C908D8-206E-4766-A424-EB10F83DAB89}" type="pres">
      <dgm:prSet presAssocID="{98D951B4-AF3E-489E-B1E4-AFBDF6DF292F}" presName="ThreeNodes_1_text" presStyleLbl="node1" presStyleIdx="2" presStyleCnt="3">
        <dgm:presLayoutVars>
          <dgm:bulletEnabled val="1"/>
        </dgm:presLayoutVars>
      </dgm:prSet>
      <dgm:spPr/>
      <dgm:t>
        <a:bodyPr/>
        <a:lstStyle/>
        <a:p>
          <a:endParaRPr lang="fr-FR"/>
        </a:p>
      </dgm:t>
    </dgm:pt>
    <dgm:pt modelId="{ADB4F523-2E60-453A-86D9-C45DE4C03370}" type="pres">
      <dgm:prSet presAssocID="{98D951B4-AF3E-489E-B1E4-AFBDF6DF292F}" presName="ThreeNodes_2_text" presStyleLbl="node1" presStyleIdx="2" presStyleCnt="3">
        <dgm:presLayoutVars>
          <dgm:bulletEnabled val="1"/>
        </dgm:presLayoutVars>
      </dgm:prSet>
      <dgm:spPr/>
      <dgm:t>
        <a:bodyPr/>
        <a:lstStyle/>
        <a:p>
          <a:endParaRPr lang="fr-FR"/>
        </a:p>
      </dgm:t>
    </dgm:pt>
    <dgm:pt modelId="{BAFDE2AC-5D72-4DFE-9CF8-299881479943}" type="pres">
      <dgm:prSet presAssocID="{98D951B4-AF3E-489E-B1E4-AFBDF6DF292F}" presName="ThreeNodes_3_text" presStyleLbl="node1" presStyleIdx="2" presStyleCnt="3">
        <dgm:presLayoutVars>
          <dgm:bulletEnabled val="1"/>
        </dgm:presLayoutVars>
      </dgm:prSet>
      <dgm:spPr/>
      <dgm:t>
        <a:bodyPr/>
        <a:lstStyle/>
        <a:p>
          <a:endParaRPr lang="fr-FR"/>
        </a:p>
      </dgm:t>
    </dgm:pt>
  </dgm:ptLst>
  <dgm:cxnLst>
    <dgm:cxn modelId="{D84F35C8-DF8A-434F-BC17-C08EA5C5A171}" type="presOf" srcId="{4CF03147-9911-4D44-81E8-B014A303C79D}" destId="{194C9B88-4887-40A4-953F-1279839DEF89}" srcOrd="0" destOrd="0" presId="urn:microsoft.com/office/officeart/2005/8/layout/vProcess5"/>
    <dgm:cxn modelId="{ED7B9423-58C7-4639-9F14-2C6A9CA25C7D}" type="presOf" srcId="{80FD92EF-BEB1-43F2-996C-69D452B22593}" destId="{690DE7F4-140A-49E8-AA86-55CF5C145C68}" srcOrd="0" destOrd="0" presId="urn:microsoft.com/office/officeart/2005/8/layout/vProcess5"/>
    <dgm:cxn modelId="{53B11E24-5B7B-4716-932D-D15C688B2DA8}" srcId="{98D951B4-AF3E-489E-B1E4-AFBDF6DF292F}" destId="{AC3B4CCA-F3D6-44F2-8BDF-7B94DF8260FD}" srcOrd="2" destOrd="0" parTransId="{4385BDFF-52BB-4705-9549-87B30776F061}" sibTransId="{A141A518-EE07-4A89-A810-C0A2514C33B4}"/>
    <dgm:cxn modelId="{68EBADC7-B2E6-4C55-96C1-3D3C59B78778}" type="presOf" srcId="{AC3B4CCA-F3D6-44F2-8BDF-7B94DF8260FD}" destId="{BAFDE2AC-5D72-4DFE-9CF8-299881479943}" srcOrd="1" destOrd="0" presId="urn:microsoft.com/office/officeart/2005/8/layout/vProcess5"/>
    <dgm:cxn modelId="{14F28628-622B-466A-AA70-5F913104BDEB}" srcId="{98D951B4-AF3E-489E-B1E4-AFBDF6DF292F}" destId="{4CF03147-9911-4D44-81E8-B014A303C79D}" srcOrd="1" destOrd="0" parTransId="{771A68EB-4AE1-41B8-9C42-56CB2D7795DA}" sibTransId="{110185BE-95C4-412D-A320-CE9638690E45}"/>
    <dgm:cxn modelId="{44C7B3C3-EAAB-46E8-9592-22EEAC065C95}" type="presOf" srcId="{AC3B4CCA-F3D6-44F2-8BDF-7B94DF8260FD}" destId="{63A390B1-6633-49D3-8860-F4E35492D71A}" srcOrd="0" destOrd="0" presId="urn:microsoft.com/office/officeart/2005/8/layout/vProcess5"/>
    <dgm:cxn modelId="{8870410E-913C-4E1D-98D2-2D5976A70B24}" type="presOf" srcId="{98D951B4-AF3E-489E-B1E4-AFBDF6DF292F}" destId="{F74DEBC3-BFFC-484A-B96E-5CC61821141F}" srcOrd="0" destOrd="0" presId="urn:microsoft.com/office/officeart/2005/8/layout/vProcess5"/>
    <dgm:cxn modelId="{6E60908F-AB88-444E-8AE0-92C43E76E7E7}" srcId="{98D951B4-AF3E-489E-B1E4-AFBDF6DF292F}" destId="{80FD92EF-BEB1-43F2-996C-69D452B22593}" srcOrd="0" destOrd="0" parTransId="{754EB225-30B9-472C-BE40-B5164D78D304}" sibTransId="{6659FEF3-42D7-40B3-B5AF-7DD8D0CCBA11}"/>
    <dgm:cxn modelId="{C464E11A-D36C-4AF9-9736-CFC3251C631D}" type="presOf" srcId="{6659FEF3-42D7-40B3-B5AF-7DD8D0CCBA11}" destId="{C336ACF9-FE0D-4E47-B3CA-5DDAF5B33CDF}" srcOrd="0" destOrd="0" presId="urn:microsoft.com/office/officeart/2005/8/layout/vProcess5"/>
    <dgm:cxn modelId="{3989EF8A-BC67-4152-9EF1-D1E5EE28ADFE}" type="presOf" srcId="{80FD92EF-BEB1-43F2-996C-69D452B22593}" destId="{C7C908D8-206E-4766-A424-EB10F83DAB89}" srcOrd="1" destOrd="0" presId="urn:microsoft.com/office/officeart/2005/8/layout/vProcess5"/>
    <dgm:cxn modelId="{F20FA677-A9BF-4DFD-BCCF-225B12398CDC}" type="presOf" srcId="{4CF03147-9911-4D44-81E8-B014A303C79D}" destId="{ADB4F523-2E60-453A-86D9-C45DE4C03370}" srcOrd="1" destOrd="0" presId="urn:microsoft.com/office/officeart/2005/8/layout/vProcess5"/>
    <dgm:cxn modelId="{9DC5B2EC-ACB5-4E55-8F90-2D4F52040910}" type="presOf" srcId="{110185BE-95C4-412D-A320-CE9638690E45}" destId="{4205F2FC-8C60-4A59-BF4D-4C96C2ABDD54}" srcOrd="0" destOrd="0" presId="urn:microsoft.com/office/officeart/2005/8/layout/vProcess5"/>
    <dgm:cxn modelId="{852109A3-82B1-4118-87FE-5DFF819F3C4B}" type="presParOf" srcId="{F74DEBC3-BFFC-484A-B96E-5CC61821141F}" destId="{EEE0E7A5-111E-4359-A629-29AE54900442}" srcOrd="0" destOrd="0" presId="urn:microsoft.com/office/officeart/2005/8/layout/vProcess5"/>
    <dgm:cxn modelId="{B7069C28-8184-4599-ACF8-7CBE0E87C1CC}" type="presParOf" srcId="{F74DEBC3-BFFC-484A-B96E-5CC61821141F}" destId="{690DE7F4-140A-49E8-AA86-55CF5C145C68}" srcOrd="1" destOrd="0" presId="urn:microsoft.com/office/officeart/2005/8/layout/vProcess5"/>
    <dgm:cxn modelId="{F96E5394-EB62-4DF8-82BA-CC7453E0BBDC}" type="presParOf" srcId="{F74DEBC3-BFFC-484A-B96E-5CC61821141F}" destId="{194C9B88-4887-40A4-953F-1279839DEF89}" srcOrd="2" destOrd="0" presId="urn:microsoft.com/office/officeart/2005/8/layout/vProcess5"/>
    <dgm:cxn modelId="{3260539A-7203-4704-91C1-751B0C8F5D0F}" type="presParOf" srcId="{F74DEBC3-BFFC-484A-B96E-5CC61821141F}" destId="{63A390B1-6633-49D3-8860-F4E35492D71A}" srcOrd="3" destOrd="0" presId="urn:microsoft.com/office/officeart/2005/8/layout/vProcess5"/>
    <dgm:cxn modelId="{1B3D8D39-788F-41B1-9BEF-A7DE65098BA5}" type="presParOf" srcId="{F74DEBC3-BFFC-484A-B96E-5CC61821141F}" destId="{C336ACF9-FE0D-4E47-B3CA-5DDAF5B33CDF}" srcOrd="4" destOrd="0" presId="urn:microsoft.com/office/officeart/2005/8/layout/vProcess5"/>
    <dgm:cxn modelId="{700E4816-8748-405C-8653-F962BE55B529}" type="presParOf" srcId="{F74DEBC3-BFFC-484A-B96E-5CC61821141F}" destId="{4205F2FC-8C60-4A59-BF4D-4C96C2ABDD54}" srcOrd="5" destOrd="0" presId="urn:microsoft.com/office/officeart/2005/8/layout/vProcess5"/>
    <dgm:cxn modelId="{B49DAB41-E2F3-4691-B7FE-5FCEE6C3C02A}" type="presParOf" srcId="{F74DEBC3-BFFC-484A-B96E-5CC61821141F}" destId="{C7C908D8-206E-4766-A424-EB10F83DAB89}" srcOrd="6" destOrd="0" presId="urn:microsoft.com/office/officeart/2005/8/layout/vProcess5"/>
    <dgm:cxn modelId="{93BDCF8D-8819-4728-B3E4-C5E29D0802F1}" type="presParOf" srcId="{F74DEBC3-BFFC-484A-B96E-5CC61821141F}" destId="{ADB4F523-2E60-453A-86D9-C45DE4C03370}" srcOrd="7" destOrd="0" presId="urn:microsoft.com/office/officeart/2005/8/layout/vProcess5"/>
    <dgm:cxn modelId="{4109000B-1292-4031-9CEB-B792B87D0CC5}" type="presParOf" srcId="{F74DEBC3-BFFC-484A-B96E-5CC61821141F}" destId="{BAFDE2AC-5D72-4DFE-9CF8-299881479943}" srcOrd="8" destOrd="0" presId="urn:microsoft.com/office/officeart/2005/8/layout/vProcess5"/>
  </dgm:cxnLst>
  <dgm:bg>
    <a:effectLst>
      <a:outerShdw blurRad="76200" dir="13500000" sy="23000" kx="1200000" algn="br" rotWithShape="0">
        <a:prstClr val="black">
          <a:alpha val="20000"/>
        </a:prstClr>
      </a:outerShdw>
      <a:softEdge rad="63500"/>
    </a:effectLst>
  </dgm:bg>
  <dgm:whole>
    <a:ln>
      <a:noFill/>
    </a:ln>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90DE7F4-140A-49E8-AA86-55CF5C145C68}">
      <dsp:nvSpPr>
        <dsp:cNvPr id="0" name=""/>
        <dsp:cNvSpPr/>
      </dsp:nvSpPr>
      <dsp:spPr>
        <a:xfrm>
          <a:off x="15318" y="-43145"/>
          <a:ext cx="5937225" cy="11014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FR" sz="1800" b="1" kern="1200" dirty="0" smtClean="0">
              <a:solidFill>
                <a:schemeClr val="accent1">
                  <a:lumMod val="50000"/>
                </a:schemeClr>
              </a:solidFill>
              <a:effectLst>
                <a:outerShdw blurRad="50800" dist="38100" dir="13500000" algn="br" rotWithShape="0">
                  <a:prstClr val="black">
                    <a:alpha val="40000"/>
                  </a:prstClr>
                </a:outerShdw>
              </a:effectLst>
              <a:latin typeface="+mj-lt"/>
              <a:ea typeface="Malgun Gothic" pitchFamily="34" charset="-127"/>
            </a:rPr>
            <a:t>Description</a:t>
          </a:r>
          <a:r>
            <a:rPr lang="fr-FR" sz="1300" b="1" kern="1200" dirty="0" smtClean="0">
              <a:solidFill>
                <a:schemeClr val="accent1">
                  <a:lumMod val="50000"/>
                </a:schemeClr>
              </a:solidFill>
              <a:latin typeface="Malgun Gothic" pitchFamily="34" charset="-127"/>
              <a:ea typeface="Malgun Gothic" pitchFamily="34" charset="-127"/>
            </a:rPr>
            <a:t>   </a:t>
          </a:r>
          <a:endParaRPr lang="fr-FR" sz="1300" kern="1200" dirty="0"/>
        </a:p>
      </dsp:txBody>
      <dsp:txXfrm>
        <a:off x="15318" y="-43145"/>
        <a:ext cx="4989279" cy="1101484"/>
      </dsp:txXfrm>
    </dsp:sp>
    <dsp:sp modelId="{194C9B88-4887-40A4-953F-1279839DEF89}">
      <dsp:nvSpPr>
        <dsp:cNvPr id="0" name=""/>
        <dsp:cNvSpPr/>
      </dsp:nvSpPr>
      <dsp:spPr>
        <a:xfrm>
          <a:off x="488486" y="1167477"/>
          <a:ext cx="5937225" cy="9289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a:lnSpc>
              <a:spcPct val="90000"/>
            </a:lnSpc>
            <a:spcBef>
              <a:spcPct val="0"/>
            </a:spcBef>
            <a:spcAft>
              <a:spcPct val="35000"/>
            </a:spcAft>
          </a:pPr>
          <a:r>
            <a:rPr lang="fr-FR" sz="1300" b="1" kern="1200" dirty="0" smtClean="0">
              <a:solidFill>
                <a:schemeClr val="accent1">
                  <a:lumMod val="50000"/>
                </a:schemeClr>
              </a:solidFill>
              <a:effectLst>
                <a:outerShdw blurRad="50800" dist="38100" dir="10800000" algn="r" rotWithShape="0">
                  <a:prstClr val="black">
                    <a:alpha val="40000"/>
                  </a:prstClr>
                </a:outerShdw>
              </a:effectLst>
              <a:latin typeface="Malgun Gothic" pitchFamily="34" charset="-127"/>
              <a:ea typeface="Malgun Gothic" pitchFamily="34" charset="-127"/>
            </a:rPr>
            <a:t>  </a:t>
          </a:r>
          <a:r>
            <a:rPr lang="fr-FR" sz="1800" b="1" kern="1200" dirty="0" smtClean="0">
              <a:solidFill>
                <a:schemeClr val="accent1">
                  <a:lumMod val="50000"/>
                </a:schemeClr>
              </a:solidFill>
              <a:effectLst>
                <a:outerShdw blurRad="50800" dist="38100" dir="10800000" algn="r" rotWithShape="0">
                  <a:prstClr val="black">
                    <a:alpha val="40000"/>
                  </a:prstClr>
                </a:outerShdw>
              </a:effectLst>
              <a:latin typeface="+mj-lt"/>
              <a:ea typeface="Malgun Gothic" pitchFamily="34" charset="-127"/>
            </a:rPr>
            <a:t>Evaluation of positive and negative impacts</a:t>
          </a:r>
        </a:p>
        <a:p>
          <a:pPr lvl="0" algn="l" defTabSz="577850">
            <a:lnSpc>
              <a:spcPct val="90000"/>
            </a:lnSpc>
            <a:spcBef>
              <a:spcPct val="0"/>
            </a:spcBef>
            <a:spcAft>
              <a:spcPct val="35000"/>
            </a:spcAft>
          </a:pPr>
          <a:r>
            <a:rPr lang="fr-FR" sz="1800" b="1" kern="1200" dirty="0" smtClean="0">
              <a:solidFill>
                <a:schemeClr val="accent1">
                  <a:lumMod val="50000"/>
                </a:schemeClr>
              </a:solidFill>
              <a:effectLst>
                <a:outerShdw blurRad="50800" dist="38100" dir="10800000" algn="r" rotWithShape="0">
                  <a:prstClr val="black">
                    <a:alpha val="40000"/>
                  </a:prstClr>
                </a:outerShdw>
              </a:effectLst>
              <a:latin typeface="+mj-lt"/>
              <a:ea typeface="Malgun Gothic" pitchFamily="34" charset="-127"/>
            </a:rPr>
            <a:t>   Measures envisaged toward impacts</a:t>
          </a:r>
          <a:endParaRPr lang="fr-FR" sz="1800" kern="1200" dirty="0">
            <a:latin typeface="+mj-lt"/>
          </a:endParaRPr>
        </a:p>
      </dsp:txBody>
      <dsp:txXfrm>
        <a:off x="488486" y="1167477"/>
        <a:ext cx="4809565" cy="928903"/>
      </dsp:txXfrm>
    </dsp:sp>
    <dsp:sp modelId="{63A390B1-6633-49D3-8860-F4E35492D71A}">
      <dsp:nvSpPr>
        <dsp:cNvPr id="0" name=""/>
        <dsp:cNvSpPr/>
      </dsp:nvSpPr>
      <dsp:spPr>
        <a:xfrm>
          <a:off x="1025777" y="2210586"/>
          <a:ext cx="5937225" cy="9289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lightRig rig="threePt" dir="t"/>
        </a:scene3d>
        <a:sp3d>
          <a:bevelT w="152400" h="50800" prst="softRound"/>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fr-FR" sz="1600" b="1" kern="1200" dirty="0" smtClean="0">
              <a:solidFill>
                <a:schemeClr val="accent1">
                  <a:lumMod val="50000"/>
                </a:schemeClr>
              </a:solidFill>
              <a:effectLst>
                <a:outerShdw blurRad="50800" dist="38100" dir="13500000" algn="br" rotWithShape="0">
                  <a:prstClr val="black">
                    <a:alpha val="40000"/>
                  </a:prstClr>
                </a:outerShdw>
              </a:effectLst>
              <a:latin typeface="+mj-lt"/>
              <a:ea typeface="Malgun Gothic" pitchFamily="34" charset="-127"/>
            </a:rPr>
            <a:t>    Inspection and monitoring program</a:t>
          </a:r>
          <a:endParaRPr lang="fr-FR" sz="1600" kern="1200" dirty="0">
            <a:latin typeface="+mj-lt"/>
          </a:endParaRPr>
        </a:p>
      </dsp:txBody>
      <dsp:txXfrm>
        <a:off x="1025777" y="2210586"/>
        <a:ext cx="4809565" cy="928903"/>
      </dsp:txXfrm>
    </dsp:sp>
    <dsp:sp modelId="{C336ACF9-FE0D-4E47-B3CA-5DDAF5B33CDF}">
      <dsp:nvSpPr>
        <dsp:cNvPr id="0" name=""/>
        <dsp:cNvSpPr/>
      </dsp:nvSpPr>
      <dsp:spPr>
        <a:xfrm>
          <a:off x="5333438" y="747563"/>
          <a:ext cx="603787" cy="603787"/>
        </a:xfrm>
        <a:prstGeom prst="downArrow">
          <a:avLst>
            <a:gd name="adj1" fmla="val 55000"/>
            <a:gd name="adj2" fmla="val 45000"/>
          </a:avLst>
        </a:prstGeom>
        <a:solidFill>
          <a:schemeClr val="accent1">
            <a:lumMod val="20000"/>
            <a:lumOff val="80000"/>
            <a:alpha val="89804"/>
          </a:schemeClr>
        </a:solidFill>
        <a:ln w="25400"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fr-FR" sz="2700" kern="1200"/>
        </a:p>
      </dsp:txBody>
      <dsp:txXfrm>
        <a:off x="5333438" y="747563"/>
        <a:ext cx="603787" cy="603787"/>
      </dsp:txXfrm>
    </dsp:sp>
    <dsp:sp modelId="{4205F2FC-8C60-4A59-BF4D-4C96C2ABDD54}">
      <dsp:nvSpPr>
        <dsp:cNvPr id="0" name=""/>
        <dsp:cNvSpPr/>
      </dsp:nvSpPr>
      <dsp:spPr>
        <a:xfrm>
          <a:off x="5857311" y="1825091"/>
          <a:ext cx="603787" cy="603787"/>
        </a:xfrm>
        <a:prstGeom prst="downArrow">
          <a:avLst>
            <a:gd name="adj1" fmla="val 55000"/>
            <a:gd name="adj2" fmla="val 45000"/>
          </a:avLst>
        </a:prstGeom>
        <a:solidFill>
          <a:schemeClr val="accent1">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fr-FR" sz="2700" kern="1200"/>
        </a:p>
      </dsp:txBody>
      <dsp:txXfrm>
        <a:off x="5857311" y="1825091"/>
        <a:ext cx="603787" cy="60378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DBE510FD-AF74-40B1-A38A-F9CA9E97CA31}" type="datetimeFigureOut">
              <a:rPr lang="fr-FR" smtClean="0"/>
              <a:pPr/>
              <a:t>22/10/2012</a:t>
            </a:fld>
            <a:endParaRPr lang="fr-FR"/>
          </a:p>
        </p:txBody>
      </p:sp>
      <p:sp>
        <p:nvSpPr>
          <p:cNvPr id="4" name="Espace réservé du pied de page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046E4DAC-6F13-42EB-B887-C4EDB9F91B21}" type="slidenum">
              <a:rPr lang="fr-FR" smtClean="0"/>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87F095DB-7ED1-4475-B7F8-7EC2E68F5534}" type="datetimeFigureOut">
              <a:rPr lang="fr-FR" smtClean="0"/>
              <a:pPr/>
              <a:t>22/10/2012</a:t>
            </a:fld>
            <a:endParaRPr lang="fr-FR"/>
          </a:p>
        </p:txBody>
      </p:sp>
      <p:sp>
        <p:nvSpPr>
          <p:cNvPr id="4" name="Espace réservé de l'image des diapositives 3"/>
          <p:cNvSpPr>
            <a:spLocks noGrp="1" noRot="1" noChangeAspect="1"/>
          </p:cNvSpPr>
          <p:nvPr>
            <p:ph type="sldImg" idx="2"/>
          </p:nvPr>
        </p:nvSpPr>
        <p:spPr>
          <a:xfrm>
            <a:off x="2000250" y="514350"/>
            <a:ext cx="5143500" cy="257175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10867238-F188-4172-8DE7-04A3807D9F21}"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700962" rtl="0" eaLnBrk="1" latinLnBrk="0" hangingPunct="1">
      <a:defRPr sz="900" kern="1200">
        <a:solidFill>
          <a:schemeClr val="tx1"/>
        </a:solidFill>
        <a:latin typeface="+mn-lt"/>
        <a:ea typeface="+mn-ea"/>
        <a:cs typeface="+mn-cs"/>
      </a:defRPr>
    </a:lvl1pPr>
    <a:lvl2pPr marL="350482" algn="l" defTabSz="700962" rtl="0" eaLnBrk="1" latinLnBrk="0" hangingPunct="1">
      <a:defRPr sz="900" kern="1200">
        <a:solidFill>
          <a:schemeClr val="tx1"/>
        </a:solidFill>
        <a:latin typeface="+mn-lt"/>
        <a:ea typeface="+mn-ea"/>
        <a:cs typeface="+mn-cs"/>
      </a:defRPr>
    </a:lvl2pPr>
    <a:lvl3pPr marL="700962" algn="l" defTabSz="700962" rtl="0" eaLnBrk="1" latinLnBrk="0" hangingPunct="1">
      <a:defRPr sz="900" kern="1200">
        <a:solidFill>
          <a:schemeClr val="tx1"/>
        </a:solidFill>
        <a:latin typeface="+mn-lt"/>
        <a:ea typeface="+mn-ea"/>
        <a:cs typeface="+mn-cs"/>
      </a:defRPr>
    </a:lvl3pPr>
    <a:lvl4pPr marL="1051444" algn="l" defTabSz="700962" rtl="0" eaLnBrk="1" latinLnBrk="0" hangingPunct="1">
      <a:defRPr sz="900" kern="1200">
        <a:solidFill>
          <a:schemeClr val="tx1"/>
        </a:solidFill>
        <a:latin typeface="+mn-lt"/>
        <a:ea typeface="+mn-ea"/>
        <a:cs typeface="+mn-cs"/>
      </a:defRPr>
    </a:lvl4pPr>
    <a:lvl5pPr marL="1401925" algn="l" defTabSz="700962" rtl="0" eaLnBrk="1" latinLnBrk="0" hangingPunct="1">
      <a:defRPr sz="900" kern="1200">
        <a:solidFill>
          <a:schemeClr val="tx1"/>
        </a:solidFill>
        <a:latin typeface="+mn-lt"/>
        <a:ea typeface="+mn-ea"/>
        <a:cs typeface="+mn-cs"/>
      </a:defRPr>
    </a:lvl5pPr>
    <a:lvl6pPr marL="1752406" algn="l" defTabSz="700962" rtl="0" eaLnBrk="1" latinLnBrk="0" hangingPunct="1">
      <a:defRPr sz="900" kern="1200">
        <a:solidFill>
          <a:schemeClr val="tx1"/>
        </a:solidFill>
        <a:latin typeface="+mn-lt"/>
        <a:ea typeface="+mn-ea"/>
        <a:cs typeface="+mn-cs"/>
      </a:defRPr>
    </a:lvl6pPr>
    <a:lvl7pPr marL="2102887" algn="l" defTabSz="700962" rtl="0" eaLnBrk="1" latinLnBrk="0" hangingPunct="1">
      <a:defRPr sz="900" kern="1200">
        <a:solidFill>
          <a:schemeClr val="tx1"/>
        </a:solidFill>
        <a:latin typeface="+mn-lt"/>
        <a:ea typeface="+mn-ea"/>
        <a:cs typeface="+mn-cs"/>
      </a:defRPr>
    </a:lvl7pPr>
    <a:lvl8pPr marL="2453369" algn="l" defTabSz="700962" rtl="0" eaLnBrk="1" latinLnBrk="0" hangingPunct="1">
      <a:defRPr sz="900" kern="1200">
        <a:solidFill>
          <a:schemeClr val="tx1"/>
        </a:solidFill>
        <a:latin typeface="+mn-lt"/>
        <a:ea typeface="+mn-ea"/>
        <a:cs typeface="+mn-cs"/>
      </a:defRPr>
    </a:lvl8pPr>
    <a:lvl9pPr marL="2803850" algn="l" defTabSz="700962"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00250" y="514350"/>
            <a:ext cx="5143500" cy="2571750"/>
          </a:xfrm>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0867238-F188-4172-8DE7-04A3807D9F21}" type="slidenum">
              <a:rPr lang="fr-FR" smtClean="0"/>
              <a:pPr/>
              <a:t>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880717" y="5966181"/>
            <a:ext cx="32648129" cy="4116751"/>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5761434" y="10883159"/>
            <a:ext cx="26886695" cy="4908091"/>
          </a:xfrm>
        </p:spPr>
        <p:txBody>
          <a:bodyPr/>
          <a:lstStyle>
            <a:lvl1pPr marL="0" indent="0" algn="ctr">
              <a:buNone/>
              <a:defRPr>
                <a:solidFill>
                  <a:schemeClr val="tx1">
                    <a:tint val="75000"/>
                  </a:schemeClr>
                </a:solidFill>
              </a:defRPr>
            </a:lvl1pPr>
            <a:lvl2pPr marL="1645283" indent="0" algn="ctr">
              <a:buNone/>
              <a:defRPr>
                <a:solidFill>
                  <a:schemeClr val="tx1">
                    <a:tint val="75000"/>
                  </a:schemeClr>
                </a:solidFill>
              </a:defRPr>
            </a:lvl2pPr>
            <a:lvl3pPr marL="3290570" indent="0" algn="ctr">
              <a:buNone/>
              <a:defRPr>
                <a:solidFill>
                  <a:schemeClr val="tx1">
                    <a:tint val="75000"/>
                  </a:schemeClr>
                </a:solidFill>
              </a:defRPr>
            </a:lvl3pPr>
            <a:lvl4pPr marL="4935854" indent="0" algn="ctr">
              <a:buNone/>
              <a:defRPr>
                <a:solidFill>
                  <a:schemeClr val="tx1">
                    <a:tint val="75000"/>
                  </a:schemeClr>
                </a:solidFill>
              </a:defRPr>
            </a:lvl4pPr>
            <a:lvl5pPr marL="6581139" indent="0" algn="ctr">
              <a:buNone/>
              <a:defRPr>
                <a:solidFill>
                  <a:schemeClr val="tx1">
                    <a:tint val="75000"/>
                  </a:schemeClr>
                </a:solidFill>
              </a:defRPr>
            </a:lvl5pPr>
            <a:lvl6pPr marL="8226424" indent="0" algn="ctr">
              <a:buNone/>
              <a:defRPr>
                <a:solidFill>
                  <a:schemeClr val="tx1">
                    <a:tint val="75000"/>
                  </a:schemeClr>
                </a:solidFill>
              </a:defRPr>
            </a:lvl6pPr>
            <a:lvl7pPr marL="9871711" indent="0" algn="ctr">
              <a:buNone/>
              <a:defRPr>
                <a:solidFill>
                  <a:schemeClr val="tx1">
                    <a:tint val="75000"/>
                  </a:schemeClr>
                </a:solidFill>
              </a:defRPr>
            </a:lvl7pPr>
            <a:lvl8pPr marL="11516993" indent="0" algn="ctr">
              <a:buNone/>
              <a:defRPr>
                <a:solidFill>
                  <a:schemeClr val="tx1">
                    <a:tint val="75000"/>
                  </a:schemeClr>
                </a:solidFill>
              </a:defRPr>
            </a:lvl8pPr>
            <a:lvl9pPr marL="1316228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1795F414-768B-4D2A-A3C5-FD3EBDB3DD5A}" type="datetimeFigureOut">
              <a:rPr lang="fr-FR" smtClean="0"/>
              <a:pPr/>
              <a:t>22/10/2012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DB000DD-94BB-4140-8B12-F5E56B532973}"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795F414-768B-4D2A-A3C5-FD3EBDB3DD5A}" type="datetimeFigureOut">
              <a:rPr lang="fr-FR" smtClean="0"/>
              <a:pPr/>
              <a:t>22/10/2012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DB000DD-94BB-4140-8B12-F5E56B532973}"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131579435" y="3583263"/>
            <a:ext cx="40830168" cy="76306594"/>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9075596" y="3583263"/>
            <a:ext cx="121863671" cy="76306594"/>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795F414-768B-4D2A-A3C5-FD3EBDB3DD5A}" type="datetimeFigureOut">
              <a:rPr lang="fr-FR" smtClean="0"/>
              <a:pPr/>
              <a:t>22/10/2012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DB000DD-94BB-4140-8B12-F5E56B532973}"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1795F414-768B-4D2A-A3C5-FD3EBDB3DD5A}" type="datetimeFigureOut">
              <a:rPr lang="fr-FR" smtClean="0"/>
              <a:pPr/>
              <a:t>22/10/2012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DB000DD-94BB-4140-8B12-F5E56B532973}"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3034091" y="12341362"/>
            <a:ext cx="32648129" cy="3814441"/>
          </a:xfrm>
        </p:spPr>
        <p:txBody>
          <a:bodyPr anchor="t"/>
          <a:lstStyle>
            <a:lvl1pPr algn="l">
              <a:defRPr sz="144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3034091" y="8140146"/>
            <a:ext cx="32648129" cy="4201218"/>
          </a:xfrm>
        </p:spPr>
        <p:txBody>
          <a:bodyPr anchor="b"/>
          <a:lstStyle>
            <a:lvl1pPr marL="0" indent="0">
              <a:buNone/>
              <a:defRPr sz="7200">
                <a:solidFill>
                  <a:schemeClr val="tx1">
                    <a:tint val="75000"/>
                  </a:schemeClr>
                </a:solidFill>
              </a:defRPr>
            </a:lvl1pPr>
            <a:lvl2pPr marL="1645283" indent="0">
              <a:buNone/>
              <a:defRPr sz="6500">
                <a:solidFill>
                  <a:schemeClr val="tx1">
                    <a:tint val="75000"/>
                  </a:schemeClr>
                </a:solidFill>
              </a:defRPr>
            </a:lvl2pPr>
            <a:lvl3pPr marL="3290570" indent="0">
              <a:buNone/>
              <a:defRPr sz="5700">
                <a:solidFill>
                  <a:schemeClr val="tx1">
                    <a:tint val="75000"/>
                  </a:schemeClr>
                </a:solidFill>
              </a:defRPr>
            </a:lvl3pPr>
            <a:lvl4pPr marL="4935854" indent="0">
              <a:buNone/>
              <a:defRPr sz="5100">
                <a:solidFill>
                  <a:schemeClr val="tx1">
                    <a:tint val="75000"/>
                  </a:schemeClr>
                </a:solidFill>
              </a:defRPr>
            </a:lvl4pPr>
            <a:lvl5pPr marL="6581139" indent="0">
              <a:buNone/>
              <a:defRPr sz="5100">
                <a:solidFill>
                  <a:schemeClr val="tx1">
                    <a:tint val="75000"/>
                  </a:schemeClr>
                </a:solidFill>
              </a:defRPr>
            </a:lvl5pPr>
            <a:lvl6pPr marL="8226424" indent="0">
              <a:buNone/>
              <a:defRPr sz="5100">
                <a:solidFill>
                  <a:schemeClr val="tx1">
                    <a:tint val="75000"/>
                  </a:schemeClr>
                </a:solidFill>
              </a:defRPr>
            </a:lvl6pPr>
            <a:lvl7pPr marL="9871711" indent="0">
              <a:buNone/>
              <a:defRPr sz="5100">
                <a:solidFill>
                  <a:schemeClr val="tx1">
                    <a:tint val="75000"/>
                  </a:schemeClr>
                </a:solidFill>
              </a:defRPr>
            </a:lvl7pPr>
            <a:lvl8pPr marL="11516993" indent="0">
              <a:buNone/>
              <a:defRPr sz="5100">
                <a:solidFill>
                  <a:schemeClr val="tx1">
                    <a:tint val="75000"/>
                  </a:schemeClr>
                </a:solidFill>
              </a:defRPr>
            </a:lvl8pPr>
            <a:lvl9pPr marL="13162280" indent="0">
              <a:buNone/>
              <a:defRPr sz="51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1795F414-768B-4D2A-A3C5-FD3EBDB3DD5A}" type="datetimeFigureOut">
              <a:rPr lang="fr-FR" smtClean="0"/>
              <a:pPr/>
              <a:t>22/10/2012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DB000DD-94BB-4140-8B12-F5E56B532973}"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9075597" y="20868282"/>
            <a:ext cx="81346917" cy="59021577"/>
          </a:xfrm>
        </p:spPr>
        <p:txBody>
          <a:bodyPr/>
          <a:lstStyle>
            <a:lvl1pPr>
              <a:defRPr sz="10000"/>
            </a:lvl1pPr>
            <a:lvl2pPr>
              <a:defRPr sz="8700"/>
            </a:lvl2pPr>
            <a:lvl3pPr>
              <a:defRPr sz="7200"/>
            </a:lvl3pPr>
            <a:lvl4pPr>
              <a:defRPr sz="6500"/>
            </a:lvl4pPr>
            <a:lvl5pPr>
              <a:defRPr sz="6500"/>
            </a:lvl5pPr>
            <a:lvl6pPr>
              <a:defRPr sz="6500"/>
            </a:lvl6pPr>
            <a:lvl7pPr>
              <a:defRPr sz="6500"/>
            </a:lvl7pPr>
            <a:lvl8pPr>
              <a:defRPr sz="6500"/>
            </a:lvl8pPr>
            <a:lvl9pPr>
              <a:defRPr sz="6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91062681" y="20868282"/>
            <a:ext cx="81346922" cy="59021577"/>
          </a:xfrm>
        </p:spPr>
        <p:txBody>
          <a:bodyPr/>
          <a:lstStyle>
            <a:lvl1pPr>
              <a:defRPr sz="10000"/>
            </a:lvl1pPr>
            <a:lvl2pPr>
              <a:defRPr sz="8700"/>
            </a:lvl2pPr>
            <a:lvl3pPr>
              <a:defRPr sz="7200"/>
            </a:lvl3pPr>
            <a:lvl4pPr>
              <a:defRPr sz="6500"/>
            </a:lvl4pPr>
            <a:lvl5pPr>
              <a:defRPr sz="6500"/>
            </a:lvl5pPr>
            <a:lvl6pPr>
              <a:defRPr sz="6500"/>
            </a:lvl6pPr>
            <a:lvl7pPr>
              <a:defRPr sz="6500"/>
            </a:lvl7pPr>
            <a:lvl8pPr>
              <a:defRPr sz="6500"/>
            </a:lvl8pPr>
            <a:lvl9pPr>
              <a:defRPr sz="65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795F414-768B-4D2A-A3C5-FD3EBDB3DD5A}" type="datetimeFigureOut">
              <a:rPr lang="fr-FR" smtClean="0"/>
              <a:pPr/>
              <a:t>22/10/2012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DB000DD-94BB-4140-8B12-F5E56B532973}"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920480" y="769114"/>
            <a:ext cx="34568606" cy="320093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1920478" y="4299027"/>
            <a:ext cx="16970894" cy="1791630"/>
          </a:xfrm>
        </p:spPr>
        <p:txBody>
          <a:bodyPr anchor="b"/>
          <a:lstStyle>
            <a:lvl1pPr marL="0" indent="0">
              <a:buNone/>
              <a:defRPr sz="8700" b="1"/>
            </a:lvl1pPr>
            <a:lvl2pPr marL="1645283" indent="0">
              <a:buNone/>
              <a:defRPr sz="7200" b="1"/>
            </a:lvl2pPr>
            <a:lvl3pPr marL="3290570" indent="0">
              <a:buNone/>
              <a:defRPr sz="6500" b="1"/>
            </a:lvl3pPr>
            <a:lvl4pPr marL="4935854" indent="0">
              <a:buNone/>
              <a:defRPr sz="5700" b="1"/>
            </a:lvl4pPr>
            <a:lvl5pPr marL="6581139" indent="0">
              <a:buNone/>
              <a:defRPr sz="5700" b="1"/>
            </a:lvl5pPr>
            <a:lvl6pPr marL="8226424" indent="0">
              <a:buNone/>
              <a:defRPr sz="5700" b="1"/>
            </a:lvl6pPr>
            <a:lvl7pPr marL="9871711" indent="0">
              <a:buNone/>
              <a:defRPr sz="5700" b="1"/>
            </a:lvl7pPr>
            <a:lvl8pPr marL="11516993" indent="0">
              <a:buNone/>
              <a:defRPr sz="5700" b="1"/>
            </a:lvl8pPr>
            <a:lvl9pPr marL="13162280" indent="0">
              <a:buNone/>
              <a:defRPr sz="57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1920478" y="6090657"/>
            <a:ext cx="16970894" cy="11065436"/>
          </a:xfrm>
        </p:spPr>
        <p:txBody>
          <a:bodyPr/>
          <a:lstStyle>
            <a:lvl1pPr>
              <a:defRPr sz="8700"/>
            </a:lvl1pPr>
            <a:lvl2pPr>
              <a:defRPr sz="7200"/>
            </a:lvl2pPr>
            <a:lvl3pPr>
              <a:defRPr sz="6500"/>
            </a:lvl3pPr>
            <a:lvl4pPr>
              <a:defRPr sz="5700"/>
            </a:lvl4pPr>
            <a:lvl5pPr>
              <a:defRPr sz="5700"/>
            </a:lvl5pPr>
            <a:lvl6pPr>
              <a:defRPr sz="5700"/>
            </a:lvl6pPr>
            <a:lvl7pPr>
              <a:defRPr sz="5700"/>
            </a:lvl7pPr>
            <a:lvl8pPr>
              <a:defRPr sz="5700"/>
            </a:lvl8pPr>
            <a:lvl9pPr>
              <a:defRPr sz="5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19511533" y="4299027"/>
            <a:ext cx="16977560" cy="1791630"/>
          </a:xfrm>
        </p:spPr>
        <p:txBody>
          <a:bodyPr anchor="b"/>
          <a:lstStyle>
            <a:lvl1pPr marL="0" indent="0">
              <a:buNone/>
              <a:defRPr sz="8700" b="1"/>
            </a:lvl1pPr>
            <a:lvl2pPr marL="1645283" indent="0">
              <a:buNone/>
              <a:defRPr sz="7200" b="1"/>
            </a:lvl2pPr>
            <a:lvl3pPr marL="3290570" indent="0">
              <a:buNone/>
              <a:defRPr sz="6500" b="1"/>
            </a:lvl3pPr>
            <a:lvl4pPr marL="4935854" indent="0">
              <a:buNone/>
              <a:defRPr sz="5700" b="1"/>
            </a:lvl4pPr>
            <a:lvl5pPr marL="6581139" indent="0">
              <a:buNone/>
              <a:defRPr sz="5700" b="1"/>
            </a:lvl5pPr>
            <a:lvl6pPr marL="8226424" indent="0">
              <a:buNone/>
              <a:defRPr sz="5700" b="1"/>
            </a:lvl6pPr>
            <a:lvl7pPr marL="9871711" indent="0">
              <a:buNone/>
              <a:defRPr sz="5700" b="1"/>
            </a:lvl7pPr>
            <a:lvl8pPr marL="11516993" indent="0">
              <a:buNone/>
              <a:defRPr sz="5700" b="1"/>
            </a:lvl8pPr>
            <a:lvl9pPr marL="13162280" indent="0">
              <a:buNone/>
              <a:defRPr sz="57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19511533" y="6090657"/>
            <a:ext cx="16977560" cy="11065436"/>
          </a:xfrm>
        </p:spPr>
        <p:txBody>
          <a:bodyPr/>
          <a:lstStyle>
            <a:lvl1pPr>
              <a:defRPr sz="8700"/>
            </a:lvl1pPr>
            <a:lvl2pPr>
              <a:defRPr sz="7200"/>
            </a:lvl2pPr>
            <a:lvl3pPr>
              <a:defRPr sz="6500"/>
            </a:lvl3pPr>
            <a:lvl4pPr>
              <a:defRPr sz="5700"/>
            </a:lvl4pPr>
            <a:lvl5pPr>
              <a:defRPr sz="5700"/>
            </a:lvl5pPr>
            <a:lvl6pPr>
              <a:defRPr sz="5700"/>
            </a:lvl6pPr>
            <a:lvl7pPr>
              <a:defRPr sz="5700"/>
            </a:lvl7pPr>
            <a:lvl8pPr>
              <a:defRPr sz="5700"/>
            </a:lvl8pPr>
            <a:lvl9pPr>
              <a:defRPr sz="57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1795F414-768B-4D2A-A3C5-FD3EBDB3DD5A}" type="datetimeFigureOut">
              <a:rPr lang="fr-FR" smtClean="0"/>
              <a:pPr/>
              <a:t>22/10/2012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DB000DD-94BB-4140-8B12-F5E56B532973}"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1795F414-768B-4D2A-A3C5-FD3EBDB3DD5A}" type="datetimeFigureOut">
              <a:rPr lang="fr-FR" smtClean="0"/>
              <a:pPr/>
              <a:t>22/10/2012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DB000DD-94BB-4140-8B12-F5E56B532973}"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795F414-768B-4D2A-A3C5-FD3EBDB3DD5A}" type="datetimeFigureOut">
              <a:rPr lang="fr-FR" smtClean="0"/>
              <a:pPr/>
              <a:t>22/10/2012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DB000DD-94BB-4140-8B12-F5E56B532973}"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20486" y="764668"/>
            <a:ext cx="12636482" cy="3254278"/>
          </a:xfrm>
        </p:spPr>
        <p:txBody>
          <a:bodyPr anchor="b"/>
          <a:lstStyle>
            <a:lvl1pPr algn="l">
              <a:defRPr sz="7200" b="1"/>
            </a:lvl1pPr>
          </a:lstStyle>
          <a:p>
            <a:r>
              <a:rPr lang="fr-FR" smtClean="0"/>
              <a:t>Cliquez pour modifier le style du titre</a:t>
            </a:r>
            <a:endParaRPr lang="fr-FR"/>
          </a:p>
        </p:txBody>
      </p:sp>
      <p:sp>
        <p:nvSpPr>
          <p:cNvPr id="3" name="Espace réservé du contenu 2"/>
          <p:cNvSpPr>
            <a:spLocks noGrp="1"/>
          </p:cNvSpPr>
          <p:nvPr>
            <p:ph idx="1"/>
          </p:nvPr>
        </p:nvSpPr>
        <p:spPr>
          <a:xfrm>
            <a:off x="15017072" y="764671"/>
            <a:ext cx="21472013" cy="16391426"/>
          </a:xfrm>
        </p:spPr>
        <p:txBody>
          <a:bodyPr/>
          <a:lstStyle>
            <a:lvl1pPr>
              <a:defRPr sz="11500"/>
            </a:lvl1pPr>
            <a:lvl2pPr>
              <a:defRPr sz="10000"/>
            </a:lvl2pPr>
            <a:lvl3pPr>
              <a:defRPr sz="8700"/>
            </a:lvl3pPr>
            <a:lvl4pPr>
              <a:defRPr sz="7200"/>
            </a:lvl4pPr>
            <a:lvl5pPr>
              <a:defRPr sz="7200"/>
            </a:lvl5pPr>
            <a:lvl6pPr>
              <a:defRPr sz="7200"/>
            </a:lvl6pPr>
            <a:lvl7pPr>
              <a:defRPr sz="7200"/>
            </a:lvl7pPr>
            <a:lvl8pPr>
              <a:defRPr sz="7200"/>
            </a:lvl8pPr>
            <a:lvl9pPr>
              <a:defRPr sz="72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1920486" y="4018947"/>
            <a:ext cx="12636482" cy="13137148"/>
          </a:xfrm>
        </p:spPr>
        <p:txBody>
          <a:bodyPr/>
          <a:lstStyle>
            <a:lvl1pPr marL="0" indent="0">
              <a:buNone/>
              <a:defRPr sz="5100"/>
            </a:lvl1pPr>
            <a:lvl2pPr marL="1645283" indent="0">
              <a:buNone/>
              <a:defRPr sz="4300"/>
            </a:lvl2pPr>
            <a:lvl3pPr marL="3290570" indent="0">
              <a:buNone/>
              <a:defRPr sz="3600"/>
            </a:lvl3pPr>
            <a:lvl4pPr marL="4935854" indent="0">
              <a:buNone/>
              <a:defRPr sz="3200"/>
            </a:lvl4pPr>
            <a:lvl5pPr marL="6581139" indent="0">
              <a:buNone/>
              <a:defRPr sz="3200"/>
            </a:lvl5pPr>
            <a:lvl6pPr marL="8226424" indent="0">
              <a:buNone/>
              <a:defRPr sz="3200"/>
            </a:lvl6pPr>
            <a:lvl7pPr marL="9871711" indent="0">
              <a:buNone/>
              <a:defRPr sz="3200"/>
            </a:lvl7pPr>
            <a:lvl8pPr marL="11516993" indent="0">
              <a:buNone/>
              <a:defRPr sz="3200"/>
            </a:lvl8pPr>
            <a:lvl9pPr marL="13162280" indent="0">
              <a:buNone/>
              <a:defRPr sz="32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795F414-768B-4D2A-A3C5-FD3EBDB3DD5A}" type="datetimeFigureOut">
              <a:rPr lang="fr-FR" smtClean="0"/>
              <a:pPr/>
              <a:t>22/10/2012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DB000DD-94BB-4140-8B12-F5E56B532973}"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528545" y="13443903"/>
            <a:ext cx="23045738" cy="1587129"/>
          </a:xfrm>
        </p:spPr>
        <p:txBody>
          <a:bodyPr anchor="b"/>
          <a:lstStyle>
            <a:lvl1pPr algn="l">
              <a:defRPr sz="72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7528545" y="1716054"/>
            <a:ext cx="23045738" cy="11523345"/>
          </a:xfrm>
        </p:spPr>
        <p:txBody>
          <a:bodyPr/>
          <a:lstStyle>
            <a:lvl1pPr marL="0" indent="0">
              <a:buNone/>
              <a:defRPr sz="11500"/>
            </a:lvl1pPr>
            <a:lvl2pPr marL="1645283" indent="0">
              <a:buNone/>
              <a:defRPr sz="10000"/>
            </a:lvl2pPr>
            <a:lvl3pPr marL="3290570" indent="0">
              <a:buNone/>
              <a:defRPr sz="8700"/>
            </a:lvl3pPr>
            <a:lvl4pPr marL="4935854" indent="0">
              <a:buNone/>
              <a:defRPr sz="7200"/>
            </a:lvl4pPr>
            <a:lvl5pPr marL="6581139" indent="0">
              <a:buNone/>
              <a:defRPr sz="7200"/>
            </a:lvl5pPr>
            <a:lvl6pPr marL="8226424" indent="0">
              <a:buNone/>
              <a:defRPr sz="7200"/>
            </a:lvl6pPr>
            <a:lvl7pPr marL="9871711" indent="0">
              <a:buNone/>
              <a:defRPr sz="7200"/>
            </a:lvl7pPr>
            <a:lvl8pPr marL="11516993" indent="0">
              <a:buNone/>
              <a:defRPr sz="7200"/>
            </a:lvl8pPr>
            <a:lvl9pPr marL="13162280" indent="0">
              <a:buNone/>
              <a:defRPr sz="7200"/>
            </a:lvl9pPr>
          </a:lstStyle>
          <a:p>
            <a:endParaRPr lang="fr-FR"/>
          </a:p>
        </p:txBody>
      </p:sp>
      <p:sp>
        <p:nvSpPr>
          <p:cNvPr id="4" name="Espace réservé du texte 3"/>
          <p:cNvSpPr>
            <a:spLocks noGrp="1"/>
          </p:cNvSpPr>
          <p:nvPr>
            <p:ph type="body" sz="half" idx="2"/>
          </p:nvPr>
        </p:nvSpPr>
        <p:spPr>
          <a:xfrm>
            <a:off x="7528545" y="15031033"/>
            <a:ext cx="23045738" cy="2253986"/>
          </a:xfrm>
        </p:spPr>
        <p:txBody>
          <a:bodyPr/>
          <a:lstStyle>
            <a:lvl1pPr marL="0" indent="0">
              <a:buNone/>
              <a:defRPr sz="5100"/>
            </a:lvl1pPr>
            <a:lvl2pPr marL="1645283" indent="0">
              <a:buNone/>
              <a:defRPr sz="4300"/>
            </a:lvl2pPr>
            <a:lvl3pPr marL="3290570" indent="0">
              <a:buNone/>
              <a:defRPr sz="3600"/>
            </a:lvl3pPr>
            <a:lvl4pPr marL="4935854" indent="0">
              <a:buNone/>
              <a:defRPr sz="3200"/>
            </a:lvl4pPr>
            <a:lvl5pPr marL="6581139" indent="0">
              <a:buNone/>
              <a:defRPr sz="3200"/>
            </a:lvl5pPr>
            <a:lvl6pPr marL="8226424" indent="0">
              <a:buNone/>
              <a:defRPr sz="3200"/>
            </a:lvl6pPr>
            <a:lvl7pPr marL="9871711" indent="0">
              <a:buNone/>
              <a:defRPr sz="3200"/>
            </a:lvl7pPr>
            <a:lvl8pPr marL="11516993" indent="0">
              <a:buNone/>
              <a:defRPr sz="3200"/>
            </a:lvl8pPr>
            <a:lvl9pPr marL="13162280" indent="0">
              <a:buNone/>
              <a:defRPr sz="32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1795F414-768B-4D2A-A3C5-FD3EBDB3DD5A}" type="datetimeFigureOut">
              <a:rPr lang="fr-FR" smtClean="0"/>
              <a:pPr/>
              <a:t>22/10/2012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DB000DD-94BB-4140-8B12-F5E56B532973}"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920480" y="769114"/>
            <a:ext cx="34568606" cy="3200930"/>
          </a:xfrm>
          <a:prstGeom prst="rect">
            <a:avLst/>
          </a:prstGeom>
        </p:spPr>
        <p:txBody>
          <a:bodyPr vert="horz" lIns="329057" tIns="164528" rIns="329057" bIns="164528"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1920480" y="4481306"/>
            <a:ext cx="34568606" cy="12674792"/>
          </a:xfrm>
          <a:prstGeom prst="rect">
            <a:avLst/>
          </a:prstGeom>
        </p:spPr>
        <p:txBody>
          <a:bodyPr vert="horz" lIns="329057" tIns="164528" rIns="329057" bIns="164528"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1920479" y="17800724"/>
            <a:ext cx="8962232" cy="1022519"/>
          </a:xfrm>
          <a:prstGeom prst="rect">
            <a:avLst/>
          </a:prstGeom>
        </p:spPr>
        <p:txBody>
          <a:bodyPr vert="horz" lIns="329057" tIns="164528" rIns="329057" bIns="164528" rtlCol="0" anchor="ctr"/>
          <a:lstStyle>
            <a:lvl1pPr algn="l">
              <a:defRPr sz="4300">
                <a:solidFill>
                  <a:schemeClr val="tx1">
                    <a:tint val="75000"/>
                  </a:schemeClr>
                </a:solidFill>
              </a:defRPr>
            </a:lvl1pPr>
          </a:lstStyle>
          <a:p>
            <a:fld id="{1795F414-768B-4D2A-A3C5-FD3EBDB3DD5A}" type="datetimeFigureOut">
              <a:rPr lang="fr-FR" smtClean="0"/>
              <a:pPr/>
              <a:t>22/10/2012</a:t>
            </a:fld>
            <a:endParaRPr lang="fr-FR"/>
          </a:p>
        </p:txBody>
      </p:sp>
      <p:sp>
        <p:nvSpPr>
          <p:cNvPr id="5" name="Espace réservé du pied de page 4"/>
          <p:cNvSpPr>
            <a:spLocks noGrp="1"/>
          </p:cNvSpPr>
          <p:nvPr>
            <p:ph type="ftr" sz="quarter" idx="3"/>
          </p:nvPr>
        </p:nvSpPr>
        <p:spPr>
          <a:xfrm>
            <a:off x="13123269" y="17800724"/>
            <a:ext cx="12163028" cy="1022519"/>
          </a:xfrm>
          <a:prstGeom prst="rect">
            <a:avLst/>
          </a:prstGeom>
        </p:spPr>
        <p:txBody>
          <a:bodyPr vert="horz" lIns="329057" tIns="164528" rIns="329057" bIns="164528" rtlCol="0" anchor="ctr"/>
          <a:lstStyle>
            <a:lvl1pPr algn="ctr">
              <a:defRPr sz="43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27526855" y="17800724"/>
            <a:ext cx="8962232" cy="1022519"/>
          </a:xfrm>
          <a:prstGeom prst="rect">
            <a:avLst/>
          </a:prstGeom>
        </p:spPr>
        <p:txBody>
          <a:bodyPr vert="horz" lIns="329057" tIns="164528" rIns="329057" bIns="164528" rtlCol="0" anchor="ctr"/>
          <a:lstStyle>
            <a:lvl1pPr algn="r">
              <a:defRPr sz="4300">
                <a:solidFill>
                  <a:schemeClr val="tx1">
                    <a:tint val="75000"/>
                  </a:schemeClr>
                </a:solidFill>
              </a:defRPr>
            </a:lvl1pPr>
          </a:lstStyle>
          <a:p>
            <a:fld id="{3DB000DD-94BB-4140-8B12-F5E56B532973}"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3290570" rtl="0" eaLnBrk="1" latinLnBrk="0" hangingPunct="1">
        <a:spcBef>
          <a:spcPct val="0"/>
        </a:spcBef>
        <a:buNone/>
        <a:defRPr sz="15900" kern="1200">
          <a:solidFill>
            <a:schemeClr val="tx1"/>
          </a:solidFill>
          <a:latin typeface="+mj-lt"/>
          <a:ea typeface="+mj-ea"/>
          <a:cs typeface="+mj-cs"/>
        </a:defRPr>
      </a:lvl1pPr>
    </p:titleStyle>
    <p:bodyStyle>
      <a:lvl1pPr marL="1233963" indent="-1233963" algn="l" defTabSz="3290570" rtl="0" eaLnBrk="1" latinLnBrk="0" hangingPunct="1">
        <a:spcBef>
          <a:spcPct val="20000"/>
        </a:spcBef>
        <a:buFont typeface="Arial" pitchFamily="34" charset="0"/>
        <a:buChar char="•"/>
        <a:defRPr sz="11500" kern="1200">
          <a:solidFill>
            <a:schemeClr val="tx1"/>
          </a:solidFill>
          <a:latin typeface="+mn-lt"/>
          <a:ea typeface="+mn-ea"/>
          <a:cs typeface="+mn-cs"/>
        </a:defRPr>
      </a:lvl1pPr>
      <a:lvl2pPr marL="2673588" indent="-1028302" algn="l" defTabSz="3290570" rtl="0" eaLnBrk="1" latinLnBrk="0" hangingPunct="1">
        <a:spcBef>
          <a:spcPct val="20000"/>
        </a:spcBef>
        <a:buFont typeface="Arial" pitchFamily="34" charset="0"/>
        <a:buChar char="–"/>
        <a:defRPr sz="10000" kern="1200">
          <a:solidFill>
            <a:schemeClr val="tx1"/>
          </a:solidFill>
          <a:latin typeface="+mn-lt"/>
          <a:ea typeface="+mn-ea"/>
          <a:cs typeface="+mn-cs"/>
        </a:defRPr>
      </a:lvl2pPr>
      <a:lvl3pPr marL="4113212" indent="-822643" algn="l" defTabSz="3290570" rtl="0" eaLnBrk="1" latinLnBrk="0" hangingPunct="1">
        <a:spcBef>
          <a:spcPct val="20000"/>
        </a:spcBef>
        <a:buFont typeface="Arial" pitchFamily="34" charset="0"/>
        <a:buChar char="•"/>
        <a:defRPr sz="8700" kern="1200">
          <a:solidFill>
            <a:schemeClr val="tx1"/>
          </a:solidFill>
          <a:latin typeface="+mn-lt"/>
          <a:ea typeface="+mn-ea"/>
          <a:cs typeface="+mn-cs"/>
        </a:defRPr>
      </a:lvl3pPr>
      <a:lvl4pPr marL="5758497" indent="-822643" algn="l" defTabSz="3290570" rtl="0" eaLnBrk="1" latinLnBrk="0" hangingPunct="1">
        <a:spcBef>
          <a:spcPct val="20000"/>
        </a:spcBef>
        <a:buFont typeface="Arial" pitchFamily="34" charset="0"/>
        <a:buChar char="–"/>
        <a:defRPr sz="7200" kern="1200">
          <a:solidFill>
            <a:schemeClr val="tx1"/>
          </a:solidFill>
          <a:latin typeface="+mn-lt"/>
          <a:ea typeface="+mn-ea"/>
          <a:cs typeface="+mn-cs"/>
        </a:defRPr>
      </a:lvl4pPr>
      <a:lvl5pPr marL="7403782" indent="-822643" algn="l" defTabSz="3290570" rtl="0" eaLnBrk="1" latinLnBrk="0" hangingPunct="1">
        <a:spcBef>
          <a:spcPct val="20000"/>
        </a:spcBef>
        <a:buFont typeface="Arial" pitchFamily="34" charset="0"/>
        <a:buChar char="»"/>
        <a:defRPr sz="7200" kern="1200">
          <a:solidFill>
            <a:schemeClr val="tx1"/>
          </a:solidFill>
          <a:latin typeface="+mn-lt"/>
          <a:ea typeface="+mn-ea"/>
          <a:cs typeface="+mn-cs"/>
        </a:defRPr>
      </a:lvl5pPr>
      <a:lvl6pPr marL="9049067" indent="-822643" algn="l" defTabSz="3290570" rtl="0" eaLnBrk="1" latinLnBrk="0" hangingPunct="1">
        <a:spcBef>
          <a:spcPct val="20000"/>
        </a:spcBef>
        <a:buFont typeface="Arial" pitchFamily="34" charset="0"/>
        <a:buChar char="•"/>
        <a:defRPr sz="7200" kern="1200">
          <a:solidFill>
            <a:schemeClr val="tx1"/>
          </a:solidFill>
          <a:latin typeface="+mn-lt"/>
          <a:ea typeface="+mn-ea"/>
          <a:cs typeface="+mn-cs"/>
        </a:defRPr>
      </a:lvl6pPr>
      <a:lvl7pPr marL="10694353" indent="-822643" algn="l" defTabSz="3290570" rtl="0" eaLnBrk="1" latinLnBrk="0" hangingPunct="1">
        <a:spcBef>
          <a:spcPct val="20000"/>
        </a:spcBef>
        <a:buFont typeface="Arial" pitchFamily="34" charset="0"/>
        <a:buChar char="•"/>
        <a:defRPr sz="7200" kern="1200">
          <a:solidFill>
            <a:schemeClr val="tx1"/>
          </a:solidFill>
          <a:latin typeface="+mn-lt"/>
          <a:ea typeface="+mn-ea"/>
          <a:cs typeface="+mn-cs"/>
        </a:defRPr>
      </a:lvl7pPr>
      <a:lvl8pPr marL="12339636" indent="-822643" algn="l" defTabSz="3290570" rtl="0" eaLnBrk="1" latinLnBrk="0" hangingPunct="1">
        <a:spcBef>
          <a:spcPct val="20000"/>
        </a:spcBef>
        <a:buFont typeface="Arial" pitchFamily="34" charset="0"/>
        <a:buChar char="•"/>
        <a:defRPr sz="7200" kern="1200">
          <a:solidFill>
            <a:schemeClr val="tx1"/>
          </a:solidFill>
          <a:latin typeface="+mn-lt"/>
          <a:ea typeface="+mn-ea"/>
          <a:cs typeface="+mn-cs"/>
        </a:defRPr>
      </a:lvl8pPr>
      <a:lvl9pPr marL="13984923" indent="-822643" algn="l" defTabSz="3290570" rtl="0" eaLnBrk="1" latinLnBrk="0" hangingPunct="1">
        <a:spcBef>
          <a:spcPct val="20000"/>
        </a:spcBef>
        <a:buFont typeface="Arial" pitchFamily="34" charset="0"/>
        <a:buChar char="•"/>
        <a:defRPr sz="7200" kern="1200">
          <a:solidFill>
            <a:schemeClr val="tx1"/>
          </a:solidFill>
          <a:latin typeface="+mn-lt"/>
          <a:ea typeface="+mn-ea"/>
          <a:cs typeface="+mn-cs"/>
        </a:defRPr>
      </a:lvl9pPr>
    </p:bodyStyle>
    <p:otherStyle>
      <a:defPPr>
        <a:defRPr lang="fr-FR"/>
      </a:defPPr>
      <a:lvl1pPr marL="0" algn="l" defTabSz="3290570" rtl="0" eaLnBrk="1" latinLnBrk="0" hangingPunct="1">
        <a:defRPr sz="6500" kern="1200">
          <a:solidFill>
            <a:schemeClr val="tx1"/>
          </a:solidFill>
          <a:latin typeface="+mn-lt"/>
          <a:ea typeface="+mn-ea"/>
          <a:cs typeface="+mn-cs"/>
        </a:defRPr>
      </a:lvl1pPr>
      <a:lvl2pPr marL="1645283" algn="l" defTabSz="3290570" rtl="0" eaLnBrk="1" latinLnBrk="0" hangingPunct="1">
        <a:defRPr sz="6500" kern="1200">
          <a:solidFill>
            <a:schemeClr val="tx1"/>
          </a:solidFill>
          <a:latin typeface="+mn-lt"/>
          <a:ea typeface="+mn-ea"/>
          <a:cs typeface="+mn-cs"/>
        </a:defRPr>
      </a:lvl2pPr>
      <a:lvl3pPr marL="3290570" algn="l" defTabSz="3290570" rtl="0" eaLnBrk="1" latinLnBrk="0" hangingPunct="1">
        <a:defRPr sz="6500" kern="1200">
          <a:solidFill>
            <a:schemeClr val="tx1"/>
          </a:solidFill>
          <a:latin typeface="+mn-lt"/>
          <a:ea typeface="+mn-ea"/>
          <a:cs typeface="+mn-cs"/>
        </a:defRPr>
      </a:lvl3pPr>
      <a:lvl4pPr marL="4935854" algn="l" defTabSz="3290570" rtl="0" eaLnBrk="1" latinLnBrk="0" hangingPunct="1">
        <a:defRPr sz="6500" kern="1200">
          <a:solidFill>
            <a:schemeClr val="tx1"/>
          </a:solidFill>
          <a:latin typeface="+mn-lt"/>
          <a:ea typeface="+mn-ea"/>
          <a:cs typeface="+mn-cs"/>
        </a:defRPr>
      </a:lvl4pPr>
      <a:lvl5pPr marL="6581139" algn="l" defTabSz="3290570" rtl="0" eaLnBrk="1" latinLnBrk="0" hangingPunct="1">
        <a:defRPr sz="6500" kern="1200">
          <a:solidFill>
            <a:schemeClr val="tx1"/>
          </a:solidFill>
          <a:latin typeface="+mn-lt"/>
          <a:ea typeface="+mn-ea"/>
          <a:cs typeface="+mn-cs"/>
        </a:defRPr>
      </a:lvl5pPr>
      <a:lvl6pPr marL="8226424" algn="l" defTabSz="3290570" rtl="0" eaLnBrk="1" latinLnBrk="0" hangingPunct="1">
        <a:defRPr sz="6500" kern="1200">
          <a:solidFill>
            <a:schemeClr val="tx1"/>
          </a:solidFill>
          <a:latin typeface="+mn-lt"/>
          <a:ea typeface="+mn-ea"/>
          <a:cs typeface="+mn-cs"/>
        </a:defRPr>
      </a:lvl6pPr>
      <a:lvl7pPr marL="9871711" algn="l" defTabSz="3290570" rtl="0" eaLnBrk="1" latinLnBrk="0" hangingPunct="1">
        <a:defRPr sz="6500" kern="1200">
          <a:solidFill>
            <a:schemeClr val="tx1"/>
          </a:solidFill>
          <a:latin typeface="+mn-lt"/>
          <a:ea typeface="+mn-ea"/>
          <a:cs typeface="+mn-cs"/>
        </a:defRPr>
      </a:lvl7pPr>
      <a:lvl8pPr marL="11516993" algn="l" defTabSz="3290570" rtl="0" eaLnBrk="1" latinLnBrk="0" hangingPunct="1">
        <a:defRPr sz="6500" kern="1200">
          <a:solidFill>
            <a:schemeClr val="tx1"/>
          </a:solidFill>
          <a:latin typeface="+mn-lt"/>
          <a:ea typeface="+mn-ea"/>
          <a:cs typeface="+mn-cs"/>
        </a:defRPr>
      </a:lvl8pPr>
      <a:lvl9pPr marL="13162280" algn="l" defTabSz="3290570" rtl="0" eaLnBrk="1" latinLnBrk="0" hangingPunct="1">
        <a:defRPr sz="6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image" Target="../media/image6.wmf"/><Relationship Id="rId18" Type="http://schemas.openxmlformats.org/officeDocument/2006/relationships/image" Target="../media/image11.jpeg"/><Relationship Id="rId26" Type="http://schemas.openxmlformats.org/officeDocument/2006/relationships/image" Target="../media/image19.jpeg"/><Relationship Id="rId3" Type="http://schemas.openxmlformats.org/officeDocument/2006/relationships/image" Target="../media/image1.jpeg"/><Relationship Id="rId21" Type="http://schemas.openxmlformats.org/officeDocument/2006/relationships/image" Target="../media/image14.jpeg"/><Relationship Id="rId7" Type="http://schemas.openxmlformats.org/officeDocument/2006/relationships/diagramData" Target="../diagrams/data1.xml"/><Relationship Id="rId12" Type="http://schemas.openxmlformats.org/officeDocument/2006/relationships/image" Target="../media/image5.emf"/><Relationship Id="rId17" Type="http://schemas.openxmlformats.org/officeDocument/2006/relationships/image" Target="../media/image10.jpeg"/><Relationship Id="rId25"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image" Target="../media/image9.emf"/><Relationship Id="rId20"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4.jpeg"/><Relationship Id="rId11" Type="http://schemas.microsoft.com/office/2007/relationships/diagramDrawing" Target="../diagrams/drawing1.xml"/><Relationship Id="rId24" Type="http://schemas.openxmlformats.org/officeDocument/2006/relationships/image" Target="../media/image17.jpeg"/><Relationship Id="rId5" Type="http://schemas.openxmlformats.org/officeDocument/2006/relationships/image" Target="../media/image3.emf"/><Relationship Id="rId15" Type="http://schemas.openxmlformats.org/officeDocument/2006/relationships/image" Target="../media/image8.png"/><Relationship Id="rId23" Type="http://schemas.openxmlformats.org/officeDocument/2006/relationships/image" Target="../media/image16.jpeg"/><Relationship Id="rId10" Type="http://schemas.openxmlformats.org/officeDocument/2006/relationships/diagramColors" Target="../diagrams/colors1.xml"/><Relationship Id="rId19" Type="http://schemas.openxmlformats.org/officeDocument/2006/relationships/image" Target="../media/image12.jpeg"/><Relationship Id="rId4" Type="http://schemas.openxmlformats.org/officeDocument/2006/relationships/image" Target="../media/image2.jpeg"/><Relationship Id="rId9" Type="http://schemas.openxmlformats.org/officeDocument/2006/relationships/diagramQuickStyle" Target="../diagrams/quickStyle1.xml"/><Relationship Id="rId14" Type="http://schemas.openxmlformats.org/officeDocument/2006/relationships/image" Target="../media/image7.wmf"/><Relationship Id="rId22"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0" y="453642"/>
            <a:ext cx="38409563" cy="1178766"/>
          </a:xfrm>
          <a:prstGeom prst="rect">
            <a:avLst/>
          </a:prstGeom>
          <a:noFill/>
          <a:ln w="9525">
            <a:noFill/>
            <a:miter lim="800000"/>
            <a:headEnd/>
            <a:tailEnd/>
          </a:ln>
          <a:effectLst/>
        </p:spPr>
        <p:txBody>
          <a:bodyPr vert="horz" wrap="square" lIns="70083" tIns="35043" rIns="70083" bIns="35043" numCol="1" anchor="ctr" anchorCtr="0" compatLnSpc="1">
            <a:prstTxWarp prst="textNoShape">
              <a:avLst/>
            </a:prstTxWarp>
            <a:spAutoFit/>
          </a:bodyPr>
          <a:lstStyle/>
          <a:p>
            <a:pPr algn="ctr" defTabSz="700847" fontAlgn="base">
              <a:spcBef>
                <a:spcPct val="0"/>
              </a:spcBef>
              <a:spcAft>
                <a:spcPct val="0"/>
              </a:spcAft>
            </a:pPr>
            <a:endParaRPr lang="en-US" sz="3600" b="1" dirty="0" smtClean="0">
              <a:latin typeface="Arial" pitchFamily="34" charset="0"/>
              <a:ea typeface="Calibri" pitchFamily="34" charset="0"/>
              <a:cs typeface="Arial" pitchFamily="34" charset="0"/>
            </a:endParaRPr>
          </a:p>
          <a:p>
            <a:pPr algn="ctr" defTabSz="700847" fontAlgn="base">
              <a:spcBef>
                <a:spcPct val="0"/>
              </a:spcBef>
              <a:spcAft>
                <a:spcPct val="0"/>
              </a:spcAft>
            </a:pPr>
            <a:r>
              <a:rPr lang="en-US" sz="3600" b="1" dirty="0" smtClean="0">
                <a:latin typeface="Arial" pitchFamily="34" charset="0"/>
                <a:ea typeface="Calibri" pitchFamily="34" charset="0"/>
                <a:cs typeface="Arial" pitchFamily="34" charset="0"/>
              </a:rPr>
              <a:t>     Environmental Impact of Quarrying in the Province of Sidi Bennour (Doukkala, Morocco)</a:t>
            </a:r>
            <a:endParaRPr lang="en-US" sz="3600" dirty="0" smtClean="0">
              <a:latin typeface="Arial" pitchFamily="34" charset="0"/>
              <a:cs typeface="Arial" pitchFamily="34" charset="0"/>
            </a:endParaRPr>
          </a:p>
        </p:txBody>
      </p:sp>
      <p:sp>
        <p:nvSpPr>
          <p:cNvPr id="4" name="ZoneTexte 3"/>
          <p:cNvSpPr txBox="1"/>
          <p:nvPr/>
        </p:nvSpPr>
        <p:spPr>
          <a:xfrm>
            <a:off x="15892413" y="1681907"/>
            <a:ext cx="7337607" cy="809434"/>
          </a:xfrm>
          <a:prstGeom prst="rect">
            <a:avLst/>
          </a:prstGeom>
          <a:noFill/>
        </p:spPr>
        <p:txBody>
          <a:bodyPr wrap="none" lIns="70083" tIns="35043" rIns="70083" bIns="35043" rtlCol="0">
            <a:spAutoFit/>
          </a:bodyPr>
          <a:lstStyle/>
          <a:p>
            <a:r>
              <a:rPr lang="fr-FR" sz="2400" dirty="0">
                <a:latin typeface="Calibri" pitchFamily="34" charset="0"/>
                <a:cs typeface="Calibri" pitchFamily="34" charset="0"/>
              </a:rPr>
              <a:t>Salma TIFRATINE </a:t>
            </a:r>
            <a:r>
              <a:rPr lang="fr-FR" sz="2400" dirty="0" smtClean="0">
                <a:latin typeface="Calibri" pitchFamily="34" charset="0"/>
                <a:cs typeface="Calibri" pitchFamily="34" charset="0"/>
              </a:rPr>
              <a:t>, </a:t>
            </a:r>
            <a:r>
              <a:rPr lang="fr-FR" sz="2400" dirty="0">
                <a:latin typeface="Calibri" pitchFamily="34" charset="0"/>
                <a:cs typeface="Calibri" pitchFamily="34" charset="0"/>
              </a:rPr>
              <a:t>Fouad AMRAOUI </a:t>
            </a:r>
            <a:r>
              <a:rPr lang="fr-FR" sz="2400" dirty="0" smtClean="0">
                <a:latin typeface="Calibri" pitchFamily="34" charset="0"/>
                <a:cs typeface="Calibri" pitchFamily="34" charset="0"/>
              </a:rPr>
              <a:t>, and Toufik </a:t>
            </a:r>
            <a:r>
              <a:rPr lang="fr-FR" sz="2400" dirty="0">
                <a:latin typeface="Calibri" pitchFamily="34" charset="0"/>
                <a:cs typeface="Calibri" pitchFamily="34" charset="0"/>
              </a:rPr>
              <a:t>REMMAL </a:t>
            </a:r>
          </a:p>
          <a:p>
            <a:endParaRPr lang="fr-FR" sz="2400" dirty="0"/>
          </a:p>
        </p:txBody>
      </p:sp>
      <p:sp>
        <p:nvSpPr>
          <p:cNvPr id="5" name="ZoneTexte 4"/>
          <p:cNvSpPr txBox="1"/>
          <p:nvPr/>
        </p:nvSpPr>
        <p:spPr>
          <a:xfrm>
            <a:off x="3795069" y="2113955"/>
            <a:ext cx="31264422" cy="994100"/>
          </a:xfrm>
          <a:prstGeom prst="rect">
            <a:avLst/>
          </a:prstGeom>
          <a:noFill/>
        </p:spPr>
        <p:txBody>
          <a:bodyPr wrap="square" lIns="70083" tIns="35043" rIns="70083" bIns="35043" rtlCol="0">
            <a:spAutoFit/>
          </a:bodyPr>
          <a:lstStyle/>
          <a:p>
            <a:pPr algn="ctr"/>
            <a:r>
              <a:rPr lang="en-US" sz="2000" i="1" baseline="30000" dirty="0" smtClean="0">
                <a:latin typeface="Calibri" pitchFamily="34" charset="0"/>
                <a:cs typeface="Calibri" pitchFamily="34" charset="0"/>
              </a:rPr>
              <a:t> </a:t>
            </a:r>
            <a:r>
              <a:rPr lang="en-US" sz="2000" i="1" dirty="0" smtClean="0">
                <a:latin typeface="Calibri" pitchFamily="34" charset="0"/>
                <a:cs typeface="Calibri" pitchFamily="34" charset="0"/>
              </a:rPr>
              <a:t>Faculty of Sciences, University Hassan II Casablanca, Laboratory of Geosciences Applied to Urban Development Engineering (G.A.I.A)</a:t>
            </a:r>
          </a:p>
          <a:p>
            <a:pPr algn="ctr"/>
            <a:r>
              <a:rPr lang="en-US" sz="2000" i="1" dirty="0" smtClean="0">
                <a:latin typeface="Calibri" pitchFamily="34" charset="0"/>
                <a:cs typeface="Calibri" pitchFamily="34" charset="0"/>
              </a:rPr>
              <a:t>PB .5366 Maarif- Casablanca 20100 Morocco. E-mail: </a:t>
            </a:r>
            <a:r>
              <a:rPr lang="en-US" sz="2000" i="1" u="sng" dirty="0" smtClean="0">
                <a:latin typeface="Calibri" pitchFamily="34" charset="0"/>
                <a:cs typeface="Calibri" pitchFamily="34" charset="0"/>
              </a:rPr>
              <a:t>salmatifratine@yahoo.fr </a:t>
            </a:r>
            <a:r>
              <a:rPr lang="en-US" sz="2000" i="1" dirty="0" smtClean="0">
                <a:latin typeface="Calibri" pitchFamily="34" charset="0"/>
                <a:cs typeface="Calibri" pitchFamily="34" charset="0"/>
              </a:rPr>
              <a:t>  </a:t>
            </a:r>
            <a:endParaRPr lang="fr-FR" sz="2000" i="1" dirty="0" smtClean="0">
              <a:latin typeface="Calibri" pitchFamily="34" charset="0"/>
              <a:cs typeface="Calibri" pitchFamily="34" charset="0"/>
            </a:endParaRPr>
          </a:p>
          <a:p>
            <a:pPr algn="ctr"/>
            <a:endParaRPr lang="fr-FR" sz="2000" i="1" dirty="0"/>
          </a:p>
        </p:txBody>
      </p:sp>
      <p:pic>
        <p:nvPicPr>
          <p:cNvPr id="6" name="Image 5" descr="1492.jpg"/>
          <p:cNvPicPr/>
          <p:nvPr/>
        </p:nvPicPr>
        <p:blipFill>
          <a:blip r:embed="rId4" cstate="print"/>
          <a:stretch>
            <a:fillRect/>
          </a:stretch>
        </p:blipFill>
        <p:spPr>
          <a:xfrm>
            <a:off x="3217684" y="527529"/>
            <a:ext cx="2769718" cy="1584569"/>
          </a:xfrm>
          <a:prstGeom prst="rect">
            <a:avLst/>
          </a:prstGeom>
        </p:spPr>
      </p:pic>
      <p:sp>
        <p:nvSpPr>
          <p:cNvPr id="7" name="ZoneTexte 6"/>
          <p:cNvSpPr txBox="1"/>
          <p:nvPr/>
        </p:nvSpPr>
        <p:spPr>
          <a:xfrm>
            <a:off x="842741" y="2978051"/>
            <a:ext cx="5906174" cy="3671756"/>
          </a:xfrm>
          <a:prstGeom prst="rect">
            <a:avLst/>
          </a:prstGeom>
          <a:noFill/>
        </p:spPr>
        <p:txBody>
          <a:bodyPr wrap="square" lIns="70083" tIns="35043" rIns="70083" bIns="35043" rtlCol="0">
            <a:spAutoFit/>
          </a:bodyPr>
          <a:lstStyle/>
          <a:p>
            <a:pPr algn="just"/>
            <a:r>
              <a:rPr lang="fr-FR" sz="1800" dirty="0" smtClean="0">
                <a:latin typeface="Calibri" pitchFamily="34" charset="0"/>
                <a:cs typeface="Calibri" pitchFamily="34" charset="0"/>
              </a:rPr>
              <a:t>                                                                                                                                                                          </a:t>
            </a:r>
            <a:r>
              <a:rPr lang="fr-FR" sz="1800" b="1" u="sng" dirty="0" smtClean="0">
                <a:latin typeface="Calibri" pitchFamily="34" charset="0"/>
                <a:cs typeface="Calibri" pitchFamily="34" charset="0"/>
              </a:rPr>
              <a:t>INTRODUCTION</a:t>
            </a:r>
          </a:p>
          <a:p>
            <a:pPr algn="just"/>
            <a:r>
              <a:rPr lang="fr-FR" sz="1800" b="1" dirty="0" smtClean="0">
                <a:latin typeface="Calibri" pitchFamily="34" charset="0"/>
                <a:cs typeface="Calibri" pitchFamily="34" charset="0"/>
              </a:rPr>
              <a:t>      </a:t>
            </a:r>
          </a:p>
          <a:p>
            <a:pPr algn="just"/>
            <a:r>
              <a:rPr lang="en-US" sz="1800" dirty="0" smtClean="0">
                <a:latin typeface="Calibri" pitchFamily="34" charset="0"/>
                <a:cs typeface="Calibri" pitchFamily="34" charset="0"/>
              </a:rPr>
              <a:t>Recently, Morocco started boosting the construction sector and public works with a lineup of major projects. This creates a strong market demand for building materials, raw materials, and natural resources including quarry products. </a:t>
            </a:r>
          </a:p>
          <a:p>
            <a:pPr algn="just"/>
            <a:r>
              <a:rPr lang="en-US" sz="1800" dirty="0" smtClean="0">
                <a:latin typeface="Calibri" pitchFamily="34" charset="0"/>
                <a:cs typeface="Calibri" pitchFamily="34" charset="0"/>
              </a:rPr>
              <a:t>In the province of Sidi Bennour (Region of Doukkala), most quarries are often used at random, and harm the environment. Before the operation of the quarry, the decision to operate is often taken in respect of the technical and land boundaries, but the environmental dimension and losses from this activity are rarely considered. </a:t>
            </a:r>
            <a:endParaRPr lang="fr-FR" sz="1800" dirty="0">
              <a:latin typeface="Calibri" pitchFamily="34" charset="0"/>
              <a:cs typeface="Calibri" pitchFamily="34" charset="0"/>
            </a:endParaRPr>
          </a:p>
        </p:txBody>
      </p:sp>
      <p:sp>
        <p:nvSpPr>
          <p:cNvPr id="23" name="ZoneTexte 22"/>
          <p:cNvSpPr txBox="1"/>
          <p:nvPr/>
        </p:nvSpPr>
        <p:spPr>
          <a:xfrm>
            <a:off x="914749" y="7154515"/>
            <a:ext cx="12467175" cy="2009773"/>
          </a:xfrm>
          <a:prstGeom prst="rect">
            <a:avLst/>
          </a:prstGeom>
          <a:noFill/>
        </p:spPr>
        <p:txBody>
          <a:bodyPr wrap="square" lIns="70096" tIns="35048" rIns="70096" bIns="35048" rtlCol="0">
            <a:spAutoFit/>
          </a:bodyPr>
          <a:lstStyle/>
          <a:p>
            <a:pPr algn="just"/>
            <a:r>
              <a:rPr lang="en-US" sz="1800" b="1" u="sng" dirty="0" smtClean="0">
                <a:latin typeface="Calibri" pitchFamily="34" charset="0"/>
                <a:cs typeface="Calibri" pitchFamily="34" charset="0"/>
              </a:rPr>
              <a:t>PHYSIOGRAPHY AND GEOLOGY OF  DOUKKALA-ABDA: PROVINCE OF SIDI BENNOUR </a:t>
            </a:r>
          </a:p>
          <a:p>
            <a:pPr algn="just"/>
            <a:endParaRPr lang="en-US" sz="1800" dirty="0" smtClean="0">
              <a:latin typeface="Calibri" pitchFamily="34" charset="0"/>
              <a:cs typeface="Calibri" pitchFamily="34" charset="0"/>
            </a:endParaRPr>
          </a:p>
          <a:p>
            <a:pPr algn="just"/>
            <a:r>
              <a:rPr lang="en-US" sz="1800" dirty="0" smtClean="0">
                <a:latin typeface="Calibri" pitchFamily="34" charset="0"/>
                <a:cs typeface="Calibri" pitchFamily="34" charset="0"/>
              </a:rPr>
              <a:t>Sidi Bennour is a province of the region of Doukkala-Abda, it is located in the southern coastal Moroccan Meseta. It is bordered to the north and west by the province of El Jadida, on the east by the plain of Chaouia, on the south by the hills of Mouissate, on the southwest by Abda and southeast by the massif of Rehamna  </a:t>
            </a:r>
            <a:r>
              <a:rPr lang="en-US" sz="1800" b="1" dirty="0" smtClean="0">
                <a:latin typeface="Calibri" pitchFamily="34" charset="0"/>
                <a:cs typeface="Calibri" pitchFamily="34" charset="0"/>
              </a:rPr>
              <a:t>(Figure1)</a:t>
            </a:r>
            <a:r>
              <a:rPr lang="en-US" sz="1800" dirty="0" smtClean="0">
                <a:latin typeface="Calibri" pitchFamily="34" charset="0"/>
                <a:cs typeface="Calibri" pitchFamily="34" charset="0"/>
              </a:rPr>
              <a:t>. According to the national census of 2004, it has over 400,000 inhabitants spread over 25 municipalities </a:t>
            </a:r>
            <a:r>
              <a:rPr lang="en-US" sz="1800" b="1" dirty="0" smtClean="0">
                <a:latin typeface="Calibri" pitchFamily="34" charset="0"/>
                <a:cs typeface="Calibri" pitchFamily="34" charset="0"/>
              </a:rPr>
              <a:t>(Figure 2)</a:t>
            </a:r>
            <a:r>
              <a:rPr lang="en-US" sz="1800" dirty="0" smtClean="0">
                <a:latin typeface="Calibri" pitchFamily="34" charset="0"/>
                <a:cs typeface="Calibri" pitchFamily="34" charset="0"/>
              </a:rPr>
              <a:t>.</a:t>
            </a:r>
            <a:endParaRPr lang="fr-FR" sz="1800" dirty="0" smtClean="0">
              <a:latin typeface="Calibri" pitchFamily="34" charset="0"/>
              <a:cs typeface="Calibri" pitchFamily="34" charset="0"/>
            </a:endParaRPr>
          </a:p>
          <a:p>
            <a:endParaRPr lang="fr-FR" sz="1800" dirty="0"/>
          </a:p>
        </p:txBody>
      </p:sp>
      <p:sp>
        <p:nvSpPr>
          <p:cNvPr id="33" name="ZoneTexte 32"/>
          <p:cNvSpPr txBox="1"/>
          <p:nvPr/>
        </p:nvSpPr>
        <p:spPr>
          <a:xfrm>
            <a:off x="914749" y="12411099"/>
            <a:ext cx="7632848" cy="4502763"/>
          </a:xfrm>
          <a:prstGeom prst="rect">
            <a:avLst/>
          </a:prstGeom>
          <a:noFill/>
        </p:spPr>
        <p:txBody>
          <a:bodyPr wrap="square" lIns="70096" tIns="35048" rIns="70096" bIns="35048" rtlCol="0">
            <a:spAutoFit/>
          </a:bodyPr>
          <a:lstStyle/>
          <a:p>
            <a:pPr algn="just"/>
            <a:r>
              <a:rPr lang="en-US" sz="1800" dirty="0" smtClean="0">
                <a:latin typeface="Calibri" pitchFamily="34" charset="0"/>
                <a:cs typeface="Calibri" pitchFamily="34" charset="0"/>
              </a:rPr>
              <a:t>   </a:t>
            </a:r>
          </a:p>
          <a:p>
            <a:pPr algn="just"/>
            <a:r>
              <a:rPr lang="en-US" sz="1800" b="1" dirty="0" smtClean="0">
                <a:solidFill>
                  <a:schemeClr val="accent2"/>
                </a:solidFill>
                <a:latin typeface="Calibri" pitchFamily="34" charset="0"/>
                <a:cs typeface="Calibri" pitchFamily="34" charset="0"/>
              </a:rPr>
              <a:t>The primary basement </a:t>
            </a:r>
            <a:r>
              <a:rPr lang="en-US" sz="1800" dirty="0" smtClean="0">
                <a:latin typeface="Calibri" pitchFamily="34" charset="0"/>
                <a:cs typeface="Calibri" pitchFamily="34" charset="0"/>
              </a:rPr>
              <a:t>Dark green to blue-black schist, quartzite and sandstone</a:t>
            </a:r>
            <a:endParaRPr lang="fr-FR" sz="1800" dirty="0" smtClean="0">
              <a:latin typeface="Calibri" pitchFamily="34" charset="0"/>
              <a:cs typeface="Calibri" pitchFamily="34" charset="0"/>
            </a:endParaRPr>
          </a:p>
          <a:p>
            <a:pPr algn="just"/>
            <a:r>
              <a:rPr lang="en-US" sz="1800" dirty="0" smtClean="0">
                <a:latin typeface="Calibri" pitchFamily="34" charset="0"/>
                <a:cs typeface="Calibri" pitchFamily="34" charset="0"/>
              </a:rPr>
              <a:t> </a:t>
            </a:r>
            <a:endParaRPr lang="fr-FR" sz="1800" dirty="0" smtClean="0">
              <a:latin typeface="Calibri" pitchFamily="34" charset="0"/>
              <a:cs typeface="Calibri" pitchFamily="34" charset="0"/>
            </a:endParaRPr>
          </a:p>
          <a:p>
            <a:pPr lvl="0" algn="just"/>
            <a:r>
              <a:rPr lang="en-US" sz="1800" b="1" dirty="0" smtClean="0">
                <a:solidFill>
                  <a:schemeClr val="accent2"/>
                </a:solidFill>
                <a:latin typeface="Calibri" pitchFamily="34" charset="0"/>
                <a:cs typeface="Calibri" pitchFamily="34" charset="0"/>
              </a:rPr>
              <a:t>Permian Triassic:</a:t>
            </a:r>
            <a:r>
              <a:rPr lang="en-US" sz="1800" b="1" dirty="0" smtClean="0">
                <a:solidFill>
                  <a:schemeClr val="tx2"/>
                </a:solidFill>
                <a:latin typeface="Calibri" pitchFamily="34" charset="0"/>
                <a:cs typeface="Calibri" pitchFamily="34" charset="0"/>
              </a:rPr>
              <a:t> </a:t>
            </a:r>
            <a:r>
              <a:rPr lang="en-US" sz="1800" dirty="0" smtClean="0">
                <a:latin typeface="Calibri" pitchFamily="34" charset="0"/>
                <a:cs typeface="Calibri" pitchFamily="34" charset="0"/>
              </a:rPr>
              <a:t>Deposits of clays and red pelites associated with basaltic flows.</a:t>
            </a:r>
            <a:endParaRPr lang="fr-FR" sz="1800" dirty="0" smtClean="0">
              <a:latin typeface="Calibri" pitchFamily="34" charset="0"/>
              <a:cs typeface="Calibri" pitchFamily="34" charset="0"/>
            </a:endParaRPr>
          </a:p>
          <a:p>
            <a:pPr algn="just"/>
            <a:r>
              <a:rPr lang="en-US" sz="1800" dirty="0" smtClean="0">
                <a:latin typeface="Calibri" pitchFamily="34" charset="0"/>
                <a:cs typeface="Calibri" pitchFamily="34" charset="0"/>
              </a:rPr>
              <a:t> </a:t>
            </a:r>
            <a:endParaRPr lang="fr-FR" sz="1800" dirty="0" smtClean="0">
              <a:latin typeface="Calibri" pitchFamily="34" charset="0"/>
              <a:cs typeface="Calibri" pitchFamily="34" charset="0"/>
            </a:endParaRPr>
          </a:p>
          <a:p>
            <a:pPr lvl="0" algn="just"/>
            <a:r>
              <a:rPr lang="en-US" sz="1800" b="1" dirty="0" smtClean="0">
                <a:solidFill>
                  <a:schemeClr val="accent2"/>
                </a:solidFill>
                <a:latin typeface="Calibri" pitchFamily="34" charset="0"/>
                <a:cs typeface="Calibri" pitchFamily="34" charset="0"/>
              </a:rPr>
              <a:t>Jurassic</a:t>
            </a:r>
            <a:r>
              <a:rPr lang="en-US" sz="1800" b="1" dirty="0" smtClean="0">
                <a:solidFill>
                  <a:schemeClr val="tx2"/>
                </a:solidFill>
                <a:latin typeface="Calibri" pitchFamily="34" charset="0"/>
                <a:cs typeface="Calibri" pitchFamily="34" charset="0"/>
              </a:rPr>
              <a:t>:</a:t>
            </a:r>
            <a:r>
              <a:rPr lang="fr-FR" sz="1800" b="1" dirty="0" smtClean="0">
                <a:solidFill>
                  <a:schemeClr val="tx2"/>
                </a:solidFill>
                <a:latin typeface="Calibri" pitchFamily="34" charset="0"/>
                <a:cs typeface="Calibri" pitchFamily="34" charset="0"/>
              </a:rPr>
              <a:t> </a:t>
            </a:r>
            <a:r>
              <a:rPr lang="en-US" sz="1800" dirty="0" smtClean="0">
                <a:latin typeface="Calibri" pitchFamily="34" charset="0"/>
                <a:cs typeface="Calibri" pitchFamily="34" charset="0"/>
              </a:rPr>
              <a:t>Continental clastic deposits are dominated by gravel and sandstone, discordant on the Permian-Triassic.</a:t>
            </a:r>
            <a:endParaRPr lang="fr-FR" sz="1800" dirty="0" smtClean="0">
              <a:latin typeface="Calibri" pitchFamily="34" charset="0"/>
              <a:cs typeface="Calibri" pitchFamily="34" charset="0"/>
            </a:endParaRPr>
          </a:p>
          <a:p>
            <a:pPr algn="just"/>
            <a:r>
              <a:rPr lang="en-US" sz="1800" dirty="0" smtClean="0">
                <a:latin typeface="Calibri" pitchFamily="34" charset="0"/>
                <a:cs typeface="Calibri" pitchFamily="34" charset="0"/>
              </a:rPr>
              <a:t> </a:t>
            </a:r>
            <a:endParaRPr lang="fr-FR" sz="1800" dirty="0" smtClean="0">
              <a:latin typeface="Calibri" pitchFamily="34" charset="0"/>
              <a:cs typeface="Calibri" pitchFamily="34" charset="0"/>
            </a:endParaRPr>
          </a:p>
          <a:p>
            <a:pPr lvl="0" algn="just"/>
            <a:r>
              <a:rPr lang="en-US" sz="1800" b="1" dirty="0" smtClean="0">
                <a:solidFill>
                  <a:schemeClr val="accent2"/>
                </a:solidFill>
                <a:latin typeface="Calibri" pitchFamily="34" charset="0"/>
                <a:cs typeface="Calibri" pitchFamily="34" charset="0"/>
              </a:rPr>
              <a:t>Cretaceous: </a:t>
            </a:r>
            <a:r>
              <a:rPr lang="fr-FR" sz="1800" b="1" dirty="0" smtClean="0">
                <a:solidFill>
                  <a:schemeClr val="accent2"/>
                </a:solidFill>
                <a:latin typeface="Calibri" pitchFamily="34" charset="0"/>
                <a:cs typeface="Calibri" pitchFamily="34" charset="0"/>
              </a:rPr>
              <a:t> </a:t>
            </a:r>
            <a:r>
              <a:rPr lang="en-US" sz="1800" dirty="0" smtClean="0">
                <a:latin typeface="Calibri" pitchFamily="34" charset="0"/>
                <a:cs typeface="Calibri" pitchFamily="34" charset="0"/>
              </a:rPr>
              <a:t>Limestone facies and marly limestones of yellow and white colors. </a:t>
            </a:r>
            <a:endParaRPr lang="fr-FR" sz="1800" dirty="0" smtClean="0">
              <a:latin typeface="Calibri" pitchFamily="34" charset="0"/>
              <a:cs typeface="Calibri" pitchFamily="34" charset="0"/>
            </a:endParaRPr>
          </a:p>
          <a:p>
            <a:pPr algn="just"/>
            <a:r>
              <a:rPr lang="en-US" sz="1800" dirty="0" smtClean="0">
                <a:latin typeface="Calibri" pitchFamily="34" charset="0"/>
                <a:cs typeface="Calibri" pitchFamily="34" charset="0"/>
              </a:rPr>
              <a:t> </a:t>
            </a:r>
            <a:endParaRPr lang="fr-FR" sz="1800" dirty="0" smtClean="0">
              <a:latin typeface="Calibri" pitchFamily="34" charset="0"/>
              <a:cs typeface="Calibri" pitchFamily="34" charset="0"/>
            </a:endParaRPr>
          </a:p>
          <a:p>
            <a:pPr lvl="0" algn="just"/>
            <a:r>
              <a:rPr lang="en-US" sz="1800" b="1" dirty="0" smtClean="0">
                <a:solidFill>
                  <a:schemeClr val="accent2"/>
                </a:solidFill>
                <a:latin typeface="Calibri" pitchFamily="34" charset="0"/>
                <a:cs typeface="Calibri" pitchFamily="34" charset="0"/>
              </a:rPr>
              <a:t>Pliocene: </a:t>
            </a:r>
            <a:r>
              <a:rPr lang="en-US" sz="1800" dirty="0" smtClean="0">
                <a:latin typeface="Calibri" pitchFamily="34" charset="0"/>
                <a:cs typeface="Calibri" pitchFamily="34" charset="0"/>
              </a:rPr>
              <a:t>Yellow detrital limestone containing fragments of shells and which are hidden by the silty Quaternary cover.</a:t>
            </a:r>
            <a:endParaRPr lang="fr-FR" sz="1800" dirty="0" smtClean="0">
              <a:latin typeface="Calibri" pitchFamily="34" charset="0"/>
              <a:cs typeface="Calibri" pitchFamily="34" charset="0"/>
            </a:endParaRPr>
          </a:p>
          <a:p>
            <a:pPr algn="just"/>
            <a:r>
              <a:rPr lang="en-US" sz="1800" dirty="0" smtClean="0">
                <a:latin typeface="Calibri" pitchFamily="34" charset="0"/>
                <a:cs typeface="Calibri" pitchFamily="34" charset="0"/>
              </a:rPr>
              <a:t> </a:t>
            </a:r>
            <a:endParaRPr lang="fr-FR" sz="1800" dirty="0" smtClean="0">
              <a:latin typeface="Calibri" pitchFamily="34" charset="0"/>
              <a:cs typeface="Calibri" pitchFamily="34" charset="0"/>
            </a:endParaRPr>
          </a:p>
          <a:p>
            <a:pPr lvl="0" algn="just"/>
            <a:r>
              <a:rPr lang="en-US" sz="1800" b="1" dirty="0" smtClean="0">
                <a:solidFill>
                  <a:schemeClr val="accent2"/>
                </a:solidFill>
                <a:latin typeface="Calibri" pitchFamily="34" charset="0"/>
                <a:cs typeface="Calibri" pitchFamily="34" charset="0"/>
              </a:rPr>
              <a:t>Quaternary:</a:t>
            </a:r>
            <a:r>
              <a:rPr lang="en-US" sz="1800" dirty="0" smtClean="0">
                <a:latin typeface="Calibri" pitchFamily="34" charset="0"/>
                <a:cs typeface="Calibri" pitchFamily="34" charset="0"/>
              </a:rPr>
              <a:t> It is a continental formation called Colluviums filling.</a:t>
            </a:r>
            <a:endParaRPr lang="fr-FR" sz="1800" dirty="0" smtClean="0">
              <a:latin typeface="Calibri" pitchFamily="34" charset="0"/>
              <a:cs typeface="Calibri" pitchFamily="34" charset="0"/>
            </a:endParaRPr>
          </a:p>
          <a:p>
            <a:pPr algn="just"/>
            <a:r>
              <a:rPr lang="en-US" sz="1800" dirty="0" smtClean="0">
                <a:latin typeface="Calibri" pitchFamily="34" charset="0"/>
                <a:cs typeface="Calibri" pitchFamily="34" charset="0"/>
              </a:rPr>
              <a:t> </a:t>
            </a:r>
            <a:endParaRPr lang="fr-FR" sz="1800" dirty="0" smtClean="0">
              <a:latin typeface="Calibri" pitchFamily="34" charset="0"/>
              <a:cs typeface="Calibri" pitchFamily="34" charset="0"/>
            </a:endParaRPr>
          </a:p>
          <a:p>
            <a:pPr lvl="0" algn="just"/>
            <a:r>
              <a:rPr lang="en-US" sz="1800" b="1" i="1" dirty="0" smtClean="0">
                <a:solidFill>
                  <a:schemeClr val="accent1">
                    <a:lumMod val="60000"/>
                    <a:lumOff val="40000"/>
                  </a:schemeClr>
                </a:solidFill>
                <a:latin typeface="Calibri" pitchFamily="34" charset="0"/>
                <a:cs typeface="Calibri" pitchFamily="34" charset="0"/>
              </a:rPr>
              <a:t>            </a:t>
            </a:r>
            <a:endParaRPr lang="fr-FR" sz="1800" dirty="0">
              <a:latin typeface="Calibri" pitchFamily="34" charset="0"/>
              <a:cs typeface="Calibri" pitchFamily="34" charset="0"/>
            </a:endParaRPr>
          </a:p>
        </p:txBody>
      </p:sp>
      <p:sp>
        <p:nvSpPr>
          <p:cNvPr id="34" name="ZoneTexte 33"/>
          <p:cNvSpPr txBox="1"/>
          <p:nvPr/>
        </p:nvSpPr>
        <p:spPr>
          <a:xfrm>
            <a:off x="986757" y="16443547"/>
            <a:ext cx="1761363" cy="347779"/>
          </a:xfrm>
          <a:prstGeom prst="rect">
            <a:avLst/>
          </a:prstGeom>
          <a:noFill/>
        </p:spPr>
        <p:txBody>
          <a:bodyPr wrap="none" lIns="70096" tIns="35048" rIns="70096" bIns="35048" rtlCol="0">
            <a:spAutoFit/>
          </a:bodyPr>
          <a:lstStyle/>
          <a:p>
            <a:r>
              <a:rPr lang="fr-FR" sz="1800" b="1" u="sng" dirty="0" smtClean="0">
                <a:latin typeface="Calibri" pitchFamily="34" charset="0"/>
                <a:cs typeface="Calibri" pitchFamily="34" charset="0"/>
              </a:rPr>
              <a:t>HYDROGEOLOGY</a:t>
            </a:r>
            <a:endParaRPr lang="fr-FR" sz="1800" b="1" u="sng" dirty="0">
              <a:latin typeface="Calibri" pitchFamily="34" charset="0"/>
              <a:cs typeface="Calibri" pitchFamily="34" charset="0"/>
            </a:endParaRPr>
          </a:p>
        </p:txBody>
      </p:sp>
      <p:sp>
        <p:nvSpPr>
          <p:cNvPr id="35" name="ZoneTexte 34"/>
          <p:cNvSpPr txBox="1"/>
          <p:nvPr/>
        </p:nvSpPr>
        <p:spPr>
          <a:xfrm>
            <a:off x="914749" y="16947603"/>
            <a:ext cx="6721581" cy="1178776"/>
          </a:xfrm>
          <a:prstGeom prst="rect">
            <a:avLst/>
          </a:prstGeom>
          <a:noFill/>
        </p:spPr>
        <p:txBody>
          <a:bodyPr wrap="square" lIns="70096" tIns="35048" rIns="70096" bIns="35048" rtlCol="0">
            <a:spAutoFit/>
          </a:bodyPr>
          <a:lstStyle/>
          <a:p>
            <a:pPr marL="0" lvl="2" algn="just">
              <a:buFont typeface="Wingdings" pitchFamily="2" charset="2"/>
              <a:buChar char="v"/>
            </a:pPr>
            <a:r>
              <a:rPr lang="fr-FR" sz="1800" b="1" dirty="0" smtClean="0">
                <a:solidFill>
                  <a:schemeClr val="accent2"/>
                </a:solidFill>
                <a:latin typeface="Calibri" pitchFamily="34" charset="0"/>
                <a:cs typeface="Calibri" pitchFamily="34" charset="0"/>
              </a:rPr>
              <a:t>   Groundwater</a:t>
            </a:r>
          </a:p>
          <a:p>
            <a:pPr lvl="0" algn="just">
              <a:buFontTx/>
              <a:buChar char="-"/>
            </a:pPr>
            <a:r>
              <a:rPr lang="en-US" sz="1800" b="1" i="1" u="sng" dirty="0" smtClean="0">
                <a:solidFill>
                  <a:schemeClr val="accent1">
                    <a:lumMod val="50000"/>
                  </a:schemeClr>
                </a:solidFill>
                <a:latin typeface="Calibri" pitchFamily="34" charset="0"/>
                <a:cs typeface="Calibri" pitchFamily="34" charset="0"/>
              </a:rPr>
              <a:t>The deep aquifers:</a:t>
            </a:r>
            <a:r>
              <a:rPr lang="en-US" sz="1800" b="1" i="1" dirty="0" smtClean="0">
                <a:solidFill>
                  <a:schemeClr val="accent1">
                    <a:lumMod val="50000"/>
                  </a:schemeClr>
                </a:solidFill>
                <a:latin typeface="Calibri" pitchFamily="34" charset="0"/>
                <a:cs typeface="Calibri" pitchFamily="34" charset="0"/>
              </a:rPr>
              <a:t> </a:t>
            </a:r>
            <a:r>
              <a:rPr lang="en-US" sz="1800" dirty="0" smtClean="0">
                <a:latin typeface="Calibri" pitchFamily="34" charset="0"/>
                <a:cs typeface="Calibri" pitchFamily="34" charset="0"/>
              </a:rPr>
              <a:t>Permian-Triassic basalt layers and Neocomian limestone. The depth is about 400 m. </a:t>
            </a:r>
            <a:endParaRPr lang="fr-FR" sz="1800" dirty="0" smtClean="0">
              <a:latin typeface="Calibri" pitchFamily="34" charset="0"/>
              <a:cs typeface="Calibri" pitchFamily="34" charset="0"/>
            </a:endParaRPr>
          </a:p>
          <a:p>
            <a:pPr lvl="0" algn="just"/>
            <a:r>
              <a:rPr lang="en-US" sz="1800" b="1" i="1" dirty="0" smtClean="0">
                <a:solidFill>
                  <a:schemeClr val="accent1">
                    <a:lumMod val="50000"/>
                  </a:schemeClr>
                </a:solidFill>
                <a:latin typeface="Calibri" pitchFamily="34" charset="0"/>
                <a:cs typeface="Calibri" pitchFamily="34" charset="0"/>
              </a:rPr>
              <a:t>-</a:t>
            </a:r>
            <a:r>
              <a:rPr lang="en-US" sz="1800" b="1" i="1" u="sng" dirty="0" smtClean="0">
                <a:solidFill>
                  <a:schemeClr val="accent1">
                    <a:lumMod val="50000"/>
                  </a:schemeClr>
                </a:solidFill>
                <a:latin typeface="Calibri" pitchFamily="34" charset="0"/>
                <a:cs typeface="Calibri" pitchFamily="34" charset="0"/>
              </a:rPr>
              <a:t>The upper aquifer:</a:t>
            </a:r>
            <a:r>
              <a:rPr lang="en-US" sz="1800" b="1" i="1" dirty="0" smtClean="0">
                <a:solidFill>
                  <a:schemeClr val="accent1">
                    <a:lumMod val="50000"/>
                  </a:schemeClr>
                </a:solidFill>
                <a:latin typeface="Calibri" pitchFamily="34" charset="0"/>
                <a:cs typeface="Calibri" pitchFamily="34" charset="0"/>
              </a:rPr>
              <a:t> </a:t>
            </a:r>
            <a:r>
              <a:rPr lang="en-US" sz="1800" dirty="0" smtClean="0">
                <a:latin typeface="Calibri" pitchFamily="34" charset="0"/>
                <a:cs typeface="Calibri" pitchFamily="34" charset="0"/>
              </a:rPr>
              <a:t>Plio-quaternary detrital limestone.</a:t>
            </a:r>
            <a:endParaRPr lang="fr-FR" sz="1800" dirty="0" smtClean="0">
              <a:latin typeface="Calibri" pitchFamily="34" charset="0"/>
              <a:cs typeface="Calibri" pitchFamily="34" charset="0"/>
            </a:endParaRPr>
          </a:p>
        </p:txBody>
      </p:sp>
      <p:sp>
        <p:nvSpPr>
          <p:cNvPr id="36" name="ZoneTexte 35"/>
          <p:cNvSpPr txBox="1"/>
          <p:nvPr/>
        </p:nvSpPr>
        <p:spPr>
          <a:xfrm>
            <a:off x="7971533" y="16947603"/>
            <a:ext cx="6465520" cy="1455775"/>
          </a:xfrm>
          <a:prstGeom prst="rect">
            <a:avLst/>
          </a:prstGeom>
          <a:noFill/>
        </p:spPr>
        <p:txBody>
          <a:bodyPr wrap="square" lIns="70096" tIns="35048" rIns="70096" bIns="35048" rtlCol="0">
            <a:spAutoFit/>
          </a:bodyPr>
          <a:lstStyle/>
          <a:p>
            <a:pPr marL="0" lvl="2" algn="just">
              <a:buFont typeface="Wingdings" pitchFamily="2" charset="2"/>
              <a:buChar char="v"/>
            </a:pPr>
            <a:r>
              <a:rPr lang="fr-FR" sz="1800" b="1" dirty="0" smtClean="0">
                <a:solidFill>
                  <a:schemeClr val="accent2"/>
                </a:solidFill>
                <a:latin typeface="Calibri" pitchFamily="34" charset="0"/>
                <a:cs typeface="Calibri" pitchFamily="34" charset="0"/>
              </a:rPr>
              <a:t>   Piezometry </a:t>
            </a:r>
            <a:endParaRPr lang="fr-FR" sz="1800" dirty="0" smtClean="0">
              <a:latin typeface="Calibri" pitchFamily="34" charset="0"/>
              <a:cs typeface="Calibri" pitchFamily="34" charset="0"/>
            </a:endParaRPr>
          </a:p>
          <a:p>
            <a:pPr algn="just"/>
            <a:r>
              <a:rPr lang="en-US" sz="1800" dirty="0" smtClean="0">
                <a:latin typeface="Calibri" pitchFamily="34" charset="0"/>
                <a:cs typeface="Calibri" pitchFamily="34" charset="0"/>
              </a:rPr>
              <a:t>- A zone of high hydraulic gradient in the eastern border.</a:t>
            </a:r>
            <a:endParaRPr lang="fr-FR" sz="1800" dirty="0" smtClean="0">
              <a:latin typeface="Calibri" pitchFamily="34" charset="0"/>
              <a:cs typeface="Calibri" pitchFamily="34" charset="0"/>
            </a:endParaRPr>
          </a:p>
          <a:p>
            <a:pPr algn="just"/>
            <a:r>
              <a:rPr lang="en-US" sz="1800" dirty="0" smtClean="0">
                <a:latin typeface="Calibri" pitchFamily="34" charset="0"/>
                <a:cs typeface="Calibri" pitchFamily="34" charset="0"/>
              </a:rPr>
              <a:t>- A slower hydraulic gradient in the central part of the province.</a:t>
            </a:r>
            <a:endParaRPr lang="fr-FR" sz="1800" dirty="0" smtClean="0">
              <a:latin typeface="Calibri" pitchFamily="34" charset="0"/>
              <a:cs typeface="Calibri" pitchFamily="34" charset="0"/>
            </a:endParaRPr>
          </a:p>
          <a:p>
            <a:pPr algn="just"/>
            <a:r>
              <a:rPr lang="en-US" sz="1800" dirty="0" smtClean="0">
                <a:latin typeface="Calibri" pitchFamily="34" charset="0"/>
                <a:cs typeface="Calibri" pitchFamily="34" charset="0"/>
              </a:rPr>
              <a:t>- A zone of strong gradient in the western edge (Oualidia).</a:t>
            </a:r>
            <a:endParaRPr lang="fr-FR" sz="1800" dirty="0" smtClean="0">
              <a:latin typeface="Calibri" pitchFamily="34" charset="0"/>
              <a:cs typeface="Calibri" pitchFamily="34" charset="0"/>
            </a:endParaRPr>
          </a:p>
          <a:p>
            <a:endParaRPr lang="fr-FR" sz="1800" dirty="0">
              <a:latin typeface="Calibri" pitchFamily="34" charset="0"/>
              <a:cs typeface="Calibri" pitchFamily="34" charset="0"/>
            </a:endParaRPr>
          </a:p>
        </p:txBody>
      </p:sp>
      <p:sp>
        <p:nvSpPr>
          <p:cNvPr id="38" name="ZoneTexte 37"/>
          <p:cNvSpPr txBox="1"/>
          <p:nvPr/>
        </p:nvSpPr>
        <p:spPr>
          <a:xfrm>
            <a:off x="14668277" y="3266083"/>
            <a:ext cx="3588915" cy="347779"/>
          </a:xfrm>
          <a:prstGeom prst="rect">
            <a:avLst/>
          </a:prstGeom>
          <a:noFill/>
        </p:spPr>
        <p:txBody>
          <a:bodyPr wrap="none" lIns="70096" tIns="35048" rIns="70096" bIns="35048" rtlCol="0">
            <a:spAutoFit/>
          </a:bodyPr>
          <a:lstStyle/>
          <a:p>
            <a:r>
              <a:rPr lang="fr-FR" sz="1800" b="1" u="sng" dirty="0" smtClean="0">
                <a:latin typeface="Calibri" pitchFamily="34" charset="0"/>
                <a:cs typeface="Calibri" pitchFamily="34" charset="0"/>
              </a:rPr>
              <a:t>STONE QUARRIES OF THE PROVINCE</a:t>
            </a:r>
            <a:endParaRPr lang="fr-FR" sz="1800" b="1" u="sng" dirty="0">
              <a:latin typeface="Calibri" pitchFamily="34" charset="0"/>
              <a:cs typeface="Calibri" pitchFamily="34" charset="0"/>
            </a:endParaRPr>
          </a:p>
        </p:txBody>
      </p:sp>
      <p:sp>
        <p:nvSpPr>
          <p:cNvPr id="40" name="ZoneTexte 39"/>
          <p:cNvSpPr txBox="1"/>
          <p:nvPr/>
        </p:nvSpPr>
        <p:spPr>
          <a:xfrm>
            <a:off x="14740285" y="3626123"/>
            <a:ext cx="11202634" cy="2840770"/>
          </a:xfrm>
          <a:prstGeom prst="rect">
            <a:avLst/>
          </a:prstGeom>
          <a:noFill/>
        </p:spPr>
        <p:txBody>
          <a:bodyPr wrap="square" lIns="70096" tIns="35048" rIns="70096" bIns="35048" rtlCol="0">
            <a:spAutoFit/>
          </a:bodyPr>
          <a:lstStyle/>
          <a:p>
            <a:pPr marL="0" lvl="2" algn="just">
              <a:buFont typeface="Wingdings" pitchFamily="2" charset="2"/>
              <a:buChar char="v"/>
            </a:pPr>
            <a:r>
              <a:rPr lang="fr-FR" sz="1800" b="1" dirty="0" smtClean="0">
                <a:solidFill>
                  <a:schemeClr val="accent2"/>
                </a:solidFill>
                <a:latin typeface="Calibri" pitchFamily="34" charset="0"/>
                <a:cs typeface="Calibri" pitchFamily="34" charset="0"/>
              </a:rPr>
              <a:t> Calcarenite quarries :</a:t>
            </a:r>
            <a:endParaRPr lang="fr-FR" sz="1800" dirty="0" smtClean="0">
              <a:latin typeface="Calibri" pitchFamily="34" charset="0"/>
              <a:cs typeface="Calibri" pitchFamily="34" charset="0"/>
            </a:endParaRPr>
          </a:p>
          <a:p>
            <a:pPr algn="just">
              <a:buFontTx/>
              <a:buChar char="-"/>
            </a:pPr>
            <a:r>
              <a:rPr lang="en-US" sz="1800" dirty="0" smtClean="0">
                <a:latin typeface="Calibri" pitchFamily="34" charset="0"/>
                <a:cs typeface="Calibri" pitchFamily="34" charset="0"/>
              </a:rPr>
              <a:t>Cross Bedding calcarenites </a:t>
            </a:r>
            <a:r>
              <a:rPr lang="en-US" sz="1800" b="1" dirty="0" smtClean="0">
                <a:latin typeface="Calibri" pitchFamily="34" charset="0"/>
                <a:cs typeface="Calibri" pitchFamily="34" charset="0"/>
              </a:rPr>
              <a:t>(Figure 4) </a:t>
            </a:r>
            <a:r>
              <a:rPr lang="en-US" sz="1800" dirty="0" smtClean="0">
                <a:latin typeface="Calibri" pitchFamily="34" charset="0"/>
                <a:cs typeface="Calibri" pitchFamily="34" charset="0"/>
              </a:rPr>
              <a:t>, and alluvial calcarenite </a:t>
            </a:r>
            <a:r>
              <a:rPr lang="en-US" sz="1800" b="1" dirty="0" smtClean="0">
                <a:latin typeface="Calibri" pitchFamily="34" charset="0"/>
                <a:cs typeface="Calibri" pitchFamily="34" charset="0"/>
              </a:rPr>
              <a:t>(Figure 5)</a:t>
            </a:r>
            <a:endParaRPr lang="fr-FR" sz="1800" dirty="0" smtClean="0">
              <a:latin typeface="Calibri" pitchFamily="34" charset="0"/>
              <a:cs typeface="Calibri" pitchFamily="34" charset="0"/>
            </a:endParaRPr>
          </a:p>
          <a:p>
            <a:pPr algn="just"/>
            <a:r>
              <a:rPr lang="en-US" sz="1800" dirty="0" smtClean="0">
                <a:latin typeface="Calibri" pitchFamily="34" charset="0"/>
                <a:cs typeface="Calibri" pitchFamily="34" charset="0"/>
              </a:rPr>
              <a:t>- </a:t>
            </a:r>
            <a:r>
              <a:rPr lang="en-US" sz="1800" dirty="0" smtClean="0"/>
              <a:t>Recrystallized calcarenites, with a very tough limestone cement;</a:t>
            </a:r>
            <a:r>
              <a:rPr lang="en-US" sz="1800" b="1" dirty="0" smtClean="0">
                <a:latin typeface="Calibri" pitchFamily="34" charset="0"/>
                <a:cs typeface="Calibri" pitchFamily="34" charset="0"/>
              </a:rPr>
              <a:t>(Figure 6).</a:t>
            </a:r>
            <a:endParaRPr lang="fr-FR" sz="1800" dirty="0" smtClean="0">
              <a:latin typeface="Calibri" pitchFamily="34" charset="0"/>
              <a:cs typeface="Calibri" pitchFamily="34" charset="0"/>
            </a:endParaRPr>
          </a:p>
          <a:p>
            <a:pPr algn="just"/>
            <a:r>
              <a:rPr lang="en-US" sz="1800" dirty="0" smtClean="0">
                <a:latin typeface="Calibri" pitchFamily="34" charset="0"/>
                <a:cs typeface="Calibri" pitchFamily="34" charset="0"/>
              </a:rPr>
              <a:t>  </a:t>
            </a:r>
          </a:p>
          <a:p>
            <a:pPr algn="just">
              <a:buFontTx/>
              <a:buChar char="-"/>
            </a:pPr>
            <a:endParaRPr lang="en-US" sz="1800" dirty="0" smtClean="0">
              <a:latin typeface="Calibri" pitchFamily="34" charset="0"/>
              <a:cs typeface="Calibri" pitchFamily="34" charset="0"/>
            </a:endParaRPr>
          </a:p>
          <a:p>
            <a:pPr marL="0" lvl="2" algn="just"/>
            <a:endParaRPr lang="fr-FR" sz="1800" dirty="0" smtClean="0">
              <a:latin typeface="Calibri" pitchFamily="34" charset="0"/>
              <a:cs typeface="Calibri" pitchFamily="34" charset="0"/>
            </a:endParaRPr>
          </a:p>
          <a:p>
            <a:endParaRPr lang="fr-FR" sz="1800" dirty="0" smtClean="0">
              <a:latin typeface="Calibri" pitchFamily="34" charset="0"/>
              <a:cs typeface="Calibri" pitchFamily="34" charset="0"/>
            </a:endParaRPr>
          </a:p>
          <a:p>
            <a:pPr marL="0" lvl="2"/>
            <a:endParaRPr lang="fr-FR" sz="1800" dirty="0" smtClean="0">
              <a:latin typeface="Calibri" pitchFamily="34" charset="0"/>
              <a:cs typeface="Calibri" pitchFamily="34" charset="0"/>
            </a:endParaRPr>
          </a:p>
          <a:p>
            <a:endParaRPr lang="fr-FR" sz="1800" dirty="0" smtClean="0">
              <a:latin typeface="Calibri" pitchFamily="34" charset="0"/>
              <a:cs typeface="Calibri" pitchFamily="34" charset="0"/>
            </a:endParaRPr>
          </a:p>
          <a:p>
            <a:endParaRPr lang="fr-FR" sz="1800" dirty="0">
              <a:latin typeface="Calibri" pitchFamily="34" charset="0"/>
              <a:cs typeface="Calibri" pitchFamily="34" charset="0"/>
            </a:endParaRPr>
          </a:p>
        </p:txBody>
      </p:sp>
      <p:sp>
        <p:nvSpPr>
          <p:cNvPr id="48" name="ZoneTexte 47"/>
          <p:cNvSpPr txBox="1"/>
          <p:nvPr/>
        </p:nvSpPr>
        <p:spPr>
          <a:xfrm>
            <a:off x="14740285" y="9242747"/>
            <a:ext cx="2968489" cy="347779"/>
          </a:xfrm>
          <a:prstGeom prst="rect">
            <a:avLst/>
          </a:prstGeom>
          <a:noFill/>
        </p:spPr>
        <p:txBody>
          <a:bodyPr wrap="none" lIns="70096" tIns="35048" rIns="70096" bIns="35048" rtlCol="0">
            <a:spAutoFit/>
          </a:bodyPr>
          <a:lstStyle/>
          <a:p>
            <a:r>
              <a:rPr lang="fr-FR" sz="1800" b="1" u="sng" dirty="0" smtClean="0">
                <a:latin typeface="Calibri" pitchFamily="34" charset="0"/>
                <a:cs typeface="Calibri" pitchFamily="34" charset="0"/>
              </a:rPr>
              <a:t>ENVIRONMENTAL DIAGNOSIS</a:t>
            </a:r>
            <a:endParaRPr lang="fr-FR" sz="1800" b="1" u="sng" dirty="0">
              <a:latin typeface="Calibri" pitchFamily="34" charset="0"/>
              <a:cs typeface="Calibri" pitchFamily="34" charset="0"/>
            </a:endParaRPr>
          </a:p>
        </p:txBody>
      </p:sp>
      <p:sp>
        <p:nvSpPr>
          <p:cNvPr id="49" name="ZoneTexte 48"/>
          <p:cNvSpPr txBox="1"/>
          <p:nvPr/>
        </p:nvSpPr>
        <p:spPr>
          <a:xfrm>
            <a:off x="14740285" y="9602787"/>
            <a:ext cx="3744416" cy="5056761"/>
          </a:xfrm>
          <a:prstGeom prst="rect">
            <a:avLst/>
          </a:prstGeom>
          <a:noFill/>
        </p:spPr>
        <p:txBody>
          <a:bodyPr wrap="square" lIns="70096" tIns="35048" rIns="70096" bIns="35048" rtlCol="0">
            <a:spAutoFit/>
          </a:bodyPr>
          <a:lstStyle/>
          <a:p>
            <a:pPr lvl="0" algn="just">
              <a:buFontTx/>
              <a:buChar char="-"/>
            </a:pPr>
            <a:r>
              <a:rPr lang="en-US" sz="1800" dirty="0" smtClean="0">
                <a:latin typeface="Calibri" pitchFamily="34" charset="0"/>
                <a:cs typeface="Calibri" pitchFamily="34" charset="0"/>
              </a:rPr>
              <a:t> Uncontrolled exploitation without phasing plan;</a:t>
            </a:r>
            <a:endParaRPr lang="fr-FR" sz="1800" dirty="0" smtClean="0">
              <a:latin typeface="Calibri" pitchFamily="34" charset="0"/>
              <a:cs typeface="Calibri" pitchFamily="34" charset="0"/>
            </a:endParaRPr>
          </a:p>
          <a:p>
            <a:pPr lvl="0" algn="just">
              <a:buFontTx/>
              <a:buChar char="-"/>
            </a:pPr>
            <a:r>
              <a:rPr lang="en-US" sz="1800" dirty="0" smtClean="0">
                <a:latin typeface="Calibri" pitchFamily="34" charset="0"/>
                <a:cs typeface="Calibri" pitchFamily="34" charset="0"/>
              </a:rPr>
              <a:t> Operating permits are not accompanied by achievement plans;</a:t>
            </a:r>
            <a:endParaRPr lang="fr-FR" sz="1800" dirty="0" smtClean="0">
              <a:latin typeface="Calibri" pitchFamily="34" charset="0"/>
              <a:cs typeface="Calibri" pitchFamily="34" charset="0"/>
            </a:endParaRPr>
          </a:p>
          <a:p>
            <a:pPr lvl="0" algn="just">
              <a:buFontTx/>
              <a:buChar char="-"/>
            </a:pPr>
            <a:r>
              <a:rPr lang="en-US" sz="1800" dirty="0" smtClean="0">
                <a:latin typeface="Calibri" pitchFamily="34" charset="0"/>
                <a:cs typeface="Calibri" pitchFamily="34" charset="0"/>
              </a:rPr>
              <a:t> The stiff quarry faces that can reach 20m are abandoned without support steps and the risk of landslides is high due to the friable nature of rocks especially with weathering;</a:t>
            </a:r>
            <a:endParaRPr lang="fr-FR" sz="1800" dirty="0" smtClean="0">
              <a:latin typeface="Calibri" pitchFamily="34" charset="0"/>
              <a:cs typeface="Calibri" pitchFamily="34" charset="0"/>
            </a:endParaRPr>
          </a:p>
          <a:p>
            <a:pPr lvl="0" algn="just">
              <a:buFontTx/>
              <a:buChar char="-"/>
            </a:pPr>
            <a:r>
              <a:rPr lang="en-US" sz="1800" dirty="0" smtClean="0">
                <a:latin typeface="Calibri" pitchFamily="34" charset="0"/>
                <a:cs typeface="Calibri" pitchFamily="34" charset="0"/>
              </a:rPr>
              <a:t> Flow of sewage channels in quarries (Quarry of Ouled Chaoui) </a:t>
            </a:r>
            <a:r>
              <a:rPr lang="en-US" sz="1800" b="1" dirty="0" smtClean="0">
                <a:latin typeface="Calibri" pitchFamily="34" charset="0"/>
                <a:cs typeface="Calibri" pitchFamily="34" charset="0"/>
              </a:rPr>
              <a:t>(Figure 9);</a:t>
            </a:r>
            <a:endParaRPr lang="fr-FR" sz="1800" dirty="0" smtClean="0">
              <a:latin typeface="Calibri" pitchFamily="34" charset="0"/>
              <a:cs typeface="Calibri" pitchFamily="34" charset="0"/>
            </a:endParaRPr>
          </a:p>
          <a:p>
            <a:pPr lvl="0" algn="just">
              <a:buFontTx/>
              <a:buChar char="-"/>
            </a:pPr>
            <a:r>
              <a:rPr lang="en-US" sz="1800" dirty="0" smtClean="0">
                <a:latin typeface="Calibri" pitchFamily="34" charset="0"/>
                <a:cs typeface="Calibri" pitchFamily="34" charset="0"/>
              </a:rPr>
              <a:t> Presence of crevasses after the end of operation which become a settling wastewater </a:t>
            </a:r>
            <a:r>
              <a:rPr lang="en-US" sz="1800" b="1" dirty="0" smtClean="0">
                <a:latin typeface="Calibri" pitchFamily="34" charset="0"/>
                <a:cs typeface="Calibri" pitchFamily="34" charset="0"/>
              </a:rPr>
              <a:t>(Figures 10 and 11);</a:t>
            </a:r>
          </a:p>
          <a:p>
            <a:pPr lvl="0" algn="just">
              <a:buFontTx/>
              <a:buChar char="-"/>
            </a:pPr>
            <a:r>
              <a:rPr lang="en-US" sz="1800" b="1" dirty="0" smtClean="0">
                <a:latin typeface="Calibri" pitchFamily="34" charset="0"/>
                <a:cs typeface="Calibri" pitchFamily="34" charset="0"/>
              </a:rPr>
              <a:t> </a:t>
            </a:r>
            <a:r>
              <a:rPr lang="en-US" sz="1800" dirty="0" smtClean="0">
                <a:latin typeface="Calibri" pitchFamily="34" charset="0"/>
                <a:cs typeface="Calibri" pitchFamily="34" charset="0"/>
              </a:rPr>
              <a:t>Abandoned quarries without redevelopment or rehabilitation </a:t>
            </a:r>
            <a:r>
              <a:rPr lang="en-US" sz="1800" b="1" dirty="0" smtClean="0">
                <a:latin typeface="Calibri" pitchFamily="34" charset="0"/>
                <a:cs typeface="Calibri" pitchFamily="34" charset="0"/>
              </a:rPr>
              <a:t>(Figure 12)</a:t>
            </a:r>
            <a:r>
              <a:rPr lang="en-US" sz="1800" dirty="0" smtClean="0">
                <a:latin typeface="Calibri" pitchFamily="34" charset="0"/>
                <a:cs typeface="Calibri" pitchFamily="34" charset="0"/>
              </a:rPr>
              <a:t>;</a:t>
            </a:r>
            <a:endParaRPr lang="fr-FR" sz="1800" b="1" dirty="0" smtClean="0">
              <a:latin typeface="Calibri" pitchFamily="34" charset="0"/>
              <a:cs typeface="Calibri" pitchFamily="34" charset="0"/>
            </a:endParaRPr>
          </a:p>
          <a:p>
            <a:pPr algn="just"/>
            <a:endParaRPr lang="fr-FR" sz="1800" dirty="0">
              <a:latin typeface="Calibri" pitchFamily="34" charset="0"/>
              <a:cs typeface="Calibri" pitchFamily="34" charset="0"/>
            </a:endParaRPr>
          </a:p>
        </p:txBody>
      </p:sp>
      <p:sp>
        <p:nvSpPr>
          <p:cNvPr id="52" name="ZoneTexte 51"/>
          <p:cNvSpPr txBox="1"/>
          <p:nvPr/>
        </p:nvSpPr>
        <p:spPr>
          <a:xfrm>
            <a:off x="14596269" y="14715355"/>
            <a:ext cx="6697154" cy="5056761"/>
          </a:xfrm>
          <a:prstGeom prst="rect">
            <a:avLst/>
          </a:prstGeom>
          <a:noFill/>
        </p:spPr>
        <p:txBody>
          <a:bodyPr wrap="square" lIns="70096" tIns="35048" rIns="70096" bIns="35048" rtlCol="0">
            <a:spAutoFit/>
          </a:bodyPr>
          <a:lstStyle/>
          <a:p>
            <a:r>
              <a:rPr lang="fr-FR" sz="1800" b="1" dirty="0" smtClean="0">
                <a:latin typeface="Calibri" pitchFamily="34" charset="0"/>
                <a:cs typeface="Calibri" pitchFamily="34" charset="0"/>
              </a:rPr>
              <a:t> </a:t>
            </a:r>
            <a:r>
              <a:rPr lang="fr-FR" sz="1800" b="1" u="sng" dirty="0" smtClean="0">
                <a:latin typeface="Calibri" pitchFamily="34" charset="0"/>
                <a:cs typeface="Calibri" pitchFamily="34" charset="0"/>
              </a:rPr>
              <a:t>THE ENVIRONMENTAL IMPACT OF QUARRIES</a:t>
            </a:r>
          </a:p>
          <a:p>
            <a:endParaRPr lang="fr-FR" sz="1800" dirty="0" smtClean="0">
              <a:latin typeface="Calibri" pitchFamily="34" charset="0"/>
              <a:cs typeface="Calibri" pitchFamily="34" charset="0"/>
            </a:endParaRPr>
          </a:p>
          <a:p>
            <a:pPr marL="0" lvl="2" algn="just">
              <a:buFont typeface="Wingdings" pitchFamily="2" charset="2"/>
              <a:buChar char="v"/>
            </a:pPr>
            <a:r>
              <a:rPr lang="fr-FR" sz="1800" b="1" dirty="0" smtClean="0">
                <a:solidFill>
                  <a:schemeClr val="accent2"/>
                </a:solidFill>
                <a:latin typeface="Calibri" pitchFamily="34" charset="0"/>
                <a:cs typeface="Calibri" pitchFamily="34" charset="0"/>
              </a:rPr>
              <a:t>Noise Pollution </a:t>
            </a:r>
          </a:p>
          <a:p>
            <a:pPr marL="0" lvl="2" algn="just"/>
            <a:endParaRPr lang="fr-FR" sz="1800" b="1" dirty="0" smtClean="0">
              <a:solidFill>
                <a:schemeClr val="accent2"/>
              </a:solidFill>
              <a:latin typeface="Calibri" pitchFamily="34" charset="0"/>
              <a:cs typeface="Calibri" pitchFamily="34" charset="0"/>
            </a:endParaRPr>
          </a:p>
          <a:p>
            <a:r>
              <a:rPr lang="fr-FR" sz="1800" dirty="0" smtClean="0">
                <a:solidFill>
                  <a:schemeClr val="tx2"/>
                </a:solidFill>
                <a:latin typeface="Calibri" pitchFamily="34" charset="0"/>
                <a:cs typeface="Calibri" pitchFamily="34" charset="0"/>
              </a:rPr>
              <a:t> - </a:t>
            </a:r>
            <a:r>
              <a:rPr lang="en-US" sz="1800" dirty="0" smtClean="0">
                <a:latin typeface="Calibri" pitchFamily="34" charset="0"/>
                <a:cs typeface="Calibri" pitchFamily="34" charset="0"/>
              </a:rPr>
              <a:t>Compressors, blasting, hammers, crushers, and the movement of</a:t>
            </a:r>
          </a:p>
          <a:p>
            <a:r>
              <a:rPr lang="en-US" sz="1800" dirty="0" smtClean="0">
                <a:latin typeface="Calibri" pitchFamily="34" charset="0"/>
                <a:cs typeface="Calibri" pitchFamily="34" charset="0"/>
              </a:rPr>
              <a:t>    transport vehicles. </a:t>
            </a:r>
          </a:p>
          <a:p>
            <a:r>
              <a:rPr lang="en-US" sz="1800" dirty="0" smtClean="0">
                <a:latin typeface="Calibri" pitchFamily="34" charset="0"/>
                <a:cs typeface="Calibri" pitchFamily="34" charset="0"/>
              </a:rPr>
              <a:t> - The noise vibration that spreads through the air, is characterized by</a:t>
            </a:r>
          </a:p>
          <a:p>
            <a:r>
              <a:rPr lang="en-US" sz="1800" dirty="0" smtClean="0">
                <a:latin typeface="Calibri" pitchFamily="34" charset="0"/>
                <a:cs typeface="Calibri" pitchFamily="34" charset="0"/>
              </a:rPr>
              <a:t>   its intensity, beyond 85 decibels (dB), presents a risk to hearing.</a:t>
            </a:r>
          </a:p>
          <a:p>
            <a:endParaRPr lang="en-US" sz="1800" dirty="0" smtClean="0">
              <a:latin typeface="Calibri" pitchFamily="34" charset="0"/>
              <a:cs typeface="Calibri" pitchFamily="34" charset="0"/>
            </a:endParaRPr>
          </a:p>
          <a:p>
            <a:pPr marL="0" lvl="2" algn="just">
              <a:buFont typeface="Wingdings" pitchFamily="2" charset="2"/>
              <a:buChar char="v"/>
            </a:pPr>
            <a:r>
              <a:rPr lang="en-US" sz="1800" b="1" dirty="0" smtClean="0">
                <a:solidFill>
                  <a:schemeClr val="accent2"/>
                </a:solidFill>
                <a:latin typeface="Calibri" pitchFamily="34" charset="0"/>
                <a:cs typeface="Calibri" pitchFamily="34" charset="0"/>
              </a:rPr>
              <a:t>Air Pollution</a:t>
            </a:r>
          </a:p>
          <a:p>
            <a:r>
              <a:rPr lang="en-US" sz="1800" dirty="0" smtClean="0">
                <a:solidFill>
                  <a:schemeClr val="tx2"/>
                </a:solidFill>
                <a:latin typeface="Calibri" pitchFamily="34" charset="0"/>
                <a:cs typeface="Calibri" pitchFamily="34" charset="0"/>
              </a:rPr>
              <a:t> </a:t>
            </a:r>
            <a:r>
              <a:rPr lang="en-US" sz="1800" dirty="0" smtClean="0">
                <a:latin typeface="Calibri" pitchFamily="34" charset="0"/>
                <a:cs typeface="Calibri" pitchFamily="34" charset="0"/>
              </a:rPr>
              <a:t>- Dust: Related to the use and transport of materials.</a:t>
            </a:r>
          </a:p>
          <a:p>
            <a:pPr algn="just"/>
            <a:r>
              <a:rPr lang="en-US" sz="1800" dirty="0" smtClean="0">
                <a:latin typeface="Calibri" pitchFamily="34" charset="0"/>
                <a:cs typeface="Calibri" pitchFamily="34" charset="0"/>
              </a:rPr>
              <a:t> - Gases: vehicles and engines fueled with diesel fumes and blasting.</a:t>
            </a:r>
          </a:p>
          <a:p>
            <a:endParaRPr lang="en-US" sz="1800" dirty="0" smtClean="0">
              <a:latin typeface="Calibri" pitchFamily="34" charset="0"/>
              <a:cs typeface="Calibri" pitchFamily="34" charset="0"/>
            </a:endParaRPr>
          </a:p>
          <a:p>
            <a:pPr marL="0" lvl="2" algn="just"/>
            <a:endParaRPr lang="en-US" sz="1800" b="1" dirty="0" smtClean="0">
              <a:solidFill>
                <a:schemeClr val="accent2"/>
              </a:solidFill>
              <a:latin typeface="Calibri" pitchFamily="34" charset="0"/>
              <a:cs typeface="Calibri" pitchFamily="34" charset="0"/>
            </a:endParaRPr>
          </a:p>
          <a:p>
            <a:endParaRPr lang="en-US" sz="1800" dirty="0" smtClean="0">
              <a:solidFill>
                <a:schemeClr val="tx2"/>
              </a:solidFill>
              <a:latin typeface="Calibri" pitchFamily="34" charset="0"/>
              <a:cs typeface="Calibri" pitchFamily="34" charset="0"/>
            </a:endParaRPr>
          </a:p>
          <a:p>
            <a:endParaRPr lang="en-US" sz="1800" dirty="0" smtClean="0">
              <a:latin typeface="Calibri" pitchFamily="34" charset="0"/>
              <a:cs typeface="Calibri" pitchFamily="34" charset="0"/>
            </a:endParaRPr>
          </a:p>
          <a:p>
            <a:pPr marL="0" lvl="2" algn="just"/>
            <a:endParaRPr lang="en-US" sz="1800" dirty="0" smtClean="0">
              <a:latin typeface="Calibri" pitchFamily="34" charset="0"/>
              <a:cs typeface="Calibri" pitchFamily="34" charset="0"/>
            </a:endParaRPr>
          </a:p>
          <a:p>
            <a:pPr>
              <a:buFont typeface="Wingdings" pitchFamily="2" charset="2"/>
              <a:buChar char="v"/>
            </a:pPr>
            <a:endParaRPr lang="fr-FR" sz="1800" dirty="0" smtClean="0">
              <a:latin typeface="Calibri" pitchFamily="34" charset="0"/>
              <a:cs typeface="Calibri" pitchFamily="34" charset="0"/>
            </a:endParaRPr>
          </a:p>
        </p:txBody>
      </p:sp>
      <p:sp>
        <p:nvSpPr>
          <p:cNvPr id="53" name="ZoneTexte 52"/>
          <p:cNvSpPr txBox="1"/>
          <p:nvPr/>
        </p:nvSpPr>
        <p:spPr>
          <a:xfrm>
            <a:off x="27197669" y="3338091"/>
            <a:ext cx="10513168" cy="4087265"/>
          </a:xfrm>
          <a:prstGeom prst="rect">
            <a:avLst/>
          </a:prstGeom>
          <a:noFill/>
        </p:spPr>
        <p:txBody>
          <a:bodyPr wrap="square" lIns="70096" tIns="35048" rIns="70096" bIns="35048" rtlCol="0">
            <a:spAutoFit/>
          </a:bodyPr>
          <a:lstStyle/>
          <a:p>
            <a:pPr algn="just"/>
            <a:r>
              <a:rPr lang="fr-FR" sz="1800" b="1" dirty="0" smtClean="0">
                <a:latin typeface="Calibri" pitchFamily="34" charset="0"/>
                <a:cs typeface="Calibri" pitchFamily="34" charset="0"/>
              </a:rPr>
              <a:t> </a:t>
            </a:r>
            <a:r>
              <a:rPr lang="fr-FR" sz="1800" b="1" u="sng" dirty="0" smtClean="0">
                <a:latin typeface="Calibri" pitchFamily="34" charset="0"/>
                <a:cs typeface="Calibri" pitchFamily="34" charset="0"/>
              </a:rPr>
              <a:t>ATTENUATION AND COMPENSATION</a:t>
            </a:r>
          </a:p>
          <a:p>
            <a:pPr algn="just"/>
            <a:endParaRPr lang="fr-FR" sz="1800" b="1" u="sng" dirty="0" smtClean="0">
              <a:latin typeface="Calibri" pitchFamily="34" charset="0"/>
              <a:cs typeface="Calibri" pitchFamily="34" charset="0"/>
            </a:endParaRPr>
          </a:p>
          <a:p>
            <a:pPr algn="just"/>
            <a:r>
              <a:rPr lang="en-US" sz="1800" dirty="0" smtClean="0">
                <a:latin typeface="Calibri" pitchFamily="34" charset="0"/>
                <a:cs typeface="Calibri" pitchFamily="34" charset="0"/>
              </a:rPr>
              <a:t> - Use of quieter machinery and covers for vehicles;</a:t>
            </a:r>
          </a:p>
          <a:p>
            <a:pPr algn="just">
              <a:lnSpc>
                <a:spcPct val="150000"/>
              </a:lnSpc>
            </a:pPr>
            <a:r>
              <a:rPr lang="en-US" sz="1800" dirty="0" smtClean="0">
                <a:latin typeface="Calibri" pitchFamily="34" charset="0"/>
                <a:cs typeface="Calibri" pitchFamily="34" charset="0"/>
              </a:rPr>
              <a:t> - Implementation of screens of trees around the site to reduce the impact of dust emissions;</a:t>
            </a:r>
          </a:p>
          <a:p>
            <a:pPr algn="just">
              <a:lnSpc>
                <a:spcPct val="150000"/>
              </a:lnSpc>
            </a:pPr>
            <a:r>
              <a:rPr lang="en-US" sz="1800" dirty="0" smtClean="0">
                <a:latin typeface="Calibri" pitchFamily="34" charset="0"/>
                <a:cs typeface="Calibri" pitchFamily="34" charset="0"/>
              </a:rPr>
              <a:t> - Watering pathways, planting on bare surfaces and the use of binding agents to dust;</a:t>
            </a:r>
          </a:p>
          <a:p>
            <a:pPr algn="just">
              <a:lnSpc>
                <a:spcPct val="150000"/>
              </a:lnSpc>
            </a:pPr>
            <a:r>
              <a:rPr lang="en-US" sz="1800" dirty="0" smtClean="0">
                <a:latin typeface="Calibri" pitchFamily="34" charset="0"/>
                <a:cs typeface="Calibri" pitchFamily="34" charset="0"/>
              </a:rPr>
              <a:t> - Implementation of exhaust filters for vehicles and engines fueled with diesel;</a:t>
            </a:r>
          </a:p>
          <a:p>
            <a:pPr algn="just">
              <a:lnSpc>
                <a:spcPct val="150000"/>
              </a:lnSpc>
            </a:pPr>
            <a:r>
              <a:rPr lang="en-US" sz="1800" dirty="0" smtClean="0">
                <a:latin typeface="Calibri" pitchFamily="34" charset="0"/>
                <a:cs typeface="Calibri" pitchFamily="34" charset="0"/>
              </a:rPr>
              <a:t> - Machinery and transportation vehicles, materials should be kept in good working in order to prevent oil </a:t>
            </a:r>
          </a:p>
          <a:p>
            <a:pPr algn="just">
              <a:lnSpc>
                <a:spcPct val="150000"/>
              </a:lnSpc>
            </a:pPr>
            <a:r>
              <a:rPr lang="en-US" sz="1800" dirty="0" smtClean="0">
                <a:latin typeface="Calibri" pitchFamily="34" charset="0"/>
                <a:cs typeface="Calibri" pitchFamily="34" charset="0"/>
              </a:rPr>
              <a:t>    leaks and seepage into the groundwater;</a:t>
            </a:r>
          </a:p>
          <a:p>
            <a:pPr algn="just">
              <a:lnSpc>
                <a:spcPct val="150000"/>
              </a:lnSpc>
            </a:pPr>
            <a:r>
              <a:rPr lang="en-US" sz="1800" dirty="0" smtClean="0">
                <a:latin typeface="Calibri" pitchFamily="34" charset="0"/>
                <a:cs typeface="Calibri" pitchFamily="34" charset="0"/>
              </a:rPr>
              <a:t>  - A site development, accompanied by the addition of vegetation and tree planting, to improve aesthetics,</a:t>
            </a:r>
          </a:p>
          <a:p>
            <a:pPr algn="just">
              <a:lnSpc>
                <a:spcPct val="150000"/>
              </a:lnSpc>
            </a:pPr>
            <a:r>
              <a:rPr lang="en-US" sz="1800" dirty="0" smtClean="0">
                <a:latin typeface="Calibri" pitchFamily="34" charset="0"/>
                <a:cs typeface="Calibri" pitchFamily="34" charset="0"/>
              </a:rPr>
              <a:t>     minimize erosion and prevent rock falls;</a:t>
            </a:r>
          </a:p>
          <a:p>
            <a:pPr algn="just"/>
            <a:endParaRPr lang="fr-FR" sz="1800" dirty="0" smtClean="0">
              <a:latin typeface="Calibri" pitchFamily="34" charset="0"/>
              <a:cs typeface="Calibri" pitchFamily="34" charset="0"/>
            </a:endParaRPr>
          </a:p>
        </p:txBody>
      </p:sp>
      <p:sp>
        <p:nvSpPr>
          <p:cNvPr id="54" name="ZoneTexte 53"/>
          <p:cNvSpPr txBox="1"/>
          <p:nvPr/>
        </p:nvSpPr>
        <p:spPr>
          <a:xfrm>
            <a:off x="27341685" y="7226523"/>
            <a:ext cx="1538097" cy="624778"/>
          </a:xfrm>
          <a:prstGeom prst="rect">
            <a:avLst/>
          </a:prstGeom>
          <a:noFill/>
        </p:spPr>
        <p:txBody>
          <a:bodyPr wrap="none" lIns="70096" tIns="35048" rIns="70096" bIns="35048" rtlCol="0">
            <a:spAutoFit/>
          </a:bodyPr>
          <a:lstStyle/>
          <a:p>
            <a:r>
              <a:rPr lang="fr-FR" sz="1800" b="1" u="sng" dirty="0" smtClean="0">
                <a:latin typeface="Calibri" pitchFamily="34" charset="0"/>
                <a:cs typeface="Calibri" pitchFamily="34" charset="0"/>
              </a:rPr>
              <a:t>GEODATABASE</a:t>
            </a:r>
          </a:p>
          <a:p>
            <a:r>
              <a:rPr lang="fr-FR" sz="1800" dirty="0" smtClean="0">
                <a:latin typeface="Calibri" pitchFamily="34" charset="0"/>
                <a:cs typeface="Calibri" pitchFamily="34" charset="0"/>
              </a:rPr>
              <a:t> </a:t>
            </a:r>
            <a:endParaRPr lang="fr-FR" sz="1800" dirty="0">
              <a:latin typeface="Calibri" pitchFamily="34" charset="0"/>
              <a:cs typeface="Calibri" pitchFamily="34" charset="0"/>
            </a:endParaRPr>
          </a:p>
        </p:txBody>
      </p:sp>
      <p:pic>
        <p:nvPicPr>
          <p:cNvPr id="13" name="Picture 4"/>
          <p:cNvPicPr>
            <a:picLocks noChangeAspect="1" noChangeArrowheads="1"/>
          </p:cNvPicPr>
          <p:nvPr/>
        </p:nvPicPr>
        <p:blipFill>
          <a:blip r:embed="rId5" cstate="print"/>
          <a:srcRect/>
          <a:stretch>
            <a:fillRect/>
          </a:stretch>
        </p:blipFill>
        <p:spPr bwMode="auto">
          <a:xfrm>
            <a:off x="33894413" y="9458771"/>
            <a:ext cx="3736570" cy="2016546"/>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65100" prst="coolSlant"/>
          </a:sp3d>
        </p:spPr>
      </p:pic>
      <p:sp>
        <p:nvSpPr>
          <p:cNvPr id="60" name="ZoneTexte 59"/>
          <p:cNvSpPr txBox="1"/>
          <p:nvPr/>
        </p:nvSpPr>
        <p:spPr>
          <a:xfrm>
            <a:off x="27341685" y="10394875"/>
            <a:ext cx="6439754" cy="3948765"/>
          </a:xfrm>
          <a:prstGeom prst="rect">
            <a:avLst/>
          </a:prstGeom>
          <a:noFill/>
        </p:spPr>
        <p:txBody>
          <a:bodyPr wrap="square" lIns="70096" tIns="35048" rIns="70096" bIns="35048" rtlCol="0">
            <a:spAutoFit/>
          </a:bodyPr>
          <a:lstStyle/>
          <a:p>
            <a:pPr algn="just">
              <a:buFont typeface="Wingdings" pitchFamily="2" charset="2"/>
              <a:buChar char="v"/>
            </a:pPr>
            <a:r>
              <a:rPr lang="fr-FR" sz="1800" b="1" dirty="0" smtClean="0">
                <a:solidFill>
                  <a:schemeClr val="accent2"/>
                </a:solidFill>
                <a:latin typeface="Calibri" pitchFamily="34" charset="0"/>
                <a:cs typeface="Calibri" pitchFamily="34" charset="0"/>
              </a:rPr>
              <a:t>Feature Class </a:t>
            </a:r>
            <a:endParaRPr lang="fr-FR" sz="1800" dirty="0" smtClean="0">
              <a:solidFill>
                <a:schemeClr val="tx2"/>
              </a:solidFill>
              <a:latin typeface="Calibri" pitchFamily="34" charset="0"/>
              <a:cs typeface="Calibri" pitchFamily="34" charset="0"/>
            </a:endParaRPr>
          </a:p>
          <a:p>
            <a:pPr algn="just">
              <a:buFontTx/>
              <a:buChar char="-"/>
            </a:pPr>
            <a:r>
              <a:rPr lang="fr-FR" sz="1800" b="1" i="1" dirty="0" smtClean="0">
                <a:solidFill>
                  <a:schemeClr val="accent1">
                    <a:lumMod val="50000"/>
                  </a:schemeClr>
                </a:solidFill>
                <a:latin typeface="Calibri" pitchFamily="34" charset="0"/>
                <a:cs typeface="Calibri" pitchFamily="34" charset="0"/>
              </a:rPr>
              <a:t> </a:t>
            </a:r>
            <a:r>
              <a:rPr lang="fr-FR" sz="1800" b="1" i="1" u="sng" dirty="0" smtClean="0">
                <a:solidFill>
                  <a:schemeClr val="accent1">
                    <a:lumMod val="50000"/>
                  </a:schemeClr>
                </a:solidFill>
                <a:latin typeface="Calibri" pitchFamily="34" charset="0"/>
                <a:cs typeface="Calibri" pitchFamily="34" charset="0"/>
              </a:rPr>
              <a:t>Road Networks</a:t>
            </a:r>
            <a:r>
              <a:rPr lang="fr-FR" sz="1800" dirty="0" smtClean="0">
                <a:solidFill>
                  <a:schemeClr val="tx2"/>
                </a:solidFill>
                <a:latin typeface="Calibri" pitchFamily="34" charset="0"/>
                <a:cs typeface="Calibri" pitchFamily="34" charset="0"/>
              </a:rPr>
              <a:t>: </a:t>
            </a:r>
            <a:r>
              <a:rPr lang="fr-FR" sz="1800" dirty="0" smtClean="0">
                <a:latin typeface="Calibri" pitchFamily="34" charset="0"/>
                <a:cs typeface="Calibri" pitchFamily="34" charset="0"/>
              </a:rPr>
              <a:t>the network </a:t>
            </a:r>
            <a:r>
              <a:rPr lang="en-US" sz="1800" dirty="0" smtClean="0">
                <a:latin typeface="Calibri" pitchFamily="34" charset="0"/>
                <a:cs typeface="Calibri" pitchFamily="34" charset="0"/>
              </a:rPr>
              <a:t>covering the entire region Abda-Doukkala, main roads</a:t>
            </a:r>
          </a:p>
          <a:p>
            <a:pPr algn="just">
              <a:buFontTx/>
              <a:buChar char="-"/>
            </a:pPr>
            <a:endParaRPr lang="fr-FR" sz="1800" dirty="0" smtClean="0">
              <a:latin typeface="Calibri" pitchFamily="34" charset="0"/>
              <a:cs typeface="Calibri" pitchFamily="34" charset="0"/>
            </a:endParaRPr>
          </a:p>
          <a:p>
            <a:pPr algn="just">
              <a:buFontTx/>
              <a:buChar char="-"/>
            </a:pPr>
            <a:r>
              <a:rPr lang="fr-FR" sz="1800" b="1" i="1" dirty="0" smtClean="0">
                <a:solidFill>
                  <a:schemeClr val="accent1">
                    <a:lumMod val="50000"/>
                  </a:schemeClr>
                </a:solidFill>
                <a:latin typeface="Calibri" pitchFamily="34" charset="0"/>
                <a:cs typeface="Calibri" pitchFamily="34" charset="0"/>
              </a:rPr>
              <a:t> </a:t>
            </a:r>
            <a:r>
              <a:rPr lang="fr-FR" sz="1800" b="1" i="1" u="sng" dirty="0" smtClean="0">
                <a:solidFill>
                  <a:schemeClr val="accent1">
                    <a:lumMod val="50000"/>
                  </a:schemeClr>
                </a:solidFill>
                <a:latin typeface="Calibri" pitchFamily="34" charset="0"/>
                <a:cs typeface="Calibri" pitchFamily="34" charset="0"/>
              </a:rPr>
              <a:t>Communes</a:t>
            </a:r>
            <a:r>
              <a:rPr lang="fr-FR" sz="1800" b="1" i="1" dirty="0" smtClean="0">
                <a:solidFill>
                  <a:schemeClr val="accent1">
                    <a:lumMod val="50000"/>
                  </a:schemeClr>
                </a:solidFill>
                <a:latin typeface="Calibri" pitchFamily="34" charset="0"/>
                <a:cs typeface="Calibri" pitchFamily="34" charset="0"/>
              </a:rPr>
              <a:t>: </a:t>
            </a:r>
            <a:r>
              <a:rPr lang="en-US" sz="1800" dirty="0" smtClean="0">
                <a:latin typeface="Calibri" pitchFamily="34" charset="0"/>
                <a:cs typeface="Calibri" pitchFamily="34" charset="0"/>
              </a:rPr>
              <a:t>allow the user to set different quarries in their social and economic context. It  is of great use to work on impact  assessment, and  it contains a lot of information relating to the social and demographic context  </a:t>
            </a:r>
            <a:r>
              <a:rPr lang="en-US" sz="1800" b="1" dirty="0" smtClean="0">
                <a:latin typeface="Calibri" pitchFamily="34" charset="0"/>
                <a:cs typeface="Calibri" pitchFamily="34" charset="0"/>
              </a:rPr>
              <a:t>(Figure 15) </a:t>
            </a:r>
            <a:r>
              <a:rPr lang="en-US" sz="1800" dirty="0" smtClean="0">
                <a:latin typeface="Calibri" pitchFamily="34" charset="0"/>
                <a:cs typeface="Calibri" pitchFamily="34" charset="0"/>
              </a:rPr>
              <a:t>.</a:t>
            </a:r>
          </a:p>
          <a:p>
            <a:pPr algn="just"/>
            <a:endParaRPr lang="fr-FR" sz="1800" dirty="0" smtClean="0">
              <a:latin typeface="Calibri" pitchFamily="34" charset="0"/>
              <a:cs typeface="Calibri" pitchFamily="34" charset="0"/>
            </a:endParaRPr>
          </a:p>
          <a:p>
            <a:pPr algn="just">
              <a:buFontTx/>
              <a:buChar char="-"/>
            </a:pPr>
            <a:r>
              <a:rPr lang="fr-FR" sz="1800" b="1" i="1" dirty="0" smtClean="0">
                <a:solidFill>
                  <a:schemeClr val="accent1">
                    <a:lumMod val="50000"/>
                  </a:schemeClr>
                </a:solidFill>
                <a:latin typeface="Calibri" pitchFamily="34" charset="0"/>
                <a:cs typeface="Calibri" pitchFamily="34" charset="0"/>
              </a:rPr>
              <a:t> </a:t>
            </a:r>
            <a:r>
              <a:rPr lang="fr-FR" sz="1800" b="1" i="1" u="sng" dirty="0" smtClean="0">
                <a:solidFill>
                  <a:schemeClr val="accent1">
                    <a:lumMod val="50000"/>
                  </a:schemeClr>
                </a:solidFill>
                <a:latin typeface="Calibri" pitchFamily="34" charset="0"/>
                <a:cs typeface="Calibri" pitchFamily="34" charset="0"/>
              </a:rPr>
              <a:t>Quarries:</a:t>
            </a:r>
            <a:r>
              <a:rPr lang="fr-FR" sz="1800" b="1" dirty="0" smtClean="0">
                <a:solidFill>
                  <a:schemeClr val="accent1">
                    <a:lumMod val="50000"/>
                  </a:schemeClr>
                </a:solidFill>
                <a:latin typeface="Calibri" pitchFamily="34" charset="0"/>
                <a:cs typeface="Calibri" pitchFamily="34" charset="0"/>
              </a:rPr>
              <a:t> </a:t>
            </a:r>
            <a:r>
              <a:rPr lang="en-US" sz="1800" dirty="0" smtClean="0">
                <a:latin typeface="Calibri" pitchFamily="34" charset="0"/>
                <a:cs typeface="Calibri" pitchFamily="34" charset="0"/>
              </a:rPr>
              <a:t>This feature class includes all careers inventoried (Quarries in operation and abandoned quarries) </a:t>
            </a:r>
            <a:r>
              <a:rPr lang="en-US" sz="1800" b="1" dirty="0" smtClean="0">
                <a:latin typeface="Calibri" pitchFamily="34" charset="0"/>
                <a:cs typeface="Calibri" pitchFamily="34" charset="0"/>
              </a:rPr>
              <a:t>(Figure 16)</a:t>
            </a:r>
            <a:r>
              <a:rPr lang="en-US" sz="1800" dirty="0" smtClean="0">
                <a:latin typeface="Calibri" pitchFamily="34" charset="0"/>
                <a:cs typeface="Calibri" pitchFamily="34" charset="0"/>
              </a:rPr>
              <a:t>.</a:t>
            </a:r>
          </a:p>
          <a:p>
            <a:pPr algn="just">
              <a:buFontTx/>
              <a:buChar char="-"/>
            </a:pPr>
            <a:endParaRPr lang="fr-FR" sz="1800" dirty="0" smtClean="0">
              <a:latin typeface="Calibri" pitchFamily="34" charset="0"/>
              <a:cs typeface="Calibri" pitchFamily="34" charset="0"/>
            </a:endParaRPr>
          </a:p>
          <a:p>
            <a:pPr algn="just">
              <a:buFontTx/>
              <a:buChar char="-"/>
            </a:pPr>
            <a:r>
              <a:rPr lang="fr-FR" sz="1800" b="1" i="1" dirty="0" smtClean="0">
                <a:solidFill>
                  <a:schemeClr val="accent1">
                    <a:lumMod val="50000"/>
                  </a:schemeClr>
                </a:solidFill>
                <a:latin typeface="Calibri" pitchFamily="34" charset="0"/>
                <a:cs typeface="Calibri" pitchFamily="34" charset="0"/>
              </a:rPr>
              <a:t> </a:t>
            </a:r>
            <a:r>
              <a:rPr lang="fr-FR" sz="1800" b="1" i="1" u="sng" dirty="0" smtClean="0">
                <a:solidFill>
                  <a:schemeClr val="accent1">
                    <a:lumMod val="50000"/>
                  </a:schemeClr>
                </a:solidFill>
                <a:latin typeface="Calibri" pitchFamily="34" charset="0"/>
                <a:cs typeface="Calibri" pitchFamily="34" charset="0"/>
              </a:rPr>
              <a:t>Elevation:</a:t>
            </a:r>
            <a:r>
              <a:rPr lang="fr-FR" sz="1800" b="1" i="1" dirty="0" smtClean="0">
                <a:solidFill>
                  <a:schemeClr val="accent1">
                    <a:lumMod val="50000"/>
                  </a:schemeClr>
                </a:solidFill>
                <a:latin typeface="Calibri" pitchFamily="34" charset="0"/>
                <a:cs typeface="Calibri" pitchFamily="34" charset="0"/>
              </a:rPr>
              <a:t> </a:t>
            </a:r>
            <a:r>
              <a:rPr lang="en-US" sz="1800" dirty="0" smtClean="0">
                <a:latin typeface="Calibri" pitchFamily="34" charset="0"/>
                <a:cs typeface="Calibri" pitchFamily="34" charset="0"/>
              </a:rPr>
              <a:t>Topography of the entire region  of Abda-Doukkala is represented by the topographic elevations with 30m resolution.</a:t>
            </a:r>
            <a:endParaRPr lang="fr-FR" sz="1800" dirty="0" smtClean="0">
              <a:latin typeface="Calibri" pitchFamily="34" charset="0"/>
              <a:cs typeface="Calibri" pitchFamily="34" charset="0"/>
            </a:endParaRPr>
          </a:p>
        </p:txBody>
      </p:sp>
      <p:sp>
        <p:nvSpPr>
          <p:cNvPr id="68" name="ZoneTexte 67"/>
          <p:cNvSpPr txBox="1"/>
          <p:nvPr/>
        </p:nvSpPr>
        <p:spPr>
          <a:xfrm>
            <a:off x="27485701" y="16731579"/>
            <a:ext cx="10345679" cy="1732774"/>
          </a:xfrm>
          <a:prstGeom prst="rect">
            <a:avLst/>
          </a:prstGeom>
          <a:noFill/>
        </p:spPr>
        <p:txBody>
          <a:bodyPr wrap="square" lIns="70096" tIns="35048" rIns="70096" bIns="35048" rtlCol="0">
            <a:spAutoFit/>
          </a:bodyPr>
          <a:lstStyle/>
          <a:p>
            <a:pPr algn="just"/>
            <a:r>
              <a:rPr lang="fr-FR" sz="1800" b="1" dirty="0" smtClean="0">
                <a:latin typeface="Calibri" pitchFamily="34" charset="0"/>
                <a:cs typeface="Calibri" pitchFamily="34" charset="0"/>
              </a:rPr>
              <a:t> </a:t>
            </a:r>
            <a:r>
              <a:rPr lang="fr-FR" sz="1800" b="1" u="sng" dirty="0" smtClean="0">
                <a:latin typeface="Calibri" pitchFamily="34" charset="0"/>
                <a:cs typeface="Calibri" pitchFamily="34" charset="0"/>
              </a:rPr>
              <a:t>CONCLUSION</a:t>
            </a:r>
          </a:p>
          <a:p>
            <a:pPr algn="just"/>
            <a:endParaRPr lang="en-US" sz="1800" dirty="0" smtClean="0">
              <a:latin typeface="Calibri" pitchFamily="34" charset="0"/>
              <a:cs typeface="Calibri" pitchFamily="34" charset="0"/>
            </a:endParaRPr>
          </a:p>
          <a:p>
            <a:pPr algn="just"/>
            <a:r>
              <a:rPr lang="en-US" sz="1800" dirty="0" smtClean="0">
                <a:latin typeface="Calibri" pitchFamily="34" charset="0"/>
                <a:cs typeface="Calibri" pitchFamily="34" charset="0"/>
              </a:rPr>
              <a:t>Since 2009, an Environmental Impact Assessment has become mandatory in Morocco, for the granting of operating licenses because it allows to select the most appropriate alternatives, prevent pollution and use the best methods and techniques to reduce impacts. It also improves the integration of measures designed to eliminate or at least minimize conflicts  and impacts that the operation of quarries makes . </a:t>
            </a:r>
            <a:endParaRPr lang="fr-FR" sz="1800" dirty="0">
              <a:latin typeface="Calibri" pitchFamily="34" charset="0"/>
              <a:cs typeface="Calibri" pitchFamily="34" charset="0"/>
            </a:endParaRPr>
          </a:p>
        </p:txBody>
      </p:sp>
      <p:pic>
        <p:nvPicPr>
          <p:cNvPr id="69" name="Image 68" descr="Faculte-des-Sciences.jpg"/>
          <p:cNvPicPr>
            <a:picLocks noChangeAspect="1"/>
          </p:cNvPicPr>
          <p:nvPr/>
        </p:nvPicPr>
        <p:blipFill>
          <a:blip r:embed="rId6" cstate="print"/>
          <a:stretch>
            <a:fillRect/>
          </a:stretch>
        </p:blipFill>
        <p:spPr>
          <a:xfrm>
            <a:off x="33774423" y="527529"/>
            <a:ext cx="2758170" cy="1512543"/>
          </a:xfrm>
          <a:prstGeom prst="rect">
            <a:avLst/>
          </a:prstGeom>
        </p:spPr>
      </p:pic>
      <p:sp>
        <p:nvSpPr>
          <p:cNvPr id="70" name="ZoneTexte 69"/>
          <p:cNvSpPr txBox="1"/>
          <p:nvPr/>
        </p:nvSpPr>
        <p:spPr>
          <a:xfrm>
            <a:off x="27341685" y="7586563"/>
            <a:ext cx="5832648" cy="2840770"/>
          </a:xfrm>
          <a:prstGeom prst="rect">
            <a:avLst/>
          </a:prstGeom>
          <a:noFill/>
        </p:spPr>
        <p:txBody>
          <a:bodyPr wrap="square" lIns="70096" tIns="35048" rIns="70096" bIns="35048" rtlCol="0">
            <a:spAutoFit/>
          </a:bodyPr>
          <a:lstStyle/>
          <a:p>
            <a:pPr lvl="0" algn="just"/>
            <a:r>
              <a:rPr lang="en-US" sz="1800" dirty="0" smtClean="0"/>
              <a:t>A monitoring program and project monitoring is mandatory to ensure the implementation, operation, and development to technical and environmental requirements adopted by the assessment.  In fact, to ensure this important step, ArcGis is very useful to determine the distribution of quarries in operation </a:t>
            </a:r>
            <a:r>
              <a:rPr lang="en-US" sz="1800" b="1" dirty="0" smtClean="0"/>
              <a:t>(Figure 13), </a:t>
            </a:r>
            <a:r>
              <a:rPr lang="en-US" sz="1800" dirty="0" smtClean="0"/>
              <a:t>and abandoned ones </a:t>
            </a:r>
            <a:r>
              <a:rPr lang="en-US" sz="1800" b="1" dirty="0" smtClean="0"/>
              <a:t>(Figure 14)</a:t>
            </a:r>
            <a:r>
              <a:rPr lang="en-US" sz="1800" dirty="0" smtClean="0"/>
              <a:t>, using an inventory which includes all the Data of the quarry (coordinates, operating entity, commune, and extracted materials).</a:t>
            </a:r>
            <a:endParaRPr lang="fr-FR" sz="1800" dirty="0" smtClean="0"/>
          </a:p>
          <a:p>
            <a:pPr algn="just"/>
            <a:endParaRPr lang="fr-FR" sz="1800" dirty="0"/>
          </a:p>
        </p:txBody>
      </p:sp>
      <p:graphicFrame>
        <p:nvGraphicFramePr>
          <p:cNvPr id="71" name="Diagramme 70"/>
          <p:cNvGraphicFramePr/>
          <p:nvPr/>
        </p:nvGraphicFramePr>
        <p:xfrm>
          <a:off x="6891413" y="3842147"/>
          <a:ext cx="6984971" cy="30963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2" name="ZoneTexte 71"/>
          <p:cNvSpPr txBox="1"/>
          <p:nvPr/>
        </p:nvSpPr>
        <p:spPr>
          <a:xfrm>
            <a:off x="8259565" y="3770139"/>
            <a:ext cx="2688632" cy="1363432"/>
          </a:xfrm>
          <a:prstGeom prst="rect">
            <a:avLst/>
          </a:prstGeom>
          <a:noFill/>
          <a:ln>
            <a:noFill/>
          </a:ln>
        </p:spPr>
        <p:txBody>
          <a:bodyPr wrap="square" lIns="70083" tIns="35043" rIns="70083" bIns="35043" rtlCol="0">
            <a:spAutoFit/>
          </a:bodyPr>
          <a:lstStyle/>
          <a:p>
            <a:r>
              <a:rPr lang="fr-FR" sz="1400" b="1" dirty="0" smtClean="0">
                <a:solidFill>
                  <a:schemeClr val="bg1"/>
                </a:solidFill>
                <a:latin typeface="Calibri" pitchFamily="34" charset="0"/>
                <a:ea typeface="Malgun Gothic" pitchFamily="34" charset="-127"/>
                <a:cs typeface="Calibri" pitchFamily="34" charset="0"/>
              </a:rPr>
              <a:t>                </a:t>
            </a:r>
            <a:r>
              <a:rPr lang="fr-FR" sz="1400" b="1" u="sng" dirty="0" smtClean="0">
                <a:solidFill>
                  <a:schemeClr val="bg1"/>
                </a:solidFill>
                <a:latin typeface="Calibri" pitchFamily="34" charset="0"/>
                <a:ea typeface="Malgun Gothic" pitchFamily="34" charset="-127"/>
                <a:cs typeface="Calibri" pitchFamily="34" charset="0"/>
              </a:rPr>
              <a:t>SITE</a:t>
            </a:r>
            <a:endParaRPr lang="fr-FR" sz="1400" b="1" dirty="0" smtClean="0">
              <a:solidFill>
                <a:schemeClr val="bg1"/>
              </a:solidFill>
              <a:latin typeface="Calibri" pitchFamily="34" charset="0"/>
              <a:ea typeface="Malgun Gothic" pitchFamily="34" charset="-127"/>
              <a:cs typeface="Calibri" pitchFamily="34" charset="0"/>
            </a:endParaRPr>
          </a:p>
          <a:p>
            <a:pPr>
              <a:buFontTx/>
              <a:buChar char="-"/>
            </a:pPr>
            <a:r>
              <a:rPr lang="fr-FR" sz="1400" b="1" dirty="0" smtClean="0">
                <a:solidFill>
                  <a:schemeClr val="bg1"/>
                </a:solidFill>
                <a:latin typeface="Calibri" pitchFamily="34" charset="0"/>
                <a:ea typeface="Malgun Gothic" pitchFamily="34" charset="-127"/>
                <a:cs typeface="Calibri" pitchFamily="34" charset="0"/>
              </a:rPr>
              <a:t> Physical environment</a:t>
            </a:r>
          </a:p>
          <a:p>
            <a:pPr>
              <a:buFontTx/>
              <a:buChar char="-"/>
            </a:pPr>
            <a:r>
              <a:rPr lang="fr-FR" sz="1400" b="1" dirty="0" smtClean="0">
                <a:solidFill>
                  <a:schemeClr val="bg1"/>
                </a:solidFill>
                <a:latin typeface="Calibri" pitchFamily="34" charset="0"/>
                <a:ea typeface="Malgun Gothic" pitchFamily="34" charset="-127"/>
                <a:cs typeface="Calibri" pitchFamily="34" charset="0"/>
              </a:rPr>
              <a:t> Biological environment</a:t>
            </a:r>
          </a:p>
          <a:p>
            <a:pPr>
              <a:buFontTx/>
              <a:buChar char="-"/>
            </a:pPr>
            <a:r>
              <a:rPr lang="fr-FR" sz="1400" b="1" dirty="0" smtClean="0">
                <a:solidFill>
                  <a:schemeClr val="bg1"/>
                </a:solidFill>
                <a:latin typeface="Calibri" pitchFamily="34" charset="0"/>
                <a:ea typeface="Malgun Gothic" pitchFamily="34" charset="-127"/>
                <a:cs typeface="Calibri" pitchFamily="34" charset="0"/>
              </a:rPr>
              <a:t> Human Environment</a:t>
            </a:r>
          </a:p>
          <a:p>
            <a:pPr>
              <a:buFontTx/>
              <a:buChar char="-"/>
            </a:pPr>
            <a:r>
              <a:rPr lang="fr-FR" sz="1400" b="1" dirty="0" smtClean="0">
                <a:solidFill>
                  <a:schemeClr val="bg1"/>
                </a:solidFill>
                <a:latin typeface="Calibri" pitchFamily="34" charset="0"/>
                <a:ea typeface="Malgun Gothic" pitchFamily="34" charset="-127"/>
                <a:cs typeface="Calibri" pitchFamily="34" charset="0"/>
              </a:rPr>
              <a:t> Land use</a:t>
            </a:r>
          </a:p>
          <a:p>
            <a:endParaRPr lang="fr-FR" sz="1400" dirty="0">
              <a:latin typeface="Calibri" pitchFamily="34" charset="0"/>
              <a:cs typeface="Calibri" pitchFamily="34" charset="0"/>
            </a:endParaRPr>
          </a:p>
        </p:txBody>
      </p:sp>
      <p:sp>
        <p:nvSpPr>
          <p:cNvPr id="73" name="ZoneTexte 72"/>
          <p:cNvSpPr txBox="1"/>
          <p:nvPr/>
        </p:nvSpPr>
        <p:spPr>
          <a:xfrm>
            <a:off x="10348035" y="3770121"/>
            <a:ext cx="2872678" cy="717101"/>
          </a:xfrm>
          <a:prstGeom prst="rect">
            <a:avLst/>
          </a:prstGeom>
          <a:noFill/>
          <a:ln>
            <a:noFill/>
          </a:ln>
        </p:spPr>
        <p:txBody>
          <a:bodyPr wrap="square" lIns="70083" tIns="35043" rIns="70083" bIns="35043" rtlCol="0">
            <a:spAutoFit/>
          </a:bodyPr>
          <a:lstStyle/>
          <a:p>
            <a:r>
              <a:rPr lang="fr-FR" sz="1400" b="1" dirty="0" smtClean="0">
                <a:solidFill>
                  <a:schemeClr val="accent2">
                    <a:lumMod val="75000"/>
                  </a:schemeClr>
                </a:solidFill>
                <a:latin typeface="Calibri" pitchFamily="34" charset="0"/>
                <a:ea typeface="Malgun Gothic" pitchFamily="34" charset="-127"/>
                <a:cs typeface="Calibri" pitchFamily="34" charset="0"/>
              </a:rPr>
              <a:t>                 </a:t>
            </a:r>
            <a:r>
              <a:rPr lang="fr-FR" sz="1400" b="1" u="sng" dirty="0" smtClean="0">
                <a:solidFill>
                  <a:schemeClr val="bg1"/>
                </a:solidFill>
                <a:latin typeface="Calibri" pitchFamily="34" charset="0"/>
                <a:ea typeface="Malgun Gothic" pitchFamily="34" charset="-127"/>
                <a:cs typeface="Calibri" pitchFamily="34" charset="0"/>
              </a:rPr>
              <a:t>PROJECT</a:t>
            </a:r>
            <a:endParaRPr lang="fr-FR" sz="1400" b="1" dirty="0" smtClean="0">
              <a:solidFill>
                <a:schemeClr val="bg1"/>
              </a:solidFill>
              <a:latin typeface="Calibri" pitchFamily="34" charset="0"/>
              <a:ea typeface="Malgun Gothic" pitchFamily="34" charset="-127"/>
              <a:cs typeface="Calibri" pitchFamily="34" charset="0"/>
            </a:endParaRPr>
          </a:p>
          <a:p>
            <a:pPr>
              <a:buFontTx/>
              <a:buChar char="-"/>
            </a:pPr>
            <a:r>
              <a:rPr lang="fr-FR" sz="1400" b="1" dirty="0" smtClean="0">
                <a:solidFill>
                  <a:schemeClr val="bg1"/>
                </a:solidFill>
                <a:latin typeface="Calibri" pitchFamily="34" charset="0"/>
                <a:ea typeface="Malgun Gothic" pitchFamily="34" charset="-127"/>
                <a:cs typeface="Calibri" pitchFamily="34" charset="0"/>
              </a:rPr>
              <a:t>Technical and financial aspects </a:t>
            </a:r>
          </a:p>
          <a:p>
            <a:pPr>
              <a:buFontTx/>
              <a:buChar char="-"/>
            </a:pPr>
            <a:r>
              <a:rPr lang="fr-FR" sz="1400" b="1" dirty="0" smtClean="0">
                <a:solidFill>
                  <a:schemeClr val="bg1"/>
                </a:solidFill>
                <a:latin typeface="Calibri" pitchFamily="34" charset="0"/>
                <a:ea typeface="Malgun Gothic" pitchFamily="34" charset="-127"/>
                <a:cs typeface="Calibri" pitchFamily="34" charset="0"/>
              </a:rPr>
              <a:t> Energy resources </a:t>
            </a:r>
            <a:endParaRPr lang="fr-FR" sz="1400" dirty="0">
              <a:latin typeface="Calibri" pitchFamily="34" charset="0"/>
              <a:cs typeface="Calibri" pitchFamily="34" charset="0"/>
            </a:endParaRPr>
          </a:p>
        </p:txBody>
      </p:sp>
      <p:sp>
        <p:nvSpPr>
          <p:cNvPr id="74" name="ZoneTexte 73"/>
          <p:cNvSpPr txBox="1"/>
          <p:nvPr/>
        </p:nvSpPr>
        <p:spPr>
          <a:xfrm>
            <a:off x="11715949" y="6146403"/>
            <a:ext cx="1920452" cy="932545"/>
          </a:xfrm>
          <a:prstGeom prst="rect">
            <a:avLst/>
          </a:prstGeom>
          <a:noFill/>
          <a:ln>
            <a:noFill/>
          </a:ln>
        </p:spPr>
        <p:txBody>
          <a:bodyPr wrap="square" lIns="70083" tIns="35043" rIns="70083" bIns="35043" rtlCol="0">
            <a:spAutoFit/>
          </a:bodyPr>
          <a:lstStyle/>
          <a:p>
            <a:pPr>
              <a:buFontTx/>
              <a:buChar char="-"/>
            </a:pPr>
            <a:r>
              <a:rPr lang="fr-FR" sz="1400" b="1" dirty="0" smtClean="0">
                <a:solidFill>
                  <a:schemeClr val="bg1"/>
                </a:solidFill>
                <a:ea typeface="Malgun Gothic" pitchFamily="34" charset="-127"/>
              </a:rPr>
              <a:t>Implementation</a:t>
            </a:r>
          </a:p>
          <a:p>
            <a:pPr>
              <a:buFontTx/>
              <a:buChar char="-"/>
            </a:pPr>
            <a:r>
              <a:rPr lang="fr-FR" sz="1400" b="1" dirty="0" smtClean="0">
                <a:solidFill>
                  <a:schemeClr val="bg1"/>
                </a:solidFill>
                <a:ea typeface="Malgun Gothic" pitchFamily="34" charset="-127"/>
              </a:rPr>
              <a:t>Operating</a:t>
            </a:r>
          </a:p>
          <a:p>
            <a:pPr>
              <a:buFontTx/>
              <a:buChar char="-"/>
            </a:pPr>
            <a:r>
              <a:rPr lang="fr-FR" sz="1400" b="1" dirty="0" smtClean="0">
                <a:solidFill>
                  <a:schemeClr val="bg1"/>
                </a:solidFill>
                <a:ea typeface="Malgun Gothic" pitchFamily="34" charset="-127"/>
              </a:rPr>
              <a:t>Developpement</a:t>
            </a:r>
          </a:p>
          <a:p>
            <a:endParaRPr lang="fr-FR" sz="1400" dirty="0"/>
          </a:p>
        </p:txBody>
      </p:sp>
      <p:sp>
        <p:nvSpPr>
          <p:cNvPr id="76" name="ZoneTexte 75"/>
          <p:cNvSpPr txBox="1"/>
          <p:nvPr/>
        </p:nvSpPr>
        <p:spPr>
          <a:xfrm>
            <a:off x="9411693" y="3266083"/>
            <a:ext cx="1685830" cy="347779"/>
          </a:xfrm>
          <a:prstGeom prst="rect">
            <a:avLst/>
          </a:prstGeom>
          <a:noFill/>
        </p:spPr>
        <p:txBody>
          <a:bodyPr wrap="none" lIns="70096" tIns="35048" rIns="70096" bIns="35048" rtlCol="0">
            <a:spAutoFit/>
          </a:bodyPr>
          <a:lstStyle/>
          <a:p>
            <a:r>
              <a:rPr lang="fr-FR" sz="1800" b="1" u="sng" dirty="0" smtClean="0">
                <a:latin typeface="Calibri" pitchFamily="34" charset="0"/>
                <a:cs typeface="Calibri" pitchFamily="34" charset="0"/>
              </a:rPr>
              <a:t>METHODOLOGY</a:t>
            </a:r>
            <a:endParaRPr lang="fr-FR" sz="1800" b="1" u="sng" dirty="0">
              <a:latin typeface="Calibri" pitchFamily="34" charset="0"/>
              <a:cs typeface="Calibri" pitchFamily="34" charset="0"/>
            </a:endParaRPr>
          </a:p>
        </p:txBody>
      </p:sp>
      <p:sp>
        <p:nvSpPr>
          <p:cNvPr id="55" name="ZoneTexte 54"/>
          <p:cNvSpPr txBox="1"/>
          <p:nvPr/>
        </p:nvSpPr>
        <p:spPr>
          <a:xfrm>
            <a:off x="6890396" y="455504"/>
            <a:ext cx="26886320" cy="932778"/>
          </a:xfrm>
          <a:prstGeom prst="rect">
            <a:avLst/>
          </a:prstGeom>
          <a:noFill/>
        </p:spPr>
        <p:txBody>
          <a:bodyPr wrap="square" lIns="70096" tIns="35048" rIns="70096" bIns="35048" rtlCol="0">
            <a:spAutoFit/>
          </a:bodyPr>
          <a:lstStyle/>
          <a:p>
            <a:r>
              <a:rPr lang="fr-FR" sz="2800" b="1" i="1" dirty="0" smtClean="0">
                <a:solidFill>
                  <a:schemeClr val="accent1">
                    <a:lumMod val="75000"/>
                  </a:schemeClr>
                </a:solidFill>
              </a:rPr>
              <a:t>                                                             Geological Society of America 2012 Annual Meeting  -  November  4-7 , 2012,  Charlotte, North Carolina </a:t>
            </a:r>
          </a:p>
          <a:p>
            <a:endParaRPr lang="fr-FR" sz="2800" b="1" i="1" dirty="0">
              <a:solidFill>
                <a:schemeClr val="accent1">
                  <a:lumMod val="75000"/>
                </a:schemeClr>
              </a:solidFill>
            </a:endParaRPr>
          </a:p>
        </p:txBody>
      </p:sp>
      <p:sp>
        <p:nvSpPr>
          <p:cNvPr id="101" name="ZoneTexte 100"/>
          <p:cNvSpPr txBox="1"/>
          <p:nvPr/>
        </p:nvSpPr>
        <p:spPr>
          <a:xfrm flipH="1">
            <a:off x="11283901" y="9098731"/>
            <a:ext cx="534183" cy="347857"/>
          </a:xfrm>
          <a:prstGeom prst="rect">
            <a:avLst/>
          </a:prstGeom>
          <a:scene3d>
            <a:camera prst="orthographicFront"/>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wrap="square" lIns="70096" tIns="35048" rIns="70096" bIns="35048" rtlCol="0">
            <a:spAutoFit/>
          </a:bodyPr>
          <a:lstStyle/>
          <a:p>
            <a:r>
              <a:rPr lang="fr-FR" sz="1800" b="1" dirty="0" smtClean="0"/>
              <a:t>2</a:t>
            </a:r>
            <a:endParaRPr lang="fr-FR" sz="1800" b="1" dirty="0"/>
          </a:p>
        </p:txBody>
      </p:sp>
      <p:pic>
        <p:nvPicPr>
          <p:cNvPr id="9" name="Image 2"/>
          <p:cNvPicPr>
            <a:picLocks noChangeAspect="1" noChangeArrowheads="1"/>
          </p:cNvPicPr>
          <p:nvPr/>
        </p:nvPicPr>
        <p:blipFill>
          <a:blip r:embed="rId12" cstate="print"/>
          <a:srcRect/>
          <a:stretch>
            <a:fillRect/>
          </a:stretch>
        </p:blipFill>
        <p:spPr bwMode="auto">
          <a:xfrm>
            <a:off x="1058765" y="9098731"/>
            <a:ext cx="3312642" cy="3202450"/>
          </a:xfrm>
          <a:prstGeom prst="rect">
            <a:avLst/>
          </a:prstGeom>
          <a:ln>
            <a:noFill/>
          </a:ln>
          <a:effectLst>
            <a:softEdge rad="112500"/>
          </a:effectLst>
          <a:scene3d>
            <a:camera prst="orthographicFront"/>
            <a:lightRig rig="threePt" dir="t"/>
          </a:scene3d>
          <a:sp3d>
            <a:bevelT w="165100" prst="coolSlant"/>
          </a:sp3d>
        </p:spPr>
      </p:pic>
      <p:pic>
        <p:nvPicPr>
          <p:cNvPr id="10" name="Picture 3" descr="Découpage Sidi Bennour"/>
          <p:cNvPicPr>
            <a:picLocks noChangeAspect="1" noChangeArrowheads="1"/>
          </p:cNvPicPr>
          <p:nvPr/>
        </p:nvPicPr>
        <p:blipFill>
          <a:blip r:embed="rId13" cstate="print"/>
          <a:srcRect l="15332" t="1031" r="18652" b="1031"/>
          <a:stretch>
            <a:fillRect/>
          </a:stretch>
        </p:blipFill>
        <p:spPr bwMode="auto">
          <a:xfrm>
            <a:off x="6675389" y="9026723"/>
            <a:ext cx="4584534" cy="3170828"/>
          </a:xfrm>
          <a:prstGeom prst="rect">
            <a:avLst/>
          </a:prstGeom>
          <a:ln>
            <a:noFill/>
          </a:ln>
          <a:effectLst>
            <a:outerShdw blurRad="292100" dist="139700" dir="2700000" algn="tl" rotWithShape="0">
              <a:srgbClr val="333333">
                <a:alpha val="65000"/>
              </a:srgbClr>
            </a:outerShdw>
          </a:effectLst>
        </p:spPr>
      </p:pic>
      <p:sp>
        <p:nvSpPr>
          <p:cNvPr id="94" name="ZoneTexte 93"/>
          <p:cNvSpPr txBox="1"/>
          <p:nvPr/>
        </p:nvSpPr>
        <p:spPr>
          <a:xfrm flipH="1">
            <a:off x="4371133" y="9170739"/>
            <a:ext cx="534183" cy="347857"/>
          </a:xfrm>
          <a:prstGeom prst="rect">
            <a:avLst/>
          </a:prstGeom>
          <a:scene3d>
            <a:camera prst="orthographicFront"/>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wrap="square" lIns="70096" tIns="35048" rIns="70096" bIns="35048" rtlCol="0">
            <a:spAutoFit/>
          </a:bodyPr>
          <a:lstStyle/>
          <a:p>
            <a:r>
              <a:rPr lang="fr-FR" sz="1800" b="1" dirty="0" smtClean="0"/>
              <a:t>1</a:t>
            </a:r>
            <a:endParaRPr lang="fr-FR" sz="1800" b="1" dirty="0"/>
          </a:p>
        </p:txBody>
      </p:sp>
      <p:pic>
        <p:nvPicPr>
          <p:cNvPr id="1030" name="Picture 6" descr="Carrières Sidi Bennour"/>
          <p:cNvPicPr>
            <a:picLocks noChangeAspect="1" noChangeArrowheads="1"/>
          </p:cNvPicPr>
          <p:nvPr/>
        </p:nvPicPr>
        <p:blipFill>
          <a:blip r:embed="rId14" cstate="print"/>
          <a:srcRect l="10936" t="1192" r="18811" b="1192"/>
          <a:stretch>
            <a:fillRect/>
          </a:stretch>
        </p:blipFill>
        <p:spPr bwMode="auto">
          <a:xfrm>
            <a:off x="29717950" y="14376503"/>
            <a:ext cx="3960440" cy="2562870"/>
          </a:xfrm>
          <a:prstGeom prst="rect">
            <a:avLst/>
          </a:prstGeom>
          <a:ln>
            <a:noFill/>
          </a:ln>
          <a:effectLst>
            <a:outerShdw blurRad="292100" dist="139700" dir="2700000" algn="tl" rotWithShape="0">
              <a:srgbClr val="333333">
                <a:alpha val="65000"/>
              </a:srgbClr>
            </a:outerShdw>
          </a:effectLst>
        </p:spPr>
      </p:pic>
      <p:pic>
        <p:nvPicPr>
          <p:cNvPr id="1031" name="Picture 7"/>
          <p:cNvPicPr>
            <a:picLocks noChangeAspect="1" noChangeArrowheads="1"/>
          </p:cNvPicPr>
          <p:nvPr/>
        </p:nvPicPr>
        <p:blipFill>
          <a:blip r:embed="rId15" cstate="print"/>
          <a:srcRect/>
          <a:stretch>
            <a:fillRect/>
          </a:stretch>
        </p:blipFill>
        <p:spPr bwMode="auto">
          <a:xfrm>
            <a:off x="33894413" y="12051059"/>
            <a:ext cx="3694131" cy="2751403"/>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65100" prst="coolSlant"/>
          </a:sp3d>
        </p:spPr>
      </p:pic>
      <p:sp>
        <p:nvSpPr>
          <p:cNvPr id="67" name="ZoneTexte 66"/>
          <p:cNvSpPr txBox="1"/>
          <p:nvPr/>
        </p:nvSpPr>
        <p:spPr>
          <a:xfrm flipH="1">
            <a:off x="37062765" y="12051059"/>
            <a:ext cx="534183" cy="347857"/>
          </a:xfrm>
          <a:prstGeom prst="rect">
            <a:avLst/>
          </a:prstGeom>
          <a:scene3d>
            <a:camera prst="orthographicFront"/>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wrap="square" lIns="70096" tIns="35048" rIns="70096" bIns="35048" rtlCol="0">
            <a:spAutoFit/>
          </a:bodyPr>
          <a:lstStyle/>
          <a:p>
            <a:r>
              <a:rPr lang="fr-FR" sz="1800" b="1" dirty="0" smtClean="0"/>
              <a:t>15</a:t>
            </a:r>
            <a:endParaRPr lang="fr-FR" sz="1800" b="1" dirty="0"/>
          </a:p>
        </p:txBody>
      </p:sp>
      <p:pic>
        <p:nvPicPr>
          <p:cNvPr id="1033" name="Picture 9"/>
          <p:cNvPicPr>
            <a:picLocks noChangeAspect="1" noChangeArrowheads="1"/>
          </p:cNvPicPr>
          <p:nvPr/>
        </p:nvPicPr>
        <p:blipFill>
          <a:blip r:embed="rId16" cstate="print"/>
          <a:srcRect/>
          <a:stretch>
            <a:fillRect/>
          </a:stretch>
        </p:blipFill>
        <p:spPr bwMode="auto">
          <a:xfrm>
            <a:off x="33822405" y="7226523"/>
            <a:ext cx="3796336" cy="1948702"/>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65100" prst="coolSlant"/>
          </a:sp3d>
        </p:spPr>
      </p:pic>
      <p:pic>
        <p:nvPicPr>
          <p:cNvPr id="75" name="Image 74" descr="DSCI0695"/>
          <p:cNvPicPr/>
          <p:nvPr/>
        </p:nvPicPr>
        <p:blipFill>
          <a:blip r:embed="rId17" cstate="print"/>
          <a:srcRect/>
          <a:stretch>
            <a:fillRect/>
          </a:stretch>
        </p:blipFill>
        <p:spPr bwMode="auto">
          <a:xfrm>
            <a:off x="22517149" y="12555115"/>
            <a:ext cx="3528958" cy="2016224"/>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65100" prst="coolSlant"/>
          </a:sp3d>
        </p:spPr>
      </p:pic>
      <p:pic>
        <p:nvPicPr>
          <p:cNvPr id="81" name="Image 80" descr="DSCI0699"/>
          <p:cNvPicPr/>
          <p:nvPr/>
        </p:nvPicPr>
        <p:blipFill>
          <a:blip r:embed="rId18" cstate="print"/>
          <a:srcRect b="16777"/>
          <a:stretch>
            <a:fillRect/>
          </a:stretch>
        </p:blipFill>
        <p:spPr bwMode="auto">
          <a:xfrm>
            <a:off x="18700724" y="12555115"/>
            <a:ext cx="3384615" cy="2016224"/>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65100" prst="coolSlant"/>
          </a:sp3d>
        </p:spPr>
      </p:pic>
      <p:pic>
        <p:nvPicPr>
          <p:cNvPr id="82" name="Image 81" descr="DSCI0659"/>
          <p:cNvPicPr/>
          <p:nvPr/>
        </p:nvPicPr>
        <p:blipFill>
          <a:blip r:embed="rId19" cstate="print"/>
          <a:srcRect/>
          <a:stretch>
            <a:fillRect/>
          </a:stretch>
        </p:blipFill>
        <p:spPr bwMode="auto">
          <a:xfrm>
            <a:off x="22517149" y="10178851"/>
            <a:ext cx="3528696" cy="2160758"/>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65100" prst="coolSlant"/>
          </a:sp3d>
        </p:spPr>
      </p:pic>
      <p:pic>
        <p:nvPicPr>
          <p:cNvPr id="83" name="Image 82" descr="DSCI0693"/>
          <p:cNvPicPr/>
          <p:nvPr/>
        </p:nvPicPr>
        <p:blipFill>
          <a:blip r:embed="rId20" cstate="print"/>
          <a:srcRect/>
          <a:stretch>
            <a:fillRect/>
          </a:stretch>
        </p:blipFill>
        <p:spPr bwMode="auto">
          <a:xfrm>
            <a:off x="18700724" y="10178851"/>
            <a:ext cx="3384615" cy="2160919"/>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65100" prst="coolSlant"/>
          </a:sp3d>
        </p:spPr>
      </p:pic>
      <p:sp>
        <p:nvSpPr>
          <p:cNvPr id="97" name="ZoneTexte 96"/>
          <p:cNvSpPr txBox="1"/>
          <p:nvPr/>
        </p:nvSpPr>
        <p:spPr>
          <a:xfrm flipH="1">
            <a:off x="25469996" y="10251020"/>
            <a:ext cx="534183" cy="347857"/>
          </a:xfrm>
          <a:prstGeom prst="rect">
            <a:avLst/>
          </a:prstGeom>
          <a:scene3d>
            <a:camera prst="orthographicFront"/>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wrap="square" lIns="70096" tIns="35048" rIns="70096" bIns="35048" rtlCol="0">
            <a:spAutoFit/>
          </a:bodyPr>
          <a:lstStyle/>
          <a:p>
            <a:r>
              <a:rPr lang="fr-FR" sz="1800" b="1" dirty="0" smtClean="0"/>
              <a:t>10</a:t>
            </a:r>
            <a:endParaRPr lang="fr-FR" sz="1800" b="1" dirty="0"/>
          </a:p>
        </p:txBody>
      </p:sp>
      <p:sp>
        <p:nvSpPr>
          <p:cNvPr id="96" name="ZoneTexte 95"/>
          <p:cNvSpPr txBox="1"/>
          <p:nvPr/>
        </p:nvSpPr>
        <p:spPr>
          <a:xfrm flipH="1">
            <a:off x="21509229" y="12555848"/>
            <a:ext cx="534183" cy="347857"/>
          </a:xfrm>
          <a:prstGeom prst="rect">
            <a:avLst/>
          </a:prstGeom>
          <a:scene3d>
            <a:camera prst="orthographicFront"/>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wrap="square" lIns="70096" tIns="35048" rIns="70096" bIns="35048" rtlCol="0">
            <a:spAutoFit/>
          </a:bodyPr>
          <a:lstStyle/>
          <a:p>
            <a:r>
              <a:rPr lang="fr-FR" sz="1800" b="1" dirty="0" smtClean="0"/>
              <a:t>11</a:t>
            </a:r>
            <a:endParaRPr lang="fr-FR" sz="1800" b="1" dirty="0"/>
          </a:p>
        </p:txBody>
      </p:sp>
      <p:sp>
        <p:nvSpPr>
          <p:cNvPr id="95" name="ZoneTexte 94"/>
          <p:cNvSpPr txBox="1"/>
          <p:nvPr/>
        </p:nvSpPr>
        <p:spPr>
          <a:xfrm flipH="1">
            <a:off x="25469996" y="12555848"/>
            <a:ext cx="534183" cy="347857"/>
          </a:xfrm>
          <a:prstGeom prst="rect">
            <a:avLst/>
          </a:prstGeom>
          <a:scene3d>
            <a:camera prst="orthographicFront"/>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wrap="square" lIns="70096" tIns="35048" rIns="70096" bIns="35048" rtlCol="0">
            <a:spAutoFit/>
          </a:bodyPr>
          <a:lstStyle/>
          <a:p>
            <a:r>
              <a:rPr lang="fr-FR" sz="1800" b="1" dirty="0" smtClean="0"/>
              <a:t>12</a:t>
            </a:r>
            <a:endParaRPr lang="fr-FR" sz="1800" b="1" dirty="0"/>
          </a:p>
        </p:txBody>
      </p:sp>
      <p:pic>
        <p:nvPicPr>
          <p:cNvPr id="84" name="Image 83" descr="DSCI0622"/>
          <p:cNvPicPr/>
          <p:nvPr/>
        </p:nvPicPr>
        <p:blipFill>
          <a:blip r:embed="rId21" cstate="print"/>
          <a:srcRect/>
          <a:stretch>
            <a:fillRect/>
          </a:stretch>
        </p:blipFill>
        <p:spPr bwMode="auto">
          <a:xfrm>
            <a:off x="14739917" y="4633004"/>
            <a:ext cx="3523325" cy="2592931"/>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65100" prst="coolSlant"/>
          </a:sp3d>
        </p:spPr>
      </p:pic>
      <p:pic>
        <p:nvPicPr>
          <p:cNvPr id="85" name="Image 84" descr="DSCI0650"/>
          <p:cNvPicPr/>
          <p:nvPr/>
        </p:nvPicPr>
        <p:blipFill>
          <a:blip r:embed="rId22" cstate="print"/>
          <a:srcRect/>
          <a:stretch>
            <a:fillRect/>
          </a:stretch>
        </p:blipFill>
        <p:spPr bwMode="auto">
          <a:xfrm>
            <a:off x="18700684" y="4633003"/>
            <a:ext cx="3456670" cy="2592931"/>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65100" prst="coolSlant"/>
          </a:sp3d>
        </p:spPr>
      </p:pic>
      <p:pic>
        <p:nvPicPr>
          <p:cNvPr id="86" name="Image 85" descr="DSCI0665"/>
          <p:cNvPicPr/>
          <p:nvPr/>
        </p:nvPicPr>
        <p:blipFill>
          <a:blip r:embed="rId23" cstate="print"/>
          <a:srcRect/>
          <a:stretch>
            <a:fillRect/>
          </a:stretch>
        </p:blipFill>
        <p:spPr bwMode="auto">
          <a:xfrm>
            <a:off x="18700725" y="7586563"/>
            <a:ext cx="3384656" cy="2376871"/>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65100" prst="coolSlant"/>
          </a:sp3d>
        </p:spPr>
      </p:pic>
      <p:pic>
        <p:nvPicPr>
          <p:cNvPr id="87" name="Image 86" descr="DSCI0642"/>
          <p:cNvPicPr/>
          <p:nvPr/>
        </p:nvPicPr>
        <p:blipFill>
          <a:blip r:embed="rId24" cstate="print"/>
          <a:srcRect/>
          <a:stretch>
            <a:fillRect/>
          </a:stretch>
        </p:blipFill>
        <p:spPr bwMode="auto">
          <a:xfrm>
            <a:off x="22517149" y="7658571"/>
            <a:ext cx="3456670" cy="2304863"/>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65100" prst="coolSlant"/>
          </a:sp3d>
        </p:spPr>
      </p:pic>
      <p:sp>
        <p:nvSpPr>
          <p:cNvPr id="89" name="ZoneTexte 88"/>
          <p:cNvSpPr txBox="1"/>
          <p:nvPr/>
        </p:nvSpPr>
        <p:spPr>
          <a:xfrm>
            <a:off x="14668277" y="7442547"/>
            <a:ext cx="3528392" cy="2308334"/>
          </a:xfrm>
          <a:prstGeom prst="rect">
            <a:avLst/>
          </a:prstGeom>
          <a:noFill/>
        </p:spPr>
        <p:txBody>
          <a:bodyPr wrap="square" lIns="91449" tIns="45725" rIns="91449" bIns="45725" rtlCol="0">
            <a:spAutoFit/>
          </a:bodyPr>
          <a:lstStyle/>
          <a:p>
            <a:pPr marL="0" lvl="2" algn="just">
              <a:buFont typeface="Wingdings" pitchFamily="2" charset="2"/>
              <a:buChar char="v"/>
            </a:pPr>
            <a:r>
              <a:rPr lang="fr-FR" sz="1800" b="1" dirty="0" smtClean="0">
                <a:solidFill>
                  <a:schemeClr val="accent2"/>
                </a:solidFill>
                <a:latin typeface="Calibri" pitchFamily="34" charset="0"/>
                <a:cs typeface="Calibri" pitchFamily="34" charset="0"/>
              </a:rPr>
              <a:t> Marly limestone quarries :</a:t>
            </a:r>
            <a:endParaRPr lang="fr-FR" sz="1800" dirty="0" smtClean="0">
              <a:latin typeface="Calibri" pitchFamily="34" charset="0"/>
              <a:cs typeface="Calibri" pitchFamily="34" charset="0"/>
            </a:endParaRPr>
          </a:p>
          <a:p>
            <a:pPr algn="just"/>
            <a:r>
              <a:rPr lang="en-US" sz="1800" dirty="0" smtClean="0">
                <a:latin typeface="Calibri" pitchFamily="34" charset="0"/>
                <a:cs typeface="Calibri" pitchFamily="34" charset="0"/>
              </a:rPr>
              <a:t>The stone is extracted from natural marly-limestone assigned to Cenomanian (Cretaceous). It is on the form of bands alternating with marly-clay levels </a:t>
            </a:r>
            <a:r>
              <a:rPr lang="en-US" sz="1800" b="1" dirty="0" smtClean="0">
                <a:latin typeface="Calibri" pitchFamily="34" charset="0"/>
                <a:cs typeface="Calibri" pitchFamily="34" charset="0"/>
              </a:rPr>
              <a:t>(Figures 7 and 8)</a:t>
            </a:r>
            <a:r>
              <a:rPr lang="en-US" sz="1800" dirty="0" smtClean="0">
                <a:latin typeface="Calibri" pitchFamily="34" charset="0"/>
                <a:cs typeface="Calibri" pitchFamily="34" charset="0"/>
              </a:rPr>
              <a:t>.</a:t>
            </a:r>
            <a:endParaRPr lang="fr-FR" sz="1800" dirty="0" smtClean="0">
              <a:latin typeface="Calibri" pitchFamily="34" charset="0"/>
              <a:cs typeface="Calibri" pitchFamily="34" charset="0"/>
            </a:endParaRPr>
          </a:p>
          <a:p>
            <a:pPr algn="just"/>
            <a:endParaRPr lang="fr-FR" sz="1800" dirty="0" smtClean="0">
              <a:latin typeface="Calibri" pitchFamily="34" charset="0"/>
              <a:cs typeface="Calibri" pitchFamily="34" charset="0"/>
            </a:endParaRPr>
          </a:p>
          <a:p>
            <a:pPr algn="just"/>
            <a:endParaRPr lang="fr-FR" sz="1800" dirty="0"/>
          </a:p>
        </p:txBody>
      </p:sp>
      <p:pic>
        <p:nvPicPr>
          <p:cNvPr id="90" name="Image 89" descr="DSCI0681"/>
          <p:cNvPicPr/>
          <p:nvPr/>
        </p:nvPicPr>
        <p:blipFill>
          <a:blip r:embed="rId25" cstate="print"/>
          <a:srcRect/>
          <a:stretch>
            <a:fillRect/>
          </a:stretch>
        </p:blipFill>
        <p:spPr bwMode="auto">
          <a:xfrm>
            <a:off x="22517423" y="4633002"/>
            <a:ext cx="3456670" cy="2592932"/>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65100" prst="coolSlant"/>
          </a:sp3d>
        </p:spPr>
      </p:pic>
      <p:sp>
        <p:nvSpPr>
          <p:cNvPr id="102" name="ZoneTexte 101"/>
          <p:cNvSpPr txBox="1"/>
          <p:nvPr/>
        </p:nvSpPr>
        <p:spPr>
          <a:xfrm flipH="1">
            <a:off x="21581243" y="4633003"/>
            <a:ext cx="534183" cy="347857"/>
          </a:xfrm>
          <a:prstGeom prst="rect">
            <a:avLst/>
          </a:prstGeom>
          <a:scene3d>
            <a:camera prst="orthographicFront"/>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wrap="square" lIns="70096" tIns="35048" rIns="70096" bIns="35048" rtlCol="0">
            <a:spAutoFit/>
          </a:bodyPr>
          <a:lstStyle/>
          <a:p>
            <a:r>
              <a:rPr lang="fr-FR" sz="1800" b="1" dirty="0" smtClean="0"/>
              <a:t>5</a:t>
            </a:r>
            <a:endParaRPr lang="fr-FR" sz="1800" b="1" dirty="0"/>
          </a:p>
        </p:txBody>
      </p:sp>
      <p:sp>
        <p:nvSpPr>
          <p:cNvPr id="103" name="ZoneTexte 102"/>
          <p:cNvSpPr txBox="1"/>
          <p:nvPr/>
        </p:nvSpPr>
        <p:spPr>
          <a:xfrm flipH="1">
            <a:off x="25397982" y="4633003"/>
            <a:ext cx="534183" cy="347857"/>
          </a:xfrm>
          <a:prstGeom prst="rect">
            <a:avLst/>
          </a:prstGeom>
          <a:scene3d>
            <a:camera prst="orthographicFront"/>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wrap="square" lIns="70096" tIns="35048" rIns="70096" bIns="35048" rtlCol="0">
            <a:spAutoFit/>
          </a:bodyPr>
          <a:lstStyle/>
          <a:p>
            <a:r>
              <a:rPr lang="fr-FR" sz="1800" b="1" dirty="0" smtClean="0"/>
              <a:t>6</a:t>
            </a:r>
            <a:endParaRPr lang="fr-FR" sz="1800" b="1" dirty="0"/>
          </a:p>
        </p:txBody>
      </p:sp>
      <p:sp>
        <p:nvSpPr>
          <p:cNvPr id="105" name="ZoneTexte 104"/>
          <p:cNvSpPr txBox="1"/>
          <p:nvPr/>
        </p:nvSpPr>
        <p:spPr>
          <a:xfrm flipH="1">
            <a:off x="21509229" y="7586064"/>
            <a:ext cx="534183" cy="347857"/>
          </a:xfrm>
          <a:prstGeom prst="rect">
            <a:avLst/>
          </a:prstGeom>
          <a:scene3d>
            <a:camera prst="orthographicFront"/>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wrap="square" lIns="70096" tIns="35048" rIns="70096" bIns="35048" rtlCol="0">
            <a:spAutoFit/>
          </a:bodyPr>
          <a:lstStyle/>
          <a:p>
            <a:r>
              <a:rPr lang="fr-FR" sz="1800" b="1" dirty="0" smtClean="0"/>
              <a:t>7</a:t>
            </a:r>
            <a:endParaRPr lang="fr-FR" sz="1800" b="1" dirty="0"/>
          </a:p>
        </p:txBody>
      </p:sp>
      <p:sp>
        <p:nvSpPr>
          <p:cNvPr id="104" name="ZoneTexte 103"/>
          <p:cNvSpPr txBox="1"/>
          <p:nvPr/>
        </p:nvSpPr>
        <p:spPr>
          <a:xfrm flipH="1">
            <a:off x="25397982" y="7586064"/>
            <a:ext cx="534183" cy="347857"/>
          </a:xfrm>
          <a:prstGeom prst="rect">
            <a:avLst/>
          </a:prstGeom>
          <a:scene3d>
            <a:camera prst="orthographicFront"/>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wrap="square" lIns="70096" tIns="35048" rIns="70096" bIns="35048" rtlCol="0">
            <a:spAutoFit/>
          </a:bodyPr>
          <a:lstStyle/>
          <a:p>
            <a:r>
              <a:rPr lang="fr-FR" sz="1800" b="1" dirty="0" smtClean="0"/>
              <a:t>8</a:t>
            </a:r>
            <a:endParaRPr lang="fr-FR" sz="1800" b="1" dirty="0"/>
          </a:p>
        </p:txBody>
      </p:sp>
      <p:sp>
        <p:nvSpPr>
          <p:cNvPr id="107" name="ZoneTexte 106"/>
          <p:cNvSpPr txBox="1"/>
          <p:nvPr/>
        </p:nvSpPr>
        <p:spPr>
          <a:xfrm flipH="1">
            <a:off x="33246341" y="7226523"/>
            <a:ext cx="534183" cy="347857"/>
          </a:xfrm>
          <a:prstGeom prst="rect">
            <a:avLst/>
          </a:prstGeom>
          <a:scene3d>
            <a:camera prst="orthographicFront"/>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wrap="square" lIns="70096" tIns="35048" rIns="70096" bIns="35048" rtlCol="0">
            <a:spAutoFit/>
          </a:bodyPr>
          <a:lstStyle/>
          <a:p>
            <a:r>
              <a:rPr lang="fr-FR" sz="1800" b="1" dirty="0" smtClean="0"/>
              <a:t>13</a:t>
            </a:r>
            <a:endParaRPr lang="fr-FR" sz="1800" b="1" dirty="0"/>
          </a:p>
        </p:txBody>
      </p:sp>
      <p:sp>
        <p:nvSpPr>
          <p:cNvPr id="65" name="ZoneTexte 64"/>
          <p:cNvSpPr txBox="1"/>
          <p:nvPr/>
        </p:nvSpPr>
        <p:spPr>
          <a:xfrm flipH="1">
            <a:off x="29285901" y="15291419"/>
            <a:ext cx="534183" cy="347857"/>
          </a:xfrm>
          <a:prstGeom prst="rect">
            <a:avLst/>
          </a:prstGeom>
          <a:scene3d>
            <a:camera prst="orthographicFront"/>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wrap="square" lIns="70096" tIns="35048" rIns="70096" bIns="35048" rtlCol="0">
            <a:spAutoFit/>
          </a:bodyPr>
          <a:lstStyle/>
          <a:p>
            <a:r>
              <a:rPr lang="fr-FR" sz="1800" b="1" dirty="0" smtClean="0"/>
              <a:t>16</a:t>
            </a:r>
            <a:endParaRPr lang="fr-FR" sz="1800" b="1" dirty="0"/>
          </a:p>
        </p:txBody>
      </p:sp>
      <p:sp>
        <p:nvSpPr>
          <p:cNvPr id="106" name="ZoneTexte 105"/>
          <p:cNvSpPr txBox="1"/>
          <p:nvPr/>
        </p:nvSpPr>
        <p:spPr>
          <a:xfrm flipH="1">
            <a:off x="33318349" y="9458771"/>
            <a:ext cx="534183" cy="347857"/>
          </a:xfrm>
          <a:prstGeom prst="rect">
            <a:avLst/>
          </a:prstGeom>
          <a:scene3d>
            <a:camera prst="orthographicFront"/>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wrap="square" lIns="70096" tIns="35048" rIns="70096" bIns="35048" rtlCol="0">
            <a:spAutoFit/>
          </a:bodyPr>
          <a:lstStyle/>
          <a:p>
            <a:r>
              <a:rPr lang="fr-FR" sz="1800" b="1" dirty="0" smtClean="0"/>
              <a:t>14</a:t>
            </a:r>
            <a:endParaRPr lang="fr-FR" sz="1800" b="1" dirty="0"/>
          </a:p>
        </p:txBody>
      </p:sp>
      <p:sp>
        <p:nvSpPr>
          <p:cNvPr id="98" name="ZoneTexte 97"/>
          <p:cNvSpPr txBox="1"/>
          <p:nvPr/>
        </p:nvSpPr>
        <p:spPr>
          <a:xfrm flipH="1">
            <a:off x="21509229" y="10251020"/>
            <a:ext cx="534183" cy="347857"/>
          </a:xfrm>
          <a:prstGeom prst="rect">
            <a:avLst/>
          </a:prstGeom>
          <a:scene3d>
            <a:camera prst="orthographicFront"/>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wrap="square" lIns="70096" tIns="35048" rIns="70096" bIns="35048" rtlCol="0">
            <a:spAutoFit/>
          </a:bodyPr>
          <a:lstStyle/>
          <a:p>
            <a:r>
              <a:rPr lang="fr-FR" sz="1800" b="1" dirty="0" smtClean="0"/>
              <a:t>9</a:t>
            </a:r>
            <a:endParaRPr lang="fr-FR" sz="1800" b="1" dirty="0"/>
          </a:p>
        </p:txBody>
      </p:sp>
      <p:sp>
        <p:nvSpPr>
          <p:cNvPr id="99" name="ZoneTexte 98"/>
          <p:cNvSpPr txBox="1"/>
          <p:nvPr/>
        </p:nvSpPr>
        <p:spPr>
          <a:xfrm flipH="1">
            <a:off x="17692489" y="4633003"/>
            <a:ext cx="534183" cy="347857"/>
          </a:xfrm>
          <a:prstGeom prst="rect">
            <a:avLst/>
          </a:prstGeom>
          <a:scene3d>
            <a:camera prst="orthographicFront"/>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wrap="square" lIns="70096" tIns="35048" rIns="70096" bIns="35048" rtlCol="0">
            <a:spAutoFit/>
          </a:bodyPr>
          <a:lstStyle/>
          <a:p>
            <a:r>
              <a:rPr lang="fr-FR" sz="1800" b="1" dirty="0" smtClean="0"/>
              <a:t>4</a:t>
            </a:r>
            <a:endParaRPr lang="fr-FR" sz="1800" b="1" dirty="0"/>
          </a:p>
        </p:txBody>
      </p:sp>
      <p:pic>
        <p:nvPicPr>
          <p:cNvPr id="1034" name="Image 5" descr="carte géol.jpg"/>
          <p:cNvPicPr>
            <a:picLocks noChangeAspect="1" noChangeArrowheads="1"/>
          </p:cNvPicPr>
          <p:nvPr/>
        </p:nvPicPr>
        <p:blipFill>
          <a:blip r:embed="rId26" cstate="print"/>
          <a:srcRect b="26840"/>
          <a:stretch>
            <a:fillRect/>
          </a:stretch>
        </p:blipFill>
        <p:spPr bwMode="auto">
          <a:xfrm>
            <a:off x="9123661" y="12771139"/>
            <a:ext cx="4253126" cy="3456384"/>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65100" prst="coolSlant"/>
          </a:sp3d>
        </p:spPr>
      </p:pic>
      <p:sp>
        <p:nvSpPr>
          <p:cNvPr id="100" name="ZoneTexte 99"/>
          <p:cNvSpPr txBox="1"/>
          <p:nvPr/>
        </p:nvSpPr>
        <p:spPr>
          <a:xfrm flipH="1">
            <a:off x="9123661" y="12771139"/>
            <a:ext cx="534183" cy="347857"/>
          </a:xfrm>
          <a:prstGeom prst="rect">
            <a:avLst/>
          </a:prstGeom>
          <a:scene3d>
            <a:camera prst="orthographicFront"/>
            <a:lightRig rig="threePt" dir="t"/>
          </a:scene3d>
          <a:sp3d>
            <a:bevelT w="165100" prst="coolSlant"/>
          </a:sp3d>
        </p:spPr>
        <p:style>
          <a:lnRef idx="2">
            <a:schemeClr val="accent2">
              <a:shade val="50000"/>
            </a:schemeClr>
          </a:lnRef>
          <a:fillRef idx="1">
            <a:schemeClr val="accent2"/>
          </a:fillRef>
          <a:effectRef idx="0">
            <a:schemeClr val="accent2"/>
          </a:effectRef>
          <a:fontRef idx="minor">
            <a:schemeClr val="lt1"/>
          </a:fontRef>
        </p:style>
        <p:txBody>
          <a:bodyPr wrap="square" lIns="70096" tIns="35048" rIns="70096" bIns="35048" rtlCol="0">
            <a:spAutoFit/>
          </a:bodyPr>
          <a:lstStyle/>
          <a:p>
            <a:r>
              <a:rPr lang="fr-FR" sz="1800" b="1" dirty="0" smtClean="0"/>
              <a:t>3</a:t>
            </a:r>
            <a:endParaRPr lang="fr-FR" sz="1800" b="1" dirty="0"/>
          </a:p>
        </p:txBody>
      </p:sp>
      <p:sp>
        <p:nvSpPr>
          <p:cNvPr id="80" name="ZoneTexte 79"/>
          <p:cNvSpPr txBox="1"/>
          <p:nvPr/>
        </p:nvSpPr>
        <p:spPr>
          <a:xfrm>
            <a:off x="18700684" y="6649727"/>
            <a:ext cx="1643248" cy="301680"/>
          </a:xfrm>
          <a:prstGeom prst="rect">
            <a:avLst/>
          </a:prstGeom>
          <a:noFill/>
        </p:spPr>
        <p:txBody>
          <a:bodyPr wrap="none" lIns="70096" tIns="35048" rIns="70096" bIns="35048" rtlCol="0">
            <a:spAutoFit/>
          </a:bodyPr>
          <a:lstStyle/>
          <a:p>
            <a:r>
              <a:rPr lang="fr-FR" sz="1500" b="1" dirty="0" smtClean="0">
                <a:solidFill>
                  <a:srgbClr val="FFFF00"/>
                </a:solidFill>
              </a:rPr>
              <a:t>Alluvial calcarenite</a:t>
            </a:r>
            <a:endParaRPr lang="fr-FR" sz="1500" b="1" dirty="0">
              <a:solidFill>
                <a:srgbClr val="FFFF00"/>
              </a:solidFill>
            </a:endParaRPr>
          </a:p>
        </p:txBody>
      </p:sp>
      <p:sp>
        <p:nvSpPr>
          <p:cNvPr id="78" name="ZoneTexte 77"/>
          <p:cNvSpPr txBox="1"/>
          <p:nvPr/>
        </p:nvSpPr>
        <p:spPr>
          <a:xfrm>
            <a:off x="16828321" y="5137184"/>
            <a:ext cx="1075289" cy="301680"/>
          </a:xfrm>
          <a:prstGeom prst="rect">
            <a:avLst/>
          </a:prstGeom>
          <a:noFill/>
        </p:spPr>
        <p:txBody>
          <a:bodyPr wrap="none" lIns="70096" tIns="35048" rIns="70096" bIns="35048" rtlCol="0">
            <a:spAutoFit/>
          </a:bodyPr>
          <a:lstStyle/>
          <a:p>
            <a:r>
              <a:rPr lang="fr-FR" sz="1500" b="1" dirty="0" smtClean="0">
                <a:solidFill>
                  <a:schemeClr val="accent1">
                    <a:lumMod val="50000"/>
                  </a:schemeClr>
                </a:solidFill>
              </a:rPr>
              <a:t>Calcarenite </a:t>
            </a:r>
            <a:endParaRPr lang="fr-FR" sz="1500" b="1" dirty="0">
              <a:solidFill>
                <a:schemeClr val="accent1">
                  <a:lumMod val="50000"/>
                </a:schemeClr>
              </a:solidFill>
            </a:endParaRPr>
          </a:p>
        </p:txBody>
      </p:sp>
      <p:sp>
        <p:nvSpPr>
          <p:cNvPr id="64" name="ZoneTexte 63"/>
          <p:cNvSpPr txBox="1"/>
          <p:nvPr/>
        </p:nvSpPr>
        <p:spPr>
          <a:xfrm>
            <a:off x="15892140" y="4560977"/>
            <a:ext cx="1308000" cy="301680"/>
          </a:xfrm>
          <a:prstGeom prst="rect">
            <a:avLst/>
          </a:prstGeom>
          <a:noFill/>
        </p:spPr>
        <p:txBody>
          <a:bodyPr wrap="none" lIns="70096" tIns="35048" rIns="70096" bIns="35048" rtlCol="0">
            <a:spAutoFit/>
          </a:bodyPr>
          <a:lstStyle/>
          <a:p>
            <a:r>
              <a:rPr lang="fr-FR" sz="1500" b="1" dirty="0" smtClean="0">
                <a:solidFill>
                  <a:srgbClr val="FFFF00"/>
                </a:solidFill>
              </a:rPr>
              <a:t>Silty Coverage </a:t>
            </a:r>
            <a:endParaRPr lang="fr-FR" sz="1500" b="1" dirty="0">
              <a:solidFill>
                <a:srgbClr val="FFFF00"/>
              </a:solidFill>
            </a:endParaRPr>
          </a:p>
        </p:txBody>
      </p:sp>
      <p:sp>
        <p:nvSpPr>
          <p:cNvPr id="92" name="ZoneTexte 91"/>
          <p:cNvSpPr txBox="1"/>
          <p:nvPr/>
        </p:nvSpPr>
        <p:spPr>
          <a:xfrm>
            <a:off x="23669647" y="5209210"/>
            <a:ext cx="2058490" cy="307853"/>
          </a:xfrm>
          <a:prstGeom prst="rect">
            <a:avLst/>
          </a:prstGeom>
          <a:noFill/>
        </p:spPr>
        <p:txBody>
          <a:bodyPr wrap="none" lIns="91449" tIns="45725" rIns="91449" bIns="45725" rtlCol="0">
            <a:spAutoFit/>
          </a:bodyPr>
          <a:lstStyle/>
          <a:p>
            <a:r>
              <a:rPr lang="fr-FR" sz="1400" b="1" dirty="0" smtClean="0">
                <a:solidFill>
                  <a:srgbClr val="FFFF00"/>
                </a:solidFill>
              </a:rPr>
              <a:t>Recrystallized calcarenite</a:t>
            </a:r>
            <a:endParaRPr lang="fr-FR" sz="1400" b="1" dirty="0">
              <a:solidFill>
                <a:srgbClr val="FFFF00"/>
              </a:solidFill>
            </a:endParaRPr>
          </a:p>
        </p:txBody>
      </p:sp>
      <p:sp>
        <p:nvSpPr>
          <p:cNvPr id="77" name="ZoneTexte 76"/>
          <p:cNvSpPr txBox="1"/>
          <p:nvPr/>
        </p:nvSpPr>
        <p:spPr>
          <a:xfrm>
            <a:off x="21725061" y="15291419"/>
            <a:ext cx="4878402" cy="3139321"/>
          </a:xfrm>
          <a:prstGeom prst="rect">
            <a:avLst/>
          </a:prstGeom>
          <a:noFill/>
        </p:spPr>
        <p:txBody>
          <a:bodyPr wrap="square" rtlCol="0">
            <a:spAutoFit/>
          </a:bodyPr>
          <a:lstStyle/>
          <a:p>
            <a:pPr marL="0" lvl="2" algn="just">
              <a:buFont typeface="Wingdings" pitchFamily="2" charset="2"/>
              <a:buChar char="v"/>
            </a:pPr>
            <a:r>
              <a:rPr lang="en-US" sz="1800" b="1" dirty="0" smtClean="0">
                <a:solidFill>
                  <a:schemeClr val="accent2"/>
                </a:solidFill>
                <a:latin typeface="Calibri" pitchFamily="34" charset="0"/>
                <a:cs typeface="Calibri" pitchFamily="34" charset="0"/>
              </a:rPr>
              <a:t> Water Pollution</a:t>
            </a:r>
          </a:p>
          <a:p>
            <a:endParaRPr lang="en-US" sz="1800" dirty="0" smtClean="0">
              <a:solidFill>
                <a:schemeClr val="tx2"/>
              </a:solidFill>
              <a:latin typeface="Calibri" pitchFamily="34" charset="0"/>
              <a:cs typeface="Calibri" pitchFamily="34" charset="0"/>
            </a:endParaRPr>
          </a:p>
          <a:p>
            <a:r>
              <a:rPr lang="en-US" sz="1800" b="1" i="1" dirty="0" smtClean="0">
                <a:solidFill>
                  <a:schemeClr val="accent1">
                    <a:lumMod val="50000"/>
                  </a:schemeClr>
                </a:solidFill>
                <a:latin typeface="Calibri" pitchFamily="34" charset="0"/>
                <a:cs typeface="Calibri" pitchFamily="34" charset="0"/>
              </a:rPr>
              <a:t>-  </a:t>
            </a:r>
            <a:r>
              <a:rPr lang="en-US" sz="1800" b="1" i="1" u="sng" dirty="0" smtClean="0">
                <a:solidFill>
                  <a:schemeClr val="accent1">
                    <a:lumMod val="50000"/>
                  </a:schemeClr>
                </a:solidFill>
                <a:latin typeface="Calibri" pitchFamily="34" charset="0"/>
                <a:cs typeface="Calibri" pitchFamily="34" charset="0"/>
              </a:rPr>
              <a:t>Surface water:</a:t>
            </a:r>
            <a:r>
              <a:rPr lang="en-US" sz="1800" b="1" i="1" dirty="0" smtClean="0">
                <a:solidFill>
                  <a:schemeClr val="accent1">
                    <a:lumMod val="50000"/>
                  </a:schemeClr>
                </a:solidFill>
                <a:latin typeface="Calibri" pitchFamily="34" charset="0"/>
                <a:cs typeface="Calibri" pitchFamily="34" charset="0"/>
              </a:rPr>
              <a:t> </a:t>
            </a:r>
            <a:r>
              <a:rPr lang="en-US" sz="1800" dirty="0" smtClean="0">
                <a:latin typeface="Calibri" pitchFamily="34" charset="0"/>
                <a:cs typeface="Calibri" pitchFamily="34" charset="0"/>
              </a:rPr>
              <a:t>risk of contamination by oil and lubricating oils from operations.</a:t>
            </a:r>
          </a:p>
          <a:p>
            <a:r>
              <a:rPr lang="en-US" sz="1800" dirty="0" smtClean="0">
                <a:latin typeface="Calibri" pitchFamily="34" charset="0"/>
                <a:cs typeface="Calibri" pitchFamily="34" charset="0"/>
              </a:rPr>
              <a:t>-  </a:t>
            </a:r>
            <a:r>
              <a:rPr lang="en-US" sz="1800" b="1" i="1" u="sng" dirty="0" smtClean="0">
                <a:solidFill>
                  <a:schemeClr val="accent1">
                    <a:lumMod val="50000"/>
                  </a:schemeClr>
                </a:solidFill>
                <a:latin typeface="Calibri" pitchFamily="34" charset="0"/>
                <a:cs typeface="Calibri" pitchFamily="34" charset="0"/>
              </a:rPr>
              <a:t>Groundwater: </a:t>
            </a:r>
            <a:r>
              <a:rPr lang="en-US" sz="1800" dirty="0" smtClean="0">
                <a:latin typeface="Calibri" pitchFamily="34" charset="0"/>
                <a:cs typeface="Calibri" pitchFamily="34" charset="0"/>
              </a:rPr>
              <a:t>High risk of contamination by infiltration of runoff from the quarry.</a:t>
            </a:r>
          </a:p>
          <a:p>
            <a:endParaRPr lang="en-US" sz="1800" dirty="0" smtClean="0">
              <a:latin typeface="Calibri" pitchFamily="34" charset="0"/>
              <a:cs typeface="Calibri" pitchFamily="34" charset="0"/>
            </a:endParaRPr>
          </a:p>
          <a:p>
            <a:pPr marL="0" lvl="2" algn="just">
              <a:buFont typeface="Wingdings" pitchFamily="2" charset="2"/>
              <a:buChar char="v"/>
            </a:pPr>
            <a:r>
              <a:rPr lang="en-US" sz="1800" b="1" dirty="0" smtClean="0">
                <a:solidFill>
                  <a:schemeClr val="accent2"/>
                </a:solidFill>
                <a:latin typeface="Calibri" pitchFamily="34" charset="0"/>
                <a:cs typeface="Calibri" pitchFamily="34" charset="0"/>
              </a:rPr>
              <a:t> Biological Pollution: </a:t>
            </a:r>
            <a:r>
              <a:rPr lang="en-US" sz="1800" dirty="0" smtClean="0">
                <a:latin typeface="Calibri" pitchFamily="34" charset="0"/>
                <a:cs typeface="Calibri" pitchFamily="34" charset="0"/>
              </a:rPr>
              <a:t>Dust deposited on plant leaves inhibit photosynthesis of Flora, and Fauna is deprived of its natural habitat.</a:t>
            </a:r>
          </a:p>
          <a:p>
            <a:endParaRPr lang="fr-FR" sz="1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Personnalisé 1">
      <a:dk1>
        <a:sysClr val="windowText" lastClr="000000"/>
      </a:dk1>
      <a:lt1>
        <a:sysClr val="window" lastClr="FFFFFF"/>
      </a:lt1>
      <a:dk2>
        <a:srgbClr val="1F497D"/>
      </a:dk2>
      <a:lt2>
        <a:srgbClr val="EEECE1"/>
      </a:lt2>
      <a:accent1>
        <a:srgbClr val="C0504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4379</TotalTime>
  <Words>856</Words>
  <Application>Microsoft Office PowerPoint</Application>
  <PresentationFormat>Personnalisé</PresentationFormat>
  <Paragraphs>136</Paragraphs>
  <Slides>1</Slides>
  <Notes>1</Notes>
  <HiddenSlides>0</HiddenSlides>
  <MMClips>0</MMClips>
  <ScaleCrop>false</ScaleCrop>
  <HeadingPairs>
    <vt:vector size="4" baseType="variant">
      <vt:variant>
        <vt:lpstr>Thème</vt:lpstr>
      </vt:variant>
      <vt:variant>
        <vt:i4>1</vt:i4>
      </vt:variant>
      <vt:variant>
        <vt:lpstr>Titres des diapositives</vt:lpstr>
      </vt:variant>
      <vt:variant>
        <vt:i4>1</vt:i4>
      </vt:variant>
    </vt:vector>
  </HeadingPairs>
  <TitlesOfParts>
    <vt:vector size="2" baseType="lpstr">
      <vt:lpstr>Thème Office</vt:lpstr>
      <vt:lpstr>Diapositive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salma</dc:creator>
  <cp:lastModifiedBy>salma</cp:lastModifiedBy>
  <cp:revision>415</cp:revision>
  <dcterms:created xsi:type="dcterms:W3CDTF">2012-08-21T18:57:34Z</dcterms:created>
  <dcterms:modified xsi:type="dcterms:W3CDTF">2012-10-22T21:41:19Z</dcterms:modified>
</cp:coreProperties>
</file>