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0"/>
  </p:notesMasterIdLst>
  <p:sldIdLst>
    <p:sldId id="257" r:id="rId4"/>
    <p:sldId id="271" r:id="rId5"/>
    <p:sldId id="258" r:id="rId6"/>
    <p:sldId id="259" r:id="rId7"/>
    <p:sldId id="285" r:id="rId8"/>
    <p:sldId id="282" r:id="rId9"/>
    <p:sldId id="281" r:id="rId10"/>
    <p:sldId id="287" r:id="rId11"/>
    <p:sldId id="279" r:id="rId12"/>
    <p:sldId id="302" r:id="rId13"/>
    <p:sldId id="305" r:id="rId14"/>
    <p:sldId id="293" r:id="rId15"/>
    <p:sldId id="308" r:id="rId16"/>
    <p:sldId id="299" r:id="rId17"/>
    <p:sldId id="270" r:id="rId18"/>
    <p:sldId id="277"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FF"/>
    <a:srgbClr val="FF9966"/>
    <a:srgbClr val="008000"/>
    <a:srgbClr val="CCFF99"/>
    <a:srgbClr val="FFD6A9"/>
    <a:srgbClr val="000000"/>
    <a:srgbClr val="00FF00"/>
    <a:srgbClr val="00FFFF"/>
    <a:srgbClr val="CCFFCC"/>
  </p:clrMru>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80000" autoAdjust="0"/>
  </p:normalViewPr>
  <p:slideViewPr>
    <p:cSldViewPr>
      <p:cViewPr varScale="1">
        <p:scale>
          <a:sx n="87" d="100"/>
          <a:sy n="87" d="100"/>
        </p:scale>
        <p:origin x="-552" y="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496"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1"/>
          </a:xfrm>
          <a:prstGeom prst="rect">
            <a:avLst/>
          </a:prstGeom>
        </p:spPr>
        <p:txBody>
          <a:bodyPr vert="horz" lIns="96167" tIns="48084" rIns="96167" bIns="48084" rtlCol="0"/>
          <a:lstStyle>
            <a:lvl1pPr algn="l">
              <a:defRPr sz="1300"/>
            </a:lvl1pPr>
          </a:lstStyle>
          <a:p>
            <a:endParaRPr lang="en-US"/>
          </a:p>
        </p:txBody>
      </p:sp>
      <p:sp>
        <p:nvSpPr>
          <p:cNvPr id="3" name="Date Placeholder 2"/>
          <p:cNvSpPr>
            <a:spLocks noGrp="1"/>
          </p:cNvSpPr>
          <p:nvPr>
            <p:ph type="dt" idx="1"/>
          </p:nvPr>
        </p:nvSpPr>
        <p:spPr>
          <a:xfrm>
            <a:off x="4143587" y="0"/>
            <a:ext cx="3169920" cy="480061"/>
          </a:xfrm>
          <a:prstGeom prst="rect">
            <a:avLst/>
          </a:prstGeom>
        </p:spPr>
        <p:txBody>
          <a:bodyPr vert="horz" lIns="96167" tIns="48084" rIns="96167" bIns="48084" rtlCol="0"/>
          <a:lstStyle>
            <a:lvl1pPr algn="r">
              <a:defRPr sz="1300"/>
            </a:lvl1pPr>
          </a:lstStyle>
          <a:p>
            <a:fld id="{E1365319-82BB-4CF4-803C-149B03A6946A}" type="datetimeFigureOut">
              <a:rPr lang="en-US" smtClean="0"/>
              <a:pPr/>
              <a:t>11/20/2012</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167" tIns="48084" rIns="96167" bIns="48084" rtlCol="0" anchor="ctr"/>
          <a:lstStyle/>
          <a:p>
            <a:endParaRPr lang="en-US"/>
          </a:p>
        </p:txBody>
      </p:sp>
      <p:sp>
        <p:nvSpPr>
          <p:cNvPr id="5" name="Notes Placeholder 4"/>
          <p:cNvSpPr>
            <a:spLocks noGrp="1"/>
          </p:cNvSpPr>
          <p:nvPr>
            <p:ph type="body" sz="quarter" idx="3"/>
          </p:nvPr>
        </p:nvSpPr>
        <p:spPr>
          <a:xfrm>
            <a:off x="731520" y="4560570"/>
            <a:ext cx="5852160" cy="4320541"/>
          </a:xfrm>
          <a:prstGeom prst="rect">
            <a:avLst/>
          </a:prstGeom>
        </p:spPr>
        <p:txBody>
          <a:bodyPr vert="horz" lIns="96167" tIns="48084" rIns="96167" bIns="480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1"/>
          </a:xfrm>
          <a:prstGeom prst="rect">
            <a:avLst/>
          </a:prstGeom>
        </p:spPr>
        <p:txBody>
          <a:bodyPr vert="horz" lIns="96167" tIns="48084" rIns="96167" bIns="4808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3"/>
            <a:ext cx="3169920" cy="480061"/>
          </a:xfrm>
          <a:prstGeom prst="rect">
            <a:avLst/>
          </a:prstGeom>
        </p:spPr>
        <p:txBody>
          <a:bodyPr vert="horz" lIns="96167" tIns="48084" rIns="96167" bIns="48084" rtlCol="0" anchor="b"/>
          <a:lstStyle>
            <a:lvl1pPr algn="r">
              <a:defRPr sz="1300"/>
            </a:lvl1pPr>
          </a:lstStyle>
          <a:p>
            <a:fld id="{AB1647CF-F75D-4D1F-A58E-4D703C8650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11/20/2012 12:48 PM</a:t>
            </a:fld>
            <a:endParaRPr lang="en-US" dirty="0"/>
          </a:p>
        </p:txBody>
      </p:sp>
      <p:sp>
        <p:nvSpPr>
          <p:cNvPr id="7" name="Slide Number Placeholder 6"/>
          <p:cNvSpPr>
            <a:spLocks noGrp="1"/>
          </p:cNvSpPr>
          <p:nvPr>
            <p:ph type="sldNum" sz="quarter" idx="13"/>
          </p:nvPr>
        </p:nvSpPr>
        <p:spPr>
          <a:xfrm>
            <a:off x="6583681" y="9119473"/>
            <a:ext cx="729827" cy="480061"/>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Waste</a:t>
            </a:r>
            <a:r>
              <a:rPr lang="en-CA" baseline="0" dirty="0" smtClean="0"/>
              <a:t> heat can be estimated from shock pressure. At the distance close to isobaric core, pressure is quite high, and it’s resulting in an anonymous numbers of waste heat deposited in the rock relatively to waste heat at lower pressure. The maximum waste heat energy is about 5 kJ/g at 2.5 km to about 1 kJ at 5 km. It’s a huge number. This may be due to the phase transition occurred within this volume of material. </a:t>
            </a:r>
          </a:p>
          <a:p>
            <a:endParaRPr lang="en-CA" baseline="0" dirty="0" smtClean="0"/>
          </a:p>
          <a:p>
            <a:r>
              <a:rPr lang="en-CA" baseline="0" dirty="0" smtClean="0"/>
              <a:t>Considered the waste heat at the central uplift, an approximated energy of 32.34 J/g, due to shock pressure of 11.8 </a:t>
            </a:r>
            <a:r>
              <a:rPr lang="en-CA" baseline="0" dirty="0" err="1" smtClean="0"/>
              <a:t>GPa</a:t>
            </a:r>
            <a:r>
              <a:rPr lang="en-CA" baseline="0" dirty="0" smtClean="0"/>
              <a:t>, has deposited in the </a:t>
            </a:r>
            <a:r>
              <a:rPr lang="en-CA" baseline="0" dirty="0" err="1" smtClean="0"/>
              <a:t>anorthosite</a:t>
            </a:r>
            <a:r>
              <a:rPr lang="en-CA" baseline="0" dirty="0" smtClean="0"/>
              <a:t> rock, which raises the internal energy of the </a:t>
            </a:r>
            <a:r>
              <a:rPr lang="en-CA" baseline="0" dirty="0" err="1" smtClean="0"/>
              <a:t>anorthosite</a:t>
            </a:r>
            <a:r>
              <a:rPr lang="en-CA" baseline="0" dirty="0" smtClean="0"/>
              <a:t>. The waste heat temperature is estimated using the specific heat capacity of rocks at 20C and the normalized heat capacity, giving the waste heat temperature of 24C, and the </a:t>
            </a:r>
            <a:r>
              <a:rPr lang="en-CA" baseline="0" dirty="0" err="1" smtClean="0"/>
              <a:t>postshock</a:t>
            </a:r>
            <a:r>
              <a:rPr lang="en-CA" baseline="0" dirty="0" smtClean="0"/>
              <a:t> temperature of </a:t>
            </a:r>
            <a:r>
              <a:rPr lang="en-CA" baseline="0" dirty="0" err="1" smtClean="0"/>
              <a:t>anorthosite</a:t>
            </a:r>
            <a:r>
              <a:rPr lang="en-CA" baseline="0" dirty="0" smtClean="0"/>
              <a:t> approximately 274 C</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AB1647CF-F75D-4D1F-A58E-4D703C86504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At the central uplift, the </a:t>
            </a:r>
            <a:r>
              <a:rPr lang="en-CA" dirty="0" smtClean="0"/>
              <a:t>most abundant</a:t>
            </a:r>
            <a:r>
              <a:rPr lang="en-CA" baseline="0" dirty="0" smtClean="0"/>
              <a:t> hydrothermal mineral present here are </a:t>
            </a:r>
            <a:r>
              <a:rPr lang="en-CA" baseline="0" dirty="0" err="1" smtClean="0"/>
              <a:t>zeolite</a:t>
            </a:r>
            <a:r>
              <a:rPr lang="en-CA" baseline="0" dirty="0" smtClean="0"/>
              <a:t> group mineral, which mostly are </a:t>
            </a:r>
            <a:r>
              <a:rPr lang="en-CA" baseline="0" dirty="0" err="1" smtClean="0"/>
              <a:t>thomsonite</a:t>
            </a:r>
            <a:r>
              <a:rPr lang="en-CA" baseline="0" dirty="0" smtClean="0"/>
              <a:t> and </a:t>
            </a:r>
            <a:r>
              <a:rPr lang="en-CA" baseline="0" dirty="0" err="1" smtClean="0"/>
              <a:t>natrolite</a:t>
            </a:r>
            <a:endParaRPr lang="en-CA" baseline="0" dirty="0" smtClean="0"/>
          </a:p>
          <a:p>
            <a:endParaRPr lang="en-CA" baseline="0" dirty="0" smtClean="0"/>
          </a:p>
          <a:p>
            <a:r>
              <a:rPr lang="en-CA" baseline="0" dirty="0" smtClean="0"/>
              <a:t>Photo on the left showing 1.5-cm wide </a:t>
            </a:r>
            <a:r>
              <a:rPr lang="en-CA" baseline="0" dirty="0" err="1" smtClean="0"/>
              <a:t>natrolite</a:t>
            </a:r>
            <a:r>
              <a:rPr lang="en-CA" baseline="0" dirty="0" smtClean="0"/>
              <a:t> vein discovered on the central uplift, while an optical microscopic image on the right showing </a:t>
            </a:r>
            <a:r>
              <a:rPr lang="en-CA" baseline="0" dirty="0" err="1" smtClean="0"/>
              <a:t>thomsonite</a:t>
            </a:r>
            <a:r>
              <a:rPr lang="en-CA" baseline="0" dirty="0" smtClean="0"/>
              <a:t> present in the fracture of rocks.</a:t>
            </a:r>
          </a:p>
          <a:p>
            <a:endParaRPr lang="en-CA" baseline="0" dirty="0" smtClean="0"/>
          </a:p>
          <a:p>
            <a:r>
              <a:rPr lang="en-CA" baseline="0" dirty="0" smtClean="0"/>
              <a:t>From the presence of </a:t>
            </a:r>
            <a:r>
              <a:rPr lang="en-CA" baseline="0" dirty="0" err="1" smtClean="0"/>
              <a:t>thomsonite</a:t>
            </a:r>
            <a:r>
              <a:rPr lang="en-CA" baseline="0" dirty="0" smtClean="0"/>
              <a:t> and </a:t>
            </a:r>
            <a:r>
              <a:rPr lang="en-CA" baseline="0" dirty="0" err="1" smtClean="0"/>
              <a:t>natrolite</a:t>
            </a:r>
            <a:r>
              <a:rPr lang="en-CA" baseline="0" dirty="0" smtClean="0"/>
              <a:t> as predominant hydrothermal minerals, the approximate thermal constraint within the central uplift at Manicouagan would be around 70-150</a:t>
            </a:r>
            <a:r>
              <a:rPr lang="en-CA" baseline="0" dirty="0" smtClean="0">
                <a:sym typeface="Symbol"/>
              </a:rPr>
              <a:t>C</a:t>
            </a:r>
            <a:endParaRPr lang="en-CA" dirty="0"/>
          </a:p>
        </p:txBody>
      </p:sp>
      <p:sp>
        <p:nvSpPr>
          <p:cNvPr id="4" name="Slide Number Placeholder 3"/>
          <p:cNvSpPr>
            <a:spLocks noGrp="1"/>
          </p:cNvSpPr>
          <p:nvPr>
            <p:ph type="sldNum" sz="quarter" idx="10"/>
          </p:nvPr>
        </p:nvSpPr>
        <p:spPr/>
        <p:txBody>
          <a:bodyPr/>
          <a:lstStyle/>
          <a:p>
            <a:fld id="{AB1647CF-F75D-4D1F-A58E-4D703C86504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From</a:t>
            </a:r>
            <a:r>
              <a:rPr lang="en-CA" baseline="0" dirty="0" smtClean="0"/>
              <a:t> the shock attenuation, </a:t>
            </a:r>
          </a:p>
          <a:p>
            <a:endParaRPr lang="en-CA" baseline="0" dirty="0" smtClean="0"/>
          </a:p>
          <a:p>
            <a:r>
              <a:rPr lang="en-CA" baseline="0" dirty="0" smtClean="0"/>
              <a:t>Collapsed rim, which is now located at about 25 km from geometric center of the crater, shown in the yellow box here, may have been shocked at greater distance than 25 km before collapsed, and may have experienced the shock pressure less than 1 </a:t>
            </a:r>
            <a:r>
              <a:rPr lang="en-CA" baseline="0" dirty="0" err="1" smtClean="0"/>
              <a:t>Gpa</a:t>
            </a:r>
            <a:r>
              <a:rPr lang="en-CA" baseline="0" dirty="0" smtClean="0"/>
              <a:t>, with waste heat  less than 26.5 J/g. Waste heat temperature can be approximated as 26.5</a:t>
            </a:r>
            <a:r>
              <a:rPr lang="en-CA" baseline="0" dirty="0" smtClean="0">
                <a:sym typeface="Symbol"/>
              </a:rPr>
              <a:t></a:t>
            </a:r>
            <a:r>
              <a:rPr lang="en-US" sz="1300" i="1" dirty="0" smtClean="0">
                <a:sym typeface="Symbol"/>
              </a:rPr>
              <a:t>C </a:t>
            </a:r>
            <a:r>
              <a:rPr lang="en-US" sz="1300" dirty="0" smtClean="0">
                <a:sym typeface="Symbol"/>
              </a:rPr>
              <a:t> , giving the </a:t>
            </a:r>
            <a:r>
              <a:rPr lang="en-US" sz="1300" dirty="0" err="1" smtClean="0">
                <a:sym typeface="Symbol"/>
              </a:rPr>
              <a:t>postshock</a:t>
            </a:r>
            <a:r>
              <a:rPr lang="en-US" sz="1300" dirty="0" smtClean="0">
                <a:sym typeface="Symbol"/>
              </a:rPr>
              <a:t> temperature of about 51 </a:t>
            </a:r>
            <a:r>
              <a:rPr lang="en-CA" baseline="0" dirty="0" smtClean="0">
                <a:sym typeface="Symbol"/>
              </a:rPr>
              <a:t></a:t>
            </a:r>
            <a:r>
              <a:rPr lang="en-US" sz="1300" i="1" dirty="0" smtClean="0">
                <a:sym typeface="Symbol"/>
              </a:rPr>
              <a:t>C   </a:t>
            </a:r>
            <a:r>
              <a:rPr lang="en-US" sz="1300" dirty="0" smtClean="0">
                <a:sym typeface="Symbol"/>
              </a:rPr>
              <a:t>since it was at the surface at the time of impact event. </a:t>
            </a:r>
            <a:endParaRPr lang="en-CA" dirty="0"/>
          </a:p>
        </p:txBody>
      </p:sp>
      <p:sp>
        <p:nvSpPr>
          <p:cNvPr id="4" name="Slide Number Placeholder 3"/>
          <p:cNvSpPr>
            <a:spLocks noGrp="1"/>
          </p:cNvSpPr>
          <p:nvPr>
            <p:ph type="sldNum" sz="quarter" idx="10"/>
          </p:nvPr>
        </p:nvSpPr>
        <p:spPr/>
        <p:txBody>
          <a:bodyPr/>
          <a:lstStyle/>
          <a:p>
            <a:fld id="{AB1647CF-F75D-4D1F-A58E-4D703C86504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Not only at the central</a:t>
            </a:r>
            <a:r>
              <a:rPr lang="en-CA" baseline="0" dirty="0" smtClean="0"/>
              <a:t> uplift, at a location about 25 km west of the center of the crater, which may considered as the collapsed rim, also have an evidence of hydrothermal alteration. </a:t>
            </a:r>
            <a:r>
              <a:rPr lang="en-CA" baseline="0" dirty="0" err="1" smtClean="0"/>
              <a:t>Chabazite</a:t>
            </a:r>
            <a:r>
              <a:rPr lang="en-CA" baseline="0" dirty="0" smtClean="0"/>
              <a:t> and </a:t>
            </a:r>
            <a:r>
              <a:rPr lang="en-CA" baseline="0" dirty="0" err="1" smtClean="0"/>
              <a:t>stilbite</a:t>
            </a:r>
            <a:r>
              <a:rPr lang="en-CA" baseline="0" dirty="0" smtClean="0"/>
              <a:t> which are </a:t>
            </a:r>
            <a:r>
              <a:rPr lang="en-CA" baseline="0" dirty="0" err="1" smtClean="0"/>
              <a:t>zeolite</a:t>
            </a:r>
            <a:r>
              <a:rPr lang="en-CA" baseline="0" dirty="0" smtClean="0"/>
              <a:t> group mineral present in this area. The temperature involved in the hydrothermal within this area would be around 50-140</a:t>
            </a:r>
            <a:r>
              <a:rPr lang="en-CA" baseline="0" dirty="0" smtClean="0">
                <a:sym typeface="Symbol"/>
              </a:rPr>
              <a:t>C</a:t>
            </a:r>
          </a:p>
          <a:p>
            <a:endParaRPr lang="en-CA" dirty="0"/>
          </a:p>
        </p:txBody>
      </p:sp>
      <p:sp>
        <p:nvSpPr>
          <p:cNvPr id="4" name="Slide Number Placeholder 3"/>
          <p:cNvSpPr>
            <a:spLocks noGrp="1"/>
          </p:cNvSpPr>
          <p:nvPr>
            <p:ph type="sldNum" sz="quarter" idx="10"/>
          </p:nvPr>
        </p:nvSpPr>
        <p:spPr/>
        <p:txBody>
          <a:bodyPr/>
          <a:lstStyle/>
          <a:p>
            <a:fld id="{AB1647CF-F75D-4D1F-A58E-4D703C86504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1674">
              <a:defRPr/>
            </a:pPr>
            <a:r>
              <a:rPr lang="en-US" sz="1300" dirty="0" smtClean="0"/>
              <a:t>-  The shock pressure calculation suggests that the central uplift at Manicouagan may have experienced shock pressure of about 11.8 </a:t>
            </a:r>
            <a:r>
              <a:rPr lang="en-US" sz="1300" dirty="0" err="1" smtClean="0"/>
              <a:t>GPa</a:t>
            </a:r>
            <a:r>
              <a:rPr lang="en-US" sz="1300" dirty="0" smtClean="0"/>
              <a:t> or even less, with 32.3 J/g waste heat deposited in the rock which giving an increased in temperature of 24 </a:t>
            </a:r>
            <a:r>
              <a:rPr lang="en-US" sz="1300" dirty="0" smtClean="0">
                <a:sym typeface="Symbol"/>
              </a:rPr>
              <a:t>C</a:t>
            </a:r>
          </a:p>
          <a:p>
            <a:pPr defTabSz="961674">
              <a:defRPr/>
            </a:pPr>
            <a:endParaRPr lang="en-US" sz="1300" dirty="0" smtClean="0">
              <a:sym typeface="Symbol"/>
            </a:endParaRPr>
          </a:p>
          <a:p>
            <a:pPr defTabSz="961674">
              <a:buFontTx/>
              <a:buChar char="-"/>
              <a:defRPr/>
            </a:pPr>
            <a:r>
              <a:rPr lang="en-US" sz="1300" dirty="0" smtClean="0">
                <a:sym typeface="Symbol"/>
              </a:rPr>
              <a:t>The results also shows that waste heat generated from the shock pressure may not be a significant heat source for hydrothermal alteration within the central uplift</a:t>
            </a:r>
          </a:p>
          <a:p>
            <a:pPr defTabSz="961674">
              <a:buFontTx/>
              <a:buChar char="-"/>
              <a:defRPr/>
            </a:pPr>
            <a:endParaRPr lang="en-US" sz="1300" dirty="0" smtClean="0">
              <a:sym typeface="Symbol"/>
            </a:endParaRPr>
          </a:p>
          <a:p>
            <a:pPr defTabSz="961674">
              <a:buFontTx/>
              <a:buChar char="-"/>
              <a:defRPr/>
            </a:pPr>
            <a:r>
              <a:rPr lang="en-US" sz="1300" dirty="0" smtClean="0">
                <a:sym typeface="Symbol"/>
              </a:rPr>
              <a:t>The most important heat source for impact-induced hydrothermal systems is impact melt sheet, which the temperature can be up to about 2000 C. The central uplift which rocks at approximately 10 km depth have been brought up and carrying heat of about 250 C to the surface, plus energy from waste heat, giving the possible temperature at the central uplift of about 274 C</a:t>
            </a:r>
          </a:p>
          <a:p>
            <a:endParaRPr lang="en-CA" dirty="0" smtClean="0"/>
          </a:p>
          <a:p>
            <a:r>
              <a:rPr lang="en-CA" dirty="0" smtClean="0"/>
              <a:t>-</a:t>
            </a:r>
            <a:r>
              <a:rPr lang="en-CA" baseline="0" dirty="0" smtClean="0"/>
              <a:t>Further study of shock effect on drill-core samples, together with calculations would give more precise shock attenuation and energy produced by shock pressure,  which will be useful in order to investigate the post-impact hydrothermal systems at the crater.</a:t>
            </a:r>
          </a:p>
          <a:p>
            <a:endParaRPr lang="en-CA" dirty="0" smtClean="0"/>
          </a:p>
        </p:txBody>
      </p:sp>
      <p:sp>
        <p:nvSpPr>
          <p:cNvPr id="4" name="Slide Number Placeholder 3"/>
          <p:cNvSpPr>
            <a:spLocks noGrp="1"/>
          </p:cNvSpPr>
          <p:nvPr>
            <p:ph type="sldNum" sz="quarter" idx="10"/>
          </p:nvPr>
        </p:nvSpPr>
        <p:spPr/>
        <p:txBody>
          <a:bodyPr/>
          <a:lstStyle/>
          <a:p>
            <a:fld id="{AB1647CF-F75D-4D1F-A58E-4D703C86504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B1647CF-F75D-4D1F-A58E-4D703C86504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B1647CF-F75D-4D1F-A58E-4D703C865040}"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like to start</a:t>
            </a:r>
            <a:r>
              <a:rPr lang="en-US" baseline="0" dirty="0" smtClean="0"/>
              <a:t> my talk with an introduction, then talk about shock decompression in general, followed by a calculation of shock pressure. And I’ll end up with showing you the hydrothermal evidence at the Manicouagan and conclusions.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11/20/2012 12:48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Manicouagan</a:t>
            </a:r>
            <a:r>
              <a:rPr lang="en-US" baseline="0" dirty="0" smtClean="0"/>
              <a:t> impact structure is one of the best preserved complex impact crater on earth.</a:t>
            </a:r>
          </a:p>
          <a:p>
            <a:r>
              <a:rPr lang="en-US" baseline="0" dirty="0" smtClean="0"/>
              <a:t>Its rim-to-rim diameter is about 90 km. </a:t>
            </a:r>
          </a:p>
          <a:p>
            <a:r>
              <a:rPr lang="en-US" baseline="0" dirty="0" smtClean="0"/>
              <a:t>Manicouagan was generated 214 million years ago on </a:t>
            </a:r>
            <a:r>
              <a:rPr lang="en-US" baseline="0" dirty="0" err="1" smtClean="0"/>
              <a:t>Grenvillian</a:t>
            </a:r>
            <a:r>
              <a:rPr lang="en-US" baseline="0" dirty="0" smtClean="0"/>
              <a:t> metamorphic gneisses target rocks. </a:t>
            </a:r>
          </a:p>
          <a:p>
            <a:endParaRPr lang="en-US" baseline="0" dirty="0" smtClean="0"/>
          </a:p>
          <a:p>
            <a:r>
              <a:rPr lang="en-US" baseline="0" dirty="0" smtClean="0"/>
              <a:t>When talking about impact-induced hydrothermal systems, there are three important factors that are required to generate the system</a:t>
            </a:r>
          </a:p>
          <a:p>
            <a:pPr marL="240419" indent="-240419">
              <a:buAutoNum type="arabicPeriod"/>
            </a:pPr>
            <a:r>
              <a:rPr lang="en-US" baseline="0" dirty="0" smtClean="0"/>
              <a:t>System permeability, for impact event it’s referred to the fracture systems created by impact</a:t>
            </a:r>
          </a:p>
          <a:p>
            <a:pPr marL="240419" indent="-240419">
              <a:buAutoNum type="arabicPeriod"/>
            </a:pPr>
            <a:r>
              <a:rPr lang="en-US" baseline="0" dirty="0" smtClean="0"/>
              <a:t>A presence of fluid, in this case, absolutely there is water a presence of </a:t>
            </a:r>
          </a:p>
          <a:p>
            <a:pPr marL="240419" indent="-240419">
              <a:buAutoNum type="arabicPeriod"/>
            </a:pPr>
            <a:r>
              <a:rPr lang="en-US" baseline="0" dirty="0" smtClean="0"/>
              <a:t>The most important factor is the heat, which can be generated from three different sources</a:t>
            </a:r>
          </a:p>
          <a:p>
            <a:pPr marL="240419" indent="-240419"/>
            <a:r>
              <a:rPr lang="en-US" baseline="0" dirty="0" smtClean="0"/>
              <a:t>	- first, impact-generated melt sheet </a:t>
            </a:r>
          </a:p>
          <a:p>
            <a:pPr marL="240419" indent="-240419"/>
            <a:r>
              <a:rPr lang="en-US" baseline="0" dirty="0" smtClean="0"/>
              <a:t>	- second is heat generated from shock decompression</a:t>
            </a:r>
          </a:p>
          <a:p>
            <a:pPr marL="240419" indent="-240419"/>
            <a:r>
              <a:rPr lang="en-US" baseline="0" dirty="0" smtClean="0"/>
              <a:t>	- the last source is an elevated of buried rocks, or central uplift</a:t>
            </a:r>
          </a:p>
          <a:p>
            <a:pPr marL="240419" indent="-240419"/>
            <a:endParaRPr lang="en-US" baseline="0" dirty="0" smtClean="0"/>
          </a:p>
          <a:p>
            <a:pPr marL="240419" indent="-240419"/>
            <a:r>
              <a:rPr lang="en-US" baseline="0" dirty="0" smtClean="0"/>
              <a:t>I’m </a:t>
            </a:r>
            <a:r>
              <a:rPr lang="en-US" baseline="0" dirty="0" err="1" smtClean="0"/>
              <a:t>gonna</a:t>
            </a:r>
            <a:r>
              <a:rPr lang="en-US" baseline="0" dirty="0" smtClean="0"/>
              <a:t> be focusing on heat generated from shock decompression which is related to the shock attenuation and the waste shock heat.</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11/20/2012 12:48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0419" indent="-240419"/>
            <a:r>
              <a:rPr lang="en-US" baseline="0" dirty="0" smtClean="0"/>
              <a:t>Shock pressure that generated by an impact can be expressed into two pressure-decay regimes</a:t>
            </a:r>
          </a:p>
          <a:p>
            <a:pPr marL="240419" indent="-240419"/>
            <a:endParaRPr lang="en-US" baseline="0" dirty="0" smtClean="0"/>
          </a:p>
          <a:p>
            <a:pPr marL="240419" indent="-240419">
              <a:buAutoNum type="arabicPeriod"/>
            </a:pPr>
            <a:r>
              <a:rPr lang="en-US" baseline="0" dirty="0" smtClean="0"/>
              <a:t>Isobaric Core </a:t>
            </a:r>
          </a:p>
          <a:p>
            <a:pPr marL="721256" lvl="1" indent="-240419">
              <a:buFontTx/>
              <a:buChar char="-"/>
            </a:pPr>
            <a:r>
              <a:rPr lang="en-US" baseline="0" dirty="0" smtClean="0"/>
              <a:t>It’s a volume, </a:t>
            </a:r>
            <a:r>
              <a:rPr lang="en-US" i="1" baseline="0" dirty="0" smtClean="0"/>
              <a:t>shown as a yellow volume in the cartoon here,</a:t>
            </a:r>
            <a:r>
              <a:rPr lang="en-US" baseline="0" dirty="0" smtClean="0"/>
              <a:t> where pressure slowly decays over an area from the point of impact to approximately one projectile radius, referred to </a:t>
            </a:r>
            <a:r>
              <a:rPr lang="en-US" i="1" baseline="0" dirty="0" smtClean="0"/>
              <a:t>r</a:t>
            </a:r>
            <a:r>
              <a:rPr lang="en-US" i="1" baseline="-25000" dirty="0" smtClean="0"/>
              <a:t>0</a:t>
            </a:r>
            <a:endParaRPr lang="en-US" baseline="-25000" dirty="0" smtClean="0"/>
          </a:p>
          <a:p>
            <a:pPr marL="721256" lvl="1" indent="-240419">
              <a:buFontTx/>
              <a:buChar char="-"/>
            </a:pPr>
            <a:r>
              <a:rPr lang="en-US" baseline="0" dirty="0" smtClean="0"/>
              <a:t>Croft, 1982 gives an approximation of the average pressure, referred to Pa, within an isobaric core to be equal to 67 percent of </a:t>
            </a:r>
            <a:r>
              <a:rPr lang="en-US" baseline="0" dirty="0" err="1" smtClean="0"/>
              <a:t>Pmax</a:t>
            </a:r>
            <a:endParaRPr lang="en-US" baseline="0" dirty="0" smtClean="0"/>
          </a:p>
          <a:p>
            <a:pPr marL="721256" lvl="1" indent="-240419">
              <a:buFontTx/>
              <a:buChar char="-"/>
            </a:pPr>
            <a:r>
              <a:rPr lang="en-US" baseline="0" dirty="0" smtClean="0"/>
              <a:t>Where </a:t>
            </a:r>
            <a:r>
              <a:rPr lang="en-US" baseline="0" dirty="0" err="1" smtClean="0"/>
              <a:t>Pmax</a:t>
            </a:r>
            <a:r>
              <a:rPr lang="en-US" baseline="0" dirty="0" smtClean="0"/>
              <a:t> is a maximum impact pressure at the contact surface</a:t>
            </a:r>
          </a:p>
          <a:p>
            <a:pPr marL="721256" lvl="1" indent="-240419"/>
            <a:endParaRPr lang="en-US" baseline="0" dirty="0" smtClean="0"/>
          </a:p>
          <a:p>
            <a:pPr marL="721256" lvl="1" indent="-240419"/>
            <a:endParaRPr lang="en-US" baseline="0" dirty="0" smtClean="0"/>
          </a:p>
          <a:p>
            <a:pPr marL="240419" indent="-240419">
              <a:buAutoNum type="arabicPeriod"/>
            </a:pPr>
            <a:r>
              <a:rPr lang="en-US" baseline="0" dirty="0" smtClean="0"/>
              <a:t>The second regime is a shock attenuating zone </a:t>
            </a:r>
            <a:endParaRPr lang="en-US" baseline="0" dirty="0"/>
          </a:p>
          <a:p>
            <a:pPr marL="721256" lvl="1" indent="-240419">
              <a:buFontTx/>
              <a:buChar char="-"/>
            </a:pPr>
            <a:r>
              <a:rPr lang="en-US" baseline="0" dirty="0" smtClean="0"/>
              <a:t>In which shock pressure at the radial distance, </a:t>
            </a:r>
            <a:r>
              <a:rPr lang="en-US" i="1" baseline="0" dirty="0" smtClean="0"/>
              <a:t>r</a:t>
            </a:r>
            <a:r>
              <a:rPr lang="en-US" baseline="0" dirty="0" smtClean="0"/>
              <a:t>, greater than one projectile radius from the point of impact, decays as a function of radial distance shown as a relationship here, which I will talk about it later on.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11/20/2012 12:48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0419" indent="-240419"/>
            <a:r>
              <a:rPr lang="en-US" baseline="0" dirty="0" smtClean="0"/>
              <a:t>Additional to the shock pressure, energy is also developed during the shock decompression and can be expressed using the </a:t>
            </a:r>
            <a:r>
              <a:rPr lang="en-US" baseline="0" dirty="0" err="1" smtClean="0"/>
              <a:t>Hugoniot</a:t>
            </a:r>
            <a:r>
              <a:rPr lang="en-US" baseline="0" dirty="0" smtClean="0"/>
              <a:t> Equations, which you all may have probably come across, or even familiar with these equations already. The sketch here showing different shock paths from maximum shock pressure release to zero-pressure on a Pressure-Volume plane, just to illustrated the energy produced by shock. </a:t>
            </a:r>
          </a:p>
          <a:p>
            <a:pPr marL="240419" indent="-240419"/>
            <a:endParaRPr lang="en-US" baseline="0" dirty="0" smtClean="0"/>
          </a:p>
          <a:p>
            <a:pPr marL="240419" indent="-240419"/>
            <a:r>
              <a:rPr lang="en-US" baseline="0" dirty="0" smtClean="0"/>
              <a:t>Total energy developed from shock decompression is an area within a triangle under the linear shock path, shown as a straight line from maximum pressure to zero pressure here. </a:t>
            </a:r>
          </a:p>
          <a:p>
            <a:pPr marL="240419" indent="-240419"/>
            <a:endParaRPr lang="en-US" baseline="0" dirty="0" smtClean="0"/>
          </a:p>
          <a:p>
            <a:pPr marL="240419" indent="-240419"/>
            <a:r>
              <a:rPr lang="en-US" baseline="0" dirty="0" smtClean="0"/>
              <a:t>It can be divided into two types:</a:t>
            </a:r>
          </a:p>
          <a:p>
            <a:pPr marL="240419" indent="-240419"/>
            <a:endParaRPr lang="en-US" baseline="0" dirty="0" smtClean="0"/>
          </a:p>
          <a:p>
            <a:pPr marL="240419" indent="-240419">
              <a:buAutoNum type="arabicPeriod"/>
            </a:pPr>
            <a:r>
              <a:rPr lang="en-US" b="1" i="1" baseline="0" dirty="0" smtClean="0"/>
              <a:t>Release Adiabatic Energy</a:t>
            </a:r>
            <a:r>
              <a:rPr lang="en-US" b="0" i="0" baseline="0" dirty="0" smtClean="0"/>
              <a:t> , which is the deposited energy that gives back to the shock, along the release adiabatic curve here. and it can be approximately identical to the </a:t>
            </a:r>
            <a:r>
              <a:rPr lang="en-US" b="0" i="0" baseline="0" dirty="0" err="1" smtClean="0"/>
              <a:t>Hugoniot</a:t>
            </a:r>
            <a:r>
              <a:rPr lang="en-US" b="0" i="0" baseline="0" dirty="0" smtClean="0"/>
              <a:t> Curve generated from the </a:t>
            </a:r>
            <a:r>
              <a:rPr lang="en-US" b="0" i="0" baseline="0" dirty="0" err="1" smtClean="0"/>
              <a:t>Hugoniot</a:t>
            </a:r>
            <a:r>
              <a:rPr lang="en-US" b="0" i="0" baseline="0" dirty="0" smtClean="0"/>
              <a:t> Equations. </a:t>
            </a:r>
          </a:p>
          <a:p>
            <a:pPr marL="240419" indent="-240419">
              <a:buAutoNum type="arabicPeriod"/>
            </a:pPr>
            <a:r>
              <a:rPr lang="en-US" b="0" i="0" baseline="0" dirty="0" smtClean="0"/>
              <a:t>The rest of the energy is irreversible energy deposited in shocked material called </a:t>
            </a:r>
            <a:r>
              <a:rPr lang="en-US" b="1" i="1" baseline="0" dirty="0" smtClean="0"/>
              <a:t>Waste Heat </a:t>
            </a:r>
            <a:r>
              <a:rPr lang="en-US" b="0" i="0" baseline="0" dirty="0" smtClean="0"/>
              <a:t>. This energy is a difference between total energy and release adiabatic energy, which illustrated as yellow area here. Waste heat will add up to internal energy of rock itself and raises temperature of the volume element. Which is the energy that I’m focusing on here.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11/20/2012 12:48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estimate the waste heat at Manicouagan, </a:t>
            </a:r>
          </a:p>
          <a:p>
            <a:endParaRPr lang="en-US" baseline="0" dirty="0" smtClean="0"/>
          </a:p>
          <a:p>
            <a:r>
              <a:rPr lang="en-US" baseline="0" dirty="0" smtClean="0"/>
              <a:t>First we have to calculate shock pressure, and shock attenuation, by using the specific properties of projectile and target materials to create Equation of State based on reference data, and then using </a:t>
            </a:r>
            <a:r>
              <a:rPr lang="en-US" baseline="0" dirty="0" err="1" smtClean="0"/>
              <a:t>Hugoniot</a:t>
            </a:r>
            <a:r>
              <a:rPr lang="en-US" baseline="0" dirty="0" smtClean="0"/>
              <a:t> Equations and Planar impact approximation to determine the maximum impact pressure, then shock attenuation, and finally estimate the waste shock heat deposited in the target rocks at Manicouagan.</a:t>
            </a:r>
          </a:p>
          <a:p>
            <a:endParaRPr lang="en-US" baseline="0" dirty="0" smtClean="0"/>
          </a:p>
          <a:p>
            <a:r>
              <a:rPr lang="en-US" baseline="0" dirty="0" smtClean="0"/>
              <a:t>Impact conditions of a 5 km-diameter </a:t>
            </a:r>
            <a:r>
              <a:rPr lang="en-US" baseline="0" dirty="0" err="1" smtClean="0"/>
              <a:t>achondrite</a:t>
            </a:r>
            <a:r>
              <a:rPr lang="en-US" baseline="0" dirty="0" smtClean="0"/>
              <a:t> projectile, with density of 3.1 Mg/m</a:t>
            </a:r>
            <a:r>
              <a:rPr lang="en-US" baseline="30000" dirty="0" smtClean="0"/>
              <a:t>3</a:t>
            </a:r>
            <a:r>
              <a:rPr lang="en-US" baseline="0" dirty="0" smtClean="0"/>
              <a:t> impact on the target with velocity of 15 km/sec, were used in the calculation.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11/20/2012 12:48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Pressure within the isobaric core is calculated according to the method from these references here. </a:t>
            </a:r>
          </a:p>
          <a:p>
            <a:r>
              <a:rPr lang="en-US" sz="1300" dirty="0" smtClean="0"/>
              <a:t>First, maximum impact pressure or </a:t>
            </a:r>
            <a:r>
              <a:rPr lang="en-US" sz="1300" i="1" dirty="0" err="1" smtClean="0"/>
              <a:t>P</a:t>
            </a:r>
            <a:r>
              <a:rPr lang="en-US" sz="1300" i="1" baseline="-25000" dirty="0" err="1" smtClean="0"/>
              <a:t>max</a:t>
            </a:r>
            <a:r>
              <a:rPr lang="en-US" sz="1300" dirty="0" smtClean="0"/>
              <a:t>, which is the pressure generated at the contact is estimated using Equation of State data from Ahrens and Johnson 1995. </a:t>
            </a:r>
          </a:p>
          <a:p>
            <a:r>
              <a:rPr lang="en-US" sz="1300" dirty="0" smtClean="0"/>
              <a:t>Basalt was used as a representative of a projectile on a gneiss target rock. </a:t>
            </a:r>
          </a:p>
          <a:p>
            <a:endParaRPr lang="en-US" sz="1300" dirty="0" smtClean="0"/>
          </a:p>
          <a:p>
            <a:r>
              <a:rPr lang="en-US" sz="1300" dirty="0" smtClean="0"/>
              <a:t>The results gives the maximum impact pressure of 281 </a:t>
            </a:r>
            <a:r>
              <a:rPr lang="en-US" sz="1300" dirty="0" err="1" smtClean="0"/>
              <a:t>Gpa</a:t>
            </a:r>
            <a:endParaRPr lang="en-US" sz="1300" dirty="0" smtClean="0"/>
          </a:p>
          <a:p>
            <a:endParaRPr lang="en-US" sz="1300" dirty="0" smtClean="0"/>
          </a:p>
          <a:p>
            <a:r>
              <a:rPr lang="en-US" sz="1300" dirty="0" smtClean="0"/>
              <a:t>An average pressure within the isobaric core, then can be approximated as 67 percent of the maximum impact pressure, which is about 188 </a:t>
            </a:r>
            <a:r>
              <a:rPr lang="en-US" sz="1300" dirty="0" err="1" smtClean="0"/>
              <a:t>GPa</a:t>
            </a:r>
            <a:r>
              <a:rPr lang="en-US" sz="1300" dirty="0" smtClean="0"/>
              <a:t>. </a:t>
            </a:r>
          </a:p>
          <a:p>
            <a:endParaRPr lang="en-US" sz="1300" dirty="0" smtClean="0"/>
          </a:p>
          <a:p>
            <a:r>
              <a:rPr lang="en-US" sz="1300" b="1" i="1" dirty="0" smtClean="0"/>
              <a:t>Note:   P</a:t>
            </a:r>
            <a:r>
              <a:rPr lang="en-US" sz="1300" b="1" i="1" baseline="-25000" dirty="0" smtClean="0"/>
              <a:t>a</a:t>
            </a:r>
            <a:r>
              <a:rPr lang="en-US" sz="1300" b="1" i="1" dirty="0" smtClean="0"/>
              <a:t> </a:t>
            </a:r>
            <a:r>
              <a:rPr lang="en-US" sz="1300" b="1" i="1" dirty="0" smtClean="0">
                <a:sym typeface="Symbol"/>
              </a:rPr>
              <a:t> 0.67 </a:t>
            </a:r>
            <a:r>
              <a:rPr lang="en-US" sz="1300" b="1" i="1" dirty="0" err="1" smtClean="0">
                <a:sym typeface="Symbol"/>
              </a:rPr>
              <a:t>P</a:t>
            </a:r>
            <a:r>
              <a:rPr lang="en-US" sz="1300" b="1" i="1" baseline="-25000" dirty="0" err="1" smtClean="0">
                <a:sym typeface="Symbol"/>
              </a:rPr>
              <a:t>max</a:t>
            </a:r>
            <a:r>
              <a:rPr lang="en-US" sz="1300" b="1" i="1" baseline="-25000" dirty="0" smtClean="0">
                <a:sym typeface="Symbol"/>
              </a:rPr>
              <a:t> </a:t>
            </a:r>
            <a:r>
              <a:rPr lang="en-US" sz="1300" dirty="0" smtClean="0">
                <a:sym typeface="Symbol"/>
              </a:rPr>
              <a:t> gives “isobaric core pressure” at about 192 </a:t>
            </a:r>
            <a:r>
              <a:rPr lang="en-US" sz="1300" dirty="0" err="1" smtClean="0">
                <a:sym typeface="Symbol"/>
              </a:rPr>
              <a:t>Gpa</a:t>
            </a:r>
            <a:r>
              <a:rPr lang="en-US" sz="1300" dirty="0" smtClean="0">
                <a:sym typeface="Symbol"/>
              </a:rPr>
              <a:t>, which is also agreed with the attenuation rate of near-field calculated in Ahrens and O’Keefe 1977</a:t>
            </a:r>
          </a:p>
        </p:txBody>
      </p:sp>
      <p:sp>
        <p:nvSpPr>
          <p:cNvPr id="4" name="Slide Number Placeholder 3"/>
          <p:cNvSpPr>
            <a:spLocks noGrp="1"/>
          </p:cNvSpPr>
          <p:nvPr>
            <p:ph type="sldNum" sz="quarter" idx="10"/>
          </p:nvPr>
        </p:nvSpPr>
        <p:spPr/>
        <p:txBody>
          <a:bodyPr/>
          <a:lstStyle/>
          <a:p>
            <a:fld id="{AB1647CF-F75D-4D1F-A58E-4D703C86504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a:t>
            </a:r>
            <a:r>
              <a:rPr lang="en-CA" baseline="0" dirty="0" smtClean="0"/>
              <a:t> average pressure at isobaric core</a:t>
            </a:r>
            <a:r>
              <a:rPr lang="en-CA" dirty="0" smtClean="0"/>
              <a:t>, </a:t>
            </a:r>
            <a:r>
              <a:rPr lang="en-CA" baseline="0" dirty="0" smtClean="0"/>
              <a:t>then attenuates with respect to radial distance from the impact point as a decay function here.</a:t>
            </a:r>
          </a:p>
          <a:p>
            <a:endParaRPr lang="en-CA" baseline="0" dirty="0" smtClean="0"/>
          </a:p>
          <a:p>
            <a:r>
              <a:rPr lang="en-CA" baseline="0" dirty="0" smtClean="0"/>
              <a:t>Where n is an attenuation index, which has a linear-relationship with a logarithm of impact velocity, approximated from Ahrens and O’Keefe 1987</a:t>
            </a:r>
          </a:p>
        </p:txBody>
      </p:sp>
      <p:sp>
        <p:nvSpPr>
          <p:cNvPr id="4" name="Slide Number Placeholder 3"/>
          <p:cNvSpPr>
            <a:spLocks noGrp="1"/>
          </p:cNvSpPr>
          <p:nvPr>
            <p:ph type="sldNum" sz="quarter" idx="10"/>
          </p:nvPr>
        </p:nvSpPr>
        <p:spPr/>
        <p:txBody>
          <a:bodyPr/>
          <a:lstStyle/>
          <a:p>
            <a:fld id="{AB1647CF-F75D-4D1F-A58E-4D703C86504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a:t>
            </a:r>
            <a:r>
              <a:rPr lang="en-CA" baseline="0" dirty="0" smtClean="0"/>
              <a:t> calculation suggests that pressure of 188 </a:t>
            </a:r>
            <a:r>
              <a:rPr lang="en-CA" baseline="0" dirty="0" err="1" smtClean="0"/>
              <a:t>GPa</a:t>
            </a:r>
            <a:r>
              <a:rPr lang="en-CA" baseline="0" dirty="0" smtClean="0"/>
              <a:t> within the isobaric core at distance of 2.5 km from the impact point rapidly decay as an exponential function shown as a diagram here. </a:t>
            </a:r>
          </a:p>
          <a:p>
            <a:r>
              <a:rPr lang="en-CA" baseline="0" dirty="0" smtClean="0"/>
              <a:t> </a:t>
            </a:r>
          </a:p>
          <a:p>
            <a:pPr defTabSz="961674">
              <a:defRPr/>
            </a:pPr>
            <a:r>
              <a:rPr lang="en-CA" baseline="0" dirty="0" smtClean="0"/>
              <a:t>A cartoon indicates shock pressure contours in </a:t>
            </a:r>
            <a:r>
              <a:rPr lang="en-CA" baseline="0" dirty="0" err="1" smtClean="0"/>
              <a:t>GPa</a:t>
            </a:r>
            <a:r>
              <a:rPr lang="en-CA" baseline="0" dirty="0" smtClean="0"/>
              <a:t> respect to the radial distance from the impact point, and it suggests that the central uplift which is an </a:t>
            </a:r>
            <a:r>
              <a:rPr lang="en-CA" baseline="0" dirty="0" err="1" smtClean="0"/>
              <a:t>anorthosite</a:t>
            </a:r>
            <a:r>
              <a:rPr lang="en-CA" baseline="0" dirty="0" smtClean="0"/>
              <a:t> rock that have been buried at about 10 km depth before the impact event, may have experienced shock pressure of 11.8 </a:t>
            </a:r>
            <a:r>
              <a:rPr lang="en-CA" baseline="0" dirty="0" err="1" smtClean="0"/>
              <a:t>GPa</a:t>
            </a:r>
            <a:r>
              <a:rPr lang="en-CA" baseline="0" dirty="0" smtClean="0"/>
              <a:t> or less. </a:t>
            </a:r>
          </a:p>
          <a:p>
            <a:endParaRPr lang="en-CA" baseline="0" dirty="0" smtClean="0"/>
          </a:p>
        </p:txBody>
      </p:sp>
      <p:sp>
        <p:nvSpPr>
          <p:cNvPr id="4" name="Slide Number Placeholder 3"/>
          <p:cNvSpPr>
            <a:spLocks noGrp="1"/>
          </p:cNvSpPr>
          <p:nvPr>
            <p:ph type="sldNum" sz="quarter" idx="10"/>
          </p:nvPr>
        </p:nvSpPr>
        <p:spPr/>
        <p:txBody>
          <a:bodyPr/>
          <a:lstStyle/>
          <a:p>
            <a:fld id="{AB1647CF-F75D-4D1F-A58E-4D703C86504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lang="en-US" sz="4800" b="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a:lstStyle>
          <a:p>
            <a:pPr lvl="0" algn="l" defTabSz="1095376" rtl="0" eaLnBrk="1" fontAlgn="base" hangingPunct="1">
              <a:lnSpc>
                <a:spcPct val="90000"/>
              </a:lnSpc>
              <a:spcBef>
                <a:spcPct val="0"/>
              </a:spcBef>
              <a:spcAft>
                <a:spcPct val="0"/>
              </a:spcAft>
            </a:pPr>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userDrawn="1"/>
        </p:nvPicPr>
        <p:blipFill>
          <a:blip r:embed="rId2" cstate="print"/>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userDrawn="1"/>
        </p:nvPicPr>
        <p:blipFill>
          <a:blip r:embed="rId2" cstate="print"/>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tif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tiff"/><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28600"/>
            <a:ext cx="8610600" cy="1676400"/>
          </a:xfrm>
        </p:spPr>
        <p:txBody>
          <a:bodyPr anchor="ctr"/>
          <a:lstStyle/>
          <a:p>
            <a:pPr algn="ctr"/>
            <a:r>
              <a:rPr lang="en-US" sz="3600" b="1" dirty="0" smtClean="0">
                <a:latin typeface="+mn-lt"/>
              </a:rPr>
              <a:t>Shock attenuation, waste shock heat and related hydrothermal effects in the central uplift from Manicouagan</a:t>
            </a:r>
            <a:endParaRPr lang="en-US" sz="3600" b="1" dirty="0">
              <a:latin typeface="+mn-lt"/>
            </a:endParaRPr>
          </a:p>
        </p:txBody>
      </p:sp>
      <p:sp>
        <p:nvSpPr>
          <p:cNvPr id="3" name="Subtitle 2"/>
          <p:cNvSpPr>
            <a:spLocks noGrp="1"/>
          </p:cNvSpPr>
          <p:nvPr>
            <p:ph type="subTitle" idx="1"/>
          </p:nvPr>
        </p:nvSpPr>
        <p:spPr>
          <a:xfrm>
            <a:off x="2331245" y="5791200"/>
            <a:ext cx="4221956" cy="609600"/>
          </a:xfrm>
        </p:spPr>
        <p:txBody>
          <a:bodyPr anchor="ctr">
            <a:normAutofit/>
          </a:bodyPr>
          <a:lstStyle/>
          <a:p>
            <a:pPr algn="ctr"/>
            <a:r>
              <a:rPr lang="en-US" sz="2400" i="1" dirty="0" err="1" smtClean="0">
                <a:latin typeface="Comic Sans MS" pitchFamily="66" charset="0"/>
              </a:rPr>
              <a:t>Sarinya</a:t>
            </a:r>
            <a:r>
              <a:rPr lang="en-US" sz="2400" i="1" dirty="0" smtClean="0">
                <a:latin typeface="Comic Sans MS" pitchFamily="66" charset="0"/>
              </a:rPr>
              <a:t> </a:t>
            </a:r>
            <a:r>
              <a:rPr lang="en-US" sz="2400" i="1" dirty="0" err="1" smtClean="0">
                <a:latin typeface="Comic Sans MS" pitchFamily="66" charset="0"/>
              </a:rPr>
              <a:t>Paisarnsombat</a:t>
            </a:r>
            <a:endParaRPr lang="en-US" sz="2400" dirty="0" smtClean="0">
              <a:latin typeface="Comic Sans MS" pitchFamily="66" charset="0"/>
            </a:endParaRPr>
          </a:p>
        </p:txBody>
      </p:sp>
      <p:grpSp>
        <p:nvGrpSpPr>
          <p:cNvPr id="14" name="Group 13"/>
          <p:cNvGrpSpPr/>
          <p:nvPr/>
        </p:nvGrpSpPr>
        <p:grpSpPr>
          <a:xfrm>
            <a:off x="13252" y="5792366"/>
            <a:ext cx="2432790" cy="609600"/>
            <a:chOff x="679403" y="4495800"/>
            <a:chExt cx="2432790" cy="609600"/>
          </a:xfrm>
        </p:grpSpPr>
        <p:pic>
          <p:nvPicPr>
            <p:cNvPr id="5" name="Picture 4" descr="PASSC Logo.tif"/>
            <p:cNvPicPr>
              <a:picLocks noChangeAspect="1"/>
            </p:cNvPicPr>
            <p:nvPr/>
          </p:nvPicPr>
          <p:blipFill>
            <a:blip r:embed="rId3" cstate="print"/>
            <a:srcRect l="7143" r="3916" b="10659"/>
            <a:stretch>
              <a:fillRect/>
            </a:stretch>
          </p:blipFill>
          <p:spPr>
            <a:xfrm>
              <a:off x="679403" y="4495800"/>
              <a:ext cx="706687" cy="609600"/>
            </a:xfrm>
            <a:prstGeom prst="rect">
              <a:avLst/>
            </a:prstGeom>
          </p:spPr>
        </p:pic>
        <p:sp>
          <p:nvSpPr>
            <p:cNvPr id="12" name="Subtitle 2"/>
            <p:cNvSpPr txBox="1">
              <a:spLocks/>
            </p:cNvSpPr>
            <p:nvPr/>
          </p:nvSpPr>
          <p:spPr>
            <a:xfrm>
              <a:off x="685800" y="4495800"/>
              <a:ext cx="2426393" cy="609600"/>
            </a:xfrm>
            <a:prstGeom prst="rect">
              <a:avLst/>
            </a:prstGeom>
            <a:noFill/>
            <a:ln>
              <a:solidFill>
                <a:schemeClr val="tx1"/>
              </a:solidFill>
            </a:ln>
          </p:spPr>
          <p:txBody>
            <a:bodyPr vert="horz" lIns="0" tIns="0" rIns="0" bIns="0" rtlCol="0" anchor="ctr">
              <a:normAutofit/>
            </a:body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400" b="0" i="1" u="none" strike="noStrike" kern="1200" cap="none" spc="0" normalizeH="0" baseline="0" noProof="0" dirty="0" smtClean="0">
                  <a:ln>
                    <a:noFill/>
                  </a:ln>
                  <a:solidFill>
                    <a:schemeClr val="tx1">
                      <a:tint val="75000"/>
                    </a:schemeClr>
                  </a:solidFill>
                  <a:effectLst/>
                  <a:uLnTx/>
                  <a:uFillTx/>
                  <a:latin typeface="+mn-lt"/>
                  <a:ea typeface="+mn-ea"/>
                  <a:cs typeface="+mn-cs"/>
                </a:rPr>
                <a:t>Planetary and Space</a:t>
              </a:r>
              <a:r>
                <a:rPr kumimoji="0" lang="en-US" sz="1400" b="0" i="1" u="none" strike="noStrike" kern="1200" cap="none" spc="0" normalizeH="0" noProof="0" dirty="0" smtClean="0">
                  <a:ln>
                    <a:noFill/>
                  </a:ln>
                  <a:solidFill>
                    <a:schemeClr val="tx1">
                      <a:tint val="75000"/>
                    </a:schemeClr>
                  </a:solidFill>
                  <a:effectLst/>
                  <a:uLnTx/>
                  <a:uFillTx/>
                  <a:latin typeface="+mn-lt"/>
                  <a:ea typeface="+mn-ea"/>
                  <a:cs typeface="+mn-cs"/>
                </a:rPr>
                <a:t> </a:t>
              </a:r>
            </a:p>
            <a:p>
              <a:pPr marL="0" marR="0" lvl="0" indent="0" algn="ctr" defTabSz="914363" rtl="0" eaLnBrk="1" fontAlgn="auto" latinLnBrk="0" hangingPunct="1">
                <a:lnSpc>
                  <a:spcPct val="90000"/>
                </a:lnSpc>
                <a:spcBef>
                  <a:spcPts val="0"/>
                </a:spcBef>
                <a:spcAft>
                  <a:spcPts val="0"/>
                </a:spcAft>
                <a:buClrTx/>
                <a:buSzTx/>
                <a:buFontTx/>
                <a:buNone/>
                <a:tabLst/>
                <a:defRPr/>
              </a:pPr>
              <a:r>
                <a:rPr lang="en-US" sz="1400" i="1" dirty="0" smtClean="0">
                  <a:solidFill>
                    <a:schemeClr val="tx1">
                      <a:tint val="75000"/>
                    </a:schemeClr>
                  </a:solidFill>
                </a:rPr>
                <a:t>                S</a:t>
              </a:r>
              <a:r>
                <a:rPr kumimoji="0" lang="en-US" sz="1400" b="0" i="1" u="none" strike="noStrike" kern="1200" cap="none" spc="0" normalizeH="0" noProof="0" dirty="0" err="1" smtClean="0">
                  <a:ln>
                    <a:noFill/>
                  </a:ln>
                  <a:solidFill>
                    <a:schemeClr val="tx1">
                      <a:tint val="75000"/>
                    </a:schemeClr>
                  </a:solidFill>
                  <a:effectLst/>
                  <a:uLnTx/>
                  <a:uFillTx/>
                  <a:latin typeface="+mn-lt"/>
                  <a:ea typeface="+mn-ea"/>
                  <a:cs typeface="+mn-cs"/>
                </a:rPr>
                <a:t>cience</a:t>
              </a:r>
              <a:r>
                <a:rPr kumimoji="0" lang="en-US" sz="1400" b="0" i="1" u="none" strike="noStrike" kern="1200" cap="none" spc="0" normalizeH="0" noProof="0" dirty="0" smtClean="0">
                  <a:ln>
                    <a:noFill/>
                  </a:ln>
                  <a:solidFill>
                    <a:schemeClr val="tx1">
                      <a:tint val="75000"/>
                    </a:schemeClr>
                  </a:solidFill>
                  <a:effectLst/>
                  <a:uLnTx/>
                  <a:uFillTx/>
                  <a:latin typeface="+mn-lt"/>
                  <a:ea typeface="+mn-ea"/>
                  <a:cs typeface="+mn-cs"/>
                </a:rPr>
                <a:t> Centre</a:t>
              </a:r>
              <a:endParaRPr kumimoji="0" lang="en-US" sz="1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pSp>
      <p:grpSp>
        <p:nvGrpSpPr>
          <p:cNvPr id="16" name="Group 15"/>
          <p:cNvGrpSpPr/>
          <p:nvPr/>
        </p:nvGrpSpPr>
        <p:grpSpPr>
          <a:xfrm>
            <a:off x="6449568" y="5791200"/>
            <a:ext cx="2667000" cy="609600"/>
            <a:chOff x="2362200" y="5257800"/>
            <a:chExt cx="2667000" cy="609600"/>
          </a:xfrm>
        </p:grpSpPr>
        <p:pic>
          <p:nvPicPr>
            <p:cNvPr id="6" name="Picture 5" descr="UNB logo02.tif"/>
            <p:cNvPicPr>
              <a:picLocks noChangeAspect="1"/>
            </p:cNvPicPr>
            <p:nvPr/>
          </p:nvPicPr>
          <p:blipFill>
            <a:blip r:embed="rId4" cstate="print"/>
            <a:stretch>
              <a:fillRect/>
            </a:stretch>
          </p:blipFill>
          <p:spPr>
            <a:xfrm>
              <a:off x="2362201" y="5257800"/>
              <a:ext cx="565052" cy="609600"/>
            </a:xfrm>
            <a:prstGeom prst="rect">
              <a:avLst/>
            </a:prstGeom>
          </p:spPr>
        </p:pic>
        <p:sp>
          <p:nvSpPr>
            <p:cNvPr id="15" name="Subtitle 2"/>
            <p:cNvSpPr txBox="1">
              <a:spLocks/>
            </p:cNvSpPr>
            <p:nvPr/>
          </p:nvSpPr>
          <p:spPr>
            <a:xfrm>
              <a:off x="2362200" y="5257800"/>
              <a:ext cx="2667000" cy="609600"/>
            </a:xfrm>
            <a:prstGeom prst="rect">
              <a:avLst/>
            </a:prstGeom>
            <a:noFill/>
            <a:ln>
              <a:solidFill>
                <a:schemeClr val="tx1"/>
              </a:solidFill>
            </a:ln>
          </p:spPr>
          <p:txBody>
            <a:bodyPr vert="horz" lIns="0" tIns="0" rIns="0" bIns="0" rtlCol="0" anchor="ctr">
              <a:normAutofit/>
            </a:body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chemeClr val="tx1">
                      <a:tint val="75000"/>
                    </a:schemeClr>
                  </a:solidFill>
                  <a:effectLst/>
                  <a:uLnTx/>
                  <a:uFillTx/>
                  <a:latin typeface="+mn-lt"/>
                  <a:ea typeface="+mn-ea"/>
                  <a:cs typeface="+mn-cs"/>
                </a:rPr>
                <a:t>              University of New Brunswick</a:t>
              </a:r>
            </a:p>
            <a:p>
              <a:pPr marL="0" marR="0" lvl="0" indent="0" algn="ctr" defTabSz="914363" rtl="0" eaLnBrk="1" fontAlgn="auto" latinLnBrk="0" hangingPunct="1">
                <a:lnSpc>
                  <a:spcPct val="90000"/>
                </a:lnSpc>
                <a:spcBef>
                  <a:spcPts val="0"/>
                </a:spcBef>
                <a:spcAft>
                  <a:spcPts val="0"/>
                </a:spcAft>
                <a:buClrTx/>
                <a:buSzTx/>
                <a:buFontTx/>
                <a:buNone/>
                <a:tabLst/>
                <a:defRPr/>
              </a:pPr>
              <a:r>
                <a:rPr lang="en-US" sz="1400" i="1" dirty="0" smtClean="0">
                  <a:solidFill>
                    <a:schemeClr val="tx1">
                      <a:tint val="75000"/>
                    </a:schemeClr>
                  </a:solidFill>
                </a:rPr>
                <a:t>               Canada </a:t>
              </a:r>
              <a:endParaRPr kumimoji="0" lang="en-US" sz="1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pSp>
      <p:pic>
        <p:nvPicPr>
          <p:cNvPr id="10" name="Picture 9" descr="Manic satellite.jpg"/>
          <p:cNvPicPr>
            <a:picLocks noChangeAspect="1"/>
          </p:cNvPicPr>
          <p:nvPr/>
        </p:nvPicPr>
        <p:blipFill>
          <a:blip r:embed="rId5" cstate="print"/>
          <a:stretch>
            <a:fillRect/>
          </a:stretch>
        </p:blipFill>
        <p:spPr>
          <a:xfrm>
            <a:off x="2428875" y="2114550"/>
            <a:ext cx="4286250" cy="321945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152400" y="894911"/>
            <a:ext cx="4608000" cy="3753289"/>
          </a:xfrm>
          <a:prstGeom prst="rect">
            <a:avLst/>
          </a:prstGeom>
          <a:noFill/>
          <a:ln w="9525">
            <a:noFill/>
            <a:miter lim="800000"/>
            <a:headEnd/>
            <a:tailEnd/>
          </a:ln>
          <a:effectLst/>
        </p:spPr>
      </p:pic>
      <p:pic>
        <p:nvPicPr>
          <p:cNvPr id="18" name="Picture 17" descr="2D Waste Heat + Temp.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04800" y="3749241"/>
            <a:ext cx="6084000" cy="2651559"/>
          </a:xfrm>
          <a:prstGeom prst="rect">
            <a:avLst/>
          </a:prstGeom>
        </p:spPr>
      </p:pic>
      <p:sp>
        <p:nvSpPr>
          <p:cNvPr id="4"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noProof="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Waste heat</a:t>
            </a:r>
          </a:p>
        </p:txBody>
      </p:sp>
      <p:sp>
        <p:nvSpPr>
          <p:cNvPr id="14" name="Text Placeholder 2"/>
          <p:cNvSpPr txBox="1">
            <a:spLocks/>
          </p:cNvSpPr>
          <p:nvPr/>
        </p:nvSpPr>
        <p:spPr>
          <a:xfrm>
            <a:off x="4876800" y="914400"/>
            <a:ext cx="2895600" cy="304800"/>
          </a:xfrm>
          <a:prstGeom prst="rect">
            <a:avLst/>
          </a:prstGeom>
          <a:ln w="57150" cmpd="thickThin">
            <a:noFill/>
            <a:bevel/>
          </a:ln>
        </p:spPr>
        <p:txBody>
          <a:bodyPr vert="horz" wrap="square" lIns="0" tIns="0" rIns="0" bIns="0" rtlCol="0" anchor="ctr">
            <a:spAutoFit/>
          </a:bodyPr>
          <a:lstStyle/>
          <a:p>
            <a:pPr marL="396875" lvl="0" indent="-396875" algn="r" defTabSz="914363" eaLnBrk="0" fontAlgn="base" hangingPunct="0">
              <a:spcBef>
                <a:spcPct val="0"/>
              </a:spcBef>
              <a:spcAft>
                <a:spcPct val="0"/>
              </a:spcAft>
              <a:defRPr/>
            </a:pPr>
            <a:r>
              <a:rPr lang="en-CA" sz="2000" i="1" dirty="0" smtClean="0">
                <a:ea typeface="Calibri" pitchFamily="34" charset="0"/>
                <a:cs typeface="Cordia New" pitchFamily="34" charset="-34"/>
                <a:sym typeface="Symbol" pitchFamily="18" charset="2"/>
              </a:rPr>
              <a:t>Sharp and </a:t>
            </a:r>
            <a:r>
              <a:rPr lang="en-CA" sz="2000" i="1" dirty="0" err="1" smtClean="0">
                <a:ea typeface="Calibri" pitchFamily="34" charset="0"/>
                <a:cs typeface="Cordia New" pitchFamily="34" charset="-34"/>
                <a:sym typeface="Symbol" pitchFamily="18" charset="2"/>
              </a:rPr>
              <a:t>DeCarli</a:t>
            </a:r>
            <a:r>
              <a:rPr lang="en-CA" sz="2000" i="1" dirty="0" smtClean="0">
                <a:ea typeface="Calibri" pitchFamily="34" charset="0"/>
                <a:cs typeface="Cordia New" pitchFamily="34" charset="-34"/>
                <a:sym typeface="Symbol" pitchFamily="18" charset="2"/>
              </a:rPr>
              <a:t> 2006</a:t>
            </a:r>
          </a:p>
        </p:txBody>
      </p:sp>
      <p:sp>
        <p:nvSpPr>
          <p:cNvPr id="20" name="TextBox 3"/>
          <p:cNvSpPr txBox="1"/>
          <p:nvPr/>
        </p:nvSpPr>
        <p:spPr>
          <a:xfrm>
            <a:off x="5029200" y="1703526"/>
            <a:ext cx="3924000" cy="1384995"/>
          </a:xfrm>
          <a:prstGeom prst="rect">
            <a:avLst/>
          </a:prstGeom>
          <a:noFill/>
          <a:ln w="19050">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150000"/>
              </a:lnSpc>
            </a:pPr>
            <a:r>
              <a:rPr lang="en-CA" sz="2400" b="1" dirty="0" smtClean="0">
                <a:ln w="18415" cmpd="sng">
                  <a:noFill/>
                  <a:prstDash val="solid"/>
                </a:ln>
                <a:solidFill>
                  <a:srgbClr val="FFFFFF"/>
                </a:solidFill>
              </a:rPr>
              <a:t>Central Uplift:</a:t>
            </a:r>
          </a:p>
          <a:p>
            <a:pPr>
              <a:lnSpc>
                <a:spcPct val="200000"/>
              </a:lnSpc>
            </a:pPr>
            <a:r>
              <a:rPr lang="en-CA" sz="2400" b="1" dirty="0" smtClean="0">
                <a:ln w="18415" cmpd="sng">
                  <a:noFill/>
                  <a:prstDash val="solid"/>
                </a:ln>
                <a:solidFill>
                  <a:srgbClr val="FFFFFF"/>
                </a:solidFill>
              </a:rPr>
              <a:t>        </a:t>
            </a:r>
            <a:r>
              <a:rPr lang="en-CA" sz="2400" b="1" i="1" dirty="0" smtClean="0">
                <a:ln w="18415" cmpd="sng">
                  <a:noFill/>
                  <a:prstDash val="solid"/>
                </a:ln>
                <a:solidFill>
                  <a:schemeClr val="accent1"/>
                </a:solidFill>
              </a:rPr>
              <a:t>Waste heat  </a:t>
            </a:r>
            <a:r>
              <a:rPr lang="en-CA" sz="2400" b="1" i="1" dirty="0" smtClean="0">
                <a:ln w="18415" cmpd="sng">
                  <a:noFill/>
                  <a:prstDash val="solid"/>
                </a:ln>
                <a:solidFill>
                  <a:schemeClr val="accent1"/>
                </a:solidFill>
                <a:sym typeface="Symbol"/>
              </a:rPr>
              <a:t> 32.24   J/g</a:t>
            </a:r>
            <a:r>
              <a:rPr lang="en-CA" sz="2400" b="1" i="1" dirty="0" smtClean="0">
                <a:ln w="18415" cmpd="sng">
                  <a:noFill/>
                  <a:prstDash val="solid"/>
                </a:ln>
                <a:solidFill>
                  <a:schemeClr val="accent1"/>
                </a:solidFill>
              </a:rPr>
              <a:t>	</a:t>
            </a:r>
          </a:p>
        </p:txBody>
      </p:sp>
      <p:cxnSp>
        <p:nvCxnSpPr>
          <p:cNvPr id="15" name="Straight Connector 14"/>
          <p:cNvCxnSpPr/>
          <p:nvPr/>
        </p:nvCxnSpPr>
        <p:spPr>
          <a:xfrm rot="5400000" flipH="1" flipV="1">
            <a:off x="1514707" y="3505775"/>
            <a:ext cx="544932" cy="383400"/>
          </a:xfrm>
          <a:prstGeom prst="line">
            <a:avLst/>
          </a:prstGeom>
          <a:ln w="28575">
            <a:solidFill>
              <a:schemeClr val="bg2">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60975" y="3046589"/>
            <a:ext cx="1046825" cy="369332"/>
          </a:xfrm>
          <a:prstGeom prst="rect">
            <a:avLst/>
          </a:prstGeom>
          <a:noFill/>
        </p:spPr>
        <p:txBody>
          <a:bodyPr wrap="none" rtlCol="0">
            <a:spAutoFit/>
          </a:bodyPr>
          <a:lstStyle/>
          <a:p>
            <a:r>
              <a:rPr lang="en-CA" b="1" dirty="0" smtClean="0">
                <a:solidFill>
                  <a:srgbClr val="002060"/>
                </a:solidFill>
              </a:rPr>
              <a:t>32.24 J/g</a:t>
            </a:r>
            <a:endParaRPr lang="en-CA" b="1" dirty="0">
              <a:solidFill>
                <a:srgbClr val="002060"/>
              </a:solidFill>
            </a:endParaRPr>
          </a:p>
        </p:txBody>
      </p:sp>
      <p:sp>
        <p:nvSpPr>
          <p:cNvPr id="26" name="Text Placeholder 2"/>
          <p:cNvSpPr>
            <a:spLocks noGrp="1"/>
          </p:cNvSpPr>
          <p:nvPr>
            <p:ph type="body" sz="quarter" idx="10"/>
          </p:nvPr>
        </p:nvSpPr>
        <p:spPr>
          <a:xfrm>
            <a:off x="1371600" y="5410200"/>
            <a:ext cx="6781800" cy="1077218"/>
          </a:xfrm>
        </p:spPr>
        <p:txBody>
          <a:bodyPr/>
          <a:lstStyle/>
          <a:p>
            <a:pPr>
              <a:lnSpc>
                <a:spcPct val="150000"/>
              </a:lnSpc>
            </a:pPr>
            <a:r>
              <a:rPr lang="en-US" sz="2400" dirty="0" smtClean="0">
                <a:sym typeface="Symbol"/>
              </a:rPr>
              <a:t>Specific heat capacity of rock at 20 C</a:t>
            </a:r>
          </a:p>
          <a:p>
            <a:pPr>
              <a:lnSpc>
                <a:spcPct val="150000"/>
              </a:lnSpc>
            </a:pPr>
            <a:r>
              <a:rPr lang="en-US" sz="2000" i="1" dirty="0" err="1" smtClean="0">
                <a:sym typeface="Symbol"/>
              </a:rPr>
              <a:t>C</a:t>
            </a:r>
            <a:r>
              <a:rPr lang="en-US" sz="2000" i="1" baseline="-25000" dirty="0" err="1" smtClean="0">
                <a:sym typeface="Symbol"/>
              </a:rPr>
              <a:t>pnT</a:t>
            </a:r>
            <a:r>
              <a:rPr lang="en-US" sz="2000" baseline="-25000" dirty="0" smtClean="0">
                <a:sym typeface="Symbol"/>
              </a:rPr>
              <a:t> </a:t>
            </a:r>
            <a:r>
              <a:rPr lang="en-US" sz="2000" dirty="0" smtClean="0">
                <a:sym typeface="Symbol"/>
              </a:rPr>
              <a:t>= 8.95x10</a:t>
            </a:r>
            <a:r>
              <a:rPr lang="en-US" sz="2000" baseline="30000" dirty="0" smtClean="0">
                <a:sym typeface="Symbol"/>
              </a:rPr>
              <a:t>-10</a:t>
            </a:r>
            <a:r>
              <a:rPr lang="en-US" sz="2000" dirty="0" smtClean="0">
                <a:sym typeface="Symbol"/>
              </a:rPr>
              <a:t>T</a:t>
            </a:r>
            <a:r>
              <a:rPr lang="en-US" sz="2000" baseline="30000" dirty="0" smtClean="0">
                <a:sym typeface="Symbol"/>
              </a:rPr>
              <a:t>3</a:t>
            </a:r>
            <a:r>
              <a:rPr lang="en-US" sz="2000" dirty="0" smtClean="0">
                <a:sym typeface="Symbol"/>
              </a:rPr>
              <a:t> -2.13x10</a:t>
            </a:r>
            <a:r>
              <a:rPr lang="en-US" sz="2000" baseline="30000" dirty="0" smtClean="0">
                <a:sym typeface="Symbol"/>
              </a:rPr>
              <a:t>-6</a:t>
            </a:r>
            <a:r>
              <a:rPr lang="en-US" sz="2000" dirty="0" smtClean="0">
                <a:sym typeface="Symbol"/>
              </a:rPr>
              <a:t>T</a:t>
            </a:r>
            <a:r>
              <a:rPr lang="en-US" sz="2000" baseline="30000" dirty="0" smtClean="0">
                <a:sym typeface="Symbol"/>
              </a:rPr>
              <a:t>2</a:t>
            </a:r>
            <a:r>
              <a:rPr lang="en-US" sz="2000" dirty="0" smtClean="0">
                <a:sym typeface="Symbol"/>
              </a:rPr>
              <a:t> + 00172T + 0.716</a:t>
            </a:r>
            <a:endParaRPr lang="en-US" sz="2400" dirty="0" smtClean="0">
              <a:sym typeface="Symbol"/>
            </a:endParaRPr>
          </a:p>
        </p:txBody>
      </p:sp>
      <p:grpSp>
        <p:nvGrpSpPr>
          <p:cNvPr id="29" name="Group 28"/>
          <p:cNvGrpSpPr/>
          <p:nvPr/>
        </p:nvGrpSpPr>
        <p:grpSpPr>
          <a:xfrm>
            <a:off x="381000" y="4886980"/>
            <a:ext cx="7010400" cy="523220"/>
            <a:chOff x="166608" y="4800600"/>
            <a:chExt cx="5395992" cy="523220"/>
          </a:xfrm>
        </p:grpSpPr>
        <p:sp>
          <p:nvSpPr>
            <p:cNvPr id="24" name="TextBox 3"/>
            <p:cNvSpPr txBox="1"/>
            <p:nvPr/>
          </p:nvSpPr>
          <p:spPr>
            <a:xfrm>
              <a:off x="166608" y="4800600"/>
              <a:ext cx="2937223" cy="523220"/>
            </a:xfrm>
            <a:prstGeom prst="rect">
              <a:avLst/>
            </a:prstGeom>
            <a:noFill/>
            <a:ln w="19050">
              <a:solidFill>
                <a:schemeClr val="accent5"/>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CA" sz="2800" b="1" i="1" dirty="0" smtClean="0">
                  <a:ln w="18415" cmpd="sng">
                    <a:noFill/>
                    <a:prstDash val="solid"/>
                  </a:ln>
                  <a:solidFill>
                    <a:srgbClr val="FFFFFF"/>
                  </a:solidFill>
                </a:rPr>
                <a:t>Waste heat temperature </a:t>
              </a:r>
              <a:endParaRPr lang="en-CA" sz="2800" b="1" dirty="0" smtClean="0">
                <a:ln w="18415" cmpd="sng">
                  <a:noFill/>
                  <a:prstDash val="solid"/>
                </a:ln>
                <a:solidFill>
                  <a:srgbClr val="FFFFFF"/>
                </a:solidFill>
              </a:endParaRPr>
            </a:p>
          </p:txBody>
        </p:sp>
        <p:sp>
          <p:nvSpPr>
            <p:cNvPr id="27" name="Text Placeholder 2"/>
            <p:cNvSpPr txBox="1">
              <a:spLocks/>
            </p:cNvSpPr>
            <p:nvPr/>
          </p:nvSpPr>
          <p:spPr>
            <a:xfrm>
              <a:off x="2667000" y="4909810"/>
              <a:ext cx="2895600" cy="304800"/>
            </a:xfrm>
            <a:prstGeom prst="rect">
              <a:avLst/>
            </a:prstGeom>
            <a:ln w="57150" cmpd="thickThin">
              <a:noFill/>
              <a:bevel/>
            </a:ln>
          </p:spPr>
          <p:txBody>
            <a:bodyPr vert="horz" wrap="square" lIns="0" tIns="0" rIns="0" bIns="0" rtlCol="0" anchor="ctr">
              <a:spAutoFit/>
            </a:bodyPr>
            <a:lstStyle/>
            <a:p>
              <a:pPr marL="396875" lvl="0" indent="-396875" algn="r" defTabSz="914363" eaLnBrk="0" fontAlgn="base" hangingPunct="0">
                <a:spcBef>
                  <a:spcPct val="0"/>
                </a:spcBef>
                <a:spcAft>
                  <a:spcPct val="0"/>
                </a:spcAft>
                <a:defRPr/>
              </a:pPr>
              <a:r>
                <a:rPr lang="en-CA" sz="2000" i="1" dirty="0" err="1" smtClean="0">
                  <a:ea typeface="Calibri" pitchFamily="34" charset="0"/>
                  <a:cs typeface="Cordia New" pitchFamily="34" charset="-34"/>
                  <a:sym typeface="Symbol" pitchFamily="18" charset="2"/>
                </a:rPr>
                <a:t>Waples</a:t>
              </a:r>
              <a:r>
                <a:rPr lang="en-CA" sz="2000" i="1" dirty="0" smtClean="0">
                  <a:ea typeface="Calibri" pitchFamily="34" charset="0"/>
                  <a:cs typeface="Cordia New" pitchFamily="34" charset="-34"/>
                  <a:sym typeface="Symbol" pitchFamily="18" charset="2"/>
                </a:rPr>
                <a:t> and </a:t>
              </a:r>
              <a:r>
                <a:rPr lang="en-CA" sz="2000" i="1" dirty="0" err="1" smtClean="0">
                  <a:ea typeface="Calibri" pitchFamily="34" charset="0"/>
                  <a:cs typeface="Cordia New" pitchFamily="34" charset="-34"/>
                  <a:sym typeface="Symbol" pitchFamily="18" charset="2"/>
                </a:rPr>
                <a:t>Waples</a:t>
              </a:r>
              <a:r>
                <a:rPr lang="en-CA" sz="2000" i="1" dirty="0" smtClean="0">
                  <a:ea typeface="Calibri" pitchFamily="34" charset="0"/>
                  <a:cs typeface="Cordia New" pitchFamily="34" charset="-34"/>
                  <a:sym typeface="Symbol" pitchFamily="18" charset="2"/>
                </a:rPr>
                <a:t> 2004</a:t>
              </a:r>
            </a:p>
          </p:txBody>
        </p:sp>
      </p:grpSp>
      <p:sp>
        <p:nvSpPr>
          <p:cNvPr id="28" name="TextBox 3"/>
          <p:cNvSpPr txBox="1"/>
          <p:nvPr/>
        </p:nvSpPr>
        <p:spPr>
          <a:xfrm>
            <a:off x="4851600" y="3048000"/>
            <a:ext cx="4292400" cy="1200329"/>
          </a:xfrm>
          <a:prstGeom prst="rect">
            <a:avLst/>
          </a:prstGeom>
          <a:noFill/>
          <a:ln w="19050">
            <a:noFill/>
          </a:ln>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lnSpc>
                <a:spcPct val="150000"/>
              </a:lnSpc>
            </a:pPr>
            <a:r>
              <a:rPr lang="en-CA" sz="2400" b="1" i="1" dirty="0" smtClean="0">
                <a:ln w="18415" cmpd="sng">
                  <a:noFill/>
                  <a:prstDash val="solid"/>
                </a:ln>
                <a:solidFill>
                  <a:srgbClr val="FF9966"/>
                </a:solidFill>
              </a:rPr>
              <a:t>Waste heat temperature </a:t>
            </a:r>
            <a:r>
              <a:rPr lang="en-CA" sz="2400" b="1" i="1" dirty="0" smtClean="0">
                <a:ln w="18415" cmpd="sng">
                  <a:noFill/>
                  <a:prstDash val="solid"/>
                </a:ln>
                <a:solidFill>
                  <a:srgbClr val="FF9966"/>
                </a:solidFill>
                <a:sym typeface="Symbol"/>
              </a:rPr>
              <a:t>24 C</a:t>
            </a:r>
            <a:endParaRPr lang="en-CA" sz="2400" b="1" i="1" dirty="0" smtClean="0">
              <a:ln w="18415" cmpd="sng">
                <a:noFill/>
                <a:prstDash val="solid"/>
              </a:ln>
              <a:solidFill>
                <a:srgbClr val="FF9966"/>
              </a:solidFill>
            </a:endParaRPr>
          </a:p>
          <a:p>
            <a:pPr algn="ctr">
              <a:lnSpc>
                <a:spcPct val="150000"/>
              </a:lnSpc>
            </a:pPr>
            <a:r>
              <a:rPr lang="en-CA" sz="2400" b="1" i="1" dirty="0" err="1" smtClean="0">
                <a:ln w="18415" cmpd="sng">
                  <a:noFill/>
                  <a:prstDash val="solid"/>
                </a:ln>
                <a:solidFill>
                  <a:srgbClr val="FF9966"/>
                </a:solidFill>
              </a:rPr>
              <a:t>Postshock</a:t>
            </a:r>
            <a:r>
              <a:rPr lang="en-CA" sz="2400" b="1" i="1" dirty="0" smtClean="0">
                <a:ln w="18415" cmpd="sng">
                  <a:noFill/>
                  <a:prstDash val="solid"/>
                </a:ln>
                <a:solidFill>
                  <a:srgbClr val="FF9966"/>
                </a:solidFill>
              </a:rPr>
              <a:t> temperature </a:t>
            </a:r>
            <a:r>
              <a:rPr lang="en-CA" sz="2400" b="1" i="1" dirty="0" smtClean="0">
                <a:ln w="18415" cmpd="sng">
                  <a:noFill/>
                  <a:prstDash val="solid"/>
                </a:ln>
                <a:solidFill>
                  <a:srgbClr val="FF9966"/>
                </a:solidFill>
                <a:sym typeface="Symbol"/>
              </a:rPr>
              <a:t>274 C</a:t>
            </a:r>
            <a:endParaRPr lang="en-CA" sz="2400" b="1" i="1" dirty="0" smtClean="0">
              <a:ln w="18415" cmpd="sng">
                <a:noFill/>
                <a:prstDash val="solid"/>
              </a:ln>
              <a:solidFill>
                <a:srgbClr val="FF9966"/>
              </a:solidFill>
            </a:endParaRPr>
          </a:p>
        </p:txBody>
      </p:sp>
      <p:sp>
        <p:nvSpPr>
          <p:cNvPr id="16" name="TextBox 15"/>
          <p:cNvSpPr txBox="1"/>
          <p:nvPr/>
        </p:nvSpPr>
        <p:spPr>
          <a:xfrm>
            <a:off x="8460494" y="6260068"/>
            <a:ext cx="615810" cy="369332"/>
          </a:xfrm>
          <a:prstGeom prst="homePlate">
            <a:avLst/>
          </a:prstGeom>
          <a:solidFill>
            <a:srgbClr val="00B0F0"/>
          </a:solidFill>
          <a:ln>
            <a:solidFill>
              <a:schemeClr val="accent1"/>
            </a:solidFill>
          </a:ln>
        </p:spPr>
        <p:txBody>
          <a:bodyPr wrap="none" rtlCol="0" anchor="ctr">
            <a:spAutoFit/>
          </a:bodyPr>
          <a:lstStyle/>
          <a:p>
            <a:pPr algn="ct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10 </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1000"/>
                                        <p:tgtEl>
                                          <p:spTgt spid="26">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fade">
                                      <p:cBhvr>
                                        <p:cTn id="32" dur="1000"/>
                                        <p:tgtEl>
                                          <p:spTgt spid="26">
                                            <p:txEl>
                                              <p:pRg st="1" end="1"/>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8">
                                            <p:txEl>
                                              <p:pRg st="0" end="0"/>
                                            </p:txEl>
                                          </p:spTgt>
                                        </p:tgtEl>
                                        <p:attrNameLst>
                                          <p:attrName>style.visibility</p:attrName>
                                        </p:attrNameLst>
                                      </p:cBhvr>
                                      <p:to>
                                        <p:strVal val="visible"/>
                                      </p:to>
                                    </p:set>
                                    <p:animEffect transition="in" filter="fade">
                                      <p:cBhvr>
                                        <p:cTn id="36" dur="1000"/>
                                        <p:tgtEl>
                                          <p:spTgt spid="28">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xEl>
                                              <p:pRg st="1" end="1"/>
                                            </p:txEl>
                                          </p:spTgt>
                                        </p:tgtEl>
                                        <p:attrNameLst>
                                          <p:attrName>style.visibility</p:attrName>
                                        </p:attrNameLst>
                                      </p:cBhvr>
                                      <p:to>
                                        <p:strVal val="visible"/>
                                      </p:to>
                                    </p:set>
                                    <p:animEffect transition="in" filter="fade">
                                      <p:cBhvr>
                                        <p:cTn id="39" dur="1000"/>
                                        <p:tgtEl>
                                          <p:spTgt spid="28">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 presetClass="exit" presetSubtype="0" fill="hold" nodeType="withEffect">
                                  <p:stCondLst>
                                    <p:cond delay="0"/>
                                  </p:stCondLst>
                                  <p:childTnLst>
                                    <p:set>
                                      <p:cBhvr>
                                        <p:cTn id="46" dur="1" fill="hold">
                                          <p:stCondLst>
                                            <p:cond delay="0"/>
                                          </p:stCondLst>
                                        </p:cTn>
                                        <p:tgtEl>
                                          <p:spTgt spid="2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6">
                                            <p:txEl>
                                              <p:pRg st="0" end="0"/>
                                            </p:txEl>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6">
                                            <p:txEl>
                                              <p:pRg st="1" end="1"/>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17" grpId="0"/>
      <p:bldP spid="17" grpId="1"/>
      <p:bldP spid="26" grpId="0" uiExpand="1" build="p"/>
      <p:bldP spid="26" grpId="1" uiExpand="1" build="p"/>
      <p:bldP spid="28"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noProof="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Hydrothermal Evidence</a:t>
            </a:r>
            <a:endParaRPr kumimoji="0" lang="en-US" sz="3600" b="1" i="0" u="none" strike="noStrike" kern="1200" cap="none" spc="-150" normalizeH="0" baseline="0" noProof="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uLnTx/>
              <a:uFillTx/>
              <a:latin typeface="Helvetica" pitchFamily="34" charset="0"/>
              <a:ea typeface="+mn-ea"/>
              <a:cs typeface="Arial" charset="0"/>
            </a:endParaRPr>
          </a:p>
        </p:txBody>
      </p:sp>
      <p:grpSp>
        <p:nvGrpSpPr>
          <p:cNvPr id="7" name="Group 74"/>
          <p:cNvGrpSpPr/>
          <p:nvPr/>
        </p:nvGrpSpPr>
        <p:grpSpPr>
          <a:xfrm>
            <a:off x="4608094" y="1921610"/>
            <a:ext cx="4454769" cy="3031200"/>
            <a:chOff x="482249" y="1044203"/>
            <a:chExt cx="4039871" cy="2991059"/>
          </a:xfrm>
        </p:grpSpPr>
        <p:grpSp>
          <p:nvGrpSpPr>
            <p:cNvPr id="8" name="Group 25"/>
            <p:cNvGrpSpPr/>
            <p:nvPr/>
          </p:nvGrpSpPr>
          <p:grpSpPr>
            <a:xfrm>
              <a:off x="482249" y="1044203"/>
              <a:ext cx="4039871" cy="2991059"/>
              <a:chOff x="4752820" y="1077335"/>
              <a:chExt cx="4039871" cy="2991059"/>
            </a:xfrm>
          </p:grpSpPr>
          <p:grpSp>
            <p:nvGrpSpPr>
              <p:cNvPr id="9" name="Group 23"/>
              <p:cNvGrpSpPr/>
              <p:nvPr/>
            </p:nvGrpSpPr>
            <p:grpSpPr>
              <a:xfrm>
                <a:off x="4752820" y="1077335"/>
                <a:ext cx="4039871" cy="2991059"/>
                <a:chOff x="4752820" y="1077335"/>
                <a:chExt cx="4039871" cy="2991059"/>
              </a:xfrm>
            </p:grpSpPr>
            <p:pic>
              <p:nvPicPr>
                <p:cNvPr id="81" name="Picture 80" descr="Thomsonite-natrolite-1.jpg"/>
                <p:cNvPicPr>
                  <a:picLocks noChangeAspect="1"/>
                </p:cNvPicPr>
                <p:nvPr/>
              </p:nvPicPr>
              <p:blipFill>
                <a:blip r:embed="rId3" cstate="print"/>
                <a:stretch>
                  <a:fillRect/>
                </a:stretch>
              </p:blipFill>
              <p:spPr>
                <a:xfrm>
                  <a:off x="4752820" y="1077335"/>
                  <a:ext cx="4039871" cy="2991059"/>
                </a:xfrm>
                <a:prstGeom prst="rect">
                  <a:avLst/>
                </a:prstGeom>
              </p:spPr>
            </p:pic>
            <p:cxnSp>
              <p:nvCxnSpPr>
                <p:cNvPr id="82" name="Straight Arrow Connector 81"/>
                <p:cNvCxnSpPr/>
                <p:nvPr/>
              </p:nvCxnSpPr>
              <p:spPr>
                <a:xfrm rot="5400000" flipH="1" flipV="1">
                  <a:off x="7394771" y="1709532"/>
                  <a:ext cx="3810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6200000" flipV="1">
                  <a:off x="6060038" y="2358464"/>
                  <a:ext cx="441428" cy="579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0" name="Content Placeholder 2"/>
              <p:cNvSpPr txBox="1">
                <a:spLocks/>
              </p:cNvSpPr>
              <p:nvPr/>
            </p:nvSpPr>
            <p:spPr>
              <a:xfrm>
                <a:off x="4814639" y="1111941"/>
                <a:ext cx="1057709" cy="319709"/>
              </a:xfrm>
              <a:prstGeom prst="rect">
                <a:avLst/>
              </a:prstGeom>
              <a:solidFill>
                <a:srgbClr val="4BFF4B"/>
              </a:solidFill>
            </p:spPr>
            <p:txBody>
              <a:bodyPr vert="horz" anchor="ctr">
                <a:noAutofit/>
              </a:bodyPr>
              <a:lstStyle/>
              <a:p>
                <a:pPr marL="411480" indent="-342900" algn="ctr">
                  <a:spcBef>
                    <a:spcPts val="700"/>
                  </a:spcBef>
                  <a:buClr>
                    <a:schemeClr val="accent2">
                      <a:lumMod val="75000"/>
                    </a:schemeClr>
                  </a:buClr>
                  <a:buSzPct val="85000"/>
                  <a:defRPr/>
                </a:pPr>
                <a:r>
                  <a:rPr kumimoji="1" lang="en-US" sz="1400" b="1" noProof="0" dirty="0" err="1" smtClean="0">
                    <a:solidFill>
                      <a:schemeClr val="bg1"/>
                    </a:solidFill>
                    <a:cs typeface="Arial" pitchFamily="34" charset="0"/>
                  </a:rPr>
                  <a:t>Thomsonite</a:t>
                </a:r>
                <a:endParaRPr kumimoji="1" lang="en-US" sz="1400" b="1" i="0" u="none" strike="noStrike" kern="1200" normalizeH="0" baseline="0" noProof="0" dirty="0">
                  <a:solidFill>
                    <a:schemeClr val="bg1"/>
                  </a:solidFill>
                  <a:uLnTx/>
                  <a:uFillTx/>
                  <a:cs typeface="Arial" pitchFamily="34" charset="0"/>
                </a:endParaRPr>
              </a:p>
            </p:txBody>
          </p:sp>
        </p:grpSp>
        <p:cxnSp>
          <p:nvCxnSpPr>
            <p:cNvPr id="77" name="Straight Connector 76"/>
            <p:cNvCxnSpPr/>
            <p:nvPr/>
          </p:nvCxnSpPr>
          <p:spPr>
            <a:xfrm>
              <a:off x="3597178" y="3915782"/>
              <a:ext cx="86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3698474" y="3676701"/>
              <a:ext cx="686280" cy="212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cs typeface="Arial" pitchFamily="34" charset="0"/>
                </a:rPr>
                <a:t>1 mm</a:t>
              </a:r>
              <a:endParaRPr lang="en-US" sz="1200" b="1" dirty="0">
                <a:cs typeface="Arial" pitchFamily="34" charset="0"/>
              </a:endParaRPr>
            </a:p>
          </p:txBody>
        </p:sp>
      </p:grpSp>
      <p:grpSp>
        <p:nvGrpSpPr>
          <p:cNvPr id="36" name="Group 35"/>
          <p:cNvGrpSpPr/>
          <p:nvPr/>
        </p:nvGrpSpPr>
        <p:grpSpPr>
          <a:xfrm>
            <a:off x="116306" y="1921421"/>
            <a:ext cx="4320000" cy="3031579"/>
            <a:chOff x="4800600" y="5714998"/>
            <a:chExt cx="3993522" cy="2956748"/>
          </a:xfrm>
        </p:grpSpPr>
        <p:grpSp>
          <p:nvGrpSpPr>
            <p:cNvPr id="37" name="Group 4"/>
            <p:cNvGrpSpPr/>
            <p:nvPr/>
          </p:nvGrpSpPr>
          <p:grpSpPr>
            <a:xfrm>
              <a:off x="4800600" y="5714998"/>
              <a:ext cx="3993522" cy="2956748"/>
              <a:chOff x="323527" y="1628798"/>
              <a:chExt cx="4762259" cy="3525910"/>
            </a:xfrm>
          </p:grpSpPr>
          <p:grpSp>
            <p:nvGrpSpPr>
              <p:cNvPr id="39" name="Group 28"/>
              <p:cNvGrpSpPr/>
              <p:nvPr/>
            </p:nvGrpSpPr>
            <p:grpSpPr>
              <a:xfrm>
                <a:off x="323527" y="1628798"/>
                <a:ext cx="4762259" cy="3525910"/>
                <a:chOff x="6012158" y="2924943"/>
                <a:chExt cx="3228650" cy="2203694"/>
              </a:xfrm>
            </p:grpSpPr>
            <p:pic>
              <p:nvPicPr>
                <p:cNvPr id="43" name="Picture 42" descr="IMG_0585.JPG"/>
                <p:cNvPicPr>
                  <a:picLocks noChangeAspect="1"/>
                </p:cNvPicPr>
                <p:nvPr/>
              </p:nvPicPr>
              <p:blipFill>
                <a:blip r:embed="rId4" cstate="screen"/>
                <a:stretch>
                  <a:fillRect/>
                </a:stretch>
              </p:blipFill>
              <p:spPr>
                <a:xfrm>
                  <a:off x="6012158" y="2924943"/>
                  <a:ext cx="3228650" cy="2203694"/>
                </a:xfrm>
                <a:prstGeom prst="rect">
                  <a:avLst/>
                </a:prstGeom>
              </p:spPr>
            </p:pic>
            <p:grpSp>
              <p:nvGrpSpPr>
                <p:cNvPr id="44" name="Group 17"/>
                <p:cNvGrpSpPr/>
                <p:nvPr/>
              </p:nvGrpSpPr>
              <p:grpSpPr>
                <a:xfrm>
                  <a:off x="8659540" y="4886157"/>
                  <a:ext cx="554838" cy="191676"/>
                  <a:chOff x="3987404" y="6582924"/>
                  <a:chExt cx="554838" cy="191676"/>
                </a:xfrm>
              </p:grpSpPr>
              <p:cxnSp>
                <p:nvCxnSpPr>
                  <p:cNvPr id="45" name="Straight Connector 44"/>
                  <p:cNvCxnSpPr/>
                  <p:nvPr/>
                </p:nvCxnSpPr>
                <p:spPr>
                  <a:xfrm>
                    <a:off x="4049447" y="6774600"/>
                    <a:ext cx="4474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987404" y="6582924"/>
                    <a:ext cx="554838" cy="158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cs typeface="Arial" pitchFamily="34" charset="0"/>
                      </a:rPr>
                      <a:t>1.5 cm</a:t>
                    </a:r>
                    <a:endParaRPr lang="en-US" sz="1200" b="1" dirty="0">
                      <a:cs typeface="Arial" pitchFamily="34" charset="0"/>
                    </a:endParaRPr>
                  </a:p>
                </p:txBody>
              </p:sp>
            </p:grpSp>
          </p:grpSp>
          <p:sp>
            <p:nvSpPr>
              <p:cNvPr id="40" name="Freeform 39"/>
              <p:cNvSpPr/>
              <p:nvPr/>
            </p:nvSpPr>
            <p:spPr>
              <a:xfrm>
                <a:off x="363179" y="3441182"/>
                <a:ext cx="3536166" cy="1161535"/>
              </a:xfrm>
              <a:custGeom>
                <a:avLst/>
                <a:gdLst>
                  <a:gd name="connsiteX0" fmla="*/ 0 w 3583459"/>
                  <a:gd name="connsiteY0" fmla="*/ 0 h 1161535"/>
                  <a:gd name="connsiteX1" fmla="*/ 135924 w 3583459"/>
                  <a:gd name="connsiteY1" fmla="*/ 24714 h 1161535"/>
                  <a:gd name="connsiteX2" fmla="*/ 172994 w 3583459"/>
                  <a:gd name="connsiteY2" fmla="*/ 37070 h 1161535"/>
                  <a:gd name="connsiteX3" fmla="*/ 185351 w 3583459"/>
                  <a:gd name="connsiteY3" fmla="*/ 111211 h 1161535"/>
                  <a:gd name="connsiteX4" fmla="*/ 284205 w 3583459"/>
                  <a:gd name="connsiteY4" fmla="*/ 123568 h 1161535"/>
                  <a:gd name="connsiteX5" fmla="*/ 321275 w 3583459"/>
                  <a:gd name="connsiteY5" fmla="*/ 135924 h 1161535"/>
                  <a:gd name="connsiteX6" fmla="*/ 370702 w 3583459"/>
                  <a:gd name="connsiteY6" fmla="*/ 210065 h 1161535"/>
                  <a:gd name="connsiteX7" fmla="*/ 383059 w 3583459"/>
                  <a:gd name="connsiteY7" fmla="*/ 247135 h 1161535"/>
                  <a:gd name="connsiteX8" fmla="*/ 531340 w 3583459"/>
                  <a:gd name="connsiteY8" fmla="*/ 284206 h 1161535"/>
                  <a:gd name="connsiteX9" fmla="*/ 543697 w 3583459"/>
                  <a:gd name="connsiteY9" fmla="*/ 321276 h 1161535"/>
                  <a:gd name="connsiteX10" fmla="*/ 580767 w 3583459"/>
                  <a:gd name="connsiteY10" fmla="*/ 345989 h 1161535"/>
                  <a:gd name="connsiteX11" fmla="*/ 741405 w 3583459"/>
                  <a:gd name="connsiteY11" fmla="*/ 383060 h 1161535"/>
                  <a:gd name="connsiteX12" fmla="*/ 889686 w 3583459"/>
                  <a:gd name="connsiteY12" fmla="*/ 395416 h 1161535"/>
                  <a:gd name="connsiteX13" fmla="*/ 963827 w 3583459"/>
                  <a:gd name="connsiteY13" fmla="*/ 432487 h 1161535"/>
                  <a:gd name="connsiteX14" fmla="*/ 1075038 w 3583459"/>
                  <a:gd name="connsiteY14" fmla="*/ 457200 h 1161535"/>
                  <a:gd name="connsiteX15" fmla="*/ 1112108 w 3583459"/>
                  <a:gd name="connsiteY15" fmla="*/ 481914 h 1161535"/>
                  <a:gd name="connsiteX16" fmla="*/ 1186248 w 3583459"/>
                  <a:gd name="connsiteY16" fmla="*/ 506627 h 1161535"/>
                  <a:gd name="connsiteX17" fmla="*/ 1223319 w 3583459"/>
                  <a:gd name="connsiteY17" fmla="*/ 531341 h 1161535"/>
                  <a:gd name="connsiteX18" fmla="*/ 1297459 w 3583459"/>
                  <a:gd name="connsiteY18" fmla="*/ 593124 h 1161535"/>
                  <a:gd name="connsiteX19" fmla="*/ 1371600 w 3583459"/>
                  <a:gd name="connsiteY19" fmla="*/ 617838 h 1161535"/>
                  <a:gd name="connsiteX20" fmla="*/ 1482810 w 3583459"/>
                  <a:gd name="connsiteY20" fmla="*/ 679622 h 1161535"/>
                  <a:gd name="connsiteX21" fmla="*/ 1495167 w 3583459"/>
                  <a:gd name="connsiteY21" fmla="*/ 716692 h 1161535"/>
                  <a:gd name="connsiteX22" fmla="*/ 1532238 w 3583459"/>
                  <a:gd name="connsiteY22" fmla="*/ 729049 h 1161535"/>
                  <a:gd name="connsiteX23" fmla="*/ 1581665 w 3583459"/>
                  <a:gd name="connsiteY23" fmla="*/ 753762 h 1161535"/>
                  <a:gd name="connsiteX24" fmla="*/ 1878227 w 3583459"/>
                  <a:gd name="connsiteY24" fmla="*/ 790833 h 1161535"/>
                  <a:gd name="connsiteX25" fmla="*/ 1915297 w 3583459"/>
                  <a:gd name="connsiteY25" fmla="*/ 803189 h 1161535"/>
                  <a:gd name="connsiteX26" fmla="*/ 2014151 w 3583459"/>
                  <a:gd name="connsiteY26" fmla="*/ 815546 h 1161535"/>
                  <a:gd name="connsiteX27" fmla="*/ 2125362 w 3583459"/>
                  <a:gd name="connsiteY27" fmla="*/ 902043 h 1161535"/>
                  <a:gd name="connsiteX28" fmla="*/ 2261286 w 3583459"/>
                  <a:gd name="connsiteY28" fmla="*/ 926757 h 1161535"/>
                  <a:gd name="connsiteX29" fmla="*/ 2644346 w 3583459"/>
                  <a:gd name="connsiteY29" fmla="*/ 951470 h 1161535"/>
                  <a:gd name="connsiteX30" fmla="*/ 2891481 w 3583459"/>
                  <a:gd name="connsiteY30" fmla="*/ 976184 h 1161535"/>
                  <a:gd name="connsiteX31" fmla="*/ 2928551 w 3583459"/>
                  <a:gd name="connsiteY31" fmla="*/ 988541 h 1161535"/>
                  <a:gd name="connsiteX32" fmla="*/ 2977978 w 3583459"/>
                  <a:gd name="connsiteY32" fmla="*/ 1000897 h 1161535"/>
                  <a:gd name="connsiteX33" fmla="*/ 3015048 w 3583459"/>
                  <a:gd name="connsiteY33" fmla="*/ 1025611 h 1161535"/>
                  <a:gd name="connsiteX34" fmla="*/ 3089189 w 3583459"/>
                  <a:gd name="connsiteY34" fmla="*/ 1050324 h 1161535"/>
                  <a:gd name="connsiteX35" fmla="*/ 3126259 w 3583459"/>
                  <a:gd name="connsiteY35" fmla="*/ 1062681 h 1161535"/>
                  <a:gd name="connsiteX36" fmla="*/ 3163329 w 3583459"/>
                  <a:gd name="connsiteY36" fmla="*/ 1075038 h 1161535"/>
                  <a:gd name="connsiteX37" fmla="*/ 3212756 w 3583459"/>
                  <a:gd name="connsiteY37" fmla="*/ 1087395 h 1161535"/>
                  <a:gd name="connsiteX38" fmla="*/ 3299254 w 3583459"/>
                  <a:gd name="connsiteY38" fmla="*/ 1136822 h 1161535"/>
                  <a:gd name="connsiteX39" fmla="*/ 3472248 w 3583459"/>
                  <a:gd name="connsiteY39" fmla="*/ 1149178 h 1161535"/>
                  <a:gd name="connsiteX40" fmla="*/ 3583459 w 3583459"/>
                  <a:gd name="connsiteY40" fmla="*/ 1161535 h 11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83459" h="1161535">
                    <a:moveTo>
                      <a:pt x="0" y="0"/>
                    </a:moveTo>
                    <a:cubicBezTo>
                      <a:pt x="33054" y="5509"/>
                      <a:pt x="101381" y="16078"/>
                      <a:pt x="135924" y="24714"/>
                    </a:cubicBezTo>
                    <a:cubicBezTo>
                      <a:pt x="148560" y="27873"/>
                      <a:pt x="160637" y="32951"/>
                      <a:pt x="172994" y="37070"/>
                    </a:cubicBezTo>
                    <a:cubicBezTo>
                      <a:pt x="177113" y="61784"/>
                      <a:pt x="165574" y="95829"/>
                      <a:pt x="185351" y="111211"/>
                    </a:cubicBezTo>
                    <a:cubicBezTo>
                      <a:pt x="211564" y="131599"/>
                      <a:pt x="251533" y="117628"/>
                      <a:pt x="284205" y="123568"/>
                    </a:cubicBezTo>
                    <a:cubicBezTo>
                      <a:pt x="297020" y="125898"/>
                      <a:pt x="308918" y="131805"/>
                      <a:pt x="321275" y="135924"/>
                    </a:cubicBezTo>
                    <a:cubicBezTo>
                      <a:pt x="337751" y="160638"/>
                      <a:pt x="361309" y="181887"/>
                      <a:pt x="370702" y="210065"/>
                    </a:cubicBezTo>
                    <a:cubicBezTo>
                      <a:pt x="374821" y="222422"/>
                      <a:pt x="372460" y="239564"/>
                      <a:pt x="383059" y="247135"/>
                    </a:cubicBezTo>
                    <a:cubicBezTo>
                      <a:pt x="412858" y="268420"/>
                      <a:pt x="497010" y="278484"/>
                      <a:pt x="531340" y="284206"/>
                    </a:cubicBezTo>
                    <a:cubicBezTo>
                      <a:pt x="535459" y="296563"/>
                      <a:pt x="535560" y="311105"/>
                      <a:pt x="543697" y="321276"/>
                    </a:cubicBezTo>
                    <a:cubicBezTo>
                      <a:pt x="552974" y="332872"/>
                      <a:pt x="567873" y="338621"/>
                      <a:pt x="580767" y="345989"/>
                    </a:cubicBezTo>
                    <a:cubicBezTo>
                      <a:pt x="649005" y="384982"/>
                      <a:pt x="641346" y="373531"/>
                      <a:pt x="741405" y="383060"/>
                    </a:cubicBezTo>
                    <a:cubicBezTo>
                      <a:pt x="790780" y="387762"/>
                      <a:pt x="840259" y="391297"/>
                      <a:pt x="889686" y="395416"/>
                    </a:cubicBezTo>
                    <a:cubicBezTo>
                      <a:pt x="982868" y="426478"/>
                      <a:pt x="868003" y="384576"/>
                      <a:pt x="963827" y="432487"/>
                    </a:cubicBezTo>
                    <a:cubicBezTo>
                      <a:pt x="994244" y="447695"/>
                      <a:pt x="1046569" y="452455"/>
                      <a:pt x="1075038" y="457200"/>
                    </a:cubicBezTo>
                    <a:cubicBezTo>
                      <a:pt x="1087395" y="465438"/>
                      <a:pt x="1098537" y="475882"/>
                      <a:pt x="1112108" y="481914"/>
                    </a:cubicBezTo>
                    <a:cubicBezTo>
                      <a:pt x="1135913" y="492494"/>
                      <a:pt x="1164573" y="492177"/>
                      <a:pt x="1186248" y="506627"/>
                    </a:cubicBezTo>
                    <a:cubicBezTo>
                      <a:pt x="1198605" y="514865"/>
                      <a:pt x="1211910" y="521833"/>
                      <a:pt x="1223319" y="531341"/>
                    </a:cubicBezTo>
                    <a:cubicBezTo>
                      <a:pt x="1256577" y="559056"/>
                      <a:pt x="1258013" y="575593"/>
                      <a:pt x="1297459" y="593124"/>
                    </a:cubicBezTo>
                    <a:cubicBezTo>
                      <a:pt x="1321264" y="603704"/>
                      <a:pt x="1349925" y="603388"/>
                      <a:pt x="1371600" y="617838"/>
                    </a:cubicBezTo>
                    <a:cubicBezTo>
                      <a:pt x="1456578" y="674490"/>
                      <a:pt x="1417562" y="657872"/>
                      <a:pt x="1482810" y="679622"/>
                    </a:cubicBezTo>
                    <a:cubicBezTo>
                      <a:pt x="1486929" y="691979"/>
                      <a:pt x="1485957" y="707482"/>
                      <a:pt x="1495167" y="716692"/>
                    </a:cubicBezTo>
                    <a:cubicBezTo>
                      <a:pt x="1504377" y="725902"/>
                      <a:pt x="1520266" y="723918"/>
                      <a:pt x="1532238" y="729049"/>
                    </a:cubicBezTo>
                    <a:cubicBezTo>
                      <a:pt x="1549169" y="736305"/>
                      <a:pt x="1564562" y="746921"/>
                      <a:pt x="1581665" y="753762"/>
                    </a:cubicBezTo>
                    <a:cubicBezTo>
                      <a:pt x="1698268" y="800404"/>
                      <a:pt x="1709553" y="781462"/>
                      <a:pt x="1878227" y="790833"/>
                    </a:cubicBezTo>
                    <a:cubicBezTo>
                      <a:pt x="1890584" y="794952"/>
                      <a:pt x="1902482" y="800859"/>
                      <a:pt x="1915297" y="803189"/>
                    </a:cubicBezTo>
                    <a:cubicBezTo>
                      <a:pt x="1947969" y="809129"/>
                      <a:pt x="1982878" y="804377"/>
                      <a:pt x="2014151" y="815546"/>
                    </a:cubicBezTo>
                    <a:cubicBezTo>
                      <a:pt x="2172149" y="871974"/>
                      <a:pt x="2026507" y="845555"/>
                      <a:pt x="2125362" y="902043"/>
                    </a:cubicBezTo>
                    <a:cubicBezTo>
                      <a:pt x="2144585" y="913028"/>
                      <a:pt x="2258233" y="926466"/>
                      <a:pt x="2261286" y="926757"/>
                    </a:cubicBezTo>
                    <a:cubicBezTo>
                      <a:pt x="2345407" y="934769"/>
                      <a:pt x="2569286" y="947055"/>
                      <a:pt x="2644346" y="951470"/>
                    </a:cubicBezTo>
                    <a:cubicBezTo>
                      <a:pt x="2755269" y="988445"/>
                      <a:pt x="2629049" y="949940"/>
                      <a:pt x="2891481" y="976184"/>
                    </a:cubicBezTo>
                    <a:cubicBezTo>
                      <a:pt x="2904441" y="977480"/>
                      <a:pt x="2916027" y="984963"/>
                      <a:pt x="2928551" y="988541"/>
                    </a:cubicBezTo>
                    <a:cubicBezTo>
                      <a:pt x="2944880" y="993206"/>
                      <a:pt x="2961502" y="996778"/>
                      <a:pt x="2977978" y="1000897"/>
                    </a:cubicBezTo>
                    <a:cubicBezTo>
                      <a:pt x="2990335" y="1009135"/>
                      <a:pt x="3001477" y="1019579"/>
                      <a:pt x="3015048" y="1025611"/>
                    </a:cubicBezTo>
                    <a:cubicBezTo>
                      <a:pt x="3038853" y="1036191"/>
                      <a:pt x="3064475" y="1042086"/>
                      <a:pt x="3089189" y="1050324"/>
                    </a:cubicBezTo>
                    <a:lnTo>
                      <a:pt x="3126259" y="1062681"/>
                    </a:lnTo>
                    <a:cubicBezTo>
                      <a:pt x="3138616" y="1066800"/>
                      <a:pt x="3150693" y="1071879"/>
                      <a:pt x="3163329" y="1075038"/>
                    </a:cubicBezTo>
                    <a:lnTo>
                      <a:pt x="3212756" y="1087395"/>
                    </a:lnTo>
                    <a:cubicBezTo>
                      <a:pt x="3231445" y="1099854"/>
                      <a:pt x="3278354" y="1133339"/>
                      <a:pt x="3299254" y="1136822"/>
                    </a:cubicBezTo>
                    <a:cubicBezTo>
                      <a:pt x="3356279" y="1146326"/>
                      <a:pt x="3414654" y="1144170"/>
                      <a:pt x="3472248" y="1149178"/>
                    </a:cubicBezTo>
                    <a:cubicBezTo>
                      <a:pt x="3509406" y="1152409"/>
                      <a:pt x="3583459" y="1161535"/>
                      <a:pt x="3583459" y="1161535"/>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83004" y="2159852"/>
                <a:ext cx="4112547" cy="1498632"/>
              </a:xfrm>
              <a:custGeom>
                <a:avLst/>
                <a:gdLst>
                  <a:gd name="connsiteX0" fmla="*/ 0 w 4164227"/>
                  <a:gd name="connsiteY0" fmla="*/ 0 h 1498632"/>
                  <a:gd name="connsiteX1" fmla="*/ 61784 w 4164227"/>
                  <a:gd name="connsiteY1" fmla="*/ 12357 h 1498632"/>
                  <a:gd name="connsiteX2" fmla="*/ 111211 w 4164227"/>
                  <a:gd name="connsiteY2" fmla="*/ 24714 h 1498632"/>
                  <a:gd name="connsiteX3" fmla="*/ 160638 w 4164227"/>
                  <a:gd name="connsiteY3" fmla="*/ 86498 h 1498632"/>
                  <a:gd name="connsiteX4" fmla="*/ 407773 w 4164227"/>
                  <a:gd name="connsiteY4" fmla="*/ 111211 h 1498632"/>
                  <a:gd name="connsiteX5" fmla="*/ 481913 w 4164227"/>
                  <a:gd name="connsiteY5" fmla="*/ 135925 h 1498632"/>
                  <a:gd name="connsiteX6" fmla="*/ 518984 w 4164227"/>
                  <a:gd name="connsiteY6" fmla="*/ 160638 h 1498632"/>
                  <a:gd name="connsiteX7" fmla="*/ 593124 w 4164227"/>
                  <a:gd name="connsiteY7" fmla="*/ 185352 h 1498632"/>
                  <a:gd name="connsiteX8" fmla="*/ 630195 w 4164227"/>
                  <a:gd name="connsiteY8" fmla="*/ 197709 h 1498632"/>
                  <a:gd name="connsiteX9" fmla="*/ 642551 w 4164227"/>
                  <a:gd name="connsiteY9" fmla="*/ 247136 h 1498632"/>
                  <a:gd name="connsiteX10" fmla="*/ 704335 w 4164227"/>
                  <a:gd name="connsiteY10" fmla="*/ 308919 h 1498632"/>
                  <a:gd name="connsiteX11" fmla="*/ 741405 w 4164227"/>
                  <a:gd name="connsiteY11" fmla="*/ 321276 h 1498632"/>
                  <a:gd name="connsiteX12" fmla="*/ 766119 w 4164227"/>
                  <a:gd name="connsiteY12" fmla="*/ 358346 h 1498632"/>
                  <a:gd name="connsiteX13" fmla="*/ 778476 w 4164227"/>
                  <a:gd name="connsiteY13" fmla="*/ 395417 h 1498632"/>
                  <a:gd name="connsiteX14" fmla="*/ 889686 w 4164227"/>
                  <a:gd name="connsiteY14" fmla="*/ 457200 h 1498632"/>
                  <a:gd name="connsiteX15" fmla="*/ 926757 w 4164227"/>
                  <a:gd name="connsiteY15" fmla="*/ 481914 h 1498632"/>
                  <a:gd name="connsiteX16" fmla="*/ 1433384 w 4164227"/>
                  <a:gd name="connsiteY16" fmla="*/ 518984 h 1498632"/>
                  <a:gd name="connsiteX17" fmla="*/ 1445740 w 4164227"/>
                  <a:gd name="connsiteY17" fmla="*/ 556055 h 1498632"/>
                  <a:gd name="connsiteX18" fmla="*/ 1482811 w 4164227"/>
                  <a:gd name="connsiteY18" fmla="*/ 580768 h 1498632"/>
                  <a:gd name="connsiteX19" fmla="*/ 1655805 w 4164227"/>
                  <a:gd name="connsiteY19" fmla="*/ 605482 h 1498632"/>
                  <a:gd name="connsiteX20" fmla="*/ 1729946 w 4164227"/>
                  <a:gd name="connsiteY20" fmla="*/ 654909 h 1498632"/>
                  <a:gd name="connsiteX21" fmla="*/ 1767016 w 4164227"/>
                  <a:gd name="connsiteY21" fmla="*/ 667265 h 1498632"/>
                  <a:gd name="connsiteX22" fmla="*/ 1865870 w 4164227"/>
                  <a:gd name="connsiteY22" fmla="*/ 691979 h 1498632"/>
                  <a:gd name="connsiteX23" fmla="*/ 1940011 w 4164227"/>
                  <a:gd name="connsiteY23" fmla="*/ 729049 h 1498632"/>
                  <a:gd name="connsiteX24" fmla="*/ 1964724 w 4164227"/>
                  <a:gd name="connsiteY24" fmla="*/ 766119 h 1498632"/>
                  <a:gd name="connsiteX25" fmla="*/ 2026508 w 4164227"/>
                  <a:gd name="connsiteY25" fmla="*/ 827903 h 1498632"/>
                  <a:gd name="connsiteX26" fmla="*/ 2063578 w 4164227"/>
                  <a:gd name="connsiteY26" fmla="*/ 902044 h 1498632"/>
                  <a:gd name="connsiteX27" fmla="*/ 2187146 w 4164227"/>
                  <a:gd name="connsiteY27" fmla="*/ 939114 h 1498632"/>
                  <a:gd name="connsiteX28" fmla="*/ 2261286 w 4164227"/>
                  <a:gd name="connsiteY28" fmla="*/ 963827 h 1498632"/>
                  <a:gd name="connsiteX29" fmla="*/ 2347784 w 4164227"/>
                  <a:gd name="connsiteY29" fmla="*/ 1013255 h 1498632"/>
                  <a:gd name="connsiteX30" fmla="*/ 2421924 w 4164227"/>
                  <a:gd name="connsiteY30" fmla="*/ 1025611 h 1498632"/>
                  <a:gd name="connsiteX31" fmla="*/ 2458995 w 4164227"/>
                  <a:gd name="connsiteY31" fmla="*/ 1112109 h 1498632"/>
                  <a:gd name="connsiteX32" fmla="*/ 2533135 w 4164227"/>
                  <a:gd name="connsiteY32" fmla="*/ 1149179 h 1498632"/>
                  <a:gd name="connsiteX33" fmla="*/ 2607276 w 4164227"/>
                  <a:gd name="connsiteY33" fmla="*/ 1210963 h 1498632"/>
                  <a:gd name="connsiteX34" fmla="*/ 2681416 w 4164227"/>
                  <a:gd name="connsiteY34" fmla="*/ 1235676 h 1498632"/>
                  <a:gd name="connsiteX35" fmla="*/ 2718486 w 4164227"/>
                  <a:gd name="connsiteY35" fmla="*/ 1248033 h 1498632"/>
                  <a:gd name="connsiteX36" fmla="*/ 2842054 w 4164227"/>
                  <a:gd name="connsiteY36" fmla="*/ 1260390 h 1498632"/>
                  <a:gd name="connsiteX37" fmla="*/ 2891481 w 4164227"/>
                  <a:gd name="connsiteY37" fmla="*/ 1285103 h 1498632"/>
                  <a:gd name="connsiteX38" fmla="*/ 2928551 w 4164227"/>
                  <a:gd name="connsiteY38" fmla="*/ 1297460 h 1498632"/>
                  <a:gd name="connsiteX39" fmla="*/ 2965622 w 4164227"/>
                  <a:gd name="connsiteY39" fmla="*/ 1322173 h 1498632"/>
                  <a:gd name="connsiteX40" fmla="*/ 3237470 w 4164227"/>
                  <a:gd name="connsiteY40" fmla="*/ 1334530 h 1498632"/>
                  <a:gd name="connsiteX41" fmla="*/ 3410465 w 4164227"/>
                  <a:gd name="connsiteY41" fmla="*/ 1346887 h 1498632"/>
                  <a:gd name="connsiteX42" fmla="*/ 3534032 w 4164227"/>
                  <a:gd name="connsiteY42" fmla="*/ 1421027 h 1498632"/>
                  <a:gd name="connsiteX43" fmla="*/ 3608173 w 4164227"/>
                  <a:gd name="connsiteY43" fmla="*/ 1445741 h 1498632"/>
                  <a:gd name="connsiteX44" fmla="*/ 3805881 w 4164227"/>
                  <a:gd name="connsiteY44" fmla="*/ 1458098 h 1498632"/>
                  <a:gd name="connsiteX45" fmla="*/ 3929449 w 4164227"/>
                  <a:gd name="connsiteY45" fmla="*/ 1482811 h 1498632"/>
                  <a:gd name="connsiteX46" fmla="*/ 3966519 w 4164227"/>
                  <a:gd name="connsiteY46" fmla="*/ 1495168 h 1498632"/>
                  <a:gd name="connsiteX47" fmla="*/ 4164227 w 4164227"/>
                  <a:gd name="connsiteY47" fmla="*/ 1495168 h 14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64227" h="1498632">
                    <a:moveTo>
                      <a:pt x="0" y="0"/>
                    </a:moveTo>
                    <a:cubicBezTo>
                      <a:pt x="20595" y="4119"/>
                      <a:pt x="41282" y="7801"/>
                      <a:pt x="61784" y="12357"/>
                    </a:cubicBezTo>
                    <a:cubicBezTo>
                      <a:pt x="78362" y="16041"/>
                      <a:pt x="97950" y="14105"/>
                      <a:pt x="111211" y="24714"/>
                    </a:cubicBezTo>
                    <a:cubicBezTo>
                      <a:pt x="164645" y="67462"/>
                      <a:pt x="71246" y="64150"/>
                      <a:pt x="160638" y="86498"/>
                    </a:cubicBezTo>
                    <a:cubicBezTo>
                      <a:pt x="180508" y="91466"/>
                      <a:pt x="401270" y="110620"/>
                      <a:pt x="407773" y="111211"/>
                    </a:cubicBezTo>
                    <a:cubicBezTo>
                      <a:pt x="432486" y="119449"/>
                      <a:pt x="460238" y="121475"/>
                      <a:pt x="481913" y="135925"/>
                    </a:cubicBezTo>
                    <a:cubicBezTo>
                      <a:pt x="494270" y="144163"/>
                      <a:pt x="505413" y="154606"/>
                      <a:pt x="518984" y="160638"/>
                    </a:cubicBezTo>
                    <a:cubicBezTo>
                      <a:pt x="542789" y="171218"/>
                      <a:pt x="568411" y="177114"/>
                      <a:pt x="593124" y="185352"/>
                    </a:cubicBezTo>
                    <a:lnTo>
                      <a:pt x="630195" y="197709"/>
                    </a:lnTo>
                    <a:cubicBezTo>
                      <a:pt x="634314" y="214185"/>
                      <a:pt x="635861" y="231526"/>
                      <a:pt x="642551" y="247136"/>
                    </a:cubicBezTo>
                    <a:cubicBezTo>
                      <a:pt x="656031" y="278589"/>
                      <a:pt x="674380" y="293942"/>
                      <a:pt x="704335" y="308919"/>
                    </a:cubicBezTo>
                    <a:cubicBezTo>
                      <a:pt x="715985" y="314744"/>
                      <a:pt x="729048" y="317157"/>
                      <a:pt x="741405" y="321276"/>
                    </a:cubicBezTo>
                    <a:cubicBezTo>
                      <a:pt x="749643" y="333633"/>
                      <a:pt x="759477" y="345063"/>
                      <a:pt x="766119" y="358346"/>
                    </a:cubicBezTo>
                    <a:cubicBezTo>
                      <a:pt x="771944" y="369996"/>
                      <a:pt x="769266" y="386207"/>
                      <a:pt x="778476" y="395417"/>
                    </a:cubicBezTo>
                    <a:cubicBezTo>
                      <a:pt x="820966" y="437907"/>
                      <a:pt x="843070" y="441662"/>
                      <a:pt x="889686" y="457200"/>
                    </a:cubicBezTo>
                    <a:cubicBezTo>
                      <a:pt x="902043" y="465438"/>
                      <a:pt x="911945" y="480830"/>
                      <a:pt x="926757" y="481914"/>
                    </a:cubicBezTo>
                    <a:cubicBezTo>
                      <a:pt x="1449404" y="520157"/>
                      <a:pt x="1262407" y="405004"/>
                      <a:pt x="1433384" y="518984"/>
                    </a:cubicBezTo>
                    <a:cubicBezTo>
                      <a:pt x="1437503" y="531341"/>
                      <a:pt x="1437603" y="545884"/>
                      <a:pt x="1445740" y="556055"/>
                    </a:cubicBezTo>
                    <a:cubicBezTo>
                      <a:pt x="1455017" y="567652"/>
                      <a:pt x="1469528" y="574126"/>
                      <a:pt x="1482811" y="580768"/>
                    </a:cubicBezTo>
                    <a:cubicBezTo>
                      <a:pt x="1530357" y="604541"/>
                      <a:pt x="1621070" y="602324"/>
                      <a:pt x="1655805" y="605482"/>
                    </a:cubicBezTo>
                    <a:cubicBezTo>
                      <a:pt x="1680519" y="621958"/>
                      <a:pt x="1701768" y="645517"/>
                      <a:pt x="1729946" y="654909"/>
                    </a:cubicBezTo>
                    <a:cubicBezTo>
                      <a:pt x="1742303" y="659028"/>
                      <a:pt x="1754380" y="664106"/>
                      <a:pt x="1767016" y="667265"/>
                    </a:cubicBezTo>
                    <a:cubicBezTo>
                      <a:pt x="1795217" y="674315"/>
                      <a:pt x="1837623" y="677856"/>
                      <a:pt x="1865870" y="691979"/>
                    </a:cubicBezTo>
                    <a:cubicBezTo>
                      <a:pt x="1961683" y="739886"/>
                      <a:pt x="1846834" y="697990"/>
                      <a:pt x="1940011" y="729049"/>
                    </a:cubicBezTo>
                    <a:cubicBezTo>
                      <a:pt x="1948249" y="741406"/>
                      <a:pt x="1954223" y="755618"/>
                      <a:pt x="1964724" y="766119"/>
                    </a:cubicBezTo>
                    <a:cubicBezTo>
                      <a:pt x="2014152" y="815547"/>
                      <a:pt x="1993557" y="762000"/>
                      <a:pt x="2026508" y="827903"/>
                    </a:cubicBezTo>
                    <a:cubicBezTo>
                      <a:pt x="2038137" y="851160"/>
                      <a:pt x="2037826" y="885949"/>
                      <a:pt x="2063578" y="902044"/>
                    </a:cubicBezTo>
                    <a:cubicBezTo>
                      <a:pt x="2090458" y="918844"/>
                      <a:pt x="2153760" y="929098"/>
                      <a:pt x="2187146" y="939114"/>
                    </a:cubicBezTo>
                    <a:cubicBezTo>
                      <a:pt x="2212097" y="946599"/>
                      <a:pt x="2261286" y="963827"/>
                      <a:pt x="2261286" y="963827"/>
                    </a:cubicBezTo>
                    <a:cubicBezTo>
                      <a:pt x="2286104" y="980373"/>
                      <a:pt x="2319281" y="1004704"/>
                      <a:pt x="2347784" y="1013255"/>
                    </a:cubicBezTo>
                    <a:cubicBezTo>
                      <a:pt x="2371782" y="1020454"/>
                      <a:pt x="2397211" y="1021492"/>
                      <a:pt x="2421924" y="1025611"/>
                    </a:cubicBezTo>
                    <a:cubicBezTo>
                      <a:pt x="2430509" y="1051365"/>
                      <a:pt x="2442028" y="1091749"/>
                      <a:pt x="2458995" y="1112109"/>
                    </a:cubicBezTo>
                    <a:cubicBezTo>
                      <a:pt x="2477420" y="1134219"/>
                      <a:pt x="2507834" y="1140745"/>
                      <a:pt x="2533135" y="1149179"/>
                    </a:cubicBezTo>
                    <a:cubicBezTo>
                      <a:pt x="2556415" y="1172459"/>
                      <a:pt x="2576309" y="1197200"/>
                      <a:pt x="2607276" y="1210963"/>
                    </a:cubicBezTo>
                    <a:cubicBezTo>
                      <a:pt x="2631081" y="1221543"/>
                      <a:pt x="2656703" y="1227438"/>
                      <a:pt x="2681416" y="1235676"/>
                    </a:cubicBezTo>
                    <a:cubicBezTo>
                      <a:pt x="2693773" y="1239795"/>
                      <a:pt x="2705526" y="1246737"/>
                      <a:pt x="2718486" y="1248033"/>
                    </a:cubicBezTo>
                    <a:lnTo>
                      <a:pt x="2842054" y="1260390"/>
                    </a:lnTo>
                    <a:cubicBezTo>
                      <a:pt x="2858530" y="1268628"/>
                      <a:pt x="2874550" y="1277847"/>
                      <a:pt x="2891481" y="1285103"/>
                    </a:cubicBezTo>
                    <a:cubicBezTo>
                      <a:pt x="2903453" y="1290234"/>
                      <a:pt x="2916901" y="1291635"/>
                      <a:pt x="2928551" y="1297460"/>
                    </a:cubicBezTo>
                    <a:cubicBezTo>
                      <a:pt x="2941834" y="1304102"/>
                      <a:pt x="2950877" y="1320404"/>
                      <a:pt x="2965622" y="1322173"/>
                    </a:cubicBezTo>
                    <a:cubicBezTo>
                      <a:pt x="3055685" y="1332981"/>
                      <a:pt x="3146900" y="1329498"/>
                      <a:pt x="3237470" y="1334530"/>
                    </a:cubicBezTo>
                    <a:cubicBezTo>
                      <a:pt x="3295193" y="1337737"/>
                      <a:pt x="3352800" y="1342768"/>
                      <a:pt x="3410465" y="1346887"/>
                    </a:cubicBezTo>
                    <a:cubicBezTo>
                      <a:pt x="3453986" y="1375901"/>
                      <a:pt x="3486533" y="1402028"/>
                      <a:pt x="3534032" y="1421027"/>
                    </a:cubicBezTo>
                    <a:cubicBezTo>
                      <a:pt x="3558219" y="1430702"/>
                      <a:pt x="3582173" y="1444116"/>
                      <a:pt x="3608173" y="1445741"/>
                    </a:cubicBezTo>
                    <a:lnTo>
                      <a:pt x="3805881" y="1458098"/>
                    </a:lnTo>
                    <a:cubicBezTo>
                      <a:pt x="3864128" y="1467806"/>
                      <a:pt x="3877843" y="1468067"/>
                      <a:pt x="3929449" y="1482811"/>
                    </a:cubicBezTo>
                    <a:cubicBezTo>
                      <a:pt x="3941973" y="1486389"/>
                      <a:pt x="3953512" y="1494483"/>
                      <a:pt x="3966519" y="1495168"/>
                    </a:cubicBezTo>
                    <a:cubicBezTo>
                      <a:pt x="4032331" y="1498632"/>
                      <a:pt x="4098324" y="1495168"/>
                      <a:pt x="4164227" y="1495168"/>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Content Placeholder 2"/>
            <p:cNvSpPr txBox="1">
              <a:spLocks/>
            </p:cNvSpPr>
            <p:nvPr/>
          </p:nvSpPr>
          <p:spPr>
            <a:xfrm>
              <a:off x="4843462" y="5747456"/>
              <a:ext cx="1064939" cy="316002"/>
            </a:xfrm>
            <a:prstGeom prst="rect">
              <a:avLst/>
            </a:prstGeom>
            <a:solidFill>
              <a:srgbClr val="4BFF4B"/>
            </a:solidFill>
          </p:spPr>
          <p:txBody>
            <a:bodyPr vert="horz" anchor="ctr">
              <a:noAutofit/>
            </a:bodyPr>
            <a:lstStyle/>
            <a:p>
              <a:pPr marL="411480" indent="-342900" algn="ctr">
                <a:spcBef>
                  <a:spcPts val="700"/>
                </a:spcBef>
                <a:buClr>
                  <a:schemeClr val="accent2">
                    <a:lumMod val="75000"/>
                  </a:schemeClr>
                </a:buClr>
                <a:buSzPct val="85000"/>
                <a:defRPr/>
              </a:pPr>
              <a:r>
                <a:rPr kumimoji="1" lang="en-US" sz="1400" b="1" noProof="0" dirty="0" err="1" smtClean="0">
                  <a:solidFill>
                    <a:schemeClr val="bg1"/>
                  </a:solidFill>
                  <a:cs typeface="Arial" pitchFamily="34" charset="0"/>
                </a:rPr>
                <a:t>Natrolite</a:t>
              </a:r>
              <a:endParaRPr kumimoji="1" lang="en-US" sz="1400" b="1" i="0" u="none" strike="noStrike" kern="1200" normalizeH="0" baseline="0" noProof="0" dirty="0">
                <a:solidFill>
                  <a:schemeClr val="bg1"/>
                </a:solidFill>
                <a:uLnTx/>
                <a:uFillTx/>
                <a:cs typeface="Arial" pitchFamily="34" charset="0"/>
              </a:endParaRPr>
            </a:p>
          </p:txBody>
        </p:sp>
      </p:grpSp>
      <p:sp>
        <p:nvSpPr>
          <p:cNvPr id="54" name="Text Placeholder 2"/>
          <p:cNvSpPr txBox="1">
            <a:spLocks/>
          </p:cNvSpPr>
          <p:nvPr/>
        </p:nvSpPr>
        <p:spPr>
          <a:xfrm>
            <a:off x="381000" y="914400"/>
            <a:ext cx="6781800" cy="775597"/>
          </a:xfrm>
          <a:prstGeom prst="rect">
            <a:avLst/>
          </a:prstGeom>
        </p:spPr>
        <p:txBody>
          <a:bodyPr vert="horz" wrap="square" lIns="0" tIns="0" rIns="0" bIns="0" rtlCol="0">
            <a:spAutoFit/>
          </a:bodyPr>
          <a:lstStyle/>
          <a:p>
            <a:pPr marL="396875" indent="-396875" defTabSz="914363">
              <a:lnSpc>
                <a:spcPct val="90000"/>
              </a:lnSpc>
              <a:spcBef>
                <a:spcPct val="20000"/>
              </a:spcBef>
            </a:pPr>
            <a:r>
              <a:rPr lang="en-US" sz="2400" b="1" i="1" noProof="0" dirty="0" smtClean="0">
                <a:sym typeface="Symbol"/>
              </a:rPr>
              <a:t>Hydrothermal minerals</a:t>
            </a:r>
          </a:p>
          <a:p>
            <a:pPr marL="854075" lvl="1" indent="-396875" defTabSz="914363">
              <a:spcBef>
                <a:spcPct val="20000"/>
              </a:spcBef>
              <a:buFontTx/>
              <a:buBlip>
                <a:blip r:embed="rId5"/>
              </a:buBlip>
            </a:pPr>
            <a:r>
              <a:rPr lang="en-US" sz="2400" b="1" noProof="0" dirty="0" err="1" smtClean="0">
                <a:sym typeface="Symbol"/>
              </a:rPr>
              <a:t>Zeolite</a:t>
            </a:r>
            <a:r>
              <a:rPr lang="en-US" sz="2400" noProof="0" dirty="0" smtClean="0">
                <a:sym typeface="Symbol"/>
              </a:rPr>
              <a:t> :   </a:t>
            </a:r>
            <a:r>
              <a:rPr lang="en-CA" sz="2400" dirty="0" err="1" smtClean="0">
                <a:sym typeface="Symbol"/>
              </a:rPr>
              <a:t>natrolite</a:t>
            </a:r>
            <a:r>
              <a:rPr lang="en-CA" sz="2400" dirty="0" smtClean="0">
                <a:sym typeface="Symbol"/>
              </a:rPr>
              <a:t>, </a:t>
            </a:r>
            <a:r>
              <a:rPr lang="en-CA" sz="2400" dirty="0" err="1" smtClean="0">
                <a:sym typeface="Symbol"/>
              </a:rPr>
              <a:t>thomsonite</a:t>
            </a:r>
            <a:endParaRPr lang="en-US" sz="2400" dirty="0" smtClean="0">
              <a:sym typeface="Symbol"/>
            </a:endParaRPr>
          </a:p>
        </p:txBody>
      </p:sp>
      <p:pic>
        <p:nvPicPr>
          <p:cNvPr id="3074" name="Picture 2"/>
          <p:cNvPicPr>
            <a:picLocks noChangeAspect="1" noChangeArrowheads="1"/>
          </p:cNvPicPr>
          <p:nvPr/>
        </p:nvPicPr>
        <p:blipFill>
          <a:blip r:embed="rId6" cstate="print"/>
          <a:srcRect t="9756"/>
          <a:stretch>
            <a:fillRect/>
          </a:stretch>
        </p:blipFill>
        <p:spPr bwMode="auto">
          <a:xfrm>
            <a:off x="2743200" y="5151894"/>
            <a:ext cx="5576808" cy="1409700"/>
          </a:xfrm>
          <a:prstGeom prst="rect">
            <a:avLst/>
          </a:prstGeom>
          <a:ln>
            <a:noFill/>
          </a:ln>
          <a:effectLst>
            <a:outerShdw blurRad="190500" algn="tl" rotWithShape="0">
              <a:srgbClr val="000000">
                <a:alpha val="70000"/>
              </a:srgbClr>
            </a:outerShdw>
          </a:effectLst>
        </p:spPr>
      </p:pic>
      <p:sp>
        <p:nvSpPr>
          <p:cNvPr id="68" name="Text Placeholder 2"/>
          <p:cNvSpPr txBox="1">
            <a:spLocks/>
          </p:cNvSpPr>
          <p:nvPr/>
        </p:nvSpPr>
        <p:spPr>
          <a:xfrm>
            <a:off x="120316" y="5117433"/>
            <a:ext cx="2590800" cy="332399"/>
          </a:xfrm>
          <a:prstGeom prst="rect">
            <a:avLst/>
          </a:prstGeom>
        </p:spPr>
        <p:txBody>
          <a:bodyPr vert="horz" wrap="square" lIns="0" tIns="0" rIns="0" bIns="0" rtlCol="0">
            <a:spAutoFit/>
          </a:bodyPr>
          <a:lstStyle/>
          <a:p>
            <a:pPr marL="396875" indent="-396875" defTabSz="914363">
              <a:lnSpc>
                <a:spcPct val="90000"/>
              </a:lnSpc>
              <a:spcBef>
                <a:spcPct val="20000"/>
              </a:spcBef>
            </a:pPr>
            <a:r>
              <a:rPr lang="en-US" sz="2400" b="1" i="1" noProof="0" dirty="0" smtClean="0">
                <a:sym typeface="Symbol"/>
              </a:rPr>
              <a:t>Thermal constraint</a:t>
            </a:r>
            <a:endParaRPr lang="en-US" sz="2400" dirty="0" smtClean="0">
              <a:sym typeface="Symbol"/>
            </a:endParaRPr>
          </a:p>
        </p:txBody>
      </p:sp>
      <p:sp>
        <p:nvSpPr>
          <p:cNvPr id="26" name="TextBox 25"/>
          <p:cNvSpPr txBox="1"/>
          <p:nvPr/>
        </p:nvSpPr>
        <p:spPr>
          <a:xfrm>
            <a:off x="8486988" y="6260068"/>
            <a:ext cx="562823" cy="369332"/>
          </a:xfrm>
          <a:prstGeom prst="homePlate">
            <a:avLst/>
          </a:prstGeom>
          <a:solidFill>
            <a:srgbClr val="00B0F0"/>
          </a:solidFill>
          <a:ln>
            <a:solidFill>
              <a:schemeClr val="accent1"/>
            </a:solidFill>
          </a:ln>
        </p:spPr>
        <p:txBody>
          <a:bodyPr wrap="none" rtlCol="0" anchor="ctr">
            <a:spAutoFit/>
          </a:bodyPr>
          <a:lstStyle/>
          <a:p>
            <a:pPr algn="ct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 </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xEl>
                                              <p:pRg st="1" end="1"/>
                                            </p:txEl>
                                          </p:spTgt>
                                        </p:tgtEl>
                                        <p:attrNameLst>
                                          <p:attrName>style.visibility</p:attrName>
                                        </p:attrNameLst>
                                      </p:cBhvr>
                                      <p:to>
                                        <p:strVal val="visible"/>
                                      </p:to>
                                    </p:set>
                                    <p:animEffect transition="in" filter="fade">
                                      <p:cBhvr>
                                        <p:cTn id="10" dur="500"/>
                                        <p:tgtEl>
                                          <p:spTgt spid="5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par>
                                <p:cTn id="22" presetID="10" presetClass="entr" presetSubtype="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uiExpand="1" build="allAtOnce"/>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noProof="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Hydrothermal Evidence</a:t>
            </a:r>
            <a:endParaRPr kumimoji="0" lang="en-US" sz="3600" b="1" i="0" u="none" strike="noStrike" kern="1200" cap="none" spc="-150" normalizeH="0" baseline="0" noProof="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uLnTx/>
              <a:uFillTx/>
              <a:latin typeface="Helvetica" pitchFamily="34" charset="0"/>
              <a:ea typeface="+mn-ea"/>
              <a:cs typeface="Arial" charset="0"/>
            </a:endParaRPr>
          </a:p>
        </p:txBody>
      </p:sp>
      <p:grpSp>
        <p:nvGrpSpPr>
          <p:cNvPr id="19" name="Group 18"/>
          <p:cNvGrpSpPr/>
          <p:nvPr/>
        </p:nvGrpSpPr>
        <p:grpSpPr>
          <a:xfrm>
            <a:off x="4229505" y="990600"/>
            <a:ext cx="4914495" cy="4941114"/>
            <a:chOff x="3886200" y="1154886"/>
            <a:chExt cx="4914495" cy="4941114"/>
          </a:xfrm>
        </p:grpSpPr>
        <p:grpSp>
          <p:nvGrpSpPr>
            <p:cNvPr id="30" name="Group 10"/>
            <p:cNvGrpSpPr/>
            <p:nvPr/>
          </p:nvGrpSpPr>
          <p:grpSpPr>
            <a:xfrm>
              <a:off x="3886200" y="1154886"/>
              <a:ext cx="4914495" cy="4941114"/>
              <a:chOff x="1215429" y="1445392"/>
              <a:chExt cx="4879674" cy="5139949"/>
            </a:xfrm>
          </p:grpSpPr>
          <p:grpSp>
            <p:nvGrpSpPr>
              <p:cNvPr id="33" name="Group 8"/>
              <p:cNvGrpSpPr/>
              <p:nvPr/>
            </p:nvGrpSpPr>
            <p:grpSpPr>
              <a:xfrm>
                <a:off x="1215429" y="1445392"/>
                <a:ext cx="4879674" cy="5139949"/>
                <a:chOff x="1215429" y="1445392"/>
                <a:chExt cx="4879674" cy="5139949"/>
              </a:xfrm>
            </p:grpSpPr>
            <p:pic>
              <p:nvPicPr>
                <p:cNvPr id="35" name="Picture 2"/>
                <p:cNvPicPr>
                  <a:picLocks noChangeAspect="1" noChangeArrowheads="1"/>
                </p:cNvPicPr>
                <p:nvPr/>
              </p:nvPicPr>
              <p:blipFill>
                <a:blip r:embed="rId3" cstate="print"/>
                <a:srcRect l="9789" t="3741" r="2107" b="3963"/>
                <a:stretch>
                  <a:fillRect/>
                </a:stretch>
              </p:blipFill>
              <p:spPr bwMode="auto">
                <a:xfrm>
                  <a:off x="1215429" y="1445392"/>
                  <a:ext cx="4766586" cy="4755981"/>
                </a:xfrm>
                <a:prstGeom prst="rect">
                  <a:avLst/>
                </a:prstGeom>
                <a:noFill/>
                <a:ln w="9525">
                  <a:noFill/>
                  <a:miter lim="800000"/>
                  <a:headEnd/>
                  <a:tailEnd/>
                </a:ln>
              </p:spPr>
            </p:pic>
            <p:sp>
              <p:nvSpPr>
                <p:cNvPr id="36" name="TextBox 35"/>
                <p:cNvSpPr txBox="1"/>
                <p:nvPr/>
              </p:nvSpPr>
              <p:spPr>
                <a:xfrm>
                  <a:off x="3227475" y="6169130"/>
                  <a:ext cx="2867628" cy="416211"/>
                </a:xfrm>
                <a:prstGeom prst="rect">
                  <a:avLst/>
                </a:prstGeom>
                <a:noFill/>
              </p:spPr>
              <p:txBody>
                <a:bodyPr wrap="square" rtlCol="0">
                  <a:spAutoFit/>
                </a:bodyPr>
                <a:lstStyle/>
                <a:p>
                  <a:pPr algn="r"/>
                  <a:r>
                    <a:rPr lang="en-CA" sz="2000" i="1" dirty="0" err="1" smtClean="0"/>
                    <a:t>Biren</a:t>
                  </a:r>
                  <a:r>
                    <a:rPr lang="en-CA" sz="2000" i="1" dirty="0" smtClean="0"/>
                    <a:t> and Spray 2011</a:t>
                  </a:r>
                  <a:endParaRPr lang="en-CA" sz="2000" i="1" dirty="0"/>
                </a:p>
              </p:txBody>
            </p:sp>
          </p:grpSp>
          <p:sp>
            <p:nvSpPr>
              <p:cNvPr id="34" name="Oval 33"/>
              <p:cNvSpPr/>
              <p:nvPr/>
            </p:nvSpPr>
            <p:spPr bwMode="auto">
              <a:xfrm>
                <a:off x="3589967" y="3993691"/>
                <a:ext cx="108000" cy="1080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CA" sz="1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32" name="Rounded Rectangle 31"/>
            <p:cNvSpPr/>
            <p:nvPr/>
          </p:nvSpPr>
          <p:spPr bwMode="auto">
            <a:xfrm rot="2846088">
              <a:off x="5087412" y="3904461"/>
              <a:ext cx="622740" cy="266825"/>
            </a:xfrm>
            <a:prstGeom prst="roundRect">
              <a:avLst/>
            </a:prstGeom>
            <a:noFill/>
            <a:ln w="38100">
              <a:solidFill>
                <a:srgbClr val="FFC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CA" sz="1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38" name="Text Placeholder 2"/>
          <p:cNvSpPr txBox="1">
            <a:spLocks/>
          </p:cNvSpPr>
          <p:nvPr/>
        </p:nvSpPr>
        <p:spPr>
          <a:xfrm>
            <a:off x="304800" y="1364802"/>
            <a:ext cx="2895600" cy="387798"/>
          </a:xfrm>
          <a:prstGeom prst="rect">
            <a:avLst/>
          </a:prstGeom>
        </p:spPr>
        <p:txBody>
          <a:bodyPr vert="horz" wrap="square" lIns="0" tIns="0" rIns="0" bIns="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96875" marR="0" lvl="0" indent="-396875" algn="ctr" defTabSz="914363" rtl="0" eaLnBrk="1" fontAlgn="auto" latinLnBrk="0" hangingPunct="1">
              <a:lnSpc>
                <a:spcPct val="90000"/>
              </a:lnSpc>
              <a:spcBef>
                <a:spcPct val="20000"/>
              </a:spcBef>
              <a:spcAft>
                <a:spcPts val="0"/>
              </a:spcAft>
              <a:buClrTx/>
              <a:buSzTx/>
              <a:buFontTx/>
              <a:buNone/>
              <a:tabLst/>
              <a:defRPr/>
            </a:pPr>
            <a:r>
              <a:rPr kumimoji="0" lang="en-US" sz="2800" b="1" i="0" u="none" strike="noStrike" kern="1200" cap="all" normalizeH="0" baseline="0" noProof="0" dirty="0" smtClean="0">
                <a:ln w="0"/>
                <a:solidFill>
                  <a:srgbClr val="FFC000"/>
                </a:solidFill>
                <a:effectLst>
                  <a:reflection blurRad="12700" stA="50000" endPos="50000" dist="5000" dir="5400000" sy="-100000" rotWithShape="0"/>
                </a:effectLst>
                <a:uLnTx/>
                <a:uFillTx/>
                <a:latin typeface="+mn-lt"/>
                <a:ea typeface="+mn-ea"/>
                <a:cs typeface="+mn-cs"/>
              </a:rPr>
              <a:t>Collapsed</a:t>
            </a:r>
            <a:r>
              <a:rPr kumimoji="0" lang="en-US" sz="2800" b="1" i="0" u="none" strike="noStrike" kern="1200" cap="all" normalizeH="0" noProof="0" dirty="0" smtClean="0">
                <a:ln w="0"/>
                <a:solidFill>
                  <a:srgbClr val="FFC000"/>
                </a:solidFill>
                <a:effectLst>
                  <a:reflection blurRad="12700" stA="50000" endPos="50000" dist="5000" dir="5400000" sy="-100000" rotWithShape="0"/>
                </a:effectLst>
                <a:uLnTx/>
                <a:uFillTx/>
                <a:latin typeface="+mn-lt"/>
                <a:ea typeface="+mn-ea"/>
                <a:cs typeface="+mn-cs"/>
              </a:rPr>
              <a:t> rim</a:t>
            </a:r>
            <a:endParaRPr kumimoji="0" lang="en-US" sz="2800" b="1" i="0" u="none" strike="noStrike" kern="1200" cap="all" normalizeH="0" baseline="0" noProof="0" dirty="0" smtClean="0">
              <a:ln w="0"/>
              <a:solidFill>
                <a:srgbClr val="FFC000"/>
              </a:solidFill>
              <a:effectLst>
                <a:reflection blurRad="12700" stA="50000" endPos="50000" dist="5000" dir="5400000" sy="-100000" rotWithShape="0"/>
              </a:effectLst>
              <a:uLnTx/>
              <a:uFillTx/>
              <a:latin typeface="+mn-lt"/>
              <a:ea typeface="+mn-ea"/>
              <a:cs typeface="+mn-cs"/>
            </a:endParaRPr>
          </a:p>
        </p:txBody>
      </p:sp>
      <p:sp>
        <p:nvSpPr>
          <p:cNvPr id="14" name="Text Placeholder 2"/>
          <p:cNvSpPr txBox="1">
            <a:spLocks/>
          </p:cNvSpPr>
          <p:nvPr/>
        </p:nvSpPr>
        <p:spPr>
          <a:xfrm>
            <a:off x="381000" y="1981200"/>
            <a:ext cx="3810000" cy="738664"/>
          </a:xfrm>
          <a:prstGeom prst="rect">
            <a:avLst/>
          </a:prstGeom>
        </p:spPr>
        <p:txBody>
          <a:bodyPr vert="horz" wrap="square" lIns="0" tIns="0" rIns="0" bIns="0" rtlCol="0">
            <a:spAutoFit/>
          </a:bodyPr>
          <a:lstStyle/>
          <a:p>
            <a:pPr marL="396875" indent="-396875" defTabSz="914363">
              <a:spcBef>
                <a:spcPct val="20000"/>
              </a:spcBef>
              <a:buFontTx/>
              <a:buBlip>
                <a:blip r:embed="rId4"/>
              </a:buBlip>
            </a:pPr>
            <a:r>
              <a:rPr lang="en-US" sz="2400" dirty="0" smtClean="0">
                <a:sym typeface="Symbol"/>
              </a:rPr>
              <a:t>~ 25 km from geometric center of the crater</a:t>
            </a:r>
          </a:p>
        </p:txBody>
      </p:sp>
      <p:sp>
        <p:nvSpPr>
          <p:cNvPr id="12" name="Rectangle 11"/>
          <p:cNvSpPr/>
          <p:nvPr/>
        </p:nvSpPr>
        <p:spPr>
          <a:xfrm>
            <a:off x="289302" y="3177238"/>
            <a:ext cx="3901698" cy="1791260"/>
          </a:xfrm>
          <a:prstGeom prst="rect">
            <a:avLst/>
          </a:prstGeom>
        </p:spPr>
        <p:txBody>
          <a:bodyPr wrap="square">
            <a:spAutoFit/>
          </a:bodyPr>
          <a:lstStyle/>
          <a:p>
            <a:pPr marL="396875" indent="-396875" defTabSz="914363">
              <a:spcBef>
                <a:spcPct val="20000"/>
              </a:spcBef>
              <a:buFontTx/>
              <a:buBlip>
                <a:blip r:embed="rId4"/>
              </a:buBlip>
            </a:pPr>
            <a:r>
              <a:rPr lang="en-US" sz="2400" dirty="0" smtClean="0">
                <a:sym typeface="Symbol"/>
              </a:rPr>
              <a:t>Shock pressure :   </a:t>
            </a:r>
            <a:r>
              <a:rPr lang="en-US" sz="2400" i="1" dirty="0" smtClean="0">
                <a:sym typeface="Symbol"/>
              </a:rPr>
              <a:t>&lt; 1 </a:t>
            </a:r>
            <a:r>
              <a:rPr lang="en-US" sz="2400" i="1" dirty="0" err="1" smtClean="0">
                <a:sym typeface="Symbol"/>
              </a:rPr>
              <a:t>GPa</a:t>
            </a:r>
            <a:endParaRPr lang="en-US" sz="2400" i="1" dirty="0" smtClean="0">
              <a:sym typeface="Symbol"/>
            </a:endParaRPr>
          </a:p>
          <a:p>
            <a:pPr marL="396875" indent="-396875" defTabSz="914363">
              <a:spcBef>
                <a:spcPct val="20000"/>
              </a:spcBef>
              <a:buFontTx/>
              <a:buBlip>
                <a:blip r:embed="rId4"/>
              </a:buBlip>
            </a:pPr>
            <a:r>
              <a:rPr lang="en-US" sz="2400" dirty="0" smtClean="0">
                <a:sym typeface="Symbol"/>
              </a:rPr>
              <a:t>Waste heat  :  &lt;  </a:t>
            </a:r>
            <a:r>
              <a:rPr lang="en-US" sz="2400" i="1" dirty="0" smtClean="0">
                <a:sym typeface="Symbol"/>
              </a:rPr>
              <a:t>26.5 J/g</a:t>
            </a:r>
          </a:p>
          <a:p>
            <a:pPr marL="396875" indent="-396875" defTabSz="914363">
              <a:spcBef>
                <a:spcPct val="20000"/>
              </a:spcBef>
              <a:buFontTx/>
              <a:buBlip>
                <a:blip r:embed="rId4"/>
              </a:buBlip>
            </a:pPr>
            <a:r>
              <a:rPr lang="en-US" sz="2400" i="1" dirty="0" smtClean="0">
                <a:sym typeface="Symbol"/>
              </a:rPr>
              <a:t>Temperature :   26.5C</a:t>
            </a:r>
          </a:p>
          <a:p>
            <a:pPr marL="396875" indent="-396875" defTabSz="914363">
              <a:spcBef>
                <a:spcPct val="20000"/>
              </a:spcBef>
              <a:buFontTx/>
              <a:buBlip>
                <a:blip r:embed="rId4"/>
              </a:buBlip>
            </a:pPr>
            <a:r>
              <a:rPr lang="en-US" sz="2400" i="1" dirty="0" err="1" smtClean="0">
                <a:sym typeface="Symbol"/>
              </a:rPr>
              <a:t>T</a:t>
            </a:r>
            <a:r>
              <a:rPr lang="en-US" sz="2400" i="1" baseline="-25000" dirty="0" err="1" smtClean="0">
                <a:sym typeface="Symbol"/>
              </a:rPr>
              <a:t>postshock</a:t>
            </a:r>
            <a:r>
              <a:rPr lang="en-US" sz="2400" i="1" baseline="-25000" dirty="0" smtClean="0">
                <a:sym typeface="Symbol"/>
              </a:rPr>
              <a:t> </a:t>
            </a:r>
            <a:r>
              <a:rPr lang="en-US" sz="2400" i="1" dirty="0" smtClean="0">
                <a:sym typeface="Symbol"/>
              </a:rPr>
              <a:t> :  51.5C</a:t>
            </a:r>
          </a:p>
        </p:txBody>
      </p:sp>
      <p:sp>
        <p:nvSpPr>
          <p:cNvPr id="13" name="TextBox 12"/>
          <p:cNvSpPr txBox="1"/>
          <p:nvPr/>
        </p:nvSpPr>
        <p:spPr>
          <a:xfrm>
            <a:off x="8460494" y="6260068"/>
            <a:ext cx="615810" cy="369332"/>
          </a:xfrm>
          <a:prstGeom prst="homePlate">
            <a:avLst/>
          </a:prstGeom>
          <a:solidFill>
            <a:srgbClr val="00B0F0"/>
          </a:solidFill>
          <a:ln>
            <a:solidFill>
              <a:schemeClr val="accent1"/>
            </a:solidFill>
          </a:ln>
        </p:spPr>
        <p:txBody>
          <a:bodyPr wrap="none" rtlCol="0" anchor="ctr">
            <a:spAutoFit/>
          </a:bodyPr>
          <a:lstStyle/>
          <a:p>
            <a:pPr algn="ct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12 </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2000"/>
                                        <p:tgtEl>
                                          <p:spTgt spid="12">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2000"/>
                                        <p:tgtEl>
                                          <p:spTgt spid="12">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noProof="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Hydrothermal Evidence</a:t>
            </a:r>
            <a:endParaRPr kumimoji="0" lang="en-US" sz="3600" b="1" i="0" u="none" strike="noStrike" kern="1200" cap="none" spc="-150" normalizeH="0" baseline="0" noProof="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uLnTx/>
              <a:uFillTx/>
              <a:latin typeface="Helvetica" pitchFamily="34" charset="0"/>
              <a:ea typeface="+mn-ea"/>
              <a:cs typeface="Arial" charset="0"/>
            </a:endParaRPr>
          </a:p>
        </p:txBody>
      </p:sp>
      <p:sp>
        <p:nvSpPr>
          <p:cNvPr id="54" name="Text Placeholder 2"/>
          <p:cNvSpPr txBox="1">
            <a:spLocks/>
          </p:cNvSpPr>
          <p:nvPr/>
        </p:nvSpPr>
        <p:spPr>
          <a:xfrm>
            <a:off x="381000" y="914400"/>
            <a:ext cx="6781800" cy="830997"/>
          </a:xfrm>
          <a:prstGeom prst="rect">
            <a:avLst/>
          </a:prstGeom>
        </p:spPr>
        <p:txBody>
          <a:bodyPr vert="horz" wrap="square" lIns="0" tIns="0" rIns="0" bIns="0" rtlCol="0">
            <a:spAutoFit/>
          </a:bodyPr>
          <a:lstStyle/>
          <a:p>
            <a:pPr marL="396875" indent="-396875" defTabSz="914363">
              <a:lnSpc>
                <a:spcPct val="90000"/>
              </a:lnSpc>
              <a:spcBef>
                <a:spcPct val="20000"/>
              </a:spcBef>
            </a:pPr>
            <a:r>
              <a:rPr lang="en-US" sz="2800" i="1" noProof="0" dirty="0" smtClean="0">
                <a:ln w="18415" cmpd="sng">
                  <a:solidFill>
                    <a:srgbClr val="FF99FF"/>
                  </a:solidFill>
                  <a:prstDash val="solid"/>
                </a:ln>
                <a:solidFill>
                  <a:srgbClr val="FF99FF"/>
                </a:solidFill>
                <a:effectLst>
                  <a:outerShdw blurRad="63500" dir="3600000" algn="tl" rotWithShape="0">
                    <a:srgbClr val="000000">
                      <a:alpha val="70000"/>
                    </a:srgbClr>
                  </a:outerShdw>
                </a:effectLst>
                <a:sym typeface="Symbol"/>
              </a:rPr>
              <a:t>Collapsed rim </a:t>
            </a:r>
          </a:p>
          <a:p>
            <a:pPr marL="854075" lvl="1" indent="-396875" defTabSz="914363">
              <a:spcBef>
                <a:spcPct val="20000"/>
              </a:spcBef>
              <a:buFontTx/>
              <a:buBlip>
                <a:blip r:embed="rId3"/>
              </a:buBlip>
            </a:pPr>
            <a:r>
              <a:rPr lang="en-US" sz="2400" b="1" noProof="0" dirty="0" err="1" smtClean="0">
                <a:sym typeface="Symbol"/>
              </a:rPr>
              <a:t>Zeolite</a:t>
            </a:r>
            <a:r>
              <a:rPr lang="en-US" sz="2400" noProof="0" dirty="0" smtClean="0">
                <a:sym typeface="Symbol"/>
              </a:rPr>
              <a:t> :   </a:t>
            </a:r>
            <a:r>
              <a:rPr lang="en-US" sz="2400" dirty="0" err="1" smtClean="0">
                <a:sym typeface="Symbol"/>
              </a:rPr>
              <a:t>s</a:t>
            </a:r>
            <a:r>
              <a:rPr lang="en-US" sz="2400" noProof="0" dirty="0" err="1" smtClean="0">
                <a:sym typeface="Symbol"/>
              </a:rPr>
              <a:t>tilbite</a:t>
            </a:r>
            <a:r>
              <a:rPr lang="en-US" sz="2400" noProof="0" dirty="0" smtClean="0">
                <a:sym typeface="Symbol"/>
              </a:rPr>
              <a:t>, </a:t>
            </a:r>
            <a:r>
              <a:rPr lang="en-US" sz="2400" noProof="0" dirty="0" err="1" smtClean="0">
                <a:sym typeface="Symbol"/>
              </a:rPr>
              <a:t>chabazite</a:t>
            </a:r>
            <a:endParaRPr lang="en-US" sz="2400" dirty="0" smtClean="0">
              <a:sym typeface="Symbol"/>
            </a:endParaRPr>
          </a:p>
        </p:txBody>
      </p:sp>
      <p:grpSp>
        <p:nvGrpSpPr>
          <p:cNvPr id="33" name="Group 32"/>
          <p:cNvGrpSpPr/>
          <p:nvPr/>
        </p:nvGrpSpPr>
        <p:grpSpPr>
          <a:xfrm>
            <a:off x="228600" y="1981200"/>
            <a:ext cx="4038600" cy="3124200"/>
            <a:chOff x="2988363" y="1119807"/>
            <a:chExt cx="3420000" cy="2659999"/>
          </a:xfrm>
        </p:grpSpPr>
        <p:grpSp>
          <p:nvGrpSpPr>
            <p:cNvPr id="34" name="Group 14"/>
            <p:cNvGrpSpPr/>
            <p:nvPr/>
          </p:nvGrpSpPr>
          <p:grpSpPr>
            <a:xfrm>
              <a:off x="2988363" y="1119807"/>
              <a:ext cx="3420000" cy="2659999"/>
              <a:chOff x="3347862" y="4100808"/>
              <a:chExt cx="2799140" cy="2099354"/>
            </a:xfrm>
          </p:grpSpPr>
          <p:pic>
            <p:nvPicPr>
              <p:cNvPr id="43" name="Picture 42" descr="IMG_0518.JPG"/>
              <p:cNvPicPr>
                <a:picLocks noChangeAspect="1"/>
              </p:cNvPicPr>
              <p:nvPr/>
            </p:nvPicPr>
            <p:blipFill>
              <a:blip r:embed="rId4" cstate="screen"/>
              <a:stretch>
                <a:fillRect/>
              </a:stretch>
            </p:blipFill>
            <p:spPr>
              <a:xfrm>
                <a:off x="3347862" y="4100808"/>
                <a:ext cx="2799140" cy="2099354"/>
              </a:xfrm>
              <a:prstGeom prst="rect">
                <a:avLst/>
              </a:prstGeom>
            </p:spPr>
          </p:pic>
          <p:grpSp>
            <p:nvGrpSpPr>
              <p:cNvPr id="45" name="Group 10"/>
              <p:cNvGrpSpPr/>
              <p:nvPr/>
            </p:nvGrpSpPr>
            <p:grpSpPr>
              <a:xfrm>
                <a:off x="5514470" y="5984764"/>
                <a:ext cx="554838" cy="159259"/>
                <a:chOff x="10504248" y="4904644"/>
                <a:chExt cx="554838" cy="159259"/>
              </a:xfrm>
            </p:grpSpPr>
            <p:sp>
              <p:nvSpPr>
                <p:cNvPr id="46" name="Rectangle 45"/>
                <p:cNvSpPr/>
                <p:nvPr/>
              </p:nvSpPr>
              <p:spPr>
                <a:xfrm>
                  <a:off x="10504248" y="4904644"/>
                  <a:ext cx="554838" cy="158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Arial" pitchFamily="34" charset="0"/>
                      <a:cs typeface="Arial" pitchFamily="34" charset="0"/>
                    </a:rPr>
                    <a:t>3 cm</a:t>
                  </a:r>
                  <a:endParaRPr lang="en-US" sz="1000" b="1" dirty="0">
                    <a:latin typeface="Arial" pitchFamily="34" charset="0"/>
                    <a:cs typeface="Arial" pitchFamily="34" charset="0"/>
                  </a:endParaRPr>
                </a:p>
              </p:txBody>
            </p:sp>
            <p:cxnSp>
              <p:nvCxnSpPr>
                <p:cNvPr id="49" name="Straight Connector 48"/>
                <p:cNvCxnSpPr/>
                <p:nvPr/>
              </p:nvCxnSpPr>
              <p:spPr>
                <a:xfrm>
                  <a:off x="10543011" y="5063903"/>
                  <a:ext cx="4474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51"/>
            <p:cNvGrpSpPr/>
            <p:nvPr/>
          </p:nvGrpSpPr>
          <p:grpSpPr>
            <a:xfrm>
              <a:off x="3074543" y="1636144"/>
              <a:ext cx="1846864" cy="2058026"/>
              <a:chOff x="3074543" y="1636144"/>
              <a:chExt cx="1846864" cy="2058026"/>
            </a:xfrm>
          </p:grpSpPr>
          <p:sp>
            <p:nvSpPr>
              <p:cNvPr id="39" name="TextBox 38"/>
              <p:cNvSpPr txBox="1"/>
              <p:nvPr/>
            </p:nvSpPr>
            <p:spPr>
              <a:xfrm>
                <a:off x="3137059" y="1636144"/>
                <a:ext cx="913249" cy="297931"/>
              </a:xfrm>
              <a:prstGeom prst="rect">
                <a:avLst/>
              </a:prstGeom>
              <a:solidFill>
                <a:schemeClr val="accent1"/>
              </a:solidFill>
            </p:spPr>
            <p:txBody>
              <a:bodyPr wrap="square" rtlCol="0" anchor="ctr">
                <a:spAutoFit/>
              </a:bodyPr>
              <a:lstStyle/>
              <a:p>
                <a:pPr algn="ctr"/>
                <a:r>
                  <a:rPr lang="en-CA" sz="1400" b="1" dirty="0" err="1" smtClean="0">
                    <a:solidFill>
                      <a:schemeClr val="bg1"/>
                    </a:solidFill>
                    <a:cs typeface="Arial" pitchFamily="34" charset="0"/>
                  </a:rPr>
                  <a:t>Chabazite</a:t>
                </a:r>
                <a:endParaRPr lang="en-CA" sz="1400" b="1" dirty="0">
                  <a:solidFill>
                    <a:schemeClr val="bg1"/>
                  </a:solidFill>
                  <a:cs typeface="Arial" pitchFamily="34" charset="0"/>
                </a:endParaRPr>
              </a:p>
            </p:txBody>
          </p:sp>
          <p:cxnSp>
            <p:nvCxnSpPr>
              <p:cNvPr id="40" name="Straight Arrow Connector 39"/>
              <p:cNvCxnSpPr/>
              <p:nvPr/>
            </p:nvCxnSpPr>
            <p:spPr>
              <a:xfrm flipV="1">
                <a:off x="4103581" y="1709906"/>
                <a:ext cx="817826" cy="737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658752" y="3081387"/>
                <a:ext cx="386374" cy="2950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074543" y="3396239"/>
                <a:ext cx="737624" cy="297931"/>
              </a:xfrm>
              <a:prstGeom prst="rect">
                <a:avLst/>
              </a:prstGeom>
              <a:solidFill>
                <a:schemeClr val="accent1"/>
              </a:solidFill>
            </p:spPr>
            <p:txBody>
              <a:bodyPr wrap="square" rtlCol="0" anchor="ctr">
                <a:spAutoFit/>
              </a:bodyPr>
              <a:lstStyle/>
              <a:p>
                <a:pPr algn="ctr"/>
                <a:r>
                  <a:rPr lang="en-CA" sz="1400" b="1" dirty="0" err="1" smtClean="0">
                    <a:solidFill>
                      <a:schemeClr val="bg1"/>
                    </a:solidFill>
                    <a:cs typeface="Arial" pitchFamily="34" charset="0"/>
                  </a:rPr>
                  <a:t>Stilbite</a:t>
                </a:r>
                <a:endParaRPr lang="en-CA" sz="1400" b="1" dirty="0">
                  <a:solidFill>
                    <a:schemeClr val="bg1"/>
                  </a:solidFill>
                  <a:cs typeface="Arial" pitchFamily="34" charset="0"/>
                </a:endParaRPr>
              </a:p>
            </p:txBody>
          </p:sp>
        </p:grpSp>
      </p:grpSp>
      <p:grpSp>
        <p:nvGrpSpPr>
          <p:cNvPr id="52" name="Group 13"/>
          <p:cNvGrpSpPr/>
          <p:nvPr/>
        </p:nvGrpSpPr>
        <p:grpSpPr>
          <a:xfrm>
            <a:off x="5427785" y="838200"/>
            <a:ext cx="3487615" cy="2667000"/>
            <a:chOff x="6084168" y="1124744"/>
            <a:chExt cx="2880320" cy="2160240"/>
          </a:xfrm>
        </p:grpSpPr>
        <p:pic>
          <p:nvPicPr>
            <p:cNvPr id="53" name="Picture 52" descr="IMG_0491.JPG"/>
            <p:cNvPicPr>
              <a:picLocks noChangeAspect="1"/>
            </p:cNvPicPr>
            <p:nvPr/>
          </p:nvPicPr>
          <p:blipFill>
            <a:blip r:embed="rId5" cstate="screen"/>
            <a:stretch>
              <a:fillRect/>
            </a:stretch>
          </p:blipFill>
          <p:spPr>
            <a:xfrm>
              <a:off x="6084168" y="1124744"/>
              <a:ext cx="2880320" cy="2160240"/>
            </a:xfrm>
            <a:prstGeom prst="rect">
              <a:avLst/>
            </a:prstGeom>
          </p:spPr>
        </p:pic>
        <p:grpSp>
          <p:nvGrpSpPr>
            <p:cNvPr id="55" name="Group 9"/>
            <p:cNvGrpSpPr/>
            <p:nvPr/>
          </p:nvGrpSpPr>
          <p:grpSpPr>
            <a:xfrm>
              <a:off x="6140645" y="3049575"/>
              <a:ext cx="554838" cy="159259"/>
              <a:chOff x="6089863" y="4849775"/>
              <a:chExt cx="554838" cy="159259"/>
            </a:xfrm>
          </p:grpSpPr>
          <p:sp>
            <p:nvSpPr>
              <p:cNvPr id="58" name="Rectangle 57"/>
              <p:cNvSpPr/>
              <p:nvPr/>
            </p:nvSpPr>
            <p:spPr>
              <a:xfrm>
                <a:off x="6089863" y="4849775"/>
                <a:ext cx="554838" cy="158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latin typeface="Arial" pitchFamily="34" charset="0"/>
                    <a:cs typeface="Arial" pitchFamily="34" charset="0"/>
                  </a:rPr>
                  <a:t>3 cm</a:t>
                </a:r>
                <a:endParaRPr lang="en-US" sz="1000" b="1" dirty="0">
                  <a:solidFill>
                    <a:schemeClr val="tx1"/>
                  </a:solidFill>
                  <a:latin typeface="Arial" pitchFamily="34" charset="0"/>
                  <a:cs typeface="Arial" pitchFamily="34" charset="0"/>
                </a:endParaRPr>
              </a:p>
            </p:txBody>
          </p:sp>
          <p:cxnSp>
            <p:nvCxnSpPr>
              <p:cNvPr id="63" name="Straight Connector 62"/>
              <p:cNvCxnSpPr/>
              <p:nvPr/>
            </p:nvCxnSpPr>
            <p:spPr>
              <a:xfrm>
                <a:off x="6128625" y="5009034"/>
                <a:ext cx="4474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p:nvPr/>
        </p:nvGrpSpPr>
        <p:grpSpPr>
          <a:xfrm>
            <a:off x="4419600" y="3657600"/>
            <a:ext cx="3810000" cy="2913528"/>
            <a:chOff x="533400" y="3945775"/>
            <a:chExt cx="3509357" cy="2683625"/>
          </a:xfrm>
        </p:grpSpPr>
        <p:grpSp>
          <p:nvGrpSpPr>
            <p:cNvPr id="65" name="Group 18"/>
            <p:cNvGrpSpPr/>
            <p:nvPr/>
          </p:nvGrpSpPr>
          <p:grpSpPr>
            <a:xfrm>
              <a:off x="533400" y="3945775"/>
              <a:ext cx="3509357" cy="2683625"/>
              <a:chOff x="399812" y="4380316"/>
              <a:chExt cx="2668015" cy="2001011"/>
            </a:xfrm>
          </p:grpSpPr>
          <p:pic>
            <p:nvPicPr>
              <p:cNvPr id="70" name="Picture 69" descr="IMG_0524.JPG"/>
              <p:cNvPicPr>
                <a:picLocks noChangeAspect="1"/>
              </p:cNvPicPr>
              <p:nvPr/>
            </p:nvPicPr>
            <p:blipFill>
              <a:blip r:embed="rId6" cstate="print"/>
              <a:stretch>
                <a:fillRect/>
              </a:stretch>
            </p:blipFill>
            <p:spPr>
              <a:xfrm>
                <a:off x="399812" y="4380316"/>
                <a:ext cx="2668015" cy="2001011"/>
              </a:xfrm>
              <a:prstGeom prst="rect">
                <a:avLst/>
              </a:prstGeom>
            </p:spPr>
          </p:pic>
          <p:sp>
            <p:nvSpPr>
              <p:cNvPr id="71" name="Rectangle 70"/>
              <p:cNvSpPr/>
              <p:nvPr/>
            </p:nvSpPr>
            <p:spPr>
              <a:xfrm>
                <a:off x="2498360" y="6145848"/>
                <a:ext cx="554838" cy="158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latin typeface="Arial" pitchFamily="34" charset="0"/>
                    <a:cs typeface="Arial" pitchFamily="34" charset="0"/>
                  </a:rPr>
                  <a:t>1.5 cm</a:t>
                </a:r>
                <a:endParaRPr lang="en-US" sz="1000" b="1" dirty="0">
                  <a:solidFill>
                    <a:schemeClr val="tx1"/>
                  </a:solidFill>
                  <a:latin typeface="Arial" pitchFamily="34" charset="0"/>
                  <a:cs typeface="Arial" pitchFamily="34" charset="0"/>
                </a:endParaRPr>
              </a:p>
            </p:txBody>
          </p:sp>
          <p:cxnSp>
            <p:nvCxnSpPr>
              <p:cNvPr id="72" name="Straight Connector 71"/>
              <p:cNvCxnSpPr/>
              <p:nvPr/>
            </p:nvCxnSpPr>
            <p:spPr>
              <a:xfrm>
                <a:off x="2555776" y="6309320"/>
                <a:ext cx="4474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6" name="Straight Arrow Connector 65"/>
            <p:cNvCxnSpPr/>
            <p:nvPr/>
          </p:nvCxnSpPr>
          <p:spPr>
            <a:xfrm>
              <a:off x="1676400" y="4724400"/>
              <a:ext cx="609600" cy="4219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09600" y="4419600"/>
              <a:ext cx="936000" cy="304800"/>
            </a:xfrm>
            <a:prstGeom prst="rect">
              <a:avLst/>
            </a:prstGeom>
            <a:solidFill>
              <a:srgbClr val="FFC000"/>
            </a:solidFill>
          </p:spPr>
          <p:txBody>
            <a:bodyPr wrap="square" rtlCol="0">
              <a:spAutoFit/>
            </a:bodyPr>
            <a:lstStyle/>
            <a:p>
              <a:pPr algn="ctr"/>
              <a:r>
                <a:rPr lang="en-CA" sz="1400" b="1" dirty="0" err="1" smtClean="0">
                  <a:solidFill>
                    <a:schemeClr val="bg1"/>
                  </a:solidFill>
                  <a:cs typeface="Arial" pitchFamily="34" charset="0"/>
                </a:rPr>
                <a:t>Chabazite</a:t>
              </a:r>
              <a:endParaRPr lang="en-CA" sz="1400" b="1" dirty="0">
                <a:solidFill>
                  <a:schemeClr val="bg1"/>
                </a:solidFill>
                <a:cs typeface="Arial" pitchFamily="34" charset="0"/>
              </a:endParaRPr>
            </a:p>
          </p:txBody>
        </p:sp>
        <p:cxnSp>
          <p:nvCxnSpPr>
            <p:cNvPr id="68" name="Straight Arrow Connector 67"/>
            <p:cNvCxnSpPr/>
            <p:nvPr/>
          </p:nvCxnSpPr>
          <p:spPr>
            <a:xfrm rot="16200000" flipV="1">
              <a:off x="2809732" y="5289076"/>
              <a:ext cx="492456"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671544" y="5652448"/>
              <a:ext cx="864000" cy="304800"/>
            </a:xfrm>
            <a:prstGeom prst="rect">
              <a:avLst/>
            </a:prstGeom>
            <a:solidFill>
              <a:srgbClr val="FFC000"/>
            </a:solidFill>
          </p:spPr>
          <p:txBody>
            <a:bodyPr wrap="square" rtlCol="0">
              <a:spAutoFit/>
            </a:bodyPr>
            <a:lstStyle/>
            <a:p>
              <a:pPr algn="ctr"/>
              <a:r>
                <a:rPr lang="en-CA" sz="1400" b="1" dirty="0" err="1" smtClean="0">
                  <a:solidFill>
                    <a:schemeClr val="bg1"/>
                  </a:solidFill>
                  <a:cs typeface="Arial" pitchFamily="34" charset="0"/>
                </a:rPr>
                <a:t>Stilbite</a:t>
              </a:r>
              <a:endParaRPr lang="en-CA" sz="1400" b="1" dirty="0">
                <a:solidFill>
                  <a:schemeClr val="bg1"/>
                </a:solidFill>
                <a:cs typeface="Arial" pitchFamily="34" charset="0"/>
              </a:endParaRPr>
            </a:p>
          </p:txBody>
        </p:sp>
      </p:grpSp>
      <p:sp>
        <p:nvSpPr>
          <p:cNvPr id="79" name="Text Placeholder 2"/>
          <p:cNvSpPr txBox="1">
            <a:spLocks/>
          </p:cNvSpPr>
          <p:nvPr/>
        </p:nvSpPr>
        <p:spPr>
          <a:xfrm>
            <a:off x="197604" y="5304925"/>
            <a:ext cx="4191000" cy="960263"/>
          </a:xfrm>
          <a:prstGeom prst="rect">
            <a:avLst/>
          </a:prstGeom>
        </p:spPr>
        <p:txBody>
          <a:bodyPr vert="horz" wrap="square" lIns="0" tIns="0" rIns="0" bIns="0" rtlCol="0">
            <a:spAutoFit/>
          </a:bodyPr>
          <a:lstStyle/>
          <a:p>
            <a:pPr marL="396875" indent="-396875" defTabSz="914363">
              <a:lnSpc>
                <a:spcPct val="90000"/>
              </a:lnSpc>
              <a:spcBef>
                <a:spcPct val="20000"/>
              </a:spcBef>
            </a:pPr>
            <a:r>
              <a:rPr lang="en-US" sz="2400" b="1" i="1" noProof="0" dirty="0" smtClean="0">
                <a:sym typeface="Symbol"/>
              </a:rPr>
              <a:t>Thermal constraint : </a:t>
            </a:r>
          </a:p>
          <a:p>
            <a:pPr marL="396875" indent="-396875" algn="ctr" defTabSz="914363">
              <a:lnSpc>
                <a:spcPct val="150000"/>
              </a:lnSpc>
              <a:spcBef>
                <a:spcPct val="20000"/>
              </a:spcBef>
            </a:pPr>
            <a:r>
              <a:rPr lang="en-US" sz="2400" b="1" i="1" dirty="0" smtClean="0">
                <a:sym typeface="Symbol"/>
              </a:rPr>
              <a:t>		50 – 140 C</a:t>
            </a:r>
            <a:endParaRPr lang="en-US" sz="2400" dirty="0" smtClean="0">
              <a:sym typeface="Symbol"/>
            </a:endParaRPr>
          </a:p>
        </p:txBody>
      </p:sp>
      <p:sp>
        <p:nvSpPr>
          <p:cNvPr id="30" name="TextBox 29"/>
          <p:cNvSpPr txBox="1"/>
          <p:nvPr/>
        </p:nvSpPr>
        <p:spPr>
          <a:xfrm>
            <a:off x="8486988" y="6260068"/>
            <a:ext cx="562823" cy="369332"/>
          </a:xfrm>
          <a:prstGeom prst="homePlate">
            <a:avLst/>
          </a:prstGeom>
          <a:solidFill>
            <a:srgbClr val="00B0F0"/>
          </a:solidFill>
          <a:ln>
            <a:solidFill>
              <a:schemeClr val="accent1"/>
            </a:solidFill>
          </a:ln>
        </p:spPr>
        <p:txBody>
          <a:bodyPr wrap="none" rtlCol="0" anchor="ctr">
            <a:spAutoFit/>
          </a:bodyPr>
          <a:lstStyle/>
          <a:p>
            <a:pPr algn="ct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13 </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noProof="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Conclusions</a:t>
            </a:r>
            <a:endParaRPr kumimoji="0" lang="en-US" sz="3600" b="1" i="0" u="none" strike="noStrike" kern="1200" cap="none" spc="-150" normalizeH="0" baseline="0" noProof="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uLnTx/>
              <a:uFillTx/>
              <a:latin typeface="Helvetica" pitchFamily="34" charset="0"/>
              <a:ea typeface="+mn-ea"/>
              <a:cs typeface="Arial" charset="0"/>
            </a:endParaRPr>
          </a:p>
        </p:txBody>
      </p:sp>
      <p:sp>
        <p:nvSpPr>
          <p:cNvPr id="5" name="Text Placeholder 2"/>
          <p:cNvSpPr txBox="1">
            <a:spLocks/>
          </p:cNvSpPr>
          <p:nvPr/>
        </p:nvSpPr>
        <p:spPr>
          <a:xfrm>
            <a:off x="304800" y="990600"/>
            <a:ext cx="8382000" cy="5791200"/>
          </a:xfrm>
          <a:prstGeom prst="rect">
            <a:avLst/>
          </a:prstGeom>
        </p:spPr>
        <p:txBody>
          <a:bodyPr vert="horz" lIns="0" tIns="0" rIns="0" bIns="0" rtlCol="0">
            <a:noAutofit/>
          </a:bodyPr>
          <a:lstStyle/>
          <a:p>
            <a:pPr marL="396875" indent="-396875" algn="thaiDist" defTabSz="914363">
              <a:lnSpc>
                <a:spcPct val="90000"/>
              </a:lnSpc>
              <a:spcBef>
                <a:spcPct val="20000"/>
              </a:spcBef>
              <a:buBlip>
                <a:blip r:embed="rId3"/>
              </a:buBlip>
              <a:defRPr/>
            </a:pPr>
            <a:r>
              <a:rPr lang="en-US" sz="2200" dirty="0" smtClean="0"/>
              <a:t>The central uplift at Manicouagan may have experienced shock pressure of 11.8 </a:t>
            </a:r>
            <a:r>
              <a:rPr lang="en-US" sz="2200" dirty="0" err="1" smtClean="0"/>
              <a:t>GPa</a:t>
            </a:r>
            <a:r>
              <a:rPr lang="en-US" sz="2200" dirty="0" smtClean="0"/>
              <a:t> or less, with waste heat of 32.3 J/g deposited in the rock, resulting in an increase of 24 </a:t>
            </a:r>
            <a:r>
              <a:rPr lang="en-US" sz="2200" dirty="0" smtClean="0">
                <a:sym typeface="Symbol"/>
              </a:rPr>
              <a:t>C in </a:t>
            </a:r>
            <a:r>
              <a:rPr lang="en-US" sz="2200" dirty="0" smtClean="0"/>
              <a:t>temperature</a:t>
            </a:r>
            <a:endParaRPr lang="en-US" sz="2200" dirty="0" smtClean="0">
              <a:sym typeface="Symbol"/>
            </a:endParaRPr>
          </a:p>
          <a:p>
            <a:pPr marL="396875" indent="-396875" algn="thaiDist" defTabSz="914363">
              <a:lnSpc>
                <a:spcPct val="90000"/>
              </a:lnSpc>
              <a:spcBef>
                <a:spcPct val="20000"/>
              </a:spcBef>
              <a:buBlip>
                <a:blip r:embed="rId3"/>
              </a:buBlip>
              <a:defRPr/>
            </a:pPr>
            <a:endParaRPr lang="en-US" sz="2200" dirty="0" smtClean="0">
              <a:sym typeface="Symbol"/>
            </a:endParaRPr>
          </a:p>
          <a:p>
            <a:pPr marL="396875" marR="0" lvl="0" indent="-396875" algn="thaiDist" defTabSz="914363" rtl="0" eaLnBrk="1" fontAlgn="auto" latinLnBrk="0" hangingPunct="1">
              <a:lnSpc>
                <a:spcPct val="90000"/>
              </a:lnSpc>
              <a:spcBef>
                <a:spcPct val="20000"/>
              </a:spcBef>
              <a:spcAft>
                <a:spcPts val="0"/>
              </a:spcAft>
              <a:buClrTx/>
              <a:buSzTx/>
              <a:buFontTx/>
              <a:buBlip>
                <a:blip r:embed="rId3"/>
              </a:buBlip>
              <a:tabLst/>
              <a:defRPr/>
            </a:pPr>
            <a:r>
              <a:rPr lang="en-US" sz="2200" dirty="0" smtClean="0"/>
              <a:t>Waste heat generated from the shock pressure may not be an important heat source for hydrothermal alteration within the central uplift</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thaiDist" defTabSz="914363" rtl="0" eaLnBrk="1" fontAlgn="auto" latinLnBrk="0" hangingPunct="1">
              <a:lnSpc>
                <a:spcPct val="90000"/>
              </a:lnSpc>
              <a:spcBef>
                <a:spcPct val="20000"/>
              </a:spcBef>
              <a:spcAft>
                <a:spcPts val="0"/>
              </a:spcAft>
              <a:buClrTx/>
              <a:buSzTx/>
              <a:buFontTx/>
              <a:buBlip>
                <a:blip r:embed="rId3"/>
              </a:buBlip>
              <a:tabLst/>
              <a:defRPr/>
            </a:pPr>
            <a:endParaRPr lang="en-US" sz="2200" dirty="0" smtClean="0"/>
          </a:p>
          <a:p>
            <a:pPr marL="396875" marR="0" lvl="0" indent="-396875" algn="thaiDist" defTabSz="914363" rtl="0" eaLnBrk="1" fontAlgn="auto" latinLnBrk="0" hangingPunct="1">
              <a:lnSpc>
                <a:spcPct val="90000"/>
              </a:lnSpc>
              <a:spcBef>
                <a:spcPct val="20000"/>
              </a:spcBef>
              <a:spcAft>
                <a:spcPts val="0"/>
              </a:spcAft>
              <a:buClrTx/>
              <a:buSzTx/>
              <a:buFontTx/>
              <a:buBlip>
                <a:blip r:embed="rId3"/>
              </a:buBlip>
              <a:tabLst/>
              <a:defRPr/>
            </a:pPr>
            <a:r>
              <a:rPr lang="en-US" sz="2200" dirty="0" smtClean="0"/>
              <a:t>Important heat sources for impact-induced hydrothermal systems : </a:t>
            </a:r>
          </a:p>
        </p:txBody>
      </p:sp>
      <p:pic>
        <p:nvPicPr>
          <p:cNvPr id="7" name="Picture 6" descr="Final crater.JPG"/>
          <p:cNvPicPr>
            <a:picLocks noChangeAspect="1"/>
          </p:cNvPicPr>
          <p:nvPr/>
        </p:nvPicPr>
        <p:blipFill>
          <a:blip r:embed="rId4" cstate="print"/>
          <a:srcRect t="11833"/>
          <a:stretch>
            <a:fillRect/>
          </a:stretch>
        </p:blipFill>
        <p:spPr>
          <a:xfrm>
            <a:off x="1251335" y="4468910"/>
            <a:ext cx="6641330" cy="170329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460494" y="6260068"/>
            <a:ext cx="615810" cy="369332"/>
          </a:xfrm>
          <a:prstGeom prst="homePlate">
            <a:avLst/>
          </a:prstGeom>
          <a:solidFill>
            <a:srgbClr val="00B0F0"/>
          </a:solidFill>
          <a:ln>
            <a:solidFill>
              <a:schemeClr val="accent1"/>
            </a:solidFill>
          </a:ln>
        </p:spPr>
        <p:txBody>
          <a:bodyPr wrap="none" rtlCol="0" anchor="ctr">
            <a:spAutoFit/>
          </a:bodyPr>
          <a:lstStyle/>
          <a:p>
            <a:pPr algn="ct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14 </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609600" y="1066800"/>
            <a:ext cx="6096000" cy="4876800"/>
          </a:xfrm>
          <a:prstGeom prst="rect">
            <a:avLst/>
          </a:prstGeom>
        </p:spPr>
        <p:txBody>
          <a:bodyPr/>
          <a:lstStyle/>
          <a:p>
            <a:pPr marL="396875" indent="-396875" defTabSz="914363">
              <a:lnSpc>
                <a:spcPct val="90000"/>
              </a:lnSpc>
              <a:spcBef>
                <a:spcPct val="20000"/>
              </a:spcBef>
              <a:buFont typeface="Arial" pitchFamily="34" charset="0"/>
              <a:buChar char="•"/>
            </a:pPr>
            <a:r>
              <a:rPr lang="en-US" sz="2400" b="1" i="1" dirty="0" smtClean="0">
                <a:solidFill>
                  <a:schemeClr val="accent4">
                    <a:lumMod val="40000"/>
                    <a:lumOff val="60000"/>
                  </a:schemeClr>
                </a:solidFill>
                <a:effectLst>
                  <a:outerShdw blurRad="38100" dist="38100" dir="2700000" algn="tl">
                    <a:srgbClr val="000000">
                      <a:alpha val="43137"/>
                    </a:srgbClr>
                  </a:outerShdw>
                </a:effectLst>
                <a:cs typeface="Arial" pitchFamily="34" charset="0"/>
              </a:rPr>
              <a:t>The Geological Society of America</a:t>
            </a:r>
          </a:p>
          <a:p>
            <a:pPr marL="396875" indent="-396875" defTabSz="914363">
              <a:lnSpc>
                <a:spcPct val="90000"/>
              </a:lnSpc>
              <a:spcBef>
                <a:spcPct val="20000"/>
              </a:spcBef>
              <a:buFont typeface="Arial" pitchFamily="34" charset="0"/>
              <a:buChar char="•"/>
            </a:pPr>
            <a:endParaRPr lang="en-US" sz="2400" b="1" i="1" dirty="0" smtClean="0">
              <a:solidFill>
                <a:schemeClr val="accent4">
                  <a:lumMod val="40000"/>
                  <a:lumOff val="60000"/>
                </a:schemeClr>
              </a:solidFill>
              <a:effectLst>
                <a:outerShdw blurRad="38100" dist="38100" dir="2700000" algn="tl">
                  <a:srgbClr val="000000">
                    <a:alpha val="43137"/>
                  </a:srgbClr>
                </a:outerShdw>
              </a:effectLst>
              <a:cs typeface="Arial" pitchFamily="34" charset="0"/>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Char char="•"/>
              <a:tabLst/>
              <a:defRPr/>
            </a:pPr>
            <a:r>
              <a:rPr lang="en-US" sz="2400" b="1" i="1" dirty="0" smtClean="0">
                <a:solidFill>
                  <a:schemeClr val="accent5">
                    <a:lumMod val="40000"/>
                    <a:lumOff val="60000"/>
                  </a:schemeClr>
                </a:solidFill>
                <a:effectLst>
                  <a:outerShdw blurRad="38100" dist="38100" dir="2700000" algn="tl">
                    <a:srgbClr val="000000">
                      <a:alpha val="43137"/>
                    </a:srgbClr>
                  </a:outerShdw>
                </a:effectLst>
                <a:cs typeface="Arial" pitchFamily="34" charset="0"/>
              </a:rPr>
              <a:t>Development and Promotion of Science and Technology Talents Project  (DPST)</a:t>
            </a:r>
          </a:p>
          <a:p>
            <a:pPr marL="396875" marR="0" lvl="0" indent="-396875" defTabSz="914363" rtl="0" eaLnBrk="1" fontAlgn="auto" latinLnBrk="0" hangingPunct="1">
              <a:lnSpc>
                <a:spcPct val="90000"/>
              </a:lnSpc>
              <a:spcBef>
                <a:spcPct val="20000"/>
              </a:spcBef>
              <a:spcAft>
                <a:spcPts val="0"/>
              </a:spcAft>
              <a:buClrTx/>
              <a:buSzTx/>
              <a:buFont typeface="Arial" pitchFamily="34" charset="0"/>
              <a:buChar char="•"/>
              <a:tabLst/>
              <a:defRPr/>
            </a:pPr>
            <a:endParaRPr lang="en-US" sz="2400" b="1" i="1" dirty="0" smtClean="0">
              <a:solidFill>
                <a:schemeClr val="accent4">
                  <a:lumMod val="40000"/>
                  <a:lumOff val="60000"/>
                </a:schemeClr>
              </a:solidFill>
              <a:effectLst>
                <a:outerShdw blurRad="38100" dist="38100" dir="2700000" algn="tl">
                  <a:srgbClr val="000000">
                    <a:alpha val="43137"/>
                  </a:srgbClr>
                </a:outerShdw>
              </a:effectLst>
              <a:cs typeface="Arial" pitchFamily="34" charset="0"/>
            </a:endParaRPr>
          </a:p>
          <a:p>
            <a:pPr marL="396875" marR="0" lvl="0" indent="-396875" defTabSz="914363" rtl="0" eaLnBrk="1" fontAlgn="auto" latinLnBrk="0" hangingPunct="1">
              <a:spcBef>
                <a:spcPct val="20000"/>
              </a:spcBef>
              <a:spcAft>
                <a:spcPts val="0"/>
              </a:spcAft>
              <a:buClrTx/>
              <a:buSzTx/>
              <a:buFont typeface="Arial" pitchFamily="34" charset="0"/>
              <a:buChar char="•"/>
              <a:tabLst/>
              <a:defRPr/>
            </a:pPr>
            <a:r>
              <a:rPr lang="en-US" sz="2400" b="1" i="1" dirty="0" smtClean="0">
                <a:solidFill>
                  <a:schemeClr val="accent6">
                    <a:lumMod val="40000"/>
                    <a:lumOff val="60000"/>
                  </a:schemeClr>
                </a:solidFill>
                <a:effectLst>
                  <a:outerShdw blurRad="38100" dist="38100" dir="2700000" algn="tl">
                    <a:srgbClr val="000000">
                      <a:alpha val="43137"/>
                    </a:srgbClr>
                  </a:outerShdw>
                </a:effectLst>
                <a:cs typeface="Arial" pitchFamily="34" charset="0"/>
              </a:rPr>
              <a:t>The Royal Thai Government</a:t>
            </a:r>
          </a:p>
          <a:p>
            <a:pPr marL="396875" marR="0" lvl="0" indent="-396875" defTabSz="914363" rtl="0" eaLnBrk="1" fontAlgn="auto" latinLnBrk="0" hangingPunct="1">
              <a:spcBef>
                <a:spcPct val="20000"/>
              </a:spcBef>
              <a:spcAft>
                <a:spcPts val="0"/>
              </a:spcAft>
              <a:buClrTx/>
              <a:buSzTx/>
              <a:buFont typeface="Arial" pitchFamily="34" charset="0"/>
              <a:buChar char="•"/>
              <a:tabLst/>
              <a:defRPr/>
            </a:pPr>
            <a:endParaRPr lang="en-US" sz="2400" b="1" i="1" dirty="0" smtClean="0">
              <a:solidFill>
                <a:schemeClr val="accent4">
                  <a:lumMod val="40000"/>
                  <a:lumOff val="60000"/>
                </a:schemeClr>
              </a:solidFill>
              <a:effectLst>
                <a:outerShdw blurRad="38100" dist="38100" dir="2700000" algn="tl">
                  <a:srgbClr val="000000">
                    <a:alpha val="43137"/>
                  </a:srgbClr>
                </a:outerShdw>
              </a:effectLst>
              <a:cs typeface="Arial" pitchFamily="34" charset="0"/>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Char char="•"/>
              <a:tabLst/>
              <a:defRPr/>
            </a:pPr>
            <a:r>
              <a:rPr lang="en-US" sz="2400" b="1" i="1" dirty="0" smtClean="0">
                <a:solidFill>
                  <a:schemeClr val="accent2">
                    <a:lumMod val="40000"/>
                    <a:lumOff val="60000"/>
                  </a:schemeClr>
                </a:solidFill>
                <a:effectLst>
                  <a:outerShdw blurRad="38100" dist="38100" dir="2700000" algn="tl">
                    <a:srgbClr val="000000">
                      <a:alpha val="43137"/>
                    </a:srgbClr>
                  </a:outerShdw>
                </a:effectLst>
                <a:cs typeface="Arial" pitchFamily="34" charset="0"/>
              </a:rPr>
              <a:t>Planetary and Space Science Centre (PASSC)</a:t>
            </a:r>
          </a:p>
          <a:p>
            <a:pPr marL="396875" marR="0" lvl="0" indent="-396875" defTabSz="914363" rtl="0" eaLnBrk="1" fontAlgn="auto" latinLnBrk="0" hangingPunct="1">
              <a:lnSpc>
                <a:spcPct val="90000"/>
              </a:lnSpc>
              <a:spcBef>
                <a:spcPct val="20000"/>
              </a:spcBef>
              <a:spcAft>
                <a:spcPts val="0"/>
              </a:spcAft>
              <a:buClrTx/>
              <a:buSzTx/>
              <a:buFont typeface="Arial" pitchFamily="34" charset="0"/>
              <a:buChar char="•"/>
              <a:tabLst/>
              <a:defRPr/>
            </a:pPr>
            <a:endParaRPr lang="en-US" sz="2400" b="1" i="1" dirty="0" smtClean="0">
              <a:solidFill>
                <a:schemeClr val="accent5">
                  <a:lumMod val="40000"/>
                  <a:lumOff val="60000"/>
                </a:schemeClr>
              </a:solidFill>
              <a:effectLst>
                <a:outerShdw blurRad="38100" dist="38100" dir="2700000" algn="tl">
                  <a:srgbClr val="000000">
                    <a:alpha val="43137"/>
                  </a:srgbClr>
                </a:outerShdw>
              </a:effectLst>
              <a:cs typeface="Arial" pitchFamily="34" charset="0"/>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Char char="•"/>
              <a:tabLst/>
              <a:defRPr/>
            </a:pPr>
            <a:r>
              <a:rPr lang="en-US" sz="2400" b="1" i="1" dirty="0" smtClean="0">
                <a:effectLst>
                  <a:outerShdw blurRad="38100" dist="38100" dir="2700000" algn="tl">
                    <a:srgbClr val="000000">
                      <a:alpha val="43137"/>
                    </a:srgbClr>
                  </a:outerShdw>
                </a:effectLst>
                <a:cs typeface="Arial" pitchFamily="34" charset="0"/>
              </a:rPr>
              <a:t>All PASSC Teams</a:t>
            </a:r>
          </a:p>
        </p:txBody>
      </p:sp>
      <p:pic>
        <p:nvPicPr>
          <p:cNvPr id="6" name="Picture 5" descr="DPST_Thai.jpg"/>
          <p:cNvPicPr>
            <a:picLocks noChangeAspect="1"/>
          </p:cNvPicPr>
          <p:nvPr/>
        </p:nvPicPr>
        <p:blipFill>
          <a:blip r:embed="rId3" cstate="print"/>
          <a:stretch>
            <a:fillRect/>
          </a:stretch>
        </p:blipFill>
        <p:spPr>
          <a:xfrm>
            <a:off x="7327392" y="1908869"/>
            <a:ext cx="928468" cy="920730"/>
          </a:xfrm>
          <a:prstGeom prst="rect">
            <a:avLst/>
          </a:prstGeom>
        </p:spPr>
      </p:pic>
      <p:pic>
        <p:nvPicPr>
          <p:cNvPr id="9" name="Picture 8" descr="royal_thai_government.gif"/>
          <p:cNvPicPr>
            <a:picLocks noChangeAspect="1"/>
          </p:cNvPicPr>
          <p:nvPr/>
        </p:nvPicPr>
        <p:blipFill>
          <a:blip r:embed="rId4" cstate="print"/>
          <a:stretch>
            <a:fillRect/>
          </a:stretch>
        </p:blipFill>
        <p:spPr>
          <a:xfrm>
            <a:off x="7031736" y="3227832"/>
            <a:ext cx="1524000" cy="641684"/>
          </a:xfrm>
          <a:prstGeom prst="rect">
            <a:avLst/>
          </a:prstGeom>
        </p:spPr>
      </p:pic>
      <p:pic>
        <p:nvPicPr>
          <p:cNvPr id="7" name="Picture 6" descr="PASSC Logo.tif"/>
          <p:cNvPicPr>
            <a:picLocks noChangeAspect="1"/>
          </p:cNvPicPr>
          <p:nvPr/>
        </p:nvPicPr>
        <p:blipFill>
          <a:blip r:embed="rId5" cstate="print"/>
          <a:srcRect l="8868" r="6214" b="11983"/>
          <a:stretch>
            <a:fillRect/>
          </a:stretch>
        </p:blipFill>
        <p:spPr>
          <a:xfrm>
            <a:off x="7281672" y="4142232"/>
            <a:ext cx="1024469" cy="988449"/>
          </a:xfrm>
          <a:prstGeom prst="rect">
            <a:avLst/>
          </a:prstGeom>
        </p:spPr>
      </p:pic>
      <p:pic>
        <p:nvPicPr>
          <p:cNvPr id="14" name="Picture 13" descr="GSA logo.jpg"/>
          <p:cNvPicPr>
            <a:picLocks noChangeAspect="1"/>
          </p:cNvPicPr>
          <p:nvPr/>
        </p:nvPicPr>
        <p:blipFill>
          <a:blip r:embed="rId6" cstate="print"/>
          <a:stretch>
            <a:fillRect/>
          </a:stretch>
        </p:blipFill>
        <p:spPr>
          <a:xfrm>
            <a:off x="6629400" y="914400"/>
            <a:ext cx="2322924" cy="609600"/>
          </a:xfrm>
          <a:prstGeom prst="rect">
            <a:avLst/>
          </a:prstGeom>
        </p:spPr>
      </p:pic>
      <p:pic>
        <p:nvPicPr>
          <p:cNvPr id="19" name="Picture 18" descr="UNB logo.tif"/>
          <p:cNvPicPr>
            <a:picLocks noChangeAspect="1"/>
          </p:cNvPicPr>
          <p:nvPr/>
        </p:nvPicPr>
        <p:blipFill>
          <a:blip r:embed="rId7" cstate="print"/>
          <a:stretch>
            <a:fillRect/>
          </a:stretch>
        </p:blipFill>
        <p:spPr>
          <a:xfrm>
            <a:off x="7339584" y="5410200"/>
            <a:ext cx="918210" cy="990600"/>
          </a:xfrm>
          <a:prstGeom prst="rect">
            <a:avLst/>
          </a:prstGeom>
        </p:spPr>
      </p:pic>
      <p:sp>
        <p:nvSpPr>
          <p:cNvPr id="11"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noProof="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Acknowledgement</a:t>
            </a:r>
            <a:endParaRPr kumimoji="0" lang="en-US" sz="3600" b="1" i="0" u="none" strike="noStrike" kern="1200" cap="none" spc="-150" normalizeH="0" baseline="0" noProof="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uLnTx/>
              <a:uFillTx/>
              <a:latin typeface="Helvetica"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Rectangle 2"/>
          <p:cNvSpPr/>
          <p:nvPr/>
        </p:nvSpPr>
        <p:spPr>
          <a:xfrm>
            <a:off x="152400" y="1066800"/>
            <a:ext cx="8763000" cy="5963427"/>
          </a:xfrm>
          <a:prstGeom prst="rect">
            <a:avLst/>
          </a:prstGeom>
        </p:spPr>
        <p:txBody>
          <a:bodyPr wrap="square">
            <a:spAutoFit/>
          </a:bodyPr>
          <a:lstStyle/>
          <a:p>
            <a:pPr algn="thaiDist">
              <a:lnSpc>
                <a:spcPct val="150000"/>
              </a:lnSpc>
            </a:pPr>
            <a:r>
              <a:rPr lang="en-CA" sz="1600" dirty="0" smtClean="0"/>
              <a:t>          Hydrothermal </a:t>
            </a:r>
            <a:r>
              <a:rPr lang="en-CA" sz="1600" dirty="0" smtClean="0"/>
              <a:t>systems in impact structures arise from three main sources of heat: (1) impact melt; (2) central uplift rocks that have been elevated from depth and (3) waste shock heat. The relative contributions of these sources depend on location within a given structure, as well as crater dimensions. In the central uplift of the 90 km rim-diameter Manicouagan impact structure of Canada, I attempt to differentiate thermal effects due to exhumation of previously buried </a:t>
            </a:r>
            <a:r>
              <a:rPr lang="en-CA" sz="1600" dirty="0" err="1" smtClean="0"/>
              <a:t>anorthositic</a:t>
            </a:r>
            <a:r>
              <a:rPr lang="en-CA" sz="1600" dirty="0" smtClean="0"/>
              <a:t> rocks, which have been </a:t>
            </a:r>
            <a:r>
              <a:rPr lang="en-CA" sz="1600" dirty="0" err="1" smtClean="0"/>
              <a:t>virutally</a:t>
            </a:r>
            <a:r>
              <a:rPr lang="en-CA" sz="1600" dirty="0" smtClean="0"/>
              <a:t> instantly elevated due to </a:t>
            </a:r>
            <a:r>
              <a:rPr lang="en-CA" sz="1600" dirty="0" err="1" smtClean="0"/>
              <a:t>exacavation</a:t>
            </a:r>
            <a:r>
              <a:rPr lang="en-CA" sz="1600" dirty="0" smtClean="0"/>
              <a:t> and modification stage processes, versus heat from shock. Given negligible structural disruption of central uplift units at Manicouagan, the elevated isotherms remain </a:t>
            </a:r>
            <a:r>
              <a:rPr lang="en-CA" sz="1600" dirty="0" err="1" smtClean="0"/>
              <a:t>subhorizontal</a:t>
            </a:r>
            <a:r>
              <a:rPr lang="en-CA" sz="1600" dirty="0" smtClean="0"/>
              <a:t>, or at least parallel to one another, whereas the waste heat contribution defines hemispherical zones about the projectile contact region, with higher temperatures being realized nearer the core of the uplift. The latter contribution is dependent on the maximum shock realized and the shock attenuation rate. Differentiation between these two heat sources (exhumed warm footwall and waste shock heat) is sought by characterizing associated hydrothermal effects in the </a:t>
            </a:r>
            <a:r>
              <a:rPr lang="en-CA" sz="1600" dirty="0" err="1" smtClean="0"/>
              <a:t>anorthositic</a:t>
            </a:r>
            <a:r>
              <a:rPr lang="en-CA" sz="1600" dirty="0" smtClean="0"/>
              <a:t> host rocks. These effects are manifest in </a:t>
            </a:r>
            <a:r>
              <a:rPr lang="en-CA" sz="1600" dirty="0" err="1" smtClean="0"/>
              <a:t>zeolite</a:t>
            </a:r>
            <a:r>
              <a:rPr lang="en-CA" sz="1600" dirty="0" smtClean="0"/>
              <a:t> development, the distribution, volume and mineralogy of which is defined across the uplift structure</a:t>
            </a:r>
            <a:r>
              <a:rPr lang="en-CA" sz="1600" dirty="0" smtClean="0"/>
              <a:t>.</a:t>
            </a:r>
          </a:p>
          <a:p>
            <a:pPr algn="thaiDist">
              <a:lnSpc>
                <a:spcPct val="150000"/>
              </a:lnSpc>
            </a:pPr>
            <a:r>
              <a:rPr lang="en-CA" sz="1600" dirty="0" smtClean="0"/>
              <a:t/>
            </a:r>
            <a:br>
              <a:rPr lang="en-CA" sz="1600" dirty="0" smtClean="0"/>
            </a:br>
            <a:endParaRPr lang="en-US" sz="16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b="1" dirty="0" smtClean="0">
                <a:latin typeface="Helvetica" pitchFamily="34" charset="0"/>
              </a:rPr>
              <a:t>Outline</a:t>
            </a:r>
            <a:endParaRPr lang="en-US" sz="4000" b="1" dirty="0">
              <a:latin typeface="Helvetica" pitchFamily="34" charset="0"/>
            </a:endParaRPr>
          </a:p>
        </p:txBody>
      </p:sp>
      <p:sp>
        <p:nvSpPr>
          <p:cNvPr id="3" name="Text Placeholder 2"/>
          <p:cNvSpPr>
            <a:spLocks noGrp="1"/>
          </p:cNvSpPr>
          <p:nvPr>
            <p:ph type="body" sz="quarter" idx="10"/>
          </p:nvPr>
        </p:nvSpPr>
        <p:spPr>
          <a:xfrm>
            <a:off x="762000" y="1066800"/>
            <a:ext cx="6858000" cy="5181600"/>
          </a:xfrm>
        </p:spPr>
        <p:txBody>
          <a:bodyPr>
            <a:noAutofit/>
          </a:bodyPr>
          <a:lstStyle/>
          <a:p>
            <a:pPr>
              <a:lnSpc>
                <a:spcPct val="150000"/>
              </a:lnSpc>
            </a:pPr>
            <a:r>
              <a:rPr lang="en-US" b="1" dirty="0" smtClean="0">
                <a:cs typeface="Arial" pitchFamily="34" charset="0"/>
              </a:rPr>
              <a:t>Introduction</a:t>
            </a:r>
          </a:p>
          <a:p>
            <a:pPr>
              <a:lnSpc>
                <a:spcPct val="150000"/>
              </a:lnSpc>
            </a:pPr>
            <a:r>
              <a:rPr lang="en-US" b="1" dirty="0" smtClean="0">
                <a:cs typeface="Arial" pitchFamily="34" charset="0"/>
              </a:rPr>
              <a:t>Shock Decompression</a:t>
            </a:r>
          </a:p>
          <a:p>
            <a:pPr>
              <a:lnSpc>
                <a:spcPct val="150000"/>
              </a:lnSpc>
            </a:pPr>
            <a:r>
              <a:rPr lang="en-US" b="1" dirty="0" smtClean="0">
                <a:cs typeface="Arial" pitchFamily="34" charset="0"/>
              </a:rPr>
              <a:t>Shock Pressure Calculation</a:t>
            </a:r>
          </a:p>
          <a:p>
            <a:pPr>
              <a:lnSpc>
                <a:spcPct val="150000"/>
              </a:lnSpc>
            </a:pPr>
            <a:r>
              <a:rPr lang="en-US" b="1" dirty="0" smtClean="0">
                <a:cs typeface="Arial" pitchFamily="34" charset="0"/>
              </a:rPr>
              <a:t>Hydrothermal Evidence</a:t>
            </a:r>
          </a:p>
          <a:p>
            <a:pPr>
              <a:lnSpc>
                <a:spcPct val="150000"/>
              </a:lnSpc>
            </a:pPr>
            <a:r>
              <a:rPr lang="en-US" b="1" dirty="0" smtClean="0">
                <a:cs typeface="Arial" pitchFamily="34" charset="0"/>
              </a:rPr>
              <a:t>Conclusions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48072" y="4316409"/>
            <a:ext cx="4572000" cy="2065181"/>
          </a:xfrm>
        </p:spPr>
        <p:txBody>
          <a:bodyPr/>
          <a:lstStyle/>
          <a:p>
            <a:pPr lvl="1"/>
            <a:r>
              <a:rPr lang="en-US" sz="2200" dirty="0" smtClean="0"/>
              <a:t>Presence of fluid</a:t>
            </a:r>
          </a:p>
          <a:p>
            <a:pPr lvl="1"/>
            <a:r>
              <a:rPr lang="en-US" sz="2200" dirty="0" smtClean="0"/>
              <a:t>System permeability</a:t>
            </a:r>
          </a:p>
          <a:p>
            <a:pPr lvl="1"/>
            <a:r>
              <a:rPr lang="en-US" sz="2200" dirty="0" smtClean="0"/>
              <a:t>Heat sources</a:t>
            </a:r>
          </a:p>
          <a:p>
            <a:pPr lvl="2">
              <a:buFont typeface="Arial" pitchFamily="34" charset="0"/>
              <a:buChar char="•"/>
            </a:pPr>
            <a:r>
              <a:rPr lang="en-US" sz="2000" dirty="0" smtClean="0"/>
              <a:t>Impact-generated melt sheet</a:t>
            </a:r>
          </a:p>
          <a:p>
            <a:pPr lvl="2">
              <a:buFont typeface="Arial" pitchFamily="34" charset="0"/>
              <a:buChar char="•"/>
            </a:pPr>
            <a:r>
              <a:rPr lang="en-US" sz="2000" dirty="0" smtClean="0"/>
              <a:t>Shock decompression </a:t>
            </a:r>
          </a:p>
          <a:p>
            <a:pPr lvl="2">
              <a:buFont typeface="Arial" pitchFamily="34" charset="0"/>
              <a:buChar char="•"/>
            </a:pPr>
            <a:r>
              <a:rPr lang="en-US" sz="2000" dirty="0" smtClean="0"/>
              <a:t>Central Uplift</a:t>
            </a:r>
          </a:p>
        </p:txBody>
      </p:sp>
      <p:sp>
        <p:nvSpPr>
          <p:cNvPr id="10"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noProof="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Introduction</a:t>
            </a:r>
            <a:endParaRPr kumimoji="0" lang="en-US" sz="3600" b="1" i="0" u="none" strike="noStrike" kern="1200" cap="none" spc="-150" normalizeH="0" baseline="0" noProof="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uLnTx/>
              <a:uFillTx/>
              <a:latin typeface="Helvetica" pitchFamily="34" charset="0"/>
              <a:cs typeface="Arial" charset="0"/>
            </a:endParaRPr>
          </a:p>
        </p:txBody>
      </p:sp>
      <p:pic>
        <p:nvPicPr>
          <p:cNvPr id="5" name="Picture 2"/>
          <p:cNvPicPr>
            <a:picLocks noChangeAspect="1" noChangeArrowheads="1"/>
          </p:cNvPicPr>
          <p:nvPr/>
        </p:nvPicPr>
        <p:blipFill>
          <a:blip r:embed="rId3" cstate="print"/>
          <a:srcRect l="17722" t="9513"/>
          <a:stretch>
            <a:fillRect/>
          </a:stretch>
        </p:blipFill>
        <p:spPr bwMode="auto">
          <a:xfrm>
            <a:off x="228600" y="1066800"/>
            <a:ext cx="3449929" cy="4038600"/>
          </a:xfrm>
          <a:prstGeom prst="rect">
            <a:avLst/>
          </a:prstGeom>
          <a:noFill/>
          <a:ln w="9525">
            <a:noFill/>
            <a:miter lim="800000"/>
            <a:headEnd/>
            <a:tailEnd/>
          </a:ln>
        </p:spPr>
      </p:pic>
      <p:sp>
        <p:nvSpPr>
          <p:cNvPr id="6" name="Content Placeholder 2"/>
          <p:cNvSpPr txBox="1">
            <a:spLocks/>
          </p:cNvSpPr>
          <p:nvPr/>
        </p:nvSpPr>
        <p:spPr>
          <a:xfrm>
            <a:off x="3876672" y="3581400"/>
            <a:ext cx="5181600" cy="533400"/>
          </a:xfrm>
          <a:prstGeom prst="flowChartAlternateProcess">
            <a:avLst/>
          </a:prstGeom>
          <a:noFill/>
          <a:ln w="28575">
            <a:solidFill>
              <a:schemeClr val="accent4">
                <a:lumMod val="75000"/>
              </a:schemeClr>
            </a:solidFill>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a:noAutofit/>
          </a:bodyPr>
          <a:lstStyle/>
          <a:p>
            <a:pPr marL="411480" marR="0" lvl="0" indent="-342900" algn="l" defTabSz="914400" rtl="0" eaLnBrk="1" fontAlgn="auto" latinLnBrk="0" hangingPunct="1">
              <a:spcBef>
                <a:spcPts val="700"/>
              </a:spcBef>
              <a:spcAft>
                <a:spcPts val="0"/>
              </a:spcAft>
              <a:buClr>
                <a:schemeClr val="accent2">
                  <a:lumMod val="75000"/>
                </a:schemeClr>
              </a:buClr>
              <a:buSzPct val="85000"/>
              <a:buFont typeface="Wingdings 2" pitchFamily="18" charset="2"/>
              <a:buNone/>
              <a:tabLst/>
              <a:defRPr/>
            </a:pPr>
            <a:r>
              <a:rPr kumimoji="1" lang="en-US" sz="2400" b="1" u="none" strike="noStrike" kern="1200" normalizeH="0" baseline="0" noProof="0" dirty="0" smtClean="0">
                <a:uLnTx/>
                <a:uFillTx/>
                <a:cs typeface="Arial" pitchFamily="34" charset="0"/>
              </a:rPr>
              <a:t>Impact-induced</a:t>
            </a:r>
            <a:r>
              <a:rPr kumimoji="1" lang="en-US" sz="2400" b="1" u="none" strike="noStrike" kern="1200" normalizeH="0" noProof="0" dirty="0" smtClean="0">
                <a:uLnTx/>
                <a:uFillTx/>
                <a:cs typeface="Arial" pitchFamily="34" charset="0"/>
              </a:rPr>
              <a:t> hydrothermal systems</a:t>
            </a:r>
            <a:endParaRPr kumimoji="1" lang="en-US" sz="2000" b="1" u="none" strike="noStrike" kern="1200" normalizeH="0" baseline="0" noProof="0" dirty="0" smtClean="0">
              <a:uLnTx/>
              <a:uFillTx/>
              <a:cs typeface="Arial" pitchFamily="34" charset="0"/>
            </a:endParaRPr>
          </a:p>
          <a:p>
            <a:pPr marL="411480" marR="0" lvl="0" indent="-342900" algn="l" defTabSz="914400" rtl="0" eaLnBrk="1" fontAlgn="auto" latinLnBrk="0" hangingPunct="1">
              <a:spcBef>
                <a:spcPts val="700"/>
              </a:spcBef>
              <a:spcAft>
                <a:spcPts val="0"/>
              </a:spcAft>
              <a:buClr>
                <a:schemeClr val="accent2">
                  <a:lumMod val="75000"/>
                </a:schemeClr>
              </a:buClr>
              <a:buSzPct val="85000"/>
              <a:buFont typeface="Wingdings 2" pitchFamily="18" charset="2"/>
              <a:buNone/>
              <a:tabLst/>
              <a:defRPr/>
            </a:pPr>
            <a:r>
              <a:rPr kumimoji="1" lang="en-US" sz="2000" b="1" u="none" strike="noStrike" kern="1200" normalizeH="0" baseline="0" noProof="0" dirty="0" smtClean="0">
                <a:uLnTx/>
                <a:uFillTx/>
                <a:cs typeface="Arial" pitchFamily="34" charset="0"/>
              </a:rPr>
              <a:t>		</a:t>
            </a:r>
            <a:endParaRPr kumimoji="1" lang="en-US" sz="2000" b="1" u="none" strike="noStrike" kern="1200" normalizeH="0" baseline="0" noProof="0" dirty="0">
              <a:uLnTx/>
              <a:uFillTx/>
              <a:cs typeface="Arial" pitchFamily="34" charset="0"/>
            </a:endParaRPr>
          </a:p>
        </p:txBody>
      </p:sp>
      <p:sp>
        <p:nvSpPr>
          <p:cNvPr id="7" name="Content Placeholder 2"/>
          <p:cNvSpPr txBox="1">
            <a:spLocks/>
          </p:cNvSpPr>
          <p:nvPr/>
        </p:nvSpPr>
        <p:spPr>
          <a:xfrm>
            <a:off x="3867144" y="838200"/>
            <a:ext cx="4267200" cy="457200"/>
          </a:xfrm>
          <a:prstGeom prst="roundRect">
            <a:avLst/>
          </a:prstGeom>
          <a:ln w="28575">
            <a:solidFill>
              <a:schemeClr val="accent4">
                <a:lumMod val="60000"/>
                <a:lumOff val="40000"/>
              </a:schemeClr>
            </a:solidFill>
          </a:ln>
        </p:spPr>
        <p:txBody>
          <a:bodyPr vert="horz" anchor="ctr">
            <a:noAutofit/>
          </a:bodyPr>
          <a:lstStyle/>
          <a:p>
            <a:pPr marL="411480" marR="0" lvl="0" indent="-342900" defTabSz="914400" rtl="0" eaLnBrk="1" fontAlgn="auto" latinLnBrk="0" hangingPunct="1">
              <a:spcBef>
                <a:spcPts val="700"/>
              </a:spcBef>
              <a:spcAft>
                <a:spcPts val="0"/>
              </a:spcAft>
              <a:buClr>
                <a:schemeClr val="accent2">
                  <a:lumMod val="75000"/>
                </a:schemeClr>
              </a:buClr>
              <a:buSzPct val="85000"/>
              <a:buFont typeface="Wingdings 2" pitchFamily="18" charset="2"/>
              <a:buNone/>
              <a:tabLst/>
              <a:defRPr/>
            </a:pPr>
            <a:r>
              <a:rPr kumimoji="1" lang="en-US" sz="2400" b="1" u="none" strike="noStrike" kern="1200" normalizeH="0" baseline="0" noProof="0" dirty="0" smtClean="0">
                <a:uLnTx/>
                <a:uFillTx/>
                <a:cs typeface="Arial" pitchFamily="34" charset="0"/>
              </a:rPr>
              <a:t>Manicouagan Impact Structure</a:t>
            </a:r>
            <a:endParaRPr kumimoji="1" lang="en-US" sz="2400" b="1" u="none" strike="noStrike" kern="1200" normalizeH="0" baseline="0" noProof="0" dirty="0">
              <a:uLnTx/>
              <a:uFillTx/>
              <a:cs typeface="Arial" pitchFamily="34" charset="0"/>
            </a:endParaRPr>
          </a:p>
        </p:txBody>
      </p:sp>
      <p:sp>
        <p:nvSpPr>
          <p:cNvPr id="9" name="Text Placeholder 2"/>
          <p:cNvSpPr txBox="1">
            <a:spLocks/>
          </p:cNvSpPr>
          <p:nvPr/>
        </p:nvSpPr>
        <p:spPr>
          <a:xfrm>
            <a:off x="3657600" y="1469207"/>
            <a:ext cx="5334000" cy="1726627"/>
          </a:xfrm>
          <a:prstGeom prst="rect">
            <a:avLst/>
          </a:prstGeom>
        </p:spPr>
        <p:txBody>
          <a:bodyPr vert="horz" wrap="square" lIns="0" tIns="0" rIns="0" bIns="0" rtlCol="0">
            <a:spAutoFit/>
          </a:bodyPr>
          <a:lstStyle/>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One of the best preserved </a:t>
            </a:r>
            <a:r>
              <a:rPr lang="en-US" sz="2200" dirty="0" smtClean="0"/>
              <a:t>complex impact craters</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sym typeface="Symbol"/>
              </a:rPr>
              <a:t>90 km rim-to-rim</a:t>
            </a:r>
            <a:r>
              <a:rPr kumimoji="0" lang="en-US" sz="2200" b="0" i="0" u="none" strike="noStrike" kern="1200" cap="none" spc="0" normalizeH="0" noProof="0" dirty="0" smtClean="0">
                <a:ln>
                  <a:noFill/>
                </a:ln>
                <a:solidFill>
                  <a:schemeClr val="tx1"/>
                </a:solidFill>
                <a:effectLst/>
                <a:uLnTx/>
                <a:uFillTx/>
                <a:latin typeface="+mn-lt"/>
                <a:ea typeface="+mn-ea"/>
                <a:cs typeface="+mn-cs"/>
                <a:sym typeface="Symbol"/>
              </a:rPr>
              <a:t> diameter</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lang="en-US" sz="2200" baseline="0" dirty="0" smtClean="0">
                <a:sym typeface="Symbol"/>
              </a:rPr>
              <a:t>214</a:t>
            </a:r>
            <a:r>
              <a:rPr lang="en-US" sz="2200" dirty="0" smtClean="0">
                <a:sym typeface="Symbol"/>
              </a:rPr>
              <a:t> Ma formation age</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sym typeface="Symbol"/>
              </a:rPr>
              <a:t>Grenvillian</a:t>
            </a:r>
            <a:r>
              <a:rPr kumimoji="0" lang="en-US" sz="2200" b="0" i="0" u="none" strike="noStrike" kern="1200" cap="none" spc="0" normalizeH="0" noProof="0" dirty="0" smtClean="0">
                <a:ln>
                  <a:noFill/>
                </a:ln>
                <a:solidFill>
                  <a:schemeClr val="tx1"/>
                </a:solidFill>
                <a:effectLst/>
                <a:uLnTx/>
                <a:uFillTx/>
                <a:latin typeface="+mn-lt"/>
                <a:ea typeface="+mn-ea"/>
                <a:cs typeface="+mn-cs"/>
                <a:sym typeface="Symbol"/>
              </a:rPr>
              <a:t> metamorphic gneisses</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bwMode="auto">
          <a:xfrm>
            <a:off x="4267200" y="3810000"/>
            <a:ext cx="3962400" cy="8382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CA" sz="2800" dirty="0" smtClean="0">
                <a:solidFill>
                  <a:sysClr val="windowText" lastClr="000000"/>
                </a:solidFill>
                <a:effectLst>
                  <a:outerShdw blurRad="38100" dist="38100" dir="2700000" algn="tl">
                    <a:srgbClr val="000000">
                      <a:alpha val="43137"/>
                    </a:srgbClr>
                  </a:outerShdw>
                </a:effectLst>
                <a:latin typeface="Segoe" pitchFamily="34" charset="0"/>
              </a:rPr>
              <a:t>Shock Decompression</a:t>
            </a:r>
          </a:p>
        </p:txBody>
      </p:sp>
      <p:sp>
        <p:nvSpPr>
          <p:cNvPr id="11" name="Text Placeholder 2"/>
          <p:cNvSpPr txBox="1">
            <a:spLocks/>
          </p:cNvSpPr>
          <p:nvPr/>
        </p:nvSpPr>
        <p:spPr>
          <a:xfrm>
            <a:off x="4267200" y="5029200"/>
            <a:ext cx="3733800" cy="677108"/>
          </a:xfrm>
          <a:prstGeom prst="rect">
            <a:avLst/>
          </a:prstGeom>
        </p:spPr>
        <p:txBody>
          <a:bodyPr vert="horz" wrap="square" lIns="0" tIns="0" rIns="0" bIns="0" rtlCol="0">
            <a:spAutoFit/>
          </a:bodyPr>
          <a:lstStyle/>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Shock attenuation</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lang="en-US" sz="2200" b="1" dirty="0" smtClean="0"/>
              <a:t>Waste shock heat</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8517367" y="6260068"/>
            <a:ext cx="502064" cy="369332"/>
          </a:xfrm>
          <a:prstGeom prst="homePlate">
            <a:avLst/>
          </a:prstGeom>
          <a:solidFill>
            <a:srgbClr val="00B0F0"/>
          </a:solidFill>
          <a:ln>
            <a:solidFill>
              <a:schemeClr val="accent1"/>
            </a:solidFill>
          </a:ln>
        </p:spPr>
        <p:txBody>
          <a:bodyPr wrap="none" rtlCol="0" anchor="ctr">
            <a:spAutoFit/>
          </a:bodyPr>
          <a:lstStyle/>
          <a:p>
            <a:pPr algn="ct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3 </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6"/>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fade">
                                      <p:cBhvr>
                                        <p:cTn id="58" dur="500"/>
                                        <p:tgtEl>
                                          <p:spTgt spid="11">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xEl>
                                              <p:pRg st="1" end="1"/>
                                            </p:txEl>
                                          </p:spTgt>
                                        </p:tgtEl>
                                        <p:attrNameLst>
                                          <p:attrName>style.visibility</p:attrName>
                                        </p:attrNameLst>
                                      </p:cBhvr>
                                      <p:to>
                                        <p:strVal val="visible"/>
                                      </p:to>
                                    </p:set>
                                    <p:animEffect transition="in" filter="fade">
                                      <p:cBhvr>
                                        <p:cTn id="6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6" grpId="0" animBg="1"/>
      <p:bldP spid="6" grpId="1" animBg="1"/>
      <p:bldP spid="7" grpId="0" animBg="1"/>
      <p:bldP spid="9" grpId="0"/>
      <p:bldP spid="8" grpId="0" animBg="1"/>
      <p:bldP spid="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2"/>
          <p:cNvSpPr>
            <a:spLocks noGrp="1"/>
          </p:cNvSpPr>
          <p:nvPr>
            <p:ph type="body" sz="quarter" idx="10"/>
          </p:nvPr>
        </p:nvSpPr>
        <p:spPr>
          <a:xfrm>
            <a:off x="-229890" y="914400"/>
            <a:ext cx="8991600" cy="4521238"/>
          </a:xfrm>
        </p:spPr>
        <p:txBody>
          <a:bodyPr/>
          <a:lstStyle/>
          <a:p>
            <a:pPr lvl="0" eaLnBrk="0" fontAlgn="base" hangingPunct="0">
              <a:spcBef>
                <a:spcPct val="0"/>
              </a:spcBef>
              <a:spcAft>
                <a:spcPct val="0"/>
              </a:spcAft>
              <a:buNone/>
            </a:pPr>
            <a:r>
              <a:rPr lang="en-CA" sz="2800" b="1" dirty="0" smtClean="0">
                <a:solidFill>
                  <a:schemeClr val="accent5"/>
                </a:solidFill>
                <a:ea typeface="Calibri" pitchFamily="34" charset="0"/>
                <a:cs typeface="Cordia New" pitchFamily="34" charset="-34"/>
                <a:sym typeface="Symbol" pitchFamily="18" charset="2"/>
              </a:rPr>
              <a:t>     </a:t>
            </a:r>
            <a:r>
              <a:rPr lang="en-CA" sz="2800" i="1" dirty="0" smtClean="0">
                <a:ln w="18415" cmpd="sng">
                  <a:solidFill>
                    <a:schemeClr val="accent4">
                      <a:lumMod val="60000"/>
                      <a:lumOff val="40000"/>
                    </a:schemeClr>
                  </a:solidFill>
                  <a:prstDash val="solid"/>
                </a:ln>
                <a:solidFill>
                  <a:srgbClr val="00FF00"/>
                </a:solidFill>
                <a:ea typeface="Calibri" pitchFamily="34" charset="0"/>
                <a:cs typeface="Cordia New" pitchFamily="34" charset="-34"/>
                <a:sym typeface="Symbol" pitchFamily="18" charset="2"/>
              </a:rPr>
              <a:t>“Shock pressure</a:t>
            </a:r>
            <a:r>
              <a:rPr lang="en-CA" sz="2800" dirty="0" smtClean="0">
                <a:ln w="18415" cmpd="sng">
                  <a:solidFill>
                    <a:schemeClr val="accent4">
                      <a:lumMod val="60000"/>
                      <a:lumOff val="40000"/>
                    </a:schemeClr>
                  </a:solidFill>
                  <a:prstDash val="solid"/>
                </a:ln>
                <a:solidFill>
                  <a:srgbClr val="00FF00"/>
                </a:solidFill>
                <a:ea typeface="Calibri" pitchFamily="34" charset="0"/>
                <a:cs typeface="Cordia New" pitchFamily="34" charset="-34"/>
                <a:sym typeface="Symbol" pitchFamily="18" charset="2"/>
              </a:rPr>
              <a:t>” </a:t>
            </a:r>
            <a:r>
              <a:rPr lang="en-CA" sz="2400" b="1" dirty="0" smtClean="0">
                <a:ln w="18415" cmpd="sng">
                  <a:noFill/>
                  <a:prstDash val="solid"/>
                </a:ln>
                <a:ea typeface="Calibri" pitchFamily="34" charset="0"/>
                <a:cs typeface="Cordia New" pitchFamily="34" charset="-34"/>
                <a:sym typeface="Symbol" pitchFamily="18" charset="2"/>
              </a:rPr>
              <a:t>generated by an impact can be expressed into two pressure regimes:</a:t>
            </a:r>
            <a:endParaRPr lang="en-CA" sz="2800" b="1" dirty="0" smtClean="0">
              <a:ln w="18415" cmpd="sng">
                <a:noFill/>
                <a:prstDash val="solid"/>
              </a:ln>
              <a:ea typeface="Calibri" pitchFamily="34" charset="0"/>
              <a:cs typeface="Cordia New" pitchFamily="34" charset="-34"/>
              <a:sym typeface="Symbol" pitchFamily="18" charset="2"/>
            </a:endParaRPr>
          </a:p>
          <a:p>
            <a:pPr lvl="0" eaLnBrk="0" fontAlgn="base" hangingPunct="0">
              <a:spcBef>
                <a:spcPct val="0"/>
              </a:spcBef>
              <a:spcAft>
                <a:spcPct val="0"/>
              </a:spcAft>
              <a:buNone/>
            </a:pPr>
            <a:endParaRPr lang="en-CA" sz="2400" b="1" i="1" dirty="0" smtClean="0">
              <a:solidFill>
                <a:schemeClr val="accent5"/>
              </a:solidFill>
              <a:ea typeface="Calibri" pitchFamily="34" charset="0"/>
              <a:cs typeface="Cordia New" pitchFamily="34" charset="-34"/>
              <a:sym typeface="Symbol" pitchFamily="18" charset="2"/>
            </a:endParaRPr>
          </a:p>
          <a:p>
            <a:pPr lvl="0" eaLnBrk="0" fontAlgn="base" hangingPunct="0">
              <a:spcBef>
                <a:spcPct val="0"/>
              </a:spcBef>
              <a:spcAft>
                <a:spcPct val="0"/>
              </a:spcAft>
              <a:buNone/>
            </a:pPr>
            <a:r>
              <a:rPr lang="en-CA" sz="2400" b="1" i="1" dirty="0" smtClean="0">
                <a:solidFill>
                  <a:schemeClr val="accent5"/>
                </a:solidFill>
                <a:ea typeface="Calibri" pitchFamily="34" charset="0"/>
                <a:cs typeface="Cordia New" pitchFamily="34" charset="-34"/>
                <a:sym typeface="Symbol" pitchFamily="18" charset="2"/>
              </a:rPr>
              <a:t>	</a:t>
            </a:r>
            <a:r>
              <a:rPr lang="en-CA" sz="2400" b="1" i="1" dirty="0" smtClean="0">
                <a:solidFill>
                  <a:srgbClr val="92D050"/>
                </a:solidFill>
                <a:ea typeface="Calibri" pitchFamily="34" charset="0"/>
                <a:cs typeface="Cordia New" pitchFamily="34" charset="-34"/>
                <a:sym typeface="Symbol" pitchFamily="18" charset="2"/>
              </a:rPr>
              <a:t>1.  Isobaric Core</a:t>
            </a:r>
          </a:p>
          <a:p>
            <a:pPr lvl="2"/>
            <a:r>
              <a:rPr lang="en-US" sz="2200" i="1" dirty="0" smtClean="0"/>
              <a:t>Pressure slowly decays over an area from the point of impact  to        </a:t>
            </a:r>
            <a:r>
              <a:rPr lang="en-US" sz="2200" i="1" dirty="0" smtClean="0">
                <a:sym typeface="Symbol"/>
              </a:rPr>
              <a:t> one projectile radius, r</a:t>
            </a:r>
            <a:r>
              <a:rPr lang="en-US" sz="2200" i="1" baseline="-25000" dirty="0" smtClean="0">
                <a:sym typeface="Symbol"/>
              </a:rPr>
              <a:t>0</a:t>
            </a:r>
            <a:endParaRPr lang="en-US" sz="2200" i="1" baseline="-25000" dirty="0" smtClean="0"/>
          </a:p>
          <a:p>
            <a:pPr lvl="2"/>
            <a:r>
              <a:rPr lang="en-US" sz="2200" b="1" i="1" dirty="0" smtClean="0"/>
              <a:t>Croft, 1982 </a:t>
            </a:r>
            <a:r>
              <a:rPr lang="en-US" sz="2200" i="1" dirty="0" smtClean="0"/>
              <a:t>:  approximates the average pressure, P</a:t>
            </a:r>
            <a:r>
              <a:rPr lang="en-US" sz="2200" i="1" baseline="-25000" dirty="0" smtClean="0"/>
              <a:t>a </a:t>
            </a:r>
            <a:r>
              <a:rPr lang="en-US" sz="2200" i="1" dirty="0" smtClean="0"/>
              <a:t>, in the isobaric core, P</a:t>
            </a:r>
            <a:r>
              <a:rPr lang="en-US" sz="2200" i="1" baseline="-25000" dirty="0" smtClean="0"/>
              <a:t>a</a:t>
            </a:r>
            <a:r>
              <a:rPr lang="en-US" sz="2200" i="1" dirty="0" smtClean="0"/>
              <a:t> </a:t>
            </a:r>
            <a:r>
              <a:rPr lang="en-US" sz="2200" i="1" dirty="0" smtClean="0">
                <a:sym typeface="Symbol"/>
              </a:rPr>
              <a:t> 0.67 </a:t>
            </a:r>
            <a:r>
              <a:rPr lang="en-US" sz="2200" i="1" dirty="0" err="1" smtClean="0">
                <a:sym typeface="Symbol"/>
              </a:rPr>
              <a:t>P</a:t>
            </a:r>
            <a:r>
              <a:rPr lang="en-US" sz="2200" i="1" baseline="-25000" dirty="0" err="1" smtClean="0">
                <a:sym typeface="Symbol"/>
              </a:rPr>
              <a:t>max</a:t>
            </a:r>
            <a:endParaRPr lang="en-US" sz="2200" i="1" baseline="-25000" dirty="0" smtClean="0">
              <a:sym typeface="Symbol"/>
            </a:endParaRPr>
          </a:p>
          <a:p>
            <a:pPr lvl="2"/>
            <a:r>
              <a:rPr lang="en-US" sz="2200" i="1" dirty="0" err="1" smtClean="0">
                <a:sym typeface="Symbol"/>
              </a:rPr>
              <a:t>P</a:t>
            </a:r>
            <a:r>
              <a:rPr lang="en-US" sz="2200" i="1" baseline="-25000" dirty="0" err="1" smtClean="0">
                <a:sym typeface="Symbol"/>
              </a:rPr>
              <a:t>max</a:t>
            </a:r>
            <a:r>
              <a:rPr lang="en-US" sz="2200" i="1" dirty="0" smtClean="0">
                <a:sym typeface="Symbol"/>
              </a:rPr>
              <a:t> </a:t>
            </a:r>
            <a:r>
              <a:rPr lang="en-US" sz="2200" dirty="0" smtClean="0">
                <a:sym typeface="Symbol"/>
              </a:rPr>
              <a:t>is a maximum impact pressure at the contact surface</a:t>
            </a:r>
            <a:endParaRPr lang="en-US" sz="2200" dirty="0" smtClean="0"/>
          </a:p>
          <a:p>
            <a:pPr lvl="0" eaLnBrk="0" fontAlgn="base" hangingPunct="0">
              <a:spcBef>
                <a:spcPct val="0"/>
              </a:spcBef>
              <a:spcAft>
                <a:spcPct val="0"/>
              </a:spcAft>
              <a:buNone/>
            </a:pPr>
            <a:endParaRPr lang="en-CA" sz="2400" b="1" i="1" dirty="0" smtClean="0">
              <a:solidFill>
                <a:schemeClr val="accent5"/>
              </a:solidFill>
              <a:ea typeface="Calibri" pitchFamily="34" charset="0"/>
              <a:cs typeface="Cordia New" pitchFamily="34" charset="-34"/>
              <a:sym typeface="Symbol" pitchFamily="18" charset="2"/>
            </a:endParaRPr>
          </a:p>
          <a:p>
            <a:pPr lvl="0" eaLnBrk="0" fontAlgn="base" hangingPunct="0">
              <a:spcBef>
                <a:spcPct val="0"/>
              </a:spcBef>
              <a:spcAft>
                <a:spcPct val="0"/>
              </a:spcAft>
              <a:buNone/>
            </a:pPr>
            <a:r>
              <a:rPr lang="en-CA" sz="2400" b="1" i="1" dirty="0" smtClean="0">
                <a:solidFill>
                  <a:schemeClr val="accent5"/>
                </a:solidFill>
                <a:ea typeface="Calibri" pitchFamily="34" charset="0"/>
                <a:cs typeface="Cordia New" pitchFamily="34" charset="-34"/>
                <a:sym typeface="Symbol" pitchFamily="18" charset="2"/>
              </a:rPr>
              <a:t>	</a:t>
            </a:r>
            <a:r>
              <a:rPr lang="en-CA" sz="2400" b="1" i="1" dirty="0" smtClean="0">
                <a:solidFill>
                  <a:srgbClr val="92D050"/>
                </a:solidFill>
                <a:ea typeface="Calibri" pitchFamily="34" charset="0"/>
                <a:cs typeface="Cordia New" pitchFamily="34" charset="-34"/>
                <a:sym typeface="Symbol" pitchFamily="18" charset="2"/>
              </a:rPr>
              <a:t>2.  Shock Attenuating zone</a:t>
            </a:r>
          </a:p>
          <a:p>
            <a:pPr lvl="2"/>
            <a:r>
              <a:rPr lang="en-US" sz="2200" dirty="0" smtClean="0"/>
              <a:t>At radial distance, </a:t>
            </a:r>
            <a:r>
              <a:rPr lang="en-US" sz="2200" i="1" dirty="0" smtClean="0"/>
              <a:t>r</a:t>
            </a:r>
            <a:r>
              <a:rPr lang="en-US" sz="2200" dirty="0" smtClean="0"/>
              <a:t>, greater than </a:t>
            </a:r>
            <a:r>
              <a:rPr lang="en-US" sz="2200" i="1" dirty="0" smtClean="0"/>
              <a:t>r</a:t>
            </a:r>
            <a:r>
              <a:rPr lang="en-US" sz="2200" i="1" baseline="-25000" dirty="0" smtClean="0"/>
              <a:t>0</a:t>
            </a:r>
            <a:endParaRPr lang="en-US" sz="2200" dirty="0" smtClean="0"/>
          </a:p>
          <a:p>
            <a:pPr lvl="2"/>
            <a:r>
              <a:rPr lang="en-US" sz="2200" dirty="0" smtClean="0"/>
              <a:t>Attenuation rate of </a:t>
            </a:r>
          </a:p>
        </p:txBody>
      </p:sp>
      <p:sp>
        <p:nvSpPr>
          <p:cNvPr id="5"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Shock Decompression</a:t>
            </a:r>
            <a:endParaRPr kumimoji="0" lang="en-US" sz="3600" b="1" i="0" u="none" strike="noStrike" kern="1200" cap="none" spc="-150" normalizeH="0" baseline="0" noProof="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uLnTx/>
              <a:uFillTx/>
              <a:latin typeface="Helvetica" pitchFamily="34" charset="0"/>
              <a:cs typeface="Arial" charset="0"/>
            </a:endParaRPr>
          </a:p>
        </p:txBody>
      </p:sp>
      <p:sp>
        <p:nvSpPr>
          <p:cNvPr id="6" name="TextBox 5"/>
          <p:cNvSpPr txBox="1"/>
          <p:nvPr/>
        </p:nvSpPr>
        <p:spPr>
          <a:xfrm>
            <a:off x="1676400" y="5486400"/>
            <a:ext cx="2743200" cy="400110"/>
          </a:xfrm>
          <a:prstGeom prst="rect">
            <a:avLst/>
          </a:prstGeom>
          <a:noFill/>
        </p:spPr>
        <p:txBody>
          <a:bodyPr wrap="square" rtlCol="0">
            <a:spAutoFit/>
          </a:bodyPr>
          <a:lstStyle/>
          <a:p>
            <a:pPr algn="ctr"/>
            <a:r>
              <a:rPr lang="en-US" sz="2000" b="1" i="1" dirty="0" smtClean="0">
                <a:cs typeface="Arial" pitchFamily="34" charset="0"/>
              </a:rPr>
              <a:t>P</a:t>
            </a:r>
            <a:r>
              <a:rPr lang="en-US" sz="2000" b="1" i="1" baseline="-25000" dirty="0" smtClean="0">
                <a:cs typeface="Arial" pitchFamily="34" charset="0"/>
              </a:rPr>
              <a:t>(r) </a:t>
            </a:r>
            <a:r>
              <a:rPr lang="en-US" sz="2000" b="1" i="1" dirty="0" smtClean="0">
                <a:cs typeface="Arial" pitchFamily="34" charset="0"/>
              </a:rPr>
              <a:t>= P</a:t>
            </a:r>
            <a:r>
              <a:rPr lang="en-US" sz="2000" b="1" i="1" baseline="-25000" dirty="0" smtClean="0">
                <a:cs typeface="Arial" pitchFamily="34" charset="0"/>
              </a:rPr>
              <a:t>a</a:t>
            </a:r>
            <a:r>
              <a:rPr lang="en-US" sz="2000" b="1" i="1" baseline="30000" dirty="0" smtClean="0">
                <a:cs typeface="Arial" pitchFamily="34" charset="0"/>
              </a:rPr>
              <a:t> </a:t>
            </a:r>
            <a:r>
              <a:rPr lang="en-US" sz="2000" b="1" i="1" dirty="0" smtClean="0">
                <a:cs typeface="Arial" pitchFamily="34" charset="0"/>
              </a:rPr>
              <a:t>(r/r</a:t>
            </a:r>
            <a:r>
              <a:rPr lang="en-US" sz="2000" b="1" i="1" baseline="-25000" dirty="0" smtClean="0">
                <a:cs typeface="Arial" pitchFamily="34" charset="0"/>
              </a:rPr>
              <a:t>0</a:t>
            </a:r>
            <a:r>
              <a:rPr lang="en-US" sz="2000" b="1" i="1" dirty="0" smtClean="0">
                <a:cs typeface="Arial" pitchFamily="34" charset="0"/>
              </a:rPr>
              <a:t>)</a:t>
            </a:r>
            <a:r>
              <a:rPr lang="en-US" sz="2000" b="1" i="1" baseline="30000" dirty="0" smtClean="0">
                <a:cs typeface="Arial" pitchFamily="34" charset="0"/>
              </a:rPr>
              <a:t>n</a:t>
            </a:r>
            <a:endParaRPr lang="en-US" sz="2000" b="1" i="1" baseline="30000" dirty="0">
              <a:cs typeface="Arial" pitchFamily="34" charset="0"/>
            </a:endParaRPr>
          </a:p>
        </p:txBody>
      </p:sp>
      <p:sp>
        <p:nvSpPr>
          <p:cNvPr id="1036" name="Rectangle 12"/>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900" b="0" i="0" u="none" strike="noStrike" cap="none" normalizeH="0" baseline="0" smtClean="0">
                <a:ln>
                  <a:noFill/>
                </a:ln>
                <a:solidFill>
                  <a:schemeClr val="tx1"/>
                </a:solidFill>
                <a:effectLst/>
                <a:latin typeface="Arial" pitchFamily="34" charset="0"/>
                <a:cs typeface="Arial" pitchFamily="34" charset="0"/>
              </a:rPr>
              <a:t> </a:t>
            </a: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8" name="Group 17"/>
          <p:cNvGrpSpPr/>
          <p:nvPr/>
        </p:nvGrpSpPr>
        <p:grpSpPr>
          <a:xfrm>
            <a:off x="5212596" y="4079496"/>
            <a:ext cx="3884910" cy="2052143"/>
            <a:chOff x="5150604" y="4309386"/>
            <a:chExt cx="3884910" cy="2052143"/>
          </a:xfrm>
        </p:grpSpPr>
        <p:pic>
          <p:nvPicPr>
            <p:cNvPr id="10" name="Picture 9" descr="Shock Attenuation Cartoon (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150604" y="4605766"/>
              <a:ext cx="3809341" cy="1755763"/>
            </a:xfrm>
            <a:prstGeom prst="rect">
              <a:avLst/>
            </a:prstGeom>
            <a:noFill/>
            <a:ln>
              <a:noFill/>
            </a:ln>
          </p:spPr>
        </p:pic>
        <p:grpSp>
          <p:nvGrpSpPr>
            <p:cNvPr id="16" name="Group 15"/>
            <p:cNvGrpSpPr/>
            <p:nvPr/>
          </p:nvGrpSpPr>
          <p:grpSpPr>
            <a:xfrm>
              <a:off x="7191322" y="4309386"/>
              <a:ext cx="1844192" cy="603420"/>
              <a:chOff x="7191322" y="4309386"/>
              <a:chExt cx="1844192" cy="603420"/>
            </a:xfrm>
          </p:grpSpPr>
          <p:cxnSp>
            <p:nvCxnSpPr>
              <p:cNvPr id="12" name="Straight Arrow Connector 11"/>
              <p:cNvCxnSpPr/>
              <p:nvPr/>
            </p:nvCxnSpPr>
            <p:spPr>
              <a:xfrm rot="10800000" flipV="1">
                <a:off x="7191322" y="4628394"/>
                <a:ext cx="366686" cy="28441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70963" y="4309386"/>
                <a:ext cx="1564551" cy="416405"/>
              </a:xfrm>
              <a:prstGeom prst="rect">
                <a:avLst/>
              </a:prstGeom>
              <a:noFill/>
            </p:spPr>
            <p:txBody>
              <a:bodyPr wrap="square" rtlCol="0">
                <a:spAutoFit/>
              </a:bodyPr>
              <a:lstStyle/>
              <a:p>
                <a:pPr algn="ctr"/>
                <a:r>
                  <a:rPr lang="en-US" sz="2000" b="1" i="1" dirty="0" smtClean="0">
                    <a:solidFill>
                      <a:srgbClr val="FFFF00"/>
                    </a:solidFill>
                    <a:cs typeface="Arial" pitchFamily="34" charset="0"/>
                  </a:rPr>
                  <a:t>Isobaric Core</a:t>
                </a:r>
                <a:endParaRPr lang="en-US" sz="2000" b="1" i="1" baseline="30000" dirty="0">
                  <a:solidFill>
                    <a:srgbClr val="FFFF00"/>
                  </a:solidFill>
                  <a:cs typeface="Arial" pitchFamily="34" charset="0"/>
                </a:endParaRPr>
              </a:p>
            </p:txBody>
          </p:sp>
        </p:grpSp>
      </p:grpSp>
      <p:grpSp>
        <p:nvGrpSpPr>
          <p:cNvPr id="17" name="Group 16"/>
          <p:cNvGrpSpPr/>
          <p:nvPr/>
        </p:nvGrpSpPr>
        <p:grpSpPr>
          <a:xfrm>
            <a:off x="6309450" y="4800600"/>
            <a:ext cx="1564551" cy="1041975"/>
            <a:chOff x="6172200" y="5029200"/>
            <a:chExt cx="1564551" cy="1041975"/>
          </a:xfrm>
        </p:grpSpPr>
        <p:cxnSp>
          <p:nvCxnSpPr>
            <p:cNvPr id="14" name="Straight Arrow Connector 13"/>
            <p:cNvCxnSpPr/>
            <p:nvPr/>
          </p:nvCxnSpPr>
          <p:spPr>
            <a:xfrm rot="16200000" flipH="1">
              <a:off x="6858000" y="5257800"/>
              <a:ext cx="990600" cy="533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72200" y="5486400"/>
              <a:ext cx="1564551" cy="584775"/>
            </a:xfrm>
            <a:prstGeom prst="rect">
              <a:avLst/>
            </a:prstGeom>
            <a:noFill/>
          </p:spPr>
          <p:txBody>
            <a:bodyPr wrap="square" rtlCol="0">
              <a:spAutoFit/>
            </a:bodyPr>
            <a:lstStyle/>
            <a:p>
              <a:pPr algn="ctr"/>
              <a:r>
                <a:rPr lang="en-US" sz="1600" b="1" i="1" dirty="0" smtClean="0">
                  <a:solidFill>
                    <a:sysClr val="windowText" lastClr="000000"/>
                  </a:solidFill>
                  <a:cs typeface="Arial" pitchFamily="34" charset="0"/>
                </a:rPr>
                <a:t>Shock attenuation</a:t>
              </a:r>
              <a:endParaRPr lang="en-US" sz="1600" b="1" i="1" baseline="30000" dirty="0">
                <a:solidFill>
                  <a:sysClr val="windowText" lastClr="000000"/>
                </a:solidFill>
                <a:cs typeface="Arial" pitchFamily="34" charset="0"/>
              </a:endParaRPr>
            </a:p>
          </p:txBody>
        </p:sp>
      </p:grpSp>
      <p:sp>
        <p:nvSpPr>
          <p:cNvPr id="19" name="TextBox 18"/>
          <p:cNvSpPr txBox="1"/>
          <p:nvPr/>
        </p:nvSpPr>
        <p:spPr>
          <a:xfrm>
            <a:off x="8517367" y="6260068"/>
            <a:ext cx="502064" cy="369332"/>
          </a:xfrm>
          <a:prstGeom prst="homePlate">
            <a:avLst/>
          </a:prstGeom>
          <a:solidFill>
            <a:srgbClr val="00B0F0"/>
          </a:solidFill>
          <a:ln>
            <a:solidFill>
              <a:schemeClr val="accent1"/>
            </a:solidFill>
          </a:ln>
        </p:spPr>
        <p:txBody>
          <a:bodyPr wrap="none" rtlCol="0" anchor="ctr">
            <a:spAutoFit/>
          </a:bodyPr>
          <a:lstStyle/>
          <a:p>
            <a:pPr algn="ct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4 </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xEl>
                                              <p:pRg st="2" end="2"/>
                                            </p:txEl>
                                          </p:spTgt>
                                        </p:tgtEl>
                                        <p:attrNameLst>
                                          <p:attrName>style.visibility</p:attrName>
                                        </p:attrNameLst>
                                      </p:cBhvr>
                                      <p:to>
                                        <p:strVal val="visible"/>
                                      </p:to>
                                    </p:set>
                                    <p:animEffect transition="in" filter="fade">
                                      <p:cBhvr>
                                        <p:cTn id="12" dur="500"/>
                                        <p:tgtEl>
                                          <p:spTgt spid="4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
                                            <p:txEl>
                                              <p:pRg st="3" end="3"/>
                                            </p:txEl>
                                          </p:spTgt>
                                        </p:tgtEl>
                                        <p:attrNameLst>
                                          <p:attrName>style.visibility</p:attrName>
                                        </p:attrNameLst>
                                      </p:cBhvr>
                                      <p:to>
                                        <p:strVal val="visible"/>
                                      </p:to>
                                    </p:set>
                                    <p:animEffect transition="in" filter="fade">
                                      <p:cBhvr>
                                        <p:cTn id="15" dur="500"/>
                                        <p:tgtEl>
                                          <p:spTgt spid="4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xEl>
                                              <p:pRg st="4" end="4"/>
                                            </p:txEl>
                                          </p:spTgt>
                                        </p:tgtEl>
                                        <p:attrNameLst>
                                          <p:attrName>style.visibility</p:attrName>
                                        </p:attrNameLst>
                                      </p:cBhvr>
                                      <p:to>
                                        <p:strVal val="visible"/>
                                      </p:to>
                                    </p:set>
                                    <p:animEffect transition="in" filter="fade">
                                      <p:cBhvr>
                                        <p:cTn id="18" dur="500"/>
                                        <p:tgtEl>
                                          <p:spTgt spid="47">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xEl>
                                              <p:pRg st="5" end="5"/>
                                            </p:txEl>
                                          </p:spTgt>
                                        </p:tgtEl>
                                        <p:attrNameLst>
                                          <p:attrName>style.visibility</p:attrName>
                                        </p:attrNameLst>
                                      </p:cBhvr>
                                      <p:to>
                                        <p:strVal val="visible"/>
                                      </p:to>
                                    </p:set>
                                    <p:animEffect transition="in" filter="fade">
                                      <p:cBhvr>
                                        <p:cTn id="21" dur="500"/>
                                        <p:tgtEl>
                                          <p:spTgt spid="4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xEl>
                                              <p:pRg st="8" end="8"/>
                                            </p:txEl>
                                          </p:spTgt>
                                        </p:tgtEl>
                                        <p:attrNameLst>
                                          <p:attrName>style.visibility</p:attrName>
                                        </p:attrNameLst>
                                      </p:cBhvr>
                                      <p:to>
                                        <p:strVal val="visible"/>
                                      </p:to>
                                    </p:set>
                                    <p:animEffect transition="in" filter="fade">
                                      <p:cBhvr>
                                        <p:cTn id="32" dur="500"/>
                                        <p:tgtEl>
                                          <p:spTgt spid="47">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096000" y="1901129"/>
            <a:ext cx="2819400" cy="3388385"/>
            <a:chOff x="6096000" y="1901129"/>
            <a:chExt cx="2819400" cy="3388385"/>
          </a:xfrm>
        </p:grpSpPr>
        <p:pic>
          <p:nvPicPr>
            <p:cNvPr id="7" name="Picture 6" descr="Hugoniot Sketch1.JPG"/>
            <p:cNvPicPr>
              <a:picLocks noChangeAspect="1"/>
            </p:cNvPicPr>
            <p:nvPr/>
          </p:nvPicPr>
          <p:blipFill>
            <a:blip r:embed="rId3" cstate="print"/>
            <a:stretch>
              <a:fillRect/>
            </a:stretch>
          </p:blipFill>
          <p:spPr>
            <a:xfrm>
              <a:off x="6172200" y="1901129"/>
              <a:ext cx="2743200" cy="3388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096000" y="2651502"/>
              <a:ext cx="426720" cy="261610"/>
            </a:xfrm>
            <a:prstGeom prst="rect">
              <a:avLst/>
            </a:prstGeom>
            <a:noFill/>
          </p:spPr>
          <p:txBody>
            <a:bodyPr wrap="none" rtlCol="0">
              <a:spAutoFit/>
            </a:bodyPr>
            <a:lstStyle/>
            <a:p>
              <a:r>
                <a:rPr lang="en-CA" sz="1100" b="1" dirty="0" err="1" smtClean="0">
                  <a:solidFill>
                    <a:schemeClr val="bg1"/>
                  </a:solidFill>
                </a:rPr>
                <a:t>P</a:t>
              </a:r>
              <a:r>
                <a:rPr lang="en-CA" sz="1100" b="1" baseline="-25000" dirty="0" err="1" smtClean="0">
                  <a:solidFill>
                    <a:schemeClr val="bg1"/>
                  </a:solidFill>
                </a:rPr>
                <a:t>max</a:t>
              </a:r>
              <a:endParaRPr lang="en-CA" sz="1100" b="1" baseline="-25000" dirty="0">
                <a:solidFill>
                  <a:schemeClr val="bg1"/>
                </a:solidFill>
              </a:endParaRPr>
            </a:p>
          </p:txBody>
        </p:sp>
      </p:grpSp>
      <p:sp>
        <p:nvSpPr>
          <p:cNvPr id="5"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Shock Decompression</a:t>
            </a:r>
            <a:endParaRPr kumimoji="0" lang="en-US" sz="3600" b="1" i="0" u="none" strike="noStrike" kern="1200" cap="none" spc="-150" normalizeH="0" baseline="0" noProof="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uLnTx/>
              <a:uFillTx/>
              <a:latin typeface="Helvetica" pitchFamily="34" charset="0"/>
              <a:cs typeface="Arial" charset="0"/>
            </a:endParaRPr>
          </a:p>
        </p:txBody>
      </p:sp>
      <p:sp>
        <p:nvSpPr>
          <p:cNvPr id="47" name="Text Placeholder 2"/>
          <p:cNvSpPr>
            <a:spLocks noGrp="1"/>
          </p:cNvSpPr>
          <p:nvPr>
            <p:ph type="body" sz="quarter" idx="10"/>
          </p:nvPr>
        </p:nvSpPr>
        <p:spPr>
          <a:xfrm>
            <a:off x="-152400" y="914401"/>
            <a:ext cx="8763000" cy="720197"/>
          </a:xfrm>
        </p:spPr>
        <p:txBody>
          <a:bodyPr/>
          <a:lstStyle/>
          <a:p>
            <a:pPr lvl="0" eaLnBrk="0" fontAlgn="base" hangingPunct="0">
              <a:spcBef>
                <a:spcPct val="0"/>
              </a:spcBef>
              <a:spcAft>
                <a:spcPct val="0"/>
              </a:spcAft>
              <a:buNone/>
            </a:pPr>
            <a:r>
              <a:rPr lang="en-CA" sz="2800" b="1" dirty="0" smtClean="0">
                <a:solidFill>
                  <a:schemeClr val="accent5"/>
                </a:solidFill>
                <a:ea typeface="Calibri" pitchFamily="34" charset="0"/>
                <a:cs typeface="Cordia New" pitchFamily="34" charset="-34"/>
                <a:sym typeface="Symbol" pitchFamily="18" charset="2"/>
              </a:rPr>
              <a:t>     </a:t>
            </a:r>
            <a:r>
              <a:rPr lang="en-C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Cordia New" pitchFamily="34" charset="-34"/>
                <a:sym typeface="Symbol" pitchFamily="18" charset="2"/>
              </a:rPr>
              <a:t>	</a:t>
            </a:r>
            <a:r>
              <a:rPr lang="en-CA" sz="2400" i="1" dirty="0" smtClean="0">
                <a:ln w="18415" cmpd="sng">
                  <a:solidFill>
                    <a:schemeClr val="accent4">
                      <a:lumMod val="60000"/>
                      <a:lumOff val="40000"/>
                    </a:schemeClr>
                  </a:solidFill>
                  <a:prstDash val="solid"/>
                </a:ln>
                <a:solidFill>
                  <a:srgbClr val="00FF00"/>
                </a:solidFill>
                <a:ea typeface="Calibri" pitchFamily="34" charset="0"/>
                <a:cs typeface="Cordia New" pitchFamily="34" charset="-34"/>
                <a:sym typeface="Symbol" pitchFamily="18" charset="2"/>
              </a:rPr>
              <a:t> </a:t>
            </a:r>
            <a:r>
              <a:rPr lang="en-CA" sz="2400" i="1" dirty="0" smtClean="0">
                <a:ln w="18415" cmpd="sng">
                  <a:solidFill>
                    <a:schemeClr val="accent2">
                      <a:lumMod val="60000"/>
                      <a:lumOff val="40000"/>
                    </a:schemeClr>
                  </a:solidFill>
                  <a:prstDash val="solid"/>
                </a:ln>
                <a:solidFill>
                  <a:schemeClr val="accent2">
                    <a:lumMod val="40000"/>
                    <a:lumOff val="60000"/>
                  </a:schemeClr>
                </a:solidFill>
                <a:ea typeface="Calibri" pitchFamily="34" charset="0"/>
                <a:cs typeface="Cordia New" pitchFamily="34" charset="-34"/>
                <a:sym typeface="Symbol" pitchFamily="18" charset="2"/>
              </a:rPr>
              <a:t>“Total energy</a:t>
            </a:r>
            <a:r>
              <a:rPr lang="en-CA" sz="2400" dirty="0" smtClean="0">
                <a:ln w="18415" cmpd="sng">
                  <a:solidFill>
                    <a:schemeClr val="accent2">
                      <a:lumMod val="60000"/>
                      <a:lumOff val="40000"/>
                    </a:schemeClr>
                  </a:solidFill>
                  <a:prstDash val="solid"/>
                </a:ln>
                <a:solidFill>
                  <a:schemeClr val="accent2">
                    <a:lumMod val="40000"/>
                    <a:lumOff val="60000"/>
                  </a:schemeClr>
                </a:solidFill>
                <a:ea typeface="Calibri" pitchFamily="34" charset="0"/>
                <a:cs typeface="Cordia New" pitchFamily="34" charset="-34"/>
                <a:sym typeface="Symbol" pitchFamily="18" charset="2"/>
              </a:rPr>
              <a:t>” </a:t>
            </a:r>
            <a:r>
              <a:rPr lang="en-CA" sz="2400" b="1" dirty="0" smtClean="0">
                <a:ln w="18415" cmpd="sng">
                  <a:noFill/>
                  <a:prstDash val="solid"/>
                </a:ln>
                <a:ea typeface="Calibri" pitchFamily="34" charset="0"/>
                <a:cs typeface="Cordia New" pitchFamily="34" charset="-34"/>
                <a:sym typeface="Symbol" pitchFamily="18" charset="2"/>
              </a:rPr>
              <a:t>developed from shock decompression can be divided into two types:</a:t>
            </a:r>
            <a:r>
              <a:rPr lang="en-CA" sz="2400" b="1" i="1" dirty="0" smtClean="0">
                <a:solidFill>
                  <a:schemeClr val="accent5"/>
                </a:solidFill>
                <a:ea typeface="Calibri" pitchFamily="34" charset="0"/>
                <a:cs typeface="Cordia New" pitchFamily="34" charset="-34"/>
                <a:sym typeface="Symbol" pitchFamily="18" charset="2"/>
              </a:rPr>
              <a:t>	</a:t>
            </a:r>
          </a:p>
        </p:txBody>
      </p:sp>
      <p:sp>
        <p:nvSpPr>
          <p:cNvPr id="1036" name="Rectangle 12"/>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900" b="0" i="0" u="none" strike="noStrike" cap="none" normalizeH="0" baseline="0" smtClean="0">
                <a:ln>
                  <a:noFill/>
                </a:ln>
                <a:solidFill>
                  <a:schemeClr val="tx1"/>
                </a:solidFill>
                <a:effectLst/>
                <a:latin typeface="Arial" pitchFamily="34" charset="0"/>
                <a:cs typeface="Arial" pitchFamily="34" charset="0"/>
              </a:rPr>
              <a:t> </a:t>
            </a: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Placeholder 2"/>
          <p:cNvSpPr txBox="1">
            <a:spLocks/>
          </p:cNvSpPr>
          <p:nvPr/>
        </p:nvSpPr>
        <p:spPr>
          <a:xfrm>
            <a:off x="-152400" y="1905000"/>
            <a:ext cx="6477000" cy="4148828"/>
          </a:xfrm>
          <a:prstGeom prst="rect">
            <a:avLst/>
          </a:prstGeom>
        </p:spPr>
        <p:txBody>
          <a:bodyPr vert="horz" wrap="square" lIns="0" tIns="0" rIns="0" bIns="0" rtlCol="0">
            <a:spAutoFit/>
          </a:bodyPr>
          <a:lstStyle/>
          <a:p>
            <a:pPr marL="396875" marR="0" lvl="0" indent="-396875" algn="l" defTabSz="914363" rtl="0" eaLnBrk="0" fontAlgn="base" latinLnBrk="0" hangingPunct="0">
              <a:lnSpc>
                <a:spcPct val="90000"/>
              </a:lnSpc>
              <a:spcBef>
                <a:spcPct val="0"/>
              </a:spcBef>
              <a:spcAft>
                <a:spcPct val="0"/>
              </a:spcAft>
              <a:buClrTx/>
              <a:buSzTx/>
              <a:buFontTx/>
              <a:buNone/>
              <a:tabLst/>
              <a:defRPr/>
            </a:pPr>
            <a:r>
              <a:rPr kumimoji="0" lang="en-CA" sz="2800" b="1" i="0" u="none" strike="noStrike" kern="1200" cap="none" spc="0" normalizeH="0" baseline="0" noProof="0" dirty="0" smtClean="0">
                <a:ln>
                  <a:noFill/>
                </a:ln>
                <a:solidFill>
                  <a:schemeClr val="accent5"/>
                </a:solidFill>
                <a:effectLst/>
                <a:uLnTx/>
                <a:uFillTx/>
                <a:latin typeface="+mn-lt"/>
                <a:ea typeface="Calibri" pitchFamily="34" charset="0"/>
                <a:cs typeface="Cordia New" pitchFamily="34" charset="-34"/>
                <a:sym typeface="Symbol" pitchFamily="18" charset="2"/>
              </a:rPr>
              <a:t>     </a:t>
            </a:r>
            <a:r>
              <a:rPr kumimoji="0" lang="en-CA" sz="2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Calibri" pitchFamily="34" charset="0"/>
                <a:cs typeface="Cordia New" pitchFamily="34" charset="-34"/>
                <a:sym typeface="Symbol" pitchFamily="18" charset="2"/>
              </a:rPr>
              <a:t>	</a:t>
            </a:r>
            <a:endParaRPr kumimoji="0" lang="en-CA" sz="2400" b="1" i="1" u="none" strike="noStrike" kern="1200" cap="none" spc="0" normalizeH="0" baseline="0" noProof="0" dirty="0" smtClean="0">
              <a:ln>
                <a:noFill/>
              </a:ln>
              <a:solidFill>
                <a:srgbClr val="FF99FF"/>
              </a:solidFill>
              <a:effectLst/>
              <a:uLnTx/>
              <a:uFillTx/>
              <a:latin typeface="+mn-lt"/>
              <a:ea typeface="Calibri" pitchFamily="34" charset="0"/>
              <a:cs typeface="Cordia New" pitchFamily="34" charset="-34"/>
              <a:sym typeface="Symbol" pitchFamily="18" charset="2"/>
            </a:endParaRPr>
          </a:p>
          <a:p>
            <a:pPr marL="396875" marR="0" lvl="0" indent="-396875" algn="l" defTabSz="914363" rtl="0" eaLnBrk="0" fontAlgn="base" latinLnBrk="0" hangingPunct="0">
              <a:lnSpc>
                <a:spcPct val="90000"/>
              </a:lnSpc>
              <a:spcBef>
                <a:spcPct val="0"/>
              </a:spcBef>
              <a:spcAft>
                <a:spcPct val="0"/>
              </a:spcAft>
              <a:buClrTx/>
              <a:buSzTx/>
              <a:buFontTx/>
              <a:buNone/>
              <a:tabLst/>
              <a:defRPr/>
            </a:pPr>
            <a:r>
              <a:rPr kumimoji="0" lang="en-CA" sz="2400" b="1" i="1" u="none" strike="noStrike" kern="1200" cap="none" spc="0" normalizeH="0" baseline="0" noProof="0" dirty="0" smtClean="0">
                <a:ln>
                  <a:noFill/>
                </a:ln>
                <a:solidFill>
                  <a:schemeClr val="accent1"/>
                </a:solidFill>
                <a:effectLst/>
                <a:uLnTx/>
                <a:uFillTx/>
                <a:latin typeface="+mn-lt"/>
                <a:ea typeface="Calibri" pitchFamily="34" charset="0"/>
                <a:cs typeface="Cordia New" pitchFamily="34" charset="-34"/>
                <a:sym typeface="Symbol" pitchFamily="18" charset="2"/>
              </a:rPr>
              <a:t>	1.  Release Adiabatic Energy</a:t>
            </a:r>
          </a:p>
          <a:p>
            <a:pPr marL="1258888" marR="0" lvl="2" indent="-344488" algn="l" defTabSz="914363" rtl="0" eaLnBrk="1" fontAlgn="auto" latinLnBrk="0" hangingPunct="1">
              <a:lnSpc>
                <a:spcPct val="90000"/>
              </a:lnSpc>
              <a:spcBef>
                <a:spcPct val="20000"/>
              </a:spcBef>
              <a:spcAft>
                <a:spcPts val="0"/>
              </a:spcAft>
              <a:buClrTx/>
              <a:buSzTx/>
              <a:buFontTx/>
              <a:buBlip>
                <a:blip r:embed="rId4"/>
              </a:buBlip>
              <a:tabLst/>
              <a:defRPr/>
            </a:pPr>
            <a:r>
              <a:rPr lang="en-US" sz="2200" dirty="0" smtClean="0"/>
              <a:t>E</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nergy</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gives back to the shock </a:t>
            </a:r>
          </a:p>
          <a:p>
            <a:pPr marL="1258888" marR="0" lvl="2" indent="-344488" algn="l" defTabSz="914363" rtl="0" eaLnBrk="1" fontAlgn="auto" latinLnBrk="0" hangingPunct="1">
              <a:lnSpc>
                <a:spcPct val="90000"/>
              </a:lnSpc>
              <a:spcBef>
                <a:spcPct val="20000"/>
              </a:spcBef>
              <a:spcAft>
                <a:spcPts val="0"/>
              </a:spcAft>
              <a:buClrTx/>
              <a:buSzTx/>
              <a:buFontTx/>
              <a:buBlip>
                <a:blip r:embed="rId4"/>
              </a:buBlip>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Approximately identical to the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Hugoniot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lang="en-US" sz="2200" dirty="0" smtClean="0"/>
              <a:t>Curve</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0" fontAlgn="base" latinLnBrk="0" hangingPunct="0">
              <a:lnSpc>
                <a:spcPct val="90000"/>
              </a:lnSpc>
              <a:spcBef>
                <a:spcPct val="0"/>
              </a:spcBef>
              <a:spcAft>
                <a:spcPct val="0"/>
              </a:spcAft>
              <a:buClrTx/>
              <a:buSzTx/>
              <a:buFontTx/>
              <a:buNone/>
              <a:tabLst/>
              <a:defRPr/>
            </a:pPr>
            <a:endParaRPr kumimoji="0" lang="en-CA" sz="2400" b="1" i="1" u="none" strike="noStrike" kern="1200" cap="none" spc="0" normalizeH="0" baseline="0" noProof="0" dirty="0" smtClean="0">
              <a:ln>
                <a:noFill/>
              </a:ln>
              <a:solidFill>
                <a:schemeClr val="accent5"/>
              </a:solidFill>
              <a:effectLst/>
              <a:uLnTx/>
              <a:uFillTx/>
              <a:latin typeface="+mn-lt"/>
              <a:ea typeface="Calibri" pitchFamily="34" charset="0"/>
              <a:cs typeface="Cordia New" pitchFamily="34" charset="-34"/>
              <a:sym typeface="Symbol" pitchFamily="18" charset="2"/>
            </a:endParaRPr>
          </a:p>
          <a:p>
            <a:pPr marL="396875" marR="0" lvl="0" indent="-396875" algn="l" defTabSz="914363" rtl="0" eaLnBrk="0" fontAlgn="base" latinLnBrk="0" hangingPunct="0">
              <a:lnSpc>
                <a:spcPct val="90000"/>
              </a:lnSpc>
              <a:spcBef>
                <a:spcPct val="0"/>
              </a:spcBef>
              <a:spcAft>
                <a:spcPct val="0"/>
              </a:spcAft>
              <a:buClrTx/>
              <a:buSzTx/>
              <a:buFontTx/>
              <a:buNone/>
              <a:tabLst/>
              <a:defRPr/>
            </a:pPr>
            <a:r>
              <a:rPr kumimoji="0" lang="en-CA" sz="2400" b="1" i="1" u="none" strike="noStrike" kern="1200" cap="none" spc="0" normalizeH="0" baseline="0" noProof="0" dirty="0" smtClean="0">
                <a:ln>
                  <a:noFill/>
                </a:ln>
                <a:solidFill>
                  <a:schemeClr val="accent5"/>
                </a:solidFill>
                <a:effectLst/>
                <a:uLnTx/>
                <a:uFillTx/>
                <a:latin typeface="+mn-lt"/>
                <a:ea typeface="Calibri" pitchFamily="34" charset="0"/>
                <a:cs typeface="Cordia New" pitchFamily="34" charset="-34"/>
                <a:sym typeface="Symbol" pitchFamily="18" charset="2"/>
              </a:rPr>
              <a:t>	2.  Waste Shock Heat</a:t>
            </a:r>
            <a:endParaRPr kumimoji="0" lang="en-US" sz="2400" b="0" i="0" u="none" strike="noStrike" kern="1200" cap="none" spc="0" normalizeH="0" baseline="0" noProof="0" dirty="0" smtClean="0">
              <a:ln>
                <a:noFill/>
              </a:ln>
              <a:solidFill>
                <a:schemeClr val="accent5"/>
              </a:solidFill>
              <a:effectLst/>
              <a:uLnTx/>
              <a:uFillTx/>
              <a:latin typeface="+mn-lt"/>
              <a:ea typeface="+mn-ea"/>
              <a:cs typeface="+mn-cs"/>
            </a:endParaRPr>
          </a:p>
          <a:p>
            <a:pPr marL="1258888" marR="0" lvl="2" indent="-344488" algn="l" defTabSz="914363" rtl="0" eaLnBrk="1" fontAlgn="auto" latinLnBrk="0" hangingPunct="1">
              <a:lnSpc>
                <a:spcPct val="90000"/>
              </a:lnSpc>
              <a:spcBef>
                <a:spcPct val="20000"/>
              </a:spcBef>
              <a:spcAft>
                <a:spcPts val="0"/>
              </a:spcAft>
              <a:buClrTx/>
              <a:buSzTx/>
              <a:buFontTx/>
              <a:buBlip>
                <a:blip r:embed="rId4"/>
              </a:buBlip>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Irreversible energy deposited in shocked material</a:t>
            </a:r>
          </a:p>
          <a:p>
            <a:pPr marL="1258888" marR="0" lvl="2" indent="-344488" algn="l" defTabSz="914363" rtl="0" eaLnBrk="1" fontAlgn="auto" latinLnBrk="0" hangingPunct="1">
              <a:lnSpc>
                <a:spcPct val="90000"/>
              </a:lnSpc>
              <a:spcBef>
                <a:spcPct val="20000"/>
              </a:spcBef>
              <a:spcAft>
                <a:spcPts val="0"/>
              </a:spcAft>
              <a:buClrTx/>
              <a:buSzTx/>
              <a:buFontTx/>
              <a:buBlip>
                <a:blip r:embed="rId4"/>
              </a:buBlip>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Raises temperature of the volume element</a:t>
            </a:r>
          </a:p>
          <a:p>
            <a:pPr marL="396875" marR="0" lvl="0" indent="-396875" algn="l" defTabSz="914363" rtl="0" eaLnBrk="0" fontAlgn="base" latinLnBrk="0" hangingPunct="0">
              <a:lnSpc>
                <a:spcPct val="90000"/>
              </a:lnSpc>
              <a:spcBef>
                <a:spcPct val="0"/>
              </a:spcBef>
              <a:spcAft>
                <a:spcPct val="0"/>
              </a:spcAft>
              <a:buClrTx/>
              <a:buSzTx/>
              <a:buFontTx/>
              <a:buNone/>
              <a:tabLst/>
              <a:defRPr/>
            </a:pPr>
            <a:endParaRPr kumimoji="0" lang="en-CA" sz="2400" b="1" i="1" u="none" strike="noStrike" kern="1200" cap="none" spc="0" normalizeH="0" baseline="0" noProof="0" dirty="0" smtClean="0">
              <a:ln>
                <a:noFill/>
              </a:ln>
              <a:solidFill>
                <a:schemeClr val="accent5"/>
              </a:solidFill>
              <a:effectLst/>
              <a:uLnTx/>
              <a:uFillTx/>
              <a:latin typeface="+mn-lt"/>
              <a:ea typeface="Calibri" pitchFamily="34" charset="0"/>
              <a:cs typeface="Cordia New" pitchFamily="34" charset="-34"/>
              <a:sym typeface="Symbol" pitchFamily="18" charset="2"/>
            </a:endParaRPr>
          </a:p>
          <a:p>
            <a:pPr marL="396875" marR="0" lvl="0" indent="-396875" algn="l" defTabSz="914363" rtl="0" eaLnBrk="0" fontAlgn="base" latinLnBrk="0" hangingPunct="0">
              <a:lnSpc>
                <a:spcPct val="90000"/>
              </a:lnSpc>
              <a:spcBef>
                <a:spcPct val="0"/>
              </a:spcBef>
              <a:spcAft>
                <a:spcPct val="0"/>
              </a:spcAft>
              <a:buClrTx/>
              <a:buSzTx/>
              <a:buFontTx/>
              <a:buNone/>
              <a:tabLst/>
              <a:defRPr/>
            </a:pPr>
            <a:endParaRPr kumimoji="0" lang="en-CA" sz="2400" b="1" i="1" u="none" strike="noStrike" kern="1200" cap="none" spc="0" normalizeH="0" baseline="0" noProof="0" dirty="0" smtClean="0">
              <a:ln>
                <a:noFill/>
              </a:ln>
              <a:solidFill>
                <a:schemeClr val="accent5"/>
              </a:solidFill>
              <a:effectLst/>
              <a:uLnTx/>
              <a:uFillTx/>
              <a:latin typeface="+mn-lt"/>
              <a:ea typeface="Calibri" pitchFamily="34" charset="0"/>
              <a:cs typeface="Cordia New" pitchFamily="34" charset="-34"/>
              <a:sym typeface="Symbol" pitchFamily="18" charset="2"/>
            </a:endParaRPr>
          </a:p>
        </p:txBody>
      </p:sp>
      <p:pic>
        <p:nvPicPr>
          <p:cNvPr id="19" name="Picture 18" descr="Hugoniot Sketch.JPG"/>
          <p:cNvPicPr>
            <a:picLocks noChangeAspect="1"/>
          </p:cNvPicPr>
          <p:nvPr/>
        </p:nvPicPr>
        <p:blipFill>
          <a:blip r:embed="rId5" cstate="print"/>
          <a:stretch>
            <a:fillRect/>
          </a:stretch>
        </p:blipFill>
        <p:spPr>
          <a:xfrm>
            <a:off x="6172200" y="1905000"/>
            <a:ext cx="2743199" cy="3388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8517367" y="6260068"/>
            <a:ext cx="502064" cy="369332"/>
          </a:xfrm>
          <a:prstGeom prst="homePlate">
            <a:avLst/>
          </a:prstGeom>
          <a:solidFill>
            <a:srgbClr val="00B0F0"/>
          </a:solidFill>
          <a:ln>
            <a:solidFill>
              <a:schemeClr val="accent1"/>
            </a:solidFill>
          </a:ln>
        </p:spPr>
        <p:txBody>
          <a:bodyPr wrap="none" rtlCol="0" anchor="ctr">
            <a:spAutoFit/>
          </a:bodyPr>
          <a:lstStyle/>
          <a:p>
            <a:pPr algn="ct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5 </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1000"/>
                                        <p:tgtEl>
                                          <p:spTgt spid="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2"/>
          <p:cNvSpPr>
            <a:spLocks noGrp="1"/>
          </p:cNvSpPr>
          <p:nvPr>
            <p:ph type="body" sz="quarter" idx="10"/>
          </p:nvPr>
        </p:nvSpPr>
        <p:spPr>
          <a:xfrm>
            <a:off x="228600" y="4567771"/>
            <a:ext cx="4800600" cy="1680629"/>
          </a:xfrm>
          <a:ln/>
        </p:spPr>
        <p:style>
          <a:lnRef idx="1">
            <a:schemeClr val="accent1"/>
          </a:lnRef>
          <a:fillRef idx="2">
            <a:schemeClr val="accent1"/>
          </a:fillRef>
          <a:effectRef idx="1">
            <a:schemeClr val="accent1"/>
          </a:effectRef>
          <a:fontRef idx="minor">
            <a:schemeClr val="dk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lvl="0" algn="ctr" eaLnBrk="0" fontAlgn="base" hangingPunct="0">
              <a:lnSpc>
                <a:spcPct val="150000"/>
              </a:lnSpc>
              <a:spcBef>
                <a:spcPct val="0"/>
              </a:spcBef>
              <a:spcAft>
                <a:spcPct val="0"/>
              </a:spcAft>
              <a:buNone/>
            </a:pPr>
            <a:r>
              <a:rPr lang="en-CA" sz="2400" b="1" i="1" dirty="0" smtClean="0">
                <a:ln w="50800"/>
                <a:solidFill>
                  <a:schemeClr val="bg1">
                    <a:shade val="50000"/>
                  </a:schemeClr>
                </a:solidFill>
                <a:ea typeface="Calibri" pitchFamily="34" charset="0"/>
                <a:cs typeface="Cordia New" pitchFamily="34" charset="-34"/>
                <a:sym typeface="Symbol" pitchFamily="18" charset="2"/>
              </a:rPr>
              <a:t>Maximum impact pressure, </a:t>
            </a:r>
            <a:r>
              <a:rPr lang="en-CA" sz="2400" b="1" i="1" dirty="0" err="1" smtClean="0">
                <a:ln w="50800"/>
                <a:solidFill>
                  <a:schemeClr val="bg1">
                    <a:shade val="50000"/>
                  </a:schemeClr>
                </a:solidFill>
                <a:ea typeface="Calibri" pitchFamily="34" charset="0"/>
                <a:cs typeface="Cordia New" pitchFamily="34" charset="-34"/>
                <a:sym typeface="Symbol" pitchFamily="18" charset="2"/>
              </a:rPr>
              <a:t>P</a:t>
            </a:r>
            <a:r>
              <a:rPr lang="en-CA" sz="2400" b="1" i="1" baseline="-25000" dirty="0" err="1" smtClean="0">
                <a:ln w="50800"/>
                <a:solidFill>
                  <a:schemeClr val="bg1">
                    <a:shade val="50000"/>
                  </a:schemeClr>
                </a:solidFill>
                <a:ea typeface="Calibri" pitchFamily="34" charset="0"/>
                <a:cs typeface="Cordia New" pitchFamily="34" charset="-34"/>
                <a:sym typeface="Symbol" pitchFamily="18" charset="2"/>
              </a:rPr>
              <a:t>max</a:t>
            </a:r>
            <a:endParaRPr lang="en-CA" sz="2400" b="1" i="1" baseline="-25000" dirty="0" smtClean="0">
              <a:ln w="50800"/>
              <a:solidFill>
                <a:schemeClr val="bg1">
                  <a:shade val="50000"/>
                </a:schemeClr>
              </a:solidFill>
              <a:ea typeface="Calibri" pitchFamily="34" charset="0"/>
              <a:cs typeface="Cordia New" pitchFamily="34" charset="-34"/>
              <a:sym typeface="Symbol" pitchFamily="18" charset="2"/>
            </a:endParaRPr>
          </a:p>
          <a:p>
            <a:pPr lvl="0" algn="ctr" eaLnBrk="0" fontAlgn="base" hangingPunct="0">
              <a:lnSpc>
                <a:spcPct val="150000"/>
              </a:lnSpc>
              <a:spcBef>
                <a:spcPct val="0"/>
              </a:spcBef>
              <a:spcAft>
                <a:spcPct val="0"/>
              </a:spcAft>
              <a:buNone/>
            </a:pPr>
            <a:r>
              <a:rPr lang="en-CA" sz="2400" b="1" i="1" dirty="0" smtClean="0">
                <a:ln w="50800"/>
                <a:solidFill>
                  <a:schemeClr val="bg1">
                    <a:shade val="50000"/>
                  </a:schemeClr>
                </a:solidFill>
                <a:ea typeface="Calibri" pitchFamily="34" charset="0"/>
                <a:cs typeface="Cordia New" pitchFamily="34" charset="-34"/>
                <a:sym typeface="Symbol" pitchFamily="18" charset="2"/>
              </a:rPr>
              <a:t>Shock attenuation</a:t>
            </a:r>
          </a:p>
          <a:p>
            <a:pPr lvl="0" algn="ctr" eaLnBrk="0" fontAlgn="base" hangingPunct="0">
              <a:lnSpc>
                <a:spcPct val="150000"/>
              </a:lnSpc>
              <a:spcBef>
                <a:spcPct val="0"/>
              </a:spcBef>
              <a:spcAft>
                <a:spcPct val="0"/>
              </a:spcAft>
              <a:buNone/>
            </a:pPr>
            <a:r>
              <a:rPr lang="en-CA" sz="2400" b="1" i="1" dirty="0" smtClean="0">
                <a:ln w="50800"/>
                <a:solidFill>
                  <a:schemeClr val="bg1">
                    <a:shade val="50000"/>
                  </a:schemeClr>
                </a:solidFill>
                <a:ea typeface="Calibri" pitchFamily="34" charset="0"/>
                <a:cs typeface="Cordia New" pitchFamily="34" charset="-34"/>
                <a:sym typeface="Symbol" pitchFamily="18" charset="2"/>
              </a:rPr>
              <a:t>Waste shock heat</a:t>
            </a:r>
          </a:p>
        </p:txBody>
      </p:sp>
      <p:grpSp>
        <p:nvGrpSpPr>
          <p:cNvPr id="41" name="Group 40"/>
          <p:cNvGrpSpPr/>
          <p:nvPr/>
        </p:nvGrpSpPr>
        <p:grpSpPr>
          <a:xfrm>
            <a:off x="438151" y="1076094"/>
            <a:ext cx="4381499" cy="2057400"/>
            <a:chOff x="190501" y="946686"/>
            <a:chExt cx="3924299" cy="2057400"/>
          </a:xfrm>
        </p:grpSpPr>
        <p:sp>
          <p:nvSpPr>
            <p:cNvPr id="37" name="Rounded Rectangle 36"/>
            <p:cNvSpPr/>
            <p:nvPr/>
          </p:nvSpPr>
          <p:spPr bwMode="auto">
            <a:xfrm>
              <a:off x="228600" y="946686"/>
              <a:ext cx="3886200" cy="2057400"/>
            </a:xfrm>
            <a:prstGeom prst="roundRect">
              <a:avLst>
                <a:gd name="adj" fmla="val 12901"/>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CA" sz="2300" b="1"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40" name="Group 39"/>
            <p:cNvGrpSpPr/>
            <p:nvPr/>
          </p:nvGrpSpPr>
          <p:grpSpPr>
            <a:xfrm>
              <a:off x="190501" y="990600"/>
              <a:ext cx="3894015" cy="1821847"/>
              <a:chOff x="3584039" y="2774169"/>
              <a:chExt cx="4114431" cy="2143330"/>
            </a:xfrm>
          </p:grpSpPr>
          <p:sp>
            <p:nvSpPr>
              <p:cNvPr id="31" name="Rectangle 30"/>
              <p:cNvSpPr/>
              <p:nvPr/>
            </p:nvSpPr>
            <p:spPr>
              <a:xfrm>
                <a:off x="4217056" y="2774169"/>
                <a:ext cx="2848396" cy="543130"/>
              </a:xfrm>
              <a:prstGeom prst="rect">
                <a:avLst/>
              </a:prstGeom>
            </p:spPr>
            <p:txBody>
              <a:bodyPr wrap="none">
                <a:spAutoFit/>
              </a:bodyPr>
              <a:lstStyle/>
              <a:p>
                <a:pPr lvl="0" algn="ctr" eaLnBrk="0" fontAlgn="base" hangingPunct="0">
                  <a:spcBef>
                    <a:spcPct val="0"/>
                  </a:spcBef>
                  <a:spcAft>
                    <a:spcPct val="0"/>
                  </a:spcAft>
                </a:pPr>
                <a:r>
                  <a:rPr lang="en-CA" sz="2400" b="1" dirty="0" err="1" smtClean="0">
                    <a:solidFill>
                      <a:schemeClr val="accent5"/>
                    </a:solidFill>
                    <a:ea typeface="Calibri" pitchFamily="34" charset="0"/>
                    <a:cs typeface="Cordia New" pitchFamily="34" charset="-34"/>
                    <a:sym typeface="Symbol" pitchFamily="18" charset="2"/>
                  </a:rPr>
                  <a:t>Hugoniot</a:t>
                </a:r>
                <a:r>
                  <a:rPr lang="en-CA" sz="2400" b="1" dirty="0" smtClean="0">
                    <a:solidFill>
                      <a:schemeClr val="accent5"/>
                    </a:solidFill>
                    <a:ea typeface="Calibri" pitchFamily="34" charset="0"/>
                    <a:cs typeface="Cordia New" pitchFamily="34" charset="-34"/>
                    <a:sym typeface="Symbol" pitchFamily="18" charset="2"/>
                  </a:rPr>
                  <a:t> Equations</a:t>
                </a:r>
              </a:p>
            </p:txBody>
          </p:sp>
          <p:sp>
            <p:nvSpPr>
              <p:cNvPr id="32" name="Rectangle 31"/>
              <p:cNvSpPr/>
              <p:nvPr/>
            </p:nvSpPr>
            <p:spPr>
              <a:xfrm>
                <a:off x="4856037" y="3889102"/>
                <a:ext cx="1570434" cy="434504"/>
              </a:xfrm>
              <a:prstGeom prst="rect">
                <a:avLst/>
              </a:prstGeom>
            </p:spPr>
            <p:txBody>
              <a:bodyPr wrap="none">
                <a:spAutoFit/>
              </a:bodyPr>
              <a:lstStyle/>
              <a:p>
                <a:pPr lvl="0" algn="ctr" eaLnBrk="0" fontAlgn="base" hangingPunct="0">
                  <a:spcBef>
                    <a:spcPct val="0"/>
                  </a:spcBef>
                  <a:spcAft>
                    <a:spcPct val="0"/>
                  </a:spcAft>
                </a:pPr>
                <a:r>
                  <a:rPr lang="en-CA" b="1" i="1" dirty="0" smtClean="0">
                    <a:latin typeface="Calibri" pitchFamily="34" charset="0"/>
                    <a:ea typeface="Calibri" pitchFamily="34" charset="0"/>
                    <a:cs typeface="Cordia New" pitchFamily="34" charset="-34"/>
                    <a:sym typeface="Symbol" pitchFamily="18" charset="2"/>
                  </a:rPr>
                  <a:t>U</a:t>
                </a:r>
                <a:r>
                  <a:rPr lang="en-CA" b="1" i="1" baseline="-30000" dirty="0" smtClean="0">
                    <a:latin typeface="Calibri" pitchFamily="34" charset="0"/>
                    <a:ea typeface="Calibri" pitchFamily="34" charset="0"/>
                    <a:cs typeface="Cordia New" pitchFamily="34" charset="-34"/>
                    <a:sym typeface="Symbol" pitchFamily="18" charset="2"/>
                  </a:rPr>
                  <a:t>s</a:t>
                </a:r>
                <a:r>
                  <a:rPr lang="en-CA" b="1" dirty="0" smtClean="0">
                    <a:latin typeface="Calibri" pitchFamily="34" charset="0"/>
                    <a:ea typeface="Calibri" pitchFamily="34" charset="0"/>
                    <a:cs typeface="Cordia New" pitchFamily="34" charset="-34"/>
                    <a:sym typeface="Symbol" pitchFamily="18" charset="2"/>
                  </a:rPr>
                  <a:t>  =  C</a:t>
                </a:r>
                <a:r>
                  <a:rPr lang="en-CA" b="1" baseline="-30000" dirty="0" smtClean="0">
                    <a:latin typeface="Calibri" pitchFamily="34" charset="0"/>
                    <a:ea typeface="Calibri" pitchFamily="34" charset="0"/>
                    <a:cs typeface="Cordia New" pitchFamily="34" charset="-34"/>
                    <a:sym typeface="Symbol" pitchFamily="18" charset="2"/>
                  </a:rPr>
                  <a:t>0</a:t>
                </a:r>
                <a:r>
                  <a:rPr lang="en-CA" b="1" dirty="0" smtClean="0">
                    <a:latin typeface="Calibri" pitchFamily="34" charset="0"/>
                    <a:ea typeface="Calibri" pitchFamily="34" charset="0"/>
                    <a:cs typeface="Cordia New" pitchFamily="34" charset="-34"/>
                    <a:sym typeface="Symbol" pitchFamily="18" charset="2"/>
                  </a:rPr>
                  <a:t> + </a:t>
                </a:r>
                <a:r>
                  <a:rPr lang="en-CA" b="1" dirty="0" err="1" smtClean="0">
                    <a:latin typeface="Calibri" pitchFamily="34" charset="0"/>
                    <a:ea typeface="Calibri" pitchFamily="34" charset="0"/>
                    <a:cs typeface="Cordia New" pitchFamily="34" charset="-34"/>
                    <a:sym typeface="Symbol" pitchFamily="18" charset="2"/>
                  </a:rPr>
                  <a:t>S</a:t>
                </a:r>
                <a:r>
                  <a:rPr lang="en-CA" b="1" i="1" dirty="0" err="1" smtClean="0">
                    <a:latin typeface="Calibri" pitchFamily="34" charset="0"/>
                    <a:ea typeface="Calibri" pitchFamily="34" charset="0"/>
                    <a:cs typeface="Cordia New" pitchFamily="34" charset="-34"/>
                    <a:sym typeface="Symbol" pitchFamily="18" charset="2"/>
                  </a:rPr>
                  <a:t>U</a:t>
                </a:r>
                <a:r>
                  <a:rPr lang="en-CA" b="1" i="1" baseline="-30000" dirty="0" err="1" smtClean="0">
                    <a:latin typeface="Calibri" pitchFamily="34" charset="0"/>
                    <a:ea typeface="Calibri" pitchFamily="34" charset="0"/>
                    <a:cs typeface="Cordia New" pitchFamily="34" charset="-34"/>
                    <a:sym typeface="Symbol" pitchFamily="18" charset="2"/>
                  </a:rPr>
                  <a:t>p</a:t>
                </a:r>
                <a:endParaRPr lang="en-CA" b="1" i="1" dirty="0" smtClean="0">
                  <a:latin typeface="Calibri" pitchFamily="34" charset="0"/>
                  <a:ea typeface="Calibri" pitchFamily="34" charset="0"/>
                  <a:cs typeface="Cordia New" pitchFamily="34" charset="-34"/>
                  <a:sym typeface="Symbol" pitchFamily="18" charset="2"/>
                </a:endParaRPr>
              </a:p>
            </p:txBody>
          </p:sp>
          <p:sp>
            <p:nvSpPr>
              <p:cNvPr id="33" name="Rectangle 32"/>
              <p:cNvSpPr/>
              <p:nvPr/>
            </p:nvSpPr>
            <p:spPr>
              <a:xfrm>
                <a:off x="4359601" y="3383769"/>
                <a:ext cx="2563304" cy="543130"/>
              </a:xfrm>
              <a:prstGeom prst="rect">
                <a:avLst/>
              </a:prstGeom>
            </p:spPr>
            <p:txBody>
              <a:bodyPr wrap="none">
                <a:spAutoFit/>
              </a:bodyPr>
              <a:lstStyle/>
              <a:p>
                <a:pPr lvl="0" algn="ctr" eaLnBrk="0" fontAlgn="base" hangingPunct="0">
                  <a:spcBef>
                    <a:spcPct val="0"/>
                  </a:spcBef>
                  <a:spcAft>
                    <a:spcPct val="0"/>
                  </a:spcAft>
                </a:pPr>
                <a:r>
                  <a:rPr lang="en-CA" sz="2400" b="1" dirty="0" smtClean="0">
                    <a:solidFill>
                      <a:schemeClr val="accent5"/>
                    </a:solidFill>
                    <a:ea typeface="Calibri" pitchFamily="34" charset="0"/>
                    <a:cs typeface="Cordia New" pitchFamily="34" charset="-34"/>
                    <a:sym typeface="Symbol" pitchFamily="18" charset="2"/>
                  </a:rPr>
                  <a:t>Equation of state </a:t>
                </a:r>
              </a:p>
            </p:txBody>
          </p:sp>
          <p:sp>
            <p:nvSpPr>
              <p:cNvPr id="38" name="Rectangle 37"/>
              <p:cNvSpPr/>
              <p:nvPr/>
            </p:nvSpPr>
            <p:spPr>
              <a:xfrm>
                <a:off x="3584039" y="4374369"/>
                <a:ext cx="4114431" cy="543130"/>
              </a:xfrm>
              <a:prstGeom prst="rect">
                <a:avLst/>
              </a:prstGeom>
            </p:spPr>
            <p:txBody>
              <a:bodyPr wrap="none">
                <a:spAutoFit/>
              </a:bodyPr>
              <a:lstStyle/>
              <a:p>
                <a:pPr lvl="0" algn="ctr" eaLnBrk="0" fontAlgn="base" hangingPunct="0">
                  <a:spcBef>
                    <a:spcPct val="0"/>
                  </a:spcBef>
                  <a:spcAft>
                    <a:spcPct val="0"/>
                  </a:spcAft>
                </a:pPr>
                <a:r>
                  <a:rPr lang="en-CA" sz="2400" b="1" dirty="0" smtClean="0">
                    <a:solidFill>
                      <a:schemeClr val="accent5"/>
                    </a:solidFill>
                    <a:ea typeface="Calibri" pitchFamily="34" charset="0"/>
                    <a:cs typeface="Cordia New" pitchFamily="34" charset="-34"/>
                    <a:sym typeface="Symbol" pitchFamily="18" charset="2"/>
                  </a:rPr>
                  <a:t>Planar impact approximation</a:t>
                </a:r>
              </a:p>
            </p:txBody>
          </p:sp>
        </p:grpSp>
      </p:grpSp>
      <p:sp>
        <p:nvSpPr>
          <p:cNvPr id="5"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Shock Pressure Calculations</a:t>
            </a:r>
            <a:endParaRPr kumimoji="0" lang="en-US" sz="3600" b="1" i="0" u="none" strike="noStrike" kern="1200" cap="none" spc="-150" normalizeH="0" baseline="0" noProof="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uLnTx/>
              <a:uFillTx/>
              <a:latin typeface="Helvetica" pitchFamily="34" charset="0"/>
              <a:ea typeface="+mn-ea"/>
              <a:cs typeface="Arial" charset="0"/>
            </a:endParaRPr>
          </a:p>
        </p:txBody>
      </p:sp>
      <p:sp>
        <p:nvSpPr>
          <p:cNvPr id="45" name="Rounded Rectangle 44"/>
          <p:cNvSpPr/>
          <p:nvPr/>
        </p:nvSpPr>
        <p:spPr bwMode="auto">
          <a:xfrm>
            <a:off x="4648200" y="2667000"/>
            <a:ext cx="4338961" cy="2057400"/>
          </a:xfrm>
          <a:prstGeom prst="roundRect">
            <a:avLst>
              <a:gd name="adj" fmla="val 12901"/>
            </a:avLst>
          </a:prstGeom>
          <a:solidFill>
            <a:srgbClr val="92D050"/>
          </a:solidFill>
          <a:ln>
            <a:solidFill>
              <a:srgbClr val="008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CA" sz="23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Right Arrow 42"/>
          <p:cNvSpPr/>
          <p:nvPr/>
        </p:nvSpPr>
        <p:spPr bwMode="auto">
          <a:xfrm rot="5400000">
            <a:off x="2367224" y="3751034"/>
            <a:ext cx="523352" cy="342900"/>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CA"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Text Placeholder 2"/>
          <p:cNvSpPr txBox="1">
            <a:spLocks/>
          </p:cNvSpPr>
          <p:nvPr/>
        </p:nvSpPr>
        <p:spPr>
          <a:xfrm>
            <a:off x="937260" y="3202257"/>
            <a:ext cx="3383280" cy="246221"/>
          </a:xfrm>
          <a:prstGeom prst="rect">
            <a:avLst/>
          </a:prstGeom>
          <a:ln w="57150" cmpd="thickThin">
            <a:noFill/>
            <a:bevel/>
          </a:ln>
        </p:spPr>
        <p:txBody>
          <a:bodyPr vert="horz" wrap="square" lIns="0" tIns="0" rIns="0" bIns="0" rtlCol="0" anchor="ctr">
            <a:spAutoFit/>
          </a:bodyPr>
          <a:lstStyle/>
          <a:p>
            <a:pPr marL="396875" lvl="0" indent="-396875" defTabSz="914363" eaLnBrk="0" fontAlgn="base" hangingPunct="0">
              <a:spcBef>
                <a:spcPct val="0"/>
              </a:spcBef>
              <a:spcAft>
                <a:spcPct val="0"/>
              </a:spcAft>
              <a:defRPr/>
            </a:pPr>
            <a:r>
              <a:rPr lang="en-CA" sz="1600" i="1" dirty="0" smtClean="0">
                <a:ea typeface="Calibri" pitchFamily="34" charset="0"/>
                <a:cs typeface="Cordia New" pitchFamily="34" charset="-34"/>
                <a:sym typeface="Symbol" pitchFamily="18" charset="2"/>
              </a:rPr>
              <a:t>Ahrens and O’Keefe 1977, </a:t>
            </a:r>
            <a:r>
              <a:rPr lang="en-CA" sz="1600" i="1" dirty="0" err="1" smtClean="0">
                <a:ea typeface="Calibri" pitchFamily="34" charset="0"/>
                <a:cs typeface="Cordia New" pitchFamily="34" charset="-34"/>
                <a:sym typeface="Symbol" pitchFamily="18" charset="2"/>
              </a:rPr>
              <a:t>Melosh</a:t>
            </a:r>
            <a:r>
              <a:rPr lang="en-CA" sz="1600" i="1" dirty="0" smtClean="0">
                <a:ea typeface="Calibri" pitchFamily="34" charset="0"/>
                <a:cs typeface="Cordia New" pitchFamily="34" charset="-34"/>
                <a:sym typeface="Symbol" pitchFamily="18" charset="2"/>
              </a:rPr>
              <a:t> 1989</a:t>
            </a:r>
            <a:endParaRPr kumimoji="0" lang="en-CA" sz="1600" b="0" i="1" u="none" strike="noStrike" kern="1200" cap="none" spc="0" normalizeH="0" baseline="0" noProof="0" dirty="0" smtClean="0">
              <a:ln>
                <a:noFill/>
              </a:ln>
              <a:solidFill>
                <a:schemeClr val="tx1"/>
              </a:solidFill>
              <a:effectLst/>
              <a:uLnTx/>
              <a:uFillTx/>
              <a:latin typeface="+mn-lt"/>
              <a:ea typeface="Calibri" pitchFamily="34" charset="0"/>
              <a:cs typeface="Cordia New" pitchFamily="34" charset="-34"/>
              <a:sym typeface="Symbol" pitchFamily="18" charset="2"/>
            </a:endParaRPr>
          </a:p>
        </p:txBody>
      </p:sp>
      <p:graphicFrame>
        <p:nvGraphicFramePr>
          <p:cNvPr id="34" name="Table 33"/>
          <p:cNvGraphicFramePr>
            <a:graphicFrameLocks noGrp="1"/>
          </p:cNvGraphicFramePr>
          <p:nvPr/>
        </p:nvGraphicFramePr>
        <p:xfrm>
          <a:off x="4743946" y="2799090"/>
          <a:ext cx="4124960" cy="1793220"/>
        </p:xfrm>
        <a:graphic>
          <a:graphicData uri="http://schemas.openxmlformats.org/drawingml/2006/table">
            <a:tbl>
              <a:tblPr/>
              <a:tblGrid>
                <a:gridCol w="132854"/>
                <a:gridCol w="1018779"/>
                <a:gridCol w="1496978"/>
                <a:gridCol w="1370443"/>
                <a:gridCol w="105906"/>
              </a:tblGrid>
              <a:tr h="379710">
                <a:tc>
                  <a:txBody>
                    <a:bodyPr/>
                    <a:lstStyle/>
                    <a:p>
                      <a:pPr algn="l" fontAlgn="b"/>
                      <a:r>
                        <a:rPr lang="en-US" sz="1600" b="0" i="0" u="none" strike="noStrike" dirty="0">
                          <a:solidFill>
                            <a:schemeClr val="bg1"/>
                          </a:solidFill>
                          <a:latin typeface="Calibri"/>
                        </a:rPr>
                        <a:t> </a:t>
                      </a:r>
                    </a:p>
                  </a:txBody>
                  <a:tcPr marL="9525" marR="9525" marT="9525" marB="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ctr"/>
                      <a:r>
                        <a:rPr lang="en-US" sz="1800" b="1" i="1" u="none" strike="noStrike" dirty="0">
                          <a:solidFill>
                            <a:schemeClr val="bg1"/>
                          </a:solidFill>
                          <a:latin typeface="Calibri"/>
                        </a:rPr>
                        <a:t>Projectile parameters for </a:t>
                      </a:r>
                      <a:r>
                        <a:rPr lang="en-US" sz="1800" b="1" i="1" u="none" strike="noStrike" dirty="0" smtClean="0">
                          <a:solidFill>
                            <a:schemeClr val="bg1"/>
                          </a:solidFill>
                          <a:latin typeface="Calibri"/>
                        </a:rPr>
                        <a:t>Manicouagan</a:t>
                      </a:r>
                      <a:r>
                        <a:rPr lang="en-US" sz="1600" b="0" i="0" u="none" strike="noStrike" dirty="0">
                          <a:solidFill>
                            <a:schemeClr val="bg1"/>
                          </a:solidFill>
                          <a:latin typeface="Calibri"/>
                        </a:rPr>
                        <a:t> </a:t>
                      </a:r>
                    </a:p>
                  </a:txBody>
                  <a:tcPr marL="9525" marR="9525" marT="9525" marB="0">
                    <a:lnL>
                      <a:noFill/>
                    </a:lnL>
                    <a:lnR>
                      <a:noFill/>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pPr algn="ctr" fontAlgn="ctr"/>
                      <a:endParaRPr lang="en-US" sz="1600" b="0" i="0" u="none" strike="noStrike" dirty="0">
                        <a:solidFill>
                          <a:schemeClr val="bg1"/>
                        </a:solidFill>
                        <a:latin typeface="Calibri"/>
                      </a:endParaRPr>
                    </a:p>
                  </a:txBody>
                  <a:tcPr marL="9525" marR="9525" marT="9525" marB="0" anchor="ct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18517">
                <a:tc>
                  <a:txBody>
                    <a:bodyPr/>
                    <a:lstStyle/>
                    <a:p>
                      <a:pPr algn="l" fontAlgn="b"/>
                      <a:endParaRPr lang="en-US" sz="800" b="0" i="0" u="none" strike="noStrike">
                        <a:solidFill>
                          <a:schemeClr val="bg1"/>
                        </a:solidFill>
                        <a:latin typeface="Calibri"/>
                      </a:endParaRPr>
                    </a:p>
                  </a:txBody>
                  <a:tcPr marL="9525" marR="9525" marT="9525" marB="0" anchor="b">
                    <a:lnL w="1905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sz="800" dirty="0"/>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ctr"/>
                      <a:endParaRPr lang="en-US" sz="800" b="0" i="0" u="none" strike="noStrike" dirty="0">
                        <a:solidFill>
                          <a:schemeClr val="bg1"/>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en-US" sz="800" b="0" i="0" u="none" strike="noStrike">
                        <a:solidFill>
                          <a:schemeClr val="bg1"/>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chemeClr val="bg1"/>
                        </a:solidFill>
                        <a:latin typeface="Calibri"/>
                      </a:endParaRPr>
                    </a:p>
                  </a:txBody>
                  <a:tcPr marL="9525" marR="9525" marT="9525" marB="0" anchor="b">
                    <a:lnL>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r>
              <a:tr h="261631">
                <a:tc>
                  <a:txBody>
                    <a:bodyPr/>
                    <a:lstStyle/>
                    <a:p>
                      <a:pPr algn="l" fontAlgn="b"/>
                      <a:endParaRPr lang="en-US" sz="1800" b="0" i="1" u="none" strike="noStrike">
                        <a:solidFill>
                          <a:schemeClr val="bg1"/>
                        </a:solidFill>
                        <a:latin typeface="Calibri"/>
                      </a:endParaRPr>
                    </a:p>
                  </a:txBody>
                  <a:tcPr marL="9525" marR="9525" marT="9525" marB="0" anchor="b">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en-US" sz="1800" b="0" i="1" u="none" strike="noStrike" dirty="0">
                          <a:solidFill>
                            <a:schemeClr val="bg1"/>
                          </a:solidFill>
                          <a:latin typeface="Calibri"/>
                        </a:rPr>
                        <a:t>Projectile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800" b="0" i="1" u="none" strike="noStrike" dirty="0" smtClean="0">
                          <a:solidFill>
                            <a:schemeClr val="bg1"/>
                          </a:solidFill>
                          <a:latin typeface="Calibri"/>
                        </a:rPr>
                        <a:t>Type</a:t>
                      </a:r>
                      <a:endParaRPr lang="en-US" sz="1800" b="0" i="1" u="none" strike="noStrike" dirty="0">
                        <a:solidFill>
                          <a:schemeClr val="bg1"/>
                        </a:solidFill>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800" b="0" i="1" u="none" strike="noStrike" dirty="0" err="1" smtClean="0">
                          <a:solidFill>
                            <a:schemeClr val="bg1"/>
                          </a:solidFill>
                          <a:latin typeface="Calibri"/>
                        </a:rPr>
                        <a:t>Achondrite</a:t>
                      </a:r>
                      <a:endParaRPr lang="en-US" sz="1800" b="0" i="1" u="none" strike="noStrike" dirty="0">
                        <a:solidFill>
                          <a:schemeClr val="bg1"/>
                        </a:solidFill>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800" b="0" i="1" u="none" strike="noStrike" dirty="0">
                        <a:solidFill>
                          <a:schemeClr val="bg1"/>
                        </a:solidFill>
                        <a:latin typeface="Calibri"/>
                      </a:endParaRPr>
                    </a:p>
                  </a:txBody>
                  <a:tcPr marL="9525" marR="9525" marT="9525" marB="0" anchor="ctr">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61631">
                <a:tc>
                  <a:txBody>
                    <a:bodyPr/>
                    <a:lstStyle/>
                    <a:p>
                      <a:pPr algn="l" fontAlgn="b"/>
                      <a:endParaRPr lang="en-US" sz="1800" b="0" i="1" u="none" strike="noStrike">
                        <a:solidFill>
                          <a:schemeClr val="bg1"/>
                        </a:solidFill>
                        <a:latin typeface="Calibri"/>
                      </a:endParaRPr>
                    </a:p>
                  </a:txBody>
                  <a:tcPr marL="9525" marR="9525" marT="9525" marB="0" anchor="b">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endParaRPr lang="en-US" sz="1800" i="1" dirty="0"/>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800" b="0" i="1" u="none" strike="noStrike" dirty="0" smtClean="0">
                          <a:solidFill>
                            <a:schemeClr val="bg1"/>
                          </a:solidFill>
                          <a:latin typeface="Calibri"/>
                        </a:rPr>
                        <a:t>Density </a:t>
                      </a:r>
                      <a:endParaRPr lang="en-US" sz="1800" b="0" i="1" u="none" strike="noStrike" dirty="0">
                        <a:solidFill>
                          <a:schemeClr val="bg1"/>
                        </a:solidFill>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800" b="0" i="1" u="none" strike="noStrike" dirty="0">
                          <a:solidFill>
                            <a:schemeClr val="bg1"/>
                          </a:solidFill>
                          <a:latin typeface="Calibri"/>
                        </a:rPr>
                        <a:t>3.1 </a:t>
                      </a:r>
                      <a:r>
                        <a:rPr lang="en-US" sz="1800" b="0" i="1" u="none" strike="noStrike" dirty="0" smtClean="0">
                          <a:solidFill>
                            <a:schemeClr val="bg1"/>
                          </a:solidFill>
                          <a:latin typeface="Calibri"/>
                        </a:rPr>
                        <a:t>Mg/m</a:t>
                      </a:r>
                      <a:r>
                        <a:rPr lang="en-US" sz="1800" b="0" i="1" u="none" strike="noStrike" baseline="30000" dirty="0" smtClean="0">
                          <a:solidFill>
                            <a:schemeClr val="bg1"/>
                          </a:solidFill>
                          <a:latin typeface="Calibri"/>
                        </a:rPr>
                        <a:t>3</a:t>
                      </a:r>
                      <a:endParaRPr lang="en-US" sz="1800" b="0" i="1" u="none" strike="noStrike" dirty="0">
                        <a:solidFill>
                          <a:schemeClr val="bg1"/>
                        </a:solidFill>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800" b="0" i="1" u="none" strike="noStrike" dirty="0">
                        <a:solidFill>
                          <a:schemeClr val="bg1"/>
                        </a:solidFill>
                        <a:latin typeface="Calibri"/>
                      </a:endParaRPr>
                    </a:p>
                  </a:txBody>
                  <a:tcPr marL="9525" marR="9525" marT="9525" marB="0" anchor="b">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61631">
                <a:tc>
                  <a:txBody>
                    <a:bodyPr/>
                    <a:lstStyle/>
                    <a:p>
                      <a:pPr algn="l" fontAlgn="b"/>
                      <a:endParaRPr lang="en-US" sz="1800" b="0" i="1" u="none" strike="noStrike" dirty="0">
                        <a:solidFill>
                          <a:schemeClr val="bg1"/>
                        </a:solidFill>
                        <a:latin typeface="Calibri"/>
                      </a:endParaRPr>
                    </a:p>
                  </a:txBody>
                  <a:tcPr marL="9525" marR="9525" marT="9525" marB="0" anchor="b">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endParaRPr lang="en-US" sz="1800" i="1"/>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800" b="0" i="1" u="none" strike="noStrike" dirty="0" smtClean="0">
                          <a:solidFill>
                            <a:schemeClr val="bg1"/>
                          </a:solidFill>
                          <a:latin typeface="Calibri"/>
                        </a:rPr>
                        <a:t>Diameter</a:t>
                      </a:r>
                      <a:endParaRPr lang="en-US" sz="1800" b="0" i="1" u="none" strike="noStrike" dirty="0">
                        <a:solidFill>
                          <a:schemeClr val="bg1"/>
                        </a:solidFill>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800" b="0" i="1" u="none" strike="noStrike" dirty="0" smtClean="0">
                          <a:solidFill>
                            <a:schemeClr val="bg1"/>
                          </a:solidFill>
                          <a:latin typeface="Calibri"/>
                        </a:rPr>
                        <a:t>5 </a:t>
                      </a:r>
                      <a:r>
                        <a:rPr lang="en-US" sz="1800" b="0" i="1" u="none" strike="noStrike" dirty="0">
                          <a:solidFill>
                            <a:schemeClr val="bg1"/>
                          </a:solidFill>
                          <a:latin typeface="Calibri"/>
                        </a:rPr>
                        <a:t>km</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800" b="0" i="1" u="none" strike="noStrike" dirty="0">
                        <a:solidFill>
                          <a:schemeClr val="bg1"/>
                        </a:solidFill>
                        <a:latin typeface="Calibri"/>
                      </a:endParaRPr>
                    </a:p>
                  </a:txBody>
                  <a:tcPr marL="9525" marR="9525" marT="9525" marB="0" anchor="b">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61631">
                <a:tc>
                  <a:txBody>
                    <a:bodyPr/>
                    <a:lstStyle/>
                    <a:p>
                      <a:pPr algn="l" fontAlgn="b"/>
                      <a:endParaRPr lang="en-US" sz="1800" b="0" i="1" u="none" strike="noStrike">
                        <a:solidFill>
                          <a:schemeClr val="bg1"/>
                        </a:solidFill>
                        <a:latin typeface="Calibri"/>
                      </a:endParaRPr>
                    </a:p>
                  </a:txBody>
                  <a:tcPr marL="9525" marR="9525" marT="9525" marB="0" anchor="b">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endParaRPr lang="en-US" sz="1800" i="1" dirty="0"/>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800" b="0" i="1" u="none" strike="noStrike" dirty="0">
                          <a:solidFill>
                            <a:schemeClr val="bg1"/>
                          </a:solidFill>
                          <a:latin typeface="Calibri"/>
                        </a:rPr>
                        <a:t>Impact </a:t>
                      </a:r>
                      <a:r>
                        <a:rPr lang="en-US" sz="1800" b="0" i="1" u="none" strike="noStrike" dirty="0" smtClean="0">
                          <a:solidFill>
                            <a:schemeClr val="bg1"/>
                          </a:solidFill>
                          <a:latin typeface="Calibri"/>
                        </a:rPr>
                        <a:t>velocity</a:t>
                      </a:r>
                      <a:endParaRPr lang="en-US" sz="1800" b="0" i="1" u="none" strike="noStrike" dirty="0">
                        <a:solidFill>
                          <a:schemeClr val="bg1"/>
                        </a:solidFill>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800" b="0" i="1" u="none" strike="noStrike" dirty="0" smtClean="0">
                          <a:solidFill>
                            <a:schemeClr val="bg1"/>
                          </a:solidFill>
                          <a:latin typeface="Calibri"/>
                        </a:rPr>
                        <a:t>15 </a:t>
                      </a:r>
                      <a:r>
                        <a:rPr lang="en-US" sz="1800" b="0" i="1" u="none" strike="noStrike" dirty="0">
                          <a:solidFill>
                            <a:schemeClr val="bg1"/>
                          </a:solidFill>
                          <a:latin typeface="Calibri"/>
                        </a:rPr>
                        <a:t>km/sec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800" b="0" i="1" u="none" strike="noStrike" dirty="0">
                        <a:solidFill>
                          <a:schemeClr val="bg1"/>
                        </a:solidFill>
                        <a:latin typeface="Calibri"/>
                      </a:endParaRPr>
                    </a:p>
                  </a:txBody>
                  <a:tcPr marL="9525" marR="9525" marT="9525" marB="0" anchor="b">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28115">
                <a:tc>
                  <a:txBody>
                    <a:bodyPr/>
                    <a:lstStyle/>
                    <a:p>
                      <a:pPr algn="l" fontAlgn="b"/>
                      <a:r>
                        <a:rPr lang="en-US" sz="900" b="0" i="0" u="none" strike="noStrike" dirty="0">
                          <a:solidFill>
                            <a:schemeClr val="bg1"/>
                          </a:solidFill>
                          <a:latin typeface="Calibri"/>
                        </a:rPr>
                        <a:t> </a:t>
                      </a:r>
                    </a:p>
                  </a:txBody>
                  <a:tcPr marL="9525" marR="9525" marT="9525" marB="0" anchor="b">
                    <a:lnL w="19050" cap="flat" cmpd="sng" algn="ctr">
                      <a:no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0" i="0" u="none" strike="noStrike" dirty="0">
                          <a:solidFill>
                            <a:schemeClr val="bg1"/>
                          </a:solidFill>
                          <a:latin typeface="Calibri"/>
                        </a:rPr>
                        <a:t> </a:t>
                      </a:r>
                    </a:p>
                  </a:txBody>
                  <a:tcPr marL="9525" marR="9525" marT="9525" marB="0" anchor="b">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0" i="0" u="none" strike="noStrike" dirty="0">
                          <a:solidFill>
                            <a:schemeClr val="bg1"/>
                          </a:solidFill>
                          <a:latin typeface="Calibri"/>
                        </a:rPr>
                        <a:t> </a:t>
                      </a:r>
                    </a:p>
                  </a:txBody>
                  <a:tcPr marL="9525" marR="9525" marT="9525" marB="0" anchor="b">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0" i="0" u="none" strike="noStrike" dirty="0">
                          <a:solidFill>
                            <a:schemeClr val="bg1"/>
                          </a:solidFill>
                          <a:latin typeface="Calibri"/>
                        </a:rPr>
                        <a:t> </a:t>
                      </a:r>
                    </a:p>
                  </a:txBody>
                  <a:tcPr marL="9525" marR="9525" marT="9525" marB="0" anchor="b">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0" i="0" u="none" strike="noStrike" dirty="0">
                          <a:solidFill>
                            <a:schemeClr val="bg1"/>
                          </a:solidFill>
                          <a:latin typeface="Calibri"/>
                        </a:rPr>
                        <a:t> </a:t>
                      </a:r>
                    </a:p>
                  </a:txBody>
                  <a:tcPr marL="9525" marR="9525" marT="9525" marB="0" anchor="b">
                    <a:lnL>
                      <a:noFill/>
                    </a:lnL>
                    <a:lnR w="1905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TextBox 14"/>
          <p:cNvSpPr txBox="1"/>
          <p:nvPr/>
        </p:nvSpPr>
        <p:spPr>
          <a:xfrm>
            <a:off x="8517367" y="6260068"/>
            <a:ext cx="502064" cy="369332"/>
          </a:xfrm>
          <a:prstGeom prst="homePlate">
            <a:avLst/>
          </a:prstGeom>
          <a:solidFill>
            <a:srgbClr val="00B0F0"/>
          </a:solidFill>
          <a:ln>
            <a:solidFill>
              <a:schemeClr val="accent1"/>
            </a:solidFill>
          </a:ln>
        </p:spPr>
        <p:txBody>
          <a:bodyPr wrap="none" rtlCol="0" anchor="ctr">
            <a:spAutoFit/>
          </a:bodyPr>
          <a:lstStyle/>
          <a:p>
            <a:pPr algn="ct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6 </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1000"/>
                                        <p:tgtEl>
                                          <p:spTgt spid="43"/>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9">
                                            <p:bg/>
                                          </p:spTgt>
                                        </p:tgtEl>
                                        <p:attrNameLst>
                                          <p:attrName>style.visibility</p:attrName>
                                        </p:attrNameLst>
                                      </p:cBhvr>
                                      <p:to>
                                        <p:strVal val="visible"/>
                                      </p:to>
                                    </p:set>
                                    <p:animEffect transition="in" filter="fade">
                                      <p:cBhvr>
                                        <p:cTn id="19" dur="2000"/>
                                        <p:tgtEl>
                                          <p:spTgt spid="39">
                                            <p:bg/>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wipe(up)">
                                      <p:cBhvr>
                                        <p:cTn id="22" dur="500"/>
                                        <p:tgtEl>
                                          <p:spTgt spid="39">
                                            <p:txEl>
                                              <p:pRg st="0" end="0"/>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9">
                                            <p:txEl>
                                              <p:pRg st="1" end="1"/>
                                            </p:txEl>
                                          </p:spTgt>
                                        </p:tgtEl>
                                        <p:attrNameLst>
                                          <p:attrName>style.visibility</p:attrName>
                                        </p:attrNameLst>
                                      </p:cBhvr>
                                      <p:to>
                                        <p:strVal val="visible"/>
                                      </p:to>
                                    </p:set>
                                    <p:animEffect transition="in" filter="wipe(up)">
                                      <p:cBhvr>
                                        <p:cTn id="25" dur="500"/>
                                        <p:tgtEl>
                                          <p:spTgt spid="39">
                                            <p:txEl>
                                              <p:pRg st="1" end="1"/>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9">
                                            <p:txEl>
                                              <p:pRg st="2" end="2"/>
                                            </p:txEl>
                                          </p:spTgt>
                                        </p:tgtEl>
                                        <p:attrNameLst>
                                          <p:attrName>style.visibility</p:attrName>
                                        </p:attrNameLst>
                                      </p:cBhvr>
                                      <p:to>
                                        <p:strVal val="visible"/>
                                      </p:to>
                                    </p:set>
                                    <p:animEffect transition="in" filter="wipe(up)">
                                      <p:cBhvr>
                                        <p:cTn id="28" dur="500"/>
                                        <p:tgtEl>
                                          <p:spTgt spid="3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animBg="1"/>
      <p:bldP spid="45" grpId="0" animBg="1"/>
      <p:bldP spid="43"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Shock Pressure Calculations</a:t>
            </a:r>
            <a:endParaRPr kumimoji="0" lang="en-US" sz="3600" b="1" i="1" u="none" strike="noStrike" kern="1200" cap="none" spc="-150" normalizeH="0" baseline="-25000" noProof="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uLnTx/>
              <a:uFillTx/>
              <a:latin typeface="Helvetica" pitchFamily="34" charset="0"/>
              <a:ea typeface="+mn-ea"/>
              <a:cs typeface="Arial" charset="0"/>
            </a:endParaRPr>
          </a:p>
        </p:txBody>
      </p:sp>
      <p:graphicFrame>
        <p:nvGraphicFramePr>
          <p:cNvPr id="8" name="Table 7"/>
          <p:cNvGraphicFramePr>
            <a:graphicFrameLocks noGrp="1"/>
          </p:cNvGraphicFramePr>
          <p:nvPr/>
        </p:nvGraphicFramePr>
        <p:xfrm>
          <a:off x="120316" y="2209800"/>
          <a:ext cx="6804001" cy="1933429"/>
        </p:xfrm>
        <a:graphic>
          <a:graphicData uri="http://schemas.openxmlformats.org/drawingml/2006/table">
            <a:tbl>
              <a:tblPr/>
              <a:tblGrid>
                <a:gridCol w="170870"/>
                <a:gridCol w="863300"/>
                <a:gridCol w="863300"/>
                <a:gridCol w="1342925"/>
                <a:gridCol w="720088"/>
                <a:gridCol w="763917"/>
                <a:gridCol w="838200"/>
                <a:gridCol w="1151402"/>
                <a:gridCol w="89999"/>
              </a:tblGrid>
              <a:tr h="324000">
                <a:tc>
                  <a:txBody>
                    <a:bodyPr/>
                    <a:lstStyle/>
                    <a:p>
                      <a:pPr algn="l" fontAlgn="b"/>
                      <a:endParaRPr lang="en-US" sz="2800" b="1" i="1" u="none" strike="noStrike" dirty="0">
                        <a:solidFill>
                          <a:sysClr val="windowText" lastClr="000000"/>
                        </a:solidFill>
                        <a:latin typeface="Calibri"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66"/>
                    </a:solidFill>
                  </a:tcPr>
                </a:tc>
                <a:tc gridSpan="5">
                  <a:txBody>
                    <a:bodyPr/>
                    <a:lstStyle/>
                    <a:p>
                      <a:pPr marL="0" marR="0" lvl="0" indent="0" algn="l" defTabSz="914363" rtl="0" eaLnBrk="1" fontAlgn="ctr" latinLnBrk="0" hangingPunct="1">
                        <a:lnSpc>
                          <a:spcPct val="100000"/>
                        </a:lnSpc>
                        <a:spcBef>
                          <a:spcPts val="0"/>
                        </a:spcBef>
                        <a:spcAft>
                          <a:spcPts val="0"/>
                        </a:spcAft>
                        <a:buClrTx/>
                        <a:buSzTx/>
                        <a:buFontTx/>
                        <a:buNone/>
                        <a:tabLst/>
                        <a:defRPr/>
                      </a:pPr>
                      <a:r>
                        <a:rPr kumimoji="0" lang="en-CA" sz="1800" b="1" i="1" u="none" strike="noStrike" kern="1200" cap="none" spc="0" normalizeH="0" baseline="0" noProof="0" dirty="0" smtClean="0">
                          <a:ln>
                            <a:noFill/>
                          </a:ln>
                          <a:solidFill>
                            <a:sysClr val="windowText" lastClr="000000"/>
                          </a:solidFill>
                          <a:effectLst/>
                          <a:uLnTx/>
                          <a:uFillTx/>
                          <a:latin typeface="+mn-lt"/>
                          <a:ea typeface="Calibri" pitchFamily="34" charset="0"/>
                          <a:cs typeface="Cordia New" pitchFamily="34" charset="-34"/>
                          <a:sym typeface="Symbol" pitchFamily="18" charset="2"/>
                        </a:rPr>
                        <a:t>Equation of State,  </a:t>
                      </a:r>
                      <a:r>
                        <a:rPr lang="en-CA" sz="1400" b="1" i="1" dirty="0" smtClean="0">
                          <a:solidFill>
                            <a:schemeClr val="bg1"/>
                          </a:solidFill>
                          <a:latin typeface="Calibri" pitchFamily="34" charset="0"/>
                          <a:ea typeface="Calibri" pitchFamily="34" charset="0"/>
                          <a:cs typeface="Cordia New" pitchFamily="34" charset="-34"/>
                          <a:sym typeface="Symbol" pitchFamily="18" charset="2"/>
                        </a:rPr>
                        <a:t>U</a:t>
                      </a:r>
                      <a:r>
                        <a:rPr lang="en-CA" sz="1400" b="1" i="1" baseline="-30000" dirty="0" smtClean="0">
                          <a:solidFill>
                            <a:schemeClr val="bg1"/>
                          </a:solidFill>
                          <a:latin typeface="Calibri" pitchFamily="34" charset="0"/>
                          <a:ea typeface="Calibri" pitchFamily="34" charset="0"/>
                          <a:cs typeface="Cordia New" pitchFamily="34" charset="-34"/>
                          <a:sym typeface="Symbol" pitchFamily="18" charset="2"/>
                        </a:rPr>
                        <a:t>s</a:t>
                      </a:r>
                      <a:r>
                        <a:rPr lang="en-CA" sz="1400" b="1" dirty="0" smtClean="0">
                          <a:solidFill>
                            <a:schemeClr val="bg1"/>
                          </a:solidFill>
                          <a:latin typeface="Calibri" pitchFamily="34" charset="0"/>
                          <a:ea typeface="Calibri" pitchFamily="34" charset="0"/>
                          <a:cs typeface="Cordia New" pitchFamily="34" charset="-34"/>
                          <a:sym typeface="Symbol" pitchFamily="18" charset="2"/>
                        </a:rPr>
                        <a:t>  =  C</a:t>
                      </a:r>
                      <a:r>
                        <a:rPr lang="en-CA" sz="1400" b="1" baseline="-30000" dirty="0" smtClean="0">
                          <a:solidFill>
                            <a:schemeClr val="bg1"/>
                          </a:solidFill>
                          <a:latin typeface="Calibri" pitchFamily="34" charset="0"/>
                          <a:ea typeface="Calibri" pitchFamily="34" charset="0"/>
                          <a:cs typeface="Cordia New" pitchFamily="34" charset="-34"/>
                          <a:sym typeface="Symbol" pitchFamily="18" charset="2"/>
                        </a:rPr>
                        <a:t>0</a:t>
                      </a:r>
                      <a:r>
                        <a:rPr lang="en-CA" sz="1400" b="1" dirty="0" smtClean="0">
                          <a:solidFill>
                            <a:schemeClr val="bg1"/>
                          </a:solidFill>
                          <a:latin typeface="Calibri" pitchFamily="34" charset="0"/>
                          <a:ea typeface="Calibri" pitchFamily="34" charset="0"/>
                          <a:cs typeface="Cordia New" pitchFamily="34" charset="-34"/>
                          <a:sym typeface="Symbol" pitchFamily="18" charset="2"/>
                        </a:rPr>
                        <a:t> + </a:t>
                      </a:r>
                      <a:r>
                        <a:rPr lang="en-CA" sz="1400" b="1" dirty="0" err="1" smtClean="0">
                          <a:solidFill>
                            <a:schemeClr val="bg1"/>
                          </a:solidFill>
                          <a:latin typeface="Calibri" pitchFamily="34" charset="0"/>
                          <a:ea typeface="Calibri" pitchFamily="34" charset="0"/>
                          <a:cs typeface="Cordia New" pitchFamily="34" charset="-34"/>
                          <a:sym typeface="Symbol" pitchFamily="18" charset="2"/>
                        </a:rPr>
                        <a:t>S</a:t>
                      </a:r>
                      <a:r>
                        <a:rPr lang="en-CA" sz="1400" b="1" i="1" dirty="0" err="1" smtClean="0">
                          <a:solidFill>
                            <a:schemeClr val="bg1"/>
                          </a:solidFill>
                          <a:latin typeface="Calibri" pitchFamily="34" charset="0"/>
                          <a:ea typeface="Calibri" pitchFamily="34" charset="0"/>
                          <a:cs typeface="Cordia New" pitchFamily="34" charset="-34"/>
                          <a:sym typeface="Symbol" pitchFamily="18" charset="2"/>
                        </a:rPr>
                        <a:t>U</a:t>
                      </a:r>
                      <a:r>
                        <a:rPr lang="en-CA" sz="1400" b="1" i="1" baseline="-30000" dirty="0" err="1" smtClean="0">
                          <a:solidFill>
                            <a:schemeClr val="bg1"/>
                          </a:solidFill>
                          <a:latin typeface="Calibri" pitchFamily="34" charset="0"/>
                          <a:ea typeface="Calibri" pitchFamily="34" charset="0"/>
                          <a:cs typeface="Cordia New" pitchFamily="34" charset="-34"/>
                          <a:sym typeface="Symbol" pitchFamily="18" charset="2"/>
                        </a:rPr>
                        <a:t>p</a:t>
                      </a:r>
                      <a:endParaRPr kumimoji="0" lang="en-CA" sz="1800" b="1" i="1" u="none" strike="noStrike" kern="1200" cap="none" spc="0" normalizeH="0" baseline="-25000" noProof="0" dirty="0" smtClean="0">
                        <a:ln>
                          <a:noFill/>
                        </a:ln>
                        <a:solidFill>
                          <a:schemeClr val="bg1"/>
                        </a:solidFill>
                        <a:effectLst/>
                        <a:uLnTx/>
                        <a:uFillTx/>
                        <a:latin typeface="+mn-lt"/>
                        <a:ea typeface="Calibri" pitchFamily="34" charset="0"/>
                        <a:cs typeface="Cordia New" pitchFamily="34" charset="-34"/>
                        <a:sym typeface="Symbol" pitchFamily="18" charset="2"/>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66"/>
                    </a:solidFill>
                  </a:tcPr>
                </a:tc>
                <a:tc hMerge="1">
                  <a:txBody>
                    <a:bodyPr/>
                    <a:lstStyle/>
                    <a:p>
                      <a:pPr marL="0" marR="0" lvl="0" indent="0" algn="l" defTabSz="914363" rtl="0" eaLnBrk="1" fontAlgn="ctr" latinLnBrk="0" hangingPunct="1">
                        <a:lnSpc>
                          <a:spcPct val="100000"/>
                        </a:lnSpc>
                        <a:spcBef>
                          <a:spcPts val="0"/>
                        </a:spcBef>
                        <a:spcAft>
                          <a:spcPts val="0"/>
                        </a:spcAft>
                        <a:buClrTx/>
                        <a:buSzTx/>
                        <a:buFontTx/>
                        <a:buNone/>
                        <a:tabLst/>
                        <a:defRPr/>
                      </a:pPr>
                      <a:endParaRPr kumimoji="0" lang="en-CA" sz="1800" b="1" i="1" u="none" strike="noStrike" kern="1200" cap="none" spc="0" normalizeH="0" baseline="-25000" noProof="0" dirty="0" smtClean="0">
                        <a:ln>
                          <a:noFill/>
                        </a:ln>
                        <a:solidFill>
                          <a:sysClr val="windowText" lastClr="000000"/>
                        </a:solidFill>
                        <a:effectLst/>
                        <a:uLnTx/>
                        <a:uFillTx/>
                        <a:latin typeface="+mn-lt"/>
                        <a:ea typeface="Calibri" pitchFamily="34" charset="0"/>
                        <a:cs typeface="Cordia New" pitchFamily="34" charset="-34"/>
                        <a:sym typeface="Symbol" pitchFamily="18" charset="2"/>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66"/>
                    </a:solidFill>
                  </a:tcPr>
                </a:tc>
                <a:tc hMerge="1">
                  <a:txBody>
                    <a:bodyPr/>
                    <a:lstStyle/>
                    <a:p>
                      <a:pPr algn="ctr" fontAlgn="ctr"/>
                      <a:endParaRPr lang="en-US" sz="1200" b="1" i="0" u="none" strike="noStrike" dirty="0">
                        <a:solidFill>
                          <a:srgbClr val="000000"/>
                        </a:solidFill>
                        <a:latin typeface="Calibri" pitchFamily="34" charset="0"/>
                        <a:cs typeface="Arial" pitchFamily="34" charset="0"/>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ctr" fontAlgn="ctr"/>
                      <a:endParaRPr lang="en-US" sz="2400" b="1" i="0" u="none" strike="noStrike" dirty="0">
                        <a:solidFill>
                          <a:srgbClr val="000000"/>
                        </a:solidFill>
                        <a:latin typeface="Calibri" pitchFamily="34" charset="0"/>
                        <a:cs typeface="Arial" pitchFamily="34" charset="0"/>
                      </a:endParaRPr>
                    </a:p>
                  </a:txBody>
                  <a:tcPr marL="9525" marR="9525" marT="9525" marB="0">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ctr" fontAlgn="ctr"/>
                      <a:endParaRPr lang="en-US" sz="2400" b="1" i="0" u="none" strike="noStrike" dirty="0">
                        <a:solidFill>
                          <a:srgbClr val="000000"/>
                        </a:solidFill>
                        <a:latin typeface="Calibri" pitchFamily="34" charset="0"/>
                        <a:cs typeface="Arial" pitchFamily="34" charset="0"/>
                      </a:endParaRPr>
                    </a:p>
                  </a:txBody>
                  <a:tcPr marL="9525" marR="9525" marT="9525" marB="0">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endParaRPr lang="en-US" sz="2800" b="1" i="1" u="none" strike="noStrike" baseline="-25000" dirty="0">
                        <a:solidFill>
                          <a:sysClr val="windowText" lastClr="000000"/>
                        </a:solidFill>
                        <a:latin typeface="Calibri" pitchFamily="34" charset="0"/>
                        <a:cs typeface="Arial" pitchFamily="34" charset="0"/>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66"/>
                    </a:solidFill>
                  </a:tcPr>
                </a:tc>
                <a:tc>
                  <a:txBody>
                    <a:bodyPr/>
                    <a:lstStyle/>
                    <a:p>
                      <a:pPr algn="ctr" fontAlgn="ctr"/>
                      <a:endParaRPr lang="en-US" sz="2800" b="1" i="1" u="none" strike="noStrike" baseline="-25000" dirty="0">
                        <a:solidFill>
                          <a:sysClr val="windowText" lastClr="000000"/>
                        </a:solidFill>
                        <a:latin typeface="Calibri" pitchFamily="34" charset="0"/>
                        <a:cs typeface="Arial" pitchFamily="34" charset="0"/>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66"/>
                    </a:solidFill>
                  </a:tcPr>
                </a:tc>
                <a:tc>
                  <a:txBody>
                    <a:bodyPr/>
                    <a:lstStyle/>
                    <a:p>
                      <a:pPr algn="l" fontAlgn="b"/>
                      <a:endParaRPr lang="en-US" sz="2800" b="1" i="1" u="none" strike="noStrike" dirty="0">
                        <a:solidFill>
                          <a:sysClr val="windowText" lastClr="000000"/>
                        </a:solidFill>
                        <a:latin typeface="Calibri" pitchFamily="34" charset="0"/>
                        <a:cs typeface="Arial" pitchFamily="34" charset="0"/>
                      </a:endParaRPr>
                    </a:p>
                  </a:txBody>
                  <a:tcPr marL="9525" marR="9525" marT="9525"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66"/>
                    </a:solidFill>
                  </a:tcPr>
                </a:tc>
              </a:tr>
              <a:tr h="216000">
                <a:tc>
                  <a:txBody>
                    <a:bodyPr/>
                    <a:lstStyle/>
                    <a:p>
                      <a:pPr algn="l" fontAlgn="b"/>
                      <a:r>
                        <a:rPr lang="en-US" sz="1400" b="1" i="0" u="none" strike="noStrike" dirty="0">
                          <a:solidFill>
                            <a:srgbClr val="000000"/>
                          </a:solidFill>
                          <a:latin typeface="Calibri" pitchFamily="34" charset="0"/>
                          <a:cs typeface="Arial" pitchFamily="34" charset="0"/>
                        </a:rPr>
                        <a:t> </a:t>
                      </a:r>
                    </a:p>
                  </a:txBody>
                  <a:tcPr marL="9525" marR="9525" marT="9525" marB="0">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solidFill>
                      <a:schemeClr val="accent5">
                        <a:lumMod val="20000"/>
                        <a:lumOff val="80000"/>
                      </a:schemeClr>
                    </a:solidFill>
                  </a:tcPr>
                </a:tc>
                <a:tc rowSpan="2">
                  <a:txBody>
                    <a:bodyPr/>
                    <a:lstStyle/>
                    <a:p>
                      <a:pPr algn="ctr" fontAlgn="ctr"/>
                      <a:endParaRPr lang="en-US" sz="1400" b="1" i="0" u="none" strike="noStrike" dirty="0">
                        <a:solidFill>
                          <a:srgbClr val="000000"/>
                        </a:solidFill>
                        <a:latin typeface="Calibri" pitchFamily="34" charset="0"/>
                        <a:cs typeface="Arial" pitchFamily="34" charset="0"/>
                      </a:endParaRPr>
                    </a:p>
                  </a:txBody>
                  <a:tcPr marL="9525" marR="9525" marT="9525" marB="0">
                    <a:lnL>
                      <a:noFill/>
                    </a:lnL>
                    <a:lnR>
                      <a:noFill/>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rowSpan="2">
                  <a:txBody>
                    <a:bodyPr/>
                    <a:lstStyle/>
                    <a:p>
                      <a:pPr algn="ctr" fontAlgn="ctr"/>
                      <a:r>
                        <a:rPr lang="en-US" sz="1400" b="1" i="0" u="none" strike="noStrike" dirty="0">
                          <a:solidFill>
                            <a:srgbClr val="000000"/>
                          </a:solidFill>
                          <a:latin typeface="Calibri" pitchFamily="34" charset="0"/>
                          <a:cs typeface="Arial" pitchFamily="34" charset="0"/>
                        </a:rPr>
                        <a:t>Rock </a:t>
                      </a:r>
                      <a:r>
                        <a:rPr lang="en-US" sz="1400" b="1" i="0" u="none" strike="noStrike" dirty="0" smtClean="0">
                          <a:solidFill>
                            <a:srgbClr val="000000"/>
                          </a:solidFill>
                          <a:latin typeface="Calibri" pitchFamily="34" charset="0"/>
                          <a:cs typeface="Arial" pitchFamily="34" charset="0"/>
                        </a:rPr>
                        <a:t>name</a:t>
                      </a:r>
                      <a:endParaRPr lang="en-US" sz="1400" b="1" i="0" u="none" strike="noStrike" dirty="0">
                        <a:solidFill>
                          <a:srgbClr val="000000"/>
                        </a:solidFill>
                        <a:latin typeface="Calibri" pitchFamily="34" charset="0"/>
                        <a:cs typeface="Arial" pitchFamily="34" charset="0"/>
                      </a:endParaRPr>
                    </a:p>
                  </a:txBody>
                  <a:tcPr marL="9525" marR="9525" marT="9525" marB="0">
                    <a:lnL>
                      <a:noFill/>
                    </a:lnL>
                    <a:lnR>
                      <a:noFill/>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400" b="1" i="0" u="none" strike="noStrike" dirty="0">
                          <a:solidFill>
                            <a:srgbClr val="000000"/>
                          </a:solidFill>
                          <a:latin typeface="Calibri" pitchFamily="34" charset="0"/>
                          <a:cs typeface="Arial" pitchFamily="34" charset="0"/>
                        </a:rPr>
                        <a:t>Sample density</a:t>
                      </a:r>
                    </a:p>
                  </a:txBody>
                  <a:tcPr marL="9525" marR="9525" marT="9525" marB="0">
                    <a:lnL>
                      <a:noFill/>
                    </a:lnL>
                    <a:lnR>
                      <a:noFill/>
                    </a:lnR>
                    <a:lnT w="28575" cap="flat" cmpd="sng" algn="ctr">
                      <a:solidFill>
                        <a:schemeClr val="tx1"/>
                      </a:solidFill>
                      <a:prstDash val="solid"/>
                      <a:round/>
                      <a:headEnd type="none" w="med" len="med"/>
                      <a:tailEnd type="none" w="med" len="med"/>
                    </a:lnT>
                    <a:lnB>
                      <a:noFill/>
                    </a:lnB>
                    <a:solidFill>
                      <a:schemeClr val="accent5">
                        <a:lumMod val="20000"/>
                        <a:lumOff val="80000"/>
                      </a:schemeClr>
                    </a:solidFill>
                  </a:tcPr>
                </a:tc>
                <a:tc>
                  <a:txBody>
                    <a:bodyPr/>
                    <a:lstStyle/>
                    <a:p>
                      <a:pPr algn="ctr" fontAlgn="ctr"/>
                      <a:r>
                        <a:rPr lang="en-US" sz="1400" b="1" i="0" u="none" strike="noStrike">
                          <a:solidFill>
                            <a:srgbClr val="000000"/>
                          </a:solidFill>
                          <a:latin typeface="Calibri" pitchFamily="34" charset="0"/>
                          <a:cs typeface="Arial" pitchFamily="34" charset="0"/>
                        </a:rPr>
                        <a:t>C</a:t>
                      </a:r>
                      <a:r>
                        <a:rPr lang="en-US" sz="1400" b="1" i="0" u="none" strike="noStrike" baseline="-25000">
                          <a:solidFill>
                            <a:srgbClr val="000000"/>
                          </a:solidFill>
                          <a:latin typeface="Calibri" pitchFamily="34" charset="0"/>
                          <a:cs typeface="Arial" pitchFamily="34" charset="0"/>
                        </a:rPr>
                        <a:t>o</a:t>
                      </a:r>
                      <a:endParaRPr lang="en-US" sz="1400" b="1" i="0" u="none" strike="noStrike">
                        <a:solidFill>
                          <a:srgbClr val="000000"/>
                        </a:solidFill>
                        <a:latin typeface="Calibri" pitchFamily="34" charset="0"/>
                        <a:cs typeface="Arial" pitchFamily="34" charset="0"/>
                      </a:endParaRPr>
                    </a:p>
                  </a:txBody>
                  <a:tcPr marL="9525" marR="9525" marT="9525" marB="0">
                    <a:lnL>
                      <a:noFill/>
                    </a:lnL>
                    <a:lnR>
                      <a:noFill/>
                    </a:lnR>
                    <a:lnT w="28575" cap="flat" cmpd="sng" algn="ctr">
                      <a:solidFill>
                        <a:schemeClr val="tx1"/>
                      </a:solidFill>
                      <a:prstDash val="solid"/>
                      <a:round/>
                      <a:headEnd type="none" w="med" len="med"/>
                      <a:tailEnd type="none" w="med" len="med"/>
                    </a:lnT>
                    <a:lnB>
                      <a:noFill/>
                    </a:lnB>
                    <a:solidFill>
                      <a:schemeClr val="accent5">
                        <a:lumMod val="20000"/>
                        <a:lumOff val="80000"/>
                      </a:schemeClr>
                    </a:solidFill>
                  </a:tcPr>
                </a:tc>
                <a:tc>
                  <a:txBody>
                    <a:bodyPr/>
                    <a:lstStyle/>
                    <a:p>
                      <a:pPr algn="ctr" fontAlgn="ctr"/>
                      <a:r>
                        <a:rPr lang="en-US" sz="1400" b="1" i="0" u="none" strike="noStrike" dirty="0">
                          <a:solidFill>
                            <a:srgbClr val="000000"/>
                          </a:solidFill>
                          <a:latin typeface="Calibri" pitchFamily="34" charset="0"/>
                          <a:cs typeface="Arial" pitchFamily="34" charset="0"/>
                        </a:rPr>
                        <a:t>s</a:t>
                      </a:r>
                    </a:p>
                  </a:txBody>
                  <a:tcPr marL="9525" marR="9525" marT="9525" marB="0">
                    <a:lnL>
                      <a:noFill/>
                    </a:lnL>
                    <a:lnR>
                      <a:noFill/>
                    </a:lnR>
                    <a:lnT w="28575" cap="flat" cmpd="sng" algn="ctr">
                      <a:solidFill>
                        <a:schemeClr val="tx1"/>
                      </a:solidFill>
                      <a:prstDash val="solid"/>
                      <a:round/>
                      <a:headEnd type="none" w="med" len="med"/>
                      <a:tailEnd type="none" w="med" len="med"/>
                    </a:lnT>
                    <a:lnB>
                      <a:noFill/>
                    </a:lnB>
                    <a:solidFill>
                      <a:schemeClr val="accent5">
                        <a:lumMod val="20000"/>
                        <a:lumOff val="80000"/>
                      </a:schemeClr>
                    </a:solidFill>
                  </a:tcPr>
                </a:tc>
                <a:tc>
                  <a:txBody>
                    <a:bodyPr/>
                    <a:lstStyle/>
                    <a:p>
                      <a:pPr algn="ctr" fontAlgn="ctr"/>
                      <a:r>
                        <a:rPr lang="en-US" sz="1400" b="1" i="1" u="none" strike="noStrike" baseline="0" dirty="0" smtClean="0">
                          <a:solidFill>
                            <a:srgbClr val="000000"/>
                          </a:solidFill>
                          <a:latin typeface="Calibri" pitchFamily="34" charset="0"/>
                          <a:cs typeface="Arial" pitchFamily="34" charset="0"/>
                        </a:rPr>
                        <a:t>Diameter</a:t>
                      </a:r>
                      <a:endParaRPr lang="en-US" sz="1400" b="1" i="1" u="none" strike="noStrike" baseline="0" dirty="0">
                        <a:solidFill>
                          <a:srgbClr val="000000"/>
                        </a:solidFill>
                        <a:latin typeface="Calibri" pitchFamily="34" charset="0"/>
                        <a:cs typeface="Arial" pitchFamily="34" charset="0"/>
                      </a:endParaRPr>
                    </a:p>
                  </a:txBody>
                  <a:tcPr marL="9525" marR="9525" marT="9525" marB="0">
                    <a:lnL>
                      <a:noFill/>
                    </a:lnL>
                    <a:lnR>
                      <a:noFill/>
                    </a:lnR>
                    <a:lnT w="28575" cap="flat" cmpd="sng" algn="ctr">
                      <a:solidFill>
                        <a:schemeClr val="tx1"/>
                      </a:solidFill>
                      <a:prstDash val="solid"/>
                      <a:round/>
                      <a:headEnd type="none" w="med" len="med"/>
                      <a:tailEnd type="none" w="med" len="med"/>
                    </a:lnT>
                    <a:lnB>
                      <a:noFill/>
                    </a:lnB>
                    <a:solidFill>
                      <a:schemeClr val="accent5">
                        <a:lumMod val="20000"/>
                        <a:lumOff val="80000"/>
                      </a:schemeClr>
                    </a:solidFill>
                  </a:tcPr>
                </a:tc>
                <a:tc>
                  <a:txBody>
                    <a:bodyPr/>
                    <a:lstStyle/>
                    <a:p>
                      <a:pPr algn="ctr" fontAlgn="ctr"/>
                      <a:r>
                        <a:rPr lang="en-US" sz="1400" b="1" i="0" u="none" strike="noStrike" dirty="0" smtClean="0">
                          <a:solidFill>
                            <a:srgbClr val="000000"/>
                          </a:solidFill>
                          <a:latin typeface="Calibri" pitchFamily="34" charset="0"/>
                          <a:cs typeface="Arial" pitchFamily="34" charset="0"/>
                        </a:rPr>
                        <a:t>Impact velocity</a:t>
                      </a:r>
                      <a:endParaRPr lang="en-US" sz="1400" b="1" i="1" u="none" strike="noStrike" baseline="-25000" dirty="0">
                        <a:solidFill>
                          <a:srgbClr val="000000"/>
                        </a:solidFill>
                        <a:latin typeface="Calibri" pitchFamily="34" charset="0"/>
                        <a:cs typeface="Arial" pitchFamily="34" charset="0"/>
                      </a:endParaRPr>
                    </a:p>
                  </a:txBody>
                  <a:tcPr marL="9525" marR="9525" marT="9525" marB="0">
                    <a:lnL>
                      <a:noFill/>
                    </a:lnL>
                    <a:lnR>
                      <a:noFill/>
                    </a:lnR>
                    <a:lnT w="28575" cap="flat" cmpd="sng" algn="ctr">
                      <a:solidFill>
                        <a:schemeClr val="tx1"/>
                      </a:solidFill>
                      <a:prstDash val="solid"/>
                      <a:round/>
                      <a:headEnd type="none" w="med" len="med"/>
                      <a:tailEnd type="none" w="med" len="med"/>
                    </a:lnT>
                    <a:lnB>
                      <a:noFill/>
                    </a:lnB>
                    <a:solidFill>
                      <a:schemeClr val="accent5">
                        <a:lumMod val="20000"/>
                        <a:lumOff val="80000"/>
                      </a:schemeClr>
                    </a:solidFill>
                  </a:tcPr>
                </a:tc>
                <a:tc>
                  <a:txBody>
                    <a:bodyPr/>
                    <a:lstStyle/>
                    <a:p>
                      <a:pPr algn="l" fontAlgn="b"/>
                      <a:r>
                        <a:rPr lang="en-US" sz="1400" b="1" i="0" u="none" strike="noStrike" dirty="0">
                          <a:solidFill>
                            <a:srgbClr val="000000"/>
                          </a:solidFill>
                          <a:latin typeface="Calibri" pitchFamily="34" charset="0"/>
                          <a:cs typeface="Arial" pitchFamily="34" charset="0"/>
                        </a:rPr>
                        <a:t> </a:t>
                      </a:r>
                    </a:p>
                  </a:txBody>
                  <a:tcPr marL="9525" marR="9525" marT="9525" marB="0">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chemeClr val="accent5">
                        <a:lumMod val="20000"/>
                        <a:lumOff val="80000"/>
                      </a:schemeClr>
                    </a:solidFill>
                  </a:tcPr>
                </a:tc>
              </a:tr>
              <a:tr h="200484">
                <a:tc>
                  <a:txBody>
                    <a:bodyPr/>
                    <a:lstStyle/>
                    <a:p>
                      <a:pPr algn="l" fontAlgn="b"/>
                      <a:r>
                        <a:rPr lang="en-US" sz="1400" b="1" i="0" u="none" strike="noStrike" dirty="0">
                          <a:solidFill>
                            <a:srgbClr val="000000"/>
                          </a:solidFill>
                          <a:latin typeface="Calibri" pitchFamily="34" charset="0"/>
                          <a:cs typeface="Arial" pitchFamily="34" charset="0"/>
                        </a:rPr>
                        <a:t> </a:t>
                      </a:r>
                    </a:p>
                  </a:txBody>
                  <a:tcPr marL="9525" marR="9525" marT="9525" marB="0">
                    <a:lnL w="28575" cap="flat" cmpd="sng" algn="ctr">
                      <a:solidFill>
                        <a:schemeClr val="tx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vMerge="1">
                  <a:txBody>
                    <a:bodyPr/>
                    <a:lstStyle/>
                    <a:p>
                      <a:endParaRPr lang="en-CA"/>
                    </a:p>
                  </a:txBody>
                  <a:tcPr/>
                </a:tc>
                <a:tc vMerge="1">
                  <a:txBody>
                    <a:bodyPr/>
                    <a:lstStyle/>
                    <a:p>
                      <a:pPr algn="l" fontAlgn="b"/>
                      <a:endParaRPr lang="en-US" sz="1200" b="0" i="0" u="none" strike="noStrike" dirty="0">
                        <a:solidFill>
                          <a:srgbClr val="000000"/>
                        </a:solidFill>
                        <a:latin typeface="Calibri" pitchFamily="34" charset="0"/>
                        <a:cs typeface="Arial" pitchFamily="34" charset="0"/>
                      </a:endParaRPr>
                    </a:p>
                  </a:txBody>
                  <a:tcPr marL="9525" marR="9525" marT="9525" marB="0" anchor="ctr">
                    <a:lnL>
                      <a:noFill/>
                    </a:lnL>
                    <a:lnR>
                      <a:noFill/>
                    </a:lnR>
                    <a:lnT>
                      <a:noFill/>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fontAlgn="b"/>
                      <a:r>
                        <a:rPr lang="en-US" sz="1100" b="1" i="1" u="none" strike="noStrike" dirty="0">
                          <a:solidFill>
                            <a:srgbClr val="000000"/>
                          </a:solidFill>
                          <a:latin typeface="Calibri" pitchFamily="34" charset="0"/>
                          <a:cs typeface="Arial" pitchFamily="34" charset="0"/>
                        </a:rPr>
                        <a:t>(Mg/m</a:t>
                      </a:r>
                      <a:r>
                        <a:rPr lang="en-US" sz="1100" b="1" i="1" u="none" strike="noStrike" baseline="30000" dirty="0">
                          <a:solidFill>
                            <a:srgbClr val="000000"/>
                          </a:solidFill>
                          <a:latin typeface="Calibri" pitchFamily="34" charset="0"/>
                          <a:cs typeface="Arial" pitchFamily="34" charset="0"/>
                        </a:rPr>
                        <a:t>3</a:t>
                      </a:r>
                      <a:r>
                        <a:rPr lang="en-US" sz="1100" b="1" i="1" u="none" strike="noStrike" dirty="0">
                          <a:solidFill>
                            <a:srgbClr val="000000"/>
                          </a:solidFill>
                          <a:latin typeface="Calibri" pitchFamily="34" charset="0"/>
                          <a:cs typeface="Arial" pitchFamily="34" charset="0"/>
                        </a:rPr>
                        <a:t>)</a:t>
                      </a:r>
                    </a:p>
                  </a:txBody>
                  <a:tcPr marL="9525" marR="9525" marT="9525" marB="0">
                    <a:lnL>
                      <a:noFill/>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1" i="1" u="none" strike="noStrike" dirty="0">
                          <a:solidFill>
                            <a:srgbClr val="000000"/>
                          </a:solidFill>
                          <a:latin typeface="Calibri" pitchFamily="34" charset="0"/>
                          <a:cs typeface="Arial" pitchFamily="34" charset="0"/>
                        </a:rPr>
                        <a:t>(km/sec)</a:t>
                      </a:r>
                    </a:p>
                  </a:txBody>
                  <a:tcPr marL="9525" marR="9525" marT="9525" marB="0">
                    <a:lnL>
                      <a:noFill/>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1" i="1" u="none" strike="noStrike" dirty="0">
                          <a:solidFill>
                            <a:srgbClr val="000000"/>
                          </a:solidFill>
                          <a:latin typeface="Calibri" pitchFamily="34" charset="0"/>
                          <a:cs typeface="Arial" pitchFamily="34" charset="0"/>
                        </a:rPr>
                        <a:t> </a:t>
                      </a:r>
                    </a:p>
                  </a:txBody>
                  <a:tcPr marL="9525" marR="9525" marT="9525" marB="0">
                    <a:lnL>
                      <a:noFill/>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1" i="1" u="none" strike="noStrike" dirty="0">
                          <a:solidFill>
                            <a:srgbClr val="000000"/>
                          </a:solidFill>
                          <a:latin typeface="Calibri" pitchFamily="34" charset="0"/>
                          <a:cs typeface="Arial" pitchFamily="34" charset="0"/>
                        </a:rPr>
                        <a:t>(</a:t>
                      </a:r>
                      <a:r>
                        <a:rPr lang="en-US" sz="1100" b="1" i="1" u="none" strike="noStrike" dirty="0" smtClean="0">
                          <a:solidFill>
                            <a:srgbClr val="000000"/>
                          </a:solidFill>
                          <a:latin typeface="Calibri" pitchFamily="34" charset="0"/>
                          <a:cs typeface="Arial" pitchFamily="34" charset="0"/>
                        </a:rPr>
                        <a:t>km)</a:t>
                      </a:r>
                      <a:endParaRPr lang="en-US" sz="1100" b="1" i="1" u="none" strike="noStrike" dirty="0">
                        <a:solidFill>
                          <a:srgbClr val="000000"/>
                        </a:solidFill>
                        <a:latin typeface="Calibri" pitchFamily="34" charset="0"/>
                        <a:cs typeface="Arial" pitchFamily="34" charset="0"/>
                      </a:endParaRPr>
                    </a:p>
                  </a:txBody>
                  <a:tcPr marL="9525" marR="9525" marT="9525" marB="0">
                    <a:lnL>
                      <a:noFill/>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1" i="1" u="none" strike="noStrike" dirty="0">
                          <a:solidFill>
                            <a:srgbClr val="000000"/>
                          </a:solidFill>
                          <a:latin typeface="Calibri" pitchFamily="34" charset="0"/>
                          <a:cs typeface="Arial" pitchFamily="34" charset="0"/>
                        </a:rPr>
                        <a:t>(km/sec)</a:t>
                      </a:r>
                    </a:p>
                  </a:txBody>
                  <a:tcPr marL="9525" marR="9525" marT="9525" marB="0">
                    <a:lnL>
                      <a:noFill/>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l" fontAlgn="b"/>
                      <a:r>
                        <a:rPr lang="en-US" sz="1400" b="1" i="0" u="none" strike="noStrike" dirty="0">
                          <a:solidFill>
                            <a:srgbClr val="000000"/>
                          </a:solidFill>
                          <a:latin typeface="Calibri" pitchFamily="34" charset="0"/>
                          <a:cs typeface="Arial" pitchFamily="34" charset="0"/>
                        </a:rPr>
                        <a:t> </a:t>
                      </a:r>
                    </a:p>
                  </a:txBody>
                  <a:tcPr marL="9525" marR="9525" marT="9525" marB="0">
                    <a:lnL>
                      <a:noFill/>
                    </a:lnL>
                    <a:lnR w="28575" cap="flat" cmpd="sng" algn="ctr">
                      <a:solidFill>
                        <a:schemeClr val="tx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121084">
                <a:tc>
                  <a:txBody>
                    <a:bodyPr/>
                    <a:lstStyle/>
                    <a:p>
                      <a:pPr algn="l" fontAlgn="b"/>
                      <a:endParaRPr lang="en-US" sz="800" b="1" i="0" u="none" strike="noStrike">
                        <a:solidFill>
                          <a:srgbClr val="000000"/>
                        </a:solidFill>
                        <a:latin typeface="Calibri" pitchFamily="34" charset="0"/>
                        <a:cs typeface="Arial" pitchFamily="34" charset="0"/>
                      </a:endParaRPr>
                    </a:p>
                  </a:txBody>
                  <a:tcPr marL="9525" marR="9525" marT="9525" marB="0">
                    <a:lnL w="28575" cap="flat" cmpd="sng" algn="ctr">
                      <a:solidFill>
                        <a:schemeClr val="tx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20000"/>
                        <a:lumOff val="80000"/>
                      </a:schemeClr>
                    </a:solidFill>
                  </a:tcPr>
                </a:tc>
                <a:tc>
                  <a:txBody>
                    <a:bodyPr/>
                    <a:lstStyle/>
                    <a:p>
                      <a:pPr algn="l" fontAlgn="b"/>
                      <a:endParaRPr lang="en-US" sz="800" b="1" i="0" u="none" strike="noStrike" dirty="0">
                        <a:solidFill>
                          <a:srgbClr val="000000"/>
                        </a:solidFill>
                        <a:latin typeface="Calibri" pitchFamily="34" charset="0"/>
                        <a:cs typeface="Arial" pitchFamily="34" charset="0"/>
                      </a:endParaRPr>
                    </a:p>
                  </a:txBody>
                  <a:tcPr marL="9525" marR="9525" marT="9525" marB="0">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20000"/>
                        <a:lumOff val="80000"/>
                      </a:schemeClr>
                    </a:solidFill>
                  </a:tcPr>
                </a:tc>
                <a:tc>
                  <a:txBody>
                    <a:bodyPr/>
                    <a:lstStyle/>
                    <a:p>
                      <a:pPr algn="l" fontAlgn="b"/>
                      <a:endParaRPr lang="en-US" sz="800" b="1" i="0" u="none" strike="noStrike" dirty="0">
                        <a:solidFill>
                          <a:srgbClr val="000000"/>
                        </a:solidFill>
                        <a:latin typeface="Calibri" pitchFamily="34" charset="0"/>
                        <a:cs typeface="Arial" pitchFamily="34" charset="0"/>
                      </a:endParaRPr>
                    </a:p>
                  </a:txBody>
                  <a:tcPr marL="9525" marR="9525" marT="9525" marB="0">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20000"/>
                        <a:lumOff val="80000"/>
                      </a:schemeClr>
                    </a:solidFill>
                  </a:tcPr>
                </a:tc>
                <a:tc>
                  <a:txBody>
                    <a:bodyPr/>
                    <a:lstStyle/>
                    <a:p>
                      <a:pPr algn="ctr" fontAlgn="b"/>
                      <a:endParaRPr lang="en-US" sz="800" b="1" i="0" u="none" strike="noStrike" dirty="0">
                        <a:solidFill>
                          <a:srgbClr val="000000"/>
                        </a:solidFill>
                        <a:latin typeface="Calibri" pitchFamily="34" charset="0"/>
                        <a:cs typeface="Arial" pitchFamily="34" charset="0"/>
                      </a:endParaRPr>
                    </a:p>
                  </a:txBody>
                  <a:tcPr marL="9525" marR="9525" marT="9525" marB="0">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20000"/>
                        <a:lumOff val="80000"/>
                      </a:schemeClr>
                    </a:solidFill>
                  </a:tcPr>
                </a:tc>
                <a:tc>
                  <a:txBody>
                    <a:bodyPr/>
                    <a:lstStyle/>
                    <a:p>
                      <a:pPr algn="ctr" fontAlgn="b"/>
                      <a:endParaRPr lang="en-US" sz="800" b="1" i="0" u="none" strike="noStrike" dirty="0">
                        <a:solidFill>
                          <a:srgbClr val="000000"/>
                        </a:solidFill>
                        <a:latin typeface="Calibri" pitchFamily="34" charset="0"/>
                        <a:cs typeface="Arial" pitchFamily="34" charset="0"/>
                      </a:endParaRPr>
                    </a:p>
                  </a:txBody>
                  <a:tcPr marL="9525" marR="9525" marT="9525" marB="0">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20000"/>
                        <a:lumOff val="80000"/>
                      </a:schemeClr>
                    </a:solidFill>
                  </a:tcPr>
                </a:tc>
                <a:tc>
                  <a:txBody>
                    <a:bodyPr/>
                    <a:lstStyle/>
                    <a:p>
                      <a:pPr algn="ctr" fontAlgn="b"/>
                      <a:endParaRPr lang="en-US" sz="800" b="1" i="0" u="none" strike="noStrike" dirty="0">
                        <a:solidFill>
                          <a:srgbClr val="000000"/>
                        </a:solidFill>
                        <a:latin typeface="Calibri" pitchFamily="34" charset="0"/>
                        <a:cs typeface="Arial" pitchFamily="34" charset="0"/>
                      </a:endParaRPr>
                    </a:p>
                  </a:txBody>
                  <a:tcPr marL="9525" marR="9525" marT="9525" marB="0">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20000"/>
                        <a:lumOff val="80000"/>
                      </a:schemeClr>
                    </a:solidFill>
                  </a:tcPr>
                </a:tc>
                <a:tc>
                  <a:txBody>
                    <a:bodyPr/>
                    <a:lstStyle/>
                    <a:p>
                      <a:pPr algn="ctr" fontAlgn="b"/>
                      <a:endParaRPr lang="en-US" sz="800" b="1" i="0" u="none" strike="noStrike" dirty="0">
                        <a:solidFill>
                          <a:srgbClr val="000000"/>
                        </a:solidFill>
                        <a:latin typeface="Calibri" pitchFamily="34" charset="0"/>
                        <a:cs typeface="Arial" pitchFamily="34" charset="0"/>
                      </a:endParaRPr>
                    </a:p>
                  </a:txBody>
                  <a:tcPr marL="9525" marR="9525" marT="9525" marB="0">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20000"/>
                        <a:lumOff val="80000"/>
                      </a:schemeClr>
                    </a:solidFill>
                  </a:tcPr>
                </a:tc>
                <a:tc>
                  <a:txBody>
                    <a:bodyPr/>
                    <a:lstStyle/>
                    <a:p>
                      <a:pPr algn="ctr" fontAlgn="b"/>
                      <a:endParaRPr lang="en-US" sz="800" b="1" i="0" u="none" strike="noStrike" dirty="0">
                        <a:solidFill>
                          <a:srgbClr val="000000"/>
                        </a:solidFill>
                        <a:latin typeface="Calibri" pitchFamily="34" charset="0"/>
                        <a:cs typeface="Arial" pitchFamily="34" charset="0"/>
                      </a:endParaRPr>
                    </a:p>
                  </a:txBody>
                  <a:tcPr marL="9525" marR="9525" marT="9525" marB="0">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20000"/>
                        <a:lumOff val="80000"/>
                      </a:schemeClr>
                    </a:solidFill>
                  </a:tcPr>
                </a:tc>
                <a:tc>
                  <a:txBody>
                    <a:bodyPr/>
                    <a:lstStyle/>
                    <a:p>
                      <a:pPr algn="l" fontAlgn="b"/>
                      <a:endParaRPr lang="en-US" sz="800" b="1" i="0" u="none" strike="noStrike" dirty="0">
                        <a:solidFill>
                          <a:srgbClr val="000000"/>
                        </a:solidFill>
                        <a:latin typeface="Calibri" pitchFamily="34" charset="0"/>
                        <a:cs typeface="Arial" pitchFamily="34" charset="0"/>
                      </a:endParaRPr>
                    </a:p>
                  </a:txBody>
                  <a:tcPr marL="9525" marR="9525" marT="9525" marB="0">
                    <a:lnL>
                      <a:noFill/>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20000"/>
                        <a:lumOff val="80000"/>
                      </a:schemeClr>
                    </a:solidFill>
                  </a:tcPr>
                </a:tc>
              </a:tr>
              <a:tr h="288000">
                <a:tc>
                  <a:txBody>
                    <a:bodyPr/>
                    <a:lstStyle/>
                    <a:p>
                      <a:pPr algn="l" fontAlgn="b"/>
                      <a:endParaRPr lang="en-US" sz="1400" b="1" i="0" u="none" strike="noStrike">
                        <a:solidFill>
                          <a:srgbClr val="C00000"/>
                        </a:solidFill>
                        <a:latin typeface="Calibri"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l" fontAlgn="b"/>
                      <a:r>
                        <a:rPr lang="en-US" sz="1400" b="1" i="0" u="none" strike="noStrike" dirty="0" smtClean="0">
                          <a:solidFill>
                            <a:srgbClr val="C00000"/>
                          </a:solidFill>
                          <a:latin typeface="Calibri" pitchFamily="34" charset="0"/>
                          <a:cs typeface="Arial" pitchFamily="34" charset="0"/>
                        </a:rPr>
                        <a:t>Projectile</a:t>
                      </a:r>
                      <a:endParaRPr lang="en-US" sz="1400" b="1" i="0" u="none" strike="noStrike" dirty="0">
                        <a:solidFill>
                          <a:srgbClr val="C0000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l" fontAlgn="b"/>
                      <a:r>
                        <a:rPr lang="en-US" sz="1400" b="1" i="0" u="none" strike="noStrike" dirty="0" smtClean="0">
                          <a:solidFill>
                            <a:srgbClr val="C00000"/>
                          </a:solidFill>
                          <a:latin typeface="Calibri" pitchFamily="34" charset="0"/>
                          <a:cs typeface="Arial" pitchFamily="34" charset="0"/>
                        </a:rPr>
                        <a:t>Basalt</a:t>
                      </a:r>
                      <a:endParaRPr lang="en-US" sz="1400" b="1" i="0" u="none" strike="noStrike" dirty="0">
                        <a:solidFill>
                          <a:srgbClr val="C0000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ctr" fontAlgn="b"/>
                      <a:r>
                        <a:rPr lang="en-US" sz="1400" b="1" i="0" u="none" strike="noStrike" dirty="0" smtClean="0">
                          <a:solidFill>
                            <a:srgbClr val="C00000"/>
                          </a:solidFill>
                          <a:latin typeface="Calibri" pitchFamily="34" charset="0"/>
                          <a:cs typeface="Arial" pitchFamily="34" charset="0"/>
                        </a:rPr>
                        <a:t>3.1</a:t>
                      </a:r>
                      <a:endParaRPr lang="en-US" sz="1400" b="1" i="0" u="none" strike="noStrike" dirty="0">
                        <a:solidFill>
                          <a:srgbClr val="C0000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ctr" fontAlgn="b"/>
                      <a:r>
                        <a:rPr lang="en-US" sz="1400" b="1" i="0" u="none" strike="noStrike" dirty="0" smtClean="0">
                          <a:solidFill>
                            <a:srgbClr val="C00000"/>
                          </a:solidFill>
                          <a:latin typeface="Calibri" pitchFamily="34" charset="0"/>
                          <a:cs typeface="Arial" pitchFamily="34" charset="0"/>
                        </a:rPr>
                        <a:t>4.96</a:t>
                      </a:r>
                      <a:endParaRPr lang="en-US" sz="1400" b="1" i="0" u="none" strike="noStrike" dirty="0">
                        <a:solidFill>
                          <a:srgbClr val="C0000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ctr" fontAlgn="b"/>
                      <a:r>
                        <a:rPr lang="en-US" sz="1400" b="1" i="0" u="none" strike="noStrike" dirty="0" smtClean="0">
                          <a:solidFill>
                            <a:srgbClr val="C00000"/>
                          </a:solidFill>
                          <a:latin typeface="Calibri" pitchFamily="34" charset="0"/>
                          <a:cs typeface="Arial" pitchFamily="34" charset="0"/>
                        </a:rPr>
                        <a:t>0.88 </a:t>
                      </a:r>
                      <a:endParaRPr lang="en-US" sz="1400" b="1" i="0" u="none" strike="noStrike" dirty="0">
                        <a:solidFill>
                          <a:srgbClr val="C0000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ctr" fontAlgn="b"/>
                      <a:r>
                        <a:rPr lang="en-US" sz="1400" b="1" i="0" u="none" strike="noStrike" dirty="0" smtClean="0">
                          <a:solidFill>
                            <a:srgbClr val="C00000"/>
                          </a:solidFill>
                          <a:latin typeface="Calibri" pitchFamily="34" charset="0"/>
                          <a:cs typeface="Arial" pitchFamily="34" charset="0"/>
                        </a:rPr>
                        <a:t>5.0</a:t>
                      </a:r>
                      <a:endParaRPr lang="en-US" sz="1400" b="1" i="0" u="none" strike="noStrike" dirty="0">
                        <a:solidFill>
                          <a:srgbClr val="C0000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ctr" fontAlgn="b"/>
                      <a:r>
                        <a:rPr lang="en-US" sz="1400" b="1" i="0" u="none" strike="noStrike" dirty="0" smtClean="0">
                          <a:solidFill>
                            <a:srgbClr val="C00000"/>
                          </a:solidFill>
                          <a:latin typeface="Calibri" pitchFamily="34" charset="0"/>
                          <a:cs typeface="Arial" pitchFamily="34" charset="0"/>
                        </a:rPr>
                        <a:t>15</a:t>
                      </a:r>
                      <a:endParaRPr lang="en-US" sz="1400" b="1" i="0" u="none" strike="noStrike" dirty="0">
                        <a:solidFill>
                          <a:srgbClr val="C0000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l" fontAlgn="b"/>
                      <a:endParaRPr lang="en-US" sz="1400" b="1" i="0" u="none" strike="noStrike" dirty="0" smtClean="0">
                        <a:solidFill>
                          <a:srgbClr val="C00000"/>
                        </a:solidFill>
                        <a:latin typeface="Calibri" pitchFamily="34" charset="0"/>
                        <a:cs typeface="Arial" pitchFamily="34" charset="0"/>
                      </a:endParaRPr>
                    </a:p>
                  </a:txBody>
                  <a:tcPr marL="9525" marR="9525" marT="9525" marB="0" anchor="ctr">
                    <a:lnL>
                      <a:noFill/>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5">
                        <a:lumMod val="20000"/>
                        <a:lumOff val="80000"/>
                      </a:schemeClr>
                    </a:solidFill>
                  </a:tcPr>
                </a:tc>
              </a:tr>
              <a:tr h="288000">
                <a:tc>
                  <a:txBody>
                    <a:bodyPr/>
                    <a:lstStyle/>
                    <a:p>
                      <a:pPr algn="l" fontAlgn="b"/>
                      <a:endParaRPr lang="en-US" sz="1400" b="1" i="0" u="none" strike="noStrike">
                        <a:solidFill>
                          <a:srgbClr val="0070C0"/>
                        </a:solidFill>
                        <a:latin typeface="Calibri"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l" fontAlgn="b"/>
                      <a:r>
                        <a:rPr lang="en-US" sz="1400" b="1" i="0" u="none" strike="noStrike" dirty="0" smtClean="0">
                          <a:solidFill>
                            <a:srgbClr val="0070C0"/>
                          </a:solidFill>
                          <a:latin typeface="Calibri" pitchFamily="34" charset="0"/>
                          <a:cs typeface="Arial" pitchFamily="34" charset="0"/>
                        </a:rPr>
                        <a:t>Target</a:t>
                      </a:r>
                      <a:endParaRPr lang="en-US" sz="1400" b="1" i="0" u="none" strike="noStrike" dirty="0">
                        <a:solidFill>
                          <a:srgbClr val="0070C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l" fontAlgn="b"/>
                      <a:r>
                        <a:rPr lang="en-US" sz="1400" b="1" i="0" u="none" strike="noStrike" dirty="0" smtClean="0">
                          <a:solidFill>
                            <a:srgbClr val="0070C0"/>
                          </a:solidFill>
                          <a:latin typeface="Calibri" pitchFamily="34" charset="0"/>
                          <a:cs typeface="Arial" pitchFamily="34" charset="0"/>
                        </a:rPr>
                        <a:t>Gneiss</a:t>
                      </a:r>
                      <a:endParaRPr lang="en-US" sz="1400" b="1" i="0" u="none" strike="noStrike" dirty="0">
                        <a:solidFill>
                          <a:srgbClr val="0070C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ctr" fontAlgn="b"/>
                      <a:r>
                        <a:rPr lang="en-US" sz="1400" b="1" i="0" u="none" strike="noStrike" dirty="0" smtClean="0">
                          <a:solidFill>
                            <a:srgbClr val="0070C0"/>
                          </a:solidFill>
                          <a:latin typeface="Calibri" pitchFamily="34" charset="0"/>
                          <a:cs typeface="Arial" pitchFamily="34" charset="0"/>
                        </a:rPr>
                        <a:t>2.79</a:t>
                      </a:r>
                      <a:endParaRPr lang="en-US" sz="1400" b="1" i="0" u="none" strike="noStrike" dirty="0">
                        <a:solidFill>
                          <a:srgbClr val="0070C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ctr" fontAlgn="b"/>
                      <a:r>
                        <a:rPr lang="en-US" sz="1400" b="1" i="0" u="none" strike="noStrike" dirty="0" smtClean="0">
                          <a:solidFill>
                            <a:srgbClr val="0070C0"/>
                          </a:solidFill>
                          <a:latin typeface="Calibri" pitchFamily="34" charset="0"/>
                          <a:cs typeface="Arial" pitchFamily="34" charset="0"/>
                        </a:rPr>
                        <a:t>2.68</a:t>
                      </a:r>
                      <a:endParaRPr lang="en-US" sz="1400" b="1" i="0" u="none" strike="noStrike" dirty="0">
                        <a:solidFill>
                          <a:srgbClr val="0070C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ctr" fontAlgn="b"/>
                      <a:r>
                        <a:rPr lang="en-US" sz="1400" b="1" i="0" u="none" strike="noStrike" dirty="0" smtClean="0">
                          <a:solidFill>
                            <a:srgbClr val="0070C0"/>
                          </a:solidFill>
                          <a:latin typeface="Calibri" pitchFamily="34" charset="0"/>
                          <a:cs typeface="Arial" pitchFamily="34" charset="0"/>
                        </a:rPr>
                        <a:t>1.54 </a:t>
                      </a:r>
                      <a:endParaRPr lang="en-US" sz="1400" b="1" i="0" u="none" strike="noStrike" dirty="0">
                        <a:solidFill>
                          <a:srgbClr val="0070C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l" fontAlgn="b"/>
                      <a:endParaRPr lang="en-US" sz="1400" b="1" i="0" u="none" strike="noStrike" dirty="0">
                        <a:solidFill>
                          <a:srgbClr val="0070C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ctr" fontAlgn="b"/>
                      <a:endParaRPr lang="en-US" sz="1400" b="1" i="0" u="none" strike="noStrike" dirty="0">
                        <a:solidFill>
                          <a:srgbClr val="0070C0"/>
                        </a:solidFill>
                        <a:latin typeface="Calibri" pitchFamily="34" charset="0"/>
                        <a:cs typeface="Arial" pitchFamily="34" charset="0"/>
                      </a:endParaRPr>
                    </a:p>
                  </a:txBody>
                  <a:tcPr marL="9525" marR="9525" marT="9525" marB="0" anchor="ctr">
                    <a:lnL>
                      <a:noFill/>
                    </a:lnL>
                    <a:lnR>
                      <a:noFill/>
                    </a:lnR>
                    <a:lnT w="19050" cap="flat" cmpd="sng" algn="ctr">
                      <a:noFill/>
                      <a:prstDash val="solid"/>
                      <a:round/>
                      <a:headEnd type="none" w="med" len="med"/>
                      <a:tailEnd type="none" w="med" len="med"/>
                    </a:lnT>
                    <a:lnB>
                      <a:noFill/>
                    </a:lnB>
                    <a:solidFill>
                      <a:schemeClr val="accent5">
                        <a:lumMod val="20000"/>
                        <a:lumOff val="80000"/>
                      </a:schemeClr>
                    </a:solidFill>
                  </a:tcPr>
                </a:tc>
                <a:tc>
                  <a:txBody>
                    <a:bodyPr/>
                    <a:lstStyle/>
                    <a:p>
                      <a:pPr algn="l" fontAlgn="b"/>
                      <a:endParaRPr lang="en-US" sz="1400" b="1" i="0" u="none" strike="noStrike" dirty="0" smtClean="0">
                        <a:solidFill>
                          <a:srgbClr val="0070C0"/>
                        </a:solidFill>
                        <a:latin typeface="Calibri" pitchFamily="34" charset="0"/>
                        <a:cs typeface="Arial" pitchFamily="34" charset="0"/>
                      </a:endParaRPr>
                    </a:p>
                  </a:txBody>
                  <a:tcPr marL="9525" marR="9525" marT="9525" marB="0" anchor="ctr">
                    <a:lnL>
                      <a:noFill/>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5">
                        <a:lumMod val="20000"/>
                        <a:lumOff val="80000"/>
                      </a:schemeClr>
                    </a:solidFill>
                  </a:tcPr>
                </a:tc>
              </a:tr>
              <a:tr h="121084">
                <a:tc>
                  <a:txBody>
                    <a:bodyPr/>
                    <a:lstStyle/>
                    <a:p>
                      <a:pPr algn="l" fontAlgn="b"/>
                      <a:endParaRPr lang="en-US" sz="600" b="1" i="0" u="none" strike="noStrike" dirty="0" smtClean="0">
                        <a:solidFill>
                          <a:srgbClr val="000000"/>
                        </a:solidFill>
                        <a:latin typeface="Calibri" pitchFamily="34" charset="0"/>
                        <a:cs typeface="Arial" pitchFamily="34" charset="0"/>
                      </a:endParaRPr>
                    </a:p>
                  </a:txBody>
                  <a:tcPr marL="9525" marR="9525" marT="9525" marB="0">
                    <a:lnL w="28575" cap="flat" cmpd="sng" algn="ctr">
                      <a:solidFill>
                        <a:schemeClr val="tx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l" fontAlgn="b"/>
                      <a:endParaRPr lang="en-US" sz="600" b="1" i="0" u="none" strike="noStrike" dirty="0">
                        <a:solidFill>
                          <a:srgbClr val="000000"/>
                        </a:solidFill>
                        <a:latin typeface="Calibri" pitchFamily="34" charset="0"/>
                        <a:cs typeface="Arial" pitchFamily="34" charset="0"/>
                      </a:endParaRPr>
                    </a:p>
                  </a:txBody>
                  <a:tcPr marL="9525" marR="9525" marT="9525" marB="0">
                    <a:lnL>
                      <a:noFill/>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l" fontAlgn="b"/>
                      <a:endParaRPr lang="en-US" sz="600" b="1" i="0" u="none" strike="noStrike" dirty="0">
                        <a:solidFill>
                          <a:srgbClr val="000000"/>
                        </a:solidFill>
                        <a:latin typeface="Calibri" pitchFamily="34" charset="0"/>
                        <a:cs typeface="Arial" pitchFamily="34" charset="0"/>
                      </a:endParaRPr>
                    </a:p>
                  </a:txBody>
                  <a:tcPr marL="9525" marR="9525" marT="9525" marB="0">
                    <a:lnL>
                      <a:noFill/>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endParaRPr lang="en-US" sz="600" b="1" i="0" u="none" strike="noStrike" dirty="0">
                        <a:solidFill>
                          <a:srgbClr val="000000"/>
                        </a:solidFill>
                        <a:latin typeface="Calibri" pitchFamily="34" charset="0"/>
                        <a:cs typeface="Arial" pitchFamily="34" charset="0"/>
                      </a:endParaRPr>
                    </a:p>
                  </a:txBody>
                  <a:tcPr marL="9525" marR="9525" marT="9525" marB="0">
                    <a:lnL>
                      <a:noFill/>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endParaRPr lang="en-US" sz="600" b="1" dirty="0">
                        <a:latin typeface="Calibri" pitchFamily="34" charset="0"/>
                      </a:endParaRPr>
                    </a:p>
                  </a:txBody>
                  <a:tcPr marL="9525" marR="9525" marT="9525" marB="0">
                    <a:lnL>
                      <a:noFill/>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endParaRPr lang="en-US" sz="600" b="1">
                        <a:latin typeface="Calibri" pitchFamily="34" charset="0"/>
                      </a:endParaRPr>
                    </a:p>
                  </a:txBody>
                  <a:tcPr marL="9525" marR="9525" marT="9525" marB="0">
                    <a:lnL>
                      <a:noFill/>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endParaRPr lang="en-US" sz="600" b="1" dirty="0">
                        <a:latin typeface="Calibri" pitchFamily="34" charset="0"/>
                      </a:endParaRPr>
                    </a:p>
                  </a:txBody>
                  <a:tcPr marL="9525" marR="9525" marT="9525" marB="0">
                    <a:lnL>
                      <a:noFill/>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endParaRPr lang="en-US" sz="600" b="1" dirty="0">
                        <a:latin typeface="Calibri" pitchFamily="34" charset="0"/>
                      </a:endParaRPr>
                    </a:p>
                  </a:txBody>
                  <a:tcPr marL="9525" marR="9525" marT="9525" marB="0">
                    <a:lnL>
                      <a:noFill/>
                    </a:lnL>
                    <a:lnR>
                      <a:noFill/>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l" fontAlgn="b"/>
                      <a:endParaRPr lang="en-US" sz="600" b="1" i="0" u="none" strike="noStrike" dirty="0">
                        <a:solidFill>
                          <a:srgbClr val="000000"/>
                        </a:solidFill>
                        <a:latin typeface="Calibri" pitchFamily="34" charset="0"/>
                        <a:cs typeface="Arial" pitchFamily="34" charset="0"/>
                      </a:endParaRPr>
                    </a:p>
                  </a:txBody>
                  <a:tcPr marL="9525" marR="9525" marT="9525" marB="0">
                    <a:lnL>
                      <a:noFill/>
                    </a:lnL>
                    <a:lnR w="28575" cap="flat" cmpd="sng" algn="ctr">
                      <a:solidFill>
                        <a:schemeClr val="tx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200484">
                <a:tc>
                  <a:txBody>
                    <a:bodyPr/>
                    <a:lstStyle/>
                    <a:p>
                      <a:pPr algn="l" fontAlgn="b"/>
                      <a:r>
                        <a:rPr lang="en-US" sz="1200" b="1" i="0" u="none" strike="noStrike" dirty="0">
                          <a:solidFill>
                            <a:srgbClr val="000000"/>
                          </a:solidFill>
                          <a:latin typeface="Calibri" pitchFamily="34" charset="0"/>
                          <a:cs typeface="Arial" pitchFamily="34" charset="0"/>
                        </a:rPr>
                        <a:t> </a:t>
                      </a:r>
                    </a:p>
                  </a:txBody>
                  <a:tcPr marL="9525" marR="9525" marT="9525" marB="0">
                    <a:lnL w="28575" cap="flat" cmpd="sng" algn="ctr">
                      <a:solidFill>
                        <a:schemeClr val="tx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en-US" sz="1100" b="1" i="0" u="none" strike="noStrike" dirty="0">
                        <a:solidFill>
                          <a:srgbClr val="000000"/>
                        </a:solidFill>
                        <a:latin typeface="Calibri" pitchFamily="34" charset="0"/>
                        <a:cs typeface="Arial" pitchFamily="34" charset="0"/>
                      </a:endParaRPr>
                    </a:p>
                  </a:txBody>
                  <a:tcPr marL="9525" marR="9525" marT="9525" marB="0">
                    <a:lnL>
                      <a:noFill/>
                    </a:lnL>
                    <a:lnR>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l" fontAlgn="b"/>
                      <a:r>
                        <a:rPr lang="en-US" sz="1100" b="1" i="1" u="none" strike="noStrike" dirty="0">
                          <a:solidFill>
                            <a:srgbClr val="000000"/>
                          </a:solidFill>
                          <a:latin typeface="Calibri" pitchFamily="34" charset="0"/>
                          <a:cs typeface="Arial" pitchFamily="34" charset="0"/>
                        </a:rPr>
                        <a:t> </a:t>
                      </a:r>
                      <a:r>
                        <a:rPr lang="en-US" sz="1100" b="1" i="1" u="none" strike="noStrike" dirty="0" smtClean="0">
                          <a:solidFill>
                            <a:srgbClr val="000000"/>
                          </a:solidFill>
                          <a:latin typeface="Calibri" pitchFamily="34" charset="0"/>
                          <a:cs typeface="Arial" pitchFamily="34" charset="0"/>
                        </a:rPr>
                        <a:t>Data</a:t>
                      </a:r>
                      <a:r>
                        <a:rPr lang="en-US" sz="1100" b="1" i="1" u="none" strike="noStrike" baseline="0" dirty="0" smtClean="0">
                          <a:solidFill>
                            <a:srgbClr val="000000"/>
                          </a:solidFill>
                          <a:latin typeface="Calibri" pitchFamily="34" charset="0"/>
                          <a:cs typeface="Arial" pitchFamily="34" charset="0"/>
                        </a:rPr>
                        <a:t> from Ahrens and Johnson 1995</a:t>
                      </a:r>
                      <a:r>
                        <a:rPr lang="en-US" sz="1400" b="1" i="0" u="none" strike="noStrike" dirty="0">
                          <a:solidFill>
                            <a:srgbClr val="000000"/>
                          </a:solidFill>
                          <a:latin typeface="Calibri" pitchFamily="34" charset="0"/>
                          <a:cs typeface="Arial" pitchFamily="34" charset="0"/>
                        </a:rPr>
                        <a:t> </a:t>
                      </a:r>
                      <a:endParaRPr lang="en-US" sz="1100" b="1" i="0" u="none" strike="noStrike" dirty="0">
                        <a:solidFill>
                          <a:srgbClr val="000000"/>
                        </a:solidFill>
                        <a:latin typeface="Calibri" pitchFamily="34" charset="0"/>
                        <a:cs typeface="Arial" pitchFamily="34" charset="0"/>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endParaRPr lang="en-US" sz="800" b="1" i="0" u="none" strike="noStrike" dirty="0">
                        <a:solidFill>
                          <a:srgbClr val="000000"/>
                        </a:solidFill>
                        <a:latin typeface="Arial" pitchFamily="34" charset="0"/>
                        <a:cs typeface="Arial" pitchFamily="34" charset="0"/>
                      </a:endParaRPr>
                    </a:p>
                  </a:txBody>
                  <a:tcPr marL="9525" marR="9525" marT="9525" marB="0" anchor="b">
                    <a:lnL>
                      <a:noFill/>
                    </a:lnL>
                    <a:lnR>
                      <a:noFill/>
                    </a:lnR>
                    <a:lnT w="190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ctr" fontAlgn="b"/>
                      <a:endParaRPr lang="en-US" sz="800" b="1" i="0" u="none" strike="noStrike" dirty="0">
                        <a:solidFill>
                          <a:srgbClr val="000000"/>
                        </a:solidFill>
                        <a:latin typeface="Arial" pitchFamily="34" charset="0"/>
                        <a:cs typeface="Arial" pitchFamily="34" charset="0"/>
                      </a:endParaRPr>
                    </a:p>
                  </a:txBody>
                  <a:tcPr marL="9525" marR="9525" marT="9525" marB="0" anchor="b">
                    <a:lnL>
                      <a:noFill/>
                    </a:lnL>
                    <a:lnR>
                      <a:noFill/>
                    </a:lnR>
                    <a:lnT w="190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b="1" i="0" u="none" strike="noStrike" dirty="0">
                          <a:solidFill>
                            <a:srgbClr val="000000"/>
                          </a:solidFill>
                          <a:latin typeface="Calibri" pitchFamily="34" charset="0"/>
                          <a:cs typeface="Arial" pitchFamily="34" charset="0"/>
                        </a:rPr>
                        <a:t> </a:t>
                      </a:r>
                    </a:p>
                  </a:txBody>
                  <a:tcPr marL="9525" marR="9525" marT="9525" marB="0">
                    <a:lnL>
                      <a:noFill/>
                    </a:lnL>
                    <a:lnR>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b="1" i="0" u="none" strike="noStrike" dirty="0">
                          <a:solidFill>
                            <a:srgbClr val="000000"/>
                          </a:solidFill>
                          <a:latin typeface="Calibri" pitchFamily="34" charset="0"/>
                          <a:cs typeface="Arial" pitchFamily="34" charset="0"/>
                        </a:rPr>
                        <a:t> </a:t>
                      </a:r>
                    </a:p>
                  </a:txBody>
                  <a:tcPr marL="9525" marR="9525" marT="9525" marB="0">
                    <a:lnL>
                      <a:noFill/>
                    </a:lnL>
                    <a:lnR>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b="1" i="0" u="none" strike="noStrike" dirty="0">
                          <a:solidFill>
                            <a:srgbClr val="000000"/>
                          </a:solidFill>
                          <a:latin typeface="Calibri" pitchFamily="34" charset="0"/>
                          <a:cs typeface="Arial" pitchFamily="34" charset="0"/>
                        </a:rPr>
                        <a:t> </a:t>
                      </a:r>
                    </a:p>
                  </a:txBody>
                  <a:tcPr marL="9525" marR="9525" marT="9525" marB="0">
                    <a:lnL>
                      <a:noFill/>
                    </a:lnL>
                    <a:lnR>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200" b="1" i="0" u="none" strike="noStrike" dirty="0">
                          <a:solidFill>
                            <a:srgbClr val="000000"/>
                          </a:solidFill>
                          <a:latin typeface="Calibri" pitchFamily="34" charset="0"/>
                          <a:cs typeface="Arial" pitchFamily="34" charset="0"/>
                        </a:rPr>
                        <a:t> </a:t>
                      </a:r>
                    </a:p>
                  </a:txBody>
                  <a:tcPr marL="9525" marR="9525" marT="9525" marB="0">
                    <a:lnL>
                      <a:noFill/>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pSp>
        <p:nvGrpSpPr>
          <p:cNvPr id="14" name="Group 13"/>
          <p:cNvGrpSpPr/>
          <p:nvPr/>
        </p:nvGrpSpPr>
        <p:grpSpPr>
          <a:xfrm>
            <a:off x="346771" y="942976"/>
            <a:ext cx="1906786" cy="533400"/>
            <a:chOff x="164828" y="948784"/>
            <a:chExt cx="4338633" cy="533400"/>
          </a:xfrm>
        </p:grpSpPr>
        <p:sp>
          <p:nvSpPr>
            <p:cNvPr id="9" name="Text Placeholder 2"/>
            <p:cNvSpPr txBox="1">
              <a:spLocks/>
            </p:cNvSpPr>
            <p:nvPr/>
          </p:nvSpPr>
          <p:spPr>
            <a:xfrm>
              <a:off x="164828" y="1030818"/>
              <a:ext cx="4338633" cy="369332"/>
            </a:xfrm>
            <a:prstGeom prst="rect">
              <a:avLst/>
            </a:prstGeom>
          </p:spPr>
          <p:txBody>
            <a:bodyPr vert="horz" wrap="square" lIns="0" tIns="0" rIns="0" bIns="0" rtlCol="0" anchor="ct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396875" marR="0" lvl="0" indent="-396875" algn="ctr" defTabSz="914363" rtl="0" eaLnBrk="0" fontAlgn="base" latinLnBrk="0" hangingPunct="0">
                <a:spcBef>
                  <a:spcPct val="0"/>
                </a:spcBef>
                <a:spcAft>
                  <a:spcPct val="0"/>
                </a:spcAft>
                <a:buClrTx/>
                <a:buSzTx/>
                <a:buFontTx/>
                <a:buNone/>
                <a:tabLst/>
                <a:defRPr/>
              </a:pPr>
              <a:r>
                <a:rPr kumimoji="0" lang="en-CA" sz="2400" b="1" i="1" u="none" strike="noStrike" kern="1200" normalizeH="0" baseline="0" noProof="0" dirty="0" smtClean="0">
                  <a:ln/>
                  <a:solidFill>
                    <a:schemeClr val="accent3"/>
                  </a:solidFill>
                  <a:uLnTx/>
                  <a:uFillTx/>
                  <a:latin typeface="+mn-lt"/>
                  <a:ea typeface="Calibri" pitchFamily="34" charset="0"/>
                  <a:cs typeface="Cordia New" pitchFamily="34" charset="-34"/>
                  <a:sym typeface="Symbol" pitchFamily="18" charset="2"/>
                </a:rPr>
                <a:t>Isobaric Core</a:t>
              </a:r>
              <a:endParaRPr kumimoji="0" lang="en-CA" sz="2400" b="1" i="1" u="none" strike="noStrike" kern="1200" normalizeH="0" baseline="-25000" noProof="0" dirty="0" smtClean="0">
                <a:ln/>
                <a:solidFill>
                  <a:schemeClr val="accent3"/>
                </a:solidFill>
                <a:uLnTx/>
                <a:uFillTx/>
                <a:latin typeface="+mn-lt"/>
                <a:ea typeface="Calibri" pitchFamily="34" charset="0"/>
                <a:cs typeface="Cordia New" pitchFamily="34" charset="-34"/>
                <a:sym typeface="Symbol" pitchFamily="18" charset="2"/>
              </a:endParaRPr>
            </a:p>
          </p:txBody>
        </p:sp>
        <p:sp>
          <p:nvSpPr>
            <p:cNvPr id="13" name="Rectangle 12"/>
            <p:cNvSpPr/>
            <p:nvPr/>
          </p:nvSpPr>
          <p:spPr bwMode="auto">
            <a:xfrm>
              <a:off x="177699" y="948784"/>
              <a:ext cx="4312890" cy="533400"/>
            </a:xfrm>
            <a:prstGeom prst="rect">
              <a:avLst/>
            </a:prstGeom>
            <a:noFill/>
            <a:ln w="28575">
              <a:solidFill>
                <a:srgbClr val="CCFF99"/>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37" name="Group 36"/>
          <p:cNvGrpSpPr/>
          <p:nvPr/>
        </p:nvGrpSpPr>
        <p:grpSpPr>
          <a:xfrm>
            <a:off x="7543800" y="2376414"/>
            <a:ext cx="1600200" cy="1600200"/>
            <a:chOff x="7543800" y="2209800"/>
            <a:chExt cx="1600200" cy="1600200"/>
          </a:xfrm>
        </p:grpSpPr>
        <p:sp>
          <p:nvSpPr>
            <p:cNvPr id="36" name="Rectangle 35"/>
            <p:cNvSpPr/>
            <p:nvPr/>
          </p:nvSpPr>
          <p:spPr bwMode="auto">
            <a:xfrm>
              <a:off x="7615990" y="2209800"/>
              <a:ext cx="1447800" cy="1600200"/>
            </a:xfrm>
            <a:prstGeom prst="rect">
              <a:avLst/>
            </a:prstGeom>
            <a:noFill/>
            <a:ln cmpd="thinThick">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CA"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TextBox 29"/>
            <p:cNvSpPr txBox="1"/>
            <p:nvPr/>
          </p:nvSpPr>
          <p:spPr>
            <a:xfrm>
              <a:off x="7543800" y="2409736"/>
              <a:ext cx="1600200" cy="1200329"/>
            </a:xfrm>
            <a:prstGeom prst="rect">
              <a:avLst/>
            </a:prstGeom>
            <a:noFill/>
          </p:spPr>
          <p:txBody>
            <a:bodyPr wrap="square" rtlCol="0">
              <a:spAutoFit/>
            </a:bodyPr>
            <a:lstStyle/>
            <a:p>
              <a:pPr algn="ct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rPr>
                <a:t>P</a:t>
              </a:r>
              <a:r>
                <a:rPr lang="en-US" sz="2400" i="1" baseline="-25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rPr>
                <a:t>max</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rPr>
                <a:t> </a:t>
              </a:r>
            </a:p>
            <a:p>
              <a:pPr algn="ctr">
                <a:lnSpc>
                  <a:spcPct val="200000"/>
                </a:lnSpc>
              </a:pP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rPr>
                <a:t>281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rPr>
                <a:t>GPa</a:t>
              </a:r>
              <a:endParaRPr lang="en-US" sz="2400" i="1"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endParaRPr>
            </a:p>
          </p:txBody>
        </p:sp>
      </p:grpSp>
      <p:sp>
        <p:nvSpPr>
          <p:cNvPr id="21" name="Text Placeholder 2"/>
          <p:cNvSpPr txBox="1">
            <a:spLocks/>
          </p:cNvSpPr>
          <p:nvPr/>
        </p:nvSpPr>
        <p:spPr>
          <a:xfrm>
            <a:off x="309568" y="1692442"/>
            <a:ext cx="4338632" cy="307777"/>
          </a:xfrm>
          <a:prstGeom prst="rect">
            <a:avLst/>
          </a:prstGeom>
        </p:spPr>
        <p:txBody>
          <a:bodyPr vert="horz" wrap="square" lIns="0" tIns="0" rIns="0" bIns="0" rtlCol="0" anchor="ctr">
            <a:spAutoFit/>
          </a:bodyPr>
          <a:lstStyle/>
          <a:p>
            <a:pPr marL="396875" marR="0" lvl="0" indent="-396875" algn="l" defTabSz="914363" rtl="0" eaLnBrk="0" fontAlgn="base" latinLnBrk="0" hangingPunct="0">
              <a:spcBef>
                <a:spcPct val="0"/>
              </a:spcBef>
              <a:spcAft>
                <a:spcPct val="0"/>
              </a:spcAft>
              <a:buClrTx/>
              <a:buSzTx/>
              <a:buFontTx/>
              <a:buNone/>
              <a:tabLst/>
              <a:defRPr/>
            </a:pPr>
            <a:r>
              <a:rPr kumimoji="0" lang="en-CA" sz="2000" b="1" i="1" u="none" strike="noStrike" kern="1200" normalizeH="0" baseline="0" noProof="0" dirty="0" smtClean="0">
                <a:ln w="18415" cmpd="sng">
                  <a:noFill/>
                  <a:prstDash val="solid"/>
                </a:ln>
                <a:solidFill>
                  <a:srgbClr val="FFFFFF"/>
                </a:solidFill>
                <a:effectLst>
                  <a:outerShdw blurRad="38100" dist="38100" dir="2700000" algn="tl">
                    <a:srgbClr val="000000">
                      <a:alpha val="43137"/>
                    </a:srgbClr>
                  </a:outerShdw>
                </a:effectLst>
                <a:uLnTx/>
                <a:uFillTx/>
                <a:latin typeface="+mn-lt"/>
                <a:ea typeface="Calibri" pitchFamily="34" charset="0"/>
                <a:cs typeface="Cordia New" pitchFamily="34" charset="-34"/>
                <a:sym typeface="Symbol" pitchFamily="18" charset="2"/>
              </a:rPr>
              <a:t>Maximum impact pressure, </a:t>
            </a:r>
            <a:r>
              <a:rPr kumimoji="0" lang="en-CA" sz="2000" b="1" i="1" u="none" strike="noStrike" kern="1200" normalizeH="0" baseline="0" noProof="0" dirty="0" err="1" smtClean="0">
                <a:ln w="18415" cmpd="sng">
                  <a:noFill/>
                  <a:prstDash val="solid"/>
                </a:ln>
                <a:solidFill>
                  <a:srgbClr val="FFFFFF"/>
                </a:solidFill>
                <a:effectLst>
                  <a:outerShdw blurRad="38100" dist="38100" dir="2700000" algn="tl">
                    <a:srgbClr val="000000">
                      <a:alpha val="43137"/>
                    </a:srgbClr>
                  </a:outerShdw>
                </a:effectLst>
                <a:uLnTx/>
                <a:uFillTx/>
                <a:latin typeface="+mn-lt"/>
                <a:ea typeface="Calibri" pitchFamily="34" charset="0"/>
                <a:cs typeface="Cordia New" pitchFamily="34" charset="-34"/>
                <a:sym typeface="Symbol" pitchFamily="18" charset="2"/>
              </a:rPr>
              <a:t>P</a:t>
            </a:r>
            <a:r>
              <a:rPr kumimoji="0" lang="en-CA" sz="2000" b="1" i="1" u="none" strike="noStrike" kern="1200" normalizeH="0" baseline="-25000" noProof="0" dirty="0" err="1" smtClean="0">
                <a:ln w="18415" cmpd="sng">
                  <a:noFill/>
                  <a:prstDash val="solid"/>
                </a:ln>
                <a:solidFill>
                  <a:srgbClr val="FFFFFF"/>
                </a:solidFill>
                <a:effectLst>
                  <a:outerShdw blurRad="38100" dist="38100" dir="2700000" algn="tl">
                    <a:srgbClr val="000000">
                      <a:alpha val="43137"/>
                    </a:srgbClr>
                  </a:outerShdw>
                </a:effectLst>
                <a:uLnTx/>
                <a:uFillTx/>
                <a:latin typeface="+mn-lt"/>
                <a:ea typeface="Calibri" pitchFamily="34" charset="0"/>
                <a:cs typeface="Cordia New" pitchFamily="34" charset="-34"/>
                <a:sym typeface="Symbol" pitchFamily="18" charset="2"/>
              </a:rPr>
              <a:t>max</a:t>
            </a:r>
            <a:r>
              <a:rPr kumimoji="0" lang="en-CA" sz="2000" b="1" i="1" u="none" strike="noStrike" kern="1200" normalizeH="0" noProof="0" dirty="0" smtClean="0">
                <a:ln w="18415" cmpd="sng">
                  <a:noFill/>
                  <a:prstDash val="solid"/>
                </a:ln>
                <a:solidFill>
                  <a:srgbClr val="FFFFFF"/>
                </a:solidFill>
                <a:effectLst>
                  <a:outerShdw blurRad="38100" dist="38100" dir="2700000" algn="tl">
                    <a:srgbClr val="000000">
                      <a:alpha val="43137"/>
                    </a:srgbClr>
                  </a:outerShdw>
                </a:effectLst>
                <a:uLnTx/>
                <a:uFillTx/>
                <a:latin typeface="+mn-lt"/>
                <a:ea typeface="Calibri" pitchFamily="34" charset="0"/>
                <a:cs typeface="Cordia New" pitchFamily="34" charset="-34"/>
                <a:sym typeface="Symbol" pitchFamily="18" charset="2"/>
              </a:rPr>
              <a:t> </a:t>
            </a:r>
            <a:endParaRPr kumimoji="0" lang="en-CA" sz="2000" b="1" i="1" u="none" strike="noStrike" kern="1200" normalizeH="0" baseline="-25000" noProof="0" dirty="0" smtClean="0">
              <a:ln w="18415" cmpd="sng">
                <a:noFill/>
                <a:prstDash val="solid"/>
              </a:ln>
              <a:solidFill>
                <a:srgbClr val="FFFFFF"/>
              </a:solidFill>
              <a:effectLst>
                <a:outerShdw blurRad="38100" dist="38100" dir="2700000" algn="tl">
                  <a:srgbClr val="000000">
                    <a:alpha val="43137"/>
                  </a:srgbClr>
                </a:outerShdw>
              </a:effectLst>
              <a:uLnTx/>
              <a:uFillTx/>
              <a:latin typeface="+mn-lt"/>
              <a:ea typeface="Calibri" pitchFamily="34" charset="0"/>
              <a:cs typeface="Cordia New" pitchFamily="34" charset="-34"/>
              <a:sym typeface="Symbol" pitchFamily="18" charset="2"/>
            </a:endParaRPr>
          </a:p>
        </p:txBody>
      </p:sp>
      <p:sp>
        <p:nvSpPr>
          <p:cNvPr id="33" name="Text Placeholder 2"/>
          <p:cNvSpPr txBox="1">
            <a:spLocks/>
          </p:cNvSpPr>
          <p:nvPr/>
        </p:nvSpPr>
        <p:spPr>
          <a:xfrm>
            <a:off x="237900" y="1055788"/>
            <a:ext cx="8640000" cy="307777"/>
          </a:xfrm>
          <a:prstGeom prst="rect">
            <a:avLst/>
          </a:prstGeom>
          <a:ln w="57150" cmpd="thickThin">
            <a:noFill/>
            <a:bevel/>
          </a:ln>
        </p:spPr>
        <p:txBody>
          <a:bodyPr vert="horz" wrap="square" lIns="0" tIns="0" rIns="0" bIns="0" rtlCol="0" anchor="ctr">
            <a:spAutoFit/>
          </a:bodyPr>
          <a:lstStyle/>
          <a:p>
            <a:pPr marL="396875" lvl="0" indent="-396875" algn="r" defTabSz="914363" eaLnBrk="0" fontAlgn="base" hangingPunct="0">
              <a:spcBef>
                <a:spcPct val="0"/>
              </a:spcBef>
              <a:spcAft>
                <a:spcPct val="0"/>
              </a:spcAft>
              <a:defRPr/>
            </a:pPr>
            <a:r>
              <a:rPr lang="en-CA" sz="2000" i="1" dirty="0" err="1" smtClean="0">
                <a:ea typeface="Calibri" pitchFamily="34" charset="0"/>
                <a:cs typeface="Cordia New" pitchFamily="34" charset="-34"/>
                <a:sym typeface="Symbol" pitchFamily="18" charset="2"/>
              </a:rPr>
              <a:t>Gault</a:t>
            </a:r>
            <a:r>
              <a:rPr lang="en-CA" sz="2000" i="1" dirty="0" smtClean="0">
                <a:ea typeface="Calibri" pitchFamily="34" charset="0"/>
                <a:cs typeface="Cordia New" pitchFamily="34" charset="-34"/>
                <a:sym typeface="Symbol" pitchFamily="18" charset="2"/>
              </a:rPr>
              <a:t> and </a:t>
            </a:r>
            <a:r>
              <a:rPr lang="en-CA" sz="2000" i="1" dirty="0" err="1" smtClean="0">
                <a:ea typeface="Calibri" pitchFamily="34" charset="0"/>
                <a:cs typeface="Cordia New" pitchFamily="34" charset="-34"/>
                <a:sym typeface="Symbol" pitchFamily="18" charset="2"/>
              </a:rPr>
              <a:t>Heitowit</a:t>
            </a:r>
            <a:r>
              <a:rPr lang="en-CA" sz="2000" i="1" dirty="0" smtClean="0">
                <a:ea typeface="Calibri" pitchFamily="34" charset="0"/>
                <a:cs typeface="Cordia New" pitchFamily="34" charset="-34"/>
                <a:sym typeface="Symbol" pitchFamily="18" charset="2"/>
              </a:rPr>
              <a:t> 1963, Croft 1982, Collins 2002 </a:t>
            </a:r>
          </a:p>
        </p:txBody>
      </p:sp>
      <p:sp>
        <p:nvSpPr>
          <p:cNvPr id="34" name="Right Arrow 33"/>
          <p:cNvSpPr/>
          <p:nvPr/>
        </p:nvSpPr>
        <p:spPr bwMode="auto">
          <a:xfrm>
            <a:off x="7006390" y="3005064"/>
            <a:ext cx="523352" cy="342900"/>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CA"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Text Placeholder 2"/>
          <p:cNvSpPr txBox="1">
            <a:spLocks/>
          </p:cNvSpPr>
          <p:nvPr/>
        </p:nvSpPr>
        <p:spPr>
          <a:xfrm>
            <a:off x="385768" y="4579203"/>
            <a:ext cx="4338632" cy="307777"/>
          </a:xfrm>
          <a:prstGeom prst="rect">
            <a:avLst/>
          </a:prstGeom>
        </p:spPr>
        <p:txBody>
          <a:bodyPr vert="horz" wrap="square" lIns="0" tIns="0" rIns="0" bIns="0" rtlCol="0" anchor="ctr">
            <a:spAutoFit/>
          </a:bodyPr>
          <a:lstStyle/>
          <a:p>
            <a:pPr marL="396875" marR="0" lvl="0" indent="-396875" defTabSz="914363" rtl="0" eaLnBrk="0" fontAlgn="base" latinLnBrk="0" hangingPunct="0">
              <a:spcBef>
                <a:spcPct val="0"/>
              </a:spcBef>
              <a:spcAft>
                <a:spcPct val="0"/>
              </a:spcAft>
              <a:buClrTx/>
              <a:buSzTx/>
              <a:buFontTx/>
              <a:buNone/>
              <a:tabLst/>
              <a:defRPr/>
            </a:pPr>
            <a:r>
              <a:rPr lang="en-CA" sz="2000" b="1" i="1" noProof="0" dirty="0" smtClean="0">
                <a:ln w="18415" cmpd="sng">
                  <a:noFill/>
                  <a:prstDash val="solid"/>
                </a:ln>
                <a:solidFill>
                  <a:srgbClr val="FFFFFF"/>
                </a:solidFill>
                <a:effectLst>
                  <a:outerShdw blurRad="38100" dist="38100" dir="2700000" algn="tl">
                    <a:srgbClr val="000000">
                      <a:alpha val="43137"/>
                    </a:srgbClr>
                  </a:outerShdw>
                </a:effectLst>
                <a:ea typeface="Calibri" pitchFamily="34" charset="0"/>
                <a:cs typeface="Cordia New" pitchFamily="34" charset="-34"/>
                <a:sym typeface="Symbol" pitchFamily="18" charset="2"/>
              </a:rPr>
              <a:t>Average Pressure, P</a:t>
            </a:r>
            <a:r>
              <a:rPr lang="en-CA" sz="2000" b="1" i="1" baseline="-25000" noProof="0" dirty="0" smtClean="0">
                <a:ln w="18415" cmpd="sng">
                  <a:noFill/>
                  <a:prstDash val="solid"/>
                </a:ln>
                <a:solidFill>
                  <a:srgbClr val="FFFFFF"/>
                </a:solidFill>
                <a:effectLst>
                  <a:outerShdw blurRad="38100" dist="38100" dir="2700000" algn="tl">
                    <a:srgbClr val="000000">
                      <a:alpha val="43137"/>
                    </a:srgbClr>
                  </a:outerShdw>
                </a:effectLst>
                <a:ea typeface="Calibri" pitchFamily="34" charset="0"/>
                <a:cs typeface="Cordia New" pitchFamily="34" charset="-34"/>
                <a:sym typeface="Symbol" pitchFamily="18" charset="2"/>
              </a:rPr>
              <a:t>a</a:t>
            </a:r>
            <a:endParaRPr kumimoji="0" lang="en-CA" sz="2000" b="1" i="1" u="none" strike="noStrike" kern="1200" normalizeH="0" baseline="-25000" noProof="0" dirty="0" smtClean="0">
              <a:ln w="18415" cmpd="sng">
                <a:noFill/>
                <a:prstDash val="solid"/>
              </a:ln>
              <a:solidFill>
                <a:srgbClr val="FFFFFF"/>
              </a:solidFill>
              <a:effectLst>
                <a:outerShdw blurRad="38100" dist="38100" dir="2700000" algn="tl">
                  <a:srgbClr val="000000">
                    <a:alpha val="43137"/>
                  </a:srgbClr>
                </a:outerShdw>
              </a:effectLst>
              <a:uLnTx/>
              <a:uFillTx/>
              <a:latin typeface="+mn-lt"/>
              <a:ea typeface="Calibri" pitchFamily="34" charset="0"/>
              <a:cs typeface="Cordia New" pitchFamily="34" charset="-34"/>
              <a:sym typeface="Symbol" pitchFamily="18" charset="2"/>
            </a:endParaRPr>
          </a:p>
        </p:txBody>
      </p:sp>
      <p:sp>
        <p:nvSpPr>
          <p:cNvPr id="39" name="Rectangle 38"/>
          <p:cNvSpPr/>
          <p:nvPr/>
        </p:nvSpPr>
        <p:spPr>
          <a:xfrm>
            <a:off x="838200" y="5265003"/>
            <a:ext cx="1908664" cy="830997"/>
          </a:xfrm>
          <a:prstGeom prst="rect">
            <a:avLst/>
          </a:prstGeom>
        </p:spPr>
        <p:txBody>
          <a:bodyPr wrap="none">
            <a:spAutoFit/>
          </a:bodyPr>
          <a:lstStyle/>
          <a:p>
            <a:r>
              <a:rPr lang="en-US" sz="2400" b="1" i="1" dirty="0" smtClean="0"/>
              <a:t>P</a:t>
            </a:r>
            <a:r>
              <a:rPr lang="en-US" sz="2400" b="1" i="1" baseline="-25000" dirty="0" smtClean="0"/>
              <a:t>a</a:t>
            </a:r>
            <a:r>
              <a:rPr lang="en-US" sz="2400" b="1" i="1" dirty="0" smtClean="0"/>
              <a:t> </a:t>
            </a:r>
            <a:r>
              <a:rPr lang="en-US" sz="2400" b="1" i="1" dirty="0" smtClean="0">
                <a:sym typeface="Symbol"/>
              </a:rPr>
              <a:t> 0.67 </a:t>
            </a:r>
            <a:r>
              <a:rPr lang="en-US" sz="2400" b="1" i="1" dirty="0" err="1" smtClean="0">
                <a:sym typeface="Symbol"/>
              </a:rPr>
              <a:t>P</a:t>
            </a:r>
            <a:r>
              <a:rPr lang="en-US" sz="2400" b="1" i="1" baseline="-25000" dirty="0" err="1" smtClean="0">
                <a:sym typeface="Symbol"/>
              </a:rPr>
              <a:t>max</a:t>
            </a:r>
            <a:endParaRPr lang="en-US" sz="2400" b="1" i="1" baseline="-25000" dirty="0" smtClean="0">
              <a:sym typeface="Symbol"/>
            </a:endParaRPr>
          </a:p>
          <a:p>
            <a:endParaRPr lang="en-CA" sz="2400" b="1" dirty="0"/>
          </a:p>
        </p:txBody>
      </p:sp>
      <p:grpSp>
        <p:nvGrpSpPr>
          <p:cNvPr id="46" name="Group 45"/>
          <p:cNvGrpSpPr/>
          <p:nvPr/>
        </p:nvGrpSpPr>
        <p:grpSpPr>
          <a:xfrm>
            <a:off x="3657600" y="4419600"/>
            <a:ext cx="4191000" cy="2000122"/>
            <a:chOff x="3505200" y="4419600"/>
            <a:chExt cx="4191000" cy="2000122"/>
          </a:xfrm>
        </p:grpSpPr>
        <p:pic>
          <p:nvPicPr>
            <p:cNvPr id="40" name="Picture 39" descr="2D Isobaric Core.JPG"/>
            <p:cNvPicPr>
              <a:picLocks noChangeAspect="1"/>
            </p:cNvPicPr>
            <p:nvPr/>
          </p:nvPicPr>
          <p:blipFill>
            <a:blip r:embed="rId3" cstate="print"/>
            <a:srcRect l="31288" r="31586" b="64221"/>
            <a:stretch>
              <a:fillRect/>
            </a:stretch>
          </p:blipFill>
          <p:spPr>
            <a:xfrm>
              <a:off x="3581400" y="4419600"/>
              <a:ext cx="4114800" cy="2000122"/>
            </a:xfrm>
            <a:prstGeom prst="rect">
              <a:avLst/>
            </a:prstGeom>
          </p:spPr>
        </p:pic>
        <p:cxnSp>
          <p:nvCxnSpPr>
            <p:cNvPr id="41" name="Straight Arrow Connector 40"/>
            <p:cNvCxnSpPr/>
            <p:nvPr/>
          </p:nvCxnSpPr>
          <p:spPr>
            <a:xfrm>
              <a:off x="4953000" y="5181600"/>
              <a:ext cx="533400" cy="457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05200" y="4953000"/>
              <a:ext cx="1564551" cy="400110"/>
            </a:xfrm>
            <a:prstGeom prst="rect">
              <a:avLst/>
            </a:prstGeom>
            <a:noFill/>
            <a:ln>
              <a:noFill/>
            </a:ln>
          </p:spPr>
          <p:txBody>
            <a:bodyPr wrap="square" rtlCol="0">
              <a:spAutoFit/>
            </a:bodyPr>
            <a:lstStyle/>
            <a:p>
              <a:pPr algn="ctr"/>
              <a:r>
                <a:rPr lang="en-US" sz="2000" b="1" i="1" dirty="0" smtClean="0">
                  <a:solidFill>
                    <a:schemeClr val="bg1"/>
                  </a:solidFill>
                  <a:cs typeface="Arial" pitchFamily="34" charset="0"/>
                </a:rPr>
                <a:t>P</a:t>
              </a:r>
              <a:r>
                <a:rPr lang="en-US" sz="2000" b="1" i="1" baseline="-25000" dirty="0" smtClean="0">
                  <a:solidFill>
                    <a:schemeClr val="bg1"/>
                  </a:solidFill>
                  <a:cs typeface="Arial" pitchFamily="34" charset="0"/>
                </a:rPr>
                <a:t>a</a:t>
              </a:r>
              <a:r>
                <a:rPr lang="en-US" sz="2000" b="1" i="1" dirty="0" smtClean="0">
                  <a:solidFill>
                    <a:schemeClr val="bg1"/>
                  </a:solidFill>
                  <a:cs typeface="Arial" pitchFamily="34" charset="0"/>
                </a:rPr>
                <a:t> = 188 </a:t>
              </a:r>
              <a:r>
                <a:rPr lang="en-US" sz="2000" b="1" i="1" dirty="0" err="1" smtClean="0">
                  <a:solidFill>
                    <a:schemeClr val="bg1"/>
                  </a:solidFill>
                  <a:cs typeface="Arial" pitchFamily="34" charset="0"/>
                </a:rPr>
                <a:t>GPa</a:t>
              </a:r>
              <a:endParaRPr lang="en-US" sz="2000" b="1" i="1" baseline="30000" dirty="0">
                <a:solidFill>
                  <a:schemeClr val="bg1"/>
                </a:solidFill>
                <a:cs typeface="Arial" pitchFamily="34" charset="0"/>
              </a:endParaRPr>
            </a:p>
          </p:txBody>
        </p:sp>
        <p:sp>
          <p:nvSpPr>
            <p:cNvPr id="43" name="TextBox 42"/>
            <p:cNvSpPr txBox="1"/>
            <p:nvPr/>
          </p:nvSpPr>
          <p:spPr>
            <a:xfrm>
              <a:off x="5776992" y="5699502"/>
              <a:ext cx="1564551" cy="416405"/>
            </a:xfrm>
            <a:prstGeom prst="rect">
              <a:avLst/>
            </a:prstGeom>
            <a:noFill/>
          </p:spPr>
          <p:txBody>
            <a:bodyPr wrap="square" rtlCol="0">
              <a:spAutoFit/>
            </a:bodyPr>
            <a:lstStyle/>
            <a:p>
              <a:pPr algn="ctr"/>
              <a:r>
                <a:rPr lang="en-US" sz="2000" b="1" i="1" dirty="0" smtClean="0">
                  <a:solidFill>
                    <a:srgbClr val="FFFF00"/>
                  </a:solidFill>
                  <a:cs typeface="Arial" pitchFamily="34" charset="0"/>
                </a:rPr>
                <a:t>Isobaric Core</a:t>
              </a:r>
              <a:endParaRPr lang="en-US" sz="2000" b="1" i="1" baseline="30000" dirty="0">
                <a:solidFill>
                  <a:srgbClr val="FFFF00"/>
                </a:solidFill>
                <a:cs typeface="Arial" pitchFamily="34" charset="0"/>
              </a:endParaRPr>
            </a:p>
          </p:txBody>
        </p:sp>
        <p:sp>
          <p:nvSpPr>
            <p:cNvPr id="45" name="TextBox 44"/>
            <p:cNvSpPr txBox="1"/>
            <p:nvPr/>
          </p:nvSpPr>
          <p:spPr>
            <a:xfrm>
              <a:off x="5044698" y="4632702"/>
              <a:ext cx="1143000" cy="523220"/>
            </a:xfrm>
            <a:prstGeom prst="rect">
              <a:avLst/>
            </a:prstGeom>
            <a:noFill/>
          </p:spPr>
          <p:txBody>
            <a:bodyPr wrap="square" rtlCol="0">
              <a:spAutoFit/>
            </a:bodyPr>
            <a:lstStyle/>
            <a:p>
              <a:pPr algn="ctr"/>
              <a:r>
                <a:rPr lang="en-CA" sz="1400" dirty="0" smtClean="0"/>
                <a:t>Projectile radius r</a:t>
              </a:r>
              <a:r>
                <a:rPr lang="en-CA" sz="1400" baseline="-25000" dirty="0" smtClean="0"/>
                <a:t>0</a:t>
              </a:r>
              <a:endParaRPr lang="en-CA" sz="1400" baseline="-25000" dirty="0"/>
            </a:p>
          </p:txBody>
        </p:sp>
      </p:grpSp>
      <p:sp>
        <p:nvSpPr>
          <p:cNvPr id="22" name="TextBox 21"/>
          <p:cNvSpPr txBox="1"/>
          <p:nvPr/>
        </p:nvSpPr>
        <p:spPr>
          <a:xfrm>
            <a:off x="8517367" y="6260068"/>
            <a:ext cx="502064" cy="369332"/>
          </a:xfrm>
          <a:prstGeom prst="homePlate">
            <a:avLst/>
          </a:prstGeom>
          <a:solidFill>
            <a:srgbClr val="00B0F0"/>
          </a:solidFill>
          <a:ln>
            <a:solidFill>
              <a:schemeClr val="accent1"/>
            </a:solidFill>
          </a:ln>
        </p:spPr>
        <p:txBody>
          <a:bodyPr wrap="none" rtlCol="0" anchor="ctr">
            <a:spAutoFit/>
          </a:bodyPr>
          <a:lstStyle/>
          <a:p>
            <a:pPr algn="ct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7 </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childTnLst>
                                </p:cTn>
                              </p:par>
                              <p:par>
                                <p:cTn id="37" presetID="10"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p:bldP spid="34" grpId="0" animBg="1"/>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Shock Pressure Calculation</a:t>
            </a:r>
            <a:endParaRPr kumimoji="0" lang="en-US" sz="3600" b="1" i="0" u="none" strike="noStrike" kern="1200" cap="none" spc="-150" normalizeH="0" baseline="0" noProof="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uLnTx/>
              <a:uFillTx/>
              <a:latin typeface="Helvetica" pitchFamily="34" charset="0"/>
              <a:ea typeface="+mn-ea"/>
              <a:cs typeface="Arial" charset="0"/>
            </a:endParaRPr>
          </a:p>
        </p:txBody>
      </p:sp>
      <p:sp>
        <p:nvSpPr>
          <p:cNvPr id="18" name="TextBox 17"/>
          <p:cNvSpPr txBox="1"/>
          <p:nvPr/>
        </p:nvSpPr>
        <p:spPr>
          <a:xfrm>
            <a:off x="228600" y="4495800"/>
            <a:ext cx="8329616" cy="2123658"/>
          </a:xfrm>
          <a:prstGeom prst="rect">
            <a:avLst/>
          </a:prstGeom>
          <a:noFill/>
        </p:spPr>
        <p:txBody>
          <a:bodyPr wrap="square" rtlCol="0">
            <a:spAutoFit/>
          </a:bodyPr>
          <a:lstStyle/>
          <a:p>
            <a:pPr>
              <a:lnSpc>
                <a:spcPct val="150000"/>
              </a:lnSpc>
            </a:pPr>
            <a:r>
              <a:rPr lang="en-US" sz="2200" i="1" dirty="0" smtClean="0"/>
              <a:t>P</a:t>
            </a:r>
            <a:r>
              <a:rPr lang="en-US" sz="2200" i="1" baseline="-25000" dirty="0" smtClean="0"/>
              <a:t>a</a:t>
            </a:r>
            <a:r>
              <a:rPr lang="en-US" sz="2200" i="1" dirty="0" smtClean="0"/>
              <a:t>    =</a:t>
            </a:r>
            <a:r>
              <a:rPr lang="en-US" sz="2200" dirty="0" smtClean="0"/>
              <a:t>    Average shock pressure in isobaric core</a:t>
            </a:r>
            <a:r>
              <a:rPr lang="en-US" sz="2200" i="1" dirty="0" smtClean="0"/>
              <a:t>,</a:t>
            </a:r>
            <a:r>
              <a:rPr lang="th-TH" sz="2200" i="1" dirty="0" smtClean="0"/>
              <a:t> </a:t>
            </a:r>
            <a:r>
              <a:rPr lang="en-CA" sz="2200" i="1" dirty="0" smtClean="0">
                <a:solidFill>
                  <a:schemeClr val="accent1"/>
                </a:solidFill>
              </a:rPr>
              <a:t>188 </a:t>
            </a:r>
            <a:r>
              <a:rPr lang="en-CA" sz="2200" i="1" dirty="0" err="1" smtClean="0">
                <a:solidFill>
                  <a:schemeClr val="accent1"/>
                </a:solidFill>
              </a:rPr>
              <a:t>GPa</a:t>
            </a:r>
            <a:r>
              <a:rPr lang="en-CA" sz="2200" i="1" dirty="0" smtClean="0">
                <a:solidFill>
                  <a:schemeClr val="accent1"/>
                </a:solidFill>
              </a:rPr>
              <a:t> </a:t>
            </a:r>
            <a:endParaRPr lang="en-US" sz="2200" dirty="0" smtClean="0">
              <a:solidFill>
                <a:schemeClr val="accent1"/>
              </a:solidFill>
            </a:endParaRPr>
          </a:p>
          <a:p>
            <a:pPr>
              <a:lnSpc>
                <a:spcPct val="150000"/>
              </a:lnSpc>
            </a:pPr>
            <a:r>
              <a:rPr lang="en-US" sz="2200" i="1" dirty="0" smtClean="0"/>
              <a:t>r      =</a:t>
            </a:r>
            <a:r>
              <a:rPr lang="en-US" sz="2200" dirty="0" smtClean="0"/>
              <a:t>    Distance from a point of impact</a:t>
            </a:r>
          </a:p>
          <a:p>
            <a:pPr>
              <a:lnSpc>
                <a:spcPct val="150000"/>
              </a:lnSpc>
            </a:pPr>
            <a:r>
              <a:rPr lang="en-US" sz="2200" i="1" dirty="0" smtClean="0"/>
              <a:t>r</a:t>
            </a:r>
            <a:r>
              <a:rPr lang="en-US" sz="2200" i="1" baseline="-25000" dirty="0" smtClean="0"/>
              <a:t>0</a:t>
            </a:r>
            <a:r>
              <a:rPr lang="en-US" sz="2200" i="1" dirty="0" smtClean="0"/>
              <a:t>     </a:t>
            </a:r>
            <a:r>
              <a:rPr lang="en-US" sz="2200" dirty="0" smtClean="0"/>
              <a:t>=    Projectile radius, </a:t>
            </a:r>
            <a:r>
              <a:rPr lang="en-US" sz="2200" i="1" dirty="0" smtClean="0">
                <a:solidFill>
                  <a:schemeClr val="accent1"/>
                </a:solidFill>
              </a:rPr>
              <a:t>2.5 km</a:t>
            </a:r>
          </a:p>
          <a:p>
            <a:pPr>
              <a:lnSpc>
                <a:spcPct val="150000"/>
              </a:lnSpc>
            </a:pPr>
            <a:r>
              <a:rPr lang="en-US" sz="2200" i="1" dirty="0" smtClean="0"/>
              <a:t>n      </a:t>
            </a:r>
            <a:r>
              <a:rPr lang="en-US" sz="2200" dirty="0" smtClean="0"/>
              <a:t>=    Attenuation index, </a:t>
            </a:r>
            <a:r>
              <a:rPr lang="en-US" sz="2200" i="1" dirty="0" smtClean="0">
                <a:solidFill>
                  <a:schemeClr val="accent1"/>
                </a:solidFill>
              </a:rPr>
              <a:t>-2 </a:t>
            </a:r>
            <a:r>
              <a:rPr lang="en-US" sz="2200" i="1" dirty="0" smtClean="0"/>
              <a:t>, n </a:t>
            </a:r>
            <a:r>
              <a:rPr lang="en-US" sz="2200" i="1" dirty="0" smtClean="0">
                <a:sym typeface="Symbol"/>
              </a:rPr>
              <a:t> -0.625 log(v</a:t>
            </a:r>
            <a:r>
              <a:rPr lang="en-US" sz="2200" i="1" baseline="-25000" dirty="0" smtClean="0">
                <a:sym typeface="Symbol"/>
              </a:rPr>
              <a:t>i</a:t>
            </a:r>
            <a:r>
              <a:rPr lang="en-US" sz="2200" i="1" dirty="0" smtClean="0">
                <a:sym typeface="Symbol"/>
              </a:rPr>
              <a:t>) – 1.25      	</a:t>
            </a:r>
            <a:endParaRPr lang="en-US" sz="2200" i="1" dirty="0" smtClean="0">
              <a:solidFill>
                <a:srgbClr val="FF0000"/>
              </a:solidFill>
            </a:endParaRPr>
          </a:p>
        </p:txBody>
      </p:sp>
      <p:grpSp>
        <p:nvGrpSpPr>
          <p:cNvPr id="17" name="Group 16"/>
          <p:cNvGrpSpPr/>
          <p:nvPr/>
        </p:nvGrpSpPr>
        <p:grpSpPr>
          <a:xfrm>
            <a:off x="118947" y="905948"/>
            <a:ext cx="3269452" cy="738664"/>
            <a:chOff x="164828" y="793438"/>
            <a:chExt cx="2888452" cy="738664"/>
          </a:xfrm>
        </p:grpSpPr>
        <p:sp>
          <p:nvSpPr>
            <p:cNvPr id="19" name="Text Placeholder 2"/>
            <p:cNvSpPr txBox="1">
              <a:spLocks/>
            </p:cNvSpPr>
            <p:nvPr/>
          </p:nvSpPr>
          <p:spPr>
            <a:xfrm>
              <a:off x="164828" y="793438"/>
              <a:ext cx="2888452" cy="738664"/>
            </a:xfrm>
            <a:prstGeom prst="rect">
              <a:avLst/>
            </a:prstGeom>
          </p:spPr>
          <p:txBody>
            <a:bodyPr vert="horz" wrap="square" lIns="0" tIns="0" rIns="0" bIns="0" rtlCol="0" anchor="ct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96875" marR="0" lvl="0" indent="-396875" algn="ctr" defTabSz="914363" rtl="0" eaLnBrk="0" fontAlgn="base" latinLnBrk="0" hangingPunct="0">
                <a:spcBef>
                  <a:spcPct val="0"/>
                </a:spcBef>
                <a:spcAft>
                  <a:spcPct val="0"/>
                </a:spcAft>
                <a:buClrTx/>
                <a:buSzTx/>
                <a:buFontTx/>
                <a:buNone/>
                <a:tabLst/>
                <a:defRPr/>
              </a:pPr>
              <a:r>
                <a:rPr kumimoji="0" lang="en-CA" sz="2400" b="1" i="1" u="none" strike="noStrike" kern="1200" normalizeH="0" baseline="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uLnTx/>
                  <a:uFillTx/>
                  <a:latin typeface="+mn-lt"/>
                  <a:ea typeface="Calibri" pitchFamily="34" charset="0"/>
                  <a:cs typeface="Cordia New" pitchFamily="34" charset="-34"/>
                  <a:sym typeface="Symbol" pitchFamily="18" charset="2"/>
                </a:rPr>
                <a:t>Shock Attenuating zone</a:t>
              </a:r>
              <a:endParaRPr kumimoji="0" lang="en-CA" sz="2400" b="1" i="1" u="none" strike="noStrike" kern="1200" normalizeH="0" baseline="-2500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uLnTx/>
                <a:uFillTx/>
                <a:latin typeface="+mn-lt"/>
                <a:ea typeface="Calibri" pitchFamily="34" charset="0"/>
                <a:cs typeface="Cordia New" pitchFamily="34" charset="-34"/>
                <a:sym typeface="Symbol" pitchFamily="18" charset="2"/>
              </a:endParaRPr>
            </a:p>
          </p:txBody>
        </p:sp>
        <p:sp>
          <p:nvSpPr>
            <p:cNvPr id="22" name="Rectangle 21"/>
            <p:cNvSpPr/>
            <p:nvPr/>
          </p:nvSpPr>
          <p:spPr bwMode="auto">
            <a:xfrm>
              <a:off x="205308" y="948784"/>
              <a:ext cx="2847972" cy="533400"/>
            </a:xfrm>
            <a:prstGeom prst="rect">
              <a:avLst/>
            </a:prstGeom>
            <a:noFill/>
            <a:ln w="28575">
              <a:solidFill>
                <a:schemeClr val="accent5"/>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914099" fontAlgn="base">
                <a:spcBef>
                  <a:spcPct val="0"/>
                </a:spcBef>
                <a:spcAft>
                  <a:spcPct val="0"/>
                </a:spcAft>
              </a:pPr>
              <a:endParaRPr lang="en-US" sz="2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egoe" pitchFamily="34" charset="0"/>
              </a:endParaRPr>
            </a:p>
          </p:txBody>
        </p:sp>
      </p:grpSp>
      <p:sp>
        <p:nvSpPr>
          <p:cNvPr id="14" name="Text Placeholder 2"/>
          <p:cNvSpPr txBox="1">
            <a:spLocks/>
          </p:cNvSpPr>
          <p:nvPr/>
        </p:nvSpPr>
        <p:spPr>
          <a:xfrm>
            <a:off x="237900" y="1174106"/>
            <a:ext cx="8640000" cy="307777"/>
          </a:xfrm>
          <a:prstGeom prst="rect">
            <a:avLst/>
          </a:prstGeom>
          <a:ln w="57150" cmpd="thickThin">
            <a:noFill/>
            <a:bevel/>
          </a:ln>
        </p:spPr>
        <p:txBody>
          <a:bodyPr vert="horz" wrap="square" lIns="0" tIns="0" rIns="0" bIns="0" rtlCol="0" anchor="ctr">
            <a:spAutoFit/>
          </a:bodyPr>
          <a:lstStyle/>
          <a:p>
            <a:pPr marL="396875" lvl="0" indent="-396875" algn="r" defTabSz="914363" eaLnBrk="0" fontAlgn="base" hangingPunct="0">
              <a:spcBef>
                <a:spcPct val="0"/>
              </a:spcBef>
              <a:spcAft>
                <a:spcPct val="0"/>
              </a:spcAft>
              <a:defRPr/>
            </a:pPr>
            <a:r>
              <a:rPr lang="en-CA" sz="2000" i="1" dirty="0" smtClean="0">
                <a:ea typeface="Calibri" pitchFamily="34" charset="0"/>
                <a:cs typeface="Cordia New" pitchFamily="34" charset="-34"/>
                <a:sym typeface="Symbol" pitchFamily="18" charset="2"/>
              </a:rPr>
              <a:t>Ahrens and O’Keefe 1987, Ahrens et al. 2002 </a:t>
            </a:r>
          </a:p>
        </p:txBody>
      </p:sp>
      <p:grpSp>
        <p:nvGrpSpPr>
          <p:cNvPr id="10" name="Group 9"/>
          <p:cNvGrpSpPr/>
          <p:nvPr/>
        </p:nvGrpSpPr>
        <p:grpSpPr>
          <a:xfrm>
            <a:off x="2180274" y="1699302"/>
            <a:ext cx="4783453" cy="2819400"/>
            <a:chOff x="2906094" y="2057400"/>
            <a:chExt cx="4783453" cy="2819400"/>
          </a:xfrm>
        </p:grpSpPr>
        <p:pic>
          <p:nvPicPr>
            <p:cNvPr id="12" name="Picture 11" descr="2D Shock Attenuation.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906094" y="2057400"/>
              <a:ext cx="4783453" cy="2819400"/>
            </a:xfrm>
            <a:prstGeom prst="rect">
              <a:avLst/>
            </a:prstGeom>
          </p:spPr>
        </p:pic>
        <p:sp>
          <p:nvSpPr>
            <p:cNvPr id="16" name="TextBox 15"/>
            <p:cNvSpPr txBox="1"/>
            <p:nvPr/>
          </p:nvSpPr>
          <p:spPr>
            <a:xfrm>
              <a:off x="4265910" y="3478074"/>
              <a:ext cx="1905000" cy="461665"/>
            </a:xfrm>
            <a:prstGeom prst="rect">
              <a:avLst/>
            </a:prstGeom>
            <a:solidFill>
              <a:schemeClr val="tx1"/>
            </a:solidFill>
            <a:ln>
              <a:solidFill>
                <a:schemeClr val="bg1"/>
              </a:solidFill>
            </a:ln>
          </p:spPr>
          <p:txBody>
            <a:bodyPr wrap="square" rtlCol="0" anchor="ctr">
              <a:spAutoFit/>
            </a:bodyPr>
            <a:lstStyle/>
            <a:p>
              <a:pPr algn="ctr"/>
              <a:r>
                <a:rPr lang="en-US" sz="2400" b="1" i="1" dirty="0" smtClean="0">
                  <a:solidFill>
                    <a:schemeClr val="bg1"/>
                  </a:solidFill>
                  <a:cs typeface="Arial" pitchFamily="34" charset="0"/>
                </a:rPr>
                <a:t>P</a:t>
              </a:r>
              <a:r>
                <a:rPr lang="en-US" sz="2400" b="1" i="1" baseline="-25000" dirty="0" smtClean="0">
                  <a:solidFill>
                    <a:schemeClr val="bg1"/>
                  </a:solidFill>
                  <a:cs typeface="Arial" pitchFamily="34" charset="0"/>
                </a:rPr>
                <a:t>(r) </a:t>
              </a:r>
              <a:r>
                <a:rPr lang="en-US" sz="2400" b="1" i="1" dirty="0" smtClean="0">
                  <a:solidFill>
                    <a:schemeClr val="bg1"/>
                  </a:solidFill>
                  <a:cs typeface="Arial" pitchFamily="34" charset="0"/>
                </a:rPr>
                <a:t>= P</a:t>
              </a:r>
              <a:r>
                <a:rPr lang="en-US" sz="2400" b="1" i="1" baseline="-25000" dirty="0" smtClean="0">
                  <a:solidFill>
                    <a:schemeClr val="bg1"/>
                  </a:solidFill>
                  <a:cs typeface="Arial" pitchFamily="34" charset="0"/>
                </a:rPr>
                <a:t>a</a:t>
              </a:r>
              <a:r>
                <a:rPr lang="en-US" sz="2400" b="1" i="1" baseline="30000" dirty="0" smtClean="0">
                  <a:solidFill>
                    <a:schemeClr val="bg1"/>
                  </a:solidFill>
                  <a:cs typeface="Arial" pitchFamily="34" charset="0"/>
                </a:rPr>
                <a:t> </a:t>
              </a:r>
              <a:r>
                <a:rPr lang="en-US" sz="2400" b="1" i="1" dirty="0" smtClean="0">
                  <a:solidFill>
                    <a:schemeClr val="bg1"/>
                  </a:solidFill>
                  <a:cs typeface="Arial" pitchFamily="34" charset="0"/>
                </a:rPr>
                <a:t>(r/r</a:t>
              </a:r>
              <a:r>
                <a:rPr lang="en-US" sz="2400" b="1" i="1" baseline="-25000" dirty="0" smtClean="0">
                  <a:solidFill>
                    <a:schemeClr val="bg1"/>
                  </a:solidFill>
                  <a:cs typeface="Arial" pitchFamily="34" charset="0"/>
                </a:rPr>
                <a:t>0</a:t>
              </a:r>
              <a:r>
                <a:rPr lang="en-US" sz="2400" b="1" i="1" dirty="0" smtClean="0">
                  <a:solidFill>
                    <a:schemeClr val="bg1"/>
                  </a:solidFill>
                  <a:cs typeface="Arial" pitchFamily="34" charset="0"/>
                </a:rPr>
                <a:t>)</a:t>
              </a:r>
              <a:r>
                <a:rPr lang="en-US" sz="2400" b="1" i="1" baseline="30000" dirty="0" smtClean="0">
                  <a:solidFill>
                    <a:schemeClr val="bg1"/>
                  </a:solidFill>
                  <a:cs typeface="Arial" pitchFamily="34" charset="0"/>
                </a:rPr>
                <a:t>n</a:t>
              </a:r>
              <a:endParaRPr lang="en-US" sz="2400" b="1" i="1" baseline="30000" dirty="0">
                <a:solidFill>
                  <a:schemeClr val="bg1"/>
                </a:solidFill>
                <a:cs typeface="Arial" pitchFamily="34" charset="0"/>
              </a:endParaRPr>
            </a:p>
          </p:txBody>
        </p:sp>
      </p:grpSp>
      <p:sp>
        <p:nvSpPr>
          <p:cNvPr id="11" name="TextBox 10"/>
          <p:cNvSpPr txBox="1"/>
          <p:nvPr/>
        </p:nvSpPr>
        <p:spPr>
          <a:xfrm>
            <a:off x="8517367" y="6260068"/>
            <a:ext cx="502064" cy="369332"/>
          </a:xfrm>
          <a:prstGeom prst="homePlate">
            <a:avLst/>
          </a:prstGeom>
          <a:solidFill>
            <a:srgbClr val="00B0F0"/>
          </a:solidFill>
          <a:ln>
            <a:solidFill>
              <a:schemeClr val="accent1"/>
            </a:solidFill>
          </a:ln>
        </p:spPr>
        <p:txBody>
          <a:bodyPr wrap="none" rtlCol="0" anchor="ctr">
            <a:spAutoFit/>
          </a:bodyPr>
          <a:lstStyle/>
          <a:p>
            <a:pPr algn="ct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 </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Pressure contour, central uplift.jpg"/>
          <p:cNvPicPr>
            <a:picLocks noChangeAspect="1"/>
          </p:cNvPicPr>
          <p:nvPr/>
        </p:nvPicPr>
        <p:blipFill>
          <a:blip r:embed="rId3" cstate="print"/>
          <a:stretch>
            <a:fillRect/>
          </a:stretch>
        </p:blipFill>
        <p:spPr>
          <a:xfrm>
            <a:off x="101604" y="3622327"/>
            <a:ext cx="6264000" cy="2865324"/>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459800" y="442610"/>
            <a:ext cx="4608000" cy="3672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p:cNvSpPr txBox="1">
            <a:spLocks/>
          </p:cNvSpPr>
          <p:nvPr/>
        </p:nvSpPr>
        <p:spPr>
          <a:xfrm>
            <a:off x="381000" y="230188"/>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3600" b="1" spc="-150" noProof="0" dirty="0" smtClean="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Helvetica" pitchFamily="34" charset="0"/>
                <a:cs typeface="Arial" charset="0"/>
              </a:rPr>
              <a:t>Shock Attenuation</a:t>
            </a:r>
            <a:endParaRPr kumimoji="0" lang="en-US" sz="3600" b="1" i="0" u="none" strike="noStrike" kern="1200" cap="none" spc="-150" normalizeH="0" baseline="0" noProof="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uLnTx/>
              <a:uFillTx/>
              <a:latin typeface="Helvetica" pitchFamily="34" charset="0"/>
              <a:ea typeface="+mn-ea"/>
              <a:cs typeface="Arial" charset="0"/>
            </a:endParaRPr>
          </a:p>
        </p:txBody>
      </p:sp>
      <p:sp>
        <p:nvSpPr>
          <p:cNvPr id="14" name="TextBox 3"/>
          <p:cNvSpPr txBox="1"/>
          <p:nvPr/>
        </p:nvSpPr>
        <p:spPr>
          <a:xfrm>
            <a:off x="76200" y="1066800"/>
            <a:ext cx="4360188" cy="2677656"/>
          </a:xfrm>
          <a:prstGeom prst="rect">
            <a:avLst/>
          </a:prstGeom>
          <a:noFill/>
          <a:ln w="19050">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2400" b="1" dirty="0" smtClean="0">
                <a:ln w="18415" cmpd="sng">
                  <a:noFill/>
                  <a:prstDash val="solid"/>
                </a:ln>
                <a:solidFill>
                  <a:srgbClr val="FFFFFF"/>
                </a:solidFill>
              </a:rPr>
              <a:t>Central Uplift :</a:t>
            </a:r>
          </a:p>
          <a:p>
            <a:pPr lvl="1">
              <a:lnSpc>
                <a:spcPct val="150000"/>
              </a:lnSpc>
            </a:pPr>
            <a:r>
              <a:rPr lang="en-CA" sz="2400" b="1" dirty="0" err="1" smtClean="0">
                <a:ln w="18415" cmpd="sng">
                  <a:noFill/>
                  <a:prstDash val="solid"/>
                </a:ln>
                <a:solidFill>
                  <a:srgbClr val="FFFFFF"/>
                </a:solidFill>
              </a:rPr>
              <a:t>Anorthosite</a:t>
            </a:r>
            <a:endParaRPr lang="en-CA" sz="2400" b="1" dirty="0" smtClean="0">
              <a:ln w="18415" cmpd="sng">
                <a:noFill/>
                <a:prstDash val="solid"/>
              </a:ln>
              <a:solidFill>
                <a:srgbClr val="FFFFFF"/>
              </a:solidFill>
            </a:endParaRPr>
          </a:p>
          <a:p>
            <a:pPr lvl="1">
              <a:lnSpc>
                <a:spcPct val="150000"/>
              </a:lnSpc>
            </a:pPr>
            <a:r>
              <a:rPr lang="en-CA" sz="2400" b="1" dirty="0" smtClean="0">
                <a:ln w="18415" cmpd="sng">
                  <a:noFill/>
                  <a:prstDash val="solid"/>
                </a:ln>
                <a:solidFill>
                  <a:srgbClr val="FFFFFF"/>
                </a:solidFill>
              </a:rPr>
              <a:t>Depth of 10 km</a:t>
            </a:r>
          </a:p>
          <a:p>
            <a:pPr lvl="1">
              <a:lnSpc>
                <a:spcPct val="150000"/>
              </a:lnSpc>
            </a:pPr>
            <a:r>
              <a:rPr lang="en-CA" sz="2400" b="1" i="1" dirty="0" smtClean="0">
                <a:ln w="18415" cmpd="sng">
                  <a:noFill/>
                  <a:prstDash val="solid"/>
                </a:ln>
                <a:solidFill>
                  <a:schemeClr val="accent1"/>
                </a:solidFill>
              </a:rPr>
              <a:t>Shock pressure of  </a:t>
            </a:r>
            <a:r>
              <a:rPr lang="en-CA" sz="2400" b="1" i="1" dirty="0" smtClean="0">
                <a:ln w="18415" cmpd="sng">
                  <a:noFill/>
                  <a:prstDash val="solid"/>
                </a:ln>
                <a:solidFill>
                  <a:schemeClr val="accent1"/>
                </a:solidFill>
                <a:sym typeface="Symbol"/>
              </a:rPr>
              <a:t>&lt; </a:t>
            </a:r>
            <a:r>
              <a:rPr lang="en-CA" sz="2400" b="1" i="1" dirty="0" smtClean="0">
                <a:ln w="18415" cmpd="sng">
                  <a:noFill/>
                  <a:prstDash val="solid"/>
                </a:ln>
                <a:solidFill>
                  <a:schemeClr val="accent1"/>
                </a:solidFill>
              </a:rPr>
              <a:t>11.8 </a:t>
            </a:r>
            <a:r>
              <a:rPr lang="en-CA" sz="2400" b="1" i="1" dirty="0" err="1" smtClean="0">
                <a:ln w="18415" cmpd="sng">
                  <a:noFill/>
                  <a:prstDash val="solid"/>
                </a:ln>
                <a:solidFill>
                  <a:schemeClr val="accent1"/>
                </a:solidFill>
              </a:rPr>
              <a:t>GPa</a:t>
            </a:r>
            <a:endParaRPr lang="en-CA" sz="2400" b="1" i="1" dirty="0" smtClean="0">
              <a:ln w="18415" cmpd="sng">
                <a:noFill/>
                <a:prstDash val="solid"/>
              </a:ln>
              <a:solidFill>
                <a:schemeClr val="accent1"/>
              </a:solidFill>
            </a:endParaRPr>
          </a:p>
          <a:p>
            <a:pPr>
              <a:lnSpc>
                <a:spcPct val="150000"/>
              </a:lnSpc>
            </a:pPr>
            <a:r>
              <a:rPr lang="en-CA" sz="2400" b="1" dirty="0" smtClean="0">
                <a:ln w="18415" cmpd="sng">
                  <a:noFill/>
                  <a:prstDash val="solid"/>
                </a:ln>
                <a:solidFill>
                  <a:srgbClr val="FFFFFF"/>
                </a:solidFill>
              </a:rPr>
              <a:t>	</a:t>
            </a:r>
          </a:p>
        </p:txBody>
      </p:sp>
      <p:cxnSp>
        <p:nvCxnSpPr>
          <p:cNvPr id="19" name="Straight Connector 18"/>
          <p:cNvCxnSpPr/>
          <p:nvPr/>
        </p:nvCxnSpPr>
        <p:spPr>
          <a:xfrm rot="5400000" flipH="1" flipV="1">
            <a:off x="5603238" y="2915664"/>
            <a:ext cx="544932" cy="383400"/>
          </a:xfrm>
          <a:prstGeom prst="line">
            <a:avLst/>
          </a:prstGeom>
          <a:ln w="28575">
            <a:solidFill>
              <a:schemeClr val="accent4">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49506" y="2456478"/>
            <a:ext cx="1029769" cy="369332"/>
          </a:xfrm>
          <a:prstGeom prst="rect">
            <a:avLst/>
          </a:prstGeom>
          <a:noFill/>
        </p:spPr>
        <p:txBody>
          <a:bodyPr wrap="none" rtlCol="0">
            <a:spAutoFit/>
          </a:bodyPr>
          <a:lstStyle/>
          <a:p>
            <a:r>
              <a:rPr lang="en-CA" b="1" dirty="0" smtClean="0">
                <a:solidFill>
                  <a:schemeClr val="accent4">
                    <a:lumMod val="50000"/>
                  </a:schemeClr>
                </a:solidFill>
              </a:rPr>
              <a:t>11.8 </a:t>
            </a:r>
            <a:r>
              <a:rPr lang="en-CA" b="1" dirty="0" err="1" smtClean="0">
                <a:solidFill>
                  <a:schemeClr val="accent4">
                    <a:lumMod val="50000"/>
                  </a:schemeClr>
                </a:solidFill>
              </a:rPr>
              <a:t>GPa</a:t>
            </a:r>
            <a:endParaRPr lang="en-CA" b="1" dirty="0">
              <a:solidFill>
                <a:schemeClr val="accent4">
                  <a:lumMod val="50000"/>
                </a:schemeClr>
              </a:solidFill>
            </a:endParaRPr>
          </a:p>
        </p:txBody>
      </p:sp>
      <p:sp>
        <p:nvSpPr>
          <p:cNvPr id="8" name="TextBox 7"/>
          <p:cNvSpPr txBox="1"/>
          <p:nvPr/>
        </p:nvSpPr>
        <p:spPr>
          <a:xfrm>
            <a:off x="8517367" y="6260068"/>
            <a:ext cx="502064" cy="369332"/>
          </a:xfrm>
          <a:prstGeom prst="homePlate">
            <a:avLst/>
          </a:prstGeom>
          <a:solidFill>
            <a:srgbClr val="00B0F0"/>
          </a:solidFill>
          <a:ln>
            <a:solidFill>
              <a:schemeClr val="accent1"/>
            </a:solidFill>
          </a:ln>
        </p:spPr>
        <p:txBody>
          <a:bodyPr wrap="none" rtlCol="0" anchor="ctr">
            <a:spAutoFit/>
          </a:bodyPr>
          <a:lstStyle/>
          <a:p>
            <a:pPr algn="ct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9 </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1000"/>
                                        <p:tgtEl>
                                          <p:spTgt spid="1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fade">
                                      <p:cBhvr>
                                        <p:cTn id="18" dur="1000"/>
                                        <p:tgtEl>
                                          <p:spTgt spid="1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1000"/>
                                        <p:tgtEl>
                                          <p:spTgt spid="14">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p:bldP spid="10" grpId="0"/>
    </p:bldLst>
  </p:timing>
</p:sld>
</file>

<file path=ppt/theme/theme1.xml><?xml version="1.0" encoding="utf-8"?>
<a:theme xmlns:a="http://schemas.openxmlformats.org/drawingml/2006/main" name="TS010286765">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ACFE1E-8DE6-4F77-ACD4-A3C24F67FF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TS010286765</Template>
  <TotalTime>10084</TotalTime>
  <Words>2308</Words>
  <Application>Microsoft Office PowerPoint</Application>
  <PresentationFormat>On-screen Show (4:3)</PresentationFormat>
  <Paragraphs>304</Paragraphs>
  <Slides>16</Slides>
  <Notes>16</Notes>
  <HiddenSlides>1</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TS010286765</vt:lpstr>
      <vt:lpstr>White with Courier font for code slides</vt:lpstr>
      <vt:lpstr>Shock attenuation, waste shock heat and related hydrothermal effects in the central uplift from Manicouagan</vt:lpstr>
      <vt:lpstr>Outline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Abstract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Sarinya</dc:creator>
  <cp:keywords/>
  <cp:lastModifiedBy>Sarinya</cp:lastModifiedBy>
  <cp:revision>737</cp:revision>
  <dcterms:created xsi:type="dcterms:W3CDTF">2012-09-21T16:55:14Z</dcterms:created>
  <dcterms:modified xsi:type="dcterms:W3CDTF">2012-11-20T16:51:50Z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TC102867659990</vt:lpwstr>
  </property>
</Properties>
</file>