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70" r:id="rId6"/>
    <p:sldId id="269" r:id="rId7"/>
    <p:sldId id="265" r:id="rId8"/>
    <p:sldId id="261" r:id="rId9"/>
    <p:sldId id="260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093D97-F045-4396-8E9F-E54A6759134C}" type="doc">
      <dgm:prSet loTypeId="urn:microsoft.com/office/officeart/2005/8/layout/radial5" loCatId="cycle" qsTypeId="urn:microsoft.com/office/officeart/2005/8/quickstyle/simple4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C360C67-4B22-4C18-BA54-89F7AAF3F040}">
      <dgm:prSet phldrT="[Text]"/>
      <dgm:spPr/>
      <dgm:t>
        <a:bodyPr/>
        <a:lstStyle/>
        <a:p>
          <a:r>
            <a:rPr lang="en-US" smtClean="0"/>
            <a:t>Case Studies</a:t>
          </a:r>
          <a:endParaRPr lang="en-US" dirty="0"/>
        </a:p>
      </dgm:t>
    </dgm:pt>
    <dgm:pt modelId="{4C070962-F8B6-4BDB-AB5A-D24A20B5BBB7}" type="parTrans" cxnId="{07516DDE-98B7-46A0-B8A4-C4CC83584524}">
      <dgm:prSet/>
      <dgm:spPr/>
      <dgm:t>
        <a:bodyPr/>
        <a:lstStyle/>
        <a:p>
          <a:endParaRPr lang="en-US"/>
        </a:p>
      </dgm:t>
    </dgm:pt>
    <dgm:pt modelId="{532E8F27-E7C1-45E7-8998-71F53A673C15}" type="sibTrans" cxnId="{07516DDE-98B7-46A0-B8A4-C4CC83584524}">
      <dgm:prSet/>
      <dgm:spPr/>
      <dgm:t>
        <a:bodyPr/>
        <a:lstStyle/>
        <a:p>
          <a:endParaRPr lang="en-US"/>
        </a:p>
      </dgm:t>
    </dgm:pt>
    <dgm:pt modelId="{2E71C6FE-346A-4D51-94C1-F141A6AD1743}">
      <dgm:prSet phldrT="[Text]" custT="1"/>
      <dgm:spPr/>
      <dgm:t>
        <a:bodyPr/>
        <a:lstStyle/>
        <a:p>
          <a:r>
            <a:rPr lang="en-US" sz="2400" dirty="0" smtClean="0"/>
            <a:t>Add Context and Meaning</a:t>
          </a:r>
          <a:endParaRPr lang="en-US" sz="2400" dirty="0"/>
        </a:p>
      </dgm:t>
    </dgm:pt>
    <dgm:pt modelId="{E66FB724-A3F2-4996-9B92-ACA4E0849293}" type="parTrans" cxnId="{5BC706AB-61CE-48AD-8611-A6CE0010A5ED}">
      <dgm:prSet/>
      <dgm:spPr/>
      <dgm:t>
        <a:bodyPr/>
        <a:lstStyle/>
        <a:p>
          <a:endParaRPr lang="en-US"/>
        </a:p>
      </dgm:t>
    </dgm:pt>
    <dgm:pt modelId="{4DB11968-34CC-4EEF-BFA2-85EC43C2D7C7}" type="sibTrans" cxnId="{5BC706AB-61CE-48AD-8611-A6CE0010A5ED}">
      <dgm:prSet/>
      <dgm:spPr/>
      <dgm:t>
        <a:bodyPr/>
        <a:lstStyle/>
        <a:p>
          <a:endParaRPr lang="en-US"/>
        </a:p>
      </dgm:t>
    </dgm:pt>
    <dgm:pt modelId="{9E0E67CA-6C61-4AA3-A472-C7516C59B7FD}">
      <dgm:prSet phldrT="[Text]" custT="1"/>
      <dgm:spPr/>
      <dgm:t>
        <a:bodyPr/>
        <a:lstStyle/>
        <a:p>
          <a:r>
            <a:rPr lang="en-US" sz="2400" dirty="0" smtClean="0"/>
            <a:t>“Reach Back” and “Pull Forward”</a:t>
          </a:r>
          <a:endParaRPr lang="en-US" sz="2400" dirty="0"/>
        </a:p>
      </dgm:t>
    </dgm:pt>
    <dgm:pt modelId="{100D64D6-EEA5-412B-BBB8-EE3FD9731B93}" type="parTrans" cxnId="{AB3A2C59-5615-4A60-BD5E-6519BB9AFD42}">
      <dgm:prSet/>
      <dgm:spPr/>
      <dgm:t>
        <a:bodyPr/>
        <a:lstStyle/>
        <a:p>
          <a:endParaRPr lang="en-US"/>
        </a:p>
      </dgm:t>
    </dgm:pt>
    <dgm:pt modelId="{11747A3B-6894-4B9B-BEB5-D13D1699270D}" type="sibTrans" cxnId="{AB3A2C59-5615-4A60-BD5E-6519BB9AFD42}">
      <dgm:prSet/>
      <dgm:spPr/>
      <dgm:t>
        <a:bodyPr/>
        <a:lstStyle/>
        <a:p>
          <a:endParaRPr lang="en-US"/>
        </a:p>
      </dgm:t>
    </dgm:pt>
    <dgm:pt modelId="{0E65BA06-0D72-4615-97B1-DFAE2AF30A65}">
      <dgm:prSet phldrT="[Text]"/>
      <dgm:spPr/>
      <dgm:t>
        <a:bodyPr/>
        <a:lstStyle/>
        <a:p>
          <a:r>
            <a:rPr lang="en-US" dirty="0" smtClean="0"/>
            <a:t>Conceptualize Relationships</a:t>
          </a:r>
          <a:endParaRPr lang="en-US" dirty="0"/>
        </a:p>
      </dgm:t>
    </dgm:pt>
    <dgm:pt modelId="{FC9A8E6B-15EC-42FC-BF45-64C941C51758}" type="parTrans" cxnId="{54DB7A3B-DB68-4969-988E-3F52497D8300}">
      <dgm:prSet/>
      <dgm:spPr/>
      <dgm:t>
        <a:bodyPr/>
        <a:lstStyle/>
        <a:p>
          <a:endParaRPr lang="en-US"/>
        </a:p>
      </dgm:t>
    </dgm:pt>
    <dgm:pt modelId="{8AD4B967-1F3D-489C-9243-04CDD75654D9}" type="sibTrans" cxnId="{54DB7A3B-DB68-4969-988E-3F52497D8300}">
      <dgm:prSet/>
      <dgm:spPr/>
      <dgm:t>
        <a:bodyPr/>
        <a:lstStyle/>
        <a:p>
          <a:endParaRPr lang="en-US"/>
        </a:p>
      </dgm:t>
    </dgm:pt>
    <dgm:pt modelId="{4B340637-1F7C-42E7-92EE-E547A463E6A6}">
      <dgm:prSet phldrT="[Text]" custT="1"/>
      <dgm:spPr/>
      <dgm:t>
        <a:bodyPr/>
        <a:lstStyle/>
        <a:p>
          <a:r>
            <a:rPr lang="en-US" sz="2000" dirty="0" smtClean="0"/>
            <a:t>Increase Student Engagement</a:t>
          </a:r>
          <a:endParaRPr lang="en-US" sz="2000" dirty="0"/>
        </a:p>
      </dgm:t>
    </dgm:pt>
    <dgm:pt modelId="{6C9E4387-CCF5-4DDB-9AC1-ABD586286791}" type="parTrans" cxnId="{BF4CFBE2-547A-45DA-8A62-7CAC23363A89}">
      <dgm:prSet/>
      <dgm:spPr/>
      <dgm:t>
        <a:bodyPr/>
        <a:lstStyle/>
        <a:p>
          <a:endParaRPr lang="en-US"/>
        </a:p>
      </dgm:t>
    </dgm:pt>
    <dgm:pt modelId="{1440177D-8849-4558-A2DA-2804F74F1C92}" type="sibTrans" cxnId="{BF4CFBE2-547A-45DA-8A62-7CAC23363A89}">
      <dgm:prSet/>
      <dgm:spPr/>
      <dgm:t>
        <a:bodyPr/>
        <a:lstStyle/>
        <a:p>
          <a:endParaRPr lang="en-US"/>
        </a:p>
      </dgm:t>
    </dgm:pt>
    <dgm:pt modelId="{7C61D640-E21B-4EDF-83F3-9F193C5D1A11}">
      <dgm:prSet phldrT="[Text]" custT="1"/>
      <dgm:spPr/>
      <dgm:t>
        <a:bodyPr/>
        <a:lstStyle/>
        <a:p>
          <a:r>
            <a:rPr lang="en-US" sz="2400" dirty="0" smtClean="0"/>
            <a:t>Increases higher-order thinking</a:t>
          </a:r>
          <a:endParaRPr lang="en-US" sz="2400" dirty="0"/>
        </a:p>
      </dgm:t>
    </dgm:pt>
    <dgm:pt modelId="{C91389D6-4D52-472B-9403-A00D14CF1D3B}" type="parTrans" cxnId="{D0B079C0-5B79-44C6-9E92-AD769D76CE12}">
      <dgm:prSet/>
      <dgm:spPr/>
      <dgm:t>
        <a:bodyPr/>
        <a:lstStyle/>
        <a:p>
          <a:endParaRPr lang="en-US"/>
        </a:p>
      </dgm:t>
    </dgm:pt>
    <dgm:pt modelId="{D984CE9B-7AE2-41BC-96BD-E0926F629D38}" type="sibTrans" cxnId="{D0B079C0-5B79-44C6-9E92-AD769D76CE12}">
      <dgm:prSet/>
      <dgm:spPr/>
      <dgm:t>
        <a:bodyPr/>
        <a:lstStyle/>
        <a:p>
          <a:endParaRPr lang="en-US"/>
        </a:p>
      </dgm:t>
    </dgm:pt>
    <dgm:pt modelId="{D835EC38-00D1-401B-9E3B-2515408B667F}">
      <dgm:prSet phldrT="[Text]" custT="1"/>
      <dgm:spPr/>
      <dgm:t>
        <a:bodyPr/>
        <a:lstStyle/>
        <a:p>
          <a:r>
            <a:rPr lang="en-US" sz="2400" dirty="0" smtClean="0"/>
            <a:t>Flexible rigor and length</a:t>
          </a:r>
          <a:endParaRPr lang="en-US" sz="2400" dirty="0"/>
        </a:p>
      </dgm:t>
    </dgm:pt>
    <dgm:pt modelId="{9D278D3F-E3C4-485E-98E2-9EFBDB19271D}" type="parTrans" cxnId="{44091458-A9A1-490B-92D2-6DA7F06FB7C2}">
      <dgm:prSet/>
      <dgm:spPr/>
      <dgm:t>
        <a:bodyPr/>
        <a:lstStyle/>
        <a:p>
          <a:endParaRPr lang="en-US"/>
        </a:p>
      </dgm:t>
    </dgm:pt>
    <dgm:pt modelId="{F7E2B8CB-135F-41C7-98BB-23A62F003954}" type="sibTrans" cxnId="{44091458-A9A1-490B-92D2-6DA7F06FB7C2}">
      <dgm:prSet/>
      <dgm:spPr/>
      <dgm:t>
        <a:bodyPr/>
        <a:lstStyle/>
        <a:p>
          <a:endParaRPr lang="en-US"/>
        </a:p>
      </dgm:t>
    </dgm:pt>
    <dgm:pt modelId="{461860D8-FBA0-49B1-94FC-73F7F3B7495E}" type="pres">
      <dgm:prSet presAssocID="{F7093D97-F045-4396-8E9F-E54A6759134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C03A93-C312-430E-BBD3-CA4F1863F5C1}" type="pres">
      <dgm:prSet presAssocID="{0C360C67-4B22-4C18-BA54-89F7AAF3F040}" presName="centerShape" presStyleLbl="node0" presStyleIdx="0" presStyleCnt="1"/>
      <dgm:spPr/>
      <dgm:t>
        <a:bodyPr/>
        <a:lstStyle/>
        <a:p>
          <a:endParaRPr lang="en-US"/>
        </a:p>
      </dgm:t>
    </dgm:pt>
    <dgm:pt modelId="{B1265943-C038-4112-98FF-C67FE9600F0C}" type="pres">
      <dgm:prSet presAssocID="{E66FB724-A3F2-4996-9B92-ACA4E0849293}" presName="parTrans" presStyleLbl="sibTrans2D1" presStyleIdx="0" presStyleCnt="6"/>
      <dgm:spPr/>
      <dgm:t>
        <a:bodyPr/>
        <a:lstStyle/>
        <a:p>
          <a:endParaRPr lang="en-US"/>
        </a:p>
      </dgm:t>
    </dgm:pt>
    <dgm:pt modelId="{82E93174-56E3-4CC5-8AA4-B0C5DD454146}" type="pres">
      <dgm:prSet presAssocID="{E66FB724-A3F2-4996-9B92-ACA4E084929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DFE65BAA-FC51-4A17-B4BA-A0585528F722}" type="pres">
      <dgm:prSet presAssocID="{2E71C6FE-346A-4D51-94C1-F141A6AD174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C05DC-4212-42F4-86D6-90DD99734BEB}" type="pres">
      <dgm:prSet presAssocID="{6C9E4387-CCF5-4DDB-9AC1-ABD586286791}" presName="parTrans" presStyleLbl="sibTrans2D1" presStyleIdx="1" presStyleCnt="6"/>
      <dgm:spPr/>
      <dgm:t>
        <a:bodyPr/>
        <a:lstStyle/>
        <a:p>
          <a:endParaRPr lang="en-US"/>
        </a:p>
      </dgm:t>
    </dgm:pt>
    <dgm:pt modelId="{CEDF44E5-159D-439E-A0EF-0A767E9D69B4}" type="pres">
      <dgm:prSet presAssocID="{6C9E4387-CCF5-4DDB-9AC1-ABD586286791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1CF68201-30A6-4796-9606-99BB343801B1}" type="pres">
      <dgm:prSet presAssocID="{4B340637-1F7C-42E7-92EE-E547A463E6A6}" presName="node" presStyleLbl="node1" presStyleIdx="1" presStyleCnt="6" custScaleX="110721" custScaleY="968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747BB-BA62-40A9-B23F-BABFE4EA7BD1}" type="pres">
      <dgm:prSet presAssocID="{FC9A8E6B-15EC-42FC-BF45-64C941C51758}" presName="parTrans" presStyleLbl="sibTrans2D1" presStyleIdx="2" presStyleCnt="6"/>
      <dgm:spPr/>
      <dgm:t>
        <a:bodyPr/>
        <a:lstStyle/>
        <a:p>
          <a:endParaRPr lang="en-US"/>
        </a:p>
      </dgm:t>
    </dgm:pt>
    <dgm:pt modelId="{040D62AB-1877-45F9-BDCA-F703B2BA56B8}" type="pres">
      <dgm:prSet presAssocID="{FC9A8E6B-15EC-42FC-BF45-64C941C51758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45429A9A-1EFB-4040-96F0-7B52D3000315}" type="pres">
      <dgm:prSet presAssocID="{0E65BA06-0D72-4615-97B1-DFAE2AF30A6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29667-DCAE-4726-9FD0-EFC01AF45594}" type="pres">
      <dgm:prSet presAssocID="{100D64D6-EEA5-412B-BBB8-EE3FD9731B93}" presName="parTrans" presStyleLbl="sibTrans2D1" presStyleIdx="3" presStyleCnt="6"/>
      <dgm:spPr/>
      <dgm:t>
        <a:bodyPr/>
        <a:lstStyle/>
        <a:p>
          <a:endParaRPr lang="en-US"/>
        </a:p>
      </dgm:t>
    </dgm:pt>
    <dgm:pt modelId="{E75CC5C2-816C-4804-B124-2B855F43ACFD}" type="pres">
      <dgm:prSet presAssocID="{100D64D6-EEA5-412B-BBB8-EE3FD9731B93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75F2F7A7-6C3E-471A-87DA-520A1549621E}" type="pres">
      <dgm:prSet presAssocID="{9E0E67CA-6C61-4AA3-A472-C7516C59B7F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4B8C8E-2A6B-4636-BCA8-F678EA3A9C88}" type="pres">
      <dgm:prSet presAssocID="{9D278D3F-E3C4-485E-98E2-9EFBDB19271D}" presName="parTrans" presStyleLbl="sibTrans2D1" presStyleIdx="4" presStyleCnt="6"/>
      <dgm:spPr/>
      <dgm:t>
        <a:bodyPr/>
        <a:lstStyle/>
        <a:p>
          <a:endParaRPr lang="en-US"/>
        </a:p>
      </dgm:t>
    </dgm:pt>
    <dgm:pt modelId="{DEF3B312-CDD2-416D-A98D-5E94DC6FA36F}" type="pres">
      <dgm:prSet presAssocID="{9D278D3F-E3C4-485E-98E2-9EFBDB19271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5802DA73-9106-48F1-B6DE-3F46ADD735B0}" type="pres">
      <dgm:prSet presAssocID="{D835EC38-00D1-401B-9E3B-2515408B667F}" presName="node" presStyleLbl="node1" presStyleIdx="4" presStyleCnt="6" custRadScaleRad="98007" custRadScaleInc="68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113B2-0F9D-4246-B37C-5879E419FB22}" type="pres">
      <dgm:prSet presAssocID="{C91389D6-4D52-472B-9403-A00D14CF1D3B}" presName="parTrans" presStyleLbl="sibTrans2D1" presStyleIdx="5" presStyleCnt="6"/>
      <dgm:spPr/>
      <dgm:t>
        <a:bodyPr/>
        <a:lstStyle/>
        <a:p>
          <a:endParaRPr lang="en-US"/>
        </a:p>
      </dgm:t>
    </dgm:pt>
    <dgm:pt modelId="{07AA7E77-8B5B-44AC-8CD4-F0B2BB1CB5F0}" type="pres">
      <dgm:prSet presAssocID="{C91389D6-4D52-472B-9403-A00D14CF1D3B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9D897093-E342-4211-9001-DA355D1D6591}" type="pres">
      <dgm:prSet presAssocID="{7C61D640-E21B-4EDF-83F3-9F193C5D1A1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ED2E24-41EB-45AD-8540-662C89E7697C}" type="presOf" srcId="{C91389D6-4D52-472B-9403-A00D14CF1D3B}" destId="{07AA7E77-8B5B-44AC-8CD4-F0B2BB1CB5F0}" srcOrd="1" destOrd="0" presId="urn:microsoft.com/office/officeart/2005/8/layout/radial5"/>
    <dgm:cxn modelId="{750AD5A5-0A9A-4751-9DC8-3E8BE48600E6}" type="presOf" srcId="{100D64D6-EEA5-412B-BBB8-EE3FD9731B93}" destId="{A5D29667-DCAE-4726-9FD0-EFC01AF45594}" srcOrd="0" destOrd="0" presId="urn:microsoft.com/office/officeart/2005/8/layout/radial5"/>
    <dgm:cxn modelId="{AB3A2C59-5615-4A60-BD5E-6519BB9AFD42}" srcId="{0C360C67-4B22-4C18-BA54-89F7AAF3F040}" destId="{9E0E67CA-6C61-4AA3-A472-C7516C59B7FD}" srcOrd="3" destOrd="0" parTransId="{100D64D6-EEA5-412B-BBB8-EE3FD9731B93}" sibTransId="{11747A3B-6894-4B9B-BEB5-D13D1699270D}"/>
    <dgm:cxn modelId="{54DB7A3B-DB68-4969-988E-3F52497D8300}" srcId="{0C360C67-4B22-4C18-BA54-89F7AAF3F040}" destId="{0E65BA06-0D72-4615-97B1-DFAE2AF30A65}" srcOrd="2" destOrd="0" parTransId="{FC9A8E6B-15EC-42FC-BF45-64C941C51758}" sibTransId="{8AD4B967-1F3D-489C-9243-04CDD75654D9}"/>
    <dgm:cxn modelId="{D2755B6D-C439-4192-B39A-13391A705DED}" type="presOf" srcId="{0E65BA06-0D72-4615-97B1-DFAE2AF30A65}" destId="{45429A9A-1EFB-4040-96F0-7B52D3000315}" srcOrd="0" destOrd="0" presId="urn:microsoft.com/office/officeart/2005/8/layout/radial5"/>
    <dgm:cxn modelId="{A244D5FD-85B2-4A2D-9586-99F35E61B15E}" type="presOf" srcId="{6C9E4387-CCF5-4DDB-9AC1-ABD586286791}" destId="{CEDF44E5-159D-439E-A0EF-0A767E9D69B4}" srcOrd="1" destOrd="0" presId="urn:microsoft.com/office/officeart/2005/8/layout/radial5"/>
    <dgm:cxn modelId="{C3A2412F-16EC-4407-9DB1-EE55A3811194}" type="presOf" srcId="{0C360C67-4B22-4C18-BA54-89F7AAF3F040}" destId="{25C03A93-C312-430E-BBD3-CA4F1863F5C1}" srcOrd="0" destOrd="0" presId="urn:microsoft.com/office/officeart/2005/8/layout/radial5"/>
    <dgm:cxn modelId="{896C63D6-C7A9-43F1-BB50-6735A28D9FE7}" type="presOf" srcId="{FC9A8E6B-15EC-42FC-BF45-64C941C51758}" destId="{A9D747BB-BA62-40A9-B23F-BABFE4EA7BD1}" srcOrd="0" destOrd="0" presId="urn:microsoft.com/office/officeart/2005/8/layout/radial5"/>
    <dgm:cxn modelId="{7406AC63-8F27-4B4D-A452-02B571117F3C}" type="presOf" srcId="{9D278D3F-E3C4-485E-98E2-9EFBDB19271D}" destId="{DEF3B312-CDD2-416D-A98D-5E94DC6FA36F}" srcOrd="1" destOrd="0" presId="urn:microsoft.com/office/officeart/2005/8/layout/radial5"/>
    <dgm:cxn modelId="{E71598C6-FE64-4D5F-835A-4E1DE9800004}" type="presOf" srcId="{FC9A8E6B-15EC-42FC-BF45-64C941C51758}" destId="{040D62AB-1877-45F9-BDCA-F703B2BA56B8}" srcOrd="1" destOrd="0" presId="urn:microsoft.com/office/officeart/2005/8/layout/radial5"/>
    <dgm:cxn modelId="{07516DDE-98B7-46A0-B8A4-C4CC83584524}" srcId="{F7093D97-F045-4396-8E9F-E54A6759134C}" destId="{0C360C67-4B22-4C18-BA54-89F7AAF3F040}" srcOrd="0" destOrd="0" parTransId="{4C070962-F8B6-4BDB-AB5A-D24A20B5BBB7}" sibTransId="{532E8F27-E7C1-45E7-8998-71F53A673C15}"/>
    <dgm:cxn modelId="{6CD37FE4-DFAA-4DE2-B447-5564A34388B3}" type="presOf" srcId="{100D64D6-EEA5-412B-BBB8-EE3FD9731B93}" destId="{E75CC5C2-816C-4804-B124-2B855F43ACFD}" srcOrd="1" destOrd="0" presId="urn:microsoft.com/office/officeart/2005/8/layout/radial5"/>
    <dgm:cxn modelId="{8BCCEF10-C7B9-4275-9E5B-1D8F62D31478}" type="presOf" srcId="{F7093D97-F045-4396-8E9F-E54A6759134C}" destId="{461860D8-FBA0-49B1-94FC-73F7F3B7495E}" srcOrd="0" destOrd="0" presId="urn:microsoft.com/office/officeart/2005/8/layout/radial5"/>
    <dgm:cxn modelId="{F275C51B-FF98-448C-94AF-DD63E51ACC99}" type="presOf" srcId="{9D278D3F-E3C4-485E-98E2-9EFBDB19271D}" destId="{264B8C8E-2A6B-4636-BCA8-F678EA3A9C88}" srcOrd="0" destOrd="0" presId="urn:microsoft.com/office/officeart/2005/8/layout/radial5"/>
    <dgm:cxn modelId="{5BC706AB-61CE-48AD-8611-A6CE0010A5ED}" srcId="{0C360C67-4B22-4C18-BA54-89F7AAF3F040}" destId="{2E71C6FE-346A-4D51-94C1-F141A6AD1743}" srcOrd="0" destOrd="0" parTransId="{E66FB724-A3F2-4996-9B92-ACA4E0849293}" sibTransId="{4DB11968-34CC-4EEF-BFA2-85EC43C2D7C7}"/>
    <dgm:cxn modelId="{44091458-A9A1-490B-92D2-6DA7F06FB7C2}" srcId="{0C360C67-4B22-4C18-BA54-89F7AAF3F040}" destId="{D835EC38-00D1-401B-9E3B-2515408B667F}" srcOrd="4" destOrd="0" parTransId="{9D278D3F-E3C4-485E-98E2-9EFBDB19271D}" sibTransId="{F7E2B8CB-135F-41C7-98BB-23A62F003954}"/>
    <dgm:cxn modelId="{1F042CF4-0CC5-40B4-AFC7-90AC24D35477}" type="presOf" srcId="{E66FB724-A3F2-4996-9B92-ACA4E0849293}" destId="{B1265943-C038-4112-98FF-C67FE9600F0C}" srcOrd="0" destOrd="0" presId="urn:microsoft.com/office/officeart/2005/8/layout/radial5"/>
    <dgm:cxn modelId="{AF9AF3DC-F9E2-4C70-8FA5-E83635AABD72}" type="presOf" srcId="{9E0E67CA-6C61-4AA3-A472-C7516C59B7FD}" destId="{75F2F7A7-6C3E-471A-87DA-520A1549621E}" srcOrd="0" destOrd="0" presId="urn:microsoft.com/office/officeart/2005/8/layout/radial5"/>
    <dgm:cxn modelId="{16A2DA46-7B7A-447A-AEEB-0C1E267F80F1}" type="presOf" srcId="{4B340637-1F7C-42E7-92EE-E547A463E6A6}" destId="{1CF68201-30A6-4796-9606-99BB343801B1}" srcOrd="0" destOrd="0" presId="urn:microsoft.com/office/officeart/2005/8/layout/radial5"/>
    <dgm:cxn modelId="{D0B079C0-5B79-44C6-9E92-AD769D76CE12}" srcId="{0C360C67-4B22-4C18-BA54-89F7AAF3F040}" destId="{7C61D640-E21B-4EDF-83F3-9F193C5D1A11}" srcOrd="5" destOrd="0" parTransId="{C91389D6-4D52-472B-9403-A00D14CF1D3B}" sibTransId="{D984CE9B-7AE2-41BC-96BD-E0926F629D38}"/>
    <dgm:cxn modelId="{BF4CFBE2-547A-45DA-8A62-7CAC23363A89}" srcId="{0C360C67-4B22-4C18-BA54-89F7AAF3F040}" destId="{4B340637-1F7C-42E7-92EE-E547A463E6A6}" srcOrd="1" destOrd="0" parTransId="{6C9E4387-CCF5-4DDB-9AC1-ABD586286791}" sibTransId="{1440177D-8849-4558-A2DA-2804F74F1C92}"/>
    <dgm:cxn modelId="{2E1BC82E-EAC0-4FB0-B3ED-BFC1E21FF1D0}" type="presOf" srcId="{C91389D6-4D52-472B-9403-A00D14CF1D3B}" destId="{AD3113B2-0F9D-4246-B37C-5879E419FB22}" srcOrd="0" destOrd="0" presId="urn:microsoft.com/office/officeart/2005/8/layout/radial5"/>
    <dgm:cxn modelId="{F5A4919C-632D-4014-9394-2A20329782D9}" type="presOf" srcId="{D835EC38-00D1-401B-9E3B-2515408B667F}" destId="{5802DA73-9106-48F1-B6DE-3F46ADD735B0}" srcOrd="0" destOrd="0" presId="urn:microsoft.com/office/officeart/2005/8/layout/radial5"/>
    <dgm:cxn modelId="{76FC9CA7-4EA4-436E-863B-381692C8CBAD}" type="presOf" srcId="{2E71C6FE-346A-4D51-94C1-F141A6AD1743}" destId="{DFE65BAA-FC51-4A17-B4BA-A0585528F722}" srcOrd="0" destOrd="0" presId="urn:microsoft.com/office/officeart/2005/8/layout/radial5"/>
    <dgm:cxn modelId="{FEF31431-1447-4E67-AB1F-ACC2FEA719DB}" type="presOf" srcId="{E66FB724-A3F2-4996-9B92-ACA4E0849293}" destId="{82E93174-56E3-4CC5-8AA4-B0C5DD454146}" srcOrd="1" destOrd="0" presId="urn:microsoft.com/office/officeart/2005/8/layout/radial5"/>
    <dgm:cxn modelId="{34C800EE-3682-47B8-8472-29C717EA43C7}" type="presOf" srcId="{6C9E4387-CCF5-4DDB-9AC1-ABD586286791}" destId="{EE4C05DC-4212-42F4-86D6-90DD99734BEB}" srcOrd="0" destOrd="0" presId="urn:microsoft.com/office/officeart/2005/8/layout/radial5"/>
    <dgm:cxn modelId="{7D0A7E2A-8969-46C9-A12A-2078F89ECF2D}" type="presOf" srcId="{7C61D640-E21B-4EDF-83F3-9F193C5D1A11}" destId="{9D897093-E342-4211-9001-DA355D1D6591}" srcOrd="0" destOrd="0" presId="urn:microsoft.com/office/officeart/2005/8/layout/radial5"/>
    <dgm:cxn modelId="{33F57174-FE6D-4916-849A-AD679936CA16}" type="presParOf" srcId="{461860D8-FBA0-49B1-94FC-73F7F3B7495E}" destId="{25C03A93-C312-430E-BBD3-CA4F1863F5C1}" srcOrd="0" destOrd="0" presId="urn:microsoft.com/office/officeart/2005/8/layout/radial5"/>
    <dgm:cxn modelId="{137F7910-7ABF-4A4B-8C44-E09020654517}" type="presParOf" srcId="{461860D8-FBA0-49B1-94FC-73F7F3B7495E}" destId="{B1265943-C038-4112-98FF-C67FE9600F0C}" srcOrd="1" destOrd="0" presId="urn:microsoft.com/office/officeart/2005/8/layout/radial5"/>
    <dgm:cxn modelId="{8FB8C533-1C45-40D3-9DEB-CC4A06DDBA31}" type="presParOf" srcId="{B1265943-C038-4112-98FF-C67FE9600F0C}" destId="{82E93174-56E3-4CC5-8AA4-B0C5DD454146}" srcOrd="0" destOrd="0" presId="urn:microsoft.com/office/officeart/2005/8/layout/radial5"/>
    <dgm:cxn modelId="{D1DBA335-D202-4C32-A177-240CD25F946F}" type="presParOf" srcId="{461860D8-FBA0-49B1-94FC-73F7F3B7495E}" destId="{DFE65BAA-FC51-4A17-B4BA-A0585528F722}" srcOrd="2" destOrd="0" presId="urn:microsoft.com/office/officeart/2005/8/layout/radial5"/>
    <dgm:cxn modelId="{A2B8B735-3DFF-4C98-8579-C89314311C8A}" type="presParOf" srcId="{461860D8-FBA0-49B1-94FC-73F7F3B7495E}" destId="{EE4C05DC-4212-42F4-86D6-90DD99734BEB}" srcOrd="3" destOrd="0" presId="urn:microsoft.com/office/officeart/2005/8/layout/radial5"/>
    <dgm:cxn modelId="{94CEF5D2-D5B6-4B83-8A3C-B97A6EA42B47}" type="presParOf" srcId="{EE4C05DC-4212-42F4-86D6-90DD99734BEB}" destId="{CEDF44E5-159D-439E-A0EF-0A767E9D69B4}" srcOrd="0" destOrd="0" presId="urn:microsoft.com/office/officeart/2005/8/layout/radial5"/>
    <dgm:cxn modelId="{9DB91011-402E-40CF-8FEE-567766D869A0}" type="presParOf" srcId="{461860D8-FBA0-49B1-94FC-73F7F3B7495E}" destId="{1CF68201-30A6-4796-9606-99BB343801B1}" srcOrd="4" destOrd="0" presId="urn:microsoft.com/office/officeart/2005/8/layout/radial5"/>
    <dgm:cxn modelId="{C0578F24-537F-4E65-AD38-20C97AA87FF7}" type="presParOf" srcId="{461860D8-FBA0-49B1-94FC-73F7F3B7495E}" destId="{A9D747BB-BA62-40A9-B23F-BABFE4EA7BD1}" srcOrd="5" destOrd="0" presId="urn:microsoft.com/office/officeart/2005/8/layout/radial5"/>
    <dgm:cxn modelId="{97738FC8-F66A-4FA5-BEF7-02265729F4F6}" type="presParOf" srcId="{A9D747BB-BA62-40A9-B23F-BABFE4EA7BD1}" destId="{040D62AB-1877-45F9-BDCA-F703B2BA56B8}" srcOrd="0" destOrd="0" presId="urn:microsoft.com/office/officeart/2005/8/layout/radial5"/>
    <dgm:cxn modelId="{5A95D8B4-E106-453A-A70F-729EAE6AA6B5}" type="presParOf" srcId="{461860D8-FBA0-49B1-94FC-73F7F3B7495E}" destId="{45429A9A-1EFB-4040-96F0-7B52D3000315}" srcOrd="6" destOrd="0" presId="urn:microsoft.com/office/officeart/2005/8/layout/radial5"/>
    <dgm:cxn modelId="{785B16AD-33E7-4CC6-A30C-3728D16F081C}" type="presParOf" srcId="{461860D8-FBA0-49B1-94FC-73F7F3B7495E}" destId="{A5D29667-DCAE-4726-9FD0-EFC01AF45594}" srcOrd="7" destOrd="0" presId="urn:microsoft.com/office/officeart/2005/8/layout/radial5"/>
    <dgm:cxn modelId="{414CDEBE-1E7B-481A-B5F4-5FE1B1C57C0A}" type="presParOf" srcId="{A5D29667-DCAE-4726-9FD0-EFC01AF45594}" destId="{E75CC5C2-816C-4804-B124-2B855F43ACFD}" srcOrd="0" destOrd="0" presId="urn:microsoft.com/office/officeart/2005/8/layout/radial5"/>
    <dgm:cxn modelId="{BBAA520E-27B6-49AA-937A-7CB04EF73616}" type="presParOf" srcId="{461860D8-FBA0-49B1-94FC-73F7F3B7495E}" destId="{75F2F7A7-6C3E-471A-87DA-520A1549621E}" srcOrd="8" destOrd="0" presId="urn:microsoft.com/office/officeart/2005/8/layout/radial5"/>
    <dgm:cxn modelId="{09B5E352-096F-4E59-A21F-0CBDE19B7103}" type="presParOf" srcId="{461860D8-FBA0-49B1-94FC-73F7F3B7495E}" destId="{264B8C8E-2A6B-4636-BCA8-F678EA3A9C88}" srcOrd="9" destOrd="0" presId="urn:microsoft.com/office/officeart/2005/8/layout/radial5"/>
    <dgm:cxn modelId="{74724572-056D-42D0-A9DF-C9B3A57E2E83}" type="presParOf" srcId="{264B8C8E-2A6B-4636-BCA8-F678EA3A9C88}" destId="{DEF3B312-CDD2-416D-A98D-5E94DC6FA36F}" srcOrd="0" destOrd="0" presId="urn:microsoft.com/office/officeart/2005/8/layout/radial5"/>
    <dgm:cxn modelId="{47D3C4D9-11B9-456F-8BA3-F2439FA4DC2D}" type="presParOf" srcId="{461860D8-FBA0-49B1-94FC-73F7F3B7495E}" destId="{5802DA73-9106-48F1-B6DE-3F46ADD735B0}" srcOrd="10" destOrd="0" presId="urn:microsoft.com/office/officeart/2005/8/layout/radial5"/>
    <dgm:cxn modelId="{9A155EBA-9019-4D12-9EFF-092D58FA08E5}" type="presParOf" srcId="{461860D8-FBA0-49B1-94FC-73F7F3B7495E}" destId="{AD3113B2-0F9D-4246-B37C-5879E419FB22}" srcOrd="11" destOrd="0" presId="urn:microsoft.com/office/officeart/2005/8/layout/radial5"/>
    <dgm:cxn modelId="{CEC4712F-90FE-49A1-8663-65AA087598AA}" type="presParOf" srcId="{AD3113B2-0F9D-4246-B37C-5879E419FB22}" destId="{07AA7E77-8B5B-44AC-8CD4-F0B2BB1CB5F0}" srcOrd="0" destOrd="0" presId="urn:microsoft.com/office/officeart/2005/8/layout/radial5"/>
    <dgm:cxn modelId="{C0BB1844-1232-4931-BF4F-EADC43E4DB49}" type="presParOf" srcId="{461860D8-FBA0-49B1-94FC-73F7F3B7495E}" destId="{9D897093-E342-4211-9001-DA355D1D659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86BB9E-FAB8-4584-AEB4-C5BC5CDBAC51}" type="doc">
      <dgm:prSet loTypeId="urn:microsoft.com/office/officeart/2005/8/layout/radial4" loCatId="relationship" qsTypeId="urn:microsoft.com/office/officeart/2005/8/quickstyle/3d1" qsCatId="3D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00AA7908-5151-4E63-8612-99761C73CB13}">
      <dgm:prSet phldrT="[Text]"/>
      <dgm:spPr/>
      <dgm:t>
        <a:bodyPr/>
        <a:lstStyle/>
        <a:p>
          <a:r>
            <a:rPr lang="en-US" dirty="0" smtClean="0"/>
            <a:t>Case</a:t>
          </a:r>
          <a:endParaRPr lang="en-US" dirty="0"/>
        </a:p>
      </dgm:t>
    </dgm:pt>
    <dgm:pt modelId="{30C3BF2C-5204-4F64-8B99-1054C8D4A974}" type="parTrans" cxnId="{D9321331-4435-4A41-A693-0DA197F1DCC1}">
      <dgm:prSet/>
      <dgm:spPr/>
      <dgm:t>
        <a:bodyPr/>
        <a:lstStyle/>
        <a:p>
          <a:endParaRPr lang="en-US"/>
        </a:p>
      </dgm:t>
    </dgm:pt>
    <dgm:pt modelId="{C6CF9074-0333-4228-AA01-4FA25582C663}" type="sibTrans" cxnId="{D9321331-4435-4A41-A693-0DA197F1DCC1}">
      <dgm:prSet/>
      <dgm:spPr/>
      <dgm:t>
        <a:bodyPr/>
        <a:lstStyle/>
        <a:p>
          <a:endParaRPr lang="en-US"/>
        </a:p>
      </dgm:t>
    </dgm:pt>
    <dgm:pt modelId="{6B6A7686-3ED1-4134-81B9-527362AAF735}">
      <dgm:prSet phldrT="[Text]"/>
      <dgm:spPr/>
      <dgm:t>
        <a:bodyPr/>
        <a:lstStyle/>
        <a:p>
          <a:r>
            <a:rPr lang="en-US" dirty="0" smtClean="0">
              <a:latin typeface="Candara" pitchFamily="34" charset="0"/>
            </a:rPr>
            <a:t>Attention-grabber</a:t>
          </a:r>
          <a:endParaRPr lang="en-US" dirty="0"/>
        </a:p>
      </dgm:t>
    </dgm:pt>
    <dgm:pt modelId="{2F3B0062-E579-4106-9B08-9EEDB488A0E8}" type="parTrans" cxnId="{4DBF2DA1-62C9-48A3-B99C-5AAC7641EB7C}">
      <dgm:prSet/>
      <dgm:spPr/>
      <dgm:t>
        <a:bodyPr/>
        <a:lstStyle/>
        <a:p>
          <a:endParaRPr lang="en-US"/>
        </a:p>
      </dgm:t>
    </dgm:pt>
    <dgm:pt modelId="{05DA09F8-3C11-46D3-B419-843029BCEEC4}" type="sibTrans" cxnId="{4DBF2DA1-62C9-48A3-B99C-5AAC7641EB7C}">
      <dgm:prSet/>
      <dgm:spPr/>
      <dgm:t>
        <a:bodyPr/>
        <a:lstStyle/>
        <a:p>
          <a:endParaRPr lang="en-US"/>
        </a:p>
      </dgm:t>
    </dgm:pt>
    <dgm:pt modelId="{0AB741F5-F3EC-4590-9A57-F539A2AEA426}">
      <dgm:prSet phldrT="[Text]"/>
      <dgm:spPr/>
      <dgm:t>
        <a:bodyPr/>
        <a:lstStyle/>
        <a:p>
          <a:r>
            <a:rPr lang="en-US" dirty="0" smtClean="0">
              <a:latin typeface="Candara" pitchFamily="34" charset="0"/>
            </a:rPr>
            <a:t>Assessment</a:t>
          </a:r>
          <a:endParaRPr lang="en-US" dirty="0"/>
        </a:p>
      </dgm:t>
    </dgm:pt>
    <dgm:pt modelId="{28A04204-A1EB-4A21-BE0F-668ED8715B23}" type="parTrans" cxnId="{352AA830-2B6A-4FB0-89F1-F9A7EB4A6EF1}">
      <dgm:prSet/>
      <dgm:spPr/>
      <dgm:t>
        <a:bodyPr/>
        <a:lstStyle/>
        <a:p>
          <a:endParaRPr lang="en-US"/>
        </a:p>
      </dgm:t>
    </dgm:pt>
    <dgm:pt modelId="{557D426C-CCA4-495C-90FD-FD522757C13A}" type="sibTrans" cxnId="{352AA830-2B6A-4FB0-89F1-F9A7EB4A6EF1}">
      <dgm:prSet/>
      <dgm:spPr/>
      <dgm:t>
        <a:bodyPr/>
        <a:lstStyle/>
        <a:p>
          <a:endParaRPr lang="en-US"/>
        </a:p>
      </dgm:t>
    </dgm:pt>
    <dgm:pt modelId="{1C7C06BB-60B0-4408-A33C-BA5C327C040F}">
      <dgm:prSet phldrT="[Text]"/>
      <dgm:spPr/>
      <dgm:t>
        <a:bodyPr/>
        <a:lstStyle/>
        <a:p>
          <a:r>
            <a:rPr lang="en-US" dirty="0" smtClean="0">
              <a:latin typeface="Candara" pitchFamily="34" charset="0"/>
            </a:rPr>
            <a:t>Content &amp; data</a:t>
          </a:r>
          <a:endParaRPr lang="en-US" dirty="0"/>
        </a:p>
      </dgm:t>
    </dgm:pt>
    <dgm:pt modelId="{96F961EE-5C0A-4760-8EC1-D017DC369CE6}" type="parTrans" cxnId="{159EDE72-FD06-413B-9358-C68427145BA5}">
      <dgm:prSet/>
      <dgm:spPr/>
      <dgm:t>
        <a:bodyPr/>
        <a:lstStyle/>
        <a:p>
          <a:endParaRPr lang="en-US"/>
        </a:p>
      </dgm:t>
    </dgm:pt>
    <dgm:pt modelId="{2AC09220-ABCD-4DE3-B9E9-9D26DF593468}" type="sibTrans" cxnId="{159EDE72-FD06-413B-9358-C68427145BA5}">
      <dgm:prSet/>
      <dgm:spPr/>
      <dgm:t>
        <a:bodyPr/>
        <a:lstStyle/>
        <a:p>
          <a:endParaRPr lang="en-US"/>
        </a:p>
      </dgm:t>
    </dgm:pt>
    <dgm:pt modelId="{E57A928E-6541-4B91-8379-BFFCBD76FB19}" type="pres">
      <dgm:prSet presAssocID="{6086BB9E-FAB8-4584-AEB4-C5BC5CDBAC5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B240FE-65FC-4943-833B-3507F72E802A}" type="pres">
      <dgm:prSet presAssocID="{00AA7908-5151-4E63-8612-99761C73CB13}" presName="centerShape" presStyleLbl="node0" presStyleIdx="0" presStyleCnt="1"/>
      <dgm:spPr/>
      <dgm:t>
        <a:bodyPr/>
        <a:lstStyle/>
        <a:p>
          <a:endParaRPr lang="en-US"/>
        </a:p>
      </dgm:t>
    </dgm:pt>
    <dgm:pt modelId="{C13D172B-C376-450E-9C46-D51B186BB27B}" type="pres">
      <dgm:prSet presAssocID="{2F3B0062-E579-4106-9B08-9EEDB488A0E8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EF8C17E1-9A31-4982-B6EB-6DF5BEC67341}" type="pres">
      <dgm:prSet presAssocID="{6B6A7686-3ED1-4134-81B9-527362AAF73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159B9-CCEF-4933-9FC2-ED8FD97C5F71}" type="pres">
      <dgm:prSet presAssocID="{96F961EE-5C0A-4760-8EC1-D017DC369CE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48AB9588-8F5D-4D92-BAA1-FC943EC64FEA}" type="pres">
      <dgm:prSet presAssocID="{1C7C06BB-60B0-4408-A33C-BA5C327C040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AD3D7E-2618-4685-B441-B307F4F0D9B1}" type="pres">
      <dgm:prSet presAssocID="{28A04204-A1EB-4A21-BE0F-668ED8715B23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7288FADB-E45E-431F-A440-6DCFB2A75801}" type="pres">
      <dgm:prSet presAssocID="{0AB741F5-F3EC-4590-9A57-F539A2AEA42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BF2DA1-62C9-48A3-B99C-5AAC7641EB7C}" srcId="{00AA7908-5151-4E63-8612-99761C73CB13}" destId="{6B6A7686-3ED1-4134-81B9-527362AAF735}" srcOrd="0" destOrd="0" parTransId="{2F3B0062-E579-4106-9B08-9EEDB488A0E8}" sibTransId="{05DA09F8-3C11-46D3-B419-843029BCEEC4}"/>
    <dgm:cxn modelId="{BAD6FD2C-5608-49C7-A431-9693E27E64C9}" type="presOf" srcId="{96F961EE-5C0A-4760-8EC1-D017DC369CE6}" destId="{E4C159B9-CCEF-4933-9FC2-ED8FD97C5F71}" srcOrd="0" destOrd="0" presId="urn:microsoft.com/office/officeart/2005/8/layout/radial4"/>
    <dgm:cxn modelId="{36762F4D-734E-4BCB-848C-824A67BF930A}" type="presOf" srcId="{1C7C06BB-60B0-4408-A33C-BA5C327C040F}" destId="{48AB9588-8F5D-4D92-BAA1-FC943EC64FEA}" srcOrd="0" destOrd="0" presId="urn:microsoft.com/office/officeart/2005/8/layout/radial4"/>
    <dgm:cxn modelId="{2FCA4E12-D7A1-44AB-BCC3-710B273B5DA5}" type="presOf" srcId="{28A04204-A1EB-4A21-BE0F-668ED8715B23}" destId="{80AD3D7E-2618-4685-B441-B307F4F0D9B1}" srcOrd="0" destOrd="0" presId="urn:microsoft.com/office/officeart/2005/8/layout/radial4"/>
    <dgm:cxn modelId="{8A2CE8CB-CD9C-4732-93DB-9714ED955DC3}" type="presOf" srcId="{6B6A7686-3ED1-4134-81B9-527362AAF735}" destId="{EF8C17E1-9A31-4982-B6EB-6DF5BEC67341}" srcOrd="0" destOrd="0" presId="urn:microsoft.com/office/officeart/2005/8/layout/radial4"/>
    <dgm:cxn modelId="{159EDE72-FD06-413B-9358-C68427145BA5}" srcId="{00AA7908-5151-4E63-8612-99761C73CB13}" destId="{1C7C06BB-60B0-4408-A33C-BA5C327C040F}" srcOrd="1" destOrd="0" parTransId="{96F961EE-5C0A-4760-8EC1-D017DC369CE6}" sibTransId="{2AC09220-ABCD-4DE3-B9E9-9D26DF593468}"/>
    <dgm:cxn modelId="{6F21A63B-23FC-405B-83AF-69B83E8F481D}" type="presOf" srcId="{2F3B0062-E579-4106-9B08-9EEDB488A0E8}" destId="{C13D172B-C376-450E-9C46-D51B186BB27B}" srcOrd="0" destOrd="0" presId="urn:microsoft.com/office/officeart/2005/8/layout/radial4"/>
    <dgm:cxn modelId="{C2945AD4-7357-40D1-ACA1-7FB36709A400}" type="presOf" srcId="{6086BB9E-FAB8-4584-AEB4-C5BC5CDBAC51}" destId="{E57A928E-6541-4B91-8379-BFFCBD76FB19}" srcOrd="0" destOrd="0" presId="urn:microsoft.com/office/officeart/2005/8/layout/radial4"/>
    <dgm:cxn modelId="{31D105C8-8094-4F5C-BFBA-1999C92919AF}" type="presOf" srcId="{00AA7908-5151-4E63-8612-99761C73CB13}" destId="{71B240FE-65FC-4943-833B-3507F72E802A}" srcOrd="0" destOrd="0" presId="urn:microsoft.com/office/officeart/2005/8/layout/radial4"/>
    <dgm:cxn modelId="{352AA830-2B6A-4FB0-89F1-F9A7EB4A6EF1}" srcId="{00AA7908-5151-4E63-8612-99761C73CB13}" destId="{0AB741F5-F3EC-4590-9A57-F539A2AEA426}" srcOrd="2" destOrd="0" parTransId="{28A04204-A1EB-4A21-BE0F-668ED8715B23}" sibTransId="{557D426C-CCA4-495C-90FD-FD522757C13A}"/>
    <dgm:cxn modelId="{92906D3F-59A0-4819-8678-DE9EA08B78D6}" type="presOf" srcId="{0AB741F5-F3EC-4590-9A57-F539A2AEA426}" destId="{7288FADB-E45E-431F-A440-6DCFB2A75801}" srcOrd="0" destOrd="0" presId="urn:microsoft.com/office/officeart/2005/8/layout/radial4"/>
    <dgm:cxn modelId="{D9321331-4435-4A41-A693-0DA197F1DCC1}" srcId="{6086BB9E-FAB8-4584-AEB4-C5BC5CDBAC51}" destId="{00AA7908-5151-4E63-8612-99761C73CB13}" srcOrd="0" destOrd="0" parTransId="{30C3BF2C-5204-4F64-8B99-1054C8D4A974}" sibTransId="{C6CF9074-0333-4228-AA01-4FA25582C663}"/>
    <dgm:cxn modelId="{C8A8927F-F899-4286-9C5C-9B7B1F154F70}" type="presParOf" srcId="{E57A928E-6541-4B91-8379-BFFCBD76FB19}" destId="{71B240FE-65FC-4943-833B-3507F72E802A}" srcOrd="0" destOrd="0" presId="urn:microsoft.com/office/officeart/2005/8/layout/radial4"/>
    <dgm:cxn modelId="{D7864716-3F85-476F-91B0-947BD85BC726}" type="presParOf" srcId="{E57A928E-6541-4B91-8379-BFFCBD76FB19}" destId="{C13D172B-C376-450E-9C46-D51B186BB27B}" srcOrd="1" destOrd="0" presId="urn:microsoft.com/office/officeart/2005/8/layout/radial4"/>
    <dgm:cxn modelId="{1D6C25AA-59FD-4F2C-8D17-B60BDA3C8563}" type="presParOf" srcId="{E57A928E-6541-4B91-8379-BFFCBD76FB19}" destId="{EF8C17E1-9A31-4982-B6EB-6DF5BEC67341}" srcOrd="2" destOrd="0" presId="urn:microsoft.com/office/officeart/2005/8/layout/radial4"/>
    <dgm:cxn modelId="{ED20DCC0-854A-4B17-B8AB-E867C9F23BA8}" type="presParOf" srcId="{E57A928E-6541-4B91-8379-BFFCBD76FB19}" destId="{E4C159B9-CCEF-4933-9FC2-ED8FD97C5F71}" srcOrd="3" destOrd="0" presId="urn:microsoft.com/office/officeart/2005/8/layout/radial4"/>
    <dgm:cxn modelId="{5FD13374-DE9D-4158-9FD2-80F0B3F7848B}" type="presParOf" srcId="{E57A928E-6541-4B91-8379-BFFCBD76FB19}" destId="{48AB9588-8F5D-4D92-BAA1-FC943EC64FEA}" srcOrd="4" destOrd="0" presId="urn:microsoft.com/office/officeart/2005/8/layout/radial4"/>
    <dgm:cxn modelId="{B45FB59A-D858-40D4-AAEA-ACBCFCCBFB96}" type="presParOf" srcId="{E57A928E-6541-4B91-8379-BFFCBD76FB19}" destId="{80AD3D7E-2618-4685-B441-B307F4F0D9B1}" srcOrd="5" destOrd="0" presId="urn:microsoft.com/office/officeart/2005/8/layout/radial4"/>
    <dgm:cxn modelId="{90F88CD5-7315-4908-9DC9-C187FA04520D}" type="presParOf" srcId="{E57A928E-6541-4B91-8379-BFFCBD76FB19}" destId="{7288FADB-E45E-431F-A440-6DCFB2A7580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C03A93-C312-430E-BBD3-CA4F1863F5C1}">
      <dsp:nvSpPr>
        <dsp:cNvPr id="0" name=""/>
        <dsp:cNvSpPr/>
      </dsp:nvSpPr>
      <dsp:spPr>
        <a:xfrm>
          <a:off x="4062377" y="2662892"/>
          <a:ext cx="1532215" cy="1532215"/>
        </a:xfrm>
        <a:prstGeom prst="ellipse">
          <a:avLst/>
        </a:prstGeom>
        <a:gradFill rotWithShape="0">
          <a:gsLst>
            <a:gs pos="0">
              <a:schemeClr val="accent3">
                <a:alpha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Case Studies</a:t>
          </a:r>
          <a:endParaRPr lang="en-US" sz="2600" kern="1200" dirty="0"/>
        </a:p>
      </dsp:txBody>
      <dsp:txXfrm>
        <a:off x="4062377" y="2662892"/>
        <a:ext cx="1532215" cy="1532215"/>
      </dsp:txXfrm>
    </dsp:sp>
    <dsp:sp modelId="{B1265943-C038-4112-98FF-C67FE9600F0C}">
      <dsp:nvSpPr>
        <dsp:cNvPr id="0" name=""/>
        <dsp:cNvSpPr/>
      </dsp:nvSpPr>
      <dsp:spPr>
        <a:xfrm rot="16200000">
          <a:off x="4602092" y="1942106"/>
          <a:ext cx="452786" cy="612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6200000">
        <a:off x="4602092" y="1942106"/>
        <a:ext cx="452786" cy="612886"/>
      </dsp:txXfrm>
    </dsp:sp>
    <dsp:sp modelId="{DFE65BAA-FC51-4A17-B4BA-A0585528F722}">
      <dsp:nvSpPr>
        <dsp:cNvPr id="0" name=""/>
        <dsp:cNvSpPr/>
      </dsp:nvSpPr>
      <dsp:spPr>
        <a:xfrm>
          <a:off x="3927182" y="5971"/>
          <a:ext cx="1802606" cy="1802606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Add Context and Meaning</a:t>
          </a:r>
          <a:endParaRPr lang="en-US" sz="2400" kern="1200" dirty="0"/>
        </a:p>
      </dsp:txBody>
      <dsp:txXfrm>
        <a:off x="3927182" y="5971"/>
        <a:ext cx="1802606" cy="1802606"/>
      </dsp:txXfrm>
    </dsp:sp>
    <dsp:sp modelId="{EE4C05DC-4212-42F4-86D6-90DD99734BEB}">
      <dsp:nvSpPr>
        <dsp:cNvPr id="0" name=""/>
        <dsp:cNvSpPr/>
      </dsp:nvSpPr>
      <dsp:spPr>
        <a:xfrm rot="19800000">
          <a:off x="5615036" y="2546967"/>
          <a:ext cx="420799" cy="612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56068"/>
                <a:satOff val="-1201"/>
                <a:lumOff val="6162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56068"/>
                <a:satOff val="-1201"/>
                <a:lumOff val="6162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56068"/>
                <a:satOff val="-1201"/>
                <a:lumOff val="61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9800000">
        <a:off x="5615036" y="2546967"/>
        <a:ext cx="420799" cy="612886"/>
      </dsp:txXfrm>
    </dsp:sp>
    <dsp:sp modelId="{1CF68201-30A6-4796-9606-99BB343801B1}">
      <dsp:nvSpPr>
        <dsp:cNvPr id="0" name=""/>
        <dsp:cNvSpPr/>
      </dsp:nvSpPr>
      <dsp:spPr>
        <a:xfrm>
          <a:off x="6014431" y="1295396"/>
          <a:ext cx="1995863" cy="1745481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8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8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Increase Student Engagement</a:t>
          </a:r>
          <a:endParaRPr lang="en-US" sz="2000" kern="1200" dirty="0"/>
        </a:p>
      </dsp:txBody>
      <dsp:txXfrm>
        <a:off x="6014431" y="1295396"/>
        <a:ext cx="1995863" cy="1745481"/>
      </dsp:txXfrm>
    </dsp:sp>
    <dsp:sp modelId="{A9D747BB-BA62-40A9-B23F-BABFE4EA7BD1}">
      <dsp:nvSpPr>
        <dsp:cNvPr id="0" name=""/>
        <dsp:cNvSpPr/>
      </dsp:nvSpPr>
      <dsp:spPr>
        <a:xfrm rot="1800000">
          <a:off x="5624392" y="3712781"/>
          <a:ext cx="452786" cy="612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112136"/>
                <a:satOff val="-2403"/>
                <a:lumOff val="12325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112136"/>
                <a:satOff val="-2403"/>
                <a:lumOff val="12325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112136"/>
                <a:satOff val="-2403"/>
                <a:lumOff val="123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800000">
        <a:off x="5624392" y="3712781"/>
        <a:ext cx="452786" cy="612886"/>
      </dsp:txXfrm>
    </dsp:sp>
    <dsp:sp modelId="{45429A9A-1EFB-4040-96F0-7B52D3000315}">
      <dsp:nvSpPr>
        <dsp:cNvPr id="0" name=""/>
        <dsp:cNvSpPr/>
      </dsp:nvSpPr>
      <dsp:spPr>
        <a:xfrm>
          <a:off x="6111060" y="3788559"/>
          <a:ext cx="1802606" cy="1802606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6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6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Conceptualize Relationships</a:t>
          </a:r>
          <a:endParaRPr lang="en-US" sz="1700" kern="1200" dirty="0"/>
        </a:p>
      </dsp:txBody>
      <dsp:txXfrm>
        <a:off x="6111060" y="3788559"/>
        <a:ext cx="1802606" cy="1802606"/>
      </dsp:txXfrm>
    </dsp:sp>
    <dsp:sp modelId="{A5D29667-DCAE-4726-9FD0-EFC01AF45594}">
      <dsp:nvSpPr>
        <dsp:cNvPr id="0" name=""/>
        <dsp:cNvSpPr/>
      </dsp:nvSpPr>
      <dsp:spPr>
        <a:xfrm rot="5400000">
          <a:off x="4602092" y="4303006"/>
          <a:ext cx="452786" cy="612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168204"/>
                <a:satOff val="-3604"/>
                <a:lumOff val="18487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168204"/>
                <a:satOff val="-3604"/>
                <a:lumOff val="18487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168204"/>
                <a:satOff val="-3604"/>
                <a:lumOff val="184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5400000">
        <a:off x="4602092" y="4303006"/>
        <a:ext cx="452786" cy="612886"/>
      </dsp:txXfrm>
    </dsp:sp>
    <dsp:sp modelId="{75F2F7A7-6C3E-471A-87DA-520A1549621E}">
      <dsp:nvSpPr>
        <dsp:cNvPr id="0" name=""/>
        <dsp:cNvSpPr/>
      </dsp:nvSpPr>
      <dsp:spPr>
        <a:xfrm>
          <a:off x="3927182" y="5049421"/>
          <a:ext cx="1802606" cy="1802606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4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4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“Reach Back” and “Pull Forward”</a:t>
          </a:r>
          <a:endParaRPr lang="en-US" sz="2400" kern="1200" dirty="0"/>
        </a:p>
      </dsp:txBody>
      <dsp:txXfrm>
        <a:off x="3927182" y="5049421"/>
        <a:ext cx="1802606" cy="1802606"/>
      </dsp:txXfrm>
    </dsp:sp>
    <dsp:sp modelId="{264B8C8E-2A6B-4636-BCA8-F678EA3A9C88}">
      <dsp:nvSpPr>
        <dsp:cNvPr id="0" name=""/>
        <dsp:cNvSpPr/>
      </dsp:nvSpPr>
      <dsp:spPr>
        <a:xfrm rot="9123966">
          <a:off x="3594031" y="3664123"/>
          <a:ext cx="426149" cy="612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224272"/>
                <a:satOff val="-4806"/>
                <a:lumOff val="24650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224272"/>
                <a:satOff val="-4806"/>
                <a:lumOff val="24650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224272"/>
                <a:satOff val="-4806"/>
                <a:lumOff val="24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9123966">
        <a:off x="3594031" y="3664123"/>
        <a:ext cx="426149" cy="612886"/>
      </dsp:txXfrm>
    </dsp:sp>
    <dsp:sp modelId="{5802DA73-9106-48F1-B6DE-3F46ADD735B0}">
      <dsp:nvSpPr>
        <dsp:cNvPr id="0" name=""/>
        <dsp:cNvSpPr/>
      </dsp:nvSpPr>
      <dsp:spPr>
        <a:xfrm>
          <a:off x="1743669" y="3685462"/>
          <a:ext cx="1802606" cy="1802606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2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32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Flexible rigor and length</a:t>
          </a:r>
          <a:endParaRPr lang="en-US" sz="2400" kern="1200" dirty="0"/>
        </a:p>
      </dsp:txBody>
      <dsp:txXfrm>
        <a:off x="1743669" y="3685462"/>
        <a:ext cx="1802606" cy="1802606"/>
      </dsp:txXfrm>
    </dsp:sp>
    <dsp:sp modelId="{AD3113B2-0F9D-4246-B37C-5879E419FB22}">
      <dsp:nvSpPr>
        <dsp:cNvPr id="0" name=""/>
        <dsp:cNvSpPr/>
      </dsp:nvSpPr>
      <dsp:spPr>
        <a:xfrm rot="12600000">
          <a:off x="3579792" y="2532331"/>
          <a:ext cx="452786" cy="612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280340"/>
                <a:satOff val="-6007"/>
                <a:lumOff val="30812"/>
                <a:alphaOff val="0"/>
                <a:shade val="51000"/>
                <a:satMod val="130000"/>
              </a:schemeClr>
            </a:gs>
            <a:gs pos="80000">
              <a:schemeClr val="accent3">
                <a:shade val="90000"/>
                <a:hueOff val="280340"/>
                <a:satOff val="-6007"/>
                <a:lumOff val="30812"/>
                <a:alphaOff val="0"/>
                <a:shade val="93000"/>
                <a:satMod val="130000"/>
              </a:schemeClr>
            </a:gs>
            <a:gs pos="100000">
              <a:schemeClr val="accent3">
                <a:shade val="90000"/>
                <a:hueOff val="280340"/>
                <a:satOff val="-6007"/>
                <a:lumOff val="308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2600000">
        <a:off x="3579792" y="2532331"/>
        <a:ext cx="452786" cy="612886"/>
      </dsp:txXfrm>
    </dsp:sp>
    <dsp:sp modelId="{9D897093-E342-4211-9001-DA355D1D6591}">
      <dsp:nvSpPr>
        <dsp:cNvPr id="0" name=""/>
        <dsp:cNvSpPr/>
      </dsp:nvSpPr>
      <dsp:spPr>
        <a:xfrm>
          <a:off x="1743304" y="1266834"/>
          <a:ext cx="1802606" cy="1802606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Increases higher-order thinking</a:t>
          </a:r>
          <a:endParaRPr lang="en-US" sz="2400" kern="1200" dirty="0"/>
        </a:p>
      </dsp:txBody>
      <dsp:txXfrm>
        <a:off x="1743304" y="1266834"/>
        <a:ext cx="1802606" cy="180260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B240FE-65FC-4943-833B-3507F72E802A}">
      <dsp:nvSpPr>
        <dsp:cNvPr id="0" name=""/>
        <dsp:cNvSpPr/>
      </dsp:nvSpPr>
      <dsp:spPr>
        <a:xfrm>
          <a:off x="3128962" y="3766167"/>
          <a:ext cx="2886075" cy="2886075"/>
        </a:xfrm>
        <a:prstGeom prst="ellipse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Case</a:t>
          </a:r>
          <a:endParaRPr lang="en-US" sz="6500" kern="1200" dirty="0"/>
        </a:p>
      </dsp:txBody>
      <dsp:txXfrm>
        <a:off x="3128962" y="3766167"/>
        <a:ext cx="2886075" cy="2886075"/>
      </dsp:txXfrm>
    </dsp:sp>
    <dsp:sp modelId="{C13D172B-C376-450E-9C46-D51B186BB27B}">
      <dsp:nvSpPr>
        <dsp:cNvPr id="0" name=""/>
        <dsp:cNvSpPr/>
      </dsp:nvSpPr>
      <dsp:spPr>
        <a:xfrm rot="12900000">
          <a:off x="1161262" y="3224825"/>
          <a:ext cx="2328197" cy="8225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C17E1-9A31-4982-B6EB-6DF5BEC67341}">
      <dsp:nvSpPr>
        <dsp:cNvPr id="0" name=""/>
        <dsp:cNvSpPr/>
      </dsp:nvSpPr>
      <dsp:spPr>
        <a:xfrm>
          <a:off x="901" y="1871683"/>
          <a:ext cx="2741771" cy="21934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Candara" pitchFamily="34" charset="0"/>
            </a:rPr>
            <a:t>Attention-grabber</a:t>
          </a:r>
          <a:endParaRPr lang="en-US" sz="3800" kern="1200" dirty="0"/>
        </a:p>
      </dsp:txBody>
      <dsp:txXfrm>
        <a:off x="901" y="1871683"/>
        <a:ext cx="2741771" cy="2193417"/>
      </dsp:txXfrm>
    </dsp:sp>
    <dsp:sp modelId="{E4C159B9-CCEF-4933-9FC2-ED8FD97C5F71}">
      <dsp:nvSpPr>
        <dsp:cNvPr id="0" name=""/>
        <dsp:cNvSpPr/>
      </dsp:nvSpPr>
      <dsp:spPr>
        <a:xfrm rot="16200000">
          <a:off x="3407901" y="2055299"/>
          <a:ext cx="2328197" cy="8225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177218"/>
                <a:satOff val="-4428"/>
                <a:lumOff val="21188"/>
                <a:alphaOff val="0"/>
                <a:shade val="51000"/>
                <a:satMod val="130000"/>
              </a:schemeClr>
            </a:gs>
            <a:gs pos="80000">
              <a:schemeClr val="accent5">
                <a:shade val="90000"/>
                <a:hueOff val="177218"/>
                <a:satOff val="-4428"/>
                <a:lumOff val="21188"/>
                <a:alphaOff val="0"/>
                <a:shade val="93000"/>
                <a:satMod val="130000"/>
              </a:schemeClr>
            </a:gs>
            <a:gs pos="100000">
              <a:schemeClr val="accent5">
                <a:shade val="90000"/>
                <a:hueOff val="177218"/>
                <a:satOff val="-4428"/>
                <a:lumOff val="211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AB9588-8F5D-4D92-BAA1-FC943EC64FEA}">
      <dsp:nvSpPr>
        <dsp:cNvPr id="0" name=""/>
        <dsp:cNvSpPr/>
      </dsp:nvSpPr>
      <dsp:spPr>
        <a:xfrm>
          <a:off x="3201114" y="205757"/>
          <a:ext cx="2741771" cy="21934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168648"/>
                <a:satOff val="-3730"/>
                <a:lumOff val="27991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68648"/>
                <a:satOff val="-3730"/>
                <a:lumOff val="27991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68648"/>
                <a:satOff val="-3730"/>
                <a:lumOff val="2799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Candara" pitchFamily="34" charset="0"/>
            </a:rPr>
            <a:t>Content &amp; data</a:t>
          </a:r>
          <a:endParaRPr lang="en-US" sz="3800" kern="1200" dirty="0"/>
        </a:p>
      </dsp:txBody>
      <dsp:txXfrm>
        <a:off x="3201114" y="205757"/>
        <a:ext cx="2741771" cy="2193417"/>
      </dsp:txXfrm>
    </dsp:sp>
    <dsp:sp modelId="{80AD3D7E-2618-4685-B441-B307F4F0D9B1}">
      <dsp:nvSpPr>
        <dsp:cNvPr id="0" name=""/>
        <dsp:cNvSpPr/>
      </dsp:nvSpPr>
      <dsp:spPr>
        <a:xfrm rot="19500000">
          <a:off x="5654540" y="3224825"/>
          <a:ext cx="2328197" cy="8225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177218"/>
                <a:satOff val="-4428"/>
                <a:lumOff val="21188"/>
                <a:alphaOff val="0"/>
                <a:shade val="51000"/>
                <a:satMod val="130000"/>
              </a:schemeClr>
            </a:gs>
            <a:gs pos="80000">
              <a:schemeClr val="accent5">
                <a:shade val="90000"/>
                <a:hueOff val="177218"/>
                <a:satOff val="-4428"/>
                <a:lumOff val="21188"/>
                <a:alphaOff val="0"/>
                <a:shade val="93000"/>
                <a:satMod val="130000"/>
              </a:schemeClr>
            </a:gs>
            <a:gs pos="100000">
              <a:schemeClr val="accent5">
                <a:shade val="90000"/>
                <a:hueOff val="177218"/>
                <a:satOff val="-4428"/>
                <a:lumOff val="211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88FADB-E45E-431F-A440-6DCFB2A75801}">
      <dsp:nvSpPr>
        <dsp:cNvPr id="0" name=""/>
        <dsp:cNvSpPr/>
      </dsp:nvSpPr>
      <dsp:spPr>
        <a:xfrm>
          <a:off x="6401327" y="1871683"/>
          <a:ext cx="2741771" cy="21934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168648"/>
                <a:satOff val="-3730"/>
                <a:lumOff val="27991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68648"/>
                <a:satOff val="-3730"/>
                <a:lumOff val="27991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68648"/>
                <a:satOff val="-3730"/>
                <a:lumOff val="2799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Candara" pitchFamily="34" charset="0"/>
            </a:rPr>
            <a:t>Assessment</a:t>
          </a:r>
          <a:endParaRPr lang="en-US" sz="3800" kern="1200" dirty="0"/>
        </a:p>
      </dsp:txBody>
      <dsp:txXfrm>
        <a:off x="6401327" y="1871683"/>
        <a:ext cx="2741771" cy="2193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540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982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50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820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201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277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087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862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368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6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085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7602F-EC31-4B07-BBD5-B3EF235DD1E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67A38-DD56-4F8B-A95B-A8C0961F61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82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leverywhere.com/multiple_choice_polls/NDc2Mjc1MTk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gigapan.com/gigapans/30859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earthquake.usgs.gov/learn/kml.php" TargetMode="External"/><Relationship Id="rId3" Type="http://schemas.openxmlformats.org/officeDocument/2006/relationships/hyperlink" Target="http://serc.carleton.edu/mathyouneed/index.html" TargetMode="External"/><Relationship Id="rId7" Type="http://schemas.openxmlformats.org/officeDocument/2006/relationships/hyperlink" Target="http://www.polleverywhere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igapan.com/" TargetMode="External"/><Relationship Id="rId5" Type="http://schemas.openxmlformats.org/officeDocument/2006/relationships/hyperlink" Target="http://www.invesp.com/blog-rank/Geology" TargetMode="External"/><Relationship Id="rId10" Type="http://schemas.openxmlformats.org/officeDocument/2006/relationships/hyperlink" Target="http://serc.carleton.edu/sp/library/google_earth/index.html" TargetMode="External"/><Relationship Id="rId4" Type="http://schemas.openxmlformats.org/officeDocument/2006/relationships/hyperlink" Target="http://sciencecases.lib.buffalo.edu/cs/" TargetMode="External"/><Relationship Id="rId9" Type="http://schemas.openxmlformats.org/officeDocument/2006/relationships/hyperlink" Target="http://subsurfwiki.org/wiki/Mobile_geoscience_app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cases.lib.buffalo.edu/c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www.youtube.com/watch?v=fFUxq9UolN4&amp;feature=related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://www.greatenergychallengeblog.com/2012/01/10/minds-meet-on-shale-gasfracking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erc.carleton.edu/mathyouneed/index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otos\2010\July 2010\DSC02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86106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ndara" pitchFamily="34" charset="0"/>
              </a:rPr>
              <a:t>Purposeful Integration of </a:t>
            </a:r>
            <a:r>
              <a:rPr lang="en-US" b="1" dirty="0" smtClean="0">
                <a:latin typeface="Candara" pitchFamily="34" charset="0"/>
                <a:hlinkClick r:id="rId3"/>
              </a:rPr>
              <a:t>Case Studies </a:t>
            </a:r>
            <a:r>
              <a:rPr lang="en-US" b="1" dirty="0" smtClean="0">
                <a:latin typeface="Candara" pitchFamily="34" charset="0"/>
              </a:rPr>
              <a:t>and </a:t>
            </a:r>
            <a:r>
              <a:rPr lang="en-US" b="1" dirty="0" smtClean="0">
                <a:latin typeface="Candara" pitchFamily="34" charset="0"/>
                <a:hlinkClick r:id="rId4"/>
              </a:rPr>
              <a:t>Digital Technologies </a:t>
            </a:r>
            <a:r>
              <a:rPr lang="en-US" b="1" dirty="0" smtClean="0">
                <a:latin typeface="Candara" pitchFamily="34" charset="0"/>
              </a:rPr>
              <a:t>in </a:t>
            </a:r>
            <a:br>
              <a:rPr lang="en-US" b="1" dirty="0" smtClean="0">
                <a:latin typeface="Candara" pitchFamily="34" charset="0"/>
              </a:rPr>
            </a:br>
            <a:r>
              <a:rPr lang="en-US" b="1" dirty="0" smtClean="0">
                <a:latin typeface="Candara" pitchFamily="34" charset="0"/>
              </a:rPr>
              <a:t>Introductory Geology Classes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066800"/>
          </a:xfrm>
        </p:spPr>
        <p:txBody>
          <a:bodyPr/>
          <a:lstStyle/>
          <a:p>
            <a:pPr>
              <a:lnSpc>
                <a:spcPts val="1940"/>
              </a:lnSpc>
            </a:pPr>
            <a:r>
              <a:rPr lang="en-US" dirty="0" smtClean="0">
                <a:solidFill>
                  <a:schemeClr val="bg1"/>
                </a:solidFill>
                <a:latin typeface="Candara" pitchFamily="34" charset="0"/>
              </a:rPr>
              <a:t>Amanda Colosimo</a:t>
            </a:r>
          </a:p>
          <a:p>
            <a:pPr>
              <a:lnSpc>
                <a:spcPts val="1940"/>
              </a:lnSpc>
            </a:pPr>
            <a:r>
              <a:rPr lang="en-US" dirty="0" smtClean="0">
                <a:solidFill>
                  <a:schemeClr val="bg1"/>
                </a:solidFill>
                <a:latin typeface="Candara" pitchFamily="34" charset="0"/>
              </a:rPr>
              <a:t>Monroe Community College</a:t>
            </a:r>
          </a:p>
          <a:p>
            <a:pPr>
              <a:lnSpc>
                <a:spcPts val="1940"/>
              </a:lnSpc>
            </a:pPr>
            <a:r>
              <a:rPr lang="en-US" dirty="0" smtClean="0">
                <a:solidFill>
                  <a:schemeClr val="bg1"/>
                </a:solidFill>
                <a:latin typeface="Candara" pitchFamily="34" charset="0"/>
              </a:rPr>
              <a:t>Rochester, NY 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18804" r="43143" b="18804"/>
          <a:stretch>
            <a:fillRect/>
          </a:stretch>
        </p:blipFill>
        <p:spPr>
          <a:xfrm>
            <a:off x="152400" y="5638800"/>
            <a:ext cx="1895475" cy="914400"/>
          </a:xfrm>
          <a:prstGeom prst="rect">
            <a:avLst/>
          </a:prstGeom>
        </p:spPr>
      </p:pic>
      <p:pic>
        <p:nvPicPr>
          <p:cNvPr id="5" name="Picture 2" descr="C:\Users\Amanda\AppData\Local\Microsoft\Windows\Temporary Internet Files\Content.IE5\0J9TX150\GeoClubLogo.jpg"/>
          <p:cNvPicPr>
            <a:picLocks noChangeAspect="1" noChangeArrowheads="1"/>
          </p:cNvPicPr>
          <p:nvPr/>
        </p:nvPicPr>
        <p:blipFill>
          <a:blip r:embed="rId6" cstate="print"/>
          <a:srcRect l="6697" t="6395" r="6697" b="18854"/>
          <a:stretch>
            <a:fillRect/>
          </a:stretch>
        </p:blipFill>
        <p:spPr bwMode="auto">
          <a:xfrm>
            <a:off x="7112000" y="5471160"/>
            <a:ext cx="1803400" cy="1082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72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11875" r="5124" b="5208"/>
          <a:stretch>
            <a:fillRect/>
          </a:stretch>
        </p:blipFill>
        <p:spPr bwMode="auto">
          <a:xfrm>
            <a:off x="0" y="0"/>
            <a:ext cx="9144000" cy="713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u="sng" dirty="0" smtClean="0">
                <a:solidFill>
                  <a:schemeClr val="bg1"/>
                </a:solidFill>
                <a:uFill>
                  <a:solidFill>
                    <a:schemeClr val="tx2"/>
                  </a:solidFill>
                </a:uFill>
                <a:hlinkClick r:id="rId3"/>
              </a:rPr>
              <a:t>The Math You Need When You Need It</a:t>
            </a:r>
            <a:endParaRPr lang="en-US" u="sng" dirty="0" smtClean="0">
              <a:solidFill>
                <a:schemeClr val="bg1"/>
              </a:solidFill>
              <a:uFill>
                <a:solidFill>
                  <a:schemeClr val="tx2"/>
                </a:solidFill>
              </a:uFill>
            </a:endParaRPr>
          </a:p>
          <a:p>
            <a:r>
              <a:rPr lang="en-US" u="sng" dirty="0" smtClean="0">
                <a:solidFill>
                  <a:schemeClr val="bg1"/>
                </a:solidFill>
                <a:uFill>
                  <a:solidFill>
                    <a:schemeClr val="tx2"/>
                  </a:solidFill>
                </a:uFill>
                <a:hlinkClick r:id="rId4"/>
              </a:rPr>
              <a:t>National Center for Case Study Teaching in Science</a:t>
            </a:r>
            <a:endParaRPr lang="en-US" u="sng" dirty="0" smtClean="0">
              <a:solidFill>
                <a:schemeClr val="bg1"/>
              </a:solidFill>
              <a:uFill>
                <a:solidFill>
                  <a:schemeClr val="tx2"/>
                </a:solidFill>
              </a:uFill>
            </a:endParaRPr>
          </a:p>
          <a:p>
            <a:r>
              <a:rPr lang="en-US" u="sng" dirty="0" smtClean="0">
                <a:solidFill>
                  <a:schemeClr val="bg1"/>
                </a:solidFill>
                <a:uFill>
                  <a:solidFill>
                    <a:schemeClr val="tx2"/>
                  </a:solidFill>
                </a:uFill>
                <a:hlinkClick r:id="rId5"/>
              </a:rPr>
              <a:t>Top 25 Ranked Geology Blogs</a:t>
            </a:r>
            <a:endParaRPr lang="en-US" u="sng" dirty="0" smtClean="0">
              <a:solidFill>
                <a:schemeClr val="bg1"/>
              </a:solidFill>
              <a:uFill>
                <a:solidFill>
                  <a:schemeClr val="tx2"/>
                </a:solidFill>
              </a:uFill>
            </a:endParaRPr>
          </a:p>
          <a:p>
            <a:r>
              <a:rPr lang="en-US" u="sng" dirty="0" smtClean="0">
                <a:solidFill>
                  <a:schemeClr val="bg1"/>
                </a:solidFill>
                <a:uFill>
                  <a:solidFill>
                    <a:schemeClr val="tx2"/>
                  </a:solidFill>
                </a:uFill>
                <a:hlinkClick r:id="rId6"/>
              </a:rPr>
              <a:t>GigaPan.com</a:t>
            </a:r>
            <a:endParaRPr lang="en-US" u="sng" dirty="0" smtClean="0">
              <a:solidFill>
                <a:schemeClr val="bg1"/>
              </a:solidFill>
              <a:uFill>
                <a:solidFill>
                  <a:schemeClr val="tx2"/>
                </a:solidFill>
              </a:uFill>
            </a:endParaRPr>
          </a:p>
          <a:p>
            <a:r>
              <a:rPr lang="en-US" u="sng" dirty="0" smtClean="0">
                <a:solidFill>
                  <a:schemeClr val="bg1"/>
                </a:solidFill>
                <a:uFill>
                  <a:solidFill>
                    <a:schemeClr val="tx2"/>
                  </a:solidFill>
                </a:uFill>
                <a:hlinkClick r:id="rId7"/>
              </a:rPr>
              <a:t>Poll Everywhere</a:t>
            </a:r>
            <a:endParaRPr lang="en-US" u="sng" dirty="0" smtClean="0">
              <a:solidFill>
                <a:schemeClr val="bg1"/>
              </a:solidFill>
              <a:uFill>
                <a:solidFill>
                  <a:schemeClr val="tx2"/>
                </a:solidFill>
              </a:uFill>
            </a:endParaRPr>
          </a:p>
          <a:p>
            <a:r>
              <a:rPr lang="en-US" u="sng" dirty="0" smtClean="0">
                <a:solidFill>
                  <a:schemeClr val="bg1"/>
                </a:solidFill>
                <a:uFill>
                  <a:solidFill>
                    <a:schemeClr val="tx2"/>
                  </a:solidFill>
                </a:uFill>
                <a:hlinkClick r:id="rId8"/>
              </a:rPr>
              <a:t>Useful Google Earth Layers</a:t>
            </a:r>
            <a:endParaRPr lang="en-US" u="sng" dirty="0" smtClean="0">
              <a:solidFill>
                <a:schemeClr val="bg1"/>
              </a:solidFill>
              <a:uFill>
                <a:solidFill>
                  <a:schemeClr val="tx2"/>
                </a:solidFill>
              </a:uFill>
            </a:endParaRPr>
          </a:p>
          <a:p>
            <a:r>
              <a:rPr lang="en-US" u="sng" dirty="0" smtClean="0">
                <a:solidFill>
                  <a:schemeClr val="bg1"/>
                </a:solidFill>
                <a:uFill>
                  <a:solidFill>
                    <a:schemeClr val="tx2"/>
                  </a:solidFill>
                </a:uFill>
                <a:hlinkClick r:id="rId9"/>
              </a:rPr>
              <a:t>Mobile Geology Apps</a:t>
            </a:r>
            <a:endParaRPr lang="en-US" u="sng" dirty="0" smtClean="0">
              <a:solidFill>
                <a:schemeClr val="bg1"/>
              </a:solidFill>
              <a:uFill>
                <a:solidFill>
                  <a:schemeClr val="tx2"/>
                </a:solidFill>
              </a:uFill>
            </a:endParaRPr>
          </a:p>
          <a:p>
            <a:r>
              <a:rPr lang="en-US" u="sng" dirty="0" smtClean="0">
                <a:solidFill>
                  <a:schemeClr val="bg1"/>
                </a:solidFill>
                <a:uFill>
                  <a:solidFill>
                    <a:schemeClr val="tx2"/>
                  </a:solidFill>
                </a:uFill>
                <a:hlinkClick r:id="rId10"/>
              </a:rPr>
              <a:t>Teaching with Google Earth (SERC)</a:t>
            </a:r>
            <a:endParaRPr lang="en-US" u="sng" dirty="0" smtClean="0">
              <a:solidFill>
                <a:schemeClr val="bg1"/>
              </a:solidFill>
              <a:uFill>
                <a:solidFill>
                  <a:schemeClr val="tx2"/>
                </a:solidFill>
              </a:uFill>
            </a:endParaRP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Photos\2010\July 2010\DSC02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8" name="Diagram 7"/>
          <p:cNvGraphicFramePr/>
          <p:nvPr/>
        </p:nvGraphicFramePr>
        <p:xfrm>
          <a:off x="-457200" y="0"/>
          <a:ext cx="9753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386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C03A93-C312-430E-BBD3-CA4F1863F5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graphicEl>
                                              <a:dgm id="{25C03A93-C312-430E-BBD3-CA4F1863F5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1265943-C038-4112-98FF-C67FE9600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graphicEl>
                                              <a:dgm id="{B1265943-C038-4112-98FF-C67FE9600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E65BAA-FC51-4A17-B4BA-A0585528F7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graphicEl>
                                              <a:dgm id="{DFE65BAA-FC51-4A17-B4BA-A0585528F7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4C05DC-4212-42F4-86D6-90DD99734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graphicEl>
                                              <a:dgm id="{EE4C05DC-4212-42F4-86D6-90DD99734B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F68201-30A6-4796-9606-99BB34380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graphicEl>
                                              <a:dgm id="{1CF68201-30A6-4796-9606-99BB34380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9D747BB-BA62-40A9-B23F-BABFE4EA7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graphicEl>
                                              <a:dgm id="{A9D747BB-BA62-40A9-B23F-BABFE4EA7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5429A9A-1EFB-4040-96F0-7B52D3000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graphicEl>
                                              <a:dgm id="{45429A9A-1EFB-4040-96F0-7B52D3000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D29667-DCAE-4726-9FD0-EFC01AF45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>
                                            <p:graphicEl>
                                              <a:dgm id="{A5D29667-DCAE-4726-9FD0-EFC01AF455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F2F7A7-6C3E-471A-87DA-520A15496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>
                                            <p:graphicEl>
                                              <a:dgm id="{75F2F7A7-6C3E-471A-87DA-520A15496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64B8C8E-2A6B-4636-BCA8-F678EA3A9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>
                                            <p:graphicEl>
                                              <a:dgm id="{264B8C8E-2A6B-4636-BCA8-F678EA3A9C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02DA73-9106-48F1-B6DE-3F46ADD73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graphicEl>
                                              <a:dgm id="{5802DA73-9106-48F1-B6DE-3F46ADD73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3113B2-0F9D-4246-B37C-5879E419F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>
                                            <p:graphicEl>
                                              <a:dgm id="{AD3113B2-0F9D-4246-B37C-5879E419FB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D897093-E342-4211-9001-DA355D1D6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">
                                            <p:graphicEl>
                                              <a:dgm id="{9D897093-E342-4211-9001-DA355D1D6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Photos\2010\July 2010\DSC02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1713" t="13542" r="49634" b="70833"/>
          <a:stretch>
            <a:fillRect/>
          </a:stretch>
        </p:blipFill>
        <p:spPr bwMode="auto">
          <a:xfrm>
            <a:off x="2057400" y="838200"/>
            <a:ext cx="502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26416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Discipline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Case Studies Available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250+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Chemistry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8245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784" t="8333" r="5259" b="5208"/>
          <a:stretch>
            <a:fillRect/>
          </a:stretch>
        </p:blipFill>
        <p:spPr bwMode="auto">
          <a:xfrm>
            <a:off x="-228600" y="-228600"/>
            <a:ext cx="96012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Know your population</a:t>
            </a:r>
            <a:endParaRPr lang="en-US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85800"/>
            <a:ext cx="3179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81% Monroe County</a:t>
            </a:r>
            <a:endParaRPr lang="en-US" sz="28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0845" y="4648200"/>
            <a:ext cx="4033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Avg. Age: 24, Range 17-59</a:t>
            </a:r>
            <a:endParaRPr lang="en-US" sz="28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762000"/>
            <a:ext cx="3502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24% never visited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State or National Park</a:t>
            </a:r>
            <a:endParaRPr lang="en-US" sz="28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1828800"/>
            <a:ext cx="33874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ndara" pitchFamily="34" charset="0"/>
              </a:rPr>
              <a:t>80% Nat. </a:t>
            </a:r>
            <a:r>
              <a:rPr lang="en-US" sz="2800" b="1" dirty="0" err="1" smtClean="0">
                <a:solidFill>
                  <a:schemeClr val="bg1"/>
                </a:solidFill>
                <a:latin typeface="Candara" pitchFamily="34" charset="0"/>
              </a:rPr>
              <a:t>Sci</a:t>
            </a:r>
            <a:r>
              <a:rPr lang="en-US" sz="2800" b="1" dirty="0" smtClean="0">
                <a:solidFill>
                  <a:schemeClr val="bg1"/>
                </a:solidFill>
                <a:latin typeface="Candara" pitchFamily="34" charset="0"/>
              </a:rPr>
              <a:t> Course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Candara" pitchFamily="34" charset="0"/>
              </a:rPr>
              <a:t>20% Related to Major</a:t>
            </a:r>
            <a:endParaRPr lang="en-US" sz="28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4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:\Users\C\Colosimo, Amanda\Physical Geology\3- Minerals\SaltMineCollapse-Ch3\AkzoMine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0"/>
          <a:stretch/>
        </p:blipFill>
        <p:spPr bwMode="auto">
          <a:xfrm>
            <a:off x="-1" y="-76200"/>
            <a:ext cx="926029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9502" t="17708" r="54100" b="13542"/>
          <a:stretch>
            <a:fillRect/>
          </a:stretch>
        </p:blipFill>
        <p:spPr bwMode="auto">
          <a:xfrm>
            <a:off x="0" y="-76200"/>
            <a:ext cx="2133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250900" y="6324600"/>
            <a:ext cx="289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Kapel</a:t>
            </a:r>
            <a:r>
              <a:rPr lang="en-US" dirty="0" smtClean="0">
                <a:solidFill>
                  <a:schemeClr val="bg1"/>
                </a:solidFill>
              </a:rPr>
              <a:t>, Miller and </a:t>
            </a:r>
            <a:r>
              <a:rPr lang="en-US" dirty="0" err="1" smtClean="0">
                <a:solidFill>
                  <a:schemeClr val="bg1"/>
                </a:solidFill>
              </a:rPr>
              <a:t>Yager</a:t>
            </a:r>
            <a:r>
              <a:rPr lang="en-US" dirty="0" smtClean="0">
                <a:solidFill>
                  <a:schemeClr val="bg1"/>
                </a:solidFill>
              </a:rPr>
              <a:t>, 1998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152400"/>
            <a:ext cx="72571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ndara" pitchFamily="34" charset="0"/>
              </a:rPr>
              <a:t>Case 1:</a:t>
            </a:r>
          </a:p>
          <a:p>
            <a:r>
              <a:rPr lang="en-US" sz="2800" b="1" dirty="0" err="1" smtClean="0">
                <a:solidFill>
                  <a:schemeClr val="bg1"/>
                </a:solidFill>
                <a:latin typeface="Candara" pitchFamily="34" charset="0"/>
              </a:rPr>
              <a:t>Retsof</a:t>
            </a:r>
            <a:r>
              <a:rPr lang="en-US" sz="2800" b="1" dirty="0" smtClean="0">
                <a:solidFill>
                  <a:schemeClr val="bg1"/>
                </a:solidFill>
                <a:latin typeface="Candara" pitchFamily="34" charset="0"/>
              </a:rPr>
              <a:t> Salt Mine Collapse, </a:t>
            </a:r>
            <a:r>
              <a:rPr lang="en-US" sz="2800" b="1" dirty="0" err="1" smtClean="0">
                <a:solidFill>
                  <a:schemeClr val="bg1"/>
                </a:solidFill>
                <a:latin typeface="Candara" pitchFamily="34" charset="0"/>
              </a:rPr>
              <a:t>Cuylerville</a:t>
            </a:r>
            <a:r>
              <a:rPr lang="en-US" sz="2800" b="1" dirty="0" smtClean="0">
                <a:solidFill>
                  <a:schemeClr val="bg1"/>
                </a:solidFill>
                <a:latin typeface="Candara" pitchFamily="34" charset="0"/>
              </a:rPr>
              <a:t>, NY 1994</a:t>
            </a:r>
            <a:endParaRPr lang="en-US" sz="28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9590" t="21875" r="31259" b="30208"/>
          <a:stretch>
            <a:fillRect/>
          </a:stretch>
        </p:blipFill>
        <p:spPr bwMode="auto">
          <a:xfrm>
            <a:off x="1600200" y="3352800"/>
            <a:ext cx="7696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1371600"/>
            <a:ext cx="52517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ndara" pitchFamily="34" charset="0"/>
              </a:rPr>
              <a:t>Mineral contribution to local economy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ndara" pitchFamily="34" charset="0"/>
              </a:rPr>
              <a:t>Mineral properties and uses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ndara" pitchFamily="34" charset="0"/>
              </a:rPr>
              <a:t>Environment of deposition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ndara" pitchFamily="34" charset="0"/>
              </a:rPr>
              <a:t>Deep Time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ndara" pitchFamily="34" charset="0"/>
              </a:rPr>
              <a:t>Problem solving</a:t>
            </a:r>
            <a:endParaRPr lang="en-US" sz="2400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498" t="12500" r="19180" b="6250"/>
          <a:stretch>
            <a:fillRect/>
          </a:stretch>
        </p:blipFill>
        <p:spPr bwMode="auto">
          <a:xfrm>
            <a:off x="87923" y="0"/>
            <a:ext cx="90560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111" t="11458" r="11567" b="8333"/>
          <a:stretch>
            <a:fillRect/>
          </a:stretch>
        </p:blipFill>
        <p:spPr bwMode="auto">
          <a:xfrm>
            <a:off x="-29687" y="0"/>
            <a:ext cx="9173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21889" t="9375" r="41215" b="6250"/>
          <a:stretch>
            <a:fillRect/>
          </a:stretch>
        </p:blipFill>
        <p:spPr bwMode="auto">
          <a:xfrm>
            <a:off x="0" y="-76200"/>
            <a:ext cx="4800600" cy="617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21303" t="10417" r="41554" b="6250"/>
          <a:stretch>
            <a:fillRect/>
          </a:stretch>
        </p:blipFill>
        <p:spPr bwMode="auto">
          <a:xfrm>
            <a:off x="4876800" y="1475362"/>
            <a:ext cx="4267200" cy="5382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57800" y="381000"/>
            <a:ext cx="32832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ndara" pitchFamily="34" charset="0"/>
              </a:rPr>
              <a:t>Case 2:</a:t>
            </a:r>
          </a:p>
          <a:p>
            <a:r>
              <a:rPr lang="en-US" sz="2800" b="1" dirty="0" smtClean="0">
                <a:latin typeface="Candara" pitchFamily="34" charset="0"/>
                <a:hlinkClick r:id="rId7"/>
              </a:rPr>
              <a:t>Hydrofracking </a:t>
            </a:r>
            <a:r>
              <a:rPr lang="en-US" sz="2800" b="1" dirty="0" smtClean="0">
                <a:latin typeface="Candara" pitchFamily="34" charset="0"/>
              </a:rPr>
              <a:t>in NY</a:t>
            </a:r>
            <a:endParaRPr lang="en-US" sz="2800" b="1" dirty="0"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352800"/>
            <a:ext cx="3475631" cy="181588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Groundwater Basics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Pollution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Induced Seismicity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Cost-Benefit Analysis</a:t>
            </a:r>
            <a:endParaRPr lang="en-US" sz="2800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21" t="15632" r="2170" b="2966"/>
          <a:stretch/>
        </p:blipFill>
        <p:spPr bwMode="auto">
          <a:xfrm>
            <a:off x="-31531" y="76200"/>
            <a:ext cx="9175532" cy="674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666772" y="0"/>
            <a:ext cx="3477228" cy="5437436"/>
            <a:chOff x="5666772" y="0"/>
            <a:chExt cx="3477228" cy="5437436"/>
          </a:xfrm>
        </p:grpSpPr>
        <p:pic>
          <p:nvPicPr>
            <p:cNvPr id="4" name="Picture 3" descr="DSC0049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833" t="12222" r="3333"/>
            <a:stretch>
              <a:fillRect/>
            </a:stretch>
          </p:blipFill>
          <p:spPr bwMode="auto">
            <a:xfrm>
              <a:off x="5666772" y="0"/>
              <a:ext cx="3477228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201"/>
            <a:stretch>
              <a:fillRect/>
            </a:stretch>
          </p:blipFill>
          <p:spPr bwMode="auto">
            <a:xfrm>
              <a:off x="5715000" y="2667000"/>
              <a:ext cx="3429000" cy="277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0" y="0"/>
            <a:ext cx="3657600" cy="5410200"/>
            <a:chOff x="2057400" y="0"/>
            <a:chExt cx="3657600" cy="5410200"/>
          </a:xfrm>
        </p:grpSpPr>
        <p:pic>
          <p:nvPicPr>
            <p:cNvPr id="7" name="Picture 4" descr="HPIM00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57400" y="26670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http://a4.sphotos.ak.fbcdn.net/hphotos-ak-ash4/264216_123730291044028_100002211738830_205913_6451961_n.jpg"/>
            <p:cNvPicPr>
              <a:picLocks noChangeAspect="1" noChangeArrowheads="1"/>
            </p:cNvPicPr>
            <p:nvPr/>
          </p:nvPicPr>
          <p:blipFill>
            <a:blip r:embed="rId6" cstate="print"/>
            <a:srcRect l="11175" t="5185" b="7407"/>
            <a:stretch>
              <a:fillRect/>
            </a:stretch>
          </p:blipFill>
          <p:spPr bwMode="auto">
            <a:xfrm>
              <a:off x="2057400" y="0"/>
              <a:ext cx="3613688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Case 3: Volcanoes</a:t>
            </a:r>
            <a:endParaRPr lang="en-US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895600"/>
            <a:ext cx="7319632" cy="166199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Igneous Rock textures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Chemical and Physical Characteristics of Lavas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ndara" pitchFamily="34" charset="0"/>
              </a:rPr>
              <a:t>Volcanoes and Volcanic Features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80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manda\Desktop\Tay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Candara" pitchFamily="34" charset="0"/>
            </a:endParaRPr>
          </a:p>
          <a:p>
            <a:pPr lvl="1"/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90600" y="685800"/>
          <a:ext cx="7620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Volcano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Relief (ft)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Diameter(mi)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hlinkClick r:id="rId3"/>
                        </a:rPr>
                        <a:t>Slope (ft/mi)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Classification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Shield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Composite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Cinder</a:t>
                      </a:r>
                      <a:r>
                        <a:rPr lang="en-US" baseline="0" dirty="0" smtClean="0"/>
                        <a:t> cone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5962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63" t="8827" r="4925" b="7311"/>
          <a:stretch/>
        </p:blipFill>
        <p:spPr bwMode="auto">
          <a:xfrm>
            <a:off x="-1" y="1"/>
            <a:ext cx="9144001" cy="685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Diagram 5"/>
          <p:cNvGraphicFramePr/>
          <p:nvPr/>
        </p:nvGraphicFramePr>
        <p:xfrm>
          <a:off x="0" y="7620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314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1B240FE-65FC-4943-833B-3507F72E8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71B240FE-65FC-4943-833B-3507F72E80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3D172B-C376-450E-9C46-D51B186BB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dgm id="{C13D172B-C376-450E-9C46-D51B186BB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8C17E1-9A31-4982-B6EB-6DF5BEC67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EF8C17E1-9A31-4982-B6EB-6DF5BEC67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C159B9-CCEF-4933-9FC2-ED8FD97C5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graphicEl>
                                              <a:dgm id="{E4C159B9-CCEF-4933-9FC2-ED8FD97C5F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AB9588-8F5D-4D92-BAA1-FC943EC64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48AB9588-8F5D-4D92-BAA1-FC943EC64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AD3D7E-2618-4685-B441-B307F4F0D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graphicEl>
                                              <a:dgm id="{80AD3D7E-2618-4685-B441-B307F4F0D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88FADB-E45E-431F-A440-6DCFB2A75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7288FADB-E45E-431F-A440-6DCFB2A758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1214</TotalTime>
  <Words>231</Words>
  <Application>Microsoft Office PowerPoint</Application>
  <PresentationFormat>On-screen Show (4:3)</PresentationFormat>
  <Paragraphs>79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Purposeful Integration of Case Studies and Digital Technologies in  Introductory Geology Classes</vt:lpstr>
      <vt:lpstr>Slide 2</vt:lpstr>
      <vt:lpstr>Slide 3</vt:lpstr>
      <vt:lpstr>Know your population</vt:lpstr>
      <vt:lpstr>Slide 5</vt:lpstr>
      <vt:lpstr>Slide 6</vt:lpstr>
      <vt:lpstr>Case 3: Volcanoes</vt:lpstr>
      <vt:lpstr>Slide 8</vt:lpstr>
      <vt:lpstr>Slide 9</vt:lpstr>
      <vt:lpstr>Resources</vt:lpstr>
    </vt:vector>
  </TitlesOfParts>
  <Company>Monroe Community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Purposeful Integration of Case Studies and Digital Technologies in Introductory Geology Classes</dc:title>
  <dc:creator>MCC</dc:creator>
  <cp:lastModifiedBy>Amanda</cp:lastModifiedBy>
  <cp:revision>75</cp:revision>
  <dcterms:created xsi:type="dcterms:W3CDTF">2012-10-25T12:52:02Z</dcterms:created>
  <dcterms:modified xsi:type="dcterms:W3CDTF">2012-11-05T12:25:29Z</dcterms:modified>
</cp:coreProperties>
</file>