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2404050" cy="48606075"/>
  <p:notesSz cx="6858000" cy="9144000"/>
  <p:defaultTextStyle>
    <a:defPPr>
      <a:defRPr lang="es-MX"/>
    </a:defPPr>
    <a:lvl1pPr marL="0" algn="l" defTabSz="784419" rtl="0" eaLnBrk="1" latinLnBrk="0" hangingPunct="1">
      <a:defRPr sz="1500" kern="1200">
        <a:solidFill>
          <a:schemeClr val="tx1"/>
        </a:solidFill>
        <a:latin typeface="+mn-lt"/>
        <a:ea typeface="+mn-ea"/>
        <a:cs typeface="+mn-cs"/>
      </a:defRPr>
    </a:lvl1pPr>
    <a:lvl2pPr marL="392210" algn="l" defTabSz="784419" rtl="0" eaLnBrk="1" latinLnBrk="0" hangingPunct="1">
      <a:defRPr sz="1500" kern="1200">
        <a:solidFill>
          <a:schemeClr val="tx1"/>
        </a:solidFill>
        <a:latin typeface="+mn-lt"/>
        <a:ea typeface="+mn-ea"/>
        <a:cs typeface="+mn-cs"/>
      </a:defRPr>
    </a:lvl2pPr>
    <a:lvl3pPr marL="784419" algn="l" defTabSz="784419" rtl="0" eaLnBrk="1" latinLnBrk="0" hangingPunct="1">
      <a:defRPr sz="1500" kern="1200">
        <a:solidFill>
          <a:schemeClr val="tx1"/>
        </a:solidFill>
        <a:latin typeface="+mn-lt"/>
        <a:ea typeface="+mn-ea"/>
        <a:cs typeface="+mn-cs"/>
      </a:defRPr>
    </a:lvl3pPr>
    <a:lvl4pPr marL="1176629" algn="l" defTabSz="784419" rtl="0" eaLnBrk="1" latinLnBrk="0" hangingPunct="1">
      <a:defRPr sz="1500" kern="1200">
        <a:solidFill>
          <a:schemeClr val="tx1"/>
        </a:solidFill>
        <a:latin typeface="+mn-lt"/>
        <a:ea typeface="+mn-ea"/>
        <a:cs typeface="+mn-cs"/>
      </a:defRPr>
    </a:lvl4pPr>
    <a:lvl5pPr marL="1568838" algn="l" defTabSz="784419" rtl="0" eaLnBrk="1" latinLnBrk="0" hangingPunct="1">
      <a:defRPr sz="1500" kern="1200">
        <a:solidFill>
          <a:schemeClr val="tx1"/>
        </a:solidFill>
        <a:latin typeface="+mn-lt"/>
        <a:ea typeface="+mn-ea"/>
        <a:cs typeface="+mn-cs"/>
      </a:defRPr>
    </a:lvl5pPr>
    <a:lvl6pPr marL="1961047" algn="l" defTabSz="784419" rtl="0" eaLnBrk="1" latinLnBrk="0" hangingPunct="1">
      <a:defRPr sz="1500" kern="1200">
        <a:solidFill>
          <a:schemeClr val="tx1"/>
        </a:solidFill>
        <a:latin typeface="+mn-lt"/>
        <a:ea typeface="+mn-ea"/>
        <a:cs typeface="+mn-cs"/>
      </a:defRPr>
    </a:lvl6pPr>
    <a:lvl7pPr marL="2353256" algn="l" defTabSz="784419" rtl="0" eaLnBrk="1" latinLnBrk="0" hangingPunct="1">
      <a:defRPr sz="1500" kern="1200">
        <a:solidFill>
          <a:schemeClr val="tx1"/>
        </a:solidFill>
        <a:latin typeface="+mn-lt"/>
        <a:ea typeface="+mn-ea"/>
        <a:cs typeface="+mn-cs"/>
      </a:defRPr>
    </a:lvl7pPr>
    <a:lvl8pPr marL="2745467" algn="l" defTabSz="784419" rtl="0" eaLnBrk="1" latinLnBrk="0" hangingPunct="1">
      <a:defRPr sz="1500" kern="1200">
        <a:solidFill>
          <a:schemeClr val="tx1"/>
        </a:solidFill>
        <a:latin typeface="+mn-lt"/>
        <a:ea typeface="+mn-ea"/>
        <a:cs typeface="+mn-cs"/>
      </a:defRPr>
    </a:lvl8pPr>
    <a:lvl9pPr marL="3137677" algn="l" defTabSz="784419"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896" autoAdjust="0"/>
  </p:normalViewPr>
  <p:slideViewPr>
    <p:cSldViewPr>
      <p:cViewPr>
        <p:scale>
          <a:sx n="50" d="100"/>
          <a:sy n="50" d="100"/>
        </p:scale>
        <p:origin x="-84" y="5028"/>
      </p:cViewPr>
      <p:guideLst>
        <p:guide orient="horz" pos="15309"/>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6" y="15099398"/>
            <a:ext cx="27543443" cy="1041880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4860608" y="27543444"/>
            <a:ext cx="22682835" cy="12421553"/>
          </a:xfrm>
        </p:spPr>
        <p:txBody>
          <a:bodyPr/>
          <a:lstStyle>
            <a:lvl1pPr marL="0" indent="0" algn="ctr">
              <a:buNone/>
              <a:defRPr>
                <a:solidFill>
                  <a:schemeClr val="tx1">
                    <a:tint val="75000"/>
                  </a:schemeClr>
                </a:solidFill>
              </a:defRPr>
            </a:lvl1pPr>
            <a:lvl2pPr marL="2312786" indent="0" algn="ctr">
              <a:buNone/>
              <a:defRPr>
                <a:solidFill>
                  <a:schemeClr val="tx1">
                    <a:tint val="75000"/>
                  </a:schemeClr>
                </a:solidFill>
              </a:defRPr>
            </a:lvl2pPr>
            <a:lvl3pPr marL="4625572" indent="0" algn="ctr">
              <a:buNone/>
              <a:defRPr>
                <a:solidFill>
                  <a:schemeClr val="tx1">
                    <a:tint val="75000"/>
                  </a:schemeClr>
                </a:solidFill>
              </a:defRPr>
            </a:lvl3pPr>
            <a:lvl4pPr marL="6938358" indent="0" algn="ctr">
              <a:buNone/>
              <a:defRPr>
                <a:solidFill>
                  <a:schemeClr val="tx1">
                    <a:tint val="75000"/>
                  </a:schemeClr>
                </a:solidFill>
              </a:defRPr>
            </a:lvl4pPr>
            <a:lvl5pPr marL="9251144" indent="0" algn="ctr">
              <a:buNone/>
              <a:defRPr>
                <a:solidFill>
                  <a:schemeClr val="tx1">
                    <a:tint val="75000"/>
                  </a:schemeClr>
                </a:solidFill>
              </a:defRPr>
            </a:lvl5pPr>
            <a:lvl6pPr marL="11563934" indent="0" algn="ctr">
              <a:buNone/>
              <a:defRPr>
                <a:solidFill>
                  <a:schemeClr val="tx1">
                    <a:tint val="75000"/>
                  </a:schemeClr>
                </a:solidFill>
              </a:defRPr>
            </a:lvl6pPr>
            <a:lvl7pPr marL="13876721" indent="0" algn="ctr">
              <a:buNone/>
              <a:defRPr>
                <a:solidFill>
                  <a:schemeClr val="tx1">
                    <a:tint val="75000"/>
                  </a:schemeClr>
                </a:solidFill>
              </a:defRPr>
            </a:lvl7pPr>
            <a:lvl8pPr marL="16189507" indent="0" algn="ctr">
              <a:buNone/>
              <a:defRPr>
                <a:solidFill>
                  <a:schemeClr val="tx1">
                    <a:tint val="75000"/>
                  </a:schemeClr>
                </a:solidFill>
              </a:defRPr>
            </a:lvl8pPr>
            <a:lvl9pPr marL="18502293"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376238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27826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1006382" y="14536822"/>
            <a:ext cx="34446182" cy="30966120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7656586" y="14536822"/>
            <a:ext cx="102809723" cy="30966120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54722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137692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9" y="31233909"/>
            <a:ext cx="27543443" cy="9653707"/>
          </a:xfrm>
        </p:spPr>
        <p:txBody>
          <a:bodyPr anchor="t"/>
          <a:lstStyle>
            <a:lvl1pPr algn="l">
              <a:defRPr sz="202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2559699" y="20601341"/>
            <a:ext cx="27543443" cy="10632575"/>
          </a:xfrm>
        </p:spPr>
        <p:txBody>
          <a:bodyPr anchor="b"/>
          <a:lstStyle>
            <a:lvl1pPr marL="0" indent="0">
              <a:buNone/>
              <a:defRPr sz="10100">
                <a:solidFill>
                  <a:schemeClr val="tx1">
                    <a:tint val="75000"/>
                  </a:schemeClr>
                </a:solidFill>
              </a:defRPr>
            </a:lvl1pPr>
            <a:lvl2pPr marL="2312786" indent="0">
              <a:buNone/>
              <a:defRPr sz="9100">
                <a:solidFill>
                  <a:schemeClr val="tx1">
                    <a:tint val="75000"/>
                  </a:schemeClr>
                </a:solidFill>
              </a:defRPr>
            </a:lvl2pPr>
            <a:lvl3pPr marL="4625572" indent="0">
              <a:buNone/>
              <a:defRPr sz="8100">
                <a:solidFill>
                  <a:schemeClr val="tx1">
                    <a:tint val="75000"/>
                  </a:schemeClr>
                </a:solidFill>
              </a:defRPr>
            </a:lvl3pPr>
            <a:lvl4pPr marL="6938358" indent="0">
              <a:buNone/>
              <a:defRPr sz="7100">
                <a:solidFill>
                  <a:schemeClr val="tx1">
                    <a:tint val="75000"/>
                  </a:schemeClr>
                </a:solidFill>
              </a:defRPr>
            </a:lvl4pPr>
            <a:lvl5pPr marL="9251144" indent="0">
              <a:buNone/>
              <a:defRPr sz="7100">
                <a:solidFill>
                  <a:schemeClr val="tx1">
                    <a:tint val="75000"/>
                  </a:schemeClr>
                </a:solidFill>
              </a:defRPr>
            </a:lvl5pPr>
            <a:lvl6pPr marL="11563934" indent="0">
              <a:buNone/>
              <a:defRPr sz="7100">
                <a:solidFill>
                  <a:schemeClr val="tx1">
                    <a:tint val="75000"/>
                  </a:schemeClr>
                </a:solidFill>
              </a:defRPr>
            </a:lvl6pPr>
            <a:lvl7pPr marL="13876721" indent="0">
              <a:buNone/>
              <a:defRPr sz="7100">
                <a:solidFill>
                  <a:schemeClr val="tx1">
                    <a:tint val="75000"/>
                  </a:schemeClr>
                </a:solidFill>
              </a:defRPr>
            </a:lvl7pPr>
            <a:lvl8pPr marL="16189507" indent="0">
              <a:buNone/>
              <a:defRPr sz="7100">
                <a:solidFill>
                  <a:schemeClr val="tx1">
                    <a:tint val="75000"/>
                  </a:schemeClr>
                </a:solidFill>
              </a:defRPr>
            </a:lvl8pPr>
            <a:lvl9pPr marL="18502293" indent="0">
              <a:buNone/>
              <a:defRPr sz="7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87217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7656585" y="84678084"/>
            <a:ext cx="68627951" cy="239519936"/>
          </a:xfrm>
        </p:spPr>
        <p:txBody>
          <a:bodyPr/>
          <a:lstStyle>
            <a:lvl1pPr>
              <a:defRPr sz="14200"/>
            </a:lvl1pPr>
            <a:lvl2pPr>
              <a:defRPr sz="122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76824610" y="84678084"/>
            <a:ext cx="68627954" cy="239519936"/>
          </a:xfrm>
        </p:spPr>
        <p:txBody>
          <a:bodyPr/>
          <a:lstStyle>
            <a:lvl1pPr>
              <a:defRPr sz="14200"/>
            </a:lvl1pPr>
            <a:lvl2pPr>
              <a:defRPr sz="122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423695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203" y="1946498"/>
            <a:ext cx="29163645" cy="8101013"/>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620203" y="10880113"/>
            <a:ext cx="14317416" cy="4534314"/>
          </a:xfrm>
        </p:spPr>
        <p:txBody>
          <a:bodyPr anchor="b"/>
          <a:lstStyle>
            <a:lvl1pPr marL="0" indent="0">
              <a:buNone/>
              <a:defRPr sz="12200" b="1"/>
            </a:lvl1pPr>
            <a:lvl2pPr marL="2312786" indent="0">
              <a:buNone/>
              <a:defRPr sz="10100" b="1"/>
            </a:lvl2pPr>
            <a:lvl3pPr marL="4625572" indent="0">
              <a:buNone/>
              <a:defRPr sz="9100" b="1"/>
            </a:lvl3pPr>
            <a:lvl4pPr marL="6938358" indent="0">
              <a:buNone/>
              <a:defRPr sz="8100" b="1"/>
            </a:lvl4pPr>
            <a:lvl5pPr marL="9251144" indent="0">
              <a:buNone/>
              <a:defRPr sz="8100" b="1"/>
            </a:lvl5pPr>
            <a:lvl6pPr marL="11563934" indent="0">
              <a:buNone/>
              <a:defRPr sz="8100" b="1"/>
            </a:lvl6pPr>
            <a:lvl7pPr marL="13876721" indent="0">
              <a:buNone/>
              <a:defRPr sz="8100" b="1"/>
            </a:lvl7pPr>
            <a:lvl8pPr marL="16189507" indent="0">
              <a:buNone/>
              <a:defRPr sz="8100" b="1"/>
            </a:lvl8pPr>
            <a:lvl9pPr marL="18502293" indent="0">
              <a:buNone/>
              <a:defRPr sz="81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620203" y="15414427"/>
            <a:ext cx="14317416" cy="28004753"/>
          </a:xfrm>
        </p:spPr>
        <p:txBody>
          <a:bodyPr/>
          <a:lstStyle>
            <a:lvl1pPr>
              <a:defRPr sz="122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16460815" y="10880113"/>
            <a:ext cx="14323040" cy="4534314"/>
          </a:xfrm>
        </p:spPr>
        <p:txBody>
          <a:bodyPr anchor="b"/>
          <a:lstStyle>
            <a:lvl1pPr marL="0" indent="0">
              <a:buNone/>
              <a:defRPr sz="12200" b="1"/>
            </a:lvl1pPr>
            <a:lvl2pPr marL="2312786" indent="0">
              <a:buNone/>
              <a:defRPr sz="10100" b="1"/>
            </a:lvl2pPr>
            <a:lvl3pPr marL="4625572" indent="0">
              <a:buNone/>
              <a:defRPr sz="9100" b="1"/>
            </a:lvl3pPr>
            <a:lvl4pPr marL="6938358" indent="0">
              <a:buNone/>
              <a:defRPr sz="8100" b="1"/>
            </a:lvl4pPr>
            <a:lvl5pPr marL="9251144" indent="0">
              <a:buNone/>
              <a:defRPr sz="8100" b="1"/>
            </a:lvl5pPr>
            <a:lvl6pPr marL="11563934" indent="0">
              <a:buNone/>
              <a:defRPr sz="8100" b="1"/>
            </a:lvl6pPr>
            <a:lvl7pPr marL="13876721" indent="0">
              <a:buNone/>
              <a:defRPr sz="8100" b="1"/>
            </a:lvl7pPr>
            <a:lvl8pPr marL="16189507" indent="0">
              <a:buNone/>
              <a:defRPr sz="8100" b="1"/>
            </a:lvl8pPr>
            <a:lvl9pPr marL="18502293" indent="0">
              <a:buNone/>
              <a:defRPr sz="81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6460815" y="15414427"/>
            <a:ext cx="14323040" cy="28004753"/>
          </a:xfrm>
        </p:spPr>
        <p:txBody>
          <a:bodyPr/>
          <a:lstStyle>
            <a:lvl1pPr>
              <a:defRPr sz="122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175284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427734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390595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10" y="1935244"/>
            <a:ext cx="10660709" cy="8236029"/>
          </a:xfrm>
        </p:spPr>
        <p:txBody>
          <a:bodyPr anchor="b"/>
          <a:lstStyle>
            <a:lvl1pPr algn="l">
              <a:defRPr sz="101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12669085" y="1935254"/>
            <a:ext cx="18114764" cy="41483939"/>
          </a:xfrm>
        </p:spPr>
        <p:txBody>
          <a:bodyPr/>
          <a:lstStyle>
            <a:lvl1pPr>
              <a:defRPr sz="16200"/>
            </a:lvl1pPr>
            <a:lvl2pPr>
              <a:defRPr sz="14200"/>
            </a:lvl2pPr>
            <a:lvl3pPr>
              <a:defRPr sz="12200"/>
            </a:lvl3pPr>
            <a:lvl4pPr>
              <a:defRPr sz="10100"/>
            </a:lvl4pPr>
            <a:lvl5pPr>
              <a:defRPr sz="10100"/>
            </a:lvl5pPr>
            <a:lvl6pPr>
              <a:defRPr sz="10100"/>
            </a:lvl6pPr>
            <a:lvl7pPr>
              <a:defRPr sz="10100"/>
            </a:lvl7pPr>
            <a:lvl8pPr>
              <a:defRPr sz="10100"/>
            </a:lvl8pPr>
            <a:lvl9pPr>
              <a:defRPr sz="10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1620210" y="10171282"/>
            <a:ext cx="10660709" cy="33247909"/>
          </a:xfrm>
        </p:spPr>
        <p:txBody>
          <a:bodyPr/>
          <a:lstStyle>
            <a:lvl1pPr marL="0" indent="0">
              <a:buNone/>
              <a:defRPr sz="7100"/>
            </a:lvl1pPr>
            <a:lvl2pPr marL="2312786" indent="0">
              <a:buNone/>
              <a:defRPr sz="6100"/>
            </a:lvl2pPr>
            <a:lvl3pPr marL="4625572" indent="0">
              <a:buNone/>
              <a:defRPr sz="5100"/>
            </a:lvl3pPr>
            <a:lvl4pPr marL="6938358" indent="0">
              <a:buNone/>
              <a:defRPr sz="4500"/>
            </a:lvl4pPr>
            <a:lvl5pPr marL="9251144" indent="0">
              <a:buNone/>
              <a:defRPr sz="4500"/>
            </a:lvl5pPr>
            <a:lvl6pPr marL="11563934" indent="0">
              <a:buNone/>
              <a:defRPr sz="4500"/>
            </a:lvl6pPr>
            <a:lvl7pPr marL="13876721" indent="0">
              <a:buNone/>
              <a:defRPr sz="4500"/>
            </a:lvl7pPr>
            <a:lvl8pPr marL="16189507" indent="0">
              <a:buNone/>
              <a:defRPr sz="4500"/>
            </a:lvl8pPr>
            <a:lvl9pPr marL="18502293" indent="0">
              <a:buNone/>
              <a:defRPr sz="4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364525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4024252"/>
            <a:ext cx="19442430" cy="4016756"/>
          </a:xfrm>
        </p:spPr>
        <p:txBody>
          <a:bodyPr anchor="b"/>
          <a:lstStyle>
            <a:lvl1pPr algn="l">
              <a:defRPr sz="101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6351421" y="4343043"/>
            <a:ext cx="19442430" cy="29163645"/>
          </a:xfrm>
        </p:spPr>
        <p:txBody>
          <a:bodyPr/>
          <a:lstStyle>
            <a:lvl1pPr marL="0" indent="0">
              <a:buNone/>
              <a:defRPr sz="16200"/>
            </a:lvl1pPr>
            <a:lvl2pPr marL="2312786" indent="0">
              <a:buNone/>
              <a:defRPr sz="14200"/>
            </a:lvl2pPr>
            <a:lvl3pPr marL="4625572" indent="0">
              <a:buNone/>
              <a:defRPr sz="12200"/>
            </a:lvl3pPr>
            <a:lvl4pPr marL="6938358" indent="0">
              <a:buNone/>
              <a:defRPr sz="10100"/>
            </a:lvl4pPr>
            <a:lvl5pPr marL="9251144" indent="0">
              <a:buNone/>
              <a:defRPr sz="10100"/>
            </a:lvl5pPr>
            <a:lvl6pPr marL="11563934" indent="0">
              <a:buNone/>
              <a:defRPr sz="10100"/>
            </a:lvl6pPr>
            <a:lvl7pPr marL="13876721" indent="0">
              <a:buNone/>
              <a:defRPr sz="10100"/>
            </a:lvl7pPr>
            <a:lvl8pPr marL="16189507" indent="0">
              <a:buNone/>
              <a:defRPr sz="10100"/>
            </a:lvl8pPr>
            <a:lvl9pPr marL="18502293" indent="0">
              <a:buNone/>
              <a:defRPr sz="10100"/>
            </a:lvl9pPr>
          </a:lstStyle>
          <a:p>
            <a:endParaRPr lang="es-MX"/>
          </a:p>
        </p:txBody>
      </p:sp>
      <p:sp>
        <p:nvSpPr>
          <p:cNvPr id="4" name="3 Marcador de texto"/>
          <p:cNvSpPr>
            <a:spLocks noGrp="1"/>
          </p:cNvSpPr>
          <p:nvPr>
            <p:ph type="body" sz="half" idx="2"/>
          </p:nvPr>
        </p:nvSpPr>
        <p:spPr>
          <a:xfrm>
            <a:off x="6351421" y="38041008"/>
            <a:ext cx="19442430" cy="5704459"/>
          </a:xfrm>
        </p:spPr>
        <p:txBody>
          <a:bodyPr/>
          <a:lstStyle>
            <a:lvl1pPr marL="0" indent="0">
              <a:buNone/>
              <a:defRPr sz="7100"/>
            </a:lvl1pPr>
            <a:lvl2pPr marL="2312786" indent="0">
              <a:buNone/>
              <a:defRPr sz="6100"/>
            </a:lvl2pPr>
            <a:lvl3pPr marL="4625572" indent="0">
              <a:buNone/>
              <a:defRPr sz="5100"/>
            </a:lvl3pPr>
            <a:lvl4pPr marL="6938358" indent="0">
              <a:buNone/>
              <a:defRPr sz="4500"/>
            </a:lvl4pPr>
            <a:lvl5pPr marL="9251144" indent="0">
              <a:buNone/>
              <a:defRPr sz="4500"/>
            </a:lvl5pPr>
            <a:lvl6pPr marL="11563934" indent="0">
              <a:buNone/>
              <a:defRPr sz="4500"/>
            </a:lvl6pPr>
            <a:lvl7pPr marL="13876721" indent="0">
              <a:buNone/>
              <a:defRPr sz="4500"/>
            </a:lvl7pPr>
            <a:lvl8pPr marL="16189507" indent="0">
              <a:buNone/>
              <a:defRPr sz="4500"/>
            </a:lvl8pPr>
            <a:lvl9pPr marL="18502293" indent="0">
              <a:buNone/>
              <a:defRPr sz="4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C3678B-9E08-42EA-B59F-0186E4D21C89}" type="datetimeFigureOut">
              <a:rPr lang="es-MX" smtClean="0"/>
              <a:pPr/>
              <a:t>17/04/2012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8C90206-0BB4-44CE-BAC8-1FEBEDA40DEC}" type="slidenum">
              <a:rPr lang="es-MX" smtClean="0"/>
              <a:pPr/>
              <a:t>‹Nº›</a:t>
            </a:fld>
            <a:endParaRPr lang="es-MX"/>
          </a:p>
        </p:txBody>
      </p:sp>
    </p:spTree>
    <p:extLst>
      <p:ext uri="{BB962C8B-B14F-4D97-AF65-F5344CB8AC3E}">
        <p14:creationId xmlns:p14="http://schemas.microsoft.com/office/powerpoint/2010/main" val="14096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946498"/>
            <a:ext cx="29163645" cy="8101013"/>
          </a:xfrm>
          <a:prstGeom prst="rect">
            <a:avLst/>
          </a:prstGeom>
        </p:spPr>
        <p:txBody>
          <a:bodyPr vert="horz" lIns="462560" tIns="231278" rIns="462560" bIns="231278"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620203" y="11341430"/>
            <a:ext cx="29163645" cy="32077763"/>
          </a:xfrm>
          <a:prstGeom prst="rect">
            <a:avLst/>
          </a:prstGeom>
        </p:spPr>
        <p:txBody>
          <a:bodyPr vert="horz" lIns="462560" tIns="231278" rIns="462560" bIns="23127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1620203" y="45050644"/>
            <a:ext cx="7560945" cy="2587824"/>
          </a:xfrm>
          <a:prstGeom prst="rect">
            <a:avLst/>
          </a:prstGeom>
        </p:spPr>
        <p:txBody>
          <a:bodyPr vert="horz" lIns="462560" tIns="231278" rIns="462560" bIns="231278" rtlCol="0" anchor="ctr"/>
          <a:lstStyle>
            <a:lvl1pPr algn="l">
              <a:defRPr sz="6100">
                <a:solidFill>
                  <a:schemeClr val="tx1">
                    <a:tint val="75000"/>
                  </a:schemeClr>
                </a:solidFill>
              </a:defRPr>
            </a:lvl1pPr>
          </a:lstStyle>
          <a:p>
            <a:fld id="{18C3678B-9E08-42EA-B59F-0186E4D21C89}" type="datetimeFigureOut">
              <a:rPr lang="es-MX" smtClean="0"/>
              <a:pPr/>
              <a:t>17/04/2012</a:t>
            </a:fld>
            <a:endParaRPr lang="es-MX"/>
          </a:p>
        </p:txBody>
      </p:sp>
      <p:sp>
        <p:nvSpPr>
          <p:cNvPr id="5" name="4 Marcador de pie de página"/>
          <p:cNvSpPr>
            <a:spLocks noGrp="1"/>
          </p:cNvSpPr>
          <p:nvPr>
            <p:ph type="ftr" sz="quarter" idx="3"/>
          </p:nvPr>
        </p:nvSpPr>
        <p:spPr>
          <a:xfrm>
            <a:off x="11071386" y="45050644"/>
            <a:ext cx="10261283" cy="2587824"/>
          </a:xfrm>
          <a:prstGeom prst="rect">
            <a:avLst/>
          </a:prstGeom>
        </p:spPr>
        <p:txBody>
          <a:bodyPr vert="horz" lIns="462560" tIns="231278" rIns="462560" bIns="231278" rtlCol="0" anchor="ctr"/>
          <a:lstStyle>
            <a:lvl1pPr algn="ctr">
              <a:defRPr sz="61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23222903" y="45050644"/>
            <a:ext cx="7560945" cy="2587824"/>
          </a:xfrm>
          <a:prstGeom prst="rect">
            <a:avLst/>
          </a:prstGeom>
        </p:spPr>
        <p:txBody>
          <a:bodyPr vert="horz" lIns="462560" tIns="231278" rIns="462560" bIns="231278" rtlCol="0" anchor="ctr"/>
          <a:lstStyle>
            <a:lvl1pPr algn="r">
              <a:defRPr sz="6100">
                <a:solidFill>
                  <a:schemeClr val="tx1">
                    <a:tint val="75000"/>
                  </a:schemeClr>
                </a:solidFill>
              </a:defRPr>
            </a:lvl1pPr>
          </a:lstStyle>
          <a:p>
            <a:fld id="{A8C90206-0BB4-44CE-BAC8-1FEBEDA40DEC}" type="slidenum">
              <a:rPr lang="es-MX" smtClean="0"/>
              <a:pPr/>
              <a:t>‹Nº›</a:t>
            </a:fld>
            <a:endParaRPr lang="es-MX"/>
          </a:p>
        </p:txBody>
      </p:sp>
    </p:spTree>
    <p:extLst>
      <p:ext uri="{BB962C8B-B14F-4D97-AF65-F5344CB8AC3E}">
        <p14:creationId xmlns:p14="http://schemas.microsoft.com/office/powerpoint/2010/main" val="13399656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625572" rtl="0" eaLnBrk="1" latinLnBrk="0" hangingPunct="1">
        <a:spcBef>
          <a:spcPct val="0"/>
        </a:spcBef>
        <a:buNone/>
        <a:defRPr sz="22300" kern="1200">
          <a:solidFill>
            <a:schemeClr val="tx1"/>
          </a:solidFill>
          <a:latin typeface="+mj-lt"/>
          <a:ea typeface="+mj-ea"/>
          <a:cs typeface="+mj-cs"/>
        </a:defRPr>
      </a:lvl1pPr>
    </p:titleStyle>
    <p:bodyStyle>
      <a:lvl1pPr marL="1734590" indent="-1734590" algn="l" defTabSz="4625572" rtl="0" eaLnBrk="1" latinLnBrk="0" hangingPunct="1">
        <a:spcBef>
          <a:spcPct val="20000"/>
        </a:spcBef>
        <a:buFont typeface="Arial" pitchFamily="34" charset="0"/>
        <a:buChar char="•"/>
        <a:defRPr sz="16200" kern="1200">
          <a:solidFill>
            <a:schemeClr val="tx1"/>
          </a:solidFill>
          <a:latin typeface="+mn-lt"/>
          <a:ea typeface="+mn-ea"/>
          <a:cs typeface="+mn-cs"/>
        </a:defRPr>
      </a:lvl1pPr>
      <a:lvl2pPr marL="3758279" indent="-1445492" algn="l" defTabSz="4625572" rtl="0" eaLnBrk="1" latinLnBrk="0" hangingPunct="1">
        <a:spcBef>
          <a:spcPct val="20000"/>
        </a:spcBef>
        <a:buFont typeface="Arial" pitchFamily="34" charset="0"/>
        <a:buChar char="–"/>
        <a:defRPr sz="14200" kern="1200">
          <a:solidFill>
            <a:schemeClr val="tx1"/>
          </a:solidFill>
          <a:latin typeface="+mn-lt"/>
          <a:ea typeface="+mn-ea"/>
          <a:cs typeface="+mn-cs"/>
        </a:defRPr>
      </a:lvl2pPr>
      <a:lvl3pPr marL="5781967" indent="-1156395" algn="l" defTabSz="4625572" rtl="0" eaLnBrk="1" latinLnBrk="0" hangingPunct="1">
        <a:spcBef>
          <a:spcPct val="20000"/>
        </a:spcBef>
        <a:buFont typeface="Arial" pitchFamily="34" charset="0"/>
        <a:buChar char="•"/>
        <a:defRPr sz="12200" kern="1200">
          <a:solidFill>
            <a:schemeClr val="tx1"/>
          </a:solidFill>
          <a:latin typeface="+mn-lt"/>
          <a:ea typeface="+mn-ea"/>
          <a:cs typeface="+mn-cs"/>
        </a:defRPr>
      </a:lvl3pPr>
      <a:lvl4pPr marL="8094753" indent="-1156395" algn="l" defTabSz="4625572"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407539" indent="-1156395" algn="l" defTabSz="4625572"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720326" indent="-1156395" algn="l" defTabSz="4625572"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5033112" indent="-1156395" algn="l" defTabSz="4625572"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345896" indent="-1156395" algn="l" defTabSz="4625572"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658684" indent="-1156395" algn="l" defTabSz="4625572"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s-MX"/>
      </a:defPPr>
      <a:lvl1pPr marL="0" algn="l" defTabSz="4625572" rtl="0" eaLnBrk="1" latinLnBrk="0" hangingPunct="1">
        <a:defRPr sz="9100" kern="1200">
          <a:solidFill>
            <a:schemeClr val="tx1"/>
          </a:solidFill>
          <a:latin typeface="+mn-lt"/>
          <a:ea typeface="+mn-ea"/>
          <a:cs typeface="+mn-cs"/>
        </a:defRPr>
      </a:lvl1pPr>
      <a:lvl2pPr marL="2312786" algn="l" defTabSz="4625572" rtl="0" eaLnBrk="1" latinLnBrk="0" hangingPunct="1">
        <a:defRPr sz="9100" kern="1200">
          <a:solidFill>
            <a:schemeClr val="tx1"/>
          </a:solidFill>
          <a:latin typeface="+mn-lt"/>
          <a:ea typeface="+mn-ea"/>
          <a:cs typeface="+mn-cs"/>
        </a:defRPr>
      </a:lvl2pPr>
      <a:lvl3pPr marL="4625572" algn="l" defTabSz="4625572" rtl="0" eaLnBrk="1" latinLnBrk="0" hangingPunct="1">
        <a:defRPr sz="9100" kern="1200">
          <a:solidFill>
            <a:schemeClr val="tx1"/>
          </a:solidFill>
          <a:latin typeface="+mn-lt"/>
          <a:ea typeface="+mn-ea"/>
          <a:cs typeface="+mn-cs"/>
        </a:defRPr>
      </a:lvl3pPr>
      <a:lvl4pPr marL="6938358" algn="l" defTabSz="4625572" rtl="0" eaLnBrk="1" latinLnBrk="0" hangingPunct="1">
        <a:defRPr sz="9100" kern="1200">
          <a:solidFill>
            <a:schemeClr val="tx1"/>
          </a:solidFill>
          <a:latin typeface="+mn-lt"/>
          <a:ea typeface="+mn-ea"/>
          <a:cs typeface="+mn-cs"/>
        </a:defRPr>
      </a:lvl4pPr>
      <a:lvl5pPr marL="9251144" algn="l" defTabSz="4625572" rtl="0" eaLnBrk="1" latinLnBrk="0" hangingPunct="1">
        <a:defRPr sz="9100" kern="1200">
          <a:solidFill>
            <a:schemeClr val="tx1"/>
          </a:solidFill>
          <a:latin typeface="+mn-lt"/>
          <a:ea typeface="+mn-ea"/>
          <a:cs typeface="+mn-cs"/>
        </a:defRPr>
      </a:lvl5pPr>
      <a:lvl6pPr marL="11563934" algn="l" defTabSz="4625572" rtl="0" eaLnBrk="1" latinLnBrk="0" hangingPunct="1">
        <a:defRPr sz="9100" kern="1200">
          <a:solidFill>
            <a:schemeClr val="tx1"/>
          </a:solidFill>
          <a:latin typeface="+mn-lt"/>
          <a:ea typeface="+mn-ea"/>
          <a:cs typeface="+mn-cs"/>
        </a:defRPr>
      </a:lvl6pPr>
      <a:lvl7pPr marL="13876721" algn="l" defTabSz="4625572" rtl="0" eaLnBrk="1" latinLnBrk="0" hangingPunct="1">
        <a:defRPr sz="9100" kern="1200">
          <a:solidFill>
            <a:schemeClr val="tx1"/>
          </a:solidFill>
          <a:latin typeface="+mn-lt"/>
          <a:ea typeface="+mn-ea"/>
          <a:cs typeface="+mn-cs"/>
        </a:defRPr>
      </a:lvl7pPr>
      <a:lvl8pPr marL="16189507" algn="l" defTabSz="4625572" rtl="0" eaLnBrk="1" latinLnBrk="0" hangingPunct="1">
        <a:defRPr sz="9100" kern="1200">
          <a:solidFill>
            <a:schemeClr val="tx1"/>
          </a:solidFill>
          <a:latin typeface="+mn-lt"/>
          <a:ea typeface="+mn-ea"/>
          <a:cs typeface="+mn-cs"/>
        </a:defRPr>
      </a:lvl8pPr>
      <a:lvl9pPr marL="18502293" algn="l" defTabSz="4625572"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microsoft.com/office/2007/relationships/hdphoto" Target="../media/hdphoto4.wdp"/><Relationship Id="rId26" Type="http://schemas.openxmlformats.org/officeDocument/2006/relationships/image" Target="../media/image21.png"/><Relationship Id="rId39" Type="http://schemas.openxmlformats.org/officeDocument/2006/relationships/image" Target="../media/image32.png"/><Relationship Id="rId3" Type="http://schemas.openxmlformats.org/officeDocument/2006/relationships/image" Target="../media/image2.jpeg"/><Relationship Id="rId21" Type="http://schemas.openxmlformats.org/officeDocument/2006/relationships/image" Target="../media/image16.png"/><Relationship Id="rId34" Type="http://schemas.openxmlformats.org/officeDocument/2006/relationships/image" Target="../media/image29.jpe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3.png"/><Relationship Id="rId25" Type="http://schemas.openxmlformats.org/officeDocument/2006/relationships/image" Target="../media/image20.png"/><Relationship Id="rId33" Type="http://schemas.openxmlformats.org/officeDocument/2006/relationships/image" Target="../media/image28.jpeg"/><Relationship Id="rId38" Type="http://schemas.microsoft.com/office/2007/relationships/hdphoto" Target="../media/hdphoto6.wdp"/><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5.jpeg"/><Relationship Id="rId29"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24" Type="http://schemas.openxmlformats.org/officeDocument/2006/relationships/image" Target="../media/image19.jpeg"/><Relationship Id="rId32" Type="http://schemas.openxmlformats.org/officeDocument/2006/relationships/image" Target="../media/image27.png"/><Relationship Id="rId37" Type="http://schemas.openxmlformats.org/officeDocument/2006/relationships/image" Target="../media/image31.png"/><Relationship Id="rId5" Type="http://schemas.openxmlformats.org/officeDocument/2006/relationships/image" Target="../media/image4.png"/><Relationship Id="rId15" Type="http://schemas.microsoft.com/office/2007/relationships/hdphoto" Target="../media/hdphoto3.wdp"/><Relationship Id="rId23" Type="http://schemas.openxmlformats.org/officeDocument/2006/relationships/image" Target="../media/image18.jpeg"/><Relationship Id="rId28" Type="http://schemas.openxmlformats.org/officeDocument/2006/relationships/image" Target="../media/image23.png"/><Relationship Id="rId36" Type="http://schemas.openxmlformats.org/officeDocument/2006/relationships/image" Target="../media/image30.jpeg"/><Relationship Id="rId10" Type="http://schemas.openxmlformats.org/officeDocument/2006/relationships/image" Target="../media/image8.png"/><Relationship Id="rId19" Type="http://schemas.openxmlformats.org/officeDocument/2006/relationships/image" Target="../media/image14.png"/><Relationship Id="rId31" Type="http://schemas.openxmlformats.org/officeDocument/2006/relationships/image" Target="../media/image26.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1.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 Id="rId35"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231 Rectángulo"/>
          <p:cNvSpPr/>
          <p:nvPr/>
        </p:nvSpPr>
        <p:spPr>
          <a:xfrm>
            <a:off x="16346041" y="41723446"/>
            <a:ext cx="16025733" cy="194974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Acknowledgements</a:t>
            </a:r>
          </a:p>
          <a:p>
            <a:pPr algn="ctr"/>
            <a:r>
              <a:rPr lang="en-US" sz="2000" dirty="0" smtClean="0">
                <a:solidFill>
                  <a:schemeClr val="tx1"/>
                </a:solidFill>
              </a:rPr>
              <a:t>We are grateful for the assistance of both ship crews, NO </a:t>
            </a:r>
            <a:r>
              <a:rPr lang="en-US" sz="2000" dirty="0" err="1" smtClean="0">
                <a:solidFill>
                  <a:schemeClr val="tx1"/>
                </a:solidFill>
              </a:rPr>
              <a:t>L’Atalante</a:t>
            </a:r>
            <a:r>
              <a:rPr lang="en-US" sz="2000" dirty="0" smtClean="0">
                <a:solidFill>
                  <a:schemeClr val="tx1"/>
                </a:solidFill>
              </a:rPr>
              <a:t> and BO El Puma. This research is possible through the grants that we received from the research programs of IFREMER, </a:t>
            </a:r>
            <a:r>
              <a:rPr lang="en-US" sz="2000" dirty="0" err="1" smtClean="0">
                <a:solidFill>
                  <a:schemeClr val="tx1"/>
                </a:solidFill>
              </a:rPr>
              <a:t>CONACyT</a:t>
            </a:r>
            <a:r>
              <a:rPr lang="en-US" sz="2000" dirty="0" smtClean="0">
                <a:solidFill>
                  <a:schemeClr val="tx1"/>
                </a:solidFill>
              </a:rPr>
              <a:t>, UNAM-DGAPA-PAPPIT, UNAM-CABO, and </a:t>
            </a:r>
            <a:r>
              <a:rPr lang="es-MX" sz="2000" dirty="0" smtClean="0">
                <a:solidFill>
                  <a:schemeClr val="tx1"/>
                </a:solidFill>
              </a:rPr>
              <a:t>UNAM-Coordinación de Estudios de Posgrado</a:t>
            </a:r>
            <a:r>
              <a:rPr lang="en-US" sz="2000" dirty="0" smtClean="0">
                <a:solidFill>
                  <a:schemeClr val="tx1"/>
                </a:solidFill>
              </a:rPr>
              <a:t>. </a:t>
            </a:r>
            <a:endParaRPr lang="en-US" sz="2000" dirty="0">
              <a:solidFill>
                <a:schemeClr val="tx1"/>
              </a:solidFill>
            </a:endParaRPr>
          </a:p>
        </p:txBody>
      </p:sp>
      <p:pic>
        <p:nvPicPr>
          <p:cNvPr id="1034"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13427" y="29311010"/>
            <a:ext cx="13382468" cy="572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p:cNvSpPr/>
          <p:nvPr/>
        </p:nvSpPr>
        <p:spPr>
          <a:xfrm>
            <a:off x="16289149" y="2412605"/>
            <a:ext cx="16082625" cy="12991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2" y="1297159"/>
            <a:ext cx="16202025" cy="35791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8444" tIns="39221" rIns="78444" bIns="39221" spcCol="0" rtlCol="0" anchor="ctr"/>
          <a:lstStyle/>
          <a:p>
            <a:pPr algn="ctr"/>
            <a:endParaRPr lang="en-US"/>
          </a:p>
        </p:txBody>
      </p:sp>
      <p:sp>
        <p:nvSpPr>
          <p:cNvPr id="19" name="18 Onda"/>
          <p:cNvSpPr/>
          <p:nvPr/>
        </p:nvSpPr>
        <p:spPr>
          <a:xfrm flipH="1">
            <a:off x="225" y="4207743"/>
            <a:ext cx="16201800" cy="1640432"/>
          </a:xfrm>
          <a:prstGeom prst="wave">
            <a:avLst>
              <a:gd name="adj1" fmla="val 2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444" tIns="39221" rIns="78444" bIns="39221" spcCol="0" rtlCol="0" anchor="ctr"/>
          <a:lstStyle/>
          <a:p>
            <a:pPr algn="ctr"/>
            <a:endParaRPr lang="en-US"/>
          </a:p>
        </p:txBody>
      </p:sp>
      <p:sp>
        <p:nvSpPr>
          <p:cNvPr id="11" name="10 Rectángulo"/>
          <p:cNvSpPr/>
          <p:nvPr/>
        </p:nvSpPr>
        <p:spPr>
          <a:xfrm>
            <a:off x="56299" y="43673189"/>
            <a:ext cx="16022386" cy="488224"/>
          </a:xfrm>
          <a:prstGeom prst="rect">
            <a:avLst/>
          </a:prstGeom>
          <a:gradFill flip="none" rotWithShape="1">
            <a:gsLst>
              <a:gs pos="0">
                <a:srgbClr val="000000"/>
              </a:gs>
              <a:gs pos="50000">
                <a:srgbClr val="000000"/>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3" name="232 Rectángulo"/>
          <p:cNvSpPr/>
          <p:nvPr/>
        </p:nvSpPr>
        <p:spPr>
          <a:xfrm>
            <a:off x="15852481" y="324374"/>
            <a:ext cx="647390" cy="44285000"/>
          </a:xfrm>
          <a:prstGeom prst="rect">
            <a:avLst/>
          </a:prstGeom>
          <a:gradFill>
            <a:gsLst>
              <a:gs pos="0">
                <a:srgbClr val="000000"/>
              </a:gs>
              <a:gs pos="53000">
                <a:schemeClr val="tx2">
                  <a:lumMod val="50000"/>
                </a:schemeClr>
              </a:gs>
              <a:gs pos="100000">
                <a:schemeClr val="tx2">
                  <a:lumMod val="50000"/>
                </a:schemeClr>
              </a:gs>
            </a:gsLst>
            <a:lin ang="162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p:nvSpPr>
        <p:spPr>
          <a:xfrm>
            <a:off x="-7740" y="44277381"/>
            <a:ext cx="32374436" cy="359769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Rectángulo"/>
          <p:cNvSpPr/>
          <p:nvPr/>
        </p:nvSpPr>
        <p:spPr>
          <a:xfrm>
            <a:off x="188062" y="45041341"/>
            <a:ext cx="31952696" cy="2585323"/>
          </a:xfrm>
          <a:prstGeom prst="rect">
            <a:avLst/>
          </a:prstGeom>
          <a:noFill/>
        </p:spPr>
        <p:txBody>
          <a:bodyPr wrap="square" numCol="4" spcCol="360000">
            <a:spAutoFit/>
          </a:bodyPr>
          <a:lstStyle/>
          <a:p>
            <a:pPr marL="533400" indent="-533400" algn="just">
              <a:tabLst>
                <a:tab pos="723900" algn="l"/>
              </a:tabLst>
            </a:pPr>
            <a:r>
              <a:rPr lang="en-US" sz="1800" dirty="0"/>
              <a:t>Aragón-</a:t>
            </a:r>
            <a:r>
              <a:rPr lang="en-US" sz="1800" dirty="0" err="1"/>
              <a:t>Arreola</a:t>
            </a:r>
            <a:r>
              <a:rPr lang="en-US" sz="1800" dirty="0"/>
              <a:t>, M., </a:t>
            </a:r>
            <a:r>
              <a:rPr lang="en-US" sz="1800" dirty="0" err="1"/>
              <a:t>Morandi</a:t>
            </a:r>
            <a:r>
              <a:rPr lang="en-US" sz="1800" dirty="0"/>
              <a:t>, M., Martín-Barajas, A., Delgado-</a:t>
            </a:r>
            <a:r>
              <a:rPr lang="en-US" sz="1800" dirty="0" err="1"/>
              <a:t>Argote</a:t>
            </a:r>
            <a:r>
              <a:rPr lang="en-US" sz="1800" dirty="0"/>
              <a:t>, L., &amp; González-</a:t>
            </a:r>
            <a:r>
              <a:rPr lang="en-US" sz="1800" dirty="0" err="1"/>
              <a:t>Fernández</a:t>
            </a:r>
            <a:r>
              <a:rPr lang="en-US" sz="1800" dirty="0"/>
              <a:t>, A. (2005). Structure of the rift basins in the central Gulf of California: Kinematic implications for oblique rifting. </a:t>
            </a:r>
            <a:r>
              <a:rPr lang="en-US" sz="1800" dirty="0" err="1"/>
              <a:t>Tectonophysics</a:t>
            </a:r>
            <a:r>
              <a:rPr lang="en-US" sz="1800" dirty="0"/>
              <a:t>, 19-38.</a:t>
            </a:r>
          </a:p>
          <a:p>
            <a:pPr marL="533400" indent="-533400" algn="just">
              <a:tabLst>
                <a:tab pos="723900" algn="l"/>
              </a:tabLst>
            </a:pPr>
            <a:r>
              <a:rPr lang="en-US" sz="1800" dirty="0"/>
              <a:t>Bischoff, J., &amp; </a:t>
            </a:r>
            <a:r>
              <a:rPr lang="en-US" sz="1800" dirty="0" err="1"/>
              <a:t>Hanyey</a:t>
            </a:r>
            <a:r>
              <a:rPr lang="en-US" sz="1800" dirty="0"/>
              <a:t>, T. (1974). Tectonic elements of central part of the Gulf of California. Geological Society of America Bulletin, 85, 1893-1904.</a:t>
            </a:r>
          </a:p>
          <a:p>
            <a:pPr marL="533400" indent="-533400" algn="just">
              <a:tabLst>
                <a:tab pos="723900" algn="l"/>
              </a:tabLst>
            </a:pPr>
            <a:r>
              <a:rPr lang="en-US" sz="1800" dirty="0"/>
              <a:t>Calvert, S. E. (1966). Accumulation of Diatomaceous Silica Accumulation of Diatomaceous Silica. Geological Society of America Bulletin, 77(6), 569-596.</a:t>
            </a:r>
          </a:p>
          <a:p>
            <a:pPr marL="533400" indent="-533400" algn="just">
              <a:tabLst>
                <a:tab pos="723900" algn="l"/>
              </a:tabLst>
            </a:pPr>
            <a:r>
              <a:rPr lang="en-US" sz="1800" dirty="0"/>
              <a:t>Carranza, A., Rosales, L., </a:t>
            </a:r>
            <a:r>
              <a:rPr lang="en-US" sz="1800" dirty="0" err="1"/>
              <a:t>Aguayo</a:t>
            </a:r>
            <a:r>
              <a:rPr lang="en-US" sz="1800" dirty="0"/>
              <a:t>, J., Lozano, R. , &amp; </a:t>
            </a:r>
            <a:r>
              <a:rPr lang="en-US" sz="1800" dirty="0" err="1"/>
              <a:t>Hornelas</a:t>
            </a:r>
            <a:r>
              <a:rPr lang="en-US" sz="1800" dirty="0"/>
              <a:t>, Y. (1990). Geochemical study of hydrothermal core sediments and rocks from the Guaymas Basin, Gulf of California. Applied Geochemistry, Vol. 5, 77-82.</a:t>
            </a:r>
          </a:p>
          <a:p>
            <a:pPr marL="533400" indent="-533400" algn="just">
              <a:tabLst>
                <a:tab pos="723900" algn="l"/>
              </a:tabLst>
            </a:pPr>
            <a:r>
              <a:rPr lang="en-US" sz="1800" dirty="0" err="1"/>
              <a:t>Fenby</a:t>
            </a:r>
            <a:r>
              <a:rPr lang="en-US" sz="1800" dirty="0"/>
              <a:t>, S., &amp; </a:t>
            </a:r>
            <a:r>
              <a:rPr lang="en-US" sz="1800" dirty="0" err="1"/>
              <a:t>Gastil</a:t>
            </a:r>
            <a:r>
              <a:rPr lang="en-US" sz="1800" dirty="0"/>
              <a:t>, R. (1991). A </a:t>
            </a:r>
            <a:r>
              <a:rPr lang="en-US" sz="1800" dirty="0" err="1"/>
              <a:t>seismo</a:t>
            </a:r>
            <a:r>
              <a:rPr lang="en-US" sz="1800" dirty="0"/>
              <a:t>-tectonic map of the Gulf of California and surrounding areas. (J. S. Dauphin, Ed.) The Gulf and Peninsular Provinces of the </a:t>
            </a:r>
            <a:r>
              <a:rPr lang="en-US" sz="1800" dirty="0" err="1"/>
              <a:t>Californias</a:t>
            </a:r>
            <a:r>
              <a:rPr lang="en-US" sz="1800" dirty="0"/>
              <a:t>, 47, 79-83.</a:t>
            </a:r>
          </a:p>
          <a:p>
            <a:pPr marL="533400" indent="-533400" algn="just">
              <a:tabLst>
                <a:tab pos="723900" algn="l"/>
              </a:tabLst>
            </a:pPr>
            <a:r>
              <a:rPr lang="en-US" sz="1800" dirty="0"/>
              <a:t>Google. (</a:t>
            </a:r>
            <a:r>
              <a:rPr lang="en-US" sz="1800" dirty="0" err="1"/>
              <a:t>Enero</a:t>
            </a:r>
            <a:r>
              <a:rPr lang="en-US" sz="1800" dirty="0"/>
              <a:t> de 2011). Google Earth. California, Silicon Valley, </a:t>
            </a:r>
            <a:r>
              <a:rPr lang="en-US" sz="1800" dirty="0" err="1"/>
              <a:t>Estados</a:t>
            </a:r>
            <a:r>
              <a:rPr lang="en-US" sz="1800" dirty="0"/>
              <a:t> </a:t>
            </a:r>
            <a:r>
              <a:rPr lang="en-US" sz="1800" dirty="0" err="1"/>
              <a:t>Unidos</a:t>
            </a:r>
            <a:r>
              <a:rPr lang="en-US" sz="1800" dirty="0"/>
              <a:t>.</a:t>
            </a:r>
          </a:p>
          <a:p>
            <a:pPr marL="533400" indent="-533400" algn="just">
              <a:tabLst>
                <a:tab pos="723900" algn="l"/>
              </a:tabLst>
            </a:pPr>
            <a:r>
              <a:rPr lang="en-US" sz="1800" dirty="0"/>
              <a:t>Lonsdale , P. (1989). Geology and tectonic history of the Gulf of California. (D. </a:t>
            </a:r>
            <a:r>
              <a:rPr lang="en-US" sz="1800" dirty="0" err="1"/>
              <a:t>Hussong</a:t>
            </a:r>
            <a:r>
              <a:rPr lang="en-US" sz="1800" dirty="0"/>
              <a:t>, E. Winterer, &amp; R. Decker, Edits.) The Eastern Pacific Ocean and Hawaii (The Geology of North America, N), 499-521.</a:t>
            </a:r>
          </a:p>
          <a:p>
            <a:pPr marL="533400" indent="-533400" algn="just">
              <a:tabLst>
                <a:tab pos="723900" algn="l"/>
              </a:tabLst>
            </a:pPr>
            <a:r>
              <a:rPr lang="en-US" sz="1800" dirty="0"/>
              <a:t>Lonsdale, P. (July de 1985). A Transform Continental Margin Rich in Hydrocarbons, Gulf of </a:t>
            </a:r>
            <a:r>
              <a:rPr lang="en-US" sz="1800" dirty="0" err="1"/>
              <a:t>Californial</a:t>
            </a:r>
            <a:r>
              <a:rPr lang="en-US" sz="1800" dirty="0"/>
              <a:t>. The American Association or Petroleum Geologists Bulletin, 69(7), 22+0-1180.</a:t>
            </a:r>
          </a:p>
          <a:p>
            <a:pPr marL="533400" indent="-533400" algn="just">
              <a:tabLst>
                <a:tab pos="723900" algn="l"/>
              </a:tabLst>
            </a:pPr>
            <a:r>
              <a:rPr lang="en-US" sz="1800" dirty="0" err="1"/>
              <a:t>Paull</a:t>
            </a:r>
            <a:r>
              <a:rPr lang="en-US" sz="1800" dirty="0"/>
              <a:t>, C. K., </a:t>
            </a:r>
            <a:r>
              <a:rPr lang="en-US" sz="1800" dirty="0" err="1"/>
              <a:t>Usler</a:t>
            </a:r>
            <a:r>
              <a:rPr lang="en-US" sz="1800" dirty="0"/>
              <a:t>, W., </a:t>
            </a:r>
            <a:r>
              <a:rPr lang="en-US" sz="1800" dirty="0" err="1"/>
              <a:t>Peltzer</a:t>
            </a:r>
            <a:r>
              <a:rPr lang="en-US" sz="1800" dirty="0"/>
              <a:t>, E. T., Brewer, P. G., </a:t>
            </a:r>
            <a:r>
              <a:rPr lang="en-US" sz="1800" dirty="0" err="1"/>
              <a:t>Keaten</a:t>
            </a:r>
            <a:r>
              <a:rPr lang="en-US" sz="1800" dirty="0"/>
              <a:t>, R., Mitts, P. J., y </a:t>
            </a:r>
            <a:r>
              <a:rPr lang="en-US" sz="1800" dirty="0" err="1"/>
              <a:t>otros</a:t>
            </a:r>
            <a:r>
              <a:rPr lang="en-US" sz="1800" dirty="0"/>
              <a:t>. (2007). </a:t>
            </a:r>
            <a:r>
              <a:rPr lang="en-US" sz="1800" dirty="0" err="1"/>
              <a:t>Authigenic</a:t>
            </a:r>
            <a:r>
              <a:rPr lang="en-US" sz="1800" dirty="0"/>
              <a:t> carbon entombed in methane-soaked sediments from the northeastern transform margin of the Guaymas Basin, Gulf of California. Deep-Sea Research II, 1240-1267.</a:t>
            </a:r>
          </a:p>
          <a:p>
            <a:pPr marL="533400" indent="-533400" algn="just">
              <a:tabLst>
                <a:tab pos="723900" algn="l"/>
              </a:tabLst>
            </a:pPr>
            <a:r>
              <a:rPr lang="en-US" sz="1800" dirty="0"/>
              <a:t>Ryan, W. B., &amp; et al. (2009). </a:t>
            </a:r>
            <a:r>
              <a:rPr lang="en-US" sz="1800" dirty="0" err="1"/>
              <a:t>GeoMapApp</a:t>
            </a:r>
            <a:r>
              <a:rPr lang="en-US" sz="1800" dirty="0"/>
              <a:t>. Global Multi-Resolution Topography synthesis </a:t>
            </a:r>
            <a:r>
              <a:rPr lang="en-US" sz="1800" dirty="0" err="1"/>
              <a:t>Geochem</a:t>
            </a:r>
            <a:r>
              <a:rPr lang="en-US" sz="1800" dirty="0"/>
              <a:t>. </a:t>
            </a:r>
            <a:r>
              <a:rPr lang="en-US" sz="1800" dirty="0" err="1"/>
              <a:t>Geophys</a:t>
            </a:r>
            <a:r>
              <a:rPr lang="en-US" sz="1800" dirty="0"/>
              <a:t>. </a:t>
            </a:r>
            <a:r>
              <a:rPr lang="en-US" sz="1800" dirty="0" err="1"/>
              <a:t>Geosyst</a:t>
            </a:r>
            <a:r>
              <a:rPr lang="en-US" sz="1800" dirty="0"/>
              <a:t>. 10. (M. G. System, Ed.) United States.</a:t>
            </a:r>
          </a:p>
          <a:p>
            <a:pPr marL="533400" indent="-533400" algn="just">
              <a:tabLst>
                <a:tab pos="723900" algn="l"/>
              </a:tabLst>
            </a:pPr>
            <a:r>
              <a:rPr lang="en-US" sz="1800" dirty="0"/>
              <a:t>Schrader, H. (1979). DIATOM BIOSTRATIGRAPHY AND LAMINATED DIATOMACEOUS SEDIMENTS FROM DIATOM BIOSTRATIGRAPHY AND LAMINATED DIATOMACEOUS SEDIMENTS FROM. En D. G. </a:t>
            </a:r>
            <a:r>
              <a:rPr lang="en-US" sz="1800" dirty="0" err="1"/>
              <a:t>Curray</a:t>
            </a:r>
            <a:r>
              <a:rPr lang="en-US" sz="1800" dirty="0"/>
              <a:t>, Initial reports of the Deep Sea (Vol. 64, </a:t>
            </a:r>
            <a:r>
              <a:rPr lang="en-US" sz="1800" dirty="0" err="1"/>
              <a:t>págs</a:t>
            </a:r>
            <a:r>
              <a:rPr lang="en-US" sz="1800" dirty="0"/>
              <a:t>. 973-981).</a:t>
            </a:r>
          </a:p>
          <a:p>
            <a:pPr marL="533400" indent="-533400" algn="just">
              <a:tabLst>
                <a:tab pos="723900" algn="l"/>
              </a:tabLst>
            </a:pPr>
            <a:r>
              <a:rPr lang="en-US" sz="1800" dirty="0" err="1"/>
              <a:t>Simoneit</a:t>
            </a:r>
            <a:r>
              <a:rPr lang="en-US" sz="1800" dirty="0"/>
              <a:t>, B., Lonsdale, P., &amp; Edmond, J. (1990). Deep-water hydrocarbon seeps in Guaymas Basin, Gulf of California. Applied Geochemistry, Vol.5, 41-49.</a:t>
            </a:r>
          </a:p>
          <a:p>
            <a:pPr marL="533400" indent="-533400" algn="just">
              <a:tabLst>
                <a:tab pos="723900" algn="l"/>
              </a:tabLst>
            </a:pPr>
            <a:r>
              <a:rPr lang="en-US" sz="1800" dirty="0"/>
              <a:t>Stock, J. M. (1989). Pre-Pliocene extension around the Gulf of California and the transfer of Baja California to the Pacific plate. Tectonics, 8, 99-115.</a:t>
            </a:r>
          </a:p>
          <a:p>
            <a:pPr marL="533400" indent="-533400" algn="just">
              <a:tabLst>
                <a:tab pos="723900" algn="l"/>
              </a:tabLst>
            </a:pPr>
            <a:endParaRPr lang="en-US" sz="1800" dirty="0" err="1"/>
          </a:p>
        </p:txBody>
      </p:sp>
      <p:grpSp>
        <p:nvGrpSpPr>
          <p:cNvPr id="37" name="36 Grupo"/>
          <p:cNvGrpSpPr/>
          <p:nvPr/>
        </p:nvGrpSpPr>
        <p:grpSpPr>
          <a:xfrm>
            <a:off x="47213" y="17246253"/>
            <a:ext cx="6073692" cy="1080000"/>
            <a:chOff x="47213" y="18625974"/>
            <a:chExt cx="6073692" cy="1080000"/>
          </a:xfrm>
        </p:grpSpPr>
        <p:sp>
          <p:nvSpPr>
            <p:cNvPr id="32" name="31 Elipse"/>
            <p:cNvSpPr/>
            <p:nvPr/>
          </p:nvSpPr>
          <p:spPr>
            <a:xfrm>
              <a:off x="5040905" y="18625974"/>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237 Rectángulo"/>
            <p:cNvSpPr/>
            <p:nvPr/>
          </p:nvSpPr>
          <p:spPr>
            <a:xfrm>
              <a:off x="47213" y="18625974"/>
              <a:ext cx="5523869" cy="1080000"/>
            </a:xfrm>
            <a:prstGeom prst="rect">
              <a:avLst/>
            </a:prstGeom>
            <a:gradFill flip="none" rotWithShape="1">
              <a:gsLst>
                <a:gs pos="0">
                  <a:srgbClr val="000000"/>
                </a:gs>
                <a:gs pos="53000">
                  <a:schemeClr val="tx2">
                    <a:lumMod val="50000"/>
                  </a:schemeClr>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Regional Geologic Setting</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260" name="259 Onda"/>
          <p:cNvSpPr/>
          <p:nvPr/>
        </p:nvSpPr>
        <p:spPr>
          <a:xfrm flipH="1">
            <a:off x="-37874" y="43328901"/>
            <a:ext cx="32441923" cy="1640432"/>
          </a:xfrm>
          <a:prstGeom prst="wave">
            <a:avLst>
              <a:gd name="adj1" fmla="val 20000"/>
              <a:gd name="adj2" fmla="val 0"/>
            </a:avLst>
          </a:prstGeom>
          <a:gradFill flip="none" rotWithShape="1">
            <a:gsLst>
              <a:gs pos="0">
                <a:srgbClr val="000000"/>
              </a:gs>
              <a:gs pos="50000">
                <a:srgbClr val="000000"/>
              </a:gs>
              <a:gs pos="100000">
                <a:schemeClr val="tx2">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8444" tIns="39221" rIns="78444" bIns="39221" spcCol="0" rtlCol="0" anchor="ctr"/>
          <a:lstStyle/>
          <a:p>
            <a:pPr algn="ctr"/>
            <a:endParaRPr lang="en-US"/>
          </a:p>
        </p:txBody>
      </p:sp>
      <p:sp>
        <p:nvSpPr>
          <p:cNvPr id="237" name="236 Elipse"/>
          <p:cNvSpPr/>
          <p:nvPr/>
        </p:nvSpPr>
        <p:spPr>
          <a:xfrm>
            <a:off x="15256440" y="47396434"/>
            <a:ext cx="1834887" cy="95727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Rectángulo"/>
          <p:cNvSpPr/>
          <p:nvPr/>
        </p:nvSpPr>
        <p:spPr>
          <a:xfrm>
            <a:off x="547689" y="39358155"/>
            <a:ext cx="15079493" cy="533130"/>
          </a:xfrm>
          <a:prstGeom prst="rect">
            <a:avLst/>
          </a:prstGeom>
          <a:solidFill>
            <a:schemeClr val="accent6">
              <a:lumMod val="75000"/>
              <a:alpha val="58000"/>
            </a:schemeClr>
          </a:solidFill>
          <a:ln>
            <a:solidFill>
              <a:schemeClr val="bg1"/>
            </a:solid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r"/>
            <a:r>
              <a:rPr lang="en-US" sz="1600" b="1" dirty="0" smtClean="0">
                <a:solidFill>
                  <a:sysClr val="windowText" lastClr="000000"/>
                </a:solidFill>
                <a:latin typeface="Arial" pitchFamily="34" charset="0"/>
                <a:cs typeface="Arial" pitchFamily="34" charset="0"/>
              </a:rPr>
              <a:t>PROCESSING 		</a:t>
            </a:r>
            <a:endParaRPr lang="en-US" sz="1600" b="1" dirty="0">
              <a:solidFill>
                <a:sysClr val="windowText" lastClr="000000"/>
              </a:solidFill>
              <a:latin typeface="Arial" pitchFamily="34" charset="0"/>
              <a:cs typeface="Arial" pitchFamily="34" charset="0"/>
            </a:endParaRPr>
          </a:p>
        </p:txBody>
      </p:sp>
      <p:cxnSp>
        <p:nvCxnSpPr>
          <p:cNvPr id="3" name="2 Conector angular"/>
          <p:cNvCxnSpPr/>
          <p:nvPr/>
        </p:nvCxnSpPr>
        <p:spPr>
          <a:xfrm>
            <a:off x="7562287" y="36583816"/>
            <a:ext cx="1290383" cy="66526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 name="3 Onda"/>
          <p:cNvSpPr/>
          <p:nvPr/>
        </p:nvSpPr>
        <p:spPr>
          <a:xfrm>
            <a:off x="-37873" y="-36914"/>
            <a:ext cx="32404568" cy="3748697"/>
          </a:xfrm>
          <a:custGeom>
            <a:avLst/>
            <a:gdLst>
              <a:gd name="connsiteX0" fmla="*/ 0 w 33699969"/>
              <a:gd name="connsiteY0" fmla="*/ 995406 h 6785317"/>
              <a:gd name="connsiteX1" fmla="*/ 33699969 w 33699969"/>
              <a:gd name="connsiteY1" fmla="*/ 995406 h 6785317"/>
              <a:gd name="connsiteX2" fmla="*/ 33699969 w 33699969"/>
              <a:gd name="connsiteY2" fmla="*/ 5789911 h 6785317"/>
              <a:gd name="connsiteX3" fmla="*/ 0 w 33699969"/>
              <a:gd name="connsiteY3" fmla="*/ 5789911 h 6785317"/>
              <a:gd name="connsiteX4" fmla="*/ 0 w 33699969"/>
              <a:gd name="connsiteY4" fmla="*/ 995406 h 6785317"/>
              <a:gd name="connsiteX0" fmla="*/ 0 w 33699969"/>
              <a:gd name="connsiteY0" fmla="*/ 2286000 h 5752334"/>
              <a:gd name="connsiteX1" fmla="*/ 33699969 w 33699969"/>
              <a:gd name="connsiteY1" fmla="*/ 0 h 5752334"/>
              <a:gd name="connsiteX2" fmla="*/ 33699969 w 33699969"/>
              <a:gd name="connsiteY2" fmla="*/ 4794505 h 5752334"/>
              <a:gd name="connsiteX3" fmla="*/ 0 w 33699969"/>
              <a:gd name="connsiteY3" fmla="*/ 4794505 h 5752334"/>
              <a:gd name="connsiteX4" fmla="*/ 0 w 33699969"/>
              <a:gd name="connsiteY4" fmla="*/ 2286000 h 5752334"/>
              <a:gd name="connsiteX0" fmla="*/ 0 w 33699969"/>
              <a:gd name="connsiteY0" fmla="*/ 966686 h 4433020"/>
              <a:gd name="connsiteX1" fmla="*/ 32366468 w 33699969"/>
              <a:gd name="connsiteY1" fmla="*/ 890486 h 4433020"/>
              <a:gd name="connsiteX2" fmla="*/ 33699969 w 33699969"/>
              <a:gd name="connsiteY2" fmla="*/ 3475191 h 4433020"/>
              <a:gd name="connsiteX3" fmla="*/ 0 w 33699969"/>
              <a:gd name="connsiteY3" fmla="*/ 3475191 h 4433020"/>
              <a:gd name="connsiteX4" fmla="*/ 0 w 33699969"/>
              <a:gd name="connsiteY4" fmla="*/ 966686 h 4433020"/>
              <a:gd name="connsiteX0" fmla="*/ 0 w 32366468"/>
              <a:gd name="connsiteY0" fmla="*/ 966686 h 5252984"/>
              <a:gd name="connsiteX1" fmla="*/ 32366468 w 32366468"/>
              <a:gd name="connsiteY1" fmla="*/ 890486 h 5252984"/>
              <a:gd name="connsiteX2" fmla="*/ 32366468 w 32366468"/>
              <a:gd name="connsiteY2" fmla="*/ 4389591 h 5252984"/>
              <a:gd name="connsiteX3" fmla="*/ 0 w 32366468"/>
              <a:gd name="connsiteY3" fmla="*/ 3475191 h 5252984"/>
              <a:gd name="connsiteX4" fmla="*/ 0 w 32366468"/>
              <a:gd name="connsiteY4" fmla="*/ 966686 h 5252984"/>
              <a:gd name="connsiteX0" fmla="*/ 0 w 32366468"/>
              <a:gd name="connsiteY0" fmla="*/ 966686 h 4601083"/>
              <a:gd name="connsiteX1" fmla="*/ 32366468 w 32366468"/>
              <a:gd name="connsiteY1" fmla="*/ 890486 h 4601083"/>
              <a:gd name="connsiteX2" fmla="*/ 32366468 w 32366468"/>
              <a:gd name="connsiteY2" fmla="*/ 4389591 h 4601083"/>
              <a:gd name="connsiteX3" fmla="*/ 0 w 32366468"/>
              <a:gd name="connsiteY3" fmla="*/ 3475191 h 4601083"/>
              <a:gd name="connsiteX4" fmla="*/ 0 w 32366468"/>
              <a:gd name="connsiteY4" fmla="*/ 966686 h 4601083"/>
              <a:gd name="connsiteX0" fmla="*/ 0 w 32366468"/>
              <a:gd name="connsiteY0" fmla="*/ 76200 h 3710597"/>
              <a:gd name="connsiteX1" fmla="*/ 32366468 w 32366468"/>
              <a:gd name="connsiteY1" fmla="*/ 0 h 3710597"/>
              <a:gd name="connsiteX2" fmla="*/ 32366468 w 32366468"/>
              <a:gd name="connsiteY2" fmla="*/ 3499105 h 3710597"/>
              <a:gd name="connsiteX3" fmla="*/ 0 w 32366468"/>
              <a:gd name="connsiteY3" fmla="*/ 2584705 h 3710597"/>
              <a:gd name="connsiteX4" fmla="*/ 0 w 32366468"/>
              <a:gd name="connsiteY4" fmla="*/ 76200 h 3710597"/>
              <a:gd name="connsiteX0" fmla="*/ 0 w 32404568"/>
              <a:gd name="connsiteY0" fmla="*/ 0 h 3748697"/>
              <a:gd name="connsiteX1" fmla="*/ 32404568 w 32404568"/>
              <a:gd name="connsiteY1" fmla="*/ 38100 h 3748697"/>
              <a:gd name="connsiteX2" fmla="*/ 32404568 w 32404568"/>
              <a:gd name="connsiteY2" fmla="*/ 3537205 h 3748697"/>
              <a:gd name="connsiteX3" fmla="*/ 38100 w 32404568"/>
              <a:gd name="connsiteY3" fmla="*/ 2622805 h 3748697"/>
              <a:gd name="connsiteX4" fmla="*/ 0 w 32404568"/>
              <a:gd name="connsiteY4" fmla="*/ 0 h 3748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4568" h="3748697">
                <a:moveTo>
                  <a:pt x="0" y="0"/>
                </a:moveTo>
                <a:lnTo>
                  <a:pt x="32404568" y="38100"/>
                </a:lnTo>
                <a:lnTo>
                  <a:pt x="32404568" y="3537205"/>
                </a:lnTo>
                <a:cubicBezTo>
                  <a:pt x="18466144" y="4874025"/>
                  <a:pt x="11271423" y="-695215"/>
                  <a:pt x="38100" y="2622805"/>
                </a:cubicBez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444" tIns="39221" rIns="78444" bIns="39221" spcCol="0" rtlCol="0" anchor="ctr"/>
          <a:lstStyle/>
          <a:p>
            <a:pPr algn="ctr"/>
            <a:endParaRPr lang="en-US"/>
          </a:p>
        </p:txBody>
      </p:sp>
      <p:sp>
        <p:nvSpPr>
          <p:cNvPr id="7" name="6 Rectángulo"/>
          <p:cNvSpPr/>
          <p:nvPr/>
        </p:nvSpPr>
        <p:spPr>
          <a:xfrm>
            <a:off x="666416" y="585122"/>
            <a:ext cx="23584513" cy="817872"/>
          </a:xfrm>
          <a:prstGeom prst="rect">
            <a:avLst/>
          </a:prstGeom>
        </p:spPr>
        <p:txBody>
          <a:bodyPr wrap="none" lIns="78444" tIns="39221" rIns="78444" bIns="39221">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COLD SEEPS IN THE SONORA MARGIN BASIN AT GUAYMAS </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BASIN</a:t>
            </a: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GULF OF CALIFORNIA, MEXICO</a:t>
            </a:r>
          </a:p>
        </p:txBody>
      </p:sp>
      <p:sp>
        <p:nvSpPr>
          <p:cNvPr id="13" name="12 Rectángulo"/>
          <p:cNvSpPr/>
          <p:nvPr/>
        </p:nvSpPr>
        <p:spPr>
          <a:xfrm>
            <a:off x="144241" y="1836541"/>
            <a:ext cx="15390000" cy="2233644"/>
          </a:xfrm>
          <a:prstGeom prst="rect">
            <a:avLst/>
          </a:prstGeom>
        </p:spPr>
        <p:txBody>
          <a:bodyPr lIns="78444" tIns="39221" rIns="78444" bIns="39221">
            <a:spAutoFit/>
          </a:bodyPr>
          <a:lstStyle/>
          <a:p>
            <a:pPr algn="ctr"/>
            <a:r>
              <a:rPr lang="en-US" sz="2000" b="1" dirty="0" smtClean="0"/>
              <a:t>FIGUEROA-ALBORNOZ, Leonardo</a:t>
            </a:r>
            <a:r>
              <a:rPr lang="en-US" sz="2000" baseline="30000" dirty="0" smtClean="0"/>
              <a:t>1,2 </a:t>
            </a:r>
            <a:r>
              <a:rPr lang="en-US" sz="2000" dirty="0" smtClean="0"/>
              <a:t>[</a:t>
            </a:r>
            <a:r>
              <a:rPr lang="en-US" sz="2000" b="1" dirty="0" smtClean="0"/>
              <a:t>leonardo@geofisica.unam.mx</a:t>
            </a:r>
            <a:r>
              <a:rPr lang="en-US" sz="2000" dirty="0" smtClean="0"/>
              <a:t>]</a:t>
            </a:r>
          </a:p>
          <a:p>
            <a:pPr algn="ctr"/>
            <a:r>
              <a:rPr lang="en-US" sz="2000" dirty="0" smtClean="0"/>
              <a:t> MORTERA-GUTIERREZ, Carlos A.</a:t>
            </a:r>
            <a:r>
              <a:rPr lang="en-US" sz="2000" baseline="30000" dirty="0" smtClean="0"/>
              <a:t>2</a:t>
            </a:r>
            <a:r>
              <a:rPr lang="en-US" sz="2000" dirty="0" smtClean="0"/>
              <a:t>, ESCOBAR-BRIONES, Elva</a:t>
            </a:r>
            <a:r>
              <a:rPr lang="en-US" sz="2000" baseline="30000" dirty="0" smtClean="0"/>
              <a:t>3</a:t>
            </a:r>
            <a:r>
              <a:rPr lang="en-US" sz="2000" dirty="0" smtClean="0"/>
              <a:t>, </a:t>
            </a:r>
          </a:p>
          <a:p>
            <a:pPr algn="ctr"/>
            <a:r>
              <a:rPr lang="en-US" sz="2000" dirty="0" smtClean="0"/>
              <a:t>GODFROY, Anne</a:t>
            </a:r>
            <a:r>
              <a:rPr lang="en-US" sz="2000" baseline="30000" dirty="0" smtClean="0"/>
              <a:t>4</a:t>
            </a:r>
            <a:r>
              <a:rPr lang="en-US" sz="2000" dirty="0" smtClean="0"/>
              <a:t>, BANDY, William L.</a:t>
            </a:r>
            <a:r>
              <a:rPr lang="en-US" sz="2000" baseline="30000" dirty="0" smtClean="0"/>
              <a:t>2</a:t>
            </a:r>
            <a:r>
              <a:rPr lang="en-US" sz="2000" dirty="0" smtClean="0"/>
              <a:t>, PONCE, Francisco</a:t>
            </a:r>
            <a:r>
              <a:rPr lang="en-US" sz="2000" baseline="30000" dirty="0" smtClean="0"/>
              <a:t>2</a:t>
            </a:r>
            <a:r>
              <a:rPr lang="en-US" sz="2000" dirty="0" smtClean="0"/>
              <a:t>, TARAN, Yuri A.</a:t>
            </a:r>
            <a:r>
              <a:rPr lang="en-US" sz="2000" baseline="30000" dirty="0" smtClean="0"/>
              <a:t>2</a:t>
            </a:r>
            <a:r>
              <a:rPr lang="en-US" sz="2000" dirty="0" smtClean="0"/>
              <a:t>, and BERNARD, Rubén A.</a:t>
            </a:r>
            <a:r>
              <a:rPr lang="en-US" sz="2000" baseline="30000" dirty="0" smtClean="0"/>
              <a:t>2</a:t>
            </a:r>
            <a:r>
              <a:rPr lang="en-US" sz="2000" dirty="0" smtClean="0"/>
              <a:t>, </a:t>
            </a:r>
          </a:p>
          <a:p>
            <a:pPr marL="457200" indent="-457200" algn="ctr">
              <a:buAutoNum type="arabicParenBoth"/>
            </a:pPr>
            <a:r>
              <a:rPr lang="en-US" sz="2000" dirty="0" err="1" smtClean="0"/>
              <a:t>Posgrado</a:t>
            </a:r>
            <a:r>
              <a:rPr lang="en-US" sz="2000" dirty="0" smtClean="0"/>
              <a:t> en </a:t>
            </a:r>
            <a:r>
              <a:rPr lang="en-US" sz="2000" dirty="0" err="1" smtClean="0"/>
              <a:t>Ciencias</a:t>
            </a:r>
            <a:r>
              <a:rPr lang="en-US" sz="2000" dirty="0" smtClean="0"/>
              <a:t> del Mar y Limnología, </a:t>
            </a:r>
            <a:r>
              <a:rPr lang="en-US" sz="2000" dirty="0" err="1" smtClean="0"/>
              <a:t>Instituto</a:t>
            </a:r>
            <a:r>
              <a:rPr lang="en-US" sz="2000" dirty="0" smtClean="0"/>
              <a:t> de </a:t>
            </a:r>
            <a:r>
              <a:rPr lang="en-US" sz="2000" dirty="0" err="1" smtClean="0"/>
              <a:t>Geofísica</a:t>
            </a:r>
            <a:r>
              <a:rPr lang="en-US" sz="2000" dirty="0" smtClean="0"/>
              <a:t>, Universidad </a:t>
            </a:r>
            <a:r>
              <a:rPr lang="en-US" sz="2000" dirty="0" err="1" smtClean="0"/>
              <a:t>Nacional</a:t>
            </a:r>
            <a:r>
              <a:rPr lang="en-US" sz="2000" dirty="0" smtClean="0"/>
              <a:t> </a:t>
            </a:r>
            <a:r>
              <a:rPr lang="en-US" sz="2000" dirty="0" err="1" smtClean="0"/>
              <a:t>Autónoma</a:t>
            </a:r>
            <a:r>
              <a:rPr lang="en-US" sz="2000" dirty="0" smtClean="0"/>
              <a:t> de México, </a:t>
            </a:r>
            <a:r>
              <a:rPr lang="en-US" sz="2000" dirty="0" err="1" smtClean="0"/>
              <a:t>Coyoacán</a:t>
            </a:r>
            <a:r>
              <a:rPr lang="en-US" sz="2000" dirty="0" smtClean="0"/>
              <a:t>, DF, 04510, México</a:t>
            </a:r>
          </a:p>
          <a:p>
            <a:pPr marL="457200" indent="-457200" algn="ctr"/>
            <a:r>
              <a:rPr lang="en-US" sz="2000" dirty="0" smtClean="0"/>
              <a:t> (2) </a:t>
            </a:r>
            <a:r>
              <a:rPr lang="en-US" sz="2000" dirty="0" err="1" smtClean="0"/>
              <a:t>Instituto</a:t>
            </a:r>
            <a:r>
              <a:rPr lang="en-US" sz="2000" dirty="0" smtClean="0"/>
              <a:t> de </a:t>
            </a:r>
            <a:r>
              <a:rPr lang="en-US" sz="2000" dirty="0" err="1" smtClean="0"/>
              <a:t>Geofísica</a:t>
            </a:r>
            <a:r>
              <a:rPr lang="en-US" sz="2000" dirty="0" smtClean="0"/>
              <a:t>, Universidad </a:t>
            </a:r>
            <a:r>
              <a:rPr lang="en-US" sz="2000" dirty="0" err="1" smtClean="0"/>
              <a:t>Nacional</a:t>
            </a:r>
            <a:r>
              <a:rPr lang="en-US" sz="2000" dirty="0" smtClean="0"/>
              <a:t> </a:t>
            </a:r>
            <a:r>
              <a:rPr lang="en-US" sz="2000" dirty="0" err="1" smtClean="0"/>
              <a:t>Autónoma</a:t>
            </a:r>
            <a:r>
              <a:rPr lang="en-US" sz="2000" dirty="0" smtClean="0"/>
              <a:t> de México, </a:t>
            </a:r>
            <a:r>
              <a:rPr lang="en-US" sz="2000" dirty="0" err="1" smtClean="0"/>
              <a:t>Coyoacán</a:t>
            </a:r>
            <a:r>
              <a:rPr lang="en-US" sz="2000" dirty="0" smtClean="0"/>
              <a:t>, DF, 04510, México, </a:t>
            </a:r>
          </a:p>
          <a:p>
            <a:pPr marL="457200" indent="-457200" algn="ctr"/>
            <a:r>
              <a:rPr lang="en-US" sz="2000" dirty="0" smtClean="0"/>
              <a:t>(3) </a:t>
            </a:r>
            <a:r>
              <a:rPr lang="en-US" sz="2000" dirty="0" err="1" smtClean="0"/>
              <a:t>Instituto</a:t>
            </a:r>
            <a:r>
              <a:rPr lang="en-US" sz="2000" dirty="0" smtClean="0"/>
              <a:t> de </a:t>
            </a:r>
            <a:r>
              <a:rPr lang="en-US" sz="2000" dirty="0" err="1" smtClean="0"/>
              <a:t>Ciencias</a:t>
            </a:r>
            <a:r>
              <a:rPr lang="en-US" sz="2000" dirty="0" smtClean="0"/>
              <a:t> del Mar y Limnología, Universidad </a:t>
            </a:r>
            <a:r>
              <a:rPr lang="en-US" sz="2000" dirty="0" err="1" smtClean="0"/>
              <a:t>Nacional</a:t>
            </a:r>
            <a:r>
              <a:rPr lang="en-US" sz="2000" dirty="0" smtClean="0"/>
              <a:t> </a:t>
            </a:r>
            <a:r>
              <a:rPr lang="en-US" sz="2000" dirty="0" err="1" smtClean="0"/>
              <a:t>Autónoma</a:t>
            </a:r>
            <a:r>
              <a:rPr lang="en-US" sz="2000" dirty="0" smtClean="0"/>
              <a:t> de México, </a:t>
            </a:r>
            <a:r>
              <a:rPr lang="en-US" sz="2000" dirty="0" err="1" smtClean="0"/>
              <a:t>Coyoacán</a:t>
            </a:r>
            <a:r>
              <a:rPr lang="en-US" sz="2000" dirty="0" smtClean="0"/>
              <a:t>, DF, 04510,México, y</a:t>
            </a:r>
          </a:p>
          <a:p>
            <a:pPr marL="457200" indent="-457200" algn="ctr"/>
            <a:r>
              <a:rPr lang="en-US" sz="2000" dirty="0" smtClean="0"/>
              <a:t>(4) Laboratorio de </a:t>
            </a:r>
            <a:r>
              <a:rPr lang="en-US" sz="2000" dirty="0" err="1" smtClean="0"/>
              <a:t>Microbiologie</a:t>
            </a:r>
            <a:r>
              <a:rPr lang="en-US" sz="2000" dirty="0" smtClean="0"/>
              <a:t> des </a:t>
            </a:r>
            <a:r>
              <a:rPr lang="en-US" sz="2000" dirty="0" err="1" smtClean="0"/>
              <a:t>Environnements</a:t>
            </a:r>
            <a:r>
              <a:rPr lang="en-US" sz="2000" dirty="0" smtClean="0"/>
              <a:t> </a:t>
            </a:r>
            <a:r>
              <a:rPr lang="en-US" sz="2000" dirty="0" err="1" smtClean="0"/>
              <a:t>Extrêmes</a:t>
            </a:r>
            <a:r>
              <a:rPr lang="en-US" sz="2000" dirty="0" smtClean="0"/>
              <a:t>, IFREMER, </a:t>
            </a:r>
            <a:r>
              <a:rPr lang="en-US" sz="2000" dirty="0" err="1" smtClean="0"/>
              <a:t>Plouzane</a:t>
            </a:r>
            <a:r>
              <a:rPr lang="en-US" sz="2000" dirty="0" smtClean="0"/>
              <a:t>, 29280, France, </a:t>
            </a:r>
            <a:endParaRPr lang="en-US" sz="2000" dirty="0"/>
          </a:p>
        </p:txBody>
      </p:sp>
      <p:sp>
        <p:nvSpPr>
          <p:cNvPr id="14" name="13 Rectángulo"/>
          <p:cNvSpPr/>
          <p:nvPr/>
        </p:nvSpPr>
        <p:spPr>
          <a:xfrm>
            <a:off x="360265" y="5580957"/>
            <a:ext cx="15390000" cy="4548757"/>
          </a:xfrm>
          <a:prstGeom prst="rect">
            <a:avLst/>
          </a:prstGeom>
        </p:spPr>
        <p:txBody>
          <a:bodyPr wrap="square" lIns="78444" tIns="39221" rIns="78444" bIns="39221" numCol="2" spcCol="540000">
            <a:spAutoFit/>
          </a:bodyPr>
          <a:lstStyle/>
          <a:p>
            <a:pPr algn="just"/>
            <a:endParaRPr lang="en-US" sz="2000" dirty="0" smtClean="0"/>
          </a:p>
          <a:p>
            <a:pPr algn="just"/>
            <a:r>
              <a:rPr lang="en-US" sz="2000" dirty="0" smtClean="0"/>
              <a:t>The Guaymas Basin is a tectonically active zone, as part of the Gulf of California Transtensional System, which accommodates the accretion of new oceanic crust along an overlapping center with two long grabens at its sides, referred as: Northern Rift and Southern Rift. The NE end of the Northern Rift is intercept by the SE segment of the Guaymas Transform Fault which has a deep pull-apart basin parallel to the Sonora Margin. There are many studies on the hydrothermal activity within the rift basins, because of its biological and magmatic process taking place there, although there has been few studies on the nature of cold seeps within the Sonora Margin Basin. On 2010, a research cruise, BIG10, on board the research vessel </a:t>
            </a:r>
            <a:r>
              <a:rPr lang="en-US" sz="2000" i="1" dirty="0" smtClean="0"/>
              <a:t>NO</a:t>
            </a:r>
            <a:r>
              <a:rPr lang="en-US" sz="2000" dirty="0" smtClean="0"/>
              <a:t> </a:t>
            </a:r>
            <a:r>
              <a:rPr lang="en-US" sz="2000" i="1" dirty="0" smtClean="0"/>
              <a:t>L'ATALANTE</a:t>
            </a:r>
            <a:r>
              <a:rPr lang="en-US" sz="2000" dirty="0" smtClean="0"/>
              <a:t> imaged several continuous plumes of bubbles in the water column within the Sonora Margin Basin. The images of these cold seeps at the Sonora Margin were recorded with the EM122 multi-beam echo-sounder on board the </a:t>
            </a:r>
            <a:r>
              <a:rPr lang="en-US" sz="2000" i="1" dirty="0" smtClean="0"/>
              <a:t>N/O</a:t>
            </a:r>
            <a:r>
              <a:rPr lang="en-US" sz="2000" dirty="0" smtClean="0"/>
              <a:t> </a:t>
            </a:r>
            <a:r>
              <a:rPr lang="en-US" sz="2000" i="1" dirty="0" smtClean="0"/>
              <a:t>L'ATALANT, </a:t>
            </a:r>
            <a:r>
              <a:rPr lang="en-US" sz="2000" dirty="0" smtClean="0"/>
              <a:t>and are used to locate and characterize some of their physical parameters. These images are correlated within the multi-beam bathymetry map that was gathered using the EM300 multi-beam echo-sounder during the research cruise, GUAYRIV10, on board the </a:t>
            </a:r>
            <a:r>
              <a:rPr lang="en-US" sz="2000" i="1" dirty="0" smtClean="0"/>
              <a:t>B/O</a:t>
            </a:r>
            <a:r>
              <a:rPr lang="en-US" sz="2000" dirty="0" smtClean="0"/>
              <a:t> </a:t>
            </a:r>
            <a:r>
              <a:rPr lang="en-US" sz="2000" i="1" dirty="0" smtClean="0"/>
              <a:t>EL PUMA</a:t>
            </a:r>
            <a:r>
              <a:rPr lang="en-US" sz="2000" dirty="0" smtClean="0"/>
              <a:t> on 2010. Also 16 high-resolution seismic profiles across the basin were recorded with the TOPAS PS18 sub-bottom profiler on board the </a:t>
            </a:r>
            <a:r>
              <a:rPr lang="en-US" sz="2000" i="1" dirty="0" smtClean="0"/>
              <a:t>B/O</a:t>
            </a:r>
            <a:r>
              <a:rPr lang="en-US" sz="2000" dirty="0" smtClean="0"/>
              <a:t> </a:t>
            </a:r>
            <a:r>
              <a:rPr lang="en-US" sz="2000" i="1" dirty="0" smtClean="0"/>
              <a:t>EL PUMA</a:t>
            </a:r>
            <a:r>
              <a:rPr lang="en-US" sz="2000" dirty="0" smtClean="0"/>
              <a:t>. These profiles are used to define the seismic stratigraphy in the basin and their relation with the cold seeps founded in the Sonora margin. 31,895 water column images were captured during BIG10. Only 5 cold seep sites were observed, and some shows plume heights greater than 750 m from the seafloor. </a:t>
            </a:r>
            <a:endParaRPr lang="en-US" sz="2000" dirty="0"/>
          </a:p>
        </p:txBody>
      </p:sp>
      <p:sp>
        <p:nvSpPr>
          <p:cNvPr id="21" name="20 CuadroTexto"/>
          <p:cNvSpPr txBox="1"/>
          <p:nvPr/>
        </p:nvSpPr>
        <p:spPr>
          <a:xfrm>
            <a:off x="6858989" y="4776052"/>
            <a:ext cx="2259893" cy="663984"/>
          </a:xfrm>
          <a:prstGeom prst="rect">
            <a:avLst/>
          </a:prstGeom>
          <a:noFill/>
        </p:spPr>
        <p:txBody>
          <a:bodyPr wrap="none" lIns="78444" tIns="39221" rIns="78444" bIns="39221"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ABSTRACT</a:t>
            </a:r>
            <a:endParaRPr lang="en-US" sz="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8" name="67 CuadroTexto"/>
          <p:cNvSpPr txBox="1"/>
          <p:nvPr/>
        </p:nvSpPr>
        <p:spPr>
          <a:xfrm>
            <a:off x="310587" y="10837541"/>
            <a:ext cx="15390000" cy="1618091"/>
          </a:xfrm>
          <a:prstGeom prst="rect">
            <a:avLst/>
          </a:prstGeom>
          <a:noFill/>
        </p:spPr>
        <p:txBody>
          <a:bodyPr wrap="square" lIns="78444" tIns="39221" rIns="78444" bIns="39221" numCol="2" spcCol="540000" rtlCol="0">
            <a:spAutoFit/>
          </a:bodyPr>
          <a:lstStyle/>
          <a:p>
            <a:pPr algn="just"/>
            <a:endParaRPr lang="en-US" sz="2000" dirty="0" smtClean="0"/>
          </a:p>
          <a:p>
            <a:pPr algn="just"/>
            <a:r>
              <a:rPr lang="en-US" sz="2000" dirty="0" smtClean="0"/>
              <a:t>The Guaymas Basin is located within the Gulf of California, in front of the Bay of Guaymas, State of Sonora, Mexico (figure 1), between 26° 15’ N and 27° 45’ N, and between 111° 40‘ W and 110° 45‘ W, with a depth ranging from 1,300 to the 2,030m. The study area is in the lower slope of the north-western margin of Sonora at the Guaymas Basin, and in the northern area of the northern rift (marked with a rectangle in Figure 1). The survey has a surface area of ​​approximately 1,200 km</a:t>
            </a:r>
            <a:r>
              <a:rPr lang="en-US" sz="2000" baseline="30000" dirty="0" smtClean="0"/>
              <a:t>2</a:t>
            </a:r>
            <a:r>
              <a:rPr lang="en-US" sz="2000" dirty="0" smtClean="0"/>
              <a:t>, parallel to the margin of Sonora and centered on the position 27° 40‘ N, 111° 30' W. </a:t>
            </a:r>
            <a:endParaRPr lang="en-US" sz="2000" dirty="0"/>
          </a:p>
        </p:txBody>
      </p:sp>
      <p:sp>
        <p:nvSpPr>
          <p:cNvPr id="70" name="69 Rectángulo"/>
          <p:cNvSpPr/>
          <p:nvPr/>
        </p:nvSpPr>
        <p:spPr>
          <a:xfrm>
            <a:off x="288256" y="26247253"/>
            <a:ext cx="8662009" cy="2233644"/>
          </a:xfrm>
          <a:prstGeom prst="rect">
            <a:avLst/>
          </a:prstGeom>
        </p:spPr>
        <p:txBody>
          <a:bodyPr wrap="square" lIns="78444" tIns="39221" rIns="78444" bIns="39221" numCol="1" spcCol="540000">
            <a:spAutoFit/>
          </a:bodyPr>
          <a:lstStyle/>
          <a:p>
            <a:pPr algn="just"/>
            <a:r>
              <a:rPr lang="en-US" sz="2000" dirty="0" smtClean="0"/>
              <a:t>Conservation </a:t>
            </a:r>
            <a:r>
              <a:rPr lang="en-US" sz="2000" dirty="0"/>
              <a:t>of organic material is enhanced by the </a:t>
            </a:r>
            <a:r>
              <a:rPr lang="en-US" sz="2000" dirty="0" smtClean="0"/>
              <a:t>low oxygen </a:t>
            </a:r>
            <a:r>
              <a:rPr lang="en-US" sz="2000" dirty="0"/>
              <a:t>content of the basin's waters, especially in the </a:t>
            </a:r>
            <a:r>
              <a:rPr lang="en-US" sz="2000" dirty="0" smtClean="0"/>
              <a:t>oxygen-minimum </a:t>
            </a:r>
            <a:r>
              <a:rPr lang="en-US" sz="2000" dirty="0"/>
              <a:t>zone at </a:t>
            </a:r>
            <a:r>
              <a:rPr lang="en-US" sz="2000" dirty="0" smtClean="0"/>
              <a:t>300 to 900 m. </a:t>
            </a:r>
            <a:r>
              <a:rPr lang="en-US" sz="2000" dirty="0"/>
              <a:t>The </a:t>
            </a:r>
            <a:r>
              <a:rPr lang="en-US" sz="2000" dirty="0" smtClean="0"/>
              <a:t>sea floor </a:t>
            </a:r>
            <a:r>
              <a:rPr lang="en-US" sz="2000" dirty="0"/>
              <a:t>in this depth range accumulates finely laminated </a:t>
            </a:r>
            <a:r>
              <a:rPr lang="en-US" sz="2000" dirty="0" smtClean="0"/>
              <a:t>sediments (figure 4) under </a:t>
            </a:r>
            <a:r>
              <a:rPr lang="en-US" sz="2000" dirty="0"/>
              <a:t>essentially anoxic conditions </a:t>
            </a:r>
            <a:r>
              <a:rPr lang="en-US" sz="2000" dirty="0" smtClean="0"/>
              <a:t>[Calvert</a:t>
            </a:r>
            <a:r>
              <a:rPr lang="en-US" sz="2000" dirty="0"/>
              <a:t>, </a:t>
            </a:r>
            <a:r>
              <a:rPr lang="en-US" sz="2000" dirty="0" smtClean="0"/>
              <a:t>1966], and </a:t>
            </a:r>
            <a:r>
              <a:rPr lang="en-US" sz="2000" dirty="0"/>
              <a:t>even in the deeper parts of the basin, reducing </a:t>
            </a:r>
            <a:r>
              <a:rPr lang="en-US" sz="2000" dirty="0" smtClean="0"/>
              <a:t>conditions prevail </a:t>
            </a:r>
            <a:r>
              <a:rPr lang="en-US" sz="2000" dirty="0"/>
              <a:t>just a few centimeters into the sediment. </a:t>
            </a:r>
            <a:r>
              <a:rPr lang="en-US" sz="2000" dirty="0" smtClean="0"/>
              <a:t>The combination </a:t>
            </a:r>
            <a:r>
              <a:rPr lang="en-US" sz="2000" dirty="0"/>
              <a:t>of organic-rich sediments and high heat </a:t>
            </a:r>
            <a:r>
              <a:rPr lang="en-US" sz="2000" dirty="0" smtClean="0"/>
              <a:t>flow from </a:t>
            </a:r>
            <a:r>
              <a:rPr lang="en-US" sz="2000" dirty="0"/>
              <a:t>igneous intrusions has produced recent petroleum </a:t>
            </a:r>
            <a:r>
              <a:rPr lang="en-US" sz="2000" dirty="0" smtClean="0"/>
              <a:t>at the </a:t>
            </a:r>
            <a:r>
              <a:rPr lang="en-US" sz="2000" dirty="0"/>
              <a:t>spreading axes </a:t>
            </a:r>
            <a:r>
              <a:rPr lang="en-US" sz="2000" dirty="0" smtClean="0"/>
              <a:t>[i.e. </a:t>
            </a:r>
            <a:r>
              <a:rPr lang="en-US" sz="2000" dirty="0" err="1" smtClean="0"/>
              <a:t>Simoneit</a:t>
            </a:r>
            <a:r>
              <a:rPr lang="en-US" sz="2000" dirty="0" smtClean="0"/>
              <a:t> et al, 1990].</a:t>
            </a:r>
            <a:endParaRPr lang="en-US" sz="2000" dirty="0"/>
          </a:p>
        </p:txBody>
      </p:sp>
      <p:sp>
        <p:nvSpPr>
          <p:cNvPr id="203" name="199 Rectángulo"/>
          <p:cNvSpPr/>
          <p:nvPr/>
        </p:nvSpPr>
        <p:spPr>
          <a:xfrm rot="10800000">
            <a:off x="4417" y="47717169"/>
            <a:ext cx="16171671" cy="900000"/>
          </a:xfrm>
          <a:prstGeom prst="rect">
            <a:avLst/>
          </a:prstGeom>
          <a:gradFill>
            <a:gsLst>
              <a:gs pos="33000">
                <a:srgbClr val="0E1115"/>
              </a:gs>
              <a:gs pos="0">
                <a:srgbClr val="000000"/>
              </a:gs>
              <a:gs pos="100000">
                <a:schemeClr val="tx2">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6" tIns="45712" rIns="91426" bIns="45712" numCol="1" spcCol="0" rtlCol="0" fromWordArt="0" anchor="ctr" anchorCtr="0" forceAA="0" compatLnSpc="1">
            <a:prstTxWarp prst="textNoShape">
              <a:avLst/>
            </a:prstTxWarp>
            <a:noAutofit/>
          </a:bodyPr>
          <a:lstStyle>
            <a:defPPr>
              <a:defRPr lang="es-MX"/>
            </a:defPPr>
            <a:lvl1pPr marL="0" algn="l" defTabSz="914241" rtl="0" eaLnBrk="1" latinLnBrk="0" hangingPunct="1">
              <a:defRPr sz="1700" kern="1200">
                <a:solidFill>
                  <a:schemeClr val="lt1"/>
                </a:solidFill>
                <a:latin typeface="+mn-lt"/>
                <a:ea typeface="+mn-ea"/>
                <a:cs typeface="+mn-cs"/>
              </a:defRPr>
            </a:lvl1pPr>
            <a:lvl2pPr marL="457121" algn="l" defTabSz="914241" rtl="0" eaLnBrk="1" latinLnBrk="0" hangingPunct="1">
              <a:defRPr sz="1700" kern="1200">
                <a:solidFill>
                  <a:schemeClr val="lt1"/>
                </a:solidFill>
                <a:latin typeface="+mn-lt"/>
                <a:ea typeface="+mn-ea"/>
                <a:cs typeface="+mn-cs"/>
              </a:defRPr>
            </a:lvl2pPr>
            <a:lvl3pPr marL="914241" algn="l" defTabSz="914241" rtl="0" eaLnBrk="1" latinLnBrk="0" hangingPunct="1">
              <a:defRPr sz="1700" kern="1200">
                <a:solidFill>
                  <a:schemeClr val="lt1"/>
                </a:solidFill>
                <a:latin typeface="+mn-lt"/>
                <a:ea typeface="+mn-ea"/>
                <a:cs typeface="+mn-cs"/>
              </a:defRPr>
            </a:lvl3pPr>
            <a:lvl4pPr marL="1371362" algn="l" defTabSz="914241" rtl="0" eaLnBrk="1" latinLnBrk="0" hangingPunct="1">
              <a:defRPr sz="1700" kern="1200">
                <a:solidFill>
                  <a:schemeClr val="lt1"/>
                </a:solidFill>
                <a:latin typeface="+mn-lt"/>
                <a:ea typeface="+mn-ea"/>
                <a:cs typeface="+mn-cs"/>
              </a:defRPr>
            </a:lvl4pPr>
            <a:lvl5pPr marL="1828482" algn="l" defTabSz="914241" rtl="0" eaLnBrk="1" latinLnBrk="0" hangingPunct="1">
              <a:defRPr sz="1700" kern="1200">
                <a:solidFill>
                  <a:schemeClr val="lt1"/>
                </a:solidFill>
                <a:latin typeface="+mn-lt"/>
                <a:ea typeface="+mn-ea"/>
                <a:cs typeface="+mn-cs"/>
              </a:defRPr>
            </a:lvl5pPr>
            <a:lvl6pPr marL="2285603" algn="l" defTabSz="914241" rtl="0" eaLnBrk="1" latinLnBrk="0" hangingPunct="1">
              <a:defRPr sz="1700" kern="1200">
                <a:solidFill>
                  <a:schemeClr val="lt1"/>
                </a:solidFill>
                <a:latin typeface="+mn-lt"/>
                <a:ea typeface="+mn-ea"/>
                <a:cs typeface="+mn-cs"/>
              </a:defRPr>
            </a:lvl6pPr>
            <a:lvl7pPr marL="2742723" algn="l" defTabSz="914241" rtl="0" eaLnBrk="1" latinLnBrk="0" hangingPunct="1">
              <a:defRPr sz="1700" kern="1200">
                <a:solidFill>
                  <a:schemeClr val="lt1"/>
                </a:solidFill>
                <a:latin typeface="+mn-lt"/>
                <a:ea typeface="+mn-ea"/>
                <a:cs typeface="+mn-cs"/>
              </a:defRPr>
            </a:lvl7pPr>
            <a:lvl8pPr marL="3199845" algn="l" defTabSz="914241" rtl="0" eaLnBrk="1" latinLnBrk="0" hangingPunct="1">
              <a:defRPr sz="1700" kern="1200">
                <a:solidFill>
                  <a:schemeClr val="lt1"/>
                </a:solidFill>
                <a:latin typeface="+mn-lt"/>
                <a:ea typeface="+mn-ea"/>
                <a:cs typeface="+mn-cs"/>
              </a:defRPr>
            </a:lvl8pPr>
            <a:lvl9pPr marL="3656966" algn="l" defTabSz="914241" rtl="0" eaLnBrk="1" latinLnBrk="0" hangingPunct="1">
              <a:defRPr sz="1700" kern="1200">
                <a:solidFill>
                  <a:schemeClr val="lt1"/>
                </a:solidFill>
                <a:latin typeface="+mn-lt"/>
                <a:ea typeface="+mn-ea"/>
                <a:cs typeface="+mn-cs"/>
              </a:defRPr>
            </a:lvl9pPr>
          </a:lstStyle>
          <a:p>
            <a:pPr algn="ctr"/>
            <a:endParaRPr lang="en-US"/>
          </a:p>
        </p:txBody>
      </p:sp>
      <p:sp>
        <p:nvSpPr>
          <p:cNvPr id="204" name="80 Rectángulo"/>
          <p:cNvSpPr/>
          <p:nvPr/>
        </p:nvSpPr>
        <p:spPr>
          <a:xfrm>
            <a:off x="16202027" y="47681080"/>
            <a:ext cx="16202023" cy="900000"/>
          </a:xfrm>
          <a:prstGeom prst="rect">
            <a:avLst/>
          </a:prstGeom>
          <a:gradFill>
            <a:gsLst>
              <a:gs pos="33000">
                <a:srgbClr val="0E1115"/>
              </a:gs>
              <a:gs pos="0">
                <a:srgbClr val="000000"/>
              </a:gs>
              <a:gs pos="100000">
                <a:schemeClr val="tx2">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6" tIns="45712" rIns="91426" bIns="45712" numCol="1" spcCol="0" rtlCol="0" fromWordArt="0" anchor="ctr" anchorCtr="0" forceAA="0" compatLnSpc="1">
            <a:prstTxWarp prst="textNoShape">
              <a:avLst/>
            </a:prstTxWarp>
            <a:noAutofit/>
          </a:bodyPr>
          <a:lstStyle>
            <a:defPPr>
              <a:defRPr lang="es-MX"/>
            </a:defPPr>
            <a:lvl1pPr marL="0" algn="l" defTabSz="914241" rtl="0" eaLnBrk="1" latinLnBrk="0" hangingPunct="1">
              <a:defRPr sz="1700" kern="1200">
                <a:solidFill>
                  <a:schemeClr val="lt1"/>
                </a:solidFill>
                <a:latin typeface="+mn-lt"/>
                <a:ea typeface="+mn-ea"/>
                <a:cs typeface="+mn-cs"/>
              </a:defRPr>
            </a:lvl1pPr>
            <a:lvl2pPr marL="457121" algn="l" defTabSz="914241" rtl="0" eaLnBrk="1" latinLnBrk="0" hangingPunct="1">
              <a:defRPr sz="1700" kern="1200">
                <a:solidFill>
                  <a:schemeClr val="lt1"/>
                </a:solidFill>
                <a:latin typeface="+mn-lt"/>
                <a:ea typeface="+mn-ea"/>
                <a:cs typeface="+mn-cs"/>
              </a:defRPr>
            </a:lvl2pPr>
            <a:lvl3pPr marL="914241" algn="l" defTabSz="914241" rtl="0" eaLnBrk="1" latinLnBrk="0" hangingPunct="1">
              <a:defRPr sz="1700" kern="1200">
                <a:solidFill>
                  <a:schemeClr val="lt1"/>
                </a:solidFill>
                <a:latin typeface="+mn-lt"/>
                <a:ea typeface="+mn-ea"/>
                <a:cs typeface="+mn-cs"/>
              </a:defRPr>
            </a:lvl3pPr>
            <a:lvl4pPr marL="1371362" algn="l" defTabSz="914241" rtl="0" eaLnBrk="1" latinLnBrk="0" hangingPunct="1">
              <a:defRPr sz="1700" kern="1200">
                <a:solidFill>
                  <a:schemeClr val="lt1"/>
                </a:solidFill>
                <a:latin typeface="+mn-lt"/>
                <a:ea typeface="+mn-ea"/>
                <a:cs typeface="+mn-cs"/>
              </a:defRPr>
            </a:lvl4pPr>
            <a:lvl5pPr marL="1828482" algn="l" defTabSz="914241" rtl="0" eaLnBrk="1" latinLnBrk="0" hangingPunct="1">
              <a:defRPr sz="1700" kern="1200">
                <a:solidFill>
                  <a:schemeClr val="lt1"/>
                </a:solidFill>
                <a:latin typeface="+mn-lt"/>
                <a:ea typeface="+mn-ea"/>
                <a:cs typeface="+mn-cs"/>
              </a:defRPr>
            </a:lvl5pPr>
            <a:lvl6pPr marL="2285603" algn="l" defTabSz="914241" rtl="0" eaLnBrk="1" latinLnBrk="0" hangingPunct="1">
              <a:defRPr sz="1700" kern="1200">
                <a:solidFill>
                  <a:schemeClr val="lt1"/>
                </a:solidFill>
                <a:latin typeface="+mn-lt"/>
                <a:ea typeface="+mn-ea"/>
                <a:cs typeface="+mn-cs"/>
              </a:defRPr>
            </a:lvl6pPr>
            <a:lvl7pPr marL="2742723" algn="l" defTabSz="914241" rtl="0" eaLnBrk="1" latinLnBrk="0" hangingPunct="1">
              <a:defRPr sz="1700" kern="1200">
                <a:solidFill>
                  <a:schemeClr val="lt1"/>
                </a:solidFill>
                <a:latin typeface="+mn-lt"/>
                <a:ea typeface="+mn-ea"/>
                <a:cs typeface="+mn-cs"/>
              </a:defRPr>
            </a:lvl7pPr>
            <a:lvl8pPr marL="3199845" algn="l" defTabSz="914241" rtl="0" eaLnBrk="1" latinLnBrk="0" hangingPunct="1">
              <a:defRPr sz="1700" kern="1200">
                <a:solidFill>
                  <a:schemeClr val="lt1"/>
                </a:solidFill>
                <a:latin typeface="+mn-lt"/>
                <a:ea typeface="+mn-ea"/>
                <a:cs typeface="+mn-cs"/>
              </a:defRPr>
            </a:lvl8pPr>
            <a:lvl9pPr marL="3656966" algn="l" defTabSz="914241" rtl="0" eaLnBrk="1" latinLnBrk="0" hangingPunct="1">
              <a:defRPr sz="1700" kern="1200">
                <a:solidFill>
                  <a:schemeClr val="lt1"/>
                </a:solidFill>
                <a:latin typeface="+mn-lt"/>
                <a:ea typeface="+mn-ea"/>
                <a:cs typeface="+mn-cs"/>
              </a:defRPr>
            </a:lvl9pPr>
          </a:lstStyle>
          <a:p>
            <a:pPr algn="ctr"/>
            <a:endParaRPr lang="en-US"/>
          </a:p>
        </p:txBody>
      </p:sp>
      <p:pic>
        <p:nvPicPr>
          <p:cNvPr id="205"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7" r="3257"/>
          <a:stretch/>
        </p:blipFill>
        <p:spPr bwMode="auto">
          <a:xfrm>
            <a:off x="15411307" y="47633629"/>
            <a:ext cx="1467555" cy="9782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 name="207 Rectángulo"/>
          <p:cNvSpPr/>
          <p:nvPr/>
        </p:nvSpPr>
        <p:spPr>
          <a:xfrm>
            <a:off x="27148087" y="38192"/>
            <a:ext cx="5255963" cy="36639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spcCol="0" rtlCol="0" anchor="ctr"/>
          <a:lstStyle/>
          <a:p>
            <a:pPr algn="ctr"/>
            <a:endParaRPr lang="en-US"/>
          </a:p>
        </p:txBody>
      </p:sp>
      <p:grpSp>
        <p:nvGrpSpPr>
          <p:cNvPr id="209" name="208 Grupo"/>
          <p:cNvGrpSpPr/>
          <p:nvPr/>
        </p:nvGrpSpPr>
        <p:grpSpPr>
          <a:xfrm>
            <a:off x="23852289" y="327974"/>
            <a:ext cx="5741400" cy="3089142"/>
            <a:chOff x="36258307" y="0"/>
            <a:chExt cx="6947093" cy="3574688"/>
          </a:xfrm>
        </p:grpSpPr>
        <p:sp>
          <p:nvSpPr>
            <p:cNvPr id="210" name="209 Rectángulo"/>
            <p:cNvSpPr/>
            <p:nvPr/>
          </p:nvSpPr>
          <p:spPr>
            <a:xfrm>
              <a:off x="38014823" y="0"/>
              <a:ext cx="5190577" cy="357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210 Elipse"/>
            <p:cNvSpPr/>
            <p:nvPr/>
          </p:nvSpPr>
          <p:spPr>
            <a:xfrm>
              <a:off x="36258307" y="395"/>
              <a:ext cx="3807925" cy="3574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38657" y="448716"/>
              <a:ext cx="2650019" cy="27599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32692" y="2266328"/>
              <a:ext cx="3405677" cy="115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989"/>
            <a:stretch/>
          </p:blipFill>
          <p:spPr bwMode="auto">
            <a:xfrm>
              <a:off x="39532692" y="210181"/>
              <a:ext cx="3405677" cy="205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5"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56809" y="328301"/>
            <a:ext cx="3011377" cy="3088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0" y="38193"/>
            <a:ext cx="32404050" cy="4856788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78444" tIns="39221" rIns="78444" bIns="39221" spcCol="0" rtlCol="0" anchor="ctr"/>
          <a:lstStyle/>
          <a:p>
            <a:pPr algn="ctr"/>
            <a:endParaRPr lang="en-US"/>
          </a:p>
        </p:txBody>
      </p:sp>
      <p:grpSp>
        <p:nvGrpSpPr>
          <p:cNvPr id="235" name="234 Grupo"/>
          <p:cNvGrpSpPr/>
          <p:nvPr/>
        </p:nvGrpSpPr>
        <p:grpSpPr>
          <a:xfrm>
            <a:off x="228066" y="36302199"/>
            <a:ext cx="15399116" cy="7346493"/>
            <a:chOff x="3422417" y="816086"/>
            <a:chExt cx="7453727" cy="5932058"/>
          </a:xfrm>
        </p:grpSpPr>
        <p:cxnSp>
          <p:nvCxnSpPr>
            <p:cNvPr id="236" name="235 Conector recto"/>
            <p:cNvCxnSpPr/>
            <p:nvPr/>
          </p:nvCxnSpPr>
          <p:spPr>
            <a:xfrm>
              <a:off x="5221218" y="1978984"/>
              <a:ext cx="0" cy="20065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39" name="238 Conector recto"/>
            <p:cNvCxnSpPr/>
            <p:nvPr/>
          </p:nvCxnSpPr>
          <p:spPr>
            <a:xfrm>
              <a:off x="7608756" y="2301379"/>
              <a:ext cx="0" cy="24298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0" name="239 Conector recto"/>
            <p:cNvCxnSpPr/>
            <p:nvPr/>
          </p:nvCxnSpPr>
          <p:spPr>
            <a:xfrm>
              <a:off x="9208415" y="2310758"/>
              <a:ext cx="0" cy="37293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1" name="240 Conector recto"/>
            <p:cNvCxnSpPr/>
            <p:nvPr/>
          </p:nvCxnSpPr>
          <p:spPr>
            <a:xfrm flipH="1">
              <a:off x="7452821" y="1887442"/>
              <a:ext cx="191455" cy="29219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2" name="241 Conector recto"/>
            <p:cNvCxnSpPr/>
            <p:nvPr/>
          </p:nvCxnSpPr>
          <p:spPr>
            <a:xfrm>
              <a:off x="8306374" y="1887442"/>
              <a:ext cx="561858" cy="329152"/>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4" name="243 Conector recto"/>
            <p:cNvCxnSpPr/>
            <p:nvPr/>
          </p:nvCxnSpPr>
          <p:spPr>
            <a:xfrm>
              <a:off x="4575695" y="2948396"/>
              <a:ext cx="0" cy="1086983"/>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5" name="244 Conector recto"/>
            <p:cNvCxnSpPr/>
            <p:nvPr/>
          </p:nvCxnSpPr>
          <p:spPr>
            <a:xfrm flipH="1">
              <a:off x="8525432" y="2838887"/>
              <a:ext cx="7009" cy="1196492"/>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6" name="245 Conector recto"/>
            <p:cNvCxnSpPr/>
            <p:nvPr/>
          </p:nvCxnSpPr>
          <p:spPr>
            <a:xfrm>
              <a:off x="5506195" y="2338531"/>
              <a:ext cx="462592" cy="27315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7" name="246 Conector recto"/>
            <p:cNvCxnSpPr/>
            <p:nvPr/>
          </p:nvCxnSpPr>
          <p:spPr>
            <a:xfrm flipH="1">
              <a:off x="4572002" y="2276254"/>
              <a:ext cx="541903" cy="28066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8" name="247 Conector angular"/>
            <p:cNvCxnSpPr/>
            <p:nvPr/>
          </p:nvCxnSpPr>
          <p:spPr>
            <a:xfrm rot="16200000" flipH="1">
              <a:off x="5776040" y="3141141"/>
              <a:ext cx="938734" cy="553242"/>
            </a:xfrm>
            <a:prstGeom prst="bentConnector3">
              <a:avLst>
                <a:gd name="adj1"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9" name="248 Conector angular"/>
            <p:cNvCxnSpPr/>
            <p:nvPr/>
          </p:nvCxnSpPr>
          <p:spPr>
            <a:xfrm rot="10800000" flipV="1">
              <a:off x="6522027" y="2588610"/>
              <a:ext cx="1381857" cy="829151"/>
            </a:xfrm>
            <a:prstGeom prst="bentConnector3">
              <a:avLst>
                <a:gd name="adj1"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nvGrpSpPr>
            <p:cNvPr id="250" name="249 Grupo"/>
            <p:cNvGrpSpPr/>
            <p:nvPr/>
          </p:nvGrpSpPr>
          <p:grpSpPr>
            <a:xfrm>
              <a:off x="3467440" y="1052736"/>
              <a:ext cx="6932209" cy="3064930"/>
              <a:chOff x="1426088" y="1732172"/>
              <a:chExt cx="6576404" cy="2271015"/>
            </a:xfrm>
          </p:grpSpPr>
          <p:sp>
            <p:nvSpPr>
              <p:cNvPr id="268" name="267 Forma libre"/>
              <p:cNvSpPr/>
              <p:nvPr/>
            </p:nvSpPr>
            <p:spPr>
              <a:xfrm>
                <a:off x="3590417" y="1913230"/>
                <a:ext cx="522354" cy="325509"/>
              </a:xfrm>
              <a:custGeom>
                <a:avLst/>
                <a:gdLst/>
                <a:ahLst/>
                <a:cxnLst/>
                <a:rect l="0" t="0" r="0" b="0"/>
                <a:pathLst>
                  <a:path>
                    <a:moveTo>
                      <a:pt x="522354" y="0"/>
                    </a:moveTo>
                    <a:lnTo>
                      <a:pt x="522354" y="325509"/>
                    </a:lnTo>
                    <a:lnTo>
                      <a:pt x="0" y="325509"/>
                    </a:lnTo>
                  </a:path>
                </a:pathLst>
              </a:custGeom>
              <a:noFill/>
              <a:ln w="25400" cap="flat" cmpd="sng" algn="ctr">
                <a:solidFill>
                  <a:srgbClr val="4F81BD">
                    <a:shade val="60000"/>
                    <a:hueOff val="0"/>
                    <a:satOff val="0"/>
                    <a:lumOff val="0"/>
                    <a:alphaOff val="0"/>
                  </a:srgbClr>
                </a:solidFill>
                <a:prstDash val="solid"/>
              </a:ln>
              <a:effectLst/>
            </p:spPr>
          </p:sp>
          <p:sp>
            <p:nvSpPr>
              <p:cNvPr id="270" name="269 Forma libre"/>
              <p:cNvSpPr/>
              <p:nvPr/>
            </p:nvSpPr>
            <p:spPr>
              <a:xfrm>
                <a:off x="5247480" y="2011132"/>
                <a:ext cx="1046857" cy="3395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000" y="10000"/>
                    </a:lnTo>
                    <a:lnTo>
                      <a:pt x="2000" y="10000"/>
                    </a:lnTo>
                    <a:lnTo>
                      <a:pt x="0" y="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214451" tIns="5080" rIns="214451"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GUAYRIV-10</a:t>
                </a:r>
              </a:p>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B/O El Puma</a:t>
                </a:r>
                <a:endParaRPr kumimoji="0" lang="en-US" sz="1600" b="0" i="0" u="none" strike="noStrike" kern="1200" cap="none" spc="0" normalizeH="0" baseline="0">
                  <a:ln>
                    <a:noFill/>
                  </a:ln>
                  <a:solidFill>
                    <a:sysClr val="window" lastClr="FFFFFF"/>
                  </a:solidFill>
                  <a:effectLst/>
                  <a:uLnTx/>
                  <a:uFillTx/>
                  <a:latin typeface="Calibri"/>
                  <a:ea typeface="+mn-ea"/>
                  <a:cs typeface="+mn-cs"/>
                </a:endParaRPr>
              </a:p>
            </p:txBody>
          </p:sp>
          <p:sp>
            <p:nvSpPr>
              <p:cNvPr id="271" name="270 Forma libre"/>
              <p:cNvSpPr/>
              <p:nvPr/>
            </p:nvSpPr>
            <p:spPr>
              <a:xfrm>
                <a:off x="4980440" y="2493268"/>
                <a:ext cx="679063" cy="180702"/>
              </a:xfrm>
              <a:custGeom>
                <a:avLst/>
                <a:gdLst>
                  <a:gd name="connsiteX0" fmla="*/ 22588 w 679063"/>
                  <a:gd name="connsiteY0" fmla="*/ 22588 h 180702"/>
                  <a:gd name="connsiteX1" fmla="*/ 656475 w 679063"/>
                  <a:gd name="connsiteY1" fmla="*/ 22588 h 180702"/>
                  <a:gd name="connsiteX2" fmla="*/ 656475 w 679063"/>
                  <a:gd name="connsiteY2" fmla="*/ 158114 h 180702"/>
                  <a:gd name="connsiteX3" fmla="*/ 22588 w 679063"/>
                  <a:gd name="connsiteY3" fmla="*/ 158114 h 180702"/>
                  <a:gd name="connsiteX4" fmla="*/ 22588 w 679063"/>
                  <a:gd name="connsiteY4" fmla="*/ 22588 h 180702"/>
                  <a:gd name="connsiteX0" fmla="*/ 0 w 679063"/>
                  <a:gd name="connsiteY0" fmla="*/ 0 h 180702"/>
                  <a:gd name="connsiteX1" fmla="*/ 679063 w 679063"/>
                  <a:gd name="connsiteY1" fmla="*/ 0 h 180702"/>
                  <a:gd name="connsiteX2" fmla="*/ 656475 w 679063"/>
                  <a:gd name="connsiteY2" fmla="*/ 22588 h 180702"/>
                  <a:gd name="connsiteX3" fmla="*/ 22588 w 679063"/>
                  <a:gd name="connsiteY3" fmla="*/ 22588 h 180702"/>
                  <a:gd name="connsiteX4" fmla="*/ 0 w 679063"/>
                  <a:gd name="connsiteY4" fmla="*/ 0 h 180702"/>
                  <a:gd name="connsiteX0" fmla="*/ 0 w 679063"/>
                  <a:gd name="connsiteY0" fmla="*/ 180702 h 180702"/>
                  <a:gd name="connsiteX1" fmla="*/ 22588 w 679063"/>
                  <a:gd name="connsiteY1" fmla="*/ 158114 h 180702"/>
                  <a:gd name="connsiteX2" fmla="*/ 656475 w 679063"/>
                  <a:gd name="connsiteY2" fmla="*/ 158114 h 180702"/>
                  <a:gd name="connsiteX3" fmla="*/ 679063 w 679063"/>
                  <a:gd name="connsiteY3" fmla="*/ 180702 h 180702"/>
                  <a:gd name="connsiteX4" fmla="*/ 0 w 679063"/>
                  <a:gd name="connsiteY4" fmla="*/ 180702 h 180702"/>
                  <a:gd name="connsiteX0" fmla="*/ 0 w 679063"/>
                  <a:gd name="connsiteY0" fmla="*/ 0 h 180702"/>
                  <a:gd name="connsiteX1" fmla="*/ 22588 w 679063"/>
                  <a:gd name="connsiteY1" fmla="*/ 22588 h 180702"/>
                  <a:gd name="connsiteX2" fmla="*/ 22588 w 679063"/>
                  <a:gd name="connsiteY2" fmla="*/ 158114 h 180702"/>
                  <a:gd name="connsiteX3" fmla="*/ 0 w 679063"/>
                  <a:gd name="connsiteY3" fmla="*/ 180702 h 180702"/>
                  <a:gd name="connsiteX4" fmla="*/ 0 w 679063"/>
                  <a:gd name="connsiteY4" fmla="*/ 0 h 180702"/>
                  <a:gd name="connsiteX0" fmla="*/ 679063 w 679063"/>
                  <a:gd name="connsiteY0" fmla="*/ 0 h 180702"/>
                  <a:gd name="connsiteX1" fmla="*/ 679063 w 679063"/>
                  <a:gd name="connsiteY1" fmla="*/ 180702 h 180702"/>
                  <a:gd name="connsiteX2" fmla="*/ 656475 w 679063"/>
                  <a:gd name="connsiteY2" fmla="*/ 158114 h 180702"/>
                  <a:gd name="connsiteX3" fmla="*/ 656475 w 679063"/>
                  <a:gd name="connsiteY3" fmla="*/ 22588 h 180702"/>
                  <a:gd name="connsiteX4" fmla="*/ 679063 w 679063"/>
                  <a:gd name="connsiteY4" fmla="*/ 0 h 180702"/>
                  <a:gd name="connsiteX0" fmla="*/ 0 w 679063"/>
                  <a:gd name="connsiteY0" fmla="*/ 0 h 180702"/>
                  <a:gd name="connsiteX1" fmla="*/ 679063 w 679063"/>
                  <a:gd name="connsiteY1" fmla="*/ 0 h 180702"/>
                  <a:gd name="connsiteX2" fmla="*/ 679063 w 679063"/>
                  <a:gd name="connsiteY2" fmla="*/ 180702 h 180702"/>
                  <a:gd name="connsiteX3" fmla="*/ 0 w 679063"/>
                  <a:gd name="connsiteY3" fmla="*/ 180702 h 180702"/>
                  <a:gd name="connsiteX4" fmla="*/ 0 w 679063"/>
                  <a:gd name="connsiteY4" fmla="*/ 0 h 180702"/>
                  <a:gd name="connsiteX5" fmla="*/ 22588 w 679063"/>
                  <a:gd name="connsiteY5" fmla="*/ 22588 h 180702"/>
                  <a:gd name="connsiteX6" fmla="*/ 656475 w 679063"/>
                  <a:gd name="connsiteY6" fmla="*/ 22588 h 180702"/>
                  <a:gd name="connsiteX7" fmla="*/ 656475 w 679063"/>
                  <a:gd name="connsiteY7" fmla="*/ 158114 h 180702"/>
                  <a:gd name="connsiteX8" fmla="*/ 22588 w 679063"/>
                  <a:gd name="connsiteY8" fmla="*/ 158114 h 180702"/>
                  <a:gd name="connsiteX9" fmla="*/ 22588 w 679063"/>
                  <a:gd name="connsiteY9" fmla="*/ 22588 h 180702"/>
                  <a:gd name="connsiteX10" fmla="*/ 0 w 679063"/>
                  <a:gd name="connsiteY10" fmla="*/ 0 h 180702"/>
                  <a:gd name="connsiteX11" fmla="*/ 22588 w 679063"/>
                  <a:gd name="connsiteY11" fmla="*/ 22588 h 180702"/>
                  <a:gd name="connsiteX12" fmla="*/ 0 w 679063"/>
                  <a:gd name="connsiteY12" fmla="*/ 180702 h 180702"/>
                  <a:gd name="connsiteX13" fmla="*/ 22588 w 679063"/>
                  <a:gd name="connsiteY13" fmla="*/ 158114 h 180702"/>
                  <a:gd name="connsiteX14" fmla="*/ 679063 w 679063"/>
                  <a:gd name="connsiteY14" fmla="*/ 0 h 180702"/>
                  <a:gd name="connsiteX15" fmla="*/ 656475 w 679063"/>
                  <a:gd name="connsiteY15" fmla="*/ 22588 h 180702"/>
                  <a:gd name="connsiteX16" fmla="*/ 679063 w 679063"/>
                  <a:gd name="connsiteY16" fmla="*/ 180702 h 180702"/>
                  <a:gd name="connsiteX17" fmla="*/ 656475 w 679063"/>
                  <a:gd name="connsiteY17" fmla="*/ 158114 h 18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9063" h="180702" stroke="0" extrusionOk="0">
                    <a:moveTo>
                      <a:pt x="22588" y="22588"/>
                    </a:moveTo>
                    <a:lnTo>
                      <a:pt x="656475" y="22588"/>
                    </a:lnTo>
                    <a:lnTo>
                      <a:pt x="656475" y="158114"/>
                    </a:lnTo>
                    <a:lnTo>
                      <a:pt x="22588" y="158114"/>
                    </a:lnTo>
                    <a:lnTo>
                      <a:pt x="22588" y="22588"/>
                    </a:lnTo>
                    <a:close/>
                  </a:path>
                  <a:path w="679063" h="180702" fill="lightenLess" stroke="0" extrusionOk="0">
                    <a:moveTo>
                      <a:pt x="0" y="0"/>
                    </a:moveTo>
                    <a:lnTo>
                      <a:pt x="679063" y="0"/>
                    </a:lnTo>
                    <a:lnTo>
                      <a:pt x="656475" y="22588"/>
                    </a:lnTo>
                    <a:lnTo>
                      <a:pt x="22588" y="22588"/>
                    </a:lnTo>
                    <a:lnTo>
                      <a:pt x="0" y="0"/>
                    </a:lnTo>
                    <a:close/>
                  </a:path>
                  <a:path w="679063" h="180702" fill="darkenLess" stroke="0" extrusionOk="0">
                    <a:moveTo>
                      <a:pt x="0" y="180702"/>
                    </a:moveTo>
                    <a:lnTo>
                      <a:pt x="22588" y="158114"/>
                    </a:lnTo>
                    <a:lnTo>
                      <a:pt x="656475" y="158114"/>
                    </a:lnTo>
                    <a:lnTo>
                      <a:pt x="679063" y="180702"/>
                    </a:lnTo>
                    <a:lnTo>
                      <a:pt x="0" y="180702"/>
                    </a:lnTo>
                    <a:close/>
                  </a:path>
                  <a:path w="679063" h="180702" fill="lighten" stroke="0" extrusionOk="0">
                    <a:moveTo>
                      <a:pt x="0" y="0"/>
                    </a:moveTo>
                    <a:lnTo>
                      <a:pt x="22588" y="22588"/>
                    </a:lnTo>
                    <a:lnTo>
                      <a:pt x="22588" y="158114"/>
                    </a:lnTo>
                    <a:lnTo>
                      <a:pt x="0" y="180702"/>
                    </a:lnTo>
                    <a:lnTo>
                      <a:pt x="0" y="0"/>
                    </a:lnTo>
                    <a:close/>
                  </a:path>
                  <a:path w="679063" h="180702" fill="darken" stroke="0" extrusionOk="0">
                    <a:moveTo>
                      <a:pt x="679063" y="0"/>
                    </a:moveTo>
                    <a:lnTo>
                      <a:pt x="679063" y="180702"/>
                    </a:lnTo>
                    <a:lnTo>
                      <a:pt x="656475" y="158114"/>
                    </a:lnTo>
                    <a:lnTo>
                      <a:pt x="656475" y="22588"/>
                    </a:lnTo>
                    <a:lnTo>
                      <a:pt x="679063" y="0"/>
                    </a:lnTo>
                    <a:close/>
                  </a:path>
                  <a:path w="679063" h="180702" fill="none" extrusionOk="0">
                    <a:moveTo>
                      <a:pt x="0" y="0"/>
                    </a:moveTo>
                    <a:lnTo>
                      <a:pt x="679063" y="0"/>
                    </a:lnTo>
                    <a:lnTo>
                      <a:pt x="679063" y="180702"/>
                    </a:lnTo>
                    <a:lnTo>
                      <a:pt x="0" y="180702"/>
                    </a:lnTo>
                    <a:lnTo>
                      <a:pt x="0" y="0"/>
                    </a:lnTo>
                    <a:close/>
                    <a:moveTo>
                      <a:pt x="22588" y="22588"/>
                    </a:moveTo>
                    <a:lnTo>
                      <a:pt x="656475" y="22588"/>
                    </a:lnTo>
                    <a:lnTo>
                      <a:pt x="656475" y="158114"/>
                    </a:lnTo>
                    <a:lnTo>
                      <a:pt x="22588" y="158114"/>
                    </a:lnTo>
                    <a:lnTo>
                      <a:pt x="22588" y="22588"/>
                    </a:lnTo>
                    <a:close/>
                    <a:moveTo>
                      <a:pt x="0" y="0"/>
                    </a:moveTo>
                    <a:lnTo>
                      <a:pt x="22588" y="22588"/>
                    </a:lnTo>
                    <a:moveTo>
                      <a:pt x="0" y="180702"/>
                    </a:moveTo>
                    <a:lnTo>
                      <a:pt x="22588" y="158114"/>
                    </a:lnTo>
                    <a:moveTo>
                      <a:pt x="679063" y="0"/>
                    </a:moveTo>
                    <a:lnTo>
                      <a:pt x="656475" y="22588"/>
                    </a:lnTo>
                    <a:moveTo>
                      <a:pt x="679063" y="180702"/>
                    </a:moveTo>
                    <a:lnTo>
                      <a:pt x="656475" y="158114"/>
                    </a:lnTo>
                  </a:path>
                </a:pathLst>
              </a:custGeom>
              <a:solidFill>
                <a:srgbClr val="4F81BD">
                  <a:hueOff val="0"/>
                  <a:satOff val="0"/>
                  <a:lumOff val="0"/>
                  <a:alphaOff val="0"/>
                </a:srgbClr>
              </a:solidFill>
              <a:ln w="25400" cap="flat" cmpd="sng" algn="ctr">
                <a:solidFill>
                  <a:sysClr val="window" lastClr="FFFFFF"/>
                </a:solidFill>
                <a:prstDash val="solid"/>
              </a:ln>
              <a:effectLst/>
            </p:spPr>
            <p:txBody>
              <a:bodyPr spcFirstLastPara="0" vert="horz" wrap="square" lIns="27668" tIns="27668" rIns="27668" bIns="27668"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EM-300</a:t>
                </a:r>
                <a:endParaRPr kumimoji="0" lang="en-US" sz="1600" b="0" i="0" u="none" strike="noStrike" kern="1200" cap="none" spc="0" normalizeH="0" baseline="0">
                  <a:ln>
                    <a:noFill/>
                  </a:ln>
                  <a:solidFill>
                    <a:sysClr val="window" lastClr="FFFFFF"/>
                  </a:solidFill>
                  <a:effectLst/>
                  <a:uLnTx/>
                  <a:uFillTx/>
                  <a:latin typeface="Calibri"/>
                  <a:ea typeface="+mn-ea"/>
                  <a:cs typeface="+mn-cs"/>
                </a:endParaRPr>
              </a:p>
            </p:txBody>
          </p:sp>
          <p:sp>
            <p:nvSpPr>
              <p:cNvPr id="272" name="271 Forma libre"/>
              <p:cNvSpPr/>
              <p:nvPr/>
            </p:nvSpPr>
            <p:spPr>
              <a:xfrm>
                <a:off x="3558038" y="3770585"/>
                <a:ext cx="1538501" cy="232602"/>
              </a:xfrm>
              <a:custGeom>
                <a:avLst/>
                <a:gdLst>
                  <a:gd name="connsiteX0" fmla="*/ 0 w 679063"/>
                  <a:gd name="connsiteY0" fmla="*/ 0 h 339531"/>
                  <a:gd name="connsiteX1" fmla="*/ 679063 w 679063"/>
                  <a:gd name="connsiteY1" fmla="*/ 0 h 339531"/>
                  <a:gd name="connsiteX2" fmla="*/ 679063 w 679063"/>
                  <a:gd name="connsiteY2" fmla="*/ 339531 h 339531"/>
                  <a:gd name="connsiteX3" fmla="*/ 0 w 679063"/>
                  <a:gd name="connsiteY3" fmla="*/ 339531 h 339531"/>
                  <a:gd name="connsiteX4" fmla="*/ 0 w 679063"/>
                  <a:gd name="connsiteY4" fmla="*/ 0 h 3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63" h="339531">
                    <a:moveTo>
                      <a:pt x="0" y="0"/>
                    </a:moveTo>
                    <a:lnTo>
                      <a:pt x="679063" y="0"/>
                    </a:lnTo>
                    <a:lnTo>
                      <a:pt x="679063" y="339531"/>
                    </a:lnTo>
                    <a:lnTo>
                      <a:pt x="0" y="339531"/>
                    </a:lnTo>
                    <a:lnTo>
                      <a:pt x="0" y="0"/>
                    </a:lnTo>
                    <a:close/>
                  </a:path>
                </a:pathLst>
              </a:custGeom>
              <a:solidFill>
                <a:sysClr val="window" lastClr="FFFFFF"/>
              </a:solidFill>
              <a:ln w="25400" cap="flat" cmpd="sng" algn="ctr">
                <a:solidFill>
                  <a:srgbClr val="4F81BD"/>
                </a:solidFill>
                <a:prstDash val="solid"/>
              </a:ln>
              <a:effectLst/>
            </p:spPr>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defRPr/>
                </a:pPr>
                <a:r>
                  <a:rPr lang="en-US" sz="1600" smtClean="0">
                    <a:solidFill>
                      <a:sysClr val="windowText" lastClr="000000"/>
                    </a:solidFill>
                  </a:rPr>
                  <a:t>BATHYMETRIC CHART</a:t>
                </a:r>
                <a:endParaRPr kumimoji="0" lang="en-US" sz="1600" b="0" i="0" u="none" strike="noStrike" kern="1200" cap="none" spc="0" normalizeH="0" baseline="0">
                  <a:ln>
                    <a:noFill/>
                  </a:ln>
                  <a:solidFill>
                    <a:sysClr val="windowText" lastClr="000000"/>
                  </a:solidFill>
                  <a:effectLst/>
                  <a:uLnTx/>
                  <a:uFillTx/>
                  <a:latin typeface="Calibri"/>
                </a:endParaRPr>
              </a:p>
            </p:txBody>
          </p:sp>
          <p:sp>
            <p:nvSpPr>
              <p:cNvPr id="273" name="272 Forma libre"/>
              <p:cNvSpPr/>
              <p:nvPr/>
            </p:nvSpPr>
            <p:spPr>
              <a:xfrm>
                <a:off x="6319160" y="2484233"/>
                <a:ext cx="746969" cy="198772"/>
              </a:xfrm>
              <a:custGeom>
                <a:avLst/>
                <a:gdLst>
                  <a:gd name="connsiteX0" fmla="*/ 22588 w 679063"/>
                  <a:gd name="connsiteY0" fmla="*/ 22588 h 180702"/>
                  <a:gd name="connsiteX1" fmla="*/ 656475 w 679063"/>
                  <a:gd name="connsiteY1" fmla="*/ 22588 h 180702"/>
                  <a:gd name="connsiteX2" fmla="*/ 656475 w 679063"/>
                  <a:gd name="connsiteY2" fmla="*/ 158114 h 180702"/>
                  <a:gd name="connsiteX3" fmla="*/ 22588 w 679063"/>
                  <a:gd name="connsiteY3" fmla="*/ 158114 h 180702"/>
                  <a:gd name="connsiteX4" fmla="*/ 22588 w 679063"/>
                  <a:gd name="connsiteY4" fmla="*/ 22588 h 180702"/>
                  <a:gd name="connsiteX0" fmla="*/ 0 w 679063"/>
                  <a:gd name="connsiteY0" fmla="*/ 0 h 180702"/>
                  <a:gd name="connsiteX1" fmla="*/ 679063 w 679063"/>
                  <a:gd name="connsiteY1" fmla="*/ 0 h 180702"/>
                  <a:gd name="connsiteX2" fmla="*/ 656475 w 679063"/>
                  <a:gd name="connsiteY2" fmla="*/ 22588 h 180702"/>
                  <a:gd name="connsiteX3" fmla="*/ 22588 w 679063"/>
                  <a:gd name="connsiteY3" fmla="*/ 22588 h 180702"/>
                  <a:gd name="connsiteX4" fmla="*/ 0 w 679063"/>
                  <a:gd name="connsiteY4" fmla="*/ 0 h 180702"/>
                  <a:gd name="connsiteX0" fmla="*/ 0 w 679063"/>
                  <a:gd name="connsiteY0" fmla="*/ 180702 h 180702"/>
                  <a:gd name="connsiteX1" fmla="*/ 22588 w 679063"/>
                  <a:gd name="connsiteY1" fmla="*/ 158114 h 180702"/>
                  <a:gd name="connsiteX2" fmla="*/ 656475 w 679063"/>
                  <a:gd name="connsiteY2" fmla="*/ 158114 h 180702"/>
                  <a:gd name="connsiteX3" fmla="*/ 679063 w 679063"/>
                  <a:gd name="connsiteY3" fmla="*/ 180702 h 180702"/>
                  <a:gd name="connsiteX4" fmla="*/ 0 w 679063"/>
                  <a:gd name="connsiteY4" fmla="*/ 180702 h 180702"/>
                  <a:gd name="connsiteX0" fmla="*/ 0 w 679063"/>
                  <a:gd name="connsiteY0" fmla="*/ 0 h 180702"/>
                  <a:gd name="connsiteX1" fmla="*/ 22588 w 679063"/>
                  <a:gd name="connsiteY1" fmla="*/ 22588 h 180702"/>
                  <a:gd name="connsiteX2" fmla="*/ 22588 w 679063"/>
                  <a:gd name="connsiteY2" fmla="*/ 158114 h 180702"/>
                  <a:gd name="connsiteX3" fmla="*/ 0 w 679063"/>
                  <a:gd name="connsiteY3" fmla="*/ 180702 h 180702"/>
                  <a:gd name="connsiteX4" fmla="*/ 0 w 679063"/>
                  <a:gd name="connsiteY4" fmla="*/ 0 h 180702"/>
                  <a:gd name="connsiteX0" fmla="*/ 679063 w 679063"/>
                  <a:gd name="connsiteY0" fmla="*/ 0 h 180702"/>
                  <a:gd name="connsiteX1" fmla="*/ 679063 w 679063"/>
                  <a:gd name="connsiteY1" fmla="*/ 180702 h 180702"/>
                  <a:gd name="connsiteX2" fmla="*/ 656475 w 679063"/>
                  <a:gd name="connsiteY2" fmla="*/ 158114 h 180702"/>
                  <a:gd name="connsiteX3" fmla="*/ 656475 w 679063"/>
                  <a:gd name="connsiteY3" fmla="*/ 22588 h 180702"/>
                  <a:gd name="connsiteX4" fmla="*/ 679063 w 679063"/>
                  <a:gd name="connsiteY4" fmla="*/ 0 h 180702"/>
                  <a:gd name="connsiteX0" fmla="*/ 0 w 679063"/>
                  <a:gd name="connsiteY0" fmla="*/ 0 h 180702"/>
                  <a:gd name="connsiteX1" fmla="*/ 679063 w 679063"/>
                  <a:gd name="connsiteY1" fmla="*/ 0 h 180702"/>
                  <a:gd name="connsiteX2" fmla="*/ 679063 w 679063"/>
                  <a:gd name="connsiteY2" fmla="*/ 180702 h 180702"/>
                  <a:gd name="connsiteX3" fmla="*/ 0 w 679063"/>
                  <a:gd name="connsiteY3" fmla="*/ 180702 h 180702"/>
                  <a:gd name="connsiteX4" fmla="*/ 0 w 679063"/>
                  <a:gd name="connsiteY4" fmla="*/ 0 h 180702"/>
                  <a:gd name="connsiteX5" fmla="*/ 22588 w 679063"/>
                  <a:gd name="connsiteY5" fmla="*/ 22588 h 180702"/>
                  <a:gd name="connsiteX6" fmla="*/ 656475 w 679063"/>
                  <a:gd name="connsiteY6" fmla="*/ 22588 h 180702"/>
                  <a:gd name="connsiteX7" fmla="*/ 656475 w 679063"/>
                  <a:gd name="connsiteY7" fmla="*/ 158114 h 180702"/>
                  <a:gd name="connsiteX8" fmla="*/ 22588 w 679063"/>
                  <a:gd name="connsiteY8" fmla="*/ 158114 h 180702"/>
                  <a:gd name="connsiteX9" fmla="*/ 22588 w 679063"/>
                  <a:gd name="connsiteY9" fmla="*/ 22588 h 180702"/>
                  <a:gd name="connsiteX10" fmla="*/ 0 w 679063"/>
                  <a:gd name="connsiteY10" fmla="*/ 0 h 180702"/>
                  <a:gd name="connsiteX11" fmla="*/ 22588 w 679063"/>
                  <a:gd name="connsiteY11" fmla="*/ 22588 h 180702"/>
                  <a:gd name="connsiteX12" fmla="*/ 0 w 679063"/>
                  <a:gd name="connsiteY12" fmla="*/ 180702 h 180702"/>
                  <a:gd name="connsiteX13" fmla="*/ 22588 w 679063"/>
                  <a:gd name="connsiteY13" fmla="*/ 158114 h 180702"/>
                  <a:gd name="connsiteX14" fmla="*/ 679063 w 679063"/>
                  <a:gd name="connsiteY14" fmla="*/ 0 h 180702"/>
                  <a:gd name="connsiteX15" fmla="*/ 656475 w 679063"/>
                  <a:gd name="connsiteY15" fmla="*/ 22588 h 180702"/>
                  <a:gd name="connsiteX16" fmla="*/ 679063 w 679063"/>
                  <a:gd name="connsiteY16" fmla="*/ 180702 h 180702"/>
                  <a:gd name="connsiteX17" fmla="*/ 656475 w 679063"/>
                  <a:gd name="connsiteY17" fmla="*/ 158114 h 18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9063" h="180702" stroke="0" extrusionOk="0">
                    <a:moveTo>
                      <a:pt x="22588" y="22588"/>
                    </a:moveTo>
                    <a:lnTo>
                      <a:pt x="656475" y="22588"/>
                    </a:lnTo>
                    <a:lnTo>
                      <a:pt x="656475" y="158114"/>
                    </a:lnTo>
                    <a:lnTo>
                      <a:pt x="22588" y="158114"/>
                    </a:lnTo>
                    <a:lnTo>
                      <a:pt x="22588" y="22588"/>
                    </a:lnTo>
                    <a:close/>
                  </a:path>
                  <a:path w="679063" h="180702" fill="lightenLess" stroke="0" extrusionOk="0">
                    <a:moveTo>
                      <a:pt x="0" y="0"/>
                    </a:moveTo>
                    <a:lnTo>
                      <a:pt x="679063" y="0"/>
                    </a:lnTo>
                    <a:lnTo>
                      <a:pt x="656475" y="22588"/>
                    </a:lnTo>
                    <a:lnTo>
                      <a:pt x="22588" y="22588"/>
                    </a:lnTo>
                    <a:lnTo>
                      <a:pt x="0" y="0"/>
                    </a:lnTo>
                    <a:close/>
                  </a:path>
                  <a:path w="679063" h="180702" fill="darkenLess" stroke="0" extrusionOk="0">
                    <a:moveTo>
                      <a:pt x="0" y="180702"/>
                    </a:moveTo>
                    <a:lnTo>
                      <a:pt x="22588" y="158114"/>
                    </a:lnTo>
                    <a:lnTo>
                      <a:pt x="656475" y="158114"/>
                    </a:lnTo>
                    <a:lnTo>
                      <a:pt x="679063" y="180702"/>
                    </a:lnTo>
                    <a:lnTo>
                      <a:pt x="0" y="180702"/>
                    </a:lnTo>
                    <a:close/>
                  </a:path>
                  <a:path w="679063" h="180702" fill="lighten" stroke="0" extrusionOk="0">
                    <a:moveTo>
                      <a:pt x="0" y="0"/>
                    </a:moveTo>
                    <a:lnTo>
                      <a:pt x="22588" y="22588"/>
                    </a:lnTo>
                    <a:lnTo>
                      <a:pt x="22588" y="158114"/>
                    </a:lnTo>
                    <a:lnTo>
                      <a:pt x="0" y="180702"/>
                    </a:lnTo>
                    <a:lnTo>
                      <a:pt x="0" y="0"/>
                    </a:lnTo>
                    <a:close/>
                  </a:path>
                  <a:path w="679063" h="180702" fill="darken" stroke="0" extrusionOk="0">
                    <a:moveTo>
                      <a:pt x="679063" y="0"/>
                    </a:moveTo>
                    <a:lnTo>
                      <a:pt x="679063" y="180702"/>
                    </a:lnTo>
                    <a:lnTo>
                      <a:pt x="656475" y="158114"/>
                    </a:lnTo>
                    <a:lnTo>
                      <a:pt x="656475" y="22588"/>
                    </a:lnTo>
                    <a:lnTo>
                      <a:pt x="679063" y="0"/>
                    </a:lnTo>
                    <a:close/>
                  </a:path>
                  <a:path w="679063" h="180702" fill="none" extrusionOk="0">
                    <a:moveTo>
                      <a:pt x="0" y="0"/>
                    </a:moveTo>
                    <a:lnTo>
                      <a:pt x="679063" y="0"/>
                    </a:lnTo>
                    <a:lnTo>
                      <a:pt x="679063" y="180702"/>
                    </a:lnTo>
                    <a:lnTo>
                      <a:pt x="0" y="180702"/>
                    </a:lnTo>
                    <a:lnTo>
                      <a:pt x="0" y="0"/>
                    </a:lnTo>
                    <a:close/>
                    <a:moveTo>
                      <a:pt x="22588" y="22588"/>
                    </a:moveTo>
                    <a:lnTo>
                      <a:pt x="656475" y="22588"/>
                    </a:lnTo>
                    <a:lnTo>
                      <a:pt x="656475" y="158114"/>
                    </a:lnTo>
                    <a:lnTo>
                      <a:pt x="22588" y="158114"/>
                    </a:lnTo>
                    <a:lnTo>
                      <a:pt x="22588" y="22588"/>
                    </a:lnTo>
                    <a:close/>
                    <a:moveTo>
                      <a:pt x="0" y="0"/>
                    </a:moveTo>
                    <a:lnTo>
                      <a:pt x="22588" y="22588"/>
                    </a:lnTo>
                    <a:moveTo>
                      <a:pt x="0" y="180702"/>
                    </a:moveTo>
                    <a:lnTo>
                      <a:pt x="22588" y="158114"/>
                    </a:lnTo>
                    <a:moveTo>
                      <a:pt x="679063" y="0"/>
                    </a:moveTo>
                    <a:lnTo>
                      <a:pt x="656475" y="22588"/>
                    </a:lnTo>
                    <a:moveTo>
                      <a:pt x="679063" y="180702"/>
                    </a:moveTo>
                    <a:lnTo>
                      <a:pt x="656475" y="158114"/>
                    </a:lnTo>
                  </a:path>
                </a:pathLst>
              </a:custGeom>
              <a:solidFill>
                <a:srgbClr val="4F81BD">
                  <a:hueOff val="0"/>
                  <a:satOff val="0"/>
                  <a:lumOff val="0"/>
                  <a:alphaOff val="0"/>
                </a:srgbClr>
              </a:solidFill>
              <a:ln w="25400" cap="flat" cmpd="sng" algn="ctr">
                <a:solidFill>
                  <a:sysClr val="window" lastClr="FFFFFF"/>
                </a:solidFill>
                <a:prstDash val="solid"/>
              </a:ln>
              <a:effectLst/>
            </p:spPr>
            <p:txBody>
              <a:bodyPr spcFirstLastPara="0" vert="horz" wrap="square" lIns="27668" tIns="27668" rIns="27668" bIns="27668"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TOPAS-PS 18</a:t>
                </a:r>
                <a:endParaRPr kumimoji="0" lang="en-US" sz="1600" b="0" i="0" u="none" strike="noStrike" kern="1200" cap="none" spc="0" normalizeH="0" baseline="0">
                  <a:ln>
                    <a:noFill/>
                  </a:ln>
                  <a:solidFill>
                    <a:sysClr val="window" lastClr="FFFFFF"/>
                  </a:solidFill>
                  <a:effectLst/>
                  <a:uLnTx/>
                  <a:uFillTx/>
                  <a:latin typeface="Calibri"/>
                  <a:ea typeface="+mn-ea"/>
                  <a:cs typeface="+mn-cs"/>
                </a:endParaRPr>
              </a:p>
            </p:txBody>
          </p:sp>
          <p:sp>
            <p:nvSpPr>
              <p:cNvPr id="274" name="273 Forma libre"/>
              <p:cNvSpPr/>
              <p:nvPr/>
            </p:nvSpPr>
            <p:spPr>
              <a:xfrm>
                <a:off x="4806122" y="2792944"/>
                <a:ext cx="1614239" cy="407231"/>
              </a:xfrm>
              <a:custGeom>
                <a:avLst/>
                <a:gdLst>
                  <a:gd name="connsiteX0" fmla="*/ 0 w 833142"/>
                  <a:gd name="connsiteY0" fmla="*/ 0 h 460697"/>
                  <a:gd name="connsiteX1" fmla="*/ 833142 w 833142"/>
                  <a:gd name="connsiteY1" fmla="*/ 0 h 460697"/>
                  <a:gd name="connsiteX2" fmla="*/ 833142 w 833142"/>
                  <a:gd name="connsiteY2" fmla="*/ 460697 h 460697"/>
                  <a:gd name="connsiteX3" fmla="*/ 0 w 833142"/>
                  <a:gd name="connsiteY3" fmla="*/ 460697 h 460697"/>
                  <a:gd name="connsiteX4" fmla="*/ 0 w 833142"/>
                  <a:gd name="connsiteY4" fmla="*/ 0 h 46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42" h="460697">
                    <a:moveTo>
                      <a:pt x="0" y="0"/>
                    </a:moveTo>
                    <a:lnTo>
                      <a:pt x="833142" y="0"/>
                    </a:lnTo>
                    <a:lnTo>
                      <a:pt x="833142" y="460697"/>
                    </a:lnTo>
                    <a:lnTo>
                      <a:pt x="0" y="460697"/>
                    </a:lnTo>
                    <a:lnTo>
                      <a:pt x="0" y="0"/>
                    </a:lnTo>
                    <a:close/>
                  </a:path>
                </a:pathLst>
              </a:custGeom>
              <a:solidFill>
                <a:srgbClr val="4F81BD">
                  <a:hueOff val="0"/>
                  <a:satOff val="0"/>
                  <a:lumOff val="0"/>
                  <a:alphaOff val="0"/>
                </a:srgbClr>
              </a:solidFill>
              <a:ln w="57150" cap="flat" cmpd="sng" algn="ctr">
                <a:solidFill>
                  <a:schemeClr val="accent4">
                    <a:lumMod val="50000"/>
                  </a:schemeClr>
                </a:solidFill>
                <a:prstDash val="solid"/>
              </a:ln>
              <a:effectLst/>
            </p:spPr>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defRPr/>
                </a:pPr>
                <a:r>
                  <a:rPr lang="en-US" sz="1600" dirty="0" smtClean="0">
                    <a:solidFill>
                      <a:sysClr val="window" lastClr="FFFFFF"/>
                    </a:solidFill>
                  </a:rPr>
                  <a:t>Multibeam bathymetry </a:t>
                </a:r>
                <a:r>
                  <a:rPr lang="en-US" sz="1600" dirty="0">
                    <a:solidFill>
                      <a:sysClr val="window" lastClr="FFFFFF"/>
                    </a:solidFill>
                  </a:rPr>
                  <a:t>survey of detailed Sonora margin of the Guaymas </a:t>
                </a:r>
                <a:r>
                  <a:rPr lang="en-US" sz="1600" dirty="0" smtClean="0">
                    <a:solidFill>
                      <a:sysClr val="window" lastClr="FFFFFF"/>
                    </a:solidFill>
                  </a:rPr>
                  <a:t>Basin</a:t>
                </a:r>
                <a:endParaRPr kumimoji="0" lang="en-US" sz="1600" b="0" i="0" u="none" strike="noStrike" kern="1200" cap="none" spc="0" normalizeH="0" baseline="0" dirty="0">
                  <a:ln>
                    <a:noFill/>
                  </a:ln>
                  <a:solidFill>
                    <a:sysClr val="window" lastClr="FFFFFF"/>
                  </a:solidFill>
                  <a:effectLst/>
                  <a:uLnTx/>
                  <a:uFillTx/>
                  <a:latin typeface="Calibri"/>
                </a:endParaRPr>
              </a:p>
            </p:txBody>
          </p:sp>
          <p:sp>
            <p:nvSpPr>
              <p:cNvPr id="276" name="275 Forma libre"/>
              <p:cNvSpPr/>
              <p:nvPr/>
            </p:nvSpPr>
            <p:spPr>
              <a:xfrm>
                <a:off x="5257981" y="3769713"/>
                <a:ext cx="2050675" cy="232602"/>
              </a:xfrm>
              <a:custGeom>
                <a:avLst/>
                <a:gdLst>
                  <a:gd name="connsiteX0" fmla="*/ 0 w 679063"/>
                  <a:gd name="connsiteY0" fmla="*/ 0 h 339531"/>
                  <a:gd name="connsiteX1" fmla="*/ 679063 w 679063"/>
                  <a:gd name="connsiteY1" fmla="*/ 0 h 339531"/>
                  <a:gd name="connsiteX2" fmla="*/ 679063 w 679063"/>
                  <a:gd name="connsiteY2" fmla="*/ 339531 h 339531"/>
                  <a:gd name="connsiteX3" fmla="*/ 0 w 679063"/>
                  <a:gd name="connsiteY3" fmla="*/ 339531 h 339531"/>
                  <a:gd name="connsiteX4" fmla="*/ 0 w 679063"/>
                  <a:gd name="connsiteY4" fmla="*/ 0 h 3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63" h="339531">
                    <a:moveTo>
                      <a:pt x="0" y="0"/>
                    </a:moveTo>
                    <a:lnTo>
                      <a:pt x="679063" y="0"/>
                    </a:lnTo>
                    <a:lnTo>
                      <a:pt x="679063" y="339531"/>
                    </a:lnTo>
                    <a:lnTo>
                      <a:pt x="0" y="339531"/>
                    </a:lnTo>
                    <a:lnTo>
                      <a:pt x="0" y="0"/>
                    </a:lnTo>
                    <a:close/>
                  </a:path>
                </a:pathLst>
              </a:custGeom>
              <a:solidFill>
                <a:sysClr val="window" lastClr="FFFFFF"/>
              </a:solidFill>
              <a:ln w="25400" cap="flat" cmpd="sng" algn="ctr">
                <a:solidFill>
                  <a:srgbClr val="4F81BD"/>
                </a:solidFill>
                <a:prstDash val="solid"/>
              </a:ln>
              <a:effectLst/>
            </p:spPr>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defRPr/>
                </a:pPr>
                <a:r>
                  <a:rPr lang="en-US" sz="1600">
                    <a:solidFill>
                      <a:sysClr val="windowText" lastClr="000000"/>
                    </a:solidFill>
                  </a:rPr>
                  <a:t>HIGH </a:t>
                </a:r>
                <a:r>
                  <a:rPr lang="en-US" sz="1600" smtClean="0">
                    <a:solidFill>
                      <a:sysClr val="windowText" lastClr="000000"/>
                    </a:solidFill>
                  </a:rPr>
                  <a:t>RESOLUTION SEISMIC REFLECTION PROFILES</a:t>
                </a:r>
                <a:endParaRPr kumimoji="0" lang="en-US" sz="1600" b="0" i="0" u="none" strike="noStrike" kern="1200" cap="none" spc="0" normalizeH="0" baseline="0">
                  <a:ln>
                    <a:noFill/>
                  </a:ln>
                  <a:solidFill>
                    <a:sysClr val="windowText" lastClr="000000"/>
                  </a:solidFill>
                  <a:effectLst/>
                  <a:uLnTx/>
                  <a:uFillTx/>
                  <a:latin typeface="Calibri"/>
                </a:endParaRPr>
              </a:p>
            </p:txBody>
          </p:sp>
          <p:sp>
            <p:nvSpPr>
              <p:cNvPr id="277" name="276 Forma libre"/>
              <p:cNvSpPr/>
              <p:nvPr/>
            </p:nvSpPr>
            <p:spPr>
              <a:xfrm>
                <a:off x="6549677" y="2792944"/>
                <a:ext cx="1452815" cy="407231"/>
              </a:xfrm>
              <a:custGeom>
                <a:avLst/>
                <a:gdLst>
                  <a:gd name="connsiteX0" fmla="*/ 0 w 1005183"/>
                  <a:gd name="connsiteY0" fmla="*/ 0 h 536276"/>
                  <a:gd name="connsiteX1" fmla="*/ 1005183 w 1005183"/>
                  <a:gd name="connsiteY1" fmla="*/ 0 h 536276"/>
                  <a:gd name="connsiteX2" fmla="*/ 1005183 w 1005183"/>
                  <a:gd name="connsiteY2" fmla="*/ 536276 h 536276"/>
                  <a:gd name="connsiteX3" fmla="*/ 0 w 1005183"/>
                  <a:gd name="connsiteY3" fmla="*/ 536276 h 536276"/>
                  <a:gd name="connsiteX4" fmla="*/ 0 w 1005183"/>
                  <a:gd name="connsiteY4" fmla="*/ 0 h 53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183" h="536276">
                    <a:moveTo>
                      <a:pt x="0" y="0"/>
                    </a:moveTo>
                    <a:lnTo>
                      <a:pt x="1005183" y="0"/>
                    </a:lnTo>
                    <a:lnTo>
                      <a:pt x="1005183" y="536276"/>
                    </a:lnTo>
                    <a:lnTo>
                      <a:pt x="0" y="536276"/>
                    </a:lnTo>
                    <a:lnTo>
                      <a:pt x="0" y="0"/>
                    </a:lnTo>
                    <a:close/>
                  </a:path>
                </a:pathLst>
              </a:custGeom>
              <a:solidFill>
                <a:srgbClr val="4F81BD">
                  <a:hueOff val="0"/>
                  <a:satOff val="0"/>
                  <a:lumOff val="0"/>
                  <a:alphaOff val="0"/>
                </a:srgbClr>
              </a:solidFill>
              <a:ln w="57150" cap="flat" cmpd="sng" algn="ctr">
                <a:solidFill>
                  <a:schemeClr val="accent4">
                    <a:lumMod val="50000"/>
                  </a:schemeClr>
                </a:solidFill>
                <a:prstDash val="solid"/>
              </a:ln>
              <a:effectLst/>
            </p:spPr>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defRPr/>
                </a:pPr>
                <a:r>
                  <a:rPr kumimoji="0" lang="en-US" sz="1600" b="0" i="0" u="none" strike="noStrike" kern="1200" cap="none" spc="0" normalizeH="0" baseline="0" dirty="0" smtClean="0">
                    <a:ln>
                      <a:noFill/>
                    </a:ln>
                    <a:solidFill>
                      <a:sysClr val="window" lastClr="FFFFFF"/>
                    </a:solidFill>
                    <a:effectLst/>
                    <a:uLnTx/>
                    <a:uFillTx/>
                    <a:latin typeface="Calibri"/>
                  </a:rPr>
                  <a:t>Sub-Bottom</a:t>
                </a:r>
                <a:r>
                  <a:rPr kumimoji="0" lang="en-US" sz="1600" b="0" i="0" u="none" strike="noStrike" kern="1200" cap="none" spc="0" normalizeH="0" dirty="0" smtClean="0">
                    <a:ln>
                      <a:noFill/>
                    </a:ln>
                    <a:solidFill>
                      <a:sysClr val="window" lastClr="FFFFFF"/>
                    </a:solidFill>
                    <a:effectLst/>
                    <a:uLnTx/>
                    <a:uFillTx/>
                    <a:latin typeface="Calibri"/>
                  </a:rPr>
                  <a:t> profiles</a:t>
                </a:r>
                <a:endParaRPr kumimoji="0" lang="en-US" sz="1600" b="0" i="0" u="none" strike="noStrike" kern="1200" cap="none" spc="0" normalizeH="0" baseline="0" dirty="0">
                  <a:ln>
                    <a:noFill/>
                  </a:ln>
                  <a:solidFill>
                    <a:sysClr val="window" lastClr="FFFFFF"/>
                  </a:solidFill>
                  <a:effectLst/>
                  <a:uLnTx/>
                  <a:uFillTx/>
                  <a:latin typeface="Calibri"/>
                </a:endParaRPr>
              </a:p>
            </p:txBody>
          </p:sp>
          <p:sp>
            <p:nvSpPr>
              <p:cNvPr id="280" name="279 Forma libre"/>
              <p:cNvSpPr/>
              <p:nvPr/>
            </p:nvSpPr>
            <p:spPr>
              <a:xfrm>
                <a:off x="2565551" y="2022068"/>
                <a:ext cx="1046857" cy="3395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000" y="10000"/>
                    </a:lnTo>
                    <a:lnTo>
                      <a:pt x="2000" y="10000"/>
                    </a:lnTo>
                    <a:lnTo>
                      <a:pt x="0" y="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214451" tIns="5080" rIns="214451"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BIG-10</a:t>
                </a:r>
              </a:p>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NO L’Atalante</a:t>
                </a:r>
                <a:endParaRPr kumimoji="0" lang="en-US" sz="1600" b="0" i="0" u="none" strike="noStrike" kern="1200" cap="none" spc="0" normalizeH="0" baseline="0">
                  <a:ln>
                    <a:noFill/>
                  </a:ln>
                  <a:solidFill>
                    <a:sysClr val="window" lastClr="FFFFFF"/>
                  </a:solidFill>
                  <a:effectLst/>
                  <a:uLnTx/>
                  <a:uFillTx/>
                  <a:latin typeface="Calibri"/>
                  <a:ea typeface="+mn-ea"/>
                  <a:cs typeface="+mn-cs"/>
                </a:endParaRPr>
              </a:p>
            </p:txBody>
          </p:sp>
          <p:sp>
            <p:nvSpPr>
              <p:cNvPr id="281" name="280 Forma libre"/>
              <p:cNvSpPr/>
              <p:nvPr/>
            </p:nvSpPr>
            <p:spPr>
              <a:xfrm>
                <a:off x="2749447" y="2504203"/>
                <a:ext cx="679063" cy="180702"/>
              </a:xfrm>
              <a:custGeom>
                <a:avLst/>
                <a:gdLst>
                  <a:gd name="connsiteX0" fmla="*/ 22588 w 679063"/>
                  <a:gd name="connsiteY0" fmla="*/ 22588 h 180702"/>
                  <a:gd name="connsiteX1" fmla="*/ 656475 w 679063"/>
                  <a:gd name="connsiteY1" fmla="*/ 22588 h 180702"/>
                  <a:gd name="connsiteX2" fmla="*/ 656475 w 679063"/>
                  <a:gd name="connsiteY2" fmla="*/ 158114 h 180702"/>
                  <a:gd name="connsiteX3" fmla="*/ 22588 w 679063"/>
                  <a:gd name="connsiteY3" fmla="*/ 158114 h 180702"/>
                  <a:gd name="connsiteX4" fmla="*/ 22588 w 679063"/>
                  <a:gd name="connsiteY4" fmla="*/ 22588 h 180702"/>
                  <a:gd name="connsiteX0" fmla="*/ 0 w 679063"/>
                  <a:gd name="connsiteY0" fmla="*/ 0 h 180702"/>
                  <a:gd name="connsiteX1" fmla="*/ 679063 w 679063"/>
                  <a:gd name="connsiteY1" fmla="*/ 0 h 180702"/>
                  <a:gd name="connsiteX2" fmla="*/ 656475 w 679063"/>
                  <a:gd name="connsiteY2" fmla="*/ 22588 h 180702"/>
                  <a:gd name="connsiteX3" fmla="*/ 22588 w 679063"/>
                  <a:gd name="connsiteY3" fmla="*/ 22588 h 180702"/>
                  <a:gd name="connsiteX4" fmla="*/ 0 w 679063"/>
                  <a:gd name="connsiteY4" fmla="*/ 0 h 180702"/>
                  <a:gd name="connsiteX0" fmla="*/ 0 w 679063"/>
                  <a:gd name="connsiteY0" fmla="*/ 180702 h 180702"/>
                  <a:gd name="connsiteX1" fmla="*/ 22588 w 679063"/>
                  <a:gd name="connsiteY1" fmla="*/ 158114 h 180702"/>
                  <a:gd name="connsiteX2" fmla="*/ 656475 w 679063"/>
                  <a:gd name="connsiteY2" fmla="*/ 158114 h 180702"/>
                  <a:gd name="connsiteX3" fmla="*/ 679063 w 679063"/>
                  <a:gd name="connsiteY3" fmla="*/ 180702 h 180702"/>
                  <a:gd name="connsiteX4" fmla="*/ 0 w 679063"/>
                  <a:gd name="connsiteY4" fmla="*/ 180702 h 180702"/>
                  <a:gd name="connsiteX0" fmla="*/ 0 w 679063"/>
                  <a:gd name="connsiteY0" fmla="*/ 0 h 180702"/>
                  <a:gd name="connsiteX1" fmla="*/ 22588 w 679063"/>
                  <a:gd name="connsiteY1" fmla="*/ 22588 h 180702"/>
                  <a:gd name="connsiteX2" fmla="*/ 22588 w 679063"/>
                  <a:gd name="connsiteY2" fmla="*/ 158114 h 180702"/>
                  <a:gd name="connsiteX3" fmla="*/ 0 w 679063"/>
                  <a:gd name="connsiteY3" fmla="*/ 180702 h 180702"/>
                  <a:gd name="connsiteX4" fmla="*/ 0 w 679063"/>
                  <a:gd name="connsiteY4" fmla="*/ 0 h 180702"/>
                  <a:gd name="connsiteX0" fmla="*/ 679063 w 679063"/>
                  <a:gd name="connsiteY0" fmla="*/ 0 h 180702"/>
                  <a:gd name="connsiteX1" fmla="*/ 679063 w 679063"/>
                  <a:gd name="connsiteY1" fmla="*/ 180702 h 180702"/>
                  <a:gd name="connsiteX2" fmla="*/ 656475 w 679063"/>
                  <a:gd name="connsiteY2" fmla="*/ 158114 h 180702"/>
                  <a:gd name="connsiteX3" fmla="*/ 656475 w 679063"/>
                  <a:gd name="connsiteY3" fmla="*/ 22588 h 180702"/>
                  <a:gd name="connsiteX4" fmla="*/ 679063 w 679063"/>
                  <a:gd name="connsiteY4" fmla="*/ 0 h 180702"/>
                  <a:gd name="connsiteX0" fmla="*/ 0 w 679063"/>
                  <a:gd name="connsiteY0" fmla="*/ 0 h 180702"/>
                  <a:gd name="connsiteX1" fmla="*/ 679063 w 679063"/>
                  <a:gd name="connsiteY1" fmla="*/ 0 h 180702"/>
                  <a:gd name="connsiteX2" fmla="*/ 679063 w 679063"/>
                  <a:gd name="connsiteY2" fmla="*/ 180702 h 180702"/>
                  <a:gd name="connsiteX3" fmla="*/ 0 w 679063"/>
                  <a:gd name="connsiteY3" fmla="*/ 180702 h 180702"/>
                  <a:gd name="connsiteX4" fmla="*/ 0 w 679063"/>
                  <a:gd name="connsiteY4" fmla="*/ 0 h 180702"/>
                  <a:gd name="connsiteX5" fmla="*/ 22588 w 679063"/>
                  <a:gd name="connsiteY5" fmla="*/ 22588 h 180702"/>
                  <a:gd name="connsiteX6" fmla="*/ 656475 w 679063"/>
                  <a:gd name="connsiteY6" fmla="*/ 22588 h 180702"/>
                  <a:gd name="connsiteX7" fmla="*/ 656475 w 679063"/>
                  <a:gd name="connsiteY7" fmla="*/ 158114 h 180702"/>
                  <a:gd name="connsiteX8" fmla="*/ 22588 w 679063"/>
                  <a:gd name="connsiteY8" fmla="*/ 158114 h 180702"/>
                  <a:gd name="connsiteX9" fmla="*/ 22588 w 679063"/>
                  <a:gd name="connsiteY9" fmla="*/ 22588 h 180702"/>
                  <a:gd name="connsiteX10" fmla="*/ 0 w 679063"/>
                  <a:gd name="connsiteY10" fmla="*/ 0 h 180702"/>
                  <a:gd name="connsiteX11" fmla="*/ 22588 w 679063"/>
                  <a:gd name="connsiteY11" fmla="*/ 22588 h 180702"/>
                  <a:gd name="connsiteX12" fmla="*/ 0 w 679063"/>
                  <a:gd name="connsiteY12" fmla="*/ 180702 h 180702"/>
                  <a:gd name="connsiteX13" fmla="*/ 22588 w 679063"/>
                  <a:gd name="connsiteY13" fmla="*/ 158114 h 180702"/>
                  <a:gd name="connsiteX14" fmla="*/ 679063 w 679063"/>
                  <a:gd name="connsiteY14" fmla="*/ 0 h 180702"/>
                  <a:gd name="connsiteX15" fmla="*/ 656475 w 679063"/>
                  <a:gd name="connsiteY15" fmla="*/ 22588 h 180702"/>
                  <a:gd name="connsiteX16" fmla="*/ 679063 w 679063"/>
                  <a:gd name="connsiteY16" fmla="*/ 180702 h 180702"/>
                  <a:gd name="connsiteX17" fmla="*/ 656475 w 679063"/>
                  <a:gd name="connsiteY17" fmla="*/ 158114 h 18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9063" h="180702" stroke="0" extrusionOk="0">
                    <a:moveTo>
                      <a:pt x="22588" y="22588"/>
                    </a:moveTo>
                    <a:lnTo>
                      <a:pt x="656475" y="22588"/>
                    </a:lnTo>
                    <a:lnTo>
                      <a:pt x="656475" y="158114"/>
                    </a:lnTo>
                    <a:lnTo>
                      <a:pt x="22588" y="158114"/>
                    </a:lnTo>
                    <a:lnTo>
                      <a:pt x="22588" y="22588"/>
                    </a:lnTo>
                    <a:close/>
                  </a:path>
                  <a:path w="679063" h="180702" fill="lightenLess" stroke="0" extrusionOk="0">
                    <a:moveTo>
                      <a:pt x="0" y="0"/>
                    </a:moveTo>
                    <a:lnTo>
                      <a:pt x="679063" y="0"/>
                    </a:lnTo>
                    <a:lnTo>
                      <a:pt x="656475" y="22588"/>
                    </a:lnTo>
                    <a:lnTo>
                      <a:pt x="22588" y="22588"/>
                    </a:lnTo>
                    <a:lnTo>
                      <a:pt x="0" y="0"/>
                    </a:lnTo>
                    <a:close/>
                  </a:path>
                  <a:path w="679063" h="180702" fill="darkenLess" stroke="0" extrusionOk="0">
                    <a:moveTo>
                      <a:pt x="0" y="180702"/>
                    </a:moveTo>
                    <a:lnTo>
                      <a:pt x="22588" y="158114"/>
                    </a:lnTo>
                    <a:lnTo>
                      <a:pt x="656475" y="158114"/>
                    </a:lnTo>
                    <a:lnTo>
                      <a:pt x="679063" y="180702"/>
                    </a:lnTo>
                    <a:lnTo>
                      <a:pt x="0" y="180702"/>
                    </a:lnTo>
                    <a:close/>
                  </a:path>
                  <a:path w="679063" h="180702" fill="lighten" stroke="0" extrusionOk="0">
                    <a:moveTo>
                      <a:pt x="0" y="0"/>
                    </a:moveTo>
                    <a:lnTo>
                      <a:pt x="22588" y="22588"/>
                    </a:lnTo>
                    <a:lnTo>
                      <a:pt x="22588" y="158114"/>
                    </a:lnTo>
                    <a:lnTo>
                      <a:pt x="0" y="180702"/>
                    </a:lnTo>
                    <a:lnTo>
                      <a:pt x="0" y="0"/>
                    </a:lnTo>
                    <a:close/>
                  </a:path>
                  <a:path w="679063" h="180702" fill="darken" stroke="0" extrusionOk="0">
                    <a:moveTo>
                      <a:pt x="679063" y="0"/>
                    </a:moveTo>
                    <a:lnTo>
                      <a:pt x="679063" y="180702"/>
                    </a:lnTo>
                    <a:lnTo>
                      <a:pt x="656475" y="158114"/>
                    </a:lnTo>
                    <a:lnTo>
                      <a:pt x="656475" y="22588"/>
                    </a:lnTo>
                    <a:lnTo>
                      <a:pt x="679063" y="0"/>
                    </a:lnTo>
                    <a:close/>
                  </a:path>
                  <a:path w="679063" h="180702" fill="none" extrusionOk="0">
                    <a:moveTo>
                      <a:pt x="0" y="0"/>
                    </a:moveTo>
                    <a:lnTo>
                      <a:pt x="679063" y="0"/>
                    </a:lnTo>
                    <a:lnTo>
                      <a:pt x="679063" y="180702"/>
                    </a:lnTo>
                    <a:lnTo>
                      <a:pt x="0" y="180702"/>
                    </a:lnTo>
                    <a:lnTo>
                      <a:pt x="0" y="0"/>
                    </a:lnTo>
                    <a:close/>
                    <a:moveTo>
                      <a:pt x="22588" y="22588"/>
                    </a:moveTo>
                    <a:lnTo>
                      <a:pt x="656475" y="22588"/>
                    </a:lnTo>
                    <a:lnTo>
                      <a:pt x="656475" y="158114"/>
                    </a:lnTo>
                    <a:lnTo>
                      <a:pt x="22588" y="158114"/>
                    </a:lnTo>
                    <a:lnTo>
                      <a:pt x="22588" y="22588"/>
                    </a:lnTo>
                    <a:close/>
                    <a:moveTo>
                      <a:pt x="0" y="0"/>
                    </a:moveTo>
                    <a:lnTo>
                      <a:pt x="22588" y="22588"/>
                    </a:lnTo>
                    <a:moveTo>
                      <a:pt x="0" y="180702"/>
                    </a:moveTo>
                    <a:lnTo>
                      <a:pt x="22588" y="158114"/>
                    </a:lnTo>
                    <a:moveTo>
                      <a:pt x="679063" y="0"/>
                    </a:moveTo>
                    <a:lnTo>
                      <a:pt x="656475" y="22588"/>
                    </a:lnTo>
                    <a:moveTo>
                      <a:pt x="679063" y="180702"/>
                    </a:moveTo>
                    <a:lnTo>
                      <a:pt x="656475" y="158114"/>
                    </a:lnTo>
                  </a:path>
                </a:pathLst>
              </a:custGeom>
              <a:solidFill>
                <a:srgbClr val="4F81BD">
                  <a:hueOff val="0"/>
                  <a:satOff val="0"/>
                  <a:lumOff val="0"/>
                  <a:alphaOff val="0"/>
                </a:srgbClr>
              </a:solidFill>
              <a:ln w="25400" cap="flat" cmpd="sng" algn="ctr">
                <a:solidFill>
                  <a:sysClr val="window" lastClr="FFFFFF"/>
                </a:solidFill>
                <a:prstDash val="solid"/>
              </a:ln>
              <a:effectLst/>
            </p:spPr>
            <p:txBody>
              <a:bodyPr spcFirstLastPara="0" vert="horz" wrap="square" lIns="27668" tIns="27668" rIns="27668" bIns="27668"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EM-122</a:t>
                </a:r>
                <a:endParaRPr kumimoji="0" lang="en-US" sz="1600" b="0" i="0" u="none" strike="noStrike" kern="1200" cap="none" spc="0" normalizeH="0" baseline="0">
                  <a:ln>
                    <a:noFill/>
                  </a:ln>
                  <a:solidFill>
                    <a:sysClr val="window" lastClr="FFFFFF"/>
                  </a:solidFill>
                  <a:effectLst/>
                  <a:uLnTx/>
                  <a:uFillTx/>
                  <a:latin typeface="Calibri"/>
                  <a:ea typeface="+mn-ea"/>
                  <a:cs typeface="+mn-cs"/>
                </a:endParaRPr>
              </a:p>
            </p:txBody>
          </p:sp>
          <p:sp>
            <p:nvSpPr>
              <p:cNvPr id="282" name="281 Forma libre"/>
              <p:cNvSpPr/>
              <p:nvPr/>
            </p:nvSpPr>
            <p:spPr>
              <a:xfrm>
                <a:off x="1447952" y="3769714"/>
                <a:ext cx="2042546" cy="232602"/>
              </a:xfrm>
              <a:custGeom>
                <a:avLst/>
                <a:gdLst>
                  <a:gd name="connsiteX0" fmla="*/ 0 w 679063"/>
                  <a:gd name="connsiteY0" fmla="*/ 0 h 339531"/>
                  <a:gd name="connsiteX1" fmla="*/ 679063 w 679063"/>
                  <a:gd name="connsiteY1" fmla="*/ 0 h 339531"/>
                  <a:gd name="connsiteX2" fmla="*/ 679063 w 679063"/>
                  <a:gd name="connsiteY2" fmla="*/ 339531 h 339531"/>
                  <a:gd name="connsiteX3" fmla="*/ 0 w 679063"/>
                  <a:gd name="connsiteY3" fmla="*/ 339531 h 339531"/>
                  <a:gd name="connsiteX4" fmla="*/ 0 w 679063"/>
                  <a:gd name="connsiteY4" fmla="*/ 0 h 3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63" h="339531">
                    <a:moveTo>
                      <a:pt x="0" y="0"/>
                    </a:moveTo>
                    <a:lnTo>
                      <a:pt x="679063" y="0"/>
                    </a:lnTo>
                    <a:lnTo>
                      <a:pt x="679063" y="339531"/>
                    </a:lnTo>
                    <a:lnTo>
                      <a:pt x="0" y="339531"/>
                    </a:lnTo>
                    <a:lnTo>
                      <a:pt x="0" y="0"/>
                    </a:lnTo>
                    <a:close/>
                  </a:path>
                </a:pathLst>
              </a:custGeom>
              <a:solidFill>
                <a:sysClr val="window" lastClr="FFFFFF"/>
              </a:solidFill>
              <a:ln w="25400" cap="flat" cmpd="sng" algn="ctr">
                <a:solidFill>
                  <a:srgbClr val="4F81BD"/>
                </a:solidFill>
                <a:prstDash val="solid"/>
              </a:ln>
              <a:effectLst/>
            </p:spPr>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defRPr/>
                </a:pPr>
                <a:r>
                  <a:rPr lang="en-US" sz="1600" smtClean="0">
                    <a:solidFill>
                      <a:sysClr val="windowText" lastClr="000000"/>
                    </a:solidFill>
                  </a:rPr>
                  <a:t>CATALOG OF ACTIVE HYDROTHERMAL STRUCTURES</a:t>
                </a:r>
                <a:endParaRPr kumimoji="0" lang="en-US" sz="1600" b="0" i="0" u="none" strike="noStrike" kern="1200" cap="none" spc="0" normalizeH="0" baseline="0">
                  <a:ln>
                    <a:noFill/>
                  </a:ln>
                  <a:solidFill>
                    <a:sysClr val="windowText" lastClr="000000"/>
                  </a:solidFill>
                  <a:effectLst/>
                  <a:uLnTx/>
                  <a:uFillTx/>
                  <a:latin typeface="Calibri"/>
                </a:endParaRPr>
              </a:p>
            </p:txBody>
          </p:sp>
          <p:sp>
            <p:nvSpPr>
              <p:cNvPr id="284" name="283 Forma libre"/>
              <p:cNvSpPr/>
              <p:nvPr/>
            </p:nvSpPr>
            <p:spPr>
              <a:xfrm>
                <a:off x="1426088" y="2773691"/>
                <a:ext cx="1668571" cy="407231"/>
              </a:xfrm>
              <a:custGeom>
                <a:avLst/>
                <a:gdLst>
                  <a:gd name="connsiteX0" fmla="*/ 0 w 1247629"/>
                  <a:gd name="connsiteY0" fmla="*/ 0 h 481612"/>
                  <a:gd name="connsiteX1" fmla="*/ 1247629 w 1247629"/>
                  <a:gd name="connsiteY1" fmla="*/ 0 h 481612"/>
                  <a:gd name="connsiteX2" fmla="*/ 1247629 w 1247629"/>
                  <a:gd name="connsiteY2" fmla="*/ 481612 h 481612"/>
                  <a:gd name="connsiteX3" fmla="*/ 0 w 1247629"/>
                  <a:gd name="connsiteY3" fmla="*/ 481612 h 481612"/>
                  <a:gd name="connsiteX4" fmla="*/ 0 w 1247629"/>
                  <a:gd name="connsiteY4" fmla="*/ 0 h 48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629" h="481612">
                    <a:moveTo>
                      <a:pt x="0" y="0"/>
                    </a:moveTo>
                    <a:lnTo>
                      <a:pt x="1247629" y="0"/>
                    </a:lnTo>
                    <a:lnTo>
                      <a:pt x="1247629" y="481612"/>
                    </a:lnTo>
                    <a:lnTo>
                      <a:pt x="0" y="481612"/>
                    </a:lnTo>
                    <a:lnTo>
                      <a:pt x="0" y="0"/>
                    </a:lnTo>
                    <a:close/>
                  </a:path>
                </a:pathLst>
              </a:custGeom>
              <a:solidFill>
                <a:srgbClr val="4F81BD">
                  <a:hueOff val="0"/>
                  <a:satOff val="0"/>
                  <a:lumOff val="0"/>
                  <a:alphaOff val="0"/>
                </a:srgbClr>
              </a:solidFill>
              <a:ln w="57150" cap="flat" cmpd="sng" algn="ctr">
                <a:solidFill>
                  <a:schemeClr val="accent4">
                    <a:lumMod val="50000"/>
                  </a:schemeClr>
                </a:solidFill>
                <a:prstDash val="solid"/>
              </a:ln>
              <a:effectLst/>
            </p:spPr>
            <p:txBody>
              <a:bodyPr spcFirstLastPara="0" vert="horz" wrap="square" lIns="5080" tIns="5080" rIns="5080" bIns="5080" numCol="1" spcCol="1270" anchor="ctr" anchorCtr="0">
                <a:noAutofit/>
              </a:bodyPr>
              <a:lstStyle/>
              <a:p>
                <a:pPr algn="ctr" defTabSz="355600">
                  <a:lnSpc>
                    <a:spcPct val="90000"/>
                  </a:lnSpc>
                  <a:spcBef>
                    <a:spcPct val="0"/>
                  </a:spcBef>
                  <a:spcAft>
                    <a:spcPct val="35000"/>
                  </a:spcAft>
                  <a:defRPr/>
                </a:pPr>
                <a:r>
                  <a:rPr kumimoji="0" lang="en-US" sz="1600" b="0" i="0" u="none" strike="noStrike" kern="1200" cap="none" spc="0" normalizeH="0" baseline="0" dirty="0" smtClean="0">
                    <a:ln>
                      <a:noFill/>
                    </a:ln>
                    <a:solidFill>
                      <a:sysClr val="window" lastClr="FFFFFF"/>
                    </a:solidFill>
                    <a:effectLst/>
                    <a:uLnTx/>
                    <a:uFillTx/>
                    <a:latin typeface="Calibri"/>
                  </a:rPr>
                  <a:t>Screenshot of water column </a:t>
                </a:r>
                <a:r>
                  <a:rPr lang="en-US" sz="1600" dirty="0" smtClean="0">
                    <a:solidFill>
                      <a:sysClr val="window" lastClr="FFFFFF"/>
                    </a:solidFill>
                  </a:rPr>
                  <a:t>multibeam</a:t>
                </a:r>
              </a:p>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dirty="0" smtClean="0">
                    <a:ln>
                      <a:noFill/>
                    </a:ln>
                    <a:solidFill>
                      <a:sysClr val="window" lastClr="FFFFFF"/>
                    </a:solidFill>
                    <a:effectLst/>
                    <a:uLnTx/>
                    <a:uFillTx/>
                    <a:latin typeface="Calibri"/>
                  </a:rPr>
                  <a:t>images</a:t>
                </a:r>
                <a:r>
                  <a:rPr kumimoji="0" lang="en-US" sz="1600" b="0" i="0" u="none" strike="noStrike" kern="1200" cap="none" spc="0" normalizeH="0" dirty="0" smtClean="0">
                    <a:ln>
                      <a:noFill/>
                    </a:ln>
                    <a:solidFill>
                      <a:sysClr val="window" lastClr="FFFFFF"/>
                    </a:solidFill>
                    <a:effectLst/>
                    <a:uLnTx/>
                    <a:uFillTx/>
                    <a:latin typeface="Calibri"/>
                  </a:rPr>
                  <a:t> with bubbles plumes information</a:t>
                </a:r>
                <a:endParaRPr kumimoji="0" lang="en-US" sz="1600" b="0" i="0" u="none" strike="noStrike" kern="1200" cap="none" spc="0" normalizeH="0" baseline="0" dirty="0">
                  <a:ln>
                    <a:noFill/>
                  </a:ln>
                  <a:solidFill>
                    <a:sysClr val="window" lastClr="FFFFFF"/>
                  </a:solidFill>
                  <a:effectLst/>
                  <a:uLnTx/>
                  <a:uFillTx/>
                  <a:latin typeface="Calibri"/>
                </a:endParaRPr>
              </a:p>
            </p:txBody>
          </p:sp>
          <p:sp>
            <p:nvSpPr>
              <p:cNvPr id="285" name="284 Forma libre"/>
              <p:cNvSpPr/>
              <p:nvPr/>
            </p:nvSpPr>
            <p:spPr>
              <a:xfrm>
                <a:off x="3191524" y="2790661"/>
                <a:ext cx="1485100" cy="407231"/>
              </a:xfrm>
              <a:custGeom>
                <a:avLst/>
                <a:gdLst>
                  <a:gd name="connsiteX0" fmla="*/ 0 w 1352551"/>
                  <a:gd name="connsiteY0" fmla="*/ 0 h 339531"/>
                  <a:gd name="connsiteX1" fmla="*/ 1352551 w 1352551"/>
                  <a:gd name="connsiteY1" fmla="*/ 0 h 339531"/>
                  <a:gd name="connsiteX2" fmla="*/ 1352551 w 1352551"/>
                  <a:gd name="connsiteY2" fmla="*/ 339531 h 339531"/>
                  <a:gd name="connsiteX3" fmla="*/ 0 w 1352551"/>
                  <a:gd name="connsiteY3" fmla="*/ 339531 h 339531"/>
                  <a:gd name="connsiteX4" fmla="*/ 0 w 1352551"/>
                  <a:gd name="connsiteY4" fmla="*/ 0 h 3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1" h="339531">
                    <a:moveTo>
                      <a:pt x="0" y="0"/>
                    </a:moveTo>
                    <a:lnTo>
                      <a:pt x="1352551" y="0"/>
                    </a:lnTo>
                    <a:lnTo>
                      <a:pt x="1352551" y="339531"/>
                    </a:lnTo>
                    <a:lnTo>
                      <a:pt x="0" y="339531"/>
                    </a:lnTo>
                    <a:lnTo>
                      <a:pt x="0" y="0"/>
                    </a:lnTo>
                    <a:close/>
                  </a:path>
                </a:pathLst>
              </a:custGeom>
              <a:solidFill>
                <a:srgbClr val="4F81BD">
                  <a:hueOff val="0"/>
                  <a:satOff val="0"/>
                  <a:lumOff val="0"/>
                  <a:alphaOff val="0"/>
                </a:srgbClr>
              </a:solidFill>
              <a:ln w="57150" cap="flat" cmpd="sng" algn="ctr">
                <a:solidFill>
                  <a:schemeClr val="accent4">
                    <a:lumMod val="50000"/>
                  </a:schemeClr>
                </a:solidFill>
                <a:prstDash val="solid"/>
              </a:ln>
              <a:effectLst/>
            </p:spPr>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defRPr/>
                </a:pPr>
                <a:r>
                  <a:rPr lang="en-US" sz="1600" dirty="0" smtClean="0">
                    <a:solidFill>
                      <a:sysClr val="window" lastClr="FFFFFF"/>
                    </a:solidFill>
                  </a:rPr>
                  <a:t>Multibeam bathymetry </a:t>
                </a:r>
                <a:r>
                  <a:rPr lang="en-US" sz="1600" dirty="0">
                    <a:solidFill>
                      <a:sysClr val="window" lastClr="FFFFFF"/>
                    </a:solidFill>
                  </a:rPr>
                  <a:t>survey of regional scale of the Guaymas </a:t>
                </a:r>
                <a:r>
                  <a:rPr lang="en-US" sz="1600" dirty="0" smtClean="0">
                    <a:solidFill>
                      <a:sysClr val="window" lastClr="FFFFFF"/>
                    </a:solidFill>
                  </a:rPr>
                  <a:t>Basin</a:t>
                </a:r>
                <a:endParaRPr kumimoji="0" lang="en-US" sz="1600" b="0" i="0" u="none" strike="noStrike" kern="1200" cap="none" spc="0" normalizeH="0" baseline="0" dirty="0">
                  <a:ln>
                    <a:noFill/>
                  </a:ln>
                  <a:solidFill>
                    <a:sysClr val="window" lastClr="FFFFFF"/>
                  </a:solidFill>
                  <a:effectLst/>
                  <a:uLnTx/>
                  <a:uFillTx/>
                  <a:latin typeface="Calibri"/>
                </a:endParaRPr>
              </a:p>
            </p:txBody>
          </p:sp>
          <p:sp>
            <p:nvSpPr>
              <p:cNvPr id="269" name="268 Forma libre"/>
              <p:cNvSpPr/>
              <p:nvPr/>
            </p:nvSpPr>
            <p:spPr>
              <a:xfrm>
                <a:off x="3265452" y="1732172"/>
                <a:ext cx="1920062" cy="181057"/>
              </a:xfrm>
              <a:custGeom>
                <a:avLst/>
                <a:gdLst>
                  <a:gd name="connsiteX0" fmla="*/ 0 w 1694636"/>
                  <a:gd name="connsiteY0" fmla="*/ 0 h 159800"/>
                  <a:gd name="connsiteX1" fmla="*/ 1694636 w 1694636"/>
                  <a:gd name="connsiteY1" fmla="*/ 0 h 159800"/>
                  <a:gd name="connsiteX2" fmla="*/ 1694636 w 1694636"/>
                  <a:gd name="connsiteY2" fmla="*/ 159800 h 159800"/>
                  <a:gd name="connsiteX3" fmla="*/ 0 w 1694636"/>
                  <a:gd name="connsiteY3" fmla="*/ 159800 h 159800"/>
                  <a:gd name="connsiteX4" fmla="*/ 0 w 1694636"/>
                  <a:gd name="connsiteY4" fmla="*/ 0 h 15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636" h="159800">
                    <a:moveTo>
                      <a:pt x="0" y="0"/>
                    </a:moveTo>
                    <a:lnTo>
                      <a:pt x="1694636" y="0"/>
                    </a:lnTo>
                    <a:lnTo>
                      <a:pt x="1694636" y="159800"/>
                    </a:lnTo>
                    <a:lnTo>
                      <a:pt x="0" y="159800"/>
                    </a:lnTo>
                    <a:lnTo>
                      <a:pt x="0" y="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08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smtClean="0">
                    <a:ln>
                      <a:noFill/>
                    </a:ln>
                    <a:solidFill>
                      <a:sysClr val="window" lastClr="FFFFFF"/>
                    </a:solidFill>
                    <a:effectLst/>
                    <a:uLnTx/>
                    <a:uFillTx/>
                    <a:latin typeface="Calibri"/>
                    <a:ea typeface="+mn-ea"/>
                    <a:cs typeface="+mn-cs"/>
                  </a:rPr>
                  <a:t>Oceanographic research</a:t>
                </a:r>
                <a:r>
                  <a:rPr kumimoji="0" lang="en-US" sz="1600" b="0" i="0" u="none" strike="noStrike" kern="1200" cap="none" spc="0" normalizeH="0" smtClean="0">
                    <a:ln>
                      <a:noFill/>
                    </a:ln>
                    <a:solidFill>
                      <a:sysClr val="window" lastClr="FFFFFF"/>
                    </a:solidFill>
                    <a:effectLst/>
                    <a:uLnTx/>
                    <a:uFillTx/>
                    <a:latin typeface="Calibri"/>
                    <a:ea typeface="+mn-ea"/>
                    <a:cs typeface="+mn-cs"/>
                  </a:rPr>
                  <a:t> campaign during 2010</a:t>
                </a:r>
                <a:endParaRPr kumimoji="0" lang="en-US" sz="1600" b="0" i="0" u="none" strike="noStrike" kern="1200" cap="none" spc="0" normalizeH="0" baseline="0">
                  <a:ln>
                    <a:noFill/>
                  </a:ln>
                  <a:solidFill>
                    <a:sysClr val="window" lastClr="FFFFFF"/>
                  </a:solidFill>
                  <a:effectLst/>
                  <a:uLnTx/>
                  <a:uFillTx/>
                  <a:latin typeface="Calibri"/>
                  <a:ea typeface="+mn-ea"/>
                  <a:cs typeface="+mn-cs"/>
                </a:endParaRPr>
              </a:p>
            </p:txBody>
          </p:sp>
        </p:grpSp>
        <p:sp>
          <p:nvSpPr>
            <p:cNvPr id="251" name="6 Cuadro de texto"/>
            <p:cNvSpPr txBox="1"/>
            <p:nvPr/>
          </p:nvSpPr>
          <p:spPr>
            <a:xfrm rot="5400000">
              <a:off x="10216360" y="3966708"/>
              <a:ext cx="894227" cy="379732"/>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1000"/>
                </a:spcAft>
                <a:buClrTx/>
                <a:buSzTx/>
                <a:buFontTx/>
                <a:buNone/>
                <a:tabLst/>
                <a:defRPr/>
              </a:pPr>
              <a:r>
                <a:rPr kumimoji="0" lang="en-US" sz="1600" b="1" i="0" u="none" strike="noStrike" kern="0" cap="none" spc="50" normalizeH="0" baseline="0" smtClean="0">
                  <a:ln w="6744" cap="flat" cmpd="sng" algn="ctr">
                    <a:solidFill>
                      <a:srgbClr val="06111E">
                        <a:alpha val="6500"/>
                      </a:srgbClr>
                    </a:solidFill>
                    <a:prstDash val="solid"/>
                    <a:round/>
                  </a:ln>
                  <a:effectLst>
                    <a:outerShdw blurRad="50902" dist="38494" dir="13500000" sx="0" sy="0">
                      <a:srgbClr val="000000">
                        <a:alpha val="60000"/>
                      </a:srgbClr>
                    </a:outerShdw>
                  </a:effectLst>
                  <a:uLnTx/>
                  <a:uFillTx/>
                  <a:latin typeface="Arial"/>
                  <a:ea typeface="Calibri"/>
                  <a:cs typeface="Times New Roman"/>
                </a:rPr>
                <a:t>RESULTS</a:t>
              </a:r>
              <a:endParaRPr kumimoji="0" lang="en-US" sz="1600" b="0" i="0" u="none" strike="noStrike" kern="0" cap="none" spc="0" normalizeH="0" baseline="0">
                <a:ln>
                  <a:noFill/>
                </a:ln>
                <a:effectLst/>
                <a:uLnTx/>
                <a:uFillTx/>
                <a:latin typeface="Arial"/>
                <a:ea typeface="Calibri"/>
                <a:cs typeface="Times New Roman"/>
              </a:endParaRPr>
            </a:p>
          </p:txBody>
        </p:sp>
        <p:sp>
          <p:nvSpPr>
            <p:cNvPr id="253" name="10 Cuadro de texto"/>
            <p:cNvSpPr txBox="1"/>
            <p:nvPr/>
          </p:nvSpPr>
          <p:spPr>
            <a:xfrm>
              <a:off x="9450428" y="817674"/>
              <a:ext cx="1413886" cy="626301"/>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noAutofit/>
            </a:bodyPr>
            <a:lstStyle/>
            <a:p>
              <a:pPr lvl="0" algn="ctr" defTabSz="914400">
                <a:defRPr/>
              </a:pPr>
              <a:r>
                <a:rPr lang="en-US" sz="1600" b="1" kern="0" dirty="0" smtClean="0">
                  <a:effectLst>
                    <a:outerShdw blurRad="38100" dist="38100" dir="2700000" algn="tl">
                      <a:srgbClr val="000000">
                        <a:alpha val="43137"/>
                      </a:srgbClr>
                    </a:outerShdw>
                  </a:effectLst>
                  <a:latin typeface="Arial"/>
                  <a:ea typeface="Calibri"/>
                  <a:cs typeface="Times New Roman"/>
                </a:rPr>
                <a:t>DATA ACQUISITION</a:t>
              </a:r>
              <a:endParaRPr kumimoji="0" lang="en-US" sz="1600" b="1" i="0" u="none" strike="noStrike" kern="0" cap="none" spc="0" normalizeH="0" baseline="0" dirty="0">
                <a:ln>
                  <a:noFill/>
                </a:ln>
                <a:effectLst>
                  <a:outerShdw blurRad="38100" dist="38100" dir="2700000" algn="tl">
                    <a:srgbClr val="000000">
                      <a:alpha val="43137"/>
                    </a:srgbClr>
                  </a:outerShdw>
                </a:effectLst>
                <a:uLnTx/>
                <a:uFillTx/>
                <a:latin typeface="Arial"/>
                <a:ea typeface="Calibri"/>
                <a:cs typeface="Times New Roman"/>
              </a:endParaRPr>
            </a:p>
          </p:txBody>
        </p:sp>
        <p:sp>
          <p:nvSpPr>
            <p:cNvPr id="254" name="253 Llamada de flecha hacia abajo"/>
            <p:cNvSpPr/>
            <p:nvPr/>
          </p:nvSpPr>
          <p:spPr>
            <a:xfrm>
              <a:off x="3745632" y="5251714"/>
              <a:ext cx="5400600" cy="458160"/>
            </a:xfrm>
            <a:prstGeom prst="downArrow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smtClean="0">
                  <a:ln>
                    <a:noFill/>
                  </a:ln>
                  <a:solidFill>
                    <a:sysClr val="window" lastClr="FFFFFF"/>
                  </a:solidFill>
                  <a:effectLst/>
                  <a:uLnTx/>
                  <a:uFillTx/>
                  <a:latin typeface="Calibri"/>
                  <a:ea typeface="+mn-ea"/>
                  <a:cs typeface="+mn-cs"/>
                </a:rPr>
                <a:t>SEISMIC-STRATIGRAPHY</a:t>
              </a:r>
              <a:endParaRPr kumimoji="0" lang="en-US" sz="1600" b="0" i="0" u="none" strike="noStrike" kern="0" cap="none" spc="0" normalizeH="0" baseline="0">
                <a:ln>
                  <a:noFill/>
                </a:ln>
                <a:solidFill>
                  <a:sysClr val="window" lastClr="FFFFFF"/>
                </a:solidFill>
                <a:effectLst/>
                <a:uLnTx/>
                <a:uFillTx/>
                <a:latin typeface="Calibri"/>
                <a:ea typeface="+mn-ea"/>
                <a:cs typeface="+mn-cs"/>
              </a:endParaRPr>
            </a:p>
          </p:txBody>
        </p:sp>
        <p:sp>
          <p:nvSpPr>
            <p:cNvPr id="255" name="254 Llamada de flecha hacia abajo"/>
            <p:cNvSpPr/>
            <p:nvPr/>
          </p:nvSpPr>
          <p:spPr>
            <a:xfrm>
              <a:off x="3745632" y="5750327"/>
              <a:ext cx="5400600" cy="458160"/>
            </a:xfrm>
            <a:prstGeom prst="downArrow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smtClean="0">
                  <a:solidFill>
                    <a:sysClr val="window" lastClr="FFFFFF"/>
                  </a:solidFill>
                  <a:latin typeface="Calibri"/>
                </a:rPr>
                <a:t>GEOLOGOGIC AND STRUCTURAL ANALISIS</a:t>
              </a:r>
              <a:endParaRPr kumimoji="0" lang="en-US" sz="1600" b="0" i="0" u="none" strike="noStrike" kern="0" cap="none" spc="0" normalizeH="0" baseline="0">
                <a:ln>
                  <a:noFill/>
                </a:ln>
                <a:solidFill>
                  <a:sysClr val="window" lastClr="FFFFFF"/>
                </a:solidFill>
                <a:effectLst/>
                <a:uLnTx/>
                <a:uFillTx/>
                <a:latin typeface="Calibri"/>
              </a:endParaRPr>
            </a:p>
          </p:txBody>
        </p:sp>
        <p:sp>
          <p:nvSpPr>
            <p:cNvPr id="256" name="15 Llamada de flecha hacia abajo"/>
            <p:cNvSpPr/>
            <p:nvPr/>
          </p:nvSpPr>
          <p:spPr>
            <a:xfrm>
              <a:off x="3745632" y="6245893"/>
              <a:ext cx="5400600" cy="343620"/>
            </a:xfrm>
            <a:custGeom>
              <a:avLst/>
              <a:gdLst>
                <a:gd name="connsiteX0" fmla="*/ 0 w 5400600"/>
                <a:gd name="connsiteY0" fmla="*/ 0 h 503976"/>
                <a:gd name="connsiteX1" fmla="*/ 5400600 w 5400600"/>
                <a:gd name="connsiteY1" fmla="*/ 0 h 503976"/>
                <a:gd name="connsiteX2" fmla="*/ 5400600 w 5400600"/>
                <a:gd name="connsiteY2" fmla="*/ 327468 h 503976"/>
                <a:gd name="connsiteX3" fmla="*/ 2763297 w 5400600"/>
                <a:gd name="connsiteY3" fmla="*/ 327468 h 503976"/>
                <a:gd name="connsiteX4" fmla="*/ 2763297 w 5400600"/>
                <a:gd name="connsiteY4" fmla="*/ 377982 h 503976"/>
                <a:gd name="connsiteX5" fmla="*/ 2826294 w 5400600"/>
                <a:gd name="connsiteY5" fmla="*/ 377982 h 503976"/>
                <a:gd name="connsiteX6" fmla="*/ 2700300 w 5400600"/>
                <a:gd name="connsiteY6" fmla="*/ 503976 h 503976"/>
                <a:gd name="connsiteX7" fmla="*/ 2574306 w 5400600"/>
                <a:gd name="connsiteY7" fmla="*/ 377982 h 503976"/>
                <a:gd name="connsiteX8" fmla="*/ 2637303 w 5400600"/>
                <a:gd name="connsiteY8" fmla="*/ 377982 h 503976"/>
                <a:gd name="connsiteX9" fmla="*/ 2637303 w 5400600"/>
                <a:gd name="connsiteY9" fmla="*/ 327468 h 503976"/>
                <a:gd name="connsiteX10" fmla="*/ 0 w 5400600"/>
                <a:gd name="connsiteY10" fmla="*/ 327468 h 503976"/>
                <a:gd name="connsiteX11" fmla="*/ 0 w 5400600"/>
                <a:gd name="connsiteY11" fmla="*/ 0 h 503976"/>
                <a:gd name="connsiteX0" fmla="*/ 0 w 5400600"/>
                <a:gd name="connsiteY0" fmla="*/ 0 h 377982"/>
                <a:gd name="connsiteX1" fmla="*/ 5400600 w 5400600"/>
                <a:gd name="connsiteY1" fmla="*/ 0 h 377982"/>
                <a:gd name="connsiteX2" fmla="*/ 5400600 w 5400600"/>
                <a:gd name="connsiteY2" fmla="*/ 327468 h 377982"/>
                <a:gd name="connsiteX3" fmla="*/ 2763297 w 5400600"/>
                <a:gd name="connsiteY3" fmla="*/ 327468 h 377982"/>
                <a:gd name="connsiteX4" fmla="*/ 2763297 w 5400600"/>
                <a:gd name="connsiteY4" fmla="*/ 377982 h 377982"/>
                <a:gd name="connsiteX5" fmla="*/ 2826294 w 5400600"/>
                <a:gd name="connsiteY5" fmla="*/ 377982 h 377982"/>
                <a:gd name="connsiteX6" fmla="*/ 2574306 w 5400600"/>
                <a:gd name="connsiteY6" fmla="*/ 377982 h 377982"/>
                <a:gd name="connsiteX7" fmla="*/ 2637303 w 5400600"/>
                <a:gd name="connsiteY7" fmla="*/ 377982 h 377982"/>
                <a:gd name="connsiteX8" fmla="*/ 2637303 w 5400600"/>
                <a:gd name="connsiteY8" fmla="*/ 327468 h 377982"/>
                <a:gd name="connsiteX9" fmla="*/ 0 w 5400600"/>
                <a:gd name="connsiteY9" fmla="*/ 327468 h 377982"/>
                <a:gd name="connsiteX10" fmla="*/ 0 w 5400600"/>
                <a:gd name="connsiteY10" fmla="*/ 0 h 377982"/>
                <a:gd name="connsiteX0" fmla="*/ 0 w 5400600"/>
                <a:gd name="connsiteY0" fmla="*/ 0 h 377982"/>
                <a:gd name="connsiteX1" fmla="*/ 5400600 w 5400600"/>
                <a:gd name="connsiteY1" fmla="*/ 0 h 377982"/>
                <a:gd name="connsiteX2" fmla="*/ 5400600 w 5400600"/>
                <a:gd name="connsiteY2" fmla="*/ 327468 h 377982"/>
                <a:gd name="connsiteX3" fmla="*/ 2763297 w 5400600"/>
                <a:gd name="connsiteY3" fmla="*/ 327468 h 377982"/>
                <a:gd name="connsiteX4" fmla="*/ 2763297 w 5400600"/>
                <a:gd name="connsiteY4" fmla="*/ 377982 h 377982"/>
                <a:gd name="connsiteX5" fmla="*/ 2574306 w 5400600"/>
                <a:gd name="connsiteY5" fmla="*/ 377982 h 377982"/>
                <a:gd name="connsiteX6" fmla="*/ 2637303 w 5400600"/>
                <a:gd name="connsiteY6" fmla="*/ 377982 h 377982"/>
                <a:gd name="connsiteX7" fmla="*/ 2637303 w 5400600"/>
                <a:gd name="connsiteY7" fmla="*/ 327468 h 377982"/>
                <a:gd name="connsiteX8" fmla="*/ 0 w 5400600"/>
                <a:gd name="connsiteY8" fmla="*/ 327468 h 377982"/>
                <a:gd name="connsiteX9" fmla="*/ 0 w 5400600"/>
                <a:gd name="connsiteY9" fmla="*/ 0 h 377982"/>
                <a:gd name="connsiteX0" fmla="*/ 0 w 5400600"/>
                <a:gd name="connsiteY0" fmla="*/ 0 h 377982"/>
                <a:gd name="connsiteX1" fmla="*/ 5400600 w 5400600"/>
                <a:gd name="connsiteY1" fmla="*/ 0 h 377982"/>
                <a:gd name="connsiteX2" fmla="*/ 5400600 w 5400600"/>
                <a:gd name="connsiteY2" fmla="*/ 327468 h 377982"/>
                <a:gd name="connsiteX3" fmla="*/ 2763297 w 5400600"/>
                <a:gd name="connsiteY3" fmla="*/ 327468 h 377982"/>
                <a:gd name="connsiteX4" fmla="*/ 2763297 w 5400600"/>
                <a:gd name="connsiteY4" fmla="*/ 377982 h 377982"/>
                <a:gd name="connsiteX5" fmla="*/ 2637303 w 5400600"/>
                <a:gd name="connsiteY5" fmla="*/ 377982 h 377982"/>
                <a:gd name="connsiteX6" fmla="*/ 2637303 w 5400600"/>
                <a:gd name="connsiteY6" fmla="*/ 327468 h 377982"/>
                <a:gd name="connsiteX7" fmla="*/ 0 w 5400600"/>
                <a:gd name="connsiteY7" fmla="*/ 327468 h 377982"/>
                <a:gd name="connsiteX8" fmla="*/ 0 w 5400600"/>
                <a:gd name="connsiteY8" fmla="*/ 0 h 3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00" h="377982">
                  <a:moveTo>
                    <a:pt x="0" y="0"/>
                  </a:moveTo>
                  <a:lnTo>
                    <a:pt x="5400600" y="0"/>
                  </a:lnTo>
                  <a:lnTo>
                    <a:pt x="5400600" y="327468"/>
                  </a:lnTo>
                  <a:lnTo>
                    <a:pt x="2763297" y="327468"/>
                  </a:lnTo>
                  <a:lnTo>
                    <a:pt x="2763297" y="377982"/>
                  </a:lnTo>
                  <a:lnTo>
                    <a:pt x="2637303" y="377982"/>
                  </a:lnTo>
                  <a:lnTo>
                    <a:pt x="2637303" y="327468"/>
                  </a:lnTo>
                  <a:lnTo>
                    <a:pt x="0" y="327468"/>
                  </a:lnTo>
                  <a:lnTo>
                    <a:pt x="0" y="0"/>
                  </a:lnTo>
                  <a:close/>
                </a:path>
              </a:pathLst>
            </a:cu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smtClean="0">
                  <a:ln>
                    <a:noFill/>
                  </a:ln>
                  <a:solidFill>
                    <a:sysClr val="window" lastClr="FFFFFF"/>
                  </a:solidFill>
                  <a:effectLst/>
                  <a:uLnTx/>
                  <a:uFillTx/>
                  <a:latin typeface="Calibri"/>
                  <a:ea typeface="+mn-ea"/>
                  <a:cs typeface="+mn-cs"/>
                </a:rPr>
                <a:t>ESTRUCTURAL</a:t>
              </a:r>
              <a:r>
                <a:rPr kumimoji="0" lang="en-US" sz="1600" b="0" i="0" u="none" strike="noStrike" kern="0" cap="none" spc="0" normalizeH="0" smtClean="0">
                  <a:ln>
                    <a:noFill/>
                  </a:ln>
                  <a:solidFill>
                    <a:sysClr val="window" lastClr="FFFFFF"/>
                  </a:solidFill>
                  <a:effectLst/>
                  <a:uLnTx/>
                  <a:uFillTx/>
                  <a:latin typeface="Calibri"/>
                  <a:ea typeface="+mn-ea"/>
                  <a:cs typeface="+mn-cs"/>
                </a:rPr>
                <a:t> MODEL OF THE BASIN AT THE MARGIN</a:t>
              </a:r>
              <a:endParaRPr kumimoji="0" lang="en-US" sz="1600" b="0" i="0" u="none" strike="noStrike" kern="0" cap="none" spc="0" normalizeH="0" baseline="0">
                <a:ln>
                  <a:noFill/>
                </a:ln>
                <a:solidFill>
                  <a:sysClr val="window" lastClr="FFFFFF"/>
                </a:solidFill>
                <a:effectLst/>
                <a:uLnTx/>
                <a:uFillTx/>
                <a:latin typeface="Calibri"/>
                <a:ea typeface="+mn-ea"/>
                <a:cs typeface="+mn-cs"/>
              </a:endParaRPr>
            </a:p>
          </p:txBody>
        </p:sp>
        <p:sp>
          <p:nvSpPr>
            <p:cNvPr id="257" name="256 Llamada de flecha hacia abajo"/>
            <p:cNvSpPr/>
            <p:nvPr/>
          </p:nvSpPr>
          <p:spPr>
            <a:xfrm>
              <a:off x="3745632" y="4749589"/>
              <a:ext cx="5400600" cy="458160"/>
            </a:xfrm>
            <a:prstGeom prst="downArrow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dirty="0" smtClean="0">
                  <a:ln>
                    <a:noFill/>
                  </a:ln>
                  <a:solidFill>
                    <a:sysClr val="window" lastClr="FFFFFF"/>
                  </a:solidFill>
                  <a:effectLst/>
                  <a:uLnTx/>
                  <a:uFillTx/>
                  <a:latin typeface="Calibri"/>
                  <a:ea typeface="+mn-ea"/>
                  <a:cs typeface="+mn-cs"/>
                </a:rPr>
                <a:t>INTERPRETATION AND CATALOGUE OF GEOLOGIC STRUCTURE ON THE BASIN</a:t>
              </a:r>
              <a:endParaRPr kumimoji="0" lang="en-US" sz="1600" b="0" i="0" u="none" strike="noStrike" kern="0" cap="none" spc="0" normalizeH="0" baseline="0" dirty="0">
                <a:ln>
                  <a:noFill/>
                </a:ln>
                <a:solidFill>
                  <a:sysClr val="window" lastClr="FFFFFF"/>
                </a:solidFill>
                <a:effectLst/>
                <a:uLnTx/>
                <a:uFillTx/>
                <a:latin typeface="Calibri"/>
                <a:ea typeface="+mn-ea"/>
                <a:cs typeface="+mn-cs"/>
              </a:endParaRPr>
            </a:p>
          </p:txBody>
        </p:sp>
        <p:sp>
          <p:nvSpPr>
            <p:cNvPr id="258" name="8 Cuadro de texto"/>
            <p:cNvSpPr txBox="1"/>
            <p:nvPr/>
          </p:nvSpPr>
          <p:spPr>
            <a:xfrm rot="5400000">
              <a:off x="9497127" y="5431311"/>
              <a:ext cx="2091215" cy="542452"/>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lvl="0" algn="ctr" defTabSz="914400">
                <a:lnSpc>
                  <a:spcPct val="150000"/>
                </a:lnSpc>
                <a:spcAft>
                  <a:spcPts val="1000"/>
                </a:spcAft>
                <a:defRPr/>
              </a:pPr>
              <a:r>
                <a:rPr lang="en-US" sz="1600" b="1" kern="0" spc="50" dirty="0" smtClean="0">
                  <a:ln w="6744" cap="flat" cmpd="sng" algn="ctr">
                    <a:solidFill>
                      <a:srgbClr val="06111E">
                        <a:alpha val="6500"/>
                      </a:srgbClr>
                    </a:solidFill>
                    <a:prstDash val="solid"/>
                    <a:round/>
                  </a:ln>
                  <a:effectLst>
                    <a:outerShdw blurRad="50902" dist="38494" dir="13500000" sx="0" sy="0">
                      <a:srgbClr val="000000">
                        <a:alpha val="60000"/>
                      </a:srgbClr>
                    </a:outerShdw>
                  </a:effectLst>
                  <a:latin typeface="Arial"/>
                  <a:ea typeface="Calibri"/>
                  <a:cs typeface="Times New Roman"/>
                </a:rPr>
                <a:t>INTERPRETATION OF</a:t>
              </a:r>
            </a:p>
            <a:p>
              <a:pPr lvl="0" algn="ctr" defTabSz="914400">
                <a:lnSpc>
                  <a:spcPct val="150000"/>
                </a:lnSpc>
                <a:spcAft>
                  <a:spcPts val="1000"/>
                </a:spcAft>
                <a:defRPr/>
              </a:pPr>
              <a:r>
                <a:rPr lang="en-US" sz="1600" b="1" kern="0" spc="50" dirty="0" smtClean="0">
                  <a:ln w="6744" cap="flat" cmpd="sng" algn="ctr">
                    <a:solidFill>
                      <a:srgbClr val="06111E">
                        <a:alpha val="6500"/>
                      </a:srgbClr>
                    </a:solidFill>
                    <a:prstDash val="solid"/>
                    <a:round/>
                  </a:ln>
                  <a:effectLst>
                    <a:outerShdw blurRad="50902" dist="38494" dir="13500000" sx="0" sy="0">
                      <a:srgbClr val="000000">
                        <a:alpha val="60000"/>
                      </a:srgbClr>
                    </a:outerShdw>
                  </a:effectLst>
                  <a:latin typeface="Arial"/>
                  <a:ea typeface="Calibri"/>
                  <a:cs typeface="Times New Roman"/>
                </a:rPr>
                <a:t> RESULTS</a:t>
              </a:r>
              <a:endParaRPr kumimoji="0" lang="en-US" sz="1600" b="0" i="0" u="none" strike="noStrike" kern="0" cap="none" spc="0" normalizeH="0" baseline="0" dirty="0">
                <a:ln>
                  <a:noFill/>
                </a:ln>
                <a:effectLst/>
                <a:uLnTx/>
                <a:uFillTx/>
                <a:latin typeface="Arial"/>
                <a:ea typeface="Calibri"/>
                <a:cs typeface="Times New Roman"/>
              </a:endParaRPr>
            </a:p>
          </p:txBody>
        </p:sp>
        <p:sp>
          <p:nvSpPr>
            <p:cNvPr id="262" name="261 Rectángulo"/>
            <p:cNvSpPr/>
            <p:nvPr/>
          </p:nvSpPr>
          <p:spPr>
            <a:xfrm>
              <a:off x="3422417" y="816086"/>
              <a:ext cx="7453727" cy="2356314"/>
            </a:xfrm>
            <a:prstGeom prst="rect">
              <a:avLst/>
            </a:prstGeom>
            <a:noFill/>
            <a:ln w="25400" cap="flat" cmpd="sng" algn="ctr">
              <a:solidFill>
                <a:sysClr val="window" lastClr="FFFFFF">
                  <a:lumMod val="7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ysClr val="window" lastClr="FFFFFF"/>
                </a:solidFill>
                <a:effectLst/>
                <a:uLnTx/>
                <a:uFillTx/>
                <a:latin typeface="Calibri"/>
                <a:ea typeface="+mn-ea"/>
                <a:cs typeface="+mn-cs"/>
              </a:endParaRPr>
            </a:p>
          </p:txBody>
        </p:sp>
        <p:sp>
          <p:nvSpPr>
            <p:cNvPr id="263" name="262 Rectángulo"/>
            <p:cNvSpPr/>
            <p:nvPr/>
          </p:nvSpPr>
          <p:spPr>
            <a:xfrm>
              <a:off x="3422417" y="3714159"/>
              <a:ext cx="7453727" cy="869586"/>
            </a:xfrm>
            <a:prstGeom prst="rect">
              <a:avLst/>
            </a:prstGeom>
            <a:noFill/>
            <a:ln w="25400" cap="flat" cmpd="sng" algn="ctr">
              <a:solidFill>
                <a:sysClr val="window" lastClr="FFFFFF">
                  <a:lumMod val="7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ysClr val="window" lastClr="FFFFFF"/>
                </a:solidFill>
                <a:effectLst/>
                <a:uLnTx/>
                <a:uFillTx/>
                <a:latin typeface="Calibri"/>
                <a:ea typeface="+mn-ea"/>
                <a:cs typeface="+mn-cs"/>
              </a:endParaRPr>
            </a:p>
          </p:txBody>
        </p:sp>
        <p:sp>
          <p:nvSpPr>
            <p:cNvPr id="264" name="263 Rectángulo"/>
            <p:cNvSpPr/>
            <p:nvPr/>
          </p:nvSpPr>
          <p:spPr>
            <a:xfrm>
              <a:off x="3422417" y="4656928"/>
              <a:ext cx="7453727" cy="2044270"/>
            </a:xfrm>
            <a:prstGeom prst="rect">
              <a:avLst/>
            </a:prstGeom>
            <a:noFill/>
            <a:ln w="25400" cap="flat" cmpd="sng" algn="ctr">
              <a:solidFill>
                <a:sysClr val="window" lastClr="FFFFFF">
                  <a:lumMod val="7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ysClr val="window" lastClr="FFFFFF"/>
                </a:solidFill>
                <a:effectLst/>
                <a:uLnTx/>
                <a:uFillTx/>
                <a:latin typeface="Calibri"/>
                <a:ea typeface="+mn-ea"/>
                <a:cs typeface="+mn-cs"/>
              </a:endParaRPr>
            </a:p>
          </p:txBody>
        </p:sp>
      </p:grpSp>
      <p:pic>
        <p:nvPicPr>
          <p:cNvPr id="286"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362" b="98298" l="1000" r="87750">
                        <a14:backgroundMark x1="11750" y1="81277" x2="11000" y2="81277"/>
                        <a14:backgroundMark x1="72500" y1="48085" x2="68500" y2="51915"/>
                        <a14:backgroundMark x1="69250" y1="57872" x2="68250" y2="54894"/>
                      </a14:backgroundRemoval>
                    </a14:imgEffect>
                  </a14:imgLayer>
                </a14:imgProps>
              </a:ext>
              <a:ext uri="{28A0092B-C50C-407E-A947-70E740481C1C}">
                <a14:useLocalDpi xmlns:a14="http://schemas.microsoft.com/office/drawing/2010/main" val="0"/>
              </a:ext>
            </a:extLst>
          </a:blip>
          <a:srcRect l="9087" t="34261" r="11224"/>
          <a:stretch/>
        </p:blipFill>
        <p:spPr bwMode="auto">
          <a:xfrm flipH="1">
            <a:off x="1352670" y="36400501"/>
            <a:ext cx="191266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3"/>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17" b="98624" l="551" r="98623">
                        <a14:foregroundMark x1="47107" y1="93119" x2="21212" y2="98165"/>
                      </a14:backgroundRemoval>
                    </a14:imgEffect>
                  </a14:imgLayer>
                </a14:imgProps>
              </a:ext>
              <a:ext uri="{28A0092B-C50C-407E-A947-70E740481C1C}">
                <a14:useLocalDpi xmlns:a14="http://schemas.microsoft.com/office/drawing/2010/main" val="0"/>
              </a:ext>
            </a:extLst>
          </a:blip>
          <a:srcRect b="239"/>
          <a:stretch/>
        </p:blipFill>
        <p:spPr bwMode="auto">
          <a:xfrm>
            <a:off x="10347051" y="36301126"/>
            <a:ext cx="1675975"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34094" y="37485947"/>
            <a:ext cx="1220997"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611290" y="37485947"/>
            <a:ext cx="1799868"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29 Grupo"/>
          <p:cNvGrpSpPr/>
          <p:nvPr/>
        </p:nvGrpSpPr>
        <p:grpSpPr>
          <a:xfrm>
            <a:off x="567329" y="12565733"/>
            <a:ext cx="15145151" cy="4639238"/>
            <a:chOff x="567329" y="13084926"/>
            <a:chExt cx="15145151" cy="4639238"/>
          </a:xfrm>
        </p:grpSpPr>
        <p:sp>
          <p:nvSpPr>
            <p:cNvPr id="67" name="66 Rectángulo"/>
            <p:cNvSpPr/>
            <p:nvPr/>
          </p:nvSpPr>
          <p:spPr>
            <a:xfrm>
              <a:off x="567329" y="16469297"/>
              <a:ext cx="5129828" cy="910205"/>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just" fontAlgn="base">
                <a:spcBef>
                  <a:spcPct val="0"/>
                </a:spcBef>
                <a:spcAft>
                  <a:spcPct val="0"/>
                </a:spcAft>
              </a:pPr>
              <a:r>
                <a:rPr lang="en-US" sz="1800" i="1" dirty="0" smtClean="0">
                  <a:latin typeface="Arial" pitchFamily="34" charset="0"/>
                  <a:ea typeface="Calibri" pitchFamily="34" charset="0"/>
                  <a:cs typeface="Arial" pitchFamily="34" charset="0"/>
                </a:rPr>
                <a:t>Figure 1. Relative location and bathymetry of the Guaymas Basin at the Gulf of California, on </a:t>
              </a:r>
              <a:r>
                <a:rPr kumimoji="0" lang="en-US" sz="1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lang="en-US" sz="1800" i="1" dirty="0">
                  <a:latin typeface="Arial" pitchFamily="34" charset="0"/>
                  <a:cs typeface="Arial" pitchFamily="34" charset="0"/>
                </a:rPr>
                <a:t>image created from the </a:t>
              </a:r>
              <a:r>
                <a:rPr lang="en-US" sz="1800" i="1" dirty="0" err="1" smtClean="0">
                  <a:latin typeface="Arial" pitchFamily="34" charset="0"/>
                  <a:cs typeface="Arial" pitchFamily="34" charset="0"/>
                </a:rPr>
                <a:t>GeoMapApp</a:t>
              </a:r>
              <a:r>
                <a:rPr lang="en-US" sz="1800" i="1" dirty="0" smtClean="0">
                  <a:latin typeface="Arial" pitchFamily="34" charset="0"/>
                  <a:cs typeface="Arial" pitchFamily="34" charset="0"/>
                </a:rPr>
                <a:t> software</a:t>
              </a:r>
              <a:r>
                <a:rPr kumimoji="0" lang="en-US" sz="1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17" name="216 Imagen"/>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26000" b="97000" l="0" r="98400"/>
                      </a14:imgEffect>
                    </a14:imgLayer>
                  </a14:imgProps>
                </a:ext>
                <a:ext uri="{28A0092B-C50C-407E-A947-70E740481C1C}">
                  <a14:useLocalDpi xmlns:a14="http://schemas.microsoft.com/office/drawing/2010/main" val="0"/>
                </a:ext>
              </a:extLst>
            </a:blip>
            <a:srcRect t="26331" b="1489"/>
            <a:stretch/>
          </p:blipFill>
          <p:spPr>
            <a:xfrm>
              <a:off x="1080345" y="13084926"/>
              <a:ext cx="5914277" cy="3415155"/>
            </a:xfrm>
            <a:prstGeom prst="rect">
              <a:avLst/>
            </a:prstGeom>
          </p:spPr>
        </p:pic>
        <p:sp>
          <p:nvSpPr>
            <p:cNvPr id="218" name="217 Rectángulo"/>
            <p:cNvSpPr/>
            <p:nvPr/>
          </p:nvSpPr>
          <p:spPr>
            <a:xfrm>
              <a:off x="3463548" y="14077478"/>
              <a:ext cx="760093" cy="3756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spcCol="0" rtlCol="0" anchor="ctr"/>
            <a:lstStyle/>
            <a:p>
              <a:pPr algn="ctr"/>
              <a:endParaRPr lang="en-US"/>
            </a:p>
          </p:txBody>
        </p:sp>
        <p:cxnSp>
          <p:nvCxnSpPr>
            <p:cNvPr id="219" name="218 Conector recto"/>
            <p:cNvCxnSpPr/>
            <p:nvPr/>
          </p:nvCxnSpPr>
          <p:spPr>
            <a:xfrm flipH="1">
              <a:off x="3479097" y="13213805"/>
              <a:ext cx="2785824" cy="863674"/>
            </a:xfrm>
            <a:prstGeom prst="line">
              <a:avLst/>
            </a:prstGeom>
            <a:ln>
              <a:prstDash val="sysDash"/>
            </a:ln>
          </p:spPr>
          <p:style>
            <a:lnRef idx="2">
              <a:schemeClr val="dk1"/>
            </a:lnRef>
            <a:fillRef idx="0">
              <a:schemeClr val="dk1"/>
            </a:fillRef>
            <a:effectRef idx="1">
              <a:schemeClr val="dk1"/>
            </a:effectRef>
            <a:fontRef idx="minor">
              <a:schemeClr val="tx1"/>
            </a:fontRef>
          </p:style>
        </p:cxnSp>
        <p:grpSp>
          <p:nvGrpSpPr>
            <p:cNvPr id="220" name="219 Grupo"/>
            <p:cNvGrpSpPr>
              <a:grpSpLocks noChangeAspect="1"/>
            </p:cNvGrpSpPr>
            <p:nvPr/>
          </p:nvGrpSpPr>
          <p:grpSpPr>
            <a:xfrm>
              <a:off x="6264921" y="13213805"/>
              <a:ext cx="9447559" cy="4510359"/>
              <a:chOff x="2179965" y="20850672"/>
              <a:chExt cx="7654053" cy="3654119"/>
            </a:xfrm>
          </p:grpSpPr>
          <p:pic>
            <p:nvPicPr>
              <p:cNvPr id="221" name="Picture 2" descr="C:\Users\leonardo\Desktop\leogua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79965" y="20850672"/>
                <a:ext cx="7654053" cy="3654119"/>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22" name="221 Conector recto"/>
              <p:cNvCxnSpPr/>
              <p:nvPr/>
            </p:nvCxnSpPr>
            <p:spPr>
              <a:xfrm flipV="1">
                <a:off x="5349487" y="20850672"/>
                <a:ext cx="0" cy="3553415"/>
              </a:xfrm>
              <a:prstGeom prst="line">
                <a:avLst/>
              </a:prstGeom>
              <a:ln w="38100">
                <a:solidFill>
                  <a:schemeClr val="bg1">
                    <a:lumMod val="90000"/>
                    <a:lumOff val="10000"/>
                    <a:alpha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3" name="222 Conector recto"/>
              <p:cNvCxnSpPr/>
              <p:nvPr/>
            </p:nvCxnSpPr>
            <p:spPr>
              <a:xfrm flipV="1">
                <a:off x="6199342" y="20875695"/>
                <a:ext cx="0" cy="3553415"/>
              </a:xfrm>
              <a:prstGeom prst="line">
                <a:avLst/>
              </a:prstGeom>
              <a:ln w="38100">
                <a:solidFill>
                  <a:schemeClr val="bg1">
                    <a:lumMod val="90000"/>
                    <a:lumOff val="10000"/>
                    <a:alpha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4" name="223 Conector recto"/>
              <p:cNvCxnSpPr/>
              <p:nvPr/>
            </p:nvCxnSpPr>
            <p:spPr>
              <a:xfrm flipH="1">
                <a:off x="2239718" y="21379751"/>
                <a:ext cx="7344000" cy="0"/>
              </a:xfrm>
              <a:prstGeom prst="line">
                <a:avLst/>
              </a:prstGeom>
              <a:ln w="38100">
                <a:solidFill>
                  <a:schemeClr val="bg1">
                    <a:lumMod val="90000"/>
                    <a:lumOff val="10000"/>
                    <a:alpha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5" name="224 Conector recto"/>
              <p:cNvCxnSpPr/>
              <p:nvPr/>
            </p:nvCxnSpPr>
            <p:spPr>
              <a:xfrm flipH="1">
                <a:off x="2238902" y="22243847"/>
                <a:ext cx="7344000" cy="0"/>
              </a:xfrm>
              <a:prstGeom prst="line">
                <a:avLst/>
              </a:prstGeom>
              <a:ln w="38100">
                <a:solidFill>
                  <a:schemeClr val="bg1">
                    <a:lumMod val="90000"/>
                    <a:lumOff val="10000"/>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6" name="225 Rectángulo"/>
              <p:cNvSpPr/>
              <p:nvPr/>
            </p:nvSpPr>
            <p:spPr>
              <a:xfrm>
                <a:off x="5349488" y="21388239"/>
                <a:ext cx="834143" cy="840273"/>
              </a:xfrm>
              <a:prstGeom prst="rect">
                <a:avLst/>
              </a:prstGeom>
              <a:solidFill>
                <a:schemeClr val="tx1">
                  <a:alpha val="4902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7" name="226 Conector recto"/>
            <p:cNvCxnSpPr/>
            <p:nvPr/>
          </p:nvCxnSpPr>
          <p:spPr>
            <a:xfrm flipH="1" flipV="1">
              <a:off x="3463550" y="14453079"/>
              <a:ext cx="2801371" cy="3146784"/>
            </a:xfrm>
            <a:prstGeom prst="line">
              <a:avLst/>
            </a:prstGeom>
            <a:ln>
              <a:prstDash val="sysDash"/>
            </a:ln>
          </p:spPr>
          <p:style>
            <a:lnRef idx="2">
              <a:schemeClr val="dk1"/>
            </a:lnRef>
            <a:fillRef idx="0">
              <a:schemeClr val="dk1"/>
            </a:fillRef>
            <a:effectRef idx="1">
              <a:schemeClr val="dk1"/>
            </a:effectRef>
            <a:fontRef idx="minor">
              <a:schemeClr val="tx1"/>
            </a:fontRef>
          </p:style>
        </p:cxnSp>
        <p:pic>
          <p:nvPicPr>
            <p:cNvPr id="1043" name="Picture 19"/>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8333">
                          <a14:backgroundMark x1="52500" y1="67500" x2="52500" y2="67500"/>
                          <a14:backgroundMark x1="23333" y1="80000" x2="66667" y2="55833"/>
                          <a14:backgroundMark x1="33333" y1="69167" x2="38333" y2="68333"/>
                          <a14:backgroundMark x1="50833" y1="56667" x2="53333" y2="61667"/>
                        </a14:backgroundRemoval>
                      </a14:imgEffect>
                    </a14:imgLayer>
                  </a14:imgProps>
                </a:ext>
                <a:ext uri="{28A0092B-C50C-407E-A947-70E740481C1C}">
                  <a14:useLocalDpi xmlns:a14="http://schemas.microsoft.com/office/drawing/2010/main" val="0"/>
                </a:ext>
              </a:extLst>
            </a:blip>
            <a:srcRect/>
            <a:stretch>
              <a:fillRect/>
            </a:stretch>
          </p:blipFill>
          <p:spPr bwMode="auto">
            <a:xfrm rot="19268732">
              <a:off x="693771" y="14917102"/>
              <a:ext cx="1245513" cy="124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44"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320849" y="3933757"/>
            <a:ext cx="3795399" cy="337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9" name="358 Grupo"/>
          <p:cNvGrpSpPr>
            <a:grpSpLocks noChangeAspect="1"/>
          </p:cNvGrpSpPr>
          <p:nvPr/>
        </p:nvGrpSpPr>
        <p:grpSpPr>
          <a:xfrm>
            <a:off x="30387601" y="7453165"/>
            <a:ext cx="1731510" cy="2902957"/>
            <a:chOff x="4821879" y="221316"/>
            <a:chExt cx="3964737" cy="5903338"/>
          </a:xfrm>
        </p:grpSpPr>
        <p:pic>
          <p:nvPicPr>
            <p:cNvPr id="360" name="Picture 2" descr="C:\Users\leonardo\Documents\TESIS\con informacion interesante\de la carpeta screen_0001-05000\Screen 00718.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2019" t="21837" r="33510" b="26779"/>
            <a:stretch/>
          </p:blipFill>
          <p:spPr bwMode="auto">
            <a:xfrm>
              <a:off x="4821879" y="221316"/>
              <a:ext cx="3964737" cy="5903338"/>
            </a:xfrm>
            <a:prstGeom prst="rect">
              <a:avLst/>
            </a:prstGeom>
            <a:noFill/>
            <a:extLst>
              <a:ext uri="{909E8E84-426E-40DD-AFC4-6F175D3DCCD1}">
                <a14:hiddenFill xmlns:a14="http://schemas.microsoft.com/office/drawing/2010/main">
                  <a:solidFill>
                    <a:srgbClr val="FFFFFF"/>
                  </a:solidFill>
                </a14:hiddenFill>
              </a:ext>
            </a:extLst>
          </p:spPr>
        </p:pic>
        <p:cxnSp>
          <p:nvCxnSpPr>
            <p:cNvPr id="361" name="360 Conector recto de flecha"/>
            <p:cNvCxnSpPr/>
            <p:nvPr/>
          </p:nvCxnSpPr>
          <p:spPr>
            <a:xfrm>
              <a:off x="6225321" y="4888282"/>
              <a:ext cx="740008" cy="0"/>
            </a:xfrm>
            <a:prstGeom prst="straightConnector1">
              <a:avLst/>
            </a:prstGeom>
            <a:ln>
              <a:solidFill>
                <a:srgbClr val="FF0000">
                  <a:alpha val="90000"/>
                </a:srgb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62" name="361 CuadroTexto"/>
            <p:cNvSpPr txBox="1"/>
            <p:nvPr/>
          </p:nvSpPr>
          <p:spPr>
            <a:xfrm rot="16200000">
              <a:off x="5298321" y="3516381"/>
              <a:ext cx="1911396" cy="885708"/>
            </a:xfrm>
            <a:prstGeom prst="rect">
              <a:avLst/>
            </a:prstGeom>
            <a:noFill/>
          </p:spPr>
          <p:txBody>
            <a:bodyPr wrap="none" rtlCol="0">
              <a:spAutoFit/>
            </a:bodyPr>
            <a:lstStyle/>
            <a:p>
              <a:r>
                <a:rPr lang="en-US" sz="1600" b="1" dirty="0" smtClean="0">
                  <a:solidFill>
                    <a:srgbClr val="FF0000"/>
                  </a:solidFill>
                </a:rPr>
                <a:t>105.3m</a:t>
              </a:r>
              <a:endParaRPr lang="en-US" sz="1600" b="1" dirty="0">
                <a:solidFill>
                  <a:srgbClr val="FF0000"/>
                </a:solidFill>
              </a:endParaRPr>
            </a:p>
          </p:txBody>
        </p:sp>
        <p:sp>
          <p:nvSpPr>
            <p:cNvPr id="363" name="362 CuadroTexto"/>
            <p:cNvSpPr txBox="1"/>
            <p:nvPr/>
          </p:nvSpPr>
          <p:spPr>
            <a:xfrm>
              <a:off x="4821879" y="221316"/>
              <a:ext cx="2525444" cy="607833"/>
            </a:xfrm>
            <a:prstGeom prst="rect">
              <a:avLst/>
            </a:prstGeom>
            <a:noFill/>
          </p:spPr>
          <p:txBody>
            <a:bodyPr wrap="none" rtlCol="0">
              <a:spAutoFit/>
            </a:bodyPr>
            <a:lstStyle/>
            <a:p>
              <a:r>
                <a:rPr lang="en-US" sz="1100" smtClean="0"/>
                <a:t>Screen 00966</a:t>
              </a:r>
              <a:endParaRPr lang="en-US" sz="1100"/>
            </a:p>
          </p:txBody>
        </p:sp>
      </p:grpSp>
      <p:sp>
        <p:nvSpPr>
          <p:cNvPr id="18" name="17 Pentágono"/>
          <p:cNvSpPr/>
          <p:nvPr/>
        </p:nvSpPr>
        <p:spPr>
          <a:xfrm>
            <a:off x="4753974" y="37881947"/>
            <a:ext cx="934484" cy="2649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111 Pentágono"/>
          <p:cNvSpPr/>
          <p:nvPr/>
        </p:nvSpPr>
        <p:spPr>
          <a:xfrm rot="10800000">
            <a:off x="7059850" y="37883554"/>
            <a:ext cx="934484" cy="2649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112 Pentágono"/>
          <p:cNvSpPr/>
          <p:nvPr/>
        </p:nvSpPr>
        <p:spPr>
          <a:xfrm>
            <a:off x="12820490" y="37889529"/>
            <a:ext cx="934484" cy="2649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27 Grupo"/>
          <p:cNvGrpSpPr/>
          <p:nvPr/>
        </p:nvGrpSpPr>
        <p:grpSpPr>
          <a:xfrm>
            <a:off x="47213" y="10045453"/>
            <a:ext cx="6073692" cy="1080000"/>
            <a:chOff x="47213" y="10333485"/>
            <a:chExt cx="6073692" cy="1080000"/>
          </a:xfrm>
        </p:grpSpPr>
        <p:sp>
          <p:nvSpPr>
            <p:cNvPr id="135" name="134 Rectángulo"/>
            <p:cNvSpPr/>
            <p:nvPr/>
          </p:nvSpPr>
          <p:spPr>
            <a:xfrm>
              <a:off x="47213" y="10333485"/>
              <a:ext cx="5523869" cy="1080000"/>
            </a:xfrm>
            <a:prstGeom prst="rect">
              <a:avLst/>
            </a:prstGeom>
            <a:gradFill flip="none" rotWithShape="1">
              <a:gsLst>
                <a:gs pos="0">
                  <a:srgbClr val="000000"/>
                </a:gs>
                <a:gs pos="53000">
                  <a:schemeClr val="tx2">
                    <a:lumMod val="50000"/>
                  </a:schemeClr>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Location</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6" name="135 Elipse"/>
            <p:cNvSpPr/>
            <p:nvPr/>
          </p:nvSpPr>
          <p:spPr>
            <a:xfrm>
              <a:off x="5040905" y="10333485"/>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03712" y="17461402"/>
            <a:ext cx="3095328" cy="397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2" name="201 Grupo"/>
          <p:cNvGrpSpPr/>
          <p:nvPr/>
        </p:nvGrpSpPr>
        <p:grpSpPr>
          <a:xfrm flipH="1">
            <a:off x="26281031" y="34162846"/>
            <a:ext cx="5997595" cy="1085407"/>
            <a:chOff x="112252" y="18568750"/>
            <a:chExt cx="6008653" cy="1085407"/>
          </a:xfrm>
        </p:grpSpPr>
        <p:sp>
          <p:nvSpPr>
            <p:cNvPr id="216" name="215 Rectángulo"/>
            <p:cNvSpPr/>
            <p:nvPr/>
          </p:nvSpPr>
          <p:spPr>
            <a:xfrm>
              <a:off x="112252" y="18574157"/>
              <a:ext cx="5523869" cy="1080000"/>
            </a:xfrm>
            <a:prstGeom prst="rect">
              <a:avLst/>
            </a:prstGeom>
            <a:gradFill flip="none" rotWithShape="1">
              <a:gsLst>
                <a:gs pos="0">
                  <a:srgbClr val="000000"/>
                </a:gs>
                <a:gs pos="53000">
                  <a:schemeClr val="tx2">
                    <a:lumMod val="50000"/>
                  </a:schemeClr>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Summary</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59" name="258 Elipse"/>
            <p:cNvSpPr/>
            <p:nvPr/>
          </p:nvSpPr>
          <p:spPr>
            <a:xfrm>
              <a:off x="5040905" y="1856875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260 CuadroTexto"/>
          <p:cNvSpPr txBox="1"/>
          <p:nvPr/>
        </p:nvSpPr>
        <p:spPr>
          <a:xfrm>
            <a:off x="15198797" y="43945389"/>
            <a:ext cx="2180705" cy="663984"/>
          </a:xfrm>
          <a:prstGeom prst="rect">
            <a:avLst/>
          </a:prstGeom>
          <a:noFill/>
        </p:spPr>
        <p:txBody>
          <a:bodyPr wrap="none" lIns="78444" tIns="39221" rIns="78444" bIns="39221"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Reference</a:t>
            </a:r>
            <a:endParaRPr lang="en-US" sz="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1 Rectángulo"/>
          <p:cNvSpPr/>
          <p:nvPr/>
        </p:nvSpPr>
        <p:spPr>
          <a:xfrm>
            <a:off x="21749866" y="3891901"/>
            <a:ext cx="10404137" cy="3477875"/>
          </a:xfrm>
          <a:prstGeom prst="rect">
            <a:avLst/>
          </a:prstGeom>
        </p:spPr>
        <p:txBody>
          <a:bodyPr wrap="square">
            <a:spAutoFit/>
          </a:bodyPr>
          <a:lstStyle/>
          <a:p>
            <a:pPr algn="just"/>
            <a:r>
              <a:rPr lang="en-US" sz="2000" dirty="0"/>
              <a:t>Using the multibeam </a:t>
            </a:r>
            <a:r>
              <a:rPr lang="en-US" sz="2000" dirty="0" smtClean="0"/>
              <a:t>EM-122 in </a:t>
            </a:r>
            <a:r>
              <a:rPr lang="en-US" sz="2000" dirty="0"/>
              <a:t>the </a:t>
            </a:r>
            <a:r>
              <a:rPr lang="en-US" sz="2000" dirty="0" smtClean="0"/>
              <a:t>NO </a:t>
            </a:r>
            <a:r>
              <a:rPr lang="en-US" sz="2000" dirty="0" err="1"/>
              <a:t>L'Atalante</a:t>
            </a:r>
            <a:r>
              <a:rPr lang="en-US" sz="2000" dirty="0"/>
              <a:t>, which operates at a frequency of 12 </a:t>
            </a:r>
            <a:r>
              <a:rPr lang="en-US" sz="2000" dirty="0" smtClean="0"/>
              <a:t>kHz </a:t>
            </a:r>
            <a:r>
              <a:rPr lang="en-US" sz="2000" dirty="0"/>
              <a:t>and configurations of variable angle for up to 150 </a:t>
            </a:r>
            <a:r>
              <a:rPr lang="en-US" sz="2000" dirty="0" smtClean="0"/>
              <a:t>°, it has </a:t>
            </a:r>
            <a:r>
              <a:rPr lang="en-US" sz="2000" dirty="0"/>
              <a:t>up to </a:t>
            </a:r>
            <a:r>
              <a:rPr lang="en-US" sz="2000" dirty="0" smtClean="0"/>
              <a:t>432 </a:t>
            </a:r>
            <a:r>
              <a:rPr lang="en-US" sz="2000" dirty="0"/>
              <a:t>soundings per </a:t>
            </a:r>
            <a:r>
              <a:rPr lang="en-US" sz="2000" dirty="0" smtClean="0"/>
              <a:t>swath; are </a:t>
            </a:r>
            <a:r>
              <a:rPr lang="en-US" sz="2000" dirty="0"/>
              <a:t>obtained acoustic reflectance images of the </a:t>
            </a:r>
            <a:r>
              <a:rPr lang="en-US" sz="2000" dirty="0" smtClean="0"/>
              <a:t>water column </a:t>
            </a:r>
            <a:r>
              <a:rPr lang="en-US" sz="2000" dirty="0"/>
              <a:t>within the multi-beam projection </a:t>
            </a:r>
            <a:r>
              <a:rPr lang="en-US" sz="2000" dirty="0" smtClean="0"/>
              <a:t>cone (figure 6). </a:t>
            </a:r>
            <a:r>
              <a:rPr lang="en-US" sz="2000" dirty="0"/>
              <a:t>This scan allows the detection of any body of density contrast </a:t>
            </a:r>
            <a:r>
              <a:rPr lang="en-US" sz="2000" dirty="0" smtClean="0"/>
              <a:t>within </a:t>
            </a:r>
            <a:r>
              <a:rPr lang="en-US" sz="2000" dirty="0"/>
              <a:t>the water column, so both the seabed as a whole fish can cause a noteworthy contrast in these images. Likewise, the feathers of bubble produced by hydrothermal vents and cold </a:t>
            </a:r>
            <a:r>
              <a:rPr lang="en-US" sz="2000" dirty="0" smtClean="0"/>
              <a:t>leaks are also </a:t>
            </a:r>
            <a:r>
              <a:rPr lang="en-US" sz="2000" dirty="0"/>
              <a:t>detectable in these </a:t>
            </a:r>
            <a:r>
              <a:rPr lang="en-US" sz="2000" dirty="0" smtClean="0"/>
              <a:t>multibeam images of </a:t>
            </a:r>
            <a:r>
              <a:rPr lang="en-US" sz="2000" dirty="0"/>
              <a:t>the water </a:t>
            </a:r>
            <a:r>
              <a:rPr lang="en-US" sz="2000" dirty="0" smtClean="0"/>
              <a:t>column, because they have different densities and temperatures than those of the ocean. </a:t>
            </a:r>
            <a:r>
              <a:rPr lang="en-US" sz="2000" dirty="0"/>
              <a:t>With this </a:t>
            </a:r>
            <a:r>
              <a:rPr lang="en-US" sz="2000" dirty="0" smtClean="0"/>
              <a:t>technique </a:t>
            </a:r>
            <a:r>
              <a:rPr lang="en-US" sz="2000" dirty="0"/>
              <a:t>during the campaign </a:t>
            </a:r>
            <a:r>
              <a:rPr lang="en-US" sz="2000" dirty="0" smtClean="0"/>
              <a:t>BIG10, </a:t>
            </a:r>
            <a:r>
              <a:rPr lang="en-US" sz="2000" dirty="0"/>
              <a:t>screen </a:t>
            </a:r>
            <a:r>
              <a:rPr lang="en-US" sz="2000" dirty="0" smtClean="0"/>
              <a:t>views </a:t>
            </a:r>
            <a:r>
              <a:rPr lang="en-US" sz="2000" dirty="0"/>
              <a:t>were captured at intervals of 6 </a:t>
            </a:r>
            <a:r>
              <a:rPr lang="en-US" sz="2000" dirty="0" smtClean="0"/>
              <a:t>seconds and at a cruising speed of 3 to 5 knots to have an appropriate coverage. A total </a:t>
            </a:r>
            <a:r>
              <a:rPr lang="en-US" sz="2000" dirty="0"/>
              <a:t>of </a:t>
            </a:r>
            <a:r>
              <a:rPr lang="en-US" sz="2000" dirty="0" smtClean="0"/>
              <a:t>31,895 images were recorded. All these </a:t>
            </a:r>
            <a:r>
              <a:rPr lang="en-US" sz="2000" dirty="0"/>
              <a:t>images </a:t>
            </a:r>
            <a:r>
              <a:rPr lang="en-US" sz="2000" dirty="0" smtClean="0"/>
              <a:t>were visual inspected, and 1,210 images selected where plumes were shown.</a:t>
            </a:r>
          </a:p>
        </p:txBody>
      </p:sp>
      <p:grpSp>
        <p:nvGrpSpPr>
          <p:cNvPr id="127" name="126 Grupo"/>
          <p:cNvGrpSpPr/>
          <p:nvPr/>
        </p:nvGrpSpPr>
        <p:grpSpPr>
          <a:xfrm>
            <a:off x="48170" y="34456165"/>
            <a:ext cx="6073692" cy="1080000"/>
            <a:chOff x="47213" y="18481958"/>
            <a:chExt cx="6073692" cy="1080000"/>
          </a:xfrm>
        </p:grpSpPr>
        <p:sp>
          <p:nvSpPr>
            <p:cNvPr id="128" name="127 Elipse"/>
            <p:cNvSpPr/>
            <p:nvPr/>
          </p:nvSpPr>
          <p:spPr>
            <a:xfrm>
              <a:off x="5040905" y="18481958"/>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128 Rectángulo"/>
            <p:cNvSpPr/>
            <p:nvPr/>
          </p:nvSpPr>
          <p:spPr>
            <a:xfrm>
              <a:off x="47213" y="18481958"/>
              <a:ext cx="5523869" cy="1080000"/>
            </a:xfrm>
            <a:prstGeom prst="rect">
              <a:avLst/>
            </a:prstGeom>
            <a:gradFill flip="none" rotWithShape="1">
              <a:gsLst>
                <a:gs pos="0">
                  <a:srgbClr val="000000"/>
                </a:gs>
                <a:gs pos="53000">
                  <a:schemeClr val="tx2">
                    <a:lumMod val="50000"/>
                  </a:schemeClr>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Acoustic Imaging of Plumes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29" name="28 Rectángulo"/>
          <p:cNvSpPr/>
          <p:nvPr/>
        </p:nvSpPr>
        <p:spPr>
          <a:xfrm>
            <a:off x="288256" y="18398381"/>
            <a:ext cx="8266471" cy="3170099"/>
          </a:xfrm>
          <a:prstGeom prst="rect">
            <a:avLst/>
          </a:prstGeom>
        </p:spPr>
        <p:txBody>
          <a:bodyPr wrap="square">
            <a:spAutoFit/>
          </a:bodyPr>
          <a:lstStyle/>
          <a:p>
            <a:pPr algn="just"/>
            <a:r>
              <a:rPr lang="en-US" sz="2000" dirty="0"/>
              <a:t>The Gulf of California </a:t>
            </a:r>
            <a:r>
              <a:rPr lang="en-US" sz="2000" dirty="0" smtClean="0"/>
              <a:t>is </a:t>
            </a:r>
            <a:r>
              <a:rPr lang="en-US" sz="2000" dirty="0"/>
              <a:t>a tectonically active </a:t>
            </a:r>
            <a:r>
              <a:rPr lang="en-US" sz="2000" dirty="0" smtClean="0"/>
              <a:t>area (figure 2), </a:t>
            </a:r>
            <a:r>
              <a:rPr lang="en-US" sz="2000" dirty="0"/>
              <a:t>given by The Pacific-North America plate boundary, which consist </a:t>
            </a:r>
            <a:r>
              <a:rPr lang="en-US" sz="2000" dirty="0" smtClean="0"/>
              <a:t>of longs </a:t>
            </a:r>
            <a:r>
              <a:rPr lang="en-US" sz="2000" dirty="0"/>
              <a:t>segments of en echelon transform faults linked by short sections of spreading centers </a:t>
            </a:r>
            <a:r>
              <a:rPr lang="en-US" sz="2000" dirty="0" smtClean="0"/>
              <a:t>[i.e. </a:t>
            </a:r>
            <a:r>
              <a:rPr lang="en-US" sz="2000" dirty="0" err="1" smtClean="0"/>
              <a:t>Mereweather</a:t>
            </a:r>
            <a:r>
              <a:rPr lang="en-US" sz="2000" dirty="0" smtClean="0"/>
              <a:t> </a:t>
            </a:r>
            <a:r>
              <a:rPr lang="en-US" sz="2000" dirty="0"/>
              <a:t>et al</a:t>
            </a:r>
            <a:r>
              <a:rPr lang="en-US" sz="2000" dirty="0" smtClean="0"/>
              <a:t>., 1985</a:t>
            </a:r>
            <a:r>
              <a:rPr lang="en-US" sz="2000" dirty="0"/>
              <a:t>; </a:t>
            </a:r>
            <a:r>
              <a:rPr lang="en-US" sz="2000" dirty="0" smtClean="0"/>
              <a:t>Lonsdale</a:t>
            </a:r>
            <a:r>
              <a:rPr lang="en-US" sz="2000" dirty="0"/>
              <a:t>, </a:t>
            </a:r>
            <a:r>
              <a:rPr lang="en-US" sz="2000" dirty="0" smtClean="0"/>
              <a:t>1989; </a:t>
            </a:r>
            <a:r>
              <a:rPr lang="en-US" sz="2000" dirty="0" err="1"/>
              <a:t>Fenby</a:t>
            </a:r>
            <a:r>
              <a:rPr lang="en-US" sz="2000" dirty="0"/>
              <a:t> </a:t>
            </a:r>
            <a:r>
              <a:rPr lang="en-US" sz="2000" dirty="0" smtClean="0"/>
              <a:t>and </a:t>
            </a:r>
            <a:r>
              <a:rPr lang="en-US" sz="2000" dirty="0" err="1"/>
              <a:t>Gastil</a:t>
            </a:r>
            <a:r>
              <a:rPr lang="en-US" sz="2000" dirty="0"/>
              <a:t>, 1991; Stock, 2000; Aragón-</a:t>
            </a:r>
            <a:r>
              <a:rPr lang="en-US" sz="2000" dirty="0" err="1"/>
              <a:t>Arreola</a:t>
            </a:r>
            <a:r>
              <a:rPr lang="en-US" sz="2000" dirty="0"/>
              <a:t>, 2005</a:t>
            </a:r>
            <a:r>
              <a:rPr lang="en-US" sz="2000" dirty="0" smtClean="0"/>
              <a:t>]. The Guaymas </a:t>
            </a:r>
            <a:r>
              <a:rPr lang="en-US" sz="2000" dirty="0"/>
              <a:t>Basin </a:t>
            </a:r>
            <a:r>
              <a:rPr lang="en-US" sz="2000" dirty="0" smtClean="0"/>
              <a:t>is also an </a:t>
            </a:r>
            <a:r>
              <a:rPr lang="en-US" sz="2000" dirty="0"/>
              <a:t>active </a:t>
            </a:r>
            <a:r>
              <a:rPr lang="en-US" sz="2000" dirty="0" smtClean="0"/>
              <a:t>transtensional pull-apart basin, associated to the Guaymas Transform Fault (T.F.) and the Carmen T.F. At its central part, new oceanic crust is </a:t>
            </a:r>
            <a:r>
              <a:rPr lang="en-US" sz="2000" dirty="0" err="1" smtClean="0"/>
              <a:t>accreated</a:t>
            </a:r>
            <a:r>
              <a:rPr lang="en-US" sz="2000" dirty="0" smtClean="0"/>
              <a:t> into two </a:t>
            </a:r>
            <a:r>
              <a:rPr lang="en-US" sz="2000" dirty="0"/>
              <a:t>short </a:t>
            </a:r>
            <a:r>
              <a:rPr lang="en-US" sz="2000" dirty="0" smtClean="0"/>
              <a:t>rift grabens. The </a:t>
            </a:r>
            <a:r>
              <a:rPr lang="en-US" sz="2000" dirty="0"/>
              <a:t>geometry </a:t>
            </a:r>
            <a:r>
              <a:rPr lang="en-US" sz="2000" dirty="0" smtClean="0"/>
              <a:t>of these rifts </a:t>
            </a:r>
            <a:r>
              <a:rPr lang="en-US" sz="2000" dirty="0"/>
              <a:t>corresponds to a </a:t>
            </a:r>
            <a:r>
              <a:rPr lang="en-US" sz="2000" dirty="0" smtClean="0"/>
              <a:t>overlapping structure, where its </a:t>
            </a:r>
            <a:r>
              <a:rPr lang="en-US" sz="2000" dirty="0"/>
              <a:t>ends converging toward each other, </a:t>
            </a:r>
            <a:r>
              <a:rPr lang="en-US" sz="2000" dirty="0" smtClean="0"/>
              <a:t>forming a non-transform zone between the rifts[Aragon-Areola</a:t>
            </a:r>
            <a:r>
              <a:rPr lang="en-US" sz="2000" dirty="0"/>
              <a:t>, 2005].</a:t>
            </a:r>
          </a:p>
        </p:txBody>
      </p:sp>
      <p:sp>
        <p:nvSpPr>
          <p:cNvPr id="12" name="11 Rectángulo"/>
          <p:cNvSpPr/>
          <p:nvPr/>
        </p:nvSpPr>
        <p:spPr>
          <a:xfrm>
            <a:off x="5834094" y="22358821"/>
            <a:ext cx="9878386" cy="2862322"/>
          </a:xfrm>
          <a:prstGeom prst="rect">
            <a:avLst/>
          </a:prstGeom>
        </p:spPr>
        <p:txBody>
          <a:bodyPr wrap="square">
            <a:spAutoFit/>
          </a:bodyPr>
          <a:lstStyle/>
          <a:p>
            <a:pPr algn="just"/>
            <a:r>
              <a:rPr lang="en-US" sz="2000" dirty="0"/>
              <a:t>The Guaymas Basin is under highly productive surface water, which produce a heavy influx of planktonic diatomaceous debris especially during spring, as well the principal </a:t>
            </a:r>
            <a:r>
              <a:rPr lang="en-US" sz="2000" dirty="0" err="1"/>
              <a:t>terrigenous</a:t>
            </a:r>
            <a:r>
              <a:rPr lang="en-US" sz="2000" dirty="0"/>
              <a:t> sediment source on the Gulf of California </a:t>
            </a:r>
            <a:r>
              <a:rPr lang="en-US" sz="2000" dirty="0" smtClean="0"/>
              <a:t>(figure 3) are </a:t>
            </a:r>
            <a:r>
              <a:rPr lang="en-US" sz="2000" dirty="0"/>
              <a:t>the rivers that drain from the states of Sonora and Sinaloa, and also the Colorado </a:t>
            </a:r>
            <a:r>
              <a:rPr lang="en-US" sz="2000" dirty="0" smtClean="0"/>
              <a:t>River </a:t>
            </a:r>
            <a:r>
              <a:rPr lang="es-ES" sz="2000" dirty="0" smtClean="0"/>
              <a:t>[i.e. </a:t>
            </a:r>
            <a:r>
              <a:rPr lang="es-ES" sz="2000" dirty="0" err="1" smtClean="0"/>
              <a:t>Lonsdale</a:t>
            </a:r>
            <a:r>
              <a:rPr lang="es-ES" sz="2000" dirty="0"/>
              <a:t>, 1989; Carranza </a:t>
            </a:r>
            <a:r>
              <a:rPr lang="es-ES" sz="2000" i="1" dirty="0"/>
              <a:t>et al</a:t>
            </a:r>
            <a:r>
              <a:rPr lang="es-ES" sz="2000" dirty="0"/>
              <a:t>, 1990]</a:t>
            </a:r>
            <a:r>
              <a:rPr lang="en-US" sz="2000" dirty="0"/>
              <a:t>. However, a more detailed study for Guaymas Basin indicates that </a:t>
            </a:r>
            <a:r>
              <a:rPr lang="en-US" sz="2000" dirty="0" smtClean="0"/>
              <a:t>the </a:t>
            </a:r>
            <a:r>
              <a:rPr lang="en-US" sz="2000" dirty="0" err="1" smtClean="0"/>
              <a:t>downslope</a:t>
            </a:r>
            <a:r>
              <a:rPr lang="en-US" sz="2000" dirty="0" smtClean="0"/>
              <a:t> sedimentation </a:t>
            </a:r>
            <a:r>
              <a:rPr lang="en-US" sz="2000" dirty="0"/>
              <a:t>from the delta of the Yaqui and Sonora </a:t>
            </a:r>
            <a:r>
              <a:rPr lang="en-US" sz="2000" dirty="0" smtClean="0"/>
              <a:t>Rivers, </a:t>
            </a:r>
            <a:r>
              <a:rPr lang="en-US" sz="2000" dirty="0"/>
              <a:t>is </a:t>
            </a:r>
            <a:r>
              <a:rPr lang="en-US" sz="2000" dirty="0" smtClean="0"/>
              <a:t>the </a:t>
            </a:r>
            <a:r>
              <a:rPr lang="en-US" sz="2000" dirty="0"/>
              <a:t>major source of </a:t>
            </a:r>
            <a:r>
              <a:rPr lang="en-US" sz="2000" dirty="0" err="1"/>
              <a:t>clastic</a:t>
            </a:r>
            <a:r>
              <a:rPr lang="en-US" sz="2000" dirty="0"/>
              <a:t> sediment </a:t>
            </a:r>
            <a:r>
              <a:rPr lang="en-US" sz="2000" dirty="0" smtClean="0"/>
              <a:t>[i.e. Merewether </a:t>
            </a:r>
            <a:r>
              <a:rPr lang="en-US" sz="2000" dirty="0"/>
              <a:t>et al, </a:t>
            </a:r>
            <a:r>
              <a:rPr lang="en-US" sz="2000" dirty="0" smtClean="0"/>
              <a:t>1985; </a:t>
            </a:r>
            <a:r>
              <a:rPr lang="en-US" sz="2000" dirty="0"/>
              <a:t>Lonsdale, 1985]. Estimated accumulation rates for Holocene sediments </a:t>
            </a:r>
            <a:r>
              <a:rPr lang="en-US" sz="2000" dirty="0" smtClean="0"/>
              <a:t>on the </a:t>
            </a:r>
            <a:r>
              <a:rPr lang="en-US" sz="2000" dirty="0"/>
              <a:t>upper continental slope are </a:t>
            </a:r>
            <a:r>
              <a:rPr lang="en-US" sz="2000" dirty="0" smtClean="0"/>
              <a:t>estimated in the order of 0.5 to 2.5 cm/yr [Calvert</a:t>
            </a:r>
            <a:r>
              <a:rPr lang="en-US" sz="2000" dirty="0"/>
              <a:t>, 1966; Schrader, </a:t>
            </a:r>
            <a:r>
              <a:rPr lang="en-US" sz="2000" dirty="0" smtClean="0"/>
              <a:t>1982].</a:t>
            </a:r>
            <a:endParaRPr lang="en-US" sz="2000" dirty="0"/>
          </a:p>
        </p:txBody>
      </p:sp>
      <p:pic>
        <p:nvPicPr>
          <p:cNvPr id="162" name="Picture 2"/>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310587" y="21926773"/>
            <a:ext cx="5320055" cy="279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162 Flecha curvada hacia abajo"/>
          <p:cNvSpPr/>
          <p:nvPr/>
        </p:nvSpPr>
        <p:spPr>
          <a:xfrm flipH="1">
            <a:off x="2371546" y="22378102"/>
            <a:ext cx="983649" cy="380046"/>
          </a:xfrm>
          <a:prstGeom prst="curvedDownArrow">
            <a:avLst>
              <a:gd name="adj1" fmla="val 43491"/>
              <a:gd name="adj2" fmla="val 129412"/>
              <a:gd name="adj3" fmla="val 15663"/>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100">
              <a:solidFill>
                <a:schemeClr val="tx1"/>
              </a:solidFill>
            </a:endParaRPr>
          </a:p>
        </p:txBody>
      </p:sp>
      <p:sp>
        <p:nvSpPr>
          <p:cNvPr id="164" name="163 Elipse"/>
          <p:cNvSpPr/>
          <p:nvPr/>
        </p:nvSpPr>
        <p:spPr>
          <a:xfrm>
            <a:off x="3141646" y="22646369"/>
            <a:ext cx="357690" cy="3576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1</a:t>
            </a:r>
            <a:endParaRPr lang="en-US" sz="1800" b="1"/>
          </a:p>
        </p:txBody>
      </p:sp>
      <p:sp>
        <p:nvSpPr>
          <p:cNvPr id="165" name="164 Flecha curvada hacia la derecha"/>
          <p:cNvSpPr/>
          <p:nvPr/>
        </p:nvSpPr>
        <p:spPr>
          <a:xfrm>
            <a:off x="1628451" y="21980801"/>
            <a:ext cx="395412" cy="486723"/>
          </a:xfrm>
          <a:prstGeom prst="curvedRightArrow">
            <a:avLst>
              <a:gd name="adj1" fmla="val 25000"/>
              <a:gd name="adj2" fmla="val 61546"/>
              <a:gd name="adj3" fmla="val 40954"/>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6" name="165 Flecha curvada hacia abajo"/>
          <p:cNvSpPr/>
          <p:nvPr/>
        </p:nvSpPr>
        <p:spPr>
          <a:xfrm>
            <a:off x="1813125" y="22646853"/>
            <a:ext cx="635372" cy="35769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7" name="166 Elipse"/>
          <p:cNvSpPr/>
          <p:nvPr/>
        </p:nvSpPr>
        <p:spPr>
          <a:xfrm>
            <a:off x="1701359" y="22870424"/>
            <a:ext cx="268238" cy="2682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0000"/>
                </a:solidFill>
              </a:rPr>
              <a:t>3</a:t>
            </a:r>
            <a:endParaRPr lang="en-US" sz="1800" b="1" dirty="0">
              <a:solidFill>
                <a:srgbClr val="FF0000"/>
              </a:solidFill>
            </a:endParaRPr>
          </a:p>
        </p:txBody>
      </p:sp>
      <p:sp>
        <p:nvSpPr>
          <p:cNvPr id="168" name="167 Flecha abajo"/>
          <p:cNvSpPr/>
          <p:nvPr/>
        </p:nvSpPr>
        <p:spPr>
          <a:xfrm>
            <a:off x="2828667" y="22912650"/>
            <a:ext cx="235466" cy="402402"/>
          </a:xfrm>
          <a:prstGeom prst="down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9" name="168 Elipse"/>
          <p:cNvSpPr/>
          <p:nvPr/>
        </p:nvSpPr>
        <p:spPr>
          <a:xfrm>
            <a:off x="2837415" y="22780503"/>
            <a:ext cx="223532" cy="223532"/>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FF0000"/>
                </a:solidFill>
              </a:rPr>
              <a:t>4</a:t>
            </a:r>
            <a:endParaRPr lang="en-US" sz="1400" b="1">
              <a:solidFill>
                <a:srgbClr val="FF0000"/>
              </a:solidFill>
            </a:endParaRPr>
          </a:p>
        </p:txBody>
      </p:sp>
      <p:sp>
        <p:nvSpPr>
          <p:cNvPr id="170" name="169 Flecha curvada hacia abajo"/>
          <p:cNvSpPr/>
          <p:nvPr/>
        </p:nvSpPr>
        <p:spPr>
          <a:xfrm flipH="1">
            <a:off x="3624963" y="23317039"/>
            <a:ext cx="983649" cy="380046"/>
          </a:xfrm>
          <a:prstGeom prst="curvedDownArrow">
            <a:avLst>
              <a:gd name="adj1" fmla="val 43491"/>
              <a:gd name="adj2" fmla="val 129412"/>
              <a:gd name="adj3" fmla="val 15663"/>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100">
              <a:solidFill>
                <a:schemeClr val="tx1"/>
              </a:solidFill>
            </a:endParaRPr>
          </a:p>
        </p:txBody>
      </p:sp>
      <p:sp>
        <p:nvSpPr>
          <p:cNvPr id="171" name="170 Elipse"/>
          <p:cNvSpPr/>
          <p:nvPr/>
        </p:nvSpPr>
        <p:spPr>
          <a:xfrm>
            <a:off x="4395063" y="23585307"/>
            <a:ext cx="357690" cy="3576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1</a:t>
            </a:r>
            <a:endParaRPr lang="en-US" sz="1800" b="1"/>
          </a:p>
        </p:txBody>
      </p:sp>
      <p:sp>
        <p:nvSpPr>
          <p:cNvPr id="172" name="171 Flecha abajo"/>
          <p:cNvSpPr/>
          <p:nvPr/>
        </p:nvSpPr>
        <p:spPr>
          <a:xfrm rot="10800000">
            <a:off x="3129737" y="23227616"/>
            <a:ext cx="235466" cy="402402"/>
          </a:xfrm>
          <a:prstGeom prst="downArrow">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3" name="172 Elipse"/>
          <p:cNvSpPr/>
          <p:nvPr/>
        </p:nvSpPr>
        <p:spPr>
          <a:xfrm>
            <a:off x="3169335" y="23495884"/>
            <a:ext cx="156472" cy="156472"/>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FF0000"/>
                </a:solidFill>
              </a:rPr>
              <a:t>5</a:t>
            </a:r>
            <a:endParaRPr lang="en-US" sz="1400" b="1">
              <a:solidFill>
                <a:srgbClr val="FF0000"/>
              </a:solidFill>
            </a:endParaRPr>
          </a:p>
        </p:txBody>
      </p:sp>
      <p:grpSp>
        <p:nvGrpSpPr>
          <p:cNvPr id="174" name="173 Grupo"/>
          <p:cNvGrpSpPr/>
          <p:nvPr/>
        </p:nvGrpSpPr>
        <p:grpSpPr>
          <a:xfrm>
            <a:off x="174675" y="23481071"/>
            <a:ext cx="1788452" cy="1974094"/>
            <a:chOff x="6228184" y="119048"/>
            <a:chExt cx="2880320" cy="3497229"/>
          </a:xfrm>
        </p:grpSpPr>
        <p:sp>
          <p:nvSpPr>
            <p:cNvPr id="175" name="174 Rectángulo redondeado"/>
            <p:cNvSpPr/>
            <p:nvPr/>
          </p:nvSpPr>
          <p:spPr>
            <a:xfrm>
              <a:off x="6228184" y="119048"/>
              <a:ext cx="2808312" cy="33802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100"/>
            </a:p>
          </p:txBody>
        </p:sp>
        <p:sp>
          <p:nvSpPr>
            <p:cNvPr id="176" name="175 Elipse"/>
            <p:cNvSpPr/>
            <p:nvPr/>
          </p:nvSpPr>
          <p:spPr>
            <a:xfrm>
              <a:off x="6465472" y="1390488"/>
              <a:ext cx="504000" cy="50400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2</a:t>
              </a:r>
              <a:endParaRPr lang="en-US" sz="1800" b="1"/>
            </a:p>
          </p:txBody>
        </p:sp>
        <p:sp>
          <p:nvSpPr>
            <p:cNvPr id="177" name="176 Elipse"/>
            <p:cNvSpPr/>
            <p:nvPr/>
          </p:nvSpPr>
          <p:spPr>
            <a:xfrm>
              <a:off x="6502973" y="1988888"/>
              <a:ext cx="432000" cy="43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rPr>
                <a:t>3</a:t>
              </a:r>
              <a:endParaRPr lang="en-US" sz="1800" b="1">
                <a:solidFill>
                  <a:srgbClr val="FF0000"/>
                </a:solidFill>
              </a:endParaRPr>
            </a:p>
          </p:txBody>
        </p:sp>
        <p:sp>
          <p:nvSpPr>
            <p:cNvPr id="178" name="177 Elipse"/>
            <p:cNvSpPr/>
            <p:nvPr/>
          </p:nvSpPr>
          <p:spPr>
            <a:xfrm>
              <a:off x="6444208" y="718904"/>
              <a:ext cx="576064"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1</a:t>
              </a:r>
              <a:endParaRPr lang="en-US" sz="1800" b="1"/>
            </a:p>
          </p:txBody>
        </p:sp>
        <p:sp>
          <p:nvSpPr>
            <p:cNvPr id="179" name="178 Elipse"/>
            <p:cNvSpPr/>
            <p:nvPr/>
          </p:nvSpPr>
          <p:spPr>
            <a:xfrm>
              <a:off x="6541656" y="2492896"/>
              <a:ext cx="360000" cy="360000"/>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FF0000"/>
                  </a:solidFill>
                </a:rPr>
                <a:t>4</a:t>
              </a:r>
              <a:endParaRPr lang="en-US" sz="1400" b="1">
                <a:solidFill>
                  <a:srgbClr val="FF0000"/>
                </a:solidFill>
              </a:endParaRPr>
            </a:p>
          </p:txBody>
        </p:sp>
        <p:sp>
          <p:nvSpPr>
            <p:cNvPr id="180" name="179 CuadroTexto"/>
            <p:cNvSpPr txBox="1"/>
            <p:nvPr/>
          </p:nvSpPr>
          <p:spPr>
            <a:xfrm>
              <a:off x="6962701" y="694437"/>
              <a:ext cx="1922389" cy="763343"/>
            </a:xfrm>
            <a:prstGeom prst="rect">
              <a:avLst/>
            </a:prstGeom>
            <a:noFill/>
          </p:spPr>
          <p:txBody>
            <a:bodyPr wrap="square" rtlCol="0">
              <a:spAutoFit/>
            </a:bodyPr>
            <a:lstStyle/>
            <a:p>
              <a:r>
                <a:rPr lang="en-US" sz="1100" b="1" smtClean="0">
                  <a:solidFill>
                    <a:schemeClr val="bg1"/>
                  </a:solidFill>
                </a:rPr>
                <a:t>Sonora and Sinaloa rivers</a:t>
              </a:r>
              <a:endParaRPr lang="en-US" sz="1100" b="1">
                <a:solidFill>
                  <a:schemeClr val="bg1"/>
                </a:solidFill>
              </a:endParaRPr>
            </a:p>
          </p:txBody>
        </p:sp>
        <p:sp>
          <p:nvSpPr>
            <p:cNvPr id="181" name="180 CuadroTexto"/>
            <p:cNvSpPr txBox="1"/>
            <p:nvPr/>
          </p:nvSpPr>
          <p:spPr>
            <a:xfrm>
              <a:off x="6948264" y="1475492"/>
              <a:ext cx="1922389" cy="463458"/>
            </a:xfrm>
            <a:prstGeom prst="rect">
              <a:avLst/>
            </a:prstGeom>
            <a:noFill/>
          </p:spPr>
          <p:txBody>
            <a:bodyPr wrap="square" rtlCol="0">
              <a:spAutoFit/>
            </a:bodyPr>
            <a:lstStyle/>
            <a:p>
              <a:r>
                <a:rPr lang="en-US" sz="1100" b="1" smtClean="0">
                  <a:solidFill>
                    <a:schemeClr val="bg1"/>
                  </a:solidFill>
                </a:rPr>
                <a:t>Colorado River</a:t>
              </a:r>
              <a:endParaRPr lang="en-US" sz="1100" b="1">
                <a:solidFill>
                  <a:schemeClr val="bg1"/>
                </a:solidFill>
              </a:endParaRPr>
            </a:p>
          </p:txBody>
        </p:sp>
        <p:sp>
          <p:nvSpPr>
            <p:cNvPr id="182" name="181 CuadroTexto"/>
            <p:cNvSpPr txBox="1"/>
            <p:nvPr/>
          </p:nvSpPr>
          <p:spPr>
            <a:xfrm>
              <a:off x="6948264" y="1979549"/>
              <a:ext cx="1922389" cy="463458"/>
            </a:xfrm>
            <a:prstGeom prst="rect">
              <a:avLst/>
            </a:prstGeom>
            <a:noFill/>
          </p:spPr>
          <p:txBody>
            <a:bodyPr wrap="square" rtlCol="0">
              <a:spAutoFit/>
            </a:bodyPr>
            <a:lstStyle/>
            <a:p>
              <a:r>
                <a:rPr lang="en-US" sz="1100" b="1" smtClean="0">
                  <a:solidFill>
                    <a:schemeClr val="bg1"/>
                  </a:solidFill>
                </a:rPr>
                <a:t>P. Baja California</a:t>
              </a:r>
              <a:endParaRPr lang="en-US" sz="1100" b="1">
                <a:solidFill>
                  <a:schemeClr val="bg1"/>
                </a:solidFill>
              </a:endParaRPr>
            </a:p>
          </p:txBody>
        </p:sp>
        <p:sp>
          <p:nvSpPr>
            <p:cNvPr id="183" name="182 CuadroTexto"/>
            <p:cNvSpPr txBox="1"/>
            <p:nvPr/>
          </p:nvSpPr>
          <p:spPr>
            <a:xfrm>
              <a:off x="6901656" y="2492896"/>
              <a:ext cx="1922389" cy="463458"/>
            </a:xfrm>
            <a:prstGeom prst="rect">
              <a:avLst/>
            </a:prstGeom>
            <a:noFill/>
          </p:spPr>
          <p:txBody>
            <a:bodyPr wrap="square" rtlCol="0">
              <a:spAutoFit/>
            </a:bodyPr>
            <a:lstStyle/>
            <a:p>
              <a:r>
                <a:rPr lang="en-US" sz="1100" b="1" smtClean="0">
                  <a:solidFill>
                    <a:schemeClr val="bg1"/>
                  </a:solidFill>
                </a:rPr>
                <a:t>Pelagic Detritus</a:t>
              </a:r>
              <a:endParaRPr lang="en-US" sz="1100" b="1">
                <a:solidFill>
                  <a:schemeClr val="bg1"/>
                </a:solidFill>
              </a:endParaRPr>
            </a:p>
          </p:txBody>
        </p:sp>
        <p:sp>
          <p:nvSpPr>
            <p:cNvPr id="184" name="183 CuadroTexto"/>
            <p:cNvSpPr txBox="1"/>
            <p:nvPr/>
          </p:nvSpPr>
          <p:spPr>
            <a:xfrm>
              <a:off x="6451600" y="251355"/>
              <a:ext cx="2656904" cy="463458"/>
            </a:xfrm>
            <a:prstGeom prst="rect">
              <a:avLst/>
            </a:prstGeom>
            <a:noFill/>
          </p:spPr>
          <p:txBody>
            <a:bodyPr wrap="square" rtlCol="0">
              <a:spAutoFit/>
            </a:bodyPr>
            <a:lstStyle/>
            <a:p>
              <a:r>
                <a:rPr lang="en-US" sz="1100" b="1" dirty="0" smtClean="0"/>
                <a:t>Sediment Sources</a:t>
              </a:r>
              <a:endParaRPr lang="en-US" sz="1100" b="1" dirty="0"/>
            </a:p>
          </p:txBody>
        </p:sp>
        <p:sp>
          <p:nvSpPr>
            <p:cNvPr id="185" name="184 CuadroTexto"/>
            <p:cNvSpPr txBox="1"/>
            <p:nvPr/>
          </p:nvSpPr>
          <p:spPr>
            <a:xfrm>
              <a:off x="6909132" y="2852934"/>
              <a:ext cx="1922389" cy="763343"/>
            </a:xfrm>
            <a:prstGeom prst="rect">
              <a:avLst/>
            </a:prstGeom>
            <a:noFill/>
          </p:spPr>
          <p:txBody>
            <a:bodyPr wrap="square" rtlCol="0">
              <a:spAutoFit/>
            </a:bodyPr>
            <a:lstStyle/>
            <a:p>
              <a:r>
                <a:rPr lang="en-US" sz="1100" b="1" smtClean="0">
                  <a:solidFill>
                    <a:schemeClr val="bg1"/>
                  </a:solidFill>
                </a:rPr>
                <a:t>Geochemical precipitates</a:t>
              </a:r>
              <a:endParaRPr lang="en-US" sz="1100" b="1">
                <a:solidFill>
                  <a:schemeClr val="bg1"/>
                </a:solidFill>
              </a:endParaRPr>
            </a:p>
          </p:txBody>
        </p:sp>
        <p:sp>
          <p:nvSpPr>
            <p:cNvPr id="186" name="185 Elipse"/>
            <p:cNvSpPr/>
            <p:nvPr/>
          </p:nvSpPr>
          <p:spPr>
            <a:xfrm>
              <a:off x="6608656" y="2970264"/>
              <a:ext cx="252000" cy="252000"/>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FF0000"/>
                  </a:solidFill>
                </a:rPr>
                <a:t>5</a:t>
              </a:r>
              <a:endParaRPr lang="en-US" sz="1400" b="1">
                <a:solidFill>
                  <a:srgbClr val="FF0000"/>
                </a:solidFill>
              </a:endParaRPr>
            </a:p>
          </p:txBody>
        </p:sp>
      </p:grpSp>
      <p:sp>
        <p:nvSpPr>
          <p:cNvPr id="187" name="186 Elipse"/>
          <p:cNvSpPr/>
          <p:nvPr/>
        </p:nvSpPr>
        <p:spPr>
          <a:xfrm>
            <a:off x="1823684" y="21911664"/>
            <a:ext cx="312944" cy="284495"/>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2</a:t>
            </a:r>
            <a:endParaRPr lang="en-US" sz="1800" b="1"/>
          </a:p>
        </p:txBody>
      </p:sp>
      <p:grpSp>
        <p:nvGrpSpPr>
          <p:cNvPr id="188" name="187 Grupo"/>
          <p:cNvGrpSpPr/>
          <p:nvPr/>
        </p:nvGrpSpPr>
        <p:grpSpPr>
          <a:xfrm rot="5400000">
            <a:off x="4912918" y="22701521"/>
            <a:ext cx="464224" cy="223557"/>
            <a:chOff x="179512" y="1916832"/>
            <a:chExt cx="747638" cy="360040"/>
          </a:xfrm>
        </p:grpSpPr>
        <p:sp>
          <p:nvSpPr>
            <p:cNvPr id="189" name="188 Extracto"/>
            <p:cNvSpPr/>
            <p:nvPr/>
          </p:nvSpPr>
          <p:spPr>
            <a:xfrm rot="16200000">
              <a:off x="179512" y="1916832"/>
              <a:ext cx="360040" cy="360040"/>
            </a:xfrm>
            <a:prstGeom prst="flowChartExtract">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0" name="189 Elipse"/>
            <p:cNvSpPr/>
            <p:nvPr/>
          </p:nvSpPr>
          <p:spPr>
            <a:xfrm>
              <a:off x="395536" y="1916832"/>
              <a:ext cx="288032" cy="360040"/>
            </a:xfrm>
            <a:prstGeom prst="ellipse">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1" name="190 Almacenamiento de acceso directo"/>
            <p:cNvSpPr/>
            <p:nvPr/>
          </p:nvSpPr>
          <p:spPr>
            <a:xfrm>
              <a:off x="495102" y="1984537"/>
              <a:ext cx="432048" cy="216024"/>
            </a:xfrm>
            <a:prstGeom prst="flowChartMagneticDrum">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92" name="191 Rectángulo"/>
          <p:cNvSpPr/>
          <p:nvPr/>
        </p:nvSpPr>
        <p:spPr>
          <a:xfrm>
            <a:off x="4884119" y="22874347"/>
            <a:ext cx="326518" cy="369332"/>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1800" smtClean="0">
                <a:ln w="18415" cmpd="sng">
                  <a:solidFill>
                    <a:schemeClr val="tx1"/>
                  </a:solidFill>
                  <a:prstDash val="solid"/>
                </a:ln>
                <a:effectLst>
                  <a:outerShdw blurRad="63500" dir="3600000" algn="tl" rotWithShape="0">
                    <a:srgbClr val="000000">
                      <a:alpha val="70000"/>
                    </a:srgbClr>
                  </a:outerShdw>
                </a:effectLst>
                <a:latin typeface="Book Antiqua" pitchFamily="18" charset="0"/>
              </a:rPr>
              <a:t>N</a:t>
            </a:r>
            <a:endParaRPr lang="en-US" sz="1800" b="1" cap="none" spc="0">
              <a:ln w="18415" cmpd="sng">
                <a:solidFill>
                  <a:schemeClr val="tx1"/>
                </a:solidFill>
                <a:prstDash val="solid"/>
              </a:ln>
              <a:effectLst/>
              <a:latin typeface="Book Antiqua" pitchFamily="18" charset="0"/>
            </a:endParaRPr>
          </a:p>
        </p:txBody>
      </p:sp>
      <p:sp>
        <p:nvSpPr>
          <p:cNvPr id="157" name="156 Rectángulo"/>
          <p:cNvSpPr/>
          <p:nvPr/>
        </p:nvSpPr>
        <p:spPr>
          <a:xfrm>
            <a:off x="6639134" y="29199581"/>
            <a:ext cx="9111131" cy="4401205"/>
          </a:xfrm>
          <a:prstGeom prst="rect">
            <a:avLst/>
          </a:prstGeom>
        </p:spPr>
        <p:txBody>
          <a:bodyPr wrap="square">
            <a:spAutoFit/>
          </a:bodyPr>
          <a:lstStyle/>
          <a:p>
            <a:pPr algn="just"/>
            <a:r>
              <a:rPr lang="en-US" sz="2000" dirty="0" smtClean="0"/>
              <a:t>Inside of the Guaymas Basin have been discovered and reported </a:t>
            </a:r>
            <a:r>
              <a:rPr lang="en-US" sz="2000" dirty="0"/>
              <a:t>(figure 5.a and 5.b</a:t>
            </a:r>
            <a:r>
              <a:rPr lang="en-US" sz="2000" dirty="0" smtClean="0"/>
              <a:t>) a intensively hydrothermal activity into two different system : associated with magmatic activities in the southern trough, associated with shallow sill intrusions in the northern trough. Meanwhile, the presence of a system of cold seeps have been reported on the Sonora margin basin; however the latter system has not been extensively studied as the former system. The study of the cold seep system is the primary objective of this research. These seeps are detected by bubble plumes ascending from the seafloor. In the last decade, these plumes in the water column has been registered through hydro acoustic measurements, but there are very few geochemical data and direct observations of these cold seep vents. Paul et al. [2007] obtained water samples and sediment core at the vents of Sonora margin basin using a ROV (figure 5.c). Their geochemical analysis indicates that these cold seeps filtrates through a methane gas hydrate stability zone which, vents through the seafloor, and rises into the water column as a gas plume that is traceable over 800 m.</a:t>
            </a:r>
            <a:endParaRPr lang="en-US" sz="2000" dirty="0"/>
          </a:p>
        </p:txBody>
      </p:sp>
      <p:pic>
        <p:nvPicPr>
          <p:cNvPr id="158" name="Picture 2" descr="C:\Users\leonardo\Documents\TESIS\con informacion interesante\de la carpeta screen_0001-05000\Screen 00718.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a:stretch/>
        </p:blipFill>
        <p:spPr bwMode="auto">
          <a:xfrm>
            <a:off x="2232473" y="40406410"/>
            <a:ext cx="76153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59" name="158 Imagen"/>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192913" y="40413779"/>
            <a:ext cx="823089" cy="540000"/>
          </a:xfrm>
          <a:prstGeom prst="rect">
            <a:avLst/>
          </a:prstGeom>
        </p:spPr>
      </p:pic>
      <p:pic>
        <p:nvPicPr>
          <p:cNvPr id="17" name="Picture 2" descr="G:\TESIS_FIGUEROA\4 DatosTOPAS-PS18\Perfiles (.png y .tiff)\Perfiles Leonardo\L08.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420047" y="40398921"/>
            <a:ext cx="73026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9535" y="29199581"/>
            <a:ext cx="3499276" cy="436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b="5271"/>
          <a:stretch/>
        </p:blipFill>
        <p:spPr bwMode="auto">
          <a:xfrm>
            <a:off x="3888657" y="29166952"/>
            <a:ext cx="2509910" cy="238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861635" y="31683898"/>
            <a:ext cx="2437999" cy="188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286696" y="25311149"/>
            <a:ext cx="6339265" cy="3059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3" name="Picture 19"/>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8333">
                        <a14:backgroundMark x1="52500" y1="67500" x2="52500" y2="67500"/>
                        <a14:backgroundMark x1="23333" y1="80000" x2="66667" y2="55833"/>
                        <a14:backgroundMark x1="33333" y1="69167" x2="38333" y2="68333"/>
                        <a14:backgroundMark x1="50833" y1="56667" x2="53333" y2="61667"/>
                      </a14:backgroundRemoval>
                    </a14:imgEffect>
                  </a14:imgLayer>
                </a14:imgProps>
              </a:ext>
              <a:ext uri="{28A0092B-C50C-407E-A947-70E740481C1C}">
                <a14:useLocalDpi xmlns:a14="http://schemas.microsoft.com/office/drawing/2010/main" val="0"/>
              </a:ext>
            </a:extLst>
          </a:blip>
          <a:srcRect/>
          <a:stretch>
            <a:fillRect/>
          </a:stretch>
        </p:blipFill>
        <p:spPr bwMode="auto">
          <a:xfrm rot="19962797">
            <a:off x="17650498" y="30085742"/>
            <a:ext cx="1245513" cy="124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193 CuadroTexto"/>
          <p:cNvSpPr txBox="1"/>
          <p:nvPr/>
        </p:nvSpPr>
        <p:spPr>
          <a:xfrm>
            <a:off x="16725793" y="35504046"/>
            <a:ext cx="15390000" cy="5864887"/>
          </a:xfrm>
          <a:prstGeom prst="rect">
            <a:avLst/>
          </a:prstGeom>
          <a:noFill/>
        </p:spPr>
        <p:txBody>
          <a:bodyPr wrap="square" lIns="78444" tIns="39221" rIns="78444" bIns="39221" numCol="2" spcCol="540000" rtlCol="0">
            <a:spAutoFit/>
          </a:bodyPr>
          <a:lstStyle/>
          <a:p>
            <a:pPr algn="just"/>
            <a:r>
              <a:rPr lang="en-US" sz="2400" dirty="0"/>
              <a:t>Through the multi-beam hydroacoustic survey of the water column profile during the campaign BIG-10, it was possible to catalog the existence of at least five sites of bubble plumes in the north central region of the Guaymas Basin. While in previous works such as Lonsdale [1985], </a:t>
            </a:r>
            <a:r>
              <a:rPr lang="en-US" sz="2400" dirty="0" err="1"/>
              <a:t>Merewethere</a:t>
            </a:r>
            <a:r>
              <a:rPr lang="en-US" sz="2400" dirty="0"/>
              <a:t> et </a:t>
            </a:r>
            <a:r>
              <a:rPr lang="en-US" sz="2400" dirty="0" smtClean="0"/>
              <a:t>al. </a:t>
            </a:r>
            <a:r>
              <a:rPr lang="en-US" sz="2400" dirty="0"/>
              <a:t>[1985], and </a:t>
            </a:r>
            <a:r>
              <a:rPr lang="en-US" sz="2400" dirty="0" smtClean="0"/>
              <a:t>DSDP results [</a:t>
            </a:r>
            <a:r>
              <a:rPr lang="en-US" sz="2400" dirty="0" err="1" smtClean="0"/>
              <a:t>Curray</a:t>
            </a:r>
            <a:r>
              <a:rPr lang="en-US" sz="2400" dirty="0" smtClean="0"/>
              <a:t>, 1979] </a:t>
            </a:r>
            <a:r>
              <a:rPr lang="en-US" sz="2400" dirty="0"/>
              <a:t>had been listed a group of vents</a:t>
            </a:r>
            <a:r>
              <a:rPr lang="en-US" sz="2400" dirty="0" smtClean="0"/>
              <a:t>, but </a:t>
            </a:r>
            <a:r>
              <a:rPr lang="en-US" sz="2400" dirty="0"/>
              <a:t>they did not have a navigation system as accurately as </a:t>
            </a:r>
            <a:r>
              <a:rPr lang="en-US" sz="2400" dirty="0" smtClean="0"/>
              <a:t>today. In the correlation of our catalog </a:t>
            </a:r>
            <a:r>
              <a:rPr lang="en-US" sz="2400" dirty="0"/>
              <a:t>with </a:t>
            </a:r>
            <a:r>
              <a:rPr lang="en-US" sz="2400" dirty="0" smtClean="0"/>
              <a:t>those locations </a:t>
            </a:r>
            <a:r>
              <a:rPr lang="en-US" sz="2400" dirty="0"/>
              <a:t>observed in </a:t>
            </a:r>
            <a:r>
              <a:rPr lang="en-US" sz="2400" dirty="0" smtClean="0"/>
              <a:t>other studies, only </a:t>
            </a:r>
            <a:r>
              <a:rPr lang="en-US" sz="2400" dirty="0"/>
              <a:t>the locations A and B are </a:t>
            </a:r>
            <a:r>
              <a:rPr lang="en-US" sz="2400" dirty="0" smtClean="0"/>
              <a:t>consistent, </a:t>
            </a:r>
            <a:r>
              <a:rPr lang="en-US" sz="2400" dirty="0"/>
              <a:t>varying from tens of meters at </a:t>
            </a:r>
            <a:r>
              <a:rPr lang="en-US" sz="2400" dirty="0" smtClean="0"/>
              <a:t>its published </a:t>
            </a:r>
            <a:r>
              <a:rPr lang="en-US" sz="2400" dirty="0"/>
              <a:t>location. Whereupon it was noted that at sites 1 and 2 described by </a:t>
            </a:r>
            <a:r>
              <a:rPr lang="en-US" sz="2400" dirty="0" err="1"/>
              <a:t>Merewehere</a:t>
            </a:r>
            <a:r>
              <a:rPr lang="en-US" sz="2400" dirty="0"/>
              <a:t> et al. [1985</a:t>
            </a:r>
            <a:r>
              <a:rPr lang="en-US" sz="2400" dirty="0" smtClean="0"/>
              <a:t>], no plume within </a:t>
            </a:r>
            <a:r>
              <a:rPr lang="en-US" sz="2400" dirty="0"/>
              <a:t>the water </a:t>
            </a:r>
            <a:r>
              <a:rPr lang="en-US" sz="2400" dirty="0" smtClean="0"/>
              <a:t>column is observed in BIG10 survey. Either these </a:t>
            </a:r>
            <a:r>
              <a:rPr lang="en-US" sz="2400" dirty="0"/>
              <a:t>vents </a:t>
            </a:r>
            <a:r>
              <a:rPr lang="en-US" sz="2400" dirty="0" smtClean="0"/>
              <a:t>are too small to be detected with the EM122, or perhaps are not longer active. The plumes </a:t>
            </a:r>
            <a:r>
              <a:rPr lang="en-US" sz="2400" dirty="0"/>
              <a:t>of bubbles observed in </a:t>
            </a:r>
            <a:r>
              <a:rPr lang="en-US" sz="2400" dirty="0" smtClean="0"/>
              <a:t>the cluster locations (C</a:t>
            </a:r>
            <a:r>
              <a:rPr lang="en-US" sz="2400" dirty="0"/>
              <a:t>, D and </a:t>
            </a:r>
            <a:r>
              <a:rPr lang="en-US" sz="2400" dirty="0" smtClean="0"/>
              <a:t>E) </a:t>
            </a:r>
            <a:r>
              <a:rPr lang="en-US" sz="2400" dirty="0"/>
              <a:t>show no </a:t>
            </a:r>
            <a:r>
              <a:rPr lang="en-US" sz="2400" dirty="0" smtClean="0"/>
              <a:t>association </a:t>
            </a:r>
            <a:r>
              <a:rPr lang="en-US" sz="2400" dirty="0"/>
              <a:t>with previous </a:t>
            </a:r>
            <a:r>
              <a:rPr lang="en-US" sz="2400" dirty="0" smtClean="0"/>
              <a:t>documented cold seeps at the Guaymas rift off-axis. </a:t>
            </a:r>
          </a:p>
          <a:p>
            <a:pPr algn="just"/>
            <a:r>
              <a:rPr lang="en-US" sz="2400" dirty="0" smtClean="0"/>
              <a:t>Regarding the locations of sites A </a:t>
            </a:r>
            <a:r>
              <a:rPr lang="en-US" sz="2400" dirty="0"/>
              <a:t>and </a:t>
            </a:r>
            <a:r>
              <a:rPr lang="en-US" sz="2400" dirty="0" smtClean="0"/>
              <a:t>B, it seems that this vents corresponds </a:t>
            </a:r>
            <a:r>
              <a:rPr lang="en-US" sz="2400" dirty="0"/>
              <a:t>to a set of cold seeps associated with methane </a:t>
            </a:r>
            <a:r>
              <a:rPr lang="en-US" sz="2400" dirty="0" smtClean="0"/>
              <a:t>emissions documented by </a:t>
            </a:r>
            <a:r>
              <a:rPr lang="es-MX" sz="2400" dirty="0" err="1" smtClean="0"/>
              <a:t>Lonsdale</a:t>
            </a:r>
            <a:r>
              <a:rPr lang="es-MX" sz="2400" dirty="0" smtClean="0"/>
              <a:t> [1985] and Paul et al [2007]</a:t>
            </a:r>
            <a:r>
              <a:rPr lang="en-US" sz="2400" dirty="0" smtClean="0"/>
              <a:t>, </a:t>
            </a:r>
            <a:r>
              <a:rPr lang="en-US" sz="2400" dirty="0"/>
              <a:t>where </a:t>
            </a:r>
            <a:r>
              <a:rPr lang="en-US" sz="2400" dirty="0" smtClean="0"/>
              <a:t>the methane </a:t>
            </a:r>
            <a:r>
              <a:rPr lang="en-US" sz="2400" dirty="0"/>
              <a:t>is passing through the gas </a:t>
            </a:r>
            <a:r>
              <a:rPr lang="en-US" sz="2400" dirty="0" smtClean="0"/>
              <a:t>hydrate stability </a:t>
            </a:r>
            <a:r>
              <a:rPr lang="en-US" sz="2400" dirty="0"/>
              <a:t>zone, venting through the seafloor, </a:t>
            </a:r>
            <a:r>
              <a:rPr lang="en-US" sz="2400" dirty="0" smtClean="0"/>
              <a:t>and rising </a:t>
            </a:r>
            <a:r>
              <a:rPr lang="en-US" sz="2400" dirty="0"/>
              <a:t>into the water column in a gas </a:t>
            </a:r>
            <a:r>
              <a:rPr lang="en-US" sz="2400" dirty="0" smtClean="0"/>
              <a:t>plume</a:t>
            </a:r>
            <a:r>
              <a:rPr lang="es-MX" sz="2400" dirty="0" smtClean="0"/>
              <a:t>. </a:t>
            </a:r>
            <a:r>
              <a:rPr lang="en-US" sz="2400" dirty="0" smtClean="0"/>
              <a:t>We</a:t>
            </a:r>
            <a:r>
              <a:rPr lang="es-MX" sz="2400" dirty="0" smtClean="0"/>
              <a:t> observe </a:t>
            </a:r>
            <a:r>
              <a:rPr lang="en-US" sz="2400" dirty="0" smtClean="0"/>
              <a:t>now that certainly the </a:t>
            </a:r>
            <a:r>
              <a:rPr lang="en-US" sz="2400" dirty="0"/>
              <a:t>release of these fluids takes place on a ridge, which is a consequence of transpressional movement of the fault of </a:t>
            </a:r>
            <a:r>
              <a:rPr lang="en-US" sz="2400" dirty="0" smtClean="0"/>
              <a:t>Guaymas. The TOPAS PS-18 high resolution seismic profiles of GUAYRIV10 document a flower </a:t>
            </a:r>
            <a:r>
              <a:rPr lang="en-US" sz="2400" dirty="0"/>
              <a:t>structure in the northern </a:t>
            </a:r>
            <a:r>
              <a:rPr lang="en-US" sz="2400" dirty="0" smtClean="0"/>
              <a:t>edge of the Sonora margin </a:t>
            </a:r>
            <a:r>
              <a:rPr lang="en-US" sz="2400" dirty="0"/>
              <a:t>basin. This </a:t>
            </a:r>
            <a:r>
              <a:rPr lang="en-US" sz="2400" dirty="0" smtClean="0"/>
              <a:t>active tectonics shear the strata </a:t>
            </a:r>
            <a:r>
              <a:rPr lang="en-US" sz="2400" dirty="0"/>
              <a:t>within the Guaymas Basin (west of the fault) </a:t>
            </a:r>
            <a:r>
              <a:rPr lang="en-US" sz="2400" dirty="0" smtClean="0"/>
              <a:t>with folds, and with a fault escarpment </a:t>
            </a:r>
            <a:r>
              <a:rPr lang="en-US" sz="2400" dirty="0"/>
              <a:t>where </a:t>
            </a:r>
            <a:r>
              <a:rPr lang="en-US" sz="2400" dirty="0" smtClean="0"/>
              <a:t>the fluids are released. </a:t>
            </a:r>
            <a:endParaRPr lang="en-US" sz="2100" dirty="0"/>
          </a:p>
        </p:txBody>
      </p:sp>
      <p:pic>
        <p:nvPicPr>
          <p:cNvPr id="24" name="Picture 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7528790" y="20149795"/>
            <a:ext cx="13044488" cy="857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Rectángulo"/>
          <p:cNvSpPr/>
          <p:nvPr/>
        </p:nvSpPr>
        <p:spPr>
          <a:xfrm>
            <a:off x="12567551" y="1419009"/>
            <a:ext cx="10763266" cy="1754326"/>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r"/>
            <a:r>
              <a:rPr lang="en-US" sz="2400" b="1" spc="150" dirty="0" smtClean="0">
                <a:ln w="11430"/>
                <a:solidFill>
                  <a:srgbClr val="F8F8F8"/>
                </a:solidFill>
                <a:effectLst>
                  <a:outerShdw blurRad="25400" algn="tl" rotWithShape="0">
                    <a:srgbClr val="000000">
                      <a:alpha val="43000"/>
                    </a:srgbClr>
                  </a:outerShdw>
                </a:effectLst>
              </a:rPr>
              <a:t>Lithosphere </a:t>
            </a:r>
            <a:r>
              <a:rPr lang="en-US" sz="2400" b="1" spc="150" dirty="0">
                <a:ln w="11430"/>
                <a:solidFill>
                  <a:srgbClr val="F8F8F8"/>
                </a:solidFill>
                <a:effectLst>
                  <a:outerShdw blurRad="25400" algn="tl" rotWithShape="0">
                    <a:srgbClr val="000000">
                      <a:alpha val="43000"/>
                    </a:srgbClr>
                  </a:outerShdw>
                </a:effectLst>
              </a:rPr>
              <a:t>Stretching and </a:t>
            </a:r>
            <a:r>
              <a:rPr lang="en-US" sz="2400" b="1" spc="150" dirty="0" err="1">
                <a:ln w="11430"/>
                <a:solidFill>
                  <a:srgbClr val="F8F8F8"/>
                </a:solidFill>
                <a:effectLst>
                  <a:outerShdw blurRad="25400" algn="tl" rotWithShape="0">
                    <a:srgbClr val="000000">
                      <a:alpha val="43000"/>
                    </a:srgbClr>
                  </a:outerShdw>
                </a:effectLst>
              </a:rPr>
              <a:t>Magmatism</a:t>
            </a:r>
            <a:r>
              <a:rPr lang="en-US" sz="2400" b="1" spc="150" dirty="0">
                <a:ln w="11430"/>
                <a:solidFill>
                  <a:srgbClr val="F8F8F8"/>
                </a:solidFill>
                <a:effectLst>
                  <a:outerShdw blurRad="25400" algn="tl" rotWithShape="0">
                    <a:srgbClr val="000000">
                      <a:alpha val="43000"/>
                    </a:srgbClr>
                  </a:outerShdw>
                </a:effectLst>
              </a:rPr>
              <a:t> Leading </a:t>
            </a:r>
            <a:r>
              <a:rPr lang="en-US" sz="2400" b="1" spc="150" dirty="0" smtClean="0">
                <a:ln w="11430"/>
                <a:solidFill>
                  <a:srgbClr val="F8F8F8"/>
                </a:solidFill>
                <a:effectLst>
                  <a:outerShdw blurRad="25400" algn="tl" rotWithShape="0">
                    <a:srgbClr val="000000">
                      <a:alpha val="43000"/>
                    </a:srgbClr>
                  </a:outerShdw>
                </a:effectLst>
              </a:rPr>
              <a:t>to the </a:t>
            </a:r>
            <a:r>
              <a:rPr lang="en-US" sz="2400" b="1" spc="150" dirty="0">
                <a:ln w="11430"/>
                <a:solidFill>
                  <a:srgbClr val="F8F8F8"/>
                </a:solidFill>
                <a:effectLst>
                  <a:outerShdw blurRad="25400" algn="tl" rotWithShape="0">
                    <a:srgbClr val="000000">
                      <a:alpha val="43000"/>
                    </a:srgbClr>
                  </a:outerShdw>
                </a:effectLst>
              </a:rPr>
              <a:t>Gulf of </a:t>
            </a:r>
            <a:r>
              <a:rPr lang="en-US" sz="2400" b="1" spc="150" dirty="0" smtClean="0">
                <a:ln w="11430"/>
                <a:solidFill>
                  <a:srgbClr val="F8F8F8"/>
                </a:solidFill>
                <a:effectLst>
                  <a:outerShdw blurRad="25400" algn="tl" rotWithShape="0">
                    <a:srgbClr val="000000">
                      <a:alpha val="43000"/>
                    </a:srgbClr>
                  </a:outerShdw>
                </a:effectLst>
              </a:rPr>
              <a:t>California</a:t>
            </a:r>
          </a:p>
          <a:p>
            <a:pPr algn="r"/>
            <a:r>
              <a:rPr lang="en-US" sz="2400" b="1" spc="150" dirty="0" smtClean="0">
                <a:ln w="11430"/>
                <a:solidFill>
                  <a:srgbClr val="F8F8F8"/>
                </a:solidFill>
                <a:effectLst>
                  <a:outerShdw blurRad="25400" algn="tl" rotWithShape="0">
                    <a:srgbClr val="000000">
                      <a:alpha val="43000"/>
                    </a:srgbClr>
                  </a:outerShdw>
                </a:effectLst>
              </a:rPr>
              <a:t>Session No</a:t>
            </a:r>
            <a:r>
              <a:rPr lang="en-US" sz="2400" b="1" spc="150" dirty="0">
                <a:ln w="11430"/>
                <a:solidFill>
                  <a:srgbClr val="F8F8F8"/>
                </a:solidFill>
                <a:effectLst>
                  <a:outerShdw blurRad="25400" algn="tl" rotWithShape="0">
                    <a:srgbClr val="000000">
                      <a:alpha val="43000"/>
                    </a:srgbClr>
                  </a:outerShdw>
                </a:effectLst>
              </a:rPr>
              <a:t>. </a:t>
            </a:r>
            <a:r>
              <a:rPr lang="en-US" sz="2400" b="1" spc="150" dirty="0" smtClean="0">
                <a:ln w="11430"/>
                <a:solidFill>
                  <a:srgbClr val="F8F8F8"/>
                </a:solidFill>
                <a:effectLst>
                  <a:outerShdw blurRad="25400" algn="tl" rotWithShape="0">
                    <a:srgbClr val="000000">
                      <a:alpha val="43000"/>
                    </a:srgbClr>
                  </a:outerShdw>
                </a:effectLst>
              </a:rPr>
              <a:t>10</a:t>
            </a:r>
          </a:p>
          <a:p>
            <a:pPr algn="r"/>
            <a:r>
              <a:rPr lang="en-US" sz="2400" b="1" spc="150" dirty="0" smtClean="0">
                <a:ln w="11430"/>
                <a:solidFill>
                  <a:srgbClr val="F8F8F8"/>
                </a:solidFill>
                <a:effectLst>
                  <a:outerShdw blurRad="25400" algn="tl" rotWithShape="0">
                    <a:srgbClr val="000000">
                      <a:alpha val="43000"/>
                    </a:srgbClr>
                  </a:outerShdw>
                </a:effectLst>
              </a:rPr>
              <a:t>Paper No. 10-3</a:t>
            </a:r>
          </a:p>
          <a:p>
            <a:pPr algn="r"/>
            <a:r>
              <a:rPr lang="en-US" sz="3600" b="1" spc="150" dirty="0" smtClean="0">
                <a:ln w="11430"/>
                <a:solidFill>
                  <a:srgbClr val="F8F8F8"/>
                </a:solidFill>
                <a:effectLst>
                  <a:outerShdw blurRad="25400" algn="tl" rotWithShape="0">
                    <a:srgbClr val="000000">
                      <a:alpha val="43000"/>
                    </a:srgbClr>
                  </a:outerShdw>
                </a:effectLst>
              </a:rPr>
              <a:t>Booth</a:t>
            </a:r>
            <a:r>
              <a:rPr lang="en-US" sz="3600" b="1" spc="150" dirty="0">
                <a:ln w="11430"/>
                <a:solidFill>
                  <a:srgbClr val="F8F8F8"/>
                </a:solidFill>
                <a:effectLst>
                  <a:outerShdw blurRad="25400" algn="tl" rotWithShape="0">
                    <a:srgbClr val="000000">
                      <a:alpha val="43000"/>
                    </a:srgbClr>
                  </a:outerShdw>
                </a:effectLst>
              </a:rPr>
              <a:t># 40</a:t>
            </a:r>
            <a:endParaRPr lang="es-MX" sz="3600" b="1" spc="150" dirty="0">
              <a:ln w="11430"/>
              <a:solidFill>
                <a:srgbClr val="F8F8F8"/>
              </a:solidFill>
              <a:effectLst>
                <a:outerShdw blurRad="25400" algn="tl" rotWithShape="0">
                  <a:srgbClr val="000000">
                    <a:alpha val="43000"/>
                  </a:srgbClr>
                </a:outerShdw>
              </a:effectLst>
            </a:endParaRPr>
          </a:p>
        </p:txBody>
      </p:sp>
      <p:pic>
        <p:nvPicPr>
          <p:cNvPr id="234" name="233 Imagen"/>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898586" y="17390269"/>
            <a:ext cx="3677042" cy="4057100"/>
          </a:xfrm>
          <a:prstGeom prst="rect">
            <a:avLst/>
          </a:prstGeom>
        </p:spPr>
      </p:pic>
      <p:sp>
        <p:nvSpPr>
          <p:cNvPr id="195" name="194 Rectángulo"/>
          <p:cNvSpPr/>
          <p:nvPr/>
        </p:nvSpPr>
        <p:spPr>
          <a:xfrm>
            <a:off x="190102" y="35608293"/>
            <a:ext cx="15346579" cy="707886"/>
          </a:xfrm>
          <a:prstGeom prst="rect">
            <a:avLst/>
          </a:prstGeom>
        </p:spPr>
        <p:txBody>
          <a:bodyPr wrap="square">
            <a:spAutoFit/>
          </a:bodyPr>
          <a:lstStyle/>
          <a:p>
            <a:pPr algn="just"/>
            <a:r>
              <a:rPr lang="en-US" sz="2000" dirty="0"/>
              <a:t>For the present </a:t>
            </a:r>
            <a:r>
              <a:rPr lang="en-US" sz="2000" dirty="0" smtClean="0"/>
              <a:t>study, </a:t>
            </a:r>
            <a:r>
              <a:rPr lang="en-US" sz="2000" dirty="0"/>
              <a:t>we </a:t>
            </a:r>
            <a:r>
              <a:rPr lang="en-US" sz="2000" dirty="0" smtClean="0"/>
              <a:t>integrated </a:t>
            </a:r>
            <a:r>
              <a:rPr lang="en-US" sz="2000" dirty="0"/>
              <a:t>a systematic methodology to accurately locate each of the plumes </a:t>
            </a:r>
            <a:r>
              <a:rPr lang="en-US" sz="2000" dirty="0" smtClean="0"/>
              <a:t>that seeps through the </a:t>
            </a:r>
            <a:r>
              <a:rPr lang="en-US" sz="2000" dirty="0"/>
              <a:t>sea </a:t>
            </a:r>
            <a:r>
              <a:rPr lang="en-US" sz="2000" dirty="0" smtClean="0"/>
              <a:t>floor, and to catalog the vent sites </a:t>
            </a:r>
            <a:r>
              <a:rPr lang="en-US" sz="2000" dirty="0"/>
              <a:t>in the Guaymas </a:t>
            </a:r>
            <a:r>
              <a:rPr lang="en-US" sz="2000" dirty="0" smtClean="0"/>
              <a:t>Basin. The following block diagram shows the systematic approach to characterize these vent sites.</a:t>
            </a:r>
            <a:endParaRPr lang="en-US" sz="2000" dirty="0"/>
          </a:p>
        </p:txBody>
      </p:sp>
      <p:sp>
        <p:nvSpPr>
          <p:cNvPr id="228" name="227 Rectángulo"/>
          <p:cNvSpPr/>
          <p:nvPr/>
        </p:nvSpPr>
        <p:spPr>
          <a:xfrm>
            <a:off x="18353439" y="1980795"/>
            <a:ext cx="2377803" cy="1077218"/>
          </a:xfrm>
          <a:prstGeom prst="rect">
            <a:avLst/>
          </a:prstGeom>
        </p:spPr>
        <p:txBody>
          <a:bodyPr wrap="square">
            <a:spAutoFit/>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Cordilleran Section</a:t>
            </a:r>
          </a:p>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108th </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Annual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Meeting</a:t>
            </a:r>
          </a:p>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Querétaro, México</a:t>
            </a:r>
          </a:p>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29-31 March 2012</a:t>
            </a:r>
            <a:endParaRPr lang="es-MX"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7416538" y="2068331"/>
            <a:ext cx="805183" cy="89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21749866" y="11197581"/>
            <a:ext cx="10426809" cy="1938992"/>
          </a:xfrm>
          <a:prstGeom prst="rect">
            <a:avLst/>
          </a:prstGeom>
          <a:noFill/>
        </p:spPr>
        <p:txBody>
          <a:bodyPr wrap="square" rtlCol="0">
            <a:spAutoFit/>
          </a:bodyPr>
          <a:lstStyle/>
          <a:p>
            <a:pPr algn="just"/>
            <a:r>
              <a:rPr lang="en-US" sz="2000" dirty="0" smtClean="0"/>
              <a:t>Additionally during BIG10, data of multibeam bathymetry were recorded and integrated into a bathymetric Chart of the Guaymas Basin. This bathymetric chart would be supplemented with data obtained during the campaign GUAYRIV10, done by the vessel El Puma, UNAM, which has the EM-300 multibeam echo sounder, operating at 30 kHz with an angular coverage of up to 150 °, with a total of 135 beams. A Digital Elevation Terrain Model is integrated from both bathymetry data sets, and used in positioning the seismic profiles and the seeps location.</a:t>
            </a:r>
            <a:endParaRPr lang="es-MX" sz="2000" dirty="0"/>
          </a:p>
        </p:txBody>
      </p:sp>
      <p:sp>
        <p:nvSpPr>
          <p:cNvPr id="26" name="25 CuadroTexto"/>
          <p:cNvSpPr txBox="1"/>
          <p:nvPr/>
        </p:nvSpPr>
        <p:spPr>
          <a:xfrm>
            <a:off x="16622450" y="14266162"/>
            <a:ext cx="7997232" cy="2554545"/>
          </a:xfrm>
          <a:prstGeom prst="rect">
            <a:avLst/>
          </a:prstGeom>
          <a:noFill/>
        </p:spPr>
        <p:txBody>
          <a:bodyPr wrap="square" rtlCol="0">
            <a:spAutoFit/>
          </a:bodyPr>
          <a:lstStyle/>
          <a:p>
            <a:pPr algn="just"/>
            <a:r>
              <a:rPr lang="en-US" sz="2000" dirty="0" smtClean="0"/>
              <a:t>The </a:t>
            </a:r>
            <a:r>
              <a:rPr lang="en-US" sz="2000" dirty="0"/>
              <a:t>sub-bottom </a:t>
            </a:r>
            <a:r>
              <a:rPr lang="en-US" sz="2000" dirty="0" smtClean="0"/>
              <a:t>profiler, </a:t>
            </a:r>
            <a:r>
              <a:rPr lang="en-US" sz="2000" dirty="0"/>
              <a:t>TOPAS PS-18</a:t>
            </a:r>
            <a:r>
              <a:rPr lang="en-US" sz="2000" dirty="0" smtClean="0"/>
              <a:t>, onboard the BO El Puma is used to visualize a high-resolution seabed stratification. This profiler is </a:t>
            </a:r>
            <a:r>
              <a:rPr lang="en-US" sz="2000" dirty="0"/>
              <a:t>a single beam echo sounder operating at a frequency </a:t>
            </a:r>
            <a:r>
              <a:rPr lang="en-US" sz="2000" dirty="0" smtClean="0"/>
              <a:t>range </a:t>
            </a:r>
            <a:r>
              <a:rPr lang="en-US" sz="2000" dirty="0"/>
              <a:t>from </a:t>
            </a:r>
            <a:r>
              <a:rPr lang="en-US" sz="2000" dirty="0" smtClean="0"/>
              <a:t>4 </a:t>
            </a:r>
            <a:r>
              <a:rPr lang="en-US" sz="2000" dirty="0"/>
              <a:t>to </a:t>
            </a:r>
            <a:r>
              <a:rPr lang="en-US" sz="2000" dirty="0" smtClean="0"/>
              <a:t>18 </a:t>
            </a:r>
            <a:r>
              <a:rPr lang="en-US" sz="2000" dirty="0"/>
              <a:t>k</a:t>
            </a:r>
            <a:r>
              <a:rPr lang="en-US" sz="2000" dirty="0" smtClean="0"/>
              <a:t>Hz with a Chirp pulse as a source. A total of 17 seismic reflection profiles we obtained during the campaign GUAYRIV-10, </a:t>
            </a:r>
            <a:r>
              <a:rPr lang="en-US" sz="2000" dirty="0"/>
              <a:t>with a maximum penetration of </a:t>
            </a:r>
            <a:r>
              <a:rPr lang="en-US" sz="2000" dirty="0" smtClean="0"/>
              <a:t>over 100 m at </a:t>
            </a:r>
            <a:r>
              <a:rPr lang="en-US" sz="2000" dirty="0"/>
              <a:t>the </a:t>
            </a:r>
            <a:r>
              <a:rPr lang="en-US" sz="2000" dirty="0" smtClean="0"/>
              <a:t>Guaymas Basin sub-bottom. </a:t>
            </a:r>
            <a:r>
              <a:rPr lang="en-US" sz="2000" dirty="0"/>
              <a:t>These data </a:t>
            </a:r>
            <a:r>
              <a:rPr lang="en-US" sz="2000" dirty="0" smtClean="0"/>
              <a:t>is reduced and integrated into the interpretation of the structural </a:t>
            </a:r>
            <a:r>
              <a:rPr lang="en-US" sz="2000" dirty="0"/>
              <a:t>and stratigraphic geology associated with the release of these fluids.</a:t>
            </a:r>
            <a:endParaRPr lang="es-MX" sz="2000" dirty="0"/>
          </a:p>
        </p:txBody>
      </p:sp>
      <p:sp>
        <p:nvSpPr>
          <p:cNvPr id="31" name="30 Rectángulo"/>
          <p:cNvSpPr/>
          <p:nvPr/>
        </p:nvSpPr>
        <p:spPr>
          <a:xfrm>
            <a:off x="16717415" y="18516399"/>
            <a:ext cx="15414965" cy="1938992"/>
          </a:xfrm>
          <a:prstGeom prst="rect">
            <a:avLst/>
          </a:prstGeom>
        </p:spPr>
        <p:txBody>
          <a:bodyPr wrap="square" numCol="2" spcCol="540000">
            <a:spAutoFit/>
          </a:bodyPr>
          <a:lstStyle/>
          <a:p>
            <a:pPr algn="just"/>
            <a:r>
              <a:rPr lang="en-US" sz="2000" dirty="0" smtClean="0"/>
              <a:t>The bathymetry chart shows the locations </a:t>
            </a:r>
            <a:r>
              <a:rPr lang="en-US" sz="2000" dirty="0"/>
              <a:t>of five plumes within the study </a:t>
            </a:r>
            <a:r>
              <a:rPr lang="en-US" sz="2000" dirty="0" smtClean="0"/>
              <a:t>area (figure 10). </a:t>
            </a:r>
            <a:r>
              <a:rPr lang="en-US" sz="2000" dirty="0"/>
              <a:t>These locations </a:t>
            </a:r>
            <a:r>
              <a:rPr lang="en-US" sz="2000" dirty="0" smtClean="0"/>
              <a:t>will </a:t>
            </a:r>
            <a:r>
              <a:rPr lang="en-US" sz="2000" dirty="0"/>
              <a:t>be compared to the existing catalog of hydrothermal </a:t>
            </a:r>
            <a:r>
              <a:rPr lang="en-US" sz="2000" dirty="0" smtClean="0"/>
              <a:t>vents </a:t>
            </a:r>
            <a:r>
              <a:rPr lang="en-US" sz="2000" dirty="0"/>
              <a:t>from the literature to verify the correlation between </a:t>
            </a:r>
            <a:r>
              <a:rPr lang="en-US" sz="2000" dirty="0" smtClean="0"/>
              <a:t>them. It is </a:t>
            </a:r>
            <a:r>
              <a:rPr lang="en-US" sz="2000" dirty="0"/>
              <a:t>seen </a:t>
            </a:r>
            <a:r>
              <a:rPr lang="en-US" sz="2000" dirty="0" smtClean="0"/>
              <a:t>that two groups (A and B) of cold seeps are on </a:t>
            </a:r>
            <a:r>
              <a:rPr lang="en-US" sz="2000" dirty="0"/>
              <a:t>a ridge associated </a:t>
            </a:r>
            <a:r>
              <a:rPr lang="en-US" sz="2000" dirty="0" smtClean="0"/>
              <a:t>with </a:t>
            </a:r>
            <a:r>
              <a:rPr lang="en-US" sz="2000" dirty="0" err="1"/>
              <a:t>transpressive</a:t>
            </a:r>
            <a:r>
              <a:rPr lang="en-US" sz="2000" dirty="0"/>
              <a:t> movement of </a:t>
            </a:r>
            <a:r>
              <a:rPr lang="en-US" sz="2000" dirty="0" smtClean="0"/>
              <a:t>the </a:t>
            </a:r>
          </a:p>
          <a:p>
            <a:pPr algn="just"/>
            <a:endParaRPr lang="en-US" sz="2000" dirty="0"/>
          </a:p>
          <a:p>
            <a:pPr algn="just"/>
            <a:endParaRPr lang="en-US" sz="2000" dirty="0" smtClean="0"/>
          </a:p>
          <a:p>
            <a:pPr algn="just"/>
            <a:r>
              <a:rPr lang="en-US" sz="2000" dirty="0" smtClean="0"/>
              <a:t>Guaymas Fault </a:t>
            </a:r>
            <a:r>
              <a:rPr lang="en-US" sz="2000" dirty="0"/>
              <a:t>within the </a:t>
            </a:r>
            <a:r>
              <a:rPr lang="en-US" sz="2000" dirty="0" smtClean="0"/>
              <a:t>Guaymas Northern Rift at the Sonora margin edge (figure 11). </a:t>
            </a:r>
          </a:p>
          <a:p>
            <a:pPr algn="just"/>
            <a:r>
              <a:rPr lang="en-US" sz="2000" dirty="0" smtClean="0"/>
              <a:t>Three groups (C,D and E) of cold seep sites are far a way located from the Sonora margin edge and the northern rift. </a:t>
            </a:r>
          </a:p>
        </p:txBody>
      </p:sp>
      <p:sp>
        <p:nvSpPr>
          <p:cNvPr id="229" name="228 CuadroTexto"/>
          <p:cNvSpPr txBox="1"/>
          <p:nvPr/>
        </p:nvSpPr>
        <p:spPr>
          <a:xfrm>
            <a:off x="16562065" y="8029229"/>
            <a:ext cx="9718966" cy="2554545"/>
          </a:xfrm>
          <a:prstGeom prst="rect">
            <a:avLst/>
          </a:prstGeom>
          <a:noFill/>
        </p:spPr>
        <p:txBody>
          <a:bodyPr wrap="square" rtlCol="0">
            <a:spAutoFit/>
          </a:bodyPr>
          <a:lstStyle/>
          <a:p>
            <a:pPr algn="just"/>
            <a:r>
              <a:rPr lang="en-US" sz="2000" dirty="0" smtClean="0"/>
              <a:t>Each image records </a:t>
            </a:r>
            <a:r>
              <a:rPr lang="en-US" sz="2000" dirty="0"/>
              <a:t>a set of information about the configuration and navigation data at the time of measurement, in addition to the </a:t>
            </a:r>
            <a:r>
              <a:rPr lang="en-US" sz="2000" dirty="0" smtClean="0"/>
              <a:t>plume geometry within </a:t>
            </a:r>
            <a:r>
              <a:rPr lang="en-US" sz="2000" dirty="0"/>
              <a:t>the multi-beam projection cone. Using geometric </a:t>
            </a:r>
            <a:r>
              <a:rPr lang="en-US" sz="2000" dirty="0" smtClean="0"/>
              <a:t>relations </a:t>
            </a:r>
            <a:r>
              <a:rPr lang="en-US" sz="2000" dirty="0"/>
              <a:t>of digital </a:t>
            </a:r>
            <a:r>
              <a:rPr lang="en-US" sz="2000" dirty="0" smtClean="0"/>
              <a:t>imaging </a:t>
            </a:r>
            <a:r>
              <a:rPr lang="en-US" sz="2000" dirty="0"/>
              <a:t>and </a:t>
            </a:r>
            <a:r>
              <a:rPr lang="en-US" sz="2000" dirty="0" smtClean="0"/>
              <a:t>their pixel-meter ratio, it was possible </a:t>
            </a:r>
            <a:r>
              <a:rPr lang="en-US" sz="2000" dirty="0"/>
              <a:t>to </a:t>
            </a:r>
            <a:r>
              <a:rPr lang="en-US" sz="2000" dirty="0" smtClean="0"/>
              <a:t>measure the plumes dimensions as </a:t>
            </a:r>
            <a:r>
              <a:rPr lang="en-US" sz="2000" dirty="0"/>
              <a:t>well as its </a:t>
            </a:r>
            <a:r>
              <a:rPr lang="en-US" sz="2000" dirty="0" smtClean="0"/>
              <a:t>near location at the seafloor. </a:t>
            </a:r>
            <a:r>
              <a:rPr lang="en-US" sz="2000" dirty="0"/>
              <a:t>Because the planning of this survey consider an overlap of more than </a:t>
            </a:r>
            <a:r>
              <a:rPr lang="en-US" sz="2000" dirty="0" smtClean="0"/>
              <a:t>50 % </a:t>
            </a:r>
            <a:r>
              <a:rPr lang="en-US" sz="2000" dirty="0"/>
              <a:t>between each </a:t>
            </a:r>
            <a:r>
              <a:rPr lang="en-US" sz="2000" dirty="0" smtClean="0"/>
              <a:t>ship transect, </a:t>
            </a:r>
            <a:r>
              <a:rPr lang="en-US" sz="2000" dirty="0"/>
              <a:t>it </a:t>
            </a:r>
            <a:r>
              <a:rPr lang="en-US" sz="2000" dirty="0" smtClean="0"/>
              <a:t>produced a </a:t>
            </a:r>
            <a:r>
              <a:rPr lang="en-US" sz="2000" dirty="0"/>
              <a:t>considerable </a:t>
            </a:r>
            <a:r>
              <a:rPr lang="en-US" sz="2000" dirty="0" smtClean="0"/>
              <a:t>data redundancy. </a:t>
            </a:r>
            <a:r>
              <a:rPr lang="en-US" sz="2000" dirty="0"/>
              <a:t>After being analyzed each of the </a:t>
            </a:r>
            <a:r>
              <a:rPr lang="en-US" sz="2000" dirty="0" smtClean="0"/>
              <a:t>images, a database </a:t>
            </a:r>
            <a:r>
              <a:rPr lang="en-US" sz="2000" dirty="0"/>
              <a:t>was </a:t>
            </a:r>
            <a:r>
              <a:rPr lang="en-US" sz="2000" dirty="0" smtClean="0"/>
              <a:t>generated to cluster the </a:t>
            </a:r>
            <a:r>
              <a:rPr lang="en-US" sz="2000" dirty="0"/>
              <a:t>location of these </a:t>
            </a:r>
            <a:r>
              <a:rPr lang="en-US" sz="2000" dirty="0" smtClean="0"/>
              <a:t>plumes, </a:t>
            </a:r>
            <a:r>
              <a:rPr lang="en-US" sz="2000" dirty="0"/>
              <a:t>as well </a:t>
            </a:r>
            <a:r>
              <a:rPr lang="en-US" sz="2000" dirty="0" smtClean="0"/>
              <a:t>to estimate the plume height from its base, height and width </a:t>
            </a:r>
            <a:r>
              <a:rPr lang="en-US" sz="2000" dirty="0"/>
              <a:t>dimensions within the water </a:t>
            </a:r>
            <a:r>
              <a:rPr lang="en-US" sz="2000" dirty="0" smtClean="0"/>
              <a:t>column (figure 7).</a:t>
            </a:r>
            <a:endParaRPr lang="es-MX" sz="1800" dirty="0"/>
          </a:p>
        </p:txBody>
      </p:sp>
      <p:pic>
        <p:nvPicPr>
          <p:cNvPr id="196" name="Picture 2" descr="G:\TESIS MAESTRIA\5 Emanaciones Termales (em-122 y base de datos)\Selección de imagenes em122 con ventilas\de la carpeta screen_0001-05000\Screen 00966.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6458117" y="7443043"/>
            <a:ext cx="3425440" cy="2962450"/>
          </a:xfrm>
          <a:prstGeom prst="rect">
            <a:avLst/>
          </a:prstGeom>
          <a:noFill/>
          <a:extLst>
            <a:ext uri="{909E8E84-426E-40DD-AFC4-6F175D3DCCD1}">
              <a14:hiddenFill xmlns:a14="http://schemas.microsoft.com/office/drawing/2010/main">
                <a:solidFill>
                  <a:srgbClr val="FFFFFF"/>
                </a:solidFill>
              </a14:hiddenFill>
            </a:ext>
          </a:extLst>
        </p:spPr>
      </p:pic>
      <p:sp>
        <p:nvSpPr>
          <p:cNvPr id="243" name="242 Flecha derecha"/>
          <p:cNvSpPr/>
          <p:nvPr/>
        </p:nvSpPr>
        <p:spPr>
          <a:xfrm>
            <a:off x="29848076" y="8497341"/>
            <a:ext cx="683541" cy="570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6" name="35 Grupo"/>
          <p:cNvGrpSpPr/>
          <p:nvPr/>
        </p:nvGrpSpPr>
        <p:grpSpPr>
          <a:xfrm>
            <a:off x="16706081" y="10549509"/>
            <a:ext cx="4816358" cy="2881405"/>
            <a:chOff x="17794379" y="10739116"/>
            <a:chExt cx="4816358" cy="3169545"/>
          </a:xfrm>
        </p:grpSpPr>
        <p:grpSp>
          <p:nvGrpSpPr>
            <p:cNvPr id="34" name="33 Grupo"/>
            <p:cNvGrpSpPr/>
            <p:nvPr/>
          </p:nvGrpSpPr>
          <p:grpSpPr>
            <a:xfrm>
              <a:off x="17794379" y="11345743"/>
              <a:ext cx="4816358" cy="2562918"/>
              <a:chOff x="17794379" y="11345743"/>
              <a:chExt cx="4816358" cy="2562918"/>
            </a:xfrm>
          </p:grpSpPr>
          <p:pic>
            <p:nvPicPr>
              <p:cNvPr id="197" name="Picture 2" descr="C:\Users\leonardo\Desktop\3Dimage.jpg"/>
              <p:cNvPicPr>
                <a:picLocks noChangeArrowheads="1"/>
              </p:cNvPicPr>
              <p:nvPr/>
            </p:nvPicPr>
            <p:blipFill rotWithShape="1">
              <a:blip r:embed="rId34" cstate="print">
                <a:extLst>
                  <a:ext uri="{BEBA8EAE-BF5A-486C-A8C5-ECC9F3942E4B}">
                    <a14:imgProps xmlns:a14="http://schemas.microsoft.com/office/drawing/2010/main">
                      <a14:imgLayer r:embed="rId35">
                        <a14:imgEffect>
                          <a14:artisticLightScreen/>
                        </a14:imgEffect>
                      </a14:imgLayer>
                    </a14:imgProps>
                  </a:ext>
                  <a:ext uri="{28A0092B-C50C-407E-A947-70E740481C1C}">
                    <a14:useLocalDpi xmlns:a14="http://schemas.microsoft.com/office/drawing/2010/main" val="0"/>
                  </a:ext>
                </a:extLst>
              </a:blip>
              <a:srcRect l="-702" r="-2"/>
              <a:stretch/>
            </p:blipFill>
            <p:spPr bwMode="auto">
              <a:xfrm flipH="1">
                <a:off x="17794379" y="11925308"/>
                <a:ext cx="4816356" cy="1967730"/>
              </a:xfrm>
              <a:prstGeom prst="rect">
                <a:avLst/>
              </a:prstGeom>
              <a:noFill/>
              <a:extLst>
                <a:ext uri="{909E8E84-426E-40DD-AFC4-6F175D3DCCD1}">
                  <a14:hiddenFill xmlns:a14="http://schemas.microsoft.com/office/drawing/2010/main">
                    <a:solidFill>
                      <a:srgbClr val="FFFFFF"/>
                    </a:solidFill>
                  </a14:hiddenFill>
                </a:ext>
              </a:extLst>
            </p:spPr>
          </p:pic>
          <p:grpSp>
            <p:nvGrpSpPr>
              <p:cNvPr id="198" name="197 Grupo"/>
              <p:cNvGrpSpPr/>
              <p:nvPr/>
            </p:nvGrpSpPr>
            <p:grpSpPr>
              <a:xfrm>
                <a:off x="17828017" y="11925308"/>
                <a:ext cx="4782720" cy="1983353"/>
                <a:chOff x="539552" y="2465809"/>
                <a:chExt cx="8291826" cy="3438550"/>
              </a:xfrm>
            </p:grpSpPr>
            <p:pic>
              <p:nvPicPr>
                <p:cNvPr id="199" name="Picture 2" descr="C:\Users\leonardo\Desktop\3Dimage.jpg"/>
                <p:cNvPicPr>
                  <a:picLocks noChangeArrowheads="1"/>
                </p:cNvPicPr>
                <p:nvPr/>
              </p:nvPicPr>
              <p:blipFill rotWithShape="1">
                <a:blip r:embed="rId36" cstate="print">
                  <a:extLst>
                    <a:ext uri="{28A0092B-C50C-407E-A947-70E740481C1C}">
                      <a14:useLocalDpi xmlns:a14="http://schemas.microsoft.com/office/drawing/2010/main" val="0"/>
                    </a:ext>
                  </a:extLst>
                </a:blip>
                <a:srcRect r="65939"/>
                <a:stretch/>
              </p:blipFill>
              <p:spPr bwMode="auto">
                <a:xfrm flipH="1">
                  <a:off x="6007099" y="2492896"/>
                  <a:ext cx="2824277" cy="3411463"/>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 descr="C:\Users\leonardo\Desktop\3Dimage.jpg"/>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flipH="1">
                  <a:off x="539552" y="2465809"/>
                  <a:ext cx="8291826" cy="3411463"/>
                </a:xfrm>
                <a:prstGeom prst="triangle">
                  <a:avLst>
                    <a:gd name="adj" fmla="val 33765"/>
                  </a:avLst>
                </a:prstGeom>
                <a:noFill/>
                <a:extLst>
                  <a:ext uri="{909E8E84-426E-40DD-AFC4-6F175D3DCCD1}">
                    <a14:hiddenFill xmlns:a14="http://schemas.microsoft.com/office/drawing/2010/main">
                      <a:solidFill>
                        <a:srgbClr val="FFFFFF"/>
                      </a:solidFill>
                    </a14:hiddenFill>
                  </a:ext>
                </a:extLst>
              </p:spPr>
            </p:pic>
          </p:grpSp>
          <p:grpSp>
            <p:nvGrpSpPr>
              <p:cNvPr id="201" name="200 Grupo"/>
              <p:cNvGrpSpPr/>
              <p:nvPr/>
            </p:nvGrpSpPr>
            <p:grpSpPr>
              <a:xfrm>
                <a:off x="18491036" y="11345743"/>
                <a:ext cx="2670368" cy="2171952"/>
                <a:chOff x="1546842" y="1448298"/>
                <a:chExt cx="4598080" cy="3777457"/>
              </a:xfrm>
              <a:solidFill>
                <a:srgbClr val="0099FF">
                  <a:alpha val="69804"/>
                </a:srgbClr>
              </a:solidFill>
            </p:grpSpPr>
            <p:sp>
              <p:nvSpPr>
                <p:cNvPr id="252" name="251 Forma libre"/>
                <p:cNvSpPr/>
                <p:nvPr/>
              </p:nvSpPr>
              <p:spPr>
                <a:xfrm>
                  <a:off x="2962274" y="1463675"/>
                  <a:ext cx="479425" cy="2936875"/>
                </a:xfrm>
                <a:custGeom>
                  <a:avLst/>
                  <a:gdLst>
                    <a:gd name="connsiteX0" fmla="*/ 292100 w 444500"/>
                    <a:gd name="connsiteY0" fmla="*/ 0 h 2971800"/>
                    <a:gd name="connsiteX1" fmla="*/ 0 w 444500"/>
                    <a:gd name="connsiteY1" fmla="*/ 2971800 h 2971800"/>
                    <a:gd name="connsiteX2" fmla="*/ 444500 w 444500"/>
                    <a:gd name="connsiteY2" fmla="*/ 2667000 h 2971800"/>
                    <a:gd name="connsiteX3" fmla="*/ 292100 w 444500"/>
                    <a:gd name="connsiteY3" fmla="*/ 0 h 2971800"/>
                    <a:gd name="connsiteX0" fmla="*/ 314325 w 466725"/>
                    <a:gd name="connsiteY0" fmla="*/ 0 h 2940050"/>
                    <a:gd name="connsiteX1" fmla="*/ 0 w 466725"/>
                    <a:gd name="connsiteY1" fmla="*/ 2940050 h 2940050"/>
                    <a:gd name="connsiteX2" fmla="*/ 466725 w 466725"/>
                    <a:gd name="connsiteY2" fmla="*/ 2667000 h 2940050"/>
                    <a:gd name="connsiteX3" fmla="*/ 314325 w 466725"/>
                    <a:gd name="connsiteY3" fmla="*/ 0 h 2940050"/>
                    <a:gd name="connsiteX0" fmla="*/ 314325 w 479425"/>
                    <a:gd name="connsiteY0" fmla="*/ 0 h 2940050"/>
                    <a:gd name="connsiteX1" fmla="*/ 0 w 479425"/>
                    <a:gd name="connsiteY1" fmla="*/ 2940050 h 2940050"/>
                    <a:gd name="connsiteX2" fmla="*/ 479425 w 479425"/>
                    <a:gd name="connsiteY2" fmla="*/ 2660650 h 2940050"/>
                    <a:gd name="connsiteX3" fmla="*/ 314325 w 479425"/>
                    <a:gd name="connsiteY3" fmla="*/ 0 h 2940050"/>
                    <a:gd name="connsiteX0" fmla="*/ 339725 w 479425"/>
                    <a:gd name="connsiteY0" fmla="*/ 0 h 2936875"/>
                    <a:gd name="connsiteX1" fmla="*/ 0 w 479425"/>
                    <a:gd name="connsiteY1" fmla="*/ 2936875 h 2936875"/>
                    <a:gd name="connsiteX2" fmla="*/ 479425 w 479425"/>
                    <a:gd name="connsiteY2" fmla="*/ 2657475 h 2936875"/>
                    <a:gd name="connsiteX3" fmla="*/ 339725 w 479425"/>
                    <a:gd name="connsiteY3" fmla="*/ 0 h 2936875"/>
                  </a:gdLst>
                  <a:ahLst/>
                  <a:cxnLst>
                    <a:cxn ang="0">
                      <a:pos x="connsiteX0" y="connsiteY0"/>
                    </a:cxn>
                    <a:cxn ang="0">
                      <a:pos x="connsiteX1" y="connsiteY1"/>
                    </a:cxn>
                    <a:cxn ang="0">
                      <a:pos x="connsiteX2" y="connsiteY2"/>
                    </a:cxn>
                    <a:cxn ang="0">
                      <a:pos x="connsiteX3" y="connsiteY3"/>
                    </a:cxn>
                  </a:cxnLst>
                  <a:rect l="l" t="t" r="r" b="b"/>
                  <a:pathLst>
                    <a:path w="479425" h="2936875">
                      <a:moveTo>
                        <a:pt x="339725" y="0"/>
                      </a:moveTo>
                      <a:lnTo>
                        <a:pt x="0" y="2936875"/>
                      </a:lnTo>
                      <a:lnTo>
                        <a:pt x="479425" y="2657475"/>
                      </a:lnTo>
                      <a:lnTo>
                        <a:pt x="339725"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65" name="264 Elipse"/>
                <p:cNvSpPr/>
                <p:nvPr/>
              </p:nvSpPr>
              <p:spPr>
                <a:xfrm rot="19841335">
                  <a:off x="2939009" y="4136874"/>
                  <a:ext cx="548928" cy="238305"/>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66" name="265 Forma libre"/>
                <p:cNvSpPr/>
                <p:nvPr/>
              </p:nvSpPr>
              <p:spPr>
                <a:xfrm>
                  <a:off x="3306735" y="1455939"/>
                  <a:ext cx="546100" cy="2663825"/>
                </a:xfrm>
                <a:custGeom>
                  <a:avLst/>
                  <a:gdLst>
                    <a:gd name="connsiteX0" fmla="*/ 292100 w 444500"/>
                    <a:gd name="connsiteY0" fmla="*/ 0 h 2971800"/>
                    <a:gd name="connsiteX1" fmla="*/ 0 w 444500"/>
                    <a:gd name="connsiteY1" fmla="*/ 2971800 h 2971800"/>
                    <a:gd name="connsiteX2" fmla="*/ 444500 w 444500"/>
                    <a:gd name="connsiteY2" fmla="*/ 2667000 h 2971800"/>
                    <a:gd name="connsiteX3" fmla="*/ 292100 w 444500"/>
                    <a:gd name="connsiteY3" fmla="*/ 0 h 2971800"/>
                    <a:gd name="connsiteX0" fmla="*/ 314325 w 466725"/>
                    <a:gd name="connsiteY0" fmla="*/ 0 h 2940050"/>
                    <a:gd name="connsiteX1" fmla="*/ 0 w 466725"/>
                    <a:gd name="connsiteY1" fmla="*/ 2940050 h 2940050"/>
                    <a:gd name="connsiteX2" fmla="*/ 466725 w 466725"/>
                    <a:gd name="connsiteY2" fmla="*/ 2667000 h 2940050"/>
                    <a:gd name="connsiteX3" fmla="*/ 314325 w 466725"/>
                    <a:gd name="connsiteY3" fmla="*/ 0 h 2940050"/>
                    <a:gd name="connsiteX0" fmla="*/ 314325 w 479425"/>
                    <a:gd name="connsiteY0" fmla="*/ 0 h 2940050"/>
                    <a:gd name="connsiteX1" fmla="*/ 0 w 479425"/>
                    <a:gd name="connsiteY1" fmla="*/ 2940050 h 2940050"/>
                    <a:gd name="connsiteX2" fmla="*/ 479425 w 479425"/>
                    <a:gd name="connsiteY2" fmla="*/ 2660650 h 2940050"/>
                    <a:gd name="connsiteX3" fmla="*/ 314325 w 479425"/>
                    <a:gd name="connsiteY3" fmla="*/ 0 h 2940050"/>
                    <a:gd name="connsiteX0" fmla="*/ 158750 w 323850"/>
                    <a:gd name="connsiteY0" fmla="*/ 0 h 2660650"/>
                    <a:gd name="connsiteX1" fmla="*/ 0 w 323850"/>
                    <a:gd name="connsiteY1" fmla="*/ 2492375 h 2660650"/>
                    <a:gd name="connsiteX2" fmla="*/ 323850 w 323850"/>
                    <a:gd name="connsiteY2" fmla="*/ 2660650 h 2660650"/>
                    <a:gd name="connsiteX3" fmla="*/ 158750 w 323850"/>
                    <a:gd name="connsiteY3" fmla="*/ 0 h 2660650"/>
                    <a:gd name="connsiteX0" fmla="*/ 180975 w 346075"/>
                    <a:gd name="connsiteY0" fmla="*/ 0 h 2660650"/>
                    <a:gd name="connsiteX1" fmla="*/ 0 w 346075"/>
                    <a:gd name="connsiteY1" fmla="*/ 2527300 h 2660650"/>
                    <a:gd name="connsiteX2" fmla="*/ 346075 w 346075"/>
                    <a:gd name="connsiteY2" fmla="*/ 2660650 h 2660650"/>
                    <a:gd name="connsiteX3" fmla="*/ 180975 w 346075"/>
                    <a:gd name="connsiteY3" fmla="*/ 0 h 2660650"/>
                    <a:gd name="connsiteX0" fmla="*/ 180975 w 406400"/>
                    <a:gd name="connsiteY0" fmla="*/ 0 h 2527300"/>
                    <a:gd name="connsiteX1" fmla="*/ 0 w 406400"/>
                    <a:gd name="connsiteY1" fmla="*/ 2527300 h 2527300"/>
                    <a:gd name="connsiteX2" fmla="*/ 406400 w 406400"/>
                    <a:gd name="connsiteY2" fmla="*/ 2282825 h 2527300"/>
                    <a:gd name="connsiteX3" fmla="*/ 180975 w 406400"/>
                    <a:gd name="connsiteY3" fmla="*/ 0 h 2527300"/>
                    <a:gd name="connsiteX0" fmla="*/ 0 w 546100"/>
                    <a:gd name="connsiteY0" fmla="*/ 0 h 2663825"/>
                    <a:gd name="connsiteX1" fmla="*/ 139700 w 546100"/>
                    <a:gd name="connsiteY1" fmla="*/ 2663825 h 2663825"/>
                    <a:gd name="connsiteX2" fmla="*/ 546100 w 546100"/>
                    <a:gd name="connsiteY2" fmla="*/ 2419350 h 2663825"/>
                    <a:gd name="connsiteX3" fmla="*/ 0 w 546100"/>
                    <a:gd name="connsiteY3" fmla="*/ 0 h 2663825"/>
                  </a:gdLst>
                  <a:ahLst/>
                  <a:cxnLst>
                    <a:cxn ang="0">
                      <a:pos x="connsiteX0" y="connsiteY0"/>
                    </a:cxn>
                    <a:cxn ang="0">
                      <a:pos x="connsiteX1" y="connsiteY1"/>
                    </a:cxn>
                    <a:cxn ang="0">
                      <a:pos x="connsiteX2" y="connsiteY2"/>
                    </a:cxn>
                    <a:cxn ang="0">
                      <a:pos x="connsiteX3" y="connsiteY3"/>
                    </a:cxn>
                  </a:cxnLst>
                  <a:rect l="l" t="t" r="r" b="b"/>
                  <a:pathLst>
                    <a:path w="546100" h="2663825">
                      <a:moveTo>
                        <a:pt x="0" y="0"/>
                      </a:moveTo>
                      <a:lnTo>
                        <a:pt x="139700" y="2663825"/>
                      </a:lnTo>
                      <a:lnTo>
                        <a:pt x="546100" y="2419350"/>
                      </a:lnTo>
                      <a:lnTo>
                        <a:pt x="0"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67" name="266 Elipse"/>
                <p:cNvSpPr/>
                <p:nvPr/>
              </p:nvSpPr>
              <p:spPr>
                <a:xfrm rot="19841335">
                  <a:off x="3396009" y="3851757"/>
                  <a:ext cx="499025" cy="262136"/>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75" name="274 Forma libre"/>
                <p:cNvSpPr/>
                <p:nvPr/>
              </p:nvSpPr>
              <p:spPr>
                <a:xfrm>
                  <a:off x="3306126" y="1459230"/>
                  <a:ext cx="976313" cy="2419350"/>
                </a:xfrm>
                <a:custGeom>
                  <a:avLst/>
                  <a:gdLst>
                    <a:gd name="connsiteX0" fmla="*/ 0 w 952500"/>
                    <a:gd name="connsiteY0" fmla="*/ 0 h 2438400"/>
                    <a:gd name="connsiteX1" fmla="*/ 952500 w 952500"/>
                    <a:gd name="connsiteY1" fmla="*/ 2156460 h 2438400"/>
                    <a:gd name="connsiteX2" fmla="*/ 525780 w 952500"/>
                    <a:gd name="connsiteY2" fmla="*/ 2438400 h 2438400"/>
                    <a:gd name="connsiteX3" fmla="*/ 0 w 952500"/>
                    <a:gd name="connsiteY3" fmla="*/ 0 h 2438400"/>
                    <a:gd name="connsiteX0" fmla="*/ 0 w 976313"/>
                    <a:gd name="connsiteY0" fmla="*/ 0 h 2419350"/>
                    <a:gd name="connsiteX1" fmla="*/ 976313 w 976313"/>
                    <a:gd name="connsiteY1" fmla="*/ 2137410 h 2419350"/>
                    <a:gd name="connsiteX2" fmla="*/ 549593 w 976313"/>
                    <a:gd name="connsiteY2" fmla="*/ 2419350 h 2419350"/>
                    <a:gd name="connsiteX3" fmla="*/ 0 w 976313"/>
                    <a:gd name="connsiteY3" fmla="*/ 0 h 2419350"/>
                  </a:gdLst>
                  <a:ahLst/>
                  <a:cxnLst>
                    <a:cxn ang="0">
                      <a:pos x="connsiteX0" y="connsiteY0"/>
                    </a:cxn>
                    <a:cxn ang="0">
                      <a:pos x="connsiteX1" y="connsiteY1"/>
                    </a:cxn>
                    <a:cxn ang="0">
                      <a:pos x="connsiteX2" y="connsiteY2"/>
                    </a:cxn>
                    <a:cxn ang="0">
                      <a:pos x="connsiteX3" y="connsiteY3"/>
                    </a:cxn>
                  </a:cxnLst>
                  <a:rect l="l" t="t" r="r" b="b"/>
                  <a:pathLst>
                    <a:path w="976313" h="2419350">
                      <a:moveTo>
                        <a:pt x="0" y="0"/>
                      </a:moveTo>
                      <a:lnTo>
                        <a:pt x="976313" y="2137410"/>
                      </a:lnTo>
                      <a:lnTo>
                        <a:pt x="549593" y="2419350"/>
                      </a:lnTo>
                      <a:lnTo>
                        <a:pt x="0"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78" name="277 Forma libre"/>
                <p:cNvSpPr/>
                <p:nvPr/>
              </p:nvSpPr>
              <p:spPr>
                <a:xfrm>
                  <a:off x="3301552" y="1453358"/>
                  <a:ext cx="1412082" cy="2150268"/>
                </a:xfrm>
                <a:custGeom>
                  <a:avLst/>
                  <a:gdLst>
                    <a:gd name="connsiteX0" fmla="*/ 0 w 952500"/>
                    <a:gd name="connsiteY0" fmla="*/ 0 h 2438400"/>
                    <a:gd name="connsiteX1" fmla="*/ 952500 w 952500"/>
                    <a:gd name="connsiteY1" fmla="*/ 2156460 h 2438400"/>
                    <a:gd name="connsiteX2" fmla="*/ 525780 w 952500"/>
                    <a:gd name="connsiteY2" fmla="*/ 2438400 h 2438400"/>
                    <a:gd name="connsiteX3" fmla="*/ 0 w 952500"/>
                    <a:gd name="connsiteY3" fmla="*/ 0 h 2438400"/>
                    <a:gd name="connsiteX0" fmla="*/ 0 w 952500"/>
                    <a:gd name="connsiteY0" fmla="*/ 0 h 2478881"/>
                    <a:gd name="connsiteX1" fmla="*/ 952500 w 952500"/>
                    <a:gd name="connsiteY1" fmla="*/ 2156460 h 2478881"/>
                    <a:gd name="connsiteX2" fmla="*/ 518636 w 952500"/>
                    <a:gd name="connsiteY2" fmla="*/ 2478881 h 2478881"/>
                    <a:gd name="connsiteX3" fmla="*/ 0 w 952500"/>
                    <a:gd name="connsiteY3" fmla="*/ 0 h 2478881"/>
                    <a:gd name="connsiteX0" fmla="*/ 0 w 950119"/>
                    <a:gd name="connsiteY0" fmla="*/ 0 h 2478881"/>
                    <a:gd name="connsiteX1" fmla="*/ 950119 w 950119"/>
                    <a:gd name="connsiteY1" fmla="*/ 2180273 h 2478881"/>
                    <a:gd name="connsiteX2" fmla="*/ 518636 w 950119"/>
                    <a:gd name="connsiteY2" fmla="*/ 2478881 h 2478881"/>
                    <a:gd name="connsiteX3" fmla="*/ 0 w 950119"/>
                    <a:gd name="connsiteY3" fmla="*/ 0 h 2478881"/>
                    <a:gd name="connsiteX0" fmla="*/ 0 w 1412082"/>
                    <a:gd name="connsiteY0" fmla="*/ 0 h 2150268"/>
                    <a:gd name="connsiteX1" fmla="*/ 1412082 w 1412082"/>
                    <a:gd name="connsiteY1" fmla="*/ 1851660 h 2150268"/>
                    <a:gd name="connsiteX2" fmla="*/ 980599 w 1412082"/>
                    <a:gd name="connsiteY2" fmla="*/ 2150268 h 2150268"/>
                    <a:gd name="connsiteX3" fmla="*/ 0 w 1412082"/>
                    <a:gd name="connsiteY3" fmla="*/ 0 h 2150268"/>
                  </a:gdLst>
                  <a:ahLst/>
                  <a:cxnLst>
                    <a:cxn ang="0">
                      <a:pos x="connsiteX0" y="connsiteY0"/>
                    </a:cxn>
                    <a:cxn ang="0">
                      <a:pos x="connsiteX1" y="connsiteY1"/>
                    </a:cxn>
                    <a:cxn ang="0">
                      <a:pos x="connsiteX2" y="connsiteY2"/>
                    </a:cxn>
                    <a:cxn ang="0">
                      <a:pos x="connsiteX3" y="connsiteY3"/>
                    </a:cxn>
                  </a:cxnLst>
                  <a:rect l="l" t="t" r="r" b="b"/>
                  <a:pathLst>
                    <a:path w="1412082" h="2150268">
                      <a:moveTo>
                        <a:pt x="0" y="0"/>
                      </a:moveTo>
                      <a:lnTo>
                        <a:pt x="1412082" y="1851660"/>
                      </a:lnTo>
                      <a:lnTo>
                        <a:pt x="980599" y="2150268"/>
                      </a:lnTo>
                      <a:lnTo>
                        <a:pt x="0"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79" name="278 Forma libre"/>
                <p:cNvSpPr/>
                <p:nvPr/>
              </p:nvSpPr>
              <p:spPr>
                <a:xfrm>
                  <a:off x="3309739" y="1455838"/>
                  <a:ext cx="1864518" cy="1840706"/>
                </a:xfrm>
                <a:custGeom>
                  <a:avLst/>
                  <a:gdLst>
                    <a:gd name="connsiteX0" fmla="*/ 0 w 952500"/>
                    <a:gd name="connsiteY0" fmla="*/ 0 h 2438400"/>
                    <a:gd name="connsiteX1" fmla="*/ 952500 w 952500"/>
                    <a:gd name="connsiteY1" fmla="*/ 2156460 h 2438400"/>
                    <a:gd name="connsiteX2" fmla="*/ 525780 w 952500"/>
                    <a:gd name="connsiteY2" fmla="*/ 2438400 h 2438400"/>
                    <a:gd name="connsiteX3" fmla="*/ 0 w 952500"/>
                    <a:gd name="connsiteY3" fmla="*/ 0 h 2438400"/>
                    <a:gd name="connsiteX0" fmla="*/ 0 w 952500"/>
                    <a:gd name="connsiteY0" fmla="*/ 0 h 2459831"/>
                    <a:gd name="connsiteX1" fmla="*/ 952500 w 952500"/>
                    <a:gd name="connsiteY1" fmla="*/ 2156460 h 2459831"/>
                    <a:gd name="connsiteX2" fmla="*/ 525780 w 952500"/>
                    <a:gd name="connsiteY2" fmla="*/ 2459831 h 2459831"/>
                    <a:gd name="connsiteX3" fmla="*/ 0 w 952500"/>
                    <a:gd name="connsiteY3" fmla="*/ 0 h 2459831"/>
                    <a:gd name="connsiteX0" fmla="*/ 0 w 985837"/>
                    <a:gd name="connsiteY0" fmla="*/ 0 h 2459831"/>
                    <a:gd name="connsiteX1" fmla="*/ 985837 w 985837"/>
                    <a:gd name="connsiteY1" fmla="*/ 2211229 h 2459831"/>
                    <a:gd name="connsiteX2" fmla="*/ 525780 w 985837"/>
                    <a:gd name="connsiteY2" fmla="*/ 2459831 h 2459831"/>
                    <a:gd name="connsiteX3" fmla="*/ 0 w 985837"/>
                    <a:gd name="connsiteY3" fmla="*/ 0 h 2459831"/>
                    <a:gd name="connsiteX0" fmla="*/ 0 w 978693"/>
                    <a:gd name="connsiteY0" fmla="*/ 0 h 2459831"/>
                    <a:gd name="connsiteX1" fmla="*/ 978693 w 978693"/>
                    <a:gd name="connsiteY1" fmla="*/ 2196941 h 2459831"/>
                    <a:gd name="connsiteX2" fmla="*/ 525780 w 978693"/>
                    <a:gd name="connsiteY2" fmla="*/ 2459831 h 2459831"/>
                    <a:gd name="connsiteX3" fmla="*/ 0 w 978693"/>
                    <a:gd name="connsiteY3" fmla="*/ 0 h 2459831"/>
                    <a:gd name="connsiteX0" fmla="*/ 0 w 1864518"/>
                    <a:gd name="connsiteY0" fmla="*/ 0 h 1840706"/>
                    <a:gd name="connsiteX1" fmla="*/ 1864518 w 1864518"/>
                    <a:gd name="connsiteY1" fmla="*/ 1577816 h 1840706"/>
                    <a:gd name="connsiteX2" fmla="*/ 1411605 w 1864518"/>
                    <a:gd name="connsiteY2" fmla="*/ 1840706 h 1840706"/>
                    <a:gd name="connsiteX3" fmla="*/ 0 w 1864518"/>
                    <a:gd name="connsiteY3" fmla="*/ 0 h 1840706"/>
                  </a:gdLst>
                  <a:ahLst/>
                  <a:cxnLst>
                    <a:cxn ang="0">
                      <a:pos x="connsiteX0" y="connsiteY0"/>
                    </a:cxn>
                    <a:cxn ang="0">
                      <a:pos x="connsiteX1" y="connsiteY1"/>
                    </a:cxn>
                    <a:cxn ang="0">
                      <a:pos x="connsiteX2" y="connsiteY2"/>
                    </a:cxn>
                    <a:cxn ang="0">
                      <a:pos x="connsiteX3" y="connsiteY3"/>
                    </a:cxn>
                  </a:cxnLst>
                  <a:rect l="l" t="t" r="r" b="b"/>
                  <a:pathLst>
                    <a:path w="1864518" h="1840706">
                      <a:moveTo>
                        <a:pt x="0" y="0"/>
                      </a:moveTo>
                      <a:lnTo>
                        <a:pt x="1864518" y="1577816"/>
                      </a:lnTo>
                      <a:lnTo>
                        <a:pt x="1411605" y="1840706"/>
                      </a:lnTo>
                      <a:lnTo>
                        <a:pt x="0"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83" name="282 Forma libre"/>
                <p:cNvSpPr/>
                <p:nvPr/>
              </p:nvSpPr>
              <p:spPr>
                <a:xfrm>
                  <a:off x="3296220" y="1448793"/>
                  <a:ext cx="2350293" cy="1583531"/>
                </a:xfrm>
                <a:custGeom>
                  <a:avLst/>
                  <a:gdLst>
                    <a:gd name="connsiteX0" fmla="*/ 0 w 952500"/>
                    <a:gd name="connsiteY0" fmla="*/ 0 h 2438400"/>
                    <a:gd name="connsiteX1" fmla="*/ 952500 w 952500"/>
                    <a:gd name="connsiteY1" fmla="*/ 2156460 h 2438400"/>
                    <a:gd name="connsiteX2" fmla="*/ 525780 w 952500"/>
                    <a:gd name="connsiteY2" fmla="*/ 2438400 h 2438400"/>
                    <a:gd name="connsiteX3" fmla="*/ 0 w 952500"/>
                    <a:gd name="connsiteY3" fmla="*/ 0 h 2438400"/>
                    <a:gd name="connsiteX0" fmla="*/ 0 w 952500"/>
                    <a:gd name="connsiteY0" fmla="*/ 0 h 2483644"/>
                    <a:gd name="connsiteX1" fmla="*/ 952500 w 952500"/>
                    <a:gd name="connsiteY1" fmla="*/ 2156460 h 2483644"/>
                    <a:gd name="connsiteX2" fmla="*/ 542449 w 952500"/>
                    <a:gd name="connsiteY2" fmla="*/ 2483644 h 2483644"/>
                    <a:gd name="connsiteX3" fmla="*/ 0 w 952500"/>
                    <a:gd name="connsiteY3" fmla="*/ 0 h 2483644"/>
                    <a:gd name="connsiteX0" fmla="*/ 0 w 1002506"/>
                    <a:gd name="connsiteY0" fmla="*/ 0 h 2483644"/>
                    <a:gd name="connsiteX1" fmla="*/ 1002506 w 1002506"/>
                    <a:gd name="connsiteY1" fmla="*/ 2196941 h 2483644"/>
                    <a:gd name="connsiteX2" fmla="*/ 542449 w 1002506"/>
                    <a:gd name="connsiteY2" fmla="*/ 2483644 h 2483644"/>
                    <a:gd name="connsiteX3" fmla="*/ 0 w 1002506"/>
                    <a:gd name="connsiteY3" fmla="*/ 0 h 2483644"/>
                    <a:gd name="connsiteX0" fmla="*/ 0 w 2350293"/>
                    <a:gd name="connsiteY0" fmla="*/ 0 h 1583531"/>
                    <a:gd name="connsiteX1" fmla="*/ 2350293 w 2350293"/>
                    <a:gd name="connsiteY1" fmla="*/ 1296828 h 1583531"/>
                    <a:gd name="connsiteX2" fmla="*/ 1890236 w 2350293"/>
                    <a:gd name="connsiteY2" fmla="*/ 1583531 h 1583531"/>
                    <a:gd name="connsiteX3" fmla="*/ 0 w 2350293"/>
                    <a:gd name="connsiteY3" fmla="*/ 0 h 1583531"/>
                  </a:gdLst>
                  <a:ahLst/>
                  <a:cxnLst>
                    <a:cxn ang="0">
                      <a:pos x="connsiteX0" y="connsiteY0"/>
                    </a:cxn>
                    <a:cxn ang="0">
                      <a:pos x="connsiteX1" y="connsiteY1"/>
                    </a:cxn>
                    <a:cxn ang="0">
                      <a:pos x="connsiteX2" y="connsiteY2"/>
                    </a:cxn>
                    <a:cxn ang="0">
                      <a:pos x="connsiteX3" y="connsiteY3"/>
                    </a:cxn>
                  </a:cxnLst>
                  <a:rect l="l" t="t" r="r" b="b"/>
                  <a:pathLst>
                    <a:path w="2350293" h="1583531">
                      <a:moveTo>
                        <a:pt x="0" y="0"/>
                      </a:moveTo>
                      <a:lnTo>
                        <a:pt x="2350293" y="1296828"/>
                      </a:lnTo>
                      <a:lnTo>
                        <a:pt x="1890236" y="1583531"/>
                      </a:lnTo>
                      <a:lnTo>
                        <a:pt x="0"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88" name="287 Forma libre"/>
                <p:cNvSpPr/>
                <p:nvPr/>
              </p:nvSpPr>
              <p:spPr>
                <a:xfrm>
                  <a:off x="3301122" y="1454219"/>
                  <a:ext cx="2792253" cy="1284923"/>
                </a:xfrm>
                <a:custGeom>
                  <a:avLst/>
                  <a:gdLst>
                    <a:gd name="connsiteX0" fmla="*/ 0 w 952500"/>
                    <a:gd name="connsiteY0" fmla="*/ 0 h 2438400"/>
                    <a:gd name="connsiteX1" fmla="*/ 952500 w 952500"/>
                    <a:gd name="connsiteY1" fmla="*/ 2156460 h 2438400"/>
                    <a:gd name="connsiteX2" fmla="*/ 525780 w 952500"/>
                    <a:gd name="connsiteY2" fmla="*/ 2438400 h 2438400"/>
                    <a:gd name="connsiteX3" fmla="*/ 0 w 952500"/>
                    <a:gd name="connsiteY3" fmla="*/ 0 h 2438400"/>
                    <a:gd name="connsiteX0" fmla="*/ 0 w 952500"/>
                    <a:gd name="connsiteY0" fmla="*/ 0 h 2469357"/>
                    <a:gd name="connsiteX1" fmla="*/ 952500 w 952500"/>
                    <a:gd name="connsiteY1" fmla="*/ 2156460 h 2469357"/>
                    <a:gd name="connsiteX2" fmla="*/ 513873 w 952500"/>
                    <a:gd name="connsiteY2" fmla="*/ 2469357 h 2469357"/>
                    <a:gd name="connsiteX3" fmla="*/ 0 w 952500"/>
                    <a:gd name="connsiteY3" fmla="*/ 0 h 2469357"/>
                    <a:gd name="connsiteX0" fmla="*/ 0 w 962025"/>
                    <a:gd name="connsiteY0" fmla="*/ 0 h 2469357"/>
                    <a:gd name="connsiteX1" fmla="*/ 962025 w 962025"/>
                    <a:gd name="connsiteY1" fmla="*/ 2142173 h 2469357"/>
                    <a:gd name="connsiteX2" fmla="*/ 513873 w 962025"/>
                    <a:gd name="connsiteY2" fmla="*/ 2469357 h 2469357"/>
                    <a:gd name="connsiteX3" fmla="*/ 0 w 962025"/>
                    <a:gd name="connsiteY3" fmla="*/ 0 h 2469357"/>
                    <a:gd name="connsiteX0" fmla="*/ 0 w 2775585"/>
                    <a:gd name="connsiteY0" fmla="*/ 0 h 1273017"/>
                    <a:gd name="connsiteX1" fmla="*/ 2775585 w 2775585"/>
                    <a:gd name="connsiteY1" fmla="*/ 945833 h 1273017"/>
                    <a:gd name="connsiteX2" fmla="*/ 2327433 w 2775585"/>
                    <a:gd name="connsiteY2" fmla="*/ 1273017 h 1273017"/>
                    <a:gd name="connsiteX3" fmla="*/ 0 w 2775585"/>
                    <a:gd name="connsiteY3" fmla="*/ 0 h 1273017"/>
                    <a:gd name="connsiteX0" fmla="*/ 0 w 2792253"/>
                    <a:gd name="connsiteY0" fmla="*/ 0 h 1284923"/>
                    <a:gd name="connsiteX1" fmla="*/ 2792253 w 2792253"/>
                    <a:gd name="connsiteY1" fmla="*/ 957739 h 1284923"/>
                    <a:gd name="connsiteX2" fmla="*/ 2344101 w 2792253"/>
                    <a:gd name="connsiteY2" fmla="*/ 1284923 h 1284923"/>
                    <a:gd name="connsiteX3" fmla="*/ 0 w 2792253"/>
                    <a:gd name="connsiteY3" fmla="*/ 0 h 1284923"/>
                  </a:gdLst>
                  <a:ahLst/>
                  <a:cxnLst>
                    <a:cxn ang="0">
                      <a:pos x="connsiteX0" y="connsiteY0"/>
                    </a:cxn>
                    <a:cxn ang="0">
                      <a:pos x="connsiteX1" y="connsiteY1"/>
                    </a:cxn>
                    <a:cxn ang="0">
                      <a:pos x="connsiteX2" y="connsiteY2"/>
                    </a:cxn>
                    <a:cxn ang="0">
                      <a:pos x="connsiteX3" y="connsiteY3"/>
                    </a:cxn>
                  </a:cxnLst>
                  <a:rect l="l" t="t" r="r" b="b"/>
                  <a:pathLst>
                    <a:path w="2792253" h="1284923">
                      <a:moveTo>
                        <a:pt x="0" y="0"/>
                      </a:moveTo>
                      <a:lnTo>
                        <a:pt x="2792253" y="957739"/>
                      </a:lnTo>
                      <a:lnTo>
                        <a:pt x="2344101" y="1284923"/>
                      </a:lnTo>
                      <a:lnTo>
                        <a:pt x="0"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89" name="288 Elipse"/>
                <p:cNvSpPr/>
                <p:nvPr/>
              </p:nvSpPr>
              <p:spPr>
                <a:xfrm rot="19481731">
                  <a:off x="5595994" y="2502750"/>
                  <a:ext cx="548928" cy="134516"/>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0" name="289 Elipse"/>
                <p:cNvSpPr/>
                <p:nvPr/>
              </p:nvSpPr>
              <p:spPr>
                <a:xfrm rot="19724764">
                  <a:off x="5144867" y="2808143"/>
                  <a:ext cx="548928" cy="162765"/>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1" name="290 Elipse"/>
                <p:cNvSpPr/>
                <p:nvPr/>
              </p:nvSpPr>
              <p:spPr>
                <a:xfrm rot="19841335">
                  <a:off x="4683474" y="3068229"/>
                  <a:ext cx="548928" cy="196946"/>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2" name="291 Elipse"/>
                <p:cNvSpPr/>
                <p:nvPr/>
              </p:nvSpPr>
              <p:spPr>
                <a:xfrm rot="19841335">
                  <a:off x="4215903" y="3332086"/>
                  <a:ext cx="548928" cy="238305"/>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3" name="292 Elipse"/>
                <p:cNvSpPr/>
                <p:nvPr/>
              </p:nvSpPr>
              <p:spPr>
                <a:xfrm rot="19841335">
                  <a:off x="3824730" y="3606378"/>
                  <a:ext cx="499025" cy="262136"/>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4" name="293 Forma libre"/>
                <p:cNvSpPr/>
                <p:nvPr/>
              </p:nvSpPr>
              <p:spPr>
                <a:xfrm>
                  <a:off x="2501677" y="1461746"/>
                  <a:ext cx="792162" cy="3210719"/>
                </a:xfrm>
                <a:custGeom>
                  <a:avLst/>
                  <a:gdLst>
                    <a:gd name="connsiteX0" fmla="*/ 292100 w 444500"/>
                    <a:gd name="connsiteY0" fmla="*/ 0 h 2971800"/>
                    <a:gd name="connsiteX1" fmla="*/ 0 w 444500"/>
                    <a:gd name="connsiteY1" fmla="*/ 2971800 h 2971800"/>
                    <a:gd name="connsiteX2" fmla="*/ 444500 w 444500"/>
                    <a:gd name="connsiteY2" fmla="*/ 2667000 h 2971800"/>
                    <a:gd name="connsiteX3" fmla="*/ 292100 w 444500"/>
                    <a:gd name="connsiteY3" fmla="*/ 0 h 2971800"/>
                    <a:gd name="connsiteX0" fmla="*/ 314325 w 466725"/>
                    <a:gd name="connsiteY0" fmla="*/ 0 h 2940050"/>
                    <a:gd name="connsiteX1" fmla="*/ 0 w 466725"/>
                    <a:gd name="connsiteY1" fmla="*/ 2940050 h 2940050"/>
                    <a:gd name="connsiteX2" fmla="*/ 466725 w 466725"/>
                    <a:gd name="connsiteY2" fmla="*/ 2667000 h 2940050"/>
                    <a:gd name="connsiteX3" fmla="*/ 314325 w 466725"/>
                    <a:gd name="connsiteY3" fmla="*/ 0 h 2940050"/>
                    <a:gd name="connsiteX0" fmla="*/ 314325 w 479425"/>
                    <a:gd name="connsiteY0" fmla="*/ 0 h 2940050"/>
                    <a:gd name="connsiteX1" fmla="*/ 0 w 479425"/>
                    <a:gd name="connsiteY1" fmla="*/ 2940050 h 2940050"/>
                    <a:gd name="connsiteX2" fmla="*/ 479425 w 479425"/>
                    <a:gd name="connsiteY2" fmla="*/ 2660650 h 2940050"/>
                    <a:gd name="connsiteX3" fmla="*/ 314325 w 479425"/>
                    <a:gd name="connsiteY3" fmla="*/ 0 h 2940050"/>
                    <a:gd name="connsiteX0" fmla="*/ 339725 w 479425"/>
                    <a:gd name="connsiteY0" fmla="*/ 0 h 2936875"/>
                    <a:gd name="connsiteX1" fmla="*/ 0 w 479425"/>
                    <a:gd name="connsiteY1" fmla="*/ 2936875 h 2936875"/>
                    <a:gd name="connsiteX2" fmla="*/ 479425 w 479425"/>
                    <a:gd name="connsiteY2" fmla="*/ 2657475 h 2936875"/>
                    <a:gd name="connsiteX3" fmla="*/ 339725 w 479425"/>
                    <a:gd name="connsiteY3" fmla="*/ 0 h 2936875"/>
                    <a:gd name="connsiteX0" fmla="*/ 339725 w 484187"/>
                    <a:gd name="connsiteY0" fmla="*/ 0 h 2936875"/>
                    <a:gd name="connsiteX1" fmla="*/ 0 w 484187"/>
                    <a:gd name="connsiteY1" fmla="*/ 2936875 h 2936875"/>
                    <a:gd name="connsiteX2" fmla="*/ 484187 w 484187"/>
                    <a:gd name="connsiteY2" fmla="*/ 2628900 h 2936875"/>
                    <a:gd name="connsiteX3" fmla="*/ 339725 w 484187"/>
                    <a:gd name="connsiteY3" fmla="*/ 0 h 2936875"/>
                    <a:gd name="connsiteX0" fmla="*/ 327818 w 472280"/>
                    <a:gd name="connsiteY0" fmla="*/ 0 h 2920207"/>
                    <a:gd name="connsiteX1" fmla="*/ 0 w 472280"/>
                    <a:gd name="connsiteY1" fmla="*/ 2920207 h 2920207"/>
                    <a:gd name="connsiteX2" fmla="*/ 472280 w 472280"/>
                    <a:gd name="connsiteY2" fmla="*/ 2628900 h 2920207"/>
                    <a:gd name="connsiteX3" fmla="*/ 327818 w 472280"/>
                    <a:gd name="connsiteY3" fmla="*/ 0 h 2920207"/>
                    <a:gd name="connsiteX0" fmla="*/ 792162 w 792162"/>
                    <a:gd name="connsiteY0" fmla="*/ 0 h 3210719"/>
                    <a:gd name="connsiteX1" fmla="*/ 0 w 792162"/>
                    <a:gd name="connsiteY1" fmla="*/ 3210719 h 3210719"/>
                    <a:gd name="connsiteX2" fmla="*/ 472280 w 792162"/>
                    <a:gd name="connsiteY2" fmla="*/ 2919412 h 3210719"/>
                    <a:gd name="connsiteX3" fmla="*/ 792162 w 792162"/>
                    <a:gd name="connsiteY3" fmla="*/ 0 h 3210719"/>
                  </a:gdLst>
                  <a:ahLst/>
                  <a:cxnLst>
                    <a:cxn ang="0">
                      <a:pos x="connsiteX0" y="connsiteY0"/>
                    </a:cxn>
                    <a:cxn ang="0">
                      <a:pos x="connsiteX1" y="connsiteY1"/>
                    </a:cxn>
                    <a:cxn ang="0">
                      <a:pos x="connsiteX2" y="connsiteY2"/>
                    </a:cxn>
                    <a:cxn ang="0">
                      <a:pos x="connsiteX3" y="connsiteY3"/>
                    </a:cxn>
                  </a:cxnLst>
                  <a:rect l="l" t="t" r="r" b="b"/>
                  <a:pathLst>
                    <a:path w="792162" h="3210719">
                      <a:moveTo>
                        <a:pt x="792162" y="0"/>
                      </a:moveTo>
                      <a:lnTo>
                        <a:pt x="0" y="3210719"/>
                      </a:lnTo>
                      <a:lnTo>
                        <a:pt x="472280" y="2919412"/>
                      </a:lnTo>
                      <a:lnTo>
                        <a:pt x="792162"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5" name="294 Forma libre"/>
                <p:cNvSpPr/>
                <p:nvPr/>
              </p:nvSpPr>
              <p:spPr>
                <a:xfrm>
                  <a:off x="2034515" y="1449164"/>
                  <a:ext cx="1256506" cy="3510756"/>
                </a:xfrm>
                <a:custGeom>
                  <a:avLst/>
                  <a:gdLst>
                    <a:gd name="connsiteX0" fmla="*/ 292100 w 444500"/>
                    <a:gd name="connsiteY0" fmla="*/ 0 h 2971800"/>
                    <a:gd name="connsiteX1" fmla="*/ 0 w 444500"/>
                    <a:gd name="connsiteY1" fmla="*/ 2971800 h 2971800"/>
                    <a:gd name="connsiteX2" fmla="*/ 444500 w 444500"/>
                    <a:gd name="connsiteY2" fmla="*/ 2667000 h 2971800"/>
                    <a:gd name="connsiteX3" fmla="*/ 292100 w 444500"/>
                    <a:gd name="connsiteY3" fmla="*/ 0 h 2971800"/>
                    <a:gd name="connsiteX0" fmla="*/ 314325 w 466725"/>
                    <a:gd name="connsiteY0" fmla="*/ 0 h 2940050"/>
                    <a:gd name="connsiteX1" fmla="*/ 0 w 466725"/>
                    <a:gd name="connsiteY1" fmla="*/ 2940050 h 2940050"/>
                    <a:gd name="connsiteX2" fmla="*/ 466725 w 466725"/>
                    <a:gd name="connsiteY2" fmla="*/ 2667000 h 2940050"/>
                    <a:gd name="connsiteX3" fmla="*/ 314325 w 466725"/>
                    <a:gd name="connsiteY3" fmla="*/ 0 h 2940050"/>
                    <a:gd name="connsiteX0" fmla="*/ 314325 w 479425"/>
                    <a:gd name="connsiteY0" fmla="*/ 0 h 2940050"/>
                    <a:gd name="connsiteX1" fmla="*/ 0 w 479425"/>
                    <a:gd name="connsiteY1" fmla="*/ 2940050 h 2940050"/>
                    <a:gd name="connsiteX2" fmla="*/ 479425 w 479425"/>
                    <a:gd name="connsiteY2" fmla="*/ 2660650 h 2940050"/>
                    <a:gd name="connsiteX3" fmla="*/ 314325 w 479425"/>
                    <a:gd name="connsiteY3" fmla="*/ 0 h 2940050"/>
                    <a:gd name="connsiteX0" fmla="*/ 339725 w 479425"/>
                    <a:gd name="connsiteY0" fmla="*/ 0 h 2936875"/>
                    <a:gd name="connsiteX1" fmla="*/ 0 w 479425"/>
                    <a:gd name="connsiteY1" fmla="*/ 2936875 h 2936875"/>
                    <a:gd name="connsiteX2" fmla="*/ 479425 w 479425"/>
                    <a:gd name="connsiteY2" fmla="*/ 2657475 h 2936875"/>
                    <a:gd name="connsiteX3" fmla="*/ 339725 w 479425"/>
                    <a:gd name="connsiteY3" fmla="*/ 0 h 2936875"/>
                    <a:gd name="connsiteX0" fmla="*/ 339725 w 465138"/>
                    <a:gd name="connsiteY0" fmla="*/ 0 h 2936875"/>
                    <a:gd name="connsiteX1" fmla="*/ 0 w 465138"/>
                    <a:gd name="connsiteY1" fmla="*/ 2936875 h 2936875"/>
                    <a:gd name="connsiteX2" fmla="*/ 465138 w 465138"/>
                    <a:gd name="connsiteY2" fmla="*/ 2640806 h 2936875"/>
                    <a:gd name="connsiteX3" fmla="*/ 339725 w 465138"/>
                    <a:gd name="connsiteY3" fmla="*/ 0 h 2936875"/>
                    <a:gd name="connsiteX0" fmla="*/ 342106 w 467519"/>
                    <a:gd name="connsiteY0" fmla="*/ 0 h 2927350"/>
                    <a:gd name="connsiteX1" fmla="*/ 0 w 467519"/>
                    <a:gd name="connsiteY1" fmla="*/ 2927350 h 2927350"/>
                    <a:gd name="connsiteX2" fmla="*/ 467519 w 467519"/>
                    <a:gd name="connsiteY2" fmla="*/ 2640806 h 2927350"/>
                    <a:gd name="connsiteX3" fmla="*/ 342106 w 467519"/>
                    <a:gd name="connsiteY3" fmla="*/ 0 h 2927350"/>
                    <a:gd name="connsiteX0" fmla="*/ 1256506 w 1256506"/>
                    <a:gd name="connsiteY0" fmla="*/ 0 h 3510756"/>
                    <a:gd name="connsiteX1" fmla="*/ 0 w 1256506"/>
                    <a:gd name="connsiteY1" fmla="*/ 3510756 h 3510756"/>
                    <a:gd name="connsiteX2" fmla="*/ 467519 w 1256506"/>
                    <a:gd name="connsiteY2" fmla="*/ 3224212 h 3510756"/>
                    <a:gd name="connsiteX3" fmla="*/ 1256506 w 1256506"/>
                    <a:gd name="connsiteY3" fmla="*/ 0 h 3510756"/>
                  </a:gdLst>
                  <a:ahLst/>
                  <a:cxnLst>
                    <a:cxn ang="0">
                      <a:pos x="connsiteX0" y="connsiteY0"/>
                    </a:cxn>
                    <a:cxn ang="0">
                      <a:pos x="connsiteX1" y="connsiteY1"/>
                    </a:cxn>
                    <a:cxn ang="0">
                      <a:pos x="connsiteX2" y="connsiteY2"/>
                    </a:cxn>
                    <a:cxn ang="0">
                      <a:pos x="connsiteX3" y="connsiteY3"/>
                    </a:cxn>
                  </a:cxnLst>
                  <a:rect l="l" t="t" r="r" b="b"/>
                  <a:pathLst>
                    <a:path w="1256506" h="3510756">
                      <a:moveTo>
                        <a:pt x="1256506" y="0"/>
                      </a:moveTo>
                      <a:lnTo>
                        <a:pt x="0" y="3510756"/>
                      </a:lnTo>
                      <a:lnTo>
                        <a:pt x="467519" y="3224212"/>
                      </a:lnTo>
                      <a:lnTo>
                        <a:pt x="1256506"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6" name="295 Forma libre"/>
                <p:cNvSpPr/>
                <p:nvPr/>
              </p:nvSpPr>
              <p:spPr>
                <a:xfrm>
                  <a:off x="1575396" y="1448298"/>
                  <a:ext cx="1713706" cy="3777457"/>
                </a:xfrm>
                <a:custGeom>
                  <a:avLst/>
                  <a:gdLst>
                    <a:gd name="connsiteX0" fmla="*/ 292100 w 444500"/>
                    <a:gd name="connsiteY0" fmla="*/ 0 h 2971800"/>
                    <a:gd name="connsiteX1" fmla="*/ 0 w 444500"/>
                    <a:gd name="connsiteY1" fmla="*/ 2971800 h 2971800"/>
                    <a:gd name="connsiteX2" fmla="*/ 444500 w 444500"/>
                    <a:gd name="connsiteY2" fmla="*/ 2667000 h 2971800"/>
                    <a:gd name="connsiteX3" fmla="*/ 292100 w 444500"/>
                    <a:gd name="connsiteY3" fmla="*/ 0 h 2971800"/>
                    <a:gd name="connsiteX0" fmla="*/ 314325 w 466725"/>
                    <a:gd name="connsiteY0" fmla="*/ 0 h 2940050"/>
                    <a:gd name="connsiteX1" fmla="*/ 0 w 466725"/>
                    <a:gd name="connsiteY1" fmla="*/ 2940050 h 2940050"/>
                    <a:gd name="connsiteX2" fmla="*/ 466725 w 466725"/>
                    <a:gd name="connsiteY2" fmla="*/ 2667000 h 2940050"/>
                    <a:gd name="connsiteX3" fmla="*/ 314325 w 466725"/>
                    <a:gd name="connsiteY3" fmla="*/ 0 h 2940050"/>
                    <a:gd name="connsiteX0" fmla="*/ 314325 w 479425"/>
                    <a:gd name="connsiteY0" fmla="*/ 0 h 2940050"/>
                    <a:gd name="connsiteX1" fmla="*/ 0 w 479425"/>
                    <a:gd name="connsiteY1" fmla="*/ 2940050 h 2940050"/>
                    <a:gd name="connsiteX2" fmla="*/ 479425 w 479425"/>
                    <a:gd name="connsiteY2" fmla="*/ 2660650 h 2940050"/>
                    <a:gd name="connsiteX3" fmla="*/ 314325 w 479425"/>
                    <a:gd name="connsiteY3" fmla="*/ 0 h 2940050"/>
                    <a:gd name="connsiteX0" fmla="*/ 339725 w 479425"/>
                    <a:gd name="connsiteY0" fmla="*/ 0 h 2936875"/>
                    <a:gd name="connsiteX1" fmla="*/ 0 w 479425"/>
                    <a:gd name="connsiteY1" fmla="*/ 2936875 h 2936875"/>
                    <a:gd name="connsiteX2" fmla="*/ 479425 w 479425"/>
                    <a:gd name="connsiteY2" fmla="*/ 2657475 h 2936875"/>
                    <a:gd name="connsiteX3" fmla="*/ 339725 w 479425"/>
                    <a:gd name="connsiteY3" fmla="*/ 0 h 2936875"/>
                    <a:gd name="connsiteX0" fmla="*/ 306387 w 446087"/>
                    <a:gd name="connsiteY0" fmla="*/ 0 h 2834481"/>
                    <a:gd name="connsiteX1" fmla="*/ 0 w 446087"/>
                    <a:gd name="connsiteY1" fmla="*/ 2834481 h 2834481"/>
                    <a:gd name="connsiteX2" fmla="*/ 446087 w 446087"/>
                    <a:gd name="connsiteY2" fmla="*/ 2657475 h 2834481"/>
                    <a:gd name="connsiteX3" fmla="*/ 306387 w 446087"/>
                    <a:gd name="connsiteY3" fmla="*/ 0 h 2834481"/>
                    <a:gd name="connsiteX0" fmla="*/ 306387 w 441324"/>
                    <a:gd name="connsiteY0" fmla="*/ 0 h 2834481"/>
                    <a:gd name="connsiteX1" fmla="*/ 0 w 441324"/>
                    <a:gd name="connsiteY1" fmla="*/ 2834481 h 2834481"/>
                    <a:gd name="connsiteX2" fmla="*/ 441324 w 441324"/>
                    <a:gd name="connsiteY2" fmla="*/ 2638425 h 2834481"/>
                    <a:gd name="connsiteX3" fmla="*/ 306387 w 441324"/>
                    <a:gd name="connsiteY3" fmla="*/ 0 h 2834481"/>
                    <a:gd name="connsiteX0" fmla="*/ 308768 w 443705"/>
                    <a:gd name="connsiteY0" fmla="*/ 0 h 2903538"/>
                    <a:gd name="connsiteX1" fmla="*/ 0 w 443705"/>
                    <a:gd name="connsiteY1" fmla="*/ 2903538 h 2903538"/>
                    <a:gd name="connsiteX2" fmla="*/ 443705 w 443705"/>
                    <a:gd name="connsiteY2" fmla="*/ 2638425 h 2903538"/>
                    <a:gd name="connsiteX3" fmla="*/ 308768 w 443705"/>
                    <a:gd name="connsiteY3" fmla="*/ 0 h 2903538"/>
                    <a:gd name="connsiteX0" fmla="*/ 1706562 w 1706562"/>
                    <a:gd name="connsiteY0" fmla="*/ 0 h 3786982"/>
                    <a:gd name="connsiteX1" fmla="*/ 0 w 1706562"/>
                    <a:gd name="connsiteY1" fmla="*/ 3786982 h 3786982"/>
                    <a:gd name="connsiteX2" fmla="*/ 443705 w 1706562"/>
                    <a:gd name="connsiteY2" fmla="*/ 3521869 h 3786982"/>
                    <a:gd name="connsiteX3" fmla="*/ 1706562 w 1706562"/>
                    <a:gd name="connsiteY3" fmla="*/ 0 h 3786982"/>
                    <a:gd name="connsiteX0" fmla="*/ 1608931 w 1608931"/>
                    <a:gd name="connsiteY0" fmla="*/ 0 h 3703638"/>
                    <a:gd name="connsiteX1" fmla="*/ 0 w 1608931"/>
                    <a:gd name="connsiteY1" fmla="*/ 3703638 h 3703638"/>
                    <a:gd name="connsiteX2" fmla="*/ 346074 w 1608931"/>
                    <a:gd name="connsiteY2" fmla="*/ 3521869 h 3703638"/>
                    <a:gd name="connsiteX3" fmla="*/ 1608931 w 1608931"/>
                    <a:gd name="connsiteY3" fmla="*/ 0 h 3703638"/>
                    <a:gd name="connsiteX0" fmla="*/ 1713706 w 1713706"/>
                    <a:gd name="connsiteY0" fmla="*/ 0 h 3777457"/>
                    <a:gd name="connsiteX1" fmla="*/ 0 w 1713706"/>
                    <a:gd name="connsiteY1" fmla="*/ 3777457 h 3777457"/>
                    <a:gd name="connsiteX2" fmla="*/ 450849 w 1713706"/>
                    <a:gd name="connsiteY2" fmla="*/ 3521869 h 3777457"/>
                    <a:gd name="connsiteX3" fmla="*/ 1713706 w 1713706"/>
                    <a:gd name="connsiteY3" fmla="*/ 0 h 3777457"/>
                  </a:gdLst>
                  <a:ahLst/>
                  <a:cxnLst>
                    <a:cxn ang="0">
                      <a:pos x="connsiteX0" y="connsiteY0"/>
                    </a:cxn>
                    <a:cxn ang="0">
                      <a:pos x="connsiteX1" y="connsiteY1"/>
                    </a:cxn>
                    <a:cxn ang="0">
                      <a:pos x="connsiteX2" y="connsiteY2"/>
                    </a:cxn>
                    <a:cxn ang="0">
                      <a:pos x="connsiteX3" y="connsiteY3"/>
                    </a:cxn>
                  </a:cxnLst>
                  <a:rect l="l" t="t" r="r" b="b"/>
                  <a:pathLst>
                    <a:path w="1713706" h="3777457">
                      <a:moveTo>
                        <a:pt x="1713706" y="0"/>
                      </a:moveTo>
                      <a:lnTo>
                        <a:pt x="0" y="3777457"/>
                      </a:lnTo>
                      <a:lnTo>
                        <a:pt x="450849" y="3521869"/>
                      </a:lnTo>
                      <a:lnTo>
                        <a:pt x="1713706" y="0"/>
                      </a:lnTo>
                      <a:close/>
                    </a:path>
                  </a:pathLst>
                </a:cu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7" name="296 Elipse"/>
                <p:cNvSpPr/>
                <p:nvPr/>
              </p:nvSpPr>
              <p:spPr>
                <a:xfrm rot="19732652">
                  <a:off x="1546842" y="5019495"/>
                  <a:ext cx="548928" cy="134516"/>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8" name="297 Elipse"/>
                <p:cNvSpPr/>
                <p:nvPr/>
              </p:nvSpPr>
              <p:spPr>
                <a:xfrm rot="19841335">
                  <a:off x="2002145" y="4738982"/>
                  <a:ext cx="548928" cy="162765"/>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99" name="298 Elipse"/>
                <p:cNvSpPr/>
                <p:nvPr/>
              </p:nvSpPr>
              <p:spPr>
                <a:xfrm rot="19841335">
                  <a:off x="2463071" y="4434042"/>
                  <a:ext cx="548928" cy="196946"/>
                </a:xfrm>
                <a:prstGeom prst="ellipse">
                  <a:avLst/>
                </a:prstGeom>
                <a:grpFill/>
                <a:ln w="19525" cap="flat" cmpd="sng" algn="ctr">
                  <a:solidFill>
                    <a:srgbClr val="93A299">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grpSp>
        </p:grpSp>
        <p:pic>
          <p:nvPicPr>
            <p:cNvPr id="35"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9290" b="89071" l="5455" r="96000"/>
                      </a14:imgEffect>
                    </a14:imgLayer>
                  </a14:imgProps>
                </a:ext>
                <a:ext uri="{28A0092B-C50C-407E-A947-70E740481C1C}">
                  <a14:useLocalDpi xmlns:a14="http://schemas.microsoft.com/office/drawing/2010/main" val="0"/>
                </a:ext>
              </a:extLst>
            </a:blip>
            <a:srcRect/>
            <a:stretch>
              <a:fillRect/>
            </a:stretch>
          </p:blipFill>
          <p:spPr bwMode="auto">
            <a:xfrm>
              <a:off x="18967518" y="10739116"/>
              <a:ext cx="1221957" cy="81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1" name="300 Grupo"/>
          <p:cNvGrpSpPr/>
          <p:nvPr/>
        </p:nvGrpSpPr>
        <p:grpSpPr>
          <a:xfrm flipH="1">
            <a:off x="26433431" y="17750429"/>
            <a:ext cx="5997595" cy="1084118"/>
            <a:chOff x="112252" y="18574157"/>
            <a:chExt cx="6008653" cy="1084118"/>
          </a:xfrm>
        </p:grpSpPr>
        <p:sp>
          <p:nvSpPr>
            <p:cNvPr id="302" name="301 Rectángulo"/>
            <p:cNvSpPr/>
            <p:nvPr/>
          </p:nvSpPr>
          <p:spPr>
            <a:xfrm>
              <a:off x="112252" y="18574157"/>
              <a:ext cx="5523869" cy="1080000"/>
            </a:xfrm>
            <a:prstGeom prst="rect">
              <a:avLst/>
            </a:prstGeom>
            <a:gradFill flip="none" rotWithShape="1">
              <a:gsLst>
                <a:gs pos="0">
                  <a:srgbClr val="000000"/>
                </a:gs>
                <a:gs pos="53000">
                  <a:schemeClr val="tx2">
                    <a:lumMod val="50000"/>
                  </a:schemeClr>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Results</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03" name="302 Elipse"/>
            <p:cNvSpPr/>
            <p:nvPr/>
          </p:nvSpPr>
          <p:spPr>
            <a:xfrm>
              <a:off x="5040905" y="18578275"/>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229 Rectángulo"/>
          <p:cNvSpPr/>
          <p:nvPr/>
        </p:nvSpPr>
        <p:spPr>
          <a:xfrm>
            <a:off x="7129017" y="21507894"/>
            <a:ext cx="8723465"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r" fontAlgn="base">
              <a:spcBef>
                <a:spcPct val="0"/>
              </a:spcBef>
              <a:spcAft>
                <a:spcPct val="0"/>
              </a:spcAft>
            </a:pPr>
            <a:r>
              <a:rPr lang="en-US" sz="1800" i="1" dirty="0" smtClean="0">
                <a:latin typeface="Arial" pitchFamily="34" charset="0"/>
                <a:ea typeface="Calibri" pitchFamily="34" charset="0"/>
                <a:cs typeface="Arial" pitchFamily="34" charset="0"/>
              </a:rPr>
              <a:t>Figure 2. Tectonically situation of the Gulf of California and of the Guaymas Basin. (left) Aragon-</a:t>
            </a:r>
            <a:r>
              <a:rPr lang="en-US" sz="1800" i="1" dirty="0" err="1" smtClean="0">
                <a:latin typeface="Arial" pitchFamily="34" charset="0"/>
                <a:ea typeface="Calibri" pitchFamily="34" charset="0"/>
                <a:cs typeface="Arial" pitchFamily="34" charset="0"/>
              </a:rPr>
              <a:t>Arreola</a:t>
            </a:r>
            <a:r>
              <a:rPr lang="en-US" sz="1800" i="1" dirty="0" smtClean="0">
                <a:latin typeface="Arial" pitchFamily="34" charset="0"/>
                <a:ea typeface="Calibri" pitchFamily="34" charset="0"/>
                <a:cs typeface="Arial" pitchFamily="34" charset="0"/>
              </a:rPr>
              <a:t> et al. </a:t>
            </a:r>
            <a:r>
              <a:rPr lang="en-US" sz="1800" i="1" dirty="0">
                <a:latin typeface="Arial" pitchFamily="34" charset="0"/>
                <a:ea typeface="Calibri" pitchFamily="34" charset="0"/>
                <a:cs typeface="Arial" pitchFamily="34" charset="0"/>
              </a:rPr>
              <a:t>[2007] </a:t>
            </a:r>
            <a:r>
              <a:rPr lang="en-US" sz="1800" i="1" dirty="0" smtClean="0">
                <a:latin typeface="Arial" pitchFamily="34" charset="0"/>
                <a:ea typeface="Calibri" pitchFamily="34" charset="0"/>
                <a:cs typeface="Arial" pitchFamily="34" charset="0"/>
              </a:rPr>
              <a:t>and (right) Bischoff &amp; </a:t>
            </a:r>
            <a:r>
              <a:rPr lang="en-US" sz="1800" i="1" dirty="0" err="1">
                <a:latin typeface="Arial" pitchFamily="34" charset="0"/>
                <a:ea typeface="Calibri" pitchFamily="34" charset="0"/>
                <a:cs typeface="Arial" pitchFamily="34" charset="0"/>
              </a:rPr>
              <a:t>Hanyey</a:t>
            </a:r>
            <a:r>
              <a:rPr lang="en-US" sz="1800" i="1" dirty="0">
                <a:latin typeface="Arial" pitchFamily="34" charset="0"/>
                <a:ea typeface="Calibri" pitchFamily="34" charset="0"/>
                <a:cs typeface="Arial" pitchFamily="34" charset="0"/>
              </a:rPr>
              <a:t>, [1974</a:t>
            </a:r>
            <a:r>
              <a:rPr lang="en-US" sz="1800" i="1" dirty="0" smtClean="0">
                <a:latin typeface="Arial" pitchFamily="34" charset="0"/>
                <a:ea typeface="Calibri" pitchFamily="34" charset="0"/>
                <a:cs typeface="Arial" pitchFamily="34" charset="0"/>
              </a:rPr>
              <a:t>]</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231" name="230 Rectángulo"/>
          <p:cNvSpPr/>
          <p:nvPr/>
        </p:nvSpPr>
        <p:spPr>
          <a:xfrm>
            <a:off x="210205" y="25436050"/>
            <a:ext cx="6990820"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just" fontAlgn="base">
              <a:spcBef>
                <a:spcPct val="0"/>
              </a:spcBef>
              <a:spcAft>
                <a:spcPct val="0"/>
              </a:spcAft>
            </a:pPr>
            <a:r>
              <a:rPr lang="en-US" sz="1800" i="1" dirty="0">
                <a:latin typeface="Arial" pitchFamily="34" charset="0"/>
                <a:ea typeface="Calibri" pitchFamily="34" charset="0"/>
                <a:cs typeface="Arial" pitchFamily="34" charset="0"/>
              </a:rPr>
              <a:t>Figure </a:t>
            </a:r>
            <a:r>
              <a:rPr lang="en-US" sz="1800" i="1" dirty="0" smtClean="0">
                <a:latin typeface="Arial" pitchFamily="34" charset="0"/>
                <a:ea typeface="Calibri" pitchFamily="34" charset="0"/>
                <a:cs typeface="Arial" pitchFamily="34" charset="0"/>
              </a:rPr>
              <a:t>3. </a:t>
            </a:r>
            <a:r>
              <a:rPr lang="en-US" sz="1800" i="1" dirty="0">
                <a:latin typeface="Arial" pitchFamily="34" charset="0"/>
                <a:ea typeface="Calibri" pitchFamily="34" charset="0"/>
                <a:cs typeface="Arial" pitchFamily="34" charset="0"/>
              </a:rPr>
              <a:t>Principal source of sediment into the Gulf of California. </a:t>
            </a:r>
            <a:r>
              <a:rPr lang="en-US" sz="1800" i="1" dirty="0" smtClean="0">
                <a:latin typeface="Arial" pitchFamily="34" charset="0"/>
                <a:ea typeface="Calibri" pitchFamily="34" charset="0"/>
                <a:cs typeface="Arial" pitchFamily="34" charset="0"/>
              </a:rPr>
              <a:t>Data from Lonsdale </a:t>
            </a:r>
            <a:r>
              <a:rPr lang="en-US" sz="1800" i="1" dirty="0">
                <a:latin typeface="Arial" pitchFamily="34" charset="0"/>
                <a:ea typeface="Calibri" pitchFamily="34" charset="0"/>
                <a:cs typeface="Arial" pitchFamily="34" charset="0"/>
              </a:rPr>
              <a:t>[1989] </a:t>
            </a:r>
            <a:r>
              <a:rPr lang="en-US" sz="1800" i="1" dirty="0" smtClean="0">
                <a:latin typeface="Arial" pitchFamily="34" charset="0"/>
                <a:ea typeface="Calibri" pitchFamily="34" charset="0"/>
                <a:cs typeface="Arial" pitchFamily="34" charset="0"/>
              </a:rPr>
              <a:t>and </a:t>
            </a:r>
            <a:r>
              <a:rPr lang="en-US" sz="1800" i="1" dirty="0">
                <a:latin typeface="Arial" pitchFamily="34" charset="0"/>
                <a:ea typeface="Calibri" pitchFamily="34" charset="0"/>
                <a:cs typeface="Arial" pitchFamily="34" charset="0"/>
              </a:rPr>
              <a:t>Carranza et al. [1990</a:t>
            </a:r>
            <a:r>
              <a:rPr lang="en-US" sz="1800" i="1" dirty="0" smtClean="0">
                <a:latin typeface="Arial" pitchFamily="34" charset="0"/>
                <a:ea typeface="Calibri" pitchFamily="34" charset="0"/>
                <a:cs typeface="Arial" pitchFamily="34" charset="0"/>
              </a:rPr>
              <a:t>]</a:t>
            </a:r>
            <a:endParaRPr lang="en-US" sz="1800" i="1" dirty="0">
              <a:latin typeface="Arial" pitchFamily="34" charset="0"/>
              <a:ea typeface="Calibri" pitchFamily="34" charset="0"/>
              <a:cs typeface="Arial" pitchFamily="34" charset="0"/>
            </a:endParaRPr>
          </a:p>
        </p:txBody>
      </p:sp>
      <p:sp>
        <p:nvSpPr>
          <p:cNvPr id="304" name="303 Rectángulo"/>
          <p:cNvSpPr/>
          <p:nvPr/>
        </p:nvSpPr>
        <p:spPr>
          <a:xfrm>
            <a:off x="7527091" y="28533746"/>
            <a:ext cx="8170878"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r" fontAlgn="base">
              <a:spcBef>
                <a:spcPct val="0"/>
              </a:spcBef>
              <a:spcAft>
                <a:spcPct val="0"/>
              </a:spcAft>
            </a:pPr>
            <a:r>
              <a:rPr lang="en-US" sz="1800" i="1" dirty="0">
                <a:latin typeface="Arial" pitchFamily="34" charset="0"/>
                <a:ea typeface="Calibri" pitchFamily="34" charset="0"/>
                <a:cs typeface="Arial" pitchFamily="34" charset="0"/>
              </a:rPr>
              <a:t>Figure </a:t>
            </a:r>
            <a:r>
              <a:rPr lang="en-US" sz="1800" i="1" dirty="0" smtClean="0">
                <a:latin typeface="Arial" pitchFamily="34" charset="0"/>
                <a:ea typeface="Calibri" pitchFamily="34" charset="0"/>
                <a:cs typeface="Arial" pitchFamily="34" charset="0"/>
              </a:rPr>
              <a:t>4. Finely laminated tilted strata in the Guaymas Basin is associated with hydrocarbon seeps and plumes at the Margin of Sonora. From Lonsdale [1989] </a:t>
            </a:r>
            <a:endParaRPr lang="en-US" sz="1800" i="1" dirty="0">
              <a:latin typeface="Arial" pitchFamily="34" charset="0"/>
              <a:ea typeface="Calibri" pitchFamily="34" charset="0"/>
              <a:cs typeface="Arial" pitchFamily="34" charset="0"/>
            </a:endParaRPr>
          </a:p>
        </p:txBody>
      </p:sp>
      <p:sp>
        <p:nvSpPr>
          <p:cNvPr id="206" name="205 Rectángulo"/>
          <p:cNvSpPr/>
          <p:nvPr/>
        </p:nvSpPr>
        <p:spPr>
          <a:xfrm>
            <a:off x="87282" y="33664077"/>
            <a:ext cx="11138842"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fontAlgn="base">
              <a:spcBef>
                <a:spcPct val="0"/>
              </a:spcBef>
              <a:spcAft>
                <a:spcPct val="0"/>
              </a:spcAft>
            </a:pPr>
            <a:r>
              <a:rPr lang="en-US" sz="1800" i="1" dirty="0">
                <a:latin typeface="Arial" pitchFamily="34" charset="0"/>
                <a:ea typeface="Calibri" pitchFamily="34" charset="0"/>
                <a:cs typeface="Arial" pitchFamily="34" charset="0"/>
              </a:rPr>
              <a:t>Figure </a:t>
            </a:r>
            <a:r>
              <a:rPr lang="en-US" sz="1800" i="1" dirty="0" smtClean="0">
                <a:latin typeface="Arial" pitchFamily="34" charset="0"/>
                <a:ea typeface="Calibri" pitchFamily="34" charset="0"/>
                <a:cs typeface="Arial" pitchFamily="34" charset="0"/>
              </a:rPr>
              <a:t>5. Catalogue of seeps sites on the Guaymas Basin discovered (A) by </a:t>
            </a:r>
            <a:r>
              <a:rPr lang="en-US" sz="1800" i="1" dirty="0" err="1" smtClean="0">
                <a:latin typeface="Arial" pitchFamily="34" charset="0"/>
                <a:ea typeface="Calibri" pitchFamily="34" charset="0"/>
                <a:cs typeface="Arial" pitchFamily="34" charset="0"/>
              </a:rPr>
              <a:t>echosounding</a:t>
            </a:r>
            <a:r>
              <a:rPr lang="en-US" sz="1800" i="1" dirty="0" smtClean="0">
                <a:latin typeface="Arial" pitchFamily="34" charset="0"/>
                <a:ea typeface="Calibri" pitchFamily="34" charset="0"/>
                <a:cs typeface="Arial" pitchFamily="34" charset="0"/>
              </a:rPr>
              <a:t> survey (B), and recently by direct measure </a:t>
            </a:r>
            <a:r>
              <a:rPr lang="en-US" sz="1800" i="1" dirty="0" err="1" smtClean="0">
                <a:latin typeface="Arial" pitchFamily="34" charset="0"/>
                <a:ea typeface="Calibri" pitchFamily="34" charset="0"/>
                <a:cs typeface="Arial" pitchFamily="34" charset="0"/>
              </a:rPr>
              <a:t>whith</a:t>
            </a:r>
            <a:r>
              <a:rPr lang="en-US" sz="1800" i="1" dirty="0" smtClean="0">
                <a:latin typeface="Arial" pitchFamily="34" charset="0"/>
                <a:ea typeface="Calibri" pitchFamily="34" charset="0"/>
                <a:cs typeface="Arial" pitchFamily="34" charset="0"/>
              </a:rPr>
              <a:t> a ROV ©. (A and B) Merewether </a:t>
            </a:r>
            <a:r>
              <a:rPr lang="en-US" sz="1800" i="1" dirty="0">
                <a:latin typeface="Arial" pitchFamily="34" charset="0"/>
                <a:ea typeface="Calibri" pitchFamily="34" charset="0"/>
                <a:cs typeface="Arial" pitchFamily="34" charset="0"/>
              </a:rPr>
              <a:t>et al., </a:t>
            </a:r>
            <a:r>
              <a:rPr lang="en-US" sz="1800" i="1" dirty="0" smtClean="0">
                <a:latin typeface="Arial" pitchFamily="34" charset="0"/>
                <a:ea typeface="Calibri" pitchFamily="34" charset="0"/>
                <a:cs typeface="Arial" pitchFamily="34" charset="0"/>
              </a:rPr>
              <a:t>1985, and (C) </a:t>
            </a:r>
            <a:r>
              <a:rPr lang="en-US" sz="1800" i="1" dirty="0" err="1" smtClean="0">
                <a:latin typeface="Arial" pitchFamily="34" charset="0"/>
                <a:ea typeface="Calibri" pitchFamily="34" charset="0"/>
                <a:cs typeface="Arial" pitchFamily="34" charset="0"/>
              </a:rPr>
              <a:t>Paull</a:t>
            </a:r>
            <a:r>
              <a:rPr lang="en-US" sz="1800" i="1" dirty="0" smtClean="0">
                <a:latin typeface="Arial" pitchFamily="34" charset="0"/>
                <a:ea typeface="Calibri" pitchFamily="34" charset="0"/>
                <a:cs typeface="Arial" pitchFamily="34" charset="0"/>
              </a:rPr>
              <a:t> et al. 2007</a:t>
            </a:r>
            <a:endParaRPr lang="en-US" sz="1800" i="1" dirty="0">
              <a:latin typeface="Arial" pitchFamily="34" charset="0"/>
              <a:ea typeface="Calibri" pitchFamily="34" charset="0"/>
              <a:cs typeface="Arial" pitchFamily="34" charset="0"/>
            </a:endParaRPr>
          </a:p>
        </p:txBody>
      </p:sp>
      <p:sp>
        <p:nvSpPr>
          <p:cNvPr id="6" name="5 CuadroTexto"/>
          <p:cNvSpPr txBox="1"/>
          <p:nvPr/>
        </p:nvSpPr>
        <p:spPr>
          <a:xfrm>
            <a:off x="4011005" y="29220722"/>
            <a:ext cx="30970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1800" dirty="0" smtClean="0"/>
              <a:t>B</a:t>
            </a:r>
            <a:endParaRPr lang="es-MX" sz="1800" dirty="0"/>
          </a:p>
        </p:txBody>
      </p:sp>
      <p:sp>
        <p:nvSpPr>
          <p:cNvPr id="207" name="206 CuadroTexto"/>
          <p:cNvSpPr txBox="1"/>
          <p:nvPr/>
        </p:nvSpPr>
        <p:spPr>
          <a:xfrm>
            <a:off x="303835" y="33096040"/>
            <a:ext cx="31771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1800" dirty="0" smtClean="0"/>
              <a:t>A</a:t>
            </a:r>
            <a:endParaRPr lang="es-MX" sz="1800" dirty="0"/>
          </a:p>
        </p:txBody>
      </p:sp>
      <p:sp>
        <p:nvSpPr>
          <p:cNvPr id="300" name="299 CuadroTexto"/>
          <p:cNvSpPr txBox="1"/>
          <p:nvPr/>
        </p:nvSpPr>
        <p:spPr>
          <a:xfrm>
            <a:off x="3864611" y="31687363"/>
            <a:ext cx="30970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1800" dirty="0" smtClean="0"/>
              <a:t>C</a:t>
            </a:r>
            <a:endParaRPr lang="es-MX" sz="1800" dirty="0"/>
          </a:p>
        </p:txBody>
      </p:sp>
      <p:sp>
        <p:nvSpPr>
          <p:cNvPr id="305" name="304 Rectángulo"/>
          <p:cNvSpPr/>
          <p:nvPr/>
        </p:nvSpPr>
        <p:spPr>
          <a:xfrm>
            <a:off x="16622450" y="7349662"/>
            <a:ext cx="7129471"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just" fontAlgn="base">
              <a:spcBef>
                <a:spcPct val="0"/>
              </a:spcBef>
              <a:spcAft>
                <a:spcPct val="0"/>
              </a:spcAft>
            </a:pPr>
            <a:r>
              <a:rPr lang="en-US" sz="1800" i="1" dirty="0" smtClean="0">
                <a:latin typeface="Arial" pitchFamily="34" charset="0"/>
                <a:ea typeface="Calibri" pitchFamily="34" charset="0"/>
                <a:cs typeface="Arial" pitchFamily="34" charset="0"/>
              </a:rPr>
              <a:t>Figure 6. </a:t>
            </a:r>
            <a:r>
              <a:rPr lang="en-US" sz="1800" dirty="0"/>
              <a:t>illustration of principle of recording </a:t>
            </a:r>
            <a:r>
              <a:rPr lang="en-US" sz="1800" dirty="0" smtClean="0"/>
              <a:t>echo-sound </a:t>
            </a:r>
            <a:r>
              <a:rPr lang="en-US" sz="1800" dirty="0"/>
              <a:t>multibeam </a:t>
            </a:r>
            <a:r>
              <a:rPr lang="en-US" sz="1800" dirty="0" smtClean="0"/>
              <a:t>images of the </a:t>
            </a:r>
            <a:r>
              <a:rPr lang="en-US" sz="1800" dirty="0"/>
              <a:t>water </a:t>
            </a:r>
            <a:r>
              <a:rPr lang="en-US" sz="1800" dirty="0" smtClean="0"/>
              <a:t>column, applied   in the detection </a:t>
            </a:r>
            <a:r>
              <a:rPr lang="en-US" sz="1800" dirty="0"/>
              <a:t>of bubbles plumes</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306" name="305 Rectángulo"/>
          <p:cNvSpPr/>
          <p:nvPr/>
        </p:nvSpPr>
        <p:spPr>
          <a:xfrm>
            <a:off x="24698969" y="10564375"/>
            <a:ext cx="7591565"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just" fontAlgn="base">
              <a:spcBef>
                <a:spcPct val="0"/>
              </a:spcBef>
              <a:spcAft>
                <a:spcPct val="0"/>
              </a:spcAft>
            </a:pPr>
            <a:r>
              <a:rPr lang="en-US" sz="1800" i="1" dirty="0" smtClean="0">
                <a:latin typeface="Arial" pitchFamily="34" charset="0"/>
                <a:ea typeface="Calibri" pitchFamily="34" charset="0"/>
                <a:cs typeface="Arial" pitchFamily="34" charset="0"/>
              </a:rPr>
              <a:t>Figure 7. </a:t>
            </a:r>
            <a:r>
              <a:rPr lang="en-US" sz="1800" dirty="0"/>
              <a:t>From a display image, the screenshot 00966, </a:t>
            </a:r>
            <a:r>
              <a:rPr lang="en-US" sz="1800" dirty="0" smtClean="0"/>
              <a:t>can be obtained the </a:t>
            </a:r>
            <a:r>
              <a:rPr lang="en-US" sz="1800" dirty="0"/>
              <a:t>dimensions of height and width of the </a:t>
            </a:r>
            <a:r>
              <a:rPr lang="en-US" sz="1800" dirty="0" smtClean="0"/>
              <a:t>plume </a:t>
            </a:r>
            <a:r>
              <a:rPr lang="en-US" sz="1800" dirty="0"/>
              <a:t>body as well as the location of it.</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9 Conector recto"/>
          <p:cNvCxnSpPr/>
          <p:nvPr/>
        </p:nvCxnSpPr>
        <p:spPr>
          <a:xfrm flipV="1">
            <a:off x="31490532" y="9067644"/>
            <a:ext cx="10407" cy="783594"/>
          </a:xfrm>
          <a:prstGeom prst="line">
            <a:avLst/>
          </a:prstGeom>
          <a:ln>
            <a:solidFill>
              <a:srgbClr val="FF0000"/>
            </a:solidFill>
            <a:headEnd type="triangle"/>
          </a:ln>
        </p:spPr>
        <p:style>
          <a:lnRef idx="2">
            <a:schemeClr val="accent2"/>
          </a:lnRef>
          <a:fillRef idx="0">
            <a:schemeClr val="accent2"/>
          </a:fillRef>
          <a:effectRef idx="1">
            <a:schemeClr val="accent2"/>
          </a:effectRef>
          <a:fontRef idx="minor">
            <a:schemeClr val="tx1"/>
          </a:fontRef>
        </p:style>
      </p:cxnSp>
      <p:cxnSp>
        <p:nvCxnSpPr>
          <p:cNvPr id="307" name="306 Conector recto"/>
          <p:cNvCxnSpPr/>
          <p:nvPr/>
        </p:nvCxnSpPr>
        <p:spPr>
          <a:xfrm flipV="1">
            <a:off x="31500939" y="7900286"/>
            <a:ext cx="0" cy="705007"/>
          </a:xfrm>
          <a:prstGeom prst="line">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08" name="307 CuadroTexto"/>
          <p:cNvSpPr txBox="1"/>
          <p:nvPr/>
        </p:nvSpPr>
        <p:spPr>
          <a:xfrm>
            <a:off x="31276942" y="8711236"/>
            <a:ext cx="710451" cy="338554"/>
          </a:xfrm>
          <a:prstGeom prst="rect">
            <a:avLst/>
          </a:prstGeom>
          <a:noFill/>
        </p:spPr>
        <p:txBody>
          <a:bodyPr wrap="none" rtlCol="0">
            <a:spAutoFit/>
          </a:bodyPr>
          <a:lstStyle/>
          <a:p>
            <a:r>
              <a:rPr lang="en-US" sz="1600" b="1" dirty="0" smtClean="0">
                <a:solidFill>
                  <a:srgbClr val="FF0000"/>
                </a:solidFill>
              </a:rPr>
              <a:t>750 m</a:t>
            </a:r>
            <a:endParaRPr lang="en-US" sz="1600" b="1" dirty="0">
              <a:solidFill>
                <a:srgbClr val="FF0000"/>
              </a:solidFill>
            </a:endParaRPr>
          </a:p>
        </p:txBody>
      </p:sp>
      <p:sp>
        <p:nvSpPr>
          <p:cNvPr id="309" name="308 Rectángulo"/>
          <p:cNvSpPr/>
          <p:nvPr/>
        </p:nvSpPr>
        <p:spPr>
          <a:xfrm>
            <a:off x="16725793" y="13507991"/>
            <a:ext cx="6677032"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just" fontAlgn="base">
              <a:spcBef>
                <a:spcPct val="0"/>
              </a:spcBef>
              <a:spcAft>
                <a:spcPct val="0"/>
              </a:spcAft>
            </a:pPr>
            <a:r>
              <a:rPr lang="en-US" sz="1800" i="1" dirty="0" smtClean="0">
                <a:latin typeface="Arial" pitchFamily="34" charset="0"/>
                <a:ea typeface="Calibri" pitchFamily="34" charset="0"/>
                <a:cs typeface="Arial" pitchFamily="34" charset="0"/>
              </a:rPr>
              <a:t>Figure 8. </a:t>
            </a:r>
            <a:r>
              <a:rPr lang="en-US" sz="1800" dirty="0"/>
              <a:t>Illustration of the multibeam bathymetric survey conducted during the campaign GUAYRIV 10, aboard the </a:t>
            </a:r>
            <a:r>
              <a:rPr lang="en-US" sz="1800" dirty="0" smtClean="0"/>
              <a:t>B/O El </a:t>
            </a:r>
            <a:r>
              <a:rPr lang="en-US" sz="1800" dirty="0"/>
              <a:t>Puma</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grpSp>
        <p:nvGrpSpPr>
          <p:cNvPr id="50" name="49 Grupo"/>
          <p:cNvGrpSpPr/>
          <p:nvPr/>
        </p:nvGrpSpPr>
        <p:grpSpPr>
          <a:xfrm>
            <a:off x="24755928" y="12997781"/>
            <a:ext cx="7607132" cy="4067581"/>
            <a:chOff x="24755928" y="13285813"/>
            <a:chExt cx="7607132" cy="4067581"/>
          </a:xfrm>
        </p:grpSpPr>
        <p:sp>
          <p:nvSpPr>
            <p:cNvPr id="42" name="41 CuadroTexto"/>
            <p:cNvSpPr txBox="1"/>
            <p:nvPr/>
          </p:nvSpPr>
          <p:spPr>
            <a:xfrm>
              <a:off x="28155353" y="13285813"/>
              <a:ext cx="1341784" cy="323165"/>
            </a:xfrm>
            <a:prstGeom prst="rect">
              <a:avLst/>
            </a:prstGeom>
            <a:noFill/>
          </p:spPr>
          <p:txBody>
            <a:bodyPr wrap="square" rtlCol="0">
              <a:spAutoFit/>
            </a:bodyPr>
            <a:lstStyle/>
            <a:p>
              <a:r>
                <a:rPr lang="en-US" dirty="0" smtClean="0"/>
                <a:t>Profile L08</a:t>
              </a:r>
              <a:endParaRPr lang="en-US" dirty="0"/>
            </a:p>
          </p:txBody>
        </p:sp>
        <p:sp>
          <p:nvSpPr>
            <p:cNvPr id="43" name="42 CuadroTexto"/>
            <p:cNvSpPr txBox="1"/>
            <p:nvPr/>
          </p:nvSpPr>
          <p:spPr>
            <a:xfrm>
              <a:off x="31840187" y="13285813"/>
              <a:ext cx="522873" cy="323165"/>
            </a:xfrm>
            <a:prstGeom prst="rect">
              <a:avLst/>
            </a:prstGeom>
            <a:noFill/>
          </p:spPr>
          <p:txBody>
            <a:bodyPr wrap="square" rtlCol="0">
              <a:spAutoFit/>
            </a:bodyPr>
            <a:lstStyle/>
            <a:p>
              <a:r>
                <a:rPr lang="es-MX" dirty="0" smtClean="0"/>
                <a:t>NE</a:t>
              </a:r>
              <a:endParaRPr lang="es-MX" dirty="0"/>
            </a:p>
          </p:txBody>
        </p:sp>
        <p:sp>
          <p:nvSpPr>
            <p:cNvPr id="310" name="309 CuadroTexto"/>
            <p:cNvSpPr txBox="1"/>
            <p:nvPr/>
          </p:nvSpPr>
          <p:spPr>
            <a:xfrm>
              <a:off x="25249756" y="13285813"/>
              <a:ext cx="522873" cy="323165"/>
            </a:xfrm>
            <a:prstGeom prst="rect">
              <a:avLst/>
            </a:prstGeom>
            <a:noFill/>
          </p:spPr>
          <p:txBody>
            <a:bodyPr wrap="square" rtlCol="0">
              <a:spAutoFit/>
            </a:bodyPr>
            <a:lstStyle/>
            <a:p>
              <a:r>
                <a:rPr lang="es-MX" dirty="0" smtClean="0"/>
                <a:t>SW</a:t>
              </a:r>
              <a:endParaRPr lang="es-MX" dirty="0"/>
            </a:p>
          </p:txBody>
        </p:sp>
        <p:pic>
          <p:nvPicPr>
            <p:cNvPr id="1026" name="Picture 2" descr="G:\TESIS_FIGUEROA\4 DatosTOPAS-PS18\Perfiles (.png y .tiff)\Perfiles Leonardo\L08.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5397429" y="13536970"/>
              <a:ext cx="6761797" cy="3375466"/>
            </a:xfrm>
            <a:prstGeom prst="rect">
              <a:avLst/>
            </a:prstGeom>
            <a:noFill/>
            <a:extLst>
              <a:ext uri="{909E8E84-426E-40DD-AFC4-6F175D3DCCD1}">
                <a14:hiddenFill xmlns:a14="http://schemas.microsoft.com/office/drawing/2010/main">
                  <a:solidFill>
                    <a:srgbClr val="FFFFFF"/>
                  </a:solidFill>
                </a14:hiddenFill>
              </a:ext>
            </a:extLst>
          </p:spPr>
        </p:pic>
        <p:sp>
          <p:nvSpPr>
            <p:cNvPr id="44" name="43 CuadroTexto"/>
            <p:cNvSpPr txBox="1"/>
            <p:nvPr/>
          </p:nvSpPr>
          <p:spPr>
            <a:xfrm>
              <a:off x="24755928" y="13447395"/>
              <a:ext cx="807137" cy="323165"/>
            </a:xfrm>
            <a:prstGeom prst="rect">
              <a:avLst/>
            </a:prstGeom>
            <a:noFill/>
          </p:spPr>
          <p:txBody>
            <a:bodyPr wrap="square" rtlCol="0">
              <a:spAutoFit/>
            </a:bodyPr>
            <a:lstStyle/>
            <a:p>
              <a:r>
                <a:rPr lang="es-MX" dirty="0" smtClean="0"/>
                <a:t>1200m</a:t>
              </a:r>
              <a:endParaRPr lang="es-MX" dirty="0"/>
            </a:p>
          </p:txBody>
        </p:sp>
        <p:sp>
          <p:nvSpPr>
            <p:cNvPr id="311" name="310 CuadroTexto"/>
            <p:cNvSpPr txBox="1"/>
            <p:nvPr/>
          </p:nvSpPr>
          <p:spPr>
            <a:xfrm>
              <a:off x="24755928" y="16670189"/>
              <a:ext cx="807137" cy="323165"/>
            </a:xfrm>
            <a:prstGeom prst="rect">
              <a:avLst/>
            </a:prstGeom>
            <a:noFill/>
          </p:spPr>
          <p:txBody>
            <a:bodyPr wrap="square" rtlCol="0">
              <a:spAutoFit/>
            </a:bodyPr>
            <a:lstStyle/>
            <a:p>
              <a:r>
                <a:rPr lang="es-MX" dirty="0" smtClean="0"/>
                <a:t>2550m</a:t>
              </a:r>
              <a:endParaRPr lang="es-MX" dirty="0"/>
            </a:p>
          </p:txBody>
        </p:sp>
        <p:sp>
          <p:nvSpPr>
            <p:cNvPr id="45" name="44 Elipse"/>
            <p:cNvSpPr/>
            <p:nvPr/>
          </p:nvSpPr>
          <p:spPr>
            <a:xfrm>
              <a:off x="27579289" y="15507278"/>
              <a:ext cx="144016" cy="1653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48" name="47 Rectángulo"/>
            <p:cNvSpPr/>
            <p:nvPr/>
          </p:nvSpPr>
          <p:spPr>
            <a:xfrm>
              <a:off x="26951934" y="16949855"/>
              <a:ext cx="833217" cy="14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12" name="311 Rectángulo"/>
            <p:cNvSpPr/>
            <p:nvPr/>
          </p:nvSpPr>
          <p:spPr>
            <a:xfrm>
              <a:off x="27785151" y="16948696"/>
              <a:ext cx="771371" cy="14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49" name="48 CuadroTexto"/>
            <p:cNvSpPr txBox="1"/>
            <p:nvPr/>
          </p:nvSpPr>
          <p:spPr>
            <a:xfrm>
              <a:off x="26859568" y="17030229"/>
              <a:ext cx="2310248" cy="323165"/>
            </a:xfrm>
            <a:prstGeom prst="rect">
              <a:avLst/>
            </a:prstGeom>
            <a:noFill/>
          </p:spPr>
          <p:txBody>
            <a:bodyPr wrap="none" rtlCol="0">
              <a:spAutoFit/>
            </a:bodyPr>
            <a:lstStyle/>
            <a:p>
              <a:r>
                <a:rPr lang="es-MX" dirty="0" smtClean="0"/>
                <a:t>0              2.8             5.6 km</a:t>
              </a:r>
              <a:endParaRPr lang="es-MX" dirty="0"/>
            </a:p>
          </p:txBody>
        </p:sp>
      </p:grpSp>
      <p:sp>
        <p:nvSpPr>
          <p:cNvPr id="313" name="312 Rectángulo"/>
          <p:cNvSpPr/>
          <p:nvPr/>
        </p:nvSpPr>
        <p:spPr>
          <a:xfrm>
            <a:off x="24842985" y="17060697"/>
            <a:ext cx="7435641"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just" fontAlgn="base">
              <a:spcBef>
                <a:spcPct val="0"/>
              </a:spcBef>
              <a:spcAft>
                <a:spcPct val="0"/>
              </a:spcAft>
            </a:pPr>
            <a:r>
              <a:rPr lang="en-US" sz="1800" i="1" dirty="0" smtClean="0">
                <a:latin typeface="Arial" pitchFamily="34" charset="0"/>
                <a:ea typeface="Calibri" pitchFamily="34" charset="0"/>
                <a:cs typeface="Arial" pitchFamily="34" charset="0"/>
              </a:rPr>
              <a:t>Figure 9. </a:t>
            </a:r>
            <a:r>
              <a:rPr lang="en-US" sz="1800" dirty="0" smtClean="0"/>
              <a:t>High resolution seismic profile number L08, the (</a:t>
            </a:r>
            <a:r>
              <a:rPr lang="en-US" sz="1800" b="1" dirty="0" smtClean="0">
                <a:solidFill>
                  <a:srgbClr val="92D050"/>
                </a:solidFill>
              </a:rPr>
              <a:t>•</a:t>
            </a:r>
            <a:r>
              <a:rPr lang="en-US" sz="1800" dirty="0" smtClean="0"/>
              <a:t>)</a:t>
            </a:r>
            <a:r>
              <a:rPr lang="en-US" sz="1800" b="1" dirty="0" smtClean="0">
                <a:solidFill>
                  <a:srgbClr val="92D050"/>
                </a:solidFill>
              </a:rPr>
              <a:t> </a:t>
            </a:r>
            <a:r>
              <a:rPr lang="en-US" sz="1800" dirty="0" smtClean="0"/>
              <a:t>represent the location of seeps plumes observed</a:t>
            </a:r>
            <a:endParaRPr kumimoji="0" lang="en-US" sz="1800" i="1" u="none" strike="noStrike" cap="none" normalizeH="0" baseline="0" dirty="0" smtClean="0">
              <a:ln>
                <a:noFill/>
              </a:ln>
              <a:solidFill>
                <a:srgbClr val="92D050"/>
              </a:solidFill>
              <a:effectLst/>
              <a:latin typeface="Arial" pitchFamily="34" charset="0"/>
              <a:cs typeface="Arial" pitchFamily="34" charset="0"/>
            </a:endParaRPr>
          </a:p>
        </p:txBody>
      </p:sp>
      <p:sp>
        <p:nvSpPr>
          <p:cNvPr id="314" name="313 Rectángulo"/>
          <p:cNvSpPr/>
          <p:nvPr/>
        </p:nvSpPr>
        <p:spPr>
          <a:xfrm>
            <a:off x="17416538" y="28904119"/>
            <a:ext cx="14883026"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ctr" fontAlgn="base">
              <a:spcBef>
                <a:spcPct val="0"/>
              </a:spcBef>
              <a:spcAft>
                <a:spcPct val="0"/>
              </a:spcAft>
            </a:pPr>
            <a:r>
              <a:rPr lang="en-US" sz="1800" i="1" dirty="0" smtClean="0">
                <a:latin typeface="Arial" pitchFamily="34" charset="0"/>
                <a:ea typeface="Calibri" pitchFamily="34" charset="0"/>
                <a:cs typeface="Arial" pitchFamily="34" charset="0"/>
              </a:rPr>
              <a:t>Figure 10. </a:t>
            </a:r>
            <a:r>
              <a:rPr lang="en-US" sz="1800" dirty="0"/>
              <a:t>Bathymetric Chart of the Guaymas Basin, created from the campaign GUAYRIV10, showing the location of seismic profiles and location of the plumes observed during </a:t>
            </a:r>
            <a:r>
              <a:rPr lang="en-US" sz="1800" dirty="0" smtClean="0"/>
              <a:t>BIG10 (A, B, C, D and E), </a:t>
            </a:r>
            <a:r>
              <a:rPr lang="en-US" sz="1800" dirty="0"/>
              <a:t>as well as the locations of vents 1 and 2 described by Lonsdale [1985] and Merewether et al. [1985]</a:t>
            </a:r>
            <a:endParaRPr kumimoji="0" lang="en-US" sz="1800" i="1" u="none" strike="noStrike" cap="none" normalizeH="0" baseline="0" dirty="0" smtClean="0">
              <a:ln>
                <a:noFill/>
              </a:ln>
              <a:solidFill>
                <a:srgbClr val="92D050"/>
              </a:solidFill>
              <a:effectLst/>
              <a:latin typeface="Arial" pitchFamily="34" charset="0"/>
              <a:cs typeface="Arial" pitchFamily="34" charset="0"/>
            </a:endParaRPr>
          </a:p>
        </p:txBody>
      </p:sp>
      <p:sp>
        <p:nvSpPr>
          <p:cNvPr id="315" name="314 Rectángulo"/>
          <p:cNvSpPr/>
          <p:nvPr/>
        </p:nvSpPr>
        <p:spPr>
          <a:xfrm>
            <a:off x="25298625" y="33373524"/>
            <a:ext cx="7061384" cy="633206"/>
          </a:xfrm>
          <a:prstGeom prst="rect">
            <a:avLst/>
          </a:prstGeom>
          <a:solidFill>
            <a:schemeClr val="tx2">
              <a:lumMod val="20000"/>
              <a:lumOff val="80000"/>
            </a:schemeClr>
          </a:solidFill>
          <a:ln>
            <a:solidFill>
              <a:schemeClr val="tx1">
                <a:lumMod val="95000"/>
                <a:lumOff val="5000"/>
              </a:schemeClr>
            </a:solidFill>
            <a:prstDash val="dash"/>
          </a:ln>
        </p:spPr>
        <p:txBody>
          <a:bodyPr wrap="square" lIns="78444" tIns="39221" rIns="78444" bIns="39221">
            <a:spAutoFit/>
          </a:bodyPr>
          <a:lstStyle/>
          <a:p>
            <a:pPr lvl="0" algn="ctr" fontAlgn="base">
              <a:spcBef>
                <a:spcPct val="0"/>
              </a:spcBef>
              <a:spcAft>
                <a:spcPct val="0"/>
              </a:spcAft>
            </a:pPr>
            <a:r>
              <a:rPr lang="en-US" sz="1800" i="1" dirty="0" smtClean="0">
                <a:latin typeface="Arial" pitchFamily="34" charset="0"/>
                <a:ea typeface="Calibri" pitchFamily="34" charset="0"/>
                <a:cs typeface="Arial" pitchFamily="34" charset="0"/>
              </a:rPr>
              <a:t>Figure 10. </a:t>
            </a:r>
            <a:r>
              <a:rPr lang="en-US" sz="1800" dirty="0"/>
              <a:t>Integration of bathymetry in 3D model with the seismic profile L08, which describes the stratigraphy for the </a:t>
            </a:r>
            <a:r>
              <a:rPr lang="en-US" sz="1800" dirty="0" smtClean="0"/>
              <a:t>cold seep site </a:t>
            </a:r>
            <a:r>
              <a:rPr lang="en-US" sz="1800" dirty="0"/>
              <a:t>A.</a:t>
            </a:r>
            <a:endParaRPr kumimoji="0" lang="en-US" sz="1800" i="1" u="none" strike="noStrike" cap="none" normalizeH="0" baseline="0" dirty="0" smtClean="0">
              <a:ln>
                <a:noFill/>
              </a:ln>
              <a:solidFill>
                <a:srgbClr val="92D050"/>
              </a:solidFill>
              <a:effectLst/>
              <a:latin typeface="Arial" pitchFamily="34" charset="0"/>
              <a:cs typeface="Arial" pitchFamily="34" charset="0"/>
            </a:endParaRPr>
          </a:p>
        </p:txBody>
      </p:sp>
    </p:spTree>
    <p:extLst>
      <p:ext uri="{BB962C8B-B14F-4D97-AF65-F5344CB8AC3E}">
        <p14:creationId xmlns:p14="http://schemas.microsoft.com/office/powerpoint/2010/main" val="160952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p:cTn id="7" dur="500" fill="hold"/>
                                        <p:tgtEl>
                                          <p:spTgt spid="286"/>
                                        </p:tgtEl>
                                        <p:attrNameLst>
                                          <p:attrName>ppt_w</p:attrName>
                                        </p:attrNameLst>
                                      </p:cBhvr>
                                      <p:tavLst>
                                        <p:tav tm="0">
                                          <p:val>
                                            <p:fltVal val="0"/>
                                          </p:val>
                                        </p:tav>
                                        <p:tav tm="100000">
                                          <p:val>
                                            <p:strVal val="#ppt_w"/>
                                          </p:val>
                                        </p:tav>
                                      </p:tavLst>
                                    </p:anim>
                                    <p:anim calcmode="lin" valueType="num">
                                      <p:cBhvr>
                                        <p:cTn id="8" dur="500" fill="hold"/>
                                        <p:tgtEl>
                                          <p:spTgt spid="286"/>
                                        </p:tgtEl>
                                        <p:attrNameLst>
                                          <p:attrName>ppt_h</p:attrName>
                                        </p:attrNameLst>
                                      </p:cBhvr>
                                      <p:tavLst>
                                        <p:tav tm="0">
                                          <p:val>
                                            <p:fltVal val="0"/>
                                          </p:val>
                                        </p:tav>
                                        <p:tav tm="100000">
                                          <p:val>
                                            <p:strVal val="#ppt_h"/>
                                          </p:val>
                                        </p:tav>
                                      </p:tavLst>
                                    </p:anim>
                                    <p:animEffect transition="in" filter="fade">
                                      <p:cBhvr>
                                        <p:cTn id="9" dur="500"/>
                                        <p:tgtEl>
                                          <p:spTgt spid="286"/>
                                        </p:tgtEl>
                                      </p:cBhvr>
                                    </p:animEffect>
                                  </p:childTnLst>
                                </p:cTn>
                              </p:par>
                              <p:par>
                                <p:cTn id="10" presetID="53" presetClass="entr" presetSubtype="16" fill="hold" nodeType="withEffect">
                                  <p:stCondLst>
                                    <p:cond delay="0"/>
                                  </p:stCondLst>
                                  <p:childTnLst>
                                    <p:set>
                                      <p:cBhvr>
                                        <p:cTn id="11" dur="1" fill="hold">
                                          <p:stCondLst>
                                            <p:cond delay="0"/>
                                          </p:stCondLst>
                                        </p:cTn>
                                        <p:tgtEl>
                                          <p:spTgt spid="287"/>
                                        </p:tgtEl>
                                        <p:attrNameLst>
                                          <p:attrName>style.visibility</p:attrName>
                                        </p:attrNameLst>
                                      </p:cBhvr>
                                      <p:to>
                                        <p:strVal val="visible"/>
                                      </p:to>
                                    </p:set>
                                    <p:anim calcmode="lin" valueType="num">
                                      <p:cBhvr>
                                        <p:cTn id="12" dur="500" fill="hold"/>
                                        <p:tgtEl>
                                          <p:spTgt spid="287"/>
                                        </p:tgtEl>
                                        <p:attrNameLst>
                                          <p:attrName>ppt_w</p:attrName>
                                        </p:attrNameLst>
                                      </p:cBhvr>
                                      <p:tavLst>
                                        <p:tav tm="0">
                                          <p:val>
                                            <p:fltVal val="0"/>
                                          </p:val>
                                        </p:tav>
                                        <p:tav tm="100000">
                                          <p:val>
                                            <p:strVal val="#ppt_w"/>
                                          </p:val>
                                        </p:tav>
                                      </p:tavLst>
                                    </p:anim>
                                    <p:anim calcmode="lin" valueType="num">
                                      <p:cBhvr>
                                        <p:cTn id="13" dur="500" fill="hold"/>
                                        <p:tgtEl>
                                          <p:spTgt spid="287"/>
                                        </p:tgtEl>
                                        <p:attrNameLst>
                                          <p:attrName>ppt_h</p:attrName>
                                        </p:attrNameLst>
                                      </p:cBhvr>
                                      <p:tavLst>
                                        <p:tav tm="0">
                                          <p:val>
                                            <p:fltVal val="0"/>
                                          </p:val>
                                        </p:tav>
                                        <p:tav tm="100000">
                                          <p:val>
                                            <p:strVal val="#ppt_h"/>
                                          </p:val>
                                        </p:tav>
                                      </p:tavLst>
                                    </p:anim>
                                    <p:animEffect transition="in" filter="fade">
                                      <p:cBhvr>
                                        <p:cTn id="14" dur="500"/>
                                        <p:tgtEl>
                                          <p:spTgt spid="28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 calcmode="lin" valueType="num">
                                      <p:cBhvr>
                                        <p:cTn id="18" dur="500" fill="hold"/>
                                        <p:tgtEl>
                                          <p:spTgt spid="196"/>
                                        </p:tgtEl>
                                        <p:attrNameLst>
                                          <p:attrName>ppt_w</p:attrName>
                                        </p:attrNameLst>
                                      </p:cBhvr>
                                      <p:tavLst>
                                        <p:tav tm="0">
                                          <p:val>
                                            <p:fltVal val="0"/>
                                          </p:val>
                                        </p:tav>
                                        <p:tav tm="100000">
                                          <p:val>
                                            <p:strVal val="#ppt_w"/>
                                          </p:val>
                                        </p:tav>
                                      </p:tavLst>
                                    </p:anim>
                                    <p:anim calcmode="lin" valueType="num">
                                      <p:cBhvr>
                                        <p:cTn id="19" dur="500" fill="hold"/>
                                        <p:tgtEl>
                                          <p:spTgt spid="196"/>
                                        </p:tgtEl>
                                        <p:attrNameLst>
                                          <p:attrName>ppt_h</p:attrName>
                                        </p:attrNameLst>
                                      </p:cBhvr>
                                      <p:tavLst>
                                        <p:tav tm="0">
                                          <p:val>
                                            <p:fltVal val="0"/>
                                          </p:val>
                                        </p:tav>
                                        <p:tav tm="100000">
                                          <p:val>
                                            <p:strVal val="#ppt_h"/>
                                          </p:val>
                                        </p:tav>
                                      </p:tavLst>
                                    </p:anim>
                                    <p:animEffect transition="in" filter="fade">
                                      <p:cBhvr>
                                        <p:cTn id="20" dur="500"/>
                                        <p:tgtEl>
                                          <p:spTgt spid="196"/>
                                        </p:tgtEl>
                                      </p:cBhvr>
                                    </p:animEffect>
                                  </p:childTnLst>
                                </p:cTn>
                              </p:par>
                            </p:childTnLst>
                          </p:cTn>
                        </p:par>
                        <p:par>
                          <p:cTn id="21" fill="hold">
                            <p:stCondLst>
                              <p:cond delay="1000"/>
                            </p:stCondLst>
                            <p:childTnLst>
                              <p:par>
                                <p:cTn id="22" presetID="26" presetClass="emph" presetSubtype="0" fill="hold" nodeType="afterEffect">
                                  <p:stCondLst>
                                    <p:cond delay="1000"/>
                                  </p:stCondLst>
                                  <p:childTnLst>
                                    <p:animEffect transition="out" filter="fade">
                                      <p:cBhvr>
                                        <p:cTn id="23" dur="500" tmFilter="0, 0; .2, .5; .8, .5; 1, 0"/>
                                        <p:tgtEl>
                                          <p:spTgt spid="196"/>
                                        </p:tgtEl>
                                      </p:cBhvr>
                                    </p:animEffect>
                                    <p:animScale>
                                      <p:cBhvr>
                                        <p:cTn id="24" dur="250" autoRev="1" fill="hold"/>
                                        <p:tgtEl>
                                          <p:spTgt spid="1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2952</TotalTime>
  <Words>3282</Words>
  <Application>Microsoft Office PowerPoint</Application>
  <PresentationFormat>Personalizado</PresentationFormat>
  <Paragraphs>124</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dc:creator>
  <cp:lastModifiedBy>Pc-ArcGis</cp:lastModifiedBy>
  <cp:revision>174</cp:revision>
  <dcterms:created xsi:type="dcterms:W3CDTF">2012-03-16T22:07:01Z</dcterms:created>
  <dcterms:modified xsi:type="dcterms:W3CDTF">2012-04-17T22:24:10Z</dcterms:modified>
</cp:coreProperties>
</file>