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28F"/>
    <a:srgbClr val="C4E4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28" autoAdjust="0"/>
    <p:restoredTop sz="94316" autoAdjust="0"/>
  </p:normalViewPr>
  <p:slideViewPr>
    <p:cSldViewPr>
      <p:cViewPr varScale="1">
        <p:scale>
          <a:sx n="67" d="100"/>
          <a:sy n="67" d="100"/>
        </p:scale>
        <p:origin x="-67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42A2C6-8C78-4841-9C1F-7F23A8E1CFAF}" type="datetimeFigureOut">
              <a:rPr lang="en-US" smtClean="0"/>
              <a:pPr/>
              <a:t>4/29/2012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FD40A-1D60-4D03-9F19-CF530DFF73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291DD23F-D026-4712-B999-9C3714C255A2}" type="slidenum">
              <a:rPr lang="en-US" smtClean="0"/>
              <a:pPr/>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33" y="2130558"/>
            <a:ext cx="7772135" cy="1469760"/>
          </a:xfrm>
          <a:prstGeom prst="rect">
            <a:avLst/>
          </a:prstGeom>
        </p:spPr>
        <p:txBody>
          <a:bodyPr lIns="19047" tIns="9523" rIns="19047" bIns="9523"/>
          <a:lstStyle/>
          <a:p>
            <a:r>
              <a:rPr lang="en-US" smtClean="0"/>
              <a:t>Click to edit Master title style</a:t>
            </a:r>
            <a:endParaRPr lang="en-US"/>
          </a:p>
        </p:txBody>
      </p:sp>
      <p:sp>
        <p:nvSpPr>
          <p:cNvPr id="3" name="Subtitle 2"/>
          <p:cNvSpPr>
            <a:spLocks noGrp="1"/>
          </p:cNvSpPr>
          <p:nvPr>
            <p:ph type="subTitle" idx="1"/>
          </p:nvPr>
        </p:nvSpPr>
        <p:spPr>
          <a:xfrm>
            <a:off x="1371534" y="3886068"/>
            <a:ext cx="6400932" cy="1752865"/>
          </a:xfrm>
          <a:prstGeom prst="rect">
            <a:avLst/>
          </a:prstGeom>
        </p:spPr>
        <p:txBody>
          <a:bodyPr lIns="19047" tIns="9523" rIns="19047" bIns="9523"/>
          <a:lstStyle>
            <a:lvl1pPr marL="0" indent="0" algn="ctr">
              <a:buNone/>
              <a:defRPr/>
            </a:lvl1pPr>
            <a:lvl2pPr marL="95235" indent="0" algn="ctr">
              <a:buNone/>
              <a:defRPr/>
            </a:lvl2pPr>
            <a:lvl3pPr marL="190470" indent="0" algn="ctr">
              <a:buNone/>
              <a:defRPr/>
            </a:lvl3pPr>
            <a:lvl4pPr marL="285704" indent="0" algn="ctr">
              <a:buNone/>
              <a:defRPr/>
            </a:lvl4pPr>
            <a:lvl5pPr marL="380939" indent="0" algn="ctr">
              <a:buNone/>
              <a:defRPr/>
            </a:lvl5pPr>
            <a:lvl6pPr marL="476174" indent="0" algn="ctr">
              <a:buNone/>
              <a:defRPr/>
            </a:lvl6pPr>
            <a:lvl7pPr marL="571409" indent="0" algn="ctr">
              <a:buNone/>
              <a:defRPr/>
            </a:lvl7pPr>
            <a:lvl8pPr marL="666643" indent="0" algn="ctr">
              <a:buNone/>
              <a:defRPr/>
            </a:lvl8pPr>
            <a:lvl9pPr marL="761878"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068" y="274505"/>
            <a:ext cx="8229865" cy="1143000"/>
          </a:xfrm>
          <a:prstGeom prst="rect">
            <a:avLst/>
          </a:prstGeom>
        </p:spPr>
        <p:txBody>
          <a:bodyPr lIns="19047" tIns="9523" rIns="19047" bIns="9523"/>
          <a:lstStyle/>
          <a:p>
            <a:r>
              <a:rPr lang="en-US" smtClean="0"/>
              <a:t>Click to edit Master title style</a:t>
            </a:r>
            <a:endParaRPr lang="en-US"/>
          </a:p>
        </p:txBody>
      </p:sp>
      <p:sp>
        <p:nvSpPr>
          <p:cNvPr id="3" name="Vertical Text Placeholder 2"/>
          <p:cNvSpPr>
            <a:spLocks noGrp="1"/>
          </p:cNvSpPr>
          <p:nvPr>
            <p:ph type="body" orient="vert" idx="1"/>
          </p:nvPr>
        </p:nvSpPr>
        <p:spPr>
          <a:xfrm>
            <a:off x="457068" y="1600068"/>
            <a:ext cx="8229865" cy="4526029"/>
          </a:xfrm>
          <a:prstGeom prst="rect">
            <a:avLst/>
          </a:prstGeom>
        </p:spPr>
        <p:txBody>
          <a:bodyPr vert="eaVert" lIns="19047" tIns="9523" rIns="19047" bIns="952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66" y="274505"/>
            <a:ext cx="2057466" cy="5851591"/>
          </a:xfrm>
          <a:prstGeom prst="rect">
            <a:avLst/>
          </a:prstGeom>
        </p:spPr>
        <p:txBody>
          <a:bodyPr vert="eaVert" lIns="19047" tIns="9523" rIns="19047" bIns="9523"/>
          <a:lstStyle/>
          <a:p>
            <a:r>
              <a:rPr lang="en-US" smtClean="0"/>
              <a:t>Click to edit Master title style</a:t>
            </a:r>
            <a:endParaRPr lang="en-US"/>
          </a:p>
        </p:txBody>
      </p:sp>
      <p:sp>
        <p:nvSpPr>
          <p:cNvPr id="3" name="Vertical Text Placeholder 2"/>
          <p:cNvSpPr>
            <a:spLocks noGrp="1"/>
          </p:cNvSpPr>
          <p:nvPr>
            <p:ph type="body" orient="vert" idx="1"/>
          </p:nvPr>
        </p:nvSpPr>
        <p:spPr>
          <a:xfrm>
            <a:off x="457068" y="274505"/>
            <a:ext cx="6140649" cy="5851591"/>
          </a:xfrm>
          <a:prstGeom prst="rect">
            <a:avLst/>
          </a:prstGeom>
        </p:spPr>
        <p:txBody>
          <a:bodyPr vert="eaVert" lIns="19047" tIns="9523" rIns="19047" bIns="952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068" y="274505"/>
            <a:ext cx="8229865" cy="1143000"/>
          </a:xfrm>
          <a:prstGeom prst="rect">
            <a:avLst/>
          </a:prstGeom>
        </p:spPr>
        <p:txBody>
          <a:bodyPr lIns="19047" tIns="9523" rIns="19047" bIns="9523"/>
          <a:lstStyle/>
          <a:p>
            <a:r>
              <a:rPr lang="en-US" smtClean="0"/>
              <a:t>Click to edit Master title style</a:t>
            </a:r>
            <a:endParaRPr lang="en-US"/>
          </a:p>
        </p:txBody>
      </p:sp>
      <p:sp>
        <p:nvSpPr>
          <p:cNvPr id="3" name="Content Placeholder 2"/>
          <p:cNvSpPr>
            <a:spLocks noGrp="1"/>
          </p:cNvSpPr>
          <p:nvPr>
            <p:ph idx="1"/>
          </p:nvPr>
        </p:nvSpPr>
        <p:spPr>
          <a:xfrm>
            <a:off x="457068" y="1600068"/>
            <a:ext cx="8229865" cy="4526029"/>
          </a:xfrm>
          <a:prstGeom prst="rect">
            <a:avLst/>
          </a:prstGeom>
        </p:spPr>
        <p:txBody>
          <a:bodyPr lIns="19047" tIns="9523" rIns="19047" bIns="952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66"/>
            <a:ext cx="7772466" cy="1361943"/>
          </a:xfrm>
          <a:prstGeom prst="rect">
            <a:avLst/>
          </a:prstGeom>
        </p:spPr>
        <p:txBody>
          <a:bodyPr lIns="19047" tIns="9523" rIns="19047" bIns="9523" anchor="t"/>
          <a:lstStyle>
            <a:lvl1pPr algn="l">
              <a:defRPr sz="8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79"/>
            <a:ext cx="7772466" cy="1500188"/>
          </a:xfrm>
          <a:prstGeom prst="rect">
            <a:avLst/>
          </a:prstGeom>
        </p:spPr>
        <p:txBody>
          <a:bodyPr lIns="19047" tIns="9523" rIns="19047" bIns="9523" anchor="b"/>
          <a:lstStyle>
            <a:lvl1pPr marL="0" indent="0">
              <a:buNone/>
              <a:defRPr sz="400"/>
            </a:lvl1pPr>
            <a:lvl2pPr marL="95235" indent="0">
              <a:buNone/>
              <a:defRPr sz="400"/>
            </a:lvl2pPr>
            <a:lvl3pPr marL="190470" indent="0">
              <a:buNone/>
              <a:defRPr sz="300"/>
            </a:lvl3pPr>
            <a:lvl4pPr marL="285704" indent="0">
              <a:buNone/>
              <a:defRPr sz="300"/>
            </a:lvl4pPr>
            <a:lvl5pPr marL="380939" indent="0">
              <a:buNone/>
              <a:defRPr sz="300"/>
            </a:lvl5pPr>
            <a:lvl6pPr marL="476174" indent="0">
              <a:buNone/>
              <a:defRPr sz="300"/>
            </a:lvl6pPr>
            <a:lvl7pPr marL="571409" indent="0">
              <a:buNone/>
              <a:defRPr sz="300"/>
            </a:lvl7pPr>
            <a:lvl8pPr marL="666643" indent="0">
              <a:buNone/>
              <a:defRPr sz="300"/>
            </a:lvl8pPr>
            <a:lvl9pPr marL="761878" indent="0">
              <a:buNone/>
              <a:defRPr sz="3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068" y="274505"/>
            <a:ext cx="8229865" cy="1143000"/>
          </a:xfrm>
          <a:prstGeom prst="rect">
            <a:avLst/>
          </a:prstGeom>
        </p:spPr>
        <p:txBody>
          <a:bodyPr lIns="19047" tIns="9523" rIns="19047" bIns="9523"/>
          <a:lstStyle/>
          <a:p>
            <a:r>
              <a:rPr lang="en-US" smtClean="0"/>
              <a:t>Click to edit Master title style</a:t>
            </a:r>
            <a:endParaRPr lang="en-US"/>
          </a:p>
        </p:txBody>
      </p:sp>
      <p:sp>
        <p:nvSpPr>
          <p:cNvPr id="3" name="Content Placeholder 2"/>
          <p:cNvSpPr>
            <a:spLocks noGrp="1"/>
          </p:cNvSpPr>
          <p:nvPr>
            <p:ph sz="half" idx="1"/>
          </p:nvPr>
        </p:nvSpPr>
        <p:spPr>
          <a:xfrm>
            <a:off x="457068" y="1600068"/>
            <a:ext cx="4099057" cy="4526029"/>
          </a:xfrm>
          <a:prstGeom prst="rect">
            <a:avLst/>
          </a:prstGeom>
        </p:spPr>
        <p:txBody>
          <a:bodyPr lIns="19047" tIns="9523" rIns="19047" bIns="9523"/>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7875" y="1600068"/>
            <a:ext cx="4099057" cy="4526029"/>
          </a:xfrm>
          <a:prstGeom prst="rect">
            <a:avLst/>
          </a:prstGeom>
        </p:spPr>
        <p:txBody>
          <a:bodyPr lIns="19047" tIns="9523" rIns="19047" bIns="9523"/>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68" y="274505"/>
            <a:ext cx="8229865" cy="1143000"/>
          </a:xfrm>
          <a:prstGeom prst="rect">
            <a:avLst/>
          </a:prstGeom>
        </p:spPr>
        <p:txBody>
          <a:bodyPr lIns="19047" tIns="9523" rIns="19047" bIns="952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067" y="1535245"/>
            <a:ext cx="4040188" cy="639630"/>
          </a:xfrm>
          <a:prstGeom prst="rect">
            <a:avLst/>
          </a:prstGeom>
        </p:spPr>
        <p:txBody>
          <a:bodyPr lIns="19047" tIns="9523" rIns="19047" bIns="9523" anchor="b"/>
          <a:lstStyle>
            <a:lvl1pPr marL="0" indent="0">
              <a:buNone/>
              <a:defRPr sz="500" b="1"/>
            </a:lvl1pPr>
            <a:lvl2pPr marL="95235" indent="0">
              <a:buNone/>
              <a:defRPr sz="400" b="1"/>
            </a:lvl2pPr>
            <a:lvl3pPr marL="190470" indent="0">
              <a:buNone/>
              <a:defRPr sz="400" b="1"/>
            </a:lvl3pPr>
            <a:lvl4pPr marL="285704" indent="0">
              <a:buNone/>
              <a:defRPr sz="300" b="1"/>
            </a:lvl4pPr>
            <a:lvl5pPr marL="380939" indent="0">
              <a:buNone/>
              <a:defRPr sz="300" b="1"/>
            </a:lvl5pPr>
            <a:lvl6pPr marL="476174" indent="0">
              <a:buNone/>
              <a:defRPr sz="300" b="1"/>
            </a:lvl6pPr>
            <a:lvl7pPr marL="571409" indent="0">
              <a:buNone/>
              <a:defRPr sz="300" b="1"/>
            </a:lvl7pPr>
            <a:lvl8pPr marL="666643" indent="0">
              <a:buNone/>
              <a:defRPr sz="300" b="1"/>
            </a:lvl8pPr>
            <a:lvl9pPr marL="761878" indent="0">
              <a:buNone/>
              <a:defRPr sz="300" b="1"/>
            </a:lvl9pPr>
          </a:lstStyle>
          <a:p>
            <a:pPr lvl="0"/>
            <a:r>
              <a:rPr lang="en-US" smtClean="0"/>
              <a:t>Click to edit Master text styles</a:t>
            </a:r>
          </a:p>
        </p:txBody>
      </p:sp>
      <p:sp>
        <p:nvSpPr>
          <p:cNvPr id="4" name="Content Placeholder 3"/>
          <p:cNvSpPr>
            <a:spLocks noGrp="1"/>
          </p:cNvSpPr>
          <p:nvPr>
            <p:ph sz="half" idx="2"/>
          </p:nvPr>
        </p:nvSpPr>
        <p:spPr>
          <a:xfrm>
            <a:off x="457067" y="2174875"/>
            <a:ext cx="4040188" cy="3951221"/>
          </a:xfrm>
          <a:prstGeom prst="rect">
            <a:avLst/>
          </a:prstGeom>
        </p:spPr>
        <p:txBody>
          <a:bodyPr lIns="19047" tIns="9523" rIns="19047" bIns="9523"/>
          <a:lstStyle>
            <a:lvl1pPr>
              <a:defRPr sz="500"/>
            </a:lvl1pPr>
            <a:lvl2pPr>
              <a:defRPr sz="400"/>
            </a:lvl2pPr>
            <a:lvl3pPr>
              <a:defRPr sz="400"/>
            </a:lvl3pPr>
            <a:lvl4pPr>
              <a:defRPr sz="300"/>
            </a:lvl4pPr>
            <a:lvl5pPr>
              <a:defRPr sz="300"/>
            </a:lvl5pPr>
            <a:lvl6pPr>
              <a:defRPr sz="300"/>
            </a:lvl6pPr>
            <a:lvl7pPr>
              <a:defRPr sz="300"/>
            </a:lvl7pPr>
            <a:lvl8pPr>
              <a:defRPr sz="300"/>
            </a:lvl8pPr>
            <a:lvl9pPr>
              <a:defRPr sz="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1" y="1535245"/>
            <a:ext cx="4041841" cy="639630"/>
          </a:xfrm>
          <a:prstGeom prst="rect">
            <a:avLst/>
          </a:prstGeom>
        </p:spPr>
        <p:txBody>
          <a:bodyPr lIns="19047" tIns="9523" rIns="19047" bIns="9523" anchor="b"/>
          <a:lstStyle>
            <a:lvl1pPr marL="0" indent="0">
              <a:buNone/>
              <a:defRPr sz="500" b="1"/>
            </a:lvl1pPr>
            <a:lvl2pPr marL="95235" indent="0">
              <a:buNone/>
              <a:defRPr sz="400" b="1"/>
            </a:lvl2pPr>
            <a:lvl3pPr marL="190470" indent="0">
              <a:buNone/>
              <a:defRPr sz="400" b="1"/>
            </a:lvl3pPr>
            <a:lvl4pPr marL="285704" indent="0">
              <a:buNone/>
              <a:defRPr sz="300" b="1"/>
            </a:lvl4pPr>
            <a:lvl5pPr marL="380939" indent="0">
              <a:buNone/>
              <a:defRPr sz="300" b="1"/>
            </a:lvl5pPr>
            <a:lvl6pPr marL="476174" indent="0">
              <a:buNone/>
              <a:defRPr sz="300" b="1"/>
            </a:lvl6pPr>
            <a:lvl7pPr marL="571409" indent="0">
              <a:buNone/>
              <a:defRPr sz="300" b="1"/>
            </a:lvl7pPr>
            <a:lvl8pPr marL="666643" indent="0">
              <a:buNone/>
              <a:defRPr sz="300" b="1"/>
            </a:lvl8pPr>
            <a:lvl9pPr marL="761878" indent="0">
              <a:buNone/>
              <a:defRPr sz="300" b="1"/>
            </a:lvl9pPr>
          </a:lstStyle>
          <a:p>
            <a:pPr lvl="0"/>
            <a:r>
              <a:rPr lang="en-US" smtClean="0"/>
              <a:t>Click to edit Master text styles</a:t>
            </a:r>
          </a:p>
        </p:txBody>
      </p:sp>
      <p:sp>
        <p:nvSpPr>
          <p:cNvPr id="6" name="Content Placeholder 5"/>
          <p:cNvSpPr>
            <a:spLocks noGrp="1"/>
          </p:cNvSpPr>
          <p:nvPr>
            <p:ph sz="quarter" idx="4"/>
          </p:nvPr>
        </p:nvSpPr>
        <p:spPr>
          <a:xfrm>
            <a:off x="4645091" y="2174875"/>
            <a:ext cx="4041841" cy="3951221"/>
          </a:xfrm>
          <a:prstGeom prst="rect">
            <a:avLst/>
          </a:prstGeom>
        </p:spPr>
        <p:txBody>
          <a:bodyPr lIns="19047" tIns="9523" rIns="19047" bIns="9523"/>
          <a:lstStyle>
            <a:lvl1pPr>
              <a:defRPr sz="500"/>
            </a:lvl1pPr>
            <a:lvl2pPr>
              <a:defRPr sz="400"/>
            </a:lvl2pPr>
            <a:lvl3pPr>
              <a:defRPr sz="400"/>
            </a:lvl3pPr>
            <a:lvl4pPr>
              <a:defRPr sz="300"/>
            </a:lvl4pPr>
            <a:lvl5pPr>
              <a:defRPr sz="300"/>
            </a:lvl5pPr>
            <a:lvl6pPr>
              <a:defRPr sz="300"/>
            </a:lvl6pPr>
            <a:lvl7pPr>
              <a:defRPr sz="300"/>
            </a:lvl7pPr>
            <a:lvl8pPr>
              <a:defRPr sz="300"/>
            </a:lvl8pPr>
            <a:lvl9pPr>
              <a:defRPr sz="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068" y="274505"/>
            <a:ext cx="8229865" cy="1143000"/>
          </a:xfrm>
          <a:prstGeom prst="rect">
            <a:avLst/>
          </a:prstGeom>
        </p:spPr>
        <p:txBody>
          <a:bodyPr lIns="19047" tIns="9523" rIns="19047" bIns="9523"/>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67" y="273182"/>
            <a:ext cx="3008313" cy="1161852"/>
          </a:xfrm>
          <a:prstGeom prst="rect">
            <a:avLst/>
          </a:prstGeom>
        </p:spPr>
        <p:txBody>
          <a:bodyPr lIns="19047" tIns="9523" rIns="19047" bIns="9523" anchor="b"/>
          <a:lstStyle>
            <a:lvl1pPr algn="l">
              <a:defRPr sz="400" b="1"/>
            </a:lvl1pPr>
          </a:lstStyle>
          <a:p>
            <a:r>
              <a:rPr lang="en-US" smtClean="0"/>
              <a:t>Click to edit Master title style</a:t>
            </a:r>
            <a:endParaRPr lang="en-US"/>
          </a:p>
        </p:txBody>
      </p:sp>
      <p:sp>
        <p:nvSpPr>
          <p:cNvPr id="3" name="Content Placeholder 2"/>
          <p:cNvSpPr>
            <a:spLocks noGrp="1"/>
          </p:cNvSpPr>
          <p:nvPr>
            <p:ph idx="1"/>
          </p:nvPr>
        </p:nvSpPr>
        <p:spPr>
          <a:xfrm>
            <a:off x="3575182" y="273182"/>
            <a:ext cx="5111750" cy="5852914"/>
          </a:xfrm>
          <a:prstGeom prst="rect">
            <a:avLst/>
          </a:prstGeom>
        </p:spPr>
        <p:txBody>
          <a:bodyPr lIns="19047" tIns="9523" rIns="19047" bIns="9523"/>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067" y="1435034"/>
            <a:ext cx="3008313" cy="4691063"/>
          </a:xfrm>
          <a:prstGeom prst="rect">
            <a:avLst/>
          </a:prstGeom>
        </p:spPr>
        <p:txBody>
          <a:bodyPr lIns="19047" tIns="9523" rIns="19047" bIns="9523"/>
          <a:lstStyle>
            <a:lvl1pPr marL="0" indent="0">
              <a:buNone/>
              <a:defRPr sz="300"/>
            </a:lvl1pPr>
            <a:lvl2pPr marL="95235" indent="0">
              <a:buNone/>
              <a:defRPr sz="200"/>
            </a:lvl2pPr>
            <a:lvl3pPr marL="190470" indent="0">
              <a:buNone/>
              <a:defRPr sz="200"/>
            </a:lvl3pPr>
            <a:lvl4pPr marL="285704" indent="0">
              <a:buNone/>
              <a:defRPr sz="200"/>
            </a:lvl4pPr>
            <a:lvl5pPr marL="380939" indent="0">
              <a:buNone/>
              <a:defRPr sz="200"/>
            </a:lvl5pPr>
            <a:lvl6pPr marL="476174" indent="0">
              <a:buNone/>
              <a:defRPr sz="200"/>
            </a:lvl6pPr>
            <a:lvl7pPr marL="571409" indent="0">
              <a:buNone/>
              <a:defRPr sz="200"/>
            </a:lvl7pPr>
            <a:lvl8pPr marL="666643" indent="0">
              <a:buNone/>
              <a:defRPr sz="200"/>
            </a:lvl8pPr>
            <a:lvl9pPr marL="761878" indent="0">
              <a:buNone/>
              <a:defRPr sz="2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22" y="4800534"/>
            <a:ext cx="5486466" cy="566870"/>
          </a:xfrm>
          <a:prstGeom prst="rect">
            <a:avLst/>
          </a:prstGeom>
        </p:spPr>
        <p:txBody>
          <a:bodyPr lIns="19047" tIns="9523" rIns="19047" bIns="9523" anchor="b"/>
          <a:lstStyle>
            <a:lvl1pPr algn="l">
              <a:defRPr sz="400" b="1"/>
            </a:lvl1pPr>
          </a:lstStyle>
          <a:p>
            <a:r>
              <a:rPr lang="en-US" smtClean="0"/>
              <a:t>Click to edit Master title style</a:t>
            </a:r>
            <a:endParaRPr lang="en-US"/>
          </a:p>
        </p:txBody>
      </p:sp>
      <p:sp>
        <p:nvSpPr>
          <p:cNvPr id="3" name="Picture Placeholder 2"/>
          <p:cNvSpPr>
            <a:spLocks noGrp="1"/>
          </p:cNvSpPr>
          <p:nvPr>
            <p:ph type="pic" idx="1"/>
          </p:nvPr>
        </p:nvSpPr>
        <p:spPr>
          <a:xfrm>
            <a:off x="1792222" y="612842"/>
            <a:ext cx="5486466" cy="4114601"/>
          </a:xfrm>
          <a:prstGeom prst="rect">
            <a:avLst/>
          </a:prstGeom>
        </p:spPr>
        <p:txBody>
          <a:bodyPr lIns="19047" tIns="9523" rIns="19047" bIns="9523"/>
          <a:lstStyle>
            <a:lvl1pPr marL="0" indent="0">
              <a:buNone/>
              <a:defRPr sz="700"/>
            </a:lvl1pPr>
            <a:lvl2pPr marL="95235" indent="0">
              <a:buNone/>
              <a:defRPr sz="600"/>
            </a:lvl2pPr>
            <a:lvl3pPr marL="190470" indent="0">
              <a:buNone/>
              <a:defRPr sz="500"/>
            </a:lvl3pPr>
            <a:lvl4pPr marL="285704" indent="0">
              <a:buNone/>
              <a:defRPr sz="400"/>
            </a:lvl4pPr>
            <a:lvl5pPr marL="380939" indent="0">
              <a:buNone/>
              <a:defRPr sz="400"/>
            </a:lvl5pPr>
            <a:lvl6pPr marL="476174" indent="0">
              <a:buNone/>
              <a:defRPr sz="400"/>
            </a:lvl6pPr>
            <a:lvl7pPr marL="571409" indent="0">
              <a:buNone/>
              <a:defRPr sz="400"/>
            </a:lvl7pPr>
            <a:lvl8pPr marL="666643" indent="0">
              <a:buNone/>
              <a:defRPr sz="400"/>
            </a:lvl8pPr>
            <a:lvl9pPr marL="761878" indent="0">
              <a:buNone/>
              <a:defRPr sz="400"/>
            </a:lvl9pPr>
          </a:lstStyle>
          <a:p>
            <a:pPr lvl="0"/>
            <a:endParaRPr lang="en-US" noProof="0" smtClean="0"/>
          </a:p>
        </p:txBody>
      </p:sp>
      <p:sp>
        <p:nvSpPr>
          <p:cNvPr id="4" name="Text Placeholder 3"/>
          <p:cNvSpPr>
            <a:spLocks noGrp="1"/>
          </p:cNvSpPr>
          <p:nvPr>
            <p:ph type="body" sz="half" idx="2"/>
          </p:nvPr>
        </p:nvSpPr>
        <p:spPr>
          <a:xfrm>
            <a:off x="1792222" y="5367404"/>
            <a:ext cx="5486466" cy="804664"/>
          </a:xfrm>
          <a:prstGeom prst="rect">
            <a:avLst/>
          </a:prstGeom>
        </p:spPr>
        <p:txBody>
          <a:bodyPr lIns="19047" tIns="9523" rIns="19047" bIns="9523"/>
          <a:lstStyle>
            <a:lvl1pPr marL="0" indent="0">
              <a:buNone/>
              <a:defRPr sz="300"/>
            </a:lvl1pPr>
            <a:lvl2pPr marL="95235" indent="0">
              <a:buNone/>
              <a:defRPr sz="200"/>
            </a:lvl2pPr>
            <a:lvl3pPr marL="190470" indent="0">
              <a:buNone/>
              <a:defRPr sz="200"/>
            </a:lvl3pPr>
            <a:lvl4pPr marL="285704" indent="0">
              <a:buNone/>
              <a:defRPr sz="200"/>
            </a:lvl4pPr>
            <a:lvl5pPr marL="380939" indent="0">
              <a:buNone/>
              <a:defRPr sz="200"/>
            </a:lvl5pPr>
            <a:lvl6pPr marL="476174" indent="0">
              <a:buNone/>
              <a:defRPr sz="200"/>
            </a:lvl6pPr>
            <a:lvl7pPr marL="571409" indent="0">
              <a:buNone/>
              <a:defRPr sz="200"/>
            </a:lvl7pPr>
            <a:lvl8pPr marL="666643" indent="0">
              <a:buNone/>
              <a:defRPr sz="200"/>
            </a:lvl8pPr>
            <a:lvl9pPr marL="761878" indent="0">
              <a:buNone/>
              <a:defRPr sz="2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1"/>
        </a:solidFill>
        <a:effectLst/>
      </p:bgPr>
    </p:bg>
    <p:spTree>
      <p:nvGrpSpPr>
        <p:cNvPr id="1" name=""/>
        <p:cNvGrpSpPr/>
        <p:nvPr/>
      </p:nvGrpSpPr>
      <p:grpSpPr>
        <a:xfrm>
          <a:off x="0" y="0"/>
          <a:ext cx="0" cy="0"/>
          <a:chOff x="0" y="0"/>
          <a:chExt cx="0" cy="0"/>
        </a:xfrm>
      </p:grpSpPr>
      <p:graphicFrame>
        <p:nvGraphicFramePr>
          <p:cNvPr id="1026" name="Object 12"/>
          <p:cNvGraphicFramePr>
            <a:graphicFrameLocks noChangeAspect="1"/>
          </p:cNvGraphicFramePr>
          <p:nvPr/>
        </p:nvGraphicFramePr>
        <p:xfrm>
          <a:off x="7461250" y="6746875"/>
          <a:ext cx="1408245" cy="44318"/>
        </p:xfrm>
        <a:graphic>
          <a:graphicData uri="http://schemas.openxmlformats.org/presentationml/2006/ole">
            <p:oleObj spid="_x0000_s1026" name="CorelDRAW" r:id="rId14" imgW="8828280" imgH="313200" progId="">
              <p:embed/>
            </p:oleObj>
          </a:graphicData>
        </a:graphic>
      </p:graphicFrame>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20" rtl="0" eaLnBrk="0" fontAlgn="base" hangingPunct="0">
        <a:spcBef>
          <a:spcPct val="0"/>
        </a:spcBef>
        <a:spcAft>
          <a:spcPct val="0"/>
        </a:spcAft>
        <a:defRPr sz="4400">
          <a:solidFill>
            <a:schemeClr val="tx2"/>
          </a:solidFill>
          <a:latin typeface="+mj-lt"/>
          <a:ea typeface="+mj-ea"/>
          <a:cs typeface="+mj-cs"/>
        </a:defRPr>
      </a:lvl1pPr>
      <a:lvl2pPr algn="ctr" defTabSz="914320" rtl="0" eaLnBrk="0" fontAlgn="base" hangingPunct="0">
        <a:spcBef>
          <a:spcPct val="0"/>
        </a:spcBef>
        <a:spcAft>
          <a:spcPct val="0"/>
        </a:spcAft>
        <a:defRPr sz="4400">
          <a:solidFill>
            <a:schemeClr val="tx2"/>
          </a:solidFill>
          <a:latin typeface="Arial" charset="0"/>
        </a:defRPr>
      </a:lvl2pPr>
      <a:lvl3pPr algn="ctr" defTabSz="914320" rtl="0" eaLnBrk="0" fontAlgn="base" hangingPunct="0">
        <a:spcBef>
          <a:spcPct val="0"/>
        </a:spcBef>
        <a:spcAft>
          <a:spcPct val="0"/>
        </a:spcAft>
        <a:defRPr sz="4400">
          <a:solidFill>
            <a:schemeClr val="tx2"/>
          </a:solidFill>
          <a:latin typeface="Arial" charset="0"/>
        </a:defRPr>
      </a:lvl3pPr>
      <a:lvl4pPr algn="ctr" defTabSz="914320" rtl="0" eaLnBrk="0" fontAlgn="base" hangingPunct="0">
        <a:spcBef>
          <a:spcPct val="0"/>
        </a:spcBef>
        <a:spcAft>
          <a:spcPct val="0"/>
        </a:spcAft>
        <a:defRPr sz="4400">
          <a:solidFill>
            <a:schemeClr val="tx2"/>
          </a:solidFill>
          <a:latin typeface="Arial" charset="0"/>
        </a:defRPr>
      </a:lvl4pPr>
      <a:lvl5pPr algn="ctr" defTabSz="914320" rtl="0" eaLnBrk="0" fontAlgn="base" hangingPunct="0">
        <a:spcBef>
          <a:spcPct val="0"/>
        </a:spcBef>
        <a:spcAft>
          <a:spcPct val="0"/>
        </a:spcAft>
        <a:defRPr sz="4400">
          <a:solidFill>
            <a:schemeClr val="tx2"/>
          </a:solidFill>
          <a:latin typeface="Arial" charset="0"/>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p:titleStyle>
    <p:bodyStyle>
      <a:lvl1pPr marL="342911" indent="-342911" algn="l" defTabSz="914320" rtl="0" eaLnBrk="0" fontAlgn="base" hangingPunct="0">
        <a:spcBef>
          <a:spcPct val="20000"/>
        </a:spcBef>
        <a:spcAft>
          <a:spcPct val="0"/>
        </a:spcAft>
        <a:buChar char="•"/>
        <a:defRPr sz="3200">
          <a:solidFill>
            <a:schemeClr val="tx1"/>
          </a:solidFill>
          <a:latin typeface="+mn-lt"/>
          <a:ea typeface="+mn-ea"/>
          <a:cs typeface="+mn-cs"/>
        </a:defRPr>
      </a:lvl1pPr>
      <a:lvl2pPr marL="742699" indent="-285704" algn="l" defTabSz="914320" rtl="0" eaLnBrk="0" fontAlgn="base" hangingPunct="0">
        <a:spcBef>
          <a:spcPct val="20000"/>
        </a:spcBef>
        <a:spcAft>
          <a:spcPct val="0"/>
        </a:spcAft>
        <a:buChar char="–"/>
        <a:defRPr sz="2800">
          <a:solidFill>
            <a:schemeClr val="tx1"/>
          </a:solidFill>
          <a:latin typeface="+mn-lt"/>
        </a:defRPr>
      </a:lvl2pPr>
      <a:lvl3pPr marL="1142817" indent="-228497" algn="l" defTabSz="914320" rtl="0" eaLnBrk="0" fontAlgn="base" hangingPunct="0">
        <a:spcBef>
          <a:spcPct val="20000"/>
        </a:spcBef>
        <a:spcAft>
          <a:spcPct val="0"/>
        </a:spcAft>
        <a:buChar char="•"/>
        <a:defRPr sz="2400">
          <a:solidFill>
            <a:schemeClr val="tx1"/>
          </a:solidFill>
          <a:latin typeface="+mn-lt"/>
        </a:defRPr>
      </a:lvl3pPr>
      <a:lvl4pPr marL="1599812" indent="-228497" algn="l" defTabSz="914320" rtl="0" eaLnBrk="0" fontAlgn="base" hangingPunct="0">
        <a:spcBef>
          <a:spcPct val="20000"/>
        </a:spcBef>
        <a:spcAft>
          <a:spcPct val="0"/>
        </a:spcAft>
        <a:buChar char="–"/>
        <a:defRPr sz="2000">
          <a:solidFill>
            <a:schemeClr val="tx1"/>
          </a:solidFill>
          <a:latin typeface="+mn-lt"/>
        </a:defRPr>
      </a:lvl4pPr>
      <a:lvl5pPr marL="2057137" indent="-228497" algn="l" defTabSz="914320" rtl="0" eaLnBrk="0" fontAlgn="base" hangingPunct="0">
        <a:spcBef>
          <a:spcPct val="20000"/>
        </a:spcBef>
        <a:spcAft>
          <a:spcPct val="0"/>
        </a:spcAft>
        <a:buChar char="»"/>
        <a:defRPr sz="2000">
          <a:solidFill>
            <a:schemeClr val="tx1"/>
          </a:solidFill>
          <a:latin typeface="+mn-lt"/>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p:bodyStyle>
    <p:otherStyle>
      <a:defPPr>
        <a:defRPr lang="en-US"/>
      </a:defPPr>
      <a:lvl1pPr marL="0" algn="l" defTabSz="190470" rtl="0" eaLnBrk="1" latinLnBrk="0" hangingPunct="1">
        <a:defRPr sz="400" kern="1200">
          <a:solidFill>
            <a:schemeClr val="tx1"/>
          </a:solidFill>
          <a:latin typeface="+mn-lt"/>
          <a:ea typeface="+mn-ea"/>
          <a:cs typeface="+mn-cs"/>
        </a:defRPr>
      </a:lvl1pPr>
      <a:lvl2pPr marL="95235" algn="l" defTabSz="190470" rtl="0" eaLnBrk="1" latinLnBrk="0" hangingPunct="1">
        <a:defRPr sz="400" kern="1200">
          <a:solidFill>
            <a:schemeClr val="tx1"/>
          </a:solidFill>
          <a:latin typeface="+mn-lt"/>
          <a:ea typeface="+mn-ea"/>
          <a:cs typeface="+mn-cs"/>
        </a:defRPr>
      </a:lvl2pPr>
      <a:lvl3pPr marL="190470" algn="l" defTabSz="190470" rtl="0" eaLnBrk="1" latinLnBrk="0" hangingPunct="1">
        <a:defRPr sz="400" kern="1200">
          <a:solidFill>
            <a:schemeClr val="tx1"/>
          </a:solidFill>
          <a:latin typeface="+mn-lt"/>
          <a:ea typeface="+mn-ea"/>
          <a:cs typeface="+mn-cs"/>
        </a:defRPr>
      </a:lvl3pPr>
      <a:lvl4pPr marL="285704" algn="l" defTabSz="190470" rtl="0" eaLnBrk="1" latinLnBrk="0" hangingPunct="1">
        <a:defRPr sz="400" kern="1200">
          <a:solidFill>
            <a:schemeClr val="tx1"/>
          </a:solidFill>
          <a:latin typeface="+mn-lt"/>
          <a:ea typeface="+mn-ea"/>
          <a:cs typeface="+mn-cs"/>
        </a:defRPr>
      </a:lvl4pPr>
      <a:lvl5pPr marL="380939" algn="l" defTabSz="190470" rtl="0" eaLnBrk="1" latinLnBrk="0" hangingPunct="1">
        <a:defRPr sz="400" kern="1200">
          <a:solidFill>
            <a:schemeClr val="tx1"/>
          </a:solidFill>
          <a:latin typeface="+mn-lt"/>
          <a:ea typeface="+mn-ea"/>
          <a:cs typeface="+mn-cs"/>
        </a:defRPr>
      </a:lvl5pPr>
      <a:lvl6pPr marL="476174" algn="l" defTabSz="190470" rtl="0" eaLnBrk="1" latinLnBrk="0" hangingPunct="1">
        <a:defRPr sz="400" kern="1200">
          <a:solidFill>
            <a:schemeClr val="tx1"/>
          </a:solidFill>
          <a:latin typeface="+mn-lt"/>
          <a:ea typeface="+mn-ea"/>
          <a:cs typeface="+mn-cs"/>
        </a:defRPr>
      </a:lvl6pPr>
      <a:lvl7pPr marL="571409" algn="l" defTabSz="190470" rtl="0" eaLnBrk="1" latinLnBrk="0" hangingPunct="1">
        <a:defRPr sz="400" kern="1200">
          <a:solidFill>
            <a:schemeClr val="tx1"/>
          </a:solidFill>
          <a:latin typeface="+mn-lt"/>
          <a:ea typeface="+mn-ea"/>
          <a:cs typeface="+mn-cs"/>
        </a:defRPr>
      </a:lvl7pPr>
      <a:lvl8pPr marL="666643" algn="l" defTabSz="190470" rtl="0" eaLnBrk="1" latinLnBrk="0" hangingPunct="1">
        <a:defRPr sz="400" kern="1200">
          <a:solidFill>
            <a:schemeClr val="tx1"/>
          </a:solidFill>
          <a:latin typeface="+mn-lt"/>
          <a:ea typeface="+mn-ea"/>
          <a:cs typeface="+mn-cs"/>
        </a:defRPr>
      </a:lvl8pPr>
      <a:lvl9pPr marL="761878" algn="l" defTabSz="190470" rtl="0" eaLnBrk="1" latinLnBrk="0" hangingPunct="1">
        <a:defRPr sz="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0"/>
          <p:cNvSpPr>
            <a:spLocks noChangeArrowheads="1"/>
          </p:cNvSpPr>
          <p:nvPr/>
        </p:nvSpPr>
        <p:spPr bwMode="auto">
          <a:xfrm>
            <a:off x="6858000" y="1066800"/>
            <a:ext cx="2286000" cy="5791200"/>
          </a:xfrm>
          <a:prstGeom prst="roundRect">
            <a:avLst>
              <a:gd name="adj" fmla="val 7000"/>
            </a:avLst>
          </a:prstGeom>
          <a:solidFill>
            <a:srgbClr val="CDE1FF"/>
          </a:solidFill>
          <a:ln w="9525">
            <a:solidFill>
              <a:schemeClr val="tx1"/>
            </a:solidFill>
            <a:round/>
            <a:headEnd/>
            <a:tailEnd/>
          </a:ln>
        </p:spPr>
        <p:txBody>
          <a:bodyPr wrap="none" lIns="19044" tIns="9521" rIns="19044" bIns="9521" anchor="ctr"/>
          <a:lstStyle/>
          <a:p>
            <a:r>
              <a:rPr lang="en-US" sz="600" dirty="0" smtClean="0">
                <a:latin typeface="Times New Roman"/>
                <a:ea typeface="Times New Roman"/>
              </a:rPr>
              <a:t> </a:t>
            </a:r>
            <a:endParaRPr lang="en-US" sz="600" dirty="0"/>
          </a:p>
        </p:txBody>
      </p:sp>
      <p:pic>
        <p:nvPicPr>
          <p:cNvPr id="3075" name="Picture 28" descr="D:\Brads Study\Photos\HPIM2182.JPG"/>
          <p:cNvPicPr>
            <a:picLocks noChangeAspect="1" noChangeArrowheads="1"/>
          </p:cNvPicPr>
          <p:nvPr/>
        </p:nvPicPr>
        <p:blipFill>
          <a:blip r:embed="rId3" cstate="print"/>
          <a:srcRect/>
          <a:stretch>
            <a:fillRect/>
          </a:stretch>
        </p:blipFill>
        <p:spPr bwMode="auto">
          <a:xfrm>
            <a:off x="727604" y="3238500"/>
            <a:ext cx="1016000" cy="762000"/>
          </a:xfrm>
          <a:prstGeom prst="rect">
            <a:avLst/>
          </a:prstGeom>
          <a:noFill/>
          <a:ln w="9525">
            <a:noFill/>
            <a:miter lim="800000"/>
            <a:headEnd/>
            <a:tailEnd/>
          </a:ln>
        </p:spPr>
      </p:pic>
      <p:pic>
        <p:nvPicPr>
          <p:cNvPr id="3076" name="Picture 32" descr="D:\Brads Study\Photos\HPIM2177.JPG"/>
          <p:cNvPicPr>
            <a:picLocks noChangeAspect="1" noChangeArrowheads="1"/>
          </p:cNvPicPr>
          <p:nvPr/>
        </p:nvPicPr>
        <p:blipFill>
          <a:blip r:embed="rId4" cstate="print"/>
          <a:srcRect/>
          <a:stretch>
            <a:fillRect/>
          </a:stretch>
        </p:blipFill>
        <p:spPr bwMode="auto">
          <a:xfrm>
            <a:off x="722313" y="3238500"/>
            <a:ext cx="1037167" cy="777875"/>
          </a:xfrm>
          <a:prstGeom prst="rect">
            <a:avLst/>
          </a:prstGeom>
          <a:noFill/>
          <a:ln w="9525">
            <a:noFill/>
            <a:miter lim="800000"/>
            <a:headEnd/>
            <a:tailEnd/>
          </a:ln>
        </p:spPr>
      </p:pic>
      <p:pic>
        <p:nvPicPr>
          <p:cNvPr id="3077" name="Picture 27" descr="D:\Brads Study\Photos\HPIM2181.JPG"/>
          <p:cNvPicPr>
            <a:picLocks noChangeAspect="1" noChangeArrowheads="1"/>
          </p:cNvPicPr>
          <p:nvPr/>
        </p:nvPicPr>
        <p:blipFill>
          <a:blip r:embed="rId5" cstate="print"/>
          <a:srcRect/>
          <a:stretch>
            <a:fillRect/>
          </a:stretch>
        </p:blipFill>
        <p:spPr bwMode="auto">
          <a:xfrm>
            <a:off x="732897" y="3230564"/>
            <a:ext cx="1037167" cy="777875"/>
          </a:xfrm>
          <a:prstGeom prst="rect">
            <a:avLst/>
          </a:prstGeom>
          <a:noFill/>
          <a:ln w="9525">
            <a:noFill/>
            <a:miter lim="800000"/>
            <a:headEnd/>
            <a:tailEnd/>
          </a:ln>
        </p:spPr>
      </p:pic>
      <p:sp>
        <p:nvSpPr>
          <p:cNvPr id="3078" name="AutoShape 30"/>
          <p:cNvSpPr>
            <a:spLocks noChangeArrowheads="1"/>
          </p:cNvSpPr>
          <p:nvPr/>
        </p:nvSpPr>
        <p:spPr bwMode="auto">
          <a:xfrm>
            <a:off x="0" y="1066800"/>
            <a:ext cx="2286000" cy="5791200"/>
          </a:xfrm>
          <a:prstGeom prst="roundRect">
            <a:avLst>
              <a:gd name="adj" fmla="val 7000"/>
            </a:avLst>
          </a:prstGeom>
          <a:solidFill>
            <a:srgbClr val="CDE1FF"/>
          </a:solidFill>
          <a:ln w="9525">
            <a:solidFill>
              <a:schemeClr val="tx1"/>
            </a:solidFill>
            <a:round/>
            <a:headEnd/>
            <a:tailEnd/>
          </a:ln>
        </p:spPr>
        <p:txBody>
          <a:bodyPr wrap="none" lIns="19044" tIns="9521" rIns="19044" bIns="9521" anchor="ctr"/>
          <a:lstStyle/>
          <a:p>
            <a:pPr lvl="0"/>
            <a:endParaRPr lang="en-US" sz="600" b="1" dirty="0" smtClean="0">
              <a:solidFill>
                <a:srgbClr val="000000"/>
              </a:solidFill>
            </a:endParaRPr>
          </a:p>
          <a:p>
            <a:pPr lvl="0"/>
            <a:endParaRPr lang="en-US" sz="600" b="1" dirty="0">
              <a:solidFill>
                <a:srgbClr val="000000"/>
              </a:solidFill>
            </a:endParaRPr>
          </a:p>
          <a:p>
            <a:pPr lvl="0"/>
            <a:endParaRPr lang="en-US" sz="600" b="1" dirty="0" smtClean="0">
              <a:solidFill>
                <a:srgbClr val="000000"/>
              </a:solidFill>
            </a:endParaRPr>
          </a:p>
          <a:p>
            <a:pPr lvl="0"/>
            <a:endParaRPr lang="en-US" sz="600" b="1" dirty="0">
              <a:solidFill>
                <a:srgbClr val="000000"/>
              </a:solidFill>
            </a:endParaRPr>
          </a:p>
          <a:p>
            <a:pPr lvl="0"/>
            <a:endParaRPr lang="en-US" sz="600" b="1" dirty="0" smtClean="0">
              <a:solidFill>
                <a:srgbClr val="000000"/>
              </a:solidFill>
            </a:endParaRPr>
          </a:p>
          <a:p>
            <a:pPr lvl="0"/>
            <a:endParaRPr lang="en-US" sz="600" b="1" dirty="0">
              <a:solidFill>
                <a:srgbClr val="000000"/>
              </a:solidFill>
            </a:endParaRPr>
          </a:p>
          <a:p>
            <a:pPr lvl="0"/>
            <a:endParaRPr lang="en-US" sz="600" b="1" dirty="0" smtClean="0">
              <a:solidFill>
                <a:srgbClr val="000000"/>
              </a:solidFill>
            </a:endParaRPr>
          </a:p>
          <a:p>
            <a:pPr lvl="0"/>
            <a:endParaRPr lang="en-US" sz="600" b="1" dirty="0">
              <a:solidFill>
                <a:srgbClr val="000000"/>
              </a:solidFill>
            </a:endParaRPr>
          </a:p>
          <a:p>
            <a:pPr lvl="0"/>
            <a:endParaRPr lang="en-US" sz="600" b="1" dirty="0" smtClean="0">
              <a:solidFill>
                <a:srgbClr val="000000"/>
              </a:solidFill>
            </a:endParaRPr>
          </a:p>
          <a:p>
            <a:pPr lvl="0"/>
            <a:endParaRPr lang="en-US" sz="600" b="1" dirty="0">
              <a:solidFill>
                <a:srgbClr val="000000"/>
              </a:solidFill>
            </a:endParaRPr>
          </a:p>
          <a:p>
            <a:pPr lvl="0"/>
            <a:endParaRPr lang="en-US" sz="600" b="1" dirty="0" smtClean="0">
              <a:solidFill>
                <a:srgbClr val="000000"/>
              </a:solidFill>
            </a:endParaRPr>
          </a:p>
          <a:p>
            <a:pPr lvl="0"/>
            <a:endParaRPr lang="en-US" sz="600" b="1" dirty="0">
              <a:solidFill>
                <a:srgbClr val="000000"/>
              </a:solidFill>
            </a:endParaRPr>
          </a:p>
          <a:p>
            <a:pPr lvl="0"/>
            <a:endParaRPr lang="en-US" sz="600" b="1" dirty="0" smtClean="0">
              <a:solidFill>
                <a:srgbClr val="000000"/>
              </a:solidFill>
            </a:endParaRPr>
          </a:p>
          <a:p>
            <a:pPr lvl="0"/>
            <a:endParaRPr lang="en-US" sz="600" b="1" dirty="0">
              <a:solidFill>
                <a:srgbClr val="000000"/>
              </a:solidFill>
            </a:endParaRPr>
          </a:p>
          <a:p>
            <a:pPr lvl="0"/>
            <a:endParaRPr lang="en-US" sz="600" b="1" dirty="0" smtClean="0">
              <a:solidFill>
                <a:srgbClr val="000000"/>
              </a:solidFill>
            </a:endParaRPr>
          </a:p>
          <a:p>
            <a:pPr lvl="0"/>
            <a:endParaRPr lang="en-US" sz="600" b="1" dirty="0">
              <a:solidFill>
                <a:srgbClr val="000000"/>
              </a:solidFill>
            </a:endParaRPr>
          </a:p>
          <a:p>
            <a:pPr lvl="0"/>
            <a:endParaRPr lang="en-US" sz="600" b="1" dirty="0" smtClean="0">
              <a:solidFill>
                <a:srgbClr val="000000"/>
              </a:solidFill>
            </a:endParaRPr>
          </a:p>
          <a:p>
            <a:pPr lvl="0"/>
            <a:endParaRPr lang="en-US" sz="600" b="1" dirty="0">
              <a:solidFill>
                <a:srgbClr val="000000"/>
              </a:solidFill>
            </a:endParaRPr>
          </a:p>
          <a:p>
            <a:pPr lvl="0"/>
            <a:endParaRPr lang="en-US" sz="600" b="1" dirty="0" smtClean="0">
              <a:solidFill>
                <a:srgbClr val="000000"/>
              </a:solidFill>
            </a:endParaRPr>
          </a:p>
          <a:p>
            <a:pPr lvl="0"/>
            <a:endParaRPr lang="en-US" sz="600" b="1" dirty="0">
              <a:solidFill>
                <a:srgbClr val="000000"/>
              </a:solidFill>
            </a:endParaRPr>
          </a:p>
          <a:p>
            <a:pPr lvl="0"/>
            <a:endParaRPr lang="en-US" sz="600" b="1" dirty="0" smtClean="0">
              <a:solidFill>
                <a:srgbClr val="000000"/>
              </a:solidFill>
            </a:endParaRPr>
          </a:p>
          <a:p>
            <a:pPr lvl="0"/>
            <a:endParaRPr lang="en-US" sz="600" b="1" dirty="0">
              <a:solidFill>
                <a:srgbClr val="000000"/>
              </a:solidFill>
            </a:endParaRPr>
          </a:p>
          <a:p>
            <a:pPr lvl="0"/>
            <a:endParaRPr lang="en-US" sz="600" b="1" dirty="0" smtClean="0">
              <a:solidFill>
                <a:srgbClr val="000000"/>
              </a:solidFill>
            </a:endParaRPr>
          </a:p>
          <a:p>
            <a:pPr lvl="0"/>
            <a:endParaRPr lang="en-US" sz="600" b="1" dirty="0">
              <a:solidFill>
                <a:srgbClr val="000000"/>
              </a:solidFill>
            </a:endParaRPr>
          </a:p>
          <a:p>
            <a:pPr lvl="0"/>
            <a:r>
              <a:rPr lang="en-US" sz="800" b="1" dirty="0" smtClean="0">
                <a:solidFill>
                  <a:srgbClr val="000000"/>
                </a:solidFill>
              </a:rPr>
              <a:t>    </a:t>
            </a:r>
          </a:p>
          <a:p>
            <a:pPr lvl="0"/>
            <a:r>
              <a:rPr lang="en-US" sz="800" b="1" dirty="0" smtClean="0">
                <a:solidFill>
                  <a:srgbClr val="000000"/>
                </a:solidFill>
              </a:rPr>
              <a:t>  </a:t>
            </a:r>
            <a:endParaRPr lang="en-US" sz="600" dirty="0">
              <a:solidFill>
                <a:srgbClr val="000000"/>
              </a:solidFill>
            </a:endParaRPr>
          </a:p>
        </p:txBody>
      </p:sp>
      <p:sp>
        <p:nvSpPr>
          <p:cNvPr id="3079" name="AutoShape 29"/>
          <p:cNvSpPr>
            <a:spLocks noChangeArrowheads="1"/>
          </p:cNvSpPr>
          <p:nvPr/>
        </p:nvSpPr>
        <p:spPr bwMode="auto">
          <a:xfrm>
            <a:off x="2286000" y="1066800"/>
            <a:ext cx="4572000" cy="5791200"/>
          </a:xfrm>
          <a:prstGeom prst="roundRect">
            <a:avLst>
              <a:gd name="adj" fmla="val 7000"/>
            </a:avLst>
          </a:prstGeom>
          <a:solidFill>
            <a:srgbClr val="CDE1FF"/>
          </a:solidFill>
          <a:ln w="9525">
            <a:solidFill>
              <a:schemeClr val="tx1"/>
            </a:solidFill>
            <a:round/>
            <a:headEnd/>
            <a:tailEnd/>
          </a:ln>
        </p:spPr>
        <p:txBody>
          <a:bodyPr wrap="none" lIns="19044" tIns="9521" rIns="19044" bIns="9521" anchor="ctr"/>
          <a:lstStyle/>
          <a:p>
            <a:pPr lvl="0"/>
            <a:endParaRPr lang="en-US" sz="500" dirty="0">
              <a:solidFill>
                <a:srgbClr val="000000"/>
              </a:solidFill>
            </a:endParaRPr>
          </a:p>
        </p:txBody>
      </p:sp>
      <p:sp>
        <p:nvSpPr>
          <p:cNvPr id="3081" name="AutoShape 13"/>
          <p:cNvSpPr>
            <a:spLocks noChangeArrowheads="1"/>
          </p:cNvSpPr>
          <p:nvPr/>
        </p:nvSpPr>
        <p:spPr bwMode="auto">
          <a:xfrm>
            <a:off x="0" y="0"/>
            <a:ext cx="9144000" cy="1095375"/>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p:spPr>
        <p:txBody>
          <a:bodyPr wrap="none" lIns="19044" tIns="9521" rIns="19044" bIns="9521" anchor="ctr"/>
          <a:lstStyle/>
          <a:p>
            <a:pPr defTabSz="914174"/>
            <a:endParaRPr lang="en-US" dirty="0">
              <a:solidFill>
                <a:schemeClr val="bg1"/>
              </a:solidFill>
            </a:endParaRPr>
          </a:p>
        </p:txBody>
      </p:sp>
      <p:sp>
        <p:nvSpPr>
          <p:cNvPr id="3082" name="Text Box 14"/>
          <p:cNvSpPr txBox="1">
            <a:spLocks noChangeArrowheads="1"/>
          </p:cNvSpPr>
          <p:nvPr/>
        </p:nvSpPr>
        <p:spPr bwMode="auto">
          <a:xfrm>
            <a:off x="990600" y="127000"/>
            <a:ext cx="7780339" cy="634781"/>
          </a:xfrm>
          <a:prstGeom prst="rect">
            <a:avLst/>
          </a:prstGeom>
          <a:noFill/>
          <a:ln w="9525">
            <a:noFill/>
            <a:miter lim="800000"/>
            <a:headEnd/>
            <a:tailEnd/>
          </a:ln>
        </p:spPr>
        <p:txBody>
          <a:bodyPr wrap="square" lIns="19044" tIns="9521" rIns="19044" bIns="9521">
            <a:spAutoFit/>
          </a:bodyPr>
          <a:lstStyle/>
          <a:p>
            <a:pPr defTabSz="914174">
              <a:spcBef>
                <a:spcPct val="50000"/>
              </a:spcBef>
            </a:pPr>
            <a:r>
              <a:rPr lang="en-US" sz="2000" b="1" dirty="0"/>
              <a:t> </a:t>
            </a:r>
            <a:r>
              <a:rPr lang="en-US" sz="2000" b="1" dirty="0" smtClean="0"/>
              <a:t> Hydrogeologic </a:t>
            </a:r>
            <a:r>
              <a:rPr lang="en-US" sz="2000" b="1" dirty="0"/>
              <a:t>Investigations of the Silver Lake Wetland</a:t>
            </a:r>
          </a:p>
          <a:p>
            <a:pPr defTabSz="914174"/>
            <a:endParaRPr lang="en-US" sz="2000" dirty="0"/>
          </a:p>
        </p:txBody>
      </p:sp>
      <p:sp>
        <p:nvSpPr>
          <p:cNvPr id="3083" name="Text Box 27"/>
          <p:cNvSpPr txBox="1">
            <a:spLocks noChangeArrowheads="1"/>
          </p:cNvSpPr>
          <p:nvPr/>
        </p:nvSpPr>
        <p:spPr bwMode="auto">
          <a:xfrm>
            <a:off x="7010401" y="5943600"/>
            <a:ext cx="1797580" cy="192484"/>
          </a:xfrm>
          <a:prstGeom prst="rect">
            <a:avLst/>
          </a:prstGeom>
          <a:noFill/>
          <a:ln w="9525">
            <a:noFill/>
            <a:miter lim="800000"/>
            <a:headEnd/>
            <a:tailEnd/>
          </a:ln>
        </p:spPr>
        <p:txBody>
          <a:bodyPr wrap="square" lIns="19044" tIns="9521" rIns="19044" bIns="9521">
            <a:spAutoFit/>
          </a:bodyPr>
          <a:lstStyle/>
          <a:p>
            <a:pPr defTabSz="914174">
              <a:spcBef>
                <a:spcPct val="50000"/>
              </a:spcBef>
            </a:pPr>
            <a:r>
              <a:rPr lang="en-US" sz="1100" b="1" dirty="0" smtClean="0"/>
              <a:t>References</a:t>
            </a:r>
            <a:endParaRPr lang="en-US" sz="1100" b="1" dirty="0"/>
          </a:p>
        </p:txBody>
      </p:sp>
      <p:sp>
        <p:nvSpPr>
          <p:cNvPr id="3084" name="Text Box 38"/>
          <p:cNvSpPr txBox="1">
            <a:spLocks noChangeArrowheads="1"/>
          </p:cNvSpPr>
          <p:nvPr/>
        </p:nvSpPr>
        <p:spPr bwMode="auto">
          <a:xfrm>
            <a:off x="6975078" y="6154127"/>
            <a:ext cx="1913930" cy="551473"/>
          </a:xfrm>
          <a:prstGeom prst="rect">
            <a:avLst/>
          </a:prstGeom>
          <a:noFill/>
          <a:ln w="57150" cmpd="thinThick">
            <a:noFill/>
            <a:miter lim="800000"/>
            <a:headEnd/>
            <a:tailEnd/>
          </a:ln>
        </p:spPr>
        <p:txBody>
          <a:bodyPr lIns="12740" tIns="6370" rIns="12740" bIns="6370">
            <a:spAutoFit/>
          </a:bodyPr>
          <a:lstStyle/>
          <a:p>
            <a:pPr indent="-95220"/>
            <a:r>
              <a:rPr lang="en-US" sz="400" dirty="0"/>
              <a:t>Rich Bendula, Chris </a:t>
            </a:r>
            <a:r>
              <a:rPr lang="en-US" sz="400" dirty="0" err="1"/>
              <a:t>Khourey</a:t>
            </a:r>
            <a:r>
              <a:rPr lang="en-US" sz="400" dirty="0"/>
              <a:t>. "Arsenic: Its Occurrence in Water Wells in Ohio." </a:t>
            </a:r>
            <a:r>
              <a:rPr lang="en-US" sz="400" u="sng" dirty="0"/>
              <a:t>Drinking and Ground </a:t>
            </a:r>
            <a:r>
              <a:rPr lang="en-US" sz="400" u="sng" dirty="0" smtClean="0"/>
              <a:t>Water </a:t>
            </a:r>
            <a:r>
              <a:rPr lang="en-US" sz="400" u="sng" dirty="0"/>
              <a:t>News</a:t>
            </a:r>
            <a:r>
              <a:rPr lang="en-US" sz="400" dirty="0"/>
              <a:t> Spring 1998: 1.</a:t>
            </a:r>
          </a:p>
          <a:p>
            <a:pPr indent="-95220"/>
            <a:r>
              <a:rPr lang="en-US" sz="400" dirty="0"/>
              <a:t> </a:t>
            </a:r>
          </a:p>
          <a:p>
            <a:pPr indent="-95220"/>
            <a:r>
              <a:rPr lang="en-US" sz="400" u="sng" dirty="0"/>
              <a:t>Chemistry Daily.</a:t>
            </a:r>
            <a:r>
              <a:rPr lang="en-US" sz="400" dirty="0"/>
              <a:t> 2010. 20 December 2010 &lt;http:/www.Chemistrydaily.com&gt;.</a:t>
            </a:r>
          </a:p>
          <a:p>
            <a:pPr indent="-95220"/>
            <a:r>
              <a:rPr lang="en-US" sz="400" dirty="0"/>
              <a:t> </a:t>
            </a:r>
          </a:p>
          <a:p>
            <a:pPr indent="-95220"/>
            <a:r>
              <a:rPr lang="en-US" sz="400" dirty="0"/>
              <a:t>Miriam Reinhardt, Beat Muller, Rene </a:t>
            </a:r>
            <a:r>
              <a:rPr lang="en-US" sz="400" dirty="0" err="1"/>
              <a:t>Gachter</a:t>
            </a:r>
            <a:r>
              <a:rPr lang="en-US" sz="400" dirty="0"/>
              <a:t>, Bernard </a:t>
            </a:r>
            <a:r>
              <a:rPr lang="en-US" sz="400" dirty="0" err="1"/>
              <a:t>Wehrli</a:t>
            </a:r>
            <a:r>
              <a:rPr lang="en-US" sz="400" dirty="0"/>
              <a:t>. "Nitrogen Removal in a Small </a:t>
            </a:r>
            <a:r>
              <a:rPr lang="en-US" sz="400" dirty="0" smtClean="0"/>
              <a:t>Constructed </a:t>
            </a:r>
            <a:r>
              <a:rPr lang="en-US" sz="400" dirty="0"/>
              <a:t>Wetland." </a:t>
            </a:r>
            <a:r>
              <a:rPr lang="en-US" sz="400" u="sng" dirty="0"/>
              <a:t>Environmental Science Technology</a:t>
            </a:r>
            <a:r>
              <a:rPr lang="en-US" sz="400" dirty="0"/>
              <a:t> (2006): 3313-3319.</a:t>
            </a:r>
          </a:p>
          <a:p>
            <a:pPr indent="-95220"/>
            <a:r>
              <a:rPr lang="en-US" sz="300" dirty="0"/>
              <a:t> </a:t>
            </a:r>
            <a:endParaRPr lang="en-US" sz="600" b="1" dirty="0">
              <a:latin typeface="Times New Roman" pitchFamily="18" charset="0"/>
            </a:endParaRPr>
          </a:p>
        </p:txBody>
      </p:sp>
      <p:sp>
        <p:nvSpPr>
          <p:cNvPr id="3085" name="Text Box 42"/>
          <p:cNvSpPr txBox="1">
            <a:spLocks noChangeArrowheads="1"/>
          </p:cNvSpPr>
          <p:nvPr/>
        </p:nvSpPr>
        <p:spPr bwMode="auto">
          <a:xfrm>
            <a:off x="166689" y="1143000"/>
            <a:ext cx="2047875" cy="296227"/>
          </a:xfrm>
          <a:prstGeom prst="rect">
            <a:avLst/>
          </a:prstGeom>
          <a:noFill/>
          <a:ln w="9525">
            <a:noFill/>
            <a:miter lim="800000"/>
            <a:headEnd/>
            <a:tailEnd/>
          </a:ln>
        </p:spPr>
        <p:txBody>
          <a:bodyPr wrap="square" lIns="19044" tIns="9521" rIns="19044" bIns="9521">
            <a:spAutoFit/>
          </a:bodyPr>
          <a:lstStyle/>
          <a:p>
            <a:pPr defTabSz="914174">
              <a:spcBef>
                <a:spcPct val="50000"/>
              </a:spcBef>
            </a:pPr>
            <a:r>
              <a:rPr lang="en-US" b="1" dirty="0" smtClean="0"/>
              <a:t>     </a:t>
            </a:r>
            <a:r>
              <a:rPr lang="en-US" sz="1500" b="1" dirty="0" smtClean="0"/>
              <a:t>Introduction</a:t>
            </a:r>
            <a:endParaRPr lang="en-US" sz="1500" b="1" dirty="0"/>
          </a:p>
        </p:txBody>
      </p:sp>
      <p:pic>
        <p:nvPicPr>
          <p:cNvPr id="3086" name="Picture 51" descr="http://udchicago.files.wordpress.com/2008/11/ud.jpg"/>
          <p:cNvPicPr>
            <a:picLocks noChangeAspect="1" noChangeArrowheads="1"/>
          </p:cNvPicPr>
          <p:nvPr/>
        </p:nvPicPr>
        <p:blipFill>
          <a:blip r:embed="rId6" cstate="print"/>
          <a:srcRect/>
          <a:stretch>
            <a:fillRect/>
          </a:stretch>
        </p:blipFill>
        <p:spPr bwMode="auto">
          <a:xfrm>
            <a:off x="305925" y="193147"/>
            <a:ext cx="708753" cy="703461"/>
          </a:xfrm>
          <a:prstGeom prst="rect">
            <a:avLst/>
          </a:prstGeom>
          <a:noFill/>
          <a:ln w="9525">
            <a:noFill/>
            <a:miter lim="800000"/>
            <a:headEnd/>
            <a:tailEnd/>
          </a:ln>
        </p:spPr>
      </p:pic>
      <p:pic>
        <p:nvPicPr>
          <p:cNvPr id="3087" name="Picture 51" descr="http://udchicago.files.wordpress.com/2008/11/ud.jpg"/>
          <p:cNvPicPr>
            <a:picLocks noChangeAspect="1" noChangeArrowheads="1"/>
          </p:cNvPicPr>
          <p:nvPr/>
        </p:nvPicPr>
        <p:blipFill>
          <a:blip r:embed="rId6" cstate="print"/>
          <a:srcRect/>
          <a:stretch>
            <a:fillRect/>
          </a:stretch>
        </p:blipFill>
        <p:spPr bwMode="auto">
          <a:xfrm>
            <a:off x="8138252" y="214644"/>
            <a:ext cx="708753" cy="703461"/>
          </a:xfrm>
          <a:prstGeom prst="rect">
            <a:avLst/>
          </a:prstGeom>
          <a:noFill/>
          <a:ln w="9525">
            <a:noFill/>
            <a:miter lim="800000"/>
            <a:headEnd/>
            <a:tailEnd/>
          </a:ln>
        </p:spPr>
      </p:pic>
      <p:pic>
        <p:nvPicPr>
          <p:cNvPr id="3088" name="Picture 33"/>
          <p:cNvPicPr>
            <a:picLocks noChangeAspect="1" noChangeArrowheads="1"/>
          </p:cNvPicPr>
          <p:nvPr/>
        </p:nvPicPr>
        <p:blipFill>
          <a:blip r:embed="rId7" cstate="print"/>
          <a:srcRect l="29762" t="18381" r="13333" b="13811"/>
          <a:stretch>
            <a:fillRect/>
          </a:stretch>
        </p:blipFill>
        <p:spPr bwMode="auto">
          <a:xfrm>
            <a:off x="2438400" y="4953000"/>
            <a:ext cx="1897063" cy="1412875"/>
          </a:xfrm>
          <a:prstGeom prst="rect">
            <a:avLst/>
          </a:prstGeom>
          <a:noFill/>
          <a:ln w="9525" algn="ctr">
            <a:noFill/>
            <a:miter lim="800000"/>
            <a:headEnd/>
            <a:tailEnd/>
          </a:ln>
        </p:spPr>
      </p:pic>
      <p:sp>
        <p:nvSpPr>
          <p:cNvPr id="3089" name="Text Box 10"/>
          <p:cNvSpPr txBox="1">
            <a:spLocks noChangeArrowheads="1"/>
          </p:cNvSpPr>
          <p:nvPr/>
        </p:nvSpPr>
        <p:spPr bwMode="auto">
          <a:xfrm>
            <a:off x="7010400" y="1143000"/>
            <a:ext cx="1828800" cy="250060"/>
          </a:xfrm>
          <a:prstGeom prst="rect">
            <a:avLst/>
          </a:prstGeom>
          <a:noFill/>
          <a:ln w="9525">
            <a:noFill/>
            <a:miter lim="800000"/>
            <a:headEnd/>
            <a:tailEnd/>
          </a:ln>
        </p:spPr>
        <p:txBody>
          <a:bodyPr wrap="square" lIns="19044" tIns="9521" rIns="19044" bIns="9521">
            <a:spAutoFit/>
          </a:bodyPr>
          <a:lstStyle/>
          <a:p>
            <a:pPr defTabSz="914174">
              <a:spcBef>
                <a:spcPct val="50000"/>
              </a:spcBef>
            </a:pPr>
            <a:r>
              <a:rPr lang="en-US" sz="1500" b="1" dirty="0" smtClean="0"/>
              <a:t>    Data </a:t>
            </a:r>
            <a:r>
              <a:rPr lang="en-US" sz="1500" b="1" dirty="0"/>
              <a:t>Evaluation</a:t>
            </a:r>
          </a:p>
        </p:txBody>
      </p:sp>
      <p:sp>
        <p:nvSpPr>
          <p:cNvPr id="3090" name="TextBox 38"/>
          <p:cNvSpPr txBox="1">
            <a:spLocks noChangeArrowheads="1"/>
          </p:cNvSpPr>
          <p:nvPr/>
        </p:nvSpPr>
        <p:spPr bwMode="auto">
          <a:xfrm>
            <a:off x="152401" y="1524000"/>
            <a:ext cx="1963606" cy="1865887"/>
          </a:xfrm>
          <a:prstGeom prst="rect">
            <a:avLst/>
          </a:prstGeom>
          <a:noFill/>
          <a:ln w="9525">
            <a:noFill/>
            <a:miter lim="800000"/>
            <a:headEnd/>
            <a:tailEnd/>
          </a:ln>
        </p:spPr>
        <p:txBody>
          <a:bodyPr wrap="square" lIns="19044" tIns="9521" rIns="19044" bIns="9521">
            <a:spAutoFit/>
          </a:bodyPr>
          <a:lstStyle/>
          <a:p>
            <a:pPr algn="l"/>
            <a:r>
              <a:rPr lang="en-US" sz="600" dirty="0"/>
              <a:t>A water quality study was conducted to determine the </a:t>
            </a:r>
            <a:r>
              <a:rPr lang="en-US" sz="600" dirty="0" smtClean="0"/>
              <a:t>quality </a:t>
            </a:r>
            <a:r>
              <a:rPr lang="en-US" sz="600" dirty="0"/>
              <a:t>of the surface and ground water flowing into and out of the Silver Lake </a:t>
            </a:r>
            <a:r>
              <a:rPr lang="en-US" sz="600" dirty="0" smtClean="0"/>
              <a:t>Wetland, </a:t>
            </a:r>
            <a:r>
              <a:rPr lang="en-US" sz="600" dirty="0"/>
              <a:t>located in western Miami County, Ohio. </a:t>
            </a:r>
            <a:r>
              <a:rPr lang="en-US" sz="600" dirty="0" smtClean="0"/>
              <a:t>The wetland </a:t>
            </a:r>
            <a:r>
              <a:rPr lang="en-US" sz="600" dirty="0"/>
              <a:t>is located on weathered glacial till and lacustrine deposits which overlie thick deposits of outwash sand and </a:t>
            </a:r>
            <a:r>
              <a:rPr lang="en-US" sz="600" dirty="0" smtClean="0"/>
              <a:t>gravel (Figure 1). </a:t>
            </a:r>
            <a:r>
              <a:rPr lang="en-US" sz="600" dirty="0"/>
              <a:t>The site was originally part of an extensive wetland area prior to being drained and extensively farmed. </a:t>
            </a:r>
            <a:endParaRPr lang="en-US" sz="600" dirty="0" smtClean="0"/>
          </a:p>
          <a:p>
            <a:pPr algn="l"/>
            <a:endParaRPr lang="en-US" sz="600" dirty="0"/>
          </a:p>
          <a:p>
            <a:pPr algn="l"/>
            <a:r>
              <a:rPr lang="en-US" sz="600" dirty="0"/>
              <a:t>To assess the water quality and functionality of the wetland, water samples were collected from seven shallow monitoring </a:t>
            </a:r>
            <a:r>
              <a:rPr lang="en-US" sz="600" dirty="0" smtClean="0"/>
              <a:t>wells which we installed, </a:t>
            </a:r>
            <a:r>
              <a:rPr lang="en-US" sz="600" dirty="0"/>
              <a:t>two streams </a:t>
            </a:r>
            <a:r>
              <a:rPr lang="en-US" sz="600" dirty="0" smtClean="0"/>
              <a:t>that </a:t>
            </a:r>
            <a:r>
              <a:rPr lang="en-US" sz="600" dirty="0"/>
              <a:t>flow into the </a:t>
            </a:r>
            <a:r>
              <a:rPr lang="en-US" sz="600" dirty="0" smtClean="0"/>
              <a:t>wetland, and </a:t>
            </a:r>
            <a:r>
              <a:rPr lang="en-US" sz="600" dirty="0"/>
              <a:t>from the discharge point of a pond at the end of the wetland </a:t>
            </a:r>
            <a:r>
              <a:rPr lang="en-US" sz="600" dirty="0" smtClean="0"/>
              <a:t>(Figure  2). </a:t>
            </a:r>
          </a:p>
          <a:p>
            <a:pPr algn="l"/>
            <a:r>
              <a:rPr lang="en-US" sz="600" dirty="0" smtClean="0"/>
              <a:t>Water samples from the wells were collected using a vacuum pump, while grab samples were taken of the surface water.  All sites were sampled four times during 2011, and analyzed for field parameters, in addition to nitrate, ammonia and phosphorus which were analyzed in the laboratory (Table 1).  </a:t>
            </a:r>
            <a:endParaRPr lang="en-US" sz="600" dirty="0"/>
          </a:p>
        </p:txBody>
      </p:sp>
      <p:sp>
        <p:nvSpPr>
          <p:cNvPr id="3094" name="Text Box 14"/>
          <p:cNvSpPr txBox="1">
            <a:spLocks noChangeArrowheads="1"/>
          </p:cNvSpPr>
          <p:nvPr/>
        </p:nvSpPr>
        <p:spPr bwMode="auto">
          <a:xfrm>
            <a:off x="1676400" y="510451"/>
            <a:ext cx="6019799" cy="434726"/>
          </a:xfrm>
          <a:prstGeom prst="rect">
            <a:avLst/>
          </a:prstGeom>
          <a:noFill/>
          <a:ln w="9525">
            <a:noFill/>
            <a:miter lim="800000"/>
            <a:headEnd/>
            <a:tailEnd/>
          </a:ln>
        </p:spPr>
        <p:txBody>
          <a:bodyPr wrap="square" lIns="19044" tIns="9521" rIns="19044" bIns="9521">
            <a:spAutoFit/>
          </a:bodyPr>
          <a:lstStyle/>
          <a:p>
            <a:pPr defTabSz="914174"/>
            <a:r>
              <a:rPr lang="en-US" sz="1500" b="1" dirty="0" smtClean="0"/>
              <a:t> Rich Bendula, Brad Hanson, Shayn Roeder and John Shiner </a:t>
            </a:r>
            <a:endParaRPr lang="en-US" sz="1500" b="1" dirty="0"/>
          </a:p>
          <a:p>
            <a:pPr defTabSz="914174"/>
            <a:r>
              <a:rPr lang="en-US" sz="1000" b="1" i="1" dirty="0" smtClean="0"/>
              <a:t>                                 </a:t>
            </a:r>
            <a:r>
              <a:rPr lang="en-US" sz="1200" b="1" i="1" dirty="0" smtClean="0"/>
              <a:t>University </a:t>
            </a:r>
            <a:r>
              <a:rPr lang="en-US" sz="1200" b="1" i="1" dirty="0"/>
              <a:t>of Dayton </a:t>
            </a:r>
            <a:r>
              <a:rPr lang="en-US" sz="1200" b="1" i="1" dirty="0" smtClean="0"/>
              <a:t>, Department of Geology</a:t>
            </a:r>
            <a:endParaRPr lang="en-US" sz="1200" dirty="0"/>
          </a:p>
        </p:txBody>
      </p:sp>
      <p:sp>
        <p:nvSpPr>
          <p:cNvPr id="3095" name="TextBox 32"/>
          <p:cNvSpPr txBox="1">
            <a:spLocks noChangeArrowheads="1"/>
          </p:cNvSpPr>
          <p:nvPr/>
        </p:nvSpPr>
        <p:spPr bwMode="auto">
          <a:xfrm>
            <a:off x="177331" y="6629400"/>
            <a:ext cx="2049548" cy="111561"/>
          </a:xfrm>
          <a:prstGeom prst="rect">
            <a:avLst/>
          </a:prstGeom>
          <a:noFill/>
          <a:ln w="9525" algn="ctr">
            <a:noFill/>
            <a:miter lim="800000"/>
            <a:headEnd/>
            <a:tailEnd/>
          </a:ln>
        </p:spPr>
        <p:txBody>
          <a:bodyPr wrap="square" lIns="19044" tIns="9521" rIns="19044" bIns="9521">
            <a:spAutoFit/>
          </a:bodyPr>
          <a:lstStyle/>
          <a:p>
            <a:r>
              <a:rPr lang="en-US" sz="600" b="1" dirty="0"/>
              <a:t>Figure 2: </a:t>
            </a:r>
            <a:r>
              <a:rPr lang="en-US" sz="600" dirty="0"/>
              <a:t>Site </a:t>
            </a:r>
            <a:r>
              <a:rPr lang="en-US" sz="600" dirty="0" smtClean="0"/>
              <a:t>map </a:t>
            </a:r>
            <a:endParaRPr lang="en-US" sz="600" dirty="0"/>
          </a:p>
        </p:txBody>
      </p:sp>
      <p:sp>
        <p:nvSpPr>
          <p:cNvPr id="3097" name="TextBox 38"/>
          <p:cNvSpPr txBox="1">
            <a:spLocks noChangeArrowheads="1"/>
          </p:cNvSpPr>
          <p:nvPr/>
        </p:nvSpPr>
        <p:spPr bwMode="auto">
          <a:xfrm>
            <a:off x="10250620" y="914797"/>
            <a:ext cx="1794867" cy="480893"/>
          </a:xfrm>
          <a:prstGeom prst="rect">
            <a:avLst/>
          </a:prstGeom>
          <a:noFill/>
          <a:ln w="9525">
            <a:noFill/>
            <a:miter lim="800000"/>
            <a:headEnd/>
            <a:tailEnd/>
          </a:ln>
        </p:spPr>
        <p:txBody>
          <a:bodyPr lIns="19044" tIns="9521" rIns="19044" bIns="9521">
            <a:spAutoFit/>
          </a:bodyPr>
          <a:lstStyle/>
          <a:p>
            <a:pPr algn="l"/>
            <a:r>
              <a:rPr lang="en-US" sz="600" dirty="0"/>
              <a:t>.</a:t>
            </a:r>
          </a:p>
          <a:p>
            <a:pPr algn="l"/>
            <a:endParaRPr lang="en-US" sz="600" dirty="0"/>
          </a:p>
          <a:p>
            <a:endParaRPr lang="en-US" dirty="0"/>
          </a:p>
        </p:txBody>
      </p:sp>
      <p:sp>
        <p:nvSpPr>
          <p:cNvPr id="3269" name="TextBox 32"/>
          <p:cNvSpPr txBox="1">
            <a:spLocks noChangeArrowheads="1"/>
          </p:cNvSpPr>
          <p:nvPr/>
        </p:nvSpPr>
        <p:spPr bwMode="auto">
          <a:xfrm>
            <a:off x="2438400" y="6409373"/>
            <a:ext cx="2057400" cy="388560"/>
          </a:xfrm>
          <a:prstGeom prst="rect">
            <a:avLst/>
          </a:prstGeom>
          <a:noFill/>
          <a:ln w="9525" algn="ctr">
            <a:noFill/>
            <a:miter lim="800000"/>
            <a:headEnd/>
            <a:tailEnd/>
          </a:ln>
        </p:spPr>
        <p:txBody>
          <a:bodyPr wrap="square" lIns="19044" tIns="9521" rIns="19044" bIns="9521">
            <a:spAutoFit/>
          </a:bodyPr>
          <a:lstStyle/>
          <a:p>
            <a:r>
              <a:rPr lang="en-US" sz="600" b="1" dirty="0"/>
              <a:t>Figure 3: </a:t>
            </a:r>
            <a:r>
              <a:rPr lang="en-US" sz="600" dirty="0" smtClean="0"/>
              <a:t>Site cross-section showing screened interval of wells.  Well Fr is screened in alluvial sand and has a positive ORP. Prepared by Bendula and Hanson, data from October, 2010.</a:t>
            </a:r>
            <a:endParaRPr lang="en-US" sz="800" dirty="0"/>
          </a:p>
        </p:txBody>
      </p:sp>
      <p:sp>
        <p:nvSpPr>
          <p:cNvPr id="3270" name="TextBox 32"/>
          <p:cNvSpPr txBox="1">
            <a:spLocks noChangeArrowheads="1"/>
          </p:cNvSpPr>
          <p:nvPr/>
        </p:nvSpPr>
        <p:spPr bwMode="auto">
          <a:xfrm>
            <a:off x="4648200" y="6400800"/>
            <a:ext cx="2057400" cy="388560"/>
          </a:xfrm>
          <a:prstGeom prst="rect">
            <a:avLst/>
          </a:prstGeom>
          <a:noFill/>
          <a:ln w="9525" algn="ctr">
            <a:noFill/>
            <a:miter lim="800000"/>
            <a:headEnd/>
            <a:tailEnd/>
          </a:ln>
        </p:spPr>
        <p:txBody>
          <a:bodyPr wrap="square" lIns="19044" tIns="9521" rIns="19044" bIns="9521">
            <a:spAutoFit/>
          </a:bodyPr>
          <a:lstStyle/>
          <a:p>
            <a:r>
              <a:rPr lang="en-US" sz="600" b="1" dirty="0"/>
              <a:t>Figure 4: </a:t>
            </a:r>
            <a:r>
              <a:rPr lang="en-US" sz="600" dirty="0" smtClean="0"/>
              <a:t>Well Lr initially had a positive value of ORP after recharge in the spring but became negative as biological activity increased and water flow into the wetland decreased.</a:t>
            </a:r>
            <a:endParaRPr lang="en-US" sz="800" dirty="0"/>
          </a:p>
        </p:txBody>
      </p:sp>
      <p:sp>
        <p:nvSpPr>
          <p:cNvPr id="3271" name="TextBox 40"/>
          <p:cNvSpPr txBox="1">
            <a:spLocks noChangeArrowheads="1"/>
          </p:cNvSpPr>
          <p:nvPr/>
        </p:nvSpPr>
        <p:spPr bwMode="auto">
          <a:xfrm>
            <a:off x="7010400" y="3733800"/>
            <a:ext cx="1747242" cy="480893"/>
          </a:xfrm>
          <a:prstGeom prst="rect">
            <a:avLst/>
          </a:prstGeom>
          <a:noFill/>
          <a:ln w="9525">
            <a:noFill/>
            <a:miter lim="800000"/>
            <a:headEnd/>
            <a:tailEnd/>
          </a:ln>
        </p:spPr>
        <p:txBody>
          <a:bodyPr wrap="square" lIns="19044" tIns="9521" rIns="19044" bIns="9521">
            <a:spAutoFit/>
          </a:bodyPr>
          <a:lstStyle/>
          <a:p>
            <a:endParaRPr lang="en-US" sz="600" dirty="0"/>
          </a:p>
          <a:p>
            <a:endParaRPr lang="en-US" sz="600" dirty="0"/>
          </a:p>
          <a:p>
            <a:endParaRPr lang="en-US" sz="600" dirty="0"/>
          </a:p>
          <a:p>
            <a:endParaRPr lang="en-US" sz="600" dirty="0"/>
          </a:p>
          <a:p>
            <a:endParaRPr lang="en-US" sz="600" dirty="0"/>
          </a:p>
        </p:txBody>
      </p:sp>
      <p:pic>
        <p:nvPicPr>
          <p:cNvPr id="33" name="Picture 39"/>
          <p:cNvPicPr>
            <a:picLocks noChangeAspect="1" noChangeArrowheads="1"/>
          </p:cNvPicPr>
          <p:nvPr/>
        </p:nvPicPr>
        <p:blipFill>
          <a:blip r:embed="rId8" cstate="print"/>
          <a:srcRect l="16866" t="30478" r="35561" b="19194"/>
          <a:stretch>
            <a:fillRect/>
          </a:stretch>
        </p:blipFill>
        <p:spPr bwMode="auto">
          <a:xfrm>
            <a:off x="152400" y="5257800"/>
            <a:ext cx="1981200" cy="1310210"/>
          </a:xfrm>
          <a:prstGeom prst="rect">
            <a:avLst/>
          </a:prstGeom>
          <a:noFill/>
          <a:ln w="9525" algn="ctr">
            <a:noFill/>
            <a:miter lim="800000"/>
            <a:headEnd/>
            <a:tailEnd/>
          </a:ln>
        </p:spPr>
      </p:pic>
      <p:pic>
        <p:nvPicPr>
          <p:cNvPr id="2051" name="Picture 3"/>
          <p:cNvPicPr>
            <a:picLocks noChangeAspect="1" noChangeArrowheads="1"/>
          </p:cNvPicPr>
          <p:nvPr/>
        </p:nvPicPr>
        <p:blipFill>
          <a:blip r:embed="rId9" cstate="print"/>
          <a:srcRect/>
          <a:stretch>
            <a:fillRect/>
          </a:stretch>
        </p:blipFill>
        <p:spPr bwMode="auto">
          <a:xfrm>
            <a:off x="152400" y="3505200"/>
            <a:ext cx="1908649" cy="1447800"/>
          </a:xfrm>
          <a:prstGeom prst="rect">
            <a:avLst/>
          </a:prstGeom>
          <a:noFill/>
          <a:ln w="9525">
            <a:noFill/>
            <a:miter lim="800000"/>
            <a:headEnd/>
            <a:tailEnd/>
          </a:ln>
          <a:effectLst/>
        </p:spPr>
      </p:pic>
      <p:pic>
        <p:nvPicPr>
          <p:cNvPr id="36" name="Picture 35"/>
          <p:cNvPicPr/>
          <p:nvPr/>
        </p:nvPicPr>
        <p:blipFill>
          <a:blip r:embed="rId10"/>
          <a:srcRect/>
          <a:stretch>
            <a:fillRect/>
          </a:stretch>
        </p:blipFill>
        <p:spPr bwMode="auto">
          <a:xfrm>
            <a:off x="6934200" y="4343400"/>
            <a:ext cx="2057400" cy="1307783"/>
          </a:xfrm>
          <a:prstGeom prst="rect">
            <a:avLst/>
          </a:prstGeom>
          <a:noFill/>
        </p:spPr>
      </p:pic>
      <p:graphicFrame>
        <p:nvGraphicFramePr>
          <p:cNvPr id="34" name="Table 33"/>
          <p:cNvGraphicFramePr>
            <a:graphicFrameLocks noGrp="1"/>
          </p:cNvGraphicFramePr>
          <p:nvPr/>
        </p:nvGraphicFramePr>
        <p:xfrm>
          <a:off x="2538413" y="4038600"/>
          <a:ext cx="4067173" cy="822960"/>
        </p:xfrm>
        <a:graphic>
          <a:graphicData uri="http://schemas.openxmlformats.org/drawingml/2006/table">
            <a:tbl>
              <a:tblPr/>
              <a:tblGrid>
                <a:gridCol w="411287"/>
                <a:gridCol w="514109"/>
                <a:gridCol w="514109"/>
                <a:gridCol w="456986"/>
                <a:gridCol w="514109"/>
                <a:gridCol w="514109"/>
                <a:gridCol w="571232"/>
                <a:gridCol w="571232"/>
              </a:tblGrid>
              <a:tr h="0">
                <a:tc>
                  <a:txBody>
                    <a:bodyPr/>
                    <a:lstStyle/>
                    <a:p>
                      <a:pPr marL="0" marR="0">
                        <a:spcBef>
                          <a:spcPts val="0"/>
                        </a:spcBef>
                        <a:spcAft>
                          <a:spcPts val="0"/>
                        </a:spcAft>
                      </a:pPr>
                      <a:r>
                        <a:rPr lang="en-US" sz="600" b="1" dirty="0">
                          <a:solidFill>
                            <a:schemeClr val="tx1"/>
                          </a:solidFill>
                          <a:latin typeface="Times New Roman"/>
                          <a:ea typeface="Times New Roman"/>
                        </a:rPr>
                        <a:t>Date</a:t>
                      </a:r>
                      <a:endParaRPr lang="en-US" sz="1200" dirty="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a:solidFill>
                            <a:schemeClr val="tx1"/>
                          </a:solidFill>
                          <a:latin typeface="Times New Roman"/>
                          <a:ea typeface="Times New Roman"/>
                        </a:rPr>
                        <a:t>Flow into Wetland (gpd)</a:t>
                      </a:r>
                      <a:endParaRPr lang="en-US" sz="120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a:solidFill>
                            <a:schemeClr val="tx1"/>
                          </a:solidFill>
                          <a:latin typeface="Times New Roman"/>
                          <a:ea typeface="Times New Roman"/>
                        </a:rPr>
                        <a:t>Nitrate Removed</a:t>
                      </a:r>
                      <a:endParaRPr lang="en-US" sz="120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dirty="0">
                          <a:solidFill>
                            <a:schemeClr val="tx1"/>
                          </a:solidFill>
                          <a:latin typeface="Times New Roman"/>
                          <a:ea typeface="Times New Roman"/>
                        </a:rPr>
                        <a:t>Percent Nitrate </a:t>
                      </a:r>
                      <a:r>
                        <a:rPr lang="en-US" sz="600" b="1" dirty="0" smtClean="0">
                          <a:solidFill>
                            <a:schemeClr val="tx1"/>
                          </a:solidFill>
                          <a:latin typeface="Times New Roman"/>
                          <a:ea typeface="Times New Roman"/>
                        </a:rPr>
                        <a:t>Removed</a:t>
                      </a:r>
                      <a:endParaRPr lang="en-US" sz="1200" dirty="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a:solidFill>
                            <a:schemeClr val="tx1"/>
                          </a:solidFill>
                          <a:latin typeface="Times New Roman"/>
                          <a:ea typeface="Times New Roman"/>
                        </a:rPr>
                        <a:t>Ammonia Added</a:t>
                      </a:r>
                      <a:endParaRPr lang="en-US" sz="120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a:solidFill>
                            <a:schemeClr val="tx1"/>
                          </a:solidFill>
                          <a:latin typeface="Times New Roman"/>
                          <a:ea typeface="Times New Roman"/>
                        </a:rPr>
                        <a:t>Percent Ammonia Added</a:t>
                      </a:r>
                      <a:endParaRPr lang="en-US" sz="120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a:solidFill>
                            <a:schemeClr val="tx1"/>
                          </a:solidFill>
                          <a:latin typeface="Times New Roman"/>
                          <a:ea typeface="Times New Roman"/>
                        </a:rPr>
                        <a:t>Phosphorus Removed</a:t>
                      </a:r>
                      <a:endParaRPr lang="en-US" sz="120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dirty="0">
                          <a:solidFill>
                            <a:schemeClr val="tx1"/>
                          </a:solidFill>
                          <a:latin typeface="Times New Roman"/>
                          <a:ea typeface="Times New Roman"/>
                        </a:rPr>
                        <a:t>Percent Phosphorus Removed</a:t>
                      </a:r>
                      <a:endParaRPr lang="en-US" sz="1200" dirty="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600">
                          <a:solidFill>
                            <a:schemeClr val="tx1"/>
                          </a:solidFill>
                          <a:latin typeface="Times New Roman"/>
                          <a:ea typeface="Times New Roman"/>
                        </a:rPr>
                        <a:t>3/19/11</a:t>
                      </a:r>
                      <a:endParaRPr lang="en-US" sz="120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dirty="0">
                          <a:solidFill>
                            <a:schemeClr val="tx1"/>
                          </a:solidFill>
                          <a:latin typeface="Times New Roman"/>
                          <a:ea typeface="Times New Roman"/>
                        </a:rPr>
                        <a:t>2,390,000</a:t>
                      </a:r>
                      <a:endParaRPr lang="en-US" sz="1200" dirty="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dirty="0">
                          <a:solidFill>
                            <a:schemeClr val="tx1"/>
                          </a:solidFill>
                          <a:highlight>
                            <a:srgbClr val="FFFF00"/>
                          </a:highlight>
                          <a:latin typeface="Times New Roman"/>
                          <a:ea typeface="Times New Roman"/>
                        </a:rPr>
                        <a:t>35.9 lbs/day</a:t>
                      </a:r>
                      <a:endParaRPr lang="en-US" sz="1200" dirty="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600" b="1" dirty="0">
                          <a:solidFill>
                            <a:schemeClr val="tx1"/>
                          </a:solidFill>
                          <a:latin typeface="Times New Roman"/>
                          <a:ea typeface="Times New Roman"/>
                        </a:rPr>
                        <a:t>98.40%</a:t>
                      </a:r>
                      <a:endParaRPr lang="en-US" sz="1200" dirty="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a:solidFill>
                            <a:schemeClr val="tx1"/>
                          </a:solidFill>
                          <a:latin typeface="Times New Roman"/>
                          <a:ea typeface="Times New Roman"/>
                        </a:rPr>
                        <a:t>0.02 lbs/day</a:t>
                      </a:r>
                      <a:endParaRPr lang="en-US" sz="120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a:solidFill>
                            <a:schemeClr val="tx1"/>
                          </a:solidFill>
                          <a:latin typeface="Times New Roman"/>
                          <a:ea typeface="Times New Roman"/>
                        </a:rPr>
                        <a:t>9%</a:t>
                      </a:r>
                      <a:endParaRPr lang="en-US" sz="120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a:solidFill>
                            <a:schemeClr val="tx1"/>
                          </a:solidFill>
                          <a:latin typeface="Times New Roman"/>
                          <a:ea typeface="Times New Roman"/>
                        </a:rPr>
                        <a:t>0.040 lbs/day</a:t>
                      </a:r>
                      <a:endParaRPr lang="en-US" sz="120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dirty="0" smtClean="0">
                          <a:solidFill>
                            <a:schemeClr val="tx1"/>
                          </a:solidFill>
                          <a:latin typeface="Times New Roman"/>
                          <a:ea typeface="Times New Roman"/>
                        </a:rPr>
                        <a:t>16.70%</a:t>
                      </a:r>
                      <a:endParaRPr lang="en-US" sz="1200" dirty="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600" dirty="0">
                          <a:solidFill>
                            <a:schemeClr val="tx1"/>
                          </a:solidFill>
                          <a:latin typeface="Times New Roman"/>
                          <a:ea typeface="Times New Roman"/>
                        </a:rPr>
                        <a:t>6/10/11</a:t>
                      </a:r>
                      <a:endParaRPr lang="en-US" sz="1200" dirty="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dirty="0">
                          <a:solidFill>
                            <a:schemeClr val="tx1"/>
                          </a:solidFill>
                          <a:latin typeface="Times New Roman"/>
                          <a:ea typeface="Times New Roman"/>
                        </a:rPr>
                        <a:t>6,523,200</a:t>
                      </a:r>
                      <a:endParaRPr lang="en-US" sz="1200" dirty="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600" b="1">
                          <a:solidFill>
                            <a:schemeClr val="tx1"/>
                          </a:solidFill>
                          <a:latin typeface="Times New Roman"/>
                          <a:ea typeface="Times New Roman"/>
                        </a:rPr>
                        <a:t>17.1 lbs/day</a:t>
                      </a:r>
                      <a:endParaRPr lang="en-US" sz="120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dirty="0">
                          <a:solidFill>
                            <a:schemeClr val="tx1"/>
                          </a:solidFill>
                          <a:latin typeface="Times New Roman"/>
                          <a:ea typeface="Times New Roman"/>
                        </a:rPr>
                        <a:t>89.50%</a:t>
                      </a:r>
                      <a:endParaRPr lang="en-US" sz="1200" dirty="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dirty="0">
                          <a:solidFill>
                            <a:schemeClr val="tx1"/>
                          </a:solidFill>
                          <a:latin typeface="Times New Roman"/>
                          <a:ea typeface="Times New Roman"/>
                        </a:rPr>
                        <a:t>0.812 lbs/day</a:t>
                      </a:r>
                      <a:endParaRPr lang="en-US" sz="1200" dirty="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a:solidFill>
                            <a:schemeClr val="tx1"/>
                          </a:solidFill>
                          <a:latin typeface="Times New Roman"/>
                          <a:ea typeface="Times New Roman"/>
                        </a:rPr>
                        <a:t>15.80%</a:t>
                      </a:r>
                      <a:endParaRPr lang="en-US" sz="120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a:solidFill>
                            <a:schemeClr val="tx1"/>
                          </a:solidFill>
                          <a:latin typeface="Times New Roman"/>
                          <a:ea typeface="Times New Roman"/>
                        </a:rPr>
                        <a:t>0 lbs/day</a:t>
                      </a:r>
                      <a:endParaRPr lang="en-US" sz="120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dirty="0" smtClean="0">
                          <a:solidFill>
                            <a:schemeClr val="tx1"/>
                          </a:solidFill>
                          <a:latin typeface="Times New Roman"/>
                          <a:ea typeface="Times New Roman"/>
                        </a:rPr>
                        <a:t>0</a:t>
                      </a:r>
                      <a:r>
                        <a:rPr lang="en-US" sz="600" b="1" dirty="0">
                          <a:solidFill>
                            <a:schemeClr val="tx1"/>
                          </a:solidFill>
                          <a:latin typeface="Times New Roman"/>
                          <a:ea typeface="Times New Roman"/>
                        </a:rPr>
                        <a:t>%</a:t>
                      </a:r>
                      <a:endParaRPr lang="en-US" sz="1200" dirty="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600">
                          <a:solidFill>
                            <a:schemeClr val="tx1"/>
                          </a:solidFill>
                          <a:latin typeface="Times New Roman"/>
                          <a:ea typeface="Times New Roman"/>
                        </a:rPr>
                        <a:t>9/14/11</a:t>
                      </a:r>
                      <a:endParaRPr lang="en-US" sz="120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dirty="0">
                          <a:solidFill>
                            <a:schemeClr val="tx1"/>
                          </a:solidFill>
                          <a:latin typeface="Times New Roman"/>
                          <a:ea typeface="Times New Roman"/>
                        </a:rPr>
                        <a:t>1,218,437</a:t>
                      </a:r>
                      <a:endParaRPr lang="en-US" sz="1200" dirty="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a:solidFill>
                            <a:schemeClr val="tx1"/>
                          </a:solidFill>
                          <a:latin typeface="Times New Roman"/>
                          <a:ea typeface="Times New Roman"/>
                        </a:rPr>
                        <a:t>0.343 lbs/day</a:t>
                      </a:r>
                      <a:endParaRPr lang="en-US" sz="120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a:solidFill>
                            <a:schemeClr val="tx1"/>
                          </a:solidFill>
                          <a:latin typeface="Times New Roman"/>
                          <a:ea typeface="Times New Roman"/>
                        </a:rPr>
                        <a:t>39.10%</a:t>
                      </a:r>
                      <a:endParaRPr lang="en-US" sz="120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dirty="0">
                          <a:solidFill>
                            <a:schemeClr val="tx1"/>
                          </a:solidFill>
                          <a:latin typeface="Times New Roman"/>
                          <a:ea typeface="Times New Roman"/>
                        </a:rPr>
                        <a:t>0.435 lbs/day</a:t>
                      </a:r>
                      <a:endParaRPr lang="en-US" sz="1200" dirty="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dirty="0">
                          <a:solidFill>
                            <a:schemeClr val="tx1"/>
                          </a:solidFill>
                          <a:latin typeface="Times New Roman"/>
                          <a:ea typeface="Times New Roman"/>
                        </a:rPr>
                        <a:t>79.60%</a:t>
                      </a:r>
                      <a:endParaRPr lang="en-US" sz="1200" dirty="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dirty="0">
                          <a:solidFill>
                            <a:schemeClr val="tx1"/>
                          </a:solidFill>
                          <a:latin typeface="Times New Roman"/>
                          <a:ea typeface="Times New Roman"/>
                        </a:rPr>
                        <a:t>.01 lbs/day (Added)</a:t>
                      </a:r>
                      <a:endParaRPr lang="en-US" sz="1200" dirty="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b="1" dirty="0" smtClean="0">
                          <a:solidFill>
                            <a:schemeClr val="tx1"/>
                          </a:solidFill>
                          <a:latin typeface="Times New Roman"/>
                          <a:ea typeface="Times New Roman"/>
                        </a:rPr>
                        <a:t>16.6</a:t>
                      </a:r>
                      <a:r>
                        <a:rPr lang="en-US" sz="600" b="1" dirty="0">
                          <a:solidFill>
                            <a:schemeClr val="tx1"/>
                          </a:solidFill>
                          <a:latin typeface="Times New Roman"/>
                          <a:ea typeface="Times New Roman"/>
                        </a:rPr>
                        <a:t>% (Added)</a:t>
                      </a:r>
                      <a:endParaRPr lang="en-US" sz="1200" dirty="0">
                        <a:solidFill>
                          <a:schemeClr val="tx1"/>
                        </a:solidFill>
                        <a:latin typeface="Arial"/>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pic>
        <p:nvPicPr>
          <p:cNvPr id="35" name="Picture 34"/>
          <p:cNvPicPr/>
          <p:nvPr/>
        </p:nvPicPr>
        <p:blipFill>
          <a:blip r:embed="rId11" cstate="print"/>
          <a:srcRect/>
          <a:stretch>
            <a:fillRect/>
          </a:stretch>
        </p:blipFill>
        <p:spPr bwMode="auto">
          <a:xfrm>
            <a:off x="4648200" y="4953000"/>
            <a:ext cx="1905000" cy="1447800"/>
          </a:xfrm>
          <a:prstGeom prst="rect">
            <a:avLst/>
          </a:prstGeom>
          <a:noFill/>
        </p:spPr>
      </p:pic>
      <p:sp>
        <p:nvSpPr>
          <p:cNvPr id="4" name="Rectangle 4"/>
          <p:cNvSpPr>
            <a:spLocks noChangeArrowheads="1"/>
          </p:cNvSpPr>
          <p:nvPr/>
        </p:nvSpPr>
        <p:spPr bwMode="auto">
          <a:xfrm>
            <a:off x="2438400" y="3625335"/>
            <a:ext cx="4038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ea typeface="Times New Roman" pitchFamily="18" charset="0"/>
              </a:rPr>
              <a:t>Table 2</a:t>
            </a:r>
            <a:r>
              <a:rPr kumimoji="0" lang="en-US" sz="800" b="0" i="0" u="none" strike="noStrike" cap="none" normalizeH="0" baseline="0" dirty="0" smtClean="0">
                <a:ln>
                  <a:noFill/>
                </a:ln>
                <a:solidFill>
                  <a:schemeClr val="tx1"/>
                </a:solidFill>
                <a:effectLst/>
                <a:ea typeface="Times New Roman" pitchFamily="18" charset="0"/>
              </a:rPr>
              <a:t>  Calculations showing removal rates for nitrate, ammonia and phosphorus. Data compares the water quality data from the up stream location to the pond.</a:t>
            </a:r>
            <a:endParaRPr kumimoji="0" lang="en-US" sz="800" b="0" i="0" u="none" strike="noStrike" cap="none" normalizeH="0" baseline="0" dirty="0" smtClean="0">
              <a:ln>
                <a:noFill/>
              </a:ln>
              <a:solidFill>
                <a:schemeClr val="tx1"/>
              </a:solidFill>
              <a:effectLst/>
            </a:endParaRPr>
          </a:p>
        </p:txBody>
      </p:sp>
      <p:graphicFrame>
        <p:nvGraphicFramePr>
          <p:cNvPr id="40" name="Table 39"/>
          <p:cNvGraphicFramePr>
            <a:graphicFrameLocks noGrp="1"/>
          </p:cNvGraphicFramePr>
          <p:nvPr/>
        </p:nvGraphicFramePr>
        <p:xfrm>
          <a:off x="2667000" y="1524000"/>
          <a:ext cx="3886200" cy="2020438"/>
        </p:xfrm>
        <a:graphic>
          <a:graphicData uri="http://schemas.openxmlformats.org/drawingml/2006/table">
            <a:tbl>
              <a:tblPr/>
              <a:tblGrid>
                <a:gridCol w="521176"/>
                <a:gridCol w="350044"/>
                <a:gridCol w="350044"/>
                <a:gridCol w="408384"/>
                <a:gridCol w="470614"/>
                <a:gridCol w="338138"/>
                <a:gridCol w="381000"/>
                <a:gridCol w="457200"/>
                <a:gridCol w="609600"/>
              </a:tblGrid>
              <a:tr h="181927">
                <a:tc>
                  <a:txBody>
                    <a:bodyPr/>
                    <a:lstStyle/>
                    <a:p>
                      <a:pPr marL="0" marR="0">
                        <a:lnSpc>
                          <a:spcPct val="115000"/>
                        </a:lnSpc>
                        <a:spcBef>
                          <a:spcPts val="0"/>
                        </a:spcBef>
                        <a:spcAft>
                          <a:spcPts val="0"/>
                        </a:spcAft>
                      </a:pPr>
                      <a:r>
                        <a:rPr lang="en-US" sz="600" b="1" dirty="0">
                          <a:latin typeface="Calibri"/>
                          <a:ea typeface="Calibri"/>
                          <a:cs typeface="Times New Roman"/>
                        </a:rPr>
                        <a:t>Sample </a:t>
                      </a:r>
                      <a:r>
                        <a:rPr lang="en-US" sz="600" b="1" dirty="0" smtClean="0">
                          <a:latin typeface="Calibri"/>
                          <a:ea typeface="Calibri"/>
                          <a:cs typeface="Times New Roman"/>
                        </a:rPr>
                        <a:t> Location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pH</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Temp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ORP</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Sp.C</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TDS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Nitrate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Ammonia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Phosphorus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1927">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1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a:t>
                      </a:r>
                      <a:r>
                        <a:rPr lang="en-US" sz="600" b="1" dirty="0" err="1">
                          <a:latin typeface="Calibri"/>
                          <a:ea typeface="Calibri"/>
                          <a:cs typeface="Times New Roman"/>
                        </a:rPr>
                        <a:t>mv</a:t>
                      </a:r>
                      <a:r>
                        <a:rPr lang="en-US" sz="600" b="1" dirty="0">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a:t>
                      </a:r>
                      <a:r>
                        <a:rPr lang="en-US" sz="600" b="1" dirty="0" err="1">
                          <a:latin typeface="Calibri"/>
                          <a:ea typeface="Calibri"/>
                          <a:cs typeface="Times New Roman"/>
                        </a:rPr>
                        <a:t>umhos</a:t>
                      </a:r>
                      <a:r>
                        <a:rPr lang="en-US" sz="600" b="1" dirty="0">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(mg/l)</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(mg/l)</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(mg/l)</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(mg/l)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734">
                <a:tc>
                  <a:txBody>
                    <a:bodyPr/>
                    <a:lstStyle/>
                    <a:p>
                      <a:pPr marL="0" marR="0">
                        <a:lnSpc>
                          <a:spcPct val="115000"/>
                        </a:lnSpc>
                        <a:spcBef>
                          <a:spcPts val="0"/>
                        </a:spcBef>
                        <a:spcAft>
                          <a:spcPts val="0"/>
                        </a:spcAft>
                      </a:pPr>
                      <a:r>
                        <a:rPr lang="en-US" sz="600" b="1">
                          <a:latin typeface="Calibri"/>
                          <a:ea typeface="Calibri"/>
                          <a:cs typeface="Times New Roman"/>
                        </a:rPr>
                        <a:t>Up Stream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7.98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29.8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65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594.7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398.7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0.352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600" b="1" dirty="0">
                          <a:latin typeface="Calibri"/>
                          <a:ea typeface="Calibri"/>
                          <a:cs typeface="Times New Roman"/>
                        </a:rPr>
                        <a:t>0.08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600" b="1">
                          <a:latin typeface="Calibri"/>
                          <a:ea typeface="Calibri"/>
                          <a:cs typeface="Times New Roman"/>
                        </a:rPr>
                        <a:t>ND</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734">
                <a:tc>
                  <a:txBody>
                    <a:bodyPr/>
                    <a:lstStyle/>
                    <a:p>
                      <a:pPr marL="0" marR="0">
                        <a:lnSpc>
                          <a:spcPct val="115000"/>
                        </a:lnSpc>
                        <a:spcBef>
                          <a:spcPts val="0"/>
                        </a:spcBef>
                        <a:spcAft>
                          <a:spcPts val="0"/>
                        </a:spcAft>
                      </a:pPr>
                      <a:r>
                        <a:rPr lang="en-US" sz="600" b="1">
                          <a:latin typeface="Calibri"/>
                          <a:ea typeface="Calibri"/>
                          <a:cs typeface="Times New Roman"/>
                        </a:rPr>
                        <a:t>Pond</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8.4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31.7</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60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402.5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264.2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0.037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0.095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ND</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734">
                <a:tc>
                  <a:txBody>
                    <a:bodyPr/>
                    <a:lstStyle/>
                    <a:p>
                      <a:pPr marL="0" marR="0">
                        <a:lnSpc>
                          <a:spcPct val="115000"/>
                        </a:lnSpc>
                        <a:spcBef>
                          <a:spcPts val="0"/>
                        </a:spcBef>
                        <a:spcAft>
                          <a:spcPts val="0"/>
                        </a:spcAft>
                      </a:pPr>
                      <a:r>
                        <a:rPr lang="en-US" sz="600" b="1">
                          <a:latin typeface="Calibri"/>
                          <a:ea typeface="Calibri"/>
                          <a:cs typeface="Times New Roman"/>
                        </a:rPr>
                        <a:t>N. Swale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7.94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31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84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581.3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387.1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0.049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&lt;0.01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ND</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734">
                <a:tc>
                  <a:txBody>
                    <a:bodyPr/>
                    <a:lstStyle/>
                    <a:p>
                      <a:pPr marL="0" marR="0">
                        <a:lnSpc>
                          <a:spcPct val="115000"/>
                        </a:lnSpc>
                        <a:spcBef>
                          <a:spcPts val="0"/>
                        </a:spcBef>
                        <a:spcAft>
                          <a:spcPts val="0"/>
                        </a:spcAft>
                      </a:pPr>
                      <a:r>
                        <a:rPr lang="en-US" sz="600" b="1">
                          <a:latin typeface="Calibri"/>
                          <a:ea typeface="Calibri"/>
                          <a:cs typeface="Times New Roman"/>
                        </a:rPr>
                        <a:t>Well A</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6.88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18.9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84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1301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600" b="1" dirty="0">
                          <a:latin typeface="Calibri"/>
                          <a:ea typeface="Calibri"/>
                          <a:cs typeface="Times New Roman"/>
                        </a:rPr>
                        <a:t>924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600" b="1">
                          <a:latin typeface="Calibri"/>
                          <a:ea typeface="Calibri"/>
                          <a:cs typeface="Times New Roman"/>
                        </a:rPr>
                        <a:t>0.026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0.149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ND</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734">
                <a:tc>
                  <a:txBody>
                    <a:bodyPr/>
                    <a:lstStyle/>
                    <a:p>
                      <a:pPr marL="0" marR="0">
                        <a:lnSpc>
                          <a:spcPct val="115000"/>
                        </a:lnSpc>
                        <a:spcBef>
                          <a:spcPts val="0"/>
                        </a:spcBef>
                        <a:spcAft>
                          <a:spcPts val="0"/>
                        </a:spcAft>
                      </a:pPr>
                      <a:r>
                        <a:rPr lang="en-US" sz="600" b="1">
                          <a:latin typeface="Calibri"/>
                          <a:ea typeface="Calibri"/>
                          <a:cs typeface="Times New Roman"/>
                        </a:rPr>
                        <a:t>Well C</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7.37</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19.4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30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554.8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380.4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0.039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0.091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ND</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734">
                <a:tc>
                  <a:txBody>
                    <a:bodyPr/>
                    <a:lstStyle/>
                    <a:p>
                      <a:pPr marL="0" marR="0">
                        <a:lnSpc>
                          <a:spcPct val="115000"/>
                        </a:lnSpc>
                        <a:spcBef>
                          <a:spcPts val="0"/>
                        </a:spcBef>
                        <a:spcAft>
                          <a:spcPts val="0"/>
                        </a:spcAft>
                      </a:pPr>
                      <a:r>
                        <a:rPr lang="en-US" sz="600" b="1">
                          <a:latin typeface="Calibri"/>
                          <a:ea typeface="Calibri"/>
                          <a:cs typeface="Times New Roman"/>
                        </a:rPr>
                        <a:t>Well Fr</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6.94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21.8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37</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667.5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453.3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0.056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0.179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ND</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734">
                <a:tc>
                  <a:txBody>
                    <a:bodyPr/>
                    <a:lstStyle/>
                    <a:p>
                      <a:pPr marL="0" marR="0">
                        <a:lnSpc>
                          <a:spcPct val="115000"/>
                        </a:lnSpc>
                        <a:spcBef>
                          <a:spcPts val="0"/>
                        </a:spcBef>
                        <a:spcAft>
                          <a:spcPts val="0"/>
                        </a:spcAft>
                      </a:pPr>
                      <a:r>
                        <a:rPr lang="en-US" sz="600" b="1">
                          <a:latin typeface="Calibri"/>
                          <a:ea typeface="Calibri"/>
                          <a:cs typeface="Times New Roman"/>
                        </a:rPr>
                        <a:t>Well Hr</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7.16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17.2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-73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600" b="1" dirty="0">
                          <a:latin typeface="Calibri"/>
                          <a:ea typeface="Calibri"/>
                          <a:cs typeface="Times New Roman"/>
                        </a:rPr>
                        <a:t>586.3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403.8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0.136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0.158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ND</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734">
                <a:tc>
                  <a:txBody>
                    <a:bodyPr/>
                    <a:lstStyle/>
                    <a:p>
                      <a:pPr marL="0" marR="0">
                        <a:lnSpc>
                          <a:spcPct val="115000"/>
                        </a:lnSpc>
                        <a:spcBef>
                          <a:spcPts val="0"/>
                        </a:spcBef>
                        <a:spcAft>
                          <a:spcPts val="0"/>
                        </a:spcAft>
                      </a:pPr>
                      <a:r>
                        <a:rPr lang="en-US" sz="600" b="1">
                          <a:latin typeface="Calibri"/>
                          <a:ea typeface="Calibri"/>
                          <a:cs typeface="Times New Roman"/>
                        </a:rPr>
                        <a:t>Well Lr</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6.93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19.9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600" b="1">
                          <a:latin typeface="Calibri"/>
                          <a:ea typeface="Calibri"/>
                          <a:cs typeface="Times New Roman"/>
                        </a:rPr>
                        <a:t>801.6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559.7</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0.061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0.165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ND</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734">
                <a:tc>
                  <a:txBody>
                    <a:bodyPr/>
                    <a:lstStyle/>
                    <a:p>
                      <a:pPr marL="0" marR="0">
                        <a:lnSpc>
                          <a:spcPct val="115000"/>
                        </a:lnSpc>
                        <a:spcBef>
                          <a:spcPts val="0"/>
                        </a:spcBef>
                        <a:spcAft>
                          <a:spcPts val="0"/>
                        </a:spcAft>
                      </a:pPr>
                      <a:r>
                        <a:rPr lang="en-US" sz="600" b="1">
                          <a:latin typeface="Calibri"/>
                          <a:ea typeface="Calibri"/>
                          <a:cs typeface="Times New Roman"/>
                        </a:rPr>
                        <a:t>Well 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7.06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21.8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-43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600" b="1">
                          <a:latin typeface="Calibri"/>
                          <a:ea typeface="Calibri"/>
                          <a:cs typeface="Times New Roman"/>
                        </a:rPr>
                        <a:t>773.1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532.7</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0.062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0.097</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ND</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1734">
                <a:tc>
                  <a:txBody>
                    <a:bodyPr/>
                    <a:lstStyle/>
                    <a:p>
                      <a:pPr marL="0" marR="0">
                        <a:lnSpc>
                          <a:spcPct val="115000"/>
                        </a:lnSpc>
                        <a:spcBef>
                          <a:spcPts val="0"/>
                        </a:spcBef>
                        <a:spcAft>
                          <a:spcPts val="0"/>
                        </a:spcAft>
                      </a:pPr>
                      <a:r>
                        <a:rPr lang="en-US" sz="600" b="1">
                          <a:latin typeface="Calibri"/>
                          <a:ea typeface="Calibri"/>
                          <a:cs typeface="Times New Roman"/>
                        </a:rPr>
                        <a:t>Well 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7.11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21.5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-62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600" b="1">
                          <a:latin typeface="Calibri"/>
                          <a:ea typeface="Calibri"/>
                          <a:cs typeface="Times New Roman"/>
                        </a:rPr>
                        <a:t>786.2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741.6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0.191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a:latin typeface="Calibri"/>
                          <a:ea typeface="Calibri"/>
                          <a:cs typeface="Times New Roman"/>
                        </a:rPr>
                        <a:t>0.516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b="1" dirty="0">
                          <a:latin typeface="Calibri"/>
                          <a:ea typeface="Calibri"/>
                          <a:cs typeface="Times New Roman"/>
                        </a:rPr>
                        <a:t>ND</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1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41" name="Table 40"/>
          <p:cNvGraphicFramePr>
            <a:graphicFrameLocks noGrp="1"/>
          </p:cNvGraphicFramePr>
          <p:nvPr/>
        </p:nvGraphicFramePr>
        <p:xfrm>
          <a:off x="2590800" y="1143000"/>
          <a:ext cx="3949700" cy="283845"/>
        </p:xfrm>
        <a:graphic>
          <a:graphicData uri="http://schemas.openxmlformats.org/drawingml/2006/table">
            <a:tbl>
              <a:tblPr/>
              <a:tblGrid>
                <a:gridCol w="3949700"/>
              </a:tblGrid>
              <a:tr h="266700">
                <a:tc>
                  <a:txBody>
                    <a:bodyPr/>
                    <a:lstStyle/>
                    <a:p>
                      <a:pPr algn="l" fontAlgn="b"/>
                      <a:r>
                        <a:rPr lang="en-US" sz="800" b="1" i="0" u="none" strike="noStrike" dirty="0">
                          <a:solidFill>
                            <a:srgbClr val="000000"/>
                          </a:solidFill>
                          <a:latin typeface="+mn-lt"/>
                        </a:rPr>
                        <a:t>Table 1 </a:t>
                      </a:r>
                      <a:r>
                        <a:rPr lang="en-US" sz="800" b="0" i="0" u="none" strike="noStrike" dirty="0">
                          <a:solidFill>
                            <a:srgbClr val="000000"/>
                          </a:solidFill>
                          <a:latin typeface="+mn-lt"/>
                        </a:rPr>
                        <a:t>Water Quality data from </a:t>
                      </a:r>
                      <a:r>
                        <a:rPr lang="en-US" sz="800" b="0" i="0" u="none" strike="noStrike" dirty="0" smtClean="0">
                          <a:solidFill>
                            <a:srgbClr val="000000"/>
                          </a:solidFill>
                          <a:latin typeface="+mn-lt"/>
                        </a:rPr>
                        <a:t>6/10/2011.  Field</a:t>
                      </a:r>
                      <a:r>
                        <a:rPr lang="en-US" sz="800" b="0" i="0" u="none" strike="noStrike" baseline="0" dirty="0" smtClean="0">
                          <a:solidFill>
                            <a:srgbClr val="000000"/>
                          </a:solidFill>
                          <a:latin typeface="+mn-lt"/>
                        </a:rPr>
                        <a:t> parameters analyzed with a Myron Multimeter while specific elements were analyzed by OSU’s Starr Lab</a:t>
                      </a:r>
                      <a:r>
                        <a:rPr lang="en-US" sz="1000" b="0" i="0" u="none" strike="noStrike" baseline="0" dirty="0" smtClean="0">
                          <a:solidFill>
                            <a:srgbClr val="000000"/>
                          </a:solidFill>
                          <a:latin typeface="+mn-lt"/>
                        </a:rPr>
                        <a:t>.</a:t>
                      </a:r>
                      <a:endParaRPr lang="en-US" sz="1000" b="0" i="0" u="none" strike="noStrike" dirty="0">
                        <a:solidFill>
                          <a:srgbClr val="000000"/>
                        </a:solidFill>
                        <a:latin typeface="+mn-lt"/>
                      </a:endParaRPr>
                    </a:p>
                  </a:txBody>
                  <a:tcPr marL="9525" marR="9525" marT="9525" marB="0" anchor="b">
                    <a:lnL>
                      <a:noFill/>
                    </a:lnL>
                    <a:lnR>
                      <a:noFill/>
                    </a:lnR>
                    <a:lnT>
                      <a:noFill/>
                    </a:lnT>
                    <a:lnB>
                      <a:noFill/>
                    </a:lnB>
                  </a:tcPr>
                </a:tc>
              </a:tr>
            </a:tbl>
          </a:graphicData>
        </a:graphic>
      </p:graphicFrame>
      <p:sp>
        <p:nvSpPr>
          <p:cNvPr id="38" name="TextBox 37"/>
          <p:cNvSpPr txBox="1"/>
          <p:nvPr/>
        </p:nvSpPr>
        <p:spPr>
          <a:xfrm>
            <a:off x="6858000" y="1371600"/>
            <a:ext cx="2209800" cy="2954655"/>
          </a:xfrm>
          <a:prstGeom prst="rect">
            <a:avLst/>
          </a:prstGeom>
          <a:noFill/>
        </p:spPr>
        <p:txBody>
          <a:bodyPr wrap="square" rtlCol="0">
            <a:spAutoFit/>
          </a:bodyPr>
          <a:lstStyle/>
          <a:p>
            <a:r>
              <a:rPr lang="en-US" sz="600" dirty="0" smtClean="0"/>
              <a:t>The general water quality differed between samples collected from the surface water, and from the ground water. The surface water had higher values for pH, lower concentrations of total dissolved solids, and positive values of ORP (Table 1). The shallow ground water system consists of hydric soils derived from the weathering of the glacial deposits. Seasonally, five of the seven wells installed into these soils produced water samples with negative values of ORP.  This is an excellent indication that anaerobic conditions develop in the soils during the summer months and at times of limited recharge (Figure 4). </a:t>
            </a:r>
          </a:p>
          <a:p>
            <a:endParaRPr lang="en-US" sz="600" dirty="0" smtClean="0"/>
          </a:p>
          <a:p>
            <a:r>
              <a:rPr lang="en-US" sz="600" dirty="0" smtClean="0"/>
              <a:t>Water quality samples from the pond and from Well A, which are both downstream of the wetland, show that almost all of the nitrate and phosphorus have been removed from the water. To further analyze the treatment of fertilizers by the constructed wetland, the volume of surface water flow into the wetland was measured with a flow meter.  Using the water quality data collected from the upstream location and from the pond, we calculated the quantity of nitrate being removed from the wetland      (Table 2).  Nitrate removal ranged from 35.9 pounds/day (98.4%) in the spring, to 0.343 pounds/day (39.1%) in the fall.  As the removal rates for nitrate decline, the process of ammonification increases as nitrogen is transformed to ammonia (Figure 5). </a:t>
            </a:r>
          </a:p>
          <a:p>
            <a:endParaRPr lang="en-US" sz="600" dirty="0" smtClean="0"/>
          </a:p>
          <a:p>
            <a:r>
              <a:rPr lang="en-US" sz="600" dirty="0" smtClean="0"/>
              <a:t>The results from the water quality monitoring confirm the effectiveness of the constructed wetland in treating nutrients flowing through the site.</a:t>
            </a:r>
          </a:p>
        </p:txBody>
      </p:sp>
      <p:sp>
        <p:nvSpPr>
          <p:cNvPr id="39" name="TextBox 38"/>
          <p:cNvSpPr txBox="1"/>
          <p:nvPr/>
        </p:nvSpPr>
        <p:spPr>
          <a:xfrm>
            <a:off x="6934200" y="5638800"/>
            <a:ext cx="2133600" cy="276999"/>
          </a:xfrm>
          <a:prstGeom prst="rect">
            <a:avLst/>
          </a:prstGeom>
          <a:noFill/>
        </p:spPr>
        <p:txBody>
          <a:bodyPr wrap="square" rtlCol="0">
            <a:spAutoFit/>
          </a:bodyPr>
          <a:lstStyle/>
          <a:p>
            <a:r>
              <a:rPr lang="en-US" sz="600" b="1" dirty="0" smtClean="0"/>
              <a:t>Figure 5: </a:t>
            </a:r>
            <a:r>
              <a:rPr lang="en-US" sz="600" dirty="0" smtClean="0"/>
              <a:t>Rates of removal of nitrate and the addition of ammonia.</a:t>
            </a:r>
            <a:endParaRPr lang="en-US" sz="600" dirty="0"/>
          </a:p>
        </p:txBody>
      </p:sp>
      <p:sp>
        <p:nvSpPr>
          <p:cNvPr id="37" name="TextBox 36"/>
          <p:cNvSpPr txBox="1"/>
          <p:nvPr/>
        </p:nvSpPr>
        <p:spPr>
          <a:xfrm>
            <a:off x="76200" y="5029200"/>
            <a:ext cx="2209800" cy="184666"/>
          </a:xfrm>
          <a:prstGeom prst="rect">
            <a:avLst/>
          </a:prstGeom>
          <a:noFill/>
        </p:spPr>
        <p:txBody>
          <a:bodyPr wrap="square" rtlCol="0">
            <a:spAutoFit/>
          </a:bodyPr>
          <a:lstStyle/>
          <a:p>
            <a:pPr lvl="0"/>
            <a:r>
              <a:rPr lang="en-US" sz="600" b="1" dirty="0" smtClean="0">
                <a:solidFill>
                  <a:srgbClr val="000000"/>
                </a:solidFill>
              </a:rPr>
              <a:t>Figure 1: </a:t>
            </a:r>
            <a:r>
              <a:rPr lang="en-US" sz="600" dirty="0" smtClean="0">
                <a:solidFill>
                  <a:srgbClr val="000000"/>
                </a:solidFill>
              </a:rPr>
              <a:t>Regional cross-section by Bendula and Roeder. </a:t>
            </a:r>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873</Words>
  <Application>Microsoft Office PowerPoint</Application>
  <PresentationFormat>On-screen Show (4:3)</PresentationFormat>
  <Paragraphs>198</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CorelDRAW</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49</cp:revision>
  <dcterms:created xsi:type="dcterms:W3CDTF">2012-03-10T01:28:10Z</dcterms:created>
  <dcterms:modified xsi:type="dcterms:W3CDTF">2012-04-29T12:22:39Z</dcterms:modified>
</cp:coreProperties>
</file>