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2" r:id="rId4"/>
    <p:sldId id="260" r:id="rId5"/>
    <p:sldId id="276" r:id="rId6"/>
    <p:sldId id="279" r:id="rId7"/>
    <p:sldId id="273" r:id="rId8"/>
    <p:sldId id="277" r:id="rId9"/>
    <p:sldId id="278" r:id="rId10"/>
    <p:sldId id="280" r:id="rId11"/>
    <p:sldId id="281" r:id="rId12"/>
    <p:sldId id="261" r:id="rId13"/>
    <p:sldId id="264" r:id="rId14"/>
    <p:sldId id="283" r:id="rId15"/>
    <p:sldId id="270" r:id="rId16"/>
    <p:sldId id="285" r:id="rId17"/>
    <p:sldId id="284" r:id="rId18"/>
    <p:sldId id="26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46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D348C-E0E2-4C60-B489-0B9CB0325D08}" type="datetimeFigureOut">
              <a:rPr lang="en-US" smtClean="0"/>
              <a:t>22-Apr-2012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23D6-0EC7-4BC8-AC57-4051E4616E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D348C-E0E2-4C60-B489-0B9CB0325D08}" type="datetimeFigureOut">
              <a:rPr lang="en-US" smtClean="0"/>
              <a:t>22-Apr-2012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23D6-0EC7-4BC8-AC57-4051E4616E3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D348C-E0E2-4C60-B489-0B9CB0325D08}" type="datetimeFigureOut">
              <a:rPr lang="en-US" smtClean="0"/>
              <a:t>22-Apr-2012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23D6-0EC7-4BC8-AC57-4051E4616E3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D348C-E0E2-4C60-B489-0B9CB0325D08}" type="datetimeFigureOut">
              <a:rPr lang="en-US" smtClean="0"/>
              <a:t>22-Apr-2012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23D6-0EC7-4BC8-AC57-4051E4616E3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D348C-E0E2-4C60-B489-0B9CB0325D08}" type="datetimeFigureOut">
              <a:rPr lang="en-US" smtClean="0"/>
              <a:t>22-Apr-2012</a:t>
            </a:fld>
            <a:endParaRPr lang="en-US" dirty="0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23D6-0EC7-4BC8-AC57-4051E4616E3C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D348C-E0E2-4C60-B489-0B9CB0325D08}" type="datetimeFigureOut">
              <a:rPr lang="en-US" smtClean="0"/>
              <a:t>22-Apr-2012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23D6-0EC7-4BC8-AC57-4051E4616E3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D348C-E0E2-4C60-B489-0B9CB0325D08}" type="datetimeFigureOut">
              <a:rPr lang="en-US" smtClean="0"/>
              <a:t>22-Apr-2012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23D6-0EC7-4BC8-AC57-4051E4616E3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D348C-E0E2-4C60-B489-0B9CB0325D08}" type="datetimeFigureOut">
              <a:rPr lang="en-US" smtClean="0"/>
              <a:t>22-Apr-2012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23D6-0EC7-4BC8-AC57-4051E4616E3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D348C-E0E2-4C60-B489-0B9CB0325D08}" type="datetimeFigureOut">
              <a:rPr lang="en-US" smtClean="0"/>
              <a:t>22-Apr-2012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23D6-0EC7-4BC8-AC57-4051E4616E3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D348C-E0E2-4C60-B489-0B9CB0325D08}" type="datetimeFigureOut">
              <a:rPr lang="en-US" smtClean="0"/>
              <a:t>22-Apr-2012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23D6-0EC7-4BC8-AC57-4051E4616E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D348C-E0E2-4C60-B489-0B9CB0325D08}" type="datetimeFigureOut">
              <a:rPr lang="en-US" smtClean="0"/>
              <a:t>22-Apr-2012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323D6-0EC7-4BC8-AC57-4051E4616E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50D348C-E0E2-4C60-B489-0B9CB0325D08}" type="datetimeFigureOut">
              <a:rPr lang="en-US" smtClean="0"/>
              <a:t>22-Apr-2012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DB323D6-0EC7-4BC8-AC57-4051E4616E3C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914401"/>
            <a:ext cx="8153400" cy="11430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-brine-pore mineral interactions in the Mount </a:t>
            </a:r>
            <a:r>
              <a:rPr lang="en-US" dirty="0" smtClean="0"/>
              <a:t>Simon, </a:t>
            </a:r>
            <a:r>
              <a:rPr lang="en-US" dirty="0"/>
              <a:t>Ohio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85800" y="2971800"/>
            <a:ext cx="7467599" cy="14478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800" dirty="0" smtClean="0"/>
              <a:t>Alexander Swift</a:t>
            </a:r>
            <a:r>
              <a:rPr lang="en-US" sz="2800" dirty="0"/>
              <a:t>, David </a:t>
            </a:r>
            <a:r>
              <a:rPr lang="en-US" sz="2800" dirty="0" smtClean="0"/>
              <a:t>Cole</a:t>
            </a:r>
            <a:r>
              <a:rPr lang="en-US" sz="2800" dirty="0"/>
              <a:t>, </a:t>
            </a:r>
            <a:endParaRPr lang="en-US" sz="2800" dirty="0" smtClean="0"/>
          </a:p>
          <a:p>
            <a:pPr algn="ctr"/>
            <a:r>
              <a:rPr lang="en-US" sz="2800" dirty="0" smtClean="0"/>
              <a:t>Michael Murphy</a:t>
            </a:r>
            <a:r>
              <a:rPr lang="en-US" sz="2800" dirty="0"/>
              <a:t>, Julia </a:t>
            </a:r>
            <a:r>
              <a:rPr lang="en-US" sz="2800" dirty="0" smtClean="0"/>
              <a:t>Sheets</a:t>
            </a:r>
            <a:r>
              <a:rPr lang="en-US" sz="2800" dirty="0"/>
              <a:t>, </a:t>
            </a:r>
            <a:endParaRPr lang="en-US" sz="2800" dirty="0" smtClean="0"/>
          </a:p>
          <a:p>
            <a:pPr algn="ctr"/>
            <a:r>
              <a:rPr lang="en-US" sz="2800" dirty="0" smtClean="0"/>
              <a:t>Susan Welch</a:t>
            </a:r>
            <a:endParaRPr lang="en-US" sz="2800" dirty="0"/>
          </a:p>
        </p:txBody>
      </p:sp>
      <p:pic>
        <p:nvPicPr>
          <p:cNvPr id="5" name="Picture 2" descr="\\feldspar\swift.63$\profile\desktop\GSA presentation\Semcal_logo_large.pn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953000"/>
            <a:ext cx="1878827" cy="182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feldspar\swift.63$\profile\desktop\GSA presentation\Ohio State 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107059"/>
            <a:ext cx="1671986" cy="167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41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4798551" y="381000"/>
            <a:ext cx="39624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01764" y="5172091"/>
            <a:ext cx="39624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99662"/>
            <a:ext cx="8229600" cy="685800"/>
          </a:xfrm>
        </p:spPr>
        <p:txBody>
          <a:bodyPr>
            <a:noAutofit/>
          </a:bodyPr>
          <a:lstStyle/>
          <a:p>
            <a:r>
              <a:rPr lang="en-US" dirty="0" smtClean="0"/>
              <a:t>BSE Imaging </a:t>
            </a:r>
            <a:r>
              <a:rPr lang="en-US" dirty="0"/>
              <a:t>–</a:t>
            </a:r>
            <a:r>
              <a:rPr lang="en-US" dirty="0" smtClean="0"/>
              <a:t> pore-scale</a:t>
            </a:r>
            <a:endParaRPr lang="en-US" dirty="0"/>
          </a:p>
        </p:txBody>
      </p:sp>
      <p:pic>
        <p:nvPicPr>
          <p:cNvPr id="1026" name="Picture 2" descr="\\feldspar\swift.63$\profile\desktop\GSA presentation\Armco, data for presentation\presentation images\feathering around pore, Ca-P cement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00" y="1171200"/>
            <a:ext cx="8155800" cy="53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98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4798551" y="381000"/>
            <a:ext cx="39624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01764" y="5172091"/>
            <a:ext cx="39624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99662"/>
            <a:ext cx="8229600" cy="685800"/>
          </a:xfrm>
        </p:spPr>
        <p:txBody>
          <a:bodyPr>
            <a:noAutofit/>
          </a:bodyPr>
          <a:lstStyle/>
          <a:p>
            <a:r>
              <a:rPr lang="en-US" dirty="0" smtClean="0"/>
              <a:t>BSE </a:t>
            </a:r>
            <a:r>
              <a:rPr lang="en-US" dirty="0"/>
              <a:t>Imaging </a:t>
            </a:r>
            <a:r>
              <a:rPr lang="en-US" dirty="0" smtClean="0"/>
              <a:t>– pore-scale</a:t>
            </a:r>
            <a:endParaRPr lang="en-US" dirty="0"/>
          </a:p>
        </p:txBody>
      </p:sp>
      <p:pic>
        <p:nvPicPr>
          <p:cNvPr id="2" name="Picture 2" descr="\\feldspar\swift.63$\profile\desktop\GSA presentation\Armco, data for presentation\presentation images\feathering around pore, Ca-P cement 2, labe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00" y="1171200"/>
            <a:ext cx="8155800" cy="53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07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/>
          <a:lstStyle/>
          <a:p>
            <a:r>
              <a:rPr lang="en-US" dirty="0" smtClean="0"/>
              <a:t>QEMSCAN mineral mapping</a:t>
            </a:r>
            <a:endParaRPr lang="en-US" dirty="0"/>
          </a:p>
        </p:txBody>
      </p:sp>
      <p:pic>
        <p:nvPicPr>
          <p:cNvPr id="1027" name="Picture 3" descr="\\feldspar\swift.63$\profile\desktop\GSA presentation\Armco, data for presentation\presentation images\ARM1-11, QEMSCAN example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79" y="1371600"/>
            <a:ext cx="7180221" cy="524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feldspar\swift.63$\profile\desktop\GSA presentation\Armco, data for presentation\legends and scale bars\legend - _minerals - simplifi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874" y="4433888"/>
            <a:ext cx="1766918" cy="211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2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/>
          <a:lstStyle/>
          <a:p>
            <a:r>
              <a:rPr lang="en-US" dirty="0" smtClean="0"/>
              <a:t>Minerals adjacent to pores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0286565"/>
              </p:ext>
            </p:extLst>
          </p:nvPr>
        </p:nvGraphicFramePr>
        <p:xfrm>
          <a:off x="609600" y="2570171"/>
          <a:ext cx="3429000" cy="34575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2170"/>
                <a:gridCol w="209938"/>
                <a:gridCol w="2316892"/>
              </a:tblGrid>
              <a:tr h="27807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33.80%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 Feldspar</a:t>
                      </a:r>
                    </a:p>
                  </a:txBody>
                  <a:tcPr marL="9525" marR="9525" marT="9525" marB="0" anchor="b"/>
                </a:tc>
              </a:tr>
              <a:tr h="28260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29.20%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Quartz</a:t>
                      </a:r>
                    </a:p>
                  </a:txBody>
                  <a:tcPr marL="9525" marR="9525" marT="9525" marB="0" anchor="b"/>
                </a:tc>
              </a:tr>
              <a:tr h="28260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23.30%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Illite</a:t>
                      </a:r>
                    </a:p>
                  </a:txBody>
                  <a:tcPr marL="9525" marR="9525" marT="9525" marB="0" anchor="b"/>
                </a:tc>
              </a:tr>
              <a:tr h="28260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10.80%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Chlorite</a:t>
                      </a:r>
                    </a:p>
                  </a:txBody>
                  <a:tcPr marL="9525" marR="9525" marT="9525" marB="0" anchor="b"/>
                </a:tc>
              </a:tr>
              <a:tr h="28260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Apatite</a:t>
                      </a:r>
                    </a:p>
                  </a:txBody>
                  <a:tcPr marL="9525" marR="9525" marT="9525" marB="0" anchor="b"/>
                </a:tc>
              </a:tr>
              <a:tr h="28260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Gibbsite</a:t>
                      </a:r>
                    </a:p>
                  </a:txBody>
                  <a:tcPr marL="9525" marR="9525" marT="9525" marB="0" anchor="b"/>
                </a:tc>
              </a:tr>
              <a:tr h="28260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Rutile</a:t>
                      </a:r>
                    </a:p>
                  </a:txBody>
                  <a:tcPr marL="9525" marR="9525" marT="9525" marB="0" anchor="b"/>
                </a:tc>
              </a:tr>
              <a:tr h="28260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Carbonates</a:t>
                      </a:r>
                    </a:p>
                  </a:txBody>
                  <a:tcPr marL="9525" marR="9525" marT="9525" marB="0" anchor="b"/>
                </a:tc>
              </a:tr>
              <a:tr h="28260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Goethite</a:t>
                      </a:r>
                    </a:p>
                  </a:txBody>
                  <a:tcPr marL="9525" marR="9525" marT="9525" marB="0" anchor="b"/>
                </a:tc>
              </a:tr>
              <a:tr h="28260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Gypsum</a:t>
                      </a:r>
                    </a:p>
                  </a:txBody>
                  <a:tcPr marL="9525" marR="9525" marT="9525" marB="0" anchor="b"/>
                </a:tc>
              </a:tr>
              <a:tr h="28260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Pyrite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9" name="Content Placeholder 4"/>
          <p:cNvSpPr txBox="1">
            <a:spLocks/>
          </p:cNvSpPr>
          <p:nvPr/>
        </p:nvSpPr>
        <p:spPr>
          <a:xfrm>
            <a:off x="3886200" y="1752600"/>
            <a:ext cx="44196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8872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038600" y="1600200"/>
            <a:ext cx="48768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8872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Clays (primarily </a:t>
            </a:r>
            <a:r>
              <a:rPr lang="en-US" u="sng" dirty="0" smtClean="0"/>
              <a:t>Chlorite</a:t>
            </a:r>
            <a:r>
              <a:rPr lang="en-US" dirty="0" smtClean="0"/>
              <a:t> and </a:t>
            </a:r>
            <a:r>
              <a:rPr lang="en-US" u="sng" dirty="0" smtClean="0"/>
              <a:t>Illite</a:t>
            </a:r>
            <a:r>
              <a:rPr lang="en-US" dirty="0" smtClean="0"/>
              <a:t>):</a:t>
            </a:r>
          </a:p>
          <a:p>
            <a:pPr lvl="1"/>
            <a:r>
              <a:rPr lang="en-US" dirty="0" smtClean="0"/>
              <a:t>Comprise greater surface area accessible to CO</a:t>
            </a:r>
            <a:r>
              <a:rPr lang="en-US" baseline="-25000" dirty="0" smtClean="0"/>
              <a:t>2</a:t>
            </a:r>
            <a:r>
              <a:rPr lang="en-US" dirty="0" smtClean="0"/>
              <a:t>-bearing brine</a:t>
            </a:r>
          </a:p>
          <a:p>
            <a:pPr lvl="1"/>
            <a:r>
              <a:rPr lang="en-US" dirty="0" smtClean="0"/>
              <a:t>Host reactive iron oxides</a:t>
            </a:r>
          </a:p>
          <a:p>
            <a:pPr lvl="1"/>
            <a:r>
              <a:rPr lang="en-US" dirty="0" smtClean="0"/>
              <a:t>Dominate pore throats, which they often form</a:t>
            </a:r>
          </a:p>
          <a:p>
            <a:r>
              <a:rPr lang="en-US" sz="2200" dirty="0" smtClean="0"/>
              <a:t>Also of geochemical importance</a:t>
            </a:r>
            <a:r>
              <a:rPr lang="en-US" sz="2000" dirty="0" smtClean="0"/>
              <a:t>:</a:t>
            </a:r>
            <a:endParaRPr lang="en-US" sz="2000" dirty="0"/>
          </a:p>
          <a:p>
            <a:pPr lvl="1"/>
            <a:r>
              <a:rPr lang="en-US" u="sng" dirty="0" smtClean="0"/>
              <a:t>Apatite</a:t>
            </a:r>
            <a:endParaRPr lang="en-US" dirty="0" smtClean="0"/>
          </a:p>
          <a:p>
            <a:pPr lvl="1"/>
            <a:r>
              <a:rPr lang="en-US" u="sng" dirty="0" smtClean="0"/>
              <a:t>Iron</a:t>
            </a:r>
            <a:r>
              <a:rPr lang="en-US" dirty="0" smtClean="0"/>
              <a:t> and </a:t>
            </a:r>
            <a:r>
              <a:rPr lang="en-US" u="sng" dirty="0" smtClean="0"/>
              <a:t>Aluminum</a:t>
            </a:r>
            <a:r>
              <a:rPr lang="en-US" dirty="0" smtClean="0"/>
              <a:t> oxy-hydroxides</a:t>
            </a:r>
          </a:p>
          <a:p>
            <a:pPr lvl="1"/>
            <a:r>
              <a:rPr lang="en-US" u="sng" dirty="0" smtClean="0"/>
              <a:t>Titanium</a:t>
            </a:r>
            <a:r>
              <a:rPr lang="en-US" dirty="0" smtClean="0"/>
              <a:t> oxides</a:t>
            </a:r>
          </a:p>
          <a:p>
            <a:pPr lvl="1"/>
            <a:r>
              <a:rPr lang="en-US" dirty="0" smtClean="0"/>
              <a:t>Salts such as </a:t>
            </a:r>
            <a:r>
              <a:rPr lang="en-US" u="sng" dirty="0"/>
              <a:t>G</a:t>
            </a:r>
            <a:r>
              <a:rPr lang="en-US" u="sng" dirty="0" smtClean="0"/>
              <a:t>ypsum</a:t>
            </a:r>
            <a:endParaRPr lang="en-US" dirty="0" smtClean="0"/>
          </a:p>
          <a:p>
            <a:pPr lvl="1"/>
            <a:r>
              <a:rPr lang="en-US" dirty="0" smtClean="0"/>
              <a:t>(minor) </a:t>
            </a:r>
            <a:r>
              <a:rPr lang="en-US" u="sng" dirty="0" smtClean="0"/>
              <a:t>Carbonates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97408" y="1626576"/>
            <a:ext cx="3441192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8872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ODNR well </a:t>
            </a:r>
            <a:r>
              <a:rPr lang="en-US" sz="2000" dirty="0"/>
              <a:t>#2843</a:t>
            </a:r>
            <a:r>
              <a:rPr lang="en-US" sz="2000" dirty="0" smtClean="0"/>
              <a:t>, at </a:t>
            </a:r>
            <a:r>
              <a:rPr lang="en-US" sz="2000" dirty="0"/>
              <a:t>3190</a:t>
            </a:r>
            <a:r>
              <a:rPr lang="en-US" sz="2000" dirty="0" smtClean="0"/>
              <a:t>’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97408" y="2057400"/>
            <a:ext cx="3441192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8872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Estimate of surface area %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6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93688"/>
            <a:ext cx="8229600" cy="792162"/>
          </a:xfrm>
        </p:spPr>
        <p:txBody>
          <a:bodyPr/>
          <a:lstStyle/>
          <a:p>
            <a:r>
              <a:rPr lang="en-US" dirty="0" smtClean="0"/>
              <a:t>Future work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Mapping</a:t>
            </a:r>
          </a:p>
          <a:p>
            <a:pPr lvl="1"/>
            <a:r>
              <a:rPr lang="en-US" dirty="0" smtClean="0"/>
              <a:t>Co-registration of images from multiple sources – in particular high-res BSE and lower-res QEMSCAN</a:t>
            </a:r>
          </a:p>
          <a:p>
            <a:pPr lvl="1"/>
            <a:r>
              <a:rPr lang="en-US" dirty="0" smtClean="0"/>
              <a:t>Increasingly rigorous quantification of pore mineralogy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Modeling</a:t>
            </a:r>
          </a:p>
          <a:p>
            <a:pPr lvl="1"/>
            <a:r>
              <a:rPr lang="en-US" dirty="0" smtClean="0"/>
              <a:t>Sensitivity studies on the effect of pore versus bulk model mineralogy</a:t>
            </a:r>
          </a:p>
          <a:p>
            <a:pPr lvl="1"/>
            <a:r>
              <a:rPr lang="en-US" dirty="0" smtClean="0"/>
              <a:t>2D, then 3D, reactive-transport modeling</a:t>
            </a:r>
          </a:p>
          <a:p>
            <a:pPr marL="91440" indent="0">
              <a:buNone/>
            </a:pPr>
            <a:endParaRPr lang="en-US" dirty="0"/>
          </a:p>
          <a:p>
            <a:pPr marL="434340" indent="-342900"/>
            <a:r>
              <a:rPr lang="en-US" dirty="0" smtClean="0"/>
              <a:t>In depth investigation at the pore scale and below</a:t>
            </a:r>
          </a:p>
          <a:p>
            <a:pPr marL="708660" lvl="1" indent="-342900"/>
            <a:r>
              <a:rPr lang="en-US" dirty="0" smtClean="0"/>
              <a:t>Small-angle and ultra small-angle neutron scattering (SANS, USANS) to better characterize pore surfaces</a:t>
            </a:r>
          </a:p>
          <a:p>
            <a:pPr marL="708660" lvl="1" indent="-342900"/>
            <a:r>
              <a:rPr lang="en-US" dirty="0" smtClean="0"/>
              <a:t>TEM mapping at 1-100 nanometer scales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04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5162550"/>
          </a:xfrm>
        </p:spPr>
        <p:txBody>
          <a:bodyPr>
            <a:normAutofit/>
          </a:bodyPr>
          <a:lstStyle/>
          <a:p>
            <a:r>
              <a:rPr lang="en-US" dirty="0"/>
              <a:t>Work </a:t>
            </a:r>
            <a:r>
              <a:rPr lang="en-US" dirty="0" smtClean="0"/>
              <a:t>performed </a:t>
            </a:r>
            <a:r>
              <a:rPr lang="en-US" dirty="0"/>
              <a:t>by the Subsurface Energy Materials Characterization and Analysis Lab at The Ohio State </a:t>
            </a:r>
            <a:r>
              <a:rPr lang="en-US" dirty="0" smtClean="0"/>
              <a:t>University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 smtClean="0"/>
              <a:t>Funded by </a:t>
            </a:r>
            <a:r>
              <a:rPr lang="en-US" dirty="0"/>
              <a:t>the Dept. of Energy “Nanoscale Control of Geologic CO</a:t>
            </a:r>
            <a:r>
              <a:rPr lang="en-US" baseline="-25000" dirty="0"/>
              <a:t>2</a:t>
            </a:r>
            <a:r>
              <a:rPr lang="en-US" dirty="0"/>
              <a:t>” Energy Frontier Research Center. </a:t>
            </a:r>
            <a:endParaRPr lang="en-US" dirty="0" smtClean="0"/>
          </a:p>
          <a:p>
            <a:r>
              <a:rPr lang="en-US" dirty="0" smtClean="0"/>
              <a:t>Core and data provided </a:t>
            </a:r>
            <a:r>
              <a:rPr lang="en-US" dirty="0"/>
              <a:t>by the Ohio Department of Natural Resources.</a:t>
            </a:r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220" y="4723123"/>
            <a:ext cx="1895780" cy="1817784"/>
          </a:xfrm>
          <a:prstGeom prst="rect">
            <a:avLst/>
          </a:prstGeom>
        </p:spPr>
      </p:pic>
      <p:pic>
        <p:nvPicPr>
          <p:cNvPr id="6146" name="Picture 2" descr="\\feldspar\swift.63$\profile\desktop\GSA presentation\Semcal_logo_large.pn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373" y="4713598"/>
            <a:ext cx="1878827" cy="182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feldspar\swift.63$\profile\desktop\GSA presentation\ODNR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680642"/>
            <a:ext cx="1891334" cy="189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15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</p:spPr>
        <p:txBody>
          <a:bodyPr/>
          <a:lstStyle/>
          <a:p>
            <a:pPr algn="ctr"/>
            <a:r>
              <a:rPr lang="en-US" dirty="0" smtClean="0"/>
              <a:t>(spacer)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64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162"/>
            <a:ext cx="8229600" cy="655638"/>
          </a:xfrm>
        </p:spPr>
        <p:txBody>
          <a:bodyPr>
            <a:normAutofit/>
          </a:bodyPr>
          <a:lstStyle/>
          <a:p>
            <a:r>
              <a:rPr lang="en-US" dirty="0" smtClean="0"/>
              <a:t>Geochemistry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Affects </a:t>
            </a:r>
            <a:r>
              <a:rPr lang="en-US" sz="2800" dirty="0"/>
              <a:t>each of the CO</a:t>
            </a:r>
            <a:r>
              <a:rPr lang="en-US" sz="2800" baseline="-25000" dirty="0"/>
              <a:t>2</a:t>
            </a:r>
            <a:r>
              <a:rPr lang="en-US" sz="2800" dirty="0"/>
              <a:t> trapping </a:t>
            </a:r>
            <a:r>
              <a:rPr lang="en-US" sz="2800" dirty="0" smtClean="0"/>
              <a:t>mechanisms:</a:t>
            </a:r>
            <a:endParaRPr lang="en-US" sz="2800" dirty="0"/>
          </a:p>
          <a:p>
            <a:r>
              <a:rPr lang="en-US" dirty="0" smtClean="0"/>
              <a:t>Stratigraphic – </a:t>
            </a:r>
            <a:r>
              <a:rPr lang="en-US" dirty="0"/>
              <a:t>d</a:t>
            </a:r>
            <a:r>
              <a:rPr lang="en-US" dirty="0" smtClean="0"/>
              <a:t>issolution and precipitation alters permeability</a:t>
            </a:r>
          </a:p>
          <a:p>
            <a:r>
              <a:rPr lang="en-US" dirty="0"/>
              <a:t>Residual – pore geometry and brine composition </a:t>
            </a:r>
            <a:r>
              <a:rPr lang="en-US" dirty="0" smtClean="0"/>
              <a:t>mediate capillarity</a:t>
            </a:r>
            <a:endParaRPr lang="en-US" dirty="0"/>
          </a:p>
          <a:p>
            <a:r>
              <a:rPr lang="en-US" dirty="0" smtClean="0"/>
              <a:t>Solubility – brine composition and ionic strength affect CO</a:t>
            </a:r>
            <a:r>
              <a:rPr lang="en-US" baseline="-25000" dirty="0"/>
              <a:t>2</a:t>
            </a:r>
            <a:r>
              <a:rPr lang="en-US" dirty="0" smtClean="0"/>
              <a:t> solubility</a:t>
            </a:r>
          </a:p>
          <a:p>
            <a:r>
              <a:rPr lang="en-US" dirty="0" smtClean="0"/>
              <a:t>Mineral trapping – formation brine, and minerals accessible to that fluid, provide cations (Ca, Fe, Mg, etc.) that form precipitants with CO</a:t>
            </a:r>
            <a:r>
              <a:rPr lang="en-US" baseline="-25000" dirty="0"/>
              <a:t>2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93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58982"/>
          </a:xfrm>
        </p:spPr>
        <p:txBody>
          <a:bodyPr>
            <a:normAutofit/>
          </a:bodyPr>
          <a:lstStyle/>
          <a:p>
            <a:r>
              <a:rPr lang="en-US" dirty="0" smtClean="0"/>
              <a:t>Pore-scale </a:t>
            </a:r>
            <a:r>
              <a:rPr lang="en-US" dirty="0" smtClean="0"/>
              <a:t>elemental investigation</a:t>
            </a:r>
            <a:endParaRPr lang="en-US" dirty="0"/>
          </a:p>
        </p:txBody>
      </p:sp>
      <p:pic>
        <p:nvPicPr>
          <p:cNvPr id="1026" name="Picture 2" descr="\\feldspar\swift.63$\profile\desktop\GSA presentation\Armco, data for presentation\presentation images\ARM1-7, pore close u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95699"/>
            <a:ext cx="8700970" cy="554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34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162"/>
            <a:ext cx="8229600" cy="655638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Our overall objective is to parameterize models of CO</a:t>
            </a:r>
            <a:r>
              <a:rPr lang="en-US" sz="2800" baseline="-25000" dirty="0" smtClean="0">
                <a:solidFill>
                  <a:schemeClr val="tx1"/>
                </a:solidFill>
              </a:rPr>
              <a:t>2</a:t>
            </a:r>
            <a:r>
              <a:rPr lang="en-US" sz="2800" dirty="0" smtClean="0">
                <a:solidFill>
                  <a:schemeClr val="tx1"/>
                </a:solidFill>
              </a:rPr>
              <a:t>-brine-mineral surfaces.</a:t>
            </a:r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2895600"/>
            <a:ext cx="8229600" cy="289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8872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spc="-100" dirty="0" smtClean="0">
                <a:solidFill>
                  <a:srgbClr val="FFFFFF"/>
                </a:solidFill>
              </a:rPr>
              <a:t>The key parameter, </a:t>
            </a:r>
            <a:r>
              <a:rPr lang="en-US" sz="2800" u="sng" spc="-100" dirty="0" smtClean="0">
                <a:solidFill>
                  <a:srgbClr val="FFFFFF"/>
                </a:solidFill>
              </a:rPr>
              <a:t>pore </a:t>
            </a:r>
            <a:r>
              <a:rPr lang="en-US" sz="2800" u="sng" spc="-100" dirty="0">
                <a:solidFill>
                  <a:srgbClr val="FFFFFF"/>
                </a:solidFill>
              </a:rPr>
              <a:t>mineralogy</a:t>
            </a:r>
            <a:r>
              <a:rPr lang="en-US" sz="2800" spc="-100" dirty="0">
                <a:solidFill>
                  <a:srgbClr val="FFFFFF"/>
                </a:solidFill>
              </a:rPr>
              <a:t>, </a:t>
            </a:r>
            <a:r>
              <a:rPr lang="en-US" sz="2800" spc="-100" dirty="0" smtClean="0">
                <a:solidFill>
                  <a:srgbClr val="FFFFFF"/>
                </a:solidFill>
              </a:rPr>
              <a:t>is informed by:</a:t>
            </a:r>
          </a:p>
          <a:p>
            <a:pPr lvl="1"/>
            <a:r>
              <a:rPr lang="en-US" sz="2200" dirty="0" smtClean="0">
                <a:solidFill>
                  <a:srgbClr val="FFFFFF"/>
                </a:solidFill>
              </a:rPr>
              <a:t>Optical </a:t>
            </a:r>
            <a:r>
              <a:rPr lang="en-US" sz="2200" dirty="0">
                <a:solidFill>
                  <a:srgbClr val="FFFFFF"/>
                </a:solidFill>
              </a:rPr>
              <a:t>microscopy of thin </a:t>
            </a:r>
            <a:r>
              <a:rPr lang="en-US" sz="2200" dirty="0" smtClean="0">
                <a:solidFill>
                  <a:srgbClr val="FFFFFF"/>
                </a:solidFill>
              </a:rPr>
              <a:t>sections	(</a:t>
            </a:r>
            <a:r>
              <a:rPr lang="en-US" dirty="0" smtClean="0">
                <a:solidFill>
                  <a:srgbClr val="FFFFFF"/>
                </a:solidFill>
              </a:rPr>
              <a:t>µ</a:t>
            </a:r>
            <a:r>
              <a:rPr lang="en-US" sz="2200" dirty="0" smtClean="0">
                <a:solidFill>
                  <a:srgbClr val="FFFFFF"/>
                </a:solidFill>
              </a:rPr>
              <a:t>m – cm)</a:t>
            </a:r>
          </a:p>
          <a:p>
            <a:pPr lvl="1"/>
            <a:r>
              <a:rPr lang="en-US" sz="2200" dirty="0" smtClean="0">
                <a:solidFill>
                  <a:srgbClr val="FFFFFF"/>
                </a:solidFill>
              </a:rPr>
              <a:t>Backscatter electron (BSE) mapping	(0.1 </a:t>
            </a:r>
            <a:r>
              <a:rPr lang="en-US" dirty="0">
                <a:solidFill>
                  <a:srgbClr val="FFFFFF"/>
                </a:solidFill>
              </a:rPr>
              <a:t>µ</a:t>
            </a:r>
            <a:r>
              <a:rPr lang="en-US" sz="2200" dirty="0" smtClean="0">
                <a:solidFill>
                  <a:srgbClr val="FFFFFF"/>
                </a:solidFill>
              </a:rPr>
              <a:t>m – cm)</a:t>
            </a:r>
          </a:p>
          <a:p>
            <a:pPr lvl="1"/>
            <a:r>
              <a:rPr lang="en-US" sz="2200" dirty="0" smtClean="0">
                <a:solidFill>
                  <a:srgbClr val="FFFFFF"/>
                </a:solidFill>
              </a:rPr>
              <a:t>Elemental mapping			(</a:t>
            </a:r>
            <a:r>
              <a:rPr lang="en-US" dirty="0">
                <a:solidFill>
                  <a:srgbClr val="FFFFFF"/>
                </a:solidFill>
              </a:rPr>
              <a:t>µ</a:t>
            </a:r>
            <a:r>
              <a:rPr lang="en-US" sz="2200" dirty="0" smtClean="0">
                <a:solidFill>
                  <a:srgbClr val="FFFFFF"/>
                </a:solidFill>
              </a:rPr>
              <a:t>m – cm)</a:t>
            </a:r>
          </a:p>
          <a:p>
            <a:pPr lvl="1"/>
            <a:r>
              <a:rPr lang="en-US" sz="2200" dirty="0" smtClean="0">
                <a:solidFill>
                  <a:srgbClr val="FFFFFF"/>
                </a:solidFill>
              </a:rPr>
              <a:t>Pore </a:t>
            </a:r>
            <a:r>
              <a:rPr lang="en-US" sz="2200" dirty="0">
                <a:solidFill>
                  <a:srgbClr val="FFFFFF"/>
                </a:solidFill>
              </a:rPr>
              <a:t>identification and </a:t>
            </a:r>
            <a:r>
              <a:rPr lang="en-US" sz="2200" dirty="0" smtClean="0">
                <a:solidFill>
                  <a:srgbClr val="FFFFFF"/>
                </a:solidFill>
              </a:rPr>
              <a:t>verification	(0.1 </a:t>
            </a:r>
            <a:r>
              <a:rPr lang="en-US" sz="1800" dirty="0">
                <a:solidFill>
                  <a:srgbClr val="FFFFFF"/>
                </a:solidFill>
              </a:rPr>
              <a:t>µ</a:t>
            </a:r>
            <a:r>
              <a:rPr lang="en-US" sz="2200" dirty="0" smtClean="0">
                <a:solidFill>
                  <a:srgbClr val="FFFFFF"/>
                </a:solidFill>
              </a:rPr>
              <a:t>m - </a:t>
            </a:r>
            <a:r>
              <a:rPr lang="en-US" sz="2200" dirty="0">
                <a:solidFill>
                  <a:srgbClr val="FFFFFF"/>
                </a:solidFill>
              </a:rPr>
              <a:t>mm</a:t>
            </a:r>
            <a:r>
              <a:rPr lang="en-US" sz="2200" dirty="0" smtClean="0">
                <a:solidFill>
                  <a:srgbClr val="FFFFFF"/>
                </a:solidFill>
              </a:rPr>
              <a:t>)</a:t>
            </a:r>
          </a:p>
          <a:p>
            <a:pPr lvl="1"/>
            <a:r>
              <a:rPr lang="en-US" sz="2200" dirty="0" smtClean="0">
                <a:solidFill>
                  <a:srgbClr val="FFFFFF"/>
                </a:solidFill>
              </a:rPr>
              <a:t>Mineral </a:t>
            </a:r>
            <a:r>
              <a:rPr lang="en-US" sz="2200" dirty="0">
                <a:solidFill>
                  <a:srgbClr val="FFFFFF"/>
                </a:solidFill>
              </a:rPr>
              <a:t>identification and </a:t>
            </a:r>
            <a:r>
              <a:rPr lang="en-US" sz="2200" dirty="0" smtClean="0">
                <a:solidFill>
                  <a:srgbClr val="FFFFFF"/>
                </a:solidFill>
              </a:rPr>
              <a:t>mapping	(</a:t>
            </a:r>
            <a:r>
              <a:rPr lang="en-US" dirty="0">
                <a:solidFill>
                  <a:srgbClr val="FFFFFF"/>
                </a:solidFill>
              </a:rPr>
              <a:t>µ</a:t>
            </a:r>
            <a:r>
              <a:rPr lang="en-US" sz="2200" dirty="0">
                <a:solidFill>
                  <a:srgbClr val="FFFFFF"/>
                </a:solidFill>
              </a:rPr>
              <a:t>m </a:t>
            </a:r>
            <a:r>
              <a:rPr lang="en-US" sz="2200" dirty="0" smtClean="0">
                <a:solidFill>
                  <a:srgbClr val="FFFFFF"/>
                </a:solidFill>
              </a:rPr>
              <a:t>– cm)</a:t>
            </a:r>
          </a:p>
          <a:p>
            <a:pPr marL="0" indent="0">
              <a:buFont typeface="Arial" pitchFamily="34" charset="0"/>
              <a:buNone/>
            </a:pPr>
            <a:endParaRPr lang="en-US" sz="2800" dirty="0" smtClean="0"/>
          </a:p>
          <a:p>
            <a:pPr marL="0" indent="0">
              <a:buFont typeface="Arial" pitchFamily="34" charset="0"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9615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38400" y="2743200"/>
            <a:ext cx="4419600" cy="3733800"/>
          </a:xfrm>
        </p:spPr>
        <p:txBody>
          <a:bodyPr>
            <a:normAutofit/>
          </a:bodyPr>
          <a:lstStyle/>
          <a:p>
            <a:r>
              <a:rPr lang="en-US" dirty="0" smtClean="0"/>
              <a:t>Optical microscopy for initial mineral identification.</a:t>
            </a:r>
          </a:p>
          <a:p>
            <a:endParaRPr lang="en-US" dirty="0" smtClean="0"/>
          </a:p>
          <a:p>
            <a:r>
              <a:rPr lang="en-US" dirty="0" smtClean="0"/>
              <a:t>Vertical slice taken of each thin section.</a:t>
            </a:r>
          </a:p>
          <a:p>
            <a:endParaRPr lang="en-US" dirty="0" smtClean="0"/>
          </a:p>
          <a:p>
            <a:r>
              <a:rPr lang="en-US" dirty="0" smtClean="0"/>
              <a:t>Resolution ~5 </a:t>
            </a:r>
            <a:r>
              <a:rPr lang="en-US" dirty="0">
                <a:solidFill>
                  <a:srgbClr val="FFFFFF"/>
                </a:solidFill>
              </a:rPr>
              <a:t>µ</a:t>
            </a:r>
            <a:r>
              <a:rPr lang="en-US" dirty="0" smtClean="0"/>
              <a:t>m.</a:t>
            </a:r>
            <a:endParaRPr lang="en-US" dirty="0"/>
          </a:p>
        </p:txBody>
      </p:sp>
      <p:pic>
        <p:nvPicPr>
          <p:cNvPr id="8194" name="Picture 2" descr="\\feldspar\swift.63$\profile\desktop\GSA presentation\Armco, data for presentation\presentation images\ARM1-11, optical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75002"/>
            <a:ext cx="1745307" cy="502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feldspar\swift.63$\profile\desktop\GSA presentation\Armco, data for presentation\presentation images\ARM1-11, optical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474176"/>
            <a:ext cx="1745307" cy="502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\\feldspar\swift.63$\profile\desktop\GSA presentation\Armco, data for presentation\presentation images\ARM1-11, vertical slice scale b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176" y="6148752"/>
            <a:ext cx="1082009" cy="32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/>
              <a:t>Mineralogical assessment</a:t>
            </a:r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2514600" y="1469140"/>
            <a:ext cx="4343400" cy="831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8872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Mt. </a:t>
            </a:r>
            <a:r>
              <a:rPr lang="en-US" dirty="0" smtClean="0">
                <a:solidFill>
                  <a:schemeClr val="tx1"/>
                </a:solidFill>
              </a:rPr>
              <a:t>Simon Sandstone: 3190’,  40’ from top of Middle </a:t>
            </a:r>
            <a:r>
              <a:rPr lang="en-US" dirty="0" smtClean="0"/>
              <a:t>Run SS</a:t>
            </a:r>
          </a:p>
        </p:txBody>
      </p:sp>
    </p:spTree>
    <p:extLst>
      <p:ext uri="{BB962C8B-B14F-4D97-AF65-F5344CB8AC3E}">
        <p14:creationId xmlns:p14="http://schemas.microsoft.com/office/powerpoint/2010/main" val="390500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\\feldspar\swift.63$\profile\desktop\GSA presentation\Armco, data for presentation\presentation images\ARM1-11, optical on BSE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64" y="1918763"/>
            <a:ext cx="3941636" cy="455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\\feldspar\swift.63$\profile\desktop\GSA presentation\Armco, data for presentation\presentation images\ARM1-11, optical on BSE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126" y="1903396"/>
            <a:ext cx="3935874" cy="457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798551" y="381000"/>
            <a:ext cx="39624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01764" y="5172091"/>
            <a:ext cx="39624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4" name="Picture 5" descr="\\feldspar\swift.63$\profile\desktop\GSA presentation\Armco, data for presentation\presentation images\ARM1-11, vertical slice scale b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91" y="6080750"/>
            <a:ext cx="1082009" cy="32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>
            <a:noAutofit/>
          </a:bodyPr>
          <a:lstStyle/>
          <a:p>
            <a:r>
              <a:rPr lang="en-US" dirty="0" smtClean="0"/>
              <a:t>BSE </a:t>
            </a:r>
            <a:r>
              <a:rPr lang="en-US" dirty="0"/>
              <a:t>Imaging - </a:t>
            </a:r>
            <a:r>
              <a:rPr lang="en-US" dirty="0" smtClean="0"/>
              <a:t>coverage</a:t>
            </a:r>
            <a:endParaRPr lang="en-US" dirty="0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391581" y="1295400"/>
            <a:ext cx="8218283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8872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BSE image co-registered with photomicrograph</a:t>
            </a:r>
          </a:p>
        </p:txBody>
      </p:sp>
    </p:spTree>
    <p:extLst>
      <p:ext uri="{BB962C8B-B14F-4D97-AF65-F5344CB8AC3E}">
        <p14:creationId xmlns:p14="http://schemas.microsoft.com/office/powerpoint/2010/main" val="337970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feldspar\swift.63$\profile\desktop\GSA presentation\Armco, data for presentation\presentation images\ARM1-11, elem - Ca, optical on BSE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64" y="1609344"/>
            <a:ext cx="3941636" cy="455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01764" y="5172091"/>
            <a:ext cx="39624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4" name="Picture 5" descr="\\feldspar\swift.63$\profile\desktop\GSA presentation\Armco, data for presentation\presentation images\ARM1-11, vertical slice scale ba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21394"/>
            <a:ext cx="1082009" cy="32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2895600" y="3108960"/>
            <a:ext cx="1644160" cy="3058621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133600" y="2362200"/>
            <a:ext cx="762000" cy="762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895600" y="1617784"/>
            <a:ext cx="1644160" cy="744420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4" name="Picture 4" descr="\\feldspar\swift.63$\profile\desktop\GSA presentation\Armco, data for presentation\presentation images\ARM1-11, elem - Ca close-u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760" y="1613963"/>
            <a:ext cx="4163924" cy="455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78776"/>
            <a:ext cx="8229600" cy="914400"/>
          </a:xfrm>
        </p:spPr>
        <p:txBody>
          <a:bodyPr>
            <a:noAutofit/>
          </a:bodyPr>
          <a:lstStyle/>
          <a:p>
            <a:r>
              <a:rPr lang="en-US" dirty="0" smtClean="0"/>
              <a:t>Elemental mapping: Calcium</a:t>
            </a:r>
            <a:endParaRPr lang="en-US" dirty="0"/>
          </a:p>
        </p:txBody>
      </p:sp>
      <p:pic>
        <p:nvPicPr>
          <p:cNvPr id="3074" name="Picture 2" descr="\\feldspar\swift.63$\profile\desktop\GSA presentation\Armco, data for presentation\legends and scale bars\General legend for elemental mapping - concentrat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320" y="1619252"/>
            <a:ext cx="2698083" cy="34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0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feldspar\swift.63$\profile\desktop\GSA presentation\Armco, data for presentation\presentation images\ARM1-11, elem - Fe, optical on BSE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600933"/>
            <a:ext cx="3941636" cy="455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01764" y="5172091"/>
            <a:ext cx="39624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4" name="Picture 5" descr="\\feldspar\swift.63$\profile\desktop\GSA presentation\Armco, data for presentation\presentation images\ARM1-11, vertical slice scale ba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23447"/>
            <a:ext cx="1082009" cy="32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57400" y="2209800"/>
            <a:ext cx="609600" cy="6096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667000" y="2819400"/>
            <a:ext cx="1697164" cy="3348562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667000" y="1629641"/>
            <a:ext cx="1752600" cy="580160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>
            <a:noAutofit/>
          </a:bodyPr>
          <a:lstStyle/>
          <a:p>
            <a:r>
              <a:rPr lang="en-US" dirty="0"/>
              <a:t>Elemental mapping: Iron</a:t>
            </a:r>
          </a:p>
        </p:txBody>
      </p:sp>
      <p:pic>
        <p:nvPicPr>
          <p:cNvPr id="12291" name="Picture 3" descr="\\feldspar\swift.63$\profile\desktop\GSA presentation\Armco, data for presentation\presentation images\ARM1-11, elem - Fe close-u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4" y="1622021"/>
            <a:ext cx="4332441" cy="453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\\feldspar\swift.63$\profile\desktop\GSA presentation\Armco, data for presentation\legends and scale bars\General legend for elemental mapping - concentrat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320" y="1619252"/>
            <a:ext cx="2698083" cy="34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5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4798551" y="381000"/>
            <a:ext cx="39624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>
            <a:noAutofit/>
          </a:bodyPr>
          <a:lstStyle/>
          <a:p>
            <a:r>
              <a:rPr lang="en-US" smtClean="0"/>
              <a:t>Elemental mapping: Aluminum</a:t>
            </a:r>
            <a:endParaRPr lang="en-US" dirty="0"/>
          </a:p>
        </p:txBody>
      </p:sp>
      <p:pic>
        <p:nvPicPr>
          <p:cNvPr id="1027" name="Picture 3" descr="\\feldspar\swift.63$\profile\desktop\GSA presentation\Armco, data for presentation\presentation images\ARM1-11, elem - Al, optical on BSE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64" y="1608992"/>
            <a:ext cx="3941636" cy="455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\\feldspar\swift.63$\profile\desktop\GSA presentation\Armco, data for presentation\presentation images\ARM1-11, vertical slice scale ba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83" y="5817576"/>
            <a:ext cx="1082009" cy="32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H="1">
            <a:off x="2875084" y="1621821"/>
            <a:ext cx="1489081" cy="3002933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285999" y="4624754"/>
            <a:ext cx="589085" cy="633046"/>
          </a:xfrm>
          <a:prstGeom prst="rect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875085" y="5257800"/>
            <a:ext cx="1468315" cy="879826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 descr="\\feldspar\swift.63$\profile\desktop\GSA presentation\Armco, data for presentation\presentation images\ARM1-11, elem - Al close-up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17784"/>
            <a:ext cx="4372271" cy="453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\\feldspar\swift.63$\profile\desktop\GSA presentation\Armco, data for presentation\legends and scale bars\General legend for elemental mapping - concentrat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084" y="1621821"/>
            <a:ext cx="2698083" cy="34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54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>
          <a:xfrm>
            <a:off x="401764" y="5172091"/>
            <a:ext cx="39624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1272" name="Picture 8" descr="\\feldspar\swift.63$\profile\desktop\GSA presentation\Armco, data for presentation\presentation images\ARM1-11, elem - K, optical on BSE 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126" y="1600200"/>
            <a:ext cx="3935874" cy="457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553200" y="1828800"/>
            <a:ext cx="609600" cy="6096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4667559" y="1609725"/>
            <a:ext cx="1885642" cy="219078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667559" y="2438400"/>
            <a:ext cx="1885642" cy="3716522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1" name="Picture 7" descr="\\feldspar\swift.63$\profile\desktop\GSA presentation\Armco, data for presentation\presentation images\ARM1-11, elem - K close-u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92620"/>
            <a:ext cx="4286559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>
            <a:noAutofit/>
          </a:bodyPr>
          <a:lstStyle/>
          <a:p>
            <a:r>
              <a:rPr lang="en-US" dirty="0"/>
              <a:t>Elemental mapping: Potassium</a:t>
            </a:r>
          </a:p>
        </p:txBody>
      </p:sp>
      <p:pic>
        <p:nvPicPr>
          <p:cNvPr id="14" name="Picture 5" descr="\\feldspar\swift.63$\profile\desktop\GSA presentation\Armco, data for presentation\presentation images\ARM1-11, vertical slice scale b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834872"/>
            <a:ext cx="1082009" cy="32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\\feldspar\swift.63$\profile\desktop\GSA presentation\Armco, data for presentation\legends and scale bars\General legend for elemental mapping - concentrat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1412"/>
            <a:ext cx="2698083" cy="34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05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>
          <a:xfrm>
            <a:off x="401764" y="5172091"/>
            <a:ext cx="39624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3314" name="Picture 2" descr="\\feldspar\swift.63$\profile\desktop\GSA presentation\Armco, data for presentation\presentation images\ARM1-11, elem - Si, optical on BSE 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126" y="1606909"/>
            <a:ext cx="3935874" cy="457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\\feldspar\swift.63$\profile\desktop\GSA presentation\Armco, data for presentation\presentation images\ARM1-11, vertical slice scale ba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833994"/>
            <a:ext cx="1082009" cy="32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534150" y="2524124"/>
            <a:ext cx="552450" cy="600075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492869" y="3124199"/>
            <a:ext cx="2060331" cy="3039209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4501662" y="1635369"/>
            <a:ext cx="2051538" cy="888755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6" name="Picture 4" descr="\\feldspar\swift.63$\profile\desktop\GSA presentation\Armco, data for presentation\presentation images\ARM1-11, elem - Si close-u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10590"/>
            <a:ext cx="4138912" cy="45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>
            <a:noAutofit/>
          </a:bodyPr>
          <a:lstStyle/>
          <a:p>
            <a:r>
              <a:rPr lang="en-US" dirty="0"/>
              <a:t>Elemental mapping: Silicon</a:t>
            </a:r>
          </a:p>
        </p:txBody>
      </p:sp>
      <p:pic>
        <p:nvPicPr>
          <p:cNvPr id="13" name="Picture 2" descr="\\feldspar\swift.63$\profile\desktop\GSA presentation\Armco, data for presentation\legends and scale bars\General legend for elemental mapping - concentrat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4012"/>
            <a:ext cx="2698083" cy="34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53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atch">
  <a:themeElements>
    <a:clrScheme name="Custom 1">
      <a:dk1>
        <a:sysClr val="windowText" lastClr="000000"/>
      </a:dk1>
      <a:lt1>
        <a:sysClr val="window" lastClr="FFFFFF"/>
      </a:lt1>
      <a:dk2>
        <a:srgbClr val="1D3641"/>
      </a:dk2>
      <a:lt2>
        <a:srgbClr val="FFFFFF"/>
      </a:lt2>
      <a:accent1>
        <a:srgbClr val="759AA5"/>
      </a:accent1>
      <a:accent2>
        <a:srgbClr val="B2C4D1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2446</TotalTime>
  <Words>419</Words>
  <Application>Microsoft Office PowerPoint</Application>
  <PresentationFormat>On-screen Show (4:3)</PresentationFormat>
  <Paragraphs>89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Thatch</vt:lpstr>
      <vt:lpstr>CO2-brine-pore mineral interactions in the Mount Simon, Ohio</vt:lpstr>
      <vt:lpstr>Introduction</vt:lpstr>
      <vt:lpstr>Mineralogical assessment</vt:lpstr>
      <vt:lpstr>BSE Imaging - coverage</vt:lpstr>
      <vt:lpstr>Elemental mapping: Calcium</vt:lpstr>
      <vt:lpstr>Elemental mapping: Iron</vt:lpstr>
      <vt:lpstr>Elemental mapping: Aluminum</vt:lpstr>
      <vt:lpstr>Elemental mapping: Potassium</vt:lpstr>
      <vt:lpstr>Elemental mapping: Silicon</vt:lpstr>
      <vt:lpstr>BSE Imaging – pore-scale</vt:lpstr>
      <vt:lpstr>BSE Imaging – pore-scale</vt:lpstr>
      <vt:lpstr>QEMSCAN mineral mapping</vt:lpstr>
      <vt:lpstr>Minerals adjacent to pores</vt:lpstr>
      <vt:lpstr>Future work </vt:lpstr>
      <vt:lpstr>Acknowledgements</vt:lpstr>
      <vt:lpstr>(spacer)</vt:lpstr>
      <vt:lpstr>Geochemistry</vt:lpstr>
      <vt:lpstr>Pore-scale elemental investigation</vt:lpstr>
    </vt:vector>
  </TitlesOfParts>
  <Company>The Ohio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Swift</dc:creator>
  <cp:lastModifiedBy>Alexander Swift</cp:lastModifiedBy>
  <cp:revision>107</cp:revision>
  <dcterms:created xsi:type="dcterms:W3CDTF">2012-04-13T16:26:50Z</dcterms:created>
  <dcterms:modified xsi:type="dcterms:W3CDTF">2012-04-22T19:37:36Z</dcterms:modified>
</cp:coreProperties>
</file>