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2" r:id="rId2"/>
    <p:sldId id="298" r:id="rId3"/>
    <p:sldId id="341" r:id="rId4"/>
    <p:sldId id="342" r:id="rId5"/>
    <p:sldId id="343" r:id="rId6"/>
    <p:sldId id="340" r:id="rId7"/>
    <p:sldId id="286" r:id="rId8"/>
    <p:sldId id="316" r:id="rId9"/>
    <p:sldId id="293" r:id="rId10"/>
    <p:sldId id="297" r:id="rId11"/>
    <p:sldId id="325" r:id="rId12"/>
    <p:sldId id="318" r:id="rId13"/>
    <p:sldId id="319" r:id="rId14"/>
    <p:sldId id="329" r:id="rId15"/>
    <p:sldId id="314" r:id="rId16"/>
    <p:sldId id="332" r:id="rId17"/>
    <p:sldId id="308" r:id="rId18"/>
    <p:sldId id="336" r:id="rId19"/>
    <p:sldId id="275" r:id="rId20"/>
    <p:sldId id="262" r:id="rId21"/>
    <p:sldId id="321" r:id="rId22"/>
    <p:sldId id="261" r:id="rId23"/>
    <p:sldId id="260" r:id="rId24"/>
    <p:sldId id="296" r:id="rId25"/>
    <p:sldId id="337" r:id="rId26"/>
    <p:sldId id="338" r:id="rId27"/>
    <p:sldId id="339" r:id="rId28"/>
    <p:sldId id="34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1D9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99882" autoAdjust="0"/>
  </p:normalViewPr>
  <p:slideViewPr>
    <p:cSldViewPr>
      <p:cViewPr>
        <p:scale>
          <a:sx n="120" d="100"/>
          <a:sy n="120" d="100"/>
        </p:scale>
        <p:origin x="-714"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5989DF-DBA6-4F2D-8E62-F904B9017CF0}" type="datetimeFigureOut">
              <a:rPr lang="en-US" smtClean="0"/>
              <a:pPr/>
              <a:t>3/18/2012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34981-646C-4903-BD81-5CD5498F20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A34981-646C-4903-BD81-5CD5498F207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A34981-646C-4903-BD81-5CD5498F207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C522DA-EDAD-4D94-80DF-7E65E7F17D8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C522DA-EDAD-4D94-80DF-7E65E7F17D8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C522DA-EDAD-4D94-80DF-7E65E7F17D8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C522DA-EDAD-4D94-80DF-7E65E7F17D8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C522DA-EDAD-4D94-80DF-7E65E7F17D8E}" type="datetimeFigureOut">
              <a:rPr lang="en-US" smtClean="0"/>
              <a:pPr/>
              <a:t>3/18/2012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C522DA-EDAD-4D94-80DF-7E65E7F17D8E}" type="datetimeFigureOut">
              <a:rPr lang="en-US" smtClean="0"/>
              <a:pPr/>
              <a:t>3/18/2012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C522DA-EDAD-4D94-80DF-7E65E7F17D8E}" type="datetimeFigureOut">
              <a:rPr lang="en-US" smtClean="0"/>
              <a:pPr/>
              <a:t>3/18/2012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C522DA-EDAD-4D94-80DF-7E65E7F17D8E}" type="datetimeFigureOut">
              <a:rPr lang="en-US" smtClean="0"/>
              <a:pPr/>
              <a:t>3/18/2012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522DA-EDAD-4D94-80DF-7E65E7F17D8E}" type="datetimeFigureOut">
              <a:rPr lang="en-US" smtClean="0"/>
              <a:pPr/>
              <a:t>3/18/2012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C522DA-EDAD-4D94-80DF-7E65E7F17D8E}" type="datetimeFigureOut">
              <a:rPr lang="en-US" smtClean="0"/>
              <a:pPr/>
              <a:t>3/18/2012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C522DA-EDAD-4D94-80DF-7E65E7F17D8E}" type="datetimeFigureOut">
              <a:rPr lang="en-US" smtClean="0"/>
              <a:pPr/>
              <a:t>3/18/2012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178AF-5A1C-4C11-A196-1C5D260356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522DA-EDAD-4D94-80DF-7E65E7F17D8E}" type="datetimeFigureOut">
              <a:rPr lang="en-US" smtClean="0"/>
              <a:pPr/>
              <a:t>3/18/2012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178AF-5A1C-4C11-A196-1C5D260356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16.jpe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7.jpeg"/><Relationship Id="rId9"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27.jpeg"/><Relationship Id="rId7"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7.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Georges Bank.jpg"/>
          <p:cNvPicPr>
            <a:picLocks noChangeAspect="1"/>
          </p:cNvPicPr>
          <p:nvPr/>
        </p:nvPicPr>
        <p:blipFill>
          <a:blip r:embed="rId3" cstate="print"/>
          <a:stretch>
            <a:fillRect/>
          </a:stretch>
        </p:blipFill>
        <p:spPr>
          <a:xfrm>
            <a:off x="0" y="762000"/>
            <a:ext cx="9144000" cy="5285014"/>
          </a:xfrm>
          <a:prstGeom prst="rect">
            <a:avLst/>
          </a:prstGeom>
        </p:spPr>
      </p:pic>
      <p:sp>
        <p:nvSpPr>
          <p:cNvPr id="5" name="Oval 4"/>
          <p:cNvSpPr/>
          <p:nvPr/>
        </p:nvSpPr>
        <p:spPr>
          <a:xfrm rot="19761606">
            <a:off x="2970011" y="3197071"/>
            <a:ext cx="2534746" cy="1734783"/>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rot="19700113">
            <a:off x="3242507" y="3787374"/>
            <a:ext cx="1760418" cy="369332"/>
          </a:xfrm>
          <a:prstGeom prst="rect">
            <a:avLst/>
          </a:prstGeom>
        </p:spPr>
        <p:txBody>
          <a:bodyPr wrap="none">
            <a:spAutoFit/>
          </a:bodyPr>
          <a:lstStyle/>
          <a:p>
            <a:r>
              <a:rPr lang="en-US" dirty="0" smtClean="0">
                <a:solidFill>
                  <a:srgbClr val="92D050"/>
                </a:solidFill>
                <a:latin typeface="Bookman Old Style" pitchFamily="18" charset="0"/>
              </a:rPr>
              <a:t>Georges</a:t>
            </a:r>
            <a:r>
              <a:rPr lang="en-US" dirty="0" smtClean="0">
                <a:solidFill>
                  <a:srgbClr val="C00000"/>
                </a:solidFill>
                <a:latin typeface="Bookman Old Style" pitchFamily="18" charset="0"/>
              </a:rPr>
              <a:t> </a:t>
            </a:r>
            <a:r>
              <a:rPr lang="en-US" dirty="0" smtClean="0">
                <a:solidFill>
                  <a:srgbClr val="92D050"/>
                </a:solidFill>
                <a:latin typeface="Bookman Old Style" pitchFamily="18" charset="0"/>
              </a:rPr>
              <a:t>Bank</a:t>
            </a:r>
            <a:endParaRPr lang="en-US" dirty="0">
              <a:solidFill>
                <a:srgbClr val="92D050"/>
              </a:solidFill>
            </a:endParaRPr>
          </a:p>
        </p:txBody>
      </p:sp>
      <p:sp>
        <p:nvSpPr>
          <p:cNvPr id="7" name="Rectangle 6"/>
          <p:cNvSpPr/>
          <p:nvPr/>
        </p:nvSpPr>
        <p:spPr>
          <a:xfrm rot="17537095">
            <a:off x="2096012" y="3738066"/>
            <a:ext cx="1829882" cy="276999"/>
          </a:xfrm>
          <a:prstGeom prst="rect">
            <a:avLst/>
          </a:prstGeom>
        </p:spPr>
        <p:txBody>
          <a:bodyPr wrap="square">
            <a:spAutoFit/>
          </a:bodyPr>
          <a:lstStyle/>
          <a:p>
            <a:r>
              <a:rPr lang="en-US" sz="1200" dirty="0" smtClean="0">
                <a:solidFill>
                  <a:srgbClr val="92D050"/>
                </a:solidFill>
                <a:latin typeface="Bookman Old Style" pitchFamily="18" charset="0"/>
              </a:rPr>
              <a:t>Great South Channel</a:t>
            </a:r>
            <a:endParaRPr lang="en-US" sz="1200" dirty="0">
              <a:solidFill>
                <a:srgbClr val="92D050"/>
              </a:solidFill>
            </a:endParaRPr>
          </a:p>
        </p:txBody>
      </p:sp>
      <p:sp>
        <p:nvSpPr>
          <p:cNvPr id="8" name="Rectangle 7"/>
          <p:cNvSpPr/>
          <p:nvPr/>
        </p:nvSpPr>
        <p:spPr>
          <a:xfrm rot="1103852">
            <a:off x="4259343" y="3035942"/>
            <a:ext cx="2588113" cy="276999"/>
          </a:xfrm>
          <a:prstGeom prst="rect">
            <a:avLst/>
          </a:prstGeom>
        </p:spPr>
        <p:txBody>
          <a:bodyPr wrap="square">
            <a:spAutoFit/>
          </a:bodyPr>
          <a:lstStyle/>
          <a:p>
            <a:r>
              <a:rPr lang="en-US" sz="1200" dirty="0" smtClean="0">
                <a:solidFill>
                  <a:srgbClr val="92D050"/>
                </a:solidFill>
                <a:latin typeface="Bookman Old Style" pitchFamily="18" charset="0"/>
              </a:rPr>
              <a:t>Northeast Channel</a:t>
            </a:r>
            <a:endParaRPr lang="en-US" sz="1200" dirty="0">
              <a:solidFill>
                <a:srgbClr val="92D050"/>
              </a:solidFill>
              <a:latin typeface="Bookman Old Style" pitchFamily="18" charset="0"/>
            </a:endParaRPr>
          </a:p>
        </p:txBody>
      </p:sp>
      <p:sp>
        <p:nvSpPr>
          <p:cNvPr id="9" name="TextBox 8"/>
          <p:cNvSpPr txBox="1"/>
          <p:nvPr/>
        </p:nvSpPr>
        <p:spPr>
          <a:xfrm>
            <a:off x="5867400" y="1295400"/>
            <a:ext cx="3276600" cy="1169551"/>
          </a:xfrm>
          <a:prstGeom prst="rect">
            <a:avLst/>
          </a:prstGeom>
          <a:noFill/>
        </p:spPr>
        <p:txBody>
          <a:bodyPr wrap="square" rtlCol="0">
            <a:spAutoFit/>
          </a:bodyPr>
          <a:lstStyle/>
          <a:p>
            <a:r>
              <a:rPr lang="en-US" sz="1400" dirty="0" smtClean="0">
                <a:solidFill>
                  <a:srgbClr val="92D050"/>
                </a:solidFill>
              </a:rPr>
              <a:t>Multiple Glacial Development of Upper Georges Bank</a:t>
            </a:r>
          </a:p>
          <a:p>
            <a:endParaRPr lang="en-US" sz="1400" dirty="0" smtClean="0">
              <a:solidFill>
                <a:srgbClr val="92D050"/>
              </a:solidFill>
            </a:endParaRPr>
          </a:p>
          <a:p>
            <a:r>
              <a:rPr lang="en-US" sz="1400" dirty="0" smtClean="0">
                <a:solidFill>
                  <a:srgbClr val="92D050"/>
                </a:solidFill>
              </a:rPr>
              <a:t>Ralph. S. Lewis- UCONN-Avery Point</a:t>
            </a:r>
          </a:p>
          <a:p>
            <a:r>
              <a:rPr lang="en-US" sz="1400" dirty="0" smtClean="0">
                <a:solidFill>
                  <a:srgbClr val="92D050"/>
                </a:solidFill>
              </a:rPr>
              <a:t>Byron D. Stone- U.S.G.S.</a:t>
            </a:r>
            <a:endParaRPr lang="en-US" sz="1400" dirty="0">
              <a:solidFill>
                <a:srgbClr val="92D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6553200"/>
            <a:ext cx="9220200" cy="304800"/>
          </a:xfrm>
        </p:spPr>
        <p:txBody>
          <a:bodyPr>
            <a:noAutofit/>
          </a:bodyPr>
          <a:lstStyle/>
          <a:p>
            <a:r>
              <a:rPr lang="en-US" sz="1200" dirty="0" err="1" smtClean="0">
                <a:solidFill>
                  <a:schemeClr val="accent5"/>
                </a:solidFill>
              </a:rPr>
              <a:t>Uchupi</a:t>
            </a:r>
            <a:r>
              <a:rPr lang="en-US" sz="1200" dirty="0" smtClean="0">
                <a:solidFill>
                  <a:schemeClr val="accent5"/>
                </a:solidFill>
              </a:rPr>
              <a:t>, E. and James, A.A. Jr.,  1987, Morphology, in R.H. Backus and W.D. Bourne, W.D., eds. ,  </a:t>
            </a:r>
            <a:r>
              <a:rPr lang="en-US" sz="1200" b="1" dirty="0" smtClean="0">
                <a:solidFill>
                  <a:schemeClr val="accent5"/>
                </a:solidFill>
              </a:rPr>
              <a:t>GEORGES BANK</a:t>
            </a:r>
            <a:r>
              <a:rPr lang="en-US" sz="1200" dirty="0" smtClean="0">
                <a:solidFill>
                  <a:schemeClr val="accent5"/>
                </a:solidFill>
              </a:rPr>
              <a:t>: The MIT Press, Cambridge, Mass</a:t>
            </a:r>
            <a:r>
              <a:rPr lang="en-US" sz="1200" dirty="0" smtClean="0"/>
              <a:t>. </a:t>
            </a:r>
            <a:endParaRPr lang="en-US" sz="1200" dirty="0"/>
          </a:p>
        </p:txBody>
      </p:sp>
      <p:pic>
        <p:nvPicPr>
          <p:cNvPr id="5" name="Picture 4" descr="Thurs try 001.JPG"/>
          <p:cNvPicPr>
            <a:picLocks noChangeAspect="1"/>
          </p:cNvPicPr>
          <p:nvPr/>
        </p:nvPicPr>
        <p:blipFill>
          <a:blip r:embed="rId3" cstate="print"/>
          <a:stretch>
            <a:fillRect/>
          </a:stretch>
        </p:blipFill>
        <p:spPr>
          <a:xfrm>
            <a:off x="0" y="381000"/>
            <a:ext cx="9144000" cy="6080244"/>
          </a:xfrm>
          <a:prstGeom prst="rect">
            <a:avLst/>
          </a:prstGeom>
          <a:ln w="44450">
            <a:solidFill>
              <a:schemeClr val="tx1"/>
            </a:solidFill>
          </a:ln>
        </p:spPr>
      </p:pic>
      <p:cxnSp>
        <p:nvCxnSpPr>
          <p:cNvPr id="11" name="Straight Arrow Connector 10"/>
          <p:cNvCxnSpPr/>
          <p:nvPr/>
        </p:nvCxnSpPr>
        <p:spPr>
          <a:xfrm rot="-300000">
            <a:off x="5486400" y="3505200"/>
            <a:ext cx="381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2" idx="17"/>
          </p:cNvCxnSpPr>
          <p:nvPr/>
        </p:nvCxnSpPr>
        <p:spPr>
          <a:xfrm>
            <a:off x="3871356" y="5355771"/>
            <a:ext cx="14844" cy="20682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6" idx="11"/>
          </p:cNvCxnSpPr>
          <p:nvPr/>
        </p:nvCxnSpPr>
        <p:spPr>
          <a:xfrm>
            <a:off x="5302332" y="4079174"/>
            <a:ext cx="260268" cy="3562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9" idx="5"/>
          </p:cNvCxnSpPr>
          <p:nvPr/>
        </p:nvCxnSpPr>
        <p:spPr>
          <a:xfrm>
            <a:off x="5041075" y="4560125"/>
            <a:ext cx="238690" cy="86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391400" y="533400"/>
            <a:ext cx="0" cy="533400"/>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rot="19761606">
            <a:off x="2365799" y="3671782"/>
            <a:ext cx="3396641" cy="182065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794660" y="4346369"/>
            <a:ext cx="205839" cy="1216231"/>
          </a:xfrm>
          <a:custGeom>
            <a:avLst/>
            <a:gdLst>
              <a:gd name="connsiteX0" fmla="*/ 114795 w 205839"/>
              <a:gd name="connsiteY0" fmla="*/ 0 h 1205345"/>
              <a:gd name="connsiteX1" fmla="*/ 150421 w 205839"/>
              <a:gd name="connsiteY1" fmla="*/ 130628 h 1205345"/>
              <a:gd name="connsiteX2" fmla="*/ 197922 w 205839"/>
              <a:gd name="connsiteY2" fmla="*/ 225631 h 1205345"/>
              <a:gd name="connsiteX3" fmla="*/ 197922 w 205839"/>
              <a:gd name="connsiteY3" fmla="*/ 285008 h 1205345"/>
              <a:gd name="connsiteX4" fmla="*/ 197922 w 205839"/>
              <a:gd name="connsiteY4" fmla="*/ 391886 h 1205345"/>
              <a:gd name="connsiteX5" fmla="*/ 186046 w 205839"/>
              <a:gd name="connsiteY5" fmla="*/ 427512 h 1205345"/>
              <a:gd name="connsiteX6" fmla="*/ 162296 w 205839"/>
              <a:gd name="connsiteY6" fmla="*/ 451262 h 1205345"/>
              <a:gd name="connsiteX7" fmla="*/ 126670 w 205839"/>
              <a:gd name="connsiteY7" fmla="*/ 510639 h 1205345"/>
              <a:gd name="connsiteX8" fmla="*/ 102919 w 205839"/>
              <a:gd name="connsiteY8" fmla="*/ 558140 h 1205345"/>
              <a:gd name="connsiteX9" fmla="*/ 55418 w 205839"/>
              <a:gd name="connsiteY9" fmla="*/ 617517 h 1205345"/>
              <a:gd name="connsiteX10" fmla="*/ 7917 w 205839"/>
              <a:gd name="connsiteY10" fmla="*/ 688769 h 1205345"/>
              <a:gd name="connsiteX11" fmla="*/ 7917 w 205839"/>
              <a:gd name="connsiteY11" fmla="*/ 771896 h 1205345"/>
              <a:gd name="connsiteX12" fmla="*/ 43543 w 205839"/>
              <a:gd name="connsiteY12" fmla="*/ 843148 h 1205345"/>
              <a:gd name="connsiteX13" fmla="*/ 67293 w 205839"/>
              <a:gd name="connsiteY13" fmla="*/ 914400 h 1205345"/>
              <a:gd name="connsiteX14" fmla="*/ 102919 w 205839"/>
              <a:gd name="connsiteY14" fmla="*/ 1021278 h 1205345"/>
              <a:gd name="connsiteX15" fmla="*/ 126670 w 205839"/>
              <a:gd name="connsiteY15" fmla="*/ 1175657 h 1205345"/>
              <a:gd name="connsiteX16" fmla="*/ 150421 w 205839"/>
              <a:gd name="connsiteY16" fmla="*/ 1199408 h 1205345"/>
              <a:gd name="connsiteX17" fmla="*/ 150421 w 205839"/>
              <a:gd name="connsiteY17" fmla="*/ 1199408 h 1205345"/>
              <a:gd name="connsiteX18" fmla="*/ 150421 w 205839"/>
              <a:gd name="connsiteY18" fmla="*/ 1199408 h 1205345"/>
              <a:gd name="connsiteX19" fmla="*/ 150421 w 205839"/>
              <a:gd name="connsiteY19" fmla="*/ 1199408 h 1205345"/>
              <a:gd name="connsiteX20" fmla="*/ 138545 w 205839"/>
              <a:gd name="connsiteY20" fmla="*/ 1187532 h 1205345"/>
              <a:gd name="connsiteX21" fmla="*/ 138545 w 205839"/>
              <a:gd name="connsiteY21" fmla="*/ 1187532 h 1205345"/>
              <a:gd name="connsiteX0" fmla="*/ 114795 w 205839"/>
              <a:gd name="connsiteY0" fmla="*/ 0 h 1205345"/>
              <a:gd name="connsiteX1" fmla="*/ 150421 w 205839"/>
              <a:gd name="connsiteY1" fmla="*/ 130628 h 1205345"/>
              <a:gd name="connsiteX2" fmla="*/ 197922 w 205839"/>
              <a:gd name="connsiteY2" fmla="*/ 225631 h 1205345"/>
              <a:gd name="connsiteX3" fmla="*/ 197922 w 205839"/>
              <a:gd name="connsiteY3" fmla="*/ 285008 h 1205345"/>
              <a:gd name="connsiteX4" fmla="*/ 197922 w 205839"/>
              <a:gd name="connsiteY4" fmla="*/ 391886 h 1205345"/>
              <a:gd name="connsiteX5" fmla="*/ 186046 w 205839"/>
              <a:gd name="connsiteY5" fmla="*/ 427512 h 1205345"/>
              <a:gd name="connsiteX6" fmla="*/ 162296 w 205839"/>
              <a:gd name="connsiteY6" fmla="*/ 451262 h 1205345"/>
              <a:gd name="connsiteX7" fmla="*/ 126670 w 205839"/>
              <a:gd name="connsiteY7" fmla="*/ 510639 h 1205345"/>
              <a:gd name="connsiteX8" fmla="*/ 102919 w 205839"/>
              <a:gd name="connsiteY8" fmla="*/ 558140 h 1205345"/>
              <a:gd name="connsiteX9" fmla="*/ 55418 w 205839"/>
              <a:gd name="connsiteY9" fmla="*/ 617517 h 1205345"/>
              <a:gd name="connsiteX10" fmla="*/ 7917 w 205839"/>
              <a:gd name="connsiteY10" fmla="*/ 688769 h 1205345"/>
              <a:gd name="connsiteX11" fmla="*/ 7917 w 205839"/>
              <a:gd name="connsiteY11" fmla="*/ 771896 h 1205345"/>
              <a:gd name="connsiteX12" fmla="*/ 43543 w 205839"/>
              <a:gd name="connsiteY12" fmla="*/ 843148 h 1205345"/>
              <a:gd name="connsiteX13" fmla="*/ 67293 w 205839"/>
              <a:gd name="connsiteY13" fmla="*/ 914400 h 1205345"/>
              <a:gd name="connsiteX14" fmla="*/ 102919 w 205839"/>
              <a:gd name="connsiteY14" fmla="*/ 1021278 h 1205345"/>
              <a:gd name="connsiteX15" fmla="*/ 126670 w 205839"/>
              <a:gd name="connsiteY15" fmla="*/ 1175657 h 1205345"/>
              <a:gd name="connsiteX16" fmla="*/ 150421 w 205839"/>
              <a:gd name="connsiteY16" fmla="*/ 1199408 h 1205345"/>
              <a:gd name="connsiteX17" fmla="*/ 150421 w 205839"/>
              <a:gd name="connsiteY17" fmla="*/ 1199408 h 1205345"/>
              <a:gd name="connsiteX18" fmla="*/ 150421 w 205839"/>
              <a:gd name="connsiteY18" fmla="*/ 1199408 h 1205345"/>
              <a:gd name="connsiteX19" fmla="*/ 150421 w 205839"/>
              <a:gd name="connsiteY19" fmla="*/ 1199408 h 1205345"/>
              <a:gd name="connsiteX20" fmla="*/ 138545 w 205839"/>
              <a:gd name="connsiteY20" fmla="*/ 1187532 h 1205345"/>
              <a:gd name="connsiteX0" fmla="*/ 114795 w 205839"/>
              <a:gd name="connsiteY0" fmla="*/ 0 h 1216231"/>
              <a:gd name="connsiteX1" fmla="*/ 150421 w 205839"/>
              <a:gd name="connsiteY1" fmla="*/ 130628 h 1216231"/>
              <a:gd name="connsiteX2" fmla="*/ 197922 w 205839"/>
              <a:gd name="connsiteY2" fmla="*/ 225631 h 1216231"/>
              <a:gd name="connsiteX3" fmla="*/ 197922 w 205839"/>
              <a:gd name="connsiteY3" fmla="*/ 285008 h 1216231"/>
              <a:gd name="connsiteX4" fmla="*/ 197922 w 205839"/>
              <a:gd name="connsiteY4" fmla="*/ 391886 h 1216231"/>
              <a:gd name="connsiteX5" fmla="*/ 186046 w 205839"/>
              <a:gd name="connsiteY5" fmla="*/ 427512 h 1216231"/>
              <a:gd name="connsiteX6" fmla="*/ 162296 w 205839"/>
              <a:gd name="connsiteY6" fmla="*/ 451262 h 1216231"/>
              <a:gd name="connsiteX7" fmla="*/ 126670 w 205839"/>
              <a:gd name="connsiteY7" fmla="*/ 510639 h 1216231"/>
              <a:gd name="connsiteX8" fmla="*/ 102919 w 205839"/>
              <a:gd name="connsiteY8" fmla="*/ 558140 h 1216231"/>
              <a:gd name="connsiteX9" fmla="*/ 55418 w 205839"/>
              <a:gd name="connsiteY9" fmla="*/ 617517 h 1216231"/>
              <a:gd name="connsiteX10" fmla="*/ 7917 w 205839"/>
              <a:gd name="connsiteY10" fmla="*/ 688769 h 1216231"/>
              <a:gd name="connsiteX11" fmla="*/ 7917 w 205839"/>
              <a:gd name="connsiteY11" fmla="*/ 771896 h 1216231"/>
              <a:gd name="connsiteX12" fmla="*/ 43543 w 205839"/>
              <a:gd name="connsiteY12" fmla="*/ 843148 h 1216231"/>
              <a:gd name="connsiteX13" fmla="*/ 67293 w 205839"/>
              <a:gd name="connsiteY13" fmla="*/ 914400 h 1216231"/>
              <a:gd name="connsiteX14" fmla="*/ 102919 w 205839"/>
              <a:gd name="connsiteY14" fmla="*/ 1021278 h 1216231"/>
              <a:gd name="connsiteX15" fmla="*/ 126670 w 205839"/>
              <a:gd name="connsiteY15" fmla="*/ 1175657 h 1216231"/>
              <a:gd name="connsiteX16" fmla="*/ 150421 w 205839"/>
              <a:gd name="connsiteY16" fmla="*/ 1199408 h 1216231"/>
              <a:gd name="connsiteX17" fmla="*/ 150421 w 205839"/>
              <a:gd name="connsiteY17" fmla="*/ 1199408 h 1216231"/>
              <a:gd name="connsiteX18" fmla="*/ 150421 w 205839"/>
              <a:gd name="connsiteY18" fmla="*/ 1199408 h 1216231"/>
              <a:gd name="connsiteX19" fmla="*/ 150421 w 205839"/>
              <a:gd name="connsiteY19" fmla="*/ 1199408 h 1216231"/>
              <a:gd name="connsiteX20" fmla="*/ 177140 w 205839"/>
              <a:gd name="connsiteY20" fmla="*/ 1216231 h 1216231"/>
              <a:gd name="connsiteX0" fmla="*/ 114795 w 205839"/>
              <a:gd name="connsiteY0" fmla="*/ 0 h 1216231"/>
              <a:gd name="connsiteX1" fmla="*/ 150421 w 205839"/>
              <a:gd name="connsiteY1" fmla="*/ 130628 h 1216231"/>
              <a:gd name="connsiteX2" fmla="*/ 197922 w 205839"/>
              <a:gd name="connsiteY2" fmla="*/ 225631 h 1216231"/>
              <a:gd name="connsiteX3" fmla="*/ 197922 w 205839"/>
              <a:gd name="connsiteY3" fmla="*/ 285008 h 1216231"/>
              <a:gd name="connsiteX4" fmla="*/ 197922 w 205839"/>
              <a:gd name="connsiteY4" fmla="*/ 391886 h 1216231"/>
              <a:gd name="connsiteX5" fmla="*/ 186046 w 205839"/>
              <a:gd name="connsiteY5" fmla="*/ 427512 h 1216231"/>
              <a:gd name="connsiteX6" fmla="*/ 162296 w 205839"/>
              <a:gd name="connsiteY6" fmla="*/ 451262 h 1216231"/>
              <a:gd name="connsiteX7" fmla="*/ 126670 w 205839"/>
              <a:gd name="connsiteY7" fmla="*/ 510639 h 1216231"/>
              <a:gd name="connsiteX8" fmla="*/ 102919 w 205839"/>
              <a:gd name="connsiteY8" fmla="*/ 558140 h 1216231"/>
              <a:gd name="connsiteX9" fmla="*/ 55418 w 205839"/>
              <a:gd name="connsiteY9" fmla="*/ 617517 h 1216231"/>
              <a:gd name="connsiteX10" fmla="*/ 7917 w 205839"/>
              <a:gd name="connsiteY10" fmla="*/ 688769 h 1216231"/>
              <a:gd name="connsiteX11" fmla="*/ 7917 w 205839"/>
              <a:gd name="connsiteY11" fmla="*/ 771896 h 1216231"/>
              <a:gd name="connsiteX12" fmla="*/ 43543 w 205839"/>
              <a:gd name="connsiteY12" fmla="*/ 843148 h 1216231"/>
              <a:gd name="connsiteX13" fmla="*/ 67293 w 205839"/>
              <a:gd name="connsiteY13" fmla="*/ 914400 h 1216231"/>
              <a:gd name="connsiteX14" fmla="*/ 102919 w 205839"/>
              <a:gd name="connsiteY14" fmla="*/ 1021278 h 1216231"/>
              <a:gd name="connsiteX15" fmla="*/ 150421 w 205839"/>
              <a:gd name="connsiteY15" fmla="*/ 1199408 h 1216231"/>
              <a:gd name="connsiteX16" fmla="*/ 150421 w 205839"/>
              <a:gd name="connsiteY16" fmla="*/ 1199408 h 1216231"/>
              <a:gd name="connsiteX17" fmla="*/ 150421 w 205839"/>
              <a:gd name="connsiteY17" fmla="*/ 1199408 h 1216231"/>
              <a:gd name="connsiteX18" fmla="*/ 150421 w 205839"/>
              <a:gd name="connsiteY18" fmla="*/ 1199408 h 1216231"/>
              <a:gd name="connsiteX19" fmla="*/ 177140 w 205839"/>
              <a:gd name="connsiteY19" fmla="*/ 1216231 h 121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839" h="1216231">
                <a:moveTo>
                  <a:pt x="114795" y="0"/>
                </a:moveTo>
                <a:cubicBezTo>
                  <a:pt x="125681" y="46511"/>
                  <a:pt x="136567" y="93023"/>
                  <a:pt x="150421" y="130628"/>
                </a:cubicBezTo>
                <a:cubicBezTo>
                  <a:pt x="164275" y="168233"/>
                  <a:pt x="190005" y="199901"/>
                  <a:pt x="197922" y="225631"/>
                </a:cubicBezTo>
                <a:cubicBezTo>
                  <a:pt x="205839" y="251361"/>
                  <a:pt x="197922" y="285008"/>
                  <a:pt x="197922" y="285008"/>
                </a:cubicBezTo>
                <a:cubicBezTo>
                  <a:pt x="197922" y="312717"/>
                  <a:pt x="199901" y="368135"/>
                  <a:pt x="197922" y="391886"/>
                </a:cubicBezTo>
                <a:cubicBezTo>
                  <a:pt x="195943" y="415637"/>
                  <a:pt x="191984" y="417616"/>
                  <a:pt x="186046" y="427512"/>
                </a:cubicBezTo>
                <a:cubicBezTo>
                  <a:pt x="180108" y="437408"/>
                  <a:pt x="172192" y="437408"/>
                  <a:pt x="162296" y="451262"/>
                </a:cubicBezTo>
                <a:cubicBezTo>
                  <a:pt x="152400" y="465117"/>
                  <a:pt x="136566" y="492826"/>
                  <a:pt x="126670" y="510639"/>
                </a:cubicBezTo>
                <a:cubicBezTo>
                  <a:pt x="116774" y="528452"/>
                  <a:pt x="114794" y="540327"/>
                  <a:pt x="102919" y="558140"/>
                </a:cubicBezTo>
                <a:cubicBezTo>
                  <a:pt x="91044" y="575953"/>
                  <a:pt x="71252" y="595745"/>
                  <a:pt x="55418" y="617517"/>
                </a:cubicBezTo>
                <a:cubicBezTo>
                  <a:pt x="39584" y="639289"/>
                  <a:pt x="15834" y="663039"/>
                  <a:pt x="7917" y="688769"/>
                </a:cubicBezTo>
                <a:cubicBezTo>
                  <a:pt x="0" y="714499"/>
                  <a:pt x="1979" y="746166"/>
                  <a:pt x="7917" y="771896"/>
                </a:cubicBezTo>
                <a:cubicBezTo>
                  <a:pt x="13855" y="797626"/>
                  <a:pt x="33647" y="819397"/>
                  <a:pt x="43543" y="843148"/>
                </a:cubicBezTo>
                <a:cubicBezTo>
                  <a:pt x="53439" y="866899"/>
                  <a:pt x="67293" y="914400"/>
                  <a:pt x="67293" y="914400"/>
                </a:cubicBezTo>
                <a:cubicBezTo>
                  <a:pt x="77189" y="944088"/>
                  <a:pt x="89064" y="973777"/>
                  <a:pt x="102919" y="1021278"/>
                </a:cubicBezTo>
                <a:cubicBezTo>
                  <a:pt x="116774" y="1068779"/>
                  <a:pt x="142504" y="1169720"/>
                  <a:pt x="150421" y="1199408"/>
                </a:cubicBezTo>
                <a:lnTo>
                  <a:pt x="150421" y="1199408"/>
                </a:lnTo>
                <a:lnTo>
                  <a:pt x="150421" y="1199408"/>
                </a:lnTo>
                <a:lnTo>
                  <a:pt x="150421" y="1199408"/>
                </a:lnTo>
                <a:lnTo>
                  <a:pt x="177140" y="1216231"/>
                </a:ln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a:stCxn id="12" idx="14"/>
          </p:cNvCxnSpPr>
          <p:nvPr/>
        </p:nvCxnSpPr>
        <p:spPr>
          <a:xfrm>
            <a:off x="2897579" y="5367647"/>
            <a:ext cx="78380" cy="30276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4047744" y="5998464"/>
            <a:ext cx="260909" cy="33528"/>
          </a:xfrm>
          <a:custGeom>
            <a:avLst/>
            <a:gdLst>
              <a:gd name="connsiteX0" fmla="*/ 260909 w 260909"/>
              <a:gd name="connsiteY0" fmla="*/ 0 h 33528"/>
              <a:gd name="connsiteX1" fmla="*/ 191414 w 260909"/>
              <a:gd name="connsiteY1" fmla="*/ 3658 h 33528"/>
              <a:gd name="connsiteX2" fmla="*/ 169469 w 260909"/>
              <a:gd name="connsiteY2" fmla="*/ 14630 h 33528"/>
              <a:gd name="connsiteX3" fmla="*/ 147523 w 260909"/>
              <a:gd name="connsiteY3" fmla="*/ 25603 h 33528"/>
              <a:gd name="connsiteX4" fmla="*/ 129235 w 260909"/>
              <a:gd name="connsiteY4" fmla="*/ 32918 h 33528"/>
              <a:gd name="connsiteX5" fmla="*/ 107290 w 260909"/>
              <a:gd name="connsiteY5" fmla="*/ 29261 h 33528"/>
              <a:gd name="connsiteX6" fmla="*/ 89002 w 260909"/>
              <a:gd name="connsiteY6" fmla="*/ 21946 h 33528"/>
              <a:gd name="connsiteX7" fmla="*/ 67056 w 260909"/>
              <a:gd name="connsiteY7" fmla="*/ 14630 h 33528"/>
              <a:gd name="connsiteX8" fmla="*/ 52426 w 260909"/>
              <a:gd name="connsiteY8" fmla="*/ 10973 h 33528"/>
              <a:gd name="connsiteX9" fmla="*/ 23165 w 260909"/>
              <a:gd name="connsiteY9" fmla="*/ 10973 h 33528"/>
              <a:gd name="connsiteX10" fmla="*/ 1219 w 260909"/>
              <a:gd name="connsiteY10" fmla="*/ 10973 h 33528"/>
              <a:gd name="connsiteX11" fmla="*/ 15850 w 260909"/>
              <a:gd name="connsiteY11" fmla="*/ 7315 h 33528"/>
              <a:gd name="connsiteX12" fmla="*/ 15850 w 260909"/>
              <a:gd name="connsiteY12" fmla="*/ 7315 h 33528"/>
              <a:gd name="connsiteX13" fmla="*/ 15850 w 260909"/>
              <a:gd name="connsiteY13" fmla="*/ 7315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909" h="33528">
                <a:moveTo>
                  <a:pt x="260909" y="0"/>
                </a:moveTo>
                <a:cubicBezTo>
                  <a:pt x="233781" y="610"/>
                  <a:pt x="206654" y="1220"/>
                  <a:pt x="191414" y="3658"/>
                </a:cubicBezTo>
                <a:cubicBezTo>
                  <a:pt x="176174" y="6096"/>
                  <a:pt x="169469" y="14630"/>
                  <a:pt x="169469" y="14630"/>
                </a:cubicBezTo>
                <a:cubicBezTo>
                  <a:pt x="162154" y="18287"/>
                  <a:pt x="154229" y="22555"/>
                  <a:pt x="147523" y="25603"/>
                </a:cubicBezTo>
                <a:cubicBezTo>
                  <a:pt x="140817" y="28651"/>
                  <a:pt x="135940" y="32308"/>
                  <a:pt x="129235" y="32918"/>
                </a:cubicBezTo>
                <a:cubicBezTo>
                  <a:pt x="122530" y="33528"/>
                  <a:pt x="113996" y="31090"/>
                  <a:pt x="107290" y="29261"/>
                </a:cubicBezTo>
                <a:cubicBezTo>
                  <a:pt x="100585" y="27432"/>
                  <a:pt x="95708" y="24384"/>
                  <a:pt x="89002" y="21946"/>
                </a:cubicBezTo>
                <a:cubicBezTo>
                  <a:pt x="82296" y="19508"/>
                  <a:pt x="73152" y="16459"/>
                  <a:pt x="67056" y="14630"/>
                </a:cubicBezTo>
                <a:cubicBezTo>
                  <a:pt x="60960" y="12801"/>
                  <a:pt x="59741" y="11583"/>
                  <a:pt x="52426" y="10973"/>
                </a:cubicBezTo>
                <a:cubicBezTo>
                  <a:pt x="45111" y="10363"/>
                  <a:pt x="23165" y="10973"/>
                  <a:pt x="23165" y="10973"/>
                </a:cubicBezTo>
                <a:cubicBezTo>
                  <a:pt x="14631" y="10973"/>
                  <a:pt x="2438" y="11583"/>
                  <a:pt x="1219" y="10973"/>
                </a:cubicBezTo>
                <a:cubicBezTo>
                  <a:pt x="0" y="10363"/>
                  <a:pt x="15850" y="7315"/>
                  <a:pt x="15850" y="7315"/>
                </a:cubicBezTo>
                <a:lnTo>
                  <a:pt x="15850" y="7315"/>
                </a:lnTo>
                <a:lnTo>
                  <a:pt x="15850" y="7315"/>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4038600" y="6096000"/>
            <a:ext cx="260909" cy="33528"/>
          </a:xfrm>
          <a:custGeom>
            <a:avLst/>
            <a:gdLst>
              <a:gd name="connsiteX0" fmla="*/ 260909 w 260909"/>
              <a:gd name="connsiteY0" fmla="*/ 0 h 33528"/>
              <a:gd name="connsiteX1" fmla="*/ 191414 w 260909"/>
              <a:gd name="connsiteY1" fmla="*/ 3658 h 33528"/>
              <a:gd name="connsiteX2" fmla="*/ 169469 w 260909"/>
              <a:gd name="connsiteY2" fmla="*/ 14630 h 33528"/>
              <a:gd name="connsiteX3" fmla="*/ 147523 w 260909"/>
              <a:gd name="connsiteY3" fmla="*/ 25603 h 33528"/>
              <a:gd name="connsiteX4" fmla="*/ 129235 w 260909"/>
              <a:gd name="connsiteY4" fmla="*/ 32918 h 33528"/>
              <a:gd name="connsiteX5" fmla="*/ 107290 w 260909"/>
              <a:gd name="connsiteY5" fmla="*/ 29261 h 33528"/>
              <a:gd name="connsiteX6" fmla="*/ 89002 w 260909"/>
              <a:gd name="connsiteY6" fmla="*/ 21946 h 33528"/>
              <a:gd name="connsiteX7" fmla="*/ 67056 w 260909"/>
              <a:gd name="connsiteY7" fmla="*/ 14630 h 33528"/>
              <a:gd name="connsiteX8" fmla="*/ 52426 w 260909"/>
              <a:gd name="connsiteY8" fmla="*/ 10973 h 33528"/>
              <a:gd name="connsiteX9" fmla="*/ 23165 w 260909"/>
              <a:gd name="connsiteY9" fmla="*/ 10973 h 33528"/>
              <a:gd name="connsiteX10" fmla="*/ 1219 w 260909"/>
              <a:gd name="connsiteY10" fmla="*/ 10973 h 33528"/>
              <a:gd name="connsiteX11" fmla="*/ 15850 w 260909"/>
              <a:gd name="connsiteY11" fmla="*/ 7315 h 33528"/>
              <a:gd name="connsiteX12" fmla="*/ 15850 w 260909"/>
              <a:gd name="connsiteY12" fmla="*/ 7315 h 33528"/>
              <a:gd name="connsiteX13" fmla="*/ 15850 w 260909"/>
              <a:gd name="connsiteY13" fmla="*/ 7315 h 3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909" h="33528">
                <a:moveTo>
                  <a:pt x="260909" y="0"/>
                </a:moveTo>
                <a:cubicBezTo>
                  <a:pt x="233781" y="610"/>
                  <a:pt x="206654" y="1220"/>
                  <a:pt x="191414" y="3658"/>
                </a:cubicBezTo>
                <a:cubicBezTo>
                  <a:pt x="176174" y="6096"/>
                  <a:pt x="169469" y="14630"/>
                  <a:pt x="169469" y="14630"/>
                </a:cubicBezTo>
                <a:cubicBezTo>
                  <a:pt x="162154" y="18287"/>
                  <a:pt x="154229" y="22555"/>
                  <a:pt x="147523" y="25603"/>
                </a:cubicBezTo>
                <a:cubicBezTo>
                  <a:pt x="140817" y="28651"/>
                  <a:pt x="135940" y="32308"/>
                  <a:pt x="129235" y="32918"/>
                </a:cubicBezTo>
                <a:cubicBezTo>
                  <a:pt x="122530" y="33528"/>
                  <a:pt x="113996" y="31090"/>
                  <a:pt x="107290" y="29261"/>
                </a:cubicBezTo>
                <a:cubicBezTo>
                  <a:pt x="100585" y="27432"/>
                  <a:pt x="95708" y="24384"/>
                  <a:pt x="89002" y="21946"/>
                </a:cubicBezTo>
                <a:cubicBezTo>
                  <a:pt x="82296" y="19508"/>
                  <a:pt x="73152" y="16459"/>
                  <a:pt x="67056" y="14630"/>
                </a:cubicBezTo>
                <a:cubicBezTo>
                  <a:pt x="60960" y="12801"/>
                  <a:pt x="59741" y="11583"/>
                  <a:pt x="52426" y="10973"/>
                </a:cubicBezTo>
                <a:cubicBezTo>
                  <a:pt x="45111" y="10363"/>
                  <a:pt x="23165" y="10973"/>
                  <a:pt x="23165" y="10973"/>
                </a:cubicBezTo>
                <a:cubicBezTo>
                  <a:pt x="14631" y="10973"/>
                  <a:pt x="2438" y="11583"/>
                  <a:pt x="1219" y="10973"/>
                </a:cubicBezTo>
                <a:cubicBezTo>
                  <a:pt x="0" y="10363"/>
                  <a:pt x="15850" y="7315"/>
                  <a:pt x="15850" y="7315"/>
                </a:cubicBezTo>
                <a:lnTo>
                  <a:pt x="15850" y="7315"/>
                </a:lnTo>
                <a:lnTo>
                  <a:pt x="15850" y="7315"/>
                </a:lnTo>
              </a:path>
            </a:pathLst>
          </a:cu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4033114" y="6203290"/>
            <a:ext cx="275539" cy="34137"/>
          </a:xfrm>
          <a:custGeom>
            <a:avLst/>
            <a:gdLst>
              <a:gd name="connsiteX0" fmla="*/ 275539 w 275539"/>
              <a:gd name="connsiteY0" fmla="*/ 0 h 34137"/>
              <a:gd name="connsiteX1" fmla="*/ 198729 w 275539"/>
              <a:gd name="connsiteY1" fmla="*/ 29260 h 34137"/>
              <a:gd name="connsiteX2" fmla="*/ 176784 w 275539"/>
              <a:gd name="connsiteY2" fmla="*/ 29260 h 34137"/>
              <a:gd name="connsiteX3" fmla="*/ 154838 w 275539"/>
              <a:gd name="connsiteY3" fmla="*/ 25603 h 34137"/>
              <a:gd name="connsiteX4" fmla="*/ 136550 w 275539"/>
              <a:gd name="connsiteY4" fmla="*/ 18288 h 34137"/>
              <a:gd name="connsiteX5" fmla="*/ 107289 w 275539"/>
              <a:gd name="connsiteY5" fmla="*/ 10972 h 34137"/>
              <a:gd name="connsiteX6" fmla="*/ 70713 w 275539"/>
              <a:gd name="connsiteY6" fmla="*/ 14630 h 34137"/>
              <a:gd name="connsiteX7" fmla="*/ 37795 w 275539"/>
              <a:gd name="connsiteY7" fmla="*/ 14630 h 34137"/>
              <a:gd name="connsiteX8" fmla="*/ 12192 w 275539"/>
              <a:gd name="connsiteY8" fmla="*/ 18288 h 34137"/>
              <a:gd name="connsiteX9" fmla="*/ 1219 w 275539"/>
              <a:gd name="connsiteY9" fmla="*/ 14630 h 34137"/>
              <a:gd name="connsiteX10" fmla="*/ 4876 w 275539"/>
              <a:gd name="connsiteY10" fmla="*/ 18288 h 34137"/>
              <a:gd name="connsiteX11" fmla="*/ 4876 w 275539"/>
              <a:gd name="connsiteY11" fmla="*/ 14630 h 34137"/>
              <a:gd name="connsiteX12" fmla="*/ 4876 w 275539"/>
              <a:gd name="connsiteY12" fmla="*/ 10972 h 34137"/>
              <a:gd name="connsiteX13" fmla="*/ 4876 w 275539"/>
              <a:gd name="connsiteY13" fmla="*/ 10972 h 34137"/>
              <a:gd name="connsiteX14" fmla="*/ 19507 w 275539"/>
              <a:gd name="connsiteY14" fmla="*/ 14630 h 34137"/>
              <a:gd name="connsiteX15" fmla="*/ 19507 w 275539"/>
              <a:gd name="connsiteY15" fmla="*/ 10972 h 34137"/>
              <a:gd name="connsiteX16" fmla="*/ 15849 w 275539"/>
              <a:gd name="connsiteY16" fmla="*/ 10972 h 34137"/>
              <a:gd name="connsiteX17" fmla="*/ 15849 w 275539"/>
              <a:gd name="connsiteY17" fmla="*/ 10972 h 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539" h="34137">
                <a:moveTo>
                  <a:pt x="275539" y="0"/>
                </a:moveTo>
                <a:cubicBezTo>
                  <a:pt x="245363" y="12191"/>
                  <a:pt x="215188" y="24383"/>
                  <a:pt x="198729" y="29260"/>
                </a:cubicBezTo>
                <a:cubicBezTo>
                  <a:pt x="182270" y="34137"/>
                  <a:pt x="184099" y="29870"/>
                  <a:pt x="176784" y="29260"/>
                </a:cubicBezTo>
                <a:cubicBezTo>
                  <a:pt x="169469" y="28650"/>
                  <a:pt x="161544" y="27432"/>
                  <a:pt x="154838" y="25603"/>
                </a:cubicBezTo>
                <a:cubicBezTo>
                  <a:pt x="148132" y="23774"/>
                  <a:pt x="144475" y="20726"/>
                  <a:pt x="136550" y="18288"/>
                </a:cubicBezTo>
                <a:cubicBezTo>
                  <a:pt x="128625" y="15850"/>
                  <a:pt x="118262" y="11582"/>
                  <a:pt x="107289" y="10972"/>
                </a:cubicBezTo>
                <a:cubicBezTo>
                  <a:pt x="96316" y="10362"/>
                  <a:pt x="82295" y="14020"/>
                  <a:pt x="70713" y="14630"/>
                </a:cubicBezTo>
                <a:cubicBezTo>
                  <a:pt x="59131" y="15240"/>
                  <a:pt x="47548" y="14020"/>
                  <a:pt x="37795" y="14630"/>
                </a:cubicBezTo>
                <a:cubicBezTo>
                  <a:pt x="28042" y="15240"/>
                  <a:pt x="18288" y="18288"/>
                  <a:pt x="12192" y="18288"/>
                </a:cubicBezTo>
                <a:cubicBezTo>
                  <a:pt x="6096" y="18288"/>
                  <a:pt x="2438" y="14630"/>
                  <a:pt x="1219" y="14630"/>
                </a:cubicBezTo>
                <a:cubicBezTo>
                  <a:pt x="0" y="14630"/>
                  <a:pt x="4267" y="18288"/>
                  <a:pt x="4876" y="18288"/>
                </a:cubicBezTo>
                <a:cubicBezTo>
                  <a:pt x="5485" y="18288"/>
                  <a:pt x="4876" y="14630"/>
                  <a:pt x="4876" y="14630"/>
                </a:cubicBezTo>
                <a:lnTo>
                  <a:pt x="4876" y="10972"/>
                </a:lnTo>
                <a:lnTo>
                  <a:pt x="4876" y="10972"/>
                </a:lnTo>
                <a:cubicBezTo>
                  <a:pt x="7314" y="11582"/>
                  <a:pt x="17069" y="14630"/>
                  <a:pt x="19507" y="14630"/>
                </a:cubicBezTo>
                <a:cubicBezTo>
                  <a:pt x="21945" y="14630"/>
                  <a:pt x="20117" y="11582"/>
                  <a:pt x="19507" y="10972"/>
                </a:cubicBezTo>
                <a:cubicBezTo>
                  <a:pt x="18897" y="10362"/>
                  <a:pt x="15849" y="10972"/>
                  <a:pt x="15849" y="10972"/>
                </a:cubicBezTo>
                <a:lnTo>
                  <a:pt x="15849" y="10972"/>
                </a:ln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461657" y="4257304"/>
            <a:ext cx="416627" cy="1154876"/>
          </a:xfrm>
          <a:custGeom>
            <a:avLst/>
            <a:gdLst>
              <a:gd name="connsiteX0" fmla="*/ 0 w 416627"/>
              <a:gd name="connsiteY0" fmla="*/ 0 h 1154876"/>
              <a:gd name="connsiteX1" fmla="*/ 29688 w 416627"/>
              <a:gd name="connsiteY1" fmla="*/ 89065 h 1154876"/>
              <a:gd name="connsiteX2" fmla="*/ 53439 w 416627"/>
              <a:gd name="connsiteY2" fmla="*/ 154379 h 1154876"/>
              <a:gd name="connsiteX3" fmla="*/ 83127 w 416627"/>
              <a:gd name="connsiteY3" fmla="*/ 219693 h 1154876"/>
              <a:gd name="connsiteX4" fmla="*/ 100940 w 416627"/>
              <a:gd name="connsiteY4" fmla="*/ 267195 h 1154876"/>
              <a:gd name="connsiteX5" fmla="*/ 124691 w 416627"/>
              <a:gd name="connsiteY5" fmla="*/ 314696 h 1154876"/>
              <a:gd name="connsiteX6" fmla="*/ 154379 w 416627"/>
              <a:gd name="connsiteY6" fmla="*/ 380010 h 1154876"/>
              <a:gd name="connsiteX7" fmla="*/ 178130 w 416627"/>
              <a:gd name="connsiteY7" fmla="*/ 421574 h 1154876"/>
              <a:gd name="connsiteX8" fmla="*/ 225631 w 416627"/>
              <a:gd name="connsiteY8" fmla="*/ 492826 h 1154876"/>
              <a:gd name="connsiteX9" fmla="*/ 237507 w 416627"/>
              <a:gd name="connsiteY9" fmla="*/ 546265 h 1154876"/>
              <a:gd name="connsiteX10" fmla="*/ 273133 w 416627"/>
              <a:gd name="connsiteY10" fmla="*/ 605641 h 1154876"/>
              <a:gd name="connsiteX11" fmla="*/ 314696 w 416627"/>
              <a:gd name="connsiteY11" fmla="*/ 688769 h 1154876"/>
              <a:gd name="connsiteX12" fmla="*/ 338447 w 416627"/>
              <a:gd name="connsiteY12" fmla="*/ 771896 h 1154876"/>
              <a:gd name="connsiteX13" fmla="*/ 368135 w 416627"/>
              <a:gd name="connsiteY13" fmla="*/ 890649 h 1154876"/>
              <a:gd name="connsiteX14" fmla="*/ 380011 w 416627"/>
              <a:gd name="connsiteY14" fmla="*/ 896587 h 1154876"/>
              <a:gd name="connsiteX15" fmla="*/ 403761 w 416627"/>
              <a:gd name="connsiteY15" fmla="*/ 973777 h 1154876"/>
              <a:gd name="connsiteX16" fmla="*/ 403761 w 416627"/>
              <a:gd name="connsiteY16" fmla="*/ 1039091 h 1154876"/>
              <a:gd name="connsiteX17" fmla="*/ 409699 w 416627"/>
              <a:gd name="connsiteY17" fmla="*/ 1098467 h 1154876"/>
              <a:gd name="connsiteX18" fmla="*/ 415637 w 416627"/>
              <a:gd name="connsiteY18" fmla="*/ 1145969 h 1154876"/>
              <a:gd name="connsiteX19" fmla="*/ 415637 w 416627"/>
              <a:gd name="connsiteY19" fmla="*/ 1151906 h 1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627" h="1154876">
                <a:moveTo>
                  <a:pt x="0" y="0"/>
                </a:moveTo>
                <a:cubicBezTo>
                  <a:pt x="10391" y="31667"/>
                  <a:pt x="20782" y="63335"/>
                  <a:pt x="29688" y="89065"/>
                </a:cubicBezTo>
                <a:cubicBezTo>
                  <a:pt x="38594" y="114795"/>
                  <a:pt x="44533" y="132608"/>
                  <a:pt x="53439" y="154379"/>
                </a:cubicBezTo>
                <a:cubicBezTo>
                  <a:pt x="62345" y="176150"/>
                  <a:pt x="75210" y="200890"/>
                  <a:pt x="83127" y="219693"/>
                </a:cubicBezTo>
                <a:cubicBezTo>
                  <a:pt x="91044" y="238496"/>
                  <a:pt x="94013" y="251361"/>
                  <a:pt x="100940" y="267195"/>
                </a:cubicBezTo>
                <a:cubicBezTo>
                  <a:pt x="107867" y="283029"/>
                  <a:pt x="115785" y="295894"/>
                  <a:pt x="124691" y="314696"/>
                </a:cubicBezTo>
                <a:cubicBezTo>
                  <a:pt x="133598" y="333499"/>
                  <a:pt x="145473" y="362197"/>
                  <a:pt x="154379" y="380010"/>
                </a:cubicBezTo>
                <a:cubicBezTo>
                  <a:pt x="163286" y="397823"/>
                  <a:pt x="166255" y="402771"/>
                  <a:pt x="178130" y="421574"/>
                </a:cubicBezTo>
                <a:cubicBezTo>
                  <a:pt x="190005" y="440377"/>
                  <a:pt x="215735" y="472044"/>
                  <a:pt x="225631" y="492826"/>
                </a:cubicBezTo>
                <a:cubicBezTo>
                  <a:pt x="235527" y="513608"/>
                  <a:pt x="229590" y="527463"/>
                  <a:pt x="237507" y="546265"/>
                </a:cubicBezTo>
                <a:cubicBezTo>
                  <a:pt x="245424" y="565068"/>
                  <a:pt x="260268" y="581890"/>
                  <a:pt x="273133" y="605641"/>
                </a:cubicBezTo>
                <a:cubicBezTo>
                  <a:pt x="285998" y="629392"/>
                  <a:pt x="303810" y="661060"/>
                  <a:pt x="314696" y="688769"/>
                </a:cubicBezTo>
                <a:cubicBezTo>
                  <a:pt x="325582" y="716478"/>
                  <a:pt x="329541" y="738249"/>
                  <a:pt x="338447" y="771896"/>
                </a:cubicBezTo>
                <a:cubicBezTo>
                  <a:pt x="347353" y="805543"/>
                  <a:pt x="361208" y="869867"/>
                  <a:pt x="368135" y="890649"/>
                </a:cubicBezTo>
                <a:cubicBezTo>
                  <a:pt x="375062" y="911431"/>
                  <a:pt x="374073" y="882732"/>
                  <a:pt x="380011" y="896587"/>
                </a:cubicBezTo>
                <a:cubicBezTo>
                  <a:pt x="385949" y="910442"/>
                  <a:pt x="399803" y="950026"/>
                  <a:pt x="403761" y="973777"/>
                </a:cubicBezTo>
                <a:cubicBezTo>
                  <a:pt x="407719" y="997528"/>
                  <a:pt x="402771" y="1018309"/>
                  <a:pt x="403761" y="1039091"/>
                </a:cubicBezTo>
                <a:cubicBezTo>
                  <a:pt x="404751" y="1059873"/>
                  <a:pt x="407720" y="1080654"/>
                  <a:pt x="409699" y="1098467"/>
                </a:cubicBezTo>
                <a:cubicBezTo>
                  <a:pt x="411678" y="1116280"/>
                  <a:pt x="414647" y="1137063"/>
                  <a:pt x="415637" y="1145969"/>
                </a:cubicBezTo>
                <a:cubicBezTo>
                  <a:pt x="416627" y="1154876"/>
                  <a:pt x="415637" y="1151906"/>
                  <a:pt x="415637" y="1151906"/>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4756068" y="3699164"/>
            <a:ext cx="690748" cy="416626"/>
          </a:xfrm>
          <a:custGeom>
            <a:avLst/>
            <a:gdLst>
              <a:gd name="connsiteX0" fmla="*/ 0 w 690748"/>
              <a:gd name="connsiteY0" fmla="*/ 0 h 416626"/>
              <a:gd name="connsiteX1" fmla="*/ 65314 w 690748"/>
              <a:gd name="connsiteY1" fmla="*/ 11875 h 416626"/>
              <a:gd name="connsiteX2" fmla="*/ 130628 w 690748"/>
              <a:gd name="connsiteY2" fmla="*/ 53439 h 416626"/>
              <a:gd name="connsiteX3" fmla="*/ 201880 w 690748"/>
              <a:gd name="connsiteY3" fmla="*/ 59376 h 416626"/>
              <a:gd name="connsiteX4" fmla="*/ 243444 w 690748"/>
              <a:gd name="connsiteY4" fmla="*/ 124691 h 416626"/>
              <a:gd name="connsiteX5" fmla="*/ 314696 w 690748"/>
              <a:gd name="connsiteY5" fmla="*/ 178130 h 416626"/>
              <a:gd name="connsiteX6" fmla="*/ 350322 w 690748"/>
              <a:gd name="connsiteY6" fmla="*/ 225631 h 416626"/>
              <a:gd name="connsiteX7" fmla="*/ 374072 w 690748"/>
              <a:gd name="connsiteY7" fmla="*/ 267194 h 416626"/>
              <a:gd name="connsiteX8" fmla="*/ 397823 w 690748"/>
              <a:gd name="connsiteY8" fmla="*/ 308758 h 416626"/>
              <a:gd name="connsiteX9" fmla="*/ 427511 w 690748"/>
              <a:gd name="connsiteY9" fmla="*/ 344384 h 416626"/>
              <a:gd name="connsiteX10" fmla="*/ 409698 w 690748"/>
              <a:gd name="connsiteY10" fmla="*/ 320633 h 416626"/>
              <a:gd name="connsiteX11" fmla="*/ 427511 w 690748"/>
              <a:gd name="connsiteY11" fmla="*/ 320633 h 416626"/>
              <a:gd name="connsiteX12" fmla="*/ 463137 w 690748"/>
              <a:gd name="connsiteY12" fmla="*/ 344384 h 416626"/>
              <a:gd name="connsiteX13" fmla="*/ 546264 w 690748"/>
              <a:gd name="connsiteY13" fmla="*/ 380010 h 416626"/>
              <a:gd name="connsiteX14" fmla="*/ 629392 w 690748"/>
              <a:gd name="connsiteY14" fmla="*/ 409698 h 416626"/>
              <a:gd name="connsiteX15" fmla="*/ 682831 w 690748"/>
              <a:gd name="connsiteY15" fmla="*/ 415636 h 416626"/>
              <a:gd name="connsiteX16" fmla="*/ 676893 w 690748"/>
              <a:gd name="connsiteY16" fmla="*/ 415636 h 416626"/>
              <a:gd name="connsiteX17" fmla="*/ 676893 w 690748"/>
              <a:gd name="connsiteY17" fmla="*/ 415636 h 416626"/>
              <a:gd name="connsiteX18" fmla="*/ 676893 w 690748"/>
              <a:gd name="connsiteY18" fmla="*/ 415636 h 416626"/>
              <a:gd name="connsiteX19" fmla="*/ 676893 w 690748"/>
              <a:gd name="connsiteY19" fmla="*/ 415636 h 416626"/>
              <a:gd name="connsiteX20" fmla="*/ 659080 w 690748"/>
              <a:gd name="connsiteY20" fmla="*/ 409698 h 416626"/>
              <a:gd name="connsiteX21" fmla="*/ 659080 w 690748"/>
              <a:gd name="connsiteY21" fmla="*/ 409698 h 416626"/>
              <a:gd name="connsiteX0" fmla="*/ 0 w 690748"/>
              <a:gd name="connsiteY0" fmla="*/ 0 h 416626"/>
              <a:gd name="connsiteX1" fmla="*/ 65314 w 690748"/>
              <a:gd name="connsiteY1" fmla="*/ 11875 h 416626"/>
              <a:gd name="connsiteX2" fmla="*/ 130628 w 690748"/>
              <a:gd name="connsiteY2" fmla="*/ 53439 h 416626"/>
              <a:gd name="connsiteX3" fmla="*/ 201880 w 690748"/>
              <a:gd name="connsiteY3" fmla="*/ 59376 h 416626"/>
              <a:gd name="connsiteX4" fmla="*/ 243444 w 690748"/>
              <a:gd name="connsiteY4" fmla="*/ 124691 h 416626"/>
              <a:gd name="connsiteX5" fmla="*/ 314696 w 690748"/>
              <a:gd name="connsiteY5" fmla="*/ 178130 h 416626"/>
              <a:gd name="connsiteX6" fmla="*/ 350322 w 690748"/>
              <a:gd name="connsiteY6" fmla="*/ 225631 h 416626"/>
              <a:gd name="connsiteX7" fmla="*/ 374072 w 690748"/>
              <a:gd name="connsiteY7" fmla="*/ 267194 h 416626"/>
              <a:gd name="connsiteX8" fmla="*/ 397823 w 690748"/>
              <a:gd name="connsiteY8" fmla="*/ 308758 h 416626"/>
              <a:gd name="connsiteX9" fmla="*/ 427511 w 690748"/>
              <a:gd name="connsiteY9" fmla="*/ 344384 h 416626"/>
              <a:gd name="connsiteX10" fmla="*/ 409698 w 690748"/>
              <a:gd name="connsiteY10" fmla="*/ 320633 h 416626"/>
              <a:gd name="connsiteX11" fmla="*/ 427511 w 690748"/>
              <a:gd name="connsiteY11" fmla="*/ 320633 h 416626"/>
              <a:gd name="connsiteX12" fmla="*/ 546264 w 690748"/>
              <a:gd name="connsiteY12" fmla="*/ 380010 h 416626"/>
              <a:gd name="connsiteX13" fmla="*/ 629392 w 690748"/>
              <a:gd name="connsiteY13" fmla="*/ 409698 h 416626"/>
              <a:gd name="connsiteX14" fmla="*/ 682831 w 690748"/>
              <a:gd name="connsiteY14" fmla="*/ 415636 h 416626"/>
              <a:gd name="connsiteX15" fmla="*/ 676893 w 690748"/>
              <a:gd name="connsiteY15" fmla="*/ 415636 h 416626"/>
              <a:gd name="connsiteX16" fmla="*/ 676893 w 690748"/>
              <a:gd name="connsiteY16" fmla="*/ 415636 h 416626"/>
              <a:gd name="connsiteX17" fmla="*/ 676893 w 690748"/>
              <a:gd name="connsiteY17" fmla="*/ 415636 h 416626"/>
              <a:gd name="connsiteX18" fmla="*/ 676893 w 690748"/>
              <a:gd name="connsiteY18" fmla="*/ 415636 h 416626"/>
              <a:gd name="connsiteX19" fmla="*/ 659080 w 690748"/>
              <a:gd name="connsiteY19" fmla="*/ 409698 h 416626"/>
              <a:gd name="connsiteX20" fmla="*/ 659080 w 690748"/>
              <a:gd name="connsiteY20" fmla="*/ 409698 h 416626"/>
              <a:gd name="connsiteX0" fmla="*/ 0 w 690748"/>
              <a:gd name="connsiteY0" fmla="*/ 0 h 416626"/>
              <a:gd name="connsiteX1" fmla="*/ 65314 w 690748"/>
              <a:gd name="connsiteY1" fmla="*/ 11875 h 416626"/>
              <a:gd name="connsiteX2" fmla="*/ 130628 w 690748"/>
              <a:gd name="connsiteY2" fmla="*/ 53439 h 416626"/>
              <a:gd name="connsiteX3" fmla="*/ 201880 w 690748"/>
              <a:gd name="connsiteY3" fmla="*/ 59376 h 416626"/>
              <a:gd name="connsiteX4" fmla="*/ 243444 w 690748"/>
              <a:gd name="connsiteY4" fmla="*/ 124691 h 416626"/>
              <a:gd name="connsiteX5" fmla="*/ 314696 w 690748"/>
              <a:gd name="connsiteY5" fmla="*/ 178130 h 416626"/>
              <a:gd name="connsiteX6" fmla="*/ 350322 w 690748"/>
              <a:gd name="connsiteY6" fmla="*/ 225631 h 416626"/>
              <a:gd name="connsiteX7" fmla="*/ 374072 w 690748"/>
              <a:gd name="connsiteY7" fmla="*/ 267194 h 416626"/>
              <a:gd name="connsiteX8" fmla="*/ 397823 w 690748"/>
              <a:gd name="connsiteY8" fmla="*/ 308758 h 416626"/>
              <a:gd name="connsiteX9" fmla="*/ 427511 w 690748"/>
              <a:gd name="connsiteY9" fmla="*/ 344384 h 416626"/>
              <a:gd name="connsiteX10" fmla="*/ 409698 w 690748"/>
              <a:gd name="connsiteY10" fmla="*/ 320633 h 416626"/>
              <a:gd name="connsiteX11" fmla="*/ 425532 w 690748"/>
              <a:gd name="connsiteY11" fmla="*/ 339436 h 416626"/>
              <a:gd name="connsiteX12" fmla="*/ 546264 w 690748"/>
              <a:gd name="connsiteY12" fmla="*/ 380010 h 416626"/>
              <a:gd name="connsiteX13" fmla="*/ 629392 w 690748"/>
              <a:gd name="connsiteY13" fmla="*/ 409698 h 416626"/>
              <a:gd name="connsiteX14" fmla="*/ 682831 w 690748"/>
              <a:gd name="connsiteY14" fmla="*/ 415636 h 416626"/>
              <a:gd name="connsiteX15" fmla="*/ 676893 w 690748"/>
              <a:gd name="connsiteY15" fmla="*/ 415636 h 416626"/>
              <a:gd name="connsiteX16" fmla="*/ 676893 w 690748"/>
              <a:gd name="connsiteY16" fmla="*/ 415636 h 416626"/>
              <a:gd name="connsiteX17" fmla="*/ 676893 w 690748"/>
              <a:gd name="connsiteY17" fmla="*/ 415636 h 416626"/>
              <a:gd name="connsiteX18" fmla="*/ 676893 w 690748"/>
              <a:gd name="connsiteY18" fmla="*/ 415636 h 416626"/>
              <a:gd name="connsiteX19" fmla="*/ 659080 w 690748"/>
              <a:gd name="connsiteY19" fmla="*/ 409698 h 416626"/>
              <a:gd name="connsiteX20" fmla="*/ 659080 w 690748"/>
              <a:gd name="connsiteY20" fmla="*/ 409698 h 416626"/>
              <a:gd name="connsiteX0" fmla="*/ 0 w 690748"/>
              <a:gd name="connsiteY0" fmla="*/ 0 h 416626"/>
              <a:gd name="connsiteX1" fmla="*/ 65314 w 690748"/>
              <a:gd name="connsiteY1" fmla="*/ 11875 h 416626"/>
              <a:gd name="connsiteX2" fmla="*/ 130628 w 690748"/>
              <a:gd name="connsiteY2" fmla="*/ 53439 h 416626"/>
              <a:gd name="connsiteX3" fmla="*/ 201880 w 690748"/>
              <a:gd name="connsiteY3" fmla="*/ 59376 h 416626"/>
              <a:gd name="connsiteX4" fmla="*/ 243444 w 690748"/>
              <a:gd name="connsiteY4" fmla="*/ 124691 h 416626"/>
              <a:gd name="connsiteX5" fmla="*/ 314696 w 690748"/>
              <a:gd name="connsiteY5" fmla="*/ 178130 h 416626"/>
              <a:gd name="connsiteX6" fmla="*/ 350322 w 690748"/>
              <a:gd name="connsiteY6" fmla="*/ 225631 h 416626"/>
              <a:gd name="connsiteX7" fmla="*/ 374072 w 690748"/>
              <a:gd name="connsiteY7" fmla="*/ 267194 h 416626"/>
              <a:gd name="connsiteX8" fmla="*/ 397823 w 690748"/>
              <a:gd name="connsiteY8" fmla="*/ 308758 h 416626"/>
              <a:gd name="connsiteX9" fmla="*/ 427511 w 690748"/>
              <a:gd name="connsiteY9" fmla="*/ 344384 h 416626"/>
              <a:gd name="connsiteX10" fmla="*/ 409698 w 690748"/>
              <a:gd name="connsiteY10" fmla="*/ 320633 h 416626"/>
              <a:gd name="connsiteX11" fmla="*/ 546264 w 690748"/>
              <a:gd name="connsiteY11" fmla="*/ 380010 h 416626"/>
              <a:gd name="connsiteX12" fmla="*/ 629392 w 690748"/>
              <a:gd name="connsiteY12" fmla="*/ 409698 h 416626"/>
              <a:gd name="connsiteX13" fmla="*/ 682831 w 690748"/>
              <a:gd name="connsiteY13" fmla="*/ 415636 h 416626"/>
              <a:gd name="connsiteX14" fmla="*/ 676893 w 690748"/>
              <a:gd name="connsiteY14" fmla="*/ 415636 h 416626"/>
              <a:gd name="connsiteX15" fmla="*/ 676893 w 690748"/>
              <a:gd name="connsiteY15" fmla="*/ 415636 h 416626"/>
              <a:gd name="connsiteX16" fmla="*/ 676893 w 690748"/>
              <a:gd name="connsiteY16" fmla="*/ 415636 h 416626"/>
              <a:gd name="connsiteX17" fmla="*/ 676893 w 690748"/>
              <a:gd name="connsiteY17" fmla="*/ 415636 h 416626"/>
              <a:gd name="connsiteX18" fmla="*/ 659080 w 690748"/>
              <a:gd name="connsiteY18" fmla="*/ 409698 h 416626"/>
              <a:gd name="connsiteX19" fmla="*/ 659080 w 690748"/>
              <a:gd name="connsiteY19" fmla="*/ 409698 h 416626"/>
              <a:gd name="connsiteX0" fmla="*/ 0 w 690748"/>
              <a:gd name="connsiteY0" fmla="*/ 0 h 416626"/>
              <a:gd name="connsiteX1" fmla="*/ 65314 w 690748"/>
              <a:gd name="connsiteY1" fmla="*/ 11875 h 416626"/>
              <a:gd name="connsiteX2" fmla="*/ 130628 w 690748"/>
              <a:gd name="connsiteY2" fmla="*/ 53439 h 416626"/>
              <a:gd name="connsiteX3" fmla="*/ 201880 w 690748"/>
              <a:gd name="connsiteY3" fmla="*/ 59376 h 416626"/>
              <a:gd name="connsiteX4" fmla="*/ 243444 w 690748"/>
              <a:gd name="connsiteY4" fmla="*/ 124691 h 416626"/>
              <a:gd name="connsiteX5" fmla="*/ 314696 w 690748"/>
              <a:gd name="connsiteY5" fmla="*/ 178130 h 416626"/>
              <a:gd name="connsiteX6" fmla="*/ 350322 w 690748"/>
              <a:gd name="connsiteY6" fmla="*/ 225631 h 416626"/>
              <a:gd name="connsiteX7" fmla="*/ 374072 w 690748"/>
              <a:gd name="connsiteY7" fmla="*/ 267194 h 416626"/>
              <a:gd name="connsiteX8" fmla="*/ 397823 w 690748"/>
              <a:gd name="connsiteY8" fmla="*/ 308758 h 416626"/>
              <a:gd name="connsiteX9" fmla="*/ 427511 w 690748"/>
              <a:gd name="connsiteY9" fmla="*/ 344384 h 416626"/>
              <a:gd name="connsiteX10" fmla="*/ 425532 w 690748"/>
              <a:gd name="connsiteY10" fmla="*/ 339436 h 416626"/>
              <a:gd name="connsiteX11" fmla="*/ 546264 w 690748"/>
              <a:gd name="connsiteY11" fmla="*/ 380010 h 416626"/>
              <a:gd name="connsiteX12" fmla="*/ 629392 w 690748"/>
              <a:gd name="connsiteY12" fmla="*/ 409698 h 416626"/>
              <a:gd name="connsiteX13" fmla="*/ 682831 w 690748"/>
              <a:gd name="connsiteY13" fmla="*/ 415636 h 416626"/>
              <a:gd name="connsiteX14" fmla="*/ 676893 w 690748"/>
              <a:gd name="connsiteY14" fmla="*/ 415636 h 416626"/>
              <a:gd name="connsiteX15" fmla="*/ 676893 w 690748"/>
              <a:gd name="connsiteY15" fmla="*/ 415636 h 416626"/>
              <a:gd name="connsiteX16" fmla="*/ 676893 w 690748"/>
              <a:gd name="connsiteY16" fmla="*/ 415636 h 416626"/>
              <a:gd name="connsiteX17" fmla="*/ 676893 w 690748"/>
              <a:gd name="connsiteY17" fmla="*/ 415636 h 416626"/>
              <a:gd name="connsiteX18" fmla="*/ 659080 w 690748"/>
              <a:gd name="connsiteY18" fmla="*/ 409698 h 416626"/>
              <a:gd name="connsiteX19" fmla="*/ 659080 w 690748"/>
              <a:gd name="connsiteY19" fmla="*/ 409698 h 41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0748" h="416626">
                <a:moveTo>
                  <a:pt x="0" y="0"/>
                </a:moveTo>
                <a:cubicBezTo>
                  <a:pt x="21771" y="1484"/>
                  <a:pt x="43543" y="2969"/>
                  <a:pt x="65314" y="11875"/>
                </a:cubicBezTo>
                <a:cubicBezTo>
                  <a:pt x="87085" y="20781"/>
                  <a:pt x="107867" y="45522"/>
                  <a:pt x="130628" y="53439"/>
                </a:cubicBezTo>
                <a:cubicBezTo>
                  <a:pt x="153389" y="61356"/>
                  <a:pt x="183077" y="47501"/>
                  <a:pt x="201880" y="59376"/>
                </a:cubicBezTo>
                <a:cubicBezTo>
                  <a:pt x="220683" y="71251"/>
                  <a:pt x="224641" y="104899"/>
                  <a:pt x="243444" y="124691"/>
                </a:cubicBezTo>
                <a:cubicBezTo>
                  <a:pt x="262247" y="144483"/>
                  <a:pt x="296883" y="161307"/>
                  <a:pt x="314696" y="178130"/>
                </a:cubicBezTo>
                <a:cubicBezTo>
                  <a:pt x="332509" y="194953"/>
                  <a:pt x="340426" y="210787"/>
                  <a:pt x="350322" y="225631"/>
                </a:cubicBezTo>
                <a:cubicBezTo>
                  <a:pt x="360218" y="240475"/>
                  <a:pt x="374072" y="267194"/>
                  <a:pt x="374072" y="267194"/>
                </a:cubicBezTo>
                <a:cubicBezTo>
                  <a:pt x="381989" y="281048"/>
                  <a:pt x="388917" y="295893"/>
                  <a:pt x="397823" y="308758"/>
                </a:cubicBezTo>
                <a:cubicBezTo>
                  <a:pt x="406730" y="321623"/>
                  <a:pt x="422893" y="339271"/>
                  <a:pt x="427511" y="344384"/>
                </a:cubicBezTo>
                <a:cubicBezTo>
                  <a:pt x="432129" y="349497"/>
                  <a:pt x="405740" y="333498"/>
                  <a:pt x="425532" y="339436"/>
                </a:cubicBezTo>
                <a:cubicBezTo>
                  <a:pt x="445324" y="345374"/>
                  <a:pt x="512287" y="368300"/>
                  <a:pt x="546264" y="380010"/>
                </a:cubicBezTo>
                <a:cubicBezTo>
                  <a:pt x="580241" y="391720"/>
                  <a:pt x="606631" y="403760"/>
                  <a:pt x="629392" y="409698"/>
                </a:cubicBezTo>
                <a:cubicBezTo>
                  <a:pt x="652153" y="415636"/>
                  <a:pt x="674914" y="414646"/>
                  <a:pt x="682831" y="415636"/>
                </a:cubicBezTo>
                <a:cubicBezTo>
                  <a:pt x="690748" y="416626"/>
                  <a:pt x="676893" y="415636"/>
                  <a:pt x="676893" y="415636"/>
                </a:cubicBezTo>
                <a:lnTo>
                  <a:pt x="676893" y="415636"/>
                </a:lnTo>
                <a:lnTo>
                  <a:pt x="676893" y="415636"/>
                </a:lnTo>
                <a:lnTo>
                  <a:pt x="676893" y="415636"/>
                </a:lnTo>
                <a:lnTo>
                  <a:pt x="659080" y="409698"/>
                </a:lnTo>
                <a:lnTo>
                  <a:pt x="659080" y="409698"/>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4524499" y="4465122"/>
            <a:ext cx="565067" cy="101930"/>
          </a:xfrm>
          <a:custGeom>
            <a:avLst/>
            <a:gdLst>
              <a:gd name="connsiteX0" fmla="*/ 0 w 565067"/>
              <a:gd name="connsiteY0" fmla="*/ 0 h 101930"/>
              <a:gd name="connsiteX1" fmla="*/ 77189 w 565067"/>
              <a:gd name="connsiteY1" fmla="*/ 41564 h 101930"/>
              <a:gd name="connsiteX2" fmla="*/ 190005 w 565067"/>
              <a:gd name="connsiteY2" fmla="*/ 47501 h 101930"/>
              <a:gd name="connsiteX3" fmla="*/ 320633 w 565067"/>
              <a:gd name="connsiteY3" fmla="*/ 47501 h 101930"/>
              <a:gd name="connsiteX4" fmla="*/ 421574 w 565067"/>
              <a:gd name="connsiteY4" fmla="*/ 59377 h 101930"/>
              <a:gd name="connsiteX5" fmla="*/ 516576 w 565067"/>
              <a:gd name="connsiteY5" fmla="*/ 95003 h 101930"/>
              <a:gd name="connsiteX6" fmla="*/ 558140 w 565067"/>
              <a:gd name="connsiteY6" fmla="*/ 100940 h 101930"/>
              <a:gd name="connsiteX7" fmla="*/ 558140 w 565067"/>
              <a:gd name="connsiteY7" fmla="*/ 95003 h 1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067" h="101930">
                <a:moveTo>
                  <a:pt x="0" y="0"/>
                </a:moveTo>
                <a:cubicBezTo>
                  <a:pt x="22761" y="16823"/>
                  <a:pt x="45522" y="33647"/>
                  <a:pt x="77189" y="41564"/>
                </a:cubicBezTo>
                <a:cubicBezTo>
                  <a:pt x="108856" y="49481"/>
                  <a:pt x="149431" y="46511"/>
                  <a:pt x="190005" y="47501"/>
                </a:cubicBezTo>
                <a:cubicBezTo>
                  <a:pt x="230579" y="48491"/>
                  <a:pt x="282038" y="45522"/>
                  <a:pt x="320633" y="47501"/>
                </a:cubicBezTo>
                <a:cubicBezTo>
                  <a:pt x="359228" y="49480"/>
                  <a:pt x="388917" y="51460"/>
                  <a:pt x="421574" y="59377"/>
                </a:cubicBezTo>
                <a:cubicBezTo>
                  <a:pt x="454231" y="67294"/>
                  <a:pt x="493815" y="88076"/>
                  <a:pt x="516576" y="95003"/>
                </a:cubicBezTo>
                <a:cubicBezTo>
                  <a:pt x="539337" y="101930"/>
                  <a:pt x="551213" y="100940"/>
                  <a:pt x="558140" y="100940"/>
                </a:cubicBezTo>
                <a:cubicBezTo>
                  <a:pt x="565067" y="100940"/>
                  <a:pt x="561603" y="97971"/>
                  <a:pt x="558140" y="95003"/>
                </a:cubicBezTo>
              </a:path>
            </a:pathLst>
          </a:custGeom>
          <a:ln w="34925">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Arrow Connector 43"/>
          <p:cNvCxnSpPr/>
          <p:nvPr/>
        </p:nvCxnSpPr>
        <p:spPr>
          <a:xfrm rot="540000">
            <a:off x="4800600" y="4572000"/>
            <a:ext cx="228600" cy="228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
            <a:off x="5257800" y="4191000"/>
            <a:ext cx="238690" cy="86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420000">
            <a:off x="5105400" y="4419600"/>
            <a:ext cx="238690" cy="86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4648200" y="3581400"/>
            <a:ext cx="762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2057400" y="4267200"/>
            <a:ext cx="155215" cy="34805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rot="17820000">
            <a:off x="2290064" y="4416469"/>
            <a:ext cx="1206611" cy="338554"/>
          </a:xfrm>
          <a:prstGeom prst="rect">
            <a:avLst/>
          </a:prstGeom>
        </p:spPr>
        <p:txBody>
          <a:bodyPr wrap="square">
            <a:spAutoFit/>
          </a:bodyPr>
          <a:lstStyle/>
          <a:p>
            <a:r>
              <a:rPr lang="en-US" sz="800" b="1" dirty="0" smtClean="0">
                <a:solidFill>
                  <a:srgbClr val="FFFF00"/>
                </a:solidFill>
                <a:latin typeface="Bookman Old Style" pitchFamily="18" charset="0"/>
              </a:rPr>
              <a:t>Great South Channel</a:t>
            </a:r>
            <a:endParaRPr lang="en-US" sz="800" b="1" dirty="0">
              <a:solidFill>
                <a:srgbClr val="FFFF00"/>
              </a:solidFill>
            </a:endParaRPr>
          </a:p>
        </p:txBody>
      </p:sp>
      <p:sp>
        <p:nvSpPr>
          <p:cNvPr id="26" name="Rectangle 25"/>
          <p:cNvSpPr/>
          <p:nvPr/>
        </p:nvSpPr>
        <p:spPr>
          <a:xfrm rot="1805195">
            <a:off x="5003594" y="3329693"/>
            <a:ext cx="1181734" cy="215444"/>
          </a:xfrm>
          <a:prstGeom prst="rect">
            <a:avLst/>
          </a:prstGeom>
        </p:spPr>
        <p:txBody>
          <a:bodyPr wrap="none">
            <a:spAutoFit/>
          </a:bodyPr>
          <a:lstStyle/>
          <a:p>
            <a:r>
              <a:rPr lang="en-US" sz="800" b="1" dirty="0" smtClean="0">
                <a:solidFill>
                  <a:srgbClr val="FFFF00"/>
                </a:solidFill>
                <a:latin typeface="Bookman Old Style" pitchFamily="18" charset="0"/>
              </a:rPr>
              <a:t>Northeast Channel</a:t>
            </a:r>
            <a:endParaRPr lang="en-US" sz="800" b="1" dirty="0">
              <a:solidFill>
                <a:srgbClr val="FFFF00"/>
              </a:solidFill>
              <a:latin typeface="Bookman Old Style" pitchFamily="18" charset="0"/>
            </a:endParaRPr>
          </a:p>
        </p:txBody>
      </p:sp>
      <p:cxnSp>
        <p:nvCxnSpPr>
          <p:cNvPr id="33" name="Straight Connector 32"/>
          <p:cNvCxnSpPr/>
          <p:nvPr/>
        </p:nvCxnSpPr>
        <p:spPr>
          <a:xfrm>
            <a:off x="4038600" y="3657600"/>
            <a:ext cx="76200" cy="1752600"/>
          </a:xfrm>
          <a:prstGeom prst="line">
            <a:avLst/>
          </a:prstGeom>
          <a:ln w="508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rot="19591031">
            <a:off x="5693199" y="1319777"/>
            <a:ext cx="1285929" cy="307777"/>
          </a:xfrm>
          <a:prstGeom prst="rect">
            <a:avLst/>
          </a:prstGeom>
        </p:spPr>
        <p:txBody>
          <a:bodyPr wrap="none">
            <a:spAutoFit/>
          </a:bodyPr>
          <a:lstStyle/>
          <a:p>
            <a:r>
              <a:rPr lang="en-US" sz="1400" b="1" dirty="0" smtClean="0">
                <a:solidFill>
                  <a:srgbClr val="FFFF00"/>
                </a:solidFill>
                <a:latin typeface="Bookman Old Style" pitchFamily="18" charset="0"/>
              </a:rPr>
              <a:t>Nova Scotia</a:t>
            </a:r>
            <a:endParaRPr lang="en-US" sz="1400" b="1" dirty="0">
              <a:solidFill>
                <a:srgbClr val="FFFF00"/>
              </a:solidFill>
              <a:latin typeface="Bookman Old Style" pitchFamily="18" charset="0"/>
            </a:endParaRPr>
          </a:p>
        </p:txBody>
      </p:sp>
      <p:sp>
        <p:nvSpPr>
          <p:cNvPr id="43" name="Rectangle 42"/>
          <p:cNvSpPr/>
          <p:nvPr/>
        </p:nvSpPr>
        <p:spPr>
          <a:xfrm>
            <a:off x="762000" y="2819400"/>
            <a:ext cx="838200" cy="307777"/>
          </a:xfrm>
          <a:prstGeom prst="rect">
            <a:avLst/>
          </a:prstGeom>
        </p:spPr>
        <p:txBody>
          <a:bodyPr wrap="square">
            <a:spAutoFit/>
          </a:bodyPr>
          <a:lstStyle/>
          <a:p>
            <a:r>
              <a:rPr lang="en-US" sz="1400" b="1" dirty="0" smtClean="0">
                <a:solidFill>
                  <a:srgbClr val="FFFF00"/>
                </a:solidFill>
                <a:latin typeface="Bookman Old Style" pitchFamily="18" charset="0"/>
              </a:rPr>
              <a:t>Boston</a:t>
            </a:r>
            <a:endParaRPr lang="en-US" sz="1400" b="1" dirty="0">
              <a:solidFill>
                <a:srgbClr val="FFFF00"/>
              </a:solidFill>
              <a:latin typeface="Bookman Old Style" pitchFamily="18" charset="0"/>
            </a:endParaRPr>
          </a:p>
        </p:txBody>
      </p:sp>
      <p:cxnSp>
        <p:nvCxnSpPr>
          <p:cNvPr id="29" name="Straight Arrow Connector 28"/>
          <p:cNvCxnSpPr/>
          <p:nvPr/>
        </p:nvCxnSpPr>
        <p:spPr>
          <a:xfrm flipV="1">
            <a:off x="685800" y="5334000"/>
            <a:ext cx="152400" cy="5334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rot="919375">
            <a:off x="652467" y="5600133"/>
            <a:ext cx="333746" cy="369332"/>
          </a:xfrm>
          <a:prstGeom prst="rect">
            <a:avLst/>
          </a:prstGeom>
        </p:spPr>
        <p:txBody>
          <a:bodyPr wrap="none">
            <a:spAutoFit/>
          </a:bodyPr>
          <a:lstStyle/>
          <a:p>
            <a:r>
              <a:rPr lang="en-US" dirty="0" smtClean="0"/>
              <a:t>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ppt_x"/>
                                          </p:val>
                                        </p:tav>
                                        <p:tav tm="100000">
                                          <p:val>
                                            <p:strVal val="#ppt_x"/>
                                          </p:val>
                                        </p:tav>
                                      </p:tavLst>
                                    </p:anim>
                                    <p:anim calcmode="lin" valueType="num">
                                      <p:cBhvr additive="base">
                                        <p:cTn id="56" dur="500" fill="hold"/>
                                        <p:tgtEl>
                                          <p:spTgt spid="4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500" fill="hold"/>
                                        <p:tgtEl>
                                          <p:spTgt spid="51"/>
                                        </p:tgtEl>
                                        <p:attrNameLst>
                                          <p:attrName>ppt_x</p:attrName>
                                        </p:attrNameLst>
                                      </p:cBhvr>
                                      <p:tavLst>
                                        <p:tav tm="0">
                                          <p:val>
                                            <p:strVal val="#ppt_x"/>
                                          </p:val>
                                        </p:tav>
                                        <p:tav tm="100000">
                                          <p:val>
                                            <p:strVal val="#ppt_x"/>
                                          </p:val>
                                        </p:tav>
                                      </p:tavLst>
                                    </p:anim>
                                    <p:anim calcmode="lin" valueType="num">
                                      <p:cBhvr additive="base">
                                        <p:cTn id="6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animBg="1"/>
      <p:bldP spid="36"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90600" y="5387975"/>
            <a:ext cx="7772400" cy="1470025"/>
          </a:xfrm>
        </p:spPr>
        <p:txBody>
          <a:bodyPr>
            <a:normAutofit/>
          </a:bodyPr>
          <a:lstStyle/>
          <a:p>
            <a:r>
              <a:rPr lang="en-US" sz="2400" b="1" dirty="0" smtClean="0">
                <a:solidFill>
                  <a:schemeClr val="accent5"/>
                </a:solidFill>
              </a:rPr>
              <a:t>Idealized W-E Section Across Georges Bank (Not To Scale)</a:t>
            </a:r>
            <a:endParaRPr lang="en-US" sz="2400" b="1" dirty="0">
              <a:solidFill>
                <a:schemeClr val="accent5"/>
              </a:solidFill>
            </a:endParaRPr>
          </a:p>
        </p:txBody>
      </p:sp>
      <p:pic>
        <p:nvPicPr>
          <p:cNvPr id="5" name="Picture 4" descr="Fig.2 High.JPG"/>
          <p:cNvPicPr>
            <a:picLocks noChangeAspect="1"/>
          </p:cNvPicPr>
          <p:nvPr/>
        </p:nvPicPr>
        <p:blipFill>
          <a:blip r:embed="rId3" cstate="print"/>
          <a:srcRect l="25503" t="15175" r="31628" b="19269"/>
          <a:stretch>
            <a:fillRect/>
          </a:stretch>
        </p:blipFill>
        <p:spPr>
          <a:xfrm rot="5400000">
            <a:off x="3153258" y="961542"/>
            <a:ext cx="3218484" cy="6781800"/>
          </a:xfrm>
          <a:prstGeom prst="rect">
            <a:avLst/>
          </a:prstGeom>
        </p:spPr>
      </p:pic>
      <p:sp>
        <p:nvSpPr>
          <p:cNvPr id="14" name="Subtitle 13"/>
          <p:cNvSpPr>
            <a:spLocks noGrp="1"/>
          </p:cNvSpPr>
          <p:nvPr>
            <p:ph type="subTitle" idx="1"/>
          </p:nvPr>
        </p:nvSpPr>
        <p:spPr>
          <a:xfrm>
            <a:off x="5410200" y="5181600"/>
            <a:ext cx="1371600" cy="381000"/>
          </a:xfrm>
        </p:spPr>
        <p:txBody>
          <a:bodyPr>
            <a:normAutofit/>
          </a:bodyPr>
          <a:lstStyle/>
          <a:p>
            <a:endParaRPr lang="en-US" sz="1800" dirty="0">
              <a:solidFill>
                <a:srgbClr val="A51D9B"/>
              </a:solidFill>
            </a:endParaRPr>
          </a:p>
        </p:txBody>
      </p:sp>
      <p:sp>
        <p:nvSpPr>
          <p:cNvPr id="15" name="Subtitle 12"/>
          <p:cNvSpPr txBox="1">
            <a:spLocks/>
          </p:cNvSpPr>
          <p:nvPr/>
        </p:nvSpPr>
        <p:spPr>
          <a:xfrm>
            <a:off x="8001000" y="1905000"/>
            <a:ext cx="838200"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chemeClr val="tx1"/>
              </a:solidFill>
              <a:effectLst/>
              <a:uLnTx/>
              <a:uFillTx/>
              <a:latin typeface="Arial Unicode MS" pitchFamily="34" charset="-128"/>
              <a:ea typeface="Arial Unicode MS" pitchFamily="34" charset="-128"/>
              <a:cs typeface="Arial Unicode MS" pitchFamily="34" charset="-128"/>
            </a:endParaRPr>
          </a:p>
        </p:txBody>
      </p:sp>
      <p:pic>
        <p:nvPicPr>
          <p:cNvPr id="9" name="Picture 8" descr="Georges Bank.jpg"/>
          <p:cNvPicPr>
            <a:picLocks noChangeAspect="1"/>
          </p:cNvPicPr>
          <p:nvPr/>
        </p:nvPicPr>
        <p:blipFill>
          <a:blip r:embed="rId4" cstate="print"/>
          <a:stretch>
            <a:fillRect/>
          </a:stretch>
        </p:blipFill>
        <p:spPr>
          <a:xfrm>
            <a:off x="2743200" y="381000"/>
            <a:ext cx="4419600" cy="2554423"/>
          </a:xfrm>
          <a:prstGeom prst="rect">
            <a:avLst/>
          </a:prstGeom>
        </p:spPr>
      </p:pic>
      <p:cxnSp>
        <p:nvCxnSpPr>
          <p:cNvPr id="12" name="Straight Connector 11"/>
          <p:cNvCxnSpPr/>
          <p:nvPr/>
        </p:nvCxnSpPr>
        <p:spPr>
          <a:xfrm flipV="1">
            <a:off x="4343400" y="1752600"/>
            <a:ext cx="914400" cy="457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172200" y="4343400"/>
            <a:ext cx="304800" cy="6096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620000" y="4114800"/>
            <a:ext cx="914400" cy="3810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600200" y="4191000"/>
            <a:ext cx="838200" cy="3810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5715000" y="381000"/>
            <a:ext cx="2514600" cy="1143000"/>
          </a:xfrm>
        </p:spPr>
        <p:txBody>
          <a:bodyPr>
            <a:noAutofit/>
          </a:bodyPr>
          <a:lstStyle/>
          <a:p>
            <a:pPr algn="l"/>
            <a:r>
              <a:rPr lang="en-US" sz="2400" dirty="0" smtClean="0">
                <a:solidFill>
                  <a:schemeClr val="accent5"/>
                </a:solidFill>
              </a:rPr>
              <a:t>“Eastern Wedge” Area </a:t>
            </a:r>
            <a:r>
              <a:rPr lang="en-US" sz="1600" dirty="0" smtClean="0">
                <a:solidFill>
                  <a:schemeClr val="accent5"/>
                </a:solidFill>
              </a:rPr>
              <a:t>(Not Much Control)</a:t>
            </a:r>
            <a:endParaRPr lang="en-US" sz="1600" dirty="0">
              <a:solidFill>
                <a:schemeClr val="accent5"/>
              </a:solidFill>
            </a:endParaRPr>
          </a:p>
        </p:txBody>
      </p:sp>
      <p:pic>
        <p:nvPicPr>
          <p:cNvPr id="12" name="Content Placeholder 3" descr="Figure !.JPG"/>
          <p:cNvPicPr>
            <a:picLocks noChangeAspect="1"/>
          </p:cNvPicPr>
          <p:nvPr/>
        </p:nvPicPr>
        <p:blipFill>
          <a:blip r:embed="rId3" cstate="print"/>
          <a:srcRect l="3333" t="4417" r="1667" b="1732"/>
          <a:stretch>
            <a:fillRect/>
          </a:stretch>
        </p:blipFill>
        <p:spPr>
          <a:xfrm>
            <a:off x="0" y="0"/>
            <a:ext cx="4876800" cy="3636210"/>
          </a:xfrm>
          <a:prstGeom prst="rect">
            <a:avLst/>
          </a:prstGeom>
        </p:spPr>
      </p:pic>
      <p:pic>
        <p:nvPicPr>
          <p:cNvPr id="27" name="Picture 26" descr="Line O east h.JPG"/>
          <p:cNvPicPr>
            <a:picLocks noChangeAspect="1"/>
          </p:cNvPicPr>
          <p:nvPr/>
        </p:nvPicPr>
        <p:blipFill>
          <a:blip r:embed="rId4" cstate="print"/>
          <a:srcRect l="45833"/>
          <a:stretch>
            <a:fillRect/>
          </a:stretch>
        </p:blipFill>
        <p:spPr>
          <a:xfrm>
            <a:off x="152400" y="5334000"/>
            <a:ext cx="8991600" cy="1290332"/>
          </a:xfrm>
          <a:prstGeom prst="rect">
            <a:avLst/>
          </a:prstGeom>
        </p:spPr>
      </p:pic>
      <p:sp>
        <p:nvSpPr>
          <p:cNvPr id="29" name="Rectangle 28"/>
          <p:cNvSpPr/>
          <p:nvPr/>
        </p:nvSpPr>
        <p:spPr>
          <a:xfrm>
            <a:off x="0" y="5105400"/>
            <a:ext cx="9144000" cy="461665"/>
          </a:xfrm>
          <a:prstGeom prst="rect">
            <a:avLst/>
          </a:prstGeom>
        </p:spPr>
        <p:txBody>
          <a:bodyPr wrap="square">
            <a:spAutoFit/>
          </a:bodyPr>
          <a:lstStyle/>
          <a:p>
            <a:r>
              <a:rPr lang="en-US" sz="2400" dirty="0" smtClean="0">
                <a:solidFill>
                  <a:srgbClr val="C00000"/>
                </a:solidFill>
              </a:rPr>
              <a:t>                                       </a:t>
            </a:r>
            <a:r>
              <a:rPr lang="en-US" sz="1100" dirty="0" smtClean="0">
                <a:solidFill>
                  <a:srgbClr val="A51D9B"/>
                </a:solidFill>
              </a:rPr>
              <a:t>(Mid Bank Area)                                                                                  </a:t>
            </a:r>
            <a:endParaRPr lang="en-US" sz="1100" dirty="0">
              <a:solidFill>
                <a:srgbClr val="A51D9B"/>
              </a:solidFill>
            </a:endParaRPr>
          </a:p>
        </p:txBody>
      </p:sp>
      <p:pic>
        <p:nvPicPr>
          <p:cNvPr id="13" name="Picture 12" descr="All High.JPG"/>
          <p:cNvPicPr>
            <a:picLocks noChangeAspect="1"/>
          </p:cNvPicPr>
          <p:nvPr/>
        </p:nvPicPr>
        <p:blipFill>
          <a:blip r:embed="rId5" cstate="print"/>
          <a:srcRect l="17500" t="48803" r="27500" b="39228"/>
          <a:stretch>
            <a:fillRect/>
          </a:stretch>
        </p:blipFill>
        <p:spPr>
          <a:xfrm>
            <a:off x="335280" y="3657600"/>
            <a:ext cx="8808720" cy="1334655"/>
          </a:xfrm>
          <a:prstGeom prst="rect">
            <a:avLst/>
          </a:prstGeom>
        </p:spPr>
      </p:pic>
      <p:pic>
        <p:nvPicPr>
          <p:cNvPr id="19" name="Picture 18" descr="All Lines 600 grey.JPG"/>
          <p:cNvPicPr>
            <a:picLocks noChangeAspect="1"/>
          </p:cNvPicPr>
          <p:nvPr/>
        </p:nvPicPr>
        <p:blipFill>
          <a:blip r:embed="rId6" cstate="print"/>
          <a:srcRect l="70833" t="64928" r="24167" b="31627"/>
          <a:stretch>
            <a:fillRect/>
          </a:stretch>
        </p:blipFill>
        <p:spPr>
          <a:xfrm>
            <a:off x="6553200" y="4724400"/>
            <a:ext cx="381000" cy="238125"/>
          </a:xfrm>
          <a:prstGeom prst="rect">
            <a:avLst/>
          </a:prstGeom>
        </p:spPr>
      </p:pic>
      <p:pic>
        <p:nvPicPr>
          <p:cNvPr id="21" name="Picture 20" descr="All lines 1200 grey.JPG"/>
          <p:cNvPicPr>
            <a:picLocks noChangeAspect="1"/>
          </p:cNvPicPr>
          <p:nvPr/>
        </p:nvPicPr>
        <p:blipFill>
          <a:blip r:embed="rId7" cstate="print"/>
          <a:srcRect l="4843" t="42189" r="93654" b="40886"/>
          <a:stretch>
            <a:fillRect/>
          </a:stretch>
        </p:blipFill>
        <p:spPr>
          <a:xfrm>
            <a:off x="228600" y="3886200"/>
            <a:ext cx="138803" cy="1219200"/>
          </a:xfrm>
          <a:prstGeom prst="rect">
            <a:avLst/>
          </a:prstGeom>
        </p:spPr>
      </p:pic>
      <p:sp>
        <p:nvSpPr>
          <p:cNvPr id="16" name="Freeform 15"/>
          <p:cNvSpPr/>
          <p:nvPr/>
        </p:nvSpPr>
        <p:spPr>
          <a:xfrm>
            <a:off x="3505200" y="1447800"/>
            <a:ext cx="144855" cy="952123"/>
          </a:xfrm>
          <a:custGeom>
            <a:avLst/>
            <a:gdLst>
              <a:gd name="connsiteX0" fmla="*/ 0 w 144855"/>
              <a:gd name="connsiteY0" fmla="*/ 0 h 952123"/>
              <a:gd name="connsiteX1" fmla="*/ 18107 w 144855"/>
              <a:gd name="connsiteY1" fmla="*/ 76955 h 952123"/>
              <a:gd name="connsiteX2" fmla="*/ 31687 w 144855"/>
              <a:gd name="connsiteY2" fmla="*/ 99588 h 952123"/>
              <a:gd name="connsiteX3" fmla="*/ 49794 w 144855"/>
              <a:gd name="connsiteY3" fmla="*/ 149382 h 952123"/>
              <a:gd name="connsiteX4" fmla="*/ 49794 w 144855"/>
              <a:gd name="connsiteY4" fmla="*/ 162963 h 952123"/>
              <a:gd name="connsiteX5" fmla="*/ 63374 w 144855"/>
              <a:gd name="connsiteY5" fmla="*/ 248970 h 952123"/>
              <a:gd name="connsiteX6" fmla="*/ 49794 w 144855"/>
              <a:gd name="connsiteY6" fmla="*/ 280658 h 952123"/>
              <a:gd name="connsiteX7" fmla="*/ 45267 w 144855"/>
              <a:gd name="connsiteY7" fmla="*/ 325925 h 952123"/>
              <a:gd name="connsiteX8" fmla="*/ 58847 w 144855"/>
              <a:gd name="connsiteY8" fmla="*/ 389299 h 952123"/>
              <a:gd name="connsiteX9" fmla="*/ 67901 w 144855"/>
              <a:gd name="connsiteY9" fmla="*/ 439093 h 952123"/>
              <a:gd name="connsiteX10" fmla="*/ 72427 w 144855"/>
              <a:gd name="connsiteY10" fmla="*/ 493414 h 952123"/>
              <a:gd name="connsiteX11" fmla="*/ 76954 w 144855"/>
              <a:gd name="connsiteY11" fmla="*/ 547735 h 952123"/>
              <a:gd name="connsiteX12" fmla="*/ 86008 w 144855"/>
              <a:gd name="connsiteY12" fmla="*/ 611109 h 952123"/>
              <a:gd name="connsiteX13" fmla="*/ 86008 w 144855"/>
              <a:gd name="connsiteY13" fmla="*/ 660903 h 952123"/>
              <a:gd name="connsiteX14" fmla="*/ 95061 w 144855"/>
              <a:gd name="connsiteY14" fmla="*/ 697117 h 952123"/>
              <a:gd name="connsiteX15" fmla="*/ 95061 w 144855"/>
              <a:gd name="connsiteY15" fmla="*/ 746911 h 952123"/>
              <a:gd name="connsiteX16" fmla="*/ 108641 w 144855"/>
              <a:gd name="connsiteY16" fmla="*/ 792178 h 952123"/>
              <a:gd name="connsiteX17" fmla="*/ 108641 w 144855"/>
              <a:gd name="connsiteY17" fmla="*/ 841972 h 952123"/>
              <a:gd name="connsiteX18" fmla="*/ 131275 w 144855"/>
              <a:gd name="connsiteY18" fmla="*/ 887240 h 952123"/>
              <a:gd name="connsiteX19" fmla="*/ 135802 w 144855"/>
              <a:gd name="connsiteY19" fmla="*/ 941561 h 952123"/>
              <a:gd name="connsiteX20" fmla="*/ 135802 w 144855"/>
              <a:gd name="connsiteY20" fmla="*/ 950614 h 952123"/>
              <a:gd name="connsiteX21" fmla="*/ 144855 w 144855"/>
              <a:gd name="connsiteY21" fmla="*/ 946087 h 952123"/>
              <a:gd name="connsiteX22" fmla="*/ 144855 w 144855"/>
              <a:gd name="connsiteY22" fmla="*/ 946087 h 952123"/>
              <a:gd name="connsiteX23" fmla="*/ 144855 w 144855"/>
              <a:gd name="connsiteY23" fmla="*/ 946087 h 952123"/>
              <a:gd name="connsiteX24" fmla="*/ 140328 w 144855"/>
              <a:gd name="connsiteY24" fmla="*/ 946087 h 952123"/>
              <a:gd name="connsiteX25" fmla="*/ 140328 w 144855"/>
              <a:gd name="connsiteY25" fmla="*/ 946087 h 952123"/>
              <a:gd name="connsiteX26" fmla="*/ 140328 w 144855"/>
              <a:gd name="connsiteY26" fmla="*/ 946087 h 952123"/>
              <a:gd name="connsiteX27" fmla="*/ 140328 w 144855"/>
              <a:gd name="connsiteY27" fmla="*/ 946087 h 952123"/>
              <a:gd name="connsiteX28" fmla="*/ 140328 w 144855"/>
              <a:gd name="connsiteY28" fmla="*/ 923454 h 952123"/>
              <a:gd name="connsiteX29" fmla="*/ 140328 w 144855"/>
              <a:gd name="connsiteY29" fmla="*/ 923454 h 952123"/>
              <a:gd name="connsiteX30" fmla="*/ 140328 w 144855"/>
              <a:gd name="connsiteY30" fmla="*/ 923454 h 95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4855" h="952123">
                <a:moveTo>
                  <a:pt x="0" y="0"/>
                </a:moveTo>
                <a:cubicBezTo>
                  <a:pt x="6413" y="30178"/>
                  <a:pt x="12826" y="60357"/>
                  <a:pt x="18107" y="76955"/>
                </a:cubicBezTo>
                <a:cubicBezTo>
                  <a:pt x="23388" y="93553"/>
                  <a:pt x="26406" y="87517"/>
                  <a:pt x="31687" y="99588"/>
                </a:cubicBezTo>
                <a:cubicBezTo>
                  <a:pt x="36968" y="111659"/>
                  <a:pt x="46776" y="138820"/>
                  <a:pt x="49794" y="149382"/>
                </a:cubicBezTo>
                <a:cubicBezTo>
                  <a:pt x="52812" y="159944"/>
                  <a:pt x="47531" y="146365"/>
                  <a:pt x="49794" y="162963"/>
                </a:cubicBezTo>
                <a:cubicBezTo>
                  <a:pt x="52057" y="179561"/>
                  <a:pt x="63374" y="229354"/>
                  <a:pt x="63374" y="248970"/>
                </a:cubicBezTo>
                <a:cubicBezTo>
                  <a:pt x="63374" y="268586"/>
                  <a:pt x="52812" y="267832"/>
                  <a:pt x="49794" y="280658"/>
                </a:cubicBezTo>
                <a:cubicBezTo>
                  <a:pt x="46776" y="293484"/>
                  <a:pt x="43758" y="307818"/>
                  <a:pt x="45267" y="325925"/>
                </a:cubicBezTo>
                <a:cubicBezTo>
                  <a:pt x="46776" y="344032"/>
                  <a:pt x="55075" y="370438"/>
                  <a:pt x="58847" y="389299"/>
                </a:cubicBezTo>
                <a:cubicBezTo>
                  <a:pt x="62619" y="408160"/>
                  <a:pt x="65638" y="421741"/>
                  <a:pt x="67901" y="439093"/>
                </a:cubicBezTo>
                <a:cubicBezTo>
                  <a:pt x="70164" y="456445"/>
                  <a:pt x="72427" y="493414"/>
                  <a:pt x="72427" y="493414"/>
                </a:cubicBezTo>
                <a:cubicBezTo>
                  <a:pt x="73936" y="511521"/>
                  <a:pt x="74691" y="528119"/>
                  <a:pt x="76954" y="547735"/>
                </a:cubicBezTo>
                <a:cubicBezTo>
                  <a:pt x="79217" y="567351"/>
                  <a:pt x="84499" y="592248"/>
                  <a:pt x="86008" y="611109"/>
                </a:cubicBezTo>
                <a:cubicBezTo>
                  <a:pt x="87517" y="629970"/>
                  <a:pt x="84499" y="646568"/>
                  <a:pt x="86008" y="660903"/>
                </a:cubicBezTo>
                <a:cubicBezTo>
                  <a:pt x="87517" y="675238"/>
                  <a:pt x="93552" y="682782"/>
                  <a:pt x="95061" y="697117"/>
                </a:cubicBezTo>
                <a:cubicBezTo>
                  <a:pt x="96570" y="711452"/>
                  <a:pt x="92798" y="731068"/>
                  <a:pt x="95061" y="746911"/>
                </a:cubicBezTo>
                <a:cubicBezTo>
                  <a:pt x="97324" y="762755"/>
                  <a:pt x="106378" y="776335"/>
                  <a:pt x="108641" y="792178"/>
                </a:cubicBezTo>
                <a:cubicBezTo>
                  <a:pt x="110904" y="808022"/>
                  <a:pt x="104869" y="826128"/>
                  <a:pt x="108641" y="841972"/>
                </a:cubicBezTo>
                <a:cubicBezTo>
                  <a:pt x="112413" y="857816"/>
                  <a:pt x="126748" y="870642"/>
                  <a:pt x="131275" y="887240"/>
                </a:cubicBezTo>
                <a:cubicBezTo>
                  <a:pt x="135802" y="903838"/>
                  <a:pt x="135048" y="930999"/>
                  <a:pt x="135802" y="941561"/>
                </a:cubicBezTo>
                <a:cubicBezTo>
                  <a:pt x="136556" y="952123"/>
                  <a:pt x="134293" y="949860"/>
                  <a:pt x="135802" y="950614"/>
                </a:cubicBezTo>
                <a:lnTo>
                  <a:pt x="144855" y="946087"/>
                </a:lnTo>
                <a:lnTo>
                  <a:pt x="144855" y="946087"/>
                </a:lnTo>
                <a:lnTo>
                  <a:pt x="144855" y="946087"/>
                </a:lnTo>
                <a:lnTo>
                  <a:pt x="140328" y="946087"/>
                </a:lnTo>
                <a:lnTo>
                  <a:pt x="140328" y="946087"/>
                </a:lnTo>
                <a:lnTo>
                  <a:pt x="140328" y="946087"/>
                </a:lnTo>
                <a:lnTo>
                  <a:pt x="140328" y="946087"/>
                </a:lnTo>
                <a:lnTo>
                  <a:pt x="140328" y="923454"/>
                </a:lnTo>
                <a:lnTo>
                  <a:pt x="140328" y="923454"/>
                </a:lnTo>
                <a:lnTo>
                  <a:pt x="140328" y="923454"/>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657600" y="2514600"/>
            <a:ext cx="83744" cy="360630"/>
          </a:xfrm>
          <a:custGeom>
            <a:avLst/>
            <a:gdLst>
              <a:gd name="connsiteX0" fmla="*/ 0 w 83744"/>
              <a:gd name="connsiteY0" fmla="*/ 0 h 360630"/>
              <a:gd name="connsiteX1" fmla="*/ 9054 w 83744"/>
              <a:gd name="connsiteY1" fmla="*/ 49794 h 360630"/>
              <a:gd name="connsiteX2" fmla="*/ 18107 w 83744"/>
              <a:gd name="connsiteY2" fmla="*/ 76955 h 360630"/>
              <a:gd name="connsiteX3" fmla="*/ 36214 w 83744"/>
              <a:gd name="connsiteY3" fmla="*/ 131276 h 360630"/>
              <a:gd name="connsiteX4" fmla="*/ 45268 w 83744"/>
              <a:gd name="connsiteY4" fmla="*/ 190123 h 360630"/>
              <a:gd name="connsiteX5" fmla="*/ 45268 w 83744"/>
              <a:gd name="connsiteY5" fmla="*/ 226337 h 360630"/>
              <a:gd name="connsiteX6" fmla="*/ 54321 w 83744"/>
              <a:gd name="connsiteY6" fmla="*/ 271604 h 360630"/>
              <a:gd name="connsiteX7" fmla="*/ 63375 w 83744"/>
              <a:gd name="connsiteY7" fmla="*/ 298765 h 360630"/>
              <a:gd name="connsiteX8" fmla="*/ 81481 w 83744"/>
              <a:gd name="connsiteY8" fmla="*/ 353086 h 360630"/>
              <a:gd name="connsiteX9" fmla="*/ 76955 w 83744"/>
              <a:gd name="connsiteY9" fmla="*/ 344032 h 360630"/>
              <a:gd name="connsiteX10" fmla="*/ 76955 w 83744"/>
              <a:gd name="connsiteY10" fmla="*/ 344032 h 360630"/>
              <a:gd name="connsiteX11" fmla="*/ 76955 w 83744"/>
              <a:gd name="connsiteY11" fmla="*/ 344032 h 360630"/>
              <a:gd name="connsiteX12" fmla="*/ 81481 w 83744"/>
              <a:gd name="connsiteY12" fmla="*/ 344032 h 360630"/>
              <a:gd name="connsiteX13" fmla="*/ 81481 w 83744"/>
              <a:gd name="connsiteY13" fmla="*/ 344032 h 360630"/>
              <a:gd name="connsiteX14" fmla="*/ 76955 w 83744"/>
              <a:gd name="connsiteY14" fmla="*/ 334979 h 360630"/>
              <a:gd name="connsiteX15" fmla="*/ 76955 w 83744"/>
              <a:gd name="connsiteY15" fmla="*/ 334979 h 360630"/>
              <a:gd name="connsiteX16" fmla="*/ 76955 w 83744"/>
              <a:gd name="connsiteY16" fmla="*/ 330452 h 3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744" h="360630">
                <a:moveTo>
                  <a:pt x="0" y="0"/>
                </a:moveTo>
                <a:cubicBezTo>
                  <a:pt x="3018" y="18484"/>
                  <a:pt x="6036" y="36968"/>
                  <a:pt x="9054" y="49794"/>
                </a:cubicBezTo>
                <a:cubicBezTo>
                  <a:pt x="12072" y="62620"/>
                  <a:pt x="18107" y="76955"/>
                  <a:pt x="18107" y="76955"/>
                </a:cubicBezTo>
                <a:cubicBezTo>
                  <a:pt x="22634" y="90535"/>
                  <a:pt x="31687" y="112415"/>
                  <a:pt x="36214" y="131276"/>
                </a:cubicBezTo>
                <a:cubicBezTo>
                  <a:pt x="40741" y="150137"/>
                  <a:pt x="43759" y="174280"/>
                  <a:pt x="45268" y="190123"/>
                </a:cubicBezTo>
                <a:cubicBezTo>
                  <a:pt x="46777" y="205966"/>
                  <a:pt x="43759" y="212757"/>
                  <a:pt x="45268" y="226337"/>
                </a:cubicBezTo>
                <a:cubicBezTo>
                  <a:pt x="46777" y="239917"/>
                  <a:pt x="51303" y="259533"/>
                  <a:pt x="54321" y="271604"/>
                </a:cubicBezTo>
                <a:cubicBezTo>
                  <a:pt x="57339" y="283675"/>
                  <a:pt x="63375" y="298765"/>
                  <a:pt x="63375" y="298765"/>
                </a:cubicBezTo>
                <a:cubicBezTo>
                  <a:pt x="67902" y="312345"/>
                  <a:pt x="79218" y="345542"/>
                  <a:pt x="81481" y="353086"/>
                </a:cubicBezTo>
                <a:cubicBezTo>
                  <a:pt x="83744" y="360630"/>
                  <a:pt x="76955" y="344032"/>
                  <a:pt x="76955" y="344032"/>
                </a:cubicBezTo>
                <a:lnTo>
                  <a:pt x="76955" y="344032"/>
                </a:lnTo>
                <a:lnTo>
                  <a:pt x="76955" y="344032"/>
                </a:lnTo>
                <a:lnTo>
                  <a:pt x="81481" y="344032"/>
                </a:lnTo>
                <a:lnTo>
                  <a:pt x="81481" y="344032"/>
                </a:lnTo>
                <a:lnTo>
                  <a:pt x="76955" y="334979"/>
                </a:lnTo>
                <a:lnTo>
                  <a:pt x="76955" y="334979"/>
                </a:lnTo>
                <a:lnTo>
                  <a:pt x="76955" y="330452"/>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A51D9B"/>
              </a:solidFill>
            </a:endParaRPr>
          </a:p>
        </p:txBody>
      </p:sp>
      <p:sp>
        <p:nvSpPr>
          <p:cNvPr id="18" name="Freeform 17"/>
          <p:cNvSpPr/>
          <p:nvPr/>
        </p:nvSpPr>
        <p:spPr>
          <a:xfrm>
            <a:off x="3124200" y="2057400"/>
            <a:ext cx="823865" cy="58093"/>
          </a:xfrm>
          <a:custGeom>
            <a:avLst/>
            <a:gdLst>
              <a:gd name="connsiteX0" fmla="*/ 823865 w 823865"/>
              <a:gd name="connsiteY0" fmla="*/ 53566 h 58093"/>
              <a:gd name="connsiteX1" fmla="*/ 765018 w 823865"/>
              <a:gd name="connsiteY1" fmla="*/ 58093 h 58093"/>
              <a:gd name="connsiteX2" fmla="*/ 733330 w 823865"/>
              <a:gd name="connsiteY2" fmla="*/ 53566 h 58093"/>
              <a:gd name="connsiteX3" fmla="*/ 679010 w 823865"/>
              <a:gd name="connsiteY3" fmla="*/ 35459 h 58093"/>
              <a:gd name="connsiteX4" fmla="*/ 629216 w 823865"/>
              <a:gd name="connsiteY4" fmla="*/ 35459 h 58093"/>
              <a:gd name="connsiteX5" fmla="*/ 583948 w 823865"/>
              <a:gd name="connsiteY5" fmla="*/ 35459 h 58093"/>
              <a:gd name="connsiteX6" fmla="*/ 534154 w 823865"/>
              <a:gd name="connsiteY6" fmla="*/ 30932 h 58093"/>
              <a:gd name="connsiteX7" fmla="*/ 484360 w 823865"/>
              <a:gd name="connsiteY7" fmla="*/ 26405 h 58093"/>
              <a:gd name="connsiteX8" fmla="*/ 425513 w 823865"/>
              <a:gd name="connsiteY8" fmla="*/ 17352 h 58093"/>
              <a:gd name="connsiteX9" fmla="*/ 375719 w 823865"/>
              <a:gd name="connsiteY9" fmla="*/ 12825 h 58093"/>
              <a:gd name="connsiteX10" fmla="*/ 321398 w 823865"/>
              <a:gd name="connsiteY10" fmla="*/ 3772 h 58093"/>
              <a:gd name="connsiteX11" fmla="*/ 303291 w 823865"/>
              <a:gd name="connsiteY11" fmla="*/ 3772 h 58093"/>
              <a:gd name="connsiteX12" fmla="*/ 258024 w 823865"/>
              <a:gd name="connsiteY12" fmla="*/ 26405 h 58093"/>
              <a:gd name="connsiteX13" fmla="*/ 199176 w 823865"/>
              <a:gd name="connsiteY13" fmla="*/ 35459 h 58093"/>
              <a:gd name="connsiteX14" fmla="*/ 158435 w 823865"/>
              <a:gd name="connsiteY14" fmla="*/ 44512 h 58093"/>
              <a:gd name="connsiteX15" fmla="*/ 113168 w 823865"/>
              <a:gd name="connsiteY15" fmla="*/ 44512 h 58093"/>
              <a:gd name="connsiteX16" fmla="*/ 58847 w 823865"/>
              <a:gd name="connsiteY16" fmla="*/ 44512 h 58093"/>
              <a:gd name="connsiteX17" fmla="*/ 0 w 823865"/>
              <a:gd name="connsiteY17" fmla="*/ 44512 h 58093"/>
              <a:gd name="connsiteX18" fmla="*/ 0 w 823865"/>
              <a:gd name="connsiteY18" fmla="*/ 44512 h 58093"/>
              <a:gd name="connsiteX19" fmla="*/ 0 w 823865"/>
              <a:gd name="connsiteY19" fmla="*/ 44512 h 58093"/>
              <a:gd name="connsiteX20" fmla="*/ 0 w 823865"/>
              <a:gd name="connsiteY20" fmla="*/ 44512 h 58093"/>
              <a:gd name="connsiteX21" fmla="*/ 13580 w 823865"/>
              <a:gd name="connsiteY21" fmla="*/ 39986 h 58093"/>
              <a:gd name="connsiteX22" fmla="*/ 22633 w 823865"/>
              <a:gd name="connsiteY22" fmla="*/ 39986 h 58093"/>
              <a:gd name="connsiteX23" fmla="*/ 22633 w 823865"/>
              <a:gd name="connsiteY23" fmla="*/ 39986 h 58093"/>
              <a:gd name="connsiteX24" fmla="*/ 22633 w 823865"/>
              <a:gd name="connsiteY24" fmla="*/ 44512 h 58093"/>
              <a:gd name="connsiteX25" fmla="*/ 22633 w 823865"/>
              <a:gd name="connsiteY25" fmla="*/ 44512 h 5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3865" h="58093">
                <a:moveTo>
                  <a:pt x="823865" y="53566"/>
                </a:moveTo>
                <a:cubicBezTo>
                  <a:pt x="801986" y="55829"/>
                  <a:pt x="780107" y="58093"/>
                  <a:pt x="765018" y="58093"/>
                </a:cubicBezTo>
                <a:cubicBezTo>
                  <a:pt x="749929" y="58093"/>
                  <a:pt x="747665" y="57338"/>
                  <a:pt x="733330" y="53566"/>
                </a:cubicBezTo>
                <a:cubicBezTo>
                  <a:pt x="718995" y="49794"/>
                  <a:pt x="696362" y="38477"/>
                  <a:pt x="679010" y="35459"/>
                </a:cubicBezTo>
                <a:cubicBezTo>
                  <a:pt x="661658" y="32441"/>
                  <a:pt x="629216" y="35459"/>
                  <a:pt x="629216" y="35459"/>
                </a:cubicBezTo>
                <a:cubicBezTo>
                  <a:pt x="613372" y="35459"/>
                  <a:pt x="599792" y="36214"/>
                  <a:pt x="583948" y="35459"/>
                </a:cubicBezTo>
                <a:cubicBezTo>
                  <a:pt x="568104" y="34705"/>
                  <a:pt x="534154" y="30932"/>
                  <a:pt x="534154" y="30932"/>
                </a:cubicBezTo>
                <a:cubicBezTo>
                  <a:pt x="517556" y="29423"/>
                  <a:pt x="502467" y="28668"/>
                  <a:pt x="484360" y="26405"/>
                </a:cubicBezTo>
                <a:cubicBezTo>
                  <a:pt x="466253" y="24142"/>
                  <a:pt x="443620" y="19615"/>
                  <a:pt x="425513" y="17352"/>
                </a:cubicBezTo>
                <a:cubicBezTo>
                  <a:pt x="407406" y="15089"/>
                  <a:pt x="393071" y="15088"/>
                  <a:pt x="375719" y="12825"/>
                </a:cubicBezTo>
                <a:cubicBezTo>
                  <a:pt x="358367" y="10562"/>
                  <a:pt x="333469" y="5281"/>
                  <a:pt x="321398" y="3772"/>
                </a:cubicBezTo>
                <a:cubicBezTo>
                  <a:pt x="309327" y="2263"/>
                  <a:pt x="313853" y="0"/>
                  <a:pt x="303291" y="3772"/>
                </a:cubicBezTo>
                <a:cubicBezTo>
                  <a:pt x="292729" y="7544"/>
                  <a:pt x="275376" y="21124"/>
                  <a:pt x="258024" y="26405"/>
                </a:cubicBezTo>
                <a:cubicBezTo>
                  <a:pt x="240672" y="31686"/>
                  <a:pt x="215774" y="32441"/>
                  <a:pt x="199176" y="35459"/>
                </a:cubicBezTo>
                <a:cubicBezTo>
                  <a:pt x="182578" y="38477"/>
                  <a:pt x="172770" y="43003"/>
                  <a:pt x="158435" y="44512"/>
                </a:cubicBezTo>
                <a:cubicBezTo>
                  <a:pt x="144100" y="46021"/>
                  <a:pt x="113168" y="44512"/>
                  <a:pt x="113168" y="44512"/>
                </a:cubicBezTo>
                <a:lnTo>
                  <a:pt x="58847" y="44512"/>
                </a:lnTo>
                <a:lnTo>
                  <a:pt x="0" y="44512"/>
                </a:lnTo>
                <a:lnTo>
                  <a:pt x="0" y="44512"/>
                </a:lnTo>
                <a:lnTo>
                  <a:pt x="0" y="44512"/>
                </a:lnTo>
                <a:lnTo>
                  <a:pt x="0" y="44512"/>
                </a:lnTo>
                <a:cubicBezTo>
                  <a:pt x="2263" y="43758"/>
                  <a:pt x="9808" y="40740"/>
                  <a:pt x="13580" y="39986"/>
                </a:cubicBezTo>
                <a:cubicBezTo>
                  <a:pt x="17352" y="39232"/>
                  <a:pt x="22633" y="39986"/>
                  <a:pt x="22633" y="39986"/>
                </a:cubicBezTo>
                <a:lnTo>
                  <a:pt x="22633" y="39986"/>
                </a:lnTo>
                <a:lnTo>
                  <a:pt x="22633" y="44512"/>
                </a:lnTo>
                <a:lnTo>
                  <a:pt x="22633" y="44512"/>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3581400" y="2362200"/>
            <a:ext cx="1524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L</a:t>
            </a:r>
            <a:endParaRPr lang="en-US" sz="1000" b="1" dirty="0">
              <a:solidFill>
                <a:srgbClr val="A51D9B"/>
              </a:solidFill>
            </a:endParaRPr>
          </a:p>
        </p:txBody>
      </p:sp>
      <p:sp>
        <p:nvSpPr>
          <p:cNvPr id="24" name="Oval 23"/>
          <p:cNvSpPr/>
          <p:nvPr/>
        </p:nvSpPr>
        <p:spPr>
          <a:xfrm>
            <a:off x="2971800" y="2057400"/>
            <a:ext cx="1524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O</a:t>
            </a:r>
            <a:endParaRPr lang="en-US" sz="1000" b="1" dirty="0">
              <a:solidFill>
                <a:srgbClr val="A51D9B"/>
              </a:solidFill>
            </a:endParaRPr>
          </a:p>
        </p:txBody>
      </p:sp>
      <p:sp>
        <p:nvSpPr>
          <p:cNvPr id="25" name="Oval 24"/>
          <p:cNvSpPr/>
          <p:nvPr/>
        </p:nvSpPr>
        <p:spPr>
          <a:xfrm>
            <a:off x="5105400" y="51816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L</a:t>
            </a:r>
            <a:endParaRPr lang="en-US" sz="1000" b="1" dirty="0">
              <a:solidFill>
                <a:srgbClr val="A51D9B"/>
              </a:solidFill>
            </a:endParaRPr>
          </a:p>
        </p:txBody>
      </p:sp>
      <p:sp>
        <p:nvSpPr>
          <p:cNvPr id="38" name="Oval 37"/>
          <p:cNvSpPr/>
          <p:nvPr/>
        </p:nvSpPr>
        <p:spPr>
          <a:xfrm>
            <a:off x="2590800" y="51816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J</a:t>
            </a:r>
            <a:endParaRPr lang="en-US" sz="1000" b="1" dirty="0">
              <a:solidFill>
                <a:srgbClr val="A51D9B"/>
              </a:solidFill>
            </a:endParaRPr>
          </a:p>
        </p:txBody>
      </p:sp>
      <p:sp>
        <p:nvSpPr>
          <p:cNvPr id="39" name="Oval 38"/>
          <p:cNvSpPr/>
          <p:nvPr/>
        </p:nvSpPr>
        <p:spPr>
          <a:xfrm>
            <a:off x="4572000" y="4419600"/>
            <a:ext cx="3048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cxnSp>
        <p:nvCxnSpPr>
          <p:cNvPr id="46" name="Straight Arrow Connector 45"/>
          <p:cNvCxnSpPr/>
          <p:nvPr/>
        </p:nvCxnSpPr>
        <p:spPr>
          <a:xfrm>
            <a:off x="5867400" y="3657600"/>
            <a:ext cx="3048000" cy="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410200" y="5257800"/>
            <a:ext cx="2209800" cy="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flipH="1">
            <a:off x="6324600" y="4419600"/>
            <a:ext cx="228600" cy="1524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4" name="TextBox 53"/>
          <p:cNvSpPr txBox="1"/>
          <p:nvPr/>
        </p:nvSpPr>
        <p:spPr>
          <a:xfrm>
            <a:off x="6553200" y="3276600"/>
            <a:ext cx="2819400" cy="338554"/>
          </a:xfrm>
          <a:prstGeom prst="rect">
            <a:avLst/>
          </a:prstGeom>
          <a:noFill/>
        </p:spPr>
        <p:txBody>
          <a:bodyPr wrap="square" rtlCol="0">
            <a:spAutoFit/>
          </a:bodyPr>
          <a:lstStyle/>
          <a:p>
            <a:r>
              <a:rPr lang="en-US" sz="1600" dirty="0" smtClean="0">
                <a:solidFill>
                  <a:srgbClr val="FFC000"/>
                </a:solidFill>
              </a:rPr>
              <a:t>Deltaic -</a:t>
            </a:r>
            <a:r>
              <a:rPr lang="en-US" sz="1600" dirty="0" smtClean="0">
                <a:solidFill>
                  <a:srgbClr val="FFC000"/>
                </a:solidFill>
              </a:rPr>
              <a:t>Thicken </a:t>
            </a:r>
            <a:r>
              <a:rPr lang="en-US" sz="1600" dirty="0" smtClean="0">
                <a:solidFill>
                  <a:srgbClr val="FFC000"/>
                </a:solidFill>
              </a:rPr>
              <a:t>Southward</a:t>
            </a:r>
            <a:endParaRPr lang="en-US" sz="1600" dirty="0">
              <a:solidFill>
                <a:srgbClr val="FFC000"/>
              </a:solidFill>
            </a:endParaRPr>
          </a:p>
        </p:txBody>
      </p:sp>
      <p:sp>
        <p:nvSpPr>
          <p:cNvPr id="55" name="Rectangle 54"/>
          <p:cNvSpPr/>
          <p:nvPr/>
        </p:nvSpPr>
        <p:spPr>
          <a:xfrm>
            <a:off x="5410200" y="4876800"/>
            <a:ext cx="2391296" cy="338554"/>
          </a:xfrm>
          <a:prstGeom prst="rect">
            <a:avLst/>
          </a:prstGeom>
        </p:spPr>
        <p:txBody>
          <a:bodyPr wrap="none">
            <a:spAutoFit/>
          </a:bodyPr>
          <a:lstStyle/>
          <a:p>
            <a:r>
              <a:rPr lang="en-US" sz="1600" dirty="0" smtClean="0">
                <a:solidFill>
                  <a:srgbClr val="FFC000"/>
                </a:solidFill>
              </a:rPr>
              <a:t>Deltaic -</a:t>
            </a:r>
            <a:r>
              <a:rPr lang="en-US" sz="1600" dirty="0" smtClean="0">
                <a:solidFill>
                  <a:srgbClr val="FFC000"/>
                </a:solidFill>
              </a:rPr>
              <a:t>Thicken </a:t>
            </a:r>
            <a:r>
              <a:rPr lang="en-US" sz="1600" dirty="0" smtClean="0">
                <a:solidFill>
                  <a:srgbClr val="FFC000"/>
                </a:solidFill>
              </a:rPr>
              <a:t>Eastward</a:t>
            </a:r>
            <a:endParaRPr lang="en-US" sz="1600" dirty="0">
              <a:solidFill>
                <a:srgbClr val="FFC000"/>
              </a:solidFill>
            </a:endParaRPr>
          </a:p>
        </p:txBody>
      </p:sp>
      <p:sp>
        <p:nvSpPr>
          <p:cNvPr id="59" name="Oval 58"/>
          <p:cNvSpPr/>
          <p:nvPr/>
        </p:nvSpPr>
        <p:spPr>
          <a:xfrm flipH="1">
            <a:off x="5638800" y="6019800"/>
            <a:ext cx="228600" cy="1524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T</a:t>
            </a:r>
            <a:endParaRPr lang="en-US" sz="1000" b="1" dirty="0">
              <a:solidFill>
                <a:srgbClr val="A51D9B"/>
              </a:solidFill>
            </a:endParaRPr>
          </a:p>
        </p:txBody>
      </p:sp>
      <p:sp>
        <p:nvSpPr>
          <p:cNvPr id="60" name="Oval 59"/>
          <p:cNvSpPr/>
          <p:nvPr/>
        </p:nvSpPr>
        <p:spPr>
          <a:xfrm flipH="1">
            <a:off x="3200400" y="2362200"/>
            <a:ext cx="152400" cy="1524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28" name="Oval 27"/>
          <p:cNvSpPr/>
          <p:nvPr/>
        </p:nvSpPr>
        <p:spPr>
          <a:xfrm>
            <a:off x="5562600" y="36576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O</a:t>
            </a:r>
            <a:endParaRPr lang="en-US" sz="1000" b="1" dirty="0">
              <a:solidFill>
                <a:srgbClr val="A51D9B"/>
              </a:solidFill>
            </a:endParaRPr>
          </a:p>
        </p:txBody>
      </p:sp>
      <p:sp>
        <p:nvSpPr>
          <p:cNvPr id="31" name="Oval 30"/>
          <p:cNvSpPr/>
          <p:nvPr/>
        </p:nvSpPr>
        <p:spPr>
          <a:xfrm>
            <a:off x="7086600" y="4267200"/>
            <a:ext cx="1143000" cy="457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32" name="Oval 31"/>
          <p:cNvSpPr/>
          <p:nvPr/>
        </p:nvSpPr>
        <p:spPr>
          <a:xfrm>
            <a:off x="6553200" y="5791200"/>
            <a:ext cx="1143000" cy="457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30" name="Oval 29"/>
          <p:cNvSpPr/>
          <p:nvPr/>
        </p:nvSpPr>
        <p:spPr>
          <a:xfrm>
            <a:off x="2362200" y="3581400"/>
            <a:ext cx="914400" cy="381000"/>
          </a:xfrm>
          <a:prstGeom prst="ellipse">
            <a:avLst/>
          </a:prstGeom>
          <a:solidFill>
            <a:srgbClr val="92D050">
              <a:alpha val="47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33" name="Oval 32"/>
          <p:cNvSpPr/>
          <p:nvPr/>
        </p:nvSpPr>
        <p:spPr>
          <a:xfrm>
            <a:off x="762000" y="5029200"/>
            <a:ext cx="1066800" cy="381000"/>
          </a:xfrm>
          <a:prstGeom prst="ellipse">
            <a:avLst/>
          </a:prstGeom>
          <a:solidFill>
            <a:srgbClr val="92D050">
              <a:alpha val="47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Line 0</a:t>
            </a:r>
            <a:endParaRPr lang="en-US" dirty="0">
              <a:solidFill>
                <a:schemeClr val="tx1"/>
              </a:solidFill>
            </a:endParaRPr>
          </a:p>
        </p:txBody>
      </p:sp>
      <p:pic>
        <p:nvPicPr>
          <p:cNvPr id="34" name="Picture 33" descr="LineL_South - Cropped.tif"/>
          <p:cNvPicPr>
            <a:picLocks noChangeAspect="1"/>
          </p:cNvPicPr>
          <p:nvPr/>
        </p:nvPicPr>
        <p:blipFill>
          <a:blip r:embed="rId8" cstate="print"/>
          <a:stretch>
            <a:fillRect/>
          </a:stretch>
        </p:blipFill>
        <p:spPr>
          <a:xfrm>
            <a:off x="4953000" y="1828800"/>
            <a:ext cx="3843065" cy="13380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ppt_x"/>
                                          </p:val>
                                        </p:tav>
                                        <p:tav tm="100000">
                                          <p:val>
                                            <p:strVal val="#ppt_x"/>
                                          </p:val>
                                        </p:tav>
                                      </p:tavLst>
                                    </p:anim>
                                    <p:anim calcmode="lin" valueType="num">
                                      <p:cBhvr additive="base">
                                        <p:cTn id="5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additive="base">
                                        <p:cTn id="65" dur="500" fill="hold"/>
                                        <p:tgtEl>
                                          <p:spTgt spid="53"/>
                                        </p:tgtEl>
                                        <p:attrNameLst>
                                          <p:attrName>ppt_x</p:attrName>
                                        </p:attrNameLst>
                                      </p:cBhvr>
                                      <p:tavLst>
                                        <p:tav tm="0">
                                          <p:val>
                                            <p:strVal val="#ppt_x"/>
                                          </p:val>
                                        </p:tav>
                                        <p:tav tm="100000">
                                          <p:val>
                                            <p:strVal val="#ppt_x"/>
                                          </p:val>
                                        </p:tav>
                                      </p:tavLst>
                                    </p:anim>
                                    <p:anim calcmode="lin" valueType="num">
                                      <p:cBhvr additive="base">
                                        <p:cTn id="66" dur="500" fill="hold"/>
                                        <p:tgtEl>
                                          <p:spTgt spid="5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ppt_x"/>
                                          </p:val>
                                        </p:tav>
                                        <p:tav tm="100000">
                                          <p:val>
                                            <p:strVal val="#ppt_x"/>
                                          </p:val>
                                        </p:tav>
                                      </p:tavLst>
                                    </p:anim>
                                    <p:anim calcmode="lin" valueType="num">
                                      <p:cBhvr additive="base">
                                        <p:cTn id="7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additive="base">
                                        <p:cTn id="85" dur="500" fill="hold"/>
                                        <p:tgtEl>
                                          <p:spTgt spid="54"/>
                                        </p:tgtEl>
                                        <p:attrNameLst>
                                          <p:attrName>ppt_x</p:attrName>
                                        </p:attrNameLst>
                                      </p:cBhvr>
                                      <p:tavLst>
                                        <p:tav tm="0">
                                          <p:val>
                                            <p:strVal val="0-#ppt_w/2"/>
                                          </p:val>
                                        </p:tav>
                                        <p:tav tm="100000">
                                          <p:val>
                                            <p:strVal val="#ppt_x"/>
                                          </p:val>
                                        </p:tav>
                                      </p:tavLst>
                                    </p:anim>
                                    <p:anim calcmode="lin" valueType="num">
                                      <p:cBhvr additive="base">
                                        <p:cTn id="86" dur="500" fill="hold"/>
                                        <p:tgtEl>
                                          <p:spTgt spid="54"/>
                                        </p:tgtEl>
                                        <p:attrNameLst>
                                          <p:attrName>ppt_y</p:attrName>
                                        </p:attrNameLst>
                                      </p:cBhvr>
                                      <p:tavLst>
                                        <p:tav tm="0">
                                          <p:val>
                                            <p:strVal val="#ppt_y"/>
                                          </p:val>
                                        </p:tav>
                                        <p:tav tm="100000">
                                          <p:val>
                                            <p:strVal val="#ppt_y"/>
                                          </p:val>
                                        </p:tav>
                                      </p:tavLst>
                                    </p:anim>
                                  </p:childTnLst>
                                </p:cTn>
                              </p:par>
                              <p:par>
                                <p:cTn id="87" presetID="2" presetClass="entr" presetSubtype="8"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additive="base">
                                        <p:cTn id="89" dur="500" fill="hold"/>
                                        <p:tgtEl>
                                          <p:spTgt spid="46"/>
                                        </p:tgtEl>
                                        <p:attrNameLst>
                                          <p:attrName>ppt_x</p:attrName>
                                        </p:attrNameLst>
                                      </p:cBhvr>
                                      <p:tavLst>
                                        <p:tav tm="0">
                                          <p:val>
                                            <p:strVal val="0-#ppt_w/2"/>
                                          </p:val>
                                        </p:tav>
                                        <p:tav tm="100000">
                                          <p:val>
                                            <p:strVal val="#ppt_x"/>
                                          </p:val>
                                        </p:tav>
                                      </p:tavLst>
                                    </p:anim>
                                    <p:anim calcmode="lin" valueType="num">
                                      <p:cBhvr additive="base">
                                        <p:cTn id="9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additive="base">
                                        <p:cTn id="95" dur="500" fill="hold"/>
                                        <p:tgtEl>
                                          <p:spTgt spid="55"/>
                                        </p:tgtEl>
                                        <p:attrNameLst>
                                          <p:attrName>ppt_x</p:attrName>
                                        </p:attrNameLst>
                                      </p:cBhvr>
                                      <p:tavLst>
                                        <p:tav tm="0">
                                          <p:val>
                                            <p:strVal val="0-#ppt_w/2"/>
                                          </p:val>
                                        </p:tav>
                                        <p:tav tm="100000">
                                          <p:val>
                                            <p:strVal val="#ppt_x"/>
                                          </p:val>
                                        </p:tav>
                                      </p:tavLst>
                                    </p:anim>
                                    <p:anim calcmode="lin" valueType="num">
                                      <p:cBhvr additive="base">
                                        <p:cTn id="96" dur="500" fill="hold"/>
                                        <p:tgtEl>
                                          <p:spTgt spid="55"/>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0-#ppt_w/2"/>
                                          </p:val>
                                        </p:tav>
                                        <p:tav tm="100000">
                                          <p:val>
                                            <p:strVal val="#ppt_x"/>
                                          </p:val>
                                        </p:tav>
                                      </p:tavLst>
                                    </p:anim>
                                    <p:anim calcmode="lin" valueType="num">
                                      <p:cBhvr additive="base">
                                        <p:cTn id="10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nodeType="click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checkerboard(across)">
                                      <p:cBhvr>
                                        <p:cTn id="10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animBg="1"/>
      <p:bldP spid="17" grpId="0" animBg="1"/>
      <p:bldP spid="18" grpId="0" animBg="1"/>
      <p:bldP spid="20" grpId="0" animBg="1"/>
      <p:bldP spid="24" grpId="0" animBg="1"/>
      <p:bldP spid="25" grpId="0" animBg="1"/>
      <p:bldP spid="38" grpId="0" animBg="1"/>
      <p:bldP spid="39" grpId="0" animBg="1"/>
      <p:bldP spid="53" grpId="0" animBg="1"/>
      <p:bldP spid="54" grpId="0"/>
      <p:bldP spid="55" grpId="0"/>
      <p:bldP spid="59" grpId="0" animBg="1"/>
      <p:bldP spid="60" grpId="0" animBg="1"/>
      <p:bldP spid="28" grpId="0" animBg="1"/>
      <p:bldP spid="31" grpId="0" animBg="1"/>
      <p:bldP spid="32" grpId="0" animBg="1"/>
      <p:bldP spid="30"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28600" y="2133600"/>
            <a:ext cx="1676400" cy="1143000"/>
          </a:xfrm>
        </p:spPr>
        <p:txBody>
          <a:bodyPr>
            <a:normAutofit/>
          </a:bodyPr>
          <a:lstStyle/>
          <a:p>
            <a:pPr algn="l"/>
            <a:r>
              <a:rPr lang="en-US" sz="1200" b="1" dirty="0" smtClean="0">
                <a:solidFill>
                  <a:schemeClr val="accent5"/>
                </a:solidFill>
              </a:rPr>
              <a:t>Prolific Source of Miocene Samples in Surface Grabs</a:t>
            </a:r>
            <a:endParaRPr lang="en-US" sz="1200" b="1" dirty="0">
              <a:solidFill>
                <a:schemeClr val="accent5"/>
              </a:solidFill>
            </a:endParaRPr>
          </a:p>
        </p:txBody>
      </p:sp>
      <p:pic>
        <p:nvPicPr>
          <p:cNvPr id="12" name="Content Placeholder 3" descr="Figure !.JPG"/>
          <p:cNvPicPr>
            <a:picLocks noChangeAspect="1"/>
          </p:cNvPicPr>
          <p:nvPr/>
        </p:nvPicPr>
        <p:blipFill>
          <a:blip r:embed="rId3" cstate="print"/>
          <a:srcRect l="3333" t="4417" r="1667" b="1732"/>
          <a:stretch>
            <a:fillRect/>
          </a:stretch>
        </p:blipFill>
        <p:spPr>
          <a:xfrm>
            <a:off x="3733800" y="0"/>
            <a:ext cx="4876800" cy="3636210"/>
          </a:xfrm>
          <a:prstGeom prst="rect">
            <a:avLst/>
          </a:prstGeom>
          <a:solidFill>
            <a:srgbClr val="FFC000">
              <a:alpha val="97000"/>
            </a:srgbClr>
          </a:solidFill>
        </p:spPr>
      </p:pic>
      <p:pic>
        <p:nvPicPr>
          <p:cNvPr id="27" name="Picture 26" descr="Line O east h.JPG"/>
          <p:cNvPicPr>
            <a:picLocks noChangeAspect="1"/>
          </p:cNvPicPr>
          <p:nvPr/>
        </p:nvPicPr>
        <p:blipFill>
          <a:blip r:embed="rId4" cstate="print"/>
          <a:srcRect l="42500"/>
          <a:stretch>
            <a:fillRect/>
          </a:stretch>
        </p:blipFill>
        <p:spPr>
          <a:xfrm>
            <a:off x="152400" y="4724400"/>
            <a:ext cx="8991600" cy="1215530"/>
          </a:xfrm>
          <a:prstGeom prst="rect">
            <a:avLst/>
          </a:prstGeom>
        </p:spPr>
      </p:pic>
      <p:sp>
        <p:nvSpPr>
          <p:cNvPr id="29" name="Rectangle 28"/>
          <p:cNvSpPr/>
          <p:nvPr/>
        </p:nvSpPr>
        <p:spPr>
          <a:xfrm>
            <a:off x="0" y="4724400"/>
            <a:ext cx="9144000" cy="246221"/>
          </a:xfrm>
          <a:prstGeom prst="rect">
            <a:avLst/>
          </a:prstGeom>
        </p:spPr>
        <p:txBody>
          <a:bodyPr wrap="square">
            <a:spAutoFit/>
          </a:bodyPr>
          <a:lstStyle/>
          <a:p>
            <a:r>
              <a:rPr lang="en-US" sz="1000" dirty="0" smtClean="0">
                <a:solidFill>
                  <a:srgbClr val="A51D9B"/>
                </a:solidFill>
              </a:rPr>
              <a:t>                                                                                                         (Mid Bank)                                      </a:t>
            </a:r>
            <a:endParaRPr lang="en-US" sz="1000" dirty="0"/>
          </a:p>
        </p:txBody>
      </p:sp>
      <p:pic>
        <p:nvPicPr>
          <p:cNvPr id="16" name="Picture 15" descr="All High.JPG"/>
          <p:cNvPicPr>
            <a:picLocks noChangeAspect="1"/>
          </p:cNvPicPr>
          <p:nvPr/>
        </p:nvPicPr>
        <p:blipFill>
          <a:blip r:embed="rId5" cstate="print"/>
          <a:srcRect l="17500" t="35637" r="16667" b="51197"/>
          <a:stretch>
            <a:fillRect/>
          </a:stretch>
        </p:blipFill>
        <p:spPr>
          <a:xfrm>
            <a:off x="152400" y="3505200"/>
            <a:ext cx="8811491" cy="1226917"/>
          </a:xfrm>
          <a:prstGeom prst="rect">
            <a:avLst/>
          </a:prstGeom>
        </p:spPr>
      </p:pic>
      <p:pic>
        <p:nvPicPr>
          <p:cNvPr id="22" name="Picture 21" descr="All lines 1200 grey.JPG"/>
          <p:cNvPicPr>
            <a:picLocks noChangeAspect="1"/>
          </p:cNvPicPr>
          <p:nvPr/>
        </p:nvPicPr>
        <p:blipFill>
          <a:blip r:embed="rId6" cstate="print"/>
          <a:srcRect l="4843" t="42189" r="93654" b="40886"/>
          <a:stretch>
            <a:fillRect/>
          </a:stretch>
        </p:blipFill>
        <p:spPr>
          <a:xfrm>
            <a:off x="152400" y="3810000"/>
            <a:ext cx="76200" cy="914400"/>
          </a:xfrm>
          <a:prstGeom prst="rect">
            <a:avLst/>
          </a:prstGeom>
        </p:spPr>
      </p:pic>
      <p:pic>
        <p:nvPicPr>
          <p:cNvPr id="23" name="Picture 22" descr="All Lines 600 grey.JPG"/>
          <p:cNvPicPr>
            <a:picLocks noChangeAspect="1"/>
          </p:cNvPicPr>
          <p:nvPr/>
        </p:nvPicPr>
        <p:blipFill>
          <a:blip r:embed="rId7" cstate="print"/>
          <a:srcRect l="70833" t="64928" r="24167" b="31627"/>
          <a:stretch>
            <a:fillRect/>
          </a:stretch>
        </p:blipFill>
        <p:spPr>
          <a:xfrm>
            <a:off x="7924800" y="4267200"/>
            <a:ext cx="381000" cy="238125"/>
          </a:xfrm>
          <a:prstGeom prst="rect">
            <a:avLst/>
          </a:prstGeom>
        </p:spPr>
      </p:pic>
      <p:pic>
        <p:nvPicPr>
          <p:cNvPr id="31" name="Picture 30" descr="Q Long.JPG"/>
          <p:cNvPicPr>
            <a:picLocks noChangeAspect="1"/>
          </p:cNvPicPr>
          <p:nvPr/>
        </p:nvPicPr>
        <p:blipFill>
          <a:blip r:embed="rId8" cstate="print"/>
          <a:srcRect l="59331"/>
          <a:stretch>
            <a:fillRect/>
          </a:stretch>
        </p:blipFill>
        <p:spPr>
          <a:xfrm>
            <a:off x="1143000" y="5987187"/>
            <a:ext cx="4572000" cy="870813"/>
          </a:xfrm>
          <a:prstGeom prst="rect">
            <a:avLst/>
          </a:prstGeom>
        </p:spPr>
      </p:pic>
      <p:sp>
        <p:nvSpPr>
          <p:cNvPr id="33" name="Rectangle 32"/>
          <p:cNvSpPr/>
          <p:nvPr/>
        </p:nvSpPr>
        <p:spPr>
          <a:xfrm>
            <a:off x="304800" y="5715000"/>
            <a:ext cx="8839200" cy="369332"/>
          </a:xfrm>
          <a:prstGeom prst="rect">
            <a:avLst/>
          </a:prstGeom>
        </p:spPr>
        <p:txBody>
          <a:bodyPr wrap="square">
            <a:spAutoFit/>
          </a:bodyPr>
          <a:lstStyle/>
          <a:p>
            <a:r>
              <a:rPr lang="en-US" dirty="0" smtClean="0">
                <a:solidFill>
                  <a:srgbClr val="C00000"/>
                </a:solidFill>
              </a:rPr>
              <a:t>                                 </a:t>
            </a:r>
            <a:r>
              <a:rPr lang="en-US" sz="1000" dirty="0" smtClean="0">
                <a:solidFill>
                  <a:srgbClr val="C00000"/>
                </a:solidFill>
              </a:rPr>
              <a:t>                                  </a:t>
            </a:r>
            <a:r>
              <a:rPr lang="en-US" sz="1000" dirty="0" smtClean="0">
                <a:solidFill>
                  <a:srgbClr val="A51D9B"/>
                </a:solidFill>
              </a:rPr>
              <a:t>(Mid Bank)                                                 </a:t>
            </a:r>
            <a:endParaRPr lang="en-US" sz="1000" dirty="0"/>
          </a:p>
        </p:txBody>
      </p:sp>
      <p:cxnSp>
        <p:nvCxnSpPr>
          <p:cNvPr id="18" name="Straight Arrow Connector 17"/>
          <p:cNvCxnSpPr/>
          <p:nvPr/>
        </p:nvCxnSpPr>
        <p:spPr>
          <a:xfrm>
            <a:off x="1676400" y="2743200"/>
            <a:ext cx="1143000" cy="9906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676400" y="1676400"/>
            <a:ext cx="4953000" cy="10668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0" y="457200"/>
            <a:ext cx="2514600" cy="400110"/>
          </a:xfrm>
          <a:prstGeom prst="rect">
            <a:avLst/>
          </a:prstGeom>
        </p:spPr>
        <p:txBody>
          <a:bodyPr wrap="square">
            <a:spAutoFit/>
          </a:bodyPr>
          <a:lstStyle/>
          <a:p>
            <a:r>
              <a:rPr lang="en-US" sz="2000" b="1" dirty="0" smtClean="0">
                <a:solidFill>
                  <a:schemeClr val="accent5"/>
                </a:solidFill>
              </a:rPr>
              <a:t>“Mid Bank Area”</a:t>
            </a:r>
            <a:endParaRPr lang="en-US" sz="2000" b="1" dirty="0">
              <a:solidFill>
                <a:schemeClr val="accent5"/>
              </a:solidFill>
            </a:endParaRPr>
          </a:p>
        </p:txBody>
      </p:sp>
      <p:sp>
        <p:nvSpPr>
          <p:cNvPr id="36" name="Freeform 35"/>
          <p:cNvSpPr/>
          <p:nvPr/>
        </p:nvSpPr>
        <p:spPr>
          <a:xfrm>
            <a:off x="6858000" y="1371600"/>
            <a:ext cx="180870" cy="1105319"/>
          </a:xfrm>
          <a:custGeom>
            <a:avLst/>
            <a:gdLst>
              <a:gd name="connsiteX0" fmla="*/ 0 w 180870"/>
              <a:gd name="connsiteY0" fmla="*/ 0 h 1105319"/>
              <a:gd name="connsiteX1" fmla="*/ 10048 w 180870"/>
              <a:gd name="connsiteY1" fmla="*/ 65315 h 1105319"/>
              <a:gd name="connsiteX2" fmla="*/ 20097 w 180870"/>
              <a:gd name="connsiteY2" fmla="*/ 105508 h 1105319"/>
              <a:gd name="connsiteX3" fmla="*/ 25121 w 180870"/>
              <a:gd name="connsiteY3" fmla="*/ 165798 h 1105319"/>
              <a:gd name="connsiteX4" fmla="*/ 25121 w 180870"/>
              <a:gd name="connsiteY4" fmla="*/ 231112 h 1105319"/>
              <a:gd name="connsiteX5" fmla="*/ 40193 w 180870"/>
              <a:gd name="connsiteY5" fmla="*/ 316523 h 1105319"/>
              <a:gd name="connsiteX6" fmla="*/ 50242 w 180870"/>
              <a:gd name="connsiteY6" fmla="*/ 391886 h 1105319"/>
              <a:gd name="connsiteX7" fmla="*/ 65314 w 180870"/>
              <a:gd name="connsiteY7" fmla="*/ 462224 h 1105319"/>
              <a:gd name="connsiteX8" fmla="*/ 85411 w 180870"/>
              <a:gd name="connsiteY8" fmla="*/ 542611 h 1105319"/>
              <a:gd name="connsiteX9" fmla="*/ 100483 w 180870"/>
              <a:gd name="connsiteY9" fmla="*/ 633046 h 1105319"/>
              <a:gd name="connsiteX10" fmla="*/ 120580 w 180870"/>
              <a:gd name="connsiteY10" fmla="*/ 733530 h 1105319"/>
              <a:gd name="connsiteX11" fmla="*/ 135653 w 180870"/>
              <a:gd name="connsiteY11" fmla="*/ 828989 h 1105319"/>
              <a:gd name="connsiteX12" fmla="*/ 145701 w 180870"/>
              <a:gd name="connsiteY12" fmla="*/ 929473 h 1105319"/>
              <a:gd name="connsiteX13" fmla="*/ 170822 w 180870"/>
              <a:gd name="connsiteY13" fmla="*/ 1040005 h 1105319"/>
              <a:gd name="connsiteX14" fmla="*/ 180870 w 180870"/>
              <a:gd name="connsiteY14" fmla="*/ 1105319 h 1105319"/>
              <a:gd name="connsiteX15" fmla="*/ 180870 w 180870"/>
              <a:gd name="connsiteY15" fmla="*/ 1105319 h 1105319"/>
              <a:gd name="connsiteX16" fmla="*/ 180870 w 180870"/>
              <a:gd name="connsiteY16" fmla="*/ 1105319 h 1105319"/>
              <a:gd name="connsiteX17" fmla="*/ 180870 w 180870"/>
              <a:gd name="connsiteY17" fmla="*/ 1105319 h 1105319"/>
              <a:gd name="connsiteX18" fmla="*/ 180870 w 180870"/>
              <a:gd name="connsiteY18" fmla="*/ 1105319 h 1105319"/>
              <a:gd name="connsiteX19" fmla="*/ 180870 w 180870"/>
              <a:gd name="connsiteY19" fmla="*/ 1105319 h 110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0870" h="1105319">
                <a:moveTo>
                  <a:pt x="0" y="0"/>
                </a:moveTo>
                <a:cubicBezTo>
                  <a:pt x="3349" y="23865"/>
                  <a:pt x="6699" y="47730"/>
                  <a:pt x="10048" y="65315"/>
                </a:cubicBezTo>
                <a:cubicBezTo>
                  <a:pt x="13398" y="82900"/>
                  <a:pt x="17585" y="88761"/>
                  <a:pt x="20097" y="105508"/>
                </a:cubicBezTo>
                <a:cubicBezTo>
                  <a:pt x="22609" y="122255"/>
                  <a:pt x="24284" y="144864"/>
                  <a:pt x="25121" y="165798"/>
                </a:cubicBezTo>
                <a:cubicBezTo>
                  <a:pt x="25958" y="186732"/>
                  <a:pt x="22609" y="205991"/>
                  <a:pt x="25121" y="231112"/>
                </a:cubicBezTo>
                <a:cubicBezTo>
                  <a:pt x="27633" y="256233"/>
                  <a:pt x="36006" y="289727"/>
                  <a:pt x="40193" y="316523"/>
                </a:cubicBezTo>
                <a:cubicBezTo>
                  <a:pt x="44380" y="343319"/>
                  <a:pt x="46055" y="367603"/>
                  <a:pt x="50242" y="391886"/>
                </a:cubicBezTo>
                <a:cubicBezTo>
                  <a:pt x="54429" y="416169"/>
                  <a:pt x="59453" y="437103"/>
                  <a:pt x="65314" y="462224"/>
                </a:cubicBezTo>
                <a:cubicBezTo>
                  <a:pt x="71176" y="487345"/>
                  <a:pt x="79550" y="514141"/>
                  <a:pt x="85411" y="542611"/>
                </a:cubicBezTo>
                <a:cubicBezTo>
                  <a:pt x="91272" y="571081"/>
                  <a:pt x="94622" y="601226"/>
                  <a:pt x="100483" y="633046"/>
                </a:cubicBezTo>
                <a:cubicBezTo>
                  <a:pt x="106344" y="664866"/>
                  <a:pt x="114718" y="700873"/>
                  <a:pt x="120580" y="733530"/>
                </a:cubicBezTo>
                <a:cubicBezTo>
                  <a:pt x="126442" y="766187"/>
                  <a:pt x="131466" y="796332"/>
                  <a:pt x="135653" y="828989"/>
                </a:cubicBezTo>
                <a:cubicBezTo>
                  <a:pt x="139840" y="861646"/>
                  <a:pt x="139840" y="894304"/>
                  <a:pt x="145701" y="929473"/>
                </a:cubicBezTo>
                <a:cubicBezTo>
                  <a:pt x="151563" y="964642"/>
                  <a:pt x="164961" y="1010697"/>
                  <a:pt x="170822" y="1040005"/>
                </a:cubicBezTo>
                <a:cubicBezTo>
                  <a:pt x="176683" y="1069313"/>
                  <a:pt x="180870" y="1105319"/>
                  <a:pt x="180870" y="1105319"/>
                </a:cubicBezTo>
                <a:lnTo>
                  <a:pt x="180870" y="1105319"/>
                </a:lnTo>
                <a:lnTo>
                  <a:pt x="180870" y="1105319"/>
                </a:lnTo>
                <a:lnTo>
                  <a:pt x="180870" y="1105319"/>
                </a:lnTo>
                <a:lnTo>
                  <a:pt x="180870" y="1105319"/>
                </a:lnTo>
                <a:lnTo>
                  <a:pt x="180870" y="1105319"/>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7010400" y="2438400"/>
            <a:ext cx="95459" cy="522514"/>
          </a:xfrm>
          <a:custGeom>
            <a:avLst/>
            <a:gdLst>
              <a:gd name="connsiteX0" fmla="*/ 0 w 95459"/>
              <a:gd name="connsiteY0" fmla="*/ 0 h 522514"/>
              <a:gd name="connsiteX1" fmla="*/ 15072 w 95459"/>
              <a:gd name="connsiteY1" fmla="*/ 60290 h 522514"/>
              <a:gd name="connsiteX2" fmla="*/ 15072 w 95459"/>
              <a:gd name="connsiteY2" fmla="*/ 135653 h 522514"/>
              <a:gd name="connsiteX3" fmla="*/ 30145 w 95459"/>
              <a:gd name="connsiteY3" fmla="*/ 200967 h 522514"/>
              <a:gd name="connsiteX4" fmla="*/ 25121 w 95459"/>
              <a:gd name="connsiteY4" fmla="*/ 236136 h 522514"/>
              <a:gd name="connsiteX5" fmla="*/ 30145 w 95459"/>
              <a:gd name="connsiteY5" fmla="*/ 286378 h 522514"/>
              <a:gd name="connsiteX6" fmla="*/ 45217 w 95459"/>
              <a:gd name="connsiteY6" fmla="*/ 331595 h 522514"/>
              <a:gd name="connsiteX7" fmla="*/ 45217 w 95459"/>
              <a:gd name="connsiteY7" fmla="*/ 356716 h 522514"/>
              <a:gd name="connsiteX8" fmla="*/ 60290 w 95459"/>
              <a:gd name="connsiteY8" fmla="*/ 411982 h 522514"/>
              <a:gd name="connsiteX9" fmla="*/ 75362 w 95459"/>
              <a:gd name="connsiteY9" fmla="*/ 457200 h 522514"/>
              <a:gd name="connsiteX10" fmla="*/ 95459 w 95459"/>
              <a:gd name="connsiteY10" fmla="*/ 522514 h 522514"/>
              <a:gd name="connsiteX11" fmla="*/ 95459 w 95459"/>
              <a:gd name="connsiteY11" fmla="*/ 522514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59" h="522514">
                <a:moveTo>
                  <a:pt x="0" y="0"/>
                </a:moveTo>
                <a:cubicBezTo>
                  <a:pt x="6280" y="18840"/>
                  <a:pt x="12560" y="37681"/>
                  <a:pt x="15072" y="60290"/>
                </a:cubicBezTo>
                <a:cubicBezTo>
                  <a:pt x="17584" y="82899"/>
                  <a:pt x="12560" y="112207"/>
                  <a:pt x="15072" y="135653"/>
                </a:cubicBezTo>
                <a:cubicBezTo>
                  <a:pt x="17584" y="159099"/>
                  <a:pt x="28470" y="184220"/>
                  <a:pt x="30145" y="200967"/>
                </a:cubicBezTo>
                <a:cubicBezTo>
                  <a:pt x="31820" y="217714"/>
                  <a:pt x="25121" y="221901"/>
                  <a:pt x="25121" y="236136"/>
                </a:cubicBezTo>
                <a:cubicBezTo>
                  <a:pt x="25121" y="250371"/>
                  <a:pt x="26796" y="270468"/>
                  <a:pt x="30145" y="286378"/>
                </a:cubicBezTo>
                <a:cubicBezTo>
                  <a:pt x="33494" y="302288"/>
                  <a:pt x="42705" y="319872"/>
                  <a:pt x="45217" y="331595"/>
                </a:cubicBezTo>
                <a:cubicBezTo>
                  <a:pt x="47729" y="343318"/>
                  <a:pt x="42705" y="343318"/>
                  <a:pt x="45217" y="356716"/>
                </a:cubicBezTo>
                <a:cubicBezTo>
                  <a:pt x="47729" y="370114"/>
                  <a:pt x="55266" y="395235"/>
                  <a:pt x="60290" y="411982"/>
                </a:cubicBezTo>
                <a:cubicBezTo>
                  <a:pt x="65314" y="428729"/>
                  <a:pt x="69501" y="438778"/>
                  <a:pt x="75362" y="457200"/>
                </a:cubicBezTo>
                <a:cubicBezTo>
                  <a:pt x="81223" y="475622"/>
                  <a:pt x="95459" y="522514"/>
                  <a:pt x="95459" y="522514"/>
                </a:cubicBezTo>
                <a:lnTo>
                  <a:pt x="95459" y="522514"/>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Oval 37"/>
          <p:cNvSpPr/>
          <p:nvPr/>
        </p:nvSpPr>
        <p:spPr>
          <a:xfrm rot="473185">
            <a:off x="6566934" y="1483206"/>
            <a:ext cx="532416" cy="236898"/>
          </a:xfrm>
          <a:prstGeom prst="ellipse">
            <a:avLst/>
          </a:prstGeom>
          <a:solidFill>
            <a:srgbClr val="A51D9B">
              <a:alpha val="49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39" name="Oval 38"/>
          <p:cNvSpPr/>
          <p:nvPr/>
        </p:nvSpPr>
        <p:spPr>
          <a:xfrm>
            <a:off x="6934200" y="2286000"/>
            <a:ext cx="152400" cy="2286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J</a:t>
            </a:r>
            <a:endParaRPr lang="en-US" sz="1000" b="1" dirty="0">
              <a:solidFill>
                <a:srgbClr val="A51D9B"/>
              </a:solidFill>
            </a:endParaRPr>
          </a:p>
        </p:txBody>
      </p:sp>
      <p:sp>
        <p:nvSpPr>
          <p:cNvPr id="40" name="Oval 39"/>
          <p:cNvSpPr/>
          <p:nvPr/>
        </p:nvSpPr>
        <p:spPr>
          <a:xfrm rot="16140000">
            <a:off x="2472574" y="3559831"/>
            <a:ext cx="235698" cy="761884"/>
          </a:xfrm>
          <a:prstGeom prst="ellipse">
            <a:avLst/>
          </a:prstGeom>
          <a:solidFill>
            <a:srgbClr val="A51D9B">
              <a:alpha val="34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41" name="Freeform 40"/>
          <p:cNvSpPr/>
          <p:nvPr/>
        </p:nvSpPr>
        <p:spPr>
          <a:xfrm>
            <a:off x="6477000" y="2103120"/>
            <a:ext cx="1169796" cy="52754"/>
          </a:xfrm>
          <a:custGeom>
            <a:avLst/>
            <a:gdLst>
              <a:gd name="connsiteX0" fmla="*/ 0 w 1169796"/>
              <a:gd name="connsiteY0" fmla="*/ 27633 h 52754"/>
              <a:gd name="connsiteX1" fmla="*/ 90435 w 1169796"/>
              <a:gd name="connsiteY1" fmla="*/ 32657 h 52754"/>
              <a:gd name="connsiteX2" fmla="*/ 185895 w 1169796"/>
              <a:gd name="connsiteY2" fmla="*/ 32657 h 52754"/>
              <a:gd name="connsiteX3" fmla="*/ 296427 w 1169796"/>
              <a:gd name="connsiteY3" fmla="*/ 37682 h 52754"/>
              <a:gd name="connsiteX4" fmla="*/ 422031 w 1169796"/>
              <a:gd name="connsiteY4" fmla="*/ 27633 h 52754"/>
              <a:gd name="connsiteX5" fmla="*/ 467249 w 1169796"/>
              <a:gd name="connsiteY5" fmla="*/ 32657 h 52754"/>
              <a:gd name="connsiteX6" fmla="*/ 567732 w 1169796"/>
              <a:gd name="connsiteY6" fmla="*/ 27633 h 52754"/>
              <a:gd name="connsiteX7" fmla="*/ 597877 w 1169796"/>
              <a:gd name="connsiteY7" fmla="*/ 22609 h 52754"/>
              <a:gd name="connsiteX8" fmla="*/ 658167 w 1169796"/>
              <a:gd name="connsiteY8" fmla="*/ 2512 h 52754"/>
              <a:gd name="connsiteX9" fmla="*/ 728506 w 1169796"/>
              <a:gd name="connsiteY9" fmla="*/ 7536 h 52754"/>
              <a:gd name="connsiteX10" fmla="*/ 813917 w 1169796"/>
              <a:gd name="connsiteY10" fmla="*/ 17585 h 52754"/>
              <a:gd name="connsiteX11" fmla="*/ 874207 w 1169796"/>
              <a:gd name="connsiteY11" fmla="*/ 22609 h 52754"/>
              <a:gd name="connsiteX12" fmla="*/ 989763 w 1169796"/>
              <a:gd name="connsiteY12" fmla="*/ 27633 h 52754"/>
              <a:gd name="connsiteX13" fmla="*/ 1105319 w 1169796"/>
              <a:gd name="connsiteY13" fmla="*/ 47730 h 52754"/>
              <a:gd name="connsiteX14" fmla="*/ 1160585 w 1169796"/>
              <a:gd name="connsiteY14" fmla="*/ 47730 h 52754"/>
              <a:gd name="connsiteX15" fmla="*/ 1160585 w 1169796"/>
              <a:gd name="connsiteY15" fmla="*/ 52754 h 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9796" h="52754">
                <a:moveTo>
                  <a:pt x="0" y="27633"/>
                </a:moveTo>
                <a:cubicBezTo>
                  <a:pt x="29726" y="29726"/>
                  <a:pt x="59453" y="31820"/>
                  <a:pt x="90435" y="32657"/>
                </a:cubicBezTo>
                <a:cubicBezTo>
                  <a:pt x="121417" y="33494"/>
                  <a:pt x="151563" y="31820"/>
                  <a:pt x="185895" y="32657"/>
                </a:cubicBezTo>
                <a:cubicBezTo>
                  <a:pt x="220227" y="33494"/>
                  <a:pt x="257071" y="38519"/>
                  <a:pt x="296427" y="37682"/>
                </a:cubicBezTo>
                <a:cubicBezTo>
                  <a:pt x="335783" y="36845"/>
                  <a:pt x="393561" y="28471"/>
                  <a:pt x="422031" y="27633"/>
                </a:cubicBezTo>
                <a:cubicBezTo>
                  <a:pt x="450501" y="26796"/>
                  <a:pt x="442966" y="32657"/>
                  <a:pt x="467249" y="32657"/>
                </a:cubicBezTo>
                <a:cubicBezTo>
                  <a:pt x="491532" y="32657"/>
                  <a:pt x="545961" y="29308"/>
                  <a:pt x="567732" y="27633"/>
                </a:cubicBezTo>
                <a:cubicBezTo>
                  <a:pt x="589503" y="25958"/>
                  <a:pt x="582805" y="26796"/>
                  <a:pt x="597877" y="22609"/>
                </a:cubicBezTo>
                <a:cubicBezTo>
                  <a:pt x="612949" y="18422"/>
                  <a:pt x="636396" y="5024"/>
                  <a:pt x="658167" y="2512"/>
                </a:cubicBezTo>
                <a:cubicBezTo>
                  <a:pt x="679939" y="0"/>
                  <a:pt x="702548" y="5024"/>
                  <a:pt x="728506" y="7536"/>
                </a:cubicBezTo>
                <a:cubicBezTo>
                  <a:pt x="754464" y="10048"/>
                  <a:pt x="789634" y="15073"/>
                  <a:pt x="813917" y="17585"/>
                </a:cubicBezTo>
                <a:cubicBezTo>
                  <a:pt x="838200" y="20097"/>
                  <a:pt x="844900" y="20934"/>
                  <a:pt x="874207" y="22609"/>
                </a:cubicBezTo>
                <a:cubicBezTo>
                  <a:pt x="903514" y="24284"/>
                  <a:pt x="951244" y="23446"/>
                  <a:pt x="989763" y="27633"/>
                </a:cubicBezTo>
                <a:cubicBezTo>
                  <a:pt x="1028282" y="31820"/>
                  <a:pt x="1076849" y="44381"/>
                  <a:pt x="1105319" y="47730"/>
                </a:cubicBezTo>
                <a:cubicBezTo>
                  <a:pt x="1133789" y="51080"/>
                  <a:pt x="1151374" y="46893"/>
                  <a:pt x="1160585" y="47730"/>
                </a:cubicBezTo>
                <a:cubicBezTo>
                  <a:pt x="1169796" y="48567"/>
                  <a:pt x="1165190" y="50660"/>
                  <a:pt x="1160585" y="52754"/>
                </a:cubicBez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Oval 41"/>
          <p:cNvSpPr/>
          <p:nvPr/>
        </p:nvSpPr>
        <p:spPr>
          <a:xfrm>
            <a:off x="7543800" y="2057400"/>
            <a:ext cx="2286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O</a:t>
            </a:r>
            <a:endParaRPr lang="en-US" sz="1000" b="1" dirty="0">
              <a:solidFill>
                <a:srgbClr val="A51D9B"/>
              </a:solidFill>
            </a:endParaRPr>
          </a:p>
        </p:txBody>
      </p:sp>
      <p:sp>
        <p:nvSpPr>
          <p:cNvPr id="43" name="Freeform 42"/>
          <p:cNvSpPr/>
          <p:nvPr/>
        </p:nvSpPr>
        <p:spPr>
          <a:xfrm>
            <a:off x="6096000" y="2514600"/>
            <a:ext cx="1532373" cy="85411"/>
          </a:xfrm>
          <a:custGeom>
            <a:avLst/>
            <a:gdLst>
              <a:gd name="connsiteX0" fmla="*/ 0 w 1532373"/>
              <a:gd name="connsiteY0" fmla="*/ 0 h 85411"/>
              <a:gd name="connsiteX1" fmla="*/ 100483 w 1532373"/>
              <a:gd name="connsiteY1" fmla="*/ 10049 h 85411"/>
              <a:gd name="connsiteX2" fmla="*/ 190918 w 1532373"/>
              <a:gd name="connsiteY2" fmla="*/ 20097 h 85411"/>
              <a:gd name="connsiteX3" fmla="*/ 236136 w 1532373"/>
              <a:gd name="connsiteY3" fmla="*/ 15073 h 85411"/>
              <a:gd name="connsiteX4" fmla="*/ 336619 w 1532373"/>
              <a:gd name="connsiteY4" fmla="*/ 25121 h 85411"/>
              <a:gd name="connsiteX5" fmla="*/ 442127 w 1532373"/>
              <a:gd name="connsiteY5" fmla="*/ 40194 h 85411"/>
              <a:gd name="connsiteX6" fmla="*/ 572756 w 1532373"/>
              <a:gd name="connsiteY6" fmla="*/ 60291 h 85411"/>
              <a:gd name="connsiteX7" fmla="*/ 713432 w 1532373"/>
              <a:gd name="connsiteY7" fmla="*/ 55266 h 85411"/>
              <a:gd name="connsiteX8" fmla="*/ 818940 w 1532373"/>
              <a:gd name="connsiteY8" fmla="*/ 55266 h 85411"/>
              <a:gd name="connsiteX9" fmla="*/ 924448 w 1532373"/>
              <a:gd name="connsiteY9" fmla="*/ 75363 h 85411"/>
              <a:gd name="connsiteX10" fmla="*/ 989762 w 1532373"/>
              <a:gd name="connsiteY10" fmla="*/ 85411 h 85411"/>
              <a:gd name="connsiteX11" fmla="*/ 1105318 w 1532373"/>
              <a:gd name="connsiteY11" fmla="*/ 75363 h 85411"/>
              <a:gd name="connsiteX12" fmla="*/ 1225898 w 1532373"/>
              <a:gd name="connsiteY12" fmla="*/ 65315 h 85411"/>
              <a:gd name="connsiteX13" fmla="*/ 1331406 w 1532373"/>
              <a:gd name="connsiteY13" fmla="*/ 60291 h 85411"/>
              <a:gd name="connsiteX14" fmla="*/ 1421841 w 1532373"/>
              <a:gd name="connsiteY14" fmla="*/ 55266 h 85411"/>
              <a:gd name="connsiteX15" fmla="*/ 1482131 w 1532373"/>
              <a:gd name="connsiteY15" fmla="*/ 65315 h 85411"/>
              <a:gd name="connsiteX16" fmla="*/ 1532373 w 1532373"/>
              <a:gd name="connsiteY16" fmla="*/ 60291 h 85411"/>
              <a:gd name="connsiteX17" fmla="*/ 1532373 w 1532373"/>
              <a:gd name="connsiteY17" fmla="*/ 60291 h 8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2373" h="85411">
                <a:moveTo>
                  <a:pt x="0" y="0"/>
                </a:moveTo>
                <a:lnTo>
                  <a:pt x="100483" y="10049"/>
                </a:lnTo>
                <a:cubicBezTo>
                  <a:pt x="132303" y="13399"/>
                  <a:pt x="168309" y="19260"/>
                  <a:pt x="190918" y="20097"/>
                </a:cubicBezTo>
                <a:cubicBezTo>
                  <a:pt x="213527" y="20934"/>
                  <a:pt x="211853" y="14236"/>
                  <a:pt x="236136" y="15073"/>
                </a:cubicBezTo>
                <a:cubicBezTo>
                  <a:pt x="260419" y="15910"/>
                  <a:pt x="302287" y="20934"/>
                  <a:pt x="336619" y="25121"/>
                </a:cubicBezTo>
                <a:cubicBezTo>
                  <a:pt x="370951" y="29308"/>
                  <a:pt x="442127" y="40194"/>
                  <a:pt x="442127" y="40194"/>
                </a:cubicBezTo>
                <a:cubicBezTo>
                  <a:pt x="481483" y="46056"/>
                  <a:pt x="527539" y="57779"/>
                  <a:pt x="572756" y="60291"/>
                </a:cubicBezTo>
                <a:cubicBezTo>
                  <a:pt x="617974" y="62803"/>
                  <a:pt x="672401" y="56103"/>
                  <a:pt x="713432" y="55266"/>
                </a:cubicBezTo>
                <a:cubicBezTo>
                  <a:pt x="754463" y="54429"/>
                  <a:pt x="783771" y="51917"/>
                  <a:pt x="818940" y="55266"/>
                </a:cubicBezTo>
                <a:cubicBezTo>
                  <a:pt x="854109" y="58615"/>
                  <a:pt x="895978" y="70339"/>
                  <a:pt x="924448" y="75363"/>
                </a:cubicBezTo>
                <a:cubicBezTo>
                  <a:pt x="952918" y="80387"/>
                  <a:pt x="959617" y="85411"/>
                  <a:pt x="989762" y="85411"/>
                </a:cubicBezTo>
                <a:cubicBezTo>
                  <a:pt x="1019907" y="85411"/>
                  <a:pt x="1105318" y="75363"/>
                  <a:pt x="1105318" y="75363"/>
                </a:cubicBezTo>
                <a:lnTo>
                  <a:pt x="1225898" y="65315"/>
                </a:lnTo>
                <a:cubicBezTo>
                  <a:pt x="1263579" y="62803"/>
                  <a:pt x="1331406" y="60291"/>
                  <a:pt x="1331406" y="60291"/>
                </a:cubicBezTo>
                <a:cubicBezTo>
                  <a:pt x="1364063" y="58616"/>
                  <a:pt x="1396720" y="54429"/>
                  <a:pt x="1421841" y="55266"/>
                </a:cubicBezTo>
                <a:cubicBezTo>
                  <a:pt x="1446962" y="56103"/>
                  <a:pt x="1463709" y="64478"/>
                  <a:pt x="1482131" y="65315"/>
                </a:cubicBezTo>
                <a:cubicBezTo>
                  <a:pt x="1500553" y="66153"/>
                  <a:pt x="1532373" y="60291"/>
                  <a:pt x="1532373" y="60291"/>
                </a:cubicBezTo>
                <a:lnTo>
                  <a:pt x="1532373" y="60291"/>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p:cNvSpPr/>
          <p:nvPr/>
        </p:nvSpPr>
        <p:spPr>
          <a:xfrm>
            <a:off x="7620000" y="2514600"/>
            <a:ext cx="2286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Q</a:t>
            </a:r>
            <a:endParaRPr lang="en-US" sz="1000" b="1" dirty="0">
              <a:solidFill>
                <a:srgbClr val="A51D9B"/>
              </a:solidFill>
            </a:endParaRPr>
          </a:p>
        </p:txBody>
      </p:sp>
      <p:sp>
        <p:nvSpPr>
          <p:cNvPr id="47" name="Oval 46"/>
          <p:cNvSpPr/>
          <p:nvPr/>
        </p:nvSpPr>
        <p:spPr>
          <a:xfrm>
            <a:off x="2895600" y="45720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J</a:t>
            </a:r>
            <a:endParaRPr lang="en-US" sz="1000" b="1" dirty="0">
              <a:solidFill>
                <a:srgbClr val="A51D9B"/>
              </a:solidFill>
            </a:endParaRPr>
          </a:p>
        </p:txBody>
      </p:sp>
      <p:sp>
        <p:nvSpPr>
          <p:cNvPr id="48" name="Oval 47"/>
          <p:cNvSpPr/>
          <p:nvPr/>
        </p:nvSpPr>
        <p:spPr>
          <a:xfrm>
            <a:off x="4953000" y="35052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O</a:t>
            </a:r>
            <a:endParaRPr lang="en-US" sz="1000" b="1" dirty="0">
              <a:solidFill>
                <a:srgbClr val="A51D9B"/>
              </a:solidFill>
            </a:endParaRPr>
          </a:p>
        </p:txBody>
      </p:sp>
      <p:sp>
        <p:nvSpPr>
          <p:cNvPr id="49" name="Oval 48"/>
          <p:cNvSpPr/>
          <p:nvPr/>
        </p:nvSpPr>
        <p:spPr>
          <a:xfrm>
            <a:off x="6781800" y="35052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Q</a:t>
            </a:r>
            <a:endParaRPr lang="en-US" sz="1000" b="1" dirty="0">
              <a:solidFill>
                <a:srgbClr val="A51D9B"/>
              </a:solidFill>
            </a:endParaRPr>
          </a:p>
        </p:txBody>
      </p:sp>
      <p:sp>
        <p:nvSpPr>
          <p:cNvPr id="50" name="Oval 49"/>
          <p:cNvSpPr/>
          <p:nvPr/>
        </p:nvSpPr>
        <p:spPr>
          <a:xfrm>
            <a:off x="2895600" y="57912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J</a:t>
            </a:r>
            <a:endParaRPr lang="en-US" sz="1000" b="1" dirty="0">
              <a:solidFill>
                <a:srgbClr val="A51D9B"/>
              </a:solidFill>
            </a:endParaRPr>
          </a:p>
        </p:txBody>
      </p:sp>
      <p:sp>
        <p:nvSpPr>
          <p:cNvPr id="57" name="Oval 56"/>
          <p:cNvSpPr/>
          <p:nvPr/>
        </p:nvSpPr>
        <p:spPr>
          <a:xfrm>
            <a:off x="5562600" y="4343400"/>
            <a:ext cx="1524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8" name="Oval 57"/>
          <p:cNvSpPr/>
          <p:nvPr/>
        </p:nvSpPr>
        <p:spPr>
          <a:xfrm>
            <a:off x="2057400" y="4114800"/>
            <a:ext cx="1524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9" name="Oval 58"/>
          <p:cNvSpPr/>
          <p:nvPr/>
        </p:nvSpPr>
        <p:spPr>
          <a:xfrm>
            <a:off x="2590800" y="4038600"/>
            <a:ext cx="228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60" name="Oval 59"/>
          <p:cNvSpPr/>
          <p:nvPr/>
        </p:nvSpPr>
        <p:spPr>
          <a:xfrm>
            <a:off x="5638800" y="4114800"/>
            <a:ext cx="3048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61" name="Oval 60"/>
          <p:cNvSpPr/>
          <p:nvPr/>
        </p:nvSpPr>
        <p:spPr>
          <a:xfrm>
            <a:off x="3352800" y="4038600"/>
            <a:ext cx="228600" cy="1524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cxnSp>
        <p:nvCxnSpPr>
          <p:cNvPr id="63" name="Straight Connector 62"/>
          <p:cNvCxnSpPr/>
          <p:nvPr/>
        </p:nvCxnSpPr>
        <p:spPr>
          <a:xfrm>
            <a:off x="5867400" y="3962400"/>
            <a:ext cx="0" cy="76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152400" y="5334000"/>
            <a:ext cx="1066800" cy="381000"/>
          </a:xfrm>
          <a:prstGeom prst="ellipse">
            <a:avLst/>
          </a:prstGeom>
          <a:solidFill>
            <a:srgbClr val="92D050">
              <a:alpha val="47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Line 0</a:t>
            </a:r>
            <a:endParaRPr lang="en-US" dirty="0">
              <a:solidFill>
                <a:schemeClr val="tx1"/>
              </a:solidFill>
            </a:endParaRPr>
          </a:p>
        </p:txBody>
      </p:sp>
      <p:sp>
        <p:nvSpPr>
          <p:cNvPr id="46" name="Oval 45"/>
          <p:cNvSpPr/>
          <p:nvPr/>
        </p:nvSpPr>
        <p:spPr>
          <a:xfrm>
            <a:off x="0" y="6096000"/>
            <a:ext cx="1143000" cy="381000"/>
          </a:xfrm>
          <a:prstGeom prst="ellipse">
            <a:avLst/>
          </a:prstGeom>
          <a:solidFill>
            <a:srgbClr val="92D050">
              <a:alpha val="47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Line Q</a:t>
            </a:r>
            <a:endParaRPr lang="en-US" dirty="0">
              <a:solidFill>
                <a:schemeClr val="tx1"/>
              </a:solidFill>
            </a:endParaRPr>
          </a:p>
        </p:txBody>
      </p:sp>
      <p:sp>
        <p:nvSpPr>
          <p:cNvPr id="51" name="Oval 50"/>
          <p:cNvSpPr/>
          <p:nvPr/>
        </p:nvSpPr>
        <p:spPr>
          <a:xfrm>
            <a:off x="1752600" y="3505200"/>
            <a:ext cx="838200" cy="304800"/>
          </a:xfrm>
          <a:prstGeom prst="ellipse">
            <a:avLst/>
          </a:prstGeom>
          <a:solidFill>
            <a:srgbClr val="92D050">
              <a:alpha val="47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Oval 64"/>
          <p:cNvSpPr/>
          <p:nvPr/>
        </p:nvSpPr>
        <p:spPr>
          <a:xfrm>
            <a:off x="4876800" y="4419600"/>
            <a:ext cx="228600" cy="1524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69" name="Oval 68"/>
          <p:cNvSpPr/>
          <p:nvPr/>
        </p:nvSpPr>
        <p:spPr>
          <a:xfrm>
            <a:off x="3352800" y="4267200"/>
            <a:ext cx="228600" cy="1524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cxnSp>
        <p:nvCxnSpPr>
          <p:cNvPr id="71" name="Straight Connector 70"/>
          <p:cNvCxnSpPr/>
          <p:nvPr/>
        </p:nvCxnSpPr>
        <p:spPr>
          <a:xfrm>
            <a:off x="3352800" y="3886200"/>
            <a:ext cx="0" cy="76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276600" y="5105400"/>
            <a:ext cx="0" cy="9144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029200" y="5105400"/>
            <a:ext cx="0" cy="9144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09600" y="5029200"/>
            <a:ext cx="0" cy="9144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52" name="Picture 51" descr="LineJ_cropped].tif"/>
          <p:cNvPicPr>
            <a:picLocks noChangeAspect="1"/>
          </p:cNvPicPr>
          <p:nvPr/>
        </p:nvPicPr>
        <p:blipFill>
          <a:blip r:embed="rId9" cstate="print"/>
          <a:stretch>
            <a:fillRect/>
          </a:stretch>
        </p:blipFill>
        <p:spPr>
          <a:xfrm>
            <a:off x="-1" y="838200"/>
            <a:ext cx="3795131"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ppt_x"/>
                                          </p:val>
                                        </p:tav>
                                        <p:tav tm="100000">
                                          <p:val>
                                            <p:strVal val="#ppt_x"/>
                                          </p:val>
                                        </p:tav>
                                      </p:tavLst>
                                    </p:anim>
                                    <p:anim calcmode="lin" valueType="num">
                                      <p:cBhvr additive="base">
                                        <p:cTn id="34" dur="500" fill="hold"/>
                                        <p:tgtEl>
                                          <p:spTgt spid="4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ppt_x"/>
                                          </p:val>
                                        </p:tav>
                                        <p:tav tm="100000">
                                          <p:val>
                                            <p:strVal val="#ppt_x"/>
                                          </p:val>
                                        </p:tav>
                                      </p:tavLst>
                                    </p:anim>
                                    <p:anim calcmode="lin" valueType="num">
                                      <p:cBhvr additive="base">
                                        <p:cTn id="4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anim calcmode="lin" valueType="num">
                                      <p:cBhvr additive="base">
                                        <p:cTn id="69" dur="500" fill="hold"/>
                                        <p:tgtEl>
                                          <p:spTgt spid="65"/>
                                        </p:tgtEl>
                                        <p:attrNameLst>
                                          <p:attrName>ppt_x</p:attrName>
                                        </p:attrNameLst>
                                      </p:cBhvr>
                                      <p:tavLst>
                                        <p:tav tm="0">
                                          <p:val>
                                            <p:strVal val="#ppt_x"/>
                                          </p:val>
                                        </p:tav>
                                        <p:tav tm="100000">
                                          <p:val>
                                            <p:strVal val="#ppt_x"/>
                                          </p:val>
                                        </p:tav>
                                      </p:tavLst>
                                    </p:anim>
                                    <p:anim calcmode="lin" valueType="num">
                                      <p:cBhvr additive="base">
                                        <p:cTn id="7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500" fill="hold"/>
                                        <p:tgtEl>
                                          <p:spTgt spid="57"/>
                                        </p:tgtEl>
                                        <p:attrNameLst>
                                          <p:attrName>ppt_x</p:attrName>
                                        </p:attrNameLst>
                                      </p:cBhvr>
                                      <p:tavLst>
                                        <p:tav tm="0">
                                          <p:val>
                                            <p:strVal val="#ppt_x"/>
                                          </p:val>
                                        </p:tav>
                                        <p:tav tm="100000">
                                          <p:val>
                                            <p:strVal val="#ppt_x"/>
                                          </p:val>
                                        </p:tav>
                                      </p:tavLst>
                                    </p:anim>
                                    <p:anim calcmode="lin" valueType="num">
                                      <p:cBhvr additive="base">
                                        <p:cTn id="76" dur="500" fill="hold"/>
                                        <p:tgtEl>
                                          <p:spTgt spid="5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500" fill="hold"/>
                                        <p:tgtEl>
                                          <p:spTgt spid="69"/>
                                        </p:tgtEl>
                                        <p:attrNameLst>
                                          <p:attrName>ppt_x</p:attrName>
                                        </p:attrNameLst>
                                      </p:cBhvr>
                                      <p:tavLst>
                                        <p:tav tm="0">
                                          <p:val>
                                            <p:strVal val="#ppt_x"/>
                                          </p:val>
                                        </p:tav>
                                        <p:tav tm="100000">
                                          <p:val>
                                            <p:strVal val="#ppt_x"/>
                                          </p:val>
                                        </p:tav>
                                      </p:tavLst>
                                    </p:anim>
                                    <p:anim calcmode="lin" valueType="num">
                                      <p:cBhvr additive="base">
                                        <p:cTn id="80" dur="500" fill="hold"/>
                                        <p:tgtEl>
                                          <p:spTgt spid="6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additive="base">
                                        <p:cTn id="83" dur="500" fill="hold"/>
                                        <p:tgtEl>
                                          <p:spTgt spid="58"/>
                                        </p:tgtEl>
                                        <p:attrNameLst>
                                          <p:attrName>ppt_x</p:attrName>
                                        </p:attrNameLst>
                                      </p:cBhvr>
                                      <p:tavLst>
                                        <p:tav tm="0">
                                          <p:val>
                                            <p:strVal val="#ppt_x"/>
                                          </p:val>
                                        </p:tav>
                                        <p:tav tm="100000">
                                          <p:val>
                                            <p:strVal val="#ppt_x"/>
                                          </p:val>
                                        </p:tav>
                                      </p:tavLst>
                                    </p:anim>
                                    <p:anim calcmode="lin" valueType="num">
                                      <p:cBhvr additive="base">
                                        <p:cTn id="8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anim calcmode="lin" valueType="num">
                                      <p:cBhvr additive="base">
                                        <p:cTn id="89" dur="500" fill="hold"/>
                                        <p:tgtEl>
                                          <p:spTgt spid="60"/>
                                        </p:tgtEl>
                                        <p:attrNameLst>
                                          <p:attrName>ppt_x</p:attrName>
                                        </p:attrNameLst>
                                      </p:cBhvr>
                                      <p:tavLst>
                                        <p:tav tm="0">
                                          <p:val>
                                            <p:strVal val="#ppt_x"/>
                                          </p:val>
                                        </p:tav>
                                        <p:tav tm="100000">
                                          <p:val>
                                            <p:strVal val="#ppt_x"/>
                                          </p:val>
                                        </p:tav>
                                      </p:tavLst>
                                    </p:anim>
                                    <p:anim calcmode="lin" valueType="num">
                                      <p:cBhvr additive="base">
                                        <p:cTn id="90" dur="500" fill="hold"/>
                                        <p:tgtEl>
                                          <p:spTgt spid="6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anim calcmode="lin" valueType="num">
                                      <p:cBhvr additive="base">
                                        <p:cTn id="93" dur="500" fill="hold"/>
                                        <p:tgtEl>
                                          <p:spTgt spid="61"/>
                                        </p:tgtEl>
                                        <p:attrNameLst>
                                          <p:attrName>ppt_x</p:attrName>
                                        </p:attrNameLst>
                                      </p:cBhvr>
                                      <p:tavLst>
                                        <p:tav tm="0">
                                          <p:val>
                                            <p:strVal val="#ppt_x"/>
                                          </p:val>
                                        </p:tav>
                                        <p:tav tm="100000">
                                          <p:val>
                                            <p:strVal val="#ppt_x"/>
                                          </p:val>
                                        </p:tav>
                                      </p:tavLst>
                                    </p:anim>
                                    <p:anim calcmode="lin" valueType="num">
                                      <p:cBhvr additive="base">
                                        <p:cTn id="94" dur="500" fill="hold"/>
                                        <p:tgtEl>
                                          <p:spTgt spid="6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additive="base">
                                        <p:cTn id="97" dur="500" fill="hold"/>
                                        <p:tgtEl>
                                          <p:spTgt spid="59"/>
                                        </p:tgtEl>
                                        <p:attrNameLst>
                                          <p:attrName>ppt_x</p:attrName>
                                        </p:attrNameLst>
                                      </p:cBhvr>
                                      <p:tavLst>
                                        <p:tav tm="0">
                                          <p:val>
                                            <p:strVal val="#ppt_x"/>
                                          </p:val>
                                        </p:tav>
                                        <p:tav tm="100000">
                                          <p:val>
                                            <p:strVal val="#ppt_x"/>
                                          </p:val>
                                        </p:tav>
                                      </p:tavLst>
                                    </p:anim>
                                    <p:anim calcmode="lin" valueType="num">
                                      <p:cBhvr additive="base">
                                        <p:cTn id="9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additive="base">
                                        <p:cTn id="103" dur="500" fill="hold"/>
                                        <p:tgtEl>
                                          <p:spTgt spid="38"/>
                                        </p:tgtEl>
                                        <p:attrNameLst>
                                          <p:attrName>ppt_x</p:attrName>
                                        </p:attrNameLst>
                                      </p:cBhvr>
                                      <p:tavLst>
                                        <p:tav tm="0">
                                          <p:val>
                                            <p:strVal val="0-#ppt_w/2"/>
                                          </p:val>
                                        </p:tav>
                                        <p:tav tm="100000">
                                          <p:val>
                                            <p:strVal val="#ppt_x"/>
                                          </p:val>
                                        </p:tav>
                                      </p:tavLst>
                                    </p:anim>
                                    <p:anim calcmode="lin" valueType="num">
                                      <p:cBhvr additive="base">
                                        <p:cTn id="104" dur="500" fill="hold"/>
                                        <p:tgtEl>
                                          <p:spTgt spid="38"/>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additive="base">
                                        <p:cTn id="107" dur="500" fill="hold"/>
                                        <p:tgtEl>
                                          <p:spTgt spid="20"/>
                                        </p:tgtEl>
                                        <p:attrNameLst>
                                          <p:attrName>ppt_x</p:attrName>
                                        </p:attrNameLst>
                                      </p:cBhvr>
                                      <p:tavLst>
                                        <p:tav tm="0">
                                          <p:val>
                                            <p:strVal val="0-#ppt_w/2"/>
                                          </p:val>
                                        </p:tav>
                                        <p:tav tm="100000">
                                          <p:val>
                                            <p:strVal val="#ppt_x"/>
                                          </p:val>
                                        </p:tav>
                                      </p:tavLst>
                                    </p:anim>
                                    <p:anim calcmode="lin" valueType="num">
                                      <p:cBhvr additive="base">
                                        <p:cTn id="108" dur="500" fill="hold"/>
                                        <p:tgtEl>
                                          <p:spTgt spid="20"/>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additive="base">
                                        <p:cTn id="111" dur="500" fill="hold"/>
                                        <p:tgtEl>
                                          <p:spTgt spid="15"/>
                                        </p:tgtEl>
                                        <p:attrNameLst>
                                          <p:attrName>ppt_x</p:attrName>
                                        </p:attrNameLst>
                                      </p:cBhvr>
                                      <p:tavLst>
                                        <p:tav tm="0">
                                          <p:val>
                                            <p:strVal val="0-#ppt_w/2"/>
                                          </p:val>
                                        </p:tav>
                                        <p:tav tm="100000">
                                          <p:val>
                                            <p:strVal val="#ppt_x"/>
                                          </p:val>
                                        </p:tav>
                                      </p:tavLst>
                                    </p:anim>
                                    <p:anim calcmode="lin" valueType="num">
                                      <p:cBhvr additive="base">
                                        <p:cTn id="112" dur="500" fill="hold"/>
                                        <p:tgtEl>
                                          <p:spTgt spid="15"/>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additive="base">
                                        <p:cTn id="115" dur="500" fill="hold"/>
                                        <p:tgtEl>
                                          <p:spTgt spid="18"/>
                                        </p:tgtEl>
                                        <p:attrNameLst>
                                          <p:attrName>ppt_x</p:attrName>
                                        </p:attrNameLst>
                                      </p:cBhvr>
                                      <p:tavLst>
                                        <p:tav tm="0">
                                          <p:val>
                                            <p:strVal val="0-#ppt_w/2"/>
                                          </p:val>
                                        </p:tav>
                                        <p:tav tm="100000">
                                          <p:val>
                                            <p:strVal val="#ppt_x"/>
                                          </p:val>
                                        </p:tav>
                                      </p:tavLst>
                                    </p:anim>
                                    <p:anim calcmode="lin" valueType="num">
                                      <p:cBhvr additive="base">
                                        <p:cTn id="116" dur="500" fill="hold"/>
                                        <p:tgtEl>
                                          <p:spTgt spid="18"/>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 calcmode="lin" valueType="num">
                                      <p:cBhvr additive="base">
                                        <p:cTn id="119" dur="500" fill="hold"/>
                                        <p:tgtEl>
                                          <p:spTgt spid="40"/>
                                        </p:tgtEl>
                                        <p:attrNameLst>
                                          <p:attrName>ppt_x</p:attrName>
                                        </p:attrNameLst>
                                      </p:cBhvr>
                                      <p:tavLst>
                                        <p:tav tm="0">
                                          <p:val>
                                            <p:strVal val="0-#ppt_w/2"/>
                                          </p:val>
                                        </p:tav>
                                        <p:tav tm="100000">
                                          <p:val>
                                            <p:strVal val="#ppt_x"/>
                                          </p:val>
                                        </p:tav>
                                      </p:tavLst>
                                    </p:anim>
                                    <p:anim calcmode="lin" valueType="num">
                                      <p:cBhvr additive="base">
                                        <p:cTn id="120" dur="500" fill="hold"/>
                                        <p:tgtEl>
                                          <p:spTgt spid="40"/>
                                        </p:tgtEl>
                                        <p:attrNameLst>
                                          <p:attrName>ppt_y</p:attrName>
                                        </p:attrNameLst>
                                      </p:cBhvr>
                                      <p:tavLst>
                                        <p:tav tm="0">
                                          <p:val>
                                            <p:strVal val="#ppt_y"/>
                                          </p:val>
                                        </p:tav>
                                        <p:tav tm="100000">
                                          <p:val>
                                            <p:strVal val="#ppt_y"/>
                                          </p:val>
                                        </p:tav>
                                      </p:tavLst>
                                    </p:anim>
                                  </p:childTnLst>
                                </p:cTn>
                              </p:par>
                              <p:par>
                                <p:cTn id="121" presetID="2" presetClass="entr" presetSubtype="2" fill="hold" nodeType="withEffect">
                                  <p:stCondLst>
                                    <p:cond delay="0"/>
                                  </p:stCondLst>
                                  <p:childTnLst>
                                    <p:set>
                                      <p:cBhvr>
                                        <p:cTn id="122" dur="1" fill="hold">
                                          <p:stCondLst>
                                            <p:cond delay="0"/>
                                          </p:stCondLst>
                                        </p:cTn>
                                        <p:tgtEl>
                                          <p:spTgt spid="63"/>
                                        </p:tgtEl>
                                        <p:attrNameLst>
                                          <p:attrName>style.visibility</p:attrName>
                                        </p:attrNameLst>
                                      </p:cBhvr>
                                      <p:to>
                                        <p:strVal val="visible"/>
                                      </p:to>
                                    </p:set>
                                    <p:anim calcmode="lin" valueType="num">
                                      <p:cBhvr additive="base">
                                        <p:cTn id="123" dur="500" fill="hold"/>
                                        <p:tgtEl>
                                          <p:spTgt spid="63"/>
                                        </p:tgtEl>
                                        <p:attrNameLst>
                                          <p:attrName>ppt_x</p:attrName>
                                        </p:attrNameLst>
                                      </p:cBhvr>
                                      <p:tavLst>
                                        <p:tav tm="0">
                                          <p:val>
                                            <p:strVal val="1+#ppt_w/2"/>
                                          </p:val>
                                        </p:tav>
                                        <p:tav tm="100000">
                                          <p:val>
                                            <p:strVal val="#ppt_x"/>
                                          </p:val>
                                        </p:tav>
                                      </p:tavLst>
                                    </p:anim>
                                    <p:anim calcmode="lin" valueType="num">
                                      <p:cBhvr additive="base">
                                        <p:cTn id="124" dur="500" fill="hold"/>
                                        <p:tgtEl>
                                          <p:spTgt spid="63"/>
                                        </p:tgtEl>
                                        <p:attrNameLst>
                                          <p:attrName>ppt_y</p:attrName>
                                        </p:attrNameLst>
                                      </p:cBhvr>
                                      <p:tavLst>
                                        <p:tav tm="0">
                                          <p:val>
                                            <p:strVal val="#ppt_y"/>
                                          </p:val>
                                        </p:tav>
                                        <p:tav tm="100000">
                                          <p:val>
                                            <p:strVal val="#ppt_y"/>
                                          </p:val>
                                        </p:tav>
                                      </p:tavLst>
                                    </p:anim>
                                  </p:childTnLst>
                                </p:cTn>
                              </p:par>
                              <p:par>
                                <p:cTn id="125" presetID="2" presetClass="entr" presetSubtype="2" fill="hold" nodeType="withEffect">
                                  <p:stCondLst>
                                    <p:cond delay="0"/>
                                  </p:stCondLst>
                                  <p:childTnLst>
                                    <p:set>
                                      <p:cBhvr>
                                        <p:cTn id="126" dur="1" fill="hold">
                                          <p:stCondLst>
                                            <p:cond delay="0"/>
                                          </p:stCondLst>
                                        </p:cTn>
                                        <p:tgtEl>
                                          <p:spTgt spid="71"/>
                                        </p:tgtEl>
                                        <p:attrNameLst>
                                          <p:attrName>style.visibility</p:attrName>
                                        </p:attrNameLst>
                                      </p:cBhvr>
                                      <p:to>
                                        <p:strVal val="visible"/>
                                      </p:to>
                                    </p:set>
                                    <p:anim calcmode="lin" valueType="num">
                                      <p:cBhvr additive="base">
                                        <p:cTn id="127" dur="500" fill="hold"/>
                                        <p:tgtEl>
                                          <p:spTgt spid="71"/>
                                        </p:tgtEl>
                                        <p:attrNameLst>
                                          <p:attrName>ppt_x</p:attrName>
                                        </p:attrNameLst>
                                      </p:cBhvr>
                                      <p:tavLst>
                                        <p:tav tm="0">
                                          <p:val>
                                            <p:strVal val="1+#ppt_w/2"/>
                                          </p:val>
                                        </p:tav>
                                        <p:tav tm="100000">
                                          <p:val>
                                            <p:strVal val="#ppt_x"/>
                                          </p:val>
                                        </p:tav>
                                      </p:tavLst>
                                    </p:anim>
                                    <p:anim calcmode="lin" valueType="num">
                                      <p:cBhvr additive="base">
                                        <p:cTn id="128" dur="500" fill="hold"/>
                                        <p:tgtEl>
                                          <p:spTgt spid="71"/>
                                        </p:tgtEl>
                                        <p:attrNameLst>
                                          <p:attrName>ppt_y</p:attrName>
                                        </p:attrNameLst>
                                      </p:cBhvr>
                                      <p:tavLst>
                                        <p:tav tm="0">
                                          <p:val>
                                            <p:strVal val="#ppt_y"/>
                                          </p:val>
                                        </p:tav>
                                        <p:tav tm="100000">
                                          <p:val>
                                            <p:strVal val="#ppt_y"/>
                                          </p:val>
                                        </p:tav>
                                      </p:tavLst>
                                    </p:anim>
                                  </p:childTnLst>
                                </p:cTn>
                              </p:par>
                              <p:par>
                                <p:cTn id="129" presetID="2" presetClass="entr" presetSubtype="2" fill="hold" nodeType="withEffect">
                                  <p:stCondLst>
                                    <p:cond delay="0"/>
                                  </p:stCondLst>
                                  <p:childTnLst>
                                    <p:set>
                                      <p:cBhvr>
                                        <p:cTn id="130" dur="1" fill="hold">
                                          <p:stCondLst>
                                            <p:cond delay="0"/>
                                          </p:stCondLst>
                                        </p:cTn>
                                        <p:tgtEl>
                                          <p:spTgt spid="74"/>
                                        </p:tgtEl>
                                        <p:attrNameLst>
                                          <p:attrName>style.visibility</p:attrName>
                                        </p:attrNameLst>
                                      </p:cBhvr>
                                      <p:to>
                                        <p:strVal val="visible"/>
                                      </p:to>
                                    </p:set>
                                    <p:anim calcmode="lin" valueType="num">
                                      <p:cBhvr additive="base">
                                        <p:cTn id="131" dur="500" fill="hold"/>
                                        <p:tgtEl>
                                          <p:spTgt spid="74"/>
                                        </p:tgtEl>
                                        <p:attrNameLst>
                                          <p:attrName>ppt_x</p:attrName>
                                        </p:attrNameLst>
                                      </p:cBhvr>
                                      <p:tavLst>
                                        <p:tav tm="0">
                                          <p:val>
                                            <p:strVal val="1+#ppt_w/2"/>
                                          </p:val>
                                        </p:tav>
                                        <p:tav tm="100000">
                                          <p:val>
                                            <p:strVal val="#ppt_x"/>
                                          </p:val>
                                        </p:tav>
                                      </p:tavLst>
                                    </p:anim>
                                    <p:anim calcmode="lin" valueType="num">
                                      <p:cBhvr additive="base">
                                        <p:cTn id="132" dur="500" fill="hold"/>
                                        <p:tgtEl>
                                          <p:spTgt spid="74"/>
                                        </p:tgtEl>
                                        <p:attrNameLst>
                                          <p:attrName>ppt_y</p:attrName>
                                        </p:attrNameLst>
                                      </p:cBhvr>
                                      <p:tavLst>
                                        <p:tav tm="0">
                                          <p:val>
                                            <p:strVal val="#ppt_y"/>
                                          </p:val>
                                        </p:tav>
                                        <p:tav tm="100000">
                                          <p:val>
                                            <p:strVal val="#ppt_y"/>
                                          </p:val>
                                        </p:tav>
                                      </p:tavLst>
                                    </p:anim>
                                  </p:childTnLst>
                                </p:cTn>
                              </p:par>
                              <p:par>
                                <p:cTn id="133" presetID="2" presetClass="entr" presetSubtype="2" fill="hold" nodeType="withEffect">
                                  <p:stCondLst>
                                    <p:cond delay="0"/>
                                  </p:stCondLst>
                                  <p:childTnLst>
                                    <p:set>
                                      <p:cBhvr>
                                        <p:cTn id="134" dur="1" fill="hold">
                                          <p:stCondLst>
                                            <p:cond delay="0"/>
                                          </p:stCondLst>
                                        </p:cTn>
                                        <p:tgtEl>
                                          <p:spTgt spid="72"/>
                                        </p:tgtEl>
                                        <p:attrNameLst>
                                          <p:attrName>style.visibility</p:attrName>
                                        </p:attrNameLst>
                                      </p:cBhvr>
                                      <p:to>
                                        <p:strVal val="visible"/>
                                      </p:to>
                                    </p:set>
                                    <p:anim calcmode="lin" valueType="num">
                                      <p:cBhvr additive="base">
                                        <p:cTn id="135" dur="500" fill="hold"/>
                                        <p:tgtEl>
                                          <p:spTgt spid="72"/>
                                        </p:tgtEl>
                                        <p:attrNameLst>
                                          <p:attrName>ppt_x</p:attrName>
                                        </p:attrNameLst>
                                      </p:cBhvr>
                                      <p:tavLst>
                                        <p:tav tm="0">
                                          <p:val>
                                            <p:strVal val="1+#ppt_w/2"/>
                                          </p:val>
                                        </p:tav>
                                        <p:tav tm="100000">
                                          <p:val>
                                            <p:strVal val="#ppt_x"/>
                                          </p:val>
                                        </p:tav>
                                      </p:tavLst>
                                    </p:anim>
                                    <p:anim calcmode="lin" valueType="num">
                                      <p:cBhvr additive="base">
                                        <p:cTn id="136" dur="500" fill="hold"/>
                                        <p:tgtEl>
                                          <p:spTgt spid="72"/>
                                        </p:tgtEl>
                                        <p:attrNameLst>
                                          <p:attrName>ppt_y</p:attrName>
                                        </p:attrNameLst>
                                      </p:cBhvr>
                                      <p:tavLst>
                                        <p:tav tm="0">
                                          <p:val>
                                            <p:strVal val="#ppt_y"/>
                                          </p:val>
                                        </p:tav>
                                        <p:tav tm="100000">
                                          <p:val>
                                            <p:strVal val="#ppt_y"/>
                                          </p:val>
                                        </p:tav>
                                      </p:tavLst>
                                    </p:anim>
                                  </p:childTnLst>
                                </p:cTn>
                              </p:par>
                              <p:par>
                                <p:cTn id="137" presetID="2" presetClass="entr" presetSubtype="2" fill="hold" nodeType="withEffect">
                                  <p:stCondLst>
                                    <p:cond delay="0"/>
                                  </p:stCondLst>
                                  <p:childTnLst>
                                    <p:set>
                                      <p:cBhvr>
                                        <p:cTn id="138" dur="1" fill="hold">
                                          <p:stCondLst>
                                            <p:cond delay="0"/>
                                          </p:stCondLst>
                                        </p:cTn>
                                        <p:tgtEl>
                                          <p:spTgt spid="73"/>
                                        </p:tgtEl>
                                        <p:attrNameLst>
                                          <p:attrName>style.visibility</p:attrName>
                                        </p:attrNameLst>
                                      </p:cBhvr>
                                      <p:to>
                                        <p:strVal val="visible"/>
                                      </p:to>
                                    </p:set>
                                    <p:anim calcmode="lin" valueType="num">
                                      <p:cBhvr additive="base">
                                        <p:cTn id="139" dur="500" fill="hold"/>
                                        <p:tgtEl>
                                          <p:spTgt spid="73"/>
                                        </p:tgtEl>
                                        <p:attrNameLst>
                                          <p:attrName>ppt_x</p:attrName>
                                        </p:attrNameLst>
                                      </p:cBhvr>
                                      <p:tavLst>
                                        <p:tav tm="0">
                                          <p:val>
                                            <p:strVal val="1+#ppt_w/2"/>
                                          </p:val>
                                        </p:tav>
                                        <p:tav tm="100000">
                                          <p:val>
                                            <p:strVal val="#ppt_x"/>
                                          </p:val>
                                        </p:tav>
                                      </p:tavLst>
                                    </p:anim>
                                    <p:anim calcmode="lin" valueType="num">
                                      <p:cBhvr additive="base">
                                        <p:cTn id="140"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6" grpId="0" animBg="1"/>
      <p:bldP spid="37" grpId="0" animBg="1"/>
      <p:bldP spid="38" grpId="0" animBg="1"/>
      <p:bldP spid="39" grpId="0" animBg="1"/>
      <p:bldP spid="40" grpId="0" animBg="1"/>
      <p:bldP spid="41" grpId="0" animBg="1"/>
      <p:bldP spid="42" grpId="0" animBg="1"/>
      <p:bldP spid="43" grpId="0" animBg="1"/>
      <p:bldP spid="44" grpId="0" animBg="1"/>
      <p:bldP spid="47" grpId="0" animBg="1"/>
      <p:bldP spid="48" grpId="0" animBg="1"/>
      <p:bldP spid="49" grpId="0" animBg="1"/>
      <p:bldP spid="50" grpId="0" animBg="1"/>
      <p:bldP spid="57" grpId="0" animBg="1"/>
      <p:bldP spid="58" grpId="0" animBg="1"/>
      <p:bldP spid="59" grpId="0" animBg="1"/>
      <p:bldP spid="60" grpId="0" animBg="1"/>
      <p:bldP spid="61" grpId="0" animBg="1"/>
      <p:bldP spid="45" grpId="0" animBg="1"/>
      <p:bldP spid="46" grpId="0" animBg="1"/>
      <p:bldP spid="51" grpId="0" animBg="1"/>
      <p:bldP spid="65" grpId="0" animBg="1"/>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15000"/>
            <a:ext cx="8001000" cy="1143000"/>
          </a:xfrm>
        </p:spPr>
        <p:txBody>
          <a:bodyPr>
            <a:normAutofit/>
          </a:bodyPr>
          <a:lstStyle/>
          <a:p>
            <a:r>
              <a:rPr lang="en-US" sz="2800" b="1" dirty="0" smtClean="0">
                <a:solidFill>
                  <a:schemeClr val="accent5"/>
                </a:solidFill>
              </a:rPr>
              <a:t>Good shallow well control in “Western Wedge” Area</a:t>
            </a:r>
            <a:endParaRPr lang="en-US" sz="2800" b="1" dirty="0">
              <a:solidFill>
                <a:schemeClr val="accent5"/>
              </a:solidFill>
            </a:endParaRPr>
          </a:p>
        </p:txBody>
      </p:sp>
      <p:sp>
        <p:nvSpPr>
          <p:cNvPr id="6" name="Text Placeholder 5"/>
          <p:cNvSpPr>
            <a:spLocks noGrp="1"/>
          </p:cNvSpPr>
          <p:nvPr>
            <p:ph type="body" idx="1"/>
          </p:nvPr>
        </p:nvSpPr>
        <p:spPr>
          <a:xfrm flipH="1">
            <a:off x="381000" y="4267200"/>
            <a:ext cx="76200" cy="639762"/>
          </a:xfrm>
        </p:spPr>
        <p:txBody>
          <a:bodyPr>
            <a:normAutofit/>
          </a:bodyPr>
          <a:lstStyle/>
          <a:p>
            <a:endParaRPr lang="en-US" sz="1000" dirty="0">
              <a:solidFill>
                <a:srgbClr val="00B050"/>
              </a:solidFill>
            </a:endParaRPr>
          </a:p>
        </p:txBody>
      </p:sp>
      <p:pic>
        <p:nvPicPr>
          <p:cNvPr id="12" name="Content Placeholder 11" descr="Figure 1 best.JPG"/>
          <p:cNvPicPr>
            <a:picLocks noGrp="1" noChangeAspect="1"/>
          </p:cNvPicPr>
          <p:nvPr>
            <p:ph sz="half" idx="2"/>
          </p:nvPr>
        </p:nvPicPr>
        <p:blipFill>
          <a:blip r:embed="rId3" cstate="print"/>
          <a:stretch>
            <a:fillRect/>
          </a:stretch>
        </p:blipFill>
        <p:spPr>
          <a:xfrm>
            <a:off x="533400" y="0"/>
            <a:ext cx="7791874" cy="5867400"/>
          </a:xfrm>
        </p:spPr>
      </p:pic>
      <p:sp>
        <p:nvSpPr>
          <p:cNvPr id="7" name="Text Placeholder 6"/>
          <p:cNvSpPr>
            <a:spLocks noGrp="1"/>
          </p:cNvSpPr>
          <p:nvPr>
            <p:ph type="body" sz="quarter" idx="3"/>
          </p:nvPr>
        </p:nvSpPr>
        <p:spPr>
          <a:xfrm>
            <a:off x="4191000" y="3810000"/>
            <a:ext cx="307975" cy="346075"/>
          </a:xfrm>
        </p:spPr>
        <p:txBody>
          <a:bodyPr>
            <a:normAutofit/>
          </a:bodyPr>
          <a:lstStyle/>
          <a:p>
            <a:r>
              <a:rPr lang="en-US" sz="800" dirty="0" smtClean="0">
                <a:solidFill>
                  <a:srgbClr val="C00000"/>
                </a:solidFill>
              </a:rPr>
              <a:t>x</a:t>
            </a:r>
            <a:endParaRPr lang="en-US" sz="800" dirty="0">
              <a:solidFill>
                <a:srgbClr val="C00000"/>
              </a:solidFill>
            </a:endParaRPr>
          </a:p>
        </p:txBody>
      </p:sp>
      <p:sp>
        <p:nvSpPr>
          <p:cNvPr id="14" name="Text Placeholder 13"/>
          <p:cNvSpPr>
            <a:spLocks noGrp="1"/>
          </p:cNvSpPr>
          <p:nvPr>
            <p:ph sz="quarter" idx="4"/>
          </p:nvPr>
        </p:nvSpPr>
        <p:spPr>
          <a:xfrm rot="-60000">
            <a:off x="3575497" y="3514503"/>
            <a:ext cx="1071936" cy="667194"/>
          </a:xfrm>
        </p:spPr>
        <p:txBody>
          <a:bodyPr lIns="182880" tIns="0">
            <a:normAutofit fontScale="25000" lnSpcReduction="20000"/>
          </a:bodyPr>
          <a:lstStyle/>
          <a:p>
            <a:pPr algn="ctr">
              <a:buNone/>
            </a:pPr>
            <a:r>
              <a:rPr lang="en-US" sz="3200" i="1" dirty="0" smtClean="0">
                <a:solidFill>
                  <a:srgbClr val="C00000"/>
                </a:solidFill>
                <a:latin typeface="Bauhaus 93" pitchFamily="82" charset="0"/>
              </a:rPr>
              <a:t>           	</a:t>
            </a:r>
            <a:r>
              <a:rPr lang="en-US" b="1" dirty="0" smtClean="0">
                <a:solidFill>
                  <a:srgbClr val="FFC000"/>
                </a:solidFill>
                <a:latin typeface="Bookman Old Style" pitchFamily="18" charset="0"/>
              </a:rPr>
              <a:t>AMCOR    6014</a:t>
            </a:r>
          </a:p>
          <a:p>
            <a:pPr algn="ctr">
              <a:buNone/>
            </a:pPr>
            <a:r>
              <a:rPr lang="en-US" sz="3200" i="1" dirty="0" smtClean="0">
                <a:solidFill>
                  <a:srgbClr val="C00000"/>
                </a:solidFill>
                <a:latin typeface="Bauhaus 93" pitchFamily="82" charset="0"/>
              </a:rPr>
              <a:t>           </a:t>
            </a:r>
          </a:p>
          <a:p>
            <a:endParaRPr lang="en-US" sz="800" i="1" dirty="0" smtClean="0">
              <a:solidFill>
                <a:srgbClr val="C00000"/>
              </a:solidFill>
              <a:latin typeface="Bauhaus 93" pitchFamily="82" charset="0"/>
            </a:endParaRPr>
          </a:p>
          <a:p>
            <a:endParaRPr lang="en-US" sz="800" i="1" dirty="0" smtClean="0">
              <a:solidFill>
                <a:srgbClr val="C00000"/>
              </a:solidFill>
              <a:latin typeface="Bauhaus 93" pitchFamily="82" charset="0"/>
            </a:endParaRPr>
          </a:p>
          <a:p>
            <a:r>
              <a:rPr lang="en-US" sz="800" i="1" dirty="0" smtClean="0">
                <a:solidFill>
                  <a:srgbClr val="C00000"/>
                </a:solidFill>
                <a:latin typeface="Bauhaus 93" pitchFamily="82" charset="0"/>
              </a:rPr>
              <a:t>                        </a:t>
            </a:r>
            <a:endParaRPr lang="en-US" sz="800" i="1" dirty="0">
              <a:solidFill>
                <a:srgbClr val="C00000"/>
              </a:solidFill>
              <a:latin typeface="Bauhaus 93" pitchFamily="82" charset="0"/>
            </a:endParaRPr>
          </a:p>
        </p:txBody>
      </p:sp>
      <p:cxnSp>
        <p:nvCxnSpPr>
          <p:cNvPr id="16" name="Straight Arrow Connector 15"/>
          <p:cNvCxnSpPr/>
          <p:nvPr/>
        </p:nvCxnSpPr>
        <p:spPr>
          <a:xfrm flipH="1">
            <a:off x="4316489" y="3733800"/>
            <a:ext cx="26910" cy="26768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14600" y="4724400"/>
            <a:ext cx="685800" cy="338554"/>
          </a:xfrm>
          <a:prstGeom prst="rect">
            <a:avLst/>
          </a:prstGeom>
        </p:spPr>
        <p:txBody>
          <a:bodyPr wrap="square">
            <a:spAutoFit/>
          </a:bodyPr>
          <a:lstStyle/>
          <a:p>
            <a:r>
              <a:rPr lang="en-US" sz="800" b="1" dirty="0" smtClean="0">
                <a:solidFill>
                  <a:srgbClr val="FFC000"/>
                </a:solidFill>
                <a:latin typeface="Bookman Old Style" pitchFamily="18" charset="0"/>
              </a:rPr>
              <a:t>AMCOR     6013</a:t>
            </a:r>
            <a:endParaRPr lang="en-US" sz="800" b="1" dirty="0">
              <a:solidFill>
                <a:srgbClr val="FFC000"/>
              </a:solidFill>
            </a:endParaRPr>
          </a:p>
        </p:txBody>
      </p:sp>
      <p:cxnSp>
        <p:nvCxnSpPr>
          <p:cNvPr id="9" name="Straight Arrow Connector 8"/>
          <p:cNvCxnSpPr/>
          <p:nvPr/>
        </p:nvCxnSpPr>
        <p:spPr>
          <a:xfrm flipV="1">
            <a:off x="3657600" y="3733800"/>
            <a:ext cx="238258" cy="13367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667000" y="4419600"/>
            <a:ext cx="76200" cy="30480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52800" y="2362200"/>
            <a:ext cx="855248" cy="338554"/>
          </a:xfrm>
          <a:prstGeom prst="rect">
            <a:avLst/>
          </a:prstGeom>
        </p:spPr>
        <p:txBody>
          <a:bodyPr wrap="square">
            <a:spAutoFit/>
          </a:bodyPr>
          <a:lstStyle/>
          <a:p>
            <a:r>
              <a:rPr lang="en-US" sz="800" b="1" dirty="0" smtClean="0">
                <a:solidFill>
                  <a:srgbClr val="FFC000"/>
                </a:solidFill>
                <a:latin typeface="Bookman Old Style" pitchFamily="18" charset="0"/>
              </a:rPr>
              <a:t>AMCOR     6016</a:t>
            </a:r>
            <a:endParaRPr lang="en-US" sz="800" b="1" dirty="0">
              <a:solidFill>
                <a:srgbClr val="FFC000"/>
              </a:solidFill>
            </a:endParaRPr>
          </a:p>
        </p:txBody>
      </p:sp>
      <p:cxnSp>
        <p:nvCxnSpPr>
          <p:cNvPr id="13" name="Straight Arrow Connector 12"/>
          <p:cNvCxnSpPr/>
          <p:nvPr/>
        </p:nvCxnSpPr>
        <p:spPr>
          <a:xfrm>
            <a:off x="3581400" y="2667000"/>
            <a:ext cx="0" cy="38100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228600" y="5562600"/>
            <a:ext cx="7162800" cy="1295400"/>
          </a:xfrm>
        </p:spPr>
        <p:txBody>
          <a:bodyPr>
            <a:noAutofit/>
          </a:bodyPr>
          <a:lstStyle/>
          <a:p>
            <a:pPr algn="l"/>
            <a:r>
              <a:rPr lang="en-US" sz="1200" dirty="0" smtClean="0">
                <a:solidFill>
                  <a:schemeClr val="accent5"/>
                </a:solidFill>
              </a:rPr>
              <a:t>-</a:t>
            </a:r>
            <a:r>
              <a:rPr lang="en-US" sz="1200" b="1" dirty="0" smtClean="0">
                <a:solidFill>
                  <a:schemeClr val="accent5"/>
                </a:solidFill>
              </a:rPr>
              <a:t>6013 -</a:t>
            </a:r>
            <a:r>
              <a:rPr lang="en-US" sz="1200" dirty="0" smtClean="0">
                <a:solidFill>
                  <a:schemeClr val="accent5"/>
                </a:solidFill>
              </a:rPr>
              <a:t>  305 m </a:t>
            </a:r>
            <a:r>
              <a:rPr lang="en-US" sz="1200" b="1" dirty="0" smtClean="0">
                <a:solidFill>
                  <a:srgbClr val="FFC000"/>
                </a:solidFill>
              </a:rPr>
              <a:t>Pleistocene</a:t>
            </a:r>
            <a:r>
              <a:rPr lang="en-US" sz="1200" dirty="0" smtClean="0">
                <a:solidFill>
                  <a:srgbClr val="FFC000"/>
                </a:solidFill>
              </a:rPr>
              <a:t> </a:t>
            </a:r>
            <a:r>
              <a:rPr lang="en-US" sz="1200" dirty="0" smtClean="0">
                <a:solidFill>
                  <a:srgbClr val="C00000"/>
                </a:solidFill>
              </a:rPr>
              <a:t> </a:t>
            </a:r>
            <a:r>
              <a:rPr lang="en-US" sz="1200" dirty="0" err="1" smtClean="0">
                <a:solidFill>
                  <a:schemeClr val="accent5"/>
                </a:solidFill>
              </a:rPr>
              <a:t>Silty</a:t>
            </a:r>
            <a:r>
              <a:rPr lang="en-US" sz="1200" dirty="0" smtClean="0">
                <a:solidFill>
                  <a:schemeClr val="accent5"/>
                </a:solidFill>
              </a:rPr>
              <a:t> Sands, and </a:t>
            </a:r>
            <a:r>
              <a:rPr lang="en-US" sz="1200" dirty="0" err="1" smtClean="0">
                <a:solidFill>
                  <a:schemeClr val="accent5"/>
                </a:solidFill>
              </a:rPr>
              <a:t>Silty</a:t>
            </a:r>
            <a:r>
              <a:rPr lang="en-US" sz="1200" dirty="0" smtClean="0">
                <a:solidFill>
                  <a:schemeClr val="accent5"/>
                </a:solidFill>
              </a:rPr>
              <a:t> Clays (Maximum Core Depth Attempted =310 m)</a:t>
            </a:r>
            <a:r>
              <a:rPr lang="en-US" sz="1200" dirty="0" smtClean="0">
                <a:solidFill>
                  <a:srgbClr val="C00000"/>
                </a:solidFill>
              </a:rPr>
              <a:t/>
            </a:r>
            <a:br>
              <a:rPr lang="en-US" sz="1200" dirty="0" smtClean="0">
                <a:solidFill>
                  <a:srgbClr val="C00000"/>
                </a:solidFill>
              </a:rPr>
            </a:br>
            <a:r>
              <a:rPr lang="en-US" sz="1200" dirty="0" smtClean="0">
                <a:solidFill>
                  <a:schemeClr val="accent5"/>
                </a:solidFill>
              </a:rPr>
              <a:t>-</a:t>
            </a:r>
            <a:r>
              <a:rPr lang="en-US" sz="1200" b="1" dirty="0" smtClean="0">
                <a:solidFill>
                  <a:schemeClr val="accent5"/>
                </a:solidFill>
              </a:rPr>
              <a:t>6014</a:t>
            </a:r>
            <a:r>
              <a:rPr lang="en-US" sz="1200" dirty="0" smtClean="0">
                <a:solidFill>
                  <a:schemeClr val="accent5"/>
                </a:solidFill>
              </a:rPr>
              <a:t> -  102 m </a:t>
            </a:r>
            <a:r>
              <a:rPr lang="en-US" sz="1200" b="1" dirty="0" smtClean="0">
                <a:solidFill>
                  <a:srgbClr val="FFC000"/>
                </a:solidFill>
              </a:rPr>
              <a:t>Pleistocene</a:t>
            </a:r>
            <a:r>
              <a:rPr lang="en-US" sz="1200" dirty="0" smtClean="0">
                <a:solidFill>
                  <a:srgbClr val="FFC000"/>
                </a:solidFill>
              </a:rPr>
              <a:t> </a:t>
            </a:r>
            <a:r>
              <a:rPr lang="en-US" sz="1200" dirty="0" smtClean="0">
                <a:solidFill>
                  <a:srgbClr val="C00000"/>
                </a:solidFill>
              </a:rPr>
              <a:t> </a:t>
            </a:r>
            <a:r>
              <a:rPr lang="en-US" sz="1200" dirty="0" smtClean="0">
                <a:solidFill>
                  <a:schemeClr val="accent5"/>
                </a:solidFill>
              </a:rPr>
              <a:t>Shelly , </a:t>
            </a:r>
            <a:r>
              <a:rPr lang="en-US" sz="1200" dirty="0" err="1" smtClean="0">
                <a:solidFill>
                  <a:schemeClr val="accent5"/>
                </a:solidFill>
              </a:rPr>
              <a:t>Silty</a:t>
            </a:r>
            <a:r>
              <a:rPr lang="en-US" sz="1200" dirty="0" smtClean="0">
                <a:solidFill>
                  <a:schemeClr val="accent5"/>
                </a:solidFill>
              </a:rPr>
              <a:t> Sands, and Clays (Calving and Stuck Core Barrels-Well Abandoned)</a:t>
            </a:r>
            <a:br>
              <a:rPr lang="en-US" sz="1200" dirty="0" smtClean="0">
                <a:solidFill>
                  <a:schemeClr val="accent5"/>
                </a:solidFill>
              </a:rPr>
            </a:br>
            <a:r>
              <a:rPr lang="en-US" sz="1200" dirty="0" smtClean="0">
                <a:solidFill>
                  <a:schemeClr val="accent5"/>
                </a:solidFill>
              </a:rPr>
              <a:t>-</a:t>
            </a:r>
            <a:r>
              <a:rPr lang="en-US" sz="1200" b="1" dirty="0" smtClean="0">
                <a:solidFill>
                  <a:schemeClr val="accent5"/>
                </a:solidFill>
              </a:rPr>
              <a:t>6016</a:t>
            </a:r>
            <a:r>
              <a:rPr lang="en-US" sz="1200" dirty="0" smtClean="0">
                <a:solidFill>
                  <a:schemeClr val="accent5"/>
                </a:solidFill>
              </a:rPr>
              <a:t>-      60m </a:t>
            </a:r>
            <a:r>
              <a:rPr lang="en-US" sz="1200" b="1" dirty="0" smtClean="0">
                <a:solidFill>
                  <a:srgbClr val="FFC000"/>
                </a:solidFill>
              </a:rPr>
              <a:t>Pleistocene</a:t>
            </a:r>
            <a:r>
              <a:rPr lang="en-US" sz="1200" dirty="0" smtClean="0">
                <a:solidFill>
                  <a:srgbClr val="C00000"/>
                </a:solidFill>
              </a:rPr>
              <a:t>  </a:t>
            </a:r>
            <a:r>
              <a:rPr lang="en-US" sz="1200" b="1" dirty="0" smtClean="0">
                <a:solidFill>
                  <a:schemeClr val="accent5"/>
                </a:solidFill>
              </a:rPr>
              <a:t>Coarse</a:t>
            </a:r>
            <a:r>
              <a:rPr lang="en-US" sz="1200" dirty="0" smtClean="0">
                <a:solidFill>
                  <a:schemeClr val="accent5"/>
                </a:solidFill>
              </a:rPr>
              <a:t> Sand and Gravel Over </a:t>
            </a:r>
            <a:r>
              <a:rPr lang="en-US" sz="1200" b="1" dirty="0" smtClean="0">
                <a:solidFill>
                  <a:srgbClr val="A51D9B"/>
                </a:solidFill>
              </a:rPr>
              <a:t>Miocene</a:t>
            </a:r>
            <a:r>
              <a:rPr lang="en-US" sz="1200" b="1" dirty="0" smtClean="0">
                <a:solidFill>
                  <a:srgbClr val="C00000"/>
                </a:solidFill>
              </a:rPr>
              <a:t> </a:t>
            </a:r>
            <a:r>
              <a:rPr lang="en-US" sz="1200" dirty="0" smtClean="0">
                <a:solidFill>
                  <a:schemeClr val="accent5"/>
                </a:solidFill>
              </a:rPr>
              <a:t>Clayey Silt-(Well Abandoned)</a:t>
            </a:r>
            <a:br>
              <a:rPr lang="en-US" sz="1200" dirty="0" smtClean="0">
                <a:solidFill>
                  <a:schemeClr val="accent5"/>
                </a:solidFill>
              </a:rPr>
            </a:br>
            <a:r>
              <a:rPr lang="en-US" sz="1200" dirty="0" smtClean="0">
                <a:solidFill>
                  <a:schemeClr val="accent5"/>
                </a:solidFill>
              </a:rPr>
              <a:t>-</a:t>
            </a:r>
            <a:r>
              <a:rPr lang="en-US" sz="1200" b="1" dirty="0" smtClean="0">
                <a:solidFill>
                  <a:schemeClr val="accent5"/>
                </a:solidFill>
              </a:rPr>
              <a:t>6018</a:t>
            </a:r>
            <a:r>
              <a:rPr lang="en-US" sz="1200" dirty="0" smtClean="0">
                <a:solidFill>
                  <a:schemeClr val="accent5"/>
                </a:solidFill>
              </a:rPr>
              <a:t> -    49 m </a:t>
            </a:r>
            <a:r>
              <a:rPr lang="en-US" sz="1200" b="1" dirty="0" smtClean="0">
                <a:solidFill>
                  <a:srgbClr val="FFC000"/>
                </a:solidFill>
              </a:rPr>
              <a:t>Pleistocene</a:t>
            </a:r>
            <a:r>
              <a:rPr lang="en-US" sz="1200" b="1" dirty="0" smtClean="0">
                <a:solidFill>
                  <a:srgbClr val="C00000"/>
                </a:solidFill>
              </a:rPr>
              <a:t> </a:t>
            </a:r>
            <a:r>
              <a:rPr lang="en-US" sz="1200" dirty="0" smtClean="0">
                <a:solidFill>
                  <a:srgbClr val="C00000"/>
                </a:solidFill>
              </a:rPr>
              <a:t> </a:t>
            </a:r>
            <a:r>
              <a:rPr lang="en-US" sz="1200" b="1" dirty="0" smtClean="0">
                <a:solidFill>
                  <a:schemeClr val="accent5"/>
                </a:solidFill>
              </a:rPr>
              <a:t>Coarse</a:t>
            </a:r>
            <a:r>
              <a:rPr lang="en-US" sz="1200" dirty="0" smtClean="0">
                <a:solidFill>
                  <a:schemeClr val="accent5"/>
                </a:solidFill>
              </a:rPr>
              <a:t> Shelly Sands (Calving and Stuck Core Barrels-Well Abandoned) </a:t>
            </a:r>
            <a:br>
              <a:rPr lang="en-US" sz="1200" dirty="0" smtClean="0">
                <a:solidFill>
                  <a:schemeClr val="accent5"/>
                </a:solidFill>
              </a:rPr>
            </a:br>
            <a:endParaRPr lang="en-US" sz="1200" dirty="0">
              <a:solidFill>
                <a:schemeClr val="accent5"/>
              </a:solidFill>
            </a:endParaRPr>
          </a:p>
        </p:txBody>
      </p:sp>
      <p:pic>
        <p:nvPicPr>
          <p:cNvPr id="3" name="Picture 2" descr="AMCOR 1 - Copy.JPG"/>
          <p:cNvPicPr>
            <a:picLocks noChangeAspect="1"/>
          </p:cNvPicPr>
          <p:nvPr/>
        </p:nvPicPr>
        <p:blipFill>
          <a:blip r:embed="rId3" cstate="print"/>
          <a:stretch>
            <a:fillRect/>
          </a:stretch>
        </p:blipFill>
        <p:spPr>
          <a:xfrm>
            <a:off x="6172200" y="6477000"/>
            <a:ext cx="2971800" cy="201208"/>
          </a:xfrm>
          <a:prstGeom prst="rect">
            <a:avLst/>
          </a:prstGeom>
        </p:spPr>
      </p:pic>
      <p:pic>
        <p:nvPicPr>
          <p:cNvPr id="4" name="Picture 3" descr="AMCOR 2.JPG"/>
          <p:cNvPicPr>
            <a:picLocks noChangeAspect="1"/>
          </p:cNvPicPr>
          <p:nvPr/>
        </p:nvPicPr>
        <p:blipFill>
          <a:blip r:embed="rId4" cstate="print"/>
          <a:stretch>
            <a:fillRect/>
          </a:stretch>
        </p:blipFill>
        <p:spPr>
          <a:xfrm>
            <a:off x="6629400" y="717646"/>
            <a:ext cx="2514600" cy="3674522"/>
          </a:xfrm>
          <a:prstGeom prst="rect">
            <a:avLst/>
          </a:prstGeom>
        </p:spPr>
      </p:pic>
      <p:pic>
        <p:nvPicPr>
          <p:cNvPr id="5" name="Picture 4" descr="AMCOR 1.JPG"/>
          <p:cNvPicPr>
            <a:picLocks noChangeAspect="1"/>
          </p:cNvPicPr>
          <p:nvPr/>
        </p:nvPicPr>
        <p:blipFill>
          <a:blip r:embed="rId5" cstate="print"/>
          <a:stretch>
            <a:fillRect/>
          </a:stretch>
        </p:blipFill>
        <p:spPr>
          <a:xfrm>
            <a:off x="6507001" y="4572000"/>
            <a:ext cx="2636999" cy="1371600"/>
          </a:xfrm>
          <a:prstGeom prst="rect">
            <a:avLst/>
          </a:prstGeom>
        </p:spPr>
      </p:pic>
      <p:pic>
        <p:nvPicPr>
          <p:cNvPr id="6" name="Picture 5" descr="AMCOR 3.JPG"/>
          <p:cNvPicPr>
            <a:picLocks noChangeAspect="1"/>
          </p:cNvPicPr>
          <p:nvPr/>
        </p:nvPicPr>
        <p:blipFill>
          <a:blip r:embed="rId6" cstate="print"/>
          <a:stretch>
            <a:fillRect/>
          </a:stretch>
        </p:blipFill>
        <p:spPr>
          <a:xfrm>
            <a:off x="304800" y="762000"/>
            <a:ext cx="6300911" cy="4754880"/>
          </a:xfrm>
          <a:prstGeom prst="rect">
            <a:avLst/>
          </a:prstGeom>
        </p:spPr>
      </p:pic>
      <p:cxnSp>
        <p:nvCxnSpPr>
          <p:cNvPr id="13" name="Straight Arrow Connector 12"/>
          <p:cNvCxnSpPr/>
          <p:nvPr/>
        </p:nvCxnSpPr>
        <p:spPr>
          <a:xfrm flipH="1" flipV="1">
            <a:off x="8305800" y="3048000"/>
            <a:ext cx="228600" cy="22860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305800" y="2286000"/>
            <a:ext cx="76200" cy="30480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001000" y="2743200"/>
            <a:ext cx="152400" cy="30480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752600" y="2667000"/>
            <a:ext cx="76200" cy="3810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438400" y="2819400"/>
            <a:ext cx="381000" cy="2286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724400" y="2819400"/>
            <a:ext cx="228600" cy="2286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505200" y="2819400"/>
            <a:ext cx="228600" cy="2286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772400" y="2743200"/>
            <a:ext cx="304800" cy="7620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43600"/>
            <a:ext cx="8229600" cy="533400"/>
          </a:xfrm>
        </p:spPr>
        <p:txBody>
          <a:bodyPr>
            <a:normAutofit/>
          </a:bodyPr>
          <a:lstStyle/>
          <a:p>
            <a:r>
              <a:rPr lang="en-US" sz="1600" b="1" dirty="0" smtClean="0">
                <a:solidFill>
                  <a:srgbClr val="C00000"/>
                </a:solidFill>
              </a:rPr>
              <a:t>NOTE DIP OF PRE-PLEISTOCENE REFLECTORS</a:t>
            </a:r>
            <a:endParaRPr lang="en-US" sz="1600" b="1" dirty="0">
              <a:solidFill>
                <a:srgbClr val="C00000"/>
              </a:solidFill>
            </a:endParaRPr>
          </a:p>
        </p:txBody>
      </p:sp>
      <p:pic>
        <p:nvPicPr>
          <p:cNvPr id="13" name="Content Placeholder 3" descr="Figure !.JPG"/>
          <p:cNvPicPr>
            <a:picLocks noChangeAspect="1"/>
          </p:cNvPicPr>
          <p:nvPr/>
        </p:nvPicPr>
        <p:blipFill>
          <a:blip r:embed="rId3" cstate="print"/>
          <a:srcRect l="3333" t="4417" r="1667" b="1732"/>
          <a:stretch>
            <a:fillRect/>
          </a:stretch>
        </p:blipFill>
        <p:spPr>
          <a:xfrm>
            <a:off x="2011680" y="228600"/>
            <a:ext cx="5097332" cy="3800642"/>
          </a:xfrm>
          <a:prstGeom prst="rect">
            <a:avLst/>
          </a:prstGeom>
        </p:spPr>
      </p:pic>
      <p:pic>
        <p:nvPicPr>
          <p:cNvPr id="11" name="Picture 10" descr="All lines 1200 grey.JPG"/>
          <p:cNvPicPr>
            <a:picLocks noChangeAspect="1"/>
          </p:cNvPicPr>
          <p:nvPr/>
        </p:nvPicPr>
        <p:blipFill>
          <a:blip r:embed="rId4" cstate="print"/>
          <a:srcRect l="6091" t="79944" r="9645" b="3131"/>
          <a:stretch>
            <a:fillRect/>
          </a:stretch>
        </p:blipFill>
        <p:spPr>
          <a:xfrm>
            <a:off x="76200" y="4191000"/>
            <a:ext cx="9067800" cy="1420258"/>
          </a:xfrm>
          <a:prstGeom prst="rect">
            <a:avLst/>
          </a:prstGeom>
        </p:spPr>
      </p:pic>
      <p:pic>
        <p:nvPicPr>
          <p:cNvPr id="12" name="Picture 11" descr="All Lines 600 grey.JPG"/>
          <p:cNvPicPr>
            <a:picLocks noChangeAspect="1"/>
          </p:cNvPicPr>
          <p:nvPr/>
        </p:nvPicPr>
        <p:blipFill>
          <a:blip r:embed="rId5" cstate="print"/>
          <a:srcRect l="70833" t="64928" r="24167" b="31627"/>
          <a:stretch>
            <a:fillRect/>
          </a:stretch>
        </p:blipFill>
        <p:spPr>
          <a:xfrm>
            <a:off x="8001000" y="4800600"/>
            <a:ext cx="609600" cy="304800"/>
          </a:xfrm>
          <a:prstGeom prst="rect">
            <a:avLst/>
          </a:prstGeom>
        </p:spPr>
      </p:pic>
      <p:pic>
        <p:nvPicPr>
          <p:cNvPr id="14" name="Picture 13" descr="All lines 1200 grey.JPG"/>
          <p:cNvPicPr>
            <a:picLocks noChangeAspect="1"/>
          </p:cNvPicPr>
          <p:nvPr/>
        </p:nvPicPr>
        <p:blipFill>
          <a:blip r:embed="rId6" cstate="print"/>
          <a:srcRect l="4843" t="42189" r="93654" b="40886"/>
          <a:stretch>
            <a:fillRect/>
          </a:stretch>
        </p:blipFill>
        <p:spPr>
          <a:xfrm>
            <a:off x="0" y="4419600"/>
            <a:ext cx="121452" cy="1066800"/>
          </a:xfrm>
          <a:prstGeom prst="rect">
            <a:avLst/>
          </a:prstGeom>
        </p:spPr>
      </p:pic>
      <p:sp>
        <p:nvSpPr>
          <p:cNvPr id="15" name="Content Placeholder 14"/>
          <p:cNvSpPr>
            <a:spLocks noGrp="1"/>
          </p:cNvSpPr>
          <p:nvPr>
            <p:ph idx="1"/>
          </p:nvPr>
        </p:nvSpPr>
        <p:spPr>
          <a:xfrm>
            <a:off x="533400" y="5486400"/>
            <a:ext cx="8229600" cy="457200"/>
          </a:xfrm>
        </p:spPr>
        <p:txBody>
          <a:bodyPr>
            <a:normAutofit/>
          </a:bodyPr>
          <a:lstStyle/>
          <a:p>
            <a:pPr>
              <a:buNone/>
            </a:pPr>
            <a:r>
              <a:rPr lang="en-US" sz="1200" b="1" dirty="0" smtClean="0">
                <a:solidFill>
                  <a:schemeClr val="accent5"/>
                </a:solidFill>
              </a:rPr>
              <a:t>          </a:t>
            </a:r>
            <a:r>
              <a:rPr lang="en-US" sz="1200" b="1" dirty="0" err="1" smtClean="0">
                <a:solidFill>
                  <a:schemeClr val="accent5"/>
                </a:solidFill>
              </a:rPr>
              <a:t>Poag</a:t>
            </a:r>
            <a:r>
              <a:rPr lang="en-US" sz="1200" b="1" dirty="0" smtClean="0">
                <a:solidFill>
                  <a:schemeClr val="accent5"/>
                </a:solidFill>
              </a:rPr>
              <a:t>, C.W., 1982, </a:t>
            </a:r>
            <a:r>
              <a:rPr lang="en-US" sz="1200" b="1" dirty="0" err="1" smtClean="0">
                <a:solidFill>
                  <a:schemeClr val="accent5"/>
                </a:solidFill>
              </a:rPr>
              <a:t>Stratigraphic</a:t>
            </a:r>
            <a:r>
              <a:rPr lang="en-US" sz="1200" b="1" dirty="0" smtClean="0">
                <a:solidFill>
                  <a:schemeClr val="accent5"/>
                </a:solidFill>
              </a:rPr>
              <a:t> reference section for Georges Bank basin-Depositional model for New England passive margin: AAPG Bull.,v66, p 1021-1041</a:t>
            </a:r>
            <a:r>
              <a:rPr lang="en-US" sz="1200" b="1" dirty="0" smtClean="0">
                <a:solidFill>
                  <a:srgbClr val="00B050"/>
                </a:solidFill>
              </a:rPr>
              <a:t>. </a:t>
            </a:r>
            <a:r>
              <a:rPr lang="en-US" sz="1200" b="1" dirty="0" smtClean="0">
                <a:solidFill>
                  <a:srgbClr val="FF0000"/>
                </a:solidFill>
              </a:rPr>
              <a:t>(His COST G-2 and AMCOR </a:t>
            </a:r>
            <a:r>
              <a:rPr lang="en-US" sz="1200" b="1" dirty="0" err="1" smtClean="0">
                <a:solidFill>
                  <a:srgbClr val="FF0000"/>
                </a:solidFill>
              </a:rPr>
              <a:t>Stratigraphy</a:t>
            </a:r>
            <a:r>
              <a:rPr lang="en-US" sz="1200" b="1" dirty="0" smtClean="0">
                <a:solidFill>
                  <a:srgbClr val="FF0000"/>
                </a:solidFill>
              </a:rPr>
              <a:t> Projected to Line Q)</a:t>
            </a:r>
            <a:endParaRPr lang="en-US" sz="1200" b="1" dirty="0">
              <a:solidFill>
                <a:srgbClr val="C00000"/>
              </a:solidFill>
            </a:endParaRPr>
          </a:p>
        </p:txBody>
      </p:sp>
      <p:cxnSp>
        <p:nvCxnSpPr>
          <p:cNvPr id="21" name="Straight Connector 20"/>
          <p:cNvCxnSpPr/>
          <p:nvPr/>
        </p:nvCxnSpPr>
        <p:spPr>
          <a:xfrm flipV="1">
            <a:off x="6629400" y="4724400"/>
            <a:ext cx="0" cy="152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rot="-60000">
            <a:off x="3657600" y="2819400"/>
            <a:ext cx="1316102" cy="92497"/>
          </a:xfrm>
          <a:custGeom>
            <a:avLst/>
            <a:gdLst>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26" fmla="*/ 22903 w 1444716"/>
              <a:gd name="connsiteY26" fmla="*/ 29952 h 109235"/>
              <a:gd name="connsiteX27" fmla="*/ 28189 w 1444716"/>
              <a:gd name="connsiteY27" fmla="*/ 14095 h 109235"/>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26" fmla="*/ 22903 w 1444716"/>
              <a:gd name="connsiteY26" fmla="*/ 29952 h 109235"/>
              <a:gd name="connsiteX27" fmla="*/ 31272 w 1444716"/>
              <a:gd name="connsiteY27" fmla="*/ 21583 h 109235"/>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26" fmla="*/ 22903 w 1444716"/>
              <a:gd name="connsiteY26" fmla="*/ 29952 h 109235"/>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26" fmla="*/ 31272 w 1444716"/>
              <a:gd name="connsiteY26" fmla="*/ 21583 h 109235"/>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0" fmla="*/ 1444716 w 1444716"/>
              <a:gd name="connsiteY0" fmla="*/ 163852 h 163852"/>
              <a:gd name="connsiteX1" fmla="*/ 1376004 w 1444716"/>
              <a:gd name="connsiteY1" fmla="*/ 153281 h 163852"/>
              <a:gd name="connsiteX2" fmla="*/ 1323148 w 1444716"/>
              <a:gd name="connsiteY2" fmla="*/ 147995 h 163852"/>
              <a:gd name="connsiteX3" fmla="*/ 1280864 w 1444716"/>
              <a:gd name="connsiteY3" fmla="*/ 142710 h 163852"/>
              <a:gd name="connsiteX4" fmla="*/ 1217437 w 1444716"/>
              <a:gd name="connsiteY4" fmla="*/ 142710 h 163852"/>
              <a:gd name="connsiteX5" fmla="*/ 1164582 w 1444716"/>
              <a:gd name="connsiteY5" fmla="*/ 142710 h 163852"/>
              <a:gd name="connsiteX6" fmla="*/ 1117012 w 1444716"/>
              <a:gd name="connsiteY6" fmla="*/ 137424 h 163852"/>
              <a:gd name="connsiteX7" fmla="*/ 1064156 w 1444716"/>
              <a:gd name="connsiteY7" fmla="*/ 132139 h 163852"/>
              <a:gd name="connsiteX8" fmla="*/ 1021872 w 1444716"/>
              <a:gd name="connsiteY8" fmla="*/ 121568 h 163852"/>
              <a:gd name="connsiteX9" fmla="*/ 937303 w 1444716"/>
              <a:gd name="connsiteY9" fmla="*/ 126853 h 163852"/>
              <a:gd name="connsiteX10" fmla="*/ 900304 w 1444716"/>
              <a:gd name="connsiteY10" fmla="*/ 126853 h 163852"/>
              <a:gd name="connsiteX11" fmla="*/ 847449 w 1444716"/>
              <a:gd name="connsiteY11" fmla="*/ 126853 h 163852"/>
              <a:gd name="connsiteX12" fmla="*/ 784022 w 1444716"/>
              <a:gd name="connsiteY12" fmla="*/ 121568 h 163852"/>
              <a:gd name="connsiteX13" fmla="*/ 715310 w 1444716"/>
              <a:gd name="connsiteY13" fmla="*/ 121568 h 163852"/>
              <a:gd name="connsiteX14" fmla="*/ 657169 w 1444716"/>
              <a:gd name="connsiteY14" fmla="*/ 126853 h 163852"/>
              <a:gd name="connsiteX15" fmla="*/ 556744 w 1444716"/>
              <a:gd name="connsiteY15" fmla="*/ 121568 h 163852"/>
              <a:gd name="connsiteX16" fmla="*/ 451033 w 1444716"/>
              <a:gd name="connsiteY16" fmla="*/ 116282 h 163852"/>
              <a:gd name="connsiteX17" fmla="*/ 361178 w 1444716"/>
              <a:gd name="connsiteY17" fmla="*/ 116282 h 163852"/>
              <a:gd name="connsiteX18" fmla="*/ 318894 w 1444716"/>
              <a:gd name="connsiteY18" fmla="*/ 105711 h 163852"/>
              <a:gd name="connsiteX19" fmla="*/ 260753 w 1444716"/>
              <a:gd name="connsiteY19" fmla="*/ 95140 h 163852"/>
              <a:gd name="connsiteX20" fmla="*/ 186755 w 1444716"/>
              <a:gd name="connsiteY20" fmla="*/ 73998 h 163852"/>
              <a:gd name="connsiteX21" fmla="*/ 128614 w 1444716"/>
              <a:gd name="connsiteY21" fmla="*/ 79283 h 163852"/>
              <a:gd name="connsiteX22" fmla="*/ 17618 w 1444716"/>
              <a:gd name="connsiteY22" fmla="*/ 58141 h 163852"/>
              <a:gd name="connsiteX23" fmla="*/ 22903 w 1444716"/>
              <a:gd name="connsiteY23" fmla="*/ 58141 h 163852"/>
              <a:gd name="connsiteX24" fmla="*/ 12332 w 1444716"/>
              <a:gd name="connsiteY24" fmla="*/ 58141 h 163852"/>
              <a:gd name="connsiteX25" fmla="*/ 15240 w 1444716"/>
              <a:gd name="connsiteY25" fmla="*/ 0 h 163852"/>
              <a:gd name="connsiteX0" fmla="*/ 1444716 w 1444716"/>
              <a:gd name="connsiteY0" fmla="*/ 163852 h 163852"/>
              <a:gd name="connsiteX1" fmla="*/ 1376004 w 1444716"/>
              <a:gd name="connsiteY1" fmla="*/ 153281 h 163852"/>
              <a:gd name="connsiteX2" fmla="*/ 1323148 w 1444716"/>
              <a:gd name="connsiteY2" fmla="*/ 147995 h 163852"/>
              <a:gd name="connsiteX3" fmla="*/ 1280864 w 1444716"/>
              <a:gd name="connsiteY3" fmla="*/ 142710 h 163852"/>
              <a:gd name="connsiteX4" fmla="*/ 1217437 w 1444716"/>
              <a:gd name="connsiteY4" fmla="*/ 142710 h 163852"/>
              <a:gd name="connsiteX5" fmla="*/ 1164582 w 1444716"/>
              <a:gd name="connsiteY5" fmla="*/ 142710 h 163852"/>
              <a:gd name="connsiteX6" fmla="*/ 1117012 w 1444716"/>
              <a:gd name="connsiteY6" fmla="*/ 137424 h 163852"/>
              <a:gd name="connsiteX7" fmla="*/ 1064156 w 1444716"/>
              <a:gd name="connsiteY7" fmla="*/ 132139 h 163852"/>
              <a:gd name="connsiteX8" fmla="*/ 1021872 w 1444716"/>
              <a:gd name="connsiteY8" fmla="*/ 121568 h 163852"/>
              <a:gd name="connsiteX9" fmla="*/ 937303 w 1444716"/>
              <a:gd name="connsiteY9" fmla="*/ 126853 h 163852"/>
              <a:gd name="connsiteX10" fmla="*/ 900304 w 1444716"/>
              <a:gd name="connsiteY10" fmla="*/ 126853 h 163852"/>
              <a:gd name="connsiteX11" fmla="*/ 847449 w 1444716"/>
              <a:gd name="connsiteY11" fmla="*/ 126853 h 163852"/>
              <a:gd name="connsiteX12" fmla="*/ 784022 w 1444716"/>
              <a:gd name="connsiteY12" fmla="*/ 121568 h 163852"/>
              <a:gd name="connsiteX13" fmla="*/ 715310 w 1444716"/>
              <a:gd name="connsiteY13" fmla="*/ 121568 h 163852"/>
              <a:gd name="connsiteX14" fmla="*/ 657169 w 1444716"/>
              <a:gd name="connsiteY14" fmla="*/ 126853 h 163852"/>
              <a:gd name="connsiteX15" fmla="*/ 556744 w 1444716"/>
              <a:gd name="connsiteY15" fmla="*/ 121568 h 163852"/>
              <a:gd name="connsiteX16" fmla="*/ 451033 w 1444716"/>
              <a:gd name="connsiteY16" fmla="*/ 116282 h 163852"/>
              <a:gd name="connsiteX17" fmla="*/ 361178 w 1444716"/>
              <a:gd name="connsiteY17" fmla="*/ 116282 h 163852"/>
              <a:gd name="connsiteX18" fmla="*/ 318894 w 1444716"/>
              <a:gd name="connsiteY18" fmla="*/ 105711 h 163852"/>
              <a:gd name="connsiteX19" fmla="*/ 260753 w 1444716"/>
              <a:gd name="connsiteY19" fmla="*/ 95140 h 163852"/>
              <a:gd name="connsiteX20" fmla="*/ 186755 w 1444716"/>
              <a:gd name="connsiteY20" fmla="*/ 73998 h 163852"/>
              <a:gd name="connsiteX21" fmla="*/ 128614 w 1444716"/>
              <a:gd name="connsiteY21" fmla="*/ 79283 h 163852"/>
              <a:gd name="connsiteX22" fmla="*/ 17618 w 1444716"/>
              <a:gd name="connsiteY22" fmla="*/ 58141 h 163852"/>
              <a:gd name="connsiteX23" fmla="*/ 22903 w 1444716"/>
              <a:gd name="connsiteY23" fmla="*/ 58141 h 163852"/>
              <a:gd name="connsiteX24" fmla="*/ 15240 w 1444716"/>
              <a:gd name="connsiteY24" fmla="*/ 0 h 163852"/>
              <a:gd name="connsiteX25" fmla="*/ 15240 w 1444716"/>
              <a:gd name="connsiteY25"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24" fmla="*/ 16518 w 1445994"/>
              <a:gd name="connsiteY24"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24" fmla="*/ 16518 w 1445994"/>
              <a:gd name="connsiteY24"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0" fmla="*/ 1427098 w 1427098"/>
              <a:gd name="connsiteY0" fmla="*/ 105711 h 105711"/>
              <a:gd name="connsiteX1" fmla="*/ 1358386 w 1427098"/>
              <a:gd name="connsiteY1" fmla="*/ 95140 h 105711"/>
              <a:gd name="connsiteX2" fmla="*/ 1305530 w 1427098"/>
              <a:gd name="connsiteY2" fmla="*/ 89854 h 105711"/>
              <a:gd name="connsiteX3" fmla="*/ 1263246 w 1427098"/>
              <a:gd name="connsiteY3" fmla="*/ 84569 h 105711"/>
              <a:gd name="connsiteX4" fmla="*/ 1199819 w 1427098"/>
              <a:gd name="connsiteY4" fmla="*/ 84569 h 105711"/>
              <a:gd name="connsiteX5" fmla="*/ 1146964 w 1427098"/>
              <a:gd name="connsiteY5" fmla="*/ 84569 h 105711"/>
              <a:gd name="connsiteX6" fmla="*/ 1099394 w 1427098"/>
              <a:gd name="connsiteY6" fmla="*/ 79283 h 105711"/>
              <a:gd name="connsiteX7" fmla="*/ 1046538 w 1427098"/>
              <a:gd name="connsiteY7" fmla="*/ 73998 h 105711"/>
              <a:gd name="connsiteX8" fmla="*/ 1004254 w 1427098"/>
              <a:gd name="connsiteY8" fmla="*/ 63427 h 105711"/>
              <a:gd name="connsiteX9" fmla="*/ 919685 w 1427098"/>
              <a:gd name="connsiteY9" fmla="*/ 68712 h 105711"/>
              <a:gd name="connsiteX10" fmla="*/ 882686 w 1427098"/>
              <a:gd name="connsiteY10" fmla="*/ 68712 h 105711"/>
              <a:gd name="connsiteX11" fmla="*/ 829831 w 1427098"/>
              <a:gd name="connsiteY11" fmla="*/ 68712 h 105711"/>
              <a:gd name="connsiteX12" fmla="*/ 766404 w 1427098"/>
              <a:gd name="connsiteY12" fmla="*/ 63427 h 105711"/>
              <a:gd name="connsiteX13" fmla="*/ 697692 w 1427098"/>
              <a:gd name="connsiteY13" fmla="*/ 63427 h 105711"/>
              <a:gd name="connsiteX14" fmla="*/ 639551 w 1427098"/>
              <a:gd name="connsiteY14" fmla="*/ 68712 h 105711"/>
              <a:gd name="connsiteX15" fmla="*/ 539126 w 1427098"/>
              <a:gd name="connsiteY15" fmla="*/ 63427 h 105711"/>
              <a:gd name="connsiteX16" fmla="*/ 433415 w 1427098"/>
              <a:gd name="connsiteY16" fmla="*/ 58141 h 105711"/>
              <a:gd name="connsiteX17" fmla="*/ 343560 w 1427098"/>
              <a:gd name="connsiteY17" fmla="*/ 58141 h 105711"/>
              <a:gd name="connsiteX18" fmla="*/ 301276 w 1427098"/>
              <a:gd name="connsiteY18" fmla="*/ 47570 h 105711"/>
              <a:gd name="connsiteX19" fmla="*/ 243135 w 1427098"/>
              <a:gd name="connsiteY19" fmla="*/ 36999 h 105711"/>
              <a:gd name="connsiteX20" fmla="*/ 169137 w 1427098"/>
              <a:gd name="connsiteY20" fmla="*/ 15857 h 105711"/>
              <a:gd name="connsiteX21" fmla="*/ 110996 w 1427098"/>
              <a:gd name="connsiteY21" fmla="*/ 21142 h 105711"/>
              <a:gd name="connsiteX22" fmla="*/ 0 w 1427098"/>
              <a:gd name="connsiteY22" fmla="*/ 0 h 105711"/>
              <a:gd name="connsiteX0" fmla="*/ 1316102 w 1316102"/>
              <a:gd name="connsiteY0" fmla="*/ 92497 h 92497"/>
              <a:gd name="connsiteX1" fmla="*/ 1247390 w 1316102"/>
              <a:gd name="connsiteY1" fmla="*/ 81926 h 92497"/>
              <a:gd name="connsiteX2" fmla="*/ 1194534 w 1316102"/>
              <a:gd name="connsiteY2" fmla="*/ 76640 h 92497"/>
              <a:gd name="connsiteX3" fmla="*/ 1152250 w 1316102"/>
              <a:gd name="connsiteY3" fmla="*/ 71355 h 92497"/>
              <a:gd name="connsiteX4" fmla="*/ 1088823 w 1316102"/>
              <a:gd name="connsiteY4" fmla="*/ 71355 h 92497"/>
              <a:gd name="connsiteX5" fmla="*/ 1035968 w 1316102"/>
              <a:gd name="connsiteY5" fmla="*/ 71355 h 92497"/>
              <a:gd name="connsiteX6" fmla="*/ 988398 w 1316102"/>
              <a:gd name="connsiteY6" fmla="*/ 66069 h 92497"/>
              <a:gd name="connsiteX7" fmla="*/ 935542 w 1316102"/>
              <a:gd name="connsiteY7" fmla="*/ 60784 h 92497"/>
              <a:gd name="connsiteX8" fmla="*/ 893258 w 1316102"/>
              <a:gd name="connsiteY8" fmla="*/ 50213 h 92497"/>
              <a:gd name="connsiteX9" fmla="*/ 808689 w 1316102"/>
              <a:gd name="connsiteY9" fmla="*/ 55498 h 92497"/>
              <a:gd name="connsiteX10" fmla="*/ 771690 w 1316102"/>
              <a:gd name="connsiteY10" fmla="*/ 55498 h 92497"/>
              <a:gd name="connsiteX11" fmla="*/ 718835 w 1316102"/>
              <a:gd name="connsiteY11" fmla="*/ 55498 h 92497"/>
              <a:gd name="connsiteX12" fmla="*/ 655408 w 1316102"/>
              <a:gd name="connsiteY12" fmla="*/ 50213 h 92497"/>
              <a:gd name="connsiteX13" fmla="*/ 586696 w 1316102"/>
              <a:gd name="connsiteY13" fmla="*/ 50213 h 92497"/>
              <a:gd name="connsiteX14" fmla="*/ 528555 w 1316102"/>
              <a:gd name="connsiteY14" fmla="*/ 55498 h 92497"/>
              <a:gd name="connsiteX15" fmla="*/ 428130 w 1316102"/>
              <a:gd name="connsiteY15" fmla="*/ 50213 h 92497"/>
              <a:gd name="connsiteX16" fmla="*/ 322419 w 1316102"/>
              <a:gd name="connsiteY16" fmla="*/ 44927 h 92497"/>
              <a:gd name="connsiteX17" fmla="*/ 232564 w 1316102"/>
              <a:gd name="connsiteY17" fmla="*/ 44927 h 92497"/>
              <a:gd name="connsiteX18" fmla="*/ 190280 w 1316102"/>
              <a:gd name="connsiteY18" fmla="*/ 34356 h 92497"/>
              <a:gd name="connsiteX19" fmla="*/ 132139 w 1316102"/>
              <a:gd name="connsiteY19" fmla="*/ 23785 h 92497"/>
              <a:gd name="connsiteX20" fmla="*/ 58141 w 1316102"/>
              <a:gd name="connsiteY20" fmla="*/ 2643 h 92497"/>
              <a:gd name="connsiteX21" fmla="*/ 0 w 1316102"/>
              <a:gd name="connsiteY21" fmla="*/ 7928 h 9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6102" h="92497">
                <a:moveTo>
                  <a:pt x="1316102" y="92497"/>
                </a:moveTo>
                <a:lnTo>
                  <a:pt x="1247390" y="81926"/>
                </a:lnTo>
                <a:cubicBezTo>
                  <a:pt x="1227129" y="79283"/>
                  <a:pt x="1210391" y="78402"/>
                  <a:pt x="1194534" y="76640"/>
                </a:cubicBezTo>
                <a:cubicBezTo>
                  <a:pt x="1178677" y="74878"/>
                  <a:pt x="1169868" y="72236"/>
                  <a:pt x="1152250" y="71355"/>
                </a:cubicBezTo>
                <a:cubicBezTo>
                  <a:pt x="1134632" y="70474"/>
                  <a:pt x="1088823" y="71355"/>
                  <a:pt x="1088823" y="71355"/>
                </a:cubicBezTo>
                <a:cubicBezTo>
                  <a:pt x="1069443" y="71355"/>
                  <a:pt x="1052705" y="72236"/>
                  <a:pt x="1035968" y="71355"/>
                </a:cubicBezTo>
                <a:cubicBezTo>
                  <a:pt x="1019231" y="70474"/>
                  <a:pt x="988398" y="66069"/>
                  <a:pt x="988398" y="66069"/>
                </a:cubicBezTo>
                <a:cubicBezTo>
                  <a:pt x="971660" y="64307"/>
                  <a:pt x="951399" y="63427"/>
                  <a:pt x="935542" y="60784"/>
                </a:cubicBezTo>
                <a:cubicBezTo>
                  <a:pt x="919685" y="58141"/>
                  <a:pt x="914400" y="51094"/>
                  <a:pt x="893258" y="50213"/>
                </a:cubicBezTo>
                <a:cubicBezTo>
                  <a:pt x="872116" y="49332"/>
                  <a:pt x="828950" y="54617"/>
                  <a:pt x="808689" y="55498"/>
                </a:cubicBezTo>
                <a:cubicBezTo>
                  <a:pt x="788428" y="56379"/>
                  <a:pt x="771690" y="55498"/>
                  <a:pt x="771690" y="55498"/>
                </a:cubicBezTo>
                <a:cubicBezTo>
                  <a:pt x="756714" y="55498"/>
                  <a:pt x="738215" y="56379"/>
                  <a:pt x="718835" y="55498"/>
                </a:cubicBezTo>
                <a:cubicBezTo>
                  <a:pt x="699455" y="54617"/>
                  <a:pt x="677431" y="51094"/>
                  <a:pt x="655408" y="50213"/>
                </a:cubicBezTo>
                <a:cubicBezTo>
                  <a:pt x="633385" y="49332"/>
                  <a:pt x="607838" y="49332"/>
                  <a:pt x="586696" y="50213"/>
                </a:cubicBezTo>
                <a:cubicBezTo>
                  <a:pt x="565554" y="51094"/>
                  <a:pt x="554983" y="55498"/>
                  <a:pt x="528555" y="55498"/>
                </a:cubicBezTo>
                <a:cubicBezTo>
                  <a:pt x="502127" y="55498"/>
                  <a:pt x="428130" y="50213"/>
                  <a:pt x="428130" y="50213"/>
                </a:cubicBezTo>
                <a:cubicBezTo>
                  <a:pt x="393774" y="48451"/>
                  <a:pt x="355013" y="45808"/>
                  <a:pt x="322419" y="44927"/>
                </a:cubicBezTo>
                <a:cubicBezTo>
                  <a:pt x="289825" y="44046"/>
                  <a:pt x="254587" y="46689"/>
                  <a:pt x="232564" y="44927"/>
                </a:cubicBezTo>
                <a:cubicBezTo>
                  <a:pt x="210541" y="43165"/>
                  <a:pt x="207017" y="37880"/>
                  <a:pt x="190280" y="34356"/>
                </a:cubicBezTo>
                <a:cubicBezTo>
                  <a:pt x="173543" y="30832"/>
                  <a:pt x="154162" y="29070"/>
                  <a:pt x="132139" y="23785"/>
                </a:cubicBezTo>
                <a:cubicBezTo>
                  <a:pt x="110116" y="18500"/>
                  <a:pt x="80164" y="5286"/>
                  <a:pt x="58141" y="2643"/>
                </a:cubicBezTo>
                <a:cubicBezTo>
                  <a:pt x="36118" y="0"/>
                  <a:pt x="28189" y="10571"/>
                  <a:pt x="0" y="7928"/>
                </a:cubicBezTo>
              </a:path>
            </a:pathLst>
          </a:custGeom>
          <a:ln w="38100">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1905000" y="4191000"/>
            <a:ext cx="990600" cy="304800"/>
          </a:xfrm>
          <a:prstGeom prst="ellipse">
            <a:avLst/>
          </a:prstGeom>
          <a:solidFill>
            <a:srgbClr val="92D050">
              <a:alpha val="42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705600" y="5029200"/>
            <a:ext cx="990600" cy="4572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419600" y="4800600"/>
            <a:ext cx="838200" cy="228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24600" y="4114800"/>
            <a:ext cx="838200" cy="3048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48000" y="5181600"/>
            <a:ext cx="7620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8200" y="5181600"/>
            <a:ext cx="7620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781800" y="4800600"/>
            <a:ext cx="9144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429000" y="2667000"/>
            <a:ext cx="228600" cy="307777"/>
          </a:xfrm>
          <a:prstGeom prst="rect">
            <a:avLst/>
          </a:prstGeom>
          <a:solidFill>
            <a:schemeClr val="bg1"/>
          </a:solidFill>
        </p:spPr>
        <p:txBody>
          <a:bodyPr wrap="square">
            <a:spAutoFit/>
          </a:bodyPr>
          <a:lstStyle/>
          <a:p>
            <a:endParaRPr lang="en-US" sz="1400" dirty="0">
              <a:solidFill>
                <a:srgbClr val="A51D9B"/>
              </a:solidFill>
            </a:endParaRPr>
          </a:p>
        </p:txBody>
      </p:sp>
      <p:cxnSp>
        <p:nvCxnSpPr>
          <p:cNvPr id="20" name="Straight Arrow Connector 19"/>
          <p:cNvCxnSpPr/>
          <p:nvPr/>
        </p:nvCxnSpPr>
        <p:spPr>
          <a:xfrm rot="480000" flipV="1">
            <a:off x="4495800" y="2926080"/>
            <a:ext cx="76200" cy="27432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343400" y="3124200"/>
            <a:ext cx="381000" cy="246221"/>
          </a:xfrm>
          <a:prstGeom prst="rect">
            <a:avLst/>
          </a:prstGeom>
          <a:noFill/>
        </p:spPr>
        <p:txBody>
          <a:bodyPr wrap="square" rtlCol="0">
            <a:spAutoFit/>
          </a:bodyPr>
          <a:lstStyle/>
          <a:p>
            <a:r>
              <a:rPr lang="en-US" sz="1000" b="1" dirty="0" smtClean="0">
                <a:solidFill>
                  <a:srgbClr val="A51D9B"/>
                </a:solidFill>
              </a:rPr>
              <a:t>G-2</a:t>
            </a:r>
            <a:endParaRPr lang="en-US" sz="1000" b="1" dirty="0">
              <a:solidFill>
                <a:srgbClr val="A51D9B"/>
              </a:solidFill>
            </a:endParaRPr>
          </a:p>
        </p:txBody>
      </p:sp>
      <p:sp>
        <p:nvSpPr>
          <p:cNvPr id="29" name="Oval 28"/>
          <p:cNvSpPr/>
          <p:nvPr/>
        </p:nvSpPr>
        <p:spPr>
          <a:xfrm>
            <a:off x="3505200" y="2743200"/>
            <a:ext cx="1524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Q</a:t>
            </a:r>
            <a:endParaRPr lang="en-US" sz="1000" b="1" dirty="0">
              <a:solidFill>
                <a:srgbClr val="A51D9B"/>
              </a:solidFill>
            </a:endParaRPr>
          </a:p>
        </p:txBody>
      </p:sp>
      <p:sp>
        <p:nvSpPr>
          <p:cNvPr id="30" name="TextBox 29"/>
          <p:cNvSpPr txBox="1"/>
          <p:nvPr/>
        </p:nvSpPr>
        <p:spPr>
          <a:xfrm>
            <a:off x="7086600" y="1143000"/>
            <a:ext cx="2057400" cy="954107"/>
          </a:xfrm>
          <a:prstGeom prst="rect">
            <a:avLst/>
          </a:prstGeom>
          <a:noFill/>
        </p:spPr>
        <p:txBody>
          <a:bodyPr wrap="square" rtlCol="0">
            <a:spAutoFit/>
          </a:bodyPr>
          <a:lstStyle/>
          <a:p>
            <a:r>
              <a:rPr lang="en-US" sz="2800" b="1" dirty="0" smtClean="0">
                <a:solidFill>
                  <a:schemeClr val="accent5"/>
                </a:solidFill>
              </a:rPr>
              <a:t>Well Control on Line Q</a:t>
            </a:r>
            <a:endParaRPr lang="en-US" sz="2800" b="1" dirty="0">
              <a:solidFill>
                <a:schemeClr val="accent5"/>
              </a:solidFill>
            </a:endParaRPr>
          </a:p>
        </p:txBody>
      </p:sp>
      <p:sp>
        <p:nvSpPr>
          <p:cNvPr id="25" name="Rectangle 24"/>
          <p:cNvSpPr/>
          <p:nvPr/>
        </p:nvSpPr>
        <p:spPr>
          <a:xfrm>
            <a:off x="4191000" y="2362200"/>
            <a:ext cx="685800" cy="338554"/>
          </a:xfrm>
          <a:prstGeom prst="rect">
            <a:avLst/>
          </a:prstGeom>
        </p:spPr>
        <p:txBody>
          <a:bodyPr wrap="square">
            <a:spAutoFit/>
          </a:bodyPr>
          <a:lstStyle/>
          <a:p>
            <a:r>
              <a:rPr lang="en-US" sz="800" b="1" dirty="0" smtClean="0">
                <a:solidFill>
                  <a:srgbClr val="FFC000"/>
                </a:solidFill>
                <a:latin typeface="Bookman Old Style" pitchFamily="18" charset="0"/>
              </a:rPr>
              <a:t>AMCOR     6014</a:t>
            </a:r>
            <a:endParaRPr lang="en-US" sz="800" b="1" dirty="0">
              <a:solidFill>
                <a:srgbClr val="FFC000"/>
              </a:solidFill>
            </a:endParaRPr>
          </a:p>
        </p:txBody>
      </p:sp>
      <p:cxnSp>
        <p:nvCxnSpPr>
          <p:cNvPr id="26" name="Straight Arrow Connector 25"/>
          <p:cNvCxnSpPr/>
          <p:nvPr/>
        </p:nvCxnSpPr>
        <p:spPr>
          <a:xfrm>
            <a:off x="4419600" y="2667000"/>
            <a:ext cx="1" cy="1524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638800" y="4724400"/>
            <a:ext cx="0" cy="2286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105400" y="4114800"/>
            <a:ext cx="1066800"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8600" y="3962400"/>
            <a:ext cx="2133600" cy="261610"/>
          </a:xfrm>
          <a:prstGeom prst="rect">
            <a:avLst/>
          </a:prstGeom>
        </p:spPr>
        <p:txBody>
          <a:bodyPr wrap="square">
            <a:spAutoFit/>
          </a:bodyPr>
          <a:lstStyle/>
          <a:p>
            <a:r>
              <a:rPr lang="en-US" sz="1100" b="1" dirty="0" smtClean="0">
                <a:latin typeface="Bookman Old Style" pitchFamily="18" charset="0"/>
              </a:rPr>
              <a:t>AMCOR 6013</a:t>
            </a:r>
            <a:endParaRPr lang="en-US" sz="1100" b="1" dirty="0"/>
          </a:p>
        </p:txBody>
      </p:sp>
      <p:sp>
        <p:nvSpPr>
          <p:cNvPr id="46" name="Rectangle 45"/>
          <p:cNvSpPr/>
          <p:nvPr/>
        </p:nvSpPr>
        <p:spPr>
          <a:xfrm>
            <a:off x="3200400" y="3352800"/>
            <a:ext cx="609599" cy="338554"/>
          </a:xfrm>
          <a:prstGeom prst="rect">
            <a:avLst/>
          </a:prstGeom>
        </p:spPr>
        <p:txBody>
          <a:bodyPr wrap="square">
            <a:spAutoFit/>
          </a:bodyPr>
          <a:lstStyle/>
          <a:p>
            <a:r>
              <a:rPr lang="en-US" sz="800" b="1" dirty="0" smtClean="0">
                <a:solidFill>
                  <a:srgbClr val="FFC000"/>
                </a:solidFill>
                <a:latin typeface="Bookman Old Style" pitchFamily="18" charset="0"/>
              </a:rPr>
              <a:t>AMCOR     6013</a:t>
            </a:r>
            <a:endParaRPr lang="en-US" sz="800" b="1" dirty="0">
              <a:solidFill>
                <a:srgbClr val="FFC000"/>
              </a:solidFill>
            </a:endParaRPr>
          </a:p>
        </p:txBody>
      </p:sp>
      <p:cxnSp>
        <p:nvCxnSpPr>
          <p:cNvPr id="47" name="Straight Arrow Connector 46"/>
          <p:cNvCxnSpPr/>
          <p:nvPr/>
        </p:nvCxnSpPr>
        <p:spPr>
          <a:xfrm flipH="1" flipV="1">
            <a:off x="3376282" y="3129582"/>
            <a:ext cx="52718" cy="22321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09600" y="4724400"/>
            <a:ext cx="0" cy="6096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228600" y="3886200"/>
            <a:ext cx="1143000" cy="381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1+#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1+#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1+#ppt_w/2"/>
                                          </p:val>
                                        </p:tav>
                                        <p:tav tm="100000">
                                          <p:val>
                                            <p:strVal val="#ppt_x"/>
                                          </p:val>
                                        </p:tav>
                                      </p:tavLst>
                                    </p:anim>
                                    <p:anim calcmode="lin" valueType="num">
                                      <p:cBhvr additive="base">
                                        <p:cTn id="3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anim calcmode="lin" valueType="num">
                                      <p:cBhvr additive="base">
                                        <p:cTn id="81" dur="500" fill="hold"/>
                                        <p:tgtEl>
                                          <p:spTgt spid="58"/>
                                        </p:tgtEl>
                                        <p:attrNameLst>
                                          <p:attrName>ppt_x</p:attrName>
                                        </p:attrNameLst>
                                      </p:cBhvr>
                                      <p:tavLst>
                                        <p:tav tm="0">
                                          <p:val>
                                            <p:strVal val="0-#ppt_w/2"/>
                                          </p:val>
                                        </p:tav>
                                        <p:tav tm="100000">
                                          <p:val>
                                            <p:strVal val="#ppt_x"/>
                                          </p:val>
                                        </p:tav>
                                      </p:tavLst>
                                    </p:anim>
                                    <p:anim calcmode="lin" valueType="num">
                                      <p:cBhvr additive="base">
                                        <p:cTn id="82" dur="500" fill="hold"/>
                                        <p:tgtEl>
                                          <p:spTgt spid="58"/>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fill="hold"/>
                                        <p:tgtEl>
                                          <p:spTgt spid="52"/>
                                        </p:tgtEl>
                                        <p:attrNameLst>
                                          <p:attrName>ppt_x</p:attrName>
                                        </p:attrNameLst>
                                      </p:cBhvr>
                                      <p:tavLst>
                                        <p:tav tm="0">
                                          <p:val>
                                            <p:strVal val="0-#ppt_w/2"/>
                                          </p:val>
                                        </p:tav>
                                        <p:tav tm="100000">
                                          <p:val>
                                            <p:strVal val="#ppt_x"/>
                                          </p:val>
                                        </p:tav>
                                      </p:tavLst>
                                    </p:anim>
                                    <p:anim calcmode="lin" valueType="num">
                                      <p:cBhvr additive="base">
                                        <p:cTn id="86" dur="500" fill="hold"/>
                                        <p:tgtEl>
                                          <p:spTgt spid="52"/>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additive="base">
                                        <p:cTn id="89" dur="500" fill="hold"/>
                                        <p:tgtEl>
                                          <p:spTgt spid="46"/>
                                        </p:tgtEl>
                                        <p:attrNameLst>
                                          <p:attrName>ppt_x</p:attrName>
                                        </p:attrNameLst>
                                      </p:cBhvr>
                                      <p:tavLst>
                                        <p:tav tm="0">
                                          <p:val>
                                            <p:strVal val="0-#ppt_w/2"/>
                                          </p:val>
                                        </p:tav>
                                        <p:tav tm="100000">
                                          <p:val>
                                            <p:strVal val="#ppt_x"/>
                                          </p:val>
                                        </p:tav>
                                      </p:tavLst>
                                    </p:anim>
                                    <p:anim calcmode="lin" valueType="num">
                                      <p:cBhvr additive="base">
                                        <p:cTn id="90" dur="500" fill="hold"/>
                                        <p:tgtEl>
                                          <p:spTgt spid="46"/>
                                        </p:tgtEl>
                                        <p:attrNameLst>
                                          <p:attrName>ppt_y</p:attrName>
                                        </p:attrNameLst>
                                      </p:cBhvr>
                                      <p:tavLst>
                                        <p:tav tm="0">
                                          <p:val>
                                            <p:strVal val="#ppt_y"/>
                                          </p:val>
                                        </p:tav>
                                        <p:tav tm="100000">
                                          <p:val>
                                            <p:strVal val="#ppt_y"/>
                                          </p:val>
                                        </p:tav>
                                      </p:tavLst>
                                    </p:anim>
                                  </p:childTnLst>
                                </p:cTn>
                              </p:par>
                              <p:par>
                                <p:cTn id="91" presetID="2" presetClass="entr" presetSubtype="8"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 calcmode="lin" valueType="num">
                                      <p:cBhvr additive="base">
                                        <p:cTn id="93" dur="500" fill="hold"/>
                                        <p:tgtEl>
                                          <p:spTgt spid="47"/>
                                        </p:tgtEl>
                                        <p:attrNameLst>
                                          <p:attrName>ppt_x</p:attrName>
                                        </p:attrNameLst>
                                      </p:cBhvr>
                                      <p:tavLst>
                                        <p:tav tm="0">
                                          <p:val>
                                            <p:strVal val="0-#ppt_w/2"/>
                                          </p:val>
                                        </p:tav>
                                        <p:tav tm="100000">
                                          <p:val>
                                            <p:strVal val="#ppt_x"/>
                                          </p:val>
                                        </p:tav>
                                      </p:tavLst>
                                    </p:anim>
                                    <p:anim calcmode="lin" valueType="num">
                                      <p:cBhvr additive="base">
                                        <p:cTn id="94"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ppt_x"/>
                                          </p:val>
                                        </p:tav>
                                        <p:tav tm="100000">
                                          <p:val>
                                            <p:strVal val="#ppt_x"/>
                                          </p:val>
                                        </p:tav>
                                      </p:tavLst>
                                    </p:anim>
                                    <p:anim calcmode="lin" valueType="num">
                                      <p:cBhvr additive="base">
                                        <p:cTn id="10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checkerboard(across)">
                                      <p:cBhvr>
                                        <p:cTn id="10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8" grpId="0" animBg="1"/>
      <p:bldP spid="33" grpId="0" animBg="1"/>
      <p:bldP spid="34" grpId="0" animBg="1"/>
      <p:bldP spid="35" grpId="0" animBg="1"/>
      <p:bldP spid="36" grpId="0" animBg="1"/>
      <p:bldP spid="37" grpId="0" animBg="1"/>
      <p:bldP spid="38" grpId="0" animBg="1"/>
      <p:bldP spid="27" grpId="0"/>
      <p:bldP spid="29" grpId="0" animBg="1"/>
      <p:bldP spid="25" grpId="0"/>
      <p:bldP spid="44" grpId="0" animBg="1"/>
      <p:bldP spid="46" grpId="0"/>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7010400" y="228600"/>
            <a:ext cx="1828800" cy="1143000"/>
          </a:xfrm>
        </p:spPr>
        <p:txBody>
          <a:bodyPr>
            <a:normAutofit/>
          </a:bodyPr>
          <a:lstStyle/>
          <a:p>
            <a:pPr algn="r"/>
            <a:r>
              <a:rPr lang="en-US" sz="3200" dirty="0" smtClean="0">
                <a:solidFill>
                  <a:schemeClr val="accent1"/>
                </a:solidFill>
              </a:rPr>
              <a:t>“Western            Wedge”</a:t>
            </a:r>
            <a:endParaRPr lang="en-US" sz="3200" dirty="0">
              <a:solidFill>
                <a:schemeClr val="accent1"/>
              </a:solidFill>
            </a:endParaRPr>
          </a:p>
        </p:txBody>
      </p:sp>
      <p:pic>
        <p:nvPicPr>
          <p:cNvPr id="9" name="Picture 8" descr="C photo.jpg"/>
          <p:cNvPicPr>
            <a:picLocks noChangeAspect="1"/>
          </p:cNvPicPr>
          <p:nvPr/>
        </p:nvPicPr>
        <p:blipFill>
          <a:blip r:embed="rId3" cstate="print"/>
          <a:stretch>
            <a:fillRect/>
          </a:stretch>
        </p:blipFill>
        <p:spPr>
          <a:xfrm>
            <a:off x="228600" y="3733800"/>
            <a:ext cx="8915400" cy="1744185"/>
          </a:xfrm>
          <a:prstGeom prst="rect">
            <a:avLst/>
          </a:prstGeom>
        </p:spPr>
      </p:pic>
      <p:pic>
        <p:nvPicPr>
          <p:cNvPr id="11" name="Picture 10" descr="All lines 1200 grey.JPG"/>
          <p:cNvPicPr>
            <a:picLocks noChangeAspect="1"/>
          </p:cNvPicPr>
          <p:nvPr/>
        </p:nvPicPr>
        <p:blipFill>
          <a:blip r:embed="rId4" cstate="print"/>
          <a:srcRect l="4843" t="42189" r="93654" b="40886"/>
          <a:stretch>
            <a:fillRect/>
          </a:stretch>
        </p:blipFill>
        <p:spPr>
          <a:xfrm>
            <a:off x="228600" y="4114800"/>
            <a:ext cx="152400" cy="1338638"/>
          </a:xfrm>
          <a:prstGeom prst="rect">
            <a:avLst/>
          </a:prstGeom>
        </p:spPr>
      </p:pic>
      <p:pic>
        <p:nvPicPr>
          <p:cNvPr id="12" name="Picture 11" descr="All Lines 600 grey.JPG"/>
          <p:cNvPicPr>
            <a:picLocks noChangeAspect="1"/>
          </p:cNvPicPr>
          <p:nvPr/>
        </p:nvPicPr>
        <p:blipFill>
          <a:blip r:embed="rId5" cstate="print"/>
          <a:srcRect l="70833" t="64928" r="24167" b="31627"/>
          <a:stretch>
            <a:fillRect/>
          </a:stretch>
        </p:blipFill>
        <p:spPr>
          <a:xfrm>
            <a:off x="7924800" y="5029200"/>
            <a:ext cx="457200" cy="228600"/>
          </a:xfrm>
          <a:prstGeom prst="rect">
            <a:avLst/>
          </a:prstGeom>
        </p:spPr>
      </p:pic>
      <p:pic>
        <p:nvPicPr>
          <p:cNvPr id="14" name="Content Placeholder 3" descr="Figure !.JPG"/>
          <p:cNvPicPr>
            <a:picLocks noChangeAspect="1"/>
          </p:cNvPicPr>
          <p:nvPr/>
        </p:nvPicPr>
        <p:blipFill>
          <a:blip r:embed="rId6" cstate="print"/>
          <a:srcRect l="3333" t="4417" r="1667" b="1732"/>
          <a:stretch>
            <a:fillRect/>
          </a:stretch>
        </p:blipFill>
        <p:spPr>
          <a:xfrm>
            <a:off x="2209800" y="0"/>
            <a:ext cx="4953000" cy="3693026"/>
          </a:xfrm>
          <a:prstGeom prst="rect">
            <a:avLst/>
          </a:prstGeom>
        </p:spPr>
      </p:pic>
      <p:cxnSp>
        <p:nvCxnSpPr>
          <p:cNvPr id="20" name="Straight Connector 19"/>
          <p:cNvCxnSpPr/>
          <p:nvPr/>
        </p:nvCxnSpPr>
        <p:spPr>
          <a:xfrm flipV="1">
            <a:off x="1219200" y="4419600"/>
            <a:ext cx="0" cy="152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991600" y="4495800"/>
            <a:ext cx="186" cy="838199"/>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76600" y="3048000"/>
            <a:ext cx="855247" cy="338554"/>
          </a:xfrm>
          <a:prstGeom prst="rect">
            <a:avLst/>
          </a:prstGeom>
        </p:spPr>
        <p:txBody>
          <a:bodyPr wrap="square">
            <a:spAutoFit/>
          </a:bodyPr>
          <a:lstStyle/>
          <a:p>
            <a:r>
              <a:rPr lang="en-US" sz="800" b="1" dirty="0" smtClean="0">
                <a:solidFill>
                  <a:srgbClr val="FFC000"/>
                </a:solidFill>
                <a:latin typeface="Bookman Old Style" pitchFamily="18" charset="0"/>
              </a:rPr>
              <a:t>AMCOR     6013</a:t>
            </a:r>
            <a:endParaRPr lang="en-US" sz="800" b="1" dirty="0">
              <a:solidFill>
                <a:srgbClr val="FFC000"/>
              </a:solidFill>
            </a:endParaRPr>
          </a:p>
        </p:txBody>
      </p:sp>
      <p:cxnSp>
        <p:nvCxnSpPr>
          <p:cNvPr id="17" name="Straight Arrow Connector 16"/>
          <p:cNvCxnSpPr/>
          <p:nvPr/>
        </p:nvCxnSpPr>
        <p:spPr>
          <a:xfrm flipH="1" flipV="1">
            <a:off x="3505200" y="2819400"/>
            <a:ext cx="76200" cy="2286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585905" y="3276600"/>
            <a:ext cx="1558095" cy="600164"/>
          </a:xfrm>
          <a:prstGeom prst="rect">
            <a:avLst/>
          </a:prstGeom>
        </p:spPr>
        <p:txBody>
          <a:bodyPr wrap="square">
            <a:spAutoFit/>
          </a:bodyPr>
          <a:lstStyle/>
          <a:p>
            <a:r>
              <a:rPr lang="en-US" sz="1100" b="1" dirty="0" smtClean="0">
                <a:solidFill>
                  <a:srgbClr val="FFC000"/>
                </a:solidFill>
                <a:latin typeface="Bookman Old Style" pitchFamily="18" charset="0"/>
              </a:rPr>
              <a:t>Thickness of Pleistocene in AMCOR 6013</a:t>
            </a:r>
            <a:endParaRPr lang="en-US" sz="1100" b="1" dirty="0">
              <a:solidFill>
                <a:srgbClr val="FFC000"/>
              </a:solidFill>
            </a:endParaRPr>
          </a:p>
        </p:txBody>
      </p:sp>
      <p:cxnSp>
        <p:nvCxnSpPr>
          <p:cNvPr id="23" name="Straight Arrow Connector 22"/>
          <p:cNvCxnSpPr/>
          <p:nvPr/>
        </p:nvCxnSpPr>
        <p:spPr>
          <a:xfrm>
            <a:off x="8534400" y="3886200"/>
            <a:ext cx="457200" cy="5334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descr="All lines 1200 grey.JPG"/>
          <p:cNvPicPr>
            <a:picLocks noChangeAspect="1"/>
          </p:cNvPicPr>
          <p:nvPr/>
        </p:nvPicPr>
        <p:blipFill>
          <a:blip r:embed="rId7" cstate="print"/>
          <a:srcRect l="6091" t="79944" r="9645" b="3131"/>
          <a:stretch>
            <a:fillRect/>
          </a:stretch>
        </p:blipFill>
        <p:spPr>
          <a:xfrm>
            <a:off x="76200" y="5461612"/>
            <a:ext cx="8915400" cy="1396388"/>
          </a:xfrm>
          <a:prstGeom prst="rect">
            <a:avLst/>
          </a:prstGeom>
        </p:spPr>
      </p:pic>
      <p:cxnSp>
        <p:nvCxnSpPr>
          <p:cNvPr id="26" name="Straight Connector 25"/>
          <p:cNvCxnSpPr/>
          <p:nvPr/>
        </p:nvCxnSpPr>
        <p:spPr>
          <a:xfrm flipV="1">
            <a:off x="6400800" y="4495800"/>
            <a:ext cx="0" cy="533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pic>
        <p:nvPicPr>
          <p:cNvPr id="21" name="Picture 20" descr="All Lines 600 grey.JPG"/>
          <p:cNvPicPr>
            <a:picLocks noChangeAspect="1"/>
          </p:cNvPicPr>
          <p:nvPr/>
        </p:nvPicPr>
        <p:blipFill>
          <a:blip r:embed="rId5" cstate="print"/>
          <a:srcRect l="70833" t="64928" r="24167" b="31627"/>
          <a:stretch>
            <a:fillRect/>
          </a:stretch>
        </p:blipFill>
        <p:spPr>
          <a:xfrm>
            <a:off x="8077200" y="6324600"/>
            <a:ext cx="457200" cy="228600"/>
          </a:xfrm>
          <a:prstGeom prst="rect">
            <a:avLst/>
          </a:prstGeom>
        </p:spPr>
      </p:pic>
      <p:sp>
        <p:nvSpPr>
          <p:cNvPr id="27" name="Freeform 26"/>
          <p:cNvSpPr/>
          <p:nvPr/>
        </p:nvSpPr>
        <p:spPr>
          <a:xfrm>
            <a:off x="3760788" y="2502694"/>
            <a:ext cx="1401762" cy="97631"/>
          </a:xfrm>
          <a:custGeom>
            <a:avLst/>
            <a:gdLst>
              <a:gd name="connsiteX0" fmla="*/ 1401762 w 1401762"/>
              <a:gd name="connsiteY0" fmla="*/ 97631 h 97631"/>
              <a:gd name="connsiteX1" fmla="*/ 1292225 w 1401762"/>
              <a:gd name="connsiteY1" fmla="*/ 83344 h 97631"/>
              <a:gd name="connsiteX2" fmla="*/ 1220787 w 1401762"/>
              <a:gd name="connsiteY2" fmla="*/ 78581 h 97631"/>
              <a:gd name="connsiteX3" fmla="*/ 1154112 w 1401762"/>
              <a:gd name="connsiteY3" fmla="*/ 78581 h 97631"/>
              <a:gd name="connsiteX4" fmla="*/ 1096962 w 1401762"/>
              <a:gd name="connsiteY4" fmla="*/ 69056 h 97631"/>
              <a:gd name="connsiteX5" fmla="*/ 1020762 w 1401762"/>
              <a:gd name="connsiteY5" fmla="*/ 64294 h 97631"/>
              <a:gd name="connsiteX6" fmla="*/ 958850 w 1401762"/>
              <a:gd name="connsiteY6" fmla="*/ 59531 h 97631"/>
              <a:gd name="connsiteX7" fmla="*/ 887412 w 1401762"/>
              <a:gd name="connsiteY7" fmla="*/ 54769 h 97631"/>
              <a:gd name="connsiteX8" fmla="*/ 806450 w 1401762"/>
              <a:gd name="connsiteY8" fmla="*/ 59531 h 97631"/>
              <a:gd name="connsiteX9" fmla="*/ 735012 w 1401762"/>
              <a:gd name="connsiteY9" fmla="*/ 64294 h 97631"/>
              <a:gd name="connsiteX10" fmla="*/ 673100 w 1401762"/>
              <a:gd name="connsiteY10" fmla="*/ 64294 h 97631"/>
              <a:gd name="connsiteX11" fmla="*/ 577850 w 1401762"/>
              <a:gd name="connsiteY11" fmla="*/ 69056 h 97631"/>
              <a:gd name="connsiteX12" fmla="*/ 492125 w 1401762"/>
              <a:gd name="connsiteY12" fmla="*/ 64294 h 97631"/>
              <a:gd name="connsiteX13" fmla="*/ 392112 w 1401762"/>
              <a:gd name="connsiteY13" fmla="*/ 59531 h 97631"/>
              <a:gd name="connsiteX14" fmla="*/ 306387 w 1401762"/>
              <a:gd name="connsiteY14" fmla="*/ 40481 h 97631"/>
              <a:gd name="connsiteX15" fmla="*/ 234950 w 1401762"/>
              <a:gd name="connsiteY15" fmla="*/ 40481 h 97631"/>
              <a:gd name="connsiteX16" fmla="*/ 158750 w 1401762"/>
              <a:gd name="connsiteY16" fmla="*/ 26194 h 97631"/>
              <a:gd name="connsiteX17" fmla="*/ 96837 w 1401762"/>
              <a:gd name="connsiteY17" fmla="*/ 21431 h 97631"/>
              <a:gd name="connsiteX18" fmla="*/ 39687 w 1401762"/>
              <a:gd name="connsiteY18" fmla="*/ 16669 h 97631"/>
              <a:gd name="connsiteX19" fmla="*/ 6350 w 1401762"/>
              <a:gd name="connsiteY19" fmla="*/ 2381 h 97631"/>
              <a:gd name="connsiteX20" fmla="*/ 1587 w 1401762"/>
              <a:gd name="connsiteY20" fmla="*/ 2381 h 97631"/>
              <a:gd name="connsiteX21" fmla="*/ 1587 w 1401762"/>
              <a:gd name="connsiteY21" fmla="*/ 2381 h 97631"/>
              <a:gd name="connsiteX22" fmla="*/ 1587 w 1401762"/>
              <a:gd name="connsiteY22" fmla="*/ 2381 h 97631"/>
              <a:gd name="connsiteX23" fmla="*/ 1587 w 1401762"/>
              <a:gd name="connsiteY23" fmla="*/ 7144 h 97631"/>
              <a:gd name="connsiteX24" fmla="*/ 1587 w 1401762"/>
              <a:gd name="connsiteY24" fmla="*/ 7144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1762" h="97631">
                <a:moveTo>
                  <a:pt x="1401762" y="97631"/>
                </a:moveTo>
                <a:lnTo>
                  <a:pt x="1292225" y="83344"/>
                </a:lnTo>
                <a:cubicBezTo>
                  <a:pt x="1262062" y="80169"/>
                  <a:pt x="1243806" y="79375"/>
                  <a:pt x="1220787" y="78581"/>
                </a:cubicBezTo>
                <a:cubicBezTo>
                  <a:pt x="1197768" y="77787"/>
                  <a:pt x="1174749" y="80168"/>
                  <a:pt x="1154112" y="78581"/>
                </a:cubicBezTo>
                <a:cubicBezTo>
                  <a:pt x="1133475" y="76994"/>
                  <a:pt x="1119187" y="71437"/>
                  <a:pt x="1096962" y="69056"/>
                </a:cubicBezTo>
                <a:cubicBezTo>
                  <a:pt x="1074737" y="66675"/>
                  <a:pt x="1020762" y="64294"/>
                  <a:pt x="1020762" y="64294"/>
                </a:cubicBezTo>
                <a:lnTo>
                  <a:pt x="958850" y="59531"/>
                </a:lnTo>
                <a:cubicBezTo>
                  <a:pt x="936625" y="57944"/>
                  <a:pt x="912812" y="54769"/>
                  <a:pt x="887412" y="54769"/>
                </a:cubicBezTo>
                <a:cubicBezTo>
                  <a:pt x="862012" y="54769"/>
                  <a:pt x="806450" y="59531"/>
                  <a:pt x="806450" y="59531"/>
                </a:cubicBezTo>
                <a:cubicBezTo>
                  <a:pt x="781050" y="61119"/>
                  <a:pt x="757237" y="63500"/>
                  <a:pt x="735012" y="64294"/>
                </a:cubicBezTo>
                <a:cubicBezTo>
                  <a:pt x="712787" y="65088"/>
                  <a:pt x="699294" y="63500"/>
                  <a:pt x="673100" y="64294"/>
                </a:cubicBezTo>
                <a:cubicBezTo>
                  <a:pt x="646906" y="65088"/>
                  <a:pt x="608012" y="69056"/>
                  <a:pt x="577850" y="69056"/>
                </a:cubicBezTo>
                <a:cubicBezTo>
                  <a:pt x="547688" y="69056"/>
                  <a:pt x="492125" y="64294"/>
                  <a:pt x="492125" y="64294"/>
                </a:cubicBezTo>
                <a:cubicBezTo>
                  <a:pt x="461169" y="62707"/>
                  <a:pt x="423068" y="63500"/>
                  <a:pt x="392112" y="59531"/>
                </a:cubicBezTo>
                <a:cubicBezTo>
                  <a:pt x="361156" y="55562"/>
                  <a:pt x="332581" y="43656"/>
                  <a:pt x="306387" y="40481"/>
                </a:cubicBezTo>
                <a:cubicBezTo>
                  <a:pt x="280193" y="37306"/>
                  <a:pt x="259556" y="42862"/>
                  <a:pt x="234950" y="40481"/>
                </a:cubicBezTo>
                <a:cubicBezTo>
                  <a:pt x="210344" y="38100"/>
                  <a:pt x="181769" y="29369"/>
                  <a:pt x="158750" y="26194"/>
                </a:cubicBezTo>
                <a:cubicBezTo>
                  <a:pt x="135731" y="23019"/>
                  <a:pt x="96837" y="21431"/>
                  <a:pt x="96837" y="21431"/>
                </a:cubicBezTo>
                <a:cubicBezTo>
                  <a:pt x="76993" y="19844"/>
                  <a:pt x="54768" y="19844"/>
                  <a:pt x="39687" y="16669"/>
                </a:cubicBezTo>
                <a:cubicBezTo>
                  <a:pt x="24606" y="13494"/>
                  <a:pt x="12700" y="4762"/>
                  <a:pt x="6350" y="2381"/>
                </a:cubicBezTo>
                <a:cubicBezTo>
                  <a:pt x="0" y="0"/>
                  <a:pt x="1587" y="2381"/>
                  <a:pt x="1587" y="2381"/>
                </a:cubicBezTo>
                <a:lnTo>
                  <a:pt x="1587" y="2381"/>
                </a:lnTo>
                <a:lnTo>
                  <a:pt x="1587" y="2381"/>
                </a:lnTo>
                <a:lnTo>
                  <a:pt x="1587" y="7144"/>
                </a:lnTo>
                <a:lnTo>
                  <a:pt x="1587" y="7144"/>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571875" y="2481263"/>
            <a:ext cx="95250" cy="10319"/>
          </a:xfrm>
          <a:custGeom>
            <a:avLst/>
            <a:gdLst>
              <a:gd name="connsiteX0" fmla="*/ 95250 w 95250"/>
              <a:gd name="connsiteY0" fmla="*/ 0 h 10319"/>
              <a:gd name="connsiteX1" fmla="*/ 38100 w 95250"/>
              <a:gd name="connsiteY1" fmla="*/ 9525 h 10319"/>
              <a:gd name="connsiteX2" fmla="*/ 0 w 95250"/>
              <a:gd name="connsiteY2" fmla="*/ 4762 h 10319"/>
              <a:gd name="connsiteX3" fmla="*/ 0 w 95250"/>
              <a:gd name="connsiteY3" fmla="*/ 4762 h 10319"/>
            </a:gdLst>
            <a:ahLst/>
            <a:cxnLst>
              <a:cxn ang="0">
                <a:pos x="connsiteX0" y="connsiteY0"/>
              </a:cxn>
              <a:cxn ang="0">
                <a:pos x="connsiteX1" y="connsiteY1"/>
              </a:cxn>
              <a:cxn ang="0">
                <a:pos x="connsiteX2" y="connsiteY2"/>
              </a:cxn>
              <a:cxn ang="0">
                <a:pos x="connsiteX3" y="connsiteY3"/>
              </a:cxn>
            </a:cxnLst>
            <a:rect l="l" t="t" r="r" b="b"/>
            <a:pathLst>
              <a:path w="95250" h="10319">
                <a:moveTo>
                  <a:pt x="95250" y="0"/>
                </a:moveTo>
                <a:cubicBezTo>
                  <a:pt x="74612" y="4365"/>
                  <a:pt x="53975" y="8731"/>
                  <a:pt x="38100" y="9525"/>
                </a:cubicBezTo>
                <a:cubicBezTo>
                  <a:pt x="22225" y="10319"/>
                  <a:pt x="0" y="4762"/>
                  <a:pt x="0" y="4762"/>
                </a:cubicBezTo>
                <a:lnTo>
                  <a:pt x="0" y="4762"/>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4019550" y="1833563"/>
            <a:ext cx="71438" cy="566737"/>
          </a:xfrm>
          <a:custGeom>
            <a:avLst/>
            <a:gdLst>
              <a:gd name="connsiteX0" fmla="*/ 0 w 71438"/>
              <a:gd name="connsiteY0" fmla="*/ 0 h 566737"/>
              <a:gd name="connsiteX1" fmla="*/ 14288 w 71438"/>
              <a:gd name="connsiteY1" fmla="*/ 52387 h 566737"/>
              <a:gd name="connsiteX2" fmla="*/ 28575 w 71438"/>
              <a:gd name="connsiteY2" fmla="*/ 104775 h 566737"/>
              <a:gd name="connsiteX3" fmla="*/ 28575 w 71438"/>
              <a:gd name="connsiteY3" fmla="*/ 128587 h 566737"/>
              <a:gd name="connsiteX4" fmla="*/ 38100 w 71438"/>
              <a:gd name="connsiteY4" fmla="*/ 166687 h 566737"/>
              <a:gd name="connsiteX5" fmla="*/ 47625 w 71438"/>
              <a:gd name="connsiteY5" fmla="*/ 214312 h 566737"/>
              <a:gd name="connsiteX6" fmla="*/ 52388 w 71438"/>
              <a:gd name="connsiteY6" fmla="*/ 252412 h 566737"/>
              <a:gd name="connsiteX7" fmla="*/ 57150 w 71438"/>
              <a:gd name="connsiteY7" fmla="*/ 295275 h 566737"/>
              <a:gd name="connsiteX8" fmla="*/ 57150 w 71438"/>
              <a:gd name="connsiteY8" fmla="*/ 323850 h 566737"/>
              <a:gd name="connsiteX9" fmla="*/ 61913 w 71438"/>
              <a:gd name="connsiteY9" fmla="*/ 361950 h 566737"/>
              <a:gd name="connsiteX10" fmla="*/ 61913 w 71438"/>
              <a:gd name="connsiteY10" fmla="*/ 395287 h 566737"/>
              <a:gd name="connsiteX11" fmla="*/ 66675 w 71438"/>
              <a:gd name="connsiteY11" fmla="*/ 438150 h 566737"/>
              <a:gd name="connsiteX12" fmla="*/ 66675 w 71438"/>
              <a:gd name="connsiteY12" fmla="*/ 466725 h 566737"/>
              <a:gd name="connsiteX13" fmla="*/ 66675 w 71438"/>
              <a:gd name="connsiteY13" fmla="*/ 500062 h 566737"/>
              <a:gd name="connsiteX14" fmla="*/ 66675 w 71438"/>
              <a:gd name="connsiteY14" fmla="*/ 523875 h 566737"/>
              <a:gd name="connsiteX15" fmla="*/ 66675 w 71438"/>
              <a:gd name="connsiteY15" fmla="*/ 552450 h 566737"/>
              <a:gd name="connsiteX16" fmla="*/ 71438 w 71438"/>
              <a:gd name="connsiteY16" fmla="*/ 566737 h 566737"/>
              <a:gd name="connsiteX17" fmla="*/ 71438 w 71438"/>
              <a:gd name="connsiteY17" fmla="*/ 566737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438" h="566737">
                <a:moveTo>
                  <a:pt x="0" y="0"/>
                </a:moveTo>
                <a:lnTo>
                  <a:pt x="14288" y="52387"/>
                </a:lnTo>
                <a:cubicBezTo>
                  <a:pt x="19051" y="69850"/>
                  <a:pt x="26194" y="92075"/>
                  <a:pt x="28575" y="104775"/>
                </a:cubicBezTo>
                <a:cubicBezTo>
                  <a:pt x="30956" y="117475"/>
                  <a:pt x="26988" y="118268"/>
                  <a:pt x="28575" y="128587"/>
                </a:cubicBezTo>
                <a:cubicBezTo>
                  <a:pt x="30163" y="138906"/>
                  <a:pt x="34925" y="152400"/>
                  <a:pt x="38100" y="166687"/>
                </a:cubicBezTo>
                <a:cubicBezTo>
                  <a:pt x="41275" y="180974"/>
                  <a:pt x="45244" y="200025"/>
                  <a:pt x="47625" y="214312"/>
                </a:cubicBezTo>
                <a:cubicBezTo>
                  <a:pt x="50006" y="228599"/>
                  <a:pt x="50801" y="238918"/>
                  <a:pt x="52388" y="252412"/>
                </a:cubicBezTo>
                <a:cubicBezTo>
                  <a:pt x="53975" y="265906"/>
                  <a:pt x="56356" y="283369"/>
                  <a:pt x="57150" y="295275"/>
                </a:cubicBezTo>
                <a:cubicBezTo>
                  <a:pt x="57944" y="307181"/>
                  <a:pt x="56356" y="312738"/>
                  <a:pt x="57150" y="323850"/>
                </a:cubicBezTo>
                <a:cubicBezTo>
                  <a:pt x="57944" y="334962"/>
                  <a:pt x="61119" y="350044"/>
                  <a:pt x="61913" y="361950"/>
                </a:cubicBezTo>
                <a:cubicBezTo>
                  <a:pt x="62707" y="373856"/>
                  <a:pt x="61119" y="382587"/>
                  <a:pt x="61913" y="395287"/>
                </a:cubicBezTo>
                <a:cubicBezTo>
                  <a:pt x="62707" y="407987"/>
                  <a:pt x="65881" y="426244"/>
                  <a:pt x="66675" y="438150"/>
                </a:cubicBezTo>
                <a:cubicBezTo>
                  <a:pt x="67469" y="450056"/>
                  <a:pt x="66675" y="466725"/>
                  <a:pt x="66675" y="466725"/>
                </a:cubicBezTo>
                <a:lnTo>
                  <a:pt x="66675" y="500062"/>
                </a:lnTo>
                <a:lnTo>
                  <a:pt x="66675" y="523875"/>
                </a:lnTo>
                <a:cubicBezTo>
                  <a:pt x="66675" y="532606"/>
                  <a:pt x="65881" y="545306"/>
                  <a:pt x="66675" y="552450"/>
                </a:cubicBezTo>
                <a:cubicBezTo>
                  <a:pt x="67469" y="559594"/>
                  <a:pt x="71438" y="566737"/>
                  <a:pt x="71438" y="566737"/>
                </a:cubicBezTo>
                <a:lnTo>
                  <a:pt x="71438" y="566737"/>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4100513" y="2500313"/>
            <a:ext cx="148431" cy="671512"/>
          </a:xfrm>
          <a:custGeom>
            <a:avLst/>
            <a:gdLst>
              <a:gd name="connsiteX0" fmla="*/ 0 w 148431"/>
              <a:gd name="connsiteY0" fmla="*/ 0 h 671512"/>
              <a:gd name="connsiteX1" fmla="*/ 19050 w 148431"/>
              <a:gd name="connsiteY1" fmla="*/ 80962 h 671512"/>
              <a:gd name="connsiteX2" fmla="*/ 28575 w 148431"/>
              <a:gd name="connsiteY2" fmla="*/ 119062 h 671512"/>
              <a:gd name="connsiteX3" fmla="*/ 28575 w 148431"/>
              <a:gd name="connsiteY3" fmla="*/ 152400 h 671512"/>
              <a:gd name="connsiteX4" fmla="*/ 33337 w 148431"/>
              <a:gd name="connsiteY4" fmla="*/ 176212 h 671512"/>
              <a:gd name="connsiteX5" fmla="*/ 38100 w 148431"/>
              <a:gd name="connsiteY5" fmla="*/ 219075 h 671512"/>
              <a:gd name="connsiteX6" fmla="*/ 47625 w 148431"/>
              <a:gd name="connsiteY6" fmla="*/ 247650 h 671512"/>
              <a:gd name="connsiteX7" fmla="*/ 52387 w 148431"/>
              <a:gd name="connsiteY7" fmla="*/ 276225 h 671512"/>
              <a:gd name="connsiteX8" fmla="*/ 66675 w 148431"/>
              <a:gd name="connsiteY8" fmla="*/ 319087 h 671512"/>
              <a:gd name="connsiteX9" fmla="*/ 71437 w 148431"/>
              <a:gd name="connsiteY9" fmla="*/ 352425 h 671512"/>
              <a:gd name="connsiteX10" fmla="*/ 76200 w 148431"/>
              <a:gd name="connsiteY10" fmla="*/ 385762 h 671512"/>
              <a:gd name="connsiteX11" fmla="*/ 90487 w 148431"/>
              <a:gd name="connsiteY11" fmla="*/ 433387 h 671512"/>
              <a:gd name="connsiteX12" fmla="*/ 100012 w 148431"/>
              <a:gd name="connsiteY12" fmla="*/ 495300 h 671512"/>
              <a:gd name="connsiteX13" fmla="*/ 104775 w 148431"/>
              <a:gd name="connsiteY13" fmla="*/ 514350 h 671512"/>
              <a:gd name="connsiteX14" fmla="*/ 119062 w 148431"/>
              <a:gd name="connsiteY14" fmla="*/ 561975 h 671512"/>
              <a:gd name="connsiteX15" fmla="*/ 133350 w 148431"/>
              <a:gd name="connsiteY15" fmla="*/ 590550 h 671512"/>
              <a:gd name="connsiteX16" fmla="*/ 138112 w 148431"/>
              <a:gd name="connsiteY16" fmla="*/ 609600 h 671512"/>
              <a:gd name="connsiteX17" fmla="*/ 147637 w 148431"/>
              <a:gd name="connsiteY17" fmla="*/ 633412 h 671512"/>
              <a:gd name="connsiteX18" fmla="*/ 142875 w 148431"/>
              <a:gd name="connsiteY18" fmla="*/ 652462 h 671512"/>
              <a:gd name="connsiteX19" fmla="*/ 142875 w 148431"/>
              <a:gd name="connsiteY19" fmla="*/ 671512 h 671512"/>
              <a:gd name="connsiteX20" fmla="*/ 142875 w 148431"/>
              <a:gd name="connsiteY20"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431" h="671512">
                <a:moveTo>
                  <a:pt x="0" y="0"/>
                </a:moveTo>
                <a:cubicBezTo>
                  <a:pt x="7144" y="30559"/>
                  <a:pt x="14288" y="61118"/>
                  <a:pt x="19050" y="80962"/>
                </a:cubicBezTo>
                <a:cubicBezTo>
                  <a:pt x="23812" y="100806"/>
                  <a:pt x="26988" y="107156"/>
                  <a:pt x="28575" y="119062"/>
                </a:cubicBezTo>
                <a:cubicBezTo>
                  <a:pt x="30162" y="130968"/>
                  <a:pt x="27781" y="142875"/>
                  <a:pt x="28575" y="152400"/>
                </a:cubicBezTo>
                <a:cubicBezTo>
                  <a:pt x="29369" y="161925"/>
                  <a:pt x="31750" y="165100"/>
                  <a:pt x="33337" y="176212"/>
                </a:cubicBezTo>
                <a:cubicBezTo>
                  <a:pt x="34924" y="187324"/>
                  <a:pt x="35719" y="207169"/>
                  <a:pt x="38100" y="219075"/>
                </a:cubicBezTo>
                <a:cubicBezTo>
                  <a:pt x="40481" y="230981"/>
                  <a:pt x="45244" y="238125"/>
                  <a:pt x="47625" y="247650"/>
                </a:cubicBezTo>
                <a:cubicBezTo>
                  <a:pt x="50006" y="257175"/>
                  <a:pt x="49212" y="264319"/>
                  <a:pt x="52387" y="276225"/>
                </a:cubicBezTo>
                <a:cubicBezTo>
                  <a:pt x="55562" y="288131"/>
                  <a:pt x="63500" y="306387"/>
                  <a:pt x="66675" y="319087"/>
                </a:cubicBezTo>
                <a:cubicBezTo>
                  <a:pt x="69850" y="331787"/>
                  <a:pt x="71437" y="352425"/>
                  <a:pt x="71437" y="352425"/>
                </a:cubicBezTo>
                <a:cubicBezTo>
                  <a:pt x="73024" y="363537"/>
                  <a:pt x="73025" y="372268"/>
                  <a:pt x="76200" y="385762"/>
                </a:cubicBezTo>
                <a:cubicBezTo>
                  <a:pt x="79375" y="399256"/>
                  <a:pt x="86518" y="415131"/>
                  <a:pt x="90487" y="433387"/>
                </a:cubicBezTo>
                <a:cubicBezTo>
                  <a:pt x="94456" y="451643"/>
                  <a:pt x="97631" y="481806"/>
                  <a:pt x="100012" y="495300"/>
                </a:cubicBezTo>
                <a:cubicBezTo>
                  <a:pt x="102393" y="508794"/>
                  <a:pt x="101600" y="503237"/>
                  <a:pt x="104775" y="514350"/>
                </a:cubicBezTo>
                <a:cubicBezTo>
                  <a:pt x="107950" y="525463"/>
                  <a:pt x="114299" y="549275"/>
                  <a:pt x="119062" y="561975"/>
                </a:cubicBezTo>
                <a:cubicBezTo>
                  <a:pt x="123825" y="574675"/>
                  <a:pt x="130175" y="582612"/>
                  <a:pt x="133350" y="590550"/>
                </a:cubicBezTo>
                <a:cubicBezTo>
                  <a:pt x="136525" y="598488"/>
                  <a:pt x="135731" y="602456"/>
                  <a:pt x="138112" y="609600"/>
                </a:cubicBezTo>
                <a:cubicBezTo>
                  <a:pt x="140493" y="616744"/>
                  <a:pt x="146843" y="626268"/>
                  <a:pt x="147637" y="633412"/>
                </a:cubicBezTo>
                <a:cubicBezTo>
                  <a:pt x="148431" y="640556"/>
                  <a:pt x="143669" y="646112"/>
                  <a:pt x="142875" y="652462"/>
                </a:cubicBezTo>
                <a:cubicBezTo>
                  <a:pt x="142081" y="658812"/>
                  <a:pt x="142875" y="671512"/>
                  <a:pt x="142875" y="671512"/>
                </a:cubicBezTo>
                <a:lnTo>
                  <a:pt x="142875" y="671512"/>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4038600" y="2362200"/>
            <a:ext cx="1524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C</a:t>
            </a:r>
            <a:endParaRPr lang="en-US" sz="1000" b="1" dirty="0">
              <a:solidFill>
                <a:srgbClr val="A51D9B"/>
              </a:solidFill>
            </a:endParaRPr>
          </a:p>
        </p:txBody>
      </p:sp>
      <p:sp>
        <p:nvSpPr>
          <p:cNvPr id="35" name="Oval 34"/>
          <p:cNvSpPr/>
          <p:nvPr/>
        </p:nvSpPr>
        <p:spPr>
          <a:xfrm>
            <a:off x="3657600" y="2438400"/>
            <a:ext cx="1524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Q</a:t>
            </a:r>
            <a:endParaRPr lang="en-US" sz="1000" b="1" dirty="0">
              <a:solidFill>
                <a:srgbClr val="A51D9B"/>
              </a:solidFill>
            </a:endParaRPr>
          </a:p>
        </p:txBody>
      </p:sp>
      <p:sp>
        <p:nvSpPr>
          <p:cNvPr id="36" name="Rectangle 35"/>
          <p:cNvSpPr/>
          <p:nvPr/>
        </p:nvSpPr>
        <p:spPr>
          <a:xfrm>
            <a:off x="3886200" y="1371600"/>
            <a:ext cx="626648" cy="338554"/>
          </a:xfrm>
          <a:prstGeom prst="rect">
            <a:avLst/>
          </a:prstGeom>
        </p:spPr>
        <p:txBody>
          <a:bodyPr wrap="square">
            <a:spAutoFit/>
          </a:bodyPr>
          <a:lstStyle/>
          <a:p>
            <a:r>
              <a:rPr lang="en-US" sz="800" b="1" dirty="0" smtClean="0">
                <a:solidFill>
                  <a:srgbClr val="FFC000"/>
                </a:solidFill>
                <a:latin typeface="Bookman Old Style" pitchFamily="18" charset="0"/>
              </a:rPr>
              <a:t>AMCOR     6016</a:t>
            </a:r>
            <a:endParaRPr lang="en-US" sz="800" b="1" dirty="0">
              <a:solidFill>
                <a:srgbClr val="FFC000"/>
              </a:solidFill>
            </a:endParaRPr>
          </a:p>
        </p:txBody>
      </p:sp>
      <p:cxnSp>
        <p:nvCxnSpPr>
          <p:cNvPr id="37" name="Straight Arrow Connector 36"/>
          <p:cNvCxnSpPr/>
          <p:nvPr/>
        </p:nvCxnSpPr>
        <p:spPr>
          <a:xfrm rot="-900000" flipH="1">
            <a:off x="4038600" y="1676400"/>
            <a:ext cx="76200" cy="1524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14400" y="3581400"/>
            <a:ext cx="1219200" cy="461665"/>
          </a:xfrm>
          <a:prstGeom prst="rect">
            <a:avLst/>
          </a:prstGeom>
        </p:spPr>
        <p:txBody>
          <a:bodyPr wrap="square">
            <a:spAutoFit/>
          </a:bodyPr>
          <a:lstStyle/>
          <a:p>
            <a:r>
              <a:rPr lang="en-US" sz="1200" b="1" dirty="0" smtClean="0">
                <a:solidFill>
                  <a:srgbClr val="FFC000"/>
                </a:solidFill>
                <a:latin typeface="Bookman Old Style" pitchFamily="18" charset="0"/>
              </a:rPr>
              <a:t>AMCOR  6016</a:t>
            </a:r>
            <a:endParaRPr lang="en-US" sz="1200" b="1" dirty="0">
              <a:solidFill>
                <a:srgbClr val="FFC000"/>
              </a:solidFill>
            </a:endParaRPr>
          </a:p>
        </p:txBody>
      </p:sp>
      <p:sp>
        <p:nvSpPr>
          <p:cNvPr id="44" name="Oval 43"/>
          <p:cNvSpPr/>
          <p:nvPr/>
        </p:nvSpPr>
        <p:spPr>
          <a:xfrm>
            <a:off x="6400800" y="38100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Q</a:t>
            </a:r>
            <a:endParaRPr lang="en-US" sz="1000" b="1" dirty="0">
              <a:solidFill>
                <a:srgbClr val="A51D9B"/>
              </a:solidFill>
            </a:endParaRPr>
          </a:p>
        </p:txBody>
      </p:sp>
      <p:sp>
        <p:nvSpPr>
          <p:cNvPr id="45" name="Oval 44"/>
          <p:cNvSpPr/>
          <p:nvPr/>
        </p:nvSpPr>
        <p:spPr>
          <a:xfrm>
            <a:off x="1905000" y="4724400"/>
            <a:ext cx="228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47" name="Oval 46"/>
          <p:cNvSpPr/>
          <p:nvPr/>
        </p:nvSpPr>
        <p:spPr>
          <a:xfrm>
            <a:off x="3124200" y="5410200"/>
            <a:ext cx="152400" cy="3810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C</a:t>
            </a:r>
            <a:endParaRPr lang="en-US" sz="1000" b="1" dirty="0">
              <a:solidFill>
                <a:srgbClr val="A51D9B"/>
              </a:solidFill>
            </a:endParaRPr>
          </a:p>
        </p:txBody>
      </p:sp>
      <p:sp>
        <p:nvSpPr>
          <p:cNvPr id="49" name="Oval 48"/>
          <p:cNvSpPr/>
          <p:nvPr/>
        </p:nvSpPr>
        <p:spPr>
          <a:xfrm>
            <a:off x="6629400" y="6096000"/>
            <a:ext cx="990600" cy="1524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0" name="Oval 49"/>
          <p:cNvSpPr/>
          <p:nvPr/>
        </p:nvSpPr>
        <p:spPr>
          <a:xfrm>
            <a:off x="6629400" y="6324600"/>
            <a:ext cx="9144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1" name="Oval 50"/>
          <p:cNvSpPr/>
          <p:nvPr/>
        </p:nvSpPr>
        <p:spPr>
          <a:xfrm>
            <a:off x="3352800" y="6400800"/>
            <a:ext cx="228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2" name="Oval 51"/>
          <p:cNvSpPr/>
          <p:nvPr/>
        </p:nvSpPr>
        <p:spPr>
          <a:xfrm>
            <a:off x="3505200" y="4724400"/>
            <a:ext cx="914400" cy="3048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3" name="Oval 52"/>
          <p:cNvSpPr/>
          <p:nvPr/>
        </p:nvSpPr>
        <p:spPr>
          <a:xfrm>
            <a:off x="4953000" y="4876800"/>
            <a:ext cx="228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4" name="Oval 53"/>
          <p:cNvSpPr/>
          <p:nvPr/>
        </p:nvSpPr>
        <p:spPr>
          <a:xfrm>
            <a:off x="6705600" y="4572000"/>
            <a:ext cx="1143000"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rgbClr val="A51D9B"/>
              </a:solidFill>
            </a:endParaRPr>
          </a:p>
        </p:txBody>
      </p:sp>
      <p:cxnSp>
        <p:nvCxnSpPr>
          <p:cNvPr id="55" name="Straight Connector 54"/>
          <p:cNvCxnSpPr/>
          <p:nvPr/>
        </p:nvCxnSpPr>
        <p:spPr>
          <a:xfrm flipV="1">
            <a:off x="3200400" y="6019800"/>
            <a:ext cx="0" cy="3810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486400" y="6019800"/>
            <a:ext cx="0" cy="152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477000" y="5943600"/>
            <a:ext cx="0" cy="152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4343400" y="6096000"/>
            <a:ext cx="838200" cy="152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8" name="Oval 57"/>
          <p:cNvSpPr/>
          <p:nvPr/>
        </p:nvSpPr>
        <p:spPr>
          <a:xfrm>
            <a:off x="2819400" y="3733800"/>
            <a:ext cx="1143000" cy="381000"/>
          </a:xfrm>
          <a:prstGeom prst="ellipse">
            <a:avLst/>
          </a:prstGeom>
          <a:solidFill>
            <a:srgbClr val="92D050">
              <a:alpha val="49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60" name="Oval 59"/>
          <p:cNvSpPr/>
          <p:nvPr/>
        </p:nvSpPr>
        <p:spPr>
          <a:xfrm>
            <a:off x="1905000" y="5410200"/>
            <a:ext cx="914400" cy="381000"/>
          </a:xfrm>
          <a:prstGeom prst="ellipse">
            <a:avLst/>
          </a:prstGeom>
          <a:solidFill>
            <a:srgbClr val="92D050">
              <a:alpha val="49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cxnSp>
        <p:nvCxnSpPr>
          <p:cNvPr id="69" name="Straight Arrow Connector 68"/>
          <p:cNvCxnSpPr/>
          <p:nvPr/>
        </p:nvCxnSpPr>
        <p:spPr>
          <a:xfrm rot="-660000" flipV="1">
            <a:off x="4572000" y="2667000"/>
            <a:ext cx="152400" cy="228600"/>
          </a:xfrm>
          <a:prstGeom prst="straightConnector1">
            <a:avLst/>
          </a:prstGeom>
          <a:ln w="25400">
            <a:solidFill>
              <a:srgbClr val="A51D9B"/>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6172200" y="5410200"/>
            <a:ext cx="990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73" name="Oval 72"/>
          <p:cNvSpPr/>
          <p:nvPr/>
        </p:nvSpPr>
        <p:spPr>
          <a:xfrm>
            <a:off x="5029200" y="5334000"/>
            <a:ext cx="1066800" cy="381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74" name="Rectangle 73"/>
          <p:cNvSpPr/>
          <p:nvPr/>
        </p:nvSpPr>
        <p:spPr>
          <a:xfrm>
            <a:off x="4419600" y="2057400"/>
            <a:ext cx="626648" cy="338554"/>
          </a:xfrm>
          <a:prstGeom prst="rect">
            <a:avLst/>
          </a:prstGeom>
        </p:spPr>
        <p:txBody>
          <a:bodyPr wrap="square">
            <a:spAutoFit/>
          </a:bodyPr>
          <a:lstStyle/>
          <a:p>
            <a:r>
              <a:rPr lang="en-US" sz="800" b="1" dirty="0" smtClean="0">
                <a:solidFill>
                  <a:srgbClr val="FFC000"/>
                </a:solidFill>
                <a:latin typeface="Bookman Old Style" pitchFamily="18" charset="0"/>
              </a:rPr>
              <a:t>AMCOR     6014</a:t>
            </a:r>
            <a:endParaRPr lang="en-US" sz="800" b="1" dirty="0">
              <a:solidFill>
                <a:srgbClr val="FFC000"/>
              </a:solidFill>
            </a:endParaRPr>
          </a:p>
        </p:txBody>
      </p:sp>
      <p:cxnSp>
        <p:nvCxnSpPr>
          <p:cNvPr id="75" name="Straight Arrow Connector 74"/>
          <p:cNvCxnSpPr/>
          <p:nvPr/>
        </p:nvCxnSpPr>
        <p:spPr>
          <a:xfrm rot="-900000" flipH="1">
            <a:off x="4514223" y="2369464"/>
            <a:ext cx="76200" cy="1524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fill="hold"/>
                                        <p:tgtEl>
                                          <p:spTgt spid="60"/>
                                        </p:tgtEl>
                                        <p:attrNameLst>
                                          <p:attrName>ppt_x</p:attrName>
                                        </p:attrNameLst>
                                      </p:cBhvr>
                                      <p:tavLst>
                                        <p:tav tm="0">
                                          <p:val>
                                            <p:strVal val="#ppt_x"/>
                                          </p:val>
                                        </p:tav>
                                        <p:tav tm="100000">
                                          <p:val>
                                            <p:strVal val="#ppt_x"/>
                                          </p:val>
                                        </p:tav>
                                      </p:tavLst>
                                    </p:anim>
                                    <p:anim calcmode="lin" valueType="num">
                                      <p:cBhvr additive="base">
                                        <p:cTn id="38" dur="500" fill="hold"/>
                                        <p:tgtEl>
                                          <p:spTgt spid="6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ppt_x"/>
                                          </p:val>
                                        </p:tav>
                                        <p:tav tm="100000">
                                          <p:val>
                                            <p:strVal val="#ppt_x"/>
                                          </p:val>
                                        </p:tav>
                                      </p:tavLst>
                                    </p:anim>
                                    <p:anim calcmode="lin" valueType="num">
                                      <p:cBhvr additive="base">
                                        <p:cTn id="48" dur="500" fill="hold"/>
                                        <p:tgtEl>
                                          <p:spTgt spid="6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 calcmode="lin" valueType="num">
                                      <p:cBhvr additive="base">
                                        <p:cTn id="51" dur="500" fill="hold"/>
                                        <p:tgtEl>
                                          <p:spTgt spid="72"/>
                                        </p:tgtEl>
                                        <p:attrNameLst>
                                          <p:attrName>ppt_x</p:attrName>
                                        </p:attrNameLst>
                                      </p:cBhvr>
                                      <p:tavLst>
                                        <p:tav tm="0">
                                          <p:val>
                                            <p:strVal val="#ppt_x"/>
                                          </p:val>
                                        </p:tav>
                                        <p:tav tm="100000">
                                          <p:val>
                                            <p:strVal val="#ppt_x"/>
                                          </p:val>
                                        </p:tav>
                                      </p:tavLst>
                                    </p:anim>
                                    <p:anim calcmode="lin" valueType="num">
                                      <p:cBhvr additive="base">
                                        <p:cTn id="5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additive="base">
                                        <p:cTn id="57" dur="500" fill="hold"/>
                                        <p:tgtEl>
                                          <p:spTgt spid="45"/>
                                        </p:tgtEl>
                                        <p:attrNameLst>
                                          <p:attrName>ppt_x</p:attrName>
                                        </p:attrNameLst>
                                      </p:cBhvr>
                                      <p:tavLst>
                                        <p:tav tm="0">
                                          <p:val>
                                            <p:strVal val="#ppt_x"/>
                                          </p:val>
                                        </p:tav>
                                        <p:tav tm="100000">
                                          <p:val>
                                            <p:strVal val="#ppt_x"/>
                                          </p:val>
                                        </p:tav>
                                      </p:tavLst>
                                    </p:anim>
                                    <p:anim calcmode="lin" valueType="num">
                                      <p:cBhvr additive="base">
                                        <p:cTn id="58" dur="500" fill="hold"/>
                                        <p:tgtEl>
                                          <p:spTgt spid="4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500" fill="hold"/>
                                        <p:tgtEl>
                                          <p:spTgt spid="51"/>
                                        </p:tgtEl>
                                        <p:attrNameLst>
                                          <p:attrName>ppt_x</p:attrName>
                                        </p:attrNameLst>
                                      </p:cBhvr>
                                      <p:tavLst>
                                        <p:tav tm="0">
                                          <p:val>
                                            <p:strVal val="#ppt_x"/>
                                          </p:val>
                                        </p:tav>
                                        <p:tav tm="100000">
                                          <p:val>
                                            <p:strVal val="#ppt_x"/>
                                          </p:val>
                                        </p:tav>
                                      </p:tavLst>
                                    </p:anim>
                                    <p:anim calcmode="lin" valueType="num">
                                      <p:cBhvr additive="base">
                                        <p:cTn id="62" dur="500" fill="hold"/>
                                        <p:tgtEl>
                                          <p:spTgt spid="5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additive="base">
                                        <p:cTn id="75" dur="500" fill="hold"/>
                                        <p:tgtEl>
                                          <p:spTgt spid="49"/>
                                        </p:tgtEl>
                                        <p:attrNameLst>
                                          <p:attrName>ppt_x</p:attrName>
                                        </p:attrNameLst>
                                      </p:cBhvr>
                                      <p:tavLst>
                                        <p:tav tm="0">
                                          <p:val>
                                            <p:strVal val="#ppt_x"/>
                                          </p:val>
                                        </p:tav>
                                        <p:tav tm="100000">
                                          <p:val>
                                            <p:strVal val="#ppt_x"/>
                                          </p:val>
                                        </p:tav>
                                      </p:tavLst>
                                    </p:anim>
                                    <p:anim calcmode="lin" valueType="num">
                                      <p:cBhvr additive="base">
                                        <p:cTn id="76" dur="500" fill="hold"/>
                                        <p:tgtEl>
                                          <p:spTgt spid="4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additive="base">
                                        <p:cTn id="79" dur="500" fill="hold"/>
                                        <p:tgtEl>
                                          <p:spTgt spid="52"/>
                                        </p:tgtEl>
                                        <p:attrNameLst>
                                          <p:attrName>ppt_x</p:attrName>
                                        </p:attrNameLst>
                                      </p:cBhvr>
                                      <p:tavLst>
                                        <p:tav tm="0">
                                          <p:val>
                                            <p:strVal val="#ppt_x"/>
                                          </p:val>
                                        </p:tav>
                                        <p:tav tm="100000">
                                          <p:val>
                                            <p:strVal val="#ppt_x"/>
                                          </p:val>
                                        </p:tav>
                                      </p:tavLst>
                                    </p:anim>
                                    <p:anim calcmode="lin" valueType="num">
                                      <p:cBhvr additive="base">
                                        <p:cTn id="8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9"/>
                                        </p:tgtEl>
                                        <p:attrNameLst>
                                          <p:attrName>style.visibility</p:attrName>
                                        </p:attrNameLst>
                                      </p:cBhvr>
                                      <p:to>
                                        <p:strVal val="visible"/>
                                      </p:to>
                                    </p:set>
                                    <p:anim calcmode="lin" valueType="num">
                                      <p:cBhvr additive="base">
                                        <p:cTn id="85" dur="500" fill="hold"/>
                                        <p:tgtEl>
                                          <p:spTgt spid="59"/>
                                        </p:tgtEl>
                                        <p:attrNameLst>
                                          <p:attrName>ppt_x</p:attrName>
                                        </p:attrNameLst>
                                      </p:cBhvr>
                                      <p:tavLst>
                                        <p:tav tm="0">
                                          <p:val>
                                            <p:strVal val="#ppt_x"/>
                                          </p:val>
                                        </p:tav>
                                        <p:tav tm="100000">
                                          <p:val>
                                            <p:strVal val="#ppt_x"/>
                                          </p:val>
                                        </p:tav>
                                      </p:tavLst>
                                    </p:anim>
                                    <p:anim calcmode="lin" valueType="num">
                                      <p:cBhvr additive="base">
                                        <p:cTn id="8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additive="base">
                                        <p:cTn id="95" dur="500" fill="hold"/>
                                        <p:tgtEl>
                                          <p:spTgt spid="55"/>
                                        </p:tgtEl>
                                        <p:attrNameLst>
                                          <p:attrName>ppt_x</p:attrName>
                                        </p:attrNameLst>
                                      </p:cBhvr>
                                      <p:tavLst>
                                        <p:tav tm="0">
                                          <p:val>
                                            <p:strVal val="#ppt_x"/>
                                          </p:val>
                                        </p:tav>
                                        <p:tav tm="100000">
                                          <p:val>
                                            <p:strVal val="#ppt_x"/>
                                          </p:val>
                                        </p:tav>
                                      </p:tavLst>
                                    </p:anim>
                                    <p:anim calcmode="lin" valueType="num">
                                      <p:cBhvr additive="base">
                                        <p:cTn id="9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73"/>
                                        </p:tgtEl>
                                        <p:attrNameLst>
                                          <p:attrName>style.visibility</p:attrName>
                                        </p:attrNameLst>
                                      </p:cBhvr>
                                      <p:to>
                                        <p:strVal val="visible"/>
                                      </p:to>
                                    </p:set>
                                    <p:anim calcmode="lin" valueType="num">
                                      <p:cBhvr additive="base">
                                        <p:cTn id="101" dur="500" fill="hold"/>
                                        <p:tgtEl>
                                          <p:spTgt spid="73"/>
                                        </p:tgtEl>
                                        <p:attrNameLst>
                                          <p:attrName>ppt_x</p:attrName>
                                        </p:attrNameLst>
                                      </p:cBhvr>
                                      <p:tavLst>
                                        <p:tav tm="0">
                                          <p:val>
                                            <p:strVal val="#ppt_x"/>
                                          </p:val>
                                        </p:tav>
                                        <p:tav tm="100000">
                                          <p:val>
                                            <p:strVal val="#ppt_x"/>
                                          </p:val>
                                        </p:tav>
                                      </p:tavLst>
                                    </p:anim>
                                    <p:anim calcmode="lin" valueType="num">
                                      <p:cBhvr additive="base">
                                        <p:cTn id="102" dur="500" fill="hold"/>
                                        <p:tgtEl>
                                          <p:spTgt spid="7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 calcmode="lin" valueType="num">
                                      <p:cBhvr additive="base">
                                        <p:cTn id="105" dur="500" fill="hold"/>
                                        <p:tgtEl>
                                          <p:spTgt spid="57"/>
                                        </p:tgtEl>
                                        <p:attrNameLst>
                                          <p:attrName>ppt_x</p:attrName>
                                        </p:attrNameLst>
                                      </p:cBhvr>
                                      <p:tavLst>
                                        <p:tav tm="0">
                                          <p:val>
                                            <p:strVal val="#ppt_x"/>
                                          </p:val>
                                        </p:tav>
                                        <p:tav tm="100000">
                                          <p:val>
                                            <p:strVal val="#ppt_x"/>
                                          </p:val>
                                        </p:tav>
                                      </p:tavLst>
                                    </p:anim>
                                    <p:anim calcmode="lin" valueType="num">
                                      <p:cBhvr additive="base">
                                        <p:cTn id="106" dur="500" fill="hold"/>
                                        <p:tgtEl>
                                          <p:spTgt spid="5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ppt_x"/>
                                          </p:val>
                                        </p:tav>
                                        <p:tav tm="100000">
                                          <p:val>
                                            <p:strVal val="#ppt_x"/>
                                          </p:val>
                                        </p:tav>
                                      </p:tavLst>
                                    </p:anim>
                                    <p:anim calcmode="lin" valueType="num">
                                      <p:cBhvr additive="base">
                                        <p:cTn id="110" dur="500" fill="hold"/>
                                        <p:tgtEl>
                                          <p:spTgt spid="74"/>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75"/>
                                        </p:tgtEl>
                                        <p:attrNameLst>
                                          <p:attrName>style.visibility</p:attrName>
                                        </p:attrNameLst>
                                      </p:cBhvr>
                                      <p:to>
                                        <p:strVal val="visible"/>
                                      </p:to>
                                    </p:set>
                                    <p:anim calcmode="lin" valueType="num">
                                      <p:cBhvr additive="base">
                                        <p:cTn id="113" dur="500" fill="hold"/>
                                        <p:tgtEl>
                                          <p:spTgt spid="75"/>
                                        </p:tgtEl>
                                        <p:attrNameLst>
                                          <p:attrName>ppt_x</p:attrName>
                                        </p:attrNameLst>
                                      </p:cBhvr>
                                      <p:tavLst>
                                        <p:tav tm="0">
                                          <p:val>
                                            <p:strVal val="#ppt_x"/>
                                          </p:val>
                                        </p:tav>
                                        <p:tav tm="100000">
                                          <p:val>
                                            <p:strVal val="#ppt_x"/>
                                          </p:val>
                                        </p:tav>
                                      </p:tavLst>
                                    </p:anim>
                                    <p:anim calcmode="lin" valueType="num">
                                      <p:cBhvr additive="base">
                                        <p:cTn id="1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37"/>
                                        </p:tgtEl>
                                        <p:attrNameLst>
                                          <p:attrName>style.visibility</p:attrName>
                                        </p:attrNameLst>
                                      </p:cBhvr>
                                      <p:to>
                                        <p:strVal val="visible"/>
                                      </p:to>
                                    </p:set>
                                    <p:anim calcmode="lin" valueType="num">
                                      <p:cBhvr additive="base">
                                        <p:cTn id="119" dur="500" fill="hold"/>
                                        <p:tgtEl>
                                          <p:spTgt spid="37"/>
                                        </p:tgtEl>
                                        <p:attrNameLst>
                                          <p:attrName>ppt_x</p:attrName>
                                        </p:attrNameLst>
                                      </p:cBhvr>
                                      <p:tavLst>
                                        <p:tav tm="0">
                                          <p:val>
                                            <p:strVal val="#ppt_x"/>
                                          </p:val>
                                        </p:tav>
                                        <p:tav tm="100000">
                                          <p:val>
                                            <p:strVal val="#ppt_x"/>
                                          </p:val>
                                        </p:tav>
                                      </p:tavLst>
                                    </p:anim>
                                    <p:anim calcmode="lin" valueType="num">
                                      <p:cBhvr additive="base">
                                        <p:cTn id="120" dur="500" fill="hold"/>
                                        <p:tgtEl>
                                          <p:spTgt spid="37"/>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ppt_x"/>
                                          </p:val>
                                        </p:tav>
                                        <p:tav tm="100000">
                                          <p:val>
                                            <p:strVal val="#ppt_x"/>
                                          </p:val>
                                        </p:tav>
                                      </p:tavLst>
                                    </p:anim>
                                    <p:anim calcmode="lin" valueType="num">
                                      <p:cBhvr additive="base">
                                        <p:cTn id="124" dur="500" fill="hold"/>
                                        <p:tgtEl>
                                          <p:spTgt spid="3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20"/>
                                        </p:tgtEl>
                                        <p:attrNameLst>
                                          <p:attrName>style.visibility</p:attrName>
                                        </p:attrNameLst>
                                      </p:cBhvr>
                                      <p:to>
                                        <p:strVal val="visible"/>
                                      </p:to>
                                    </p:set>
                                    <p:anim calcmode="lin" valueType="num">
                                      <p:cBhvr additive="base">
                                        <p:cTn id="131" dur="500" fill="hold"/>
                                        <p:tgtEl>
                                          <p:spTgt spid="20"/>
                                        </p:tgtEl>
                                        <p:attrNameLst>
                                          <p:attrName>ppt_x</p:attrName>
                                        </p:attrNameLst>
                                      </p:cBhvr>
                                      <p:tavLst>
                                        <p:tav tm="0">
                                          <p:val>
                                            <p:strVal val="#ppt_x"/>
                                          </p:val>
                                        </p:tav>
                                        <p:tav tm="100000">
                                          <p:val>
                                            <p:strVal val="#ppt_x"/>
                                          </p:val>
                                        </p:tav>
                                      </p:tavLst>
                                    </p:anim>
                                    <p:anim calcmode="lin" valueType="num">
                                      <p:cBhvr additive="base">
                                        <p:cTn id="1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8" fill="hold" grpId="0" nodeType="clickEffect">
                                  <p:stCondLst>
                                    <p:cond delay="0"/>
                                  </p:stCondLst>
                                  <p:childTnLst>
                                    <p:set>
                                      <p:cBhvr>
                                        <p:cTn id="136" dur="1" fill="hold">
                                          <p:stCondLst>
                                            <p:cond delay="0"/>
                                          </p:stCondLst>
                                        </p:cTn>
                                        <p:tgtEl>
                                          <p:spTgt spid="54"/>
                                        </p:tgtEl>
                                        <p:attrNameLst>
                                          <p:attrName>style.visibility</p:attrName>
                                        </p:attrNameLst>
                                      </p:cBhvr>
                                      <p:to>
                                        <p:strVal val="visible"/>
                                      </p:to>
                                    </p:set>
                                    <p:anim calcmode="lin" valueType="num">
                                      <p:cBhvr additive="base">
                                        <p:cTn id="137" dur="500" fill="hold"/>
                                        <p:tgtEl>
                                          <p:spTgt spid="54"/>
                                        </p:tgtEl>
                                        <p:attrNameLst>
                                          <p:attrName>ppt_x</p:attrName>
                                        </p:attrNameLst>
                                      </p:cBhvr>
                                      <p:tavLst>
                                        <p:tav tm="0">
                                          <p:val>
                                            <p:strVal val="0-#ppt_w/2"/>
                                          </p:val>
                                        </p:tav>
                                        <p:tav tm="100000">
                                          <p:val>
                                            <p:strVal val="#ppt_x"/>
                                          </p:val>
                                        </p:tav>
                                      </p:tavLst>
                                    </p:anim>
                                    <p:anim calcmode="lin" valueType="num">
                                      <p:cBhvr additive="base">
                                        <p:cTn id="138" dur="500" fill="hold"/>
                                        <p:tgtEl>
                                          <p:spTgt spid="54"/>
                                        </p:tgtEl>
                                        <p:attrNameLst>
                                          <p:attrName>ppt_y</p:attrName>
                                        </p:attrNameLst>
                                      </p:cBhvr>
                                      <p:tavLst>
                                        <p:tav tm="0">
                                          <p:val>
                                            <p:strVal val="#ppt_y"/>
                                          </p:val>
                                        </p:tav>
                                        <p:tav tm="100000">
                                          <p:val>
                                            <p:strVal val="#ppt_y"/>
                                          </p:val>
                                        </p:tav>
                                      </p:tavLst>
                                    </p:anim>
                                  </p:childTnLst>
                                </p:cTn>
                              </p:par>
                              <p:par>
                                <p:cTn id="139" presetID="2" presetClass="entr" presetSubtype="8"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additive="base">
                                        <p:cTn id="141" dur="500" fill="hold"/>
                                        <p:tgtEl>
                                          <p:spTgt spid="41"/>
                                        </p:tgtEl>
                                        <p:attrNameLst>
                                          <p:attrName>ppt_x</p:attrName>
                                        </p:attrNameLst>
                                      </p:cBhvr>
                                      <p:tavLst>
                                        <p:tav tm="0">
                                          <p:val>
                                            <p:strVal val="0-#ppt_w/2"/>
                                          </p:val>
                                        </p:tav>
                                        <p:tav tm="100000">
                                          <p:val>
                                            <p:strVal val="#ppt_x"/>
                                          </p:val>
                                        </p:tav>
                                      </p:tavLst>
                                    </p:anim>
                                    <p:anim calcmode="lin" valueType="num">
                                      <p:cBhvr additive="base">
                                        <p:cTn id="14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8" fill="hold" nodeType="clickEffect">
                                  <p:stCondLst>
                                    <p:cond delay="0"/>
                                  </p:stCondLst>
                                  <p:childTnLst>
                                    <p:set>
                                      <p:cBhvr>
                                        <p:cTn id="146" dur="1" fill="hold">
                                          <p:stCondLst>
                                            <p:cond delay="0"/>
                                          </p:stCondLst>
                                        </p:cTn>
                                        <p:tgtEl>
                                          <p:spTgt spid="8"/>
                                        </p:tgtEl>
                                        <p:attrNameLst>
                                          <p:attrName>style.visibility</p:attrName>
                                        </p:attrNameLst>
                                      </p:cBhvr>
                                      <p:to>
                                        <p:strVal val="visible"/>
                                      </p:to>
                                    </p:set>
                                    <p:anim calcmode="lin" valueType="num">
                                      <p:cBhvr additive="base">
                                        <p:cTn id="147" dur="500" fill="hold"/>
                                        <p:tgtEl>
                                          <p:spTgt spid="8"/>
                                        </p:tgtEl>
                                        <p:attrNameLst>
                                          <p:attrName>ppt_x</p:attrName>
                                        </p:attrNameLst>
                                      </p:cBhvr>
                                      <p:tavLst>
                                        <p:tav tm="0">
                                          <p:val>
                                            <p:strVal val="0-#ppt_w/2"/>
                                          </p:val>
                                        </p:tav>
                                        <p:tav tm="100000">
                                          <p:val>
                                            <p:strVal val="#ppt_x"/>
                                          </p:val>
                                        </p:tav>
                                      </p:tavLst>
                                    </p:anim>
                                    <p:anim calcmode="lin" valueType="num">
                                      <p:cBhvr additive="base">
                                        <p:cTn id="148" dur="500" fill="hold"/>
                                        <p:tgtEl>
                                          <p:spTgt spid="8"/>
                                        </p:tgtEl>
                                        <p:attrNameLst>
                                          <p:attrName>ppt_y</p:attrName>
                                        </p:attrNameLst>
                                      </p:cBhvr>
                                      <p:tavLst>
                                        <p:tav tm="0">
                                          <p:val>
                                            <p:strVal val="#ppt_y"/>
                                          </p:val>
                                        </p:tav>
                                        <p:tav tm="100000">
                                          <p:val>
                                            <p:strVal val="#ppt_y"/>
                                          </p:val>
                                        </p:tav>
                                      </p:tavLst>
                                    </p:anim>
                                  </p:childTnLst>
                                </p:cTn>
                              </p:par>
                              <p:par>
                                <p:cTn id="149" presetID="2" presetClass="entr" presetSubtype="8" fill="hold" nodeType="withEffect">
                                  <p:stCondLst>
                                    <p:cond delay="0"/>
                                  </p:stCondLst>
                                  <p:childTnLst>
                                    <p:set>
                                      <p:cBhvr>
                                        <p:cTn id="150" dur="1" fill="hold">
                                          <p:stCondLst>
                                            <p:cond delay="0"/>
                                          </p:stCondLst>
                                        </p:cTn>
                                        <p:tgtEl>
                                          <p:spTgt spid="23"/>
                                        </p:tgtEl>
                                        <p:attrNameLst>
                                          <p:attrName>style.visibility</p:attrName>
                                        </p:attrNameLst>
                                      </p:cBhvr>
                                      <p:to>
                                        <p:strVal val="visible"/>
                                      </p:to>
                                    </p:set>
                                    <p:anim calcmode="lin" valueType="num">
                                      <p:cBhvr additive="base">
                                        <p:cTn id="151" dur="500" fill="hold"/>
                                        <p:tgtEl>
                                          <p:spTgt spid="23"/>
                                        </p:tgtEl>
                                        <p:attrNameLst>
                                          <p:attrName>ppt_x</p:attrName>
                                        </p:attrNameLst>
                                      </p:cBhvr>
                                      <p:tavLst>
                                        <p:tav tm="0">
                                          <p:val>
                                            <p:strVal val="0-#ppt_w/2"/>
                                          </p:val>
                                        </p:tav>
                                        <p:tav tm="100000">
                                          <p:val>
                                            <p:strVal val="#ppt_x"/>
                                          </p:val>
                                        </p:tav>
                                      </p:tavLst>
                                    </p:anim>
                                    <p:anim calcmode="lin" valueType="num">
                                      <p:cBhvr additive="base">
                                        <p:cTn id="152" dur="500" fill="hold"/>
                                        <p:tgtEl>
                                          <p:spTgt spid="23"/>
                                        </p:tgtEl>
                                        <p:attrNameLst>
                                          <p:attrName>ppt_y</p:attrName>
                                        </p:attrNameLst>
                                      </p:cBhvr>
                                      <p:tavLst>
                                        <p:tav tm="0">
                                          <p:val>
                                            <p:strVal val="#ppt_y"/>
                                          </p:val>
                                        </p:tav>
                                        <p:tav tm="100000">
                                          <p:val>
                                            <p:strVal val="#ppt_y"/>
                                          </p:val>
                                        </p:tav>
                                      </p:tavLst>
                                    </p:anim>
                                  </p:childTnLst>
                                </p:cTn>
                              </p:par>
                              <p:par>
                                <p:cTn id="153" presetID="2" presetClass="entr" presetSubtype="8" fill="hold" grpId="0" nodeType="withEffect">
                                  <p:stCondLst>
                                    <p:cond delay="0"/>
                                  </p:stCondLst>
                                  <p:childTnLst>
                                    <p:set>
                                      <p:cBhvr>
                                        <p:cTn id="154" dur="1" fill="hold">
                                          <p:stCondLst>
                                            <p:cond delay="0"/>
                                          </p:stCondLst>
                                        </p:cTn>
                                        <p:tgtEl>
                                          <p:spTgt spid="22"/>
                                        </p:tgtEl>
                                        <p:attrNameLst>
                                          <p:attrName>style.visibility</p:attrName>
                                        </p:attrNameLst>
                                      </p:cBhvr>
                                      <p:to>
                                        <p:strVal val="visible"/>
                                      </p:to>
                                    </p:set>
                                    <p:anim calcmode="lin" valueType="num">
                                      <p:cBhvr additive="base">
                                        <p:cTn id="155" dur="500" fill="hold"/>
                                        <p:tgtEl>
                                          <p:spTgt spid="22"/>
                                        </p:tgtEl>
                                        <p:attrNameLst>
                                          <p:attrName>ppt_x</p:attrName>
                                        </p:attrNameLst>
                                      </p:cBhvr>
                                      <p:tavLst>
                                        <p:tav tm="0">
                                          <p:val>
                                            <p:strVal val="0-#ppt_w/2"/>
                                          </p:val>
                                        </p:tav>
                                        <p:tav tm="100000">
                                          <p:val>
                                            <p:strVal val="#ppt_x"/>
                                          </p:val>
                                        </p:tav>
                                      </p:tavLst>
                                    </p:anim>
                                    <p:anim calcmode="lin" valueType="num">
                                      <p:cBhvr additive="base">
                                        <p:cTn id="156" dur="500" fill="hold"/>
                                        <p:tgtEl>
                                          <p:spTgt spid="22"/>
                                        </p:tgtEl>
                                        <p:attrNameLst>
                                          <p:attrName>ppt_y</p:attrName>
                                        </p:attrNameLst>
                                      </p:cBhvr>
                                      <p:tavLst>
                                        <p:tav tm="0">
                                          <p:val>
                                            <p:strVal val="#ppt_y"/>
                                          </p:val>
                                        </p:tav>
                                        <p:tav tm="100000">
                                          <p:val>
                                            <p:strVal val="#ppt_y"/>
                                          </p:val>
                                        </p:tav>
                                      </p:tavLst>
                                    </p:anim>
                                  </p:childTnLst>
                                </p:cTn>
                              </p:par>
                              <p:par>
                                <p:cTn id="157" presetID="2" presetClass="entr" presetSubtype="8" fill="hold" grpId="0" nodeType="withEffect">
                                  <p:stCondLst>
                                    <p:cond delay="0"/>
                                  </p:stCondLst>
                                  <p:childTnLst>
                                    <p:set>
                                      <p:cBhvr>
                                        <p:cTn id="158" dur="1" fill="hold">
                                          <p:stCondLst>
                                            <p:cond delay="0"/>
                                          </p:stCondLst>
                                        </p:cTn>
                                        <p:tgtEl>
                                          <p:spTgt spid="15"/>
                                        </p:tgtEl>
                                        <p:attrNameLst>
                                          <p:attrName>style.visibility</p:attrName>
                                        </p:attrNameLst>
                                      </p:cBhvr>
                                      <p:to>
                                        <p:strVal val="visible"/>
                                      </p:to>
                                    </p:set>
                                    <p:anim calcmode="lin" valueType="num">
                                      <p:cBhvr additive="base">
                                        <p:cTn id="159" dur="500" fill="hold"/>
                                        <p:tgtEl>
                                          <p:spTgt spid="15"/>
                                        </p:tgtEl>
                                        <p:attrNameLst>
                                          <p:attrName>ppt_x</p:attrName>
                                        </p:attrNameLst>
                                      </p:cBhvr>
                                      <p:tavLst>
                                        <p:tav tm="0">
                                          <p:val>
                                            <p:strVal val="0-#ppt_w/2"/>
                                          </p:val>
                                        </p:tav>
                                        <p:tav tm="100000">
                                          <p:val>
                                            <p:strVal val="#ppt_x"/>
                                          </p:val>
                                        </p:tav>
                                      </p:tavLst>
                                    </p:anim>
                                    <p:anim calcmode="lin" valueType="num">
                                      <p:cBhvr additive="base">
                                        <p:cTn id="160" dur="500" fill="hold"/>
                                        <p:tgtEl>
                                          <p:spTgt spid="15"/>
                                        </p:tgtEl>
                                        <p:attrNameLst>
                                          <p:attrName>ppt_y</p:attrName>
                                        </p:attrNameLst>
                                      </p:cBhvr>
                                      <p:tavLst>
                                        <p:tav tm="0">
                                          <p:val>
                                            <p:strVal val="#ppt_y"/>
                                          </p:val>
                                        </p:tav>
                                        <p:tav tm="100000">
                                          <p:val>
                                            <p:strVal val="#ppt_y"/>
                                          </p:val>
                                        </p:tav>
                                      </p:tavLst>
                                    </p:anim>
                                  </p:childTnLst>
                                </p:cTn>
                              </p:par>
                              <p:par>
                                <p:cTn id="161" presetID="2" presetClass="entr" presetSubtype="8" fill="hold" nodeType="withEffect">
                                  <p:stCondLst>
                                    <p:cond delay="0"/>
                                  </p:stCondLst>
                                  <p:childTnLst>
                                    <p:set>
                                      <p:cBhvr>
                                        <p:cTn id="162" dur="1" fill="hold">
                                          <p:stCondLst>
                                            <p:cond delay="0"/>
                                          </p:stCondLst>
                                        </p:cTn>
                                        <p:tgtEl>
                                          <p:spTgt spid="17"/>
                                        </p:tgtEl>
                                        <p:attrNameLst>
                                          <p:attrName>style.visibility</p:attrName>
                                        </p:attrNameLst>
                                      </p:cBhvr>
                                      <p:to>
                                        <p:strVal val="visible"/>
                                      </p:to>
                                    </p:set>
                                    <p:anim calcmode="lin" valueType="num">
                                      <p:cBhvr additive="base">
                                        <p:cTn id="163" dur="500" fill="hold"/>
                                        <p:tgtEl>
                                          <p:spTgt spid="17"/>
                                        </p:tgtEl>
                                        <p:attrNameLst>
                                          <p:attrName>ppt_x</p:attrName>
                                        </p:attrNameLst>
                                      </p:cBhvr>
                                      <p:tavLst>
                                        <p:tav tm="0">
                                          <p:val>
                                            <p:strVal val="0-#ppt_w/2"/>
                                          </p:val>
                                        </p:tav>
                                        <p:tav tm="100000">
                                          <p:val>
                                            <p:strVal val="#ppt_x"/>
                                          </p:val>
                                        </p:tav>
                                      </p:tavLst>
                                    </p:anim>
                                    <p:anim calcmode="lin" valueType="num">
                                      <p:cBhvr additive="base">
                                        <p:cTn id="16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7" grpId="0" animBg="1"/>
      <p:bldP spid="29" grpId="0" animBg="1"/>
      <p:bldP spid="30" grpId="0" animBg="1"/>
      <p:bldP spid="32" grpId="0" animBg="1"/>
      <p:bldP spid="35" grpId="0" animBg="1"/>
      <p:bldP spid="36" grpId="0"/>
      <p:bldP spid="43" grpId="0"/>
      <p:bldP spid="44" grpId="0" animBg="1"/>
      <p:bldP spid="45" grpId="0" animBg="1"/>
      <p:bldP spid="47" grpId="0" animBg="1"/>
      <p:bldP spid="49" grpId="0" animBg="1"/>
      <p:bldP spid="50" grpId="0" animBg="1"/>
      <p:bldP spid="51" grpId="0" animBg="1"/>
      <p:bldP spid="52" grpId="0" animBg="1"/>
      <p:bldP spid="53" grpId="0" animBg="1"/>
      <p:bldP spid="54" grpId="0" animBg="1"/>
      <p:bldP spid="41" grpId="0" animBg="1"/>
      <p:bldP spid="58" grpId="0" animBg="1"/>
      <p:bldP spid="60" grpId="0" animBg="1"/>
      <p:bldP spid="72" grpId="0" animBg="1"/>
      <p:bldP spid="73" grpId="0" animBg="1"/>
      <p:bldP spid="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228600" y="228600"/>
            <a:ext cx="1828800" cy="1143000"/>
          </a:xfrm>
        </p:spPr>
        <p:txBody>
          <a:bodyPr>
            <a:normAutofit/>
          </a:bodyPr>
          <a:lstStyle/>
          <a:p>
            <a:pPr algn="r"/>
            <a:r>
              <a:rPr lang="en-US" sz="3200" dirty="0" smtClean="0">
                <a:solidFill>
                  <a:schemeClr val="accent1"/>
                </a:solidFill>
              </a:rPr>
              <a:t>“Western            Wedge”</a:t>
            </a:r>
            <a:endParaRPr lang="en-US" sz="3200" dirty="0">
              <a:solidFill>
                <a:schemeClr val="accent1"/>
              </a:solidFill>
            </a:endParaRPr>
          </a:p>
        </p:txBody>
      </p:sp>
      <p:pic>
        <p:nvPicPr>
          <p:cNvPr id="9" name="Picture 8" descr="C photo.jpg"/>
          <p:cNvPicPr>
            <a:picLocks noChangeAspect="1"/>
          </p:cNvPicPr>
          <p:nvPr/>
        </p:nvPicPr>
        <p:blipFill>
          <a:blip r:embed="rId3" cstate="print"/>
          <a:stretch>
            <a:fillRect/>
          </a:stretch>
        </p:blipFill>
        <p:spPr>
          <a:xfrm>
            <a:off x="228600" y="3581400"/>
            <a:ext cx="8915400" cy="1744185"/>
          </a:xfrm>
          <a:prstGeom prst="rect">
            <a:avLst/>
          </a:prstGeom>
        </p:spPr>
      </p:pic>
      <p:pic>
        <p:nvPicPr>
          <p:cNvPr id="11" name="Picture 10" descr="All lines 1200 grey.JPG"/>
          <p:cNvPicPr>
            <a:picLocks noChangeAspect="1"/>
          </p:cNvPicPr>
          <p:nvPr/>
        </p:nvPicPr>
        <p:blipFill>
          <a:blip r:embed="rId4" cstate="print"/>
          <a:srcRect l="4843" t="42189" r="93654" b="40886"/>
          <a:stretch>
            <a:fillRect/>
          </a:stretch>
        </p:blipFill>
        <p:spPr>
          <a:xfrm>
            <a:off x="228600" y="4114800"/>
            <a:ext cx="152400" cy="1338638"/>
          </a:xfrm>
          <a:prstGeom prst="rect">
            <a:avLst/>
          </a:prstGeom>
        </p:spPr>
      </p:pic>
      <p:pic>
        <p:nvPicPr>
          <p:cNvPr id="12" name="Picture 11" descr="All Lines 600 grey.JPG"/>
          <p:cNvPicPr>
            <a:picLocks noChangeAspect="1"/>
          </p:cNvPicPr>
          <p:nvPr/>
        </p:nvPicPr>
        <p:blipFill>
          <a:blip r:embed="rId5" cstate="print"/>
          <a:srcRect l="70833" t="64928" r="24167" b="31627"/>
          <a:stretch>
            <a:fillRect/>
          </a:stretch>
        </p:blipFill>
        <p:spPr>
          <a:xfrm>
            <a:off x="7924800" y="5029200"/>
            <a:ext cx="457200" cy="228600"/>
          </a:xfrm>
          <a:prstGeom prst="rect">
            <a:avLst/>
          </a:prstGeom>
        </p:spPr>
      </p:pic>
      <p:pic>
        <p:nvPicPr>
          <p:cNvPr id="14" name="Content Placeholder 3" descr="Figure !.JPG"/>
          <p:cNvPicPr>
            <a:picLocks noChangeAspect="1"/>
          </p:cNvPicPr>
          <p:nvPr/>
        </p:nvPicPr>
        <p:blipFill>
          <a:blip r:embed="rId6" cstate="print"/>
          <a:srcRect l="3333" t="4417" r="1667" b="1732"/>
          <a:stretch>
            <a:fillRect/>
          </a:stretch>
        </p:blipFill>
        <p:spPr>
          <a:xfrm>
            <a:off x="4191000" y="0"/>
            <a:ext cx="4953000" cy="3693026"/>
          </a:xfrm>
          <a:prstGeom prst="rect">
            <a:avLst/>
          </a:prstGeom>
        </p:spPr>
      </p:pic>
      <p:pic>
        <p:nvPicPr>
          <p:cNvPr id="13" name="Picture 12" descr="All lines 1200 grey.JPG"/>
          <p:cNvPicPr>
            <a:picLocks noChangeAspect="1"/>
          </p:cNvPicPr>
          <p:nvPr/>
        </p:nvPicPr>
        <p:blipFill>
          <a:blip r:embed="rId7" cstate="print"/>
          <a:srcRect l="6091" t="79944" r="9645" b="3131"/>
          <a:stretch>
            <a:fillRect/>
          </a:stretch>
        </p:blipFill>
        <p:spPr>
          <a:xfrm>
            <a:off x="0" y="5181600"/>
            <a:ext cx="8915400" cy="1396388"/>
          </a:xfrm>
          <a:prstGeom prst="rect">
            <a:avLst/>
          </a:prstGeom>
        </p:spPr>
      </p:pic>
      <p:cxnSp>
        <p:nvCxnSpPr>
          <p:cNvPr id="33" name="Straight Arrow Connector 32"/>
          <p:cNvCxnSpPr/>
          <p:nvPr/>
        </p:nvCxnSpPr>
        <p:spPr>
          <a:xfrm>
            <a:off x="6705600" y="3733800"/>
            <a:ext cx="1905000" cy="0"/>
          </a:xfrm>
          <a:prstGeom prst="straightConnector1">
            <a:avLst/>
          </a:prstGeom>
          <a:ln w="603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descr="All Lines 600 grey.JPG"/>
          <p:cNvPicPr>
            <a:picLocks noChangeAspect="1"/>
          </p:cNvPicPr>
          <p:nvPr/>
        </p:nvPicPr>
        <p:blipFill>
          <a:blip r:embed="rId5" cstate="print"/>
          <a:srcRect l="70833" t="64928" r="24167" b="31627"/>
          <a:stretch>
            <a:fillRect/>
          </a:stretch>
        </p:blipFill>
        <p:spPr>
          <a:xfrm>
            <a:off x="8077200" y="6324600"/>
            <a:ext cx="457200" cy="228600"/>
          </a:xfrm>
          <a:prstGeom prst="rect">
            <a:avLst/>
          </a:prstGeom>
        </p:spPr>
      </p:pic>
      <p:sp>
        <p:nvSpPr>
          <p:cNvPr id="27" name="Freeform 26"/>
          <p:cNvSpPr/>
          <p:nvPr/>
        </p:nvSpPr>
        <p:spPr>
          <a:xfrm>
            <a:off x="5715000" y="2514600"/>
            <a:ext cx="1401762" cy="88106"/>
          </a:xfrm>
          <a:custGeom>
            <a:avLst/>
            <a:gdLst>
              <a:gd name="connsiteX0" fmla="*/ 1401762 w 1401762"/>
              <a:gd name="connsiteY0" fmla="*/ 97631 h 97631"/>
              <a:gd name="connsiteX1" fmla="*/ 1292225 w 1401762"/>
              <a:gd name="connsiteY1" fmla="*/ 83344 h 97631"/>
              <a:gd name="connsiteX2" fmla="*/ 1220787 w 1401762"/>
              <a:gd name="connsiteY2" fmla="*/ 78581 h 97631"/>
              <a:gd name="connsiteX3" fmla="*/ 1154112 w 1401762"/>
              <a:gd name="connsiteY3" fmla="*/ 78581 h 97631"/>
              <a:gd name="connsiteX4" fmla="*/ 1096962 w 1401762"/>
              <a:gd name="connsiteY4" fmla="*/ 69056 h 97631"/>
              <a:gd name="connsiteX5" fmla="*/ 1020762 w 1401762"/>
              <a:gd name="connsiteY5" fmla="*/ 64294 h 97631"/>
              <a:gd name="connsiteX6" fmla="*/ 958850 w 1401762"/>
              <a:gd name="connsiteY6" fmla="*/ 59531 h 97631"/>
              <a:gd name="connsiteX7" fmla="*/ 887412 w 1401762"/>
              <a:gd name="connsiteY7" fmla="*/ 54769 h 97631"/>
              <a:gd name="connsiteX8" fmla="*/ 806450 w 1401762"/>
              <a:gd name="connsiteY8" fmla="*/ 59531 h 97631"/>
              <a:gd name="connsiteX9" fmla="*/ 735012 w 1401762"/>
              <a:gd name="connsiteY9" fmla="*/ 64294 h 97631"/>
              <a:gd name="connsiteX10" fmla="*/ 673100 w 1401762"/>
              <a:gd name="connsiteY10" fmla="*/ 64294 h 97631"/>
              <a:gd name="connsiteX11" fmla="*/ 577850 w 1401762"/>
              <a:gd name="connsiteY11" fmla="*/ 69056 h 97631"/>
              <a:gd name="connsiteX12" fmla="*/ 492125 w 1401762"/>
              <a:gd name="connsiteY12" fmla="*/ 64294 h 97631"/>
              <a:gd name="connsiteX13" fmla="*/ 392112 w 1401762"/>
              <a:gd name="connsiteY13" fmla="*/ 59531 h 97631"/>
              <a:gd name="connsiteX14" fmla="*/ 306387 w 1401762"/>
              <a:gd name="connsiteY14" fmla="*/ 40481 h 97631"/>
              <a:gd name="connsiteX15" fmla="*/ 234950 w 1401762"/>
              <a:gd name="connsiteY15" fmla="*/ 40481 h 97631"/>
              <a:gd name="connsiteX16" fmla="*/ 158750 w 1401762"/>
              <a:gd name="connsiteY16" fmla="*/ 26194 h 97631"/>
              <a:gd name="connsiteX17" fmla="*/ 96837 w 1401762"/>
              <a:gd name="connsiteY17" fmla="*/ 21431 h 97631"/>
              <a:gd name="connsiteX18" fmla="*/ 39687 w 1401762"/>
              <a:gd name="connsiteY18" fmla="*/ 16669 h 97631"/>
              <a:gd name="connsiteX19" fmla="*/ 6350 w 1401762"/>
              <a:gd name="connsiteY19" fmla="*/ 2381 h 97631"/>
              <a:gd name="connsiteX20" fmla="*/ 1587 w 1401762"/>
              <a:gd name="connsiteY20" fmla="*/ 2381 h 97631"/>
              <a:gd name="connsiteX21" fmla="*/ 1587 w 1401762"/>
              <a:gd name="connsiteY21" fmla="*/ 2381 h 97631"/>
              <a:gd name="connsiteX22" fmla="*/ 1587 w 1401762"/>
              <a:gd name="connsiteY22" fmla="*/ 2381 h 97631"/>
              <a:gd name="connsiteX23" fmla="*/ 1587 w 1401762"/>
              <a:gd name="connsiteY23" fmla="*/ 7144 h 97631"/>
              <a:gd name="connsiteX24" fmla="*/ 1587 w 1401762"/>
              <a:gd name="connsiteY24" fmla="*/ 7144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1762" h="97631">
                <a:moveTo>
                  <a:pt x="1401762" y="97631"/>
                </a:moveTo>
                <a:lnTo>
                  <a:pt x="1292225" y="83344"/>
                </a:lnTo>
                <a:cubicBezTo>
                  <a:pt x="1262062" y="80169"/>
                  <a:pt x="1243806" y="79375"/>
                  <a:pt x="1220787" y="78581"/>
                </a:cubicBezTo>
                <a:cubicBezTo>
                  <a:pt x="1197768" y="77787"/>
                  <a:pt x="1174749" y="80168"/>
                  <a:pt x="1154112" y="78581"/>
                </a:cubicBezTo>
                <a:cubicBezTo>
                  <a:pt x="1133475" y="76994"/>
                  <a:pt x="1119187" y="71437"/>
                  <a:pt x="1096962" y="69056"/>
                </a:cubicBezTo>
                <a:cubicBezTo>
                  <a:pt x="1074737" y="66675"/>
                  <a:pt x="1020762" y="64294"/>
                  <a:pt x="1020762" y="64294"/>
                </a:cubicBezTo>
                <a:lnTo>
                  <a:pt x="958850" y="59531"/>
                </a:lnTo>
                <a:cubicBezTo>
                  <a:pt x="936625" y="57944"/>
                  <a:pt x="912812" y="54769"/>
                  <a:pt x="887412" y="54769"/>
                </a:cubicBezTo>
                <a:cubicBezTo>
                  <a:pt x="862012" y="54769"/>
                  <a:pt x="806450" y="59531"/>
                  <a:pt x="806450" y="59531"/>
                </a:cubicBezTo>
                <a:cubicBezTo>
                  <a:pt x="781050" y="61119"/>
                  <a:pt x="757237" y="63500"/>
                  <a:pt x="735012" y="64294"/>
                </a:cubicBezTo>
                <a:cubicBezTo>
                  <a:pt x="712787" y="65088"/>
                  <a:pt x="699294" y="63500"/>
                  <a:pt x="673100" y="64294"/>
                </a:cubicBezTo>
                <a:cubicBezTo>
                  <a:pt x="646906" y="65088"/>
                  <a:pt x="608012" y="69056"/>
                  <a:pt x="577850" y="69056"/>
                </a:cubicBezTo>
                <a:cubicBezTo>
                  <a:pt x="547688" y="69056"/>
                  <a:pt x="492125" y="64294"/>
                  <a:pt x="492125" y="64294"/>
                </a:cubicBezTo>
                <a:cubicBezTo>
                  <a:pt x="461169" y="62707"/>
                  <a:pt x="423068" y="63500"/>
                  <a:pt x="392112" y="59531"/>
                </a:cubicBezTo>
                <a:cubicBezTo>
                  <a:pt x="361156" y="55562"/>
                  <a:pt x="332581" y="43656"/>
                  <a:pt x="306387" y="40481"/>
                </a:cubicBezTo>
                <a:cubicBezTo>
                  <a:pt x="280193" y="37306"/>
                  <a:pt x="259556" y="42862"/>
                  <a:pt x="234950" y="40481"/>
                </a:cubicBezTo>
                <a:cubicBezTo>
                  <a:pt x="210344" y="38100"/>
                  <a:pt x="181769" y="29369"/>
                  <a:pt x="158750" y="26194"/>
                </a:cubicBezTo>
                <a:cubicBezTo>
                  <a:pt x="135731" y="23019"/>
                  <a:pt x="96837" y="21431"/>
                  <a:pt x="96837" y="21431"/>
                </a:cubicBezTo>
                <a:cubicBezTo>
                  <a:pt x="76993" y="19844"/>
                  <a:pt x="54768" y="19844"/>
                  <a:pt x="39687" y="16669"/>
                </a:cubicBezTo>
                <a:cubicBezTo>
                  <a:pt x="24606" y="13494"/>
                  <a:pt x="12700" y="4762"/>
                  <a:pt x="6350" y="2381"/>
                </a:cubicBezTo>
                <a:cubicBezTo>
                  <a:pt x="0" y="0"/>
                  <a:pt x="1587" y="2381"/>
                  <a:pt x="1587" y="2381"/>
                </a:cubicBezTo>
                <a:lnTo>
                  <a:pt x="1587" y="2381"/>
                </a:lnTo>
                <a:lnTo>
                  <a:pt x="1587" y="2381"/>
                </a:lnTo>
                <a:lnTo>
                  <a:pt x="1587" y="7144"/>
                </a:lnTo>
                <a:lnTo>
                  <a:pt x="1587" y="7144"/>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019800" y="1828800"/>
            <a:ext cx="71438" cy="566737"/>
          </a:xfrm>
          <a:custGeom>
            <a:avLst/>
            <a:gdLst>
              <a:gd name="connsiteX0" fmla="*/ 0 w 71438"/>
              <a:gd name="connsiteY0" fmla="*/ 0 h 566737"/>
              <a:gd name="connsiteX1" fmla="*/ 14288 w 71438"/>
              <a:gd name="connsiteY1" fmla="*/ 52387 h 566737"/>
              <a:gd name="connsiteX2" fmla="*/ 28575 w 71438"/>
              <a:gd name="connsiteY2" fmla="*/ 104775 h 566737"/>
              <a:gd name="connsiteX3" fmla="*/ 28575 w 71438"/>
              <a:gd name="connsiteY3" fmla="*/ 128587 h 566737"/>
              <a:gd name="connsiteX4" fmla="*/ 38100 w 71438"/>
              <a:gd name="connsiteY4" fmla="*/ 166687 h 566737"/>
              <a:gd name="connsiteX5" fmla="*/ 47625 w 71438"/>
              <a:gd name="connsiteY5" fmla="*/ 214312 h 566737"/>
              <a:gd name="connsiteX6" fmla="*/ 52388 w 71438"/>
              <a:gd name="connsiteY6" fmla="*/ 252412 h 566737"/>
              <a:gd name="connsiteX7" fmla="*/ 57150 w 71438"/>
              <a:gd name="connsiteY7" fmla="*/ 295275 h 566737"/>
              <a:gd name="connsiteX8" fmla="*/ 57150 w 71438"/>
              <a:gd name="connsiteY8" fmla="*/ 323850 h 566737"/>
              <a:gd name="connsiteX9" fmla="*/ 61913 w 71438"/>
              <a:gd name="connsiteY9" fmla="*/ 361950 h 566737"/>
              <a:gd name="connsiteX10" fmla="*/ 61913 w 71438"/>
              <a:gd name="connsiteY10" fmla="*/ 395287 h 566737"/>
              <a:gd name="connsiteX11" fmla="*/ 66675 w 71438"/>
              <a:gd name="connsiteY11" fmla="*/ 438150 h 566737"/>
              <a:gd name="connsiteX12" fmla="*/ 66675 w 71438"/>
              <a:gd name="connsiteY12" fmla="*/ 466725 h 566737"/>
              <a:gd name="connsiteX13" fmla="*/ 66675 w 71438"/>
              <a:gd name="connsiteY13" fmla="*/ 500062 h 566737"/>
              <a:gd name="connsiteX14" fmla="*/ 66675 w 71438"/>
              <a:gd name="connsiteY14" fmla="*/ 523875 h 566737"/>
              <a:gd name="connsiteX15" fmla="*/ 66675 w 71438"/>
              <a:gd name="connsiteY15" fmla="*/ 552450 h 566737"/>
              <a:gd name="connsiteX16" fmla="*/ 71438 w 71438"/>
              <a:gd name="connsiteY16" fmla="*/ 566737 h 566737"/>
              <a:gd name="connsiteX17" fmla="*/ 71438 w 71438"/>
              <a:gd name="connsiteY17" fmla="*/ 566737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438" h="566737">
                <a:moveTo>
                  <a:pt x="0" y="0"/>
                </a:moveTo>
                <a:lnTo>
                  <a:pt x="14288" y="52387"/>
                </a:lnTo>
                <a:cubicBezTo>
                  <a:pt x="19051" y="69850"/>
                  <a:pt x="26194" y="92075"/>
                  <a:pt x="28575" y="104775"/>
                </a:cubicBezTo>
                <a:cubicBezTo>
                  <a:pt x="30956" y="117475"/>
                  <a:pt x="26988" y="118268"/>
                  <a:pt x="28575" y="128587"/>
                </a:cubicBezTo>
                <a:cubicBezTo>
                  <a:pt x="30163" y="138906"/>
                  <a:pt x="34925" y="152400"/>
                  <a:pt x="38100" y="166687"/>
                </a:cubicBezTo>
                <a:cubicBezTo>
                  <a:pt x="41275" y="180974"/>
                  <a:pt x="45244" y="200025"/>
                  <a:pt x="47625" y="214312"/>
                </a:cubicBezTo>
                <a:cubicBezTo>
                  <a:pt x="50006" y="228599"/>
                  <a:pt x="50801" y="238918"/>
                  <a:pt x="52388" y="252412"/>
                </a:cubicBezTo>
                <a:cubicBezTo>
                  <a:pt x="53975" y="265906"/>
                  <a:pt x="56356" y="283369"/>
                  <a:pt x="57150" y="295275"/>
                </a:cubicBezTo>
                <a:cubicBezTo>
                  <a:pt x="57944" y="307181"/>
                  <a:pt x="56356" y="312738"/>
                  <a:pt x="57150" y="323850"/>
                </a:cubicBezTo>
                <a:cubicBezTo>
                  <a:pt x="57944" y="334962"/>
                  <a:pt x="61119" y="350044"/>
                  <a:pt x="61913" y="361950"/>
                </a:cubicBezTo>
                <a:cubicBezTo>
                  <a:pt x="62707" y="373856"/>
                  <a:pt x="61119" y="382587"/>
                  <a:pt x="61913" y="395287"/>
                </a:cubicBezTo>
                <a:cubicBezTo>
                  <a:pt x="62707" y="407987"/>
                  <a:pt x="65881" y="426244"/>
                  <a:pt x="66675" y="438150"/>
                </a:cubicBezTo>
                <a:cubicBezTo>
                  <a:pt x="67469" y="450056"/>
                  <a:pt x="66675" y="466725"/>
                  <a:pt x="66675" y="466725"/>
                </a:cubicBezTo>
                <a:lnTo>
                  <a:pt x="66675" y="500062"/>
                </a:lnTo>
                <a:lnTo>
                  <a:pt x="66675" y="523875"/>
                </a:lnTo>
                <a:cubicBezTo>
                  <a:pt x="66675" y="532606"/>
                  <a:pt x="65881" y="545306"/>
                  <a:pt x="66675" y="552450"/>
                </a:cubicBezTo>
                <a:cubicBezTo>
                  <a:pt x="67469" y="559594"/>
                  <a:pt x="71438" y="566737"/>
                  <a:pt x="71438" y="566737"/>
                </a:cubicBezTo>
                <a:lnTo>
                  <a:pt x="71438" y="566737"/>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096000" y="2514600"/>
            <a:ext cx="148431" cy="671512"/>
          </a:xfrm>
          <a:custGeom>
            <a:avLst/>
            <a:gdLst>
              <a:gd name="connsiteX0" fmla="*/ 0 w 148431"/>
              <a:gd name="connsiteY0" fmla="*/ 0 h 671512"/>
              <a:gd name="connsiteX1" fmla="*/ 19050 w 148431"/>
              <a:gd name="connsiteY1" fmla="*/ 80962 h 671512"/>
              <a:gd name="connsiteX2" fmla="*/ 28575 w 148431"/>
              <a:gd name="connsiteY2" fmla="*/ 119062 h 671512"/>
              <a:gd name="connsiteX3" fmla="*/ 28575 w 148431"/>
              <a:gd name="connsiteY3" fmla="*/ 152400 h 671512"/>
              <a:gd name="connsiteX4" fmla="*/ 33337 w 148431"/>
              <a:gd name="connsiteY4" fmla="*/ 176212 h 671512"/>
              <a:gd name="connsiteX5" fmla="*/ 38100 w 148431"/>
              <a:gd name="connsiteY5" fmla="*/ 219075 h 671512"/>
              <a:gd name="connsiteX6" fmla="*/ 47625 w 148431"/>
              <a:gd name="connsiteY6" fmla="*/ 247650 h 671512"/>
              <a:gd name="connsiteX7" fmla="*/ 52387 w 148431"/>
              <a:gd name="connsiteY7" fmla="*/ 276225 h 671512"/>
              <a:gd name="connsiteX8" fmla="*/ 66675 w 148431"/>
              <a:gd name="connsiteY8" fmla="*/ 319087 h 671512"/>
              <a:gd name="connsiteX9" fmla="*/ 71437 w 148431"/>
              <a:gd name="connsiteY9" fmla="*/ 352425 h 671512"/>
              <a:gd name="connsiteX10" fmla="*/ 76200 w 148431"/>
              <a:gd name="connsiteY10" fmla="*/ 385762 h 671512"/>
              <a:gd name="connsiteX11" fmla="*/ 90487 w 148431"/>
              <a:gd name="connsiteY11" fmla="*/ 433387 h 671512"/>
              <a:gd name="connsiteX12" fmla="*/ 100012 w 148431"/>
              <a:gd name="connsiteY12" fmla="*/ 495300 h 671512"/>
              <a:gd name="connsiteX13" fmla="*/ 104775 w 148431"/>
              <a:gd name="connsiteY13" fmla="*/ 514350 h 671512"/>
              <a:gd name="connsiteX14" fmla="*/ 119062 w 148431"/>
              <a:gd name="connsiteY14" fmla="*/ 561975 h 671512"/>
              <a:gd name="connsiteX15" fmla="*/ 133350 w 148431"/>
              <a:gd name="connsiteY15" fmla="*/ 590550 h 671512"/>
              <a:gd name="connsiteX16" fmla="*/ 138112 w 148431"/>
              <a:gd name="connsiteY16" fmla="*/ 609600 h 671512"/>
              <a:gd name="connsiteX17" fmla="*/ 147637 w 148431"/>
              <a:gd name="connsiteY17" fmla="*/ 633412 h 671512"/>
              <a:gd name="connsiteX18" fmla="*/ 142875 w 148431"/>
              <a:gd name="connsiteY18" fmla="*/ 652462 h 671512"/>
              <a:gd name="connsiteX19" fmla="*/ 142875 w 148431"/>
              <a:gd name="connsiteY19" fmla="*/ 671512 h 671512"/>
              <a:gd name="connsiteX20" fmla="*/ 142875 w 148431"/>
              <a:gd name="connsiteY20"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431" h="671512">
                <a:moveTo>
                  <a:pt x="0" y="0"/>
                </a:moveTo>
                <a:cubicBezTo>
                  <a:pt x="7144" y="30559"/>
                  <a:pt x="14288" y="61118"/>
                  <a:pt x="19050" y="80962"/>
                </a:cubicBezTo>
                <a:cubicBezTo>
                  <a:pt x="23812" y="100806"/>
                  <a:pt x="26988" y="107156"/>
                  <a:pt x="28575" y="119062"/>
                </a:cubicBezTo>
                <a:cubicBezTo>
                  <a:pt x="30162" y="130968"/>
                  <a:pt x="27781" y="142875"/>
                  <a:pt x="28575" y="152400"/>
                </a:cubicBezTo>
                <a:cubicBezTo>
                  <a:pt x="29369" y="161925"/>
                  <a:pt x="31750" y="165100"/>
                  <a:pt x="33337" y="176212"/>
                </a:cubicBezTo>
                <a:cubicBezTo>
                  <a:pt x="34924" y="187324"/>
                  <a:pt x="35719" y="207169"/>
                  <a:pt x="38100" y="219075"/>
                </a:cubicBezTo>
                <a:cubicBezTo>
                  <a:pt x="40481" y="230981"/>
                  <a:pt x="45244" y="238125"/>
                  <a:pt x="47625" y="247650"/>
                </a:cubicBezTo>
                <a:cubicBezTo>
                  <a:pt x="50006" y="257175"/>
                  <a:pt x="49212" y="264319"/>
                  <a:pt x="52387" y="276225"/>
                </a:cubicBezTo>
                <a:cubicBezTo>
                  <a:pt x="55562" y="288131"/>
                  <a:pt x="63500" y="306387"/>
                  <a:pt x="66675" y="319087"/>
                </a:cubicBezTo>
                <a:cubicBezTo>
                  <a:pt x="69850" y="331787"/>
                  <a:pt x="71437" y="352425"/>
                  <a:pt x="71437" y="352425"/>
                </a:cubicBezTo>
                <a:cubicBezTo>
                  <a:pt x="73024" y="363537"/>
                  <a:pt x="73025" y="372268"/>
                  <a:pt x="76200" y="385762"/>
                </a:cubicBezTo>
                <a:cubicBezTo>
                  <a:pt x="79375" y="399256"/>
                  <a:pt x="86518" y="415131"/>
                  <a:pt x="90487" y="433387"/>
                </a:cubicBezTo>
                <a:cubicBezTo>
                  <a:pt x="94456" y="451643"/>
                  <a:pt x="97631" y="481806"/>
                  <a:pt x="100012" y="495300"/>
                </a:cubicBezTo>
                <a:cubicBezTo>
                  <a:pt x="102393" y="508794"/>
                  <a:pt x="101600" y="503237"/>
                  <a:pt x="104775" y="514350"/>
                </a:cubicBezTo>
                <a:cubicBezTo>
                  <a:pt x="107950" y="525463"/>
                  <a:pt x="114299" y="549275"/>
                  <a:pt x="119062" y="561975"/>
                </a:cubicBezTo>
                <a:cubicBezTo>
                  <a:pt x="123825" y="574675"/>
                  <a:pt x="130175" y="582612"/>
                  <a:pt x="133350" y="590550"/>
                </a:cubicBezTo>
                <a:cubicBezTo>
                  <a:pt x="136525" y="598488"/>
                  <a:pt x="135731" y="602456"/>
                  <a:pt x="138112" y="609600"/>
                </a:cubicBezTo>
                <a:cubicBezTo>
                  <a:pt x="140493" y="616744"/>
                  <a:pt x="146843" y="626268"/>
                  <a:pt x="147637" y="633412"/>
                </a:cubicBezTo>
                <a:cubicBezTo>
                  <a:pt x="148431" y="640556"/>
                  <a:pt x="143669" y="646112"/>
                  <a:pt x="142875" y="652462"/>
                </a:cubicBezTo>
                <a:cubicBezTo>
                  <a:pt x="142081" y="658812"/>
                  <a:pt x="142875" y="671512"/>
                  <a:pt x="142875" y="671512"/>
                </a:cubicBezTo>
                <a:lnTo>
                  <a:pt x="142875" y="671512"/>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6019800" y="2362200"/>
            <a:ext cx="1524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C</a:t>
            </a:r>
            <a:endParaRPr lang="en-US" sz="1000" b="1" dirty="0">
              <a:solidFill>
                <a:srgbClr val="A51D9B"/>
              </a:solidFill>
            </a:endParaRPr>
          </a:p>
        </p:txBody>
      </p:sp>
      <p:sp>
        <p:nvSpPr>
          <p:cNvPr id="35" name="Oval 34"/>
          <p:cNvSpPr/>
          <p:nvPr/>
        </p:nvSpPr>
        <p:spPr>
          <a:xfrm>
            <a:off x="5562600" y="2438400"/>
            <a:ext cx="1524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Q</a:t>
            </a:r>
            <a:endParaRPr lang="en-US" sz="1000" b="1" dirty="0">
              <a:solidFill>
                <a:srgbClr val="A51D9B"/>
              </a:solidFill>
            </a:endParaRPr>
          </a:p>
        </p:txBody>
      </p:sp>
      <p:sp>
        <p:nvSpPr>
          <p:cNvPr id="41" name="Oval 40"/>
          <p:cNvSpPr/>
          <p:nvPr/>
        </p:nvSpPr>
        <p:spPr>
          <a:xfrm>
            <a:off x="4267200" y="5791200"/>
            <a:ext cx="914400" cy="2286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58" name="Oval 57"/>
          <p:cNvSpPr/>
          <p:nvPr/>
        </p:nvSpPr>
        <p:spPr>
          <a:xfrm>
            <a:off x="2819400" y="3581400"/>
            <a:ext cx="1143000" cy="381000"/>
          </a:xfrm>
          <a:prstGeom prst="ellipse">
            <a:avLst/>
          </a:prstGeom>
          <a:solidFill>
            <a:srgbClr val="92D050">
              <a:alpha val="49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60" name="Oval 59"/>
          <p:cNvSpPr/>
          <p:nvPr/>
        </p:nvSpPr>
        <p:spPr>
          <a:xfrm>
            <a:off x="1828800" y="5105400"/>
            <a:ext cx="914400" cy="381000"/>
          </a:xfrm>
          <a:prstGeom prst="ellipse">
            <a:avLst/>
          </a:prstGeom>
          <a:solidFill>
            <a:srgbClr val="92D050">
              <a:alpha val="49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61" name="Rectangle 60"/>
          <p:cNvSpPr/>
          <p:nvPr/>
        </p:nvSpPr>
        <p:spPr>
          <a:xfrm>
            <a:off x="3962400" y="3581400"/>
            <a:ext cx="2834494" cy="369332"/>
          </a:xfrm>
          <a:prstGeom prst="rect">
            <a:avLst/>
          </a:prstGeom>
        </p:spPr>
        <p:txBody>
          <a:bodyPr wrap="none">
            <a:spAutoFit/>
          </a:bodyPr>
          <a:lstStyle/>
          <a:p>
            <a:r>
              <a:rPr lang="en-US" dirty="0" smtClean="0">
                <a:solidFill>
                  <a:srgbClr val="FFC000"/>
                </a:solidFill>
              </a:rPr>
              <a:t>Deltaic -</a:t>
            </a:r>
            <a:r>
              <a:rPr lang="en-US" dirty="0" smtClean="0">
                <a:solidFill>
                  <a:srgbClr val="FFC000"/>
                </a:solidFill>
              </a:rPr>
              <a:t>Thicken </a:t>
            </a:r>
            <a:r>
              <a:rPr lang="en-US" dirty="0" smtClean="0">
                <a:solidFill>
                  <a:srgbClr val="FFC000"/>
                </a:solidFill>
              </a:rPr>
              <a:t>Southward</a:t>
            </a:r>
            <a:endParaRPr lang="en-US" dirty="0">
              <a:solidFill>
                <a:srgbClr val="FFC000"/>
              </a:solidFill>
            </a:endParaRPr>
          </a:p>
        </p:txBody>
      </p:sp>
      <p:sp>
        <p:nvSpPr>
          <p:cNvPr id="65" name="Rectangle 64"/>
          <p:cNvSpPr/>
          <p:nvPr/>
        </p:nvSpPr>
        <p:spPr>
          <a:xfrm>
            <a:off x="3657600" y="6324600"/>
            <a:ext cx="3886200" cy="400110"/>
          </a:xfrm>
          <a:prstGeom prst="rect">
            <a:avLst/>
          </a:prstGeom>
        </p:spPr>
        <p:txBody>
          <a:bodyPr wrap="square">
            <a:spAutoFit/>
          </a:bodyPr>
          <a:lstStyle/>
          <a:p>
            <a:r>
              <a:rPr lang="en-US" sz="2000" dirty="0" smtClean="0">
                <a:solidFill>
                  <a:srgbClr val="FFC000"/>
                </a:solidFill>
              </a:rPr>
              <a:t>Deltaic -</a:t>
            </a:r>
            <a:r>
              <a:rPr lang="en-US" sz="2000" dirty="0" smtClean="0">
                <a:solidFill>
                  <a:srgbClr val="FFC000"/>
                </a:solidFill>
              </a:rPr>
              <a:t>Thicken </a:t>
            </a:r>
            <a:r>
              <a:rPr lang="en-US" sz="2000" dirty="0" smtClean="0">
                <a:solidFill>
                  <a:srgbClr val="FFC000"/>
                </a:solidFill>
              </a:rPr>
              <a:t>Westward</a:t>
            </a:r>
            <a:endParaRPr lang="en-US" sz="2000" dirty="0">
              <a:solidFill>
                <a:srgbClr val="FFC000"/>
              </a:solidFill>
            </a:endParaRPr>
          </a:p>
        </p:txBody>
      </p:sp>
      <p:cxnSp>
        <p:nvCxnSpPr>
          <p:cNvPr id="66" name="Straight Arrow Connector 65"/>
          <p:cNvCxnSpPr/>
          <p:nvPr/>
        </p:nvCxnSpPr>
        <p:spPr>
          <a:xfrm flipH="1">
            <a:off x="533400" y="6553200"/>
            <a:ext cx="3048000" cy="0"/>
          </a:xfrm>
          <a:prstGeom prst="straightConnector1">
            <a:avLst/>
          </a:prstGeom>
          <a:ln w="603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6705600" y="4419600"/>
            <a:ext cx="1066800" cy="3810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                                                                    </a:t>
            </a:r>
            <a:endParaRPr lang="en-US" sz="1000" b="1" dirty="0">
              <a:solidFill>
                <a:srgbClr val="A51D9B"/>
              </a:solidFill>
            </a:endParaRPr>
          </a:p>
        </p:txBody>
      </p:sp>
      <p:pic>
        <p:nvPicPr>
          <p:cNvPr id="23" name="Content Placeholder 3" descr="LineM_South Cropped.tif"/>
          <p:cNvPicPr>
            <a:picLocks noChangeAspect="1"/>
          </p:cNvPicPr>
          <p:nvPr/>
        </p:nvPicPr>
        <p:blipFill>
          <a:blip r:embed="rId8" cstate="print"/>
          <a:stretch>
            <a:fillRect/>
          </a:stretch>
        </p:blipFill>
        <p:spPr>
          <a:xfrm>
            <a:off x="0" y="1828800"/>
            <a:ext cx="4076391" cy="1438039"/>
          </a:xfrm>
          <a:prstGeom prst="rect">
            <a:avLst/>
          </a:prstGeom>
        </p:spPr>
      </p:pic>
      <p:cxnSp>
        <p:nvCxnSpPr>
          <p:cNvPr id="24" name="Straight Arrow Connector 23"/>
          <p:cNvCxnSpPr/>
          <p:nvPr/>
        </p:nvCxnSpPr>
        <p:spPr>
          <a:xfrm flipH="1">
            <a:off x="228600" y="1600200"/>
            <a:ext cx="3048000" cy="0"/>
          </a:xfrm>
          <a:prstGeom prst="straightConnector1">
            <a:avLst/>
          </a:prstGeom>
          <a:ln w="603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1+#ppt_w/2"/>
                                          </p:val>
                                        </p:tav>
                                        <p:tav tm="100000">
                                          <p:val>
                                            <p:strVal val="#ppt_x"/>
                                          </p:val>
                                        </p:tav>
                                      </p:tavLst>
                                    </p:anim>
                                    <p:anim calcmode="lin" valueType="num">
                                      <p:cBhvr additive="base">
                                        <p:cTn id="18" dur="500" fill="hold"/>
                                        <p:tgtEl>
                                          <p:spTgt spid="6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500" fill="hold"/>
                                        <p:tgtEl>
                                          <p:spTgt spid="66"/>
                                        </p:tgtEl>
                                        <p:attrNameLst>
                                          <p:attrName>ppt_x</p:attrName>
                                        </p:attrNameLst>
                                      </p:cBhvr>
                                      <p:tavLst>
                                        <p:tav tm="0">
                                          <p:val>
                                            <p:strVal val="1+#ppt_w/2"/>
                                          </p:val>
                                        </p:tav>
                                        <p:tav tm="100000">
                                          <p:val>
                                            <p:strVal val="#ppt_x"/>
                                          </p:val>
                                        </p:tav>
                                      </p:tavLst>
                                    </p:anim>
                                    <p:anim calcmode="lin" valueType="num">
                                      <p:cBhvr additive="base">
                                        <p:cTn id="22"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heckerboard(across)">
                                      <p:cBhvr>
                                        <p:cTn id="27" dur="500"/>
                                        <p:tgtEl>
                                          <p:spTgt spid="23"/>
                                        </p:tgtEl>
                                      </p:cBhvr>
                                    </p:animEffect>
                                  </p:childTnLst>
                                </p:cTn>
                              </p:par>
                              <p:par>
                                <p:cTn id="28" presetID="2" presetClass="entr" presetSubtype="2"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1+#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a:bodyPr>
          <a:lstStyle/>
          <a:p>
            <a:endParaRPr lang="en-US" sz="1200" dirty="0">
              <a:solidFill>
                <a:srgbClr val="FF0000"/>
              </a:solidFill>
            </a:endParaRPr>
          </a:p>
        </p:txBody>
      </p:sp>
      <p:pic>
        <p:nvPicPr>
          <p:cNvPr id="1026" name="Picture 2"/>
          <p:cNvPicPr>
            <a:picLocks noGrp="1" noChangeAspect="1" noChangeArrowheads="1"/>
          </p:cNvPicPr>
          <p:nvPr>
            <p:ph idx="1"/>
          </p:nvPr>
        </p:nvPicPr>
        <p:blipFill>
          <a:blip r:embed="rId3" cstate="print"/>
          <a:srcRect l="13866" t="13393" r="8718" b="15179"/>
          <a:stretch>
            <a:fillRect/>
          </a:stretch>
        </p:blipFill>
        <p:spPr bwMode="auto">
          <a:xfrm rot="5400000">
            <a:off x="1574482" y="1117282"/>
            <a:ext cx="5233036" cy="6248401"/>
          </a:xfrm>
          <a:prstGeom prst="rect">
            <a:avLst/>
          </a:prstGeom>
          <a:noFill/>
          <a:ln w="9525">
            <a:noFill/>
            <a:miter lim="800000"/>
            <a:headEnd/>
            <a:tailEnd/>
          </a:ln>
        </p:spPr>
      </p:pic>
      <p:pic>
        <p:nvPicPr>
          <p:cNvPr id="10" name="Picture 9" descr="Figure 2 best.JPG"/>
          <p:cNvPicPr>
            <a:picLocks noChangeAspect="1"/>
          </p:cNvPicPr>
          <p:nvPr/>
        </p:nvPicPr>
        <p:blipFill>
          <a:blip r:embed="rId4" cstate="print"/>
          <a:stretch>
            <a:fillRect/>
          </a:stretch>
        </p:blipFill>
        <p:spPr>
          <a:xfrm>
            <a:off x="457200" y="152400"/>
            <a:ext cx="3505200" cy="1698204"/>
          </a:xfrm>
          <a:prstGeom prst="rect">
            <a:avLst/>
          </a:prstGeom>
        </p:spPr>
      </p:pic>
      <p:pic>
        <p:nvPicPr>
          <p:cNvPr id="13" name="Content Placeholder 3" descr="Figure !.JPG"/>
          <p:cNvPicPr>
            <a:picLocks noChangeAspect="1"/>
          </p:cNvPicPr>
          <p:nvPr/>
        </p:nvPicPr>
        <p:blipFill>
          <a:blip r:embed="rId5" cstate="print"/>
          <a:srcRect l="3333" t="4417" r="1667" b="1732"/>
          <a:stretch>
            <a:fillRect/>
          </a:stretch>
        </p:blipFill>
        <p:spPr>
          <a:xfrm>
            <a:off x="4191000" y="0"/>
            <a:ext cx="4953000" cy="3693026"/>
          </a:xfrm>
          <a:prstGeom prst="rect">
            <a:avLst/>
          </a:prstGeom>
        </p:spPr>
      </p:pic>
      <p:cxnSp>
        <p:nvCxnSpPr>
          <p:cNvPr id="25" name="Straight Arrow Connector 24"/>
          <p:cNvCxnSpPr/>
          <p:nvPr/>
        </p:nvCxnSpPr>
        <p:spPr>
          <a:xfrm flipH="1">
            <a:off x="5867401" y="2362200"/>
            <a:ext cx="1981199" cy="271982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029200" y="2209800"/>
            <a:ext cx="2362196" cy="271982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029196" y="2667000"/>
            <a:ext cx="2476734" cy="226262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581400" y="533400"/>
            <a:ext cx="457200" cy="762000"/>
          </a:xfrm>
          <a:prstGeom prst="straightConnector1">
            <a:avLst/>
          </a:prstGeom>
          <a:ln w="444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810000" y="2667000"/>
            <a:ext cx="2209800" cy="236220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381000" y="228600"/>
            <a:ext cx="609600" cy="762000"/>
          </a:xfrm>
          <a:prstGeom prst="straightConnector1">
            <a:avLst/>
          </a:prstGeom>
          <a:ln w="444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2743200" y="1066800"/>
            <a:ext cx="685800" cy="685800"/>
          </a:xfrm>
          <a:prstGeom prst="straightConnector1">
            <a:avLst/>
          </a:prstGeom>
          <a:ln w="444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7742255" y="1477108"/>
            <a:ext cx="157424" cy="982226"/>
          </a:xfrm>
          <a:custGeom>
            <a:avLst/>
            <a:gdLst>
              <a:gd name="connsiteX0" fmla="*/ 0 w 157424"/>
              <a:gd name="connsiteY0" fmla="*/ 0 h 982226"/>
              <a:gd name="connsiteX1" fmla="*/ 25121 w 157424"/>
              <a:gd name="connsiteY1" fmla="*/ 65314 h 982226"/>
              <a:gd name="connsiteX2" fmla="*/ 45218 w 157424"/>
              <a:gd name="connsiteY2" fmla="*/ 125604 h 982226"/>
              <a:gd name="connsiteX3" fmla="*/ 55266 w 157424"/>
              <a:gd name="connsiteY3" fmla="*/ 200967 h 982226"/>
              <a:gd name="connsiteX4" fmla="*/ 65314 w 157424"/>
              <a:gd name="connsiteY4" fmla="*/ 251208 h 982226"/>
              <a:gd name="connsiteX5" fmla="*/ 40193 w 157424"/>
              <a:gd name="connsiteY5" fmla="*/ 281354 h 982226"/>
              <a:gd name="connsiteX6" fmla="*/ 45218 w 157424"/>
              <a:gd name="connsiteY6" fmla="*/ 316523 h 982226"/>
              <a:gd name="connsiteX7" fmla="*/ 70338 w 157424"/>
              <a:gd name="connsiteY7" fmla="*/ 391885 h 982226"/>
              <a:gd name="connsiteX8" fmla="*/ 80387 w 157424"/>
              <a:gd name="connsiteY8" fmla="*/ 487345 h 982226"/>
              <a:gd name="connsiteX9" fmla="*/ 90435 w 157424"/>
              <a:gd name="connsiteY9" fmla="*/ 577780 h 982226"/>
              <a:gd name="connsiteX10" fmla="*/ 100483 w 157424"/>
              <a:gd name="connsiteY10" fmla="*/ 673239 h 982226"/>
              <a:gd name="connsiteX11" fmla="*/ 110532 w 157424"/>
              <a:gd name="connsiteY11" fmla="*/ 743578 h 982226"/>
              <a:gd name="connsiteX12" fmla="*/ 105508 w 157424"/>
              <a:gd name="connsiteY12" fmla="*/ 798844 h 982226"/>
              <a:gd name="connsiteX13" fmla="*/ 115556 w 157424"/>
              <a:gd name="connsiteY13" fmla="*/ 844061 h 982226"/>
              <a:gd name="connsiteX14" fmla="*/ 125604 w 157424"/>
              <a:gd name="connsiteY14" fmla="*/ 884255 h 982226"/>
              <a:gd name="connsiteX15" fmla="*/ 145701 w 157424"/>
              <a:gd name="connsiteY15" fmla="*/ 949569 h 982226"/>
              <a:gd name="connsiteX16" fmla="*/ 155749 w 157424"/>
              <a:gd name="connsiteY16" fmla="*/ 979714 h 982226"/>
              <a:gd name="connsiteX17" fmla="*/ 155749 w 157424"/>
              <a:gd name="connsiteY17" fmla="*/ 964641 h 982226"/>
              <a:gd name="connsiteX18" fmla="*/ 150725 w 157424"/>
              <a:gd name="connsiteY18" fmla="*/ 964641 h 982226"/>
              <a:gd name="connsiteX19" fmla="*/ 150725 w 157424"/>
              <a:gd name="connsiteY19" fmla="*/ 964641 h 982226"/>
              <a:gd name="connsiteX20" fmla="*/ 150725 w 157424"/>
              <a:gd name="connsiteY20" fmla="*/ 964641 h 982226"/>
              <a:gd name="connsiteX21" fmla="*/ 150725 w 157424"/>
              <a:gd name="connsiteY21" fmla="*/ 954593 h 982226"/>
              <a:gd name="connsiteX22" fmla="*/ 145701 w 157424"/>
              <a:gd name="connsiteY22" fmla="*/ 959617 h 982226"/>
              <a:gd name="connsiteX23" fmla="*/ 145701 w 157424"/>
              <a:gd name="connsiteY23" fmla="*/ 959617 h 982226"/>
              <a:gd name="connsiteX24" fmla="*/ 145701 w 157424"/>
              <a:gd name="connsiteY24" fmla="*/ 959617 h 982226"/>
              <a:gd name="connsiteX25" fmla="*/ 145701 w 157424"/>
              <a:gd name="connsiteY25" fmla="*/ 959617 h 982226"/>
              <a:gd name="connsiteX26" fmla="*/ 145701 w 157424"/>
              <a:gd name="connsiteY26" fmla="*/ 974690 h 982226"/>
              <a:gd name="connsiteX27" fmla="*/ 145701 w 157424"/>
              <a:gd name="connsiteY27" fmla="*/ 974690 h 9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424" h="982226">
                <a:moveTo>
                  <a:pt x="0" y="0"/>
                </a:moveTo>
                <a:cubicBezTo>
                  <a:pt x="8792" y="22190"/>
                  <a:pt x="17585" y="44380"/>
                  <a:pt x="25121" y="65314"/>
                </a:cubicBezTo>
                <a:cubicBezTo>
                  <a:pt x="32657" y="86248"/>
                  <a:pt x="40194" y="102995"/>
                  <a:pt x="45218" y="125604"/>
                </a:cubicBezTo>
                <a:cubicBezTo>
                  <a:pt x="50242" y="148213"/>
                  <a:pt x="51917" y="180033"/>
                  <a:pt x="55266" y="200967"/>
                </a:cubicBezTo>
                <a:cubicBezTo>
                  <a:pt x="58615" y="221901"/>
                  <a:pt x="67826" y="237810"/>
                  <a:pt x="65314" y="251208"/>
                </a:cubicBezTo>
                <a:cubicBezTo>
                  <a:pt x="62802" y="264606"/>
                  <a:pt x="43542" y="270468"/>
                  <a:pt x="40193" y="281354"/>
                </a:cubicBezTo>
                <a:cubicBezTo>
                  <a:pt x="36844" y="292240"/>
                  <a:pt x="40194" y="298101"/>
                  <a:pt x="45218" y="316523"/>
                </a:cubicBezTo>
                <a:cubicBezTo>
                  <a:pt x="50242" y="334945"/>
                  <a:pt x="64477" y="363415"/>
                  <a:pt x="70338" y="391885"/>
                </a:cubicBezTo>
                <a:cubicBezTo>
                  <a:pt x="76199" y="420355"/>
                  <a:pt x="77038" y="456363"/>
                  <a:pt x="80387" y="487345"/>
                </a:cubicBezTo>
                <a:cubicBezTo>
                  <a:pt x="83737" y="518328"/>
                  <a:pt x="87086" y="546798"/>
                  <a:pt x="90435" y="577780"/>
                </a:cubicBezTo>
                <a:cubicBezTo>
                  <a:pt x="93784" y="608762"/>
                  <a:pt x="97134" y="645606"/>
                  <a:pt x="100483" y="673239"/>
                </a:cubicBezTo>
                <a:cubicBezTo>
                  <a:pt x="103832" y="700872"/>
                  <a:pt x="109695" y="722644"/>
                  <a:pt x="110532" y="743578"/>
                </a:cubicBezTo>
                <a:cubicBezTo>
                  <a:pt x="111369" y="764512"/>
                  <a:pt x="104671" y="782097"/>
                  <a:pt x="105508" y="798844"/>
                </a:cubicBezTo>
                <a:cubicBezTo>
                  <a:pt x="106345" y="815591"/>
                  <a:pt x="112207" y="829826"/>
                  <a:pt x="115556" y="844061"/>
                </a:cubicBezTo>
                <a:cubicBezTo>
                  <a:pt x="118905" y="858296"/>
                  <a:pt x="120580" y="866670"/>
                  <a:pt x="125604" y="884255"/>
                </a:cubicBezTo>
                <a:cubicBezTo>
                  <a:pt x="130628" y="901840"/>
                  <a:pt x="140677" y="933659"/>
                  <a:pt x="145701" y="949569"/>
                </a:cubicBezTo>
                <a:cubicBezTo>
                  <a:pt x="150725" y="965479"/>
                  <a:pt x="154074" y="977202"/>
                  <a:pt x="155749" y="979714"/>
                </a:cubicBezTo>
                <a:cubicBezTo>
                  <a:pt x="157424" y="982226"/>
                  <a:pt x="156586" y="967153"/>
                  <a:pt x="155749" y="964641"/>
                </a:cubicBezTo>
                <a:cubicBezTo>
                  <a:pt x="154912" y="962129"/>
                  <a:pt x="150725" y="964641"/>
                  <a:pt x="150725" y="964641"/>
                </a:cubicBezTo>
                <a:lnTo>
                  <a:pt x="150725" y="964641"/>
                </a:lnTo>
                <a:lnTo>
                  <a:pt x="150725" y="964641"/>
                </a:lnTo>
                <a:cubicBezTo>
                  <a:pt x="150725" y="962966"/>
                  <a:pt x="151562" y="955430"/>
                  <a:pt x="150725" y="954593"/>
                </a:cubicBezTo>
                <a:lnTo>
                  <a:pt x="145701" y="959617"/>
                </a:lnTo>
                <a:lnTo>
                  <a:pt x="145701" y="959617"/>
                </a:lnTo>
                <a:lnTo>
                  <a:pt x="145701" y="959617"/>
                </a:lnTo>
                <a:lnTo>
                  <a:pt x="145701" y="959617"/>
                </a:lnTo>
                <a:lnTo>
                  <a:pt x="145701" y="974690"/>
                </a:lnTo>
                <a:lnTo>
                  <a:pt x="145701" y="974690"/>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7903029" y="2532185"/>
            <a:ext cx="80386" cy="361740"/>
          </a:xfrm>
          <a:custGeom>
            <a:avLst/>
            <a:gdLst>
              <a:gd name="connsiteX0" fmla="*/ 0 w 80386"/>
              <a:gd name="connsiteY0" fmla="*/ 0 h 361740"/>
              <a:gd name="connsiteX1" fmla="*/ 25120 w 80386"/>
              <a:gd name="connsiteY1" fmla="*/ 90435 h 361740"/>
              <a:gd name="connsiteX2" fmla="*/ 25120 w 80386"/>
              <a:gd name="connsiteY2" fmla="*/ 165797 h 361740"/>
              <a:gd name="connsiteX3" fmla="*/ 35169 w 80386"/>
              <a:gd name="connsiteY3" fmla="*/ 205991 h 361740"/>
              <a:gd name="connsiteX4" fmla="*/ 45217 w 80386"/>
              <a:gd name="connsiteY4" fmla="*/ 261257 h 361740"/>
              <a:gd name="connsiteX5" fmla="*/ 60290 w 80386"/>
              <a:gd name="connsiteY5" fmla="*/ 291402 h 361740"/>
              <a:gd name="connsiteX6" fmla="*/ 70338 w 80386"/>
              <a:gd name="connsiteY6" fmla="*/ 326571 h 361740"/>
              <a:gd name="connsiteX7" fmla="*/ 80386 w 80386"/>
              <a:gd name="connsiteY7" fmla="*/ 361740 h 361740"/>
              <a:gd name="connsiteX8" fmla="*/ 80386 w 80386"/>
              <a:gd name="connsiteY8" fmla="*/ 361740 h 3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86" h="361740">
                <a:moveTo>
                  <a:pt x="0" y="0"/>
                </a:moveTo>
                <a:cubicBezTo>
                  <a:pt x="10466" y="31401"/>
                  <a:pt x="20933" y="62802"/>
                  <a:pt x="25120" y="90435"/>
                </a:cubicBezTo>
                <a:cubicBezTo>
                  <a:pt x="29307" y="118068"/>
                  <a:pt x="23445" y="146538"/>
                  <a:pt x="25120" y="165797"/>
                </a:cubicBezTo>
                <a:cubicBezTo>
                  <a:pt x="26795" y="185056"/>
                  <a:pt x="31820" y="190081"/>
                  <a:pt x="35169" y="205991"/>
                </a:cubicBezTo>
                <a:cubicBezTo>
                  <a:pt x="38518" y="221901"/>
                  <a:pt x="41030" y="247022"/>
                  <a:pt x="45217" y="261257"/>
                </a:cubicBezTo>
                <a:cubicBezTo>
                  <a:pt x="49404" y="275492"/>
                  <a:pt x="56103" y="280516"/>
                  <a:pt x="60290" y="291402"/>
                </a:cubicBezTo>
                <a:cubicBezTo>
                  <a:pt x="64477" y="302288"/>
                  <a:pt x="70338" y="326571"/>
                  <a:pt x="70338" y="326571"/>
                </a:cubicBezTo>
                <a:lnTo>
                  <a:pt x="80386" y="361740"/>
                </a:lnTo>
                <a:lnTo>
                  <a:pt x="80386" y="361740"/>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59934" y="2122714"/>
            <a:ext cx="929473" cy="57778"/>
          </a:xfrm>
          <a:custGeom>
            <a:avLst/>
            <a:gdLst>
              <a:gd name="connsiteX0" fmla="*/ 0 w 929473"/>
              <a:gd name="connsiteY0" fmla="*/ 32657 h 57778"/>
              <a:gd name="connsiteX1" fmla="*/ 110532 w 929473"/>
              <a:gd name="connsiteY1" fmla="*/ 47730 h 57778"/>
              <a:gd name="connsiteX2" fmla="*/ 150725 w 929473"/>
              <a:gd name="connsiteY2" fmla="*/ 37682 h 57778"/>
              <a:gd name="connsiteX3" fmla="*/ 180870 w 929473"/>
              <a:gd name="connsiteY3" fmla="*/ 37682 h 57778"/>
              <a:gd name="connsiteX4" fmla="*/ 271306 w 929473"/>
              <a:gd name="connsiteY4" fmla="*/ 32657 h 57778"/>
              <a:gd name="connsiteX5" fmla="*/ 321547 w 929473"/>
              <a:gd name="connsiteY5" fmla="*/ 22609 h 57778"/>
              <a:gd name="connsiteX6" fmla="*/ 376813 w 929473"/>
              <a:gd name="connsiteY6" fmla="*/ 22609 h 57778"/>
              <a:gd name="connsiteX7" fmla="*/ 417007 w 929473"/>
              <a:gd name="connsiteY7" fmla="*/ 2512 h 57778"/>
              <a:gd name="connsiteX8" fmla="*/ 467248 w 929473"/>
              <a:gd name="connsiteY8" fmla="*/ 7537 h 57778"/>
              <a:gd name="connsiteX9" fmla="*/ 502418 w 929473"/>
              <a:gd name="connsiteY9" fmla="*/ 12561 h 57778"/>
              <a:gd name="connsiteX10" fmla="*/ 537587 w 929473"/>
              <a:gd name="connsiteY10" fmla="*/ 17585 h 57778"/>
              <a:gd name="connsiteX11" fmla="*/ 572756 w 929473"/>
              <a:gd name="connsiteY11" fmla="*/ 17585 h 57778"/>
              <a:gd name="connsiteX12" fmla="*/ 622998 w 929473"/>
              <a:gd name="connsiteY12" fmla="*/ 22609 h 57778"/>
              <a:gd name="connsiteX13" fmla="*/ 708409 w 929473"/>
              <a:gd name="connsiteY13" fmla="*/ 27633 h 57778"/>
              <a:gd name="connsiteX14" fmla="*/ 778747 w 929473"/>
              <a:gd name="connsiteY14" fmla="*/ 22609 h 57778"/>
              <a:gd name="connsiteX15" fmla="*/ 828989 w 929473"/>
              <a:gd name="connsiteY15" fmla="*/ 32657 h 57778"/>
              <a:gd name="connsiteX16" fmla="*/ 869182 w 929473"/>
              <a:gd name="connsiteY16" fmla="*/ 47730 h 57778"/>
              <a:gd name="connsiteX17" fmla="*/ 904352 w 929473"/>
              <a:gd name="connsiteY17" fmla="*/ 47730 h 57778"/>
              <a:gd name="connsiteX18" fmla="*/ 929473 w 929473"/>
              <a:gd name="connsiteY18" fmla="*/ 57778 h 57778"/>
              <a:gd name="connsiteX19" fmla="*/ 929473 w 929473"/>
              <a:gd name="connsiteY19" fmla="*/ 57778 h 5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473" h="57778">
                <a:moveTo>
                  <a:pt x="0" y="32657"/>
                </a:moveTo>
                <a:cubicBezTo>
                  <a:pt x="42705" y="39775"/>
                  <a:pt x="85411" y="46893"/>
                  <a:pt x="110532" y="47730"/>
                </a:cubicBezTo>
                <a:cubicBezTo>
                  <a:pt x="135653" y="48568"/>
                  <a:pt x="139002" y="39357"/>
                  <a:pt x="150725" y="37682"/>
                </a:cubicBezTo>
                <a:cubicBezTo>
                  <a:pt x="162448" y="36007"/>
                  <a:pt x="160773" y="38519"/>
                  <a:pt x="180870" y="37682"/>
                </a:cubicBezTo>
                <a:cubicBezTo>
                  <a:pt x="200967" y="36845"/>
                  <a:pt x="247860" y="35169"/>
                  <a:pt x="271306" y="32657"/>
                </a:cubicBezTo>
                <a:cubicBezTo>
                  <a:pt x="294752" y="30145"/>
                  <a:pt x="303962" y="24284"/>
                  <a:pt x="321547" y="22609"/>
                </a:cubicBezTo>
                <a:cubicBezTo>
                  <a:pt x="339132" y="20934"/>
                  <a:pt x="360903" y="25958"/>
                  <a:pt x="376813" y="22609"/>
                </a:cubicBezTo>
                <a:cubicBezTo>
                  <a:pt x="392723" y="19260"/>
                  <a:pt x="401935" y="5024"/>
                  <a:pt x="417007" y="2512"/>
                </a:cubicBezTo>
                <a:cubicBezTo>
                  <a:pt x="432080" y="0"/>
                  <a:pt x="453013" y="5862"/>
                  <a:pt x="467248" y="7537"/>
                </a:cubicBezTo>
                <a:cubicBezTo>
                  <a:pt x="481483" y="9212"/>
                  <a:pt x="502418" y="12561"/>
                  <a:pt x="502418" y="12561"/>
                </a:cubicBezTo>
                <a:cubicBezTo>
                  <a:pt x="514141" y="14236"/>
                  <a:pt x="525864" y="16748"/>
                  <a:pt x="537587" y="17585"/>
                </a:cubicBezTo>
                <a:cubicBezTo>
                  <a:pt x="549310" y="18422"/>
                  <a:pt x="558521" y="16748"/>
                  <a:pt x="572756" y="17585"/>
                </a:cubicBezTo>
                <a:cubicBezTo>
                  <a:pt x="586991" y="18422"/>
                  <a:pt x="600389" y="20934"/>
                  <a:pt x="622998" y="22609"/>
                </a:cubicBezTo>
                <a:cubicBezTo>
                  <a:pt x="645607" y="24284"/>
                  <a:pt x="682451" y="27633"/>
                  <a:pt x="708409" y="27633"/>
                </a:cubicBezTo>
                <a:cubicBezTo>
                  <a:pt x="734367" y="27633"/>
                  <a:pt x="758650" y="21772"/>
                  <a:pt x="778747" y="22609"/>
                </a:cubicBezTo>
                <a:cubicBezTo>
                  <a:pt x="798844" y="23446"/>
                  <a:pt x="813917" y="28470"/>
                  <a:pt x="828989" y="32657"/>
                </a:cubicBezTo>
                <a:cubicBezTo>
                  <a:pt x="844061" y="36844"/>
                  <a:pt x="856622" y="45218"/>
                  <a:pt x="869182" y="47730"/>
                </a:cubicBezTo>
                <a:cubicBezTo>
                  <a:pt x="881743" y="50242"/>
                  <a:pt x="894304" y="46055"/>
                  <a:pt x="904352" y="47730"/>
                </a:cubicBezTo>
                <a:cubicBezTo>
                  <a:pt x="914401" y="49405"/>
                  <a:pt x="929473" y="57778"/>
                  <a:pt x="929473" y="57778"/>
                </a:cubicBezTo>
                <a:lnTo>
                  <a:pt x="929473" y="57778"/>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7325248" y="1281165"/>
            <a:ext cx="185895" cy="1140488"/>
          </a:xfrm>
          <a:custGeom>
            <a:avLst/>
            <a:gdLst>
              <a:gd name="connsiteX0" fmla="*/ 0 w 185895"/>
              <a:gd name="connsiteY0" fmla="*/ 0 h 1140488"/>
              <a:gd name="connsiteX1" fmla="*/ 10049 w 185895"/>
              <a:gd name="connsiteY1" fmla="*/ 60290 h 1140488"/>
              <a:gd name="connsiteX2" fmla="*/ 15073 w 185895"/>
              <a:gd name="connsiteY2" fmla="*/ 110532 h 1140488"/>
              <a:gd name="connsiteX3" fmla="*/ 35170 w 185895"/>
              <a:gd name="connsiteY3" fmla="*/ 165798 h 1140488"/>
              <a:gd name="connsiteX4" fmla="*/ 40194 w 185895"/>
              <a:gd name="connsiteY4" fmla="*/ 246184 h 1140488"/>
              <a:gd name="connsiteX5" fmla="*/ 35170 w 185895"/>
              <a:gd name="connsiteY5" fmla="*/ 341644 h 1140488"/>
              <a:gd name="connsiteX6" fmla="*/ 55266 w 185895"/>
              <a:gd name="connsiteY6" fmla="*/ 432079 h 1140488"/>
              <a:gd name="connsiteX7" fmla="*/ 80387 w 185895"/>
              <a:gd name="connsiteY7" fmla="*/ 532562 h 1140488"/>
              <a:gd name="connsiteX8" fmla="*/ 90436 w 185895"/>
              <a:gd name="connsiteY8" fmla="*/ 592853 h 1140488"/>
              <a:gd name="connsiteX9" fmla="*/ 105508 w 185895"/>
              <a:gd name="connsiteY9" fmla="*/ 678264 h 1140488"/>
              <a:gd name="connsiteX10" fmla="*/ 115556 w 185895"/>
              <a:gd name="connsiteY10" fmla="*/ 733530 h 1140488"/>
              <a:gd name="connsiteX11" fmla="*/ 125605 w 185895"/>
              <a:gd name="connsiteY11" fmla="*/ 813916 h 1140488"/>
              <a:gd name="connsiteX12" fmla="*/ 130629 w 185895"/>
              <a:gd name="connsiteY12" fmla="*/ 869182 h 1140488"/>
              <a:gd name="connsiteX13" fmla="*/ 145701 w 185895"/>
              <a:gd name="connsiteY13" fmla="*/ 929472 h 1140488"/>
              <a:gd name="connsiteX14" fmla="*/ 155750 w 185895"/>
              <a:gd name="connsiteY14" fmla="*/ 989762 h 1140488"/>
              <a:gd name="connsiteX15" fmla="*/ 175847 w 185895"/>
              <a:gd name="connsiteY15" fmla="*/ 1075173 h 1140488"/>
              <a:gd name="connsiteX16" fmla="*/ 185895 w 185895"/>
              <a:gd name="connsiteY16" fmla="*/ 1140488 h 1140488"/>
              <a:gd name="connsiteX17" fmla="*/ 185895 w 185895"/>
              <a:gd name="connsiteY17" fmla="*/ 1140488 h 1140488"/>
              <a:gd name="connsiteX18" fmla="*/ 185895 w 185895"/>
              <a:gd name="connsiteY18" fmla="*/ 1140488 h 114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5895" h="1140488">
                <a:moveTo>
                  <a:pt x="0" y="0"/>
                </a:moveTo>
                <a:cubicBezTo>
                  <a:pt x="3768" y="20934"/>
                  <a:pt x="7537" y="41868"/>
                  <a:pt x="10049" y="60290"/>
                </a:cubicBezTo>
                <a:cubicBezTo>
                  <a:pt x="12561" y="78712"/>
                  <a:pt x="10886" y="92947"/>
                  <a:pt x="15073" y="110532"/>
                </a:cubicBezTo>
                <a:cubicBezTo>
                  <a:pt x="19260" y="128117"/>
                  <a:pt x="30983" y="143189"/>
                  <a:pt x="35170" y="165798"/>
                </a:cubicBezTo>
                <a:cubicBezTo>
                  <a:pt x="39357" y="188407"/>
                  <a:pt x="40194" y="216876"/>
                  <a:pt x="40194" y="246184"/>
                </a:cubicBezTo>
                <a:cubicBezTo>
                  <a:pt x="40194" y="275492"/>
                  <a:pt x="32658" y="310662"/>
                  <a:pt x="35170" y="341644"/>
                </a:cubicBezTo>
                <a:cubicBezTo>
                  <a:pt x="37682" y="372626"/>
                  <a:pt x="47730" y="400259"/>
                  <a:pt x="55266" y="432079"/>
                </a:cubicBezTo>
                <a:cubicBezTo>
                  <a:pt x="62802" y="463899"/>
                  <a:pt x="74525" y="505766"/>
                  <a:pt x="80387" y="532562"/>
                </a:cubicBezTo>
                <a:cubicBezTo>
                  <a:pt x="86249" y="559358"/>
                  <a:pt x="86249" y="568569"/>
                  <a:pt x="90436" y="592853"/>
                </a:cubicBezTo>
                <a:cubicBezTo>
                  <a:pt x="94623" y="617137"/>
                  <a:pt x="101321" y="654818"/>
                  <a:pt x="105508" y="678264"/>
                </a:cubicBezTo>
                <a:cubicBezTo>
                  <a:pt x="109695" y="701710"/>
                  <a:pt x="112207" y="710921"/>
                  <a:pt x="115556" y="733530"/>
                </a:cubicBezTo>
                <a:cubicBezTo>
                  <a:pt x="118906" y="756139"/>
                  <a:pt x="123093" y="791307"/>
                  <a:pt x="125605" y="813916"/>
                </a:cubicBezTo>
                <a:cubicBezTo>
                  <a:pt x="128117" y="836525"/>
                  <a:pt x="127280" y="849923"/>
                  <a:pt x="130629" y="869182"/>
                </a:cubicBezTo>
                <a:cubicBezTo>
                  <a:pt x="133978" y="888441"/>
                  <a:pt x="141514" y="909375"/>
                  <a:pt x="145701" y="929472"/>
                </a:cubicBezTo>
                <a:cubicBezTo>
                  <a:pt x="149888" y="949569"/>
                  <a:pt x="150726" y="965479"/>
                  <a:pt x="155750" y="989762"/>
                </a:cubicBezTo>
                <a:cubicBezTo>
                  <a:pt x="160774" y="1014045"/>
                  <a:pt x="170823" y="1050052"/>
                  <a:pt x="175847" y="1075173"/>
                </a:cubicBezTo>
                <a:cubicBezTo>
                  <a:pt x="180871" y="1100294"/>
                  <a:pt x="185895" y="1140488"/>
                  <a:pt x="185895" y="1140488"/>
                </a:cubicBezTo>
                <a:lnTo>
                  <a:pt x="185895" y="1140488"/>
                </a:lnTo>
                <a:lnTo>
                  <a:pt x="185895" y="1140488"/>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7516167" y="2512088"/>
            <a:ext cx="91272" cy="540099"/>
          </a:xfrm>
          <a:custGeom>
            <a:avLst/>
            <a:gdLst>
              <a:gd name="connsiteX0" fmla="*/ 0 w 91272"/>
              <a:gd name="connsiteY0" fmla="*/ 0 h 540099"/>
              <a:gd name="connsiteX1" fmla="*/ 10048 w 91272"/>
              <a:gd name="connsiteY1" fmla="*/ 65314 h 540099"/>
              <a:gd name="connsiteX2" fmla="*/ 15073 w 91272"/>
              <a:gd name="connsiteY2" fmla="*/ 120580 h 540099"/>
              <a:gd name="connsiteX3" fmla="*/ 15073 w 91272"/>
              <a:gd name="connsiteY3" fmla="*/ 160774 h 540099"/>
              <a:gd name="connsiteX4" fmla="*/ 30145 w 91272"/>
              <a:gd name="connsiteY4" fmla="*/ 211015 h 540099"/>
              <a:gd name="connsiteX5" fmla="*/ 35169 w 91272"/>
              <a:gd name="connsiteY5" fmla="*/ 261257 h 540099"/>
              <a:gd name="connsiteX6" fmla="*/ 40193 w 91272"/>
              <a:gd name="connsiteY6" fmla="*/ 311499 h 540099"/>
              <a:gd name="connsiteX7" fmla="*/ 55266 w 91272"/>
              <a:gd name="connsiteY7" fmla="*/ 351692 h 540099"/>
              <a:gd name="connsiteX8" fmla="*/ 55266 w 91272"/>
              <a:gd name="connsiteY8" fmla="*/ 381837 h 540099"/>
              <a:gd name="connsiteX9" fmla="*/ 70338 w 91272"/>
              <a:gd name="connsiteY9" fmla="*/ 411982 h 540099"/>
              <a:gd name="connsiteX10" fmla="*/ 75363 w 91272"/>
              <a:gd name="connsiteY10" fmla="*/ 442127 h 540099"/>
              <a:gd name="connsiteX11" fmla="*/ 80387 w 91272"/>
              <a:gd name="connsiteY11" fmla="*/ 462224 h 540099"/>
              <a:gd name="connsiteX12" fmla="*/ 85411 w 91272"/>
              <a:gd name="connsiteY12" fmla="*/ 492369 h 540099"/>
              <a:gd name="connsiteX13" fmla="*/ 85411 w 91272"/>
              <a:gd name="connsiteY13" fmla="*/ 532563 h 540099"/>
              <a:gd name="connsiteX14" fmla="*/ 90435 w 91272"/>
              <a:gd name="connsiteY14" fmla="*/ 537587 h 540099"/>
              <a:gd name="connsiteX15" fmla="*/ 90435 w 91272"/>
              <a:gd name="connsiteY15" fmla="*/ 532563 h 54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272" h="540099">
                <a:moveTo>
                  <a:pt x="0" y="0"/>
                </a:moveTo>
                <a:cubicBezTo>
                  <a:pt x="3768" y="22608"/>
                  <a:pt x="7536" y="45217"/>
                  <a:pt x="10048" y="65314"/>
                </a:cubicBezTo>
                <a:cubicBezTo>
                  <a:pt x="12560" y="85411"/>
                  <a:pt x="14236" y="104670"/>
                  <a:pt x="15073" y="120580"/>
                </a:cubicBezTo>
                <a:cubicBezTo>
                  <a:pt x="15911" y="136490"/>
                  <a:pt x="12561" y="145702"/>
                  <a:pt x="15073" y="160774"/>
                </a:cubicBezTo>
                <a:cubicBezTo>
                  <a:pt x="17585" y="175847"/>
                  <a:pt x="26796" y="194268"/>
                  <a:pt x="30145" y="211015"/>
                </a:cubicBezTo>
                <a:cubicBezTo>
                  <a:pt x="33494" y="227762"/>
                  <a:pt x="35169" y="261257"/>
                  <a:pt x="35169" y="261257"/>
                </a:cubicBezTo>
                <a:cubicBezTo>
                  <a:pt x="36844" y="278004"/>
                  <a:pt x="36844" y="296427"/>
                  <a:pt x="40193" y="311499"/>
                </a:cubicBezTo>
                <a:cubicBezTo>
                  <a:pt x="43542" y="326571"/>
                  <a:pt x="52754" y="339969"/>
                  <a:pt x="55266" y="351692"/>
                </a:cubicBezTo>
                <a:cubicBezTo>
                  <a:pt x="57778" y="363415"/>
                  <a:pt x="52754" y="371789"/>
                  <a:pt x="55266" y="381837"/>
                </a:cubicBezTo>
                <a:cubicBezTo>
                  <a:pt x="57778" y="391885"/>
                  <a:pt x="66989" y="401934"/>
                  <a:pt x="70338" y="411982"/>
                </a:cubicBezTo>
                <a:cubicBezTo>
                  <a:pt x="73687" y="422030"/>
                  <a:pt x="73688" y="433753"/>
                  <a:pt x="75363" y="442127"/>
                </a:cubicBezTo>
                <a:cubicBezTo>
                  <a:pt x="77038" y="450501"/>
                  <a:pt x="78712" y="453850"/>
                  <a:pt x="80387" y="462224"/>
                </a:cubicBezTo>
                <a:cubicBezTo>
                  <a:pt x="82062" y="470598"/>
                  <a:pt x="84574" y="480646"/>
                  <a:pt x="85411" y="492369"/>
                </a:cubicBezTo>
                <a:cubicBezTo>
                  <a:pt x="86248" y="504092"/>
                  <a:pt x="84574" y="525027"/>
                  <a:pt x="85411" y="532563"/>
                </a:cubicBezTo>
                <a:cubicBezTo>
                  <a:pt x="86248" y="540099"/>
                  <a:pt x="89598" y="537587"/>
                  <a:pt x="90435" y="537587"/>
                </a:cubicBezTo>
                <a:cubicBezTo>
                  <a:pt x="91272" y="537587"/>
                  <a:pt x="90853" y="535075"/>
                  <a:pt x="90435" y="532563"/>
                </a:cubicBez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7285055" y="2620108"/>
            <a:ext cx="517490" cy="40193"/>
          </a:xfrm>
          <a:custGeom>
            <a:avLst/>
            <a:gdLst>
              <a:gd name="connsiteX0" fmla="*/ 0 w 517490"/>
              <a:gd name="connsiteY0" fmla="*/ 2512 h 40193"/>
              <a:gd name="connsiteX1" fmla="*/ 60290 w 517490"/>
              <a:gd name="connsiteY1" fmla="*/ 2512 h 40193"/>
              <a:gd name="connsiteX2" fmla="*/ 115556 w 517490"/>
              <a:gd name="connsiteY2" fmla="*/ 2512 h 40193"/>
              <a:gd name="connsiteX3" fmla="*/ 190919 w 517490"/>
              <a:gd name="connsiteY3" fmla="*/ 2512 h 40193"/>
              <a:gd name="connsiteX4" fmla="*/ 246185 w 517490"/>
              <a:gd name="connsiteY4" fmla="*/ 2512 h 40193"/>
              <a:gd name="connsiteX5" fmla="*/ 316523 w 517490"/>
              <a:gd name="connsiteY5" fmla="*/ 17584 h 40193"/>
              <a:gd name="connsiteX6" fmla="*/ 361741 w 517490"/>
              <a:gd name="connsiteY6" fmla="*/ 27633 h 40193"/>
              <a:gd name="connsiteX7" fmla="*/ 406958 w 517490"/>
              <a:gd name="connsiteY7" fmla="*/ 37681 h 40193"/>
              <a:gd name="connsiteX8" fmla="*/ 427055 w 517490"/>
              <a:gd name="connsiteY8" fmla="*/ 37681 h 40193"/>
              <a:gd name="connsiteX9" fmla="*/ 472272 w 517490"/>
              <a:gd name="connsiteY9" fmla="*/ 37681 h 40193"/>
              <a:gd name="connsiteX10" fmla="*/ 517490 w 517490"/>
              <a:gd name="connsiteY10" fmla="*/ 22608 h 40193"/>
              <a:gd name="connsiteX11" fmla="*/ 517490 w 517490"/>
              <a:gd name="connsiteY11" fmla="*/ 22608 h 4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7490" h="40193">
                <a:moveTo>
                  <a:pt x="0" y="2512"/>
                </a:moveTo>
                <a:lnTo>
                  <a:pt x="60290" y="2512"/>
                </a:lnTo>
                <a:lnTo>
                  <a:pt x="115556" y="2512"/>
                </a:lnTo>
                <a:lnTo>
                  <a:pt x="190919" y="2512"/>
                </a:lnTo>
                <a:cubicBezTo>
                  <a:pt x="212690" y="2512"/>
                  <a:pt x="225251" y="0"/>
                  <a:pt x="246185" y="2512"/>
                </a:cubicBezTo>
                <a:cubicBezTo>
                  <a:pt x="267119" y="5024"/>
                  <a:pt x="316523" y="17584"/>
                  <a:pt x="316523" y="17584"/>
                </a:cubicBezTo>
                <a:lnTo>
                  <a:pt x="361741" y="27633"/>
                </a:lnTo>
                <a:cubicBezTo>
                  <a:pt x="376813" y="30982"/>
                  <a:pt x="396072" y="36006"/>
                  <a:pt x="406958" y="37681"/>
                </a:cubicBezTo>
                <a:cubicBezTo>
                  <a:pt x="417844" y="39356"/>
                  <a:pt x="427055" y="37681"/>
                  <a:pt x="427055" y="37681"/>
                </a:cubicBezTo>
                <a:cubicBezTo>
                  <a:pt x="437941" y="37681"/>
                  <a:pt x="457200" y="40193"/>
                  <a:pt x="472272" y="37681"/>
                </a:cubicBezTo>
                <a:cubicBezTo>
                  <a:pt x="487344" y="35169"/>
                  <a:pt x="517490" y="22608"/>
                  <a:pt x="517490" y="22608"/>
                </a:cubicBezTo>
                <a:lnTo>
                  <a:pt x="517490" y="22608"/>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5993842" y="1818752"/>
            <a:ext cx="80387" cy="582804"/>
          </a:xfrm>
          <a:custGeom>
            <a:avLst/>
            <a:gdLst>
              <a:gd name="connsiteX0" fmla="*/ 0 w 80387"/>
              <a:gd name="connsiteY0" fmla="*/ 0 h 582804"/>
              <a:gd name="connsiteX1" fmla="*/ 10048 w 80387"/>
              <a:gd name="connsiteY1" fmla="*/ 55266 h 582804"/>
              <a:gd name="connsiteX2" fmla="*/ 30145 w 80387"/>
              <a:gd name="connsiteY2" fmla="*/ 130628 h 582804"/>
              <a:gd name="connsiteX3" fmla="*/ 40193 w 80387"/>
              <a:gd name="connsiteY3" fmla="*/ 180870 h 582804"/>
              <a:gd name="connsiteX4" fmla="*/ 50242 w 80387"/>
              <a:gd name="connsiteY4" fmla="*/ 266281 h 582804"/>
              <a:gd name="connsiteX5" fmla="*/ 70338 w 80387"/>
              <a:gd name="connsiteY5" fmla="*/ 336619 h 582804"/>
              <a:gd name="connsiteX6" fmla="*/ 75362 w 80387"/>
              <a:gd name="connsiteY6" fmla="*/ 406958 h 582804"/>
              <a:gd name="connsiteX7" fmla="*/ 75362 w 80387"/>
              <a:gd name="connsiteY7" fmla="*/ 457200 h 582804"/>
              <a:gd name="connsiteX8" fmla="*/ 70338 w 80387"/>
              <a:gd name="connsiteY8" fmla="*/ 502417 h 582804"/>
              <a:gd name="connsiteX9" fmla="*/ 75362 w 80387"/>
              <a:gd name="connsiteY9" fmla="*/ 547635 h 582804"/>
              <a:gd name="connsiteX10" fmla="*/ 80387 w 80387"/>
              <a:gd name="connsiteY10" fmla="*/ 582804 h 582804"/>
              <a:gd name="connsiteX11" fmla="*/ 80387 w 80387"/>
              <a:gd name="connsiteY11" fmla="*/ 582804 h 58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87" h="582804">
                <a:moveTo>
                  <a:pt x="0" y="0"/>
                </a:moveTo>
                <a:cubicBezTo>
                  <a:pt x="2512" y="16747"/>
                  <a:pt x="5024" y="33495"/>
                  <a:pt x="10048" y="55266"/>
                </a:cubicBezTo>
                <a:cubicBezTo>
                  <a:pt x="15072" y="77037"/>
                  <a:pt x="25121" y="109694"/>
                  <a:pt x="30145" y="130628"/>
                </a:cubicBezTo>
                <a:cubicBezTo>
                  <a:pt x="35169" y="151562"/>
                  <a:pt x="36844" y="158261"/>
                  <a:pt x="40193" y="180870"/>
                </a:cubicBezTo>
                <a:cubicBezTo>
                  <a:pt x="43543" y="203479"/>
                  <a:pt x="45218" y="240323"/>
                  <a:pt x="50242" y="266281"/>
                </a:cubicBezTo>
                <a:cubicBezTo>
                  <a:pt x="55266" y="292239"/>
                  <a:pt x="66151" y="313173"/>
                  <a:pt x="70338" y="336619"/>
                </a:cubicBezTo>
                <a:cubicBezTo>
                  <a:pt x="74525" y="360065"/>
                  <a:pt x="74525" y="386861"/>
                  <a:pt x="75362" y="406958"/>
                </a:cubicBezTo>
                <a:cubicBezTo>
                  <a:pt x="76199" y="427055"/>
                  <a:pt x="76199" y="441290"/>
                  <a:pt x="75362" y="457200"/>
                </a:cubicBezTo>
                <a:cubicBezTo>
                  <a:pt x="74525" y="473110"/>
                  <a:pt x="70338" y="487345"/>
                  <a:pt x="70338" y="502417"/>
                </a:cubicBezTo>
                <a:cubicBezTo>
                  <a:pt x="70338" y="517489"/>
                  <a:pt x="73687" y="534237"/>
                  <a:pt x="75362" y="547635"/>
                </a:cubicBezTo>
                <a:cubicBezTo>
                  <a:pt x="77037" y="561033"/>
                  <a:pt x="80387" y="582804"/>
                  <a:pt x="80387" y="582804"/>
                </a:cubicBezTo>
                <a:lnTo>
                  <a:pt x="80387" y="582804"/>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084277" y="2491991"/>
            <a:ext cx="140677" cy="673240"/>
          </a:xfrm>
          <a:custGeom>
            <a:avLst/>
            <a:gdLst>
              <a:gd name="connsiteX0" fmla="*/ 0 w 140677"/>
              <a:gd name="connsiteY0" fmla="*/ 0 h 673240"/>
              <a:gd name="connsiteX1" fmla="*/ 25121 w 140677"/>
              <a:gd name="connsiteY1" fmla="*/ 125605 h 673240"/>
              <a:gd name="connsiteX2" fmla="*/ 35169 w 140677"/>
              <a:gd name="connsiteY2" fmla="*/ 211016 h 673240"/>
              <a:gd name="connsiteX3" fmla="*/ 55266 w 140677"/>
              <a:gd name="connsiteY3" fmla="*/ 296427 h 673240"/>
              <a:gd name="connsiteX4" fmla="*/ 75363 w 140677"/>
              <a:gd name="connsiteY4" fmla="*/ 366765 h 673240"/>
              <a:gd name="connsiteX5" fmla="*/ 80387 w 140677"/>
              <a:gd name="connsiteY5" fmla="*/ 427055 h 673240"/>
              <a:gd name="connsiteX6" fmla="*/ 95459 w 140677"/>
              <a:gd name="connsiteY6" fmla="*/ 512466 h 673240"/>
              <a:gd name="connsiteX7" fmla="*/ 115556 w 140677"/>
              <a:gd name="connsiteY7" fmla="*/ 572756 h 673240"/>
              <a:gd name="connsiteX8" fmla="*/ 130628 w 140677"/>
              <a:gd name="connsiteY8" fmla="*/ 617974 h 673240"/>
              <a:gd name="connsiteX9" fmla="*/ 140677 w 140677"/>
              <a:gd name="connsiteY9" fmla="*/ 673240 h 67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77" h="673240">
                <a:moveTo>
                  <a:pt x="0" y="0"/>
                </a:moveTo>
                <a:cubicBezTo>
                  <a:pt x="9630" y="45218"/>
                  <a:pt x="19260" y="90436"/>
                  <a:pt x="25121" y="125605"/>
                </a:cubicBezTo>
                <a:cubicBezTo>
                  <a:pt x="30983" y="160774"/>
                  <a:pt x="30145" y="182546"/>
                  <a:pt x="35169" y="211016"/>
                </a:cubicBezTo>
                <a:cubicBezTo>
                  <a:pt x="40193" y="239486"/>
                  <a:pt x="48567" y="270469"/>
                  <a:pt x="55266" y="296427"/>
                </a:cubicBezTo>
                <a:cubicBezTo>
                  <a:pt x="61965" y="322385"/>
                  <a:pt x="71176" y="344994"/>
                  <a:pt x="75363" y="366765"/>
                </a:cubicBezTo>
                <a:cubicBezTo>
                  <a:pt x="79550" y="388536"/>
                  <a:pt x="77038" y="402772"/>
                  <a:pt x="80387" y="427055"/>
                </a:cubicBezTo>
                <a:cubicBezTo>
                  <a:pt x="83736" y="451339"/>
                  <a:pt x="89597" y="488182"/>
                  <a:pt x="95459" y="512466"/>
                </a:cubicBezTo>
                <a:cubicBezTo>
                  <a:pt x="101321" y="536750"/>
                  <a:pt x="115556" y="572756"/>
                  <a:pt x="115556" y="572756"/>
                </a:cubicBezTo>
                <a:cubicBezTo>
                  <a:pt x="121417" y="590341"/>
                  <a:pt x="126441" y="601227"/>
                  <a:pt x="130628" y="617974"/>
                </a:cubicBezTo>
                <a:cubicBezTo>
                  <a:pt x="134815" y="634721"/>
                  <a:pt x="137746" y="653980"/>
                  <a:pt x="140677" y="673240"/>
                </a:cubicBez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5737609" y="2512088"/>
            <a:ext cx="1401745" cy="90435"/>
          </a:xfrm>
          <a:custGeom>
            <a:avLst/>
            <a:gdLst>
              <a:gd name="connsiteX0" fmla="*/ 1401745 w 1401745"/>
              <a:gd name="connsiteY0" fmla="*/ 90435 h 90435"/>
              <a:gd name="connsiteX1" fmla="*/ 1301261 w 1401745"/>
              <a:gd name="connsiteY1" fmla="*/ 75363 h 90435"/>
              <a:gd name="connsiteX2" fmla="*/ 1210826 w 1401745"/>
              <a:gd name="connsiteY2" fmla="*/ 75363 h 90435"/>
              <a:gd name="connsiteX3" fmla="*/ 1155560 w 1401745"/>
              <a:gd name="connsiteY3" fmla="*/ 70338 h 90435"/>
              <a:gd name="connsiteX4" fmla="*/ 1090246 w 1401745"/>
              <a:gd name="connsiteY4" fmla="*/ 60290 h 90435"/>
              <a:gd name="connsiteX5" fmla="*/ 994787 w 1401745"/>
              <a:gd name="connsiteY5" fmla="*/ 50242 h 90435"/>
              <a:gd name="connsiteX6" fmla="*/ 899327 w 1401745"/>
              <a:gd name="connsiteY6" fmla="*/ 45217 h 90435"/>
              <a:gd name="connsiteX7" fmla="*/ 783771 w 1401745"/>
              <a:gd name="connsiteY7" fmla="*/ 50242 h 90435"/>
              <a:gd name="connsiteX8" fmla="*/ 653143 w 1401745"/>
              <a:gd name="connsiteY8" fmla="*/ 50242 h 90435"/>
              <a:gd name="connsiteX9" fmla="*/ 552659 w 1401745"/>
              <a:gd name="connsiteY9" fmla="*/ 55266 h 90435"/>
              <a:gd name="connsiteX10" fmla="*/ 437103 w 1401745"/>
              <a:gd name="connsiteY10" fmla="*/ 55266 h 90435"/>
              <a:gd name="connsiteX11" fmla="*/ 356716 w 1401745"/>
              <a:gd name="connsiteY11" fmla="*/ 40193 h 90435"/>
              <a:gd name="connsiteX12" fmla="*/ 296426 w 1401745"/>
              <a:gd name="connsiteY12" fmla="*/ 30145 h 90435"/>
              <a:gd name="connsiteX13" fmla="*/ 241160 w 1401745"/>
              <a:gd name="connsiteY13" fmla="*/ 30145 h 90435"/>
              <a:gd name="connsiteX14" fmla="*/ 135653 w 1401745"/>
              <a:gd name="connsiteY14" fmla="*/ 10048 h 90435"/>
              <a:gd name="connsiteX15" fmla="*/ 80387 w 1401745"/>
              <a:gd name="connsiteY15" fmla="*/ 20097 h 90435"/>
              <a:gd name="connsiteX16" fmla="*/ 0 w 1401745"/>
              <a:gd name="connsiteY16" fmla="*/ 0 h 90435"/>
              <a:gd name="connsiteX17" fmla="*/ 0 w 1401745"/>
              <a:gd name="connsiteY17" fmla="*/ 0 h 90435"/>
              <a:gd name="connsiteX18" fmla="*/ 0 w 1401745"/>
              <a:gd name="connsiteY18" fmla="*/ 0 h 90435"/>
              <a:gd name="connsiteX19" fmla="*/ 0 w 1401745"/>
              <a:gd name="connsiteY19" fmla="*/ 0 h 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01745" h="90435">
                <a:moveTo>
                  <a:pt x="1401745" y="90435"/>
                </a:moveTo>
                <a:cubicBezTo>
                  <a:pt x="1367413" y="84155"/>
                  <a:pt x="1333081" y="77875"/>
                  <a:pt x="1301261" y="75363"/>
                </a:cubicBezTo>
                <a:cubicBezTo>
                  <a:pt x="1269441" y="72851"/>
                  <a:pt x="1235109" y="76200"/>
                  <a:pt x="1210826" y="75363"/>
                </a:cubicBezTo>
                <a:cubicBezTo>
                  <a:pt x="1186543" y="74526"/>
                  <a:pt x="1175657" y="72850"/>
                  <a:pt x="1155560" y="70338"/>
                </a:cubicBezTo>
                <a:cubicBezTo>
                  <a:pt x="1135463" y="67826"/>
                  <a:pt x="1117042" y="63639"/>
                  <a:pt x="1090246" y="60290"/>
                </a:cubicBezTo>
                <a:cubicBezTo>
                  <a:pt x="1063450" y="56941"/>
                  <a:pt x="1026607" y="52754"/>
                  <a:pt x="994787" y="50242"/>
                </a:cubicBezTo>
                <a:cubicBezTo>
                  <a:pt x="962967" y="47730"/>
                  <a:pt x="934496" y="45217"/>
                  <a:pt x="899327" y="45217"/>
                </a:cubicBezTo>
                <a:cubicBezTo>
                  <a:pt x="864158" y="45217"/>
                  <a:pt x="824802" y="49405"/>
                  <a:pt x="783771" y="50242"/>
                </a:cubicBezTo>
                <a:cubicBezTo>
                  <a:pt x="742740" y="51079"/>
                  <a:pt x="691662" y="49405"/>
                  <a:pt x="653143" y="50242"/>
                </a:cubicBezTo>
                <a:cubicBezTo>
                  <a:pt x="614624" y="51079"/>
                  <a:pt x="588666" y="54429"/>
                  <a:pt x="552659" y="55266"/>
                </a:cubicBezTo>
                <a:cubicBezTo>
                  <a:pt x="516652" y="56103"/>
                  <a:pt x="469760" y="57778"/>
                  <a:pt x="437103" y="55266"/>
                </a:cubicBezTo>
                <a:cubicBezTo>
                  <a:pt x="404446" y="52754"/>
                  <a:pt x="380162" y="44380"/>
                  <a:pt x="356716" y="40193"/>
                </a:cubicBezTo>
                <a:cubicBezTo>
                  <a:pt x="333270" y="36006"/>
                  <a:pt x="315685" y="31820"/>
                  <a:pt x="296426" y="30145"/>
                </a:cubicBezTo>
                <a:cubicBezTo>
                  <a:pt x="277167" y="28470"/>
                  <a:pt x="267956" y="33495"/>
                  <a:pt x="241160" y="30145"/>
                </a:cubicBezTo>
                <a:cubicBezTo>
                  <a:pt x="214364" y="26795"/>
                  <a:pt x="162448" y="11723"/>
                  <a:pt x="135653" y="10048"/>
                </a:cubicBezTo>
                <a:cubicBezTo>
                  <a:pt x="108858" y="8373"/>
                  <a:pt x="102996" y="21772"/>
                  <a:pt x="80387" y="20097"/>
                </a:cubicBezTo>
                <a:cubicBezTo>
                  <a:pt x="57778" y="18422"/>
                  <a:pt x="0" y="0"/>
                  <a:pt x="0" y="0"/>
                </a:cubicBezTo>
                <a:lnTo>
                  <a:pt x="0" y="0"/>
                </a:lnTo>
                <a:lnTo>
                  <a:pt x="0" y="0"/>
                </a:lnTo>
                <a:lnTo>
                  <a:pt x="0" y="0"/>
                </a:lnTo>
              </a:path>
            </a:pathLst>
          </a:custGeom>
          <a:ln w="285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1+#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1+#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0-#ppt_h/2"/>
                                          </p:val>
                                        </p:tav>
                                        <p:tav tm="100000">
                                          <p:val>
                                            <p:strVal val="#ppt_y"/>
                                          </p:val>
                                        </p:tav>
                                      </p:tavLst>
                                    </p:anim>
                                  </p:childTnLst>
                                </p:cTn>
                              </p:par>
                              <p:par>
                                <p:cTn id="47" presetID="2" presetClass="entr" presetSubtype="1" fill="hold" grpId="2"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0-#ppt_w/2"/>
                                          </p:val>
                                        </p:tav>
                                        <p:tav tm="100000">
                                          <p:val>
                                            <p:strVal val="#ppt_x"/>
                                          </p:val>
                                        </p:tav>
                                      </p:tavLst>
                                    </p:anim>
                                    <p:anim calcmode="lin" valueType="num">
                                      <p:cBhvr additive="base">
                                        <p:cTn id="56" dur="500" fill="hold"/>
                                        <p:tgtEl>
                                          <p:spTgt spid="3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0-#ppt_w/2"/>
                                          </p:val>
                                        </p:tav>
                                        <p:tav tm="100000">
                                          <p:val>
                                            <p:strVal val="#ppt_x"/>
                                          </p:val>
                                        </p:tav>
                                      </p:tavLst>
                                    </p:anim>
                                    <p:anim calcmode="lin" valueType="num">
                                      <p:cBhvr additive="base">
                                        <p:cTn id="6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1+#ppt_w/2"/>
                                          </p:val>
                                        </p:tav>
                                        <p:tav tm="100000">
                                          <p:val>
                                            <p:strVal val="#ppt_x"/>
                                          </p:val>
                                        </p:tav>
                                      </p:tavLst>
                                    </p:anim>
                                    <p:anim calcmode="lin" valueType="num">
                                      <p:cBhvr additive="base">
                                        <p:cTn id="66" dur="500" fill="hold"/>
                                        <p:tgtEl>
                                          <p:spTgt spid="2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1+#ppt_w/2"/>
                                          </p:val>
                                        </p:tav>
                                        <p:tav tm="100000">
                                          <p:val>
                                            <p:strVal val="#ppt_x"/>
                                          </p:val>
                                        </p:tav>
                                      </p:tavLst>
                                    </p:anim>
                                    <p:anim calcmode="lin" valueType="num">
                                      <p:cBhvr additive="base">
                                        <p:cTn id="70" dur="500" fill="hold"/>
                                        <p:tgtEl>
                                          <p:spTgt spid="27"/>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additive="base">
                                        <p:cTn id="73" dur="500" fill="hold"/>
                                        <p:tgtEl>
                                          <p:spTgt spid="67"/>
                                        </p:tgtEl>
                                        <p:attrNameLst>
                                          <p:attrName>ppt_x</p:attrName>
                                        </p:attrNameLst>
                                      </p:cBhvr>
                                      <p:tavLst>
                                        <p:tav tm="0">
                                          <p:val>
                                            <p:strVal val="1+#ppt_w/2"/>
                                          </p:val>
                                        </p:tav>
                                        <p:tav tm="100000">
                                          <p:val>
                                            <p:strVal val="#ppt_x"/>
                                          </p:val>
                                        </p:tav>
                                      </p:tavLst>
                                    </p:anim>
                                    <p:anim calcmode="lin" valueType="num">
                                      <p:cBhvr additive="base">
                                        <p:cTn id="74"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7"/>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5"/>
                                        </p:tgtEl>
                                        <p:attrNameLst>
                                          <p:attrName>style.visibility</p:attrName>
                                        </p:attrNameLst>
                                      </p:cBhvr>
                                      <p:to>
                                        <p:strVal val="hidden"/>
                                      </p:to>
                                    </p:set>
                                  </p:childTnLst>
                                </p:cTn>
                              </p:par>
                              <p:par>
                                <p:cTn id="89" presetID="1" presetClass="exit" presetSubtype="0" fill="hold" grpId="3" nodeType="withEffect">
                                  <p:stCondLst>
                                    <p:cond delay="0"/>
                                  </p:stCondLst>
                                  <p:childTnLst>
                                    <p:set>
                                      <p:cBhvr>
                                        <p:cTn id="90" dur="1" fill="hold">
                                          <p:stCondLst>
                                            <p:cond delay="0"/>
                                          </p:stCondLst>
                                        </p:cTn>
                                        <p:tgtEl>
                                          <p:spTgt spid="3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cBhvr additive="base">
                                        <p:cTn id="95" dur="500" fill="hold"/>
                                        <p:tgtEl>
                                          <p:spTgt spid="40"/>
                                        </p:tgtEl>
                                        <p:attrNameLst>
                                          <p:attrName>ppt_x</p:attrName>
                                        </p:attrNameLst>
                                      </p:cBhvr>
                                      <p:tavLst>
                                        <p:tav tm="0">
                                          <p:val>
                                            <p:strVal val="0-#ppt_w/2"/>
                                          </p:val>
                                        </p:tav>
                                        <p:tav tm="100000">
                                          <p:val>
                                            <p:strVal val="#ppt_x"/>
                                          </p:val>
                                        </p:tav>
                                      </p:tavLst>
                                    </p:anim>
                                    <p:anim calcmode="lin" valueType="num">
                                      <p:cBhvr additive="base">
                                        <p:cTn id="9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additive="base">
                                        <p:cTn id="101" dur="500" fill="hold"/>
                                        <p:tgtEl>
                                          <p:spTgt spid="38"/>
                                        </p:tgtEl>
                                        <p:attrNameLst>
                                          <p:attrName>ppt_x</p:attrName>
                                        </p:attrNameLst>
                                      </p:cBhvr>
                                      <p:tavLst>
                                        <p:tav tm="0">
                                          <p:val>
                                            <p:strVal val="#ppt_x"/>
                                          </p:val>
                                        </p:tav>
                                        <p:tav tm="100000">
                                          <p:val>
                                            <p:strVal val="#ppt_x"/>
                                          </p:val>
                                        </p:tav>
                                      </p:tavLst>
                                    </p:anim>
                                    <p:anim calcmode="lin" valueType="num">
                                      <p:cBhvr additive="base">
                                        <p:cTn id="102" dur="500" fill="hold"/>
                                        <p:tgtEl>
                                          <p:spTgt spid="38"/>
                                        </p:tgtEl>
                                        <p:attrNameLst>
                                          <p:attrName>ppt_y</p:attrName>
                                        </p:attrNameLst>
                                      </p:cBhvr>
                                      <p:tavLst>
                                        <p:tav tm="0">
                                          <p:val>
                                            <p:strVal val="0-#ppt_h/2"/>
                                          </p:val>
                                        </p:tav>
                                        <p:tav tm="100000">
                                          <p:val>
                                            <p:strVal val="#ppt_y"/>
                                          </p:val>
                                        </p:tav>
                                      </p:tavLst>
                                    </p:anim>
                                  </p:childTnLst>
                                </p:cTn>
                              </p:par>
                              <p:par>
                                <p:cTn id="103" presetID="2" presetClass="entr" presetSubtype="1" fill="hold" grpId="0" nodeType="withEffect">
                                  <p:stCondLst>
                                    <p:cond delay="0"/>
                                  </p:stCondLst>
                                  <p:childTnLst>
                                    <p:set>
                                      <p:cBhvr>
                                        <p:cTn id="104" dur="1" fill="hold">
                                          <p:stCondLst>
                                            <p:cond delay="0"/>
                                          </p:stCondLst>
                                        </p:cTn>
                                        <p:tgtEl>
                                          <p:spTgt spid="39"/>
                                        </p:tgtEl>
                                        <p:attrNameLst>
                                          <p:attrName>style.visibility</p:attrName>
                                        </p:attrNameLst>
                                      </p:cBhvr>
                                      <p:to>
                                        <p:strVal val="visible"/>
                                      </p:to>
                                    </p:set>
                                    <p:anim calcmode="lin" valueType="num">
                                      <p:cBhvr additive="base">
                                        <p:cTn id="105" dur="500" fill="hold"/>
                                        <p:tgtEl>
                                          <p:spTgt spid="39"/>
                                        </p:tgtEl>
                                        <p:attrNameLst>
                                          <p:attrName>ppt_x</p:attrName>
                                        </p:attrNameLst>
                                      </p:cBhvr>
                                      <p:tavLst>
                                        <p:tav tm="0">
                                          <p:val>
                                            <p:strVal val="#ppt_x"/>
                                          </p:val>
                                        </p:tav>
                                        <p:tav tm="100000">
                                          <p:val>
                                            <p:strVal val="#ppt_x"/>
                                          </p:val>
                                        </p:tav>
                                      </p:tavLst>
                                    </p:anim>
                                    <p:anim calcmode="lin" valueType="num">
                                      <p:cBhvr additive="base">
                                        <p:cTn id="106"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nodeType="click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additive="base">
                                        <p:cTn id="111" dur="500" fill="hold"/>
                                        <p:tgtEl>
                                          <p:spTgt spid="34"/>
                                        </p:tgtEl>
                                        <p:attrNameLst>
                                          <p:attrName>ppt_x</p:attrName>
                                        </p:attrNameLst>
                                      </p:cBhvr>
                                      <p:tavLst>
                                        <p:tav tm="0">
                                          <p:val>
                                            <p:strVal val="0-#ppt_w/2"/>
                                          </p:val>
                                        </p:tav>
                                        <p:tav tm="100000">
                                          <p:val>
                                            <p:strVal val="#ppt_x"/>
                                          </p:val>
                                        </p:tav>
                                      </p:tavLst>
                                    </p:anim>
                                    <p:anim calcmode="lin" valueType="num">
                                      <p:cBhvr additive="base">
                                        <p:cTn id="112" dur="500" fill="hold"/>
                                        <p:tgtEl>
                                          <p:spTgt spid="34"/>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66"/>
                                        </p:tgtEl>
                                        <p:attrNameLst>
                                          <p:attrName>style.visibility</p:attrName>
                                        </p:attrNameLst>
                                      </p:cBhvr>
                                      <p:to>
                                        <p:strVal val="visible"/>
                                      </p:to>
                                    </p:set>
                                    <p:anim calcmode="lin" valueType="num">
                                      <p:cBhvr additive="base">
                                        <p:cTn id="115" dur="500" fill="hold"/>
                                        <p:tgtEl>
                                          <p:spTgt spid="66"/>
                                        </p:tgtEl>
                                        <p:attrNameLst>
                                          <p:attrName>ppt_x</p:attrName>
                                        </p:attrNameLst>
                                      </p:cBhvr>
                                      <p:tavLst>
                                        <p:tav tm="0">
                                          <p:val>
                                            <p:strVal val="0-#ppt_w/2"/>
                                          </p:val>
                                        </p:tav>
                                        <p:tav tm="100000">
                                          <p:val>
                                            <p:strVal val="#ppt_x"/>
                                          </p:val>
                                        </p:tav>
                                      </p:tavLst>
                                    </p:anim>
                                    <p:anim calcmode="lin" valueType="num">
                                      <p:cBhvr additive="base">
                                        <p:cTn id="116"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1" grpId="0" animBg="1"/>
      <p:bldP spid="31" grpId="1" animBg="1"/>
      <p:bldP spid="33" grpId="0" animBg="1"/>
      <p:bldP spid="33" grpId="1" animBg="1"/>
      <p:bldP spid="33" grpId="2" animBg="1"/>
      <p:bldP spid="33" grpId="3" animBg="1"/>
      <p:bldP spid="35" grpId="0" animBg="1"/>
      <p:bldP spid="35" grpId="1" animBg="1"/>
      <p:bldP spid="36" grpId="0" animBg="1"/>
      <p:bldP spid="36" grpId="1" animBg="1"/>
      <p:bldP spid="37" grpId="0" animBg="1"/>
      <p:bldP spid="37" grpId="1" animBg="1"/>
      <p:bldP spid="38" grpId="0" animBg="1"/>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715000"/>
            <a:ext cx="7162800" cy="1143000"/>
          </a:xfrm>
        </p:spPr>
        <p:txBody>
          <a:bodyPr>
            <a:normAutofit/>
          </a:bodyPr>
          <a:lstStyle/>
          <a:p>
            <a:pPr algn="l"/>
            <a:r>
              <a:rPr lang="en-US" sz="2000" b="1" dirty="0" smtClean="0">
                <a:solidFill>
                  <a:schemeClr val="accent5"/>
                </a:solidFill>
              </a:rPr>
              <a:t>Index Map Showing 1975 Fay 003 </a:t>
            </a:r>
            <a:r>
              <a:rPr lang="en-US" sz="2000" b="1" dirty="0" err="1" smtClean="0">
                <a:solidFill>
                  <a:schemeClr val="accent5"/>
                </a:solidFill>
              </a:rPr>
              <a:t>Minisparker</a:t>
            </a:r>
            <a:r>
              <a:rPr lang="en-US" sz="2000" b="1" dirty="0" smtClean="0">
                <a:solidFill>
                  <a:schemeClr val="accent5"/>
                </a:solidFill>
              </a:rPr>
              <a:t> Track Lines In Relation To Geographic Features</a:t>
            </a:r>
            <a:endParaRPr lang="en-US" sz="2000" b="1" dirty="0">
              <a:solidFill>
                <a:schemeClr val="accent5"/>
              </a:solidFill>
            </a:endParaRPr>
          </a:p>
        </p:txBody>
      </p:sp>
      <p:sp>
        <p:nvSpPr>
          <p:cNvPr id="6" name="Text Placeholder 5"/>
          <p:cNvSpPr>
            <a:spLocks noGrp="1"/>
          </p:cNvSpPr>
          <p:nvPr>
            <p:ph type="body" idx="1"/>
          </p:nvPr>
        </p:nvSpPr>
        <p:spPr>
          <a:xfrm flipH="1">
            <a:off x="381000" y="4267200"/>
            <a:ext cx="76200" cy="639762"/>
          </a:xfrm>
        </p:spPr>
        <p:txBody>
          <a:bodyPr>
            <a:normAutofit/>
          </a:bodyPr>
          <a:lstStyle/>
          <a:p>
            <a:endParaRPr lang="en-US" sz="1000" dirty="0">
              <a:solidFill>
                <a:srgbClr val="00B050"/>
              </a:solidFill>
            </a:endParaRPr>
          </a:p>
        </p:txBody>
      </p:sp>
      <p:pic>
        <p:nvPicPr>
          <p:cNvPr id="12" name="Content Placeholder 11" descr="Figure 1 best.JPG"/>
          <p:cNvPicPr>
            <a:picLocks noGrp="1" noChangeAspect="1"/>
          </p:cNvPicPr>
          <p:nvPr>
            <p:ph sz="half" idx="2"/>
          </p:nvPr>
        </p:nvPicPr>
        <p:blipFill>
          <a:blip r:embed="rId3" cstate="print"/>
          <a:stretch>
            <a:fillRect/>
          </a:stretch>
        </p:blipFill>
        <p:spPr>
          <a:xfrm>
            <a:off x="381000" y="0"/>
            <a:ext cx="8001000" cy="6024876"/>
          </a:xfrm>
        </p:spPr>
      </p:pic>
      <p:sp>
        <p:nvSpPr>
          <p:cNvPr id="7" name="Text Placeholder 6"/>
          <p:cNvSpPr>
            <a:spLocks noGrp="1"/>
          </p:cNvSpPr>
          <p:nvPr>
            <p:ph type="body" sz="quarter" idx="3"/>
          </p:nvPr>
        </p:nvSpPr>
        <p:spPr>
          <a:xfrm>
            <a:off x="762001" y="2057400"/>
            <a:ext cx="76200" cy="2971800"/>
          </a:xfrm>
        </p:spPr>
        <p:txBody>
          <a:bodyPr>
            <a:normAutofit/>
          </a:bodyPr>
          <a:lstStyle/>
          <a:p>
            <a:endParaRPr lang="en-US" sz="800" dirty="0">
              <a:solidFill>
                <a:srgbClr val="C00000"/>
              </a:solidFill>
            </a:endParaRPr>
          </a:p>
        </p:txBody>
      </p:sp>
      <p:sp>
        <p:nvSpPr>
          <p:cNvPr id="14" name="Text Placeholder 13"/>
          <p:cNvSpPr>
            <a:spLocks noGrp="1"/>
          </p:cNvSpPr>
          <p:nvPr>
            <p:ph sz="quarter" idx="4"/>
          </p:nvPr>
        </p:nvSpPr>
        <p:spPr>
          <a:xfrm rot="-60000">
            <a:off x="306691" y="1683101"/>
            <a:ext cx="769862" cy="223362"/>
          </a:xfrm>
        </p:spPr>
        <p:txBody>
          <a:bodyPr lIns="182880" tIns="0">
            <a:normAutofit fontScale="40000" lnSpcReduction="20000"/>
          </a:bodyPr>
          <a:lstStyle/>
          <a:p>
            <a:pPr algn="ctr">
              <a:buNone/>
            </a:pPr>
            <a:r>
              <a:rPr lang="en-US" sz="3200" i="1" dirty="0" smtClean="0">
                <a:solidFill>
                  <a:srgbClr val="C00000"/>
                </a:solidFill>
                <a:latin typeface="Bauhaus 93" pitchFamily="82" charset="0"/>
              </a:rPr>
              <a:t>   </a:t>
            </a:r>
            <a:endParaRPr lang="en-US" sz="800" i="1" dirty="0">
              <a:solidFill>
                <a:srgbClr val="C00000"/>
              </a:solidFill>
              <a:latin typeface="Bauhaus 93" pitchFamily="8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943600"/>
            <a:ext cx="8229600" cy="914400"/>
          </a:xfrm>
        </p:spPr>
        <p:txBody>
          <a:bodyPr>
            <a:noAutofit/>
          </a:bodyPr>
          <a:lstStyle/>
          <a:p>
            <a:pPr algn="l"/>
            <a:r>
              <a:rPr lang="en-US" sz="1600" b="1" dirty="0" smtClean="0">
                <a:solidFill>
                  <a:schemeClr val="accent1"/>
                </a:solidFill>
              </a:rPr>
              <a:t>Structure contours drawn to the inferred erosion surface (reflector E) created during the major Oligocene regression postulated by (Vail et al., 1977). Fay 003 seismic data and multichannel data previously published by </a:t>
            </a:r>
            <a:r>
              <a:rPr lang="en-US" sz="1600" b="1" dirty="0" err="1" smtClean="0">
                <a:solidFill>
                  <a:schemeClr val="accent1"/>
                </a:solidFill>
              </a:rPr>
              <a:t>Oldale</a:t>
            </a:r>
            <a:r>
              <a:rPr lang="en-US" sz="1600" b="1" dirty="0" smtClean="0">
                <a:solidFill>
                  <a:schemeClr val="accent1"/>
                </a:solidFill>
              </a:rPr>
              <a:t> and </a:t>
            </a:r>
            <a:r>
              <a:rPr lang="en-US" sz="1600" b="1" dirty="0" err="1" smtClean="0">
                <a:solidFill>
                  <a:schemeClr val="accent1"/>
                </a:solidFill>
              </a:rPr>
              <a:t>Uchupi</a:t>
            </a:r>
            <a:r>
              <a:rPr lang="en-US" sz="1600" b="1" dirty="0" smtClean="0">
                <a:solidFill>
                  <a:schemeClr val="accent1"/>
                </a:solidFill>
              </a:rPr>
              <a:t> (1970) were combined to produce this map. </a:t>
            </a:r>
            <a:br>
              <a:rPr lang="en-US" sz="1600" b="1" dirty="0" smtClean="0">
                <a:solidFill>
                  <a:schemeClr val="accent1"/>
                </a:solidFill>
              </a:rPr>
            </a:br>
            <a:endParaRPr lang="en-US" sz="1600" b="1" dirty="0">
              <a:solidFill>
                <a:schemeClr val="accent1"/>
              </a:solidFill>
            </a:endParaRPr>
          </a:p>
        </p:txBody>
      </p:sp>
      <p:pic>
        <p:nvPicPr>
          <p:cNvPr id="8" name="Picture 4"/>
          <p:cNvPicPr>
            <a:picLocks noChangeAspect="1" noChangeArrowheads="1"/>
          </p:cNvPicPr>
          <p:nvPr/>
        </p:nvPicPr>
        <p:blipFill>
          <a:blip r:embed="rId3" cstate="print"/>
          <a:srcRect r="64674" b="40901"/>
          <a:stretch>
            <a:fillRect/>
          </a:stretch>
        </p:blipFill>
        <p:spPr bwMode="auto">
          <a:xfrm>
            <a:off x="6858000" y="2209800"/>
            <a:ext cx="1916615" cy="3352800"/>
          </a:xfrm>
          <a:prstGeom prst="rect">
            <a:avLst/>
          </a:prstGeom>
          <a:noFill/>
          <a:ln w="9525">
            <a:noFill/>
            <a:miter lim="800000"/>
            <a:headEnd/>
            <a:tailEnd/>
          </a:ln>
        </p:spPr>
      </p:pic>
      <p:cxnSp>
        <p:nvCxnSpPr>
          <p:cNvPr id="9" name="Straight Arrow Connector 8"/>
          <p:cNvCxnSpPr/>
          <p:nvPr/>
        </p:nvCxnSpPr>
        <p:spPr>
          <a:xfrm flipH="1">
            <a:off x="8610600" y="3581400"/>
            <a:ext cx="381000"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1" name="Content Placeholder 4" descr="Figure 3 best.JPG"/>
          <p:cNvPicPr>
            <a:picLocks noGrp="1" noChangeAspect="1"/>
          </p:cNvPicPr>
          <p:nvPr>
            <p:ph idx="1"/>
          </p:nvPr>
        </p:nvPicPr>
        <p:blipFill>
          <a:blip r:embed="rId4" cstate="print"/>
          <a:stretch>
            <a:fillRect/>
          </a:stretch>
        </p:blipFill>
        <p:spPr>
          <a:xfrm>
            <a:off x="304800" y="516338"/>
            <a:ext cx="6682183" cy="5198662"/>
          </a:xfrm>
        </p:spPr>
      </p:pic>
      <p:pic>
        <p:nvPicPr>
          <p:cNvPr id="7" name="Picture 6" descr="Figure 2 best.JPG"/>
          <p:cNvPicPr>
            <a:picLocks noChangeAspect="1"/>
          </p:cNvPicPr>
          <p:nvPr/>
        </p:nvPicPr>
        <p:blipFill>
          <a:blip r:embed="rId5" cstate="print"/>
          <a:stretch>
            <a:fillRect/>
          </a:stretch>
        </p:blipFill>
        <p:spPr>
          <a:xfrm>
            <a:off x="1828800" y="0"/>
            <a:ext cx="4048363" cy="1961356"/>
          </a:xfrm>
          <a:prstGeom prst="rect">
            <a:avLst/>
          </a:prstGeom>
        </p:spPr>
      </p:pic>
      <p:cxnSp>
        <p:nvCxnSpPr>
          <p:cNvPr id="19" name="Straight Connector 18"/>
          <p:cNvCxnSpPr/>
          <p:nvPr/>
        </p:nvCxnSpPr>
        <p:spPr>
          <a:xfrm>
            <a:off x="4038600" y="2743200"/>
            <a:ext cx="228600" cy="1676400"/>
          </a:xfrm>
          <a:prstGeom prst="line">
            <a:avLst/>
          </a:prstGeom>
          <a:ln w="4445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1066800"/>
            <a:ext cx="0" cy="533400"/>
          </a:xfrm>
          <a:prstGeom prst="line">
            <a:avLst/>
          </a:prstGeom>
          <a:ln w="4445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try3 003.JPG"/>
          <p:cNvPicPr>
            <a:picLocks noChangeAspect="1"/>
          </p:cNvPicPr>
          <p:nvPr/>
        </p:nvPicPr>
        <p:blipFill>
          <a:blip r:embed="rId6" cstate="print"/>
          <a:srcRect l="417" t="1111" r="1287" b="1111"/>
          <a:stretch>
            <a:fillRect/>
          </a:stretch>
        </p:blipFill>
        <p:spPr>
          <a:xfrm>
            <a:off x="5943600" y="152399"/>
            <a:ext cx="3009582" cy="2407089"/>
          </a:xfrm>
          <a:prstGeom prst="rect">
            <a:avLst/>
          </a:prstGeom>
        </p:spPr>
      </p:pic>
      <p:cxnSp>
        <p:nvCxnSpPr>
          <p:cNvPr id="25" name="Straight Connector 24"/>
          <p:cNvCxnSpPr/>
          <p:nvPr/>
        </p:nvCxnSpPr>
        <p:spPr>
          <a:xfrm>
            <a:off x="7543800" y="1447800"/>
            <a:ext cx="76200" cy="685800"/>
          </a:xfrm>
          <a:prstGeom prst="line">
            <a:avLst/>
          </a:prstGeom>
          <a:ln w="4445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rot="20098341">
            <a:off x="6871107" y="1384485"/>
            <a:ext cx="1454755" cy="86185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sp>
        <p:nvSpPr>
          <p:cNvPr id="31" name="Freeform 30"/>
          <p:cNvSpPr/>
          <p:nvPr/>
        </p:nvSpPr>
        <p:spPr>
          <a:xfrm>
            <a:off x="5129841" y="2993366"/>
            <a:ext cx="158151" cy="948906"/>
          </a:xfrm>
          <a:custGeom>
            <a:avLst/>
            <a:gdLst>
              <a:gd name="connsiteX0" fmla="*/ 140899 w 158151"/>
              <a:gd name="connsiteY0" fmla="*/ 0 h 948906"/>
              <a:gd name="connsiteX1" fmla="*/ 132272 w 158151"/>
              <a:gd name="connsiteY1" fmla="*/ 77638 h 948906"/>
              <a:gd name="connsiteX2" fmla="*/ 46008 w 158151"/>
              <a:gd name="connsiteY2" fmla="*/ 155276 h 948906"/>
              <a:gd name="connsiteX3" fmla="*/ 11502 w 158151"/>
              <a:gd name="connsiteY3" fmla="*/ 353683 h 948906"/>
              <a:gd name="connsiteX4" fmla="*/ 11502 w 158151"/>
              <a:gd name="connsiteY4" fmla="*/ 552091 h 948906"/>
              <a:gd name="connsiteX5" fmla="*/ 80514 w 158151"/>
              <a:gd name="connsiteY5" fmla="*/ 750498 h 948906"/>
              <a:gd name="connsiteX6" fmla="*/ 123646 w 158151"/>
              <a:gd name="connsiteY6" fmla="*/ 897147 h 948906"/>
              <a:gd name="connsiteX7" fmla="*/ 158151 w 158151"/>
              <a:gd name="connsiteY7" fmla="*/ 948906 h 948906"/>
              <a:gd name="connsiteX8" fmla="*/ 158151 w 158151"/>
              <a:gd name="connsiteY8" fmla="*/ 948906 h 948906"/>
              <a:gd name="connsiteX9" fmla="*/ 158151 w 158151"/>
              <a:gd name="connsiteY9" fmla="*/ 948906 h 948906"/>
              <a:gd name="connsiteX10" fmla="*/ 158151 w 158151"/>
              <a:gd name="connsiteY10" fmla="*/ 948906 h 948906"/>
              <a:gd name="connsiteX0" fmla="*/ 140899 w 158151"/>
              <a:gd name="connsiteY0" fmla="*/ 0 h 969034"/>
              <a:gd name="connsiteX1" fmla="*/ 132272 w 158151"/>
              <a:gd name="connsiteY1" fmla="*/ 77638 h 969034"/>
              <a:gd name="connsiteX2" fmla="*/ 46008 w 158151"/>
              <a:gd name="connsiteY2" fmla="*/ 155276 h 969034"/>
              <a:gd name="connsiteX3" fmla="*/ 11502 w 158151"/>
              <a:gd name="connsiteY3" fmla="*/ 353683 h 969034"/>
              <a:gd name="connsiteX4" fmla="*/ 11502 w 158151"/>
              <a:gd name="connsiteY4" fmla="*/ 552091 h 969034"/>
              <a:gd name="connsiteX5" fmla="*/ 80514 w 158151"/>
              <a:gd name="connsiteY5" fmla="*/ 750498 h 969034"/>
              <a:gd name="connsiteX6" fmla="*/ 123646 w 158151"/>
              <a:gd name="connsiteY6" fmla="*/ 897147 h 969034"/>
              <a:gd name="connsiteX7" fmla="*/ 158151 w 158151"/>
              <a:gd name="connsiteY7" fmla="*/ 948906 h 969034"/>
              <a:gd name="connsiteX8" fmla="*/ 158151 w 158151"/>
              <a:gd name="connsiteY8" fmla="*/ 948906 h 969034"/>
              <a:gd name="connsiteX9" fmla="*/ 158151 w 158151"/>
              <a:gd name="connsiteY9" fmla="*/ 948906 h 969034"/>
              <a:gd name="connsiteX10" fmla="*/ 127959 w 158151"/>
              <a:gd name="connsiteY10" fmla="*/ 969034 h 969034"/>
              <a:gd name="connsiteX0" fmla="*/ 140899 w 158151"/>
              <a:gd name="connsiteY0" fmla="*/ 0 h 948906"/>
              <a:gd name="connsiteX1" fmla="*/ 132272 w 158151"/>
              <a:gd name="connsiteY1" fmla="*/ 77638 h 948906"/>
              <a:gd name="connsiteX2" fmla="*/ 46008 w 158151"/>
              <a:gd name="connsiteY2" fmla="*/ 155276 h 948906"/>
              <a:gd name="connsiteX3" fmla="*/ 11502 w 158151"/>
              <a:gd name="connsiteY3" fmla="*/ 353683 h 948906"/>
              <a:gd name="connsiteX4" fmla="*/ 11502 w 158151"/>
              <a:gd name="connsiteY4" fmla="*/ 552091 h 948906"/>
              <a:gd name="connsiteX5" fmla="*/ 80514 w 158151"/>
              <a:gd name="connsiteY5" fmla="*/ 750498 h 948906"/>
              <a:gd name="connsiteX6" fmla="*/ 123646 w 158151"/>
              <a:gd name="connsiteY6" fmla="*/ 897147 h 948906"/>
              <a:gd name="connsiteX7" fmla="*/ 158151 w 158151"/>
              <a:gd name="connsiteY7" fmla="*/ 948906 h 948906"/>
              <a:gd name="connsiteX8" fmla="*/ 158151 w 158151"/>
              <a:gd name="connsiteY8" fmla="*/ 948906 h 948906"/>
              <a:gd name="connsiteX9" fmla="*/ 158151 w 158151"/>
              <a:gd name="connsiteY9" fmla="*/ 948906 h 948906"/>
              <a:gd name="connsiteX0" fmla="*/ 140899 w 158151"/>
              <a:gd name="connsiteY0" fmla="*/ 0 h 969034"/>
              <a:gd name="connsiteX1" fmla="*/ 132272 w 158151"/>
              <a:gd name="connsiteY1" fmla="*/ 77638 h 969034"/>
              <a:gd name="connsiteX2" fmla="*/ 46008 w 158151"/>
              <a:gd name="connsiteY2" fmla="*/ 155276 h 969034"/>
              <a:gd name="connsiteX3" fmla="*/ 11502 w 158151"/>
              <a:gd name="connsiteY3" fmla="*/ 353683 h 969034"/>
              <a:gd name="connsiteX4" fmla="*/ 11502 w 158151"/>
              <a:gd name="connsiteY4" fmla="*/ 552091 h 969034"/>
              <a:gd name="connsiteX5" fmla="*/ 80514 w 158151"/>
              <a:gd name="connsiteY5" fmla="*/ 750498 h 969034"/>
              <a:gd name="connsiteX6" fmla="*/ 123646 w 158151"/>
              <a:gd name="connsiteY6" fmla="*/ 897147 h 969034"/>
              <a:gd name="connsiteX7" fmla="*/ 158151 w 158151"/>
              <a:gd name="connsiteY7" fmla="*/ 948906 h 969034"/>
              <a:gd name="connsiteX8" fmla="*/ 158151 w 158151"/>
              <a:gd name="connsiteY8" fmla="*/ 948906 h 969034"/>
              <a:gd name="connsiteX9" fmla="*/ 127959 w 158151"/>
              <a:gd name="connsiteY9" fmla="*/ 969034 h 969034"/>
              <a:gd name="connsiteX0" fmla="*/ 140899 w 158151"/>
              <a:gd name="connsiteY0" fmla="*/ 0 h 948906"/>
              <a:gd name="connsiteX1" fmla="*/ 132272 w 158151"/>
              <a:gd name="connsiteY1" fmla="*/ 77638 h 948906"/>
              <a:gd name="connsiteX2" fmla="*/ 46008 w 158151"/>
              <a:gd name="connsiteY2" fmla="*/ 155276 h 948906"/>
              <a:gd name="connsiteX3" fmla="*/ 11502 w 158151"/>
              <a:gd name="connsiteY3" fmla="*/ 353683 h 948906"/>
              <a:gd name="connsiteX4" fmla="*/ 11502 w 158151"/>
              <a:gd name="connsiteY4" fmla="*/ 552091 h 948906"/>
              <a:gd name="connsiteX5" fmla="*/ 80514 w 158151"/>
              <a:gd name="connsiteY5" fmla="*/ 750498 h 948906"/>
              <a:gd name="connsiteX6" fmla="*/ 123646 w 158151"/>
              <a:gd name="connsiteY6" fmla="*/ 897147 h 948906"/>
              <a:gd name="connsiteX7" fmla="*/ 158151 w 158151"/>
              <a:gd name="connsiteY7" fmla="*/ 948906 h 948906"/>
              <a:gd name="connsiteX8" fmla="*/ 158151 w 158151"/>
              <a:gd name="connsiteY8" fmla="*/ 948906 h 948906"/>
              <a:gd name="connsiteX0" fmla="*/ 140899 w 158151"/>
              <a:gd name="connsiteY0" fmla="*/ 0 h 948906"/>
              <a:gd name="connsiteX1" fmla="*/ 132272 w 158151"/>
              <a:gd name="connsiteY1" fmla="*/ 77638 h 948906"/>
              <a:gd name="connsiteX2" fmla="*/ 46008 w 158151"/>
              <a:gd name="connsiteY2" fmla="*/ 155276 h 948906"/>
              <a:gd name="connsiteX3" fmla="*/ 11502 w 158151"/>
              <a:gd name="connsiteY3" fmla="*/ 353683 h 948906"/>
              <a:gd name="connsiteX4" fmla="*/ 11502 w 158151"/>
              <a:gd name="connsiteY4" fmla="*/ 552091 h 948906"/>
              <a:gd name="connsiteX5" fmla="*/ 80514 w 158151"/>
              <a:gd name="connsiteY5" fmla="*/ 750498 h 948906"/>
              <a:gd name="connsiteX6" fmla="*/ 123646 w 158151"/>
              <a:gd name="connsiteY6" fmla="*/ 897147 h 948906"/>
              <a:gd name="connsiteX7" fmla="*/ 158151 w 158151"/>
              <a:gd name="connsiteY7" fmla="*/ 948906 h 94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51" h="948906">
                <a:moveTo>
                  <a:pt x="140899" y="0"/>
                </a:moveTo>
                <a:cubicBezTo>
                  <a:pt x="144493" y="25879"/>
                  <a:pt x="148087" y="51759"/>
                  <a:pt x="132272" y="77638"/>
                </a:cubicBezTo>
                <a:cubicBezTo>
                  <a:pt x="116457" y="103517"/>
                  <a:pt x="66136" y="109269"/>
                  <a:pt x="46008" y="155276"/>
                </a:cubicBezTo>
                <a:cubicBezTo>
                  <a:pt x="25880" y="201283"/>
                  <a:pt x="17253" y="287547"/>
                  <a:pt x="11502" y="353683"/>
                </a:cubicBezTo>
                <a:cubicBezTo>
                  <a:pt x="5751" y="419819"/>
                  <a:pt x="0" y="485955"/>
                  <a:pt x="11502" y="552091"/>
                </a:cubicBezTo>
                <a:cubicBezTo>
                  <a:pt x="23004" y="618227"/>
                  <a:pt x="61823" y="692989"/>
                  <a:pt x="80514" y="750498"/>
                </a:cubicBezTo>
                <a:cubicBezTo>
                  <a:pt x="99205" y="808007"/>
                  <a:pt x="110707" y="864079"/>
                  <a:pt x="123646" y="897147"/>
                </a:cubicBezTo>
                <a:cubicBezTo>
                  <a:pt x="136585" y="930215"/>
                  <a:pt x="158151" y="948906"/>
                  <a:pt x="158151" y="948906"/>
                </a:cubicBezTo>
              </a:path>
            </a:pathLst>
          </a:cu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p:cNvCxnSpPr>
            <a:stCxn id="31" idx="7"/>
          </p:cNvCxnSpPr>
          <p:nvPr/>
        </p:nvCxnSpPr>
        <p:spPr>
          <a:xfrm>
            <a:off x="5287992" y="3942272"/>
            <a:ext cx="46008" cy="17252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096000" y="3200400"/>
            <a:ext cx="228600" cy="609600"/>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3" name="Freeform 42"/>
          <p:cNvSpPr/>
          <p:nvPr/>
        </p:nvSpPr>
        <p:spPr>
          <a:xfrm>
            <a:off x="3317630" y="3044651"/>
            <a:ext cx="474785" cy="1377461"/>
          </a:xfrm>
          <a:custGeom>
            <a:avLst/>
            <a:gdLst>
              <a:gd name="connsiteX0" fmla="*/ 113882 w 474785"/>
              <a:gd name="connsiteY0" fmla="*/ 0 h 1306285"/>
              <a:gd name="connsiteX1" fmla="*/ 98810 w 474785"/>
              <a:gd name="connsiteY1" fmla="*/ 221063 h 1306285"/>
              <a:gd name="connsiteX2" fmla="*/ 58616 w 474785"/>
              <a:gd name="connsiteY2" fmla="*/ 276329 h 1306285"/>
              <a:gd name="connsiteX3" fmla="*/ 8374 w 474785"/>
              <a:gd name="connsiteY3" fmla="*/ 336619 h 1306285"/>
              <a:gd name="connsiteX4" fmla="*/ 8374 w 474785"/>
              <a:gd name="connsiteY4" fmla="*/ 417006 h 1306285"/>
              <a:gd name="connsiteX5" fmla="*/ 23447 w 474785"/>
              <a:gd name="connsiteY5" fmla="*/ 482320 h 1306285"/>
              <a:gd name="connsiteX6" fmla="*/ 83737 w 474785"/>
              <a:gd name="connsiteY6" fmla="*/ 612949 h 1306285"/>
              <a:gd name="connsiteX7" fmla="*/ 179196 w 474785"/>
              <a:gd name="connsiteY7" fmla="*/ 738553 h 1306285"/>
              <a:gd name="connsiteX8" fmla="*/ 284704 w 474785"/>
              <a:gd name="connsiteY8" fmla="*/ 869182 h 1306285"/>
              <a:gd name="connsiteX9" fmla="*/ 450502 w 474785"/>
              <a:gd name="connsiteY9" fmla="*/ 1029956 h 1306285"/>
              <a:gd name="connsiteX10" fmla="*/ 430405 w 474785"/>
              <a:gd name="connsiteY10" fmla="*/ 1135463 h 1306285"/>
              <a:gd name="connsiteX11" fmla="*/ 365091 w 474785"/>
              <a:gd name="connsiteY11" fmla="*/ 1240971 h 1306285"/>
              <a:gd name="connsiteX12" fmla="*/ 274656 w 474785"/>
              <a:gd name="connsiteY12" fmla="*/ 1296237 h 1306285"/>
              <a:gd name="connsiteX13" fmla="*/ 269632 w 474785"/>
              <a:gd name="connsiteY13" fmla="*/ 1301261 h 1306285"/>
              <a:gd name="connsiteX0" fmla="*/ 113882 w 474785"/>
              <a:gd name="connsiteY0" fmla="*/ 0 h 1305867"/>
              <a:gd name="connsiteX1" fmla="*/ 98810 w 474785"/>
              <a:gd name="connsiteY1" fmla="*/ 221063 h 1305867"/>
              <a:gd name="connsiteX2" fmla="*/ 58616 w 474785"/>
              <a:gd name="connsiteY2" fmla="*/ 276329 h 1305867"/>
              <a:gd name="connsiteX3" fmla="*/ 8374 w 474785"/>
              <a:gd name="connsiteY3" fmla="*/ 336619 h 1305867"/>
              <a:gd name="connsiteX4" fmla="*/ 8374 w 474785"/>
              <a:gd name="connsiteY4" fmla="*/ 417006 h 1305867"/>
              <a:gd name="connsiteX5" fmla="*/ 23447 w 474785"/>
              <a:gd name="connsiteY5" fmla="*/ 482320 h 1305867"/>
              <a:gd name="connsiteX6" fmla="*/ 83737 w 474785"/>
              <a:gd name="connsiteY6" fmla="*/ 612949 h 1305867"/>
              <a:gd name="connsiteX7" fmla="*/ 179196 w 474785"/>
              <a:gd name="connsiteY7" fmla="*/ 738553 h 1305867"/>
              <a:gd name="connsiteX8" fmla="*/ 284704 w 474785"/>
              <a:gd name="connsiteY8" fmla="*/ 869182 h 1305867"/>
              <a:gd name="connsiteX9" fmla="*/ 450502 w 474785"/>
              <a:gd name="connsiteY9" fmla="*/ 1029956 h 1305867"/>
              <a:gd name="connsiteX10" fmla="*/ 430405 w 474785"/>
              <a:gd name="connsiteY10" fmla="*/ 1135463 h 1305867"/>
              <a:gd name="connsiteX11" fmla="*/ 365091 w 474785"/>
              <a:gd name="connsiteY11" fmla="*/ 1240971 h 1305867"/>
              <a:gd name="connsiteX12" fmla="*/ 274656 w 474785"/>
              <a:gd name="connsiteY12" fmla="*/ 1296237 h 1305867"/>
              <a:gd name="connsiteX13" fmla="*/ 263770 w 474785"/>
              <a:gd name="connsiteY13" fmla="*/ 1298749 h 1305867"/>
              <a:gd name="connsiteX0" fmla="*/ 113882 w 474785"/>
              <a:gd name="connsiteY0" fmla="*/ 0 h 1305867"/>
              <a:gd name="connsiteX1" fmla="*/ 98810 w 474785"/>
              <a:gd name="connsiteY1" fmla="*/ 221063 h 1305867"/>
              <a:gd name="connsiteX2" fmla="*/ 58616 w 474785"/>
              <a:gd name="connsiteY2" fmla="*/ 276329 h 1305867"/>
              <a:gd name="connsiteX3" fmla="*/ 8374 w 474785"/>
              <a:gd name="connsiteY3" fmla="*/ 336619 h 1305867"/>
              <a:gd name="connsiteX4" fmla="*/ 8374 w 474785"/>
              <a:gd name="connsiteY4" fmla="*/ 417006 h 1305867"/>
              <a:gd name="connsiteX5" fmla="*/ 23447 w 474785"/>
              <a:gd name="connsiteY5" fmla="*/ 482320 h 1305867"/>
              <a:gd name="connsiteX6" fmla="*/ 83737 w 474785"/>
              <a:gd name="connsiteY6" fmla="*/ 612949 h 1305867"/>
              <a:gd name="connsiteX7" fmla="*/ 179196 w 474785"/>
              <a:gd name="connsiteY7" fmla="*/ 738553 h 1305867"/>
              <a:gd name="connsiteX8" fmla="*/ 284704 w 474785"/>
              <a:gd name="connsiteY8" fmla="*/ 869182 h 1305867"/>
              <a:gd name="connsiteX9" fmla="*/ 450502 w 474785"/>
              <a:gd name="connsiteY9" fmla="*/ 1029956 h 1305867"/>
              <a:gd name="connsiteX10" fmla="*/ 430405 w 474785"/>
              <a:gd name="connsiteY10" fmla="*/ 1135463 h 1305867"/>
              <a:gd name="connsiteX11" fmla="*/ 274656 w 474785"/>
              <a:gd name="connsiteY11" fmla="*/ 1296237 h 1305867"/>
              <a:gd name="connsiteX12" fmla="*/ 263770 w 474785"/>
              <a:gd name="connsiteY12" fmla="*/ 1298749 h 1305867"/>
              <a:gd name="connsiteX0" fmla="*/ 113882 w 474785"/>
              <a:gd name="connsiteY0" fmla="*/ 0 h 1377461"/>
              <a:gd name="connsiteX1" fmla="*/ 98810 w 474785"/>
              <a:gd name="connsiteY1" fmla="*/ 221063 h 1377461"/>
              <a:gd name="connsiteX2" fmla="*/ 58616 w 474785"/>
              <a:gd name="connsiteY2" fmla="*/ 276329 h 1377461"/>
              <a:gd name="connsiteX3" fmla="*/ 8374 w 474785"/>
              <a:gd name="connsiteY3" fmla="*/ 336619 h 1377461"/>
              <a:gd name="connsiteX4" fmla="*/ 8374 w 474785"/>
              <a:gd name="connsiteY4" fmla="*/ 417006 h 1377461"/>
              <a:gd name="connsiteX5" fmla="*/ 23447 w 474785"/>
              <a:gd name="connsiteY5" fmla="*/ 482320 h 1377461"/>
              <a:gd name="connsiteX6" fmla="*/ 83737 w 474785"/>
              <a:gd name="connsiteY6" fmla="*/ 612949 h 1377461"/>
              <a:gd name="connsiteX7" fmla="*/ 179196 w 474785"/>
              <a:gd name="connsiteY7" fmla="*/ 738553 h 1377461"/>
              <a:gd name="connsiteX8" fmla="*/ 284704 w 474785"/>
              <a:gd name="connsiteY8" fmla="*/ 869182 h 1377461"/>
              <a:gd name="connsiteX9" fmla="*/ 450502 w 474785"/>
              <a:gd name="connsiteY9" fmla="*/ 1029956 h 1377461"/>
              <a:gd name="connsiteX10" fmla="*/ 430405 w 474785"/>
              <a:gd name="connsiteY10" fmla="*/ 1135463 h 1377461"/>
              <a:gd name="connsiteX11" fmla="*/ 274656 w 474785"/>
              <a:gd name="connsiteY11" fmla="*/ 1296237 h 1377461"/>
              <a:gd name="connsiteX12" fmla="*/ 416170 w 474785"/>
              <a:gd name="connsiteY12" fmla="*/ 1374949 h 1377461"/>
              <a:gd name="connsiteX0" fmla="*/ 113882 w 474785"/>
              <a:gd name="connsiteY0" fmla="*/ 0 h 1377461"/>
              <a:gd name="connsiteX1" fmla="*/ 98810 w 474785"/>
              <a:gd name="connsiteY1" fmla="*/ 221063 h 1377461"/>
              <a:gd name="connsiteX2" fmla="*/ 58616 w 474785"/>
              <a:gd name="connsiteY2" fmla="*/ 276329 h 1377461"/>
              <a:gd name="connsiteX3" fmla="*/ 8374 w 474785"/>
              <a:gd name="connsiteY3" fmla="*/ 336619 h 1377461"/>
              <a:gd name="connsiteX4" fmla="*/ 8374 w 474785"/>
              <a:gd name="connsiteY4" fmla="*/ 417006 h 1377461"/>
              <a:gd name="connsiteX5" fmla="*/ 23447 w 474785"/>
              <a:gd name="connsiteY5" fmla="*/ 482320 h 1377461"/>
              <a:gd name="connsiteX6" fmla="*/ 83737 w 474785"/>
              <a:gd name="connsiteY6" fmla="*/ 612949 h 1377461"/>
              <a:gd name="connsiteX7" fmla="*/ 179196 w 474785"/>
              <a:gd name="connsiteY7" fmla="*/ 738553 h 1377461"/>
              <a:gd name="connsiteX8" fmla="*/ 284704 w 474785"/>
              <a:gd name="connsiteY8" fmla="*/ 869182 h 1377461"/>
              <a:gd name="connsiteX9" fmla="*/ 450502 w 474785"/>
              <a:gd name="connsiteY9" fmla="*/ 1029956 h 1377461"/>
              <a:gd name="connsiteX10" fmla="*/ 430405 w 474785"/>
              <a:gd name="connsiteY10" fmla="*/ 1135463 h 1377461"/>
              <a:gd name="connsiteX11" fmla="*/ 416170 w 474785"/>
              <a:gd name="connsiteY11" fmla="*/ 1298749 h 1377461"/>
              <a:gd name="connsiteX12" fmla="*/ 416170 w 474785"/>
              <a:gd name="connsiteY12" fmla="*/ 1374949 h 1377461"/>
              <a:gd name="connsiteX0" fmla="*/ 113882 w 474785"/>
              <a:gd name="connsiteY0" fmla="*/ 0 h 1377461"/>
              <a:gd name="connsiteX1" fmla="*/ 98810 w 474785"/>
              <a:gd name="connsiteY1" fmla="*/ 221063 h 1377461"/>
              <a:gd name="connsiteX2" fmla="*/ 58616 w 474785"/>
              <a:gd name="connsiteY2" fmla="*/ 276329 h 1377461"/>
              <a:gd name="connsiteX3" fmla="*/ 8374 w 474785"/>
              <a:gd name="connsiteY3" fmla="*/ 336619 h 1377461"/>
              <a:gd name="connsiteX4" fmla="*/ 8374 w 474785"/>
              <a:gd name="connsiteY4" fmla="*/ 417006 h 1377461"/>
              <a:gd name="connsiteX5" fmla="*/ 23447 w 474785"/>
              <a:gd name="connsiteY5" fmla="*/ 482320 h 1377461"/>
              <a:gd name="connsiteX6" fmla="*/ 83737 w 474785"/>
              <a:gd name="connsiteY6" fmla="*/ 612949 h 1377461"/>
              <a:gd name="connsiteX7" fmla="*/ 179196 w 474785"/>
              <a:gd name="connsiteY7" fmla="*/ 738553 h 1377461"/>
              <a:gd name="connsiteX8" fmla="*/ 284704 w 474785"/>
              <a:gd name="connsiteY8" fmla="*/ 869182 h 1377461"/>
              <a:gd name="connsiteX9" fmla="*/ 450502 w 474785"/>
              <a:gd name="connsiteY9" fmla="*/ 1029956 h 1377461"/>
              <a:gd name="connsiteX10" fmla="*/ 430405 w 474785"/>
              <a:gd name="connsiteY10" fmla="*/ 1135463 h 1377461"/>
              <a:gd name="connsiteX11" fmla="*/ 339970 w 474785"/>
              <a:gd name="connsiteY11" fmla="*/ 1298749 h 1377461"/>
              <a:gd name="connsiteX12" fmla="*/ 416170 w 474785"/>
              <a:gd name="connsiteY12" fmla="*/ 1374949 h 1377461"/>
              <a:gd name="connsiteX0" fmla="*/ 113882 w 474785"/>
              <a:gd name="connsiteY0" fmla="*/ 0 h 1377461"/>
              <a:gd name="connsiteX1" fmla="*/ 98810 w 474785"/>
              <a:gd name="connsiteY1" fmla="*/ 221063 h 1377461"/>
              <a:gd name="connsiteX2" fmla="*/ 58616 w 474785"/>
              <a:gd name="connsiteY2" fmla="*/ 276329 h 1377461"/>
              <a:gd name="connsiteX3" fmla="*/ 8374 w 474785"/>
              <a:gd name="connsiteY3" fmla="*/ 336619 h 1377461"/>
              <a:gd name="connsiteX4" fmla="*/ 8374 w 474785"/>
              <a:gd name="connsiteY4" fmla="*/ 417006 h 1377461"/>
              <a:gd name="connsiteX5" fmla="*/ 23447 w 474785"/>
              <a:gd name="connsiteY5" fmla="*/ 482320 h 1377461"/>
              <a:gd name="connsiteX6" fmla="*/ 83737 w 474785"/>
              <a:gd name="connsiteY6" fmla="*/ 612949 h 1377461"/>
              <a:gd name="connsiteX7" fmla="*/ 179196 w 474785"/>
              <a:gd name="connsiteY7" fmla="*/ 738553 h 1377461"/>
              <a:gd name="connsiteX8" fmla="*/ 284704 w 474785"/>
              <a:gd name="connsiteY8" fmla="*/ 869182 h 1377461"/>
              <a:gd name="connsiteX9" fmla="*/ 450502 w 474785"/>
              <a:gd name="connsiteY9" fmla="*/ 1029956 h 1377461"/>
              <a:gd name="connsiteX10" fmla="*/ 430405 w 474785"/>
              <a:gd name="connsiteY10" fmla="*/ 1135463 h 1377461"/>
              <a:gd name="connsiteX11" fmla="*/ 339970 w 474785"/>
              <a:gd name="connsiteY11" fmla="*/ 1298749 h 1377461"/>
              <a:gd name="connsiteX12" fmla="*/ 263770 w 474785"/>
              <a:gd name="connsiteY12" fmla="*/ 1374949 h 137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785" h="1377461">
                <a:moveTo>
                  <a:pt x="113882" y="0"/>
                </a:moveTo>
                <a:cubicBezTo>
                  <a:pt x="110951" y="87504"/>
                  <a:pt x="108021" y="175008"/>
                  <a:pt x="98810" y="221063"/>
                </a:cubicBezTo>
                <a:cubicBezTo>
                  <a:pt x="89599" y="267118"/>
                  <a:pt x="73689" y="257070"/>
                  <a:pt x="58616" y="276329"/>
                </a:cubicBezTo>
                <a:cubicBezTo>
                  <a:pt x="43543" y="295588"/>
                  <a:pt x="16748" y="313173"/>
                  <a:pt x="8374" y="336619"/>
                </a:cubicBezTo>
                <a:cubicBezTo>
                  <a:pt x="0" y="360065"/>
                  <a:pt x="5862" y="392723"/>
                  <a:pt x="8374" y="417006"/>
                </a:cubicBezTo>
                <a:cubicBezTo>
                  <a:pt x="10886" y="441289"/>
                  <a:pt x="10887" y="449663"/>
                  <a:pt x="23447" y="482320"/>
                </a:cubicBezTo>
                <a:cubicBezTo>
                  <a:pt x="36007" y="514977"/>
                  <a:pt x="57779" y="570244"/>
                  <a:pt x="83737" y="612949"/>
                </a:cubicBezTo>
                <a:cubicBezTo>
                  <a:pt x="109695" y="655654"/>
                  <a:pt x="145702" y="695848"/>
                  <a:pt x="179196" y="738553"/>
                </a:cubicBezTo>
                <a:cubicBezTo>
                  <a:pt x="212691" y="781259"/>
                  <a:pt x="239486" y="820615"/>
                  <a:pt x="284704" y="869182"/>
                </a:cubicBezTo>
                <a:cubicBezTo>
                  <a:pt x="329922" y="917749"/>
                  <a:pt x="426219" y="985576"/>
                  <a:pt x="450502" y="1029956"/>
                </a:cubicBezTo>
                <a:cubicBezTo>
                  <a:pt x="474785" y="1074336"/>
                  <a:pt x="448827" y="1090664"/>
                  <a:pt x="430405" y="1135463"/>
                </a:cubicBezTo>
                <a:cubicBezTo>
                  <a:pt x="411983" y="1180262"/>
                  <a:pt x="367743" y="1271535"/>
                  <a:pt x="339970" y="1298749"/>
                </a:cubicBezTo>
                <a:cubicBezTo>
                  <a:pt x="323083" y="1308379"/>
                  <a:pt x="258327" y="1377461"/>
                  <a:pt x="263770" y="1374949"/>
                </a:cubicBezTo>
              </a:path>
            </a:pathLst>
          </a:cu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Arrow Connector 43"/>
          <p:cNvCxnSpPr>
            <a:stCxn id="43" idx="12"/>
          </p:cNvCxnSpPr>
          <p:nvPr/>
        </p:nvCxnSpPr>
        <p:spPr>
          <a:xfrm flipH="1">
            <a:off x="3505200" y="4419600"/>
            <a:ext cx="76200" cy="762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2572378" y="3079820"/>
            <a:ext cx="534238" cy="1200778"/>
          </a:xfrm>
          <a:custGeom>
            <a:avLst/>
            <a:gdLst>
              <a:gd name="connsiteX0" fmla="*/ 497393 w 534238"/>
              <a:gd name="connsiteY0" fmla="*/ 0 h 1200778"/>
              <a:gd name="connsiteX1" fmla="*/ 482321 w 534238"/>
              <a:gd name="connsiteY1" fmla="*/ 125604 h 1200778"/>
              <a:gd name="connsiteX2" fmla="*/ 532563 w 534238"/>
              <a:gd name="connsiteY2" fmla="*/ 341644 h 1200778"/>
              <a:gd name="connsiteX3" fmla="*/ 472273 w 534238"/>
              <a:gd name="connsiteY3" fmla="*/ 477296 h 1200778"/>
              <a:gd name="connsiteX4" fmla="*/ 457200 w 534238"/>
              <a:gd name="connsiteY4" fmla="*/ 582804 h 1200778"/>
              <a:gd name="connsiteX5" fmla="*/ 432079 w 534238"/>
              <a:gd name="connsiteY5" fmla="*/ 703384 h 1200778"/>
              <a:gd name="connsiteX6" fmla="*/ 361741 w 534238"/>
              <a:gd name="connsiteY6" fmla="*/ 758650 h 1200778"/>
              <a:gd name="connsiteX7" fmla="*/ 301451 w 534238"/>
              <a:gd name="connsiteY7" fmla="*/ 849085 h 1200778"/>
              <a:gd name="connsiteX8" fmla="*/ 246185 w 534238"/>
              <a:gd name="connsiteY8" fmla="*/ 904351 h 1200778"/>
              <a:gd name="connsiteX9" fmla="*/ 135653 w 534238"/>
              <a:gd name="connsiteY9" fmla="*/ 979714 h 1200778"/>
              <a:gd name="connsiteX10" fmla="*/ 75363 w 534238"/>
              <a:gd name="connsiteY10" fmla="*/ 1060101 h 1200778"/>
              <a:gd name="connsiteX11" fmla="*/ 15073 w 534238"/>
              <a:gd name="connsiteY11" fmla="*/ 1145512 h 1200778"/>
              <a:gd name="connsiteX12" fmla="*/ 0 w 534238"/>
              <a:gd name="connsiteY12" fmla="*/ 1200778 h 1200778"/>
              <a:gd name="connsiteX13" fmla="*/ 0 w 534238"/>
              <a:gd name="connsiteY13" fmla="*/ 1200778 h 120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238" h="1200778">
                <a:moveTo>
                  <a:pt x="497393" y="0"/>
                </a:moveTo>
                <a:cubicBezTo>
                  <a:pt x="486926" y="34331"/>
                  <a:pt x="476459" y="68663"/>
                  <a:pt x="482321" y="125604"/>
                </a:cubicBezTo>
                <a:cubicBezTo>
                  <a:pt x="488183" y="182545"/>
                  <a:pt x="534238" y="283029"/>
                  <a:pt x="532563" y="341644"/>
                </a:cubicBezTo>
                <a:cubicBezTo>
                  <a:pt x="530888" y="400259"/>
                  <a:pt x="484833" y="437103"/>
                  <a:pt x="472273" y="477296"/>
                </a:cubicBezTo>
                <a:cubicBezTo>
                  <a:pt x="459713" y="517489"/>
                  <a:pt x="463899" y="545123"/>
                  <a:pt x="457200" y="582804"/>
                </a:cubicBezTo>
                <a:cubicBezTo>
                  <a:pt x="450501" y="620485"/>
                  <a:pt x="447989" y="674076"/>
                  <a:pt x="432079" y="703384"/>
                </a:cubicBezTo>
                <a:cubicBezTo>
                  <a:pt x="416169" y="732692"/>
                  <a:pt x="383512" y="734367"/>
                  <a:pt x="361741" y="758650"/>
                </a:cubicBezTo>
                <a:cubicBezTo>
                  <a:pt x="339970" y="782933"/>
                  <a:pt x="320710" y="824802"/>
                  <a:pt x="301451" y="849085"/>
                </a:cubicBezTo>
                <a:cubicBezTo>
                  <a:pt x="282192" y="873368"/>
                  <a:pt x="273818" y="882580"/>
                  <a:pt x="246185" y="904351"/>
                </a:cubicBezTo>
                <a:cubicBezTo>
                  <a:pt x="218552" y="926122"/>
                  <a:pt x="164123" y="953756"/>
                  <a:pt x="135653" y="979714"/>
                </a:cubicBezTo>
                <a:cubicBezTo>
                  <a:pt x="107183" y="1005672"/>
                  <a:pt x="95460" y="1032468"/>
                  <a:pt x="75363" y="1060101"/>
                </a:cubicBezTo>
                <a:cubicBezTo>
                  <a:pt x="55266" y="1087734"/>
                  <a:pt x="27633" y="1122066"/>
                  <a:pt x="15073" y="1145512"/>
                </a:cubicBezTo>
                <a:cubicBezTo>
                  <a:pt x="2513" y="1168958"/>
                  <a:pt x="0" y="1200778"/>
                  <a:pt x="0" y="1200778"/>
                </a:cubicBezTo>
                <a:lnTo>
                  <a:pt x="0" y="1200778"/>
                </a:lnTo>
              </a:path>
            </a:pathLst>
          </a:cu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Arrow Connector 49"/>
          <p:cNvCxnSpPr>
            <a:stCxn id="49" idx="12"/>
          </p:cNvCxnSpPr>
          <p:nvPr/>
        </p:nvCxnSpPr>
        <p:spPr>
          <a:xfrm flipH="1">
            <a:off x="2560608" y="4280598"/>
            <a:ext cx="11770" cy="15913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rot="10800000" flipH="1" flipV="1">
            <a:off x="4368329" y="1295400"/>
            <a:ext cx="203671"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rgbClr val="A51D9B"/>
              </a:solidFill>
            </a:endParaRPr>
          </a:p>
        </p:txBody>
      </p:sp>
      <p:cxnSp>
        <p:nvCxnSpPr>
          <p:cNvPr id="55" name="Straight Arrow Connector 54"/>
          <p:cNvCxnSpPr/>
          <p:nvPr/>
        </p:nvCxnSpPr>
        <p:spPr>
          <a:xfrm>
            <a:off x="7086600" y="2057400"/>
            <a:ext cx="762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229600" y="1371600"/>
            <a:ext cx="1524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172200" y="1981200"/>
            <a:ext cx="762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619628">
            <a:off x="6202601" y="2084324"/>
            <a:ext cx="333746" cy="369332"/>
          </a:xfrm>
          <a:prstGeom prst="rect">
            <a:avLst/>
          </a:prstGeom>
          <a:noFill/>
        </p:spPr>
        <p:txBody>
          <a:bodyPr wrap="none" rtlCol="0">
            <a:spAutoFit/>
          </a:bodyPr>
          <a:lstStyle/>
          <a:p>
            <a:r>
              <a:rPr lang="en-US" dirty="0" smtClean="0"/>
              <a:t>N</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1200"/>
            <a:ext cx="8229600" cy="914400"/>
          </a:xfrm>
        </p:spPr>
        <p:txBody>
          <a:bodyPr>
            <a:noAutofit/>
          </a:bodyPr>
          <a:lstStyle/>
          <a:p>
            <a:pPr algn="l"/>
            <a:r>
              <a:rPr lang="en-US" sz="1200" dirty="0" smtClean="0">
                <a:solidFill>
                  <a:srgbClr val="0070C0"/>
                </a:solidFill>
              </a:rPr>
              <a:t>Structure Contours drawn to the upper surface of strata inferred to be of Miocene-Pliocene(?) age (Truncated T reflectors). </a:t>
            </a:r>
            <a:r>
              <a:rPr lang="en-US" sz="1200" dirty="0" err="1" smtClean="0">
                <a:solidFill>
                  <a:srgbClr val="0070C0"/>
                </a:solidFill>
              </a:rPr>
              <a:t>Poag</a:t>
            </a:r>
            <a:r>
              <a:rPr lang="en-US" sz="1200" dirty="0" smtClean="0">
                <a:solidFill>
                  <a:srgbClr val="0070C0"/>
                </a:solidFill>
              </a:rPr>
              <a:t> (1982) reports a Pliocene(?)- early Pleistocene unconformity that cuts chiefly </a:t>
            </a:r>
            <a:r>
              <a:rPr lang="en-US" sz="1200" b="1" dirty="0" smtClean="0">
                <a:solidFill>
                  <a:srgbClr val="A51D9B"/>
                </a:solidFill>
              </a:rPr>
              <a:t>Miocene age </a:t>
            </a:r>
            <a:r>
              <a:rPr lang="en-US" sz="1200" b="1" dirty="0" err="1" smtClean="0">
                <a:solidFill>
                  <a:srgbClr val="A51D9B"/>
                </a:solidFill>
              </a:rPr>
              <a:t>terrigenous</a:t>
            </a:r>
            <a:r>
              <a:rPr lang="en-US" sz="1200" b="1" dirty="0" smtClean="0">
                <a:solidFill>
                  <a:srgbClr val="A51D9B"/>
                </a:solidFill>
              </a:rPr>
              <a:t> strata- </a:t>
            </a:r>
            <a:r>
              <a:rPr lang="en-US" sz="1200" dirty="0" smtClean="0">
                <a:solidFill>
                  <a:srgbClr val="0070C0"/>
                </a:solidFill>
              </a:rPr>
              <a:t>overlain by </a:t>
            </a:r>
            <a:r>
              <a:rPr lang="en-US" sz="1200" b="1" dirty="0" smtClean="0">
                <a:solidFill>
                  <a:srgbClr val="FFC000"/>
                </a:solidFill>
              </a:rPr>
              <a:t>Pleistocene deposits</a:t>
            </a:r>
            <a:r>
              <a:rPr lang="en-US" sz="1200" dirty="0" smtClean="0">
                <a:solidFill>
                  <a:srgbClr val="FFC000"/>
                </a:solidFill>
              </a:rPr>
              <a:t> </a:t>
            </a:r>
            <a:r>
              <a:rPr lang="en-US" sz="1200" dirty="0" smtClean="0">
                <a:solidFill>
                  <a:srgbClr val="0070C0"/>
                </a:solidFill>
              </a:rPr>
              <a:t>in COST G-1 and G-2. </a:t>
            </a:r>
            <a:r>
              <a:rPr lang="en-US" sz="1200" dirty="0" smtClean="0">
                <a:solidFill>
                  <a:srgbClr val="FFC000"/>
                </a:solidFill>
              </a:rPr>
              <a:t>Pleistocene </a:t>
            </a:r>
            <a:r>
              <a:rPr lang="en-US" sz="1200" dirty="0" smtClean="0">
                <a:solidFill>
                  <a:srgbClr val="0070C0"/>
                </a:solidFill>
              </a:rPr>
              <a:t>over </a:t>
            </a:r>
            <a:r>
              <a:rPr lang="en-US" sz="1200" dirty="0" smtClean="0">
                <a:solidFill>
                  <a:srgbClr val="A51D9B"/>
                </a:solidFill>
              </a:rPr>
              <a:t>Miocene</a:t>
            </a:r>
            <a:r>
              <a:rPr lang="en-US" sz="1200" dirty="0" smtClean="0"/>
              <a:t> </a:t>
            </a:r>
            <a:r>
              <a:rPr lang="en-US" sz="1200" dirty="0" smtClean="0">
                <a:solidFill>
                  <a:srgbClr val="0070C0"/>
                </a:solidFill>
              </a:rPr>
              <a:t>is also reported in AMCOR 6016 (</a:t>
            </a:r>
            <a:r>
              <a:rPr lang="en-US" sz="1200" dirty="0" err="1" smtClean="0">
                <a:solidFill>
                  <a:srgbClr val="0070C0"/>
                </a:solidFill>
              </a:rPr>
              <a:t>Schlee</a:t>
            </a:r>
            <a:r>
              <a:rPr lang="en-US" sz="1200" dirty="0" smtClean="0">
                <a:solidFill>
                  <a:srgbClr val="0070C0"/>
                </a:solidFill>
              </a:rPr>
              <a:t> et al., 1979).  This surface is inferred to have been </a:t>
            </a:r>
            <a:r>
              <a:rPr lang="en-US" sz="1200" b="1" dirty="0" err="1" smtClean="0">
                <a:solidFill>
                  <a:srgbClr val="0070C0"/>
                </a:solidFill>
              </a:rPr>
              <a:t>fluvially</a:t>
            </a:r>
            <a:r>
              <a:rPr lang="en-US" sz="1200" b="1" dirty="0" smtClean="0">
                <a:solidFill>
                  <a:srgbClr val="0070C0"/>
                </a:solidFill>
              </a:rPr>
              <a:t> cut during the late Miocene, Pliocene, and early Pleistocene regressions </a:t>
            </a:r>
            <a:r>
              <a:rPr lang="en-US" sz="1200" dirty="0" smtClean="0">
                <a:solidFill>
                  <a:srgbClr val="0070C0"/>
                </a:solidFill>
              </a:rPr>
              <a:t>postulated by Vail  et al. (1977). </a:t>
            </a:r>
            <a:endParaRPr lang="en-US" sz="1200" b="1" dirty="0">
              <a:solidFill>
                <a:srgbClr val="0070C0"/>
              </a:solidFill>
            </a:endParaRPr>
          </a:p>
        </p:txBody>
      </p:sp>
      <p:pic>
        <p:nvPicPr>
          <p:cNvPr id="17410" name="Picture 2"/>
          <p:cNvPicPr>
            <a:picLocks noGrp="1" noChangeAspect="1" noChangeArrowheads="1"/>
          </p:cNvPicPr>
          <p:nvPr>
            <p:ph idx="1"/>
          </p:nvPr>
        </p:nvPicPr>
        <p:blipFill>
          <a:blip r:embed="rId3" cstate="print"/>
          <a:srcRect l="18669" t="16123" r="14344" b="14294"/>
          <a:stretch>
            <a:fillRect/>
          </a:stretch>
        </p:blipFill>
        <p:spPr bwMode="auto">
          <a:xfrm rot="5400000">
            <a:off x="1250921" y="-258443"/>
            <a:ext cx="5043794" cy="6780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chemeClr val="tx1"/>
            </a:solidFill>
            <a:miter lim="800000"/>
            <a:headEnd/>
            <a:tailEnd/>
          </a:ln>
        </p:spPr>
      </p:pic>
      <p:pic>
        <p:nvPicPr>
          <p:cNvPr id="6" name="Picture 4"/>
          <p:cNvPicPr>
            <a:picLocks noChangeAspect="1" noChangeArrowheads="1"/>
          </p:cNvPicPr>
          <p:nvPr/>
        </p:nvPicPr>
        <p:blipFill>
          <a:blip r:embed="rId4" cstate="print"/>
          <a:srcRect r="64674" b="43784"/>
          <a:stretch>
            <a:fillRect/>
          </a:stretch>
        </p:blipFill>
        <p:spPr bwMode="auto">
          <a:xfrm>
            <a:off x="7162800" y="2590800"/>
            <a:ext cx="1785937" cy="2971800"/>
          </a:xfrm>
          <a:prstGeom prst="rect">
            <a:avLst/>
          </a:prstGeom>
          <a:noFill/>
          <a:ln w="9525">
            <a:noFill/>
            <a:miter lim="800000"/>
            <a:headEnd/>
            <a:tailEnd/>
          </a:ln>
        </p:spPr>
      </p:pic>
      <p:cxnSp>
        <p:nvCxnSpPr>
          <p:cNvPr id="7" name="Straight Arrow Connector 6"/>
          <p:cNvCxnSpPr/>
          <p:nvPr/>
        </p:nvCxnSpPr>
        <p:spPr>
          <a:xfrm flipH="1">
            <a:off x="8610600" y="3276600"/>
            <a:ext cx="381000"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00600" y="152400"/>
            <a:ext cx="2133600" cy="738664"/>
          </a:xfrm>
          <a:prstGeom prst="rect">
            <a:avLst/>
          </a:prstGeom>
        </p:spPr>
        <p:txBody>
          <a:bodyPr wrap="square">
            <a:spAutoFit/>
          </a:bodyPr>
          <a:lstStyle/>
          <a:p>
            <a:r>
              <a:rPr lang="en-US" sz="1400" b="1" dirty="0" smtClean="0">
                <a:solidFill>
                  <a:srgbClr val="A51D9B"/>
                </a:solidFill>
              </a:rPr>
              <a:t>Prolific Source of Miocene Samples in Surface Grabs</a:t>
            </a:r>
          </a:p>
          <a:p>
            <a:r>
              <a:rPr lang="en-US" sz="1400" b="1" dirty="0" smtClean="0">
                <a:solidFill>
                  <a:srgbClr val="A51D9B"/>
                </a:solidFill>
              </a:rPr>
              <a:t>(Remember Line J)</a:t>
            </a:r>
            <a:endParaRPr lang="en-US" sz="1400" dirty="0">
              <a:solidFill>
                <a:srgbClr val="A51D9B"/>
              </a:solidFill>
            </a:endParaRPr>
          </a:p>
        </p:txBody>
      </p:sp>
      <p:cxnSp>
        <p:nvCxnSpPr>
          <p:cNvPr id="11" name="Straight Arrow Connector 10"/>
          <p:cNvCxnSpPr/>
          <p:nvPr/>
        </p:nvCxnSpPr>
        <p:spPr>
          <a:xfrm flipH="1">
            <a:off x="5105400" y="838200"/>
            <a:ext cx="533400" cy="1752600"/>
          </a:xfrm>
          <a:prstGeom prst="straightConnector1">
            <a:avLst/>
          </a:prstGeom>
          <a:ln w="22225">
            <a:solidFill>
              <a:srgbClr val="A51D9B"/>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133600" y="4114800"/>
            <a:ext cx="111338" cy="152400"/>
          </a:xfrm>
          <a:prstGeom prst="straightConnector1">
            <a:avLst/>
          </a:prstGeom>
          <a:ln w="31750">
            <a:solidFill>
              <a:srgbClr val="0070C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60000" flipH="1">
            <a:off x="3657600" y="4114800"/>
            <a:ext cx="1" cy="457015"/>
          </a:xfrm>
          <a:prstGeom prst="straightConnector1">
            <a:avLst/>
          </a:prstGeom>
          <a:ln w="3175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1" idx="8"/>
          </p:cNvCxnSpPr>
          <p:nvPr/>
        </p:nvCxnSpPr>
        <p:spPr>
          <a:xfrm flipH="1">
            <a:off x="2971800" y="4106174"/>
            <a:ext cx="21566" cy="237226"/>
          </a:xfrm>
          <a:prstGeom prst="straightConnector1">
            <a:avLst/>
          </a:prstGeom>
          <a:ln w="317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743200" y="2438400"/>
            <a:ext cx="779047" cy="338554"/>
          </a:xfrm>
          <a:prstGeom prst="rect">
            <a:avLst/>
          </a:prstGeom>
        </p:spPr>
        <p:txBody>
          <a:bodyPr wrap="square">
            <a:spAutoFit/>
          </a:bodyPr>
          <a:lstStyle/>
          <a:p>
            <a:r>
              <a:rPr lang="en-US" sz="800" b="1" dirty="0" smtClean="0">
                <a:solidFill>
                  <a:schemeClr val="accent6">
                    <a:lumMod val="75000"/>
                  </a:schemeClr>
                </a:solidFill>
                <a:latin typeface="Bookman Old Style" pitchFamily="18" charset="0"/>
              </a:rPr>
              <a:t>AMCOR     6016</a:t>
            </a:r>
            <a:endParaRPr lang="en-US" sz="800" b="1" dirty="0">
              <a:solidFill>
                <a:schemeClr val="accent6">
                  <a:lumMod val="75000"/>
                </a:schemeClr>
              </a:solidFill>
            </a:endParaRPr>
          </a:p>
        </p:txBody>
      </p:sp>
      <p:cxnSp>
        <p:nvCxnSpPr>
          <p:cNvPr id="48" name="Straight Arrow Connector 47"/>
          <p:cNvCxnSpPr/>
          <p:nvPr/>
        </p:nvCxnSpPr>
        <p:spPr>
          <a:xfrm>
            <a:off x="2971800" y="2743200"/>
            <a:ext cx="0" cy="45720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8610600" y="3200400"/>
            <a:ext cx="381000" cy="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5417389" y="3027870"/>
            <a:ext cx="330678" cy="767751"/>
          </a:xfrm>
          <a:custGeom>
            <a:avLst/>
            <a:gdLst>
              <a:gd name="connsiteX0" fmla="*/ 0 w 330678"/>
              <a:gd name="connsiteY0" fmla="*/ 0 h 1086928"/>
              <a:gd name="connsiteX1" fmla="*/ 69011 w 330678"/>
              <a:gd name="connsiteY1" fmla="*/ 34505 h 1086928"/>
              <a:gd name="connsiteX2" fmla="*/ 138022 w 330678"/>
              <a:gd name="connsiteY2" fmla="*/ 77637 h 1086928"/>
              <a:gd name="connsiteX3" fmla="*/ 207034 w 330678"/>
              <a:gd name="connsiteY3" fmla="*/ 129396 h 1086928"/>
              <a:gd name="connsiteX4" fmla="*/ 267419 w 330678"/>
              <a:gd name="connsiteY4" fmla="*/ 284671 h 1086928"/>
              <a:gd name="connsiteX5" fmla="*/ 284671 w 330678"/>
              <a:gd name="connsiteY5" fmla="*/ 353683 h 1086928"/>
              <a:gd name="connsiteX6" fmla="*/ 301924 w 330678"/>
              <a:gd name="connsiteY6" fmla="*/ 448573 h 1086928"/>
              <a:gd name="connsiteX7" fmla="*/ 327803 w 330678"/>
              <a:gd name="connsiteY7" fmla="*/ 612475 h 1086928"/>
              <a:gd name="connsiteX8" fmla="*/ 319177 w 330678"/>
              <a:gd name="connsiteY8" fmla="*/ 767751 h 1086928"/>
              <a:gd name="connsiteX9" fmla="*/ 293298 w 330678"/>
              <a:gd name="connsiteY9" fmla="*/ 871268 h 1086928"/>
              <a:gd name="connsiteX10" fmla="*/ 258792 w 330678"/>
              <a:gd name="connsiteY10" fmla="*/ 974785 h 1086928"/>
              <a:gd name="connsiteX11" fmla="*/ 241539 w 330678"/>
              <a:gd name="connsiteY11" fmla="*/ 1069675 h 1086928"/>
              <a:gd name="connsiteX12" fmla="*/ 241539 w 330678"/>
              <a:gd name="connsiteY12" fmla="*/ 1078302 h 1086928"/>
              <a:gd name="connsiteX0" fmla="*/ 0 w 330678"/>
              <a:gd name="connsiteY0" fmla="*/ 0 h 1069675"/>
              <a:gd name="connsiteX1" fmla="*/ 69011 w 330678"/>
              <a:gd name="connsiteY1" fmla="*/ 34505 h 1069675"/>
              <a:gd name="connsiteX2" fmla="*/ 138022 w 330678"/>
              <a:gd name="connsiteY2" fmla="*/ 77637 h 1069675"/>
              <a:gd name="connsiteX3" fmla="*/ 207034 w 330678"/>
              <a:gd name="connsiteY3" fmla="*/ 129396 h 1069675"/>
              <a:gd name="connsiteX4" fmla="*/ 267419 w 330678"/>
              <a:gd name="connsiteY4" fmla="*/ 284671 h 1069675"/>
              <a:gd name="connsiteX5" fmla="*/ 284671 w 330678"/>
              <a:gd name="connsiteY5" fmla="*/ 353683 h 1069675"/>
              <a:gd name="connsiteX6" fmla="*/ 301924 w 330678"/>
              <a:gd name="connsiteY6" fmla="*/ 448573 h 1069675"/>
              <a:gd name="connsiteX7" fmla="*/ 327803 w 330678"/>
              <a:gd name="connsiteY7" fmla="*/ 612475 h 1069675"/>
              <a:gd name="connsiteX8" fmla="*/ 319177 w 330678"/>
              <a:gd name="connsiteY8" fmla="*/ 767751 h 1069675"/>
              <a:gd name="connsiteX9" fmla="*/ 293298 w 330678"/>
              <a:gd name="connsiteY9" fmla="*/ 871268 h 1069675"/>
              <a:gd name="connsiteX10" fmla="*/ 258792 w 330678"/>
              <a:gd name="connsiteY10" fmla="*/ 974785 h 1069675"/>
              <a:gd name="connsiteX11" fmla="*/ 241539 w 330678"/>
              <a:gd name="connsiteY11" fmla="*/ 1069675 h 1069675"/>
              <a:gd name="connsiteX0" fmla="*/ 0 w 330678"/>
              <a:gd name="connsiteY0" fmla="*/ 0 h 974785"/>
              <a:gd name="connsiteX1" fmla="*/ 69011 w 330678"/>
              <a:gd name="connsiteY1" fmla="*/ 34505 h 974785"/>
              <a:gd name="connsiteX2" fmla="*/ 138022 w 330678"/>
              <a:gd name="connsiteY2" fmla="*/ 77637 h 974785"/>
              <a:gd name="connsiteX3" fmla="*/ 207034 w 330678"/>
              <a:gd name="connsiteY3" fmla="*/ 129396 h 974785"/>
              <a:gd name="connsiteX4" fmla="*/ 267419 w 330678"/>
              <a:gd name="connsiteY4" fmla="*/ 284671 h 974785"/>
              <a:gd name="connsiteX5" fmla="*/ 284671 w 330678"/>
              <a:gd name="connsiteY5" fmla="*/ 353683 h 974785"/>
              <a:gd name="connsiteX6" fmla="*/ 301924 w 330678"/>
              <a:gd name="connsiteY6" fmla="*/ 448573 h 974785"/>
              <a:gd name="connsiteX7" fmla="*/ 327803 w 330678"/>
              <a:gd name="connsiteY7" fmla="*/ 612475 h 974785"/>
              <a:gd name="connsiteX8" fmla="*/ 319177 w 330678"/>
              <a:gd name="connsiteY8" fmla="*/ 767751 h 974785"/>
              <a:gd name="connsiteX9" fmla="*/ 293298 w 330678"/>
              <a:gd name="connsiteY9" fmla="*/ 871268 h 974785"/>
              <a:gd name="connsiteX10" fmla="*/ 258792 w 330678"/>
              <a:gd name="connsiteY10" fmla="*/ 974785 h 974785"/>
              <a:gd name="connsiteX0" fmla="*/ 0 w 330678"/>
              <a:gd name="connsiteY0" fmla="*/ 0 h 871268"/>
              <a:gd name="connsiteX1" fmla="*/ 69011 w 330678"/>
              <a:gd name="connsiteY1" fmla="*/ 34505 h 871268"/>
              <a:gd name="connsiteX2" fmla="*/ 138022 w 330678"/>
              <a:gd name="connsiteY2" fmla="*/ 77637 h 871268"/>
              <a:gd name="connsiteX3" fmla="*/ 207034 w 330678"/>
              <a:gd name="connsiteY3" fmla="*/ 129396 h 871268"/>
              <a:gd name="connsiteX4" fmla="*/ 267419 w 330678"/>
              <a:gd name="connsiteY4" fmla="*/ 284671 h 871268"/>
              <a:gd name="connsiteX5" fmla="*/ 284671 w 330678"/>
              <a:gd name="connsiteY5" fmla="*/ 353683 h 871268"/>
              <a:gd name="connsiteX6" fmla="*/ 301924 w 330678"/>
              <a:gd name="connsiteY6" fmla="*/ 448573 h 871268"/>
              <a:gd name="connsiteX7" fmla="*/ 327803 w 330678"/>
              <a:gd name="connsiteY7" fmla="*/ 612475 h 871268"/>
              <a:gd name="connsiteX8" fmla="*/ 319177 w 330678"/>
              <a:gd name="connsiteY8" fmla="*/ 767751 h 871268"/>
              <a:gd name="connsiteX9" fmla="*/ 293298 w 330678"/>
              <a:gd name="connsiteY9" fmla="*/ 871268 h 871268"/>
              <a:gd name="connsiteX0" fmla="*/ 0 w 330678"/>
              <a:gd name="connsiteY0" fmla="*/ 0 h 767751"/>
              <a:gd name="connsiteX1" fmla="*/ 69011 w 330678"/>
              <a:gd name="connsiteY1" fmla="*/ 34505 h 767751"/>
              <a:gd name="connsiteX2" fmla="*/ 138022 w 330678"/>
              <a:gd name="connsiteY2" fmla="*/ 77637 h 767751"/>
              <a:gd name="connsiteX3" fmla="*/ 207034 w 330678"/>
              <a:gd name="connsiteY3" fmla="*/ 129396 h 767751"/>
              <a:gd name="connsiteX4" fmla="*/ 267419 w 330678"/>
              <a:gd name="connsiteY4" fmla="*/ 284671 h 767751"/>
              <a:gd name="connsiteX5" fmla="*/ 284671 w 330678"/>
              <a:gd name="connsiteY5" fmla="*/ 353683 h 767751"/>
              <a:gd name="connsiteX6" fmla="*/ 301924 w 330678"/>
              <a:gd name="connsiteY6" fmla="*/ 448573 h 767751"/>
              <a:gd name="connsiteX7" fmla="*/ 327803 w 330678"/>
              <a:gd name="connsiteY7" fmla="*/ 612475 h 767751"/>
              <a:gd name="connsiteX8" fmla="*/ 319177 w 330678"/>
              <a:gd name="connsiteY8" fmla="*/ 767751 h 76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678" h="767751">
                <a:moveTo>
                  <a:pt x="0" y="0"/>
                </a:moveTo>
                <a:cubicBezTo>
                  <a:pt x="23003" y="10783"/>
                  <a:pt x="46007" y="21566"/>
                  <a:pt x="69011" y="34505"/>
                </a:cubicBezTo>
                <a:cubicBezTo>
                  <a:pt x="92015" y="47444"/>
                  <a:pt x="115018" y="61822"/>
                  <a:pt x="138022" y="77637"/>
                </a:cubicBezTo>
                <a:cubicBezTo>
                  <a:pt x="161026" y="93452"/>
                  <a:pt x="185468" y="94890"/>
                  <a:pt x="207034" y="129396"/>
                </a:cubicBezTo>
                <a:cubicBezTo>
                  <a:pt x="228600" y="163902"/>
                  <a:pt x="254480" y="247290"/>
                  <a:pt x="267419" y="284671"/>
                </a:cubicBezTo>
                <a:cubicBezTo>
                  <a:pt x="280358" y="322052"/>
                  <a:pt x="278920" y="326366"/>
                  <a:pt x="284671" y="353683"/>
                </a:cubicBezTo>
                <a:cubicBezTo>
                  <a:pt x="290422" y="381000"/>
                  <a:pt x="294735" y="405441"/>
                  <a:pt x="301924" y="448573"/>
                </a:cubicBezTo>
                <a:cubicBezTo>
                  <a:pt x="309113" y="491705"/>
                  <a:pt x="324928" y="559279"/>
                  <a:pt x="327803" y="612475"/>
                </a:cubicBezTo>
                <a:cubicBezTo>
                  <a:pt x="330678" y="665671"/>
                  <a:pt x="324928" y="724619"/>
                  <a:pt x="319177" y="767751"/>
                </a:cubicBezTo>
              </a:path>
            </a:pathLst>
          </a:custGeom>
          <a:ln w="317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rot="-540000" flipH="1">
            <a:off x="5666606" y="3815849"/>
            <a:ext cx="103392" cy="363633"/>
          </a:xfrm>
          <a:prstGeom prst="straightConnector1">
            <a:avLst/>
          </a:prstGeom>
          <a:ln w="31750">
            <a:prstDash val="dash"/>
            <a:tailEnd type="arrow"/>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502326" y="2725947"/>
            <a:ext cx="175404" cy="1311215"/>
          </a:xfrm>
          <a:custGeom>
            <a:avLst/>
            <a:gdLst>
              <a:gd name="connsiteX0" fmla="*/ 0 w 175403"/>
              <a:gd name="connsiteY0" fmla="*/ 0 h 1690778"/>
              <a:gd name="connsiteX1" fmla="*/ 34505 w 175403"/>
              <a:gd name="connsiteY1" fmla="*/ 163902 h 1690778"/>
              <a:gd name="connsiteX2" fmla="*/ 51758 w 175403"/>
              <a:gd name="connsiteY2" fmla="*/ 310551 h 1690778"/>
              <a:gd name="connsiteX3" fmla="*/ 86264 w 175403"/>
              <a:gd name="connsiteY3" fmla="*/ 483079 h 1690778"/>
              <a:gd name="connsiteX4" fmla="*/ 120769 w 175403"/>
              <a:gd name="connsiteY4" fmla="*/ 681487 h 1690778"/>
              <a:gd name="connsiteX5" fmla="*/ 146649 w 175403"/>
              <a:gd name="connsiteY5" fmla="*/ 836762 h 1690778"/>
              <a:gd name="connsiteX6" fmla="*/ 155275 w 175403"/>
              <a:gd name="connsiteY6" fmla="*/ 992038 h 1690778"/>
              <a:gd name="connsiteX7" fmla="*/ 172528 w 175403"/>
              <a:gd name="connsiteY7" fmla="*/ 1147313 h 1690778"/>
              <a:gd name="connsiteX8" fmla="*/ 172528 w 175403"/>
              <a:gd name="connsiteY8" fmla="*/ 1311215 h 1690778"/>
              <a:gd name="connsiteX9" fmla="*/ 155275 w 175403"/>
              <a:gd name="connsiteY9" fmla="*/ 1500996 h 1690778"/>
              <a:gd name="connsiteX10" fmla="*/ 138022 w 175403"/>
              <a:gd name="connsiteY10" fmla="*/ 1621766 h 1690778"/>
              <a:gd name="connsiteX11" fmla="*/ 138022 w 175403"/>
              <a:gd name="connsiteY11" fmla="*/ 1690778 h 1690778"/>
              <a:gd name="connsiteX12" fmla="*/ 138022 w 175403"/>
              <a:gd name="connsiteY12" fmla="*/ 1690778 h 1690778"/>
              <a:gd name="connsiteX0" fmla="*/ 0 w 175403"/>
              <a:gd name="connsiteY0" fmla="*/ 0 h 1690778"/>
              <a:gd name="connsiteX1" fmla="*/ 34505 w 175403"/>
              <a:gd name="connsiteY1" fmla="*/ 163902 h 1690778"/>
              <a:gd name="connsiteX2" fmla="*/ 51758 w 175403"/>
              <a:gd name="connsiteY2" fmla="*/ 310551 h 1690778"/>
              <a:gd name="connsiteX3" fmla="*/ 86264 w 175403"/>
              <a:gd name="connsiteY3" fmla="*/ 483079 h 1690778"/>
              <a:gd name="connsiteX4" fmla="*/ 120769 w 175403"/>
              <a:gd name="connsiteY4" fmla="*/ 681487 h 1690778"/>
              <a:gd name="connsiteX5" fmla="*/ 146649 w 175403"/>
              <a:gd name="connsiteY5" fmla="*/ 836762 h 1690778"/>
              <a:gd name="connsiteX6" fmla="*/ 155275 w 175403"/>
              <a:gd name="connsiteY6" fmla="*/ 992038 h 1690778"/>
              <a:gd name="connsiteX7" fmla="*/ 172528 w 175403"/>
              <a:gd name="connsiteY7" fmla="*/ 1147313 h 1690778"/>
              <a:gd name="connsiteX8" fmla="*/ 172528 w 175403"/>
              <a:gd name="connsiteY8" fmla="*/ 1311215 h 1690778"/>
              <a:gd name="connsiteX9" fmla="*/ 155275 w 175403"/>
              <a:gd name="connsiteY9" fmla="*/ 1500996 h 1690778"/>
              <a:gd name="connsiteX10" fmla="*/ 138022 w 175403"/>
              <a:gd name="connsiteY10" fmla="*/ 1621766 h 1690778"/>
              <a:gd name="connsiteX11" fmla="*/ 138022 w 175403"/>
              <a:gd name="connsiteY11" fmla="*/ 1690778 h 1690778"/>
              <a:gd name="connsiteX0" fmla="*/ 0 w 175403"/>
              <a:gd name="connsiteY0" fmla="*/ 0 h 1690778"/>
              <a:gd name="connsiteX1" fmla="*/ 34505 w 175403"/>
              <a:gd name="connsiteY1" fmla="*/ 163902 h 1690778"/>
              <a:gd name="connsiteX2" fmla="*/ 51758 w 175403"/>
              <a:gd name="connsiteY2" fmla="*/ 310551 h 1690778"/>
              <a:gd name="connsiteX3" fmla="*/ 86264 w 175403"/>
              <a:gd name="connsiteY3" fmla="*/ 483079 h 1690778"/>
              <a:gd name="connsiteX4" fmla="*/ 120769 w 175403"/>
              <a:gd name="connsiteY4" fmla="*/ 681487 h 1690778"/>
              <a:gd name="connsiteX5" fmla="*/ 146649 w 175403"/>
              <a:gd name="connsiteY5" fmla="*/ 836762 h 1690778"/>
              <a:gd name="connsiteX6" fmla="*/ 155275 w 175403"/>
              <a:gd name="connsiteY6" fmla="*/ 992038 h 1690778"/>
              <a:gd name="connsiteX7" fmla="*/ 172528 w 175403"/>
              <a:gd name="connsiteY7" fmla="*/ 1147313 h 1690778"/>
              <a:gd name="connsiteX8" fmla="*/ 172528 w 175403"/>
              <a:gd name="connsiteY8" fmla="*/ 1311215 h 1690778"/>
              <a:gd name="connsiteX9" fmla="*/ 155275 w 175403"/>
              <a:gd name="connsiteY9" fmla="*/ 1500996 h 1690778"/>
              <a:gd name="connsiteX10" fmla="*/ 155275 w 175403"/>
              <a:gd name="connsiteY10" fmla="*/ 1617453 h 1690778"/>
              <a:gd name="connsiteX11" fmla="*/ 138022 w 175403"/>
              <a:gd name="connsiteY11" fmla="*/ 1690778 h 1690778"/>
              <a:gd name="connsiteX0" fmla="*/ 0 w 175403"/>
              <a:gd name="connsiteY0" fmla="*/ 0 h 1693653"/>
              <a:gd name="connsiteX1" fmla="*/ 34505 w 175403"/>
              <a:gd name="connsiteY1" fmla="*/ 163902 h 1693653"/>
              <a:gd name="connsiteX2" fmla="*/ 51758 w 175403"/>
              <a:gd name="connsiteY2" fmla="*/ 310551 h 1693653"/>
              <a:gd name="connsiteX3" fmla="*/ 86264 w 175403"/>
              <a:gd name="connsiteY3" fmla="*/ 483079 h 1693653"/>
              <a:gd name="connsiteX4" fmla="*/ 120769 w 175403"/>
              <a:gd name="connsiteY4" fmla="*/ 681487 h 1693653"/>
              <a:gd name="connsiteX5" fmla="*/ 146649 w 175403"/>
              <a:gd name="connsiteY5" fmla="*/ 836762 h 1693653"/>
              <a:gd name="connsiteX6" fmla="*/ 155275 w 175403"/>
              <a:gd name="connsiteY6" fmla="*/ 992038 h 1693653"/>
              <a:gd name="connsiteX7" fmla="*/ 172528 w 175403"/>
              <a:gd name="connsiteY7" fmla="*/ 1147313 h 1693653"/>
              <a:gd name="connsiteX8" fmla="*/ 172528 w 175403"/>
              <a:gd name="connsiteY8" fmla="*/ 1311215 h 1693653"/>
              <a:gd name="connsiteX9" fmla="*/ 155275 w 175403"/>
              <a:gd name="connsiteY9" fmla="*/ 1500996 h 1693653"/>
              <a:gd name="connsiteX10" fmla="*/ 155275 w 175403"/>
              <a:gd name="connsiteY10" fmla="*/ 1617453 h 1693653"/>
              <a:gd name="connsiteX11" fmla="*/ 155275 w 175403"/>
              <a:gd name="connsiteY11" fmla="*/ 1693653 h 1693653"/>
              <a:gd name="connsiteX0" fmla="*/ 0 w 175403"/>
              <a:gd name="connsiteY0" fmla="*/ 0 h 1693653"/>
              <a:gd name="connsiteX1" fmla="*/ 34505 w 175403"/>
              <a:gd name="connsiteY1" fmla="*/ 163902 h 1693653"/>
              <a:gd name="connsiteX2" fmla="*/ 51758 w 175403"/>
              <a:gd name="connsiteY2" fmla="*/ 310551 h 1693653"/>
              <a:gd name="connsiteX3" fmla="*/ 86264 w 175403"/>
              <a:gd name="connsiteY3" fmla="*/ 483079 h 1693653"/>
              <a:gd name="connsiteX4" fmla="*/ 120769 w 175403"/>
              <a:gd name="connsiteY4" fmla="*/ 681487 h 1693653"/>
              <a:gd name="connsiteX5" fmla="*/ 146649 w 175403"/>
              <a:gd name="connsiteY5" fmla="*/ 836762 h 1693653"/>
              <a:gd name="connsiteX6" fmla="*/ 155275 w 175403"/>
              <a:gd name="connsiteY6" fmla="*/ 992038 h 1693653"/>
              <a:gd name="connsiteX7" fmla="*/ 172528 w 175403"/>
              <a:gd name="connsiteY7" fmla="*/ 1147313 h 1693653"/>
              <a:gd name="connsiteX8" fmla="*/ 172528 w 175403"/>
              <a:gd name="connsiteY8" fmla="*/ 1311215 h 1693653"/>
              <a:gd name="connsiteX9" fmla="*/ 155275 w 175403"/>
              <a:gd name="connsiteY9" fmla="*/ 1541253 h 1693653"/>
              <a:gd name="connsiteX10" fmla="*/ 155275 w 175403"/>
              <a:gd name="connsiteY10" fmla="*/ 1617453 h 1693653"/>
              <a:gd name="connsiteX11" fmla="*/ 155275 w 175403"/>
              <a:gd name="connsiteY11" fmla="*/ 1693653 h 1693653"/>
              <a:gd name="connsiteX0" fmla="*/ 0 w 175404"/>
              <a:gd name="connsiteY0" fmla="*/ 0 h 1693653"/>
              <a:gd name="connsiteX1" fmla="*/ 34505 w 175404"/>
              <a:gd name="connsiteY1" fmla="*/ 163902 h 1693653"/>
              <a:gd name="connsiteX2" fmla="*/ 51758 w 175404"/>
              <a:gd name="connsiteY2" fmla="*/ 310551 h 1693653"/>
              <a:gd name="connsiteX3" fmla="*/ 86264 w 175404"/>
              <a:gd name="connsiteY3" fmla="*/ 483079 h 1693653"/>
              <a:gd name="connsiteX4" fmla="*/ 120769 w 175404"/>
              <a:gd name="connsiteY4" fmla="*/ 681487 h 1693653"/>
              <a:gd name="connsiteX5" fmla="*/ 146649 w 175404"/>
              <a:gd name="connsiteY5" fmla="*/ 836762 h 1693653"/>
              <a:gd name="connsiteX6" fmla="*/ 155275 w 175404"/>
              <a:gd name="connsiteY6" fmla="*/ 992038 h 1693653"/>
              <a:gd name="connsiteX7" fmla="*/ 172528 w 175404"/>
              <a:gd name="connsiteY7" fmla="*/ 1147313 h 1693653"/>
              <a:gd name="connsiteX8" fmla="*/ 172528 w 175404"/>
              <a:gd name="connsiteY8" fmla="*/ 1311215 h 1693653"/>
              <a:gd name="connsiteX9" fmla="*/ 155275 w 175404"/>
              <a:gd name="connsiteY9" fmla="*/ 1617453 h 1693653"/>
              <a:gd name="connsiteX10" fmla="*/ 155275 w 175404"/>
              <a:gd name="connsiteY10" fmla="*/ 1693653 h 1693653"/>
              <a:gd name="connsiteX0" fmla="*/ 0 w 175404"/>
              <a:gd name="connsiteY0" fmla="*/ 0 h 1693653"/>
              <a:gd name="connsiteX1" fmla="*/ 34505 w 175404"/>
              <a:gd name="connsiteY1" fmla="*/ 163902 h 1693653"/>
              <a:gd name="connsiteX2" fmla="*/ 51758 w 175404"/>
              <a:gd name="connsiteY2" fmla="*/ 310551 h 1693653"/>
              <a:gd name="connsiteX3" fmla="*/ 86264 w 175404"/>
              <a:gd name="connsiteY3" fmla="*/ 483079 h 1693653"/>
              <a:gd name="connsiteX4" fmla="*/ 120769 w 175404"/>
              <a:gd name="connsiteY4" fmla="*/ 681487 h 1693653"/>
              <a:gd name="connsiteX5" fmla="*/ 146649 w 175404"/>
              <a:gd name="connsiteY5" fmla="*/ 836762 h 1693653"/>
              <a:gd name="connsiteX6" fmla="*/ 155275 w 175404"/>
              <a:gd name="connsiteY6" fmla="*/ 992038 h 1693653"/>
              <a:gd name="connsiteX7" fmla="*/ 172528 w 175404"/>
              <a:gd name="connsiteY7" fmla="*/ 1147313 h 1693653"/>
              <a:gd name="connsiteX8" fmla="*/ 172528 w 175404"/>
              <a:gd name="connsiteY8" fmla="*/ 1311215 h 1693653"/>
              <a:gd name="connsiteX9" fmla="*/ 155274 w 175404"/>
              <a:gd name="connsiteY9" fmla="*/ 1617453 h 1693653"/>
              <a:gd name="connsiteX10" fmla="*/ 155275 w 175404"/>
              <a:gd name="connsiteY10" fmla="*/ 1693653 h 1693653"/>
              <a:gd name="connsiteX0" fmla="*/ 0 w 175404"/>
              <a:gd name="connsiteY0" fmla="*/ 0 h 1693653"/>
              <a:gd name="connsiteX1" fmla="*/ 34505 w 175404"/>
              <a:gd name="connsiteY1" fmla="*/ 163902 h 1693653"/>
              <a:gd name="connsiteX2" fmla="*/ 51758 w 175404"/>
              <a:gd name="connsiteY2" fmla="*/ 310551 h 1693653"/>
              <a:gd name="connsiteX3" fmla="*/ 86264 w 175404"/>
              <a:gd name="connsiteY3" fmla="*/ 483079 h 1693653"/>
              <a:gd name="connsiteX4" fmla="*/ 120769 w 175404"/>
              <a:gd name="connsiteY4" fmla="*/ 681487 h 1693653"/>
              <a:gd name="connsiteX5" fmla="*/ 146649 w 175404"/>
              <a:gd name="connsiteY5" fmla="*/ 836762 h 1693653"/>
              <a:gd name="connsiteX6" fmla="*/ 155275 w 175404"/>
              <a:gd name="connsiteY6" fmla="*/ 992038 h 1693653"/>
              <a:gd name="connsiteX7" fmla="*/ 172528 w 175404"/>
              <a:gd name="connsiteY7" fmla="*/ 1147313 h 1693653"/>
              <a:gd name="connsiteX8" fmla="*/ 172528 w 175404"/>
              <a:gd name="connsiteY8" fmla="*/ 1311215 h 1693653"/>
              <a:gd name="connsiteX9" fmla="*/ 155274 w 175404"/>
              <a:gd name="connsiteY9" fmla="*/ 1617453 h 1693653"/>
              <a:gd name="connsiteX10" fmla="*/ 155274 w 175404"/>
              <a:gd name="connsiteY10" fmla="*/ 1693653 h 1693653"/>
              <a:gd name="connsiteX0" fmla="*/ 0 w 175404"/>
              <a:gd name="connsiteY0" fmla="*/ 0 h 1617453"/>
              <a:gd name="connsiteX1" fmla="*/ 34505 w 175404"/>
              <a:gd name="connsiteY1" fmla="*/ 163902 h 1617453"/>
              <a:gd name="connsiteX2" fmla="*/ 51758 w 175404"/>
              <a:gd name="connsiteY2" fmla="*/ 310551 h 1617453"/>
              <a:gd name="connsiteX3" fmla="*/ 86264 w 175404"/>
              <a:gd name="connsiteY3" fmla="*/ 483079 h 1617453"/>
              <a:gd name="connsiteX4" fmla="*/ 120769 w 175404"/>
              <a:gd name="connsiteY4" fmla="*/ 681487 h 1617453"/>
              <a:gd name="connsiteX5" fmla="*/ 146649 w 175404"/>
              <a:gd name="connsiteY5" fmla="*/ 836762 h 1617453"/>
              <a:gd name="connsiteX6" fmla="*/ 155275 w 175404"/>
              <a:gd name="connsiteY6" fmla="*/ 992038 h 1617453"/>
              <a:gd name="connsiteX7" fmla="*/ 172528 w 175404"/>
              <a:gd name="connsiteY7" fmla="*/ 1147313 h 1617453"/>
              <a:gd name="connsiteX8" fmla="*/ 172528 w 175404"/>
              <a:gd name="connsiteY8" fmla="*/ 1311215 h 1617453"/>
              <a:gd name="connsiteX9" fmla="*/ 155274 w 175404"/>
              <a:gd name="connsiteY9" fmla="*/ 1617453 h 1617453"/>
              <a:gd name="connsiteX0" fmla="*/ 0 w 175404"/>
              <a:gd name="connsiteY0" fmla="*/ 0 h 1617453"/>
              <a:gd name="connsiteX1" fmla="*/ 34505 w 175404"/>
              <a:gd name="connsiteY1" fmla="*/ 163902 h 1617453"/>
              <a:gd name="connsiteX2" fmla="*/ 51758 w 175404"/>
              <a:gd name="connsiteY2" fmla="*/ 310551 h 1617453"/>
              <a:gd name="connsiteX3" fmla="*/ 86264 w 175404"/>
              <a:gd name="connsiteY3" fmla="*/ 483079 h 1617453"/>
              <a:gd name="connsiteX4" fmla="*/ 120769 w 175404"/>
              <a:gd name="connsiteY4" fmla="*/ 681487 h 1617453"/>
              <a:gd name="connsiteX5" fmla="*/ 146649 w 175404"/>
              <a:gd name="connsiteY5" fmla="*/ 836762 h 1617453"/>
              <a:gd name="connsiteX6" fmla="*/ 155275 w 175404"/>
              <a:gd name="connsiteY6" fmla="*/ 992038 h 1617453"/>
              <a:gd name="connsiteX7" fmla="*/ 172528 w 175404"/>
              <a:gd name="connsiteY7" fmla="*/ 1147313 h 1617453"/>
              <a:gd name="connsiteX8" fmla="*/ 172528 w 175404"/>
              <a:gd name="connsiteY8" fmla="*/ 1311215 h 1617453"/>
              <a:gd name="connsiteX9" fmla="*/ 155274 w 175404"/>
              <a:gd name="connsiteY9" fmla="*/ 1617453 h 1617453"/>
              <a:gd name="connsiteX0" fmla="*/ 0 w 175404"/>
              <a:gd name="connsiteY0" fmla="*/ 0 h 1311215"/>
              <a:gd name="connsiteX1" fmla="*/ 34505 w 175404"/>
              <a:gd name="connsiteY1" fmla="*/ 163902 h 1311215"/>
              <a:gd name="connsiteX2" fmla="*/ 51758 w 175404"/>
              <a:gd name="connsiteY2" fmla="*/ 310551 h 1311215"/>
              <a:gd name="connsiteX3" fmla="*/ 86264 w 175404"/>
              <a:gd name="connsiteY3" fmla="*/ 483079 h 1311215"/>
              <a:gd name="connsiteX4" fmla="*/ 120769 w 175404"/>
              <a:gd name="connsiteY4" fmla="*/ 681487 h 1311215"/>
              <a:gd name="connsiteX5" fmla="*/ 146649 w 175404"/>
              <a:gd name="connsiteY5" fmla="*/ 836762 h 1311215"/>
              <a:gd name="connsiteX6" fmla="*/ 155275 w 175404"/>
              <a:gd name="connsiteY6" fmla="*/ 992038 h 1311215"/>
              <a:gd name="connsiteX7" fmla="*/ 172528 w 175404"/>
              <a:gd name="connsiteY7" fmla="*/ 1147313 h 1311215"/>
              <a:gd name="connsiteX8" fmla="*/ 172528 w 175404"/>
              <a:gd name="connsiteY8" fmla="*/ 1311215 h 13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04" h="1311215">
                <a:moveTo>
                  <a:pt x="0" y="0"/>
                </a:moveTo>
                <a:cubicBezTo>
                  <a:pt x="12939" y="56072"/>
                  <a:pt x="25879" y="112144"/>
                  <a:pt x="34505" y="163902"/>
                </a:cubicBezTo>
                <a:cubicBezTo>
                  <a:pt x="43131" y="215660"/>
                  <a:pt x="43132" y="257355"/>
                  <a:pt x="51758" y="310551"/>
                </a:cubicBezTo>
                <a:cubicBezTo>
                  <a:pt x="60385" y="363747"/>
                  <a:pt x="74762" y="421256"/>
                  <a:pt x="86264" y="483079"/>
                </a:cubicBezTo>
                <a:cubicBezTo>
                  <a:pt x="97766" y="544902"/>
                  <a:pt x="110705" y="622540"/>
                  <a:pt x="120769" y="681487"/>
                </a:cubicBezTo>
                <a:cubicBezTo>
                  <a:pt x="130833" y="740434"/>
                  <a:pt x="140898" y="785004"/>
                  <a:pt x="146649" y="836762"/>
                </a:cubicBezTo>
                <a:cubicBezTo>
                  <a:pt x="152400" y="888520"/>
                  <a:pt x="150962" y="940280"/>
                  <a:pt x="155275" y="992038"/>
                </a:cubicBezTo>
                <a:cubicBezTo>
                  <a:pt x="159588" y="1043797"/>
                  <a:pt x="169653" y="1094117"/>
                  <a:pt x="172528" y="1147313"/>
                </a:cubicBezTo>
                <a:cubicBezTo>
                  <a:pt x="175403" y="1200509"/>
                  <a:pt x="175404" y="1232858"/>
                  <a:pt x="172528" y="1311215"/>
                </a:cubicBezTo>
              </a:path>
            </a:pathLst>
          </a:custGeom>
          <a:ln w="317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967487" y="3243532"/>
            <a:ext cx="81951" cy="940279"/>
          </a:xfrm>
          <a:custGeom>
            <a:avLst/>
            <a:gdLst>
              <a:gd name="connsiteX0" fmla="*/ 17253 w 81951"/>
              <a:gd name="connsiteY0" fmla="*/ 0 h 940279"/>
              <a:gd name="connsiteX1" fmla="*/ 43132 w 81951"/>
              <a:gd name="connsiteY1" fmla="*/ 112143 h 940279"/>
              <a:gd name="connsiteX2" fmla="*/ 69011 w 81951"/>
              <a:gd name="connsiteY2" fmla="*/ 172528 h 940279"/>
              <a:gd name="connsiteX3" fmla="*/ 77638 w 81951"/>
              <a:gd name="connsiteY3" fmla="*/ 293298 h 940279"/>
              <a:gd name="connsiteX4" fmla="*/ 77638 w 81951"/>
              <a:gd name="connsiteY4" fmla="*/ 379562 h 940279"/>
              <a:gd name="connsiteX5" fmla="*/ 51758 w 81951"/>
              <a:gd name="connsiteY5" fmla="*/ 474453 h 940279"/>
              <a:gd name="connsiteX6" fmla="*/ 51758 w 81951"/>
              <a:gd name="connsiteY6" fmla="*/ 603849 h 940279"/>
              <a:gd name="connsiteX7" fmla="*/ 51758 w 81951"/>
              <a:gd name="connsiteY7" fmla="*/ 690113 h 940279"/>
              <a:gd name="connsiteX8" fmla="*/ 25879 w 81951"/>
              <a:gd name="connsiteY8" fmla="*/ 862642 h 940279"/>
              <a:gd name="connsiteX9" fmla="*/ 17253 w 81951"/>
              <a:gd name="connsiteY9" fmla="*/ 923026 h 940279"/>
              <a:gd name="connsiteX10" fmla="*/ 0 w 81951"/>
              <a:gd name="connsiteY10" fmla="*/ 940279 h 940279"/>
              <a:gd name="connsiteX11" fmla="*/ 0 w 81951"/>
              <a:gd name="connsiteY11" fmla="*/ 940279 h 94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51" h="940279">
                <a:moveTo>
                  <a:pt x="17253" y="0"/>
                </a:moveTo>
                <a:cubicBezTo>
                  <a:pt x="25879" y="41694"/>
                  <a:pt x="34506" y="83388"/>
                  <a:pt x="43132" y="112143"/>
                </a:cubicBezTo>
                <a:cubicBezTo>
                  <a:pt x="51758" y="140898"/>
                  <a:pt x="63260" y="142335"/>
                  <a:pt x="69011" y="172528"/>
                </a:cubicBezTo>
                <a:cubicBezTo>
                  <a:pt x="74762" y="202721"/>
                  <a:pt x="76200" y="258792"/>
                  <a:pt x="77638" y="293298"/>
                </a:cubicBezTo>
                <a:cubicBezTo>
                  <a:pt x="79076" y="327804"/>
                  <a:pt x="81951" y="349370"/>
                  <a:pt x="77638" y="379562"/>
                </a:cubicBezTo>
                <a:cubicBezTo>
                  <a:pt x="73325" y="409755"/>
                  <a:pt x="56071" y="437072"/>
                  <a:pt x="51758" y="474453"/>
                </a:cubicBezTo>
                <a:cubicBezTo>
                  <a:pt x="47445" y="511834"/>
                  <a:pt x="51758" y="603849"/>
                  <a:pt x="51758" y="603849"/>
                </a:cubicBezTo>
                <a:cubicBezTo>
                  <a:pt x="51758" y="639792"/>
                  <a:pt x="56071" y="646981"/>
                  <a:pt x="51758" y="690113"/>
                </a:cubicBezTo>
                <a:cubicBezTo>
                  <a:pt x="47445" y="733245"/>
                  <a:pt x="31630" y="823823"/>
                  <a:pt x="25879" y="862642"/>
                </a:cubicBezTo>
                <a:cubicBezTo>
                  <a:pt x="20128" y="901461"/>
                  <a:pt x="21566" y="910087"/>
                  <a:pt x="17253" y="923026"/>
                </a:cubicBezTo>
                <a:cubicBezTo>
                  <a:pt x="12940" y="935965"/>
                  <a:pt x="0" y="940279"/>
                  <a:pt x="0" y="940279"/>
                </a:cubicBezTo>
                <a:lnTo>
                  <a:pt x="0" y="940279"/>
                </a:lnTo>
              </a:path>
            </a:pathLst>
          </a:custGeom>
          <a:ln w="317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2261558" y="3088257"/>
            <a:ext cx="386751" cy="990600"/>
          </a:xfrm>
          <a:custGeom>
            <a:avLst/>
            <a:gdLst>
              <a:gd name="connsiteX0" fmla="*/ 386751 w 386751"/>
              <a:gd name="connsiteY0" fmla="*/ 0 h 990600"/>
              <a:gd name="connsiteX1" fmla="*/ 274608 w 386751"/>
              <a:gd name="connsiteY1" fmla="*/ 43132 h 990600"/>
              <a:gd name="connsiteX2" fmla="*/ 240102 w 386751"/>
              <a:gd name="connsiteY2" fmla="*/ 112143 h 990600"/>
              <a:gd name="connsiteX3" fmla="*/ 222850 w 386751"/>
              <a:gd name="connsiteY3" fmla="*/ 207034 h 990600"/>
              <a:gd name="connsiteX4" fmla="*/ 205597 w 386751"/>
              <a:gd name="connsiteY4" fmla="*/ 267418 h 990600"/>
              <a:gd name="connsiteX5" fmla="*/ 188344 w 386751"/>
              <a:gd name="connsiteY5" fmla="*/ 327803 h 990600"/>
              <a:gd name="connsiteX6" fmla="*/ 179717 w 386751"/>
              <a:gd name="connsiteY6" fmla="*/ 474452 h 990600"/>
              <a:gd name="connsiteX7" fmla="*/ 196970 w 386751"/>
              <a:gd name="connsiteY7" fmla="*/ 612475 h 990600"/>
              <a:gd name="connsiteX8" fmla="*/ 171091 w 386751"/>
              <a:gd name="connsiteY8" fmla="*/ 733245 h 990600"/>
              <a:gd name="connsiteX9" fmla="*/ 84827 w 386751"/>
              <a:gd name="connsiteY9" fmla="*/ 931652 h 990600"/>
              <a:gd name="connsiteX10" fmla="*/ 7189 w 386751"/>
              <a:gd name="connsiteY10" fmla="*/ 983411 h 990600"/>
              <a:gd name="connsiteX11" fmla="*/ 41695 w 386751"/>
              <a:gd name="connsiteY11" fmla="*/ 974785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6751" h="990600">
                <a:moveTo>
                  <a:pt x="386751" y="0"/>
                </a:moveTo>
                <a:cubicBezTo>
                  <a:pt x="342900" y="12221"/>
                  <a:pt x="299049" y="24442"/>
                  <a:pt x="274608" y="43132"/>
                </a:cubicBezTo>
                <a:cubicBezTo>
                  <a:pt x="250167" y="61822"/>
                  <a:pt x="248728" y="84826"/>
                  <a:pt x="240102" y="112143"/>
                </a:cubicBezTo>
                <a:cubicBezTo>
                  <a:pt x="231476" y="139460"/>
                  <a:pt x="228601" y="181155"/>
                  <a:pt x="222850" y="207034"/>
                </a:cubicBezTo>
                <a:cubicBezTo>
                  <a:pt x="217099" y="232913"/>
                  <a:pt x="205597" y="267418"/>
                  <a:pt x="205597" y="267418"/>
                </a:cubicBezTo>
                <a:cubicBezTo>
                  <a:pt x="199846" y="287546"/>
                  <a:pt x="192657" y="293297"/>
                  <a:pt x="188344" y="327803"/>
                </a:cubicBezTo>
                <a:cubicBezTo>
                  <a:pt x="184031" y="362309"/>
                  <a:pt x="178279" y="427007"/>
                  <a:pt x="179717" y="474452"/>
                </a:cubicBezTo>
                <a:cubicBezTo>
                  <a:pt x="181155" y="521897"/>
                  <a:pt x="198408" y="569343"/>
                  <a:pt x="196970" y="612475"/>
                </a:cubicBezTo>
                <a:cubicBezTo>
                  <a:pt x="195532" y="655607"/>
                  <a:pt x="189781" y="680049"/>
                  <a:pt x="171091" y="733245"/>
                </a:cubicBezTo>
                <a:cubicBezTo>
                  <a:pt x="152401" y="786441"/>
                  <a:pt x="112144" y="889958"/>
                  <a:pt x="84827" y="931652"/>
                </a:cubicBezTo>
                <a:cubicBezTo>
                  <a:pt x="57510" y="973346"/>
                  <a:pt x="14378" y="976222"/>
                  <a:pt x="7189" y="983411"/>
                </a:cubicBezTo>
                <a:cubicBezTo>
                  <a:pt x="0" y="990600"/>
                  <a:pt x="20847" y="982692"/>
                  <a:pt x="41695" y="974785"/>
                </a:cubicBezTo>
              </a:path>
            </a:pathLst>
          </a:custGeom>
          <a:ln w="317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p:cNvSpPr/>
          <p:nvPr/>
        </p:nvSpPr>
        <p:spPr>
          <a:xfrm>
            <a:off x="4495800" y="2743200"/>
            <a:ext cx="762000" cy="228600"/>
          </a:xfrm>
          <a:prstGeom prst="ellipse">
            <a:avLst/>
          </a:prstGeom>
          <a:solidFill>
            <a:srgbClr val="A51D9B">
              <a:alpha val="26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276600" y="3581400"/>
            <a:ext cx="228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810000" y="4114800"/>
            <a:ext cx="228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try3 003.JPG"/>
          <p:cNvPicPr>
            <a:picLocks noChangeAspect="1"/>
          </p:cNvPicPr>
          <p:nvPr/>
        </p:nvPicPr>
        <p:blipFill>
          <a:blip r:embed="rId5" cstate="print"/>
          <a:srcRect l="417" t="1111" r="1287" b="1111"/>
          <a:stretch>
            <a:fillRect/>
          </a:stretch>
        </p:blipFill>
        <p:spPr>
          <a:xfrm>
            <a:off x="6324600" y="685800"/>
            <a:ext cx="2819400" cy="2254980"/>
          </a:xfrm>
          <a:prstGeom prst="rect">
            <a:avLst/>
          </a:prstGeom>
          <a:ln w="6350">
            <a:solidFill>
              <a:schemeClr val="tx1"/>
            </a:solidFill>
          </a:ln>
        </p:spPr>
      </p:pic>
      <p:sp>
        <p:nvSpPr>
          <p:cNvPr id="51" name="Freeform 50"/>
          <p:cNvSpPr/>
          <p:nvPr/>
        </p:nvSpPr>
        <p:spPr>
          <a:xfrm>
            <a:off x="7645651" y="2123038"/>
            <a:ext cx="176543" cy="413442"/>
          </a:xfrm>
          <a:custGeom>
            <a:avLst/>
            <a:gdLst>
              <a:gd name="connsiteX0" fmla="*/ 0 w 176543"/>
              <a:gd name="connsiteY0" fmla="*/ 0 h 413442"/>
              <a:gd name="connsiteX1" fmla="*/ 22634 w 176543"/>
              <a:gd name="connsiteY1" fmla="*/ 45267 h 413442"/>
              <a:gd name="connsiteX2" fmla="*/ 58848 w 176543"/>
              <a:gd name="connsiteY2" fmla="*/ 113168 h 413442"/>
              <a:gd name="connsiteX3" fmla="*/ 90535 w 176543"/>
              <a:gd name="connsiteY3" fmla="*/ 176542 h 413442"/>
              <a:gd name="connsiteX4" fmla="*/ 95062 w 176543"/>
              <a:gd name="connsiteY4" fmla="*/ 203703 h 413442"/>
              <a:gd name="connsiteX5" fmla="*/ 108642 w 176543"/>
              <a:gd name="connsiteY5" fmla="*/ 235390 h 413442"/>
              <a:gd name="connsiteX6" fmla="*/ 131276 w 176543"/>
              <a:gd name="connsiteY6" fmla="*/ 267077 h 413442"/>
              <a:gd name="connsiteX7" fmla="*/ 144856 w 176543"/>
              <a:gd name="connsiteY7" fmla="*/ 298764 h 413442"/>
              <a:gd name="connsiteX8" fmla="*/ 158436 w 176543"/>
              <a:gd name="connsiteY8" fmla="*/ 325924 h 413442"/>
              <a:gd name="connsiteX9" fmla="*/ 162963 w 176543"/>
              <a:gd name="connsiteY9" fmla="*/ 371192 h 413442"/>
              <a:gd name="connsiteX10" fmla="*/ 172016 w 176543"/>
              <a:gd name="connsiteY10" fmla="*/ 407406 h 413442"/>
              <a:gd name="connsiteX11" fmla="*/ 176543 w 176543"/>
              <a:gd name="connsiteY11" fmla="*/ 407406 h 413442"/>
              <a:gd name="connsiteX12" fmla="*/ 176543 w 176543"/>
              <a:gd name="connsiteY12" fmla="*/ 407406 h 413442"/>
              <a:gd name="connsiteX13" fmla="*/ 176543 w 176543"/>
              <a:gd name="connsiteY13" fmla="*/ 407406 h 413442"/>
              <a:gd name="connsiteX14" fmla="*/ 167490 w 176543"/>
              <a:gd name="connsiteY14" fmla="*/ 411932 h 413442"/>
              <a:gd name="connsiteX15" fmla="*/ 167490 w 176543"/>
              <a:gd name="connsiteY15" fmla="*/ 411932 h 41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43" h="413442">
                <a:moveTo>
                  <a:pt x="0" y="0"/>
                </a:moveTo>
                <a:cubicBezTo>
                  <a:pt x="6413" y="13203"/>
                  <a:pt x="12826" y="26406"/>
                  <a:pt x="22634" y="45267"/>
                </a:cubicBezTo>
                <a:cubicBezTo>
                  <a:pt x="32442" y="64128"/>
                  <a:pt x="47531" y="91289"/>
                  <a:pt x="58848" y="113168"/>
                </a:cubicBezTo>
                <a:cubicBezTo>
                  <a:pt x="70165" y="135047"/>
                  <a:pt x="84499" y="161453"/>
                  <a:pt x="90535" y="176542"/>
                </a:cubicBezTo>
                <a:cubicBezTo>
                  <a:pt x="96571" y="191631"/>
                  <a:pt x="92044" y="193895"/>
                  <a:pt x="95062" y="203703"/>
                </a:cubicBezTo>
                <a:cubicBezTo>
                  <a:pt x="98080" y="213511"/>
                  <a:pt x="102606" y="224828"/>
                  <a:pt x="108642" y="235390"/>
                </a:cubicBezTo>
                <a:cubicBezTo>
                  <a:pt x="114678" y="245952"/>
                  <a:pt x="125240" y="256515"/>
                  <a:pt x="131276" y="267077"/>
                </a:cubicBezTo>
                <a:cubicBezTo>
                  <a:pt x="137312" y="277639"/>
                  <a:pt x="140329" y="288956"/>
                  <a:pt x="144856" y="298764"/>
                </a:cubicBezTo>
                <a:cubicBezTo>
                  <a:pt x="149383" y="308572"/>
                  <a:pt x="155418" y="313853"/>
                  <a:pt x="158436" y="325924"/>
                </a:cubicBezTo>
                <a:cubicBezTo>
                  <a:pt x="161454" y="337995"/>
                  <a:pt x="160700" y="357612"/>
                  <a:pt x="162963" y="371192"/>
                </a:cubicBezTo>
                <a:cubicBezTo>
                  <a:pt x="165226" y="384772"/>
                  <a:pt x="169753" y="401370"/>
                  <a:pt x="172016" y="407406"/>
                </a:cubicBezTo>
                <a:cubicBezTo>
                  <a:pt x="174279" y="413442"/>
                  <a:pt x="176543" y="407406"/>
                  <a:pt x="176543" y="407406"/>
                </a:cubicBezTo>
                <a:lnTo>
                  <a:pt x="176543" y="407406"/>
                </a:lnTo>
                <a:lnTo>
                  <a:pt x="176543" y="407406"/>
                </a:lnTo>
                <a:lnTo>
                  <a:pt x="167490" y="411932"/>
                </a:lnTo>
                <a:lnTo>
                  <a:pt x="167490" y="411932"/>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Arrow Connector 53"/>
          <p:cNvCxnSpPr>
            <a:stCxn id="51" idx="10"/>
          </p:cNvCxnSpPr>
          <p:nvPr/>
        </p:nvCxnSpPr>
        <p:spPr>
          <a:xfrm>
            <a:off x="7817667" y="2530444"/>
            <a:ext cx="11758" cy="8493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8161699" y="1914808"/>
            <a:ext cx="276131" cy="167489"/>
          </a:xfrm>
          <a:custGeom>
            <a:avLst/>
            <a:gdLst>
              <a:gd name="connsiteX0" fmla="*/ 0 w 276131"/>
              <a:gd name="connsiteY0" fmla="*/ 0 h 167489"/>
              <a:gd name="connsiteX1" fmla="*/ 86008 w 276131"/>
              <a:gd name="connsiteY1" fmla="*/ 31687 h 167489"/>
              <a:gd name="connsiteX2" fmla="*/ 135802 w 276131"/>
              <a:gd name="connsiteY2" fmla="*/ 67901 h 167489"/>
              <a:gd name="connsiteX3" fmla="*/ 149382 w 276131"/>
              <a:gd name="connsiteY3" fmla="*/ 90535 h 167489"/>
              <a:gd name="connsiteX4" fmla="*/ 172016 w 276131"/>
              <a:gd name="connsiteY4" fmla="*/ 117695 h 167489"/>
              <a:gd name="connsiteX5" fmla="*/ 203703 w 276131"/>
              <a:gd name="connsiteY5" fmla="*/ 144855 h 167489"/>
              <a:gd name="connsiteX6" fmla="*/ 276131 w 276131"/>
              <a:gd name="connsiteY6" fmla="*/ 167489 h 167489"/>
              <a:gd name="connsiteX7" fmla="*/ 276131 w 276131"/>
              <a:gd name="connsiteY7" fmla="*/ 167489 h 16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31" h="167489">
                <a:moveTo>
                  <a:pt x="0" y="0"/>
                </a:moveTo>
                <a:cubicBezTo>
                  <a:pt x="31687" y="10185"/>
                  <a:pt x="63374" y="20370"/>
                  <a:pt x="86008" y="31687"/>
                </a:cubicBezTo>
                <a:cubicBezTo>
                  <a:pt x="108642" y="43004"/>
                  <a:pt x="125240" y="58093"/>
                  <a:pt x="135802" y="67901"/>
                </a:cubicBezTo>
                <a:cubicBezTo>
                  <a:pt x="146364" y="77709"/>
                  <a:pt x="143346" y="82236"/>
                  <a:pt x="149382" y="90535"/>
                </a:cubicBezTo>
                <a:cubicBezTo>
                  <a:pt x="155418" y="98834"/>
                  <a:pt x="162963" y="108642"/>
                  <a:pt x="172016" y="117695"/>
                </a:cubicBezTo>
                <a:cubicBezTo>
                  <a:pt x="181069" y="126748"/>
                  <a:pt x="186351" y="136556"/>
                  <a:pt x="203703" y="144855"/>
                </a:cubicBezTo>
                <a:cubicBezTo>
                  <a:pt x="221055" y="153154"/>
                  <a:pt x="276131" y="167489"/>
                  <a:pt x="276131" y="167489"/>
                </a:cubicBezTo>
                <a:lnTo>
                  <a:pt x="276131" y="167489"/>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2" name="Straight Arrow Connector 61"/>
          <p:cNvCxnSpPr>
            <a:stCxn id="61" idx="6"/>
          </p:cNvCxnSpPr>
          <p:nvPr/>
        </p:nvCxnSpPr>
        <p:spPr>
          <a:xfrm>
            <a:off x="8437830" y="2082297"/>
            <a:ext cx="96570" cy="5130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rot="20006970">
            <a:off x="7171064" y="1860029"/>
            <a:ext cx="1431271" cy="851942"/>
          </a:xfrm>
          <a:prstGeom prst="ellipse">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7772400" y="1981200"/>
            <a:ext cx="152400" cy="609600"/>
          </a:xfrm>
          <a:prstGeom prst="line">
            <a:avLst/>
          </a:prstGeom>
          <a:ln w="3175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67200" y="3048000"/>
            <a:ext cx="838200" cy="1524000"/>
          </a:xfrm>
          <a:prstGeom prst="line">
            <a:avLst/>
          </a:prstGeom>
          <a:ln w="47625">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80" name="Picture 79" descr="Figure 2 best.JPG"/>
          <p:cNvPicPr>
            <a:picLocks noChangeAspect="1"/>
          </p:cNvPicPr>
          <p:nvPr/>
        </p:nvPicPr>
        <p:blipFill>
          <a:blip r:embed="rId6" cstate="print"/>
          <a:stretch>
            <a:fillRect/>
          </a:stretch>
        </p:blipFill>
        <p:spPr>
          <a:xfrm>
            <a:off x="2082878" y="0"/>
            <a:ext cx="4622722" cy="2239622"/>
          </a:xfrm>
          <a:prstGeom prst="rect">
            <a:avLst/>
          </a:prstGeom>
        </p:spPr>
      </p:pic>
      <p:sp>
        <p:nvSpPr>
          <p:cNvPr id="81" name="Oval 80"/>
          <p:cNvSpPr/>
          <p:nvPr/>
        </p:nvSpPr>
        <p:spPr>
          <a:xfrm>
            <a:off x="5410200" y="1219200"/>
            <a:ext cx="228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505200" y="1295400"/>
            <a:ext cx="2286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5257800" y="1219200"/>
            <a:ext cx="0" cy="457200"/>
          </a:xfrm>
          <a:prstGeom prst="line">
            <a:avLst/>
          </a:prstGeom>
          <a:ln w="47625">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724400" y="685800"/>
            <a:ext cx="762000" cy="228600"/>
          </a:xfrm>
          <a:prstGeom prst="ellipse">
            <a:avLst/>
          </a:prstGeom>
          <a:solidFill>
            <a:srgbClr val="A51D9B">
              <a:alpha val="26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590800" y="4953000"/>
            <a:ext cx="3810000" cy="338554"/>
          </a:xfrm>
          <a:prstGeom prst="rect">
            <a:avLst/>
          </a:prstGeom>
          <a:noFill/>
        </p:spPr>
        <p:txBody>
          <a:bodyPr wrap="square" rtlCol="0">
            <a:spAutoFit/>
          </a:bodyPr>
          <a:lstStyle/>
          <a:p>
            <a:r>
              <a:rPr lang="en-US" sz="1600" b="1" dirty="0" smtClean="0">
                <a:solidFill>
                  <a:srgbClr val="0070C0"/>
                </a:solidFill>
              </a:rPr>
              <a:t>NOTE POSITION OF CANYONS!</a:t>
            </a:r>
            <a:endParaRPr lang="en-US" sz="1600" dirty="0"/>
          </a:p>
        </p:txBody>
      </p:sp>
      <p:sp>
        <p:nvSpPr>
          <p:cNvPr id="40" name="Rectangle 39"/>
          <p:cNvSpPr/>
          <p:nvPr/>
        </p:nvSpPr>
        <p:spPr>
          <a:xfrm rot="611472">
            <a:off x="6553200" y="2514600"/>
            <a:ext cx="333746" cy="369332"/>
          </a:xfrm>
          <a:prstGeom prst="rect">
            <a:avLst/>
          </a:prstGeom>
        </p:spPr>
        <p:txBody>
          <a:bodyPr wrap="none">
            <a:spAutoFit/>
          </a:bodyPr>
          <a:lstStyle/>
          <a:p>
            <a:r>
              <a:rPr lang="en-US" dirty="0" smtClean="0"/>
              <a:t>N</a:t>
            </a:r>
            <a:endParaRPr lang="en-US" dirty="0"/>
          </a:p>
        </p:txBody>
      </p:sp>
      <p:cxnSp>
        <p:nvCxnSpPr>
          <p:cNvPr id="41" name="Straight Arrow Connector 40"/>
          <p:cNvCxnSpPr/>
          <p:nvPr/>
        </p:nvCxnSpPr>
        <p:spPr>
          <a:xfrm flipV="1">
            <a:off x="6553200" y="2438400"/>
            <a:ext cx="762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0-#ppt_w/2"/>
                                          </p:val>
                                        </p:tav>
                                        <p:tav tm="100000">
                                          <p:val>
                                            <p:strVal val="#ppt_x"/>
                                          </p:val>
                                        </p:tav>
                                      </p:tavLst>
                                    </p:anim>
                                    <p:anim calcmode="lin" valueType="num">
                                      <p:cBhvr additive="base">
                                        <p:cTn id="18" dur="500" fill="hold"/>
                                        <p:tgtEl>
                                          <p:spTgt spid="4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0-#ppt_w/2"/>
                                          </p:val>
                                        </p:tav>
                                        <p:tav tm="100000">
                                          <p:val>
                                            <p:strVal val="#ppt_x"/>
                                          </p:val>
                                        </p:tav>
                                      </p:tavLst>
                                    </p:anim>
                                    <p:anim calcmode="lin" valueType="num">
                                      <p:cBhvr additive="base">
                                        <p:cTn id="22"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amond(in)">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1+#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1+#ppt_w/2"/>
                                          </p:val>
                                        </p:tav>
                                        <p:tav tm="100000">
                                          <p:val>
                                            <p:strVal val="#ppt_x"/>
                                          </p:val>
                                        </p:tav>
                                      </p:tavLst>
                                    </p:anim>
                                    <p:anim calcmode="lin" valueType="num">
                                      <p:cBhvr additive="base">
                                        <p:cTn id="5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7"/>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5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0-#ppt_h/2"/>
                                          </p:val>
                                        </p:tav>
                                        <p:tav tm="100000">
                                          <p:val>
                                            <p:strVal val="#ppt_y"/>
                                          </p:val>
                                        </p:tav>
                                      </p:tavLst>
                                    </p:anim>
                                  </p:childTnLst>
                                </p:cTn>
                              </p:par>
                              <p:par>
                                <p:cTn id="74" presetID="2" presetClass="entr" presetSubtype="1"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additive="base">
                                        <p:cTn id="76" dur="500" fill="hold"/>
                                        <p:tgtEl>
                                          <p:spTgt spid="36"/>
                                        </p:tgtEl>
                                        <p:attrNameLst>
                                          <p:attrName>ppt_x</p:attrName>
                                        </p:attrNameLst>
                                      </p:cBhvr>
                                      <p:tavLst>
                                        <p:tav tm="0">
                                          <p:val>
                                            <p:strVal val="#ppt_x"/>
                                          </p:val>
                                        </p:tav>
                                        <p:tav tm="100000">
                                          <p:val>
                                            <p:strVal val="#ppt_x"/>
                                          </p:val>
                                        </p:tav>
                                      </p:tavLst>
                                    </p:anim>
                                    <p:anim calcmode="lin" valueType="num">
                                      <p:cBhvr additive="base">
                                        <p:cTn id="77" dur="500" fill="hold"/>
                                        <p:tgtEl>
                                          <p:spTgt spid="36"/>
                                        </p:tgtEl>
                                        <p:attrNameLst>
                                          <p:attrName>ppt_y</p:attrName>
                                        </p:attrNameLst>
                                      </p:cBhvr>
                                      <p:tavLst>
                                        <p:tav tm="0">
                                          <p:val>
                                            <p:strVal val="0-#ppt_h/2"/>
                                          </p:val>
                                        </p:tav>
                                        <p:tav tm="100000">
                                          <p:val>
                                            <p:strVal val="#ppt_y"/>
                                          </p:val>
                                        </p:tav>
                                      </p:tavLst>
                                    </p:anim>
                                  </p:childTnLst>
                                </p:cTn>
                              </p:par>
                              <p:par>
                                <p:cTn id="78" presetID="2" presetClass="entr" presetSubtype="1"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ppt_x"/>
                                          </p:val>
                                        </p:tav>
                                        <p:tav tm="100000">
                                          <p:val>
                                            <p:strVal val="#ppt_x"/>
                                          </p:val>
                                        </p:tav>
                                      </p:tavLst>
                                    </p:anim>
                                    <p:anim calcmode="lin" valueType="num">
                                      <p:cBhvr additive="base">
                                        <p:cTn id="81" dur="500" fill="hold"/>
                                        <p:tgtEl>
                                          <p:spTgt spid="31"/>
                                        </p:tgtEl>
                                        <p:attrNameLst>
                                          <p:attrName>ppt_y</p:attrName>
                                        </p:attrNameLst>
                                      </p:cBhvr>
                                      <p:tavLst>
                                        <p:tav tm="0">
                                          <p:val>
                                            <p:strVal val="0-#ppt_h/2"/>
                                          </p:val>
                                        </p:tav>
                                        <p:tav tm="100000">
                                          <p:val>
                                            <p:strVal val="#ppt_y"/>
                                          </p:val>
                                        </p:tav>
                                      </p:tavLst>
                                    </p:anim>
                                  </p:childTnLst>
                                </p:cTn>
                              </p:par>
                              <p:par>
                                <p:cTn id="82" presetID="2" presetClass="entr" presetSubtype="1"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additive="base">
                                        <p:cTn id="84" dur="500" fill="hold"/>
                                        <p:tgtEl>
                                          <p:spTgt spid="39"/>
                                        </p:tgtEl>
                                        <p:attrNameLst>
                                          <p:attrName>ppt_x</p:attrName>
                                        </p:attrNameLst>
                                      </p:cBhvr>
                                      <p:tavLst>
                                        <p:tav tm="0">
                                          <p:val>
                                            <p:strVal val="#ppt_x"/>
                                          </p:val>
                                        </p:tav>
                                        <p:tav tm="100000">
                                          <p:val>
                                            <p:strVal val="#ppt_x"/>
                                          </p:val>
                                        </p:tav>
                                      </p:tavLst>
                                    </p:anim>
                                    <p:anim calcmode="lin" valueType="num">
                                      <p:cBhvr additive="base">
                                        <p:cTn id="85" dur="500" fill="hold"/>
                                        <p:tgtEl>
                                          <p:spTgt spid="39"/>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additive="base">
                                        <p:cTn id="88" dur="500" fill="hold"/>
                                        <p:tgtEl>
                                          <p:spTgt spid="38"/>
                                        </p:tgtEl>
                                        <p:attrNameLst>
                                          <p:attrName>ppt_x</p:attrName>
                                        </p:attrNameLst>
                                      </p:cBhvr>
                                      <p:tavLst>
                                        <p:tav tm="0">
                                          <p:val>
                                            <p:strVal val="#ppt_x"/>
                                          </p:val>
                                        </p:tav>
                                        <p:tav tm="100000">
                                          <p:val>
                                            <p:strVal val="#ppt_x"/>
                                          </p:val>
                                        </p:tav>
                                      </p:tavLst>
                                    </p:anim>
                                    <p:anim calcmode="lin" valueType="num">
                                      <p:cBhvr additive="base">
                                        <p:cTn id="89" dur="500" fill="hold"/>
                                        <p:tgtEl>
                                          <p:spTgt spid="38"/>
                                        </p:tgtEl>
                                        <p:attrNameLst>
                                          <p:attrName>ppt_y</p:attrName>
                                        </p:attrNameLst>
                                      </p:cBhvr>
                                      <p:tavLst>
                                        <p:tav tm="0">
                                          <p:val>
                                            <p:strVal val="0-#ppt_h/2"/>
                                          </p:val>
                                        </p:tav>
                                        <p:tav tm="100000">
                                          <p:val>
                                            <p:strVal val="#ppt_y"/>
                                          </p:val>
                                        </p:tav>
                                      </p:tavLst>
                                    </p:anim>
                                  </p:childTnLst>
                                </p:cTn>
                              </p:par>
                              <p:par>
                                <p:cTn id="90" presetID="2" presetClass="entr" presetSubtype="1"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additive="base">
                                        <p:cTn id="92" dur="500" fill="hold"/>
                                        <p:tgtEl>
                                          <p:spTgt spid="17"/>
                                        </p:tgtEl>
                                        <p:attrNameLst>
                                          <p:attrName>ppt_x</p:attrName>
                                        </p:attrNameLst>
                                      </p:cBhvr>
                                      <p:tavLst>
                                        <p:tav tm="0">
                                          <p:val>
                                            <p:strVal val="#ppt_x"/>
                                          </p:val>
                                        </p:tav>
                                        <p:tav tm="100000">
                                          <p:val>
                                            <p:strVal val="#ppt_x"/>
                                          </p:val>
                                        </p:tav>
                                      </p:tavLst>
                                    </p:anim>
                                    <p:anim calcmode="lin" valueType="num">
                                      <p:cBhvr additive="base">
                                        <p:cTn id="9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8" presetClass="entr" presetSubtype="16" fill="hold" nodeType="click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diamond(in)">
                                      <p:cBhvr>
                                        <p:cTn id="98" dur="500"/>
                                        <p:tgtEl>
                                          <p:spTgt spid="50"/>
                                        </p:tgtEl>
                                      </p:cBhvr>
                                    </p:animEffect>
                                  </p:childTnLst>
                                </p:cTn>
                              </p:par>
                              <p:par>
                                <p:cTn id="99" presetID="8" presetClass="entr" presetSubtype="16" fill="hold"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diamond(in)">
                                      <p:cBhvr>
                                        <p:cTn id="101" dur="2000"/>
                                        <p:tgtEl>
                                          <p:spTgt spid="41"/>
                                        </p:tgtEl>
                                      </p:cBhvr>
                                    </p:animEffect>
                                  </p:childTnLst>
                                </p:cTn>
                              </p:par>
                              <p:par>
                                <p:cTn id="102" presetID="8" presetClass="entr" presetSubtype="16" fill="hold" grpId="0"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diamond(in)">
                                      <p:cBhvr>
                                        <p:cTn id="104" dur="2000"/>
                                        <p:tgtEl>
                                          <p:spTgt spid="40"/>
                                        </p:tgtEl>
                                      </p:cBhvr>
                                    </p:animEffect>
                                  </p:childTnLst>
                                </p:cTn>
                              </p:par>
                              <p:par>
                                <p:cTn id="105" presetID="8" presetClass="entr" presetSubtype="16" fill="hold" grpId="0" nodeType="with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diamond(in)">
                                      <p:cBhvr>
                                        <p:cTn id="107" dur="2000"/>
                                        <p:tgtEl>
                                          <p:spTgt spid="68"/>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1" fill="hold" nodeType="clickEffect">
                                  <p:stCondLst>
                                    <p:cond delay="0"/>
                                  </p:stCondLst>
                                  <p:childTnLst>
                                    <p:set>
                                      <p:cBhvr>
                                        <p:cTn id="111" dur="1" fill="hold">
                                          <p:stCondLst>
                                            <p:cond delay="0"/>
                                          </p:stCondLst>
                                        </p:cTn>
                                        <p:tgtEl>
                                          <p:spTgt spid="54"/>
                                        </p:tgtEl>
                                        <p:attrNameLst>
                                          <p:attrName>style.visibility</p:attrName>
                                        </p:attrNameLst>
                                      </p:cBhvr>
                                      <p:to>
                                        <p:strVal val="visible"/>
                                      </p:to>
                                    </p:set>
                                    <p:anim calcmode="lin" valueType="num">
                                      <p:cBhvr additive="base">
                                        <p:cTn id="112" dur="500" fill="hold"/>
                                        <p:tgtEl>
                                          <p:spTgt spid="54"/>
                                        </p:tgtEl>
                                        <p:attrNameLst>
                                          <p:attrName>ppt_x</p:attrName>
                                        </p:attrNameLst>
                                      </p:cBhvr>
                                      <p:tavLst>
                                        <p:tav tm="0">
                                          <p:val>
                                            <p:strVal val="#ppt_x"/>
                                          </p:val>
                                        </p:tav>
                                        <p:tav tm="100000">
                                          <p:val>
                                            <p:strVal val="#ppt_x"/>
                                          </p:val>
                                        </p:tav>
                                      </p:tavLst>
                                    </p:anim>
                                    <p:anim calcmode="lin" valueType="num">
                                      <p:cBhvr additive="base">
                                        <p:cTn id="113" dur="500" fill="hold"/>
                                        <p:tgtEl>
                                          <p:spTgt spid="54"/>
                                        </p:tgtEl>
                                        <p:attrNameLst>
                                          <p:attrName>ppt_y</p:attrName>
                                        </p:attrNameLst>
                                      </p:cBhvr>
                                      <p:tavLst>
                                        <p:tav tm="0">
                                          <p:val>
                                            <p:strVal val="0-#ppt_h/2"/>
                                          </p:val>
                                        </p:tav>
                                        <p:tav tm="100000">
                                          <p:val>
                                            <p:strVal val="#ppt_y"/>
                                          </p:val>
                                        </p:tav>
                                      </p:tavLst>
                                    </p:anim>
                                  </p:childTnLst>
                                </p:cTn>
                              </p:par>
                              <p:par>
                                <p:cTn id="114" presetID="2" presetClass="entr" presetSubtype="1" fill="hold" grpId="0" nodeType="withEffect">
                                  <p:stCondLst>
                                    <p:cond delay="0"/>
                                  </p:stCondLst>
                                  <p:childTnLst>
                                    <p:set>
                                      <p:cBhvr>
                                        <p:cTn id="115" dur="1" fill="hold">
                                          <p:stCondLst>
                                            <p:cond delay="0"/>
                                          </p:stCondLst>
                                        </p:cTn>
                                        <p:tgtEl>
                                          <p:spTgt spid="51"/>
                                        </p:tgtEl>
                                        <p:attrNameLst>
                                          <p:attrName>style.visibility</p:attrName>
                                        </p:attrNameLst>
                                      </p:cBhvr>
                                      <p:to>
                                        <p:strVal val="visible"/>
                                      </p:to>
                                    </p:set>
                                    <p:anim calcmode="lin" valueType="num">
                                      <p:cBhvr additive="base">
                                        <p:cTn id="116" dur="500" fill="hold"/>
                                        <p:tgtEl>
                                          <p:spTgt spid="51"/>
                                        </p:tgtEl>
                                        <p:attrNameLst>
                                          <p:attrName>ppt_x</p:attrName>
                                        </p:attrNameLst>
                                      </p:cBhvr>
                                      <p:tavLst>
                                        <p:tav tm="0">
                                          <p:val>
                                            <p:strVal val="#ppt_x"/>
                                          </p:val>
                                        </p:tav>
                                        <p:tav tm="100000">
                                          <p:val>
                                            <p:strVal val="#ppt_x"/>
                                          </p:val>
                                        </p:tav>
                                      </p:tavLst>
                                    </p:anim>
                                    <p:anim calcmode="lin" valueType="num">
                                      <p:cBhvr additive="base">
                                        <p:cTn id="117" dur="500" fill="hold"/>
                                        <p:tgtEl>
                                          <p:spTgt spid="51"/>
                                        </p:tgtEl>
                                        <p:attrNameLst>
                                          <p:attrName>ppt_y</p:attrName>
                                        </p:attrNameLst>
                                      </p:cBhvr>
                                      <p:tavLst>
                                        <p:tav tm="0">
                                          <p:val>
                                            <p:strVal val="0-#ppt_h/2"/>
                                          </p:val>
                                        </p:tav>
                                        <p:tav tm="100000">
                                          <p:val>
                                            <p:strVal val="#ppt_y"/>
                                          </p:val>
                                        </p:tav>
                                      </p:tavLst>
                                    </p:anim>
                                  </p:childTnLst>
                                </p:cTn>
                              </p:par>
                              <p:par>
                                <p:cTn id="118" presetID="2" presetClass="entr" presetSubtype="1" fill="hold" nodeType="withEffect">
                                  <p:stCondLst>
                                    <p:cond delay="0"/>
                                  </p:stCondLst>
                                  <p:childTnLst>
                                    <p:set>
                                      <p:cBhvr>
                                        <p:cTn id="119" dur="1" fill="hold">
                                          <p:stCondLst>
                                            <p:cond delay="0"/>
                                          </p:stCondLst>
                                        </p:cTn>
                                        <p:tgtEl>
                                          <p:spTgt spid="62"/>
                                        </p:tgtEl>
                                        <p:attrNameLst>
                                          <p:attrName>style.visibility</p:attrName>
                                        </p:attrNameLst>
                                      </p:cBhvr>
                                      <p:to>
                                        <p:strVal val="visible"/>
                                      </p:to>
                                    </p:set>
                                    <p:anim calcmode="lin" valueType="num">
                                      <p:cBhvr additive="base">
                                        <p:cTn id="120" dur="500" fill="hold"/>
                                        <p:tgtEl>
                                          <p:spTgt spid="62"/>
                                        </p:tgtEl>
                                        <p:attrNameLst>
                                          <p:attrName>ppt_x</p:attrName>
                                        </p:attrNameLst>
                                      </p:cBhvr>
                                      <p:tavLst>
                                        <p:tav tm="0">
                                          <p:val>
                                            <p:strVal val="#ppt_x"/>
                                          </p:val>
                                        </p:tav>
                                        <p:tav tm="100000">
                                          <p:val>
                                            <p:strVal val="#ppt_x"/>
                                          </p:val>
                                        </p:tav>
                                      </p:tavLst>
                                    </p:anim>
                                    <p:anim calcmode="lin" valueType="num">
                                      <p:cBhvr additive="base">
                                        <p:cTn id="121" dur="500" fill="hold"/>
                                        <p:tgtEl>
                                          <p:spTgt spid="62"/>
                                        </p:tgtEl>
                                        <p:attrNameLst>
                                          <p:attrName>ppt_y</p:attrName>
                                        </p:attrNameLst>
                                      </p:cBhvr>
                                      <p:tavLst>
                                        <p:tav tm="0">
                                          <p:val>
                                            <p:strVal val="0-#ppt_h/2"/>
                                          </p:val>
                                        </p:tav>
                                        <p:tav tm="100000">
                                          <p:val>
                                            <p:strVal val="#ppt_y"/>
                                          </p:val>
                                        </p:tav>
                                      </p:tavLst>
                                    </p:anim>
                                  </p:childTnLst>
                                </p:cTn>
                              </p:par>
                              <p:par>
                                <p:cTn id="122" presetID="2" presetClass="entr" presetSubtype="1" fill="hold" grpId="0" nodeType="withEffect">
                                  <p:stCondLst>
                                    <p:cond delay="0"/>
                                  </p:stCondLst>
                                  <p:childTnLst>
                                    <p:set>
                                      <p:cBhvr>
                                        <p:cTn id="123" dur="1" fill="hold">
                                          <p:stCondLst>
                                            <p:cond delay="0"/>
                                          </p:stCondLst>
                                        </p:cTn>
                                        <p:tgtEl>
                                          <p:spTgt spid="61"/>
                                        </p:tgtEl>
                                        <p:attrNameLst>
                                          <p:attrName>style.visibility</p:attrName>
                                        </p:attrNameLst>
                                      </p:cBhvr>
                                      <p:to>
                                        <p:strVal val="visible"/>
                                      </p:to>
                                    </p:set>
                                    <p:anim calcmode="lin" valueType="num">
                                      <p:cBhvr additive="base">
                                        <p:cTn id="124" dur="500" fill="hold"/>
                                        <p:tgtEl>
                                          <p:spTgt spid="61"/>
                                        </p:tgtEl>
                                        <p:attrNameLst>
                                          <p:attrName>ppt_x</p:attrName>
                                        </p:attrNameLst>
                                      </p:cBhvr>
                                      <p:tavLst>
                                        <p:tav tm="0">
                                          <p:val>
                                            <p:strVal val="#ppt_x"/>
                                          </p:val>
                                        </p:tav>
                                        <p:tav tm="100000">
                                          <p:val>
                                            <p:strVal val="#ppt_x"/>
                                          </p:val>
                                        </p:tav>
                                      </p:tavLst>
                                    </p:anim>
                                    <p:anim calcmode="lin" valueType="num">
                                      <p:cBhvr additive="base">
                                        <p:cTn id="125"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1" fill="hold" nodeType="clickEffect">
                                  <p:stCondLst>
                                    <p:cond delay="0"/>
                                  </p:stCondLst>
                                  <p:childTnLst>
                                    <p:set>
                                      <p:cBhvr>
                                        <p:cTn id="129" dur="1" fill="hold">
                                          <p:stCondLst>
                                            <p:cond delay="0"/>
                                          </p:stCondLst>
                                        </p:cTn>
                                        <p:tgtEl>
                                          <p:spTgt spid="70"/>
                                        </p:tgtEl>
                                        <p:attrNameLst>
                                          <p:attrName>style.visibility</p:attrName>
                                        </p:attrNameLst>
                                      </p:cBhvr>
                                      <p:to>
                                        <p:strVal val="visible"/>
                                      </p:to>
                                    </p:set>
                                    <p:anim calcmode="lin" valueType="num">
                                      <p:cBhvr additive="base">
                                        <p:cTn id="130" dur="500" fill="hold"/>
                                        <p:tgtEl>
                                          <p:spTgt spid="70"/>
                                        </p:tgtEl>
                                        <p:attrNameLst>
                                          <p:attrName>ppt_x</p:attrName>
                                        </p:attrNameLst>
                                      </p:cBhvr>
                                      <p:tavLst>
                                        <p:tav tm="0">
                                          <p:val>
                                            <p:strVal val="#ppt_x"/>
                                          </p:val>
                                        </p:tav>
                                        <p:tav tm="100000">
                                          <p:val>
                                            <p:strVal val="#ppt_x"/>
                                          </p:val>
                                        </p:tav>
                                      </p:tavLst>
                                    </p:anim>
                                    <p:anim calcmode="lin" valueType="num">
                                      <p:cBhvr additive="base">
                                        <p:cTn id="131"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 presetClass="entr" presetSubtype="10" fill="hold" nodeType="click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checkerboard(across)">
                                      <p:cBhvr>
                                        <p:cTn id="136" dur="500"/>
                                        <p:tgtEl>
                                          <p:spTgt spid="80"/>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81"/>
                                        </p:tgtEl>
                                        <p:attrNameLst>
                                          <p:attrName>style.visibility</p:attrName>
                                        </p:attrNameLst>
                                      </p:cBhvr>
                                      <p:to>
                                        <p:strVal val="visible"/>
                                      </p:to>
                                    </p:set>
                                    <p:anim calcmode="lin" valueType="num">
                                      <p:cBhvr additive="base">
                                        <p:cTn id="141" dur="500" fill="hold"/>
                                        <p:tgtEl>
                                          <p:spTgt spid="81"/>
                                        </p:tgtEl>
                                        <p:attrNameLst>
                                          <p:attrName>ppt_x</p:attrName>
                                        </p:attrNameLst>
                                      </p:cBhvr>
                                      <p:tavLst>
                                        <p:tav tm="0">
                                          <p:val>
                                            <p:strVal val="#ppt_x"/>
                                          </p:val>
                                        </p:tav>
                                        <p:tav tm="100000">
                                          <p:val>
                                            <p:strVal val="#ppt_x"/>
                                          </p:val>
                                        </p:tav>
                                      </p:tavLst>
                                    </p:anim>
                                    <p:anim calcmode="lin" valueType="num">
                                      <p:cBhvr additive="base">
                                        <p:cTn id="142" dur="500" fill="hold"/>
                                        <p:tgtEl>
                                          <p:spTgt spid="81"/>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82"/>
                                        </p:tgtEl>
                                        <p:attrNameLst>
                                          <p:attrName>style.visibility</p:attrName>
                                        </p:attrNameLst>
                                      </p:cBhvr>
                                      <p:to>
                                        <p:strVal val="visible"/>
                                      </p:to>
                                    </p:set>
                                    <p:anim calcmode="lin" valueType="num">
                                      <p:cBhvr additive="base">
                                        <p:cTn id="145" dur="500" fill="hold"/>
                                        <p:tgtEl>
                                          <p:spTgt spid="82"/>
                                        </p:tgtEl>
                                        <p:attrNameLst>
                                          <p:attrName>ppt_x</p:attrName>
                                        </p:attrNameLst>
                                      </p:cBhvr>
                                      <p:tavLst>
                                        <p:tav tm="0">
                                          <p:val>
                                            <p:strVal val="#ppt_x"/>
                                          </p:val>
                                        </p:tav>
                                        <p:tav tm="100000">
                                          <p:val>
                                            <p:strVal val="#ppt_x"/>
                                          </p:val>
                                        </p:tav>
                                      </p:tavLst>
                                    </p:anim>
                                    <p:anim calcmode="lin" valueType="num">
                                      <p:cBhvr additive="base">
                                        <p:cTn id="146" dur="500" fill="hold"/>
                                        <p:tgtEl>
                                          <p:spTgt spid="82"/>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4"/>
                                        </p:tgtEl>
                                        <p:attrNameLst>
                                          <p:attrName>style.visibility</p:attrName>
                                        </p:attrNameLst>
                                      </p:cBhvr>
                                      <p:to>
                                        <p:strVal val="visible"/>
                                      </p:to>
                                    </p:set>
                                    <p:anim calcmode="lin" valueType="num">
                                      <p:cBhvr additive="base">
                                        <p:cTn id="149" dur="500" fill="hold"/>
                                        <p:tgtEl>
                                          <p:spTgt spid="34"/>
                                        </p:tgtEl>
                                        <p:attrNameLst>
                                          <p:attrName>ppt_x</p:attrName>
                                        </p:attrNameLst>
                                      </p:cBhvr>
                                      <p:tavLst>
                                        <p:tav tm="0">
                                          <p:val>
                                            <p:strVal val="#ppt_x"/>
                                          </p:val>
                                        </p:tav>
                                        <p:tav tm="100000">
                                          <p:val>
                                            <p:strVal val="#ppt_x"/>
                                          </p:val>
                                        </p:tav>
                                      </p:tavLst>
                                    </p:anim>
                                    <p:anim calcmode="lin" valueType="num">
                                      <p:cBhvr additive="base">
                                        <p:cTn id="1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nodeType="clickEffect">
                                  <p:stCondLst>
                                    <p:cond delay="0"/>
                                  </p:stCondLst>
                                  <p:childTnLst>
                                    <p:set>
                                      <p:cBhvr>
                                        <p:cTn id="154" dur="1" fill="hold">
                                          <p:stCondLst>
                                            <p:cond delay="0"/>
                                          </p:stCondLst>
                                        </p:cTn>
                                        <p:tgtEl>
                                          <p:spTgt spid="83"/>
                                        </p:tgtEl>
                                        <p:attrNameLst>
                                          <p:attrName>style.visibility</p:attrName>
                                        </p:attrNameLst>
                                      </p:cBhvr>
                                      <p:to>
                                        <p:strVal val="visible"/>
                                      </p:to>
                                    </p:set>
                                    <p:anim calcmode="lin" valueType="num">
                                      <p:cBhvr additive="base">
                                        <p:cTn id="155" dur="500" fill="hold"/>
                                        <p:tgtEl>
                                          <p:spTgt spid="83"/>
                                        </p:tgtEl>
                                        <p:attrNameLst>
                                          <p:attrName>ppt_x</p:attrName>
                                        </p:attrNameLst>
                                      </p:cBhvr>
                                      <p:tavLst>
                                        <p:tav tm="0">
                                          <p:val>
                                            <p:strVal val="#ppt_x"/>
                                          </p:val>
                                        </p:tav>
                                        <p:tav tm="100000">
                                          <p:val>
                                            <p:strVal val="#ppt_x"/>
                                          </p:val>
                                        </p:tav>
                                      </p:tavLst>
                                    </p:anim>
                                    <p:anim calcmode="lin" valueType="num">
                                      <p:cBhvr additive="base">
                                        <p:cTn id="156" dur="500" fill="hold"/>
                                        <p:tgtEl>
                                          <p:spTgt spid="83"/>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75"/>
                                        </p:tgtEl>
                                        <p:attrNameLst>
                                          <p:attrName>style.visibility</p:attrName>
                                        </p:attrNameLst>
                                      </p:cBhvr>
                                      <p:to>
                                        <p:strVal val="visible"/>
                                      </p:to>
                                    </p:set>
                                    <p:anim calcmode="lin" valueType="num">
                                      <p:cBhvr additive="base">
                                        <p:cTn id="159" dur="500" fill="hold"/>
                                        <p:tgtEl>
                                          <p:spTgt spid="75"/>
                                        </p:tgtEl>
                                        <p:attrNameLst>
                                          <p:attrName>ppt_x</p:attrName>
                                        </p:attrNameLst>
                                      </p:cBhvr>
                                      <p:tavLst>
                                        <p:tav tm="0">
                                          <p:val>
                                            <p:strVal val="#ppt_x"/>
                                          </p:val>
                                        </p:tav>
                                        <p:tav tm="100000">
                                          <p:val>
                                            <p:strVal val="#ppt_x"/>
                                          </p:val>
                                        </p:tav>
                                      </p:tavLst>
                                    </p:anim>
                                    <p:anim calcmode="lin" valueType="num">
                                      <p:cBhvr additive="base">
                                        <p:cTn id="16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grpId="0" nodeType="clickEffect">
                                  <p:stCondLst>
                                    <p:cond delay="0"/>
                                  </p:stCondLst>
                                  <p:childTnLst>
                                    <p:set>
                                      <p:cBhvr>
                                        <p:cTn id="164" dur="1" fill="hold">
                                          <p:stCondLst>
                                            <p:cond delay="0"/>
                                          </p:stCondLst>
                                        </p:cTn>
                                        <p:tgtEl>
                                          <p:spTgt spid="35"/>
                                        </p:tgtEl>
                                        <p:attrNameLst>
                                          <p:attrName>style.visibility</p:attrName>
                                        </p:attrNameLst>
                                      </p:cBhvr>
                                      <p:to>
                                        <p:strVal val="visible"/>
                                      </p:to>
                                    </p:set>
                                    <p:anim calcmode="lin" valueType="num">
                                      <p:cBhvr additive="base">
                                        <p:cTn id="165" dur="500" fill="hold"/>
                                        <p:tgtEl>
                                          <p:spTgt spid="35"/>
                                        </p:tgtEl>
                                        <p:attrNameLst>
                                          <p:attrName>ppt_x</p:attrName>
                                        </p:attrNameLst>
                                      </p:cBhvr>
                                      <p:tavLst>
                                        <p:tav tm="0">
                                          <p:val>
                                            <p:strVal val="#ppt_x"/>
                                          </p:val>
                                        </p:tav>
                                        <p:tav tm="100000">
                                          <p:val>
                                            <p:strVal val="#ppt_x"/>
                                          </p:val>
                                        </p:tav>
                                      </p:tavLst>
                                    </p:anim>
                                    <p:anim calcmode="lin" valueType="num">
                                      <p:cBhvr additive="base">
                                        <p:cTn id="1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p:bldP spid="20" grpId="0" animBg="1"/>
      <p:bldP spid="27" grpId="0" animBg="1"/>
      <p:bldP spid="31" grpId="0" animBg="1"/>
      <p:bldP spid="38" grpId="0" animBg="1"/>
      <p:bldP spid="44" grpId="0" animBg="1"/>
      <p:bldP spid="45" grpId="0" animBg="1"/>
      <p:bldP spid="49" grpId="0" animBg="1"/>
      <p:bldP spid="51" grpId="0" animBg="1"/>
      <p:bldP spid="61" grpId="0" animBg="1"/>
      <p:bldP spid="68" grpId="0" animBg="1"/>
      <p:bldP spid="81" grpId="0" animBg="1"/>
      <p:bldP spid="82" grpId="0" animBg="1"/>
      <p:bldP spid="34" grpId="0" animBg="1"/>
      <p:bldP spid="35"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638800"/>
            <a:ext cx="8229600" cy="914400"/>
          </a:xfrm>
        </p:spPr>
        <p:txBody>
          <a:bodyPr>
            <a:noAutofit/>
          </a:bodyPr>
          <a:lstStyle/>
          <a:p>
            <a:pPr algn="l"/>
            <a:r>
              <a:rPr lang="en-US" sz="1600" dirty="0" smtClean="0">
                <a:solidFill>
                  <a:srgbClr val="0070C0"/>
                </a:solidFill>
              </a:rPr>
              <a:t>Inferred distribution and thickness of </a:t>
            </a:r>
            <a:r>
              <a:rPr lang="en-US" sz="1600" b="1" dirty="0" smtClean="0">
                <a:solidFill>
                  <a:srgbClr val="FFC000"/>
                </a:solidFill>
              </a:rPr>
              <a:t>Pleistocene </a:t>
            </a:r>
            <a:r>
              <a:rPr lang="en-US" sz="1600" dirty="0" smtClean="0">
                <a:solidFill>
                  <a:srgbClr val="0070C0"/>
                </a:solidFill>
              </a:rPr>
              <a:t>“Wedge</a:t>
            </a:r>
            <a:r>
              <a:rPr lang="en-US" sz="1600" b="1" dirty="0" smtClean="0">
                <a:solidFill>
                  <a:srgbClr val="0070C0"/>
                </a:solidFill>
              </a:rPr>
              <a:t>” </a:t>
            </a:r>
            <a:r>
              <a:rPr lang="en-US" sz="1600" dirty="0" smtClean="0">
                <a:solidFill>
                  <a:srgbClr val="0070C0"/>
                </a:solidFill>
              </a:rPr>
              <a:t>deposits. In the western half of the Bank,  dating and thickness control is provided by AMCOR wells </a:t>
            </a:r>
            <a:r>
              <a:rPr lang="en-US" sz="1600" b="1" dirty="0" smtClean="0">
                <a:solidFill>
                  <a:srgbClr val="0070C0"/>
                </a:solidFill>
              </a:rPr>
              <a:t>6016</a:t>
            </a:r>
            <a:r>
              <a:rPr lang="en-US" sz="1600" dirty="0" smtClean="0">
                <a:solidFill>
                  <a:srgbClr val="0070C0"/>
                </a:solidFill>
              </a:rPr>
              <a:t> (</a:t>
            </a:r>
            <a:r>
              <a:rPr lang="en-US" sz="1600" b="1" dirty="0" smtClean="0">
                <a:solidFill>
                  <a:srgbClr val="FFC000"/>
                </a:solidFill>
              </a:rPr>
              <a:t>60m Pleistocene sand and gravel </a:t>
            </a:r>
            <a:r>
              <a:rPr lang="en-US" sz="1600" dirty="0" smtClean="0">
                <a:solidFill>
                  <a:srgbClr val="0070C0"/>
                </a:solidFill>
              </a:rPr>
              <a:t>over </a:t>
            </a:r>
            <a:r>
              <a:rPr lang="en-US" sz="1600" dirty="0" smtClean="0">
                <a:solidFill>
                  <a:srgbClr val="A51D9B"/>
                </a:solidFill>
              </a:rPr>
              <a:t>Miocene</a:t>
            </a:r>
            <a:r>
              <a:rPr lang="en-US" sz="1600" dirty="0" smtClean="0">
                <a:solidFill>
                  <a:srgbClr val="0070C0"/>
                </a:solidFill>
              </a:rPr>
              <a:t>); </a:t>
            </a:r>
            <a:r>
              <a:rPr lang="en-US" sz="1600" b="1" dirty="0" smtClean="0">
                <a:solidFill>
                  <a:srgbClr val="0070C0"/>
                </a:solidFill>
              </a:rPr>
              <a:t>6014 </a:t>
            </a:r>
            <a:r>
              <a:rPr lang="en-US" sz="1600" dirty="0" smtClean="0">
                <a:solidFill>
                  <a:srgbClr val="0070C0"/>
                </a:solidFill>
              </a:rPr>
              <a:t>(</a:t>
            </a:r>
            <a:r>
              <a:rPr lang="en-US" sz="1600" b="1" dirty="0" smtClean="0">
                <a:solidFill>
                  <a:srgbClr val="FFC000"/>
                </a:solidFill>
              </a:rPr>
              <a:t>102m calcareous Pleistocene sands, silts, clays</a:t>
            </a:r>
            <a:r>
              <a:rPr lang="en-US" sz="1600" dirty="0" smtClean="0">
                <a:solidFill>
                  <a:srgbClr val="0070C0"/>
                </a:solidFill>
              </a:rPr>
              <a:t>) and </a:t>
            </a:r>
            <a:r>
              <a:rPr lang="en-US" sz="1600" b="1" dirty="0" smtClean="0">
                <a:solidFill>
                  <a:srgbClr val="0070C0"/>
                </a:solidFill>
              </a:rPr>
              <a:t>6013</a:t>
            </a:r>
            <a:r>
              <a:rPr lang="en-US" sz="1600" dirty="0" smtClean="0">
                <a:solidFill>
                  <a:srgbClr val="0070C0"/>
                </a:solidFill>
              </a:rPr>
              <a:t> (</a:t>
            </a:r>
            <a:r>
              <a:rPr lang="en-US" sz="1600" b="1" dirty="0" smtClean="0">
                <a:solidFill>
                  <a:srgbClr val="FFC000"/>
                </a:solidFill>
              </a:rPr>
              <a:t>300m Pleistocene sand and clay</a:t>
            </a:r>
            <a:r>
              <a:rPr lang="en-US" sz="1600" dirty="0" smtClean="0">
                <a:solidFill>
                  <a:srgbClr val="0070C0"/>
                </a:solidFill>
              </a:rPr>
              <a:t>). </a:t>
            </a:r>
            <a:r>
              <a:rPr lang="en-US" sz="1600" dirty="0" err="1" smtClean="0">
                <a:solidFill>
                  <a:srgbClr val="0070C0"/>
                </a:solidFill>
              </a:rPr>
              <a:t>Poag</a:t>
            </a:r>
            <a:r>
              <a:rPr lang="en-US" sz="1600" dirty="0" smtClean="0">
                <a:solidFill>
                  <a:srgbClr val="0070C0"/>
                </a:solidFill>
              </a:rPr>
              <a:t> (1982)  reported </a:t>
            </a:r>
            <a:r>
              <a:rPr lang="en-US" sz="1600" b="1" dirty="0" smtClean="0">
                <a:solidFill>
                  <a:srgbClr val="FFC000"/>
                </a:solidFill>
              </a:rPr>
              <a:t>61 m</a:t>
            </a:r>
            <a:r>
              <a:rPr lang="en-US" sz="1600" dirty="0" smtClean="0">
                <a:solidFill>
                  <a:srgbClr val="0070C0"/>
                </a:solidFill>
              </a:rPr>
              <a:t> </a:t>
            </a:r>
            <a:r>
              <a:rPr lang="en-US" sz="1600" b="1" dirty="0" smtClean="0">
                <a:solidFill>
                  <a:srgbClr val="FFC000"/>
                </a:solidFill>
              </a:rPr>
              <a:t>Pleistocene deposits </a:t>
            </a:r>
            <a:r>
              <a:rPr lang="en-US" sz="1600" b="1" dirty="0" smtClean="0">
                <a:solidFill>
                  <a:srgbClr val="0070C0"/>
                </a:solidFill>
              </a:rPr>
              <a:t>over</a:t>
            </a:r>
            <a:r>
              <a:rPr lang="en-US" sz="1600" b="1" dirty="0" smtClean="0">
                <a:solidFill>
                  <a:srgbClr val="FFC000"/>
                </a:solidFill>
              </a:rPr>
              <a:t> </a:t>
            </a:r>
            <a:r>
              <a:rPr lang="en-US" sz="1600" b="1" dirty="0" smtClean="0">
                <a:solidFill>
                  <a:srgbClr val="A51D9B"/>
                </a:solidFill>
              </a:rPr>
              <a:t>Miocene</a:t>
            </a:r>
            <a:r>
              <a:rPr lang="en-US" sz="1600" b="1" dirty="0" smtClean="0">
                <a:solidFill>
                  <a:srgbClr val="FFC000"/>
                </a:solidFill>
              </a:rPr>
              <a:t> </a:t>
            </a:r>
            <a:r>
              <a:rPr lang="en-US" sz="1600" dirty="0" smtClean="0">
                <a:solidFill>
                  <a:srgbClr val="0070C0"/>
                </a:solidFill>
              </a:rPr>
              <a:t>in </a:t>
            </a:r>
            <a:r>
              <a:rPr lang="en-US" sz="1600" b="1" dirty="0" smtClean="0">
                <a:solidFill>
                  <a:srgbClr val="0070C0"/>
                </a:solidFill>
              </a:rPr>
              <a:t>COST G-1 –</a:t>
            </a:r>
            <a:r>
              <a:rPr lang="en-US" sz="1600" dirty="0" smtClean="0">
                <a:solidFill>
                  <a:srgbClr val="0070C0"/>
                </a:solidFill>
              </a:rPr>
              <a:t>Thickening  southward to over </a:t>
            </a:r>
            <a:r>
              <a:rPr lang="en-US" sz="1600" dirty="0" smtClean="0">
                <a:solidFill>
                  <a:srgbClr val="FFC000"/>
                </a:solidFill>
              </a:rPr>
              <a:t>120m </a:t>
            </a:r>
            <a:r>
              <a:rPr lang="en-US" sz="1600" dirty="0" smtClean="0">
                <a:solidFill>
                  <a:srgbClr val="0070C0"/>
                </a:solidFill>
              </a:rPr>
              <a:t>on multichannel line. </a:t>
            </a:r>
            <a:endParaRPr lang="en-US" sz="1600" dirty="0">
              <a:solidFill>
                <a:srgbClr val="0070C0"/>
              </a:solidFill>
            </a:endParaRPr>
          </a:p>
        </p:txBody>
      </p:sp>
      <p:pic>
        <p:nvPicPr>
          <p:cNvPr id="16386" name="Picture 2"/>
          <p:cNvPicPr>
            <a:picLocks noGrp="1" noChangeAspect="1" noChangeArrowheads="1"/>
          </p:cNvPicPr>
          <p:nvPr>
            <p:ph idx="1"/>
          </p:nvPr>
        </p:nvPicPr>
        <p:blipFill>
          <a:blip r:embed="rId3" cstate="print"/>
          <a:srcRect l="17547" t="14407" r="13360" b="15254"/>
          <a:stretch>
            <a:fillRect/>
          </a:stretch>
        </p:blipFill>
        <p:spPr bwMode="auto">
          <a:xfrm rot="5400000">
            <a:off x="2057401" y="-76200"/>
            <a:ext cx="4800599" cy="6324600"/>
          </a:xfrm>
          <a:prstGeom prst="rect">
            <a:avLst/>
          </a:prstGeom>
          <a:noFill/>
          <a:ln w="9525">
            <a:noFill/>
            <a:miter lim="800000"/>
            <a:headEnd/>
            <a:tailEnd/>
          </a:ln>
        </p:spPr>
      </p:pic>
      <p:pic>
        <p:nvPicPr>
          <p:cNvPr id="4" name="Picture 3" descr="Figure 2 best.JPG"/>
          <p:cNvPicPr>
            <a:picLocks noChangeAspect="1"/>
          </p:cNvPicPr>
          <p:nvPr/>
        </p:nvPicPr>
        <p:blipFill>
          <a:blip r:embed="rId4" cstate="print"/>
          <a:stretch>
            <a:fillRect/>
          </a:stretch>
        </p:blipFill>
        <p:spPr>
          <a:xfrm>
            <a:off x="2667000" y="0"/>
            <a:ext cx="4048363" cy="1961356"/>
          </a:xfrm>
          <a:prstGeom prst="rect">
            <a:avLst/>
          </a:prstGeom>
        </p:spPr>
      </p:pic>
      <p:cxnSp>
        <p:nvCxnSpPr>
          <p:cNvPr id="10" name="Straight Arrow Connector 9"/>
          <p:cNvCxnSpPr/>
          <p:nvPr/>
        </p:nvCxnSpPr>
        <p:spPr>
          <a:xfrm>
            <a:off x="3657600" y="3505200"/>
            <a:ext cx="381000" cy="228600"/>
          </a:xfrm>
          <a:prstGeom prst="straightConnector1">
            <a:avLst/>
          </a:prstGeom>
          <a:ln w="22225">
            <a:solidFill>
              <a:srgbClr val="A51D9B"/>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352800" y="3276600"/>
            <a:ext cx="609600" cy="400110"/>
          </a:xfrm>
          <a:prstGeom prst="rect">
            <a:avLst/>
          </a:prstGeom>
        </p:spPr>
        <p:txBody>
          <a:bodyPr wrap="square">
            <a:spAutoFit/>
          </a:bodyPr>
          <a:lstStyle/>
          <a:p>
            <a:r>
              <a:rPr lang="en-US" sz="1000" b="1" dirty="0" smtClean="0">
                <a:solidFill>
                  <a:srgbClr val="A51D9B"/>
                </a:solidFill>
                <a:latin typeface="Bookman Old Style" pitchFamily="18" charset="0"/>
              </a:rPr>
              <a:t>Cost G-1</a:t>
            </a:r>
            <a:endParaRPr lang="en-US" sz="1000" b="1" dirty="0">
              <a:solidFill>
                <a:srgbClr val="A51D9B"/>
              </a:solidFill>
            </a:endParaRPr>
          </a:p>
        </p:txBody>
      </p:sp>
      <p:sp>
        <p:nvSpPr>
          <p:cNvPr id="13" name="Oval 12"/>
          <p:cNvSpPr/>
          <p:nvPr/>
        </p:nvSpPr>
        <p:spPr>
          <a:xfrm>
            <a:off x="3581400" y="3048000"/>
            <a:ext cx="381000" cy="304800"/>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19400" y="4114800"/>
            <a:ext cx="457200" cy="228600"/>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14800" y="3733800"/>
            <a:ext cx="304800" cy="304800"/>
          </a:xfrm>
          <a:prstGeom prst="ellipse">
            <a:avLst/>
          </a:prstGeom>
          <a:no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29200" y="2667000"/>
            <a:ext cx="762000" cy="838200"/>
          </a:xfrm>
          <a:prstGeom prst="ellipse">
            <a:avLst/>
          </a:prstGeom>
          <a:noFill/>
          <a:ln w="15875">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20" name="Oval 19"/>
          <p:cNvSpPr/>
          <p:nvPr/>
        </p:nvSpPr>
        <p:spPr>
          <a:xfrm rot="3419788">
            <a:off x="2834486" y="2672499"/>
            <a:ext cx="2361162" cy="2316579"/>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126710">
            <a:off x="5387528" y="2793244"/>
            <a:ext cx="1320229" cy="1497716"/>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7166865">
            <a:off x="5810574" y="534858"/>
            <a:ext cx="799449" cy="1063881"/>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029200" y="762000"/>
            <a:ext cx="609600" cy="304800"/>
          </a:xfrm>
          <a:prstGeom prst="ellipse">
            <a:avLst/>
          </a:prstGeom>
          <a:noFill/>
          <a:ln w="15875">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24" name="Oval 23"/>
          <p:cNvSpPr/>
          <p:nvPr/>
        </p:nvSpPr>
        <p:spPr>
          <a:xfrm rot="21355355">
            <a:off x="3035316" y="684750"/>
            <a:ext cx="1548860" cy="643474"/>
          </a:xfrm>
          <a:prstGeom prst="ellipse">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0"/>
            <a:ext cx="8229600" cy="1143000"/>
          </a:xfrm>
        </p:spPr>
        <p:txBody>
          <a:bodyPr>
            <a:normAutofit fontScale="90000"/>
          </a:bodyPr>
          <a:lstStyle/>
          <a:p>
            <a:pPr algn="l"/>
            <a:r>
              <a:rPr lang="en-US" sz="1600" dirty="0" smtClean="0">
                <a:solidFill>
                  <a:srgbClr val="0070C0"/>
                </a:solidFill>
              </a:rPr>
              <a:t>Channeling (Unconformity A) that cuts </a:t>
            </a:r>
            <a:r>
              <a:rPr lang="en-US" sz="1600" b="1" dirty="0" smtClean="0">
                <a:solidFill>
                  <a:srgbClr val="A51D9B"/>
                </a:solidFill>
              </a:rPr>
              <a:t>Miocene</a:t>
            </a:r>
            <a:r>
              <a:rPr lang="en-US" sz="1600" dirty="0" smtClean="0">
                <a:solidFill>
                  <a:srgbClr val="0070C0"/>
                </a:solidFill>
              </a:rPr>
              <a:t> age strata of the Mid-Bank Divide as well as </a:t>
            </a:r>
            <a:r>
              <a:rPr lang="en-US" sz="1600" b="1" dirty="0" smtClean="0">
                <a:solidFill>
                  <a:srgbClr val="FFC000"/>
                </a:solidFill>
              </a:rPr>
              <a:t>Middle Pleistocene marine </a:t>
            </a:r>
            <a:r>
              <a:rPr lang="en-US" sz="1600" b="1" dirty="0" err="1" smtClean="0">
                <a:solidFill>
                  <a:srgbClr val="FFC000"/>
                </a:solidFill>
              </a:rPr>
              <a:t>glaciodeltaic</a:t>
            </a:r>
            <a:r>
              <a:rPr lang="en-US" sz="1600" b="1" dirty="0" smtClean="0">
                <a:solidFill>
                  <a:srgbClr val="FFC000"/>
                </a:solidFill>
              </a:rPr>
              <a:t> deposits</a:t>
            </a:r>
            <a:r>
              <a:rPr lang="en-US" sz="1600" dirty="0" smtClean="0">
                <a:solidFill>
                  <a:srgbClr val="0070C0"/>
                </a:solidFill>
              </a:rPr>
              <a:t> of the “Eastern and Western Wedges”. </a:t>
            </a:r>
            <a:r>
              <a:rPr lang="en-US" sz="1600" b="1" dirty="0" smtClean="0">
                <a:solidFill>
                  <a:srgbClr val="FFC000"/>
                </a:solidFill>
              </a:rPr>
              <a:t>Late </a:t>
            </a:r>
            <a:r>
              <a:rPr lang="en-US" sz="1600" b="1" dirty="0" err="1" smtClean="0">
                <a:solidFill>
                  <a:srgbClr val="FFC000"/>
                </a:solidFill>
              </a:rPr>
              <a:t>Wisconsinan</a:t>
            </a:r>
            <a:r>
              <a:rPr lang="en-US" sz="1600" b="1" dirty="0" smtClean="0">
                <a:solidFill>
                  <a:srgbClr val="FFC000"/>
                </a:solidFill>
              </a:rPr>
              <a:t> </a:t>
            </a:r>
            <a:r>
              <a:rPr lang="en-US" sz="1600" dirty="0" smtClean="0">
                <a:solidFill>
                  <a:srgbClr val="0070C0"/>
                </a:solidFill>
              </a:rPr>
              <a:t>(</a:t>
            </a:r>
            <a:r>
              <a:rPr lang="en-US" sz="1600" dirty="0" err="1" smtClean="0">
                <a:solidFill>
                  <a:srgbClr val="0070C0"/>
                </a:solidFill>
              </a:rPr>
              <a:t>Bothner</a:t>
            </a:r>
            <a:r>
              <a:rPr lang="en-US" sz="1600" dirty="0" smtClean="0">
                <a:solidFill>
                  <a:srgbClr val="0070C0"/>
                </a:solidFill>
              </a:rPr>
              <a:t>, et al., 1980) outwash in these channels is cut by a </a:t>
            </a:r>
            <a:r>
              <a:rPr lang="en-US" sz="1600" dirty="0" err="1" smtClean="0">
                <a:solidFill>
                  <a:srgbClr val="0070C0"/>
                </a:solidFill>
              </a:rPr>
              <a:t>ravinement</a:t>
            </a:r>
            <a:r>
              <a:rPr lang="en-US" sz="1600" dirty="0" smtClean="0">
                <a:solidFill>
                  <a:srgbClr val="0070C0"/>
                </a:solidFill>
              </a:rPr>
              <a:t> surface (Unconformity B) that is overlain by fairly ubiquitous sediment blanket</a:t>
            </a:r>
            <a:r>
              <a:rPr lang="en-US" sz="1200" b="1" dirty="0" smtClean="0">
                <a:solidFill>
                  <a:srgbClr val="0070C0"/>
                </a:solidFill>
              </a:rPr>
              <a:t> .</a:t>
            </a:r>
            <a:r>
              <a:rPr lang="en-US" sz="1200" dirty="0" smtClean="0">
                <a:solidFill>
                  <a:srgbClr val="0070C0"/>
                </a:solidFill>
              </a:rPr>
              <a:t> </a:t>
            </a:r>
            <a:br>
              <a:rPr lang="en-US" sz="1200" dirty="0" smtClean="0">
                <a:solidFill>
                  <a:srgbClr val="0070C0"/>
                </a:solidFill>
              </a:rPr>
            </a:br>
            <a:endParaRPr lang="en-US" sz="1200" dirty="0">
              <a:solidFill>
                <a:srgbClr val="0070C0"/>
              </a:solidFill>
            </a:endParaRPr>
          </a:p>
        </p:txBody>
      </p:sp>
      <p:sp>
        <p:nvSpPr>
          <p:cNvPr id="3" name="Content Placeholder 2"/>
          <p:cNvSpPr>
            <a:spLocks noGrp="1"/>
          </p:cNvSpPr>
          <p:nvPr>
            <p:ph idx="1"/>
          </p:nvPr>
        </p:nvSpPr>
        <p:spPr>
          <a:xfrm>
            <a:off x="0" y="1524000"/>
            <a:ext cx="1219200" cy="1066800"/>
          </a:xfrm>
        </p:spPr>
        <p:txBody>
          <a:bodyPr/>
          <a:lstStyle/>
          <a:p>
            <a:endParaRPr lang="en-US" dirty="0"/>
          </a:p>
        </p:txBody>
      </p:sp>
      <p:pic>
        <p:nvPicPr>
          <p:cNvPr id="15362" name="Picture 2"/>
          <p:cNvPicPr>
            <a:picLocks noChangeAspect="1" noChangeArrowheads="1"/>
          </p:cNvPicPr>
          <p:nvPr/>
        </p:nvPicPr>
        <p:blipFill>
          <a:blip r:embed="rId3" cstate="print"/>
          <a:srcRect l="10784" t="12037" r="6536" b="12037"/>
          <a:stretch>
            <a:fillRect/>
          </a:stretch>
        </p:blipFill>
        <p:spPr bwMode="auto">
          <a:xfrm rot="5400000">
            <a:off x="1445943" y="-531541"/>
            <a:ext cx="5642517" cy="6705601"/>
          </a:xfrm>
          <a:prstGeom prst="rect">
            <a:avLst/>
          </a:prstGeom>
          <a:noFill/>
          <a:ln w="9525">
            <a:noFill/>
            <a:miter lim="800000"/>
            <a:headEnd/>
            <a:tailEnd/>
          </a:ln>
        </p:spPr>
      </p:pic>
      <p:pic>
        <p:nvPicPr>
          <p:cNvPr id="6" name="Picture 5" descr="Figure 2 best.JPG"/>
          <p:cNvPicPr>
            <a:picLocks noChangeAspect="1"/>
          </p:cNvPicPr>
          <p:nvPr/>
        </p:nvPicPr>
        <p:blipFill>
          <a:blip r:embed="rId4" cstate="print"/>
          <a:stretch>
            <a:fillRect/>
          </a:stretch>
        </p:blipFill>
        <p:spPr>
          <a:xfrm>
            <a:off x="3953707" y="0"/>
            <a:ext cx="5190293" cy="2514600"/>
          </a:xfrm>
          <a:prstGeom prst="rect">
            <a:avLst/>
          </a:prstGeom>
          <a:ln w="3175">
            <a:solidFill>
              <a:schemeClr val="tx1"/>
            </a:solidFill>
          </a:ln>
        </p:spPr>
      </p:pic>
      <p:sp>
        <p:nvSpPr>
          <p:cNvPr id="7" name="Oval 6"/>
          <p:cNvSpPr/>
          <p:nvPr/>
        </p:nvSpPr>
        <p:spPr>
          <a:xfrm>
            <a:off x="6553200" y="533400"/>
            <a:ext cx="1219200" cy="2286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cxnSp>
        <p:nvCxnSpPr>
          <p:cNvPr id="9" name="Straight Arrow Connector 8"/>
          <p:cNvCxnSpPr/>
          <p:nvPr/>
        </p:nvCxnSpPr>
        <p:spPr>
          <a:xfrm flipH="1">
            <a:off x="6629400" y="762000"/>
            <a:ext cx="152400" cy="27432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239000" y="762000"/>
            <a:ext cx="76200" cy="22860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5"/>
          </p:cNvCxnSpPr>
          <p:nvPr/>
        </p:nvCxnSpPr>
        <p:spPr>
          <a:xfrm>
            <a:off x="7593852" y="728522"/>
            <a:ext cx="483348" cy="307798"/>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276455" y="457200"/>
            <a:ext cx="867545" cy="246221"/>
          </a:xfrm>
          <a:prstGeom prst="rect">
            <a:avLst/>
          </a:prstGeom>
          <a:noFill/>
        </p:spPr>
        <p:txBody>
          <a:bodyPr wrap="none" rtlCol="0">
            <a:spAutoFit/>
          </a:bodyPr>
          <a:lstStyle/>
          <a:p>
            <a:r>
              <a:rPr lang="en-US" sz="1000" b="1" dirty="0" smtClean="0"/>
              <a:t>Ch DEPOSITS</a:t>
            </a:r>
            <a:endParaRPr lang="en-US" sz="1000" b="1" dirty="0"/>
          </a:p>
        </p:txBody>
      </p:sp>
      <p:sp>
        <p:nvSpPr>
          <p:cNvPr id="21" name="Oval 20"/>
          <p:cNvSpPr/>
          <p:nvPr/>
        </p:nvSpPr>
        <p:spPr>
          <a:xfrm>
            <a:off x="8276455" y="457200"/>
            <a:ext cx="838200" cy="2286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cxnSp>
        <p:nvCxnSpPr>
          <p:cNvPr id="22" name="Straight Arrow Connector 21"/>
          <p:cNvCxnSpPr>
            <a:stCxn id="21" idx="4"/>
          </p:cNvCxnSpPr>
          <p:nvPr/>
        </p:nvCxnSpPr>
        <p:spPr>
          <a:xfrm flipH="1">
            <a:off x="8657455" y="685800"/>
            <a:ext cx="38100" cy="45720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6200" y="609600"/>
            <a:ext cx="1066800" cy="2286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cxnSp>
        <p:nvCxnSpPr>
          <p:cNvPr id="27" name="Straight Arrow Connector 26"/>
          <p:cNvCxnSpPr/>
          <p:nvPr/>
        </p:nvCxnSpPr>
        <p:spPr>
          <a:xfrm rot="1980000" flipH="1">
            <a:off x="7680960" y="752319"/>
            <a:ext cx="0" cy="223978"/>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05400" y="381000"/>
            <a:ext cx="1676400" cy="246221"/>
          </a:xfrm>
          <a:prstGeom prst="rect">
            <a:avLst/>
          </a:prstGeom>
          <a:noFill/>
        </p:spPr>
        <p:txBody>
          <a:bodyPr wrap="square" rtlCol="0">
            <a:spAutoFit/>
          </a:bodyPr>
          <a:lstStyle/>
          <a:p>
            <a:r>
              <a:rPr lang="en-US" sz="1000" b="1" dirty="0" smtClean="0"/>
              <a:t>SEDIMENT BLANKET </a:t>
            </a:r>
            <a:endParaRPr lang="en-US" sz="1000" b="1" dirty="0"/>
          </a:p>
        </p:txBody>
      </p:sp>
      <p:sp>
        <p:nvSpPr>
          <p:cNvPr id="35" name="Oval 34"/>
          <p:cNvSpPr/>
          <p:nvPr/>
        </p:nvSpPr>
        <p:spPr>
          <a:xfrm>
            <a:off x="5105400" y="381000"/>
            <a:ext cx="1295400" cy="2286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cxnSp>
        <p:nvCxnSpPr>
          <p:cNvPr id="36" name="Straight Arrow Connector 35"/>
          <p:cNvCxnSpPr/>
          <p:nvPr/>
        </p:nvCxnSpPr>
        <p:spPr>
          <a:xfrm>
            <a:off x="5638800" y="609600"/>
            <a:ext cx="0" cy="30480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267200" y="2590800"/>
            <a:ext cx="2057400" cy="19050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40" name="Oval 39"/>
          <p:cNvSpPr/>
          <p:nvPr/>
        </p:nvSpPr>
        <p:spPr>
          <a:xfrm>
            <a:off x="3733800" y="3581400"/>
            <a:ext cx="304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41" name="Oval 40"/>
          <p:cNvSpPr/>
          <p:nvPr/>
        </p:nvSpPr>
        <p:spPr>
          <a:xfrm>
            <a:off x="2667000" y="3124200"/>
            <a:ext cx="304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43" name="Subtitle 13"/>
          <p:cNvSpPr txBox="1">
            <a:spLocks/>
          </p:cNvSpPr>
          <p:nvPr/>
        </p:nvSpPr>
        <p:spPr>
          <a:xfrm>
            <a:off x="6477000" y="1676400"/>
            <a:ext cx="762000" cy="381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rgbClr val="A51D9B"/>
                </a:solidFill>
                <a:effectLst/>
                <a:uLnTx/>
                <a:uFillTx/>
                <a:latin typeface="+mn-lt"/>
                <a:ea typeface="+mn-ea"/>
                <a:cs typeface="+mn-cs"/>
              </a:rPr>
              <a:t>Eocene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4" name="Rectangle 43"/>
          <p:cNvSpPr/>
          <p:nvPr/>
        </p:nvSpPr>
        <p:spPr>
          <a:xfrm>
            <a:off x="7010400" y="1295400"/>
            <a:ext cx="824265" cy="307777"/>
          </a:xfrm>
          <a:prstGeom prst="rect">
            <a:avLst/>
          </a:prstGeom>
        </p:spPr>
        <p:txBody>
          <a:bodyPr wrap="none">
            <a:spAutoFit/>
          </a:bodyPr>
          <a:lstStyle/>
          <a:p>
            <a:r>
              <a:rPr lang="en-US" sz="1400" dirty="0" smtClean="0">
                <a:solidFill>
                  <a:srgbClr val="A51D9B"/>
                </a:solidFill>
              </a:rPr>
              <a:t>Miocene</a:t>
            </a:r>
            <a:endParaRPr lang="en-US" sz="1400" dirty="0">
              <a:solidFill>
                <a:srgbClr val="A51D9B"/>
              </a:solidFill>
            </a:endParaRPr>
          </a:p>
        </p:txBody>
      </p:sp>
      <p:sp>
        <p:nvSpPr>
          <p:cNvPr id="45" name="Subtitle 13"/>
          <p:cNvSpPr txBox="1">
            <a:spLocks/>
          </p:cNvSpPr>
          <p:nvPr/>
        </p:nvSpPr>
        <p:spPr>
          <a:xfrm rot="2460000">
            <a:off x="7638137" y="1479419"/>
            <a:ext cx="1603269" cy="302494"/>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1400" b="1" dirty="0" err="1" smtClean="0">
                <a:solidFill>
                  <a:srgbClr val="FFC000"/>
                </a:solidFill>
              </a:rPr>
              <a:t>Pleist</a:t>
            </a:r>
            <a:r>
              <a:rPr kumimoji="0" lang="en-US" sz="1400" b="1" i="0" u="none" strike="noStrike" kern="1200" cap="none" spc="0" normalizeH="0" baseline="0" noProof="0" dirty="0" err="1" smtClean="0">
                <a:ln>
                  <a:noFill/>
                </a:ln>
                <a:solidFill>
                  <a:srgbClr val="FFC000"/>
                </a:solidFill>
                <a:effectLst/>
                <a:uLnTx/>
                <a:uFillTx/>
                <a:latin typeface="+mn-lt"/>
                <a:ea typeface="+mn-ea"/>
                <a:cs typeface="+mn-cs"/>
              </a:rPr>
              <a:t>ocene</a:t>
            </a:r>
            <a:r>
              <a:rPr kumimoji="0" lang="en-US" sz="1400" b="1" i="0" u="none" strike="noStrike" kern="1200" cap="none" spc="0" normalizeH="0" baseline="0" noProof="0" dirty="0" smtClean="0">
                <a:ln>
                  <a:noFill/>
                </a:ln>
                <a:solidFill>
                  <a:srgbClr val="FFC000"/>
                </a:solidFill>
                <a:effectLst/>
                <a:uLnTx/>
                <a:uFillTx/>
                <a:latin typeface="+mn-lt"/>
                <a:ea typeface="+mn-ea"/>
                <a:cs typeface="+mn-cs"/>
              </a:rPr>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6" name="Subtitle 13"/>
          <p:cNvSpPr txBox="1">
            <a:spLocks/>
          </p:cNvSpPr>
          <p:nvPr/>
        </p:nvSpPr>
        <p:spPr>
          <a:xfrm rot="20476455">
            <a:off x="5047872" y="1184212"/>
            <a:ext cx="1259584" cy="32400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1400" b="1" dirty="0" err="1" smtClean="0">
                <a:solidFill>
                  <a:srgbClr val="FFC000"/>
                </a:solidFill>
              </a:rPr>
              <a:t>Pleist</a:t>
            </a:r>
            <a:r>
              <a:rPr kumimoji="0" lang="en-US" sz="1400" b="1" i="0" u="none" strike="noStrike" kern="1200" cap="none" spc="0" normalizeH="0" baseline="0" noProof="0" dirty="0" err="1" smtClean="0">
                <a:ln>
                  <a:noFill/>
                </a:ln>
                <a:solidFill>
                  <a:srgbClr val="FFC000"/>
                </a:solidFill>
                <a:effectLst/>
                <a:uLnTx/>
                <a:uFillTx/>
                <a:latin typeface="+mn-lt"/>
                <a:ea typeface="+mn-ea"/>
                <a:cs typeface="+mn-cs"/>
              </a:rPr>
              <a:t>ocene</a:t>
            </a:r>
            <a:endParaRPr kumimoji="0" lang="en-US" sz="1400" b="1" i="0" u="none" strike="noStrike" kern="1200" cap="none" spc="0" normalizeH="0" baseline="0" noProof="0" dirty="0" smtClean="0">
              <a:ln>
                <a:noFill/>
              </a:ln>
              <a:solidFill>
                <a:srgbClr val="FFC000"/>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FFC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1"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1+#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2" nodeType="click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1"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2"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2"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0-#ppt_w/2"/>
                                          </p:val>
                                        </p:tav>
                                        <p:tav tm="100000">
                                          <p:val>
                                            <p:strVal val="#ppt_x"/>
                                          </p:val>
                                        </p:tav>
                                      </p:tavLst>
                                    </p:anim>
                                    <p:anim calcmode="lin" valueType="num">
                                      <p:cBhvr additive="base">
                                        <p:cTn id="68" dur="500" fill="hold"/>
                                        <p:tgtEl>
                                          <p:spTgt spid="35"/>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fill="hold"/>
                                        <p:tgtEl>
                                          <p:spTgt spid="36"/>
                                        </p:tgtEl>
                                        <p:attrNameLst>
                                          <p:attrName>ppt_x</p:attrName>
                                        </p:attrNameLst>
                                      </p:cBhvr>
                                      <p:tavLst>
                                        <p:tav tm="0">
                                          <p:val>
                                            <p:strVal val="0-#ppt_w/2"/>
                                          </p:val>
                                        </p:tav>
                                        <p:tav tm="100000">
                                          <p:val>
                                            <p:strVal val="#ppt_x"/>
                                          </p:val>
                                        </p:tav>
                                      </p:tavLst>
                                    </p:anim>
                                    <p:anim calcmode="lin" valueType="num">
                                      <p:cBhvr additive="base">
                                        <p:cTn id="7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3" nodeType="clickEffect">
                                  <p:stCondLst>
                                    <p:cond delay="0"/>
                                  </p:stCondLst>
                                  <p:childTnLst>
                                    <p:set>
                                      <p:cBhvr>
                                        <p:cTn id="76" dur="1" fill="hold">
                                          <p:stCondLst>
                                            <p:cond delay="0"/>
                                          </p:stCondLst>
                                        </p:cTn>
                                        <p:tgtEl>
                                          <p:spTgt spid="3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8" presetClass="entr" presetSubtype="16"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diamond(in)">
                                      <p:cBhvr>
                                        <p:cTn id="83" dur="2000"/>
                                        <p:tgtEl>
                                          <p:spTgt spid="39"/>
                                        </p:tgtEl>
                                      </p:cBhvr>
                                    </p:animEffect>
                                  </p:childTnLst>
                                </p:cTn>
                              </p:par>
                              <p:par>
                                <p:cTn id="84" presetID="8" presetClass="entr" presetSubtype="16"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diamond(in)">
                                      <p:cBhvr>
                                        <p:cTn id="86" dur="2000"/>
                                        <p:tgtEl>
                                          <p:spTgt spid="40"/>
                                        </p:tgtEl>
                                      </p:cBhvr>
                                    </p:animEffect>
                                  </p:childTnLst>
                                </p:cTn>
                              </p:par>
                              <p:par>
                                <p:cTn id="87" presetID="8" presetClass="entr" presetSubtype="16"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diamond(in)">
                                      <p:cBhvr>
                                        <p:cTn id="89" dur="2000"/>
                                        <p:tgtEl>
                                          <p:spTgt spid="41"/>
                                        </p:tgtEl>
                                      </p:cBhvr>
                                    </p:animEffect>
                                  </p:childTnLst>
                                </p:cTn>
                              </p:par>
                              <p:par>
                                <p:cTn id="90" presetID="8" presetClass="entr" presetSubtype="16" fill="hold"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diamond(in)">
                                      <p:cBhvr>
                                        <p:cTn id="92" dur="2000"/>
                                        <p:tgtEl>
                                          <p:spTgt spid="22"/>
                                        </p:tgtEl>
                                      </p:cBhvr>
                                    </p:animEffect>
                                  </p:childTnLst>
                                </p:cTn>
                              </p:par>
                              <p:par>
                                <p:cTn id="93" presetID="8" presetClass="entr" presetSubtype="16" fill="hold" grpId="3"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diamond(in)">
                                      <p:cBhvr>
                                        <p:cTn id="95" dur="20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9"/>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40"/>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 presetClass="entr" presetSubtype="16" fill="hold" grpId="3" nodeType="click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box(in)">
                                      <p:cBhvr>
                                        <p:cTn id="108" dur="500"/>
                                        <p:tgtEl>
                                          <p:spTgt spid="26"/>
                                        </p:tgtEl>
                                      </p:cBhvr>
                                    </p:animEffect>
                                  </p:childTnLst>
                                </p:cTn>
                              </p:par>
                              <p:par>
                                <p:cTn id="109" presetID="4" presetClass="entr" presetSubtype="16" fill="hold"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box(in)">
                                      <p:cBhvr>
                                        <p:cTn id="111" dur="500"/>
                                        <p:tgtEl>
                                          <p:spTgt spid="27"/>
                                        </p:tgtEl>
                                      </p:cBhvr>
                                    </p:animEffect>
                                  </p:childTnLst>
                                </p:cTn>
                              </p:par>
                              <p:par>
                                <p:cTn id="112" presetID="4" presetClass="entr" presetSubtype="16" fill="hold" nodeType="with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box(in)">
                                      <p:cBhvr>
                                        <p:cTn id="114" dur="500"/>
                                        <p:tgtEl>
                                          <p:spTgt spid="16"/>
                                        </p:tgtEl>
                                      </p:cBhvr>
                                    </p:animEffect>
                                  </p:childTnLst>
                                </p:cTn>
                              </p:par>
                              <p:par>
                                <p:cTn id="115" presetID="4" presetClass="entr" presetSubtype="16" fill="hold" nodeType="with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box(in)">
                                      <p:cBhvr>
                                        <p:cTn id="117" dur="500"/>
                                        <p:tgtEl>
                                          <p:spTgt spid="15"/>
                                        </p:tgtEl>
                                      </p:cBhvr>
                                    </p:animEffect>
                                  </p:childTnLst>
                                </p:cTn>
                              </p:par>
                              <p:par>
                                <p:cTn id="118" presetID="4" presetClass="entr" presetSubtype="16" fill="hold" nodeType="with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box(in)">
                                      <p:cBhvr>
                                        <p:cTn id="120" dur="500"/>
                                        <p:tgtEl>
                                          <p:spTgt spid="9"/>
                                        </p:tgtEl>
                                      </p:cBhvr>
                                    </p:animEffect>
                                  </p:childTnLst>
                                </p:cTn>
                              </p:par>
                              <p:par>
                                <p:cTn id="121" presetID="4" presetClass="entr" presetSubtype="16" fill="hold" nodeType="with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box(in)">
                                      <p:cBhvr>
                                        <p:cTn id="123" dur="500"/>
                                        <p:tgtEl>
                                          <p:spTgt spid="36"/>
                                        </p:tgtEl>
                                      </p:cBhvr>
                                    </p:animEffect>
                                  </p:childTnLst>
                                </p:cTn>
                              </p:par>
                              <p:par>
                                <p:cTn id="124" presetID="4" presetClass="entr" presetSubtype="16" fill="hold" grpId="4"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box(in)">
                                      <p:cBhvr>
                                        <p:cTn id="1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P spid="21" grpId="1" animBg="1"/>
      <p:bldP spid="21" grpId="2" animBg="1"/>
      <p:bldP spid="21" grpId="3" animBg="1"/>
      <p:bldP spid="26" grpId="1" animBg="1"/>
      <p:bldP spid="26" grpId="2" animBg="1"/>
      <p:bldP spid="26" grpId="3" animBg="1"/>
      <p:bldP spid="35" grpId="2" animBg="1"/>
      <p:bldP spid="35" grpId="3" animBg="1"/>
      <p:bldP spid="35" grpId="4" animBg="1"/>
      <p:bldP spid="39" grpId="0" animBg="1"/>
      <p:bldP spid="39" grpId="1" animBg="1"/>
      <p:bldP spid="40" grpId="0" animBg="1"/>
      <p:bldP spid="40" grpId="1" animBg="1"/>
      <p:bldP spid="41" grpId="0" animBg="1"/>
      <p:bldP spid="4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457201"/>
            <a:ext cx="7772400" cy="533400"/>
          </a:xfrm>
        </p:spPr>
        <p:txBody>
          <a:bodyPr>
            <a:normAutofit/>
          </a:bodyPr>
          <a:lstStyle/>
          <a:p>
            <a:pPr algn="ctr"/>
            <a:r>
              <a:rPr lang="en-US" sz="2800" dirty="0" smtClean="0">
                <a:solidFill>
                  <a:srgbClr val="0070C0"/>
                </a:solidFill>
              </a:rPr>
              <a:t>The Pleistocene of Great South Channel</a:t>
            </a:r>
            <a:endParaRPr lang="en-US" sz="2800" dirty="0">
              <a:solidFill>
                <a:srgbClr val="0070C0"/>
              </a:solidFill>
            </a:endParaRPr>
          </a:p>
        </p:txBody>
      </p:sp>
      <p:sp>
        <p:nvSpPr>
          <p:cNvPr id="26" name="Text Placeholder 25"/>
          <p:cNvSpPr>
            <a:spLocks noGrp="1"/>
          </p:cNvSpPr>
          <p:nvPr>
            <p:ph type="body" idx="1"/>
          </p:nvPr>
        </p:nvSpPr>
        <p:spPr>
          <a:xfrm>
            <a:off x="457200" y="1371600"/>
            <a:ext cx="2133600" cy="304800"/>
          </a:xfrm>
        </p:spPr>
        <p:txBody>
          <a:bodyPr>
            <a:normAutofit/>
          </a:bodyPr>
          <a:lstStyle/>
          <a:p>
            <a:pPr>
              <a:buFont typeface="Arial" pitchFamily="34" charset="0"/>
              <a:buChar char="•"/>
            </a:pPr>
            <a:endParaRPr lang="en-US" sz="1400" dirty="0" smtClean="0">
              <a:solidFill>
                <a:srgbClr val="0070C0"/>
              </a:solidFill>
            </a:endParaRPr>
          </a:p>
          <a:p>
            <a:pPr>
              <a:buFont typeface="Arial" pitchFamily="34" charset="0"/>
              <a:buChar char="•"/>
            </a:pPr>
            <a:endParaRPr lang="en-US" sz="1400" dirty="0" smtClean="0">
              <a:solidFill>
                <a:srgbClr val="0070C0"/>
              </a:solidFill>
            </a:endParaRPr>
          </a:p>
          <a:p>
            <a:pPr>
              <a:buFont typeface="Arial" pitchFamily="34" charset="0"/>
              <a:buChar char="•"/>
            </a:pPr>
            <a:endParaRPr lang="en-US" sz="1400" dirty="0" smtClean="0">
              <a:solidFill>
                <a:srgbClr val="0070C0"/>
              </a:solidFill>
            </a:endParaRPr>
          </a:p>
          <a:p>
            <a:endParaRPr lang="en-US" sz="1400" dirty="0" smtClean="0">
              <a:solidFill>
                <a:srgbClr val="0070C0"/>
              </a:solidFill>
            </a:endParaRPr>
          </a:p>
          <a:p>
            <a:endParaRPr lang="en-US" sz="1400" dirty="0" smtClean="0">
              <a:solidFill>
                <a:srgbClr val="0070C0"/>
              </a:solidFill>
            </a:endParaRPr>
          </a:p>
          <a:p>
            <a:endParaRPr lang="en-US" sz="1400" dirty="0" smtClean="0">
              <a:solidFill>
                <a:srgbClr val="0070C0"/>
              </a:solidFill>
            </a:endParaRPr>
          </a:p>
          <a:p>
            <a:endParaRPr lang="en-US" sz="1400" dirty="0" smtClean="0">
              <a:solidFill>
                <a:srgbClr val="0070C0"/>
              </a:solidFill>
            </a:endParaRPr>
          </a:p>
          <a:p>
            <a:endParaRPr lang="en-US" sz="1400" dirty="0" smtClean="0">
              <a:solidFill>
                <a:srgbClr val="0070C0"/>
              </a:solidFill>
            </a:endParaRPr>
          </a:p>
          <a:p>
            <a:endParaRPr lang="en-US" sz="1400" dirty="0" smtClean="0">
              <a:solidFill>
                <a:srgbClr val="0070C0"/>
              </a:solidFill>
            </a:endParaRPr>
          </a:p>
          <a:p>
            <a:endParaRPr lang="en-US" sz="1400" dirty="0" smtClean="0">
              <a:solidFill>
                <a:srgbClr val="0070C0"/>
              </a:solidFill>
            </a:endParaRPr>
          </a:p>
          <a:p>
            <a:endParaRPr lang="en-US" sz="1400" dirty="0" smtClean="0">
              <a:solidFill>
                <a:srgbClr val="0070C0"/>
              </a:solidFill>
            </a:endParaRPr>
          </a:p>
          <a:p>
            <a:endParaRPr lang="en-US" sz="1400" dirty="0" smtClean="0">
              <a:solidFill>
                <a:srgbClr val="0070C0"/>
              </a:solidFill>
            </a:endParaRPr>
          </a:p>
          <a:p>
            <a:endParaRPr lang="en-US" sz="1400" dirty="0">
              <a:solidFill>
                <a:srgbClr val="0070C0"/>
              </a:solidFill>
            </a:endParaRPr>
          </a:p>
        </p:txBody>
      </p:sp>
      <p:pic>
        <p:nvPicPr>
          <p:cNvPr id="14" name="Content Placeholder 3" descr="Figure !.JPG"/>
          <p:cNvPicPr>
            <a:picLocks noChangeAspect="1"/>
          </p:cNvPicPr>
          <p:nvPr/>
        </p:nvPicPr>
        <p:blipFill>
          <a:blip r:embed="rId3" cstate="print"/>
          <a:srcRect l="3333" t="4417" r="1667" b="1732"/>
          <a:stretch>
            <a:fillRect/>
          </a:stretch>
        </p:blipFill>
        <p:spPr>
          <a:xfrm>
            <a:off x="228600" y="3200400"/>
            <a:ext cx="3505200" cy="2613526"/>
          </a:xfrm>
          <a:prstGeom prst="rect">
            <a:avLst/>
          </a:prstGeom>
        </p:spPr>
      </p:pic>
      <p:pic>
        <p:nvPicPr>
          <p:cNvPr id="19" name="Picture 18" descr="All High.JPG"/>
          <p:cNvPicPr>
            <a:picLocks noChangeAspect="1"/>
          </p:cNvPicPr>
          <p:nvPr/>
        </p:nvPicPr>
        <p:blipFill>
          <a:blip r:embed="rId4" cstate="print"/>
          <a:srcRect l="19580" t="72741" r="27125" b="14093"/>
          <a:stretch>
            <a:fillRect/>
          </a:stretch>
        </p:blipFill>
        <p:spPr>
          <a:xfrm>
            <a:off x="197398" y="1524000"/>
            <a:ext cx="8946602" cy="1538790"/>
          </a:xfrm>
          <a:prstGeom prst="rect">
            <a:avLst/>
          </a:prstGeom>
        </p:spPr>
      </p:pic>
      <p:pic>
        <p:nvPicPr>
          <p:cNvPr id="21" name="Picture 20" descr="All lines 1200 grey.JPG"/>
          <p:cNvPicPr>
            <a:picLocks noChangeAspect="1"/>
          </p:cNvPicPr>
          <p:nvPr/>
        </p:nvPicPr>
        <p:blipFill>
          <a:blip r:embed="rId5" cstate="print"/>
          <a:srcRect l="4843" t="42189" r="93654" b="40886"/>
          <a:stretch>
            <a:fillRect/>
          </a:stretch>
        </p:blipFill>
        <p:spPr>
          <a:xfrm>
            <a:off x="0" y="1981200"/>
            <a:ext cx="121452" cy="1066800"/>
          </a:xfrm>
          <a:prstGeom prst="rect">
            <a:avLst/>
          </a:prstGeom>
        </p:spPr>
      </p:pic>
      <p:pic>
        <p:nvPicPr>
          <p:cNvPr id="22" name="Picture 21" descr="All Lines 600 grey.JPG"/>
          <p:cNvPicPr>
            <a:picLocks noChangeAspect="1"/>
          </p:cNvPicPr>
          <p:nvPr/>
        </p:nvPicPr>
        <p:blipFill>
          <a:blip r:embed="rId6" cstate="print"/>
          <a:srcRect l="70833" t="64928" r="24167" b="31627"/>
          <a:stretch>
            <a:fillRect/>
          </a:stretch>
        </p:blipFill>
        <p:spPr>
          <a:xfrm>
            <a:off x="8534400" y="2514600"/>
            <a:ext cx="609600" cy="304800"/>
          </a:xfrm>
          <a:prstGeom prst="rect">
            <a:avLst/>
          </a:prstGeom>
        </p:spPr>
      </p:pic>
      <p:sp>
        <p:nvSpPr>
          <p:cNvPr id="9" name="Freeform 8"/>
          <p:cNvSpPr/>
          <p:nvPr/>
        </p:nvSpPr>
        <p:spPr>
          <a:xfrm>
            <a:off x="609599" y="2514600"/>
            <a:ext cx="5466893" cy="296266"/>
          </a:xfrm>
          <a:custGeom>
            <a:avLst/>
            <a:gdLst>
              <a:gd name="connsiteX0" fmla="*/ 5605882 w 5605882"/>
              <a:gd name="connsiteY0" fmla="*/ 0 h 303581"/>
              <a:gd name="connsiteX1" fmla="*/ 5466893 w 5605882"/>
              <a:gd name="connsiteY1" fmla="*/ 7315 h 303581"/>
              <a:gd name="connsiteX2" fmla="*/ 5254752 w 5605882"/>
              <a:gd name="connsiteY2" fmla="*/ 36576 h 303581"/>
              <a:gd name="connsiteX3" fmla="*/ 5108448 w 5605882"/>
              <a:gd name="connsiteY3" fmla="*/ 36576 h 303581"/>
              <a:gd name="connsiteX4" fmla="*/ 4998720 w 5605882"/>
              <a:gd name="connsiteY4" fmla="*/ 43891 h 303581"/>
              <a:gd name="connsiteX5" fmla="*/ 4837786 w 5605882"/>
              <a:gd name="connsiteY5" fmla="*/ 58521 h 303581"/>
              <a:gd name="connsiteX6" fmla="*/ 4793895 w 5605882"/>
              <a:gd name="connsiteY6" fmla="*/ 73152 h 303581"/>
              <a:gd name="connsiteX7" fmla="*/ 4611015 w 5605882"/>
              <a:gd name="connsiteY7" fmla="*/ 87782 h 303581"/>
              <a:gd name="connsiteX8" fmla="*/ 4354983 w 5605882"/>
              <a:gd name="connsiteY8" fmla="*/ 102412 h 303581"/>
              <a:gd name="connsiteX9" fmla="*/ 4120896 w 5605882"/>
              <a:gd name="connsiteY9" fmla="*/ 95097 h 303581"/>
              <a:gd name="connsiteX10" fmla="*/ 3989223 w 5605882"/>
              <a:gd name="connsiteY10" fmla="*/ 124358 h 303581"/>
              <a:gd name="connsiteX11" fmla="*/ 3791712 w 5605882"/>
              <a:gd name="connsiteY11" fmla="*/ 138988 h 303581"/>
              <a:gd name="connsiteX12" fmla="*/ 3572256 w 5605882"/>
              <a:gd name="connsiteY12" fmla="*/ 160934 h 303581"/>
              <a:gd name="connsiteX13" fmla="*/ 3382061 w 5605882"/>
              <a:gd name="connsiteY13" fmla="*/ 175564 h 303581"/>
              <a:gd name="connsiteX14" fmla="*/ 3067508 w 5605882"/>
              <a:gd name="connsiteY14" fmla="*/ 160934 h 303581"/>
              <a:gd name="connsiteX15" fmla="*/ 2928519 w 5605882"/>
              <a:gd name="connsiteY15" fmla="*/ 182880 h 303581"/>
              <a:gd name="connsiteX16" fmla="*/ 2840736 w 5605882"/>
              <a:gd name="connsiteY16" fmla="*/ 182880 h 303581"/>
              <a:gd name="connsiteX17" fmla="*/ 2767584 w 5605882"/>
              <a:gd name="connsiteY17" fmla="*/ 190195 h 303581"/>
              <a:gd name="connsiteX18" fmla="*/ 2628596 w 5605882"/>
              <a:gd name="connsiteY18" fmla="*/ 197510 h 303581"/>
              <a:gd name="connsiteX19" fmla="*/ 2431085 w 5605882"/>
              <a:gd name="connsiteY19" fmla="*/ 175564 h 303581"/>
              <a:gd name="connsiteX20" fmla="*/ 2248205 w 5605882"/>
              <a:gd name="connsiteY20" fmla="*/ 175564 h 303581"/>
              <a:gd name="connsiteX21" fmla="*/ 2006804 w 5605882"/>
              <a:gd name="connsiteY21" fmla="*/ 190195 h 303581"/>
              <a:gd name="connsiteX22" fmla="*/ 1809293 w 5605882"/>
              <a:gd name="connsiteY22" fmla="*/ 190195 h 303581"/>
              <a:gd name="connsiteX23" fmla="*/ 1684935 w 5605882"/>
              <a:gd name="connsiteY23" fmla="*/ 197510 h 303581"/>
              <a:gd name="connsiteX24" fmla="*/ 1450848 w 5605882"/>
              <a:gd name="connsiteY24" fmla="*/ 219456 h 303581"/>
              <a:gd name="connsiteX25" fmla="*/ 1238708 w 5605882"/>
              <a:gd name="connsiteY25" fmla="*/ 226771 h 303581"/>
              <a:gd name="connsiteX26" fmla="*/ 1077773 w 5605882"/>
              <a:gd name="connsiteY26" fmla="*/ 226771 h 303581"/>
              <a:gd name="connsiteX27" fmla="*/ 865632 w 5605882"/>
              <a:gd name="connsiteY27" fmla="*/ 248716 h 303581"/>
              <a:gd name="connsiteX28" fmla="*/ 668122 w 5605882"/>
              <a:gd name="connsiteY28" fmla="*/ 270662 h 303581"/>
              <a:gd name="connsiteX29" fmla="*/ 521818 w 5605882"/>
              <a:gd name="connsiteY29" fmla="*/ 277977 h 303581"/>
              <a:gd name="connsiteX30" fmla="*/ 302362 w 5605882"/>
              <a:gd name="connsiteY30" fmla="*/ 277977 h 303581"/>
              <a:gd name="connsiteX31" fmla="*/ 178004 w 5605882"/>
              <a:gd name="connsiteY31" fmla="*/ 277977 h 303581"/>
              <a:gd name="connsiteX32" fmla="*/ 24384 w 5605882"/>
              <a:gd name="connsiteY32" fmla="*/ 299923 h 303581"/>
              <a:gd name="connsiteX33" fmla="*/ 31700 w 5605882"/>
              <a:gd name="connsiteY33" fmla="*/ 299923 h 303581"/>
              <a:gd name="connsiteX34" fmla="*/ 31700 w 5605882"/>
              <a:gd name="connsiteY34" fmla="*/ 299923 h 303581"/>
              <a:gd name="connsiteX35" fmla="*/ 31700 w 5605882"/>
              <a:gd name="connsiteY35" fmla="*/ 299923 h 303581"/>
              <a:gd name="connsiteX0" fmla="*/ 5466893 w 5466893"/>
              <a:gd name="connsiteY0" fmla="*/ 0 h 296266"/>
              <a:gd name="connsiteX1" fmla="*/ 5254752 w 5466893"/>
              <a:gd name="connsiteY1" fmla="*/ 29261 h 296266"/>
              <a:gd name="connsiteX2" fmla="*/ 5108448 w 5466893"/>
              <a:gd name="connsiteY2" fmla="*/ 29261 h 296266"/>
              <a:gd name="connsiteX3" fmla="*/ 4998720 w 5466893"/>
              <a:gd name="connsiteY3" fmla="*/ 36576 h 296266"/>
              <a:gd name="connsiteX4" fmla="*/ 4837786 w 5466893"/>
              <a:gd name="connsiteY4" fmla="*/ 51206 h 296266"/>
              <a:gd name="connsiteX5" fmla="*/ 4793895 w 5466893"/>
              <a:gd name="connsiteY5" fmla="*/ 65837 h 296266"/>
              <a:gd name="connsiteX6" fmla="*/ 4611015 w 5466893"/>
              <a:gd name="connsiteY6" fmla="*/ 80467 h 296266"/>
              <a:gd name="connsiteX7" fmla="*/ 4354983 w 5466893"/>
              <a:gd name="connsiteY7" fmla="*/ 95097 h 296266"/>
              <a:gd name="connsiteX8" fmla="*/ 4120896 w 5466893"/>
              <a:gd name="connsiteY8" fmla="*/ 87782 h 296266"/>
              <a:gd name="connsiteX9" fmla="*/ 3989223 w 5466893"/>
              <a:gd name="connsiteY9" fmla="*/ 117043 h 296266"/>
              <a:gd name="connsiteX10" fmla="*/ 3791712 w 5466893"/>
              <a:gd name="connsiteY10" fmla="*/ 131673 h 296266"/>
              <a:gd name="connsiteX11" fmla="*/ 3572256 w 5466893"/>
              <a:gd name="connsiteY11" fmla="*/ 153619 h 296266"/>
              <a:gd name="connsiteX12" fmla="*/ 3382061 w 5466893"/>
              <a:gd name="connsiteY12" fmla="*/ 168249 h 296266"/>
              <a:gd name="connsiteX13" fmla="*/ 3067508 w 5466893"/>
              <a:gd name="connsiteY13" fmla="*/ 153619 h 296266"/>
              <a:gd name="connsiteX14" fmla="*/ 2928519 w 5466893"/>
              <a:gd name="connsiteY14" fmla="*/ 175565 h 296266"/>
              <a:gd name="connsiteX15" fmla="*/ 2840736 w 5466893"/>
              <a:gd name="connsiteY15" fmla="*/ 175565 h 296266"/>
              <a:gd name="connsiteX16" fmla="*/ 2767584 w 5466893"/>
              <a:gd name="connsiteY16" fmla="*/ 182880 h 296266"/>
              <a:gd name="connsiteX17" fmla="*/ 2628596 w 5466893"/>
              <a:gd name="connsiteY17" fmla="*/ 190195 h 296266"/>
              <a:gd name="connsiteX18" fmla="*/ 2431085 w 5466893"/>
              <a:gd name="connsiteY18" fmla="*/ 168249 h 296266"/>
              <a:gd name="connsiteX19" fmla="*/ 2248205 w 5466893"/>
              <a:gd name="connsiteY19" fmla="*/ 168249 h 296266"/>
              <a:gd name="connsiteX20" fmla="*/ 2006804 w 5466893"/>
              <a:gd name="connsiteY20" fmla="*/ 182880 h 296266"/>
              <a:gd name="connsiteX21" fmla="*/ 1809293 w 5466893"/>
              <a:gd name="connsiteY21" fmla="*/ 182880 h 296266"/>
              <a:gd name="connsiteX22" fmla="*/ 1684935 w 5466893"/>
              <a:gd name="connsiteY22" fmla="*/ 190195 h 296266"/>
              <a:gd name="connsiteX23" fmla="*/ 1450848 w 5466893"/>
              <a:gd name="connsiteY23" fmla="*/ 212141 h 296266"/>
              <a:gd name="connsiteX24" fmla="*/ 1238708 w 5466893"/>
              <a:gd name="connsiteY24" fmla="*/ 219456 h 296266"/>
              <a:gd name="connsiteX25" fmla="*/ 1077773 w 5466893"/>
              <a:gd name="connsiteY25" fmla="*/ 219456 h 296266"/>
              <a:gd name="connsiteX26" fmla="*/ 865632 w 5466893"/>
              <a:gd name="connsiteY26" fmla="*/ 241401 h 296266"/>
              <a:gd name="connsiteX27" fmla="*/ 668122 w 5466893"/>
              <a:gd name="connsiteY27" fmla="*/ 263347 h 296266"/>
              <a:gd name="connsiteX28" fmla="*/ 521818 w 5466893"/>
              <a:gd name="connsiteY28" fmla="*/ 270662 h 296266"/>
              <a:gd name="connsiteX29" fmla="*/ 302362 w 5466893"/>
              <a:gd name="connsiteY29" fmla="*/ 270662 h 296266"/>
              <a:gd name="connsiteX30" fmla="*/ 178004 w 5466893"/>
              <a:gd name="connsiteY30" fmla="*/ 270662 h 296266"/>
              <a:gd name="connsiteX31" fmla="*/ 24384 w 5466893"/>
              <a:gd name="connsiteY31" fmla="*/ 292608 h 296266"/>
              <a:gd name="connsiteX32" fmla="*/ 31700 w 5466893"/>
              <a:gd name="connsiteY32" fmla="*/ 292608 h 296266"/>
              <a:gd name="connsiteX33" fmla="*/ 31700 w 5466893"/>
              <a:gd name="connsiteY33" fmla="*/ 292608 h 296266"/>
              <a:gd name="connsiteX34" fmla="*/ 31700 w 5466893"/>
              <a:gd name="connsiteY34" fmla="*/ 292608 h 29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66893" h="296266">
                <a:moveTo>
                  <a:pt x="5466893" y="0"/>
                </a:moveTo>
                <a:cubicBezTo>
                  <a:pt x="5408372" y="6096"/>
                  <a:pt x="5314493" y="24384"/>
                  <a:pt x="5254752" y="29261"/>
                </a:cubicBezTo>
                <a:cubicBezTo>
                  <a:pt x="5195011" y="34138"/>
                  <a:pt x="5151120" y="28042"/>
                  <a:pt x="5108448" y="29261"/>
                </a:cubicBezTo>
                <a:cubicBezTo>
                  <a:pt x="5065776" y="30480"/>
                  <a:pt x="4998720" y="36576"/>
                  <a:pt x="4998720" y="36576"/>
                </a:cubicBezTo>
                <a:cubicBezTo>
                  <a:pt x="4953610" y="40233"/>
                  <a:pt x="4871923" y="46329"/>
                  <a:pt x="4837786" y="51206"/>
                </a:cubicBezTo>
                <a:cubicBezTo>
                  <a:pt x="4803649" y="56083"/>
                  <a:pt x="4831690" y="60960"/>
                  <a:pt x="4793895" y="65837"/>
                </a:cubicBezTo>
                <a:cubicBezTo>
                  <a:pt x="4756100" y="70714"/>
                  <a:pt x="4611015" y="80467"/>
                  <a:pt x="4611015" y="80467"/>
                </a:cubicBezTo>
                <a:cubicBezTo>
                  <a:pt x="4537863" y="85344"/>
                  <a:pt x="4436669" y="93878"/>
                  <a:pt x="4354983" y="95097"/>
                </a:cubicBezTo>
                <a:cubicBezTo>
                  <a:pt x="4273297" y="96316"/>
                  <a:pt x="4181856" y="84124"/>
                  <a:pt x="4120896" y="87782"/>
                </a:cubicBezTo>
                <a:cubicBezTo>
                  <a:pt x="4059936" y="91440"/>
                  <a:pt x="4044087" y="109728"/>
                  <a:pt x="3989223" y="117043"/>
                </a:cubicBezTo>
                <a:cubicBezTo>
                  <a:pt x="3934359" y="124358"/>
                  <a:pt x="3861207" y="125577"/>
                  <a:pt x="3791712" y="131673"/>
                </a:cubicBezTo>
                <a:cubicBezTo>
                  <a:pt x="3722218" y="137769"/>
                  <a:pt x="3640531" y="147523"/>
                  <a:pt x="3572256" y="153619"/>
                </a:cubicBezTo>
                <a:cubicBezTo>
                  <a:pt x="3503981" y="159715"/>
                  <a:pt x="3466186" y="168249"/>
                  <a:pt x="3382061" y="168249"/>
                </a:cubicBezTo>
                <a:cubicBezTo>
                  <a:pt x="3297936" y="168249"/>
                  <a:pt x="3143098" y="152400"/>
                  <a:pt x="3067508" y="153619"/>
                </a:cubicBezTo>
                <a:cubicBezTo>
                  <a:pt x="2991918" y="154838"/>
                  <a:pt x="2966314" y="171907"/>
                  <a:pt x="2928519" y="175565"/>
                </a:cubicBezTo>
                <a:cubicBezTo>
                  <a:pt x="2890724" y="179223"/>
                  <a:pt x="2867558" y="174346"/>
                  <a:pt x="2840736" y="175565"/>
                </a:cubicBezTo>
                <a:cubicBezTo>
                  <a:pt x="2813914" y="176784"/>
                  <a:pt x="2802941" y="180442"/>
                  <a:pt x="2767584" y="182880"/>
                </a:cubicBezTo>
                <a:cubicBezTo>
                  <a:pt x="2732227" y="185318"/>
                  <a:pt x="2684679" y="192633"/>
                  <a:pt x="2628596" y="190195"/>
                </a:cubicBezTo>
                <a:cubicBezTo>
                  <a:pt x="2572513" y="187757"/>
                  <a:pt x="2494483" y="171907"/>
                  <a:pt x="2431085" y="168249"/>
                </a:cubicBezTo>
                <a:cubicBezTo>
                  <a:pt x="2367687" y="164591"/>
                  <a:pt x="2318918" y="165811"/>
                  <a:pt x="2248205" y="168249"/>
                </a:cubicBezTo>
                <a:cubicBezTo>
                  <a:pt x="2177492" y="170687"/>
                  <a:pt x="2079956" y="180442"/>
                  <a:pt x="2006804" y="182880"/>
                </a:cubicBezTo>
                <a:cubicBezTo>
                  <a:pt x="1933652" y="185319"/>
                  <a:pt x="1862938" y="181661"/>
                  <a:pt x="1809293" y="182880"/>
                </a:cubicBezTo>
                <a:cubicBezTo>
                  <a:pt x="1755648" y="184099"/>
                  <a:pt x="1744676" y="185318"/>
                  <a:pt x="1684935" y="190195"/>
                </a:cubicBezTo>
                <a:cubicBezTo>
                  <a:pt x="1625194" y="195072"/>
                  <a:pt x="1525219" y="207264"/>
                  <a:pt x="1450848" y="212141"/>
                </a:cubicBezTo>
                <a:cubicBezTo>
                  <a:pt x="1376477" y="217018"/>
                  <a:pt x="1300887" y="218237"/>
                  <a:pt x="1238708" y="219456"/>
                </a:cubicBezTo>
                <a:cubicBezTo>
                  <a:pt x="1176529" y="220675"/>
                  <a:pt x="1139952" y="215799"/>
                  <a:pt x="1077773" y="219456"/>
                </a:cubicBezTo>
                <a:cubicBezTo>
                  <a:pt x="1015594" y="223114"/>
                  <a:pt x="865632" y="241401"/>
                  <a:pt x="865632" y="241401"/>
                </a:cubicBezTo>
                <a:cubicBezTo>
                  <a:pt x="797357" y="248716"/>
                  <a:pt x="725424" y="258470"/>
                  <a:pt x="668122" y="263347"/>
                </a:cubicBezTo>
                <a:cubicBezTo>
                  <a:pt x="610820" y="268224"/>
                  <a:pt x="582778" y="269443"/>
                  <a:pt x="521818" y="270662"/>
                </a:cubicBezTo>
                <a:cubicBezTo>
                  <a:pt x="460858" y="271881"/>
                  <a:pt x="302362" y="270662"/>
                  <a:pt x="302362" y="270662"/>
                </a:cubicBezTo>
                <a:cubicBezTo>
                  <a:pt x="245060" y="270662"/>
                  <a:pt x="224334" y="267004"/>
                  <a:pt x="178004" y="270662"/>
                </a:cubicBezTo>
                <a:cubicBezTo>
                  <a:pt x="131674" y="274320"/>
                  <a:pt x="48768" y="288950"/>
                  <a:pt x="24384" y="292608"/>
                </a:cubicBezTo>
                <a:cubicBezTo>
                  <a:pt x="0" y="296266"/>
                  <a:pt x="31700" y="292608"/>
                  <a:pt x="31700" y="292608"/>
                </a:cubicBezTo>
                <a:lnTo>
                  <a:pt x="31700" y="292608"/>
                </a:lnTo>
                <a:lnTo>
                  <a:pt x="31700" y="292608"/>
                </a:lnTo>
              </a:path>
            </a:pathLst>
          </a:custGeom>
          <a:ln w="19050">
            <a:solidFill>
              <a:srgbClr val="A51D9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rot="-60000">
            <a:off x="6248744" y="2445226"/>
            <a:ext cx="782726" cy="46331"/>
          </a:xfrm>
          <a:custGeom>
            <a:avLst/>
            <a:gdLst>
              <a:gd name="connsiteX0" fmla="*/ 782726 w 782726"/>
              <a:gd name="connsiteY0" fmla="*/ 0 h 46331"/>
              <a:gd name="connsiteX1" fmla="*/ 731520 w 782726"/>
              <a:gd name="connsiteY1" fmla="*/ 7316 h 46331"/>
              <a:gd name="connsiteX2" fmla="*/ 643737 w 782726"/>
              <a:gd name="connsiteY2" fmla="*/ 7316 h 46331"/>
              <a:gd name="connsiteX3" fmla="*/ 438912 w 782726"/>
              <a:gd name="connsiteY3" fmla="*/ 29261 h 46331"/>
              <a:gd name="connsiteX4" fmla="*/ 299923 w 782726"/>
              <a:gd name="connsiteY4" fmla="*/ 29261 h 46331"/>
              <a:gd name="connsiteX5" fmla="*/ 138989 w 782726"/>
              <a:gd name="connsiteY5" fmla="*/ 29261 h 46331"/>
              <a:gd name="connsiteX6" fmla="*/ 43891 w 782726"/>
              <a:gd name="connsiteY6" fmla="*/ 43892 h 46331"/>
              <a:gd name="connsiteX7" fmla="*/ 0 w 782726"/>
              <a:gd name="connsiteY7" fmla="*/ 43892 h 46331"/>
              <a:gd name="connsiteX8" fmla="*/ 14630 w 782726"/>
              <a:gd name="connsiteY8" fmla="*/ 43892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726" h="46331">
                <a:moveTo>
                  <a:pt x="782726" y="0"/>
                </a:moveTo>
                <a:cubicBezTo>
                  <a:pt x="768705" y="3048"/>
                  <a:pt x="754685" y="6097"/>
                  <a:pt x="731520" y="7316"/>
                </a:cubicBezTo>
                <a:cubicBezTo>
                  <a:pt x="708355" y="8535"/>
                  <a:pt x="692505" y="3659"/>
                  <a:pt x="643737" y="7316"/>
                </a:cubicBezTo>
                <a:cubicBezTo>
                  <a:pt x="594969" y="10973"/>
                  <a:pt x="496214" y="25604"/>
                  <a:pt x="438912" y="29261"/>
                </a:cubicBezTo>
                <a:cubicBezTo>
                  <a:pt x="381610" y="32918"/>
                  <a:pt x="299923" y="29261"/>
                  <a:pt x="299923" y="29261"/>
                </a:cubicBezTo>
                <a:cubicBezTo>
                  <a:pt x="249936" y="29261"/>
                  <a:pt x="181661" y="26823"/>
                  <a:pt x="138989" y="29261"/>
                </a:cubicBezTo>
                <a:cubicBezTo>
                  <a:pt x="96317" y="31700"/>
                  <a:pt x="67056" y="41453"/>
                  <a:pt x="43891" y="43892"/>
                </a:cubicBezTo>
                <a:cubicBezTo>
                  <a:pt x="20726" y="46331"/>
                  <a:pt x="0" y="43892"/>
                  <a:pt x="0" y="43892"/>
                </a:cubicBezTo>
                <a:lnTo>
                  <a:pt x="14630" y="43892"/>
                </a:lnTo>
              </a:path>
            </a:pathLst>
          </a:custGeom>
          <a:ln w="19050">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219200" y="4953000"/>
            <a:ext cx="980237" cy="68275"/>
          </a:xfrm>
          <a:custGeom>
            <a:avLst/>
            <a:gdLst>
              <a:gd name="connsiteX0" fmla="*/ 980237 w 980237"/>
              <a:gd name="connsiteY0" fmla="*/ 67056 h 68275"/>
              <a:gd name="connsiteX1" fmla="*/ 914400 w 980237"/>
              <a:gd name="connsiteY1" fmla="*/ 59741 h 68275"/>
              <a:gd name="connsiteX2" fmla="*/ 848563 w 980237"/>
              <a:gd name="connsiteY2" fmla="*/ 59741 h 68275"/>
              <a:gd name="connsiteX3" fmla="*/ 760781 w 980237"/>
              <a:gd name="connsiteY3" fmla="*/ 52426 h 68275"/>
              <a:gd name="connsiteX4" fmla="*/ 694944 w 980237"/>
              <a:gd name="connsiteY4" fmla="*/ 52426 h 68275"/>
              <a:gd name="connsiteX5" fmla="*/ 577901 w 980237"/>
              <a:gd name="connsiteY5" fmla="*/ 45111 h 68275"/>
              <a:gd name="connsiteX6" fmla="*/ 534009 w 980237"/>
              <a:gd name="connsiteY6" fmla="*/ 59741 h 68275"/>
              <a:gd name="connsiteX7" fmla="*/ 475488 w 980237"/>
              <a:gd name="connsiteY7" fmla="*/ 67056 h 68275"/>
              <a:gd name="connsiteX8" fmla="*/ 424281 w 980237"/>
              <a:gd name="connsiteY8" fmla="*/ 67056 h 68275"/>
              <a:gd name="connsiteX9" fmla="*/ 373075 w 980237"/>
              <a:gd name="connsiteY9" fmla="*/ 59741 h 68275"/>
              <a:gd name="connsiteX10" fmla="*/ 314553 w 980237"/>
              <a:gd name="connsiteY10" fmla="*/ 45111 h 68275"/>
              <a:gd name="connsiteX11" fmla="*/ 234086 w 980237"/>
              <a:gd name="connsiteY11" fmla="*/ 30480 h 68275"/>
              <a:gd name="connsiteX12" fmla="*/ 234086 w 980237"/>
              <a:gd name="connsiteY12" fmla="*/ 30480 h 68275"/>
              <a:gd name="connsiteX13" fmla="*/ 197510 w 980237"/>
              <a:gd name="connsiteY13" fmla="*/ 30480 h 68275"/>
              <a:gd name="connsiteX14" fmla="*/ 146304 w 980237"/>
              <a:gd name="connsiteY14" fmla="*/ 30480 h 68275"/>
              <a:gd name="connsiteX15" fmla="*/ 109728 w 980237"/>
              <a:gd name="connsiteY15" fmla="*/ 8535 h 68275"/>
              <a:gd name="connsiteX16" fmla="*/ 73152 w 980237"/>
              <a:gd name="connsiteY16" fmla="*/ 8535 h 68275"/>
              <a:gd name="connsiteX17" fmla="*/ 21945 w 980237"/>
              <a:gd name="connsiteY17" fmla="*/ 1219 h 68275"/>
              <a:gd name="connsiteX18" fmla="*/ 0 w 980237"/>
              <a:gd name="connsiteY18" fmla="*/ 1219 h 68275"/>
              <a:gd name="connsiteX19" fmla="*/ 0 w 980237"/>
              <a:gd name="connsiteY19" fmla="*/ 1219 h 68275"/>
              <a:gd name="connsiteX20" fmla="*/ 0 w 980237"/>
              <a:gd name="connsiteY20" fmla="*/ 1219 h 68275"/>
              <a:gd name="connsiteX21" fmla="*/ 0 w 980237"/>
              <a:gd name="connsiteY21" fmla="*/ 1219 h 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0237" h="68275">
                <a:moveTo>
                  <a:pt x="980237" y="67056"/>
                </a:moveTo>
                <a:cubicBezTo>
                  <a:pt x="958291" y="64008"/>
                  <a:pt x="936346" y="60960"/>
                  <a:pt x="914400" y="59741"/>
                </a:cubicBezTo>
                <a:cubicBezTo>
                  <a:pt x="892454" y="58522"/>
                  <a:pt x="874166" y="60960"/>
                  <a:pt x="848563" y="59741"/>
                </a:cubicBezTo>
                <a:cubicBezTo>
                  <a:pt x="822960" y="58522"/>
                  <a:pt x="786384" y="53645"/>
                  <a:pt x="760781" y="52426"/>
                </a:cubicBezTo>
                <a:cubicBezTo>
                  <a:pt x="735178" y="51207"/>
                  <a:pt x="725424" y="53645"/>
                  <a:pt x="694944" y="52426"/>
                </a:cubicBezTo>
                <a:cubicBezTo>
                  <a:pt x="664464" y="51207"/>
                  <a:pt x="604723" y="43892"/>
                  <a:pt x="577901" y="45111"/>
                </a:cubicBezTo>
                <a:cubicBezTo>
                  <a:pt x="551079" y="46330"/>
                  <a:pt x="551078" y="56084"/>
                  <a:pt x="534009" y="59741"/>
                </a:cubicBezTo>
                <a:cubicBezTo>
                  <a:pt x="516940" y="63398"/>
                  <a:pt x="493776" y="65837"/>
                  <a:pt x="475488" y="67056"/>
                </a:cubicBezTo>
                <a:cubicBezTo>
                  <a:pt x="457200" y="68275"/>
                  <a:pt x="441350" y="68275"/>
                  <a:pt x="424281" y="67056"/>
                </a:cubicBezTo>
                <a:cubicBezTo>
                  <a:pt x="407212" y="65837"/>
                  <a:pt x="391363" y="63398"/>
                  <a:pt x="373075" y="59741"/>
                </a:cubicBezTo>
                <a:cubicBezTo>
                  <a:pt x="354787" y="56084"/>
                  <a:pt x="337718" y="49988"/>
                  <a:pt x="314553" y="45111"/>
                </a:cubicBezTo>
                <a:cubicBezTo>
                  <a:pt x="291388" y="40234"/>
                  <a:pt x="234086" y="30480"/>
                  <a:pt x="234086" y="30480"/>
                </a:cubicBezTo>
                <a:lnTo>
                  <a:pt x="234086" y="30480"/>
                </a:lnTo>
                <a:lnTo>
                  <a:pt x="197510" y="30480"/>
                </a:lnTo>
                <a:cubicBezTo>
                  <a:pt x="182880" y="30480"/>
                  <a:pt x="160934" y="34137"/>
                  <a:pt x="146304" y="30480"/>
                </a:cubicBezTo>
                <a:cubicBezTo>
                  <a:pt x="131674" y="26823"/>
                  <a:pt x="121920" y="12192"/>
                  <a:pt x="109728" y="8535"/>
                </a:cubicBezTo>
                <a:cubicBezTo>
                  <a:pt x="97536" y="4878"/>
                  <a:pt x="87783" y="9754"/>
                  <a:pt x="73152" y="8535"/>
                </a:cubicBezTo>
                <a:cubicBezTo>
                  <a:pt x="58521" y="7316"/>
                  <a:pt x="34137" y="2438"/>
                  <a:pt x="21945" y="1219"/>
                </a:cubicBezTo>
                <a:cubicBezTo>
                  <a:pt x="9753" y="0"/>
                  <a:pt x="0" y="1219"/>
                  <a:pt x="0" y="1219"/>
                </a:cubicBezTo>
                <a:lnTo>
                  <a:pt x="0" y="1219"/>
                </a:lnTo>
                <a:lnTo>
                  <a:pt x="0" y="1219"/>
                </a:lnTo>
                <a:lnTo>
                  <a:pt x="0" y="1219"/>
                </a:lnTo>
              </a:path>
            </a:pathLst>
          </a:custGeom>
          <a:ln w="412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914400" y="4724400"/>
            <a:ext cx="228600" cy="369332"/>
          </a:xfrm>
          <a:prstGeom prst="rect">
            <a:avLst/>
          </a:prstGeom>
          <a:noFill/>
        </p:spPr>
        <p:txBody>
          <a:bodyPr wrap="square" rtlCol="0">
            <a:spAutoFit/>
          </a:bodyPr>
          <a:lstStyle/>
          <a:p>
            <a:r>
              <a:rPr lang="en-US" dirty="0" smtClean="0">
                <a:solidFill>
                  <a:srgbClr val="C00000"/>
                </a:solidFill>
              </a:rPr>
              <a:t>Q</a:t>
            </a:r>
            <a:endParaRPr lang="en-US" dirty="0">
              <a:solidFill>
                <a:srgbClr val="C00000"/>
              </a:solidFill>
            </a:endParaRPr>
          </a:p>
        </p:txBody>
      </p:sp>
      <p:sp>
        <p:nvSpPr>
          <p:cNvPr id="16" name="Oval 15"/>
          <p:cNvSpPr/>
          <p:nvPr/>
        </p:nvSpPr>
        <p:spPr>
          <a:xfrm>
            <a:off x="1219200" y="2362200"/>
            <a:ext cx="304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17" name="Oval 16"/>
          <p:cNvSpPr/>
          <p:nvPr/>
        </p:nvSpPr>
        <p:spPr>
          <a:xfrm>
            <a:off x="685800" y="2209800"/>
            <a:ext cx="304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18" name="Oval 17"/>
          <p:cNvSpPr/>
          <p:nvPr/>
        </p:nvSpPr>
        <p:spPr>
          <a:xfrm>
            <a:off x="7696200" y="1981200"/>
            <a:ext cx="1066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20" name="Oval 19"/>
          <p:cNvSpPr/>
          <p:nvPr/>
        </p:nvSpPr>
        <p:spPr>
          <a:xfrm>
            <a:off x="3810000" y="2209800"/>
            <a:ext cx="304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23" name="Oval 22"/>
          <p:cNvSpPr/>
          <p:nvPr/>
        </p:nvSpPr>
        <p:spPr>
          <a:xfrm>
            <a:off x="4191000" y="2362200"/>
            <a:ext cx="304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24" name="Oval 23"/>
          <p:cNvSpPr/>
          <p:nvPr/>
        </p:nvSpPr>
        <p:spPr>
          <a:xfrm>
            <a:off x="6248400" y="2209800"/>
            <a:ext cx="304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25" name="Oval 24"/>
          <p:cNvSpPr/>
          <p:nvPr/>
        </p:nvSpPr>
        <p:spPr>
          <a:xfrm>
            <a:off x="6934200" y="2286000"/>
            <a:ext cx="304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27" name="Oval 26"/>
          <p:cNvSpPr/>
          <p:nvPr/>
        </p:nvSpPr>
        <p:spPr>
          <a:xfrm>
            <a:off x="1905000" y="1981200"/>
            <a:ext cx="1066800" cy="3048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sp>
        <p:nvSpPr>
          <p:cNvPr id="31" name="TextBox 30"/>
          <p:cNvSpPr txBox="1"/>
          <p:nvPr/>
        </p:nvSpPr>
        <p:spPr>
          <a:xfrm>
            <a:off x="1219200" y="1447800"/>
            <a:ext cx="1006238" cy="276999"/>
          </a:xfrm>
          <a:prstGeom prst="rect">
            <a:avLst/>
          </a:prstGeom>
          <a:noFill/>
        </p:spPr>
        <p:txBody>
          <a:bodyPr wrap="none" rtlCol="0">
            <a:spAutoFit/>
          </a:bodyPr>
          <a:lstStyle/>
          <a:p>
            <a:r>
              <a:rPr lang="en-US" sz="1200" b="1" dirty="0" smtClean="0"/>
              <a:t>Ch DEPOSITS</a:t>
            </a:r>
            <a:endParaRPr lang="en-US" sz="1200" b="1" dirty="0"/>
          </a:p>
        </p:txBody>
      </p:sp>
      <p:sp>
        <p:nvSpPr>
          <p:cNvPr id="32" name="Oval 31"/>
          <p:cNvSpPr/>
          <p:nvPr/>
        </p:nvSpPr>
        <p:spPr>
          <a:xfrm>
            <a:off x="1219200" y="1371600"/>
            <a:ext cx="914400" cy="3810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cxnSp>
        <p:nvCxnSpPr>
          <p:cNvPr id="33" name="Straight Arrow Connector 32"/>
          <p:cNvCxnSpPr/>
          <p:nvPr/>
        </p:nvCxnSpPr>
        <p:spPr>
          <a:xfrm flipH="1">
            <a:off x="1600200" y="1752600"/>
            <a:ext cx="38100" cy="53340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124200" y="1219200"/>
            <a:ext cx="381000" cy="584775"/>
          </a:xfrm>
          <a:prstGeom prst="rect">
            <a:avLst/>
          </a:prstGeom>
          <a:noFill/>
        </p:spPr>
        <p:txBody>
          <a:bodyPr wrap="square" rtlCol="0">
            <a:spAutoFit/>
          </a:bodyPr>
          <a:lstStyle/>
          <a:p>
            <a:r>
              <a:rPr lang="en-US" sz="1600" b="1" dirty="0" smtClean="0"/>
              <a:t> D</a:t>
            </a:r>
            <a:r>
              <a:rPr lang="en-US" sz="1600" b="1" baseline="-25000" dirty="0" smtClean="0"/>
              <a:t>4</a:t>
            </a:r>
            <a:r>
              <a:rPr lang="en-US" sz="1600" dirty="0" smtClean="0"/>
              <a:t> </a:t>
            </a:r>
            <a:endParaRPr lang="en-US" sz="1600" dirty="0"/>
          </a:p>
        </p:txBody>
      </p:sp>
      <p:sp>
        <p:nvSpPr>
          <p:cNvPr id="39" name="Oval 38"/>
          <p:cNvSpPr/>
          <p:nvPr/>
        </p:nvSpPr>
        <p:spPr>
          <a:xfrm>
            <a:off x="3048000" y="1447800"/>
            <a:ext cx="457200" cy="381000"/>
          </a:xfrm>
          <a:prstGeom prst="ellipse">
            <a:avLst/>
          </a:prstGeom>
          <a:no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51D9B"/>
              </a:solidFill>
            </a:endParaRPr>
          </a:p>
        </p:txBody>
      </p:sp>
      <p:cxnSp>
        <p:nvCxnSpPr>
          <p:cNvPr id="40" name="Straight Arrow Connector 39"/>
          <p:cNvCxnSpPr/>
          <p:nvPr/>
        </p:nvCxnSpPr>
        <p:spPr>
          <a:xfrm rot="-960000" flipH="1">
            <a:off x="3048000" y="1849204"/>
            <a:ext cx="267822" cy="360596"/>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7391400" y="2362200"/>
            <a:ext cx="1316736" cy="67056"/>
          </a:xfrm>
          <a:custGeom>
            <a:avLst/>
            <a:gdLst>
              <a:gd name="connsiteX0" fmla="*/ 1316736 w 1316736"/>
              <a:gd name="connsiteY0" fmla="*/ 0 h 67056"/>
              <a:gd name="connsiteX1" fmla="*/ 1221639 w 1316736"/>
              <a:gd name="connsiteY1" fmla="*/ 14630 h 67056"/>
              <a:gd name="connsiteX2" fmla="*/ 1126541 w 1316736"/>
              <a:gd name="connsiteY2" fmla="*/ 21946 h 67056"/>
              <a:gd name="connsiteX3" fmla="*/ 980237 w 1316736"/>
              <a:gd name="connsiteY3" fmla="*/ 29261 h 67056"/>
              <a:gd name="connsiteX4" fmla="*/ 885140 w 1316736"/>
              <a:gd name="connsiteY4" fmla="*/ 29261 h 67056"/>
              <a:gd name="connsiteX5" fmla="*/ 790042 w 1316736"/>
              <a:gd name="connsiteY5" fmla="*/ 36576 h 67056"/>
              <a:gd name="connsiteX6" fmla="*/ 687629 w 1316736"/>
              <a:gd name="connsiteY6" fmla="*/ 36576 h 67056"/>
              <a:gd name="connsiteX7" fmla="*/ 614477 w 1316736"/>
              <a:gd name="connsiteY7" fmla="*/ 51206 h 67056"/>
              <a:gd name="connsiteX8" fmla="*/ 512064 w 1316736"/>
              <a:gd name="connsiteY8" fmla="*/ 51206 h 67056"/>
              <a:gd name="connsiteX9" fmla="*/ 402336 w 1316736"/>
              <a:gd name="connsiteY9" fmla="*/ 36576 h 67056"/>
              <a:gd name="connsiteX10" fmla="*/ 234087 w 1316736"/>
              <a:gd name="connsiteY10" fmla="*/ 36576 h 67056"/>
              <a:gd name="connsiteX11" fmla="*/ 160935 w 1316736"/>
              <a:gd name="connsiteY11" fmla="*/ 58522 h 67056"/>
              <a:gd name="connsiteX12" fmla="*/ 73152 w 1316736"/>
              <a:gd name="connsiteY12" fmla="*/ 58522 h 67056"/>
              <a:gd name="connsiteX13" fmla="*/ 51207 w 1316736"/>
              <a:gd name="connsiteY13" fmla="*/ 65837 h 67056"/>
              <a:gd name="connsiteX14" fmla="*/ 0 w 1316736"/>
              <a:gd name="connsiteY14" fmla="*/ 65837 h 67056"/>
              <a:gd name="connsiteX15" fmla="*/ 0 w 1316736"/>
              <a:gd name="connsiteY15" fmla="*/ 65837 h 6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6736" h="67056">
                <a:moveTo>
                  <a:pt x="1316736" y="0"/>
                </a:moveTo>
                <a:cubicBezTo>
                  <a:pt x="1285037" y="5486"/>
                  <a:pt x="1253338" y="10972"/>
                  <a:pt x="1221639" y="14630"/>
                </a:cubicBezTo>
                <a:cubicBezTo>
                  <a:pt x="1189940" y="18288"/>
                  <a:pt x="1166775" y="19508"/>
                  <a:pt x="1126541" y="21946"/>
                </a:cubicBezTo>
                <a:cubicBezTo>
                  <a:pt x="1086307" y="24384"/>
                  <a:pt x="1020471" y="28042"/>
                  <a:pt x="980237" y="29261"/>
                </a:cubicBezTo>
                <a:cubicBezTo>
                  <a:pt x="940004" y="30480"/>
                  <a:pt x="916839" y="28042"/>
                  <a:pt x="885140" y="29261"/>
                </a:cubicBezTo>
                <a:cubicBezTo>
                  <a:pt x="853441" y="30480"/>
                  <a:pt x="822960" y="35357"/>
                  <a:pt x="790042" y="36576"/>
                </a:cubicBezTo>
                <a:cubicBezTo>
                  <a:pt x="757124" y="37795"/>
                  <a:pt x="716890" y="34138"/>
                  <a:pt x="687629" y="36576"/>
                </a:cubicBezTo>
                <a:cubicBezTo>
                  <a:pt x="658368" y="39014"/>
                  <a:pt x="643738" y="48768"/>
                  <a:pt x="614477" y="51206"/>
                </a:cubicBezTo>
                <a:cubicBezTo>
                  <a:pt x="585216" y="53644"/>
                  <a:pt x="547421" y="53644"/>
                  <a:pt x="512064" y="51206"/>
                </a:cubicBezTo>
                <a:cubicBezTo>
                  <a:pt x="476707" y="48768"/>
                  <a:pt x="448665" y="39014"/>
                  <a:pt x="402336" y="36576"/>
                </a:cubicBezTo>
                <a:cubicBezTo>
                  <a:pt x="356007" y="34138"/>
                  <a:pt x="274320" y="32918"/>
                  <a:pt x="234087" y="36576"/>
                </a:cubicBezTo>
                <a:cubicBezTo>
                  <a:pt x="193854" y="40234"/>
                  <a:pt x="187757" y="54864"/>
                  <a:pt x="160935" y="58522"/>
                </a:cubicBezTo>
                <a:cubicBezTo>
                  <a:pt x="134113" y="62180"/>
                  <a:pt x="91440" y="57303"/>
                  <a:pt x="73152" y="58522"/>
                </a:cubicBezTo>
                <a:cubicBezTo>
                  <a:pt x="54864" y="59741"/>
                  <a:pt x="63399" y="64618"/>
                  <a:pt x="51207" y="65837"/>
                </a:cubicBezTo>
                <a:cubicBezTo>
                  <a:pt x="39015" y="67056"/>
                  <a:pt x="0" y="65837"/>
                  <a:pt x="0" y="65837"/>
                </a:cubicBezTo>
                <a:lnTo>
                  <a:pt x="0" y="65837"/>
                </a:lnTo>
              </a:path>
            </a:pathLst>
          </a:custGeom>
          <a:ln w="19050">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3886200" y="5715000"/>
            <a:ext cx="5181600" cy="954107"/>
          </a:xfrm>
          <a:prstGeom prst="rect">
            <a:avLst/>
          </a:prstGeom>
          <a:noFill/>
        </p:spPr>
        <p:txBody>
          <a:bodyPr wrap="square" rtlCol="0">
            <a:spAutoFit/>
          </a:bodyPr>
          <a:lstStyle/>
          <a:p>
            <a:pPr>
              <a:buFont typeface="Arial" pitchFamily="34" charset="0"/>
              <a:buChar char="•"/>
            </a:pPr>
            <a:r>
              <a:rPr lang="en-US" sz="1400" dirty="0" smtClean="0">
                <a:solidFill>
                  <a:srgbClr val="0070C0"/>
                </a:solidFill>
              </a:rPr>
              <a:t>“Western Wedge” Sediments: 3 successively younger marine </a:t>
            </a:r>
            <a:r>
              <a:rPr lang="en-US" sz="1400" dirty="0" err="1" smtClean="0">
                <a:solidFill>
                  <a:srgbClr val="0070C0"/>
                </a:solidFill>
              </a:rPr>
              <a:t>glaciodeltaic</a:t>
            </a:r>
            <a:r>
              <a:rPr lang="en-US" sz="1400" dirty="0" smtClean="0">
                <a:solidFill>
                  <a:srgbClr val="0070C0"/>
                </a:solidFill>
              </a:rPr>
              <a:t>  deposits (D</a:t>
            </a:r>
            <a:r>
              <a:rPr lang="en-US" sz="1400" baseline="-25000" dirty="0" smtClean="0">
                <a:solidFill>
                  <a:srgbClr val="0070C0"/>
                </a:solidFill>
              </a:rPr>
              <a:t>1</a:t>
            </a:r>
            <a:r>
              <a:rPr lang="en-US" sz="1400" dirty="0" smtClean="0">
                <a:solidFill>
                  <a:srgbClr val="0070C0"/>
                </a:solidFill>
              </a:rPr>
              <a:t>, D</a:t>
            </a:r>
            <a:r>
              <a:rPr lang="en-US" sz="1400" baseline="-25000" dirty="0" smtClean="0">
                <a:solidFill>
                  <a:srgbClr val="0070C0"/>
                </a:solidFill>
              </a:rPr>
              <a:t>2 </a:t>
            </a:r>
            <a:r>
              <a:rPr lang="en-US" sz="1400" dirty="0" smtClean="0">
                <a:solidFill>
                  <a:srgbClr val="0070C0"/>
                </a:solidFill>
              </a:rPr>
              <a:t>and D</a:t>
            </a:r>
            <a:r>
              <a:rPr lang="en-US" sz="1400" baseline="-25000" dirty="0" smtClean="0">
                <a:solidFill>
                  <a:srgbClr val="0070C0"/>
                </a:solidFill>
              </a:rPr>
              <a:t>3</a:t>
            </a:r>
            <a:r>
              <a:rPr lang="en-US" sz="1400" dirty="0" smtClean="0">
                <a:solidFill>
                  <a:srgbClr val="0070C0"/>
                </a:solidFill>
              </a:rPr>
              <a:t>) overlying the </a:t>
            </a:r>
            <a:r>
              <a:rPr lang="en-US" sz="1400" dirty="0" err="1" smtClean="0">
                <a:solidFill>
                  <a:srgbClr val="0070C0"/>
                </a:solidFill>
              </a:rPr>
              <a:t>fluvially</a:t>
            </a:r>
            <a:r>
              <a:rPr lang="en-US" sz="1400" dirty="0" smtClean="0">
                <a:solidFill>
                  <a:srgbClr val="0070C0"/>
                </a:solidFill>
              </a:rPr>
              <a:t> cut surface of </a:t>
            </a:r>
            <a:r>
              <a:rPr lang="en-US" sz="1400" dirty="0" smtClean="0">
                <a:solidFill>
                  <a:srgbClr val="A51D9B"/>
                </a:solidFill>
              </a:rPr>
              <a:t>Miocene</a:t>
            </a:r>
            <a:r>
              <a:rPr lang="en-US" sz="1400" dirty="0" smtClean="0">
                <a:solidFill>
                  <a:srgbClr val="0070C0"/>
                </a:solidFill>
              </a:rPr>
              <a:t> strata and bounded by erosion surfaces P</a:t>
            </a:r>
            <a:r>
              <a:rPr lang="en-US" sz="1400" baseline="-25000" dirty="0" smtClean="0">
                <a:solidFill>
                  <a:srgbClr val="0070C0"/>
                </a:solidFill>
              </a:rPr>
              <a:t>1</a:t>
            </a:r>
            <a:r>
              <a:rPr lang="en-US" sz="1400" dirty="0" smtClean="0">
                <a:solidFill>
                  <a:srgbClr val="0070C0"/>
                </a:solidFill>
              </a:rPr>
              <a:t>, P</a:t>
            </a:r>
            <a:r>
              <a:rPr lang="en-US" sz="1400" baseline="-25000" dirty="0" smtClean="0">
                <a:solidFill>
                  <a:srgbClr val="0070C0"/>
                </a:solidFill>
              </a:rPr>
              <a:t>2</a:t>
            </a:r>
            <a:r>
              <a:rPr lang="en-US" sz="1400" dirty="0" smtClean="0">
                <a:solidFill>
                  <a:srgbClr val="0070C0"/>
                </a:solidFill>
              </a:rPr>
              <a:t>, and P</a:t>
            </a:r>
            <a:r>
              <a:rPr lang="en-US" sz="1400" baseline="-25000" dirty="0" smtClean="0">
                <a:solidFill>
                  <a:srgbClr val="0070C0"/>
                </a:solidFill>
              </a:rPr>
              <a:t>3</a:t>
            </a:r>
            <a:r>
              <a:rPr lang="en-US" sz="1400" dirty="0" smtClean="0">
                <a:solidFill>
                  <a:srgbClr val="0070C0"/>
                </a:solidFill>
              </a:rPr>
              <a:t>. </a:t>
            </a:r>
            <a:r>
              <a:rPr lang="en-US" sz="1400" b="1" dirty="0" smtClean="0">
                <a:solidFill>
                  <a:srgbClr val="0070C0"/>
                </a:solidFill>
              </a:rPr>
              <a:t>(Middle Pleistocene)</a:t>
            </a:r>
          </a:p>
        </p:txBody>
      </p:sp>
      <p:sp>
        <p:nvSpPr>
          <p:cNvPr id="34" name="TextBox 33"/>
          <p:cNvSpPr txBox="1"/>
          <p:nvPr/>
        </p:nvSpPr>
        <p:spPr>
          <a:xfrm>
            <a:off x="3886200" y="5029200"/>
            <a:ext cx="4953000" cy="523220"/>
          </a:xfrm>
          <a:prstGeom prst="rect">
            <a:avLst/>
          </a:prstGeom>
          <a:noFill/>
        </p:spPr>
        <p:txBody>
          <a:bodyPr wrap="square" rtlCol="0">
            <a:spAutoFit/>
          </a:bodyPr>
          <a:lstStyle/>
          <a:p>
            <a:pPr>
              <a:buFont typeface="Arial" pitchFamily="34" charset="0"/>
              <a:buChar char="•"/>
            </a:pPr>
            <a:r>
              <a:rPr lang="en-US" sz="1400" dirty="0" smtClean="0">
                <a:solidFill>
                  <a:srgbClr val="0070C0"/>
                </a:solidFill>
              </a:rPr>
              <a:t>Unconformity A: Channeling that cuts </a:t>
            </a:r>
            <a:r>
              <a:rPr lang="en-US" sz="1400" dirty="0" smtClean="0">
                <a:solidFill>
                  <a:srgbClr val="A51D9B"/>
                </a:solidFill>
              </a:rPr>
              <a:t>Miocene</a:t>
            </a:r>
            <a:r>
              <a:rPr lang="en-US" sz="1400" dirty="0" smtClean="0">
                <a:solidFill>
                  <a:srgbClr val="0070C0"/>
                </a:solidFill>
              </a:rPr>
              <a:t> strata and marine </a:t>
            </a:r>
            <a:r>
              <a:rPr lang="en-US" sz="1400" dirty="0" err="1" smtClean="0">
                <a:solidFill>
                  <a:srgbClr val="0070C0"/>
                </a:solidFill>
              </a:rPr>
              <a:t>glaciodeltaic</a:t>
            </a:r>
            <a:r>
              <a:rPr lang="en-US" sz="1400" dirty="0" smtClean="0">
                <a:solidFill>
                  <a:srgbClr val="0070C0"/>
                </a:solidFill>
              </a:rPr>
              <a:t>  deposits D</a:t>
            </a:r>
            <a:r>
              <a:rPr lang="en-US" sz="1400" baseline="-25000" dirty="0" smtClean="0">
                <a:solidFill>
                  <a:srgbClr val="0070C0"/>
                </a:solidFill>
              </a:rPr>
              <a:t>1 </a:t>
            </a:r>
            <a:r>
              <a:rPr lang="en-US" sz="1400" dirty="0" smtClean="0">
                <a:solidFill>
                  <a:srgbClr val="0070C0"/>
                </a:solidFill>
              </a:rPr>
              <a:t>, D</a:t>
            </a:r>
            <a:r>
              <a:rPr lang="en-US" sz="1400" baseline="-25000" dirty="0" smtClean="0">
                <a:solidFill>
                  <a:srgbClr val="0070C0"/>
                </a:solidFill>
              </a:rPr>
              <a:t>2 , </a:t>
            </a:r>
            <a:r>
              <a:rPr lang="en-US" sz="1400" dirty="0" smtClean="0">
                <a:solidFill>
                  <a:srgbClr val="0070C0"/>
                </a:solidFill>
              </a:rPr>
              <a:t>and D</a:t>
            </a:r>
            <a:r>
              <a:rPr lang="en-US" sz="1400" baseline="-25000" dirty="0" smtClean="0">
                <a:solidFill>
                  <a:srgbClr val="0070C0"/>
                </a:solidFill>
              </a:rPr>
              <a:t>3 </a:t>
            </a:r>
          </a:p>
        </p:txBody>
      </p:sp>
      <p:sp>
        <p:nvSpPr>
          <p:cNvPr id="36" name="TextBox 35"/>
          <p:cNvSpPr txBox="1"/>
          <p:nvPr/>
        </p:nvSpPr>
        <p:spPr>
          <a:xfrm>
            <a:off x="3886200" y="4495800"/>
            <a:ext cx="4800600" cy="307777"/>
          </a:xfrm>
          <a:prstGeom prst="rect">
            <a:avLst/>
          </a:prstGeom>
          <a:noFill/>
        </p:spPr>
        <p:txBody>
          <a:bodyPr wrap="square" rtlCol="0">
            <a:spAutoFit/>
          </a:bodyPr>
          <a:lstStyle/>
          <a:p>
            <a:pPr>
              <a:buFont typeface="Arial" pitchFamily="34" charset="0"/>
              <a:buChar char="•"/>
            </a:pPr>
            <a:r>
              <a:rPr lang="en-US" sz="1400" dirty="0" smtClean="0">
                <a:solidFill>
                  <a:srgbClr val="0070C0"/>
                </a:solidFill>
              </a:rPr>
              <a:t>Ch Deposits: </a:t>
            </a:r>
            <a:r>
              <a:rPr lang="en-US" sz="1400" b="1" dirty="0" smtClean="0">
                <a:solidFill>
                  <a:srgbClr val="0070C0"/>
                </a:solidFill>
              </a:rPr>
              <a:t>Late </a:t>
            </a:r>
            <a:r>
              <a:rPr lang="en-US" sz="1400" b="1" dirty="0" err="1" smtClean="0">
                <a:solidFill>
                  <a:srgbClr val="0070C0"/>
                </a:solidFill>
              </a:rPr>
              <a:t>Wisconsinan</a:t>
            </a:r>
            <a:r>
              <a:rPr lang="en-US" sz="1400" b="1" dirty="0" smtClean="0">
                <a:solidFill>
                  <a:srgbClr val="0070C0"/>
                </a:solidFill>
              </a:rPr>
              <a:t> </a:t>
            </a:r>
            <a:r>
              <a:rPr lang="en-US" sz="1400" dirty="0" err="1" smtClean="0">
                <a:solidFill>
                  <a:srgbClr val="0070C0"/>
                </a:solidFill>
              </a:rPr>
              <a:t>glaciofluvial</a:t>
            </a:r>
            <a:r>
              <a:rPr lang="en-US" sz="1400" dirty="0" smtClean="0">
                <a:solidFill>
                  <a:srgbClr val="0070C0"/>
                </a:solidFill>
              </a:rPr>
              <a:t> channel deposits </a:t>
            </a:r>
          </a:p>
        </p:txBody>
      </p:sp>
      <p:sp>
        <p:nvSpPr>
          <p:cNvPr id="37" name="TextBox 36"/>
          <p:cNvSpPr txBox="1"/>
          <p:nvPr/>
        </p:nvSpPr>
        <p:spPr>
          <a:xfrm>
            <a:off x="2971800" y="4038600"/>
            <a:ext cx="4648200" cy="307777"/>
          </a:xfrm>
          <a:prstGeom prst="rect">
            <a:avLst/>
          </a:prstGeom>
          <a:noFill/>
        </p:spPr>
        <p:txBody>
          <a:bodyPr wrap="square" rtlCol="0">
            <a:spAutoFit/>
          </a:bodyPr>
          <a:lstStyle/>
          <a:p>
            <a:pPr lvl="2">
              <a:buFont typeface="Arial" pitchFamily="34" charset="0"/>
              <a:buChar char="•"/>
            </a:pPr>
            <a:r>
              <a:rPr lang="en-US" sz="1400" dirty="0" smtClean="0">
                <a:solidFill>
                  <a:srgbClr val="0070C0"/>
                </a:solidFill>
              </a:rPr>
              <a:t>Unconformity B: </a:t>
            </a:r>
            <a:r>
              <a:rPr lang="en-US" sz="1400" b="1" dirty="0" smtClean="0">
                <a:solidFill>
                  <a:srgbClr val="0070C0"/>
                </a:solidFill>
              </a:rPr>
              <a:t>Late </a:t>
            </a:r>
            <a:r>
              <a:rPr lang="en-US" sz="1400" b="1" dirty="0" err="1" smtClean="0">
                <a:solidFill>
                  <a:srgbClr val="0070C0"/>
                </a:solidFill>
              </a:rPr>
              <a:t>Wisconsinan</a:t>
            </a:r>
            <a:r>
              <a:rPr lang="en-US" sz="1400" b="1" dirty="0" smtClean="0">
                <a:solidFill>
                  <a:srgbClr val="0070C0"/>
                </a:solidFill>
              </a:rPr>
              <a:t> </a:t>
            </a:r>
            <a:r>
              <a:rPr lang="en-US" sz="1400" dirty="0" err="1" smtClean="0">
                <a:solidFill>
                  <a:srgbClr val="0070C0"/>
                </a:solidFill>
              </a:rPr>
              <a:t>ravinement</a:t>
            </a:r>
            <a:r>
              <a:rPr lang="en-US" sz="1400" dirty="0" smtClean="0">
                <a:solidFill>
                  <a:srgbClr val="0070C0"/>
                </a:solidFill>
              </a:rPr>
              <a:t>.</a:t>
            </a:r>
          </a:p>
        </p:txBody>
      </p:sp>
      <p:sp>
        <p:nvSpPr>
          <p:cNvPr id="41" name="TextBox 40"/>
          <p:cNvSpPr txBox="1"/>
          <p:nvPr/>
        </p:nvSpPr>
        <p:spPr>
          <a:xfrm>
            <a:off x="3886200" y="3505200"/>
            <a:ext cx="3276600" cy="861774"/>
          </a:xfrm>
          <a:prstGeom prst="rect">
            <a:avLst/>
          </a:prstGeom>
          <a:noFill/>
        </p:spPr>
        <p:txBody>
          <a:bodyPr wrap="square" rtlCol="0">
            <a:spAutoFit/>
          </a:bodyPr>
          <a:lstStyle/>
          <a:p>
            <a:pPr>
              <a:buFont typeface="Arial" pitchFamily="34" charset="0"/>
              <a:buChar char="•"/>
            </a:pPr>
            <a:r>
              <a:rPr lang="en-US" sz="1400" dirty="0" smtClean="0">
                <a:solidFill>
                  <a:srgbClr val="0070C0"/>
                </a:solidFill>
              </a:rPr>
              <a:t>Deposit (D</a:t>
            </a:r>
            <a:r>
              <a:rPr lang="en-US" sz="1400" baseline="-25000" dirty="0" smtClean="0">
                <a:solidFill>
                  <a:srgbClr val="0070C0"/>
                </a:solidFill>
              </a:rPr>
              <a:t>4</a:t>
            </a:r>
            <a:r>
              <a:rPr lang="en-US" sz="1400" dirty="0" smtClean="0">
                <a:solidFill>
                  <a:srgbClr val="0070C0"/>
                </a:solidFill>
              </a:rPr>
              <a:t>) that blankets the Bank </a:t>
            </a:r>
          </a:p>
          <a:p>
            <a:pPr>
              <a:buFont typeface="Arial" pitchFamily="34" charset="0"/>
              <a:buChar char="•"/>
            </a:pPr>
            <a:endParaRPr lang="en-US" dirty="0" smtClean="0">
              <a:solidFill>
                <a:srgbClr val="0070C0"/>
              </a:solidFill>
            </a:endParaRPr>
          </a:p>
          <a:p>
            <a:pPr>
              <a:buFont typeface="Arial" pitchFamily="34" charset="0"/>
              <a:buChar char="•"/>
            </a:pPr>
            <a:endParaRPr lang="en-US" dirty="0" smtClean="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0-#ppt_w/2"/>
                                          </p:val>
                                        </p:tav>
                                        <p:tav tm="100000">
                                          <p:val>
                                            <p:strVal val="#ppt_x"/>
                                          </p:val>
                                        </p:tav>
                                      </p:tavLst>
                                    </p:anim>
                                    <p:anim calcmode="lin" valueType="num">
                                      <p:cBhvr additive="base">
                                        <p:cTn id="3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0-#ppt_w/2"/>
                                          </p:val>
                                        </p:tav>
                                        <p:tav tm="100000">
                                          <p:val>
                                            <p:strVal val="#ppt_x"/>
                                          </p:val>
                                        </p:tav>
                                      </p:tavLst>
                                    </p:anim>
                                    <p:anim calcmode="lin" valueType="num">
                                      <p:cBhvr additive="base">
                                        <p:cTn id="40" dur="500" fill="hold"/>
                                        <p:tgtEl>
                                          <p:spTgt spid="2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additive="base">
                                        <p:cTn id="81" dur="500" fill="hold"/>
                                        <p:tgtEl>
                                          <p:spTgt spid="37"/>
                                        </p:tgtEl>
                                        <p:attrNameLst>
                                          <p:attrName>ppt_x</p:attrName>
                                        </p:attrNameLst>
                                      </p:cBhvr>
                                      <p:tavLst>
                                        <p:tav tm="0">
                                          <p:val>
                                            <p:strVal val="1+#ppt_w/2"/>
                                          </p:val>
                                        </p:tav>
                                        <p:tav tm="100000">
                                          <p:val>
                                            <p:strVal val="#ppt_x"/>
                                          </p:val>
                                        </p:tav>
                                      </p:tavLst>
                                    </p:anim>
                                    <p:anim calcmode="lin" valueType="num">
                                      <p:cBhvr additive="base">
                                        <p:cTn id="82" dur="500" fill="hold"/>
                                        <p:tgtEl>
                                          <p:spTgt spid="37"/>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1+#ppt_w/2"/>
                                          </p:val>
                                        </p:tav>
                                        <p:tav tm="100000">
                                          <p:val>
                                            <p:strVal val="#ppt_x"/>
                                          </p:val>
                                        </p:tav>
                                      </p:tavLst>
                                    </p:anim>
                                    <p:anim calcmode="lin" valueType="num">
                                      <p:cBhvr additive="base">
                                        <p:cTn id="8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500" fill="hold"/>
                                        <p:tgtEl>
                                          <p:spTgt spid="41"/>
                                        </p:tgtEl>
                                        <p:attrNameLst>
                                          <p:attrName>ppt_x</p:attrName>
                                        </p:attrNameLst>
                                      </p:cBhvr>
                                      <p:tavLst>
                                        <p:tav tm="0">
                                          <p:val>
                                            <p:strVal val="#ppt_x"/>
                                          </p:val>
                                        </p:tav>
                                        <p:tav tm="100000">
                                          <p:val>
                                            <p:strVal val="#ppt_x"/>
                                          </p:val>
                                        </p:tav>
                                      </p:tavLst>
                                    </p:anim>
                                    <p:anim calcmode="lin" valueType="num">
                                      <p:cBhvr additive="base">
                                        <p:cTn id="92" dur="500" fill="hold"/>
                                        <p:tgtEl>
                                          <p:spTgt spid="41"/>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500" fill="hold"/>
                                        <p:tgtEl>
                                          <p:spTgt spid="39"/>
                                        </p:tgtEl>
                                        <p:attrNameLst>
                                          <p:attrName>ppt_x</p:attrName>
                                        </p:attrNameLst>
                                      </p:cBhvr>
                                      <p:tavLst>
                                        <p:tav tm="0">
                                          <p:val>
                                            <p:strVal val="#ppt_x"/>
                                          </p:val>
                                        </p:tav>
                                        <p:tav tm="100000">
                                          <p:val>
                                            <p:strVal val="#ppt_x"/>
                                          </p:val>
                                        </p:tav>
                                      </p:tavLst>
                                    </p:anim>
                                    <p:anim calcmode="lin" valueType="num">
                                      <p:cBhvr additive="base">
                                        <p:cTn id="96"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animBg="1"/>
      <p:bldP spid="17" grpId="0" animBg="1"/>
      <p:bldP spid="18" grpId="0" animBg="1"/>
      <p:bldP spid="20" grpId="0" animBg="1"/>
      <p:bldP spid="23" grpId="0" animBg="1"/>
      <p:bldP spid="24" grpId="0" animBg="1"/>
      <p:bldP spid="25" grpId="0" animBg="1"/>
      <p:bldP spid="27" grpId="0" animBg="1"/>
      <p:bldP spid="31" grpId="0"/>
      <p:bldP spid="32" grpId="0" animBg="1"/>
      <p:bldP spid="39" grpId="0" animBg="1"/>
      <p:bldP spid="28" grpId="0" animBg="1"/>
      <p:bldP spid="30" grpId="0"/>
      <p:bldP spid="34" grpId="0"/>
      <p:bldP spid="36" grpId="0"/>
      <p:bldP spid="37"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1.png"/>
          <p:cNvPicPr>
            <a:picLocks noChangeAspect="1"/>
          </p:cNvPicPr>
          <p:nvPr/>
        </p:nvPicPr>
        <p:blipFill>
          <a:blip r:embed="rId2" cstate="print"/>
          <a:stretch>
            <a:fillRect/>
          </a:stretch>
        </p:blipFill>
        <p:spPr>
          <a:xfrm>
            <a:off x="1" y="1447800"/>
            <a:ext cx="6324600" cy="4626891"/>
          </a:xfrm>
          <a:prstGeom prst="rect">
            <a:avLst/>
          </a:prstGeom>
        </p:spPr>
      </p:pic>
      <p:pic>
        <p:nvPicPr>
          <p:cNvPr id="5" name="Picture 4" descr="lithoGeoBankIslands.jpg"/>
          <p:cNvPicPr>
            <a:picLocks noChangeAspect="1"/>
          </p:cNvPicPr>
          <p:nvPr/>
        </p:nvPicPr>
        <p:blipFill>
          <a:blip r:embed="rId3" cstate="print"/>
          <a:stretch>
            <a:fillRect/>
          </a:stretch>
        </p:blipFill>
        <p:spPr>
          <a:xfrm>
            <a:off x="6193263" y="228600"/>
            <a:ext cx="2837371" cy="3810000"/>
          </a:xfrm>
          <a:prstGeom prst="rect">
            <a:avLst/>
          </a:prstGeom>
        </p:spPr>
      </p:pic>
      <p:sp>
        <p:nvSpPr>
          <p:cNvPr id="6" name="TextBox 5"/>
          <p:cNvSpPr txBox="1"/>
          <p:nvPr/>
        </p:nvSpPr>
        <p:spPr>
          <a:xfrm rot="786771">
            <a:off x="3767832" y="3215245"/>
            <a:ext cx="2209800" cy="553998"/>
          </a:xfrm>
          <a:prstGeom prst="rect">
            <a:avLst/>
          </a:prstGeom>
          <a:noFill/>
        </p:spPr>
        <p:txBody>
          <a:bodyPr wrap="square" rtlCol="0">
            <a:spAutoFit/>
          </a:bodyPr>
          <a:lstStyle/>
          <a:p>
            <a:r>
              <a:rPr lang="en-US" dirty="0" smtClean="0">
                <a:solidFill>
                  <a:srgbClr val="C00000"/>
                </a:solidFill>
              </a:rPr>
              <a:t>Seismic Unit D</a:t>
            </a:r>
            <a:r>
              <a:rPr lang="en-US" baseline="-25000" dirty="0" smtClean="0">
                <a:solidFill>
                  <a:srgbClr val="C00000"/>
                </a:solidFill>
              </a:rPr>
              <a:t>1 (Early?/Middle Pleistocene)</a:t>
            </a:r>
            <a:endParaRPr lang="en-US" baseline="-25000" dirty="0">
              <a:solidFill>
                <a:srgbClr val="C00000"/>
              </a:solidFill>
            </a:endParaRPr>
          </a:p>
        </p:txBody>
      </p:sp>
      <p:sp>
        <p:nvSpPr>
          <p:cNvPr id="8" name="Oval 7"/>
          <p:cNvSpPr/>
          <p:nvPr/>
        </p:nvSpPr>
        <p:spPr>
          <a:xfrm>
            <a:off x="2362200" y="4343400"/>
            <a:ext cx="1447800" cy="228600"/>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70C0"/>
                </a:solidFill>
              </a:rPr>
              <a:t>Ice Position </a:t>
            </a:r>
            <a:r>
              <a:rPr lang="en-US" sz="1400" b="1" dirty="0" smtClean="0">
                <a:solidFill>
                  <a:srgbClr val="0070C0"/>
                </a:solidFill>
              </a:rPr>
              <a:t>1</a:t>
            </a:r>
            <a:endParaRPr lang="en-US" sz="1400" b="1" dirty="0">
              <a:solidFill>
                <a:srgbClr val="0070C0"/>
              </a:solidFill>
            </a:endParaRPr>
          </a:p>
        </p:txBody>
      </p:sp>
      <p:sp>
        <p:nvSpPr>
          <p:cNvPr id="9" name="Right Arrow 8"/>
          <p:cNvSpPr/>
          <p:nvPr/>
        </p:nvSpPr>
        <p:spPr>
          <a:xfrm rot="16200000">
            <a:off x="2918364" y="4105881"/>
            <a:ext cx="235984" cy="256032"/>
          </a:xfrm>
          <a:prstGeom prst="rightArrow">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772400" y="3048000"/>
            <a:ext cx="235984" cy="256032"/>
          </a:xfrm>
          <a:prstGeom prst="rightArrow">
            <a:avLst/>
          </a:prstGeom>
          <a:solidFill>
            <a:srgbClr val="FFC0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2286000"/>
            <a:ext cx="1447800" cy="228600"/>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70C0"/>
                </a:solidFill>
              </a:rPr>
              <a:t>Ice Position </a:t>
            </a:r>
            <a:r>
              <a:rPr lang="en-US" sz="1400" dirty="0" smtClean="0">
                <a:solidFill>
                  <a:srgbClr val="0070C0"/>
                </a:solidFill>
              </a:rPr>
              <a:t>1</a:t>
            </a:r>
            <a:endParaRPr lang="en-US" sz="1400" dirty="0">
              <a:solidFill>
                <a:srgbClr val="0070C0"/>
              </a:solidFill>
            </a:endParaRPr>
          </a:p>
        </p:txBody>
      </p:sp>
      <p:sp>
        <p:nvSpPr>
          <p:cNvPr id="12" name="Right Arrow 11"/>
          <p:cNvSpPr/>
          <p:nvPr/>
        </p:nvSpPr>
        <p:spPr>
          <a:xfrm rot="16200000">
            <a:off x="5356764" y="2048481"/>
            <a:ext cx="235984" cy="256032"/>
          </a:xfrm>
          <a:prstGeom prst="rightArrow">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1273997">
            <a:off x="4503538" y="1439622"/>
            <a:ext cx="1447800" cy="232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rPr>
              <a:t>Scarp </a:t>
            </a:r>
            <a:endParaRPr lang="en-US" sz="1400" b="1" dirty="0">
              <a:solidFill>
                <a:srgbClr val="0070C0"/>
              </a:solidFill>
            </a:endParaRPr>
          </a:p>
        </p:txBody>
      </p:sp>
      <p:sp>
        <p:nvSpPr>
          <p:cNvPr id="15" name="Right Arrow 14"/>
          <p:cNvSpPr/>
          <p:nvPr/>
        </p:nvSpPr>
        <p:spPr>
          <a:xfrm rot="5037673">
            <a:off x="5127126" y="1679188"/>
            <a:ext cx="235984" cy="2560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descr="lithoGeoBankIslands.jpg"/>
          <p:cNvPicPr>
            <a:picLocks noChangeAspect="1"/>
          </p:cNvPicPr>
          <p:nvPr/>
        </p:nvPicPr>
        <p:blipFill>
          <a:blip r:embed="rId2" cstate="print"/>
          <a:stretch>
            <a:fillRect/>
          </a:stretch>
        </p:blipFill>
        <p:spPr>
          <a:xfrm>
            <a:off x="6193263" y="228600"/>
            <a:ext cx="2837371" cy="3810000"/>
          </a:xfrm>
          <a:prstGeom prst="rect">
            <a:avLst/>
          </a:prstGeom>
        </p:spPr>
      </p:pic>
      <p:pic>
        <p:nvPicPr>
          <p:cNvPr id="5" name="Picture 4" descr="d2.png"/>
          <p:cNvPicPr>
            <a:picLocks noChangeAspect="1"/>
          </p:cNvPicPr>
          <p:nvPr/>
        </p:nvPicPr>
        <p:blipFill>
          <a:blip r:embed="rId3" cstate="print"/>
          <a:stretch>
            <a:fillRect/>
          </a:stretch>
        </p:blipFill>
        <p:spPr>
          <a:xfrm>
            <a:off x="0" y="1828800"/>
            <a:ext cx="6172200" cy="4494704"/>
          </a:xfrm>
          <a:prstGeom prst="rect">
            <a:avLst/>
          </a:prstGeom>
        </p:spPr>
      </p:pic>
      <p:sp>
        <p:nvSpPr>
          <p:cNvPr id="6" name="TextBox 5"/>
          <p:cNvSpPr txBox="1"/>
          <p:nvPr/>
        </p:nvSpPr>
        <p:spPr>
          <a:xfrm rot="786771">
            <a:off x="3086917" y="4468138"/>
            <a:ext cx="1835067" cy="553998"/>
          </a:xfrm>
          <a:prstGeom prst="rect">
            <a:avLst/>
          </a:prstGeom>
          <a:noFill/>
        </p:spPr>
        <p:txBody>
          <a:bodyPr wrap="square" rtlCol="0">
            <a:spAutoFit/>
          </a:bodyPr>
          <a:lstStyle/>
          <a:p>
            <a:r>
              <a:rPr lang="en-US" dirty="0" smtClean="0">
                <a:solidFill>
                  <a:srgbClr val="C00000"/>
                </a:solidFill>
              </a:rPr>
              <a:t>Seismic Unit D</a:t>
            </a:r>
            <a:r>
              <a:rPr lang="en-US" baseline="-25000" dirty="0" smtClean="0">
                <a:solidFill>
                  <a:srgbClr val="C00000"/>
                </a:solidFill>
              </a:rPr>
              <a:t>2 (Middle Pleistocene)</a:t>
            </a:r>
            <a:endParaRPr lang="en-US" baseline="-25000" dirty="0">
              <a:solidFill>
                <a:srgbClr val="C00000"/>
              </a:solidFill>
            </a:endParaRPr>
          </a:p>
        </p:txBody>
      </p:sp>
      <p:sp>
        <p:nvSpPr>
          <p:cNvPr id="7" name="Oval 6"/>
          <p:cNvSpPr/>
          <p:nvPr/>
        </p:nvSpPr>
        <p:spPr>
          <a:xfrm rot="19292173">
            <a:off x="3586698" y="3016197"/>
            <a:ext cx="1523410" cy="228600"/>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70C0"/>
                </a:solidFill>
              </a:rPr>
              <a:t>Ice Position </a:t>
            </a:r>
            <a:r>
              <a:rPr lang="en-US" sz="1400" b="1" dirty="0" smtClean="0">
                <a:solidFill>
                  <a:srgbClr val="0070C0"/>
                </a:solidFill>
              </a:rPr>
              <a:t>2</a:t>
            </a:r>
            <a:endParaRPr lang="en-US" sz="1400" b="1" dirty="0">
              <a:solidFill>
                <a:srgbClr val="0070C0"/>
              </a:solidFill>
            </a:endParaRPr>
          </a:p>
        </p:txBody>
      </p:sp>
      <p:sp>
        <p:nvSpPr>
          <p:cNvPr id="8" name="Right Arrow 7"/>
          <p:cNvSpPr/>
          <p:nvPr/>
        </p:nvSpPr>
        <p:spPr>
          <a:xfrm rot="13892173">
            <a:off x="4018040" y="2863399"/>
            <a:ext cx="235984" cy="256032"/>
          </a:xfrm>
          <a:prstGeom prst="rightArrow">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786435" y="2603606"/>
            <a:ext cx="235984" cy="256032"/>
          </a:xfrm>
          <a:prstGeom prst="rightArrow">
            <a:avLst/>
          </a:prstGeom>
          <a:solidFill>
            <a:srgbClr val="FFC0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1273997">
            <a:off x="4579739" y="1820624"/>
            <a:ext cx="1447800" cy="232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rPr>
              <a:t>Scarp</a:t>
            </a:r>
            <a:endParaRPr lang="en-US" sz="1400" b="1" dirty="0">
              <a:solidFill>
                <a:srgbClr val="0070C0"/>
              </a:solidFill>
            </a:endParaRPr>
          </a:p>
        </p:txBody>
      </p:sp>
      <p:sp>
        <p:nvSpPr>
          <p:cNvPr id="12" name="Right Arrow 11"/>
          <p:cNvSpPr/>
          <p:nvPr/>
        </p:nvSpPr>
        <p:spPr>
          <a:xfrm rot="5037673">
            <a:off x="5203327" y="2060190"/>
            <a:ext cx="235984" cy="2560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013418">
            <a:off x="1704767" y="4448225"/>
            <a:ext cx="1447800" cy="291150"/>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70C0"/>
                </a:solidFill>
              </a:rPr>
              <a:t>Ice Position </a:t>
            </a:r>
            <a:r>
              <a:rPr lang="en-US" sz="1400" b="1" dirty="0" smtClean="0">
                <a:solidFill>
                  <a:srgbClr val="0070C0"/>
                </a:solidFill>
              </a:rPr>
              <a:t>2</a:t>
            </a:r>
            <a:endParaRPr lang="en-US" sz="1400" b="1" dirty="0">
              <a:solidFill>
                <a:srgbClr val="0070C0"/>
              </a:solidFill>
            </a:endParaRPr>
          </a:p>
        </p:txBody>
      </p:sp>
      <p:sp>
        <p:nvSpPr>
          <p:cNvPr id="14" name="Right Arrow 13"/>
          <p:cNvSpPr/>
          <p:nvPr/>
        </p:nvSpPr>
        <p:spPr>
          <a:xfrm rot="18231333">
            <a:off x="2501164" y="4250874"/>
            <a:ext cx="183275" cy="256032"/>
          </a:xfrm>
          <a:prstGeom prst="rightArrow">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0"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thoGeoBankIslands.jpg"/>
          <p:cNvPicPr>
            <a:picLocks noChangeAspect="1"/>
          </p:cNvPicPr>
          <p:nvPr/>
        </p:nvPicPr>
        <p:blipFill>
          <a:blip r:embed="rId2" cstate="print"/>
          <a:stretch>
            <a:fillRect/>
          </a:stretch>
        </p:blipFill>
        <p:spPr>
          <a:xfrm>
            <a:off x="6306629" y="228600"/>
            <a:ext cx="2837371" cy="3810000"/>
          </a:xfrm>
          <a:prstGeom prst="rect">
            <a:avLst/>
          </a:prstGeom>
        </p:spPr>
      </p:pic>
      <p:pic>
        <p:nvPicPr>
          <p:cNvPr id="5" name="Picture 4" descr="d3.png"/>
          <p:cNvPicPr>
            <a:picLocks noChangeAspect="1"/>
          </p:cNvPicPr>
          <p:nvPr/>
        </p:nvPicPr>
        <p:blipFill>
          <a:blip r:embed="rId3" cstate="print"/>
          <a:stretch>
            <a:fillRect/>
          </a:stretch>
        </p:blipFill>
        <p:spPr>
          <a:xfrm>
            <a:off x="0" y="1066800"/>
            <a:ext cx="6172200" cy="4494273"/>
          </a:xfrm>
          <a:prstGeom prst="rect">
            <a:avLst/>
          </a:prstGeom>
        </p:spPr>
      </p:pic>
      <p:sp>
        <p:nvSpPr>
          <p:cNvPr id="6" name="Freeform 5"/>
          <p:cNvSpPr/>
          <p:nvPr/>
        </p:nvSpPr>
        <p:spPr>
          <a:xfrm>
            <a:off x="2827769" y="3583602"/>
            <a:ext cx="269563" cy="1141679"/>
          </a:xfrm>
          <a:custGeom>
            <a:avLst/>
            <a:gdLst>
              <a:gd name="connsiteX0" fmla="*/ 0 w 269563"/>
              <a:gd name="connsiteY0" fmla="*/ 0 h 1141679"/>
              <a:gd name="connsiteX1" fmla="*/ 15856 w 269563"/>
              <a:gd name="connsiteY1" fmla="*/ 68712 h 1141679"/>
              <a:gd name="connsiteX2" fmla="*/ 15856 w 269563"/>
              <a:gd name="connsiteY2" fmla="*/ 126853 h 1141679"/>
              <a:gd name="connsiteX3" fmla="*/ 31713 w 269563"/>
              <a:gd name="connsiteY3" fmla="*/ 153281 h 1141679"/>
              <a:gd name="connsiteX4" fmla="*/ 42284 w 269563"/>
              <a:gd name="connsiteY4" fmla="*/ 174423 h 1141679"/>
              <a:gd name="connsiteX5" fmla="*/ 58141 w 269563"/>
              <a:gd name="connsiteY5" fmla="*/ 211422 h 1141679"/>
              <a:gd name="connsiteX6" fmla="*/ 68712 w 269563"/>
              <a:gd name="connsiteY6" fmla="*/ 253707 h 1141679"/>
              <a:gd name="connsiteX7" fmla="*/ 68712 w 269563"/>
              <a:gd name="connsiteY7" fmla="*/ 290706 h 1141679"/>
              <a:gd name="connsiteX8" fmla="*/ 79283 w 269563"/>
              <a:gd name="connsiteY8" fmla="*/ 322419 h 1141679"/>
              <a:gd name="connsiteX9" fmla="*/ 89854 w 269563"/>
              <a:gd name="connsiteY9" fmla="*/ 354132 h 1141679"/>
              <a:gd name="connsiteX10" fmla="*/ 100425 w 269563"/>
              <a:gd name="connsiteY10" fmla="*/ 385845 h 1141679"/>
              <a:gd name="connsiteX11" fmla="*/ 116282 w 269563"/>
              <a:gd name="connsiteY11" fmla="*/ 412273 h 1141679"/>
              <a:gd name="connsiteX12" fmla="*/ 116282 w 269563"/>
              <a:gd name="connsiteY12" fmla="*/ 449272 h 1141679"/>
              <a:gd name="connsiteX13" fmla="*/ 116282 w 269563"/>
              <a:gd name="connsiteY13" fmla="*/ 486271 h 1141679"/>
              <a:gd name="connsiteX14" fmla="*/ 116282 w 269563"/>
              <a:gd name="connsiteY14" fmla="*/ 533841 h 1141679"/>
              <a:gd name="connsiteX15" fmla="*/ 116282 w 269563"/>
              <a:gd name="connsiteY15" fmla="*/ 581411 h 1141679"/>
              <a:gd name="connsiteX16" fmla="*/ 116282 w 269563"/>
              <a:gd name="connsiteY16" fmla="*/ 628981 h 1141679"/>
              <a:gd name="connsiteX17" fmla="*/ 121567 w 269563"/>
              <a:gd name="connsiteY17" fmla="*/ 650123 h 1141679"/>
              <a:gd name="connsiteX18" fmla="*/ 132139 w 269563"/>
              <a:gd name="connsiteY18" fmla="*/ 676551 h 1141679"/>
              <a:gd name="connsiteX19" fmla="*/ 137424 w 269563"/>
              <a:gd name="connsiteY19" fmla="*/ 713549 h 1141679"/>
              <a:gd name="connsiteX20" fmla="*/ 142710 w 269563"/>
              <a:gd name="connsiteY20" fmla="*/ 750548 h 1141679"/>
              <a:gd name="connsiteX21" fmla="*/ 158566 w 269563"/>
              <a:gd name="connsiteY21" fmla="*/ 771690 h 1141679"/>
              <a:gd name="connsiteX22" fmla="*/ 169137 w 269563"/>
              <a:gd name="connsiteY22" fmla="*/ 808689 h 1141679"/>
              <a:gd name="connsiteX23" fmla="*/ 184994 w 269563"/>
              <a:gd name="connsiteY23" fmla="*/ 840403 h 1141679"/>
              <a:gd name="connsiteX24" fmla="*/ 195565 w 269563"/>
              <a:gd name="connsiteY24" fmla="*/ 893258 h 1141679"/>
              <a:gd name="connsiteX25" fmla="*/ 206136 w 269563"/>
              <a:gd name="connsiteY25" fmla="*/ 919686 h 1141679"/>
              <a:gd name="connsiteX26" fmla="*/ 221993 w 269563"/>
              <a:gd name="connsiteY26" fmla="*/ 956685 h 1141679"/>
              <a:gd name="connsiteX27" fmla="*/ 237849 w 269563"/>
              <a:gd name="connsiteY27" fmla="*/ 993684 h 1141679"/>
              <a:gd name="connsiteX28" fmla="*/ 248421 w 269563"/>
              <a:gd name="connsiteY28" fmla="*/ 1035968 h 1141679"/>
              <a:gd name="connsiteX29" fmla="*/ 253706 w 269563"/>
              <a:gd name="connsiteY29" fmla="*/ 1078252 h 1141679"/>
              <a:gd name="connsiteX30" fmla="*/ 264277 w 269563"/>
              <a:gd name="connsiteY30" fmla="*/ 1115251 h 1141679"/>
              <a:gd name="connsiteX31" fmla="*/ 269563 w 269563"/>
              <a:gd name="connsiteY31" fmla="*/ 1141679 h 1141679"/>
              <a:gd name="connsiteX32" fmla="*/ 269563 w 269563"/>
              <a:gd name="connsiteY32" fmla="*/ 1141679 h 1141679"/>
              <a:gd name="connsiteX33" fmla="*/ 269563 w 269563"/>
              <a:gd name="connsiteY33" fmla="*/ 1141679 h 1141679"/>
              <a:gd name="connsiteX34" fmla="*/ 269563 w 269563"/>
              <a:gd name="connsiteY34" fmla="*/ 1141679 h 1141679"/>
              <a:gd name="connsiteX35" fmla="*/ 269563 w 269563"/>
              <a:gd name="connsiteY35" fmla="*/ 1141679 h 114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9563" h="1141679">
                <a:moveTo>
                  <a:pt x="0" y="0"/>
                </a:moveTo>
                <a:cubicBezTo>
                  <a:pt x="6606" y="23785"/>
                  <a:pt x="13213" y="47570"/>
                  <a:pt x="15856" y="68712"/>
                </a:cubicBezTo>
                <a:cubicBezTo>
                  <a:pt x="18499" y="89854"/>
                  <a:pt x="13213" y="112758"/>
                  <a:pt x="15856" y="126853"/>
                </a:cubicBezTo>
                <a:cubicBezTo>
                  <a:pt x="18499" y="140948"/>
                  <a:pt x="27308" y="145353"/>
                  <a:pt x="31713" y="153281"/>
                </a:cubicBezTo>
                <a:cubicBezTo>
                  <a:pt x="36118" y="161209"/>
                  <a:pt x="37879" y="164733"/>
                  <a:pt x="42284" y="174423"/>
                </a:cubicBezTo>
                <a:cubicBezTo>
                  <a:pt x="46689" y="184113"/>
                  <a:pt x="53736" y="198208"/>
                  <a:pt x="58141" y="211422"/>
                </a:cubicBezTo>
                <a:cubicBezTo>
                  <a:pt x="62546" y="224636"/>
                  <a:pt x="66950" y="240493"/>
                  <a:pt x="68712" y="253707"/>
                </a:cubicBezTo>
                <a:cubicBezTo>
                  <a:pt x="70474" y="266921"/>
                  <a:pt x="66950" y="279254"/>
                  <a:pt x="68712" y="290706"/>
                </a:cubicBezTo>
                <a:cubicBezTo>
                  <a:pt x="70474" y="302158"/>
                  <a:pt x="79283" y="322419"/>
                  <a:pt x="79283" y="322419"/>
                </a:cubicBezTo>
                <a:lnTo>
                  <a:pt x="89854" y="354132"/>
                </a:lnTo>
                <a:cubicBezTo>
                  <a:pt x="93378" y="364703"/>
                  <a:pt x="96020" y="376155"/>
                  <a:pt x="100425" y="385845"/>
                </a:cubicBezTo>
                <a:cubicBezTo>
                  <a:pt x="104830" y="395535"/>
                  <a:pt x="113639" y="401702"/>
                  <a:pt x="116282" y="412273"/>
                </a:cubicBezTo>
                <a:cubicBezTo>
                  <a:pt x="118925" y="422844"/>
                  <a:pt x="116282" y="449272"/>
                  <a:pt x="116282" y="449272"/>
                </a:cubicBezTo>
                <a:lnTo>
                  <a:pt x="116282" y="486271"/>
                </a:lnTo>
                <a:lnTo>
                  <a:pt x="116282" y="533841"/>
                </a:lnTo>
                <a:lnTo>
                  <a:pt x="116282" y="581411"/>
                </a:lnTo>
                <a:cubicBezTo>
                  <a:pt x="116282" y="597268"/>
                  <a:pt x="115401" y="617529"/>
                  <a:pt x="116282" y="628981"/>
                </a:cubicBezTo>
                <a:cubicBezTo>
                  <a:pt x="117163" y="640433"/>
                  <a:pt x="118924" y="642195"/>
                  <a:pt x="121567" y="650123"/>
                </a:cubicBezTo>
                <a:cubicBezTo>
                  <a:pt x="124210" y="658051"/>
                  <a:pt x="129496" y="665980"/>
                  <a:pt x="132139" y="676551"/>
                </a:cubicBezTo>
                <a:cubicBezTo>
                  <a:pt x="134782" y="687122"/>
                  <a:pt x="137424" y="713549"/>
                  <a:pt x="137424" y="713549"/>
                </a:cubicBezTo>
                <a:cubicBezTo>
                  <a:pt x="139186" y="725882"/>
                  <a:pt x="139186" y="740858"/>
                  <a:pt x="142710" y="750548"/>
                </a:cubicBezTo>
                <a:cubicBezTo>
                  <a:pt x="146234" y="760238"/>
                  <a:pt x="154162" y="762000"/>
                  <a:pt x="158566" y="771690"/>
                </a:cubicBezTo>
                <a:cubicBezTo>
                  <a:pt x="162970" y="781380"/>
                  <a:pt x="164732" y="797237"/>
                  <a:pt x="169137" y="808689"/>
                </a:cubicBezTo>
                <a:cubicBezTo>
                  <a:pt x="173542" y="820141"/>
                  <a:pt x="180589" y="826308"/>
                  <a:pt x="184994" y="840403"/>
                </a:cubicBezTo>
                <a:cubicBezTo>
                  <a:pt x="189399" y="854498"/>
                  <a:pt x="192041" y="880044"/>
                  <a:pt x="195565" y="893258"/>
                </a:cubicBezTo>
                <a:cubicBezTo>
                  <a:pt x="199089" y="906472"/>
                  <a:pt x="201731" y="909115"/>
                  <a:pt x="206136" y="919686"/>
                </a:cubicBezTo>
                <a:cubicBezTo>
                  <a:pt x="210541" y="930257"/>
                  <a:pt x="221993" y="956685"/>
                  <a:pt x="221993" y="956685"/>
                </a:cubicBezTo>
                <a:cubicBezTo>
                  <a:pt x="227278" y="969018"/>
                  <a:pt x="233444" y="980470"/>
                  <a:pt x="237849" y="993684"/>
                </a:cubicBezTo>
                <a:cubicBezTo>
                  <a:pt x="242254" y="1006898"/>
                  <a:pt x="245778" y="1021873"/>
                  <a:pt x="248421" y="1035968"/>
                </a:cubicBezTo>
                <a:cubicBezTo>
                  <a:pt x="251064" y="1050063"/>
                  <a:pt x="251063" y="1065038"/>
                  <a:pt x="253706" y="1078252"/>
                </a:cubicBezTo>
                <a:cubicBezTo>
                  <a:pt x="256349" y="1091466"/>
                  <a:pt x="261634" y="1104680"/>
                  <a:pt x="264277" y="1115251"/>
                </a:cubicBezTo>
                <a:cubicBezTo>
                  <a:pt x="266920" y="1125822"/>
                  <a:pt x="269563" y="1141679"/>
                  <a:pt x="269563" y="1141679"/>
                </a:cubicBezTo>
                <a:lnTo>
                  <a:pt x="269563" y="1141679"/>
                </a:lnTo>
                <a:lnTo>
                  <a:pt x="269563" y="1141679"/>
                </a:lnTo>
                <a:lnTo>
                  <a:pt x="269563" y="1141679"/>
                </a:lnTo>
                <a:lnTo>
                  <a:pt x="269563" y="1141679"/>
                </a:lnTo>
              </a:path>
            </a:pathLst>
          </a:cu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Arrow 6"/>
          <p:cNvSpPr/>
          <p:nvPr/>
        </p:nvSpPr>
        <p:spPr>
          <a:xfrm rot="10800000">
            <a:off x="8839200" y="1828800"/>
            <a:ext cx="235984" cy="256032"/>
          </a:xfrm>
          <a:prstGeom prst="rightArrow">
            <a:avLst/>
          </a:prstGeom>
          <a:solidFill>
            <a:srgbClr val="FFC0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786771">
            <a:off x="2895817" y="4017482"/>
            <a:ext cx="1368833" cy="400110"/>
          </a:xfrm>
          <a:prstGeom prst="rect">
            <a:avLst/>
          </a:prstGeom>
          <a:noFill/>
        </p:spPr>
        <p:txBody>
          <a:bodyPr wrap="square" rtlCol="0">
            <a:spAutoFit/>
          </a:bodyPr>
          <a:lstStyle/>
          <a:p>
            <a:r>
              <a:rPr lang="en-US" sz="1200" dirty="0" smtClean="0">
                <a:solidFill>
                  <a:srgbClr val="C00000"/>
                </a:solidFill>
              </a:rPr>
              <a:t>Seismic Unit D</a:t>
            </a:r>
            <a:r>
              <a:rPr lang="en-US" sz="1200" baseline="-25000" dirty="0" smtClean="0">
                <a:solidFill>
                  <a:srgbClr val="C00000"/>
                </a:solidFill>
              </a:rPr>
              <a:t>3 (Middle Pleistocene)</a:t>
            </a:r>
            <a:endParaRPr lang="en-US" sz="1200" baseline="-25000" dirty="0">
              <a:solidFill>
                <a:srgbClr val="C00000"/>
              </a:solidFill>
            </a:endParaRPr>
          </a:p>
        </p:txBody>
      </p:sp>
      <p:sp>
        <p:nvSpPr>
          <p:cNvPr id="9" name="Oval 8"/>
          <p:cNvSpPr/>
          <p:nvPr/>
        </p:nvSpPr>
        <p:spPr>
          <a:xfrm rot="19292173">
            <a:off x="3662899" y="2330398"/>
            <a:ext cx="1523409" cy="228600"/>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70C0"/>
                </a:solidFill>
              </a:rPr>
              <a:t>Ice Position </a:t>
            </a:r>
            <a:r>
              <a:rPr lang="en-US" sz="1400" b="1" dirty="0" smtClean="0">
                <a:solidFill>
                  <a:srgbClr val="0070C0"/>
                </a:solidFill>
              </a:rPr>
              <a:t>3</a:t>
            </a:r>
            <a:endParaRPr lang="en-US" sz="1400" b="1" dirty="0">
              <a:solidFill>
                <a:srgbClr val="0070C0"/>
              </a:solidFill>
            </a:endParaRPr>
          </a:p>
        </p:txBody>
      </p:sp>
      <p:sp>
        <p:nvSpPr>
          <p:cNvPr id="10" name="Right Arrow 9"/>
          <p:cNvSpPr/>
          <p:nvPr/>
        </p:nvSpPr>
        <p:spPr>
          <a:xfrm rot="13892173">
            <a:off x="4094241" y="2177599"/>
            <a:ext cx="235984" cy="256032"/>
          </a:xfrm>
          <a:prstGeom prst="rightArrow">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0897932">
            <a:off x="2743200" y="4191000"/>
            <a:ext cx="292068" cy="369332"/>
          </a:xfrm>
          <a:prstGeom prst="rect">
            <a:avLst/>
          </a:prstGeom>
          <a:noFill/>
        </p:spPr>
        <p:txBody>
          <a:bodyPr wrap="none" rtlCol="0">
            <a:spAutoFit/>
          </a:bodyPr>
          <a:lstStyle/>
          <a:p>
            <a:r>
              <a:rPr lang="en-US" b="1" dirty="0" smtClean="0"/>
              <a:t>?</a:t>
            </a:r>
            <a:endParaRPr lang="en-US" b="1" dirty="0"/>
          </a:p>
        </p:txBody>
      </p:sp>
      <p:sp>
        <p:nvSpPr>
          <p:cNvPr id="12" name="Oval 11"/>
          <p:cNvSpPr/>
          <p:nvPr/>
        </p:nvSpPr>
        <p:spPr>
          <a:xfrm rot="2013418">
            <a:off x="1483821" y="3652485"/>
            <a:ext cx="1447800" cy="291150"/>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70C0"/>
                </a:solidFill>
              </a:rPr>
              <a:t>Ice Position </a:t>
            </a:r>
            <a:r>
              <a:rPr lang="en-US" sz="1400" b="1" dirty="0" smtClean="0">
                <a:solidFill>
                  <a:srgbClr val="0070C0"/>
                </a:solidFill>
              </a:rPr>
              <a:t>3</a:t>
            </a:r>
            <a:endParaRPr lang="en-US" sz="1400" b="1" dirty="0">
              <a:solidFill>
                <a:srgbClr val="0070C0"/>
              </a:solidFill>
            </a:endParaRPr>
          </a:p>
        </p:txBody>
      </p:sp>
      <p:sp>
        <p:nvSpPr>
          <p:cNvPr id="13" name="Right Arrow 12"/>
          <p:cNvSpPr/>
          <p:nvPr/>
        </p:nvSpPr>
        <p:spPr>
          <a:xfrm rot="18231333">
            <a:off x="2280218" y="3455134"/>
            <a:ext cx="183275" cy="256032"/>
          </a:xfrm>
          <a:prstGeom prst="rightArrow">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21273997">
            <a:off x="4655938" y="1058623"/>
            <a:ext cx="1447800" cy="232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rPr>
              <a:t>Scarp</a:t>
            </a:r>
            <a:endParaRPr lang="en-US" sz="1400" b="1" dirty="0">
              <a:solidFill>
                <a:srgbClr val="0070C0"/>
              </a:solidFill>
            </a:endParaRPr>
          </a:p>
        </p:txBody>
      </p:sp>
      <p:sp>
        <p:nvSpPr>
          <p:cNvPr id="17" name="Right Arrow 16"/>
          <p:cNvSpPr/>
          <p:nvPr/>
        </p:nvSpPr>
        <p:spPr>
          <a:xfrm rot="5037673">
            <a:off x="5279526" y="1298189"/>
            <a:ext cx="235984" cy="2560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1" y="4406900"/>
            <a:ext cx="2743200" cy="1362075"/>
          </a:xfrm>
        </p:spPr>
        <p:txBody>
          <a:bodyPr>
            <a:noAutofit/>
          </a:bodyPr>
          <a:lstStyle/>
          <a:p>
            <a:r>
              <a:rPr lang="en-US" sz="2800" dirty="0" smtClean="0">
                <a:solidFill>
                  <a:srgbClr val="FFC000"/>
                </a:solidFill>
              </a:rPr>
              <a:t>Four Events At  NEARLY THE Same Terminal position !</a:t>
            </a:r>
            <a:endParaRPr lang="en-US" sz="2800" dirty="0">
              <a:solidFill>
                <a:srgbClr val="FFC000"/>
              </a:solidFill>
            </a:endParaRPr>
          </a:p>
        </p:txBody>
      </p:sp>
      <p:sp>
        <p:nvSpPr>
          <p:cNvPr id="3" name="Text Placeholder 2"/>
          <p:cNvSpPr>
            <a:spLocks noGrp="1"/>
          </p:cNvSpPr>
          <p:nvPr>
            <p:ph type="body" idx="1"/>
          </p:nvPr>
        </p:nvSpPr>
        <p:spPr/>
        <p:txBody>
          <a:bodyPr/>
          <a:lstStyle/>
          <a:p>
            <a:endParaRPr lang="en-US"/>
          </a:p>
        </p:txBody>
      </p:sp>
      <p:pic>
        <p:nvPicPr>
          <p:cNvPr id="4" name="Picture 3" descr="outwash.png"/>
          <p:cNvPicPr>
            <a:picLocks noChangeAspect="1"/>
          </p:cNvPicPr>
          <p:nvPr/>
        </p:nvPicPr>
        <p:blipFill>
          <a:blip r:embed="rId2" cstate="print"/>
          <a:stretch>
            <a:fillRect/>
          </a:stretch>
        </p:blipFill>
        <p:spPr>
          <a:xfrm>
            <a:off x="0" y="2016294"/>
            <a:ext cx="6248400" cy="4324593"/>
          </a:xfrm>
          <a:prstGeom prst="rect">
            <a:avLst/>
          </a:prstGeom>
        </p:spPr>
      </p:pic>
      <p:pic>
        <p:nvPicPr>
          <p:cNvPr id="5" name="Picture 4" descr="lithoGeoBankIslands.jpg"/>
          <p:cNvPicPr>
            <a:picLocks noChangeAspect="1"/>
          </p:cNvPicPr>
          <p:nvPr/>
        </p:nvPicPr>
        <p:blipFill>
          <a:blip r:embed="rId3" cstate="print"/>
          <a:stretch>
            <a:fillRect/>
          </a:stretch>
        </p:blipFill>
        <p:spPr>
          <a:xfrm>
            <a:off x="6306629" y="228600"/>
            <a:ext cx="2837371" cy="3810000"/>
          </a:xfrm>
          <a:prstGeom prst="rect">
            <a:avLst/>
          </a:prstGeom>
        </p:spPr>
      </p:pic>
      <p:sp>
        <p:nvSpPr>
          <p:cNvPr id="6" name="Right Arrow 5"/>
          <p:cNvSpPr/>
          <p:nvPr/>
        </p:nvSpPr>
        <p:spPr>
          <a:xfrm rot="10800000">
            <a:off x="8908016" y="533400"/>
            <a:ext cx="235984" cy="256032"/>
          </a:xfrm>
          <a:prstGeom prst="rightArrow">
            <a:avLst/>
          </a:prstGeom>
          <a:solidFill>
            <a:srgbClr val="FFC0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9292173">
            <a:off x="4020609" y="3115993"/>
            <a:ext cx="1523409" cy="228600"/>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70C0"/>
                </a:solidFill>
              </a:rPr>
              <a:t>Ice Position </a:t>
            </a:r>
            <a:r>
              <a:rPr lang="en-US" sz="1400" b="1" dirty="0" smtClean="0">
                <a:solidFill>
                  <a:srgbClr val="0070C0"/>
                </a:solidFill>
              </a:rPr>
              <a:t>4</a:t>
            </a:r>
            <a:endParaRPr lang="en-US" sz="1400" b="1" dirty="0">
              <a:solidFill>
                <a:srgbClr val="0070C0"/>
              </a:solidFill>
            </a:endParaRPr>
          </a:p>
        </p:txBody>
      </p:sp>
      <p:sp>
        <p:nvSpPr>
          <p:cNvPr id="8" name="Right Arrow 7"/>
          <p:cNvSpPr/>
          <p:nvPr/>
        </p:nvSpPr>
        <p:spPr>
          <a:xfrm rot="13892173">
            <a:off x="4451951" y="2963194"/>
            <a:ext cx="235984" cy="256032"/>
          </a:xfrm>
          <a:prstGeom prst="rightArrow">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8444844">
            <a:off x="3852695" y="3733388"/>
            <a:ext cx="336463" cy="256032"/>
          </a:xfrm>
          <a:prstGeom prst="rightArrow">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1273997">
            <a:off x="4732137" y="1973023"/>
            <a:ext cx="1447800" cy="232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070C0"/>
                </a:solidFill>
              </a:rPr>
              <a:t>Scarp</a:t>
            </a:r>
            <a:endParaRPr lang="en-US" sz="1400" b="1" dirty="0">
              <a:solidFill>
                <a:srgbClr val="0070C0"/>
              </a:solidFill>
            </a:endParaRPr>
          </a:p>
        </p:txBody>
      </p:sp>
      <p:sp>
        <p:nvSpPr>
          <p:cNvPr id="11" name="Right Arrow 10"/>
          <p:cNvSpPr/>
          <p:nvPr/>
        </p:nvSpPr>
        <p:spPr>
          <a:xfrm rot="5037673">
            <a:off x="5355725" y="2212589"/>
            <a:ext cx="235984" cy="2560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hannels best.JPG"/>
          <p:cNvPicPr>
            <a:picLocks noChangeAspect="1"/>
          </p:cNvPicPr>
          <p:nvPr/>
        </p:nvPicPr>
        <p:blipFill>
          <a:blip r:embed="rId4" cstate="print"/>
          <a:srcRect l="13192" t="25006" r="13193" b="13645"/>
          <a:stretch>
            <a:fillRect/>
          </a:stretch>
        </p:blipFill>
        <p:spPr>
          <a:xfrm rot="18902676">
            <a:off x="3825662" y="4764557"/>
            <a:ext cx="2244484" cy="1594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heckerboard(across)">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715000"/>
            <a:ext cx="7162800" cy="1143000"/>
          </a:xfrm>
        </p:spPr>
        <p:txBody>
          <a:bodyPr>
            <a:normAutofit/>
          </a:bodyPr>
          <a:lstStyle/>
          <a:p>
            <a:pPr algn="l"/>
            <a:endParaRPr lang="en-US" sz="2000" b="1" dirty="0">
              <a:solidFill>
                <a:schemeClr val="accent5"/>
              </a:solidFill>
            </a:endParaRPr>
          </a:p>
        </p:txBody>
      </p:sp>
      <p:sp>
        <p:nvSpPr>
          <p:cNvPr id="6" name="Text Placeholder 5"/>
          <p:cNvSpPr>
            <a:spLocks noGrp="1"/>
          </p:cNvSpPr>
          <p:nvPr>
            <p:ph type="body" idx="1"/>
          </p:nvPr>
        </p:nvSpPr>
        <p:spPr>
          <a:xfrm flipH="1">
            <a:off x="381000" y="4267200"/>
            <a:ext cx="76200" cy="639762"/>
          </a:xfrm>
        </p:spPr>
        <p:txBody>
          <a:bodyPr>
            <a:normAutofit/>
          </a:bodyPr>
          <a:lstStyle/>
          <a:p>
            <a:endParaRPr lang="en-US" sz="1000" dirty="0">
              <a:solidFill>
                <a:srgbClr val="00B050"/>
              </a:solidFill>
            </a:endParaRPr>
          </a:p>
        </p:txBody>
      </p:sp>
      <p:pic>
        <p:nvPicPr>
          <p:cNvPr id="12" name="Content Placeholder 11" descr="Figure 1 best.JPG"/>
          <p:cNvPicPr>
            <a:picLocks noGrp="1" noChangeAspect="1"/>
          </p:cNvPicPr>
          <p:nvPr>
            <p:ph sz="half" idx="2"/>
          </p:nvPr>
        </p:nvPicPr>
        <p:blipFill>
          <a:blip r:embed="rId3" cstate="print"/>
          <a:stretch>
            <a:fillRect/>
          </a:stretch>
        </p:blipFill>
        <p:spPr>
          <a:xfrm>
            <a:off x="1676400" y="0"/>
            <a:ext cx="5029200" cy="3787065"/>
          </a:xfrm>
        </p:spPr>
      </p:pic>
      <p:sp>
        <p:nvSpPr>
          <p:cNvPr id="14" name="Text Placeholder 13"/>
          <p:cNvSpPr>
            <a:spLocks noGrp="1"/>
          </p:cNvSpPr>
          <p:nvPr>
            <p:ph sz="quarter" idx="4"/>
          </p:nvPr>
        </p:nvSpPr>
        <p:spPr>
          <a:xfrm rot="-60000">
            <a:off x="306691" y="1683101"/>
            <a:ext cx="769862" cy="223362"/>
          </a:xfrm>
        </p:spPr>
        <p:txBody>
          <a:bodyPr lIns="182880" tIns="0">
            <a:normAutofit fontScale="40000" lnSpcReduction="20000"/>
          </a:bodyPr>
          <a:lstStyle/>
          <a:p>
            <a:pPr algn="ctr">
              <a:buNone/>
            </a:pPr>
            <a:r>
              <a:rPr lang="en-US" sz="3200" i="1" dirty="0" smtClean="0">
                <a:solidFill>
                  <a:srgbClr val="C00000"/>
                </a:solidFill>
                <a:latin typeface="Bauhaus 93" pitchFamily="82" charset="0"/>
              </a:rPr>
              <a:t>   </a:t>
            </a:r>
            <a:endParaRPr lang="en-US" sz="800" i="1" dirty="0">
              <a:solidFill>
                <a:srgbClr val="C00000"/>
              </a:solidFill>
              <a:latin typeface="Bauhaus 93" pitchFamily="82" charset="0"/>
            </a:endParaRPr>
          </a:p>
        </p:txBody>
      </p:sp>
      <p:sp>
        <p:nvSpPr>
          <p:cNvPr id="8" name="Oval 7"/>
          <p:cNvSpPr/>
          <p:nvPr/>
        </p:nvSpPr>
        <p:spPr>
          <a:xfrm>
            <a:off x="5105400" y="1524000"/>
            <a:ext cx="1066800" cy="1371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48200" y="1371600"/>
            <a:ext cx="609600" cy="1752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95600" y="1524000"/>
            <a:ext cx="1981200" cy="1752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ineL_South - Cropped.tif"/>
          <p:cNvPicPr>
            <a:picLocks noChangeAspect="1"/>
          </p:cNvPicPr>
          <p:nvPr/>
        </p:nvPicPr>
        <p:blipFill>
          <a:blip r:embed="rId4" cstate="print"/>
          <a:stretch>
            <a:fillRect/>
          </a:stretch>
        </p:blipFill>
        <p:spPr>
          <a:xfrm>
            <a:off x="152400" y="3657600"/>
            <a:ext cx="8658018" cy="3014422"/>
          </a:xfrm>
          <a:prstGeom prst="rect">
            <a:avLst/>
          </a:prstGeom>
        </p:spPr>
      </p:pic>
      <p:sp>
        <p:nvSpPr>
          <p:cNvPr id="15" name="TextBox 14"/>
          <p:cNvSpPr txBox="1"/>
          <p:nvPr/>
        </p:nvSpPr>
        <p:spPr>
          <a:xfrm>
            <a:off x="5334000" y="1828800"/>
            <a:ext cx="914400" cy="830997"/>
          </a:xfrm>
          <a:prstGeom prst="rect">
            <a:avLst/>
          </a:prstGeom>
          <a:noFill/>
        </p:spPr>
        <p:txBody>
          <a:bodyPr wrap="square" rtlCol="0">
            <a:spAutoFit/>
          </a:bodyPr>
          <a:lstStyle/>
          <a:p>
            <a:r>
              <a:rPr lang="en-US" sz="1600" dirty="0" smtClean="0">
                <a:solidFill>
                  <a:srgbClr val="C00000"/>
                </a:solidFill>
              </a:rPr>
              <a:t>Deltaic </a:t>
            </a:r>
            <a:r>
              <a:rPr lang="en-US" sz="1600" dirty="0" smtClean="0">
                <a:solidFill>
                  <a:srgbClr val="C00000"/>
                </a:solidFill>
              </a:rPr>
              <a:t>Thicken-SE</a:t>
            </a:r>
            <a:endParaRPr lang="en-US" sz="1600" dirty="0">
              <a:solidFill>
                <a:srgbClr val="C00000"/>
              </a:solidFill>
            </a:endParaRPr>
          </a:p>
        </p:txBody>
      </p:sp>
      <p:sp>
        <p:nvSpPr>
          <p:cNvPr id="22" name="Right Arrow 21"/>
          <p:cNvSpPr/>
          <p:nvPr/>
        </p:nvSpPr>
        <p:spPr>
          <a:xfrm rot="2118181">
            <a:off x="5723629" y="2456444"/>
            <a:ext cx="387420" cy="19251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724400" y="1600200"/>
            <a:ext cx="609600" cy="830997"/>
          </a:xfrm>
          <a:prstGeom prst="rect">
            <a:avLst/>
          </a:prstGeom>
          <a:noFill/>
        </p:spPr>
        <p:txBody>
          <a:bodyPr wrap="square" rtlCol="0">
            <a:spAutoFit/>
          </a:bodyPr>
          <a:lstStyle/>
          <a:p>
            <a:r>
              <a:rPr lang="en-US" sz="1600" dirty="0" smtClean="0">
                <a:solidFill>
                  <a:srgbClr val="C00000"/>
                </a:solidFill>
              </a:rPr>
              <a:t>On/Off Lap</a:t>
            </a:r>
            <a:endParaRPr lang="en-US" sz="1600" dirty="0">
              <a:solidFill>
                <a:srgbClr val="C00000"/>
              </a:solidFill>
            </a:endParaRPr>
          </a:p>
        </p:txBody>
      </p:sp>
      <p:sp>
        <p:nvSpPr>
          <p:cNvPr id="24" name="Right Arrow 23"/>
          <p:cNvSpPr/>
          <p:nvPr/>
        </p:nvSpPr>
        <p:spPr>
          <a:xfrm rot="5400000">
            <a:off x="4723607" y="2591593"/>
            <a:ext cx="479213" cy="1728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00400" y="2057400"/>
            <a:ext cx="1371600" cy="646331"/>
          </a:xfrm>
          <a:prstGeom prst="rect">
            <a:avLst/>
          </a:prstGeom>
        </p:spPr>
        <p:txBody>
          <a:bodyPr wrap="square">
            <a:spAutoFit/>
          </a:bodyPr>
          <a:lstStyle/>
          <a:p>
            <a:r>
              <a:rPr lang="en-US" dirty="0" smtClean="0">
                <a:solidFill>
                  <a:srgbClr val="C00000"/>
                </a:solidFill>
              </a:rPr>
              <a:t>Deltaic </a:t>
            </a:r>
            <a:r>
              <a:rPr lang="en-US" dirty="0" smtClean="0">
                <a:solidFill>
                  <a:srgbClr val="C00000"/>
                </a:solidFill>
              </a:rPr>
              <a:t>Thicken-SW</a:t>
            </a:r>
            <a:endParaRPr lang="en-US" dirty="0">
              <a:solidFill>
                <a:srgbClr val="C00000"/>
              </a:solidFill>
            </a:endParaRPr>
          </a:p>
        </p:txBody>
      </p:sp>
      <p:sp>
        <p:nvSpPr>
          <p:cNvPr id="26" name="Right Arrow 25"/>
          <p:cNvSpPr/>
          <p:nvPr/>
        </p:nvSpPr>
        <p:spPr>
          <a:xfrm rot="8410971">
            <a:off x="3428768" y="2800390"/>
            <a:ext cx="479213" cy="1728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92608" y="5164531"/>
            <a:ext cx="4169664" cy="508407"/>
          </a:xfrm>
          <a:custGeom>
            <a:avLst/>
            <a:gdLst>
              <a:gd name="connsiteX0" fmla="*/ 0 w 4169664"/>
              <a:gd name="connsiteY0" fmla="*/ 0 h 508407"/>
              <a:gd name="connsiteX1" fmla="*/ 204826 w 4169664"/>
              <a:gd name="connsiteY1" fmla="*/ 36576 h 508407"/>
              <a:gd name="connsiteX2" fmla="*/ 424282 w 4169664"/>
              <a:gd name="connsiteY2" fmla="*/ 58522 h 508407"/>
              <a:gd name="connsiteX3" fmla="*/ 585216 w 4169664"/>
              <a:gd name="connsiteY3" fmla="*/ 65837 h 508407"/>
              <a:gd name="connsiteX4" fmla="*/ 833933 w 4169664"/>
              <a:gd name="connsiteY4" fmla="*/ 102413 h 508407"/>
              <a:gd name="connsiteX5" fmla="*/ 994867 w 4169664"/>
              <a:gd name="connsiteY5" fmla="*/ 117043 h 508407"/>
              <a:gd name="connsiteX6" fmla="*/ 1207008 w 4169664"/>
              <a:gd name="connsiteY6" fmla="*/ 146304 h 508407"/>
              <a:gd name="connsiteX7" fmla="*/ 1411834 w 4169664"/>
              <a:gd name="connsiteY7" fmla="*/ 168250 h 508407"/>
              <a:gd name="connsiteX8" fmla="*/ 1587398 w 4169664"/>
              <a:gd name="connsiteY8" fmla="*/ 182880 h 508407"/>
              <a:gd name="connsiteX9" fmla="*/ 1821485 w 4169664"/>
              <a:gd name="connsiteY9" fmla="*/ 197511 h 508407"/>
              <a:gd name="connsiteX10" fmla="*/ 2216506 w 4169664"/>
              <a:gd name="connsiteY10" fmla="*/ 248717 h 508407"/>
              <a:gd name="connsiteX11" fmla="*/ 2640787 w 4169664"/>
              <a:gd name="connsiteY11" fmla="*/ 292608 h 508407"/>
              <a:gd name="connsiteX12" fmla="*/ 3043123 w 4169664"/>
              <a:gd name="connsiteY12" fmla="*/ 351130 h 508407"/>
              <a:gd name="connsiteX13" fmla="*/ 3416198 w 4169664"/>
              <a:gd name="connsiteY13" fmla="*/ 395021 h 508407"/>
              <a:gd name="connsiteX14" fmla="*/ 3818534 w 4169664"/>
              <a:gd name="connsiteY14" fmla="*/ 438912 h 508407"/>
              <a:gd name="connsiteX15" fmla="*/ 4103827 w 4169664"/>
              <a:gd name="connsiteY15" fmla="*/ 497434 h 508407"/>
              <a:gd name="connsiteX16" fmla="*/ 4169664 w 4169664"/>
              <a:gd name="connsiteY16" fmla="*/ 504749 h 508407"/>
              <a:gd name="connsiteX17" fmla="*/ 4169664 w 4169664"/>
              <a:gd name="connsiteY17" fmla="*/ 504749 h 50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9664" h="508407">
                <a:moveTo>
                  <a:pt x="0" y="0"/>
                </a:moveTo>
                <a:cubicBezTo>
                  <a:pt x="67056" y="13411"/>
                  <a:pt x="134112" y="26822"/>
                  <a:pt x="204826" y="36576"/>
                </a:cubicBezTo>
                <a:cubicBezTo>
                  <a:pt x="275540" y="46330"/>
                  <a:pt x="360884" y="53645"/>
                  <a:pt x="424282" y="58522"/>
                </a:cubicBezTo>
                <a:cubicBezTo>
                  <a:pt x="487680" y="63399"/>
                  <a:pt x="516941" y="58522"/>
                  <a:pt x="585216" y="65837"/>
                </a:cubicBezTo>
                <a:cubicBezTo>
                  <a:pt x="653491" y="73152"/>
                  <a:pt x="765658" y="93879"/>
                  <a:pt x="833933" y="102413"/>
                </a:cubicBezTo>
                <a:cubicBezTo>
                  <a:pt x="902208" y="110947"/>
                  <a:pt x="932688" y="109728"/>
                  <a:pt x="994867" y="117043"/>
                </a:cubicBezTo>
                <a:cubicBezTo>
                  <a:pt x="1057046" y="124358"/>
                  <a:pt x="1137513" y="137769"/>
                  <a:pt x="1207008" y="146304"/>
                </a:cubicBezTo>
                <a:cubicBezTo>
                  <a:pt x="1276503" y="154839"/>
                  <a:pt x="1348436" y="162154"/>
                  <a:pt x="1411834" y="168250"/>
                </a:cubicBezTo>
                <a:cubicBezTo>
                  <a:pt x="1475232" y="174346"/>
                  <a:pt x="1587398" y="182880"/>
                  <a:pt x="1587398" y="182880"/>
                </a:cubicBezTo>
                <a:cubicBezTo>
                  <a:pt x="1655673" y="187757"/>
                  <a:pt x="1716634" y="186538"/>
                  <a:pt x="1821485" y="197511"/>
                </a:cubicBezTo>
                <a:cubicBezTo>
                  <a:pt x="1926336" y="208484"/>
                  <a:pt x="2079956" y="232868"/>
                  <a:pt x="2216506" y="248717"/>
                </a:cubicBezTo>
                <a:cubicBezTo>
                  <a:pt x="2353056" y="264566"/>
                  <a:pt x="2503017" y="275539"/>
                  <a:pt x="2640787" y="292608"/>
                </a:cubicBezTo>
                <a:cubicBezTo>
                  <a:pt x="2778557" y="309677"/>
                  <a:pt x="2913888" y="334061"/>
                  <a:pt x="3043123" y="351130"/>
                </a:cubicBezTo>
                <a:cubicBezTo>
                  <a:pt x="3172358" y="368199"/>
                  <a:pt x="3416198" y="395021"/>
                  <a:pt x="3416198" y="395021"/>
                </a:cubicBezTo>
                <a:cubicBezTo>
                  <a:pt x="3545433" y="409651"/>
                  <a:pt x="3703929" y="421843"/>
                  <a:pt x="3818534" y="438912"/>
                </a:cubicBezTo>
                <a:cubicBezTo>
                  <a:pt x="3933139" y="455981"/>
                  <a:pt x="4045305" y="486461"/>
                  <a:pt x="4103827" y="497434"/>
                </a:cubicBezTo>
                <a:cubicBezTo>
                  <a:pt x="4162349" y="508407"/>
                  <a:pt x="4169664" y="504749"/>
                  <a:pt x="4169664" y="504749"/>
                </a:cubicBezTo>
                <a:lnTo>
                  <a:pt x="4169664" y="504749"/>
                </a:lnTo>
              </a:path>
            </a:pathLst>
          </a:custGeom>
          <a:ln w="34925">
            <a:solidFill>
              <a:srgbClr val="A51D9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A51D9B"/>
              </a:solidFill>
            </a:endParaRPr>
          </a:p>
        </p:txBody>
      </p:sp>
      <p:sp>
        <p:nvSpPr>
          <p:cNvPr id="33" name="Freeform 32"/>
          <p:cNvSpPr/>
          <p:nvPr/>
        </p:nvSpPr>
        <p:spPr>
          <a:xfrm>
            <a:off x="156949" y="4498074"/>
            <a:ext cx="8722057" cy="424218"/>
          </a:xfrm>
          <a:custGeom>
            <a:avLst/>
            <a:gdLst>
              <a:gd name="connsiteX0" fmla="*/ 0 w 8407021"/>
              <a:gd name="connsiteY0" fmla="*/ 60278 h 424218"/>
              <a:gd name="connsiteX1" fmla="*/ 61415 w 8407021"/>
              <a:gd name="connsiteY1" fmla="*/ 53454 h 424218"/>
              <a:gd name="connsiteX2" fmla="*/ 204717 w 8407021"/>
              <a:gd name="connsiteY2" fmla="*/ 60278 h 424218"/>
              <a:gd name="connsiteX3" fmla="*/ 327547 w 8407021"/>
              <a:gd name="connsiteY3" fmla="*/ 60278 h 424218"/>
              <a:gd name="connsiteX4" fmla="*/ 464024 w 8407021"/>
              <a:gd name="connsiteY4" fmla="*/ 46630 h 424218"/>
              <a:gd name="connsiteX5" fmla="*/ 655093 w 8407021"/>
              <a:gd name="connsiteY5" fmla="*/ 12511 h 424218"/>
              <a:gd name="connsiteX6" fmla="*/ 941696 w 8407021"/>
              <a:gd name="connsiteY6" fmla="*/ 121693 h 424218"/>
              <a:gd name="connsiteX7" fmla="*/ 1064526 w 8407021"/>
              <a:gd name="connsiteY7" fmla="*/ 210404 h 424218"/>
              <a:gd name="connsiteX8" fmla="*/ 1166884 w 8407021"/>
              <a:gd name="connsiteY8" fmla="*/ 224051 h 424218"/>
              <a:gd name="connsiteX9" fmla="*/ 1296538 w 8407021"/>
              <a:gd name="connsiteY9" fmla="*/ 135341 h 424218"/>
              <a:gd name="connsiteX10" fmla="*/ 1508078 w 8407021"/>
              <a:gd name="connsiteY10" fmla="*/ 67102 h 424218"/>
              <a:gd name="connsiteX11" fmla="*/ 1767385 w 8407021"/>
              <a:gd name="connsiteY11" fmla="*/ 60278 h 424218"/>
              <a:gd name="connsiteX12" fmla="*/ 2094932 w 8407021"/>
              <a:gd name="connsiteY12" fmla="*/ 230875 h 424218"/>
              <a:gd name="connsiteX13" fmla="*/ 2210938 w 8407021"/>
              <a:gd name="connsiteY13" fmla="*/ 299114 h 424218"/>
              <a:gd name="connsiteX14" fmla="*/ 2415654 w 8407021"/>
              <a:gd name="connsiteY14" fmla="*/ 203580 h 424218"/>
              <a:gd name="connsiteX15" fmla="*/ 2545308 w 8407021"/>
              <a:gd name="connsiteY15" fmla="*/ 183108 h 424218"/>
              <a:gd name="connsiteX16" fmla="*/ 2702257 w 8407021"/>
              <a:gd name="connsiteY16" fmla="*/ 237699 h 424218"/>
              <a:gd name="connsiteX17" fmla="*/ 2845558 w 8407021"/>
              <a:gd name="connsiteY17" fmla="*/ 237699 h 424218"/>
              <a:gd name="connsiteX18" fmla="*/ 3022979 w 8407021"/>
              <a:gd name="connsiteY18" fmla="*/ 155813 h 424218"/>
              <a:gd name="connsiteX19" fmla="*/ 3145809 w 8407021"/>
              <a:gd name="connsiteY19" fmla="*/ 142165 h 424218"/>
              <a:gd name="connsiteX20" fmla="*/ 3261815 w 8407021"/>
              <a:gd name="connsiteY20" fmla="*/ 148989 h 424218"/>
              <a:gd name="connsiteX21" fmla="*/ 3398293 w 8407021"/>
              <a:gd name="connsiteY21" fmla="*/ 155813 h 424218"/>
              <a:gd name="connsiteX22" fmla="*/ 3616657 w 8407021"/>
              <a:gd name="connsiteY22" fmla="*/ 155813 h 424218"/>
              <a:gd name="connsiteX23" fmla="*/ 3862317 w 8407021"/>
              <a:gd name="connsiteY23" fmla="*/ 169460 h 424218"/>
              <a:gd name="connsiteX24" fmla="*/ 4046561 w 8407021"/>
              <a:gd name="connsiteY24" fmla="*/ 155813 h 424218"/>
              <a:gd name="connsiteX25" fmla="*/ 4162567 w 8407021"/>
              <a:gd name="connsiteY25" fmla="*/ 176284 h 424218"/>
              <a:gd name="connsiteX26" fmla="*/ 4531057 w 8407021"/>
              <a:gd name="connsiteY26" fmla="*/ 169460 h 424218"/>
              <a:gd name="connsiteX27" fmla="*/ 4728950 w 8407021"/>
              <a:gd name="connsiteY27" fmla="*/ 237699 h 424218"/>
              <a:gd name="connsiteX28" fmla="*/ 4885899 w 8407021"/>
              <a:gd name="connsiteY28" fmla="*/ 224051 h 424218"/>
              <a:gd name="connsiteX29" fmla="*/ 5029200 w 8407021"/>
              <a:gd name="connsiteY29" fmla="*/ 189932 h 424218"/>
              <a:gd name="connsiteX30" fmla="*/ 5192973 w 8407021"/>
              <a:gd name="connsiteY30" fmla="*/ 169460 h 424218"/>
              <a:gd name="connsiteX31" fmla="*/ 5459105 w 8407021"/>
              <a:gd name="connsiteY31" fmla="*/ 189932 h 424218"/>
              <a:gd name="connsiteX32" fmla="*/ 5636526 w 8407021"/>
              <a:gd name="connsiteY32" fmla="*/ 196756 h 424218"/>
              <a:gd name="connsiteX33" fmla="*/ 5704764 w 8407021"/>
              <a:gd name="connsiteY33" fmla="*/ 237699 h 424218"/>
              <a:gd name="connsiteX34" fmla="*/ 6100550 w 8407021"/>
              <a:gd name="connsiteY34" fmla="*/ 169460 h 424218"/>
              <a:gd name="connsiteX35" fmla="*/ 6257499 w 8407021"/>
              <a:gd name="connsiteY35" fmla="*/ 176284 h 424218"/>
              <a:gd name="connsiteX36" fmla="*/ 6455391 w 8407021"/>
              <a:gd name="connsiteY36" fmla="*/ 203580 h 424218"/>
              <a:gd name="connsiteX37" fmla="*/ 6858000 w 8407021"/>
              <a:gd name="connsiteY37" fmla="*/ 230875 h 424218"/>
              <a:gd name="connsiteX38" fmla="*/ 7049069 w 8407021"/>
              <a:gd name="connsiteY38" fmla="*/ 210404 h 424218"/>
              <a:gd name="connsiteX39" fmla="*/ 7171899 w 8407021"/>
              <a:gd name="connsiteY39" fmla="*/ 264995 h 424218"/>
              <a:gd name="connsiteX40" fmla="*/ 7253785 w 8407021"/>
              <a:gd name="connsiteY40" fmla="*/ 285466 h 424218"/>
              <a:gd name="connsiteX41" fmla="*/ 7513093 w 8407021"/>
              <a:gd name="connsiteY41" fmla="*/ 224051 h 424218"/>
              <a:gd name="connsiteX42" fmla="*/ 7656394 w 8407021"/>
              <a:gd name="connsiteY42" fmla="*/ 299114 h 424218"/>
              <a:gd name="connsiteX43" fmla="*/ 7697338 w 8407021"/>
              <a:gd name="connsiteY43" fmla="*/ 346881 h 424218"/>
              <a:gd name="connsiteX44" fmla="*/ 7731457 w 8407021"/>
              <a:gd name="connsiteY44" fmla="*/ 415120 h 424218"/>
              <a:gd name="connsiteX45" fmla="*/ 7786048 w 8407021"/>
              <a:gd name="connsiteY45" fmla="*/ 401472 h 424218"/>
              <a:gd name="connsiteX46" fmla="*/ 7881582 w 8407021"/>
              <a:gd name="connsiteY46" fmla="*/ 299114 h 424218"/>
              <a:gd name="connsiteX47" fmla="*/ 7983941 w 8407021"/>
              <a:gd name="connsiteY47" fmla="*/ 251347 h 424218"/>
              <a:gd name="connsiteX48" fmla="*/ 7997588 w 8407021"/>
              <a:gd name="connsiteY48" fmla="*/ 244523 h 424218"/>
              <a:gd name="connsiteX49" fmla="*/ 8059003 w 8407021"/>
              <a:gd name="connsiteY49" fmla="*/ 258171 h 424218"/>
              <a:gd name="connsiteX50" fmla="*/ 8120418 w 8407021"/>
              <a:gd name="connsiteY50" fmla="*/ 360529 h 424218"/>
              <a:gd name="connsiteX51" fmla="*/ 8195481 w 8407021"/>
              <a:gd name="connsiteY51" fmla="*/ 394648 h 424218"/>
              <a:gd name="connsiteX52" fmla="*/ 8243248 w 8407021"/>
              <a:gd name="connsiteY52" fmla="*/ 374177 h 424218"/>
              <a:gd name="connsiteX53" fmla="*/ 8304663 w 8407021"/>
              <a:gd name="connsiteY53" fmla="*/ 326410 h 424218"/>
              <a:gd name="connsiteX54" fmla="*/ 8407021 w 8407021"/>
              <a:gd name="connsiteY54" fmla="*/ 258171 h 424218"/>
              <a:gd name="connsiteX55" fmla="*/ 8407021 w 8407021"/>
              <a:gd name="connsiteY55" fmla="*/ 258171 h 424218"/>
              <a:gd name="connsiteX56" fmla="*/ 8407021 w 8407021"/>
              <a:gd name="connsiteY56" fmla="*/ 258171 h 424218"/>
              <a:gd name="connsiteX0" fmla="*/ 0 w 8407021"/>
              <a:gd name="connsiteY0" fmla="*/ 60278 h 424218"/>
              <a:gd name="connsiteX1" fmla="*/ 61415 w 8407021"/>
              <a:gd name="connsiteY1" fmla="*/ 53454 h 424218"/>
              <a:gd name="connsiteX2" fmla="*/ 204717 w 8407021"/>
              <a:gd name="connsiteY2" fmla="*/ 60278 h 424218"/>
              <a:gd name="connsiteX3" fmla="*/ 327547 w 8407021"/>
              <a:gd name="connsiteY3" fmla="*/ 60278 h 424218"/>
              <a:gd name="connsiteX4" fmla="*/ 464024 w 8407021"/>
              <a:gd name="connsiteY4" fmla="*/ 46630 h 424218"/>
              <a:gd name="connsiteX5" fmla="*/ 655093 w 8407021"/>
              <a:gd name="connsiteY5" fmla="*/ 12511 h 424218"/>
              <a:gd name="connsiteX6" fmla="*/ 941696 w 8407021"/>
              <a:gd name="connsiteY6" fmla="*/ 121693 h 424218"/>
              <a:gd name="connsiteX7" fmla="*/ 1064526 w 8407021"/>
              <a:gd name="connsiteY7" fmla="*/ 210404 h 424218"/>
              <a:gd name="connsiteX8" fmla="*/ 1166884 w 8407021"/>
              <a:gd name="connsiteY8" fmla="*/ 224051 h 424218"/>
              <a:gd name="connsiteX9" fmla="*/ 1296538 w 8407021"/>
              <a:gd name="connsiteY9" fmla="*/ 135341 h 424218"/>
              <a:gd name="connsiteX10" fmla="*/ 1508078 w 8407021"/>
              <a:gd name="connsiteY10" fmla="*/ 67102 h 424218"/>
              <a:gd name="connsiteX11" fmla="*/ 1767385 w 8407021"/>
              <a:gd name="connsiteY11" fmla="*/ 60278 h 424218"/>
              <a:gd name="connsiteX12" fmla="*/ 2094932 w 8407021"/>
              <a:gd name="connsiteY12" fmla="*/ 230875 h 424218"/>
              <a:gd name="connsiteX13" fmla="*/ 2210938 w 8407021"/>
              <a:gd name="connsiteY13" fmla="*/ 299114 h 424218"/>
              <a:gd name="connsiteX14" fmla="*/ 2415654 w 8407021"/>
              <a:gd name="connsiteY14" fmla="*/ 203580 h 424218"/>
              <a:gd name="connsiteX15" fmla="*/ 2545308 w 8407021"/>
              <a:gd name="connsiteY15" fmla="*/ 183108 h 424218"/>
              <a:gd name="connsiteX16" fmla="*/ 2702257 w 8407021"/>
              <a:gd name="connsiteY16" fmla="*/ 237699 h 424218"/>
              <a:gd name="connsiteX17" fmla="*/ 2845558 w 8407021"/>
              <a:gd name="connsiteY17" fmla="*/ 237699 h 424218"/>
              <a:gd name="connsiteX18" fmla="*/ 3022979 w 8407021"/>
              <a:gd name="connsiteY18" fmla="*/ 155813 h 424218"/>
              <a:gd name="connsiteX19" fmla="*/ 3145809 w 8407021"/>
              <a:gd name="connsiteY19" fmla="*/ 142165 h 424218"/>
              <a:gd name="connsiteX20" fmla="*/ 3261815 w 8407021"/>
              <a:gd name="connsiteY20" fmla="*/ 148989 h 424218"/>
              <a:gd name="connsiteX21" fmla="*/ 3398293 w 8407021"/>
              <a:gd name="connsiteY21" fmla="*/ 155813 h 424218"/>
              <a:gd name="connsiteX22" fmla="*/ 3616657 w 8407021"/>
              <a:gd name="connsiteY22" fmla="*/ 155813 h 424218"/>
              <a:gd name="connsiteX23" fmla="*/ 3862317 w 8407021"/>
              <a:gd name="connsiteY23" fmla="*/ 169460 h 424218"/>
              <a:gd name="connsiteX24" fmla="*/ 4046561 w 8407021"/>
              <a:gd name="connsiteY24" fmla="*/ 155813 h 424218"/>
              <a:gd name="connsiteX25" fmla="*/ 4162567 w 8407021"/>
              <a:gd name="connsiteY25" fmla="*/ 176284 h 424218"/>
              <a:gd name="connsiteX26" fmla="*/ 4531057 w 8407021"/>
              <a:gd name="connsiteY26" fmla="*/ 169460 h 424218"/>
              <a:gd name="connsiteX27" fmla="*/ 4728950 w 8407021"/>
              <a:gd name="connsiteY27" fmla="*/ 237699 h 424218"/>
              <a:gd name="connsiteX28" fmla="*/ 4885899 w 8407021"/>
              <a:gd name="connsiteY28" fmla="*/ 224051 h 424218"/>
              <a:gd name="connsiteX29" fmla="*/ 5029200 w 8407021"/>
              <a:gd name="connsiteY29" fmla="*/ 189932 h 424218"/>
              <a:gd name="connsiteX30" fmla="*/ 5192973 w 8407021"/>
              <a:gd name="connsiteY30" fmla="*/ 169460 h 424218"/>
              <a:gd name="connsiteX31" fmla="*/ 5459105 w 8407021"/>
              <a:gd name="connsiteY31" fmla="*/ 189932 h 424218"/>
              <a:gd name="connsiteX32" fmla="*/ 5636526 w 8407021"/>
              <a:gd name="connsiteY32" fmla="*/ 196756 h 424218"/>
              <a:gd name="connsiteX33" fmla="*/ 5704764 w 8407021"/>
              <a:gd name="connsiteY33" fmla="*/ 237699 h 424218"/>
              <a:gd name="connsiteX34" fmla="*/ 6100550 w 8407021"/>
              <a:gd name="connsiteY34" fmla="*/ 169460 h 424218"/>
              <a:gd name="connsiteX35" fmla="*/ 6257499 w 8407021"/>
              <a:gd name="connsiteY35" fmla="*/ 176284 h 424218"/>
              <a:gd name="connsiteX36" fmla="*/ 6455391 w 8407021"/>
              <a:gd name="connsiteY36" fmla="*/ 203580 h 424218"/>
              <a:gd name="connsiteX37" fmla="*/ 6858000 w 8407021"/>
              <a:gd name="connsiteY37" fmla="*/ 230875 h 424218"/>
              <a:gd name="connsiteX38" fmla="*/ 7049069 w 8407021"/>
              <a:gd name="connsiteY38" fmla="*/ 210404 h 424218"/>
              <a:gd name="connsiteX39" fmla="*/ 7171899 w 8407021"/>
              <a:gd name="connsiteY39" fmla="*/ 264995 h 424218"/>
              <a:gd name="connsiteX40" fmla="*/ 7253785 w 8407021"/>
              <a:gd name="connsiteY40" fmla="*/ 285466 h 424218"/>
              <a:gd name="connsiteX41" fmla="*/ 7513093 w 8407021"/>
              <a:gd name="connsiteY41" fmla="*/ 224051 h 424218"/>
              <a:gd name="connsiteX42" fmla="*/ 7656394 w 8407021"/>
              <a:gd name="connsiteY42" fmla="*/ 299114 h 424218"/>
              <a:gd name="connsiteX43" fmla="*/ 7697338 w 8407021"/>
              <a:gd name="connsiteY43" fmla="*/ 346881 h 424218"/>
              <a:gd name="connsiteX44" fmla="*/ 7731457 w 8407021"/>
              <a:gd name="connsiteY44" fmla="*/ 415120 h 424218"/>
              <a:gd name="connsiteX45" fmla="*/ 7786048 w 8407021"/>
              <a:gd name="connsiteY45" fmla="*/ 401472 h 424218"/>
              <a:gd name="connsiteX46" fmla="*/ 7881582 w 8407021"/>
              <a:gd name="connsiteY46" fmla="*/ 299114 h 424218"/>
              <a:gd name="connsiteX47" fmla="*/ 7983941 w 8407021"/>
              <a:gd name="connsiteY47" fmla="*/ 251347 h 424218"/>
              <a:gd name="connsiteX48" fmla="*/ 7997588 w 8407021"/>
              <a:gd name="connsiteY48" fmla="*/ 244523 h 424218"/>
              <a:gd name="connsiteX49" fmla="*/ 8059003 w 8407021"/>
              <a:gd name="connsiteY49" fmla="*/ 258171 h 424218"/>
              <a:gd name="connsiteX50" fmla="*/ 8120418 w 8407021"/>
              <a:gd name="connsiteY50" fmla="*/ 360529 h 424218"/>
              <a:gd name="connsiteX51" fmla="*/ 8195481 w 8407021"/>
              <a:gd name="connsiteY51" fmla="*/ 394648 h 424218"/>
              <a:gd name="connsiteX52" fmla="*/ 8243248 w 8407021"/>
              <a:gd name="connsiteY52" fmla="*/ 374177 h 424218"/>
              <a:gd name="connsiteX53" fmla="*/ 8304663 w 8407021"/>
              <a:gd name="connsiteY53" fmla="*/ 326410 h 424218"/>
              <a:gd name="connsiteX54" fmla="*/ 8407021 w 8407021"/>
              <a:gd name="connsiteY54" fmla="*/ 258171 h 424218"/>
              <a:gd name="connsiteX55" fmla="*/ 8407021 w 8407021"/>
              <a:gd name="connsiteY55" fmla="*/ 258171 h 424218"/>
              <a:gd name="connsiteX56" fmla="*/ 8407021 w 8407021"/>
              <a:gd name="connsiteY56" fmla="*/ 258171 h 424218"/>
              <a:gd name="connsiteX57" fmla="*/ 8393373 w 8407021"/>
              <a:gd name="connsiteY57" fmla="*/ 237699 h 424218"/>
              <a:gd name="connsiteX0" fmla="*/ 0 w 8682251"/>
              <a:gd name="connsiteY0" fmla="*/ 60278 h 424218"/>
              <a:gd name="connsiteX1" fmla="*/ 61415 w 8682251"/>
              <a:gd name="connsiteY1" fmla="*/ 53454 h 424218"/>
              <a:gd name="connsiteX2" fmla="*/ 204717 w 8682251"/>
              <a:gd name="connsiteY2" fmla="*/ 60278 h 424218"/>
              <a:gd name="connsiteX3" fmla="*/ 327547 w 8682251"/>
              <a:gd name="connsiteY3" fmla="*/ 60278 h 424218"/>
              <a:gd name="connsiteX4" fmla="*/ 464024 w 8682251"/>
              <a:gd name="connsiteY4" fmla="*/ 46630 h 424218"/>
              <a:gd name="connsiteX5" fmla="*/ 655093 w 8682251"/>
              <a:gd name="connsiteY5" fmla="*/ 12511 h 424218"/>
              <a:gd name="connsiteX6" fmla="*/ 941696 w 8682251"/>
              <a:gd name="connsiteY6" fmla="*/ 121693 h 424218"/>
              <a:gd name="connsiteX7" fmla="*/ 1064526 w 8682251"/>
              <a:gd name="connsiteY7" fmla="*/ 210404 h 424218"/>
              <a:gd name="connsiteX8" fmla="*/ 1166884 w 8682251"/>
              <a:gd name="connsiteY8" fmla="*/ 224051 h 424218"/>
              <a:gd name="connsiteX9" fmla="*/ 1296538 w 8682251"/>
              <a:gd name="connsiteY9" fmla="*/ 135341 h 424218"/>
              <a:gd name="connsiteX10" fmla="*/ 1508078 w 8682251"/>
              <a:gd name="connsiteY10" fmla="*/ 67102 h 424218"/>
              <a:gd name="connsiteX11" fmla="*/ 1767385 w 8682251"/>
              <a:gd name="connsiteY11" fmla="*/ 60278 h 424218"/>
              <a:gd name="connsiteX12" fmla="*/ 2094932 w 8682251"/>
              <a:gd name="connsiteY12" fmla="*/ 230875 h 424218"/>
              <a:gd name="connsiteX13" fmla="*/ 2210938 w 8682251"/>
              <a:gd name="connsiteY13" fmla="*/ 299114 h 424218"/>
              <a:gd name="connsiteX14" fmla="*/ 2415654 w 8682251"/>
              <a:gd name="connsiteY14" fmla="*/ 203580 h 424218"/>
              <a:gd name="connsiteX15" fmla="*/ 2545308 w 8682251"/>
              <a:gd name="connsiteY15" fmla="*/ 183108 h 424218"/>
              <a:gd name="connsiteX16" fmla="*/ 2702257 w 8682251"/>
              <a:gd name="connsiteY16" fmla="*/ 237699 h 424218"/>
              <a:gd name="connsiteX17" fmla="*/ 2845558 w 8682251"/>
              <a:gd name="connsiteY17" fmla="*/ 237699 h 424218"/>
              <a:gd name="connsiteX18" fmla="*/ 3022979 w 8682251"/>
              <a:gd name="connsiteY18" fmla="*/ 155813 h 424218"/>
              <a:gd name="connsiteX19" fmla="*/ 3145809 w 8682251"/>
              <a:gd name="connsiteY19" fmla="*/ 142165 h 424218"/>
              <a:gd name="connsiteX20" fmla="*/ 3261815 w 8682251"/>
              <a:gd name="connsiteY20" fmla="*/ 148989 h 424218"/>
              <a:gd name="connsiteX21" fmla="*/ 3398293 w 8682251"/>
              <a:gd name="connsiteY21" fmla="*/ 155813 h 424218"/>
              <a:gd name="connsiteX22" fmla="*/ 3616657 w 8682251"/>
              <a:gd name="connsiteY22" fmla="*/ 155813 h 424218"/>
              <a:gd name="connsiteX23" fmla="*/ 3862317 w 8682251"/>
              <a:gd name="connsiteY23" fmla="*/ 169460 h 424218"/>
              <a:gd name="connsiteX24" fmla="*/ 4046561 w 8682251"/>
              <a:gd name="connsiteY24" fmla="*/ 155813 h 424218"/>
              <a:gd name="connsiteX25" fmla="*/ 4162567 w 8682251"/>
              <a:gd name="connsiteY25" fmla="*/ 176284 h 424218"/>
              <a:gd name="connsiteX26" fmla="*/ 4531057 w 8682251"/>
              <a:gd name="connsiteY26" fmla="*/ 169460 h 424218"/>
              <a:gd name="connsiteX27" fmla="*/ 4728950 w 8682251"/>
              <a:gd name="connsiteY27" fmla="*/ 237699 h 424218"/>
              <a:gd name="connsiteX28" fmla="*/ 4885899 w 8682251"/>
              <a:gd name="connsiteY28" fmla="*/ 224051 h 424218"/>
              <a:gd name="connsiteX29" fmla="*/ 5029200 w 8682251"/>
              <a:gd name="connsiteY29" fmla="*/ 189932 h 424218"/>
              <a:gd name="connsiteX30" fmla="*/ 5192973 w 8682251"/>
              <a:gd name="connsiteY30" fmla="*/ 169460 h 424218"/>
              <a:gd name="connsiteX31" fmla="*/ 5459105 w 8682251"/>
              <a:gd name="connsiteY31" fmla="*/ 189932 h 424218"/>
              <a:gd name="connsiteX32" fmla="*/ 5636526 w 8682251"/>
              <a:gd name="connsiteY32" fmla="*/ 196756 h 424218"/>
              <a:gd name="connsiteX33" fmla="*/ 5704764 w 8682251"/>
              <a:gd name="connsiteY33" fmla="*/ 237699 h 424218"/>
              <a:gd name="connsiteX34" fmla="*/ 6100550 w 8682251"/>
              <a:gd name="connsiteY34" fmla="*/ 169460 h 424218"/>
              <a:gd name="connsiteX35" fmla="*/ 6257499 w 8682251"/>
              <a:gd name="connsiteY35" fmla="*/ 176284 h 424218"/>
              <a:gd name="connsiteX36" fmla="*/ 6455391 w 8682251"/>
              <a:gd name="connsiteY36" fmla="*/ 203580 h 424218"/>
              <a:gd name="connsiteX37" fmla="*/ 6858000 w 8682251"/>
              <a:gd name="connsiteY37" fmla="*/ 230875 h 424218"/>
              <a:gd name="connsiteX38" fmla="*/ 7049069 w 8682251"/>
              <a:gd name="connsiteY38" fmla="*/ 210404 h 424218"/>
              <a:gd name="connsiteX39" fmla="*/ 7171899 w 8682251"/>
              <a:gd name="connsiteY39" fmla="*/ 264995 h 424218"/>
              <a:gd name="connsiteX40" fmla="*/ 7253785 w 8682251"/>
              <a:gd name="connsiteY40" fmla="*/ 285466 h 424218"/>
              <a:gd name="connsiteX41" fmla="*/ 7513093 w 8682251"/>
              <a:gd name="connsiteY41" fmla="*/ 224051 h 424218"/>
              <a:gd name="connsiteX42" fmla="*/ 7656394 w 8682251"/>
              <a:gd name="connsiteY42" fmla="*/ 299114 h 424218"/>
              <a:gd name="connsiteX43" fmla="*/ 7697338 w 8682251"/>
              <a:gd name="connsiteY43" fmla="*/ 346881 h 424218"/>
              <a:gd name="connsiteX44" fmla="*/ 7731457 w 8682251"/>
              <a:gd name="connsiteY44" fmla="*/ 415120 h 424218"/>
              <a:gd name="connsiteX45" fmla="*/ 7786048 w 8682251"/>
              <a:gd name="connsiteY45" fmla="*/ 401472 h 424218"/>
              <a:gd name="connsiteX46" fmla="*/ 7881582 w 8682251"/>
              <a:gd name="connsiteY46" fmla="*/ 299114 h 424218"/>
              <a:gd name="connsiteX47" fmla="*/ 7983941 w 8682251"/>
              <a:gd name="connsiteY47" fmla="*/ 251347 h 424218"/>
              <a:gd name="connsiteX48" fmla="*/ 7997588 w 8682251"/>
              <a:gd name="connsiteY48" fmla="*/ 244523 h 424218"/>
              <a:gd name="connsiteX49" fmla="*/ 8059003 w 8682251"/>
              <a:gd name="connsiteY49" fmla="*/ 258171 h 424218"/>
              <a:gd name="connsiteX50" fmla="*/ 8120418 w 8682251"/>
              <a:gd name="connsiteY50" fmla="*/ 360529 h 424218"/>
              <a:gd name="connsiteX51" fmla="*/ 8195481 w 8682251"/>
              <a:gd name="connsiteY51" fmla="*/ 394648 h 424218"/>
              <a:gd name="connsiteX52" fmla="*/ 8243248 w 8682251"/>
              <a:gd name="connsiteY52" fmla="*/ 374177 h 424218"/>
              <a:gd name="connsiteX53" fmla="*/ 8304663 w 8682251"/>
              <a:gd name="connsiteY53" fmla="*/ 326410 h 424218"/>
              <a:gd name="connsiteX54" fmla="*/ 8407021 w 8682251"/>
              <a:gd name="connsiteY54" fmla="*/ 258171 h 424218"/>
              <a:gd name="connsiteX55" fmla="*/ 8407021 w 8682251"/>
              <a:gd name="connsiteY55" fmla="*/ 258171 h 424218"/>
              <a:gd name="connsiteX56" fmla="*/ 8407021 w 8682251"/>
              <a:gd name="connsiteY56" fmla="*/ 258171 h 424218"/>
              <a:gd name="connsiteX57" fmla="*/ 8682251 w 8682251"/>
              <a:gd name="connsiteY57" fmla="*/ 226326 h 424218"/>
              <a:gd name="connsiteX0" fmla="*/ 0 w 8407021"/>
              <a:gd name="connsiteY0" fmla="*/ 60278 h 424218"/>
              <a:gd name="connsiteX1" fmla="*/ 61415 w 8407021"/>
              <a:gd name="connsiteY1" fmla="*/ 53454 h 424218"/>
              <a:gd name="connsiteX2" fmla="*/ 204717 w 8407021"/>
              <a:gd name="connsiteY2" fmla="*/ 60278 h 424218"/>
              <a:gd name="connsiteX3" fmla="*/ 327547 w 8407021"/>
              <a:gd name="connsiteY3" fmla="*/ 60278 h 424218"/>
              <a:gd name="connsiteX4" fmla="*/ 464024 w 8407021"/>
              <a:gd name="connsiteY4" fmla="*/ 46630 h 424218"/>
              <a:gd name="connsiteX5" fmla="*/ 655093 w 8407021"/>
              <a:gd name="connsiteY5" fmla="*/ 12511 h 424218"/>
              <a:gd name="connsiteX6" fmla="*/ 941696 w 8407021"/>
              <a:gd name="connsiteY6" fmla="*/ 121693 h 424218"/>
              <a:gd name="connsiteX7" fmla="*/ 1064526 w 8407021"/>
              <a:gd name="connsiteY7" fmla="*/ 210404 h 424218"/>
              <a:gd name="connsiteX8" fmla="*/ 1166884 w 8407021"/>
              <a:gd name="connsiteY8" fmla="*/ 224051 h 424218"/>
              <a:gd name="connsiteX9" fmla="*/ 1296538 w 8407021"/>
              <a:gd name="connsiteY9" fmla="*/ 135341 h 424218"/>
              <a:gd name="connsiteX10" fmla="*/ 1508078 w 8407021"/>
              <a:gd name="connsiteY10" fmla="*/ 67102 h 424218"/>
              <a:gd name="connsiteX11" fmla="*/ 1767385 w 8407021"/>
              <a:gd name="connsiteY11" fmla="*/ 60278 h 424218"/>
              <a:gd name="connsiteX12" fmla="*/ 2094932 w 8407021"/>
              <a:gd name="connsiteY12" fmla="*/ 230875 h 424218"/>
              <a:gd name="connsiteX13" fmla="*/ 2210938 w 8407021"/>
              <a:gd name="connsiteY13" fmla="*/ 299114 h 424218"/>
              <a:gd name="connsiteX14" fmla="*/ 2415654 w 8407021"/>
              <a:gd name="connsiteY14" fmla="*/ 203580 h 424218"/>
              <a:gd name="connsiteX15" fmla="*/ 2545308 w 8407021"/>
              <a:gd name="connsiteY15" fmla="*/ 183108 h 424218"/>
              <a:gd name="connsiteX16" fmla="*/ 2702257 w 8407021"/>
              <a:gd name="connsiteY16" fmla="*/ 237699 h 424218"/>
              <a:gd name="connsiteX17" fmla="*/ 2845558 w 8407021"/>
              <a:gd name="connsiteY17" fmla="*/ 237699 h 424218"/>
              <a:gd name="connsiteX18" fmla="*/ 3022979 w 8407021"/>
              <a:gd name="connsiteY18" fmla="*/ 155813 h 424218"/>
              <a:gd name="connsiteX19" fmla="*/ 3145809 w 8407021"/>
              <a:gd name="connsiteY19" fmla="*/ 142165 h 424218"/>
              <a:gd name="connsiteX20" fmla="*/ 3261815 w 8407021"/>
              <a:gd name="connsiteY20" fmla="*/ 148989 h 424218"/>
              <a:gd name="connsiteX21" fmla="*/ 3398293 w 8407021"/>
              <a:gd name="connsiteY21" fmla="*/ 155813 h 424218"/>
              <a:gd name="connsiteX22" fmla="*/ 3616657 w 8407021"/>
              <a:gd name="connsiteY22" fmla="*/ 155813 h 424218"/>
              <a:gd name="connsiteX23" fmla="*/ 3862317 w 8407021"/>
              <a:gd name="connsiteY23" fmla="*/ 169460 h 424218"/>
              <a:gd name="connsiteX24" fmla="*/ 4046561 w 8407021"/>
              <a:gd name="connsiteY24" fmla="*/ 155813 h 424218"/>
              <a:gd name="connsiteX25" fmla="*/ 4162567 w 8407021"/>
              <a:gd name="connsiteY25" fmla="*/ 176284 h 424218"/>
              <a:gd name="connsiteX26" fmla="*/ 4531057 w 8407021"/>
              <a:gd name="connsiteY26" fmla="*/ 169460 h 424218"/>
              <a:gd name="connsiteX27" fmla="*/ 4728950 w 8407021"/>
              <a:gd name="connsiteY27" fmla="*/ 237699 h 424218"/>
              <a:gd name="connsiteX28" fmla="*/ 4885899 w 8407021"/>
              <a:gd name="connsiteY28" fmla="*/ 224051 h 424218"/>
              <a:gd name="connsiteX29" fmla="*/ 5029200 w 8407021"/>
              <a:gd name="connsiteY29" fmla="*/ 189932 h 424218"/>
              <a:gd name="connsiteX30" fmla="*/ 5192973 w 8407021"/>
              <a:gd name="connsiteY30" fmla="*/ 169460 h 424218"/>
              <a:gd name="connsiteX31" fmla="*/ 5459105 w 8407021"/>
              <a:gd name="connsiteY31" fmla="*/ 189932 h 424218"/>
              <a:gd name="connsiteX32" fmla="*/ 5636526 w 8407021"/>
              <a:gd name="connsiteY32" fmla="*/ 196756 h 424218"/>
              <a:gd name="connsiteX33" fmla="*/ 5704764 w 8407021"/>
              <a:gd name="connsiteY33" fmla="*/ 237699 h 424218"/>
              <a:gd name="connsiteX34" fmla="*/ 6100550 w 8407021"/>
              <a:gd name="connsiteY34" fmla="*/ 169460 h 424218"/>
              <a:gd name="connsiteX35" fmla="*/ 6257499 w 8407021"/>
              <a:gd name="connsiteY35" fmla="*/ 176284 h 424218"/>
              <a:gd name="connsiteX36" fmla="*/ 6455391 w 8407021"/>
              <a:gd name="connsiteY36" fmla="*/ 203580 h 424218"/>
              <a:gd name="connsiteX37" fmla="*/ 6858000 w 8407021"/>
              <a:gd name="connsiteY37" fmla="*/ 230875 h 424218"/>
              <a:gd name="connsiteX38" fmla="*/ 7049069 w 8407021"/>
              <a:gd name="connsiteY38" fmla="*/ 210404 h 424218"/>
              <a:gd name="connsiteX39" fmla="*/ 7171899 w 8407021"/>
              <a:gd name="connsiteY39" fmla="*/ 264995 h 424218"/>
              <a:gd name="connsiteX40" fmla="*/ 7253785 w 8407021"/>
              <a:gd name="connsiteY40" fmla="*/ 285466 h 424218"/>
              <a:gd name="connsiteX41" fmla="*/ 7513093 w 8407021"/>
              <a:gd name="connsiteY41" fmla="*/ 224051 h 424218"/>
              <a:gd name="connsiteX42" fmla="*/ 7656394 w 8407021"/>
              <a:gd name="connsiteY42" fmla="*/ 299114 h 424218"/>
              <a:gd name="connsiteX43" fmla="*/ 7697338 w 8407021"/>
              <a:gd name="connsiteY43" fmla="*/ 346881 h 424218"/>
              <a:gd name="connsiteX44" fmla="*/ 7731457 w 8407021"/>
              <a:gd name="connsiteY44" fmla="*/ 415120 h 424218"/>
              <a:gd name="connsiteX45" fmla="*/ 7786048 w 8407021"/>
              <a:gd name="connsiteY45" fmla="*/ 401472 h 424218"/>
              <a:gd name="connsiteX46" fmla="*/ 7881582 w 8407021"/>
              <a:gd name="connsiteY46" fmla="*/ 299114 h 424218"/>
              <a:gd name="connsiteX47" fmla="*/ 7983941 w 8407021"/>
              <a:gd name="connsiteY47" fmla="*/ 251347 h 424218"/>
              <a:gd name="connsiteX48" fmla="*/ 7997588 w 8407021"/>
              <a:gd name="connsiteY48" fmla="*/ 244523 h 424218"/>
              <a:gd name="connsiteX49" fmla="*/ 8059003 w 8407021"/>
              <a:gd name="connsiteY49" fmla="*/ 258171 h 424218"/>
              <a:gd name="connsiteX50" fmla="*/ 8120418 w 8407021"/>
              <a:gd name="connsiteY50" fmla="*/ 360529 h 424218"/>
              <a:gd name="connsiteX51" fmla="*/ 8195481 w 8407021"/>
              <a:gd name="connsiteY51" fmla="*/ 394648 h 424218"/>
              <a:gd name="connsiteX52" fmla="*/ 8243248 w 8407021"/>
              <a:gd name="connsiteY52" fmla="*/ 374177 h 424218"/>
              <a:gd name="connsiteX53" fmla="*/ 8304663 w 8407021"/>
              <a:gd name="connsiteY53" fmla="*/ 326410 h 424218"/>
              <a:gd name="connsiteX54" fmla="*/ 8407021 w 8407021"/>
              <a:gd name="connsiteY54" fmla="*/ 258171 h 424218"/>
              <a:gd name="connsiteX55" fmla="*/ 8407021 w 8407021"/>
              <a:gd name="connsiteY55" fmla="*/ 258171 h 424218"/>
              <a:gd name="connsiteX56" fmla="*/ 8407021 w 8407021"/>
              <a:gd name="connsiteY56" fmla="*/ 258171 h 424218"/>
              <a:gd name="connsiteX0" fmla="*/ 0 w 8453651"/>
              <a:gd name="connsiteY0" fmla="*/ 60278 h 424218"/>
              <a:gd name="connsiteX1" fmla="*/ 61415 w 8453651"/>
              <a:gd name="connsiteY1" fmla="*/ 53454 h 424218"/>
              <a:gd name="connsiteX2" fmla="*/ 204717 w 8453651"/>
              <a:gd name="connsiteY2" fmla="*/ 60278 h 424218"/>
              <a:gd name="connsiteX3" fmla="*/ 327547 w 8453651"/>
              <a:gd name="connsiteY3" fmla="*/ 60278 h 424218"/>
              <a:gd name="connsiteX4" fmla="*/ 464024 w 8453651"/>
              <a:gd name="connsiteY4" fmla="*/ 46630 h 424218"/>
              <a:gd name="connsiteX5" fmla="*/ 655093 w 8453651"/>
              <a:gd name="connsiteY5" fmla="*/ 12511 h 424218"/>
              <a:gd name="connsiteX6" fmla="*/ 941696 w 8453651"/>
              <a:gd name="connsiteY6" fmla="*/ 121693 h 424218"/>
              <a:gd name="connsiteX7" fmla="*/ 1064526 w 8453651"/>
              <a:gd name="connsiteY7" fmla="*/ 210404 h 424218"/>
              <a:gd name="connsiteX8" fmla="*/ 1166884 w 8453651"/>
              <a:gd name="connsiteY8" fmla="*/ 224051 h 424218"/>
              <a:gd name="connsiteX9" fmla="*/ 1296538 w 8453651"/>
              <a:gd name="connsiteY9" fmla="*/ 135341 h 424218"/>
              <a:gd name="connsiteX10" fmla="*/ 1508078 w 8453651"/>
              <a:gd name="connsiteY10" fmla="*/ 67102 h 424218"/>
              <a:gd name="connsiteX11" fmla="*/ 1767385 w 8453651"/>
              <a:gd name="connsiteY11" fmla="*/ 60278 h 424218"/>
              <a:gd name="connsiteX12" fmla="*/ 2094932 w 8453651"/>
              <a:gd name="connsiteY12" fmla="*/ 230875 h 424218"/>
              <a:gd name="connsiteX13" fmla="*/ 2210938 w 8453651"/>
              <a:gd name="connsiteY13" fmla="*/ 299114 h 424218"/>
              <a:gd name="connsiteX14" fmla="*/ 2415654 w 8453651"/>
              <a:gd name="connsiteY14" fmla="*/ 203580 h 424218"/>
              <a:gd name="connsiteX15" fmla="*/ 2545308 w 8453651"/>
              <a:gd name="connsiteY15" fmla="*/ 183108 h 424218"/>
              <a:gd name="connsiteX16" fmla="*/ 2702257 w 8453651"/>
              <a:gd name="connsiteY16" fmla="*/ 237699 h 424218"/>
              <a:gd name="connsiteX17" fmla="*/ 2845558 w 8453651"/>
              <a:gd name="connsiteY17" fmla="*/ 237699 h 424218"/>
              <a:gd name="connsiteX18" fmla="*/ 3022979 w 8453651"/>
              <a:gd name="connsiteY18" fmla="*/ 155813 h 424218"/>
              <a:gd name="connsiteX19" fmla="*/ 3145809 w 8453651"/>
              <a:gd name="connsiteY19" fmla="*/ 142165 h 424218"/>
              <a:gd name="connsiteX20" fmla="*/ 3261815 w 8453651"/>
              <a:gd name="connsiteY20" fmla="*/ 148989 h 424218"/>
              <a:gd name="connsiteX21" fmla="*/ 3398293 w 8453651"/>
              <a:gd name="connsiteY21" fmla="*/ 155813 h 424218"/>
              <a:gd name="connsiteX22" fmla="*/ 3616657 w 8453651"/>
              <a:gd name="connsiteY22" fmla="*/ 155813 h 424218"/>
              <a:gd name="connsiteX23" fmla="*/ 3862317 w 8453651"/>
              <a:gd name="connsiteY23" fmla="*/ 169460 h 424218"/>
              <a:gd name="connsiteX24" fmla="*/ 4046561 w 8453651"/>
              <a:gd name="connsiteY24" fmla="*/ 155813 h 424218"/>
              <a:gd name="connsiteX25" fmla="*/ 4162567 w 8453651"/>
              <a:gd name="connsiteY25" fmla="*/ 176284 h 424218"/>
              <a:gd name="connsiteX26" fmla="*/ 4531057 w 8453651"/>
              <a:gd name="connsiteY26" fmla="*/ 169460 h 424218"/>
              <a:gd name="connsiteX27" fmla="*/ 4728950 w 8453651"/>
              <a:gd name="connsiteY27" fmla="*/ 237699 h 424218"/>
              <a:gd name="connsiteX28" fmla="*/ 4885899 w 8453651"/>
              <a:gd name="connsiteY28" fmla="*/ 224051 h 424218"/>
              <a:gd name="connsiteX29" fmla="*/ 5029200 w 8453651"/>
              <a:gd name="connsiteY29" fmla="*/ 189932 h 424218"/>
              <a:gd name="connsiteX30" fmla="*/ 5192973 w 8453651"/>
              <a:gd name="connsiteY30" fmla="*/ 169460 h 424218"/>
              <a:gd name="connsiteX31" fmla="*/ 5459105 w 8453651"/>
              <a:gd name="connsiteY31" fmla="*/ 189932 h 424218"/>
              <a:gd name="connsiteX32" fmla="*/ 5636526 w 8453651"/>
              <a:gd name="connsiteY32" fmla="*/ 196756 h 424218"/>
              <a:gd name="connsiteX33" fmla="*/ 5704764 w 8453651"/>
              <a:gd name="connsiteY33" fmla="*/ 237699 h 424218"/>
              <a:gd name="connsiteX34" fmla="*/ 6100550 w 8453651"/>
              <a:gd name="connsiteY34" fmla="*/ 169460 h 424218"/>
              <a:gd name="connsiteX35" fmla="*/ 6257499 w 8453651"/>
              <a:gd name="connsiteY35" fmla="*/ 176284 h 424218"/>
              <a:gd name="connsiteX36" fmla="*/ 6455391 w 8453651"/>
              <a:gd name="connsiteY36" fmla="*/ 203580 h 424218"/>
              <a:gd name="connsiteX37" fmla="*/ 6858000 w 8453651"/>
              <a:gd name="connsiteY37" fmla="*/ 230875 h 424218"/>
              <a:gd name="connsiteX38" fmla="*/ 7049069 w 8453651"/>
              <a:gd name="connsiteY38" fmla="*/ 210404 h 424218"/>
              <a:gd name="connsiteX39" fmla="*/ 7171899 w 8453651"/>
              <a:gd name="connsiteY39" fmla="*/ 264995 h 424218"/>
              <a:gd name="connsiteX40" fmla="*/ 7253785 w 8453651"/>
              <a:gd name="connsiteY40" fmla="*/ 285466 h 424218"/>
              <a:gd name="connsiteX41" fmla="*/ 7513093 w 8453651"/>
              <a:gd name="connsiteY41" fmla="*/ 224051 h 424218"/>
              <a:gd name="connsiteX42" fmla="*/ 7656394 w 8453651"/>
              <a:gd name="connsiteY42" fmla="*/ 299114 h 424218"/>
              <a:gd name="connsiteX43" fmla="*/ 7697338 w 8453651"/>
              <a:gd name="connsiteY43" fmla="*/ 346881 h 424218"/>
              <a:gd name="connsiteX44" fmla="*/ 7731457 w 8453651"/>
              <a:gd name="connsiteY44" fmla="*/ 415120 h 424218"/>
              <a:gd name="connsiteX45" fmla="*/ 7786048 w 8453651"/>
              <a:gd name="connsiteY45" fmla="*/ 401472 h 424218"/>
              <a:gd name="connsiteX46" fmla="*/ 7881582 w 8453651"/>
              <a:gd name="connsiteY46" fmla="*/ 299114 h 424218"/>
              <a:gd name="connsiteX47" fmla="*/ 7983941 w 8453651"/>
              <a:gd name="connsiteY47" fmla="*/ 251347 h 424218"/>
              <a:gd name="connsiteX48" fmla="*/ 7997588 w 8453651"/>
              <a:gd name="connsiteY48" fmla="*/ 244523 h 424218"/>
              <a:gd name="connsiteX49" fmla="*/ 8059003 w 8453651"/>
              <a:gd name="connsiteY49" fmla="*/ 258171 h 424218"/>
              <a:gd name="connsiteX50" fmla="*/ 8120418 w 8453651"/>
              <a:gd name="connsiteY50" fmla="*/ 360529 h 424218"/>
              <a:gd name="connsiteX51" fmla="*/ 8195481 w 8453651"/>
              <a:gd name="connsiteY51" fmla="*/ 394648 h 424218"/>
              <a:gd name="connsiteX52" fmla="*/ 8243248 w 8453651"/>
              <a:gd name="connsiteY52" fmla="*/ 374177 h 424218"/>
              <a:gd name="connsiteX53" fmla="*/ 8304663 w 8453651"/>
              <a:gd name="connsiteY53" fmla="*/ 326410 h 424218"/>
              <a:gd name="connsiteX54" fmla="*/ 8407021 w 8453651"/>
              <a:gd name="connsiteY54" fmla="*/ 258171 h 424218"/>
              <a:gd name="connsiteX55" fmla="*/ 8407021 w 8453651"/>
              <a:gd name="connsiteY55" fmla="*/ 258171 h 424218"/>
              <a:gd name="connsiteX56" fmla="*/ 8453651 w 8453651"/>
              <a:gd name="connsiteY56" fmla="*/ 302526 h 424218"/>
              <a:gd name="connsiteX0" fmla="*/ 0 w 8682251"/>
              <a:gd name="connsiteY0" fmla="*/ 60278 h 424218"/>
              <a:gd name="connsiteX1" fmla="*/ 61415 w 8682251"/>
              <a:gd name="connsiteY1" fmla="*/ 53454 h 424218"/>
              <a:gd name="connsiteX2" fmla="*/ 204717 w 8682251"/>
              <a:gd name="connsiteY2" fmla="*/ 60278 h 424218"/>
              <a:gd name="connsiteX3" fmla="*/ 327547 w 8682251"/>
              <a:gd name="connsiteY3" fmla="*/ 60278 h 424218"/>
              <a:gd name="connsiteX4" fmla="*/ 464024 w 8682251"/>
              <a:gd name="connsiteY4" fmla="*/ 46630 h 424218"/>
              <a:gd name="connsiteX5" fmla="*/ 655093 w 8682251"/>
              <a:gd name="connsiteY5" fmla="*/ 12511 h 424218"/>
              <a:gd name="connsiteX6" fmla="*/ 941696 w 8682251"/>
              <a:gd name="connsiteY6" fmla="*/ 121693 h 424218"/>
              <a:gd name="connsiteX7" fmla="*/ 1064526 w 8682251"/>
              <a:gd name="connsiteY7" fmla="*/ 210404 h 424218"/>
              <a:gd name="connsiteX8" fmla="*/ 1166884 w 8682251"/>
              <a:gd name="connsiteY8" fmla="*/ 224051 h 424218"/>
              <a:gd name="connsiteX9" fmla="*/ 1296538 w 8682251"/>
              <a:gd name="connsiteY9" fmla="*/ 135341 h 424218"/>
              <a:gd name="connsiteX10" fmla="*/ 1508078 w 8682251"/>
              <a:gd name="connsiteY10" fmla="*/ 67102 h 424218"/>
              <a:gd name="connsiteX11" fmla="*/ 1767385 w 8682251"/>
              <a:gd name="connsiteY11" fmla="*/ 60278 h 424218"/>
              <a:gd name="connsiteX12" fmla="*/ 2094932 w 8682251"/>
              <a:gd name="connsiteY12" fmla="*/ 230875 h 424218"/>
              <a:gd name="connsiteX13" fmla="*/ 2210938 w 8682251"/>
              <a:gd name="connsiteY13" fmla="*/ 299114 h 424218"/>
              <a:gd name="connsiteX14" fmla="*/ 2415654 w 8682251"/>
              <a:gd name="connsiteY14" fmla="*/ 203580 h 424218"/>
              <a:gd name="connsiteX15" fmla="*/ 2545308 w 8682251"/>
              <a:gd name="connsiteY15" fmla="*/ 183108 h 424218"/>
              <a:gd name="connsiteX16" fmla="*/ 2702257 w 8682251"/>
              <a:gd name="connsiteY16" fmla="*/ 237699 h 424218"/>
              <a:gd name="connsiteX17" fmla="*/ 2845558 w 8682251"/>
              <a:gd name="connsiteY17" fmla="*/ 237699 h 424218"/>
              <a:gd name="connsiteX18" fmla="*/ 3022979 w 8682251"/>
              <a:gd name="connsiteY18" fmla="*/ 155813 h 424218"/>
              <a:gd name="connsiteX19" fmla="*/ 3145809 w 8682251"/>
              <a:gd name="connsiteY19" fmla="*/ 142165 h 424218"/>
              <a:gd name="connsiteX20" fmla="*/ 3261815 w 8682251"/>
              <a:gd name="connsiteY20" fmla="*/ 148989 h 424218"/>
              <a:gd name="connsiteX21" fmla="*/ 3398293 w 8682251"/>
              <a:gd name="connsiteY21" fmla="*/ 155813 h 424218"/>
              <a:gd name="connsiteX22" fmla="*/ 3616657 w 8682251"/>
              <a:gd name="connsiteY22" fmla="*/ 155813 h 424218"/>
              <a:gd name="connsiteX23" fmla="*/ 3862317 w 8682251"/>
              <a:gd name="connsiteY23" fmla="*/ 169460 h 424218"/>
              <a:gd name="connsiteX24" fmla="*/ 4046561 w 8682251"/>
              <a:gd name="connsiteY24" fmla="*/ 155813 h 424218"/>
              <a:gd name="connsiteX25" fmla="*/ 4162567 w 8682251"/>
              <a:gd name="connsiteY25" fmla="*/ 176284 h 424218"/>
              <a:gd name="connsiteX26" fmla="*/ 4531057 w 8682251"/>
              <a:gd name="connsiteY26" fmla="*/ 169460 h 424218"/>
              <a:gd name="connsiteX27" fmla="*/ 4728950 w 8682251"/>
              <a:gd name="connsiteY27" fmla="*/ 237699 h 424218"/>
              <a:gd name="connsiteX28" fmla="*/ 4885899 w 8682251"/>
              <a:gd name="connsiteY28" fmla="*/ 224051 h 424218"/>
              <a:gd name="connsiteX29" fmla="*/ 5029200 w 8682251"/>
              <a:gd name="connsiteY29" fmla="*/ 189932 h 424218"/>
              <a:gd name="connsiteX30" fmla="*/ 5192973 w 8682251"/>
              <a:gd name="connsiteY30" fmla="*/ 169460 h 424218"/>
              <a:gd name="connsiteX31" fmla="*/ 5459105 w 8682251"/>
              <a:gd name="connsiteY31" fmla="*/ 189932 h 424218"/>
              <a:gd name="connsiteX32" fmla="*/ 5636526 w 8682251"/>
              <a:gd name="connsiteY32" fmla="*/ 196756 h 424218"/>
              <a:gd name="connsiteX33" fmla="*/ 5704764 w 8682251"/>
              <a:gd name="connsiteY33" fmla="*/ 237699 h 424218"/>
              <a:gd name="connsiteX34" fmla="*/ 6100550 w 8682251"/>
              <a:gd name="connsiteY34" fmla="*/ 169460 h 424218"/>
              <a:gd name="connsiteX35" fmla="*/ 6257499 w 8682251"/>
              <a:gd name="connsiteY35" fmla="*/ 176284 h 424218"/>
              <a:gd name="connsiteX36" fmla="*/ 6455391 w 8682251"/>
              <a:gd name="connsiteY36" fmla="*/ 203580 h 424218"/>
              <a:gd name="connsiteX37" fmla="*/ 6858000 w 8682251"/>
              <a:gd name="connsiteY37" fmla="*/ 230875 h 424218"/>
              <a:gd name="connsiteX38" fmla="*/ 7049069 w 8682251"/>
              <a:gd name="connsiteY38" fmla="*/ 210404 h 424218"/>
              <a:gd name="connsiteX39" fmla="*/ 7171899 w 8682251"/>
              <a:gd name="connsiteY39" fmla="*/ 264995 h 424218"/>
              <a:gd name="connsiteX40" fmla="*/ 7253785 w 8682251"/>
              <a:gd name="connsiteY40" fmla="*/ 285466 h 424218"/>
              <a:gd name="connsiteX41" fmla="*/ 7513093 w 8682251"/>
              <a:gd name="connsiteY41" fmla="*/ 224051 h 424218"/>
              <a:gd name="connsiteX42" fmla="*/ 7656394 w 8682251"/>
              <a:gd name="connsiteY42" fmla="*/ 299114 h 424218"/>
              <a:gd name="connsiteX43" fmla="*/ 7697338 w 8682251"/>
              <a:gd name="connsiteY43" fmla="*/ 346881 h 424218"/>
              <a:gd name="connsiteX44" fmla="*/ 7731457 w 8682251"/>
              <a:gd name="connsiteY44" fmla="*/ 415120 h 424218"/>
              <a:gd name="connsiteX45" fmla="*/ 7786048 w 8682251"/>
              <a:gd name="connsiteY45" fmla="*/ 401472 h 424218"/>
              <a:gd name="connsiteX46" fmla="*/ 7881582 w 8682251"/>
              <a:gd name="connsiteY46" fmla="*/ 299114 h 424218"/>
              <a:gd name="connsiteX47" fmla="*/ 7983941 w 8682251"/>
              <a:gd name="connsiteY47" fmla="*/ 251347 h 424218"/>
              <a:gd name="connsiteX48" fmla="*/ 7997588 w 8682251"/>
              <a:gd name="connsiteY48" fmla="*/ 244523 h 424218"/>
              <a:gd name="connsiteX49" fmla="*/ 8059003 w 8682251"/>
              <a:gd name="connsiteY49" fmla="*/ 258171 h 424218"/>
              <a:gd name="connsiteX50" fmla="*/ 8120418 w 8682251"/>
              <a:gd name="connsiteY50" fmla="*/ 360529 h 424218"/>
              <a:gd name="connsiteX51" fmla="*/ 8195481 w 8682251"/>
              <a:gd name="connsiteY51" fmla="*/ 394648 h 424218"/>
              <a:gd name="connsiteX52" fmla="*/ 8243248 w 8682251"/>
              <a:gd name="connsiteY52" fmla="*/ 374177 h 424218"/>
              <a:gd name="connsiteX53" fmla="*/ 8304663 w 8682251"/>
              <a:gd name="connsiteY53" fmla="*/ 326410 h 424218"/>
              <a:gd name="connsiteX54" fmla="*/ 8407021 w 8682251"/>
              <a:gd name="connsiteY54" fmla="*/ 258171 h 424218"/>
              <a:gd name="connsiteX55" fmla="*/ 8407021 w 8682251"/>
              <a:gd name="connsiteY55" fmla="*/ 258171 h 424218"/>
              <a:gd name="connsiteX56" fmla="*/ 8682251 w 8682251"/>
              <a:gd name="connsiteY56" fmla="*/ 226326 h 424218"/>
              <a:gd name="connsiteX0" fmla="*/ 0 w 8722057"/>
              <a:gd name="connsiteY0" fmla="*/ 60278 h 424218"/>
              <a:gd name="connsiteX1" fmla="*/ 61415 w 8722057"/>
              <a:gd name="connsiteY1" fmla="*/ 53454 h 424218"/>
              <a:gd name="connsiteX2" fmla="*/ 204717 w 8722057"/>
              <a:gd name="connsiteY2" fmla="*/ 60278 h 424218"/>
              <a:gd name="connsiteX3" fmla="*/ 327547 w 8722057"/>
              <a:gd name="connsiteY3" fmla="*/ 60278 h 424218"/>
              <a:gd name="connsiteX4" fmla="*/ 464024 w 8722057"/>
              <a:gd name="connsiteY4" fmla="*/ 46630 h 424218"/>
              <a:gd name="connsiteX5" fmla="*/ 655093 w 8722057"/>
              <a:gd name="connsiteY5" fmla="*/ 12511 h 424218"/>
              <a:gd name="connsiteX6" fmla="*/ 941696 w 8722057"/>
              <a:gd name="connsiteY6" fmla="*/ 121693 h 424218"/>
              <a:gd name="connsiteX7" fmla="*/ 1064526 w 8722057"/>
              <a:gd name="connsiteY7" fmla="*/ 210404 h 424218"/>
              <a:gd name="connsiteX8" fmla="*/ 1166884 w 8722057"/>
              <a:gd name="connsiteY8" fmla="*/ 224051 h 424218"/>
              <a:gd name="connsiteX9" fmla="*/ 1296538 w 8722057"/>
              <a:gd name="connsiteY9" fmla="*/ 135341 h 424218"/>
              <a:gd name="connsiteX10" fmla="*/ 1508078 w 8722057"/>
              <a:gd name="connsiteY10" fmla="*/ 67102 h 424218"/>
              <a:gd name="connsiteX11" fmla="*/ 1767385 w 8722057"/>
              <a:gd name="connsiteY11" fmla="*/ 60278 h 424218"/>
              <a:gd name="connsiteX12" fmla="*/ 2094932 w 8722057"/>
              <a:gd name="connsiteY12" fmla="*/ 230875 h 424218"/>
              <a:gd name="connsiteX13" fmla="*/ 2210938 w 8722057"/>
              <a:gd name="connsiteY13" fmla="*/ 299114 h 424218"/>
              <a:gd name="connsiteX14" fmla="*/ 2415654 w 8722057"/>
              <a:gd name="connsiteY14" fmla="*/ 203580 h 424218"/>
              <a:gd name="connsiteX15" fmla="*/ 2545308 w 8722057"/>
              <a:gd name="connsiteY15" fmla="*/ 183108 h 424218"/>
              <a:gd name="connsiteX16" fmla="*/ 2702257 w 8722057"/>
              <a:gd name="connsiteY16" fmla="*/ 237699 h 424218"/>
              <a:gd name="connsiteX17" fmla="*/ 2845558 w 8722057"/>
              <a:gd name="connsiteY17" fmla="*/ 237699 h 424218"/>
              <a:gd name="connsiteX18" fmla="*/ 3022979 w 8722057"/>
              <a:gd name="connsiteY18" fmla="*/ 155813 h 424218"/>
              <a:gd name="connsiteX19" fmla="*/ 3145809 w 8722057"/>
              <a:gd name="connsiteY19" fmla="*/ 142165 h 424218"/>
              <a:gd name="connsiteX20" fmla="*/ 3261815 w 8722057"/>
              <a:gd name="connsiteY20" fmla="*/ 148989 h 424218"/>
              <a:gd name="connsiteX21" fmla="*/ 3398293 w 8722057"/>
              <a:gd name="connsiteY21" fmla="*/ 155813 h 424218"/>
              <a:gd name="connsiteX22" fmla="*/ 3616657 w 8722057"/>
              <a:gd name="connsiteY22" fmla="*/ 155813 h 424218"/>
              <a:gd name="connsiteX23" fmla="*/ 3862317 w 8722057"/>
              <a:gd name="connsiteY23" fmla="*/ 169460 h 424218"/>
              <a:gd name="connsiteX24" fmla="*/ 4046561 w 8722057"/>
              <a:gd name="connsiteY24" fmla="*/ 155813 h 424218"/>
              <a:gd name="connsiteX25" fmla="*/ 4162567 w 8722057"/>
              <a:gd name="connsiteY25" fmla="*/ 176284 h 424218"/>
              <a:gd name="connsiteX26" fmla="*/ 4531057 w 8722057"/>
              <a:gd name="connsiteY26" fmla="*/ 169460 h 424218"/>
              <a:gd name="connsiteX27" fmla="*/ 4728950 w 8722057"/>
              <a:gd name="connsiteY27" fmla="*/ 237699 h 424218"/>
              <a:gd name="connsiteX28" fmla="*/ 4885899 w 8722057"/>
              <a:gd name="connsiteY28" fmla="*/ 224051 h 424218"/>
              <a:gd name="connsiteX29" fmla="*/ 5029200 w 8722057"/>
              <a:gd name="connsiteY29" fmla="*/ 189932 h 424218"/>
              <a:gd name="connsiteX30" fmla="*/ 5192973 w 8722057"/>
              <a:gd name="connsiteY30" fmla="*/ 169460 h 424218"/>
              <a:gd name="connsiteX31" fmla="*/ 5459105 w 8722057"/>
              <a:gd name="connsiteY31" fmla="*/ 189932 h 424218"/>
              <a:gd name="connsiteX32" fmla="*/ 5636526 w 8722057"/>
              <a:gd name="connsiteY32" fmla="*/ 196756 h 424218"/>
              <a:gd name="connsiteX33" fmla="*/ 5704764 w 8722057"/>
              <a:gd name="connsiteY33" fmla="*/ 237699 h 424218"/>
              <a:gd name="connsiteX34" fmla="*/ 6100550 w 8722057"/>
              <a:gd name="connsiteY34" fmla="*/ 169460 h 424218"/>
              <a:gd name="connsiteX35" fmla="*/ 6257499 w 8722057"/>
              <a:gd name="connsiteY35" fmla="*/ 176284 h 424218"/>
              <a:gd name="connsiteX36" fmla="*/ 6455391 w 8722057"/>
              <a:gd name="connsiteY36" fmla="*/ 203580 h 424218"/>
              <a:gd name="connsiteX37" fmla="*/ 6858000 w 8722057"/>
              <a:gd name="connsiteY37" fmla="*/ 230875 h 424218"/>
              <a:gd name="connsiteX38" fmla="*/ 7049069 w 8722057"/>
              <a:gd name="connsiteY38" fmla="*/ 210404 h 424218"/>
              <a:gd name="connsiteX39" fmla="*/ 7171899 w 8722057"/>
              <a:gd name="connsiteY39" fmla="*/ 264995 h 424218"/>
              <a:gd name="connsiteX40" fmla="*/ 7253785 w 8722057"/>
              <a:gd name="connsiteY40" fmla="*/ 285466 h 424218"/>
              <a:gd name="connsiteX41" fmla="*/ 7513093 w 8722057"/>
              <a:gd name="connsiteY41" fmla="*/ 224051 h 424218"/>
              <a:gd name="connsiteX42" fmla="*/ 7656394 w 8722057"/>
              <a:gd name="connsiteY42" fmla="*/ 299114 h 424218"/>
              <a:gd name="connsiteX43" fmla="*/ 7697338 w 8722057"/>
              <a:gd name="connsiteY43" fmla="*/ 346881 h 424218"/>
              <a:gd name="connsiteX44" fmla="*/ 7731457 w 8722057"/>
              <a:gd name="connsiteY44" fmla="*/ 415120 h 424218"/>
              <a:gd name="connsiteX45" fmla="*/ 7786048 w 8722057"/>
              <a:gd name="connsiteY45" fmla="*/ 401472 h 424218"/>
              <a:gd name="connsiteX46" fmla="*/ 7881582 w 8722057"/>
              <a:gd name="connsiteY46" fmla="*/ 299114 h 424218"/>
              <a:gd name="connsiteX47" fmla="*/ 7983941 w 8722057"/>
              <a:gd name="connsiteY47" fmla="*/ 251347 h 424218"/>
              <a:gd name="connsiteX48" fmla="*/ 7997588 w 8722057"/>
              <a:gd name="connsiteY48" fmla="*/ 244523 h 424218"/>
              <a:gd name="connsiteX49" fmla="*/ 8059003 w 8722057"/>
              <a:gd name="connsiteY49" fmla="*/ 258171 h 424218"/>
              <a:gd name="connsiteX50" fmla="*/ 8120418 w 8722057"/>
              <a:gd name="connsiteY50" fmla="*/ 360529 h 424218"/>
              <a:gd name="connsiteX51" fmla="*/ 8195481 w 8722057"/>
              <a:gd name="connsiteY51" fmla="*/ 394648 h 424218"/>
              <a:gd name="connsiteX52" fmla="*/ 8243248 w 8722057"/>
              <a:gd name="connsiteY52" fmla="*/ 374177 h 424218"/>
              <a:gd name="connsiteX53" fmla="*/ 8304663 w 8722057"/>
              <a:gd name="connsiteY53" fmla="*/ 326410 h 424218"/>
              <a:gd name="connsiteX54" fmla="*/ 8407021 w 8722057"/>
              <a:gd name="connsiteY54" fmla="*/ 258171 h 424218"/>
              <a:gd name="connsiteX55" fmla="*/ 8407021 w 8722057"/>
              <a:gd name="connsiteY55" fmla="*/ 258171 h 424218"/>
              <a:gd name="connsiteX56" fmla="*/ 8682251 w 8722057"/>
              <a:gd name="connsiteY56" fmla="*/ 226326 h 424218"/>
              <a:gd name="connsiteX57" fmla="*/ 8645857 w 8722057"/>
              <a:gd name="connsiteY57" fmla="*/ 244523 h 4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722057" h="424218">
                <a:moveTo>
                  <a:pt x="0" y="60278"/>
                </a:moveTo>
                <a:cubicBezTo>
                  <a:pt x="13648" y="56866"/>
                  <a:pt x="27296" y="53454"/>
                  <a:pt x="61415" y="53454"/>
                </a:cubicBezTo>
                <a:cubicBezTo>
                  <a:pt x="95534" y="53454"/>
                  <a:pt x="160362" y="59141"/>
                  <a:pt x="204717" y="60278"/>
                </a:cubicBezTo>
                <a:cubicBezTo>
                  <a:pt x="249072" y="61415"/>
                  <a:pt x="284329" y="62553"/>
                  <a:pt x="327547" y="60278"/>
                </a:cubicBezTo>
                <a:cubicBezTo>
                  <a:pt x="370765" y="58003"/>
                  <a:pt x="409433" y="54591"/>
                  <a:pt x="464024" y="46630"/>
                </a:cubicBezTo>
                <a:cubicBezTo>
                  <a:pt x="518615" y="38669"/>
                  <a:pt x="575481" y="0"/>
                  <a:pt x="655093" y="12511"/>
                </a:cubicBezTo>
                <a:cubicBezTo>
                  <a:pt x="734705" y="25022"/>
                  <a:pt x="873457" y="88711"/>
                  <a:pt x="941696" y="121693"/>
                </a:cubicBezTo>
                <a:cubicBezTo>
                  <a:pt x="1009935" y="154675"/>
                  <a:pt x="1026995" y="193344"/>
                  <a:pt x="1064526" y="210404"/>
                </a:cubicBezTo>
                <a:cubicBezTo>
                  <a:pt x="1102057" y="227464"/>
                  <a:pt x="1128215" y="236562"/>
                  <a:pt x="1166884" y="224051"/>
                </a:cubicBezTo>
                <a:cubicBezTo>
                  <a:pt x="1205553" y="211541"/>
                  <a:pt x="1239672" y="161499"/>
                  <a:pt x="1296538" y="135341"/>
                </a:cubicBezTo>
                <a:cubicBezTo>
                  <a:pt x="1353404" y="109183"/>
                  <a:pt x="1429604" y="79612"/>
                  <a:pt x="1508078" y="67102"/>
                </a:cubicBezTo>
                <a:cubicBezTo>
                  <a:pt x="1586552" y="54592"/>
                  <a:pt x="1669576" y="32983"/>
                  <a:pt x="1767385" y="60278"/>
                </a:cubicBezTo>
                <a:cubicBezTo>
                  <a:pt x="1865194" y="87573"/>
                  <a:pt x="2021007" y="191069"/>
                  <a:pt x="2094932" y="230875"/>
                </a:cubicBezTo>
                <a:cubicBezTo>
                  <a:pt x="2168857" y="270681"/>
                  <a:pt x="2157484" y="303663"/>
                  <a:pt x="2210938" y="299114"/>
                </a:cubicBezTo>
                <a:cubicBezTo>
                  <a:pt x="2264392" y="294565"/>
                  <a:pt x="2359926" y="222914"/>
                  <a:pt x="2415654" y="203580"/>
                </a:cubicBezTo>
                <a:cubicBezTo>
                  <a:pt x="2471382" y="184246"/>
                  <a:pt x="2497541" y="177422"/>
                  <a:pt x="2545308" y="183108"/>
                </a:cubicBezTo>
                <a:cubicBezTo>
                  <a:pt x="2593075" y="188794"/>
                  <a:pt x="2652215" y="228601"/>
                  <a:pt x="2702257" y="237699"/>
                </a:cubicBezTo>
                <a:cubicBezTo>
                  <a:pt x="2752299" y="246798"/>
                  <a:pt x="2792104" y="251347"/>
                  <a:pt x="2845558" y="237699"/>
                </a:cubicBezTo>
                <a:cubicBezTo>
                  <a:pt x="2899012" y="224051"/>
                  <a:pt x="2972937" y="171735"/>
                  <a:pt x="3022979" y="155813"/>
                </a:cubicBezTo>
                <a:cubicBezTo>
                  <a:pt x="3073021" y="139891"/>
                  <a:pt x="3106003" y="143302"/>
                  <a:pt x="3145809" y="142165"/>
                </a:cubicBezTo>
                <a:cubicBezTo>
                  <a:pt x="3185615" y="141028"/>
                  <a:pt x="3261815" y="148989"/>
                  <a:pt x="3261815" y="148989"/>
                </a:cubicBezTo>
                <a:cubicBezTo>
                  <a:pt x="3303896" y="151264"/>
                  <a:pt x="3339153" y="154676"/>
                  <a:pt x="3398293" y="155813"/>
                </a:cubicBezTo>
                <a:cubicBezTo>
                  <a:pt x="3457433" y="156950"/>
                  <a:pt x="3539320" y="153539"/>
                  <a:pt x="3616657" y="155813"/>
                </a:cubicBezTo>
                <a:cubicBezTo>
                  <a:pt x="3693994" y="158088"/>
                  <a:pt x="3790666" y="169460"/>
                  <a:pt x="3862317" y="169460"/>
                </a:cubicBezTo>
                <a:cubicBezTo>
                  <a:pt x="3933968" y="169460"/>
                  <a:pt x="3996519" y="154676"/>
                  <a:pt x="4046561" y="155813"/>
                </a:cubicBezTo>
                <a:cubicBezTo>
                  <a:pt x="4096603" y="156950"/>
                  <a:pt x="4162567" y="176284"/>
                  <a:pt x="4162567" y="176284"/>
                </a:cubicBezTo>
                <a:cubicBezTo>
                  <a:pt x="4243316" y="178559"/>
                  <a:pt x="4436660" y="159224"/>
                  <a:pt x="4531057" y="169460"/>
                </a:cubicBezTo>
                <a:cubicBezTo>
                  <a:pt x="4625454" y="179696"/>
                  <a:pt x="4669810" y="228601"/>
                  <a:pt x="4728950" y="237699"/>
                </a:cubicBezTo>
                <a:cubicBezTo>
                  <a:pt x="4788090" y="246797"/>
                  <a:pt x="4835857" y="232012"/>
                  <a:pt x="4885899" y="224051"/>
                </a:cubicBezTo>
                <a:cubicBezTo>
                  <a:pt x="4935941" y="216090"/>
                  <a:pt x="4978021" y="199030"/>
                  <a:pt x="5029200" y="189932"/>
                </a:cubicBezTo>
                <a:cubicBezTo>
                  <a:pt x="5080379" y="180834"/>
                  <a:pt x="5121322" y="169460"/>
                  <a:pt x="5192973" y="169460"/>
                </a:cubicBezTo>
                <a:cubicBezTo>
                  <a:pt x="5264624" y="169460"/>
                  <a:pt x="5385179" y="185383"/>
                  <a:pt x="5459105" y="189932"/>
                </a:cubicBezTo>
                <a:cubicBezTo>
                  <a:pt x="5533031" y="194481"/>
                  <a:pt x="5595583" y="188795"/>
                  <a:pt x="5636526" y="196756"/>
                </a:cubicBezTo>
                <a:cubicBezTo>
                  <a:pt x="5677469" y="204717"/>
                  <a:pt x="5627427" y="242248"/>
                  <a:pt x="5704764" y="237699"/>
                </a:cubicBezTo>
                <a:cubicBezTo>
                  <a:pt x="5782101" y="233150"/>
                  <a:pt x="6008428" y="179696"/>
                  <a:pt x="6100550" y="169460"/>
                </a:cubicBezTo>
                <a:cubicBezTo>
                  <a:pt x="6192672" y="159224"/>
                  <a:pt x="6198359" y="170597"/>
                  <a:pt x="6257499" y="176284"/>
                </a:cubicBezTo>
                <a:cubicBezTo>
                  <a:pt x="6316639" y="181971"/>
                  <a:pt x="6355308" y="194482"/>
                  <a:pt x="6455391" y="203580"/>
                </a:cubicBezTo>
                <a:cubicBezTo>
                  <a:pt x="6555474" y="212678"/>
                  <a:pt x="6759054" y="229738"/>
                  <a:pt x="6858000" y="230875"/>
                </a:cubicBezTo>
                <a:cubicBezTo>
                  <a:pt x="6956946" y="232012"/>
                  <a:pt x="6996753" y="204717"/>
                  <a:pt x="7049069" y="210404"/>
                </a:cubicBezTo>
                <a:cubicBezTo>
                  <a:pt x="7101385" y="216091"/>
                  <a:pt x="7137780" y="252485"/>
                  <a:pt x="7171899" y="264995"/>
                </a:cubicBezTo>
                <a:cubicBezTo>
                  <a:pt x="7206018" y="277505"/>
                  <a:pt x="7196919" y="292290"/>
                  <a:pt x="7253785" y="285466"/>
                </a:cubicBezTo>
                <a:cubicBezTo>
                  <a:pt x="7310651" y="278642"/>
                  <a:pt x="7445992" y="221776"/>
                  <a:pt x="7513093" y="224051"/>
                </a:cubicBezTo>
                <a:cubicBezTo>
                  <a:pt x="7580194" y="226326"/>
                  <a:pt x="7625687" y="278642"/>
                  <a:pt x="7656394" y="299114"/>
                </a:cubicBezTo>
                <a:cubicBezTo>
                  <a:pt x="7687101" y="319586"/>
                  <a:pt x="7684828" y="327547"/>
                  <a:pt x="7697338" y="346881"/>
                </a:cubicBezTo>
                <a:cubicBezTo>
                  <a:pt x="7709848" y="366215"/>
                  <a:pt x="7716672" y="406022"/>
                  <a:pt x="7731457" y="415120"/>
                </a:cubicBezTo>
                <a:cubicBezTo>
                  <a:pt x="7746242" y="424218"/>
                  <a:pt x="7761027" y="420806"/>
                  <a:pt x="7786048" y="401472"/>
                </a:cubicBezTo>
                <a:cubicBezTo>
                  <a:pt x="7811069" y="382138"/>
                  <a:pt x="7848600" y="324135"/>
                  <a:pt x="7881582" y="299114"/>
                </a:cubicBezTo>
                <a:cubicBezTo>
                  <a:pt x="7914564" y="274093"/>
                  <a:pt x="7964607" y="260445"/>
                  <a:pt x="7983941" y="251347"/>
                </a:cubicBezTo>
                <a:cubicBezTo>
                  <a:pt x="8003275" y="242249"/>
                  <a:pt x="7985078" y="243386"/>
                  <a:pt x="7997588" y="244523"/>
                </a:cubicBezTo>
                <a:cubicBezTo>
                  <a:pt x="8010098" y="245660"/>
                  <a:pt x="8038531" y="238837"/>
                  <a:pt x="8059003" y="258171"/>
                </a:cubicBezTo>
                <a:cubicBezTo>
                  <a:pt x="8079475" y="277505"/>
                  <a:pt x="8097672" y="337783"/>
                  <a:pt x="8120418" y="360529"/>
                </a:cubicBezTo>
                <a:cubicBezTo>
                  <a:pt x="8143164" y="383275"/>
                  <a:pt x="8175009" y="392373"/>
                  <a:pt x="8195481" y="394648"/>
                </a:cubicBezTo>
                <a:cubicBezTo>
                  <a:pt x="8215953" y="396923"/>
                  <a:pt x="8225051" y="385550"/>
                  <a:pt x="8243248" y="374177"/>
                </a:cubicBezTo>
                <a:cubicBezTo>
                  <a:pt x="8261445" y="362804"/>
                  <a:pt x="8277368" y="345744"/>
                  <a:pt x="8304663" y="326410"/>
                </a:cubicBezTo>
                <a:cubicBezTo>
                  <a:pt x="8331959" y="307076"/>
                  <a:pt x="8407021" y="258171"/>
                  <a:pt x="8407021" y="258171"/>
                </a:cubicBezTo>
                <a:lnTo>
                  <a:pt x="8407021" y="258171"/>
                </a:lnTo>
                <a:lnTo>
                  <a:pt x="8682251" y="226326"/>
                </a:lnTo>
                <a:cubicBezTo>
                  <a:pt x="8722057" y="224051"/>
                  <a:pt x="8653439" y="240732"/>
                  <a:pt x="8645857" y="244523"/>
                </a:cubicBezTo>
              </a:path>
            </a:pathLst>
          </a:cu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43301" y="5124735"/>
            <a:ext cx="7947547" cy="908714"/>
          </a:xfrm>
          <a:custGeom>
            <a:avLst/>
            <a:gdLst>
              <a:gd name="connsiteX0" fmla="*/ 0 w 7842914"/>
              <a:gd name="connsiteY0" fmla="*/ 0 h 900753"/>
              <a:gd name="connsiteX1" fmla="*/ 6701051 w 7842914"/>
              <a:gd name="connsiteY1" fmla="*/ 771099 h 900753"/>
              <a:gd name="connsiteX2" fmla="*/ 6851177 w 7842914"/>
              <a:gd name="connsiteY2" fmla="*/ 777923 h 900753"/>
              <a:gd name="connsiteX3" fmla="*/ 7649571 w 7842914"/>
              <a:gd name="connsiteY3" fmla="*/ 777923 h 900753"/>
              <a:gd name="connsiteX4" fmla="*/ 7478974 w 7842914"/>
              <a:gd name="connsiteY4" fmla="*/ 825690 h 900753"/>
              <a:gd name="connsiteX0" fmla="*/ 0 w 7975979"/>
              <a:gd name="connsiteY0" fmla="*/ 0 h 900753"/>
              <a:gd name="connsiteX1" fmla="*/ 6701051 w 7975979"/>
              <a:gd name="connsiteY1" fmla="*/ 771099 h 900753"/>
              <a:gd name="connsiteX2" fmla="*/ 7649571 w 7975979"/>
              <a:gd name="connsiteY2" fmla="*/ 777923 h 900753"/>
              <a:gd name="connsiteX3" fmla="*/ 7478974 w 7975979"/>
              <a:gd name="connsiteY3" fmla="*/ 825690 h 900753"/>
              <a:gd name="connsiteX0" fmla="*/ 0 w 7947547"/>
              <a:gd name="connsiteY0" fmla="*/ 0 h 908714"/>
              <a:gd name="connsiteX1" fmla="*/ 6701051 w 7947547"/>
              <a:gd name="connsiteY1" fmla="*/ 771099 h 908714"/>
              <a:gd name="connsiteX2" fmla="*/ 7478974 w 7947547"/>
              <a:gd name="connsiteY2" fmla="*/ 825690 h 908714"/>
            </a:gdLst>
            <a:ahLst/>
            <a:cxnLst>
              <a:cxn ang="0">
                <a:pos x="connsiteX0" y="connsiteY0"/>
              </a:cxn>
              <a:cxn ang="0">
                <a:pos x="connsiteX1" y="connsiteY1"/>
              </a:cxn>
              <a:cxn ang="0">
                <a:pos x="connsiteX2" y="connsiteY2"/>
              </a:cxn>
            </a:cxnLst>
            <a:rect l="l" t="t" r="r" b="b"/>
            <a:pathLst>
              <a:path w="7947547" h="908714">
                <a:moveTo>
                  <a:pt x="0" y="0"/>
                </a:moveTo>
                <a:lnTo>
                  <a:pt x="6701051" y="771099"/>
                </a:lnTo>
                <a:cubicBezTo>
                  <a:pt x="7947547" y="908714"/>
                  <a:pt x="7316907" y="814317"/>
                  <a:pt x="7478974" y="825690"/>
                </a:cubicBezTo>
              </a:path>
            </a:pathLst>
          </a:cu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 Placeholder 34"/>
          <p:cNvSpPr>
            <a:spLocks noGrp="1"/>
          </p:cNvSpPr>
          <p:nvPr>
            <p:ph type="body" sz="quarter" idx="3"/>
          </p:nvPr>
        </p:nvSpPr>
        <p:spPr>
          <a:xfrm>
            <a:off x="8001000" y="1535113"/>
            <a:ext cx="685800" cy="639762"/>
          </a:xfrm>
        </p:spPr>
        <p:txBody>
          <a:bodyPr/>
          <a:lstStyle/>
          <a:p>
            <a:endParaRPr lang="en-US" dirty="0"/>
          </a:p>
        </p:txBody>
      </p:sp>
      <p:sp>
        <p:nvSpPr>
          <p:cNvPr id="36" name="Text Placeholder 6"/>
          <p:cNvSpPr txBox="1">
            <a:spLocks/>
          </p:cNvSpPr>
          <p:nvPr/>
        </p:nvSpPr>
        <p:spPr>
          <a:xfrm>
            <a:off x="8153400" y="4495800"/>
            <a:ext cx="457200" cy="3810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smtClean="0">
                <a:ln>
                  <a:noFill/>
                </a:ln>
                <a:solidFill>
                  <a:schemeClr val="accent6">
                    <a:lumMod val="75000"/>
                  </a:schemeClr>
                </a:solidFill>
                <a:effectLst/>
                <a:uLnTx/>
                <a:uFillTx/>
                <a:latin typeface="+mn-lt"/>
                <a:ea typeface="+mn-ea"/>
                <a:cs typeface="+mn-cs"/>
              </a:rPr>
              <a:t>CH</a:t>
            </a:r>
            <a:endParaRPr kumimoji="0" lang="en-US" sz="1800" b="1" i="0" u="none" strike="noStrike" kern="1200" cap="none" spc="0" normalizeH="0" baseline="0" noProof="0" dirty="0">
              <a:ln>
                <a:noFill/>
              </a:ln>
              <a:solidFill>
                <a:schemeClr val="accent6">
                  <a:lumMod val="75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ppt_x"/>
                                          </p:val>
                                        </p:tav>
                                        <p:tav tm="100000">
                                          <p:val>
                                            <p:strVal val="#ppt_x"/>
                                          </p:val>
                                        </p:tav>
                                      </p:tavLst>
                                    </p:anim>
                                    <p:anim calcmode="lin" valueType="num">
                                      <p:cBhvr additive="base">
                                        <p:cTn id="43"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3" grpId="0"/>
      <p:bldP spid="24" grpId="0" animBg="1"/>
      <p:bldP spid="25" grpId="0"/>
      <p:bldP spid="26" grpId="0" animBg="1"/>
      <p:bldP spid="28" grpId="0" animBg="1"/>
      <p:bldP spid="33" grpId="0" animBg="1"/>
      <p:bldP spid="34"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715000"/>
            <a:ext cx="7162800" cy="1143000"/>
          </a:xfrm>
        </p:spPr>
        <p:txBody>
          <a:bodyPr>
            <a:normAutofit/>
          </a:bodyPr>
          <a:lstStyle/>
          <a:p>
            <a:pPr algn="l"/>
            <a:endParaRPr lang="en-US" sz="2000" b="1" dirty="0">
              <a:solidFill>
                <a:schemeClr val="accent5"/>
              </a:solidFill>
            </a:endParaRPr>
          </a:p>
        </p:txBody>
      </p:sp>
      <p:sp>
        <p:nvSpPr>
          <p:cNvPr id="6" name="Text Placeholder 5"/>
          <p:cNvSpPr>
            <a:spLocks noGrp="1"/>
          </p:cNvSpPr>
          <p:nvPr>
            <p:ph type="body" idx="1"/>
          </p:nvPr>
        </p:nvSpPr>
        <p:spPr>
          <a:xfrm flipH="1">
            <a:off x="381000" y="4267200"/>
            <a:ext cx="76200" cy="639762"/>
          </a:xfrm>
        </p:spPr>
        <p:txBody>
          <a:bodyPr>
            <a:normAutofit/>
          </a:bodyPr>
          <a:lstStyle/>
          <a:p>
            <a:endParaRPr lang="en-US" sz="1000" dirty="0">
              <a:solidFill>
                <a:srgbClr val="00B050"/>
              </a:solidFill>
            </a:endParaRPr>
          </a:p>
        </p:txBody>
      </p:sp>
      <p:pic>
        <p:nvPicPr>
          <p:cNvPr id="12" name="Content Placeholder 11" descr="Figure 1 best.JPG"/>
          <p:cNvPicPr>
            <a:picLocks noGrp="1" noChangeAspect="1"/>
          </p:cNvPicPr>
          <p:nvPr>
            <p:ph sz="half" idx="2"/>
          </p:nvPr>
        </p:nvPicPr>
        <p:blipFill>
          <a:blip r:embed="rId3" cstate="print"/>
          <a:stretch>
            <a:fillRect/>
          </a:stretch>
        </p:blipFill>
        <p:spPr>
          <a:xfrm>
            <a:off x="2133600" y="0"/>
            <a:ext cx="4724400" cy="3557546"/>
          </a:xfrm>
        </p:spPr>
      </p:pic>
      <p:sp>
        <p:nvSpPr>
          <p:cNvPr id="7" name="Text Placeholder 6"/>
          <p:cNvSpPr>
            <a:spLocks noGrp="1"/>
          </p:cNvSpPr>
          <p:nvPr>
            <p:ph type="body" sz="quarter" idx="3"/>
          </p:nvPr>
        </p:nvSpPr>
        <p:spPr>
          <a:xfrm>
            <a:off x="762001" y="2057400"/>
            <a:ext cx="76200" cy="2971800"/>
          </a:xfrm>
        </p:spPr>
        <p:txBody>
          <a:bodyPr>
            <a:normAutofit/>
          </a:bodyPr>
          <a:lstStyle/>
          <a:p>
            <a:endParaRPr lang="en-US" sz="800" dirty="0">
              <a:solidFill>
                <a:srgbClr val="C00000"/>
              </a:solidFill>
            </a:endParaRPr>
          </a:p>
        </p:txBody>
      </p:sp>
      <p:sp>
        <p:nvSpPr>
          <p:cNvPr id="14" name="Text Placeholder 13"/>
          <p:cNvSpPr>
            <a:spLocks noGrp="1"/>
          </p:cNvSpPr>
          <p:nvPr>
            <p:ph sz="quarter" idx="4"/>
          </p:nvPr>
        </p:nvSpPr>
        <p:spPr>
          <a:xfrm rot="-60000">
            <a:off x="306691" y="1683101"/>
            <a:ext cx="769862" cy="223362"/>
          </a:xfrm>
        </p:spPr>
        <p:txBody>
          <a:bodyPr lIns="182880" tIns="0">
            <a:normAutofit fontScale="40000" lnSpcReduction="20000"/>
          </a:bodyPr>
          <a:lstStyle/>
          <a:p>
            <a:pPr algn="ctr">
              <a:buNone/>
            </a:pPr>
            <a:r>
              <a:rPr lang="en-US" sz="3200" i="1" dirty="0" smtClean="0">
                <a:solidFill>
                  <a:srgbClr val="C00000"/>
                </a:solidFill>
                <a:latin typeface="Bauhaus 93" pitchFamily="82" charset="0"/>
              </a:rPr>
              <a:t>   </a:t>
            </a:r>
            <a:endParaRPr lang="en-US" sz="800" i="1" dirty="0">
              <a:solidFill>
                <a:srgbClr val="C00000"/>
              </a:solidFill>
              <a:latin typeface="Bauhaus 93" pitchFamily="82" charset="0"/>
            </a:endParaRPr>
          </a:p>
        </p:txBody>
      </p:sp>
      <p:sp>
        <p:nvSpPr>
          <p:cNvPr id="8" name="Oval 7"/>
          <p:cNvSpPr/>
          <p:nvPr/>
        </p:nvSpPr>
        <p:spPr>
          <a:xfrm>
            <a:off x="5334000" y="1600200"/>
            <a:ext cx="1066800" cy="1371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00600" y="1295400"/>
            <a:ext cx="609600" cy="1752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52800" y="1600200"/>
            <a:ext cx="1524000" cy="1752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0200" y="1905000"/>
            <a:ext cx="914400" cy="830997"/>
          </a:xfrm>
          <a:prstGeom prst="rect">
            <a:avLst/>
          </a:prstGeom>
          <a:noFill/>
        </p:spPr>
        <p:txBody>
          <a:bodyPr wrap="square" rtlCol="0">
            <a:spAutoFit/>
          </a:bodyPr>
          <a:lstStyle/>
          <a:p>
            <a:r>
              <a:rPr lang="en-US" sz="1600" dirty="0" smtClean="0">
                <a:solidFill>
                  <a:srgbClr val="C00000"/>
                </a:solidFill>
              </a:rPr>
              <a:t>Deltaic </a:t>
            </a:r>
            <a:r>
              <a:rPr lang="en-US" sz="1600" dirty="0" smtClean="0">
                <a:solidFill>
                  <a:srgbClr val="C00000"/>
                </a:solidFill>
              </a:rPr>
              <a:t>Thicken-SE</a:t>
            </a:r>
            <a:endParaRPr lang="en-US" sz="1600" dirty="0">
              <a:solidFill>
                <a:srgbClr val="C00000"/>
              </a:solidFill>
            </a:endParaRPr>
          </a:p>
        </p:txBody>
      </p:sp>
      <p:sp>
        <p:nvSpPr>
          <p:cNvPr id="22" name="Right Arrow 21"/>
          <p:cNvSpPr/>
          <p:nvPr/>
        </p:nvSpPr>
        <p:spPr>
          <a:xfrm rot="2118181">
            <a:off x="5797077" y="2560979"/>
            <a:ext cx="479213" cy="1728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876800" y="1600200"/>
            <a:ext cx="609600" cy="830997"/>
          </a:xfrm>
          <a:prstGeom prst="rect">
            <a:avLst/>
          </a:prstGeom>
          <a:noFill/>
        </p:spPr>
        <p:txBody>
          <a:bodyPr wrap="square" rtlCol="0">
            <a:spAutoFit/>
          </a:bodyPr>
          <a:lstStyle/>
          <a:p>
            <a:r>
              <a:rPr lang="en-US" sz="1600" dirty="0" smtClean="0">
                <a:solidFill>
                  <a:srgbClr val="C00000"/>
                </a:solidFill>
              </a:rPr>
              <a:t>On/Off Lap</a:t>
            </a:r>
            <a:endParaRPr lang="en-US" sz="1600" dirty="0">
              <a:solidFill>
                <a:srgbClr val="C00000"/>
              </a:solidFill>
            </a:endParaRPr>
          </a:p>
        </p:txBody>
      </p:sp>
      <p:sp>
        <p:nvSpPr>
          <p:cNvPr id="24" name="Right Arrow 23"/>
          <p:cNvSpPr/>
          <p:nvPr/>
        </p:nvSpPr>
        <p:spPr>
          <a:xfrm rot="5400000">
            <a:off x="4876007" y="2591593"/>
            <a:ext cx="479213" cy="1728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29000" y="1981200"/>
            <a:ext cx="1371600" cy="646331"/>
          </a:xfrm>
          <a:prstGeom prst="rect">
            <a:avLst/>
          </a:prstGeom>
        </p:spPr>
        <p:txBody>
          <a:bodyPr wrap="square">
            <a:spAutoFit/>
          </a:bodyPr>
          <a:lstStyle/>
          <a:p>
            <a:r>
              <a:rPr lang="en-US" dirty="0" smtClean="0">
                <a:solidFill>
                  <a:srgbClr val="C00000"/>
                </a:solidFill>
              </a:rPr>
              <a:t>Deltaic </a:t>
            </a:r>
            <a:r>
              <a:rPr lang="en-US" dirty="0" smtClean="0">
                <a:solidFill>
                  <a:srgbClr val="C00000"/>
                </a:solidFill>
              </a:rPr>
              <a:t>Thicken-SW</a:t>
            </a:r>
            <a:endParaRPr lang="en-US" dirty="0">
              <a:solidFill>
                <a:srgbClr val="C00000"/>
              </a:solidFill>
            </a:endParaRPr>
          </a:p>
        </p:txBody>
      </p:sp>
      <p:sp>
        <p:nvSpPr>
          <p:cNvPr id="26" name="Right Arrow 25"/>
          <p:cNvSpPr/>
          <p:nvPr/>
        </p:nvSpPr>
        <p:spPr>
          <a:xfrm rot="8410971">
            <a:off x="3657367" y="2647990"/>
            <a:ext cx="479213" cy="1728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LineJ_cropped].tif"/>
          <p:cNvPicPr>
            <a:picLocks noChangeAspect="1"/>
          </p:cNvPicPr>
          <p:nvPr/>
        </p:nvPicPr>
        <p:blipFill>
          <a:blip r:embed="rId4" cstate="print"/>
          <a:stretch>
            <a:fillRect/>
          </a:stretch>
        </p:blipFill>
        <p:spPr>
          <a:xfrm>
            <a:off x="-46460" y="3276600"/>
            <a:ext cx="9190460" cy="3321529"/>
          </a:xfrm>
          <a:prstGeom prst="rect">
            <a:avLst/>
          </a:prstGeom>
        </p:spPr>
      </p:pic>
      <p:sp>
        <p:nvSpPr>
          <p:cNvPr id="19" name="Freeform 18"/>
          <p:cNvSpPr/>
          <p:nvPr/>
        </p:nvSpPr>
        <p:spPr>
          <a:xfrm>
            <a:off x="43132" y="4904117"/>
            <a:ext cx="1794295" cy="51758"/>
          </a:xfrm>
          <a:custGeom>
            <a:avLst/>
            <a:gdLst>
              <a:gd name="connsiteX0" fmla="*/ 0 w 1794295"/>
              <a:gd name="connsiteY0" fmla="*/ 21566 h 51758"/>
              <a:gd name="connsiteX1" fmla="*/ 60385 w 1794295"/>
              <a:gd name="connsiteY1" fmla="*/ 21566 h 51758"/>
              <a:gd name="connsiteX2" fmla="*/ 293298 w 1794295"/>
              <a:gd name="connsiteY2" fmla="*/ 47445 h 51758"/>
              <a:gd name="connsiteX3" fmla="*/ 448574 w 1794295"/>
              <a:gd name="connsiteY3" fmla="*/ 47445 h 51758"/>
              <a:gd name="connsiteX4" fmla="*/ 560717 w 1794295"/>
              <a:gd name="connsiteY4" fmla="*/ 38819 h 51758"/>
              <a:gd name="connsiteX5" fmla="*/ 690113 w 1794295"/>
              <a:gd name="connsiteY5" fmla="*/ 30192 h 51758"/>
              <a:gd name="connsiteX6" fmla="*/ 862642 w 1794295"/>
              <a:gd name="connsiteY6" fmla="*/ 12940 h 51758"/>
              <a:gd name="connsiteX7" fmla="*/ 1130060 w 1794295"/>
              <a:gd name="connsiteY7" fmla="*/ 4313 h 51758"/>
              <a:gd name="connsiteX8" fmla="*/ 1285336 w 1794295"/>
              <a:gd name="connsiteY8" fmla="*/ 4313 h 51758"/>
              <a:gd name="connsiteX9" fmla="*/ 1664898 w 1794295"/>
              <a:gd name="connsiteY9" fmla="*/ 4313 h 51758"/>
              <a:gd name="connsiteX10" fmla="*/ 1777042 w 1794295"/>
              <a:gd name="connsiteY10" fmla="*/ 30192 h 51758"/>
              <a:gd name="connsiteX11" fmla="*/ 1768415 w 1794295"/>
              <a:gd name="connsiteY11" fmla="*/ 12940 h 5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4295" h="51758">
                <a:moveTo>
                  <a:pt x="0" y="21566"/>
                </a:moveTo>
                <a:cubicBezTo>
                  <a:pt x="5751" y="19409"/>
                  <a:pt x="11502" y="17253"/>
                  <a:pt x="60385" y="21566"/>
                </a:cubicBezTo>
                <a:cubicBezTo>
                  <a:pt x="109268" y="25879"/>
                  <a:pt x="228600" y="43132"/>
                  <a:pt x="293298" y="47445"/>
                </a:cubicBezTo>
                <a:cubicBezTo>
                  <a:pt x="357996" y="51758"/>
                  <a:pt x="404004" y="48883"/>
                  <a:pt x="448574" y="47445"/>
                </a:cubicBezTo>
                <a:cubicBezTo>
                  <a:pt x="493144" y="46007"/>
                  <a:pt x="560717" y="38819"/>
                  <a:pt x="560717" y="38819"/>
                </a:cubicBezTo>
                <a:cubicBezTo>
                  <a:pt x="600974" y="35944"/>
                  <a:pt x="639792" y="34505"/>
                  <a:pt x="690113" y="30192"/>
                </a:cubicBezTo>
                <a:cubicBezTo>
                  <a:pt x="740434" y="25879"/>
                  <a:pt x="789318" y="17253"/>
                  <a:pt x="862642" y="12940"/>
                </a:cubicBezTo>
                <a:cubicBezTo>
                  <a:pt x="935967" y="8627"/>
                  <a:pt x="1059611" y="5751"/>
                  <a:pt x="1130060" y="4313"/>
                </a:cubicBezTo>
                <a:cubicBezTo>
                  <a:pt x="1200509" y="2875"/>
                  <a:pt x="1285336" y="4313"/>
                  <a:pt x="1285336" y="4313"/>
                </a:cubicBezTo>
                <a:cubicBezTo>
                  <a:pt x="1374476" y="4313"/>
                  <a:pt x="1582947" y="0"/>
                  <a:pt x="1664898" y="4313"/>
                </a:cubicBezTo>
                <a:cubicBezTo>
                  <a:pt x="1746849" y="8626"/>
                  <a:pt x="1759789" y="28754"/>
                  <a:pt x="1777042" y="30192"/>
                </a:cubicBezTo>
                <a:cubicBezTo>
                  <a:pt x="1794295" y="31630"/>
                  <a:pt x="1781355" y="22285"/>
                  <a:pt x="1768415" y="12940"/>
                </a:cubicBezTo>
              </a:path>
            </a:pathLst>
          </a:custGeom>
          <a:ln w="34925">
            <a:solidFill>
              <a:srgbClr val="A51D9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05442" y="4287328"/>
            <a:ext cx="3674852" cy="405442"/>
          </a:xfrm>
          <a:custGeom>
            <a:avLst/>
            <a:gdLst>
              <a:gd name="connsiteX0" fmla="*/ 0 w 3674852"/>
              <a:gd name="connsiteY0" fmla="*/ 0 h 405442"/>
              <a:gd name="connsiteX1" fmla="*/ 577969 w 3674852"/>
              <a:gd name="connsiteY1" fmla="*/ 8627 h 405442"/>
              <a:gd name="connsiteX2" fmla="*/ 1268083 w 3674852"/>
              <a:gd name="connsiteY2" fmla="*/ 86264 h 405442"/>
              <a:gd name="connsiteX3" fmla="*/ 2087592 w 3674852"/>
              <a:gd name="connsiteY3" fmla="*/ 198408 h 405442"/>
              <a:gd name="connsiteX4" fmla="*/ 2725947 w 3674852"/>
              <a:gd name="connsiteY4" fmla="*/ 250166 h 405442"/>
              <a:gd name="connsiteX5" fmla="*/ 3502324 w 3674852"/>
              <a:gd name="connsiteY5" fmla="*/ 362310 h 405442"/>
              <a:gd name="connsiteX6" fmla="*/ 3674852 w 3674852"/>
              <a:gd name="connsiteY6" fmla="*/ 405442 h 40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852" h="405442">
                <a:moveTo>
                  <a:pt x="0" y="0"/>
                </a:moveTo>
                <a:lnTo>
                  <a:pt x="577969" y="8627"/>
                </a:lnTo>
                <a:cubicBezTo>
                  <a:pt x="789316" y="23004"/>
                  <a:pt x="1016479" y="54634"/>
                  <a:pt x="1268083" y="86264"/>
                </a:cubicBezTo>
                <a:cubicBezTo>
                  <a:pt x="1519687" y="117894"/>
                  <a:pt x="1844615" y="171091"/>
                  <a:pt x="2087592" y="198408"/>
                </a:cubicBezTo>
                <a:cubicBezTo>
                  <a:pt x="2330569" y="225725"/>
                  <a:pt x="2490158" y="222849"/>
                  <a:pt x="2725947" y="250166"/>
                </a:cubicBezTo>
                <a:cubicBezTo>
                  <a:pt x="2961736" y="277483"/>
                  <a:pt x="3344173" y="336431"/>
                  <a:pt x="3502324" y="362310"/>
                </a:cubicBezTo>
                <a:cubicBezTo>
                  <a:pt x="3660475" y="388189"/>
                  <a:pt x="3667663" y="396815"/>
                  <a:pt x="3674852" y="405442"/>
                </a:cubicBezTo>
              </a:path>
            </a:pathLst>
          </a:custGeom>
          <a:ln w="34925">
            <a:solidFill>
              <a:srgbClr val="A51D9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4433977" y="3856008"/>
            <a:ext cx="4770408" cy="1026543"/>
          </a:xfrm>
          <a:custGeom>
            <a:avLst/>
            <a:gdLst>
              <a:gd name="connsiteX0" fmla="*/ 0 w 4770408"/>
              <a:gd name="connsiteY0" fmla="*/ 0 h 1026543"/>
              <a:gd name="connsiteX1" fmla="*/ 698740 w 4770408"/>
              <a:gd name="connsiteY1" fmla="*/ 138022 h 1026543"/>
              <a:gd name="connsiteX2" fmla="*/ 1164566 w 4770408"/>
              <a:gd name="connsiteY2" fmla="*/ 232913 h 1026543"/>
              <a:gd name="connsiteX3" fmla="*/ 1250831 w 4770408"/>
              <a:gd name="connsiteY3" fmla="*/ 250166 h 1026543"/>
              <a:gd name="connsiteX4" fmla="*/ 1423359 w 4770408"/>
              <a:gd name="connsiteY4" fmla="*/ 310550 h 1026543"/>
              <a:gd name="connsiteX5" fmla="*/ 1561381 w 4770408"/>
              <a:gd name="connsiteY5" fmla="*/ 362309 h 1026543"/>
              <a:gd name="connsiteX6" fmla="*/ 2286000 w 4770408"/>
              <a:gd name="connsiteY6" fmla="*/ 465826 h 1026543"/>
              <a:gd name="connsiteX7" fmla="*/ 2665563 w 4770408"/>
              <a:gd name="connsiteY7" fmla="*/ 552090 h 1026543"/>
              <a:gd name="connsiteX8" fmla="*/ 2820838 w 4770408"/>
              <a:gd name="connsiteY8" fmla="*/ 586596 h 1026543"/>
              <a:gd name="connsiteX9" fmla="*/ 3036498 w 4770408"/>
              <a:gd name="connsiteY9" fmla="*/ 638354 h 1026543"/>
              <a:gd name="connsiteX10" fmla="*/ 3398808 w 4770408"/>
              <a:gd name="connsiteY10" fmla="*/ 715992 h 1026543"/>
              <a:gd name="connsiteX11" fmla="*/ 3605842 w 4770408"/>
              <a:gd name="connsiteY11" fmla="*/ 759124 h 1026543"/>
              <a:gd name="connsiteX12" fmla="*/ 3778370 w 4770408"/>
              <a:gd name="connsiteY12" fmla="*/ 785003 h 1026543"/>
              <a:gd name="connsiteX13" fmla="*/ 4019910 w 4770408"/>
              <a:gd name="connsiteY13" fmla="*/ 836762 h 1026543"/>
              <a:gd name="connsiteX14" fmla="*/ 4045789 w 4770408"/>
              <a:gd name="connsiteY14" fmla="*/ 836762 h 1026543"/>
              <a:gd name="connsiteX15" fmla="*/ 4399472 w 4770408"/>
              <a:gd name="connsiteY15" fmla="*/ 931652 h 1026543"/>
              <a:gd name="connsiteX16" fmla="*/ 4710023 w 4770408"/>
              <a:gd name="connsiteY16" fmla="*/ 1009290 h 1026543"/>
              <a:gd name="connsiteX17" fmla="*/ 4761781 w 4770408"/>
              <a:gd name="connsiteY17" fmla="*/ 1026543 h 102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0408" h="1026543">
                <a:moveTo>
                  <a:pt x="0" y="0"/>
                </a:moveTo>
                <a:lnTo>
                  <a:pt x="698740" y="138022"/>
                </a:lnTo>
                <a:lnTo>
                  <a:pt x="1164566" y="232913"/>
                </a:lnTo>
                <a:cubicBezTo>
                  <a:pt x="1256581" y="251604"/>
                  <a:pt x="1207699" y="237227"/>
                  <a:pt x="1250831" y="250166"/>
                </a:cubicBezTo>
                <a:cubicBezTo>
                  <a:pt x="1293963" y="263105"/>
                  <a:pt x="1371601" y="291860"/>
                  <a:pt x="1423359" y="310550"/>
                </a:cubicBezTo>
                <a:cubicBezTo>
                  <a:pt x="1475117" y="329240"/>
                  <a:pt x="1417608" y="336430"/>
                  <a:pt x="1561381" y="362309"/>
                </a:cubicBezTo>
                <a:cubicBezTo>
                  <a:pt x="1705154" y="388188"/>
                  <a:pt x="2101970" y="434196"/>
                  <a:pt x="2286000" y="465826"/>
                </a:cubicBezTo>
                <a:cubicBezTo>
                  <a:pt x="2470030" y="497456"/>
                  <a:pt x="2665563" y="552090"/>
                  <a:pt x="2665563" y="552090"/>
                </a:cubicBezTo>
                <a:lnTo>
                  <a:pt x="2820838" y="586596"/>
                </a:lnTo>
                <a:lnTo>
                  <a:pt x="3036498" y="638354"/>
                </a:lnTo>
                <a:lnTo>
                  <a:pt x="3398808" y="715992"/>
                </a:lnTo>
                <a:cubicBezTo>
                  <a:pt x="3493699" y="736120"/>
                  <a:pt x="3542582" y="747622"/>
                  <a:pt x="3605842" y="759124"/>
                </a:cubicBezTo>
                <a:cubicBezTo>
                  <a:pt x="3669102" y="770626"/>
                  <a:pt x="3709359" y="772063"/>
                  <a:pt x="3778370" y="785003"/>
                </a:cubicBezTo>
                <a:cubicBezTo>
                  <a:pt x="3847381" y="797943"/>
                  <a:pt x="3975340" y="828136"/>
                  <a:pt x="4019910" y="836762"/>
                </a:cubicBezTo>
                <a:cubicBezTo>
                  <a:pt x="4064480" y="845388"/>
                  <a:pt x="3982529" y="820947"/>
                  <a:pt x="4045789" y="836762"/>
                </a:cubicBezTo>
                <a:cubicBezTo>
                  <a:pt x="4109049" y="852577"/>
                  <a:pt x="4399472" y="931652"/>
                  <a:pt x="4399472" y="931652"/>
                </a:cubicBezTo>
                <a:lnTo>
                  <a:pt x="4710023" y="1009290"/>
                </a:lnTo>
                <a:cubicBezTo>
                  <a:pt x="4770408" y="1025105"/>
                  <a:pt x="4766094" y="1025824"/>
                  <a:pt x="4761781" y="1026543"/>
                </a:cubicBezTo>
              </a:path>
            </a:pathLst>
          </a:custGeom>
          <a:ln w="34925">
            <a:solidFill>
              <a:srgbClr val="A51D9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8173941" y="4094922"/>
            <a:ext cx="985962" cy="270344"/>
          </a:xfrm>
          <a:custGeom>
            <a:avLst/>
            <a:gdLst>
              <a:gd name="connsiteX0" fmla="*/ 0 w 985962"/>
              <a:gd name="connsiteY0" fmla="*/ 0 h 270344"/>
              <a:gd name="connsiteX1" fmla="*/ 985962 w 985962"/>
              <a:gd name="connsiteY1" fmla="*/ 270344 h 270344"/>
              <a:gd name="connsiteX2" fmla="*/ 985962 w 985962"/>
              <a:gd name="connsiteY2" fmla="*/ 270344 h 270344"/>
            </a:gdLst>
            <a:ahLst/>
            <a:cxnLst>
              <a:cxn ang="0">
                <a:pos x="connsiteX0" y="connsiteY0"/>
              </a:cxn>
              <a:cxn ang="0">
                <a:pos x="connsiteX1" y="connsiteY1"/>
              </a:cxn>
              <a:cxn ang="0">
                <a:pos x="connsiteX2" y="connsiteY2"/>
              </a:cxn>
            </a:cxnLst>
            <a:rect l="l" t="t" r="r" b="b"/>
            <a:pathLst>
              <a:path w="985962" h="270344">
                <a:moveTo>
                  <a:pt x="0" y="0"/>
                </a:moveTo>
                <a:lnTo>
                  <a:pt x="985962" y="270344"/>
                </a:lnTo>
                <a:lnTo>
                  <a:pt x="985962" y="270344"/>
                </a:lnTo>
              </a:path>
            </a:pathLst>
          </a:custGeom>
          <a:ln w="31750">
            <a:solidFill>
              <a:srgbClr val="A51D9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1721922" y="3650673"/>
            <a:ext cx="4352307" cy="285008"/>
          </a:xfrm>
          <a:custGeom>
            <a:avLst/>
            <a:gdLst>
              <a:gd name="connsiteX0" fmla="*/ 4352307 w 4352307"/>
              <a:gd name="connsiteY0" fmla="*/ 78179 h 285008"/>
              <a:gd name="connsiteX1" fmla="*/ 4286992 w 4352307"/>
              <a:gd name="connsiteY1" fmla="*/ 107867 h 285008"/>
              <a:gd name="connsiteX2" fmla="*/ 4197927 w 4352307"/>
              <a:gd name="connsiteY2" fmla="*/ 161306 h 285008"/>
              <a:gd name="connsiteX3" fmla="*/ 4055423 w 4352307"/>
              <a:gd name="connsiteY3" fmla="*/ 107867 h 285008"/>
              <a:gd name="connsiteX4" fmla="*/ 3978234 w 4352307"/>
              <a:gd name="connsiteY4" fmla="*/ 72241 h 285008"/>
              <a:gd name="connsiteX5" fmla="*/ 3871356 w 4352307"/>
              <a:gd name="connsiteY5" fmla="*/ 167244 h 285008"/>
              <a:gd name="connsiteX6" fmla="*/ 3859481 w 4352307"/>
              <a:gd name="connsiteY6" fmla="*/ 167244 h 285008"/>
              <a:gd name="connsiteX7" fmla="*/ 3746665 w 4352307"/>
              <a:gd name="connsiteY7" fmla="*/ 125680 h 285008"/>
              <a:gd name="connsiteX8" fmla="*/ 3699164 w 4352307"/>
              <a:gd name="connsiteY8" fmla="*/ 95992 h 285008"/>
              <a:gd name="connsiteX9" fmla="*/ 3610099 w 4352307"/>
              <a:gd name="connsiteY9" fmla="*/ 185057 h 285008"/>
              <a:gd name="connsiteX10" fmla="*/ 3586348 w 4352307"/>
              <a:gd name="connsiteY10" fmla="*/ 202870 h 285008"/>
              <a:gd name="connsiteX11" fmla="*/ 3503221 w 4352307"/>
              <a:gd name="connsiteY11" fmla="*/ 143493 h 285008"/>
              <a:gd name="connsiteX12" fmla="*/ 3420094 w 4352307"/>
              <a:gd name="connsiteY12" fmla="*/ 101930 h 285008"/>
              <a:gd name="connsiteX13" fmla="*/ 3271652 w 4352307"/>
              <a:gd name="connsiteY13" fmla="*/ 95992 h 285008"/>
              <a:gd name="connsiteX14" fmla="*/ 3176649 w 4352307"/>
              <a:gd name="connsiteY14" fmla="*/ 149431 h 285008"/>
              <a:gd name="connsiteX15" fmla="*/ 3105397 w 4352307"/>
              <a:gd name="connsiteY15" fmla="*/ 149431 h 285008"/>
              <a:gd name="connsiteX16" fmla="*/ 2915392 w 4352307"/>
              <a:gd name="connsiteY16" fmla="*/ 101930 h 285008"/>
              <a:gd name="connsiteX17" fmla="*/ 2814452 w 4352307"/>
              <a:gd name="connsiteY17" fmla="*/ 66304 h 285008"/>
              <a:gd name="connsiteX18" fmla="*/ 2660073 w 4352307"/>
              <a:gd name="connsiteY18" fmla="*/ 84117 h 285008"/>
              <a:gd name="connsiteX19" fmla="*/ 2553195 w 4352307"/>
              <a:gd name="connsiteY19" fmla="*/ 173182 h 285008"/>
              <a:gd name="connsiteX20" fmla="*/ 2464130 w 4352307"/>
              <a:gd name="connsiteY20" fmla="*/ 214745 h 285008"/>
              <a:gd name="connsiteX21" fmla="*/ 2327564 w 4352307"/>
              <a:gd name="connsiteY21" fmla="*/ 161306 h 285008"/>
              <a:gd name="connsiteX22" fmla="*/ 2262249 w 4352307"/>
              <a:gd name="connsiteY22" fmla="*/ 149431 h 285008"/>
              <a:gd name="connsiteX23" fmla="*/ 2173184 w 4352307"/>
              <a:gd name="connsiteY23" fmla="*/ 173182 h 285008"/>
              <a:gd name="connsiteX24" fmla="*/ 2072244 w 4352307"/>
              <a:gd name="connsiteY24" fmla="*/ 167244 h 285008"/>
              <a:gd name="connsiteX25" fmla="*/ 1941616 w 4352307"/>
              <a:gd name="connsiteY25" fmla="*/ 78179 h 285008"/>
              <a:gd name="connsiteX26" fmla="*/ 1822862 w 4352307"/>
              <a:gd name="connsiteY26" fmla="*/ 48491 h 285008"/>
              <a:gd name="connsiteX27" fmla="*/ 1781299 w 4352307"/>
              <a:gd name="connsiteY27" fmla="*/ 54428 h 285008"/>
              <a:gd name="connsiteX28" fmla="*/ 1763486 w 4352307"/>
              <a:gd name="connsiteY28" fmla="*/ 60366 h 285008"/>
              <a:gd name="connsiteX29" fmla="*/ 1662546 w 4352307"/>
              <a:gd name="connsiteY29" fmla="*/ 42553 h 285008"/>
              <a:gd name="connsiteX30" fmla="*/ 1537855 w 4352307"/>
              <a:gd name="connsiteY30" fmla="*/ 12865 h 285008"/>
              <a:gd name="connsiteX31" fmla="*/ 1490353 w 4352307"/>
              <a:gd name="connsiteY31" fmla="*/ 66304 h 285008"/>
              <a:gd name="connsiteX32" fmla="*/ 1365662 w 4352307"/>
              <a:gd name="connsiteY32" fmla="*/ 60366 h 285008"/>
              <a:gd name="connsiteX33" fmla="*/ 1217221 w 4352307"/>
              <a:gd name="connsiteY33" fmla="*/ 18802 h 285008"/>
              <a:gd name="connsiteX34" fmla="*/ 1021278 w 4352307"/>
              <a:gd name="connsiteY34" fmla="*/ 12865 h 285008"/>
              <a:gd name="connsiteX35" fmla="*/ 914400 w 4352307"/>
              <a:gd name="connsiteY35" fmla="*/ 6927 h 285008"/>
              <a:gd name="connsiteX36" fmla="*/ 730333 w 4352307"/>
              <a:gd name="connsiteY36" fmla="*/ 54428 h 285008"/>
              <a:gd name="connsiteX37" fmla="*/ 564078 w 4352307"/>
              <a:gd name="connsiteY37" fmla="*/ 60366 h 285008"/>
              <a:gd name="connsiteX38" fmla="*/ 504701 w 4352307"/>
              <a:gd name="connsiteY38" fmla="*/ 66304 h 285008"/>
              <a:gd name="connsiteX39" fmla="*/ 457200 w 4352307"/>
              <a:gd name="connsiteY39" fmla="*/ 90054 h 285008"/>
              <a:gd name="connsiteX40" fmla="*/ 457200 w 4352307"/>
              <a:gd name="connsiteY40" fmla="*/ 155369 h 285008"/>
              <a:gd name="connsiteX41" fmla="*/ 380010 w 4352307"/>
              <a:gd name="connsiteY41" fmla="*/ 214745 h 285008"/>
              <a:gd name="connsiteX42" fmla="*/ 302821 w 4352307"/>
              <a:gd name="connsiteY42" fmla="*/ 268184 h 285008"/>
              <a:gd name="connsiteX43" fmla="*/ 225631 w 4352307"/>
              <a:gd name="connsiteY43" fmla="*/ 274122 h 285008"/>
              <a:gd name="connsiteX44" fmla="*/ 148442 w 4352307"/>
              <a:gd name="connsiteY44" fmla="*/ 202870 h 285008"/>
              <a:gd name="connsiteX45" fmla="*/ 77190 w 4352307"/>
              <a:gd name="connsiteY45" fmla="*/ 137556 h 285008"/>
              <a:gd name="connsiteX46" fmla="*/ 29688 w 4352307"/>
              <a:gd name="connsiteY46" fmla="*/ 113805 h 285008"/>
              <a:gd name="connsiteX47" fmla="*/ 11875 w 4352307"/>
              <a:gd name="connsiteY47" fmla="*/ 101930 h 285008"/>
              <a:gd name="connsiteX48" fmla="*/ 0 w 4352307"/>
              <a:gd name="connsiteY48" fmla="*/ 95992 h 285008"/>
              <a:gd name="connsiteX0" fmla="*/ 4352307 w 4352307"/>
              <a:gd name="connsiteY0" fmla="*/ 78179 h 285008"/>
              <a:gd name="connsiteX1" fmla="*/ 4286992 w 4352307"/>
              <a:gd name="connsiteY1" fmla="*/ 107867 h 285008"/>
              <a:gd name="connsiteX2" fmla="*/ 4197927 w 4352307"/>
              <a:gd name="connsiteY2" fmla="*/ 161306 h 285008"/>
              <a:gd name="connsiteX3" fmla="*/ 4055423 w 4352307"/>
              <a:gd name="connsiteY3" fmla="*/ 107867 h 285008"/>
              <a:gd name="connsiteX4" fmla="*/ 3978234 w 4352307"/>
              <a:gd name="connsiteY4" fmla="*/ 72241 h 285008"/>
              <a:gd name="connsiteX5" fmla="*/ 3871356 w 4352307"/>
              <a:gd name="connsiteY5" fmla="*/ 167244 h 285008"/>
              <a:gd name="connsiteX6" fmla="*/ 3859481 w 4352307"/>
              <a:gd name="connsiteY6" fmla="*/ 167244 h 285008"/>
              <a:gd name="connsiteX7" fmla="*/ 3746665 w 4352307"/>
              <a:gd name="connsiteY7" fmla="*/ 125680 h 285008"/>
              <a:gd name="connsiteX8" fmla="*/ 3699164 w 4352307"/>
              <a:gd name="connsiteY8" fmla="*/ 95992 h 285008"/>
              <a:gd name="connsiteX9" fmla="*/ 3610099 w 4352307"/>
              <a:gd name="connsiteY9" fmla="*/ 185057 h 285008"/>
              <a:gd name="connsiteX10" fmla="*/ 3586348 w 4352307"/>
              <a:gd name="connsiteY10" fmla="*/ 202870 h 285008"/>
              <a:gd name="connsiteX11" fmla="*/ 3503221 w 4352307"/>
              <a:gd name="connsiteY11" fmla="*/ 143493 h 285008"/>
              <a:gd name="connsiteX12" fmla="*/ 3420094 w 4352307"/>
              <a:gd name="connsiteY12" fmla="*/ 101930 h 285008"/>
              <a:gd name="connsiteX13" fmla="*/ 3271652 w 4352307"/>
              <a:gd name="connsiteY13" fmla="*/ 95992 h 285008"/>
              <a:gd name="connsiteX14" fmla="*/ 3176649 w 4352307"/>
              <a:gd name="connsiteY14" fmla="*/ 149431 h 285008"/>
              <a:gd name="connsiteX15" fmla="*/ 3105397 w 4352307"/>
              <a:gd name="connsiteY15" fmla="*/ 149431 h 285008"/>
              <a:gd name="connsiteX16" fmla="*/ 2915392 w 4352307"/>
              <a:gd name="connsiteY16" fmla="*/ 101930 h 285008"/>
              <a:gd name="connsiteX17" fmla="*/ 2814452 w 4352307"/>
              <a:gd name="connsiteY17" fmla="*/ 66304 h 285008"/>
              <a:gd name="connsiteX18" fmla="*/ 2660073 w 4352307"/>
              <a:gd name="connsiteY18" fmla="*/ 84117 h 285008"/>
              <a:gd name="connsiteX19" fmla="*/ 2553195 w 4352307"/>
              <a:gd name="connsiteY19" fmla="*/ 173182 h 285008"/>
              <a:gd name="connsiteX20" fmla="*/ 2464130 w 4352307"/>
              <a:gd name="connsiteY20" fmla="*/ 214745 h 285008"/>
              <a:gd name="connsiteX21" fmla="*/ 2327564 w 4352307"/>
              <a:gd name="connsiteY21" fmla="*/ 161306 h 285008"/>
              <a:gd name="connsiteX22" fmla="*/ 2262249 w 4352307"/>
              <a:gd name="connsiteY22" fmla="*/ 149431 h 285008"/>
              <a:gd name="connsiteX23" fmla="*/ 2173184 w 4352307"/>
              <a:gd name="connsiteY23" fmla="*/ 173182 h 285008"/>
              <a:gd name="connsiteX24" fmla="*/ 2072244 w 4352307"/>
              <a:gd name="connsiteY24" fmla="*/ 167244 h 285008"/>
              <a:gd name="connsiteX25" fmla="*/ 1941616 w 4352307"/>
              <a:gd name="connsiteY25" fmla="*/ 78179 h 285008"/>
              <a:gd name="connsiteX26" fmla="*/ 1822862 w 4352307"/>
              <a:gd name="connsiteY26" fmla="*/ 48491 h 285008"/>
              <a:gd name="connsiteX27" fmla="*/ 1781299 w 4352307"/>
              <a:gd name="connsiteY27" fmla="*/ 54428 h 285008"/>
              <a:gd name="connsiteX28" fmla="*/ 1763486 w 4352307"/>
              <a:gd name="connsiteY28" fmla="*/ 60366 h 285008"/>
              <a:gd name="connsiteX29" fmla="*/ 1662546 w 4352307"/>
              <a:gd name="connsiteY29" fmla="*/ 42553 h 285008"/>
              <a:gd name="connsiteX30" fmla="*/ 1537855 w 4352307"/>
              <a:gd name="connsiteY30" fmla="*/ 12865 h 285008"/>
              <a:gd name="connsiteX31" fmla="*/ 1490353 w 4352307"/>
              <a:gd name="connsiteY31" fmla="*/ 66304 h 285008"/>
              <a:gd name="connsiteX32" fmla="*/ 1365662 w 4352307"/>
              <a:gd name="connsiteY32" fmla="*/ 60366 h 285008"/>
              <a:gd name="connsiteX33" fmla="*/ 1217221 w 4352307"/>
              <a:gd name="connsiteY33" fmla="*/ 18802 h 285008"/>
              <a:gd name="connsiteX34" fmla="*/ 1021278 w 4352307"/>
              <a:gd name="connsiteY34" fmla="*/ 12865 h 285008"/>
              <a:gd name="connsiteX35" fmla="*/ 914400 w 4352307"/>
              <a:gd name="connsiteY35" fmla="*/ 6927 h 285008"/>
              <a:gd name="connsiteX36" fmla="*/ 730333 w 4352307"/>
              <a:gd name="connsiteY36" fmla="*/ 54428 h 285008"/>
              <a:gd name="connsiteX37" fmla="*/ 564078 w 4352307"/>
              <a:gd name="connsiteY37" fmla="*/ 60366 h 285008"/>
              <a:gd name="connsiteX38" fmla="*/ 504701 w 4352307"/>
              <a:gd name="connsiteY38" fmla="*/ 66304 h 285008"/>
              <a:gd name="connsiteX39" fmla="*/ 457200 w 4352307"/>
              <a:gd name="connsiteY39" fmla="*/ 155369 h 285008"/>
              <a:gd name="connsiteX40" fmla="*/ 380010 w 4352307"/>
              <a:gd name="connsiteY40" fmla="*/ 214745 h 285008"/>
              <a:gd name="connsiteX41" fmla="*/ 302821 w 4352307"/>
              <a:gd name="connsiteY41" fmla="*/ 268184 h 285008"/>
              <a:gd name="connsiteX42" fmla="*/ 225631 w 4352307"/>
              <a:gd name="connsiteY42" fmla="*/ 274122 h 285008"/>
              <a:gd name="connsiteX43" fmla="*/ 148442 w 4352307"/>
              <a:gd name="connsiteY43" fmla="*/ 202870 h 285008"/>
              <a:gd name="connsiteX44" fmla="*/ 77190 w 4352307"/>
              <a:gd name="connsiteY44" fmla="*/ 137556 h 285008"/>
              <a:gd name="connsiteX45" fmla="*/ 29688 w 4352307"/>
              <a:gd name="connsiteY45" fmla="*/ 113805 h 285008"/>
              <a:gd name="connsiteX46" fmla="*/ 11875 w 4352307"/>
              <a:gd name="connsiteY46" fmla="*/ 101930 h 285008"/>
              <a:gd name="connsiteX47" fmla="*/ 0 w 4352307"/>
              <a:gd name="connsiteY47" fmla="*/ 95992 h 28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52307" h="285008">
                <a:moveTo>
                  <a:pt x="4352307" y="78179"/>
                </a:moveTo>
                <a:cubicBezTo>
                  <a:pt x="4332514" y="86096"/>
                  <a:pt x="4312722" y="94013"/>
                  <a:pt x="4286992" y="107867"/>
                </a:cubicBezTo>
                <a:cubicBezTo>
                  <a:pt x="4261262" y="121722"/>
                  <a:pt x="4236522" y="161306"/>
                  <a:pt x="4197927" y="161306"/>
                </a:cubicBezTo>
                <a:cubicBezTo>
                  <a:pt x="4159332" y="161306"/>
                  <a:pt x="4092039" y="122711"/>
                  <a:pt x="4055423" y="107867"/>
                </a:cubicBezTo>
                <a:cubicBezTo>
                  <a:pt x="4018807" y="93023"/>
                  <a:pt x="4008912" y="62345"/>
                  <a:pt x="3978234" y="72241"/>
                </a:cubicBezTo>
                <a:cubicBezTo>
                  <a:pt x="3947556" y="82137"/>
                  <a:pt x="3891148" y="151410"/>
                  <a:pt x="3871356" y="167244"/>
                </a:cubicBezTo>
                <a:cubicBezTo>
                  <a:pt x="3851564" y="183078"/>
                  <a:pt x="3880263" y="174171"/>
                  <a:pt x="3859481" y="167244"/>
                </a:cubicBezTo>
                <a:cubicBezTo>
                  <a:pt x="3838699" y="160317"/>
                  <a:pt x="3773384" y="137555"/>
                  <a:pt x="3746665" y="125680"/>
                </a:cubicBezTo>
                <a:cubicBezTo>
                  <a:pt x="3719946" y="113805"/>
                  <a:pt x="3721925" y="86096"/>
                  <a:pt x="3699164" y="95992"/>
                </a:cubicBezTo>
                <a:cubicBezTo>
                  <a:pt x="3676403" y="105888"/>
                  <a:pt x="3628902" y="167244"/>
                  <a:pt x="3610099" y="185057"/>
                </a:cubicBezTo>
                <a:cubicBezTo>
                  <a:pt x="3591296" y="202870"/>
                  <a:pt x="3604161" y="209797"/>
                  <a:pt x="3586348" y="202870"/>
                </a:cubicBezTo>
                <a:cubicBezTo>
                  <a:pt x="3568535" y="195943"/>
                  <a:pt x="3530930" y="160316"/>
                  <a:pt x="3503221" y="143493"/>
                </a:cubicBezTo>
                <a:cubicBezTo>
                  <a:pt x="3475512" y="126670"/>
                  <a:pt x="3458689" y="109847"/>
                  <a:pt x="3420094" y="101930"/>
                </a:cubicBezTo>
                <a:cubicBezTo>
                  <a:pt x="3381499" y="94013"/>
                  <a:pt x="3312226" y="88075"/>
                  <a:pt x="3271652" y="95992"/>
                </a:cubicBezTo>
                <a:cubicBezTo>
                  <a:pt x="3231078" y="103909"/>
                  <a:pt x="3204358" y="140525"/>
                  <a:pt x="3176649" y="149431"/>
                </a:cubicBezTo>
                <a:cubicBezTo>
                  <a:pt x="3148940" y="158338"/>
                  <a:pt x="3148940" y="157348"/>
                  <a:pt x="3105397" y="149431"/>
                </a:cubicBezTo>
                <a:cubicBezTo>
                  <a:pt x="3061854" y="141514"/>
                  <a:pt x="2963883" y="115784"/>
                  <a:pt x="2915392" y="101930"/>
                </a:cubicBezTo>
                <a:cubicBezTo>
                  <a:pt x="2866901" y="88076"/>
                  <a:pt x="2857005" y="69273"/>
                  <a:pt x="2814452" y="66304"/>
                </a:cubicBezTo>
                <a:cubicBezTo>
                  <a:pt x="2771899" y="63335"/>
                  <a:pt x="2703616" y="66304"/>
                  <a:pt x="2660073" y="84117"/>
                </a:cubicBezTo>
                <a:cubicBezTo>
                  <a:pt x="2616530" y="101930"/>
                  <a:pt x="2585852" y="151411"/>
                  <a:pt x="2553195" y="173182"/>
                </a:cubicBezTo>
                <a:cubicBezTo>
                  <a:pt x="2520538" y="194953"/>
                  <a:pt x="2501735" y="216724"/>
                  <a:pt x="2464130" y="214745"/>
                </a:cubicBezTo>
                <a:cubicBezTo>
                  <a:pt x="2426525" y="212766"/>
                  <a:pt x="2361211" y="172192"/>
                  <a:pt x="2327564" y="161306"/>
                </a:cubicBezTo>
                <a:cubicBezTo>
                  <a:pt x="2293917" y="150420"/>
                  <a:pt x="2287979" y="147452"/>
                  <a:pt x="2262249" y="149431"/>
                </a:cubicBezTo>
                <a:cubicBezTo>
                  <a:pt x="2236519" y="151410"/>
                  <a:pt x="2204851" y="170213"/>
                  <a:pt x="2173184" y="173182"/>
                </a:cubicBezTo>
                <a:cubicBezTo>
                  <a:pt x="2141517" y="176151"/>
                  <a:pt x="2110839" y="183078"/>
                  <a:pt x="2072244" y="167244"/>
                </a:cubicBezTo>
                <a:cubicBezTo>
                  <a:pt x="2033649" y="151410"/>
                  <a:pt x="1983180" y="97971"/>
                  <a:pt x="1941616" y="78179"/>
                </a:cubicBezTo>
                <a:cubicBezTo>
                  <a:pt x="1900052" y="58387"/>
                  <a:pt x="1849581" y="52449"/>
                  <a:pt x="1822862" y="48491"/>
                </a:cubicBezTo>
                <a:cubicBezTo>
                  <a:pt x="1796143" y="44533"/>
                  <a:pt x="1791195" y="52449"/>
                  <a:pt x="1781299" y="54428"/>
                </a:cubicBezTo>
                <a:cubicBezTo>
                  <a:pt x="1771403" y="56407"/>
                  <a:pt x="1783278" y="62345"/>
                  <a:pt x="1763486" y="60366"/>
                </a:cubicBezTo>
                <a:cubicBezTo>
                  <a:pt x="1743694" y="58387"/>
                  <a:pt x="1700151" y="50470"/>
                  <a:pt x="1662546" y="42553"/>
                </a:cubicBezTo>
                <a:cubicBezTo>
                  <a:pt x="1624941" y="34636"/>
                  <a:pt x="1566554" y="8907"/>
                  <a:pt x="1537855" y="12865"/>
                </a:cubicBezTo>
                <a:cubicBezTo>
                  <a:pt x="1509156" y="16823"/>
                  <a:pt x="1519052" y="58387"/>
                  <a:pt x="1490353" y="66304"/>
                </a:cubicBezTo>
                <a:cubicBezTo>
                  <a:pt x="1461654" y="74221"/>
                  <a:pt x="1411184" y="68283"/>
                  <a:pt x="1365662" y="60366"/>
                </a:cubicBezTo>
                <a:cubicBezTo>
                  <a:pt x="1320140" y="52449"/>
                  <a:pt x="1274618" y="26719"/>
                  <a:pt x="1217221" y="18802"/>
                </a:cubicBezTo>
                <a:cubicBezTo>
                  <a:pt x="1159824" y="10885"/>
                  <a:pt x="1071748" y="14844"/>
                  <a:pt x="1021278" y="12865"/>
                </a:cubicBezTo>
                <a:cubicBezTo>
                  <a:pt x="970808" y="10886"/>
                  <a:pt x="962891" y="0"/>
                  <a:pt x="914400" y="6927"/>
                </a:cubicBezTo>
                <a:cubicBezTo>
                  <a:pt x="865909" y="13854"/>
                  <a:pt x="788720" y="45522"/>
                  <a:pt x="730333" y="54428"/>
                </a:cubicBezTo>
                <a:cubicBezTo>
                  <a:pt x="671946" y="63335"/>
                  <a:pt x="601683" y="58387"/>
                  <a:pt x="564078" y="60366"/>
                </a:cubicBezTo>
                <a:cubicBezTo>
                  <a:pt x="526473" y="62345"/>
                  <a:pt x="522514" y="50470"/>
                  <a:pt x="504701" y="66304"/>
                </a:cubicBezTo>
                <a:cubicBezTo>
                  <a:pt x="486888" y="82138"/>
                  <a:pt x="477982" y="130629"/>
                  <a:pt x="457200" y="155369"/>
                </a:cubicBezTo>
                <a:cubicBezTo>
                  <a:pt x="436418" y="180109"/>
                  <a:pt x="405740" y="195943"/>
                  <a:pt x="380010" y="214745"/>
                </a:cubicBezTo>
                <a:cubicBezTo>
                  <a:pt x="354280" y="233548"/>
                  <a:pt x="328551" y="258288"/>
                  <a:pt x="302821" y="268184"/>
                </a:cubicBezTo>
                <a:cubicBezTo>
                  <a:pt x="277091" y="278080"/>
                  <a:pt x="251361" y="285008"/>
                  <a:pt x="225631" y="274122"/>
                </a:cubicBezTo>
                <a:cubicBezTo>
                  <a:pt x="199901" y="263236"/>
                  <a:pt x="148442" y="202870"/>
                  <a:pt x="148442" y="202870"/>
                </a:cubicBezTo>
                <a:cubicBezTo>
                  <a:pt x="123702" y="180109"/>
                  <a:pt x="96982" y="152400"/>
                  <a:pt x="77190" y="137556"/>
                </a:cubicBezTo>
                <a:cubicBezTo>
                  <a:pt x="57398" y="122712"/>
                  <a:pt x="40574" y="119743"/>
                  <a:pt x="29688" y="113805"/>
                </a:cubicBezTo>
                <a:cubicBezTo>
                  <a:pt x="18802" y="107867"/>
                  <a:pt x="16823" y="104899"/>
                  <a:pt x="11875" y="101930"/>
                </a:cubicBezTo>
                <a:cubicBezTo>
                  <a:pt x="6927" y="98961"/>
                  <a:pt x="3463" y="97476"/>
                  <a:pt x="0" y="95992"/>
                </a:cubicBezTo>
              </a:path>
            </a:pathLst>
          </a:custGeom>
          <a:ln w="25400">
            <a:solidFill>
              <a:srgbClr val="A51D9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1752600" y="3505200"/>
            <a:ext cx="452368" cy="369332"/>
          </a:xfrm>
          <a:prstGeom prst="rect">
            <a:avLst/>
          </a:prstGeom>
        </p:spPr>
        <p:txBody>
          <a:bodyPr wrap="none">
            <a:spAutoFit/>
          </a:bodyPr>
          <a:lstStyle/>
          <a:p>
            <a:pPr lvl="0">
              <a:spcBef>
                <a:spcPct val="20000"/>
              </a:spcBef>
              <a:defRPr/>
            </a:pPr>
            <a:r>
              <a:rPr lang="en-US" b="1" dirty="0" smtClean="0">
                <a:solidFill>
                  <a:schemeClr val="accent6">
                    <a:lumMod val="75000"/>
                  </a:schemeClr>
                </a:solidFill>
              </a:rPr>
              <a:t>CH</a:t>
            </a:r>
            <a:endParaRPr lang="en-US" b="1" dirty="0">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ppt_x"/>
                                          </p:val>
                                        </p:tav>
                                        <p:tav tm="100000">
                                          <p:val>
                                            <p:strVal val="#ppt_x"/>
                                          </p:val>
                                        </p:tav>
                                      </p:tavLst>
                                    </p:anim>
                                    <p:anim calcmode="lin" valueType="num">
                                      <p:cBhvr additive="base">
                                        <p:cTn id="51"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p:bldP spid="22" grpId="0" animBg="1"/>
      <p:bldP spid="25" grpId="0"/>
      <p:bldP spid="26" grpId="0" animBg="1"/>
      <p:bldP spid="19" grpId="0" animBg="1"/>
      <p:bldP spid="20" grpId="0" animBg="1"/>
      <p:bldP spid="21" grpId="0" animBg="1"/>
      <p:bldP spid="28" grpId="0" animBg="1"/>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715000"/>
            <a:ext cx="7162800" cy="1143000"/>
          </a:xfrm>
        </p:spPr>
        <p:txBody>
          <a:bodyPr>
            <a:normAutofit/>
          </a:bodyPr>
          <a:lstStyle/>
          <a:p>
            <a:pPr algn="l"/>
            <a:endParaRPr lang="en-US" sz="2000" b="1" dirty="0">
              <a:solidFill>
                <a:schemeClr val="accent5"/>
              </a:solidFill>
            </a:endParaRPr>
          </a:p>
        </p:txBody>
      </p:sp>
      <p:sp>
        <p:nvSpPr>
          <p:cNvPr id="6" name="Text Placeholder 5"/>
          <p:cNvSpPr>
            <a:spLocks noGrp="1"/>
          </p:cNvSpPr>
          <p:nvPr>
            <p:ph type="body" idx="1"/>
          </p:nvPr>
        </p:nvSpPr>
        <p:spPr>
          <a:xfrm flipH="1">
            <a:off x="381000" y="4267200"/>
            <a:ext cx="76200" cy="639762"/>
          </a:xfrm>
        </p:spPr>
        <p:txBody>
          <a:bodyPr>
            <a:normAutofit/>
          </a:bodyPr>
          <a:lstStyle/>
          <a:p>
            <a:endParaRPr lang="en-US" sz="1000" dirty="0">
              <a:solidFill>
                <a:srgbClr val="00B050"/>
              </a:solidFill>
            </a:endParaRPr>
          </a:p>
        </p:txBody>
      </p:sp>
      <p:pic>
        <p:nvPicPr>
          <p:cNvPr id="12" name="Content Placeholder 11" descr="Figure 1 best.JPG"/>
          <p:cNvPicPr>
            <a:picLocks noGrp="1" noChangeAspect="1"/>
          </p:cNvPicPr>
          <p:nvPr>
            <p:ph sz="half" idx="2"/>
          </p:nvPr>
        </p:nvPicPr>
        <p:blipFill>
          <a:blip r:embed="rId3" cstate="print"/>
          <a:stretch>
            <a:fillRect/>
          </a:stretch>
        </p:blipFill>
        <p:spPr>
          <a:xfrm>
            <a:off x="2286000" y="-228600"/>
            <a:ext cx="5410200" cy="4073964"/>
          </a:xfrm>
        </p:spPr>
      </p:pic>
      <p:sp>
        <p:nvSpPr>
          <p:cNvPr id="7" name="Text Placeholder 6"/>
          <p:cNvSpPr>
            <a:spLocks noGrp="1"/>
          </p:cNvSpPr>
          <p:nvPr>
            <p:ph type="body" sz="quarter" idx="3"/>
          </p:nvPr>
        </p:nvSpPr>
        <p:spPr>
          <a:xfrm>
            <a:off x="762001" y="2057400"/>
            <a:ext cx="76200" cy="2971800"/>
          </a:xfrm>
        </p:spPr>
        <p:txBody>
          <a:bodyPr>
            <a:normAutofit/>
          </a:bodyPr>
          <a:lstStyle/>
          <a:p>
            <a:endParaRPr lang="en-US" sz="800" dirty="0">
              <a:solidFill>
                <a:srgbClr val="C00000"/>
              </a:solidFill>
            </a:endParaRPr>
          </a:p>
        </p:txBody>
      </p:sp>
      <p:sp>
        <p:nvSpPr>
          <p:cNvPr id="14" name="Text Placeholder 13"/>
          <p:cNvSpPr>
            <a:spLocks noGrp="1"/>
          </p:cNvSpPr>
          <p:nvPr>
            <p:ph sz="quarter" idx="4"/>
          </p:nvPr>
        </p:nvSpPr>
        <p:spPr>
          <a:xfrm rot="-60000">
            <a:off x="306691" y="1683101"/>
            <a:ext cx="769862" cy="223362"/>
          </a:xfrm>
        </p:spPr>
        <p:txBody>
          <a:bodyPr lIns="182880" tIns="0">
            <a:normAutofit fontScale="40000" lnSpcReduction="20000"/>
          </a:bodyPr>
          <a:lstStyle/>
          <a:p>
            <a:pPr algn="ctr">
              <a:buNone/>
            </a:pPr>
            <a:r>
              <a:rPr lang="en-US" sz="3200" i="1" dirty="0" smtClean="0">
                <a:solidFill>
                  <a:srgbClr val="C00000"/>
                </a:solidFill>
                <a:latin typeface="Bauhaus 93" pitchFamily="82" charset="0"/>
              </a:rPr>
              <a:t>   </a:t>
            </a:r>
            <a:endParaRPr lang="en-US" sz="800" i="1" dirty="0">
              <a:solidFill>
                <a:srgbClr val="C00000"/>
              </a:solidFill>
              <a:latin typeface="Bauhaus 93" pitchFamily="82" charset="0"/>
            </a:endParaRPr>
          </a:p>
        </p:txBody>
      </p:sp>
      <p:sp>
        <p:nvSpPr>
          <p:cNvPr id="8" name="Oval 7"/>
          <p:cNvSpPr/>
          <p:nvPr/>
        </p:nvSpPr>
        <p:spPr>
          <a:xfrm>
            <a:off x="5715000" y="1524000"/>
            <a:ext cx="1066800" cy="1524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81600" y="1371600"/>
            <a:ext cx="609600" cy="1981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810000" y="1371600"/>
            <a:ext cx="1524000" cy="2057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3" descr="LineM_South Cropped.tif"/>
          <p:cNvPicPr>
            <a:picLocks noChangeAspect="1"/>
          </p:cNvPicPr>
          <p:nvPr/>
        </p:nvPicPr>
        <p:blipFill>
          <a:blip r:embed="rId4" cstate="print"/>
          <a:stretch>
            <a:fillRect/>
          </a:stretch>
        </p:blipFill>
        <p:spPr>
          <a:xfrm>
            <a:off x="0" y="3632248"/>
            <a:ext cx="9144001" cy="3225752"/>
          </a:xfrm>
          <a:prstGeom prst="rect">
            <a:avLst/>
          </a:prstGeom>
        </p:spPr>
      </p:pic>
      <p:sp>
        <p:nvSpPr>
          <p:cNvPr id="15" name="TextBox 14"/>
          <p:cNvSpPr txBox="1"/>
          <p:nvPr/>
        </p:nvSpPr>
        <p:spPr>
          <a:xfrm>
            <a:off x="5791200" y="1905000"/>
            <a:ext cx="914400" cy="830997"/>
          </a:xfrm>
          <a:prstGeom prst="rect">
            <a:avLst/>
          </a:prstGeom>
          <a:noFill/>
        </p:spPr>
        <p:txBody>
          <a:bodyPr wrap="square" rtlCol="0">
            <a:spAutoFit/>
          </a:bodyPr>
          <a:lstStyle/>
          <a:p>
            <a:r>
              <a:rPr lang="en-US" sz="1600" dirty="0" smtClean="0">
                <a:solidFill>
                  <a:srgbClr val="C00000"/>
                </a:solidFill>
              </a:rPr>
              <a:t>Deltaic </a:t>
            </a:r>
            <a:r>
              <a:rPr lang="en-US" sz="1600" dirty="0" smtClean="0">
                <a:solidFill>
                  <a:srgbClr val="C00000"/>
                </a:solidFill>
              </a:rPr>
              <a:t>Thicken-SE</a:t>
            </a:r>
            <a:endParaRPr lang="en-US" sz="1600" dirty="0">
              <a:solidFill>
                <a:srgbClr val="C00000"/>
              </a:solidFill>
            </a:endParaRPr>
          </a:p>
        </p:txBody>
      </p:sp>
      <p:sp>
        <p:nvSpPr>
          <p:cNvPr id="22" name="Right Arrow 21"/>
          <p:cNvSpPr/>
          <p:nvPr/>
        </p:nvSpPr>
        <p:spPr>
          <a:xfrm rot="2118181">
            <a:off x="6254278" y="2560978"/>
            <a:ext cx="479213" cy="1728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257800" y="1676400"/>
            <a:ext cx="609600" cy="830997"/>
          </a:xfrm>
          <a:prstGeom prst="rect">
            <a:avLst/>
          </a:prstGeom>
          <a:noFill/>
        </p:spPr>
        <p:txBody>
          <a:bodyPr wrap="square" rtlCol="0">
            <a:spAutoFit/>
          </a:bodyPr>
          <a:lstStyle/>
          <a:p>
            <a:r>
              <a:rPr lang="en-US" sz="1600" dirty="0" smtClean="0">
                <a:solidFill>
                  <a:srgbClr val="C00000"/>
                </a:solidFill>
              </a:rPr>
              <a:t>On/Off Lap</a:t>
            </a:r>
            <a:endParaRPr lang="en-US" sz="1600" dirty="0">
              <a:solidFill>
                <a:srgbClr val="C00000"/>
              </a:solidFill>
            </a:endParaRPr>
          </a:p>
        </p:txBody>
      </p:sp>
      <p:sp>
        <p:nvSpPr>
          <p:cNvPr id="24" name="Right Arrow 23"/>
          <p:cNvSpPr/>
          <p:nvPr/>
        </p:nvSpPr>
        <p:spPr>
          <a:xfrm rot="5400000">
            <a:off x="5257007" y="2743993"/>
            <a:ext cx="479213" cy="1728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810000" y="1905000"/>
            <a:ext cx="1371600" cy="646331"/>
          </a:xfrm>
          <a:prstGeom prst="rect">
            <a:avLst/>
          </a:prstGeom>
        </p:spPr>
        <p:txBody>
          <a:bodyPr wrap="square">
            <a:spAutoFit/>
          </a:bodyPr>
          <a:lstStyle/>
          <a:p>
            <a:r>
              <a:rPr lang="en-US" dirty="0" smtClean="0">
                <a:solidFill>
                  <a:srgbClr val="C00000"/>
                </a:solidFill>
              </a:rPr>
              <a:t>Deltaic </a:t>
            </a:r>
            <a:r>
              <a:rPr lang="en-US" dirty="0" smtClean="0">
                <a:solidFill>
                  <a:srgbClr val="C00000"/>
                </a:solidFill>
              </a:rPr>
              <a:t>Thicken-SW</a:t>
            </a:r>
            <a:endParaRPr lang="en-US" dirty="0">
              <a:solidFill>
                <a:srgbClr val="C00000"/>
              </a:solidFill>
            </a:endParaRPr>
          </a:p>
        </p:txBody>
      </p:sp>
      <p:sp>
        <p:nvSpPr>
          <p:cNvPr id="26" name="Right Arrow 25"/>
          <p:cNvSpPr/>
          <p:nvPr/>
        </p:nvSpPr>
        <p:spPr>
          <a:xfrm rot="8410971">
            <a:off x="4114567" y="2724190"/>
            <a:ext cx="479213" cy="1728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627047" y="5126983"/>
            <a:ext cx="602553" cy="195565"/>
          </a:xfrm>
          <a:custGeom>
            <a:avLst/>
            <a:gdLst>
              <a:gd name="connsiteX0" fmla="*/ 602553 w 602553"/>
              <a:gd name="connsiteY0" fmla="*/ 0 h 195565"/>
              <a:gd name="connsiteX1" fmla="*/ 0 w 602553"/>
              <a:gd name="connsiteY1" fmla="*/ 195565 h 195565"/>
            </a:gdLst>
            <a:ahLst/>
            <a:cxnLst>
              <a:cxn ang="0">
                <a:pos x="connsiteX0" y="connsiteY0"/>
              </a:cxn>
              <a:cxn ang="0">
                <a:pos x="connsiteX1" y="connsiteY1"/>
              </a:cxn>
            </a:cxnLst>
            <a:rect l="l" t="t" r="r" b="b"/>
            <a:pathLst>
              <a:path w="602553" h="195565">
                <a:moveTo>
                  <a:pt x="602553" y="0"/>
                </a:moveTo>
                <a:lnTo>
                  <a:pt x="0" y="195565"/>
                </a:lnTo>
              </a:path>
            </a:pathLst>
          </a:custGeom>
          <a:ln w="34925">
            <a:solidFill>
              <a:srgbClr val="A51D9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562740" y="5084698"/>
            <a:ext cx="656289" cy="229041"/>
          </a:xfrm>
          <a:custGeom>
            <a:avLst/>
            <a:gdLst>
              <a:gd name="connsiteX0" fmla="*/ 656289 w 656289"/>
              <a:gd name="connsiteY0" fmla="*/ 0 h 229041"/>
              <a:gd name="connsiteX1" fmla="*/ 96021 w 656289"/>
              <a:gd name="connsiteY1" fmla="*/ 195566 h 229041"/>
              <a:gd name="connsiteX2" fmla="*/ 80164 w 656289"/>
              <a:gd name="connsiteY2" fmla="*/ 200851 h 229041"/>
              <a:gd name="connsiteX3" fmla="*/ 80164 w 656289"/>
              <a:gd name="connsiteY3" fmla="*/ 200851 h 229041"/>
            </a:gdLst>
            <a:ahLst/>
            <a:cxnLst>
              <a:cxn ang="0">
                <a:pos x="connsiteX0" y="connsiteY0"/>
              </a:cxn>
              <a:cxn ang="0">
                <a:pos x="connsiteX1" y="connsiteY1"/>
              </a:cxn>
              <a:cxn ang="0">
                <a:pos x="connsiteX2" y="connsiteY2"/>
              </a:cxn>
              <a:cxn ang="0">
                <a:pos x="connsiteX3" y="connsiteY3"/>
              </a:cxn>
            </a:cxnLst>
            <a:rect l="l" t="t" r="r" b="b"/>
            <a:pathLst>
              <a:path w="656289" h="229041">
                <a:moveTo>
                  <a:pt x="656289" y="0"/>
                </a:moveTo>
                <a:lnTo>
                  <a:pt x="96021" y="195566"/>
                </a:lnTo>
                <a:cubicBezTo>
                  <a:pt x="0" y="229041"/>
                  <a:pt x="80164" y="200851"/>
                  <a:pt x="80164" y="200851"/>
                </a:cubicBezTo>
                <a:lnTo>
                  <a:pt x="80164" y="200851"/>
                </a:lnTo>
              </a:path>
            </a:pathLst>
          </a:cu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871235" y="4815135"/>
            <a:ext cx="7353079" cy="260754"/>
          </a:xfrm>
          <a:custGeom>
            <a:avLst/>
            <a:gdLst>
              <a:gd name="connsiteX0" fmla="*/ 7353079 w 7353079"/>
              <a:gd name="connsiteY0" fmla="*/ 0 h 260754"/>
              <a:gd name="connsiteX1" fmla="*/ 3092927 w 7353079"/>
              <a:gd name="connsiteY1" fmla="*/ 26428 h 260754"/>
              <a:gd name="connsiteX2" fmla="*/ 1776825 w 7353079"/>
              <a:gd name="connsiteY2" fmla="*/ 89855 h 260754"/>
              <a:gd name="connsiteX3" fmla="*/ 1179558 w 7353079"/>
              <a:gd name="connsiteY3" fmla="*/ 142710 h 260754"/>
              <a:gd name="connsiteX4" fmla="*/ 587577 w 7353079"/>
              <a:gd name="connsiteY4" fmla="*/ 200851 h 260754"/>
              <a:gd name="connsiteX5" fmla="*/ 90735 w 7353079"/>
              <a:gd name="connsiteY5" fmla="*/ 253707 h 260754"/>
              <a:gd name="connsiteX6" fmla="*/ 43165 w 7353079"/>
              <a:gd name="connsiteY6" fmla="*/ 243136 h 260754"/>
              <a:gd name="connsiteX7" fmla="*/ 43165 w 7353079"/>
              <a:gd name="connsiteY7" fmla="*/ 243136 h 26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3079" h="260754">
                <a:moveTo>
                  <a:pt x="7353079" y="0"/>
                </a:moveTo>
                <a:lnTo>
                  <a:pt x="3092927" y="26428"/>
                </a:lnTo>
                <a:cubicBezTo>
                  <a:pt x="2163551" y="41404"/>
                  <a:pt x="2095720" y="70475"/>
                  <a:pt x="1776825" y="89855"/>
                </a:cubicBezTo>
                <a:cubicBezTo>
                  <a:pt x="1457930" y="109235"/>
                  <a:pt x="1179558" y="142710"/>
                  <a:pt x="1179558" y="142710"/>
                </a:cubicBezTo>
                <a:lnTo>
                  <a:pt x="587577" y="200851"/>
                </a:lnTo>
                <a:lnTo>
                  <a:pt x="90735" y="253707"/>
                </a:lnTo>
                <a:cubicBezTo>
                  <a:pt x="0" y="260754"/>
                  <a:pt x="43165" y="243136"/>
                  <a:pt x="43165" y="243136"/>
                </a:cubicBezTo>
                <a:lnTo>
                  <a:pt x="43165" y="243136"/>
                </a:lnTo>
              </a:path>
            </a:pathLst>
          </a:cu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p:bldP spid="22" grpId="0" animBg="1"/>
      <p:bldP spid="23" grpId="0"/>
      <p:bldP spid="24" grpId="0" animBg="1"/>
      <p:bldP spid="19" grpId="0" animBg="1"/>
      <p:bldP spid="20"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15000"/>
            <a:ext cx="8686800" cy="1143000"/>
          </a:xfrm>
        </p:spPr>
        <p:txBody>
          <a:bodyPr>
            <a:normAutofit/>
          </a:bodyPr>
          <a:lstStyle/>
          <a:p>
            <a:pPr algn="l"/>
            <a:r>
              <a:rPr lang="en-US" sz="2000" b="1" dirty="0" smtClean="0">
                <a:solidFill>
                  <a:schemeClr val="accent5"/>
                </a:solidFill>
              </a:rPr>
              <a:t>Index Map Showing 1975 Fay 003 </a:t>
            </a:r>
            <a:r>
              <a:rPr lang="en-US" sz="2000" b="1" dirty="0" err="1" smtClean="0">
                <a:solidFill>
                  <a:schemeClr val="accent5"/>
                </a:solidFill>
              </a:rPr>
              <a:t>Minisparker</a:t>
            </a:r>
            <a:r>
              <a:rPr lang="en-US" sz="2000" b="1" dirty="0" smtClean="0">
                <a:solidFill>
                  <a:schemeClr val="accent5"/>
                </a:solidFill>
              </a:rPr>
              <a:t> Track Lines In Relation To </a:t>
            </a:r>
            <a:br>
              <a:rPr lang="en-US" sz="2000" b="1" dirty="0" smtClean="0">
                <a:solidFill>
                  <a:schemeClr val="accent5"/>
                </a:solidFill>
              </a:rPr>
            </a:br>
            <a:r>
              <a:rPr lang="en-US" sz="2000" b="1" dirty="0" smtClean="0">
                <a:solidFill>
                  <a:schemeClr val="accent5"/>
                </a:solidFill>
              </a:rPr>
              <a:t>Locations of AMCOR Holes and COST Wells G-I and G-2. </a:t>
            </a:r>
            <a:endParaRPr lang="en-US" sz="2000" b="1" dirty="0">
              <a:solidFill>
                <a:schemeClr val="accent5"/>
              </a:solidFill>
            </a:endParaRPr>
          </a:p>
        </p:txBody>
      </p:sp>
      <p:sp>
        <p:nvSpPr>
          <p:cNvPr id="6" name="Text Placeholder 5"/>
          <p:cNvSpPr>
            <a:spLocks noGrp="1"/>
          </p:cNvSpPr>
          <p:nvPr>
            <p:ph type="body" idx="1"/>
          </p:nvPr>
        </p:nvSpPr>
        <p:spPr>
          <a:xfrm flipH="1">
            <a:off x="381000" y="4267200"/>
            <a:ext cx="76200" cy="639762"/>
          </a:xfrm>
        </p:spPr>
        <p:txBody>
          <a:bodyPr>
            <a:normAutofit/>
          </a:bodyPr>
          <a:lstStyle/>
          <a:p>
            <a:endParaRPr lang="en-US" sz="1000" dirty="0">
              <a:solidFill>
                <a:srgbClr val="00B050"/>
              </a:solidFill>
            </a:endParaRPr>
          </a:p>
        </p:txBody>
      </p:sp>
      <p:pic>
        <p:nvPicPr>
          <p:cNvPr id="12" name="Content Placeholder 11" descr="Figure 1 best.JPG"/>
          <p:cNvPicPr>
            <a:picLocks noGrp="1" noChangeAspect="1"/>
          </p:cNvPicPr>
          <p:nvPr>
            <p:ph sz="half" idx="2"/>
          </p:nvPr>
        </p:nvPicPr>
        <p:blipFill>
          <a:blip r:embed="rId3" cstate="print"/>
          <a:stretch>
            <a:fillRect/>
          </a:stretch>
        </p:blipFill>
        <p:spPr>
          <a:xfrm>
            <a:off x="533400" y="0"/>
            <a:ext cx="7791874" cy="5867400"/>
          </a:xfrm>
        </p:spPr>
      </p:pic>
      <p:sp>
        <p:nvSpPr>
          <p:cNvPr id="7" name="Text Placeholder 6"/>
          <p:cNvSpPr>
            <a:spLocks noGrp="1"/>
          </p:cNvSpPr>
          <p:nvPr>
            <p:ph type="body" sz="quarter" idx="3"/>
          </p:nvPr>
        </p:nvSpPr>
        <p:spPr>
          <a:xfrm>
            <a:off x="4191000" y="3810000"/>
            <a:ext cx="307975" cy="346075"/>
          </a:xfrm>
        </p:spPr>
        <p:txBody>
          <a:bodyPr>
            <a:normAutofit/>
          </a:bodyPr>
          <a:lstStyle/>
          <a:p>
            <a:r>
              <a:rPr lang="en-US" sz="800" dirty="0" smtClean="0">
                <a:solidFill>
                  <a:srgbClr val="C00000"/>
                </a:solidFill>
              </a:rPr>
              <a:t>x</a:t>
            </a:r>
            <a:endParaRPr lang="en-US" sz="800" dirty="0">
              <a:solidFill>
                <a:srgbClr val="C00000"/>
              </a:solidFill>
            </a:endParaRPr>
          </a:p>
        </p:txBody>
      </p:sp>
      <p:sp>
        <p:nvSpPr>
          <p:cNvPr id="14" name="Text Placeholder 13"/>
          <p:cNvSpPr>
            <a:spLocks noGrp="1"/>
          </p:cNvSpPr>
          <p:nvPr>
            <p:ph sz="quarter" idx="4"/>
          </p:nvPr>
        </p:nvSpPr>
        <p:spPr>
          <a:xfrm rot="-60000">
            <a:off x="3575497" y="3514503"/>
            <a:ext cx="1071936" cy="667194"/>
          </a:xfrm>
        </p:spPr>
        <p:txBody>
          <a:bodyPr lIns="182880" tIns="0">
            <a:normAutofit fontScale="25000" lnSpcReduction="20000"/>
          </a:bodyPr>
          <a:lstStyle/>
          <a:p>
            <a:pPr algn="ctr">
              <a:buNone/>
            </a:pPr>
            <a:r>
              <a:rPr lang="en-US" sz="3200" i="1" dirty="0" smtClean="0">
                <a:solidFill>
                  <a:srgbClr val="C00000"/>
                </a:solidFill>
                <a:latin typeface="Bauhaus 93" pitchFamily="82" charset="0"/>
              </a:rPr>
              <a:t>           </a:t>
            </a:r>
            <a:r>
              <a:rPr lang="en-US" sz="3200" i="1" dirty="0" smtClean="0">
                <a:solidFill>
                  <a:srgbClr val="FFC000"/>
                </a:solidFill>
                <a:latin typeface="Bauhaus 93" pitchFamily="82" charset="0"/>
              </a:rPr>
              <a:t>	</a:t>
            </a:r>
            <a:r>
              <a:rPr lang="en-US" b="1" dirty="0" smtClean="0">
                <a:solidFill>
                  <a:srgbClr val="FFC000"/>
                </a:solidFill>
                <a:latin typeface="Bookman Old Style" pitchFamily="18" charset="0"/>
              </a:rPr>
              <a:t>AMCOR    6014</a:t>
            </a:r>
          </a:p>
          <a:p>
            <a:pPr algn="ctr">
              <a:buNone/>
            </a:pPr>
            <a:r>
              <a:rPr lang="en-US" sz="3200" i="1" dirty="0" smtClean="0">
                <a:solidFill>
                  <a:srgbClr val="C00000"/>
                </a:solidFill>
                <a:latin typeface="Bauhaus 93" pitchFamily="82" charset="0"/>
              </a:rPr>
              <a:t>           </a:t>
            </a:r>
          </a:p>
          <a:p>
            <a:endParaRPr lang="en-US" sz="800" i="1" dirty="0" smtClean="0">
              <a:solidFill>
                <a:srgbClr val="C00000"/>
              </a:solidFill>
              <a:latin typeface="Bauhaus 93" pitchFamily="82" charset="0"/>
            </a:endParaRPr>
          </a:p>
          <a:p>
            <a:endParaRPr lang="en-US" sz="800" i="1" dirty="0" smtClean="0">
              <a:solidFill>
                <a:srgbClr val="C00000"/>
              </a:solidFill>
              <a:latin typeface="Bauhaus 93" pitchFamily="82" charset="0"/>
            </a:endParaRPr>
          </a:p>
          <a:p>
            <a:r>
              <a:rPr lang="en-US" sz="800" i="1" dirty="0" smtClean="0">
                <a:solidFill>
                  <a:srgbClr val="C00000"/>
                </a:solidFill>
                <a:latin typeface="Bauhaus 93" pitchFamily="82" charset="0"/>
              </a:rPr>
              <a:t>                        </a:t>
            </a:r>
            <a:endParaRPr lang="en-US" sz="800" i="1" dirty="0">
              <a:solidFill>
                <a:srgbClr val="C00000"/>
              </a:solidFill>
              <a:latin typeface="Bauhaus 93" pitchFamily="82" charset="0"/>
            </a:endParaRPr>
          </a:p>
        </p:txBody>
      </p:sp>
      <p:cxnSp>
        <p:nvCxnSpPr>
          <p:cNvPr id="16" name="Straight Arrow Connector 15"/>
          <p:cNvCxnSpPr/>
          <p:nvPr/>
        </p:nvCxnSpPr>
        <p:spPr>
          <a:xfrm flipH="1">
            <a:off x="4316489" y="3733800"/>
            <a:ext cx="26910" cy="26768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14600" y="4724400"/>
            <a:ext cx="685800" cy="338554"/>
          </a:xfrm>
          <a:prstGeom prst="rect">
            <a:avLst/>
          </a:prstGeom>
        </p:spPr>
        <p:txBody>
          <a:bodyPr wrap="square">
            <a:spAutoFit/>
          </a:bodyPr>
          <a:lstStyle/>
          <a:p>
            <a:r>
              <a:rPr lang="en-US" sz="800" b="1" dirty="0" smtClean="0">
                <a:solidFill>
                  <a:srgbClr val="FFC000"/>
                </a:solidFill>
                <a:latin typeface="Bookman Old Style" pitchFamily="18" charset="0"/>
              </a:rPr>
              <a:t>AMCOR     6013</a:t>
            </a:r>
            <a:endParaRPr lang="en-US" sz="800" b="1" dirty="0">
              <a:solidFill>
                <a:srgbClr val="FFC000"/>
              </a:solidFill>
            </a:endParaRPr>
          </a:p>
        </p:txBody>
      </p:sp>
      <p:cxnSp>
        <p:nvCxnSpPr>
          <p:cNvPr id="9" name="Straight Arrow Connector 8"/>
          <p:cNvCxnSpPr/>
          <p:nvPr/>
        </p:nvCxnSpPr>
        <p:spPr>
          <a:xfrm flipV="1">
            <a:off x="3657600" y="3733800"/>
            <a:ext cx="238258" cy="13367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667000" y="4419600"/>
            <a:ext cx="76200" cy="30480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52800" y="2362200"/>
            <a:ext cx="855248" cy="338554"/>
          </a:xfrm>
          <a:prstGeom prst="rect">
            <a:avLst/>
          </a:prstGeom>
        </p:spPr>
        <p:txBody>
          <a:bodyPr wrap="square">
            <a:spAutoFit/>
          </a:bodyPr>
          <a:lstStyle/>
          <a:p>
            <a:r>
              <a:rPr lang="en-US" sz="800" b="1" dirty="0" smtClean="0">
                <a:solidFill>
                  <a:srgbClr val="FFC000"/>
                </a:solidFill>
                <a:latin typeface="Bookman Old Style" pitchFamily="18" charset="0"/>
              </a:rPr>
              <a:t>AMCOR     6016</a:t>
            </a:r>
            <a:endParaRPr lang="en-US" sz="800" b="1" dirty="0">
              <a:solidFill>
                <a:srgbClr val="FFC000"/>
              </a:solidFill>
            </a:endParaRPr>
          </a:p>
        </p:txBody>
      </p:sp>
      <p:cxnSp>
        <p:nvCxnSpPr>
          <p:cNvPr id="13" name="Straight Arrow Connector 12"/>
          <p:cNvCxnSpPr/>
          <p:nvPr/>
        </p:nvCxnSpPr>
        <p:spPr>
          <a:xfrm>
            <a:off x="3581400" y="2667000"/>
            <a:ext cx="0" cy="381000"/>
          </a:xfrm>
          <a:prstGeom prst="straightConnector1">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527505" y="3886200"/>
            <a:ext cx="120695" cy="252017"/>
          </a:xfrm>
          <a:prstGeom prst="straightConnector1">
            <a:avLst/>
          </a:prstGeom>
          <a:ln w="15875">
            <a:solidFill>
              <a:srgbClr val="A51D9B"/>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581400" y="3581400"/>
            <a:ext cx="304801" cy="23417"/>
          </a:xfrm>
          <a:prstGeom prst="straightConnector1">
            <a:avLst/>
          </a:prstGeom>
          <a:ln w="15875">
            <a:solidFill>
              <a:srgbClr val="A51D9B"/>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1027"/>
          <p:cNvSpPr>
            <a:spLocks noGrp="1" noChangeArrowheads="1"/>
          </p:cNvSpPr>
          <p:nvPr>
            <p:ph type="title"/>
          </p:nvPr>
        </p:nvSpPr>
        <p:spPr>
          <a:xfrm>
            <a:off x="0" y="5715000"/>
            <a:ext cx="9144000" cy="1143000"/>
          </a:xfrm>
        </p:spPr>
        <p:txBody>
          <a:bodyPr>
            <a:normAutofit/>
          </a:bodyPr>
          <a:lstStyle/>
          <a:p>
            <a:pPr algn="l" eaLnBrk="1" hangingPunct="1"/>
            <a:r>
              <a:rPr lang="en-US" sz="2000" b="1" dirty="0" smtClean="0">
                <a:solidFill>
                  <a:srgbClr val="00B0F0"/>
                </a:solidFill>
              </a:rPr>
              <a:t>Index Map Showing COST Wells G-1 and G-2 In Relation To Multichannel Line. </a:t>
            </a:r>
            <a:r>
              <a:rPr lang="en-US" sz="2000" b="1" dirty="0" err="1" smtClean="0">
                <a:solidFill>
                  <a:srgbClr val="00B0F0"/>
                </a:solidFill>
              </a:rPr>
              <a:t>Poag</a:t>
            </a:r>
            <a:r>
              <a:rPr lang="en-US" sz="2000" b="1" dirty="0" smtClean="0">
                <a:solidFill>
                  <a:srgbClr val="00B0F0"/>
                </a:solidFill>
              </a:rPr>
              <a:t> (1982) </a:t>
            </a:r>
            <a:r>
              <a:rPr lang="en-US" sz="2000" b="1" dirty="0" smtClean="0">
                <a:solidFill>
                  <a:srgbClr val="FFC000"/>
                </a:solidFill>
              </a:rPr>
              <a:t>Pleistocene</a:t>
            </a:r>
            <a:r>
              <a:rPr lang="en-US" sz="2000" b="1" dirty="0" smtClean="0">
                <a:solidFill>
                  <a:schemeClr val="accent5"/>
                </a:solidFill>
              </a:rPr>
              <a:t> </a:t>
            </a:r>
            <a:r>
              <a:rPr lang="en-US" sz="2000" b="1" dirty="0" smtClean="0">
                <a:solidFill>
                  <a:srgbClr val="00B0F0"/>
                </a:solidFill>
              </a:rPr>
              <a:t>Thickens Southward From COST G-2 </a:t>
            </a:r>
            <a:r>
              <a:rPr lang="en-US" sz="2000" b="1" dirty="0" smtClean="0">
                <a:solidFill>
                  <a:srgbClr val="FFC000"/>
                </a:solidFill>
              </a:rPr>
              <a:t>(61m) </a:t>
            </a:r>
            <a:r>
              <a:rPr lang="en-US" sz="2000" b="1" dirty="0" smtClean="0">
                <a:solidFill>
                  <a:srgbClr val="00B0F0"/>
                </a:solidFill>
              </a:rPr>
              <a:t>To Two </a:t>
            </a:r>
            <a:r>
              <a:rPr lang="en-US" sz="2000" b="1" dirty="0" err="1" smtClean="0">
                <a:solidFill>
                  <a:srgbClr val="00B0F0"/>
                </a:solidFill>
              </a:rPr>
              <a:t>Prograded</a:t>
            </a:r>
            <a:r>
              <a:rPr lang="en-US" sz="2000" b="1" dirty="0" smtClean="0">
                <a:solidFill>
                  <a:srgbClr val="00B0F0"/>
                </a:solidFill>
              </a:rPr>
              <a:t> Wedges </a:t>
            </a:r>
            <a:r>
              <a:rPr lang="en-US" sz="2000" b="1" dirty="0" smtClean="0">
                <a:solidFill>
                  <a:srgbClr val="FFC000"/>
                </a:solidFill>
              </a:rPr>
              <a:t>(&gt;120M</a:t>
            </a:r>
            <a:r>
              <a:rPr lang="en-US" sz="2000" b="1" dirty="0" smtClean="0">
                <a:solidFill>
                  <a:srgbClr val="00B0F0"/>
                </a:solidFill>
              </a:rPr>
              <a:t> Shot Point 3800</a:t>
            </a:r>
            <a:r>
              <a:rPr lang="en-US" sz="2000" b="1" dirty="0" smtClean="0">
                <a:solidFill>
                  <a:srgbClr val="FFC000"/>
                </a:solidFill>
              </a:rPr>
              <a:t>)</a:t>
            </a:r>
          </a:p>
        </p:txBody>
      </p:sp>
      <p:sp>
        <p:nvSpPr>
          <p:cNvPr id="60420" name="Rectangle 1028"/>
          <p:cNvSpPr>
            <a:spLocks noGrp="1" noChangeArrowheads="1"/>
          </p:cNvSpPr>
          <p:nvPr>
            <p:ph idx="1"/>
          </p:nvPr>
        </p:nvSpPr>
        <p:spPr>
          <a:xfrm>
            <a:off x="7162800" y="2514600"/>
            <a:ext cx="3657600" cy="2468563"/>
          </a:xfrm>
        </p:spPr>
        <p:txBody>
          <a:bodyPr/>
          <a:lstStyle/>
          <a:p>
            <a:pPr>
              <a:buNone/>
            </a:pPr>
            <a:r>
              <a:rPr lang="en-US" sz="1800" b="1" dirty="0" smtClean="0"/>
              <a:t> </a:t>
            </a:r>
          </a:p>
          <a:p>
            <a:pPr>
              <a:buNone/>
            </a:pPr>
            <a:endParaRPr lang="en-US" sz="1800" b="1" dirty="0" smtClean="0"/>
          </a:p>
          <a:p>
            <a:pPr>
              <a:buNone/>
            </a:pPr>
            <a:r>
              <a:rPr lang="en-US" sz="1800" b="1" dirty="0" smtClean="0"/>
              <a:t>             </a:t>
            </a:r>
          </a:p>
        </p:txBody>
      </p:sp>
      <p:pic>
        <p:nvPicPr>
          <p:cNvPr id="8" name="Picture 7" descr="G-2 T.JPG"/>
          <p:cNvPicPr>
            <a:picLocks noChangeAspect="1"/>
          </p:cNvPicPr>
          <p:nvPr/>
        </p:nvPicPr>
        <p:blipFill>
          <a:blip r:embed="rId3" cstate="print"/>
          <a:stretch>
            <a:fillRect/>
          </a:stretch>
        </p:blipFill>
        <p:spPr>
          <a:xfrm>
            <a:off x="0" y="0"/>
            <a:ext cx="9144000" cy="5832880"/>
          </a:xfrm>
          <a:prstGeom prst="rect">
            <a:avLst/>
          </a:prstGeom>
        </p:spPr>
      </p:pic>
      <p:sp>
        <p:nvSpPr>
          <p:cNvPr id="9" name="Line 1029"/>
          <p:cNvSpPr>
            <a:spLocks noChangeShapeType="1"/>
          </p:cNvSpPr>
          <p:nvPr/>
        </p:nvSpPr>
        <p:spPr bwMode="auto">
          <a:xfrm flipH="1">
            <a:off x="6858000" y="2743200"/>
            <a:ext cx="533400" cy="152400"/>
          </a:xfrm>
          <a:prstGeom prst="line">
            <a:avLst/>
          </a:prstGeom>
          <a:noFill/>
          <a:ln w="31750">
            <a:solidFill>
              <a:srgbClr val="A51D9B"/>
            </a:solidFill>
            <a:round/>
            <a:headEnd/>
            <a:tailEnd type="triangle" w="med" len="med"/>
          </a:ln>
        </p:spPr>
        <p:txBody>
          <a:bodyPr/>
          <a:lstStyle/>
          <a:p>
            <a:endParaRPr lang="en-US"/>
          </a:p>
        </p:txBody>
      </p:sp>
      <p:cxnSp>
        <p:nvCxnSpPr>
          <p:cNvPr id="11" name="Straight Arrow Connector 10"/>
          <p:cNvCxnSpPr/>
          <p:nvPr/>
        </p:nvCxnSpPr>
        <p:spPr>
          <a:xfrm flipH="1">
            <a:off x="6477000" y="3276600"/>
            <a:ext cx="1219200" cy="0"/>
          </a:xfrm>
          <a:prstGeom prst="straightConnector1">
            <a:avLst/>
          </a:prstGeom>
          <a:ln w="31750">
            <a:solidFill>
              <a:srgbClr val="A51D9B"/>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703676" y="3276600"/>
            <a:ext cx="992524" cy="373003"/>
          </a:xfrm>
          <a:prstGeom prst="straightConnector1">
            <a:avLst/>
          </a:prstGeom>
          <a:ln w="31750">
            <a:solidFill>
              <a:srgbClr val="A51D9B"/>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028"/>
          <p:cNvSpPr txBox="1">
            <a:spLocks noChangeArrowheads="1"/>
          </p:cNvSpPr>
          <p:nvPr/>
        </p:nvSpPr>
        <p:spPr>
          <a:xfrm>
            <a:off x="6553200" y="2438400"/>
            <a:ext cx="3124200" cy="2468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        Multichannel Line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                      COST Wells</a:t>
            </a:r>
          </a:p>
        </p:txBody>
      </p:sp>
      <p:sp>
        <p:nvSpPr>
          <p:cNvPr id="10" name="Oval 9"/>
          <p:cNvSpPr/>
          <p:nvPr/>
        </p:nvSpPr>
        <p:spPr>
          <a:xfrm rot="1319747">
            <a:off x="5828859" y="2690951"/>
            <a:ext cx="2029387" cy="140929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03-17-2012 04;47;30PM.JPG"/>
          <p:cNvPicPr>
            <a:picLocks noChangeAspect="1"/>
          </p:cNvPicPr>
          <p:nvPr/>
        </p:nvPicPr>
        <p:blipFill>
          <a:blip r:embed="rId4" cstate="print"/>
          <a:stretch>
            <a:fillRect/>
          </a:stretch>
        </p:blipFill>
        <p:spPr>
          <a:xfrm>
            <a:off x="1" y="228601"/>
            <a:ext cx="5969548" cy="1981199"/>
          </a:xfrm>
          <a:prstGeom prst="rect">
            <a:avLst/>
          </a:prstGeom>
        </p:spPr>
      </p:pic>
      <p:sp>
        <p:nvSpPr>
          <p:cNvPr id="16" name="Freeform 15"/>
          <p:cNvSpPr/>
          <p:nvPr/>
        </p:nvSpPr>
        <p:spPr>
          <a:xfrm>
            <a:off x="235390" y="641287"/>
            <a:ext cx="1901228" cy="12072"/>
          </a:xfrm>
          <a:custGeom>
            <a:avLst/>
            <a:gdLst>
              <a:gd name="connsiteX0" fmla="*/ 0 w 1901228"/>
              <a:gd name="connsiteY0" fmla="*/ 1509 h 12072"/>
              <a:gd name="connsiteX1" fmla="*/ 104115 w 1901228"/>
              <a:gd name="connsiteY1" fmla="*/ 1509 h 12072"/>
              <a:gd name="connsiteX2" fmla="*/ 280658 w 1901228"/>
              <a:gd name="connsiteY2" fmla="*/ 6036 h 12072"/>
              <a:gd name="connsiteX3" fmla="*/ 425513 w 1901228"/>
              <a:gd name="connsiteY3" fmla="*/ 6036 h 12072"/>
              <a:gd name="connsiteX4" fmla="*/ 565842 w 1901228"/>
              <a:gd name="connsiteY4" fmla="*/ 1509 h 12072"/>
              <a:gd name="connsiteX5" fmla="*/ 647323 w 1901228"/>
              <a:gd name="connsiteY5" fmla="*/ 10563 h 12072"/>
              <a:gd name="connsiteX6" fmla="*/ 774071 w 1901228"/>
              <a:gd name="connsiteY6" fmla="*/ 10563 h 12072"/>
              <a:gd name="connsiteX7" fmla="*/ 932507 w 1901228"/>
              <a:gd name="connsiteY7" fmla="*/ 6036 h 12072"/>
              <a:gd name="connsiteX8" fmla="*/ 1072836 w 1901228"/>
              <a:gd name="connsiteY8" fmla="*/ 10563 h 12072"/>
              <a:gd name="connsiteX9" fmla="*/ 1213164 w 1901228"/>
              <a:gd name="connsiteY9" fmla="*/ 10563 h 12072"/>
              <a:gd name="connsiteX10" fmla="*/ 1394234 w 1901228"/>
              <a:gd name="connsiteY10" fmla="*/ 10563 h 12072"/>
              <a:gd name="connsiteX11" fmla="*/ 1593410 w 1901228"/>
              <a:gd name="connsiteY11" fmla="*/ 6036 h 12072"/>
              <a:gd name="connsiteX12" fmla="*/ 1788060 w 1901228"/>
              <a:gd name="connsiteY12" fmla="*/ 1509 h 12072"/>
              <a:gd name="connsiteX13" fmla="*/ 1883121 w 1901228"/>
              <a:gd name="connsiteY13" fmla="*/ 1509 h 12072"/>
              <a:gd name="connsiteX14" fmla="*/ 1896701 w 1901228"/>
              <a:gd name="connsiteY14" fmla="*/ 10563 h 1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1228" h="12072">
                <a:moveTo>
                  <a:pt x="0" y="1509"/>
                </a:moveTo>
                <a:cubicBezTo>
                  <a:pt x="28669" y="1132"/>
                  <a:pt x="104115" y="1509"/>
                  <a:pt x="104115" y="1509"/>
                </a:cubicBezTo>
                <a:lnTo>
                  <a:pt x="280658" y="6036"/>
                </a:lnTo>
                <a:cubicBezTo>
                  <a:pt x="334224" y="6791"/>
                  <a:pt x="377982" y="6791"/>
                  <a:pt x="425513" y="6036"/>
                </a:cubicBezTo>
                <a:cubicBezTo>
                  <a:pt x="473044" y="5282"/>
                  <a:pt x="528874" y="755"/>
                  <a:pt x="565842" y="1509"/>
                </a:cubicBezTo>
                <a:cubicBezTo>
                  <a:pt x="602810" y="2264"/>
                  <a:pt x="612618" y="9054"/>
                  <a:pt x="647323" y="10563"/>
                </a:cubicBezTo>
                <a:cubicBezTo>
                  <a:pt x="682028" y="12072"/>
                  <a:pt x="726540" y="11318"/>
                  <a:pt x="774071" y="10563"/>
                </a:cubicBezTo>
                <a:cubicBezTo>
                  <a:pt x="821602" y="9809"/>
                  <a:pt x="882713" y="6036"/>
                  <a:pt x="932507" y="6036"/>
                </a:cubicBezTo>
                <a:cubicBezTo>
                  <a:pt x="982301" y="6036"/>
                  <a:pt x="1026060" y="9809"/>
                  <a:pt x="1072836" y="10563"/>
                </a:cubicBezTo>
                <a:cubicBezTo>
                  <a:pt x="1119612" y="11317"/>
                  <a:pt x="1213164" y="10563"/>
                  <a:pt x="1213164" y="10563"/>
                </a:cubicBezTo>
                <a:lnTo>
                  <a:pt x="1394234" y="10563"/>
                </a:lnTo>
                <a:cubicBezTo>
                  <a:pt x="1457608" y="9809"/>
                  <a:pt x="1593410" y="6036"/>
                  <a:pt x="1593410" y="6036"/>
                </a:cubicBezTo>
                <a:lnTo>
                  <a:pt x="1788060" y="1509"/>
                </a:lnTo>
                <a:cubicBezTo>
                  <a:pt x="1836345" y="755"/>
                  <a:pt x="1865014" y="0"/>
                  <a:pt x="1883121" y="1509"/>
                </a:cubicBezTo>
                <a:cubicBezTo>
                  <a:pt x="1901228" y="3018"/>
                  <a:pt x="1898964" y="6790"/>
                  <a:pt x="1896701" y="10563"/>
                </a:cubicBezTo>
              </a:path>
            </a:pathLst>
          </a:custGeom>
          <a:ln w="2222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453489" y="637515"/>
            <a:ext cx="1077362" cy="32441"/>
          </a:xfrm>
          <a:custGeom>
            <a:avLst/>
            <a:gdLst>
              <a:gd name="connsiteX0" fmla="*/ 0 w 1077362"/>
              <a:gd name="connsiteY0" fmla="*/ 5281 h 32441"/>
              <a:gd name="connsiteX1" fmla="*/ 104115 w 1077362"/>
              <a:gd name="connsiteY1" fmla="*/ 5281 h 32441"/>
              <a:gd name="connsiteX2" fmla="*/ 199176 w 1077362"/>
              <a:gd name="connsiteY2" fmla="*/ 754 h 32441"/>
              <a:gd name="connsiteX3" fmla="*/ 321398 w 1077362"/>
              <a:gd name="connsiteY3" fmla="*/ 5281 h 32441"/>
              <a:gd name="connsiteX4" fmla="*/ 407406 w 1077362"/>
              <a:gd name="connsiteY4" fmla="*/ 754 h 32441"/>
              <a:gd name="connsiteX5" fmla="*/ 511521 w 1077362"/>
              <a:gd name="connsiteY5" fmla="*/ 9808 h 32441"/>
              <a:gd name="connsiteX6" fmla="*/ 638269 w 1077362"/>
              <a:gd name="connsiteY6" fmla="*/ 23388 h 32441"/>
              <a:gd name="connsiteX7" fmla="*/ 751438 w 1077362"/>
              <a:gd name="connsiteY7" fmla="*/ 23388 h 32441"/>
              <a:gd name="connsiteX8" fmla="*/ 860079 w 1077362"/>
              <a:gd name="connsiteY8" fmla="*/ 23388 h 32441"/>
              <a:gd name="connsiteX9" fmla="*/ 991355 w 1077362"/>
              <a:gd name="connsiteY9" fmla="*/ 18861 h 32441"/>
              <a:gd name="connsiteX10" fmla="*/ 1077362 w 1077362"/>
              <a:gd name="connsiteY10" fmla="*/ 32441 h 32441"/>
              <a:gd name="connsiteX11" fmla="*/ 1077362 w 1077362"/>
              <a:gd name="connsiteY11" fmla="*/ 32441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7362" h="32441">
                <a:moveTo>
                  <a:pt x="0" y="5281"/>
                </a:moveTo>
                <a:cubicBezTo>
                  <a:pt x="35459" y="5658"/>
                  <a:pt x="70919" y="6035"/>
                  <a:pt x="104115" y="5281"/>
                </a:cubicBezTo>
                <a:cubicBezTo>
                  <a:pt x="137311" y="4527"/>
                  <a:pt x="162962" y="754"/>
                  <a:pt x="199176" y="754"/>
                </a:cubicBezTo>
                <a:cubicBezTo>
                  <a:pt x="235390" y="754"/>
                  <a:pt x="286693" y="5281"/>
                  <a:pt x="321398" y="5281"/>
                </a:cubicBezTo>
                <a:cubicBezTo>
                  <a:pt x="356103" y="5281"/>
                  <a:pt x="375719" y="0"/>
                  <a:pt x="407406" y="754"/>
                </a:cubicBezTo>
                <a:cubicBezTo>
                  <a:pt x="439093" y="1508"/>
                  <a:pt x="511521" y="9808"/>
                  <a:pt x="511521" y="9808"/>
                </a:cubicBezTo>
                <a:cubicBezTo>
                  <a:pt x="549998" y="13580"/>
                  <a:pt x="598283" y="21125"/>
                  <a:pt x="638269" y="23388"/>
                </a:cubicBezTo>
                <a:cubicBezTo>
                  <a:pt x="678255" y="25651"/>
                  <a:pt x="751438" y="23388"/>
                  <a:pt x="751438" y="23388"/>
                </a:cubicBezTo>
                <a:cubicBezTo>
                  <a:pt x="788406" y="23388"/>
                  <a:pt x="820093" y="24142"/>
                  <a:pt x="860079" y="23388"/>
                </a:cubicBezTo>
                <a:cubicBezTo>
                  <a:pt x="900065" y="22634"/>
                  <a:pt x="955141" y="17352"/>
                  <a:pt x="991355" y="18861"/>
                </a:cubicBezTo>
                <a:cubicBezTo>
                  <a:pt x="1027569" y="20370"/>
                  <a:pt x="1077362" y="32441"/>
                  <a:pt x="1077362" y="32441"/>
                </a:cubicBezTo>
                <a:lnTo>
                  <a:pt x="1077362" y="32441"/>
                </a:lnTo>
              </a:path>
            </a:pathLst>
          </a:custGeom>
          <a:ln w="2222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607806" y="656376"/>
            <a:ext cx="1471188" cy="149382"/>
          </a:xfrm>
          <a:custGeom>
            <a:avLst/>
            <a:gdLst>
              <a:gd name="connsiteX0" fmla="*/ 0 w 1471188"/>
              <a:gd name="connsiteY0" fmla="*/ 0 h 149382"/>
              <a:gd name="connsiteX1" fmla="*/ 81481 w 1471188"/>
              <a:gd name="connsiteY1" fmla="*/ 9054 h 149382"/>
              <a:gd name="connsiteX2" fmla="*/ 153909 w 1471188"/>
              <a:gd name="connsiteY2" fmla="*/ 13580 h 149382"/>
              <a:gd name="connsiteX3" fmla="*/ 221810 w 1471188"/>
              <a:gd name="connsiteY3" fmla="*/ 18107 h 149382"/>
              <a:gd name="connsiteX4" fmla="*/ 289711 w 1471188"/>
              <a:gd name="connsiteY4" fmla="*/ 22634 h 149382"/>
              <a:gd name="connsiteX5" fmla="*/ 362139 w 1471188"/>
              <a:gd name="connsiteY5" fmla="*/ 27161 h 149382"/>
              <a:gd name="connsiteX6" fmla="*/ 452673 w 1471188"/>
              <a:gd name="connsiteY6" fmla="*/ 36214 h 149382"/>
              <a:gd name="connsiteX7" fmla="*/ 570368 w 1471188"/>
              <a:gd name="connsiteY7" fmla="*/ 36214 h 149382"/>
              <a:gd name="connsiteX8" fmla="*/ 638269 w 1471188"/>
              <a:gd name="connsiteY8" fmla="*/ 49794 h 149382"/>
              <a:gd name="connsiteX9" fmla="*/ 746911 w 1471188"/>
              <a:gd name="connsiteY9" fmla="*/ 72428 h 149382"/>
              <a:gd name="connsiteX10" fmla="*/ 832919 w 1471188"/>
              <a:gd name="connsiteY10" fmla="*/ 81481 h 149382"/>
              <a:gd name="connsiteX11" fmla="*/ 959667 w 1471188"/>
              <a:gd name="connsiteY11" fmla="*/ 95062 h 149382"/>
              <a:gd name="connsiteX12" fmla="*/ 1095469 w 1471188"/>
              <a:gd name="connsiteY12" fmla="*/ 113169 h 149382"/>
              <a:gd name="connsiteX13" fmla="*/ 1195057 w 1471188"/>
              <a:gd name="connsiteY13" fmla="*/ 108642 h 149382"/>
              <a:gd name="connsiteX14" fmla="*/ 1330859 w 1471188"/>
              <a:gd name="connsiteY14" fmla="*/ 126749 h 149382"/>
              <a:gd name="connsiteX15" fmla="*/ 1421394 w 1471188"/>
              <a:gd name="connsiteY15" fmla="*/ 140329 h 149382"/>
              <a:gd name="connsiteX16" fmla="*/ 1471188 w 1471188"/>
              <a:gd name="connsiteY16" fmla="*/ 149382 h 149382"/>
              <a:gd name="connsiteX17" fmla="*/ 1471188 w 1471188"/>
              <a:gd name="connsiteY17" fmla="*/ 149382 h 1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1188" h="149382">
                <a:moveTo>
                  <a:pt x="0" y="0"/>
                </a:moveTo>
                <a:cubicBezTo>
                  <a:pt x="27915" y="3395"/>
                  <a:pt x="55830" y="6791"/>
                  <a:pt x="81481" y="9054"/>
                </a:cubicBezTo>
                <a:cubicBezTo>
                  <a:pt x="107132" y="11317"/>
                  <a:pt x="153909" y="13580"/>
                  <a:pt x="153909" y="13580"/>
                </a:cubicBezTo>
                <a:lnTo>
                  <a:pt x="221810" y="18107"/>
                </a:lnTo>
                <a:lnTo>
                  <a:pt x="289711" y="22634"/>
                </a:lnTo>
                <a:cubicBezTo>
                  <a:pt x="313099" y="24143"/>
                  <a:pt x="334979" y="24898"/>
                  <a:pt x="362139" y="27161"/>
                </a:cubicBezTo>
                <a:cubicBezTo>
                  <a:pt x="389299" y="29424"/>
                  <a:pt x="417968" y="34705"/>
                  <a:pt x="452673" y="36214"/>
                </a:cubicBezTo>
                <a:cubicBezTo>
                  <a:pt x="487378" y="37723"/>
                  <a:pt x="539435" y="33951"/>
                  <a:pt x="570368" y="36214"/>
                </a:cubicBezTo>
                <a:cubicBezTo>
                  <a:pt x="601301" y="38477"/>
                  <a:pt x="638269" y="49794"/>
                  <a:pt x="638269" y="49794"/>
                </a:cubicBezTo>
                <a:cubicBezTo>
                  <a:pt x="667693" y="55830"/>
                  <a:pt x="714469" y="67147"/>
                  <a:pt x="746911" y="72428"/>
                </a:cubicBezTo>
                <a:cubicBezTo>
                  <a:pt x="779353" y="77709"/>
                  <a:pt x="832919" y="81481"/>
                  <a:pt x="832919" y="81481"/>
                </a:cubicBezTo>
                <a:lnTo>
                  <a:pt x="959667" y="95062"/>
                </a:lnTo>
                <a:cubicBezTo>
                  <a:pt x="1003425" y="100343"/>
                  <a:pt x="1056237" y="110906"/>
                  <a:pt x="1095469" y="113169"/>
                </a:cubicBezTo>
                <a:cubicBezTo>
                  <a:pt x="1134701" y="115432"/>
                  <a:pt x="1155825" y="106379"/>
                  <a:pt x="1195057" y="108642"/>
                </a:cubicBezTo>
                <a:cubicBezTo>
                  <a:pt x="1234289" y="110905"/>
                  <a:pt x="1293136" y="121468"/>
                  <a:pt x="1330859" y="126749"/>
                </a:cubicBezTo>
                <a:cubicBezTo>
                  <a:pt x="1368582" y="132030"/>
                  <a:pt x="1398006" y="136557"/>
                  <a:pt x="1421394" y="140329"/>
                </a:cubicBezTo>
                <a:cubicBezTo>
                  <a:pt x="1444782" y="144101"/>
                  <a:pt x="1471188" y="149382"/>
                  <a:pt x="1471188" y="149382"/>
                </a:cubicBezTo>
                <a:lnTo>
                  <a:pt x="1471188" y="149382"/>
                </a:lnTo>
              </a:path>
            </a:pathLst>
          </a:custGeom>
          <a:ln w="2222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2057400" y="533400"/>
            <a:ext cx="457200" cy="152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546670">
            <a:off x="4267200" y="609600"/>
            <a:ext cx="685800" cy="152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486567">
            <a:off x="4277443" y="602192"/>
            <a:ext cx="990600" cy="215444"/>
          </a:xfrm>
          <a:prstGeom prst="rect">
            <a:avLst/>
          </a:prstGeom>
          <a:noFill/>
        </p:spPr>
        <p:txBody>
          <a:bodyPr wrap="square" rtlCol="0">
            <a:spAutoFit/>
          </a:bodyPr>
          <a:lstStyle/>
          <a:p>
            <a:r>
              <a:rPr lang="en-US" sz="800" dirty="0" smtClean="0">
                <a:solidFill>
                  <a:srgbClr val="FFC000"/>
                </a:solidFill>
              </a:rPr>
              <a:t>Pleistocene</a:t>
            </a:r>
            <a:endParaRPr lang="en-US" sz="800" dirty="0">
              <a:solidFill>
                <a:srgbClr val="FFC000"/>
              </a:solidFill>
            </a:endParaRPr>
          </a:p>
        </p:txBody>
      </p:sp>
      <p:sp>
        <p:nvSpPr>
          <p:cNvPr id="26" name="Oval 25"/>
          <p:cNvSpPr/>
          <p:nvPr/>
        </p:nvSpPr>
        <p:spPr>
          <a:xfrm>
            <a:off x="0" y="228600"/>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7" name="Oval 26"/>
          <p:cNvSpPr/>
          <p:nvPr/>
        </p:nvSpPr>
        <p:spPr>
          <a:xfrm>
            <a:off x="4114800" y="304800"/>
            <a:ext cx="533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38400"/>
            <a:ext cx="533400" cy="152400"/>
          </a:xfrm>
        </p:spPr>
        <p:txBody>
          <a:bodyPr>
            <a:normAutofit fontScale="90000"/>
          </a:bodyPr>
          <a:lstStyle/>
          <a:p>
            <a:endParaRPr lang="en-US" sz="1800" dirty="0"/>
          </a:p>
        </p:txBody>
      </p:sp>
      <p:pic>
        <p:nvPicPr>
          <p:cNvPr id="3" name="Picture 2" descr="G-2.JPG"/>
          <p:cNvPicPr>
            <a:picLocks noChangeAspect="1"/>
          </p:cNvPicPr>
          <p:nvPr/>
        </p:nvPicPr>
        <p:blipFill>
          <a:blip r:embed="rId3" cstate="print"/>
          <a:stretch>
            <a:fillRect/>
          </a:stretch>
        </p:blipFill>
        <p:spPr>
          <a:xfrm>
            <a:off x="3505200" y="0"/>
            <a:ext cx="5283123" cy="6858000"/>
          </a:xfrm>
          <a:prstGeom prst="rect">
            <a:avLst/>
          </a:prstGeom>
        </p:spPr>
      </p:pic>
      <p:pic>
        <p:nvPicPr>
          <p:cNvPr id="5" name="Picture 4" descr="Poag 2.JPG"/>
          <p:cNvPicPr>
            <a:picLocks noChangeAspect="1"/>
          </p:cNvPicPr>
          <p:nvPr/>
        </p:nvPicPr>
        <p:blipFill>
          <a:blip r:embed="rId4" cstate="print"/>
          <a:stretch>
            <a:fillRect/>
          </a:stretch>
        </p:blipFill>
        <p:spPr>
          <a:xfrm>
            <a:off x="1676400" y="152400"/>
            <a:ext cx="3810000" cy="4642332"/>
          </a:xfrm>
          <a:prstGeom prst="rect">
            <a:avLst/>
          </a:prstGeom>
        </p:spPr>
      </p:pic>
      <p:cxnSp>
        <p:nvCxnSpPr>
          <p:cNvPr id="8" name="Straight Arrow Connector 7"/>
          <p:cNvCxnSpPr/>
          <p:nvPr/>
        </p:nvCxnSpPr>
        <p:spPr>
          <a:xfrm rot="-420000" flipH="1">
            <a:off x="5423277" y="1308477"/>
            <a:ext cx="228600" cy="2286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334000" y="1600200"/>
            <a:ext cx="457200" cy="1524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95600" y="3352800"/>
            <a:ext cx="1676400" cy="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71800" y="1752600"/>
            <a:ext cx="1905000" cy="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19400" y="3200400"/>
            <a:ext cx="0" cy="45720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9400" y="1524000"/>
            <a:ext cx="0" cy="38100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648200" y="1828800"/>
            <a:ext cx="1447800" cy="15240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72000" y="3200400"/>
            <a:ext cx="0" cy="45720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2667000" y="1447800"/>
            <a:ext cx="2133600" cy="762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2971800" y="1752600"/>
            <a:ext cx="1905000" cy="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743200" y="1447800"/>
            <a:ext cx="2057400" cy="7620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895600" y="3352800"/>
            <a:ext cx="1676400" cy="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648200" y="1219200"/>
            <a:ext cx="990600" cy="1371600"/>
          </a:xfrm>
          <a:prstGeom prst="ellipse">
            <a:avLst/>
          </a:prstGeom>
          <a:noFill/>
          <a:ln w="476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879238" y="1833677"/>
            <a:ext cx="548640" cy="74371"/>
          </a:xfrm>
          <a:custGeom>
            <a:avLst/>
            <a:gdLst>
              <a:gd name="connsiteX0" fmla="*/ 548640 w 548640"/>
              <a:gd name="connsiteY0" fmla="*/ 17069 h 74371"/>
              <a:gd name="connsiteX1" fmla="*/ 504749 w 548640"/>
              <a:gd name="connsiteY1" fmla="*/ 53645 h 74371"/>
              <a:gd name="connsiteX2" fmla="*/ 453543 w 548640"/>
              <a:gd name="connsiteY2" fmla="*/ 17069 h 74371"/>
              <a:gd name="connsiteX3" fmla="*/ 402336 w 548640"/>
              <a:gd name="connsiteY3" fmla="*/ 53645 h 74371"/>
              <a:gd name="connsiteX4" fmla="*/ 365760 w 548640"/>
              <a:gd name="connsiteY4" fmla="*/ 17069 h 74371"/>
              <a:gd name="connsiteX5" fmla="*/ 292608 w 548640"/>
              <a:gd name="connsiteY5" fmla="*/ 53645 h 74371"/>
              <a:gd name="connsiteX6" fmla="*/ 256032 w 548640"/>
              <a:gd name="connsiteY6" fmla="*/ 2438 h 74371"/>
              <a:gd name="connsiteX7" fmla="*/ 212141 w 548640"/>
              <a:gd name="connsiteY7" fmla="*/ 53645 h 74371"/>
              <a:gd name="connsiteX8" fmla="*/ 182880 w 548640"/>
              <a:gd name="connsiteY8" fmla="*/ 2438 h 74371"/>
              <a:gd name="connsiteX9" fmla="*/ 131674 w 548640"/>
              <a:gd name="connsiteY9" fmla="*/ 68275 h 74371"/>
              <a:gd name="connsiteX10" fmla="*/ 117044 w 548640"/>
              <a:gd name="connsiteY10" fmla="*/ 39014 h 74371"/>
              <a:gd name="connsiteX11" fmla="*/ 87783 w 548640"/>
              <a:gd name="connsiteY11" fmla="*/ 17069 h 74371"/>
              <a:gd name="connsiteX12" fmla="*/ 51207 w 548640"/>
              <a:gd name="connsiteY12" fmla="*/ 46329 h 74371"/>
              <a:gd name="connsiteX13" fmla="*/ 21946 w 548640"/>
              <a:gd name="connsiteY13" fmla="*/ 9753 h 74371"/>
              <a:gd name="connsiteX14" fmla="*/ 0 w 548640"/>
              <a:gd name="connsiteY14" fmla="*/ 31699 h 74371"/>
              <a:gd name="connsiteX15" fmla="*/ 0 w 548640"/>
              <a:gd name="connsiteY15" fmla="*/ 31699 h 74371"/>
              <a:gd name="connsiteX16" fmla="*/ 0 w 548640"/>
              <a:gd name="connsiteY16" fmla="*/ 31699 h 74371"/>
              <a:gd name="connsiteX17" fmla="*/ 7316 w 548640"/>
              <a:gd name="connsiteY17" fmla="*/ 24384 h 74371"/>
              <a:gd name="connsiteX18" fmla="*/ 14631 w 548640"/>
              <a:gd name="connsiteY18" fmla="*/ 39014 h 74371"/>
              <a:gd name="connsiteX19" fmla="*/ 14631 w 548640"/>
              <a:gd name="connsiteY19" fmla="*/ 39014 h 7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8640" h="74371">
                <a:moveTo>
                  <a:pt x="548640" y="17069"/>
                </a:moveTo>
                <a:cubicBezTo>
                  <a:pt x="534619" y="35357"/>
                  <a:pt x="520598" y="53645"/>
                  <a:pt x="504749" y="53645"/>
                </a:cubicBezTo>
                <a:cubicBezTo>
                  <a:pt x="488900" y="53645"/>
                  <a:pt x="470612" y="17069"/>
                  <a:pt x="453543" y="17069"/>
                </a:cubicBezTo>
                <a:cubicBezTo>
                  <a:pt x="436474" y="17069"/>
                  <a:pt x="416966" y="53645"/>
                  <a:pt x="402336" y="53645"/>
                </a:cubicBezTo>
                <a:cubicBezTo>
                  <a:pt x="387706" y="53645"/>
                  <a:pt x="384048" y="17069"/>
                  <a:pt x="365760" y="17069"/>
                </a:cubicBezTo>
                <a:cubicBezTo>
                  <a:pt x="347472" y="17069"/>
                  <a:pt x="310896" y="56084"/>
                  <a:pt x="292608" y="53645"/>
                </a:cubicBezTo>
                <a:cubicBezTo>
                  <a:pt x="274320" y="51206"/>
                  <a:pt x="269443" y="2438"/>
                  <a:pt x="256032" y="2438"/>
                </a:cubicBezTo>
                <a:cubicBezTo>
                  <a:pt x="242621" y="2438"/>
                  <a:pt x="224333" y="53645"/>
                  <a:pt x="212141" y="53645"/>
                </a:cubicBezTo>
                <a:cubicBezTo>
                  <a:pt x="199949" y="53645"/>
                  <a:pt x="196291" y="0"/>
                  <a:pt x="182880" y="2438"/>
                </a:cubicBezTo>
                <a:cubicBezTo>
                  <a:pt x="169469" y="4876"/>
                  <a:pt x="142647" y="62179"/>
                  <a:pt x="131674" y="68275"/>
                </a:cubicBezTo>
                <a:cubicBezTo>
                  <a:pt x="120701" y="74371"/>
                  <a:pt x="124359" y="47548"/>
                  <a:pt x="117044" y="39014"/>
                </a:cubicBezTo>
                <a:cubicBezTo>
                  <a:pt x="109729" y="30480"/>
                  <a:pt x="98756" y="15850"/>
                  <a:pt x="87783" y="17069"/>
                </a:cubicBezTo>
                <a:cubicBezTo>
                  <a:pt x="76810" y="18288"/>
                  <a:pt x="62180" y="47548"/>
                  <a:pt x="51207" y="46329"/>
                </a:cubicBezTo>
                <a:cubicBezTo>
                  <a:pt x="40234" y="45110"/>
                  <a:pt x="30481" y="12191"/>
                  <a:pt x="21946" y="9753"/>
                </a:cubicBezTo>
                <a:cubicBezTo>
                  <a:pt x="13412" y="7315"/>
                  <a:pt x="0" y="31699"/>
                  <a:pt x="0" y="31699"/>
                </a:cubicBezTo>
                <a:lnTo>
                  <a:pt x="0" y="31699"/>
                </a:lnTo>
                <a:lnTo>
                  <a:pt x="0" y="31699"/>
                </a:lnTo>
                <a:cubicBezTo>
                  <a:pt x="1219" y="30480"/>
                  <a:pt x="4878" y="23165"/>
                  <a:pt x="7316" y="24384"/>
                </a:cubicBezTo>
                <a:cubicBezTo>
                  <a:pt x="9754" y="25603"/>
                  <a:pt x="14631" y="39014"/>
                  <a:pt x="14631" y="39014"/>
                </a:cubicBezTo>
                <a:lnTo>
                  <a:pt x="14631" y="39014"/>
                </a:lnTo>
              </a:path>
            </a:pathLst>
          </a:custGeom>
          <a:ln w="15875">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876800" y="1600200"/>
            <a:ext cx="548640" cy="74371"/>
          </a:xfrm>
          <a:custGeom>
            <a:avLst/>
            <a:gdLst>
              <a:gd name="connsiteX0" fmla="*/ 548640 w 548640"/>
              <a:gd name="connsiteY0" fmla="*/ 17069 h 74371"/>
              <a:gd name="connsiteX1" fmla="*/ 504749 w 548640"/>
              <a:gd name="connsiteY1" fmla="*/ 53645 h 74371"/>
              <a:gd name="connsiteX2" fmla="*/ 453543 w 548640"/>
              <a:gd name="connsiteY2" fmla="*/ 17069 h 74371"/>
              <a:gd name="connsiteX3" fmla="*/ 402336 w 548640"/>
              <a:gd name="connsiteY3" fmla="*/ 53645 h 74371"/>
              <a:gd name="connsiteX4" fmla="*/ 365760 w 548640"/>
              <a:gd name="connsiteY4" fmla="*/ 17069 h 74371"/>
              <a:gd name="connsiteX5" fmla="*/ 292608 w 548640"/>
              <a:gd name="connsiteY5" fmla="*/ 53645 h 74371"/>
              <a:gd name="connsiteX6" fmla="*/ 256032 w 548640"/>
              <a:gd name="connsiteY6" fmla="*/ 2438 h 74371"/>
              <a:gd name="connsiteX7" fmla="*/ 212141 w 548640"/>
              <a:gd name="connsiteY7" fmla="*/ 53645 h 74371"/>
              <a:gd name="connsiteX8" fmla="*/ 182880 w 548640"/>
              <a:gd name="connsiteY8" fmla="*/ 2438 h 74371"/>
              <a:gd name="connsiteX9" fmla="*/ 131674 w 548640"/>
              <a:gd name="connsiteY9" fmla="*/ 68275 h 74371"/>
              <a:gd name="connsiteX10" fmla="*/ 117044 w 548640"/>
              <a:gd name="connsiteY10" fmla="*/ 39014 h 74371"/>
              <a:gd name="connsiteX11" fmla="*/ 87783 w 548640"/>
              <a:gd name="connsiteY11" fmla="*/ 17069 h 74371"/>
              <a:gd name="connsiteX12" fmla="*/ 51207 w 548640"/>
              <a:gd name="connsiteY12" fmla="*/ 46329 h 74371"/>
              <a:gd name="connsiteX13" fmla="*/ 21946 w 548640"/>
              <a:gd name="connsiteY13" fmla="*/ 9753 h 74371"/>
              <a:gd name="connsiteX14" fmla="*/ 0 w 548640"/>
              <a:gd name="connsiteY14" fmla="*/ 31699 h 74371"/>
              <a:gd name="connsiteX15" fmla="*/ 0 w 548640"/>
              <a:gd name="connsiteY15" fmla="*/ 31699 h 74371"/>
              <a:gd name="connsiteX16" fmla="*/ 0 w 548640"/>
              <a:gd name="connsiteY16" fmla="*/ 31699 h 74371"/>
              <a:gd name="connsiteX17" fmla="*/ 7316 w 548640"/>
              <a:gd name="connsiteY17" fmla="*/ 24384 h 74371"/>
              <a:gd name="connsiteX18" fmla="*/ 14631 w 548640"/>
              <a:gd name="connsiteY18" fmla="*/ 39014 h 74371"/>
              <a:gd name="connsiteX19" fmla="*/ 14631 w 548640"/>
              <a:gd name="connsiteY19" fmla="*/ 39014 h 7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8640" h="74371">
                <a:moveTo>
                  <a:pt x="548640" y="17069"/>
                </a:moveTo>
                <a:cubicBezTo>
                  <a:pt x="534619" y="35357"/>
                  <a:pt x="520598" y="53645"/>
                  <a:pt x="504749" y="53645"/>
                </a:cubicBezTo>
                <a:cubicBezTo>
                  <a:pt x="488900" y="53645"/>
                  <a:pt x="470612" y="17069"/>
                  <a:pt x="453543" y="17069"/>
                </a:cubicBezTo>
                <a:cubicBezTo>
                  <a:pt x="436474" y="17069"/>
                  <a:pt x="416966" y="53645"/>
                  <a:pt x="402336" y="53645"/>
                </a:cubicBezTo>
                <a:cubicBezTo>
                  <a:pt x="387706" y="53645"/>
                  <a:pt x="384048" y="17069"/>
                  <a:pt x="365760" y="17069"/>
                </a:cubicBezTo>
                <a:cubicBezTo>
                  <a:pt x="347472" y="17069"/>
                  <a:pt x="310896" y="56084"/>
                  <a:pt x="292608" y="53645"/>
                </a:cubicBezTo>
                <a:cubicBezTo>
                  <a:pt x="274320" y="51206"/>
                  <a:pt x="269443" y="2438"/>
                  <a:pt x="256032" y="2438"/>
                </a:cubicBezTo>
                <a:cubicBezTo>
                  <a:pt x="242621" y="2438"/>
                  <a:pt x="224333" y="53645"/>
                  <a:pt x="212141" y="53645"/>
                </a:cubicBezTo>
                <a:cubicBezTo>
                  <a:pt x="199949" y="53645"/>
                  <a:pt x="196291" y="0"/>
                  <a:pt x="182880" y="2438"/>
                </a:cubicBezTo>
                <a:cubicBezTo>
                  <a:pt x="169469" y="4876"/>
                  <a:pt x="142647" y="62179"/>
                  <a:pt x="131674" y="68275"/>
                </a:cubicBezTo>
                <a:cubicBezTo>
                  <a:pt x="120701" y="74371"/>
                  <a:pt x="124359" y="47548"/>
                  <a:pt x="117044" y="39014"/>
                </a:cubicBezTo>
                <a:cubicBezTo>
                  <a:pt x="109729" y="30480"/>
                  <a:pt x="98756" y="15850"/>
                  <a:pt x="87783" y="17069"/>
                </a:cubicBezTo>
                <a:cubicBezTo>
                  <a:pt x="76810" y="18288"/>
                  <a:pt x="62180" y="47548"/>
                  <a:pt x="51207" y="46329"/>
                </a:cubicBezTo>
                <a:cubicBezTo>
                  <a:pt x="40234" y="45110"/>
                  <a:pt x="30481" y="12191"/>
                  <a:pt x="21946" y="9753"/>
                </a:cubicBezTo>
                <a:cubicBezTo>
                  <a:pt x="13412" y="7315"/>
                  <a:pt x="0" y="31699"/>
                  <a:pt x="0" y="31699"/>
                </a:cubicBezTo>
                <a:lnTo>
                  <a:pt x="0" y="31699"/>
                </a:lnTo>
                <a:lnTo>
                  <a:pt x="0" y="31699"/>
                </a:lnTo>
                <a:cubicBezTo>
                  <a:pt x="1219" y="30480"/>
                  <a:pt x="4878" y="23165"/>
                  <a:pt x="7316" y="24384"/>
                </a:cubicBezTo>
                <a:cubicBezTo>
                  <a:pt x="9754" y="25603"/>
                  <a:pt x="14631" y="39014"/>
                  <a:pt x="14631" y="39014"/>
                </a:cubicBezTo>
                <a:lnTo>
                  <a:pt x="14631" y="39014"/>
                </a:lnTo>
              </a:path>
            </a:pathLst>
          </a:custGeom>
          <a:ln w="158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0" y="5029200"/>
            <a:ext cx="4572000" cy="1200329"/>
          </a:xfrm>
          <a:prstGeom prst="rect">
            <a:avLst/>
          </a:prstGeom>
        </p:spPr>
        <p:txBody>
          <a:bodyPr wrap="square">
            <a:spAutoFit/>
          </a:bodyPr>
          <a:lstStyle/>
          <a:p>
            <a:r>
              <a:rPr lang="en-US" b="1" dirty="0" err="1" smtClean="0">
                <a:solidFill>
                  <a:schemeClr val="accent5"/>
                </a:solidFill>
              </a:rPr>
              <a:t>Poag</a:t>
            </a:r>
            <a:r>
              <a:rPr lang="en-US" b="1" dirty="0" smtClean="0">
                <a:solidFill>
                  <a:schemeClr val="accent5"/>
                </a:solidFill>
              </a:rPr>
              <a:t>, C.W., 1982, </a:t>
            </a:r>
            <a:r>
              <a:rPr lang="en-US" b="1" dirty="0" err="1" smtClean="0">
                <a:solidFill>
                  <a:schemeClr val="accent5"/>
                </a:solidFill>
              </a:rPr>
              <a:t>Stratigraphic</a:t>
            </a:r>
            <a:r>
              <a:rPr lang="en-US" b="1" dirty="0" smtClean="0">
                <a:solidFill>
                  <a:schemeClr val="accent5"/>
                </a:solidFill>
              </a:rPr>
              <a:t> reference section for Georges Bank basin-Depositional model for New England passive margin: AAPG Bull.,v66, p 1021-1041.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400"/>
            <a:ext cx="8229600" cy="1143000"/>
          </a:xfrm>
        </p:spPr>
        <p:txBody>
          <a:bodyPr>
            <a:normAutofit/>
          </a:bodyPr>
          <a:lstStyle/>
          <a:p>
            <a:endParaRPr lang="en-US" sz="1200" dirty="0"/>
          </a:p>
        </p:txBody>
      </p:sp>
      <p:pic>
        <p:nvPicPr>
          <p:cNvPr id="13" name="Content Placeholder 3" descr="Figure !.JPG"/>
          <p:cNvPicPr>
            <a:picLocks noChangeAspect="1"/>
          </p:cNvPicPr>
          <p:nvPr/>
        </p:nvPicPr>
        <p:blipFill>
          <a:blip r:embed="rId3" cstate="print"/>
          <a:srcRect l="3333" t="4417" r="1667" b="1732"/>
          <a:stretch>
            <a:fillRect/>
          </a:stretch>
        </p:blipFill>
        <p:spPr>
          <a:xfrm>
            <a:off x="2011680" y="228600"/>
            <a:ext cx="5097332" cy="3800642"/>
          </a:xfrm>
          <a:prstGeom prst="rect">
            <a:avLst/>
          </a:prstGeom>
        </p:spPr>
      </p:pic>
      <p:pic>
        <p:nvPicPr>
          <p:cNvPr id="11" name="Picture 10" descr="All lines 1200 grey.JPG"/>
          <p:cNvPicPr>
            <a:picLocks noChangeAspect="1"/>
          </p:cNvPicPr>
          <p:nvPr/>
        </p:nvPicPr>
        <p:blipFill>
          <a:blip r:embed="rId4" cstate="print"/>
          <a:srcRect l="6091" t="79944" r="9645" b="3131"/>
          <a:stretch>
            <a:fillRect/>
          </a:stretch>
        </p:blipFill>
        <p:spPr>
          <a:xfrm>
            <a:off x="76200" y="4202935"/>
            <a:ext cx="9067800" cy="1420258"/>
          </a:xfrm>
          <a:prstGeom prst="rect">
            <a:avLst/>
          </a:prstGeom>
        </p:spPr>
      </p:pic>
      <p:pic>
        <p:nvPicPr>
          <p:cNvPr id="12" name="Picture 11" descr="All Lines 600 grey.JPG"/>
          <p:cNvPicPr>
            <a:picLocks noChangeAspect="1"/>
          </p:cNvPicPr>
          <p:nvPr/>
        </p:nvPicPr>
        <p:blipFill>
          <a:blip r:embed="rId5" cstate="print"/>
          <a:srcRect l="70833" t="64928" r="24167" b="31627"/>
          <a:stretch>
            <a:fillRect/>
          </a:stretch>
        </p:blipFill>
        <p:spPr>
          <a:xfrm>
            <a:off x="8001000" y="4800600"/>
            <a:ext cx="609600" cy="304800"/>
          </a:xfrm>
          <a:prstGeom prst="rect">
            <a:avLst/>
          </a:prstGeom>
        </p:spPr>
      </p:pic>
      <p:pic>
        <p:nvPicPr>
          <p:cNvPr id="14" name="Picture 13" descr="All lines 1200 grey.JPG"/>
          <p:cNvPicPr>
            <a:picLocks noChangeAspect="1"/>
          </p:cNvPicPr>
          <p:nvPr/>
        </p:nvPicPr>
        <p:blipFill>
          <a:blip r:embed="rId6" cstate="print"/>
          <a:srcRect l="4843" t="42189" r="93654" b="40886"/>
          <a:stretch>
            <a:fillRect/>
          </a:stretch>
        </p:blipFill>
        <p:spPr>
          <a:xfrm>
            <a:off x="0" y="4419600"/>
            <a:ext cx="121452" cy="1066800"/>
          </a:xfrm>
          <a:prstGeom prst="rect">
            <a:avLst/>
          </a:prstGeom>
        </p:spPr>
      </p:pic>
      <p:sp>
        <p:nvSpPr>
          <p:cNvPr id="15" name="Content Placeholder 14"/>
          <p:cNvSpPr>
            <a:spLocks noGrp="1"/>
          </p:cNvSpPr>
          <p:nvPr>
            <p:ph idx="1"/>
          </p:nvPr>
        </p:nvSpPr>
        <p:spPr>
          <a:xfrm>
            <a:off x="381000" y="5638800"/>
            <a:ext cx="8382000" cy="457200"/>
          </a:xfrm>
        </p:spPr>
        <p:txBody>
          <a:bodyPr>
            <a:noAutofit/>
          </a:bodyPr>
          <a:lstStyle/>
          <a:p>
            <a:pPr>
              <a:buNone/>
            </a:pPr>
            <a:r>
              <a:rPr lang="en-US" sz="2000" b="1" dirty="0" smtClean="0">
                <a:solidFill>
                  <a:schemeClr val="accent5"/>
                </a:solidFill>
              </a:rPr>
              <a:t>      </a:t>
            </a:r>
            <a:r>
              <a:rPr lang="en-US" sz="2400" b="1" dirty="0" err="1" smtClean="0">
                <a:solidFill>
                  <a:schemeClr val="accent5"/>
                </a:solidFill>
              </a:rPr>
              <a:t>Poag</a:t>
            </a:r>
            <a:r>
              <a:rPr lang="en-US" sz="2400" b="1" dirty="0" smtClean="0">
                <a:solidFill>
                  <a:schemeClr val="accent5"/>
                </a:solidFill>
              </a:rPr>
              <a:t>, C.W., 1982,  </a:t>
            </a:r>
            <a:r>
              <a:rPr lang="en-US" sz="2400" b="1" dirty="0" smtClean="0">
                <a:solidFill>
                  <a:srgbClr val="A51D9B"/>
                </a:solidFill>
              </a:rPr>
              <a:t>(COST G-2 </a:t>
            </a:r>
            <a:r>
              <a:rPr lang="en-US" sz="2400" b="1" dirty="0" err="1" smtClean="0">
                <a:solidFill>
                  <a:srgbClr val="A51D9B"/>
                </a:solidFill>
              </a:rPr>
              <a:t>Stratigraphy</a:t>
            </a:r>
            <a:r>
              <a:rPr lang="en-US" sz="2400" b="1" dirty="0" smtClean="0">
                <a:solidFill>
                  <a:srgbClr val="A51D9B"/>
                </a:solidFill>
              </a:rPr>
              <a:t> Projected to Line Q)</a:t>
            </a:r>
            <a:endParaRPr lang="en-US" sz="2400" b="1" dirty="0">
              <a:solidFill>
                <a:srgbClr val="A51D9B"/>
              </a:solidFill>
            </a:endParaRPr>
          </a:p>
        </p:txBody>
      </p:sp>
      <p:cxnSp>
        <p:nvCxnSpPr>
          <p:cNvPr id="21" name="Straight Connector 20"/>
          <p:cNvCxnSpPr/>
          <p:nvPr/>
        </p:nvCxnSpPr>
        <p:spPr>
          <a:xfrm flipV="1">
            <a:off x="6629400" y="4724400"/>
            <a:ext cx="0" cy="152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rot="-60000">
            <a:off x="3657600" y="2819400"/>
            <a:ext cx="1316102" cy="92497"/>
          </a:xfrm>
          <a:custGeom>
            <a:avLst/>
            <a:gdLst>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26" fmla="*/ 22903 w 1444716"/>
              <a:gd name="connsiteY26" fmla="*/ 29952 h 109235"/>
              <a:gd name="connsiteX27" fmla="*/ 28189 w 1444716"/>
              <a:gd name="connsiteY27" fmla="*/ 14095 h 109235"/>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26" fmla="*/ 22903 w 1444716"/>
              <a:gd name="connsiteY26" fmla="*/ 29952 h 109235"/>
              <a:gd name="connsiteX27" fmla="*/ 31272 w 1444716"/>
              <a:gd name="connsiteY27" fmla="*/ 21583 h 109235"/>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26" fmla="*/ 22903 w 1444716"/>
              <a:gd name="connsiteY26" fmla="*/ 29952 h 109235"/>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26" fmla="*/ 31272 w 1444716"/>
              <a:gd name="connsiteY26" fmla="*/ 21583 h 109235"/>
              <a:gd name="connsiteX0" fmla="*/ 1444716 w 1444716"/>
              <a:gd name="connsiteY0" fmla="*/ 109235 h 109235"/>
              <a:gd name="connsiteX1" fmla="*/ 1376004 w 1444716"/>
              <a:gd name="connsiteY1" fmla="*/ 98664 h 109235"/>
              <a:gd name="connsiteX2" fmla="*/ 1323148 w 1444716"/>
              <a:gd name="connsiteY2" fmla="*/ 93378 h 109235"/>
              <a:gd name="connsiteX3" fmla="*/ 1280864 w 1444716"/>
              <a:gd name="connsiteY3" fmla="*/ 88093 h 109235"/>
              <a:gd name="connsiteX4" fmla="*/ 1217437 w 1444716"/>
              <a:gd name="connsiteY4" fmla="*/ 88093 h 109235"/>
              <a:gd name="connsiteX5" fmla="*/ 1164582 w 1444716"/>
              <a:gd name="connsiteY5" fmla="*/ 88093 h 109235"/>
              <a:gd name="connsiteX6" fmla="*/ 1117012 w 1444716"/>
              <a:gd name="connsiteY6" fmla="*/ 82807 h 109235"/>
              <a:gd name="connsiteX7" fmla="*/ 1064156 w 1444716"/>
              <a:gd name="connsiteY7" fmla="*/ 77522 h 109235"/>
              <a:gd name="connsiteX8" fmla="*/ 1021872 w 1444716"/>
              <a:gd name="connsiteY8" fmla="*/ 66951 h 109235"/>
              <a:gd name="connsiteX9" fmla="*/ 937303 w 1444716"/>
              <a:gd name="connsiteY9" fmla="*/ 72236 h 109235"/>
              <a:gd name="connsiteX10" fmla="*/ 900304 w 1444716"/>
              <a:gd name="connsiteY10" fmla="*/ 72236 h 109235"/>
              <a:gd name="connsiteX11" fmla="*/ 847449 w 1444716"/>
              <a:gd name="connsiteY11" fmla="*/ 72236 h 109235"/>
              <a:gd name="connsiteX12" fmla="*/ 784022 w 1444716"/>
              <a:gd name="connsiteY12" fmla="*/ 66951 h 109235"/>
              <a:gd name="connsiteX13" fmla="*/ 715310 w 1444716"/>
              <a:gd name="connsiteY13" fmla="*/ 66951 h 109235"/>
              <a:gd name="connsiteX14" fmla="*/ 657169 w 1444716"/>
              <a:gd name="connsiteY14" fmla="*/ 72236 h 109235"/>
              <a:gd name="connsiteX15" fmla="*/ 556744 w 1444716"/>
              <a:gd name="connsiteY15" fmla="*/ 66951 h 109235"/>
              <a:gd name="connsiteX16" fmla="*/ 451033 w 1444716"/>
              <a:gd name="connsiteY16" fmla="*/ 61665 h 109235"/>
              <a:gd name="connsiteX17" fmla="*/ 361178 w 1444716"/>
              <a:gd name="connsiteY17" fmla="*/ 61665 h 109235"/>
              <a:gd name="connsiteX18" fmla="*/ 318894 w 1444716"/>
              <a:gd name="connsiteY18" fmla="*/ 51094 h 109235"/>
              <a:gd name="connsiteX19" fmla="*/ 260753 w 1444716"/>
              <a:gd name="connsiteY19" fmla="*/ 40523 h 109235"/>
              <a:gd name="connsiteX20" fmla="*/ 186755 w 1444716"/>
              <a:gd name="connsiteY20" fmla="*/ 19381 h 109235"/>
              <a:gd name="connsiteX21" fmla="*/ 128614 w 1444716"/>
              <a:gd name="connsiteY21" fmla="*/ 24666 h 109235"/>
              <a:gd name="connsiteX22" fmla="*/ 17618 w 1444716"/>
              <a:gd name="connsiteY22" fmla="*/ 3524 h 109235"/>
              <a:gd name="connsiteX23" fmla="*/ 22903 w 1444716"/>
              <a:gd name="connsiteY23" fmla="*/ 3524 h 109235"/>
              <a:gd name="connsiteX24" fmla="*/ 12332 w 1444716"/>
              <a:gd name="connsiteY24" fmla="*/ 3524 h 109235"/>
              <a:gd name="connsiteX25" fmla="*/ 12332 w 1444716"/>
              <a:gd name="connsiteY25" fmla="*/ 3524 h 109235"/>
              <a:gd name="connsiteX0" fmla="*/ 1444716 w 1444716"/>
              <a:gd name="connsiteY0" fmla="*/ 163852 h 163852"/>
              <a:gd name="connsiteX1" fmla="*/ 1376004 w 1444716"/>
              <a:gd name="connsiteY1" fmla="*/ 153281 h 163852"/>
              <a:gd name="connsiteX2" fmla="*/ 1323148 w 1444716"/>
              <a:gd name="connsiteY2" fmla="*/ 147995 h 163852"/>
              <a:gd name="connsiteX3" fmla="*/ 1280864 w 1444716"/>
              <a:gd name="connsiteY3" fmla="*/ 142710 h 163852"/>
              <a:gd name="connsiteX4" fmla="*/ 1217437 w 1444716"/>
              <a:gd name="connsiteY4" fmla="*/ 142710 h 163852"/>
              <a:gd name="connsiteX5" fmla="*/ 1164582 w 1444716"/>
              <a:gd name="connsiteY5" fmla="*/ 142710 h 163852"/>
              <a:gd name="connsiteX6" fmla="*/ 1117012 w 1444716"/>
              <a:gd name="connsiteY6" fmla="*/ 137424 h 163852"/>
              <a:gd name="connsiteX7" fmla="*/ 1064156 w 1444716"/>
              <a:gd name="connsiteY7" fmla="*/ 132139 h 163852"/>
              <a:gd name="connsiteX8" fmla="*/ 1021872 w 1444716"/>
              <a:gd name="connsiteY8" fmla="*/ 121568 h 163852"/>
              <a:gd name="connsiteX9" fmla="*/ 937303 w 1444716"/>
              <a:gd name="connsiteY9" fmla="*/ 126853 h 163852"/>
              <a:gd name="connsiteX10" fmla="*/ 900304 w 1444716"/>
              <a:gd name="connsiteY10" fmla="*/ 126853 h 163852"/>
              <a:gd name="connsiteX11" fmla="*/ 847449 w 1444716"/>
              <a:gd name="connsiteY11" fmla="*/ 126853 h 163852"/>
              <a:gd name="connsiteX12" fmla="*/ 784022 w 1444716"/>
              <a:gd name="connsiteY12" fmla="*/ 121568 h 163852"/>
              <a:gd name="connsiteX13" fmla="*/ 715310 w 1444716"/>
              <a:gd name="connsiteY13" fmla="*/ 121568 h 163852"/>
              <a:gd name="connsiteX14" fmla="*/ 657169 w 1444716"/>
              <a:gd name="connsiteY14" fmla="*/ 126853 h 163852"/>
              <a:gd name="connsiteX15" fmla="*/ 556744 w 1444716"/>
              <a:gd name="connsiteY15" fmla="*/ 121568 h 163852"/>
              <a:gd name="connsiteX16" fmla="*/ 451033 w 1444716"/>
              <a:gd name="connsiteY16" fmla="*/ 116282 h 163852"/>
              <a:gd name="connsiteX17" fmla="*/ 361178 w 1444716"/>
              <a:gd name="connsiteY17" fmla="*/ 116282 h 163852"/>
              <a:gd name="connsiteX18" fmla="*/ 318894 w 1444716"/>
              <a:gd name="connsiteY18" fmla="*/ 105711 h 163852"/>
              <a:gd name="connsiteX19" fmla="*/ 260753 w 1444716"/>
              <a:gd name="connsiteY19" fmla="*/ 95140 h 163852"/>
              <a:gd name="connsiteX20" fmla="*/ 186755 w 1444716"/>
              <a:gd name="connsiteY20" fmla="*/ 73998 h 163852"/>
              <a:gd name="connsiteX21" fmla="*/ 128614 w 1444716"/>
              <a:gd name="connsiteY21" fmla="*/ 79283 h 163852"/>
              <a:gd name="connsiteX22" fmla="*/ 17618 w 1444716"/>
              <a:gd name="connsiteY22" fmla="*/ 58141 h 163852"/>
              <a:gd name="connsiteX23" fmla="*/ 22903 w 1444716"/>
              <a:gd name="connsiteY23" fmla="*/ 58141 h 163852"/>
              <a:gd name="connsiteX24" fmla="*/ 12332 w 1444716"/>
              <a:gd name="connsiteY24" fmla="*/ 58141 h 163852"/>
              <a:gd name="connsiteX25" fmla="*/ 15240 w 1444716"/>
              <a:gd name="connsiteY25" fmla="*/ 0 h 163852"/>
              <a:gd name="connsiteX0" fmla="*/ 1444716 w 1444716"/>
              <a:gd name="connsiteY0" fmla="*/ 163852 h 163852"/>
              <a:gd name="connsiteX1" fmla="*/ 1376004 w 1444716"/>
              <a:gd name="connsiteY1" fmla="*/ 153281 h 163852"/>
              <a:gd name="connsiteX2" fmla="*/ 1323148 w 1444716"/>
              <a:gd name="connsiteY2" fmla="*/ 147995 h 163852"/>
              <a:gd name="connsiteX3" fmla="*/ 1280864 w 1444716"/>
              <a:gd name="connsiteY3" fmla="*/ 142710 h 163852"/>
              <a:gd name="connsiteX4" fmla="*/ 1217437 w 1444716"/>
              <a:gd name="connsiteY4" fmla="*/ 142710 h 163852"/>
              <a:gd name="connsiteX5" fmla="*/ 1164582 w 1444716"/>
              <a:gd name="connsiteY5" fmla="*/ 142710 h 163852"/>
              <a:gd name="connsiteX6" fmla="*/ 1117012 w 1444716"/>
              <a:gd name="connsiteY6" fmla="*/ 137424 h 163852"/>
              <a:gd name="connsiteX7" fmla="*/ 1064156 w 1444716"/>
              <a:gd name="connsiteY7" fmla="*/ 132139 h 163852"/>
              <a:gd name="connsiteX8" fmla="*/ 1021872 w 1444716"/>
              <a:gd name="connsiteY8" fmla="*/ 121568 h 163852"/>
              <a:gd name="connsiteX9" fmla="*/ 937303 w 1444716"/>
              <a:gd name="connsiteY9" fmla="*/ 126853 h 163852"/>
              <a:gd name="connsiteX10" fmla="*/ 900304 w 1444716"/>
              <a:gd name="connsiteY10" fmla="*/ 126853 h 163852"/>
              <a:gd name="connsiteX11" fmla="*/ 847449 w 1444716"/>
              <a:gd name="connsiteY11" fmla="*/ 126853 h 163852"/>
              <a:gd name="connsiteX12" fmla="*/ 784022 w 1444716"/>
              <a:gd name="connsiteY12" fmla="*/ 121568 h 163852"/>
              <a:gd name="connsiteX13" fmla="*/ 715310 w 1444716"/>
              <a:gd name="connsiteY13" fmla="*/ 121568 h 163852"/>
              <a:gd name="connsiteX14" fmla="*/ 657169 w 1444716"/>
              <a:gd name="connsiteY14" fmla="*/ 126853 h 163852"/>
              <a:gd name="connsiteX15" fmla="*/ 556744 w 1444716"/>
              <a:gd name="connsiteY15" fmla="*/ 121568 h 163852"/>
              <a:gd name="connsiteX16" fmla="*/ 451033 w 1444716"/>
              <a:gd name="connsiteY16" fmla="*/ 116282 h 163852"/>
              <a:gd name="connsiteX17" fmla="*/ 361178 w 1444716"/>
              <a:gd name="connsiteY17" fmla="*/ 116282 h 163852"/>
              <a:gd name="connsiteX18" fmla="*/ 318894 w 1444716"/>
              <a:gd name="connsiteY18" fmla="*/ 105711 h 163852"/>
              <a:gd name="connsiteX19" fmla="*/ 260753 w 1444716"/>
              <a:gd name="connsiteY19" fmla="*/ 95140 h 163852"/>
              <a:gd name="connsiteX20" fmla="*/ 186755 w 1444716"/>
              <a:gd name="connsiteY20" fmla="*/ 73998 h 163852"/>
              <a:gd name="connsiteX21" fmla="*/ 128614 w 1444716"/>
              <a:gd name="connsiteY21" fmla="*/ 79283 h 163852"/>
              <a:gd name="connsiteX22" fmla="*/ 17618 w 1444716"/>
              <a:gd name="connsiteY22" fmla="*/ 58141 h 163852"/>
              <a:gd name="connsiteX23" fmla="*/ 22903 w 1444716"/>
              <a:gd name="connsiteY23" fmla="*/ 58141 h 163852"/>
              <a:gd name="connsiteX24" fmla="*/ 15240 w 1444716"/>
              <a:gd name="connsiteY24" fmla="*/ 0 h 163852"/>
              <a:gd name="connsiteX25" fmla="*/ 15240 w 1444716"/>
              <a:gd name="connsiteY25"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24" fmla="*/ 16518 w 1445994"/>
              <a:gd name="connsiteY24"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24" fmla="*/ 16518 w 1445994"/>
              <a:gd name="connsiteY24"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0" fmla="*/ 1445994 w 1445994"/>
              <a:gd name="connsiteY0" fmla="*/ 163852 h 163852"/>
              <a:gd name="connsiteX1" fmla="*/ 1377282 w 1445994"/>
              <a:gd name="connsiteY1" fmla="*/ 153281 h 163852"/>
              <a:gd name="connsiteX2" fmla="*/ 1324426 w 1445994"/>
              <a:gd name="connsiteY2" fmla="*/ 147995 h 163852"/>
              <a:gd name="connsiteX3" fmla="*/ 1282142 w 1445994"/>
              <a:gd name="connsiteY3" fmla="*/ 142710 h 163852"/>
              <a:gd name="connsiteX4" fmla="*/ 1218715 w 1445994"/>
              <a:gd name="connsiteY4" fmla="*/ 142710 h 163852"/>
              <a:gd name="connsiteX5" fmla="*/ 1165860 w 1445994"/>
              <a:gd name="connsiteY5" fmla="*/ 142710 h 163852"/>
              <a:gd name="connsiteX6" fmla="*/ 1118290 w 1445994"/>
              <a:gd name="connsiteY6" fmla="*/ 137424 h 163852"/>
              <a:gd name="connsiteX7" fmla="*/ 1065434 w 1445994"/>
              <a:gd name="connsiteY7" fmla="*/ 132139 h 163852"/>
              <a:gd name="connsiteX8" fmla="*/ 1023150 w 1445994"/>
              <a:gd name="connsiteY8" fmla="*/ 121568 h 163852"/>
              <a:gd name="connsiteX9" fmla="*/ 938581 w 1445994"/>
              <a:gd name="connsiteY9" fmla="*/ 126853 h 163852"/>
              <a:gd name="connsiteX10" fmla="*/ 901582 w 1445994"/>
              <a:gd name="connsiteY10" fmla="*/ 126853 h 163852"/>
              <a:gd name="connsiteX11" fmla="*/ 848727 w 1445994"/>
              <a:gd name="connsiteY11" fmla="*/ 126853 h 163852"/>
              <a:gd name="connsiteX12" fmla="*/ 785300 w 1445994"/>
              <a:gd name="connsiteY12" fmla="*/ 121568 h 163852"/>
              <a:gd name="connsiteX13" fmla="*/ 716588 w 1445994"/>
              <a:gd name="connsiteY13" fmla="*/ 121568 h 163852"/>
              <a:gd name="connsiteX14" fmla="*/ 658447 w 1445994"/>
              <a:gd name="connsiteY14" fmla="*/ 126853 h 163852"/>
              <a:gd name="connsiteX15" fmla="*/ 558022 w 1445994"/>
              <a:gd name="connsiteY15" fmla="*/ 121568 h 163852"/>
              <a:gd name="connsiteX16" fmla="*/ 452311 w 1445994"/>
              <a:gd name="connsiteY16" fmla="*/ 116282 h 163852"/>
              <a:gd name="connsiteX17" fmla="*/ 362456 w 1445994"/>
              <a:gd name="connsiteY17" fmla="*/ 116282 h 163852"/>
              <a:gd name="connsiteX18" fmla="*/ 320172 w 1445994"/>
              <a:gd name="connsiteY18" fmla="*/ 105711 h 163852"/>
              <a:gd name="connsiteX19" fmla="*/ 262031 w 1445994"/>
              <a:gd name="connsiteY19" fmla="*/ 95140 h 163852"/>
              <a:gd name="connsiteX20" fmla="*/ 188033 w 1445994"/>
              <a:gd name="connsiteY20" fmla="*/ 73998 h 163852"/>
              <a:gd name="connsiteX21" fmla="*/ 129892 w 1445994"/>
              <a:gd name="connsiteY21" fmla="*/ 79283 h 163852"/>
              <a:gd name="connsiteX22" fmla="*/ 18896 w 1445994"/>
              <a:gd name="connsiteY22" fmla="*/ 58141 h 163852"/>
              <a:gd name="connsiteX23" fmla="*/ 16518 w 1445994"/>
              <a:gd name="connsiteY23" fmla="*/ 0 h 163852"/>
              <a:gd name="connsiteX0" fmla="*/ 1427098 w 1427098"/>
              <a:gd name="connsiteY0" fmla="*/ 105711 h 105711"/>
              <a:gd name="connsiteX1" fmla="*/ 1358386 w 1427098"/>
              <a:gd name="connsiteY1" fmla="*/ 95140 h 105711"/>
              <a:gd name="connsiteX2" fmla="*/ 1305530 w 1427098"/>
              <a:gd name="connsiteY2" fmla="*/ 89854 h 105711"/>
              <a:gd name="connsiteX3" fmla="*/ 1263246 w 1427098"/>
              <a:gd name="connsiteY3" fmla="*/ 84569 h 105711"/>
              <a:gd name="connsiteX4" fmla="*/ 1199819 w 1427098"/>
              <a:gd name="connsiteY4" fmla="*/ 84569 h 105711"/>
              <a:gd name="connsiteX5" fmla="*/ 1146964 w 1427098"/>
              <a:gd name="connsiteY5" fmla="*/ 84569 h 105711"/>
              <a:gd name="connsiteX6" fmla="*/ 1099394 w 1427098"/>
              <a:gd name="connsiteY6" fmla="*/ 79283 h 105711"/>
              <a:gd name="connsiteX7" fmla="*/ 1046538 w 1427098"/>
              <a:gd name="connsiteY7" fmla="*/ 73998 h 105711"/>
              <a:gd name="connsiteX8" fmla="*/ 1004254 w 1427098"/>
              <a:gd name="connsiteY8" fmla="*/ 63427 h 105711"/>
              <a:gd name="connsiteX9" fmla="*/ 919685 w 1427098"/>
              <a:gd name="connsiteY9" fmla="*/ 68712 h 105711"/>
              <a:gd name="connsiteX10" fmla="*/ 882686 w 1427098"/>
              <a:gd name="connsiteY10" fmla="*/ 68712 h 105711"/>
              <a:gd name="connsiteX11" fmla="*/ 829831 w 1427098"/>
              <a:gd name="connsiteY11" fmla="*/ 68712 h 105711"/>
              <a:gd name="connsiteX12" fmla="*/ 766404 w 1427098"/>
              <a:gd name="connsiteY12" fmla="*/ 63427 h 105711"/>
              <a:gd name="connsiteX13" fmla="*/ 697692 w 1427098"/>
              <a:gd name="connsiteY13" fmla="*/ 63427 h 105711"/>
              <a:gd name="connsiteX14" fmla="*/ 639551 w 1427098"/>
              <a:gd name="connsiteY14" fmla="*/ 68712 h 105711"/>
              <a:gd name="connsiteX15" fmla="*/ 539126 w 1427098"/>
              <a:gd name="connsiteY15" fmla="*/ 63427 h 105711"/>
              <a:gd name="connsiteX16" fmla="*/ 433415 w 1427098"/>
              <a:gd name="connsiteY16" fmla="*/ 58141 h 105711"/>
              <a:gd name="connsiteX17" fmla="*/ 343560 w 1427098"/>
              <a:gd name="connsiteY17" fmla="*/ 58141 h 105711"/>
              <a:gd name="connsiteX18" fmla="*/ 301276 w 1427098"/>
              <a:gd name="connsiteY18" fmla="*/ 47570 h 105711"/>
              <a:gd name="connsiteX19" fmla="*/ 243135 w 1427098"/>
              <a:gd name="connsiteY19" fmla="*/ 36999 h 105711"/>
              <a:gd name="connsiteX20" fmla="*/ 169137 w 1427098"/>
              <a:gd name="connsiteY20" fmla="*/ 15857 h 105711"/>
              <a:gd name="connsiteX21" fmla="*/ 110996 w 1427098"/>
              <a:gd name="connsiteY21" fmla="*/ 21142 h 105711"/>
              <a:gd name="connsiteX22" fmla="*/ 0 w 1427098"/>
              <a:gd name="connsiteY22" fmla="*/ 0 h 105711"/>
              <a:gd name="connsiteX0" fmla="*/ 1316102 w 1316102"/>
              <a:gd name="connsiteY0" fmla="*/ 92497 h 92497"/>
              <a:gd name="connsiteX1" fmla="*/ 1247390 w 1316102"/>
              <a:gd name="connsiteY1" fmla="*/ 81926 h 92497"/>
              <a:gd name="connsiteX2" fmla="*/ 1194534 w 1316102"/>
              <a:gd name="connsiteY2" fmla="*/ 76640 h 92497"/>
              <a:gd name="connsiteX3" fmla="*/ 1152250 w 1316102"/>
              <a:gd name="connsiteY3" fmla="*/ 71355 h 92497"/>
              <a:gd name="connsiteX4" fmla="*/ 1088823 w 1316102"/>
              <a:gd name="connsiteY4" fmla="*/ 71355 h 92497"/>
              <a:gd name="connsiteX5" fmla="*/ 1035968 w 1316102"/>
              <a:gd name="connsiteY5" fmla="*/ 71355 h 92497"/>
              <a:gd name="connsiteX6" fmla="*/ 988398 w 1316102"/>
              <a:gd name="connsiteY6" fmla="*/ 66069 h 92497"/>
              <a:gd name="connsiteX7" fmla="*/ 935542 w 1316102"/>
              <a:gd name="connsiteY7" fmla="*/ 60784 h 92497"/>
              <a:gd name="connsiteX8" fmla="*/ 893258 w 1316102"/>
              <a:gd name="connsiteY8" fmla="*/ 50213 h 92497"/>
              <a:gd name="connsiteX9" fmla="*/ 808689 w 1316102"/>
              <a:gd name="connsiteY9" fmla="*/ 55498 h 92497"/>
              <a:gd name="connsiteX10" fmla="*/ 771690 w 1316102"/>
              <a:gd name="connsiteY10" fmla="*/ 55498 h 92497"/>
              <a:gd name="connsiteX11" fmla="*/ 718835 w 1316102"/>
              <a:gd name="connsiteY11" fmla="*/ 55498 h 92497"/>
              <a:gd name="connsiteX12" fmla="*/ 655408 w 1316102"/>
              <a:gd name="connsiteY12" fmla="*/ 50213 h 92497"/>
              <a:gd name="connsiteX13" fmla="*/ 586696 w 1316102"/>
              <a:gd name="connsiteY13" fmla="*/ 50213 h 92497"/>
              <a:gd name="connsiteX14" fmla="*/ 528555 w 1316102"/>
              <a:gd name="connsiteY14" fmla="*/ 55498 h 92497"/>
              <a:gd name="connsiteX15" fmla="*/ 428130 w 1316102"/>
              <a:gd name="connsiteY15" fmla="*/ 50213 h 92497"/>
              <a:gd name="connsiteX16" fmla="*/ 322419 w 1316102"/>
              <a:gd name="connsiteY16" fmla="*/ 44927 h 92497"/>
              <a:gd name="connsiteX17" fmla="*/ 232564 w 1316102"/>
              <a:gd name="connsiteY17" fmla="*/ 44927 h 92497"/>
              <a:gd name="connsiteX18" fmla="*/ 190280 w 1316102"/>
              <a:gd name="connsiteY18" fmla="*/ 34356 h 92497"/>
              <a:gd name="connsiteX19" fmla="*/ 132139 w 1316102"/>
              <a:gd name="connsiteY19" fmla="*/ 23785 h 92497"/>
              <a:gd name="connsiteX20" fmla="*/ 58141 w 1316102"/>
              <a:gd name="connsiteY20" fmla="*/ 2643 h 92497"/>
              <a:gd name="connsiteX21" fmla="*/ 0 w 1316102"/>
              <a:gd name="connsiteY21" fmla="*/ 7928 h 9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6102" h="92497">
                <a:moveTo>
                  <a:pt x="1316102" y="92497"/>
                </a:moveTo>
                <a:lnTo>
                  <a:pt x="1247390" y="81926"/>
                </a:lnTo>
                <a:cubicBezTo>
                  <a:pt x="1227129" y="79283"/>
                  <a:pt x="1210391" y="78402"/>
                  <a:pt x="1194534" y="76640"/>
                </a:cubicBezTo>
                <a:cubicBezTo>
                  <a:pt x="1178677" y="74878"/>
                  <a:pt x="1169868" y="72236"/>
                  <a:pt x="1152250" y="71355"/>
                </a:cubicBezTo>
                <a:cubicBezTo>
                  <a:pt x="1134632" y="70474"/>
                  <a:pt x="1088823" y="71355"/>
                  <a:pt x="1088823" y="71355"/>
                </a:cubicBezTo>
                <a:cubicBezTo>
                  <a:pt x="1069443" y="71355"/>
                  <a:pt x="1052705" y="72236"/>
                  <a:pt x="1035968" y="71355"/>
                </a:cubicBezTo>
                <a:cubicBezTo>
                  <a:pt x="1019231" y="70474"/>
                  <a:pt x="988398" y="66069"/>
                  <a:pt x="988398" y="66069"/>
                </a:cubicBezTo>
                <a:cubicBezTo>
                  <a:pt x="971660" y="64307"/>
                  <a:pt x="951399" y="63427"/>
                  <a:pt x="935542" y="60784"/>
                </a:cubicBezTo>
                <a:cubicBezTo>
                  <a:pt x="919685" y="58141"/>
                  <a:pt x="914400" y="51094"/>
                  <a:pt x="893258" y="50213"/>
                </a:cubicBezTo>
                <a:cubicBezTo>
                  <a:pt x="872116" y="49332"/>
                  <a:pt x="828950" y="54617"/>
                  <a:pt x="808689" y="55498"/>
                </a:cubicBezTo>
                <a:cubicBezTo>
                  <a:pt x="788428" y="56379"/>
                  <a:pt x="771690" y="55498"/>
                  <a:pt x="771690" y="55498"/>
                </a:cubicBezTo>
                <a:cubicBezTo>
                  <a:pt x="756714" y="55498"/>
                  <a:pt x="738215" y="56379"/>
                  <a:pt x="718835" y="55498"/>
                </a:cubicBezTo>
                <a:cubicBezTo>
                  <a:pt x="699455" y="54617"/>
                  <a:pt x="677431" y="51094"/>
                  <a:pt x="655408" y="50213"/>
                </a:cubicBezTo>
                <a:cubicBezTo>
                  <a:pt x="633385" y="49332"/>
                  <a:pt x="607838" y="49332"/>
                  <a:pt x="586696" y="50213"/>
                </a:cubicBezTo>
                <a:cubicBezTo>
                  <a:pt x="565554" y="51094"/>
                  <a:pt x="554983" y="55498"/>
                  <a:pt x="528555" y="55498"/>
                </a:cubicBezTo>
                <a:cubicBezTo>
                  <a:pt x="502127" y="55498"/>
                  <a:pt x="428130" y="50213"/>
                  <a:pt x="428130" y="50213"/>
                </a:cubicBezTo>
                <a:cubicBezTo>
                  <a:pt x="393774" y="48451"/>
                  <a:pt x="355013" y="45808"/>
                  <a:pt x="322419" y="44927"/>
                </a:cubicBezTo>
                <a:cubicBezTo>
                  <a:pt x="289825" y="44046"/>
                  <a:pt x="254587" y="46689"/>
                  <a:pt x="232564" y="44927"/>
                </a:cubicBezTo>
                <a:cubicBezTo>
                  <a:pt x="210541" y="43165"/>
                  <a:pt x="207017" y="37880"/>
                  <a:pt x="190280" y="34356"/>
                </a:cubicBezTo>
                <a:cubicBezTo>
                  <a:pt x="173543" y="30832"/>
                  <a:pt x="154162" y="29070"/>
                  <a:pt x="132139" y="23785"/>
                </a:cubicBezTo>
                <a:cubicBezTo>
                  <a:pt x="110116" y="18500"/>
                  <a:pt x="80164" y="5286"/>
                  <a:pt x="58141" y="2643"/>
                </a:cubicBezTo>
                <a:cubicBezTo>
                  <a:pt x="36118" y="0"/>
                  <a:pt x="28189" y="10571"/>
                  <a:pt x="0" y="7928"/>
                </a:cubicBezTo>
              </a:path>
            </a:pathLst>
          </a:custGeom>
          <a:ln w="38100">
            <a:solidFill>
              <a:srgbClr val="A51D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1905000" y="4191000"/>
            <a:ext cx="990600" cy="304800"/>
          </a:xfrm>
          <a:prstGeom prst="ellipse">
            <a:avLst/>
          </a:prstGeom>
          <a:solidFill>
            <a:srgbClr val="92D050">
              <a:alpha val="53000"/>
            </a:srgbClr>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705600" y="5029200"/>
            <a:ext cx="990600" cy="4572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419600" y="4800600"/>
            <a:ext cx="838200" cy="228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24600" y="4114800"/>
            <a:ext cx="838200" cy="3048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48000" y="5181600"/>
            <a:ext cx="7620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8200" y="5181600"/>
            <a:ext cx="7620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781800" y="4800600"/>
            <a:ext cx="914400" cy="228600"/>
          </a:xfrm>
          <a:prstGeom prst="ellipse">
            <a:avLst/>
          </a:prstGeom>
          <a:no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429000" y="2667000"/>
            <a:ext cx="228600" cy="307777"/>
          </a:xfrm>
          <a:prstGeom prst="rect">
            <a:avLst/>
          </a:prstGeom>
          <a:solidFill>
            <a:schemeClr val="bg1"/>
          </a:solidFill>
        </p:spPr>
        <p:txBody>
          <a:bodyPr wrap="square">
            <a:spAutoFit/>
          </a:bodyPr>
          <a:lstStyle/>
          <a:p>
            <a:endParaRPr lang="en-US" sz="1400" dirty="0">
              <a:solidFill>
                <a:srgbClr val="A51D9B"/>
              </a:solidFill>
            </a:endParaRPr>
          </a:p>
        </p:txBody>
      </p:sp>
      <p:sp>
        <p:nvSpPr>
          <p:cNvPr id="18" name="Oval 17"/>
          <p:cNvSpPr/>
          <p:nvPr/>
        </p:nvSpPr>
        <p:spPr>
          <a:xfrm>
            <a:off x="6553200" y="4648200"/>
            <a:ext cx="152400" cy="3048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480000" flipV="1">
            <a:off x="4495800" y="2926080"/>
            <a:ext cx="76200" cy="274320"/>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343400" y="3124200"/>
            <a:ext cx="381000" cy="215444"/>
          </a:xfrm>
          <a:prstGeom prst="rect">
            <a:avLst/>
          </a:prstGeom>
          <a:noFill/>
        </p:spPr>
        <p:txBody>
          <a:bodyPr wrap="square" rtlCol="0">
            <a:spAutoFit/>
          </a:bodyPr>
          <a:lstStyle/>
          <a:p>
            <a:r>
              <a:rPr lang="en-US" sz="800" b="1" dirty="0" smtClean="0">
                <a:solidFill>
                  <a:srgbClr val="A51D9B"/>
                </a:solidFill>
              </a:rPr>
              <a:t>G-2</a:t>
            </a:r>
            <a:endParaRPr lang="en-US" sz="800" b="1" dirty="0">
              <a:solidFill>
                <a:srgbClr val="A51D9B"/>
              </a:solidFill>
            </a:endParaRPr>
          </a:p>
        </p:txBody>
      </p:sp>
      <p:sp>
        <p:nvSpPr>
          <p:cNvPr id="29" name="Oval 28"/>
          <p:cNvSpPr/>
          <p:nvPr/>
        </p:nvSpPr>
        <p:spPr>
          <a:xfrm>
            <a:off x="3505200" y="2743200"/>
            <a:ext cx="152400" cy="152400"/>
          </a:xfrm>
          <a:prstGeom prst="ellipse">
            <a:avLst/>
          </a:prstGeom>
          <a:solidFill>
            <a:srgbClr val="92D050"/>
          </a:solidFill>
          <a:ln>
            <a:solidFill>
              <a:srgbClr val="A51D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A51D9B"/>
                </a:solidFill>
              </a:rPr>
              <a:t>Q</a:t>
            </a:r>
            <a:endParaRPr lang="en-US" sz="1000" b="1" dirty="0">
              <a:solidFill>
                <a:srgbClr val="A51D9B"/>
              </a:solidFill>
            </a:endParaRPr>
          </a:p>
        </p:txBody>
      </p:sp>
      <p:sp>
        <p:nvSpPr>
          <p:cNvPr id="30" name="TextBox 29"/>
          <p:cNvSpPr txBox="1"/>
          <p:nvPr/>
        </p:nvSpPr>
        <p:spPr>
          <a:xfrm>
            <a:off x="7086600" y="2133600"/>
            <a:ext cx="2057400" cy="646331"/>
          </a:xfrm>
          <a:prstGeom prst="rect">
            <a:avLst/>
          </a:prstGeom>
          <a:noFill/>
        </p:spPr>
        <p:txBody>
          <a:bodyPr wrap="square" rtlCol="0">
            <a:spAutoFit/>
          </a:bodyPr>
          <a:lstStyle/>
          <a:p>
            <a:r>
              <a:rPr lang="en-US" b="1" dirty="0" smtClean="0">
                <a:solidFill>
                  <a:schemeClr val="accent5"/>
                </a:solidFill>
              </a:rPr>
              <a:t>Deep Well Control Best on Line Q</a:t>
            </a:r>
            <a:endParaRPr lang="en-US" b="1" dirty="0">
              <a:solidFill>
                <a:schemeClr val="accent5"/>
              </a:solidFill>
            </a:endParaRPr>
          </a:p>
        </p:txBody>
      </p:sp>
      <p:sp>
        <p:nvSpPr>
          <p:cNvPr id="23" name="TextBox 22"/>
          <p:cNvSpPr txBox="1"/>
          <p:nvPr/>
        </p:nvSpPr>
        <p:spPr>
          <a:xfrm>
            <a:off x="2362200" y="6248400"/>
            <a:ext cx="4648200" cy="369332"/>
          </a:xfrm>
          <a:prstGeom prst="rect">
            <a:avLst/>
          </a:prstGeom>
          <a:noFill/>
        </p:spPr>
        <p:txBody>
          <a:bodyPr wrap="square" rtlCol="0">
            <a:spAutoFit/>
          </a:bodyPr>
          <a:lstStyle/>
          <a:p>
            <a:r>
              <a:rPr lang="en-US" b="1" dirty="0" smtClean="0">
                <a:solidFill>
                  <a:srgbClr val="C00000"/>
                </a:solidFill>
              </a:rPr>
              <a:t>NOTE DIP OF PRE-PLEISTOCENE REFLECTORS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1+#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3" grpId="0" animBg="1"/>
      <p:bldP spid="34" grpId="0" animBg="1"/>
      <p:bldP spid="35" grpId="0" animBg="1"/>
      <p:bldP spid="36" grpId="0" animBg="1"/>
      <p:bldP spid="37" grpId="0" animBg="1"/>
      <p:bldP spid="38" grpId="0" animBg="1"/>
      <p:bldP spid="18" grpId="0" animBg="1"/>
      <p:bldP spid="27" grpId="0"/>
      <p:bldP spid="29"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3814</TotalTime>
  <Words>945</Words>
  <Application>Microsoft Office PowerPoint</Application>
  <PresentationFormat>On-screen Show (4:3)</PresentationFormat>
  <Paragraphs>188</Paragraphs>
  <Slides>28</Slides>
  <Notes>24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Index Map Showing 1975 Fay 003 Minisparker Track Lines In Relation To Geographic Features</vt:lpstr>
      <vt:lpstr>Slide 3</vt:lpstr>
      <vt:lpstr>Slide 4</vt:lpstr>
      <vt:lpstr>Slide 5</vt:lpstr>
      <vt:lpstr>Index Map Showing 1975 Fay 003 Minisparker Track Lines In Relation To  Locations of AMCOR Holes and COST Wells G-I and G-2. </vt:lpstr>
      <vt:lpstr>Index Map Showing COST Wells G-1 and G-2 In Relation To Multichannel Line. Poag (1982) Pleistocene Thickens Southward From COST G-2 (61m) To Two Prograded Wedges (&gt;120M Shot Point 3800)</vt:lpstr>
      <vt:lpstr>Slide 8</vt:lpstr>
      <vt:lpstr>Slide 9</vt:lpstr>
      <vt:lpstr>Uchupi, E. and James, A.A. Jr.,  1987, Morphology, in R.H. Backus and W.D. Bourne, W.D., eds. ,  GEORGES BANK: The MIT Press, Cambridge, Mass. </vt:lpstr>
      <vt:lpstr>Idealized W-E Section Across Georges Bank (Not To Scale)</vt:lpstr>
      <vt:lpstr>“Eastern Wedge” Area (Not Much Control)</vt:lpstr>
      <vt:lpstr>Prolific Source of Miocene Samples in Surface Grabs</vt:lpstr>
      <vt:lpstr>Good shallow well control in “Western Wedge” Area</vt:lpstr>
      <vt:lpstr>-6013 -  305 m Pleistocene  Silty Sands, and Silty Clays (Maximum Core Depth Attempted =310 m) -6014 -  102 m Pleistocene  Shelly , Silty Sands, and Clays (Calving and Stuck Core Barrels-Well Abandoned) -6016-      60m Pleistocene  Coarse Sand and Gravel Over Miocene Clayey Silt-(Well Abandoned) -6018 -    49 m Pleistocene  Coarse Shelly Sands (Calving and Stuck Core Barrels-Well Abandoned)  </vt:lpstr>
      <vt:lpstr>NOTE DIP OF PRE-PLEISTOCENE REFLECTORS</vt:lpstr>
      <vt:lpstr>“Western            Wedge”</vt:lpstr>
      <vt:lpstr>“Western            Wedge”</vt:lpstr>
      <vt:lpstr>Slide 19</vt:lpstr>
      <vt:lpstr>Structure contours drawn to the inferred erosion surface (reflector E) created during the major Oligocene regression postulated by (Vail et al., 1977). Fay 003 seismic data and multichannel data previously published by Oldale and Uchupi (1970) were combined to produce this map.  </vt:lpstr>
      <vt:lpstr>Structure Contours drawn to the upper surface of strata inferred to be of Miocene-Pliocene(?) age (Truncated T reflectors). Poag (1982) reports a Pliocene(?)- early Pleistocene unconformity that cuts chiefly Miocene age terrigenous strata- overlain by Pleistocene deposits in COST G-1 and G-2. Pleistocene over Miocene is also reported in AMCOR 6016 (Schlee et al., 1979).  This surface is inferred to have been fluvially cut during the late Miocene, Pliocene, and early Pleistocene regressions postulated by Vail  et al. (1977). </vt:lpstr>
      <vt:lpstr>Inferred distribution and thickness of Pleistocene “Wedge” deposits. In the western half of the Bank,  dating and thickness control is provided by AMCOR wells 6016 (60m Pleistocene sand and gravel over Miocene); 6014 (102m calcareous Pleistocene sands, silts, clays) and 6013 (300m Pleistocene sand and clay). Poag (1982)  reported 61 m Pleistocene deposits over Miocene in COST G-1 –Thickening  southward to over 120m on multichannel line. </vt:lpstr>
      <vt:lpstr>Channeling (Unconformity A) that cuts Miocene age strata of the Mid-Bank Divide as well as Middle Pleistocene marine glaciodeltaic deposits of the “Eastern and Western Wedges”. Late Wisconsinan (Bothner, et al., 1980) outwash in these channels is cut by a ravinement surface (Unconformity B) that is overlain by fairly ubiquitous sediment blanket .  </vt:lpstr>
      <vt:lpstr>The Pleistocene of Great South Channel</vt:lpstr>
      <vt:lpstr>Slide 25</vt:lpstr>
      <vt:lpstr>Slide 26</vt:lpstr>
      <vt:lpstr>Slide 27</vt:lpstr>
      <vt:lpstr>Four Events At  NEARLY THE Same Terminal position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RSL-LL</dc:creator>
  <cp:lastModifiedBy>RSL-LL</cp:lastModifiedBy>
  <cp:revision>489</cp:revision>
  <dcterms:created xsi:type="dcterms:W3CDTF">2012-02-12T15:31:44Z</dcterms:created>
  <dcterms:modified xsi:type="dcterms:W3CDTF">2012-03-18T14:33:32Z</dcterms:modified>
</cp:coreProperties>
</file>