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6" r:id="rId1"/>
  </p:sldMasterIdLst>
  <p:notesMasterIdLst>
    <p:notesMasterId r:id="rId3"/>
  </p:notesMasterIdLst>
  <p:sldIdLst>
    <p:sldId id="256" r:id="rId2"/>
  </p:sldIdLst>
  <p:sldSz cx="51206400" cy="38404800"/>
  <p:notesSz cx="9144000" cy="6858000"/>
  <p:defaultTextStyle>
    <a:defPPr>
      <a:defRPr lang="en-US"/>
    </a:defPPr>
    <a:lvl1pPr marL="0" algn="l" defTabSz="5431808" rtl="0" eaLnBrk="1" latinLnBrk="0" hangingPunct="1">
      <a:defRPr sz="10700" kern="1200">
        <a:solidFill>
          <a:schemeClr val="tx1"/>
        </a:solidFill>
        <a:latin typeface="+mn-lt"/>
        <a:ea typeface="+mn-ea"/>
        <a:cs typeface="+mn-cs"/>
      </a:defRPr>
    </a:lvl1pPr>
    <a:lvl2pPr marL="2715901" algn="l" defTabSz="5431808" rtl="0" eaLnBrk="1" latinLnBrk="0" hangingPunct="1">
      <a:defRPr sz="10700" kern="1200">
        <a:solidFill>
          <a:schemeClr val="tx1"/>
        </a:solidFill>
        <a:latin typeface="+mn-lt"/>
        <a:ea typeface="+mn-ea"/>
        <a:cs typeface="+mn-cs"/>
      </a:defRPr>
    </a:lvl2pPr>
    <a:lvl3pPr marL="5431808" algn="l" defTabSz="5431808" rtl="0" eaLnBrk="1" latinLnBrk="0" hangingPunct="1">
      <a:defRPr sz="10700" kern="1200">
        <a:solidFill>
          <a:schemeClr val="tx1"/>
        </a:solidFill>
        <a:latin typeface="+mn-lt"/>
        <a:ea typeface="+mn-ea"/>
        <a:cs typeface="+mn-cs"/>
      </a:defRPr>
    </a:lvl3pPr>
    <a:lvl4pPr marL="8147710" algn="l" defTabSz="5431808" rtl="0" eaLnBrk="1" latinLnBrk="0" hangingPunct="1">
      <a:defRPr sz="10700" kern="1200">
        <a:solidFill>
          <a:schemeClr val="tx1"/>
        </a:solidFill>
        <a:latin typeface="+mn-lt"/>
        <a:ea typeface="+mn-ea"/>
        <a:cs typeface="+mn-cs"/>
      </a:defRPr>
    </a:lvl4pPr>
    <a:lvl5pPr marL="10863617" algn="l" defTabSz="5431808" rtl="0" eaLnBrk="1" latinLnBrk="0" hangingPunct="1">
      <a:defRPr sz="10700" kern="1200">
        <a:solidFill>
          <a:schemeClr val="tx1"/>
        </a:solidFill>
        <a:latin typeface="+mn-lt"/>
        <a:ea typeface="+mn-ea"/>
        <a:cs typeface="+mn-cs"/>
      </a:defRPr>
    </a:lvl5pPr>
    <a:lvl6pPr marL="13579524" algn="l" defTabSz="5431808" rtl="0" eaLnBrk="1" latinLnBrk="0" hangingPunct="1">
      <a:defRPr sz="10700" kern="1200">
        <a:solidFill>
          <a:schemeClr val="tx1"/>
        </a:solidFill>
        <a:latin typeface="+mn-lt"/>
        <a:ea typeface="+mn-ea"/>
        <a:cs typeface="+mn-cs"/>
      </a:defRPr>
    </a:lvl6pPr>
    <a:lvl7pPr marL="16295425" algn="l" defTabSz="5431808" rtl="0" eaLnBrk="1" latinLnBrk="0" hangingPunct="1">
      <a:defRPr sz="10700" kern="1200">
        <a:solidFill>
          <a:schemeClr val="tx1"/>
        </a:solidFill>
        <a:latin typeface="+mn-lt"/>
        <a:ea typeface="+mn-ea"/>
        <a:cs typeface="+mn-cs"/>
      </a:defRPr>
    </a:lvl7pPr>
    <a:lvl8pPr marL="19011326" algn="l" defTabSz="5431808" rtl="0" eaLnBrk="1" latinLnBrk="0" hangingPunct="1">
      <a:defRPr sz="10700" kern="1200">
        <a:solidFill>
          <a:schemeClr val="tx1"/>
        </a:solidFill>
        <a:latin typeface="+mn-lt"/>
        <a:ea typeface="+mn-ea"/>
        <a:cs typeface="+mn-cs"/>
      </a:defRPr>
    </a:lvl8pPr>
    <a:lvl9pPr marL="21727233" algn="l" defTabSz="5431808" rtl="0" eaLnBrk="1" latinLnBrk="0" hangingPunct="1">
      <a:defRPr sz="10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ume" initials="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240AE6"/>
    <a:srgbClr val="66CCFF"/>
    <a:srgbClr val="66FFFF"/>
    <a:srgbClr val="99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9827" autoAdjust="0"/>
  </p:normalViewPr>
  <p:slideViewPr>
    <p:cSldViewPr showGuides="1">
      <p:cViewPr>
        <p:scale>
          <a:sx n="48" d="100"/>
          <a:sy n="48" d="100"/>
        </p:scale>
        <p:origin x="4746" y="5382"/>
      </p:cViewPr>
      <p:guideLst>
        <p:guide orient="horz" pos="12096"/>
        <p:guide pos="161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70E8-05F9-4BAB-9BCD-0D3DD9DCE0CC}" type="datetimeFigureOut">
              <a:rPr lang="en-US" smtClean="0"/>
              <a:pPr/>
              <a:t>3/21/2012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B4ED0-7BE8-466B-8FA2-B04033DA41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217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B4ED0-7BE8-466B-8FA2-B04033DA41D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578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51206400" cy="384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512064" y="568960"/>
            <a:ext cx="50182272" cy="37323776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B1D9-20CF-4DC4-B7A1-28457F42D3A7}" type="datetimeFigureOut">
              <a:rPr lang="en-US" smtClean="0"/>
              <a:pPr/>
              <a:t>3/21/2012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34467" y="16478571"/>
            <a:ext cx="40028414" cy="137972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406852" y="16489951"/>
            <a:ext cx="6665949" cy="13774521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3191199" y="17565285"/>
            <a:ext cx="5097254" cy="11623853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494708" y="17111480"/>
            <a:ext cx="38907932" cy="12574011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06226" y="25901501"/>
            <a:ext cx="4267200" cy="2560320"/>
          </a:xfrm>
        </p:spPr>
        <p:txBody>
          <a:bodyPr/>
          <a:lstStyle>
            <a:lvl1pPr algn="ctr">
              <a:defRPr sz="16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60D4630-9736-4129-9C4B-3077645354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34203" y="25531949"/>
            <a:ext cx="37828930" cy="372045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18239" y="17580864"/>
            <a:ext cx="37860861" cy="11635232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99708" y="26029920"/>
            <a:ext cx="36697920" cy="2560320"/>
          </a:xfrm>
        </p:spPr>
        <p:txBody>
          <a:bodyPr>
            <a:normAutofit/>
          </a:bodyPr>
          <a:lstStyle>
            <a:lvl1pPr marL="0" indent="0" algn="ctr">
              <a:buNone/>
              <a:defRPr sz="10700" cap="all" spc="1783" baseline="0">
                <a:solidFill>
                  <a:srgbClr val="FFFFFF"/>
                </a:solidFill>
              </a:defRPr>
            </a:lvl1pPr>
            <a:lvl2pPr marL="2717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34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151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868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585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302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019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736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6348" y="18071388"/>
            <a:ext cx="37124640" cy="6827525"/>
          </a:xfrm>
        </p:spPr>
        <p:txBody>
          <a:bodyPr anchor="b" anchorCtr="0">
            <a:noAutofit/>
          </a:bodyPr>
          <a:lstStyle>
            <a:lvl1pPr>
              <a:defRPr sz="23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B1D9-20CF-4DC4-B7A1-28457F42D3A7}" type="datetimeFigureOut">
              <a:rPr lang="en-US" smtClean="0"/>
              <a:pPr/>
              <a:t>3/21/2012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4630-9736-4129-9C4B-30776453542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425531" y="1280160"/>
            <a:ext cx="10411968" cy="3428675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marL="0" algn="ctr" defTabSz="5434096" rtl="0" eaLnBrk="1" latinLnBrk="0" hangingPunct="1"/>
            <a:endParaRPr lang="en-US" sz="107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949263" y="1967894"/>
            <a:ext cx="9364516" cy="3291129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472034" y="2214394"/>
            <a:ext cx="8318974" cy="3241829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60320" y="2133598"/>
            <a:ext cx="34564320" cy="32430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B1D9-20CF-4DC4-B7A1-28457F42D3A7}" type="datetimeFigureOut">
              <a:rPr lang="en-US" smtClean="0"/>
              <a:pPr/>
              <a:t>3/21/2012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4630-9736-4129-9C4B-30776453542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B1D9-20CF-4DC4-B7A1-28457F42D3A7}" type="datetimeFigureOut">
              <a:rPr lang="en-US" smtClean="0"/>
              <a:pPr/>
              <a:t>3/21/2012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4630-9736-4129-9C4B-30776453542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51206400" cy="384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512064" y="568960"/>
            <a:ext cx="50182272" cy="37323776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B1D9-20CF-4DC4-B7A1-28457F42D3A7}" type="datetimeFigureOut">
              <a:rPr lang="en-US" smtClean="0"/>
              <a:pPr/>
              <a:t>3/21/2012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531066" y="16499840"/>
            <a:ext cx="46284896" cy="137972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178874" y="17068803"/>
            <a:ext cx="44989280" cy="12574011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4630-9736-4129-9C4B-3077645354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4154" y="17922238"/>
            <a:ext cx="43098720" cy="7254245"/>
          </a:xfrm>
        </p:spPr>
        <p:txBody>
          <a:bodyPr anchor="b" anchorCtr="0">
            <a:noAutofit/>
          </a:bodyPr>
          <a:lstStyle>
            <a:lvl1pPr algn="ctr" defTabSz="5434096" rtl="0" eaLnBrk="1" latinLnBrk="0" hangingPunct="1">
              <a:spcBef>
                <a:spcPct val="0"/>
              </a:spcBef>
              <a:buNone/>
              <a:defRPr lang="en-US" sz="238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782778" y="25432515"/>
            <a:ext cx="43781472" cy="372045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24154" y="25802059"/>
            <a:ext cx="43098720" cy="29331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900" cap="all" spc="1486" baseline="0">
                <a:solidFill>
                  <a:srgbClr val="FFFFFF"/>
                </a:solidFill>
              </a:defRPr>
            </a:lvl1pPr>
            <a:lvl2pPr marL="2717048" indent="0">
              <a:buNone/>
              <a:defRPr sz="10700">
                <a:solidFill>
                  <a:schemeClr val="tx1">
                    <a:tint val="75000"/>
                  </a:schemeClr>
                </a:solidFill>
              </a:defRPr>
            </a:lvl2pPr>
            <a:lvl3pPr marL="5434096" indent="0">
              <a:buNone/>
              <a:defRPr sz="9500">
                <a:solidFill>
                  <a:schemeClr val="tx1">
                    <a:tint val="75000"/>
                  </a:schemeClr>
                </a:solidFill>
              </a:defRPr>
            </a:lvl3pPr>
            <a:lvl4pPr marL="8151144" indent="0">
              <a:buNone/>
              <a:defRPr sz="8300">
                <a:solidFill>
                  <a:schemeClr val="tx1">
                    <a:tint val="75000"/>
                  </a:schemeClr>
                </a:solidFill>
              </a:defRPr>
            </a:lvl4pPr>
            <a:lvl5pPr marL="10868193" indent="0">
              <a:buNone/>
              <a:defRPr sz="8300">
                <a:solidFill>
                  <a:schemeClr val="tx1">
                    <a:tint val="75000"/>
                  </a:schemeClr>
                </a:solidFill>
              </a:defRPr>
            </a:lvl5pPr>
            <a:lvl6pPr marL="13585241" indent="0">
              <a:buNone/>
              <a:defRPr sz="8300">
                <a:solidFill>
                  <a:schemeClr val="tx1">
                    <a:tint val="75000"/>
                  </a:schemeClr>
                </a:solidFill>
              </a:defRPr>
            </a:lvl6pPr>
            <a:lvl7pPr marL="16302289" indent="0">
              <a:buNone/>
              <a:defRPr sz="8300">
                <a:solidFill>
                  <a:schemeClr val="tx1">
                    <a:tint val="75000"/>
                  </a:schemeClr>
                </a:solidFill>
              </a:defRPr>
            </a:lvl7pPr>
            <a:lvl8pPr marL="19019337" indent="0">
              <a:buNone/>
              <a:defRPr sz="8300">
                <a:solidFill>
                  <a:schemeClr val="tx1">
                    <a:tint val="75000"/>
                  </a:schemeClr>
                </a:solidFill>
              </a:defRPr>
            </a:lvl8pPr>
            <a:lvl9pPr marL="21736385" indent="0">
              <a:buNone/>
              <a:defRPr sz="8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84242" y="17495520"/>
            <a:ext cx="43778554" cy="11635232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318" y="2286887"/>
            <a:ext cx="46259763" cy="582079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6317" y="9626798"/>
            <a:ext cx="22616160" cy="24681485"/>
          </a:xfrm>
        </p:spPr>
        <p:txBody>
          <a:bodyPr/>
          <a:lstStyle>
            <a:lvl1pPr>
              <a:defRPr sz="16600"/>
            </a:lvl1pPr>
            <a:lvl2pPr>
              <a:defRPr sz="14300"/>
            </a:lvl2pPr>
            <a:lvl3pPr>
              <a:defRPr sz="11900"/>
            </a:lvl3pPr>
            <a:lvl4pPr>
              <a:defRPr sz="10700"/>
            </a:lvl4pPr>
            <a:lvl5pPr>
              <a:defRPr sz="10700"/>
            </a:lvl5pPr>
            <a:lvl6pPr>
              <a:defRPr sz="10700"/>
            </a:lvl6pPr>
            <a:lvl7pPr>
              <a:defRPr sz="10700"/>
            </a:lvl7pPr>
            <a:lvl8pPr>
              <a:defRPr sz="10700"/>
            </a:lvl8pPr>
            <a:lvl9pPr>
              <a:defRPr sz="10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29920" y="9626798"/>
            <a:ext cx="22616160" cy="24681485"/>
          </a:xfrm>
        </p:spPr>
        <p:txBody>
          <a:bodyPr/>
          <a:lstStyle>
            <a:lvl1pPr>
              <a:defRPr sz="16600"/>
            </a:lvl1pPr>
            <a:lvl2pPr>
              <a:defRPr sz="14300"/>
            </a:lvl2pPr>
            <a:lvl3pPr>
              <a:defRPr sz="11900"/>
            </a:lvl3pPr>
            <a:lvl4pPr>
              <a:defRPr sz="10700"/>
            </a:lvl4pPr>
            <a:lvl5pPr>
              <a:defRPr sz="10700"/>
            </a:lvl5pPr>
            <a:lvl6pPr>
              <a:defRPr sz="10700"/>
            </a:lvl6pPr>
            <a:lvl7pPr>
              <a:defRPr sz="10700"/>
            </a:lvl7pPr>
            <a:lvl8pPr>
              <a:defRPr sz="10700"/>
            </a:lvl8pPr>
            <a:lvl9pPr>
              <a:defRPr sz="10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B1D9-20CF-4DC4-B7A1-28457F42D3A7}" type="datetimeFigureOut">
              <a:rPr lang="en-US" smtClean="0"/>
              <a:pPr/>
              <a:t>3/21/2012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4630-9736-4129-9C4B-30776453542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318" y="2286887"/>
            <a:ext cx="46259763" cy="582079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6318" y="9645653"/>
            <a:ext cx="22625053" cy="3582667"/>
          </a:xfrm>
        </p:spPr>
        <p:txBody>
          <a:bodyPr anchor="b">
            <a:noAutofit/>
          </a:bodyPr>
          <a:lstStyle>
            <a:lvl1pPr marL="0" indent="0" algn="ctr">
              <a:buNone/>
              <a:defRPr sz="13100" b="1"/>
            </a:lvl1pPr>
            <a:lvl2pPr marL="2717048" indent="0">
              <a:buNone/>
              <a:defRPr sz="11900" b="1"/>
            </a:lvl2pPr>
            <a:lvl3pPr marL="5434096" indent="0">
              <a:buNone/>
              <a:defRPr sz="10700" b="1"/>
            </a:lvl3pPr>
            <a:lvl4pPr marL="8151144" indent="0">
              <a:buNone/>
              <a:defRPr sz="9500" b="1"/>
            </a:lvl4pPr>
            <a:lvl5pPr marL="10868193" indent="0">
              <a:buNone/>
              <a:defRPr sz="9500" b="1"/>
            </a:lvl5pPr>
            <a:lvl6pPr marL="13585241" indent="0">
              <a:buNone/>
              <a:defRPr sz="9500" b="1"/>
            </a:lvl6pPr>
            <a:lvl7pPr marL="16302289" indent="0">
              <a:buNone/>
              <a:defRPr sz="9500" b="1"/>
            </a:lvl7pPr>
            <a:lvl8pPr marL="19019337" indent="0">
              <a:buNone/>
              <a:defRPr sz="9500" b="1"/>
            </a:lvl8pPr>
            <a:lvl9pPr marL="21736385" indent="0">
              <a:buNone/>
              <a:defRPr sz="9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86318" y="13655041"/>
            <a:ext cx="22625053" cy="20651467"/>
          </a:xfrm>
        </p:spPr>
        <p:txBody>
          <a:bodyPr/>
          <a:lstStyle>
            <a:lvl1pPr>
              <a:defRPr sz="14300"/>
            </a:lvl1pPr>
            <a:lvl2pPr>
              <a:defRPr sz="11900"/>
            </a:lvl2pPr>
            <a:lvl3pPr>
              <a:defRPr sz="10700"/>
            </a:lvl3pPr>
            <a:lvl4pPr>
              <a:defRPr sz="9500"/>
            </a:lvl4pPr>
            <a:lvl5pPr>
              <a:defRPr sz="9500"/>
            </a:lvl5pPr>
            <a:lvl6pPr>
              <a:defRPr sz="9500"/>
            </a:lvl6pPr>
            <a:lvl7pPr>
              <a:defRPr sz="9500"/>
            </a:lvl7pPr>
            <a:lvl8pPr>
              <a:defRPr sz="9500"/>
            </a:lvl8pPr>
            <a:lvl9pPr>
              <a:defRPr sz="9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012143" y="9645653"/>
            <a:ext cx="22633940" cy="3582667"/>
          </a:xfrm>
        </p:spPr>
        <p:txBody>
          <a:bodyPr anchor="b">
            <a:noAutofit/>
          </a:bodyPr>
          <a:lstStyle>
            <a:lvl1pPr marL="0" indent="0" algn="ctr">
              <a:buNone/>
              <a:defRPr sz="13100" b="1"/>
            </a:lvl1pPr>
            <a:lvl2pPr marL="2717048" indent="0">
              <a:buNone/>
              <a:defRPr sz="11900" b="1"/>
            </a:lvl2pPr>
            <a:lvl3pPr marL="5434096" indent="0">
              <a:buNone/>
              <a:defRPr sz="10700" b="1"/>
            </a:lvl3pPr>
            <a:lvl4pPr marL="8151144" indent="0">
              <a:buNone/>
              <a:defRPr sz="9500" b="1"/>
            </a:lvl4pPr>
            <a:lvl5pPr marL="10868193" indent="0">
              <a:buNone/>
              <a:defRPr sz="9500" b="1"/>
            </a:lvl5pPr>
            <a:lvl6pPr marL="13585241" indent="0">
              <a:buNone/>
              <a:defRPr sz="9500" b="1"/>
            </a:lvl6pPr>
            <a:lvl7pPr marL="16302289" indent="0">
              <a:buNone/>
              <a:defRPr sz="9500" b="1"/>
            </a:lvl7pPr>
            <a:lvl8pPr marL="19019337" indent="0">
              <a:buNone/>
              <a:defRPr sz="9500" b="1"/>
            </a:lvl8pPr>
            <a:lvl9pPr marL="21736385" indent="0">
              <a:buNone/>
              <a:defRPr sz="9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012143" y="13655041"/>
            <a:ext cx="22633940" cy="20651467"/>
          </a:xfrm>
        </p:spPr>
        <p:txBody>
          <a:bodyPr/>
          <a:lstStyle>
            <a:lvl1pPr>
              <a:defRPr sz="14300"/>
            </a:lvl1pPr>
            <a:lvl2pPr>
              <a:defRPr sz="11900"/>
            </a:lvl2pPr>
            <a:lvl3pPr>
              <a:defRPr sz="10700"/>
            </a:lvl3pPr>
            <a:lvl4pPr>
              <a:defRPr sz="9500"/>
            </a:lvl4pPr>
            <a:lvl5pPr>
              <a:defRPr sz="9500"/>
            </a:lvl5pPr>
            <a:lvl6pPr>
              <a:defRPr sz="9500"/>
            </a:lvl6pPr>
            <a:lvl7pPr>
              <a:defRPr sz="9500"/>
            </a:lvl7pPr>
            <a:lvl8pPr>
              <a:defRPr sz="9500"/>
            </a:lvl8pPr>
            <a:lvl9pPr>
              <a:defRPr sz="9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B1D9-20CF-4DC4-B7A1-28457F42D3A7}" type="datetimeFigureOut">
              <a:rPr lang="en-US" smtClean="0"/>
              <a:pPr/>
              <a:t>3/21/2012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4630-9736-4129-9C4B-30776453542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B1D9-20CF-4DC4-B7A1-28457F42D3A7}" type="datetimeFigureOut">
              <a:rPr lang="en-US" smtClean="0"/>
              <a:pPr/>
              <a:t>3/21/2012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4630-9736-4129-9C4B-30776453542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51206400" cy="384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ounded Rectangle 10"/>
          <p:cNvSpPr/>
          <p:nvPr/>
        </p:nvSpPr>
        <p:spPr>
          <a:xfrm>
            <a:off x="512064" y="568960"/>
            <a:ext cx="50182272" cy="37323776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B1D9-20CF-4DC4-B7A1-28457F42D3A7}" type="datetimeFigureOut">
              <a:rPr lang="en-US" smtClean="0"/>
              <a:pPr/>
              <a:t>3/21/2012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4630-9736-4129-9C4B-30776453542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51206400" cy="384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ounded Rectangle 11"/>
          <p:cNvSpPr/>
          <p:nvPr/>
        </p:nvSpPr>
        <p:spPr>
          <a:xfrm>
            <a:off x="512064" y="568960"/>
            <a:ext cx="50182272" cy="37323776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62720" y="3840481"/>
            <a:ext cx="25603200" cy="29443691"/>
          </a:xfrm>
        </p:spPr>
        <p:txBody>
          <a:bodyPr/>
          <a:lstStyle>
            <a:lvl1pPr>
              <a:defRPr sz="19000"/>
            </a:lvl1pPr>
            <a:lvl2pPr>
              <a:defRPr sz="16600"/>
            </a:lvl2pPr>
            <a:lvl3pPr>
              <a:defRPr sz="14300"/>
            </a:lvl3pPr>
            <a:lvl4pPr>
              <a:defRPr sz="11900"/>
            </a:lvl4pPr>
            <a:lvl5pPr>
              <a:defRPr sz="11900"/>
            </a:lvl5pPr>
            <a:lvl6pPr>
              <a:defRPr sz="11900"/>
            </a:lvl6pPr>
            <a:lvl7pPr>
              <a:defRPr sz="11900"/>
            </a:lvl7pPr>
            <a:lvl8pPr>
              <a:defRPr sz="11900"/>
            </a:lvl8pPr>
            <a:lvl9pPr>
              <a:defRPr sz="1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B1D9-20CF-4DC4-B7A1-28457F42D3A7}" type="datetimeFigureOut">
              <a:rPr lang="en-US" smtClean="0"/>
              <a:pPr/>
              <a:t>3/21/2012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4630-9736-4129-9C4B-3077645354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136190" y="8431988"/>
            <a:ext cx="15212770" cy="19731533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789464" y="9197844"/>
            <a:ext cx="13906222" cy="181122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6400" y="16642080"/>
            <a:ext cx="12872350" cy="9814560"/>
          </a:xfrm>
        </p:spPr>
        <p:txBody>
          <a:bodyPr/>
          <a:lstStyle>
            <a:lvl1pPr marL="0" indent="0">
              <a:spcBef>
                <a:spcPts val="2377"/>
              </a:spcBef>
              <a:buNone/>
              <a:defRPr sz="8300">
                <a:solidFill>
                  <a:schemeClr val="accent1">
                    <a:lumMod val="50000"/>
                  </a:schemeClr>
                </a:solidFill>
              </a:defRPr>
            </a:lvl1pPr>
            <a:lvl2pPr marL="2717048" indent="0">
              <a:buNone/>
              <a:defRPr sz="7100"/>
            </a:lvl2pPr>
            <a:lvl3pPr marL="5434096" indent="0">
              <a:buNone/>
              <a:defRPr sz="5900"/>
            </a:lvl3pPr>
            <a:lvl4pPr marL="8151144" indent="0">
              <a:buNone/>
              <a:defRPr sz="5300"/>
            </a:lvl4pPr>
            <a:lvl5pPr marL="10868193" indent="0">
              <a:buNone/>
              <a:defRPr sz="5300"/>
            </a:lvl5pPr>
            <a:lvl6pPr marL="13585241" indent="0">
              <a:buNone/>
              <a:defRPr sz="5300"/>
            </a:lvl6pPr>
            <a:lvl7pPr marL="16302289" indent="0">
              <a:buNone/>
              <a:defRPr sz="5300"/>
            </a:lvl7pPr>
            <a:lvl8pPr marL="19019337" indent="0">
              <a:buNone/>
              <a:defRPr sz="5300"/>
            </a:lvl8pPr>
            <a:lvl9pPr marL="21736385" indent="0">
              <a:buNone/>
              <a:defRPr sz="5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6400" y="9712147"/>
            <a:ext cx="12872350" cy="6673072"/>
          </a:xfrm>
        </p:spPr>
        <p:txBody>
          <a:bodyPr anchor="b">
            <a:normAutofit/>
          </a:bodyPr>
          <a:lstStyle>
            <a:lvl1pPr algn="l">
              <a:defRPr sz="119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206400" cy="384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512064" y="568960"/>
            <a:ext cx="50182272" cy="37323776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40480" y="3480047"/>
            <a:ext cx="43525440" cy="24256759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19000"/>
            </a:lvl1pPr>
            <a:lvl2pPr marL="2717048" indent="0">
              <a:buNone/>
              <a:defRPr sz="16600"/>
            </a:lvl2pPr>
            <a:lvl3pPr marL="5434096" indent="0">
              <a:buNone/>
              <a:defRPr sz="14300"/>
            </a:lvl3pPr>
            <a:lvl4pPr marL="8151144" indent="0">
              <a:buNone/>
              <a:defRPr sz="11900"/>
            </a:lvl4pPr>
            <a:lvl5pPr marL="10868193" indent="0">
              <a:buNone/>
              <a:defRPr sz="11900"/>
            </a:lvl5pPr>
            <a:lvl6pPr marL="13585241" indent="0">
              <a:buNone/>
              <a:defRPr sz="11900"/>
            </a:lvl6pPr>
            <a:lvl7pPr marL="16302289" indent="0">
              <a:buNone/>
              <a:defRPr sz="11900"/>
            </a:lvl7pPr>
            <a:lvl8pPr marL="19019337" indent="0">
              <a:buNone/>
              <a:defRPr sz="11900"/>
            </a:lvl8pPr>
            <a:lvl9pPr marL="21736385" indent="0">
              <a:buNone/>
              <a:defRPr sz="119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B1D9-20CF-4DC4-B7A1-28457F42D3A7}" type="datetimeFigureOut">
              <a:rPr lang="en-US" smtClean="0"/>
              <a:pPr/>
              <a:t>3/21/2012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4630-9736-4129-9C4B-3077645354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40480" y="27736800"/>
            <a:ext cx="43525440" cy="768096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67197" y="28163520"/>
            <a:ext cx="42564284" cy="673637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120640" y="31577280"/>
            <a:ext cx="41039678" cy="2529497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91298" y="28419552"/>
            <a:ext cx="44498362" cy="6144768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5218" y="31676717"/>
            <a:ext cx="40570522" cy="22496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8900" cap="all" spc="1486" baseline="0">
                <a:solidFill>
                  <a:srgbClr val="FFFFFF"/>
                </a:solidFill>
              </a:defRPr>
            </a:lvl1pPr>
            <a:lvl2pPr marL="2717048" indent="0">
              <a:buNone/>
              <a:defRPr sz="7100"/>
            </a:lvl2pPr>
            <a:lvl3pPr marL="5434096" indent="0">
              <a:buNone/>
              <a:defRPr sz="5900"/>
            </a:lvl3pPr>
            <a:lvl4pPr marL="8151144" indent="0">
              <a:buNone/>
              <a:defRPr sz="5300"/>
            </a:lvl4pPr>
            <a:lvl5pPr marL="10868193" indent="0">
              <a:buNone/>
              <a:defRPr sz="5300"/>
            </a:lvl5pPr>
            <a:lvl6pPr marL="13585241" indent="0">
              <a:buNone/>
              <a:defRPr sz="5300"/>
            </a:lvl6pPr>
            <a:lvl7pPr marL="16302289" indent="0">
              <a:buNone/>
              <a:defRPr sz="5300"/>
            </a:lvl7pPr>
            <a:lvl8pPr marL="19019337" indent="0">
              <a:buNone/>
              <a:defRPr sz="5300"/>
            </a:lvl8pPr>
            <a:lvl9pPr marL="21736385" indent="0">
              <a:buNone/>
              <a:defRPr sz="5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640" y="28590243"/>
            <a:ext cx="41039678" cy="2929041"/>
          </a:xfrm>
        </p:spPr>
        <p:txBody>
          <a:bodyPr anchor="ctr" anchorCtr="0"/>
          <a:lstStyle>
            <a:lvl1pPr algn="ctr">
              <a:defRPr sz="119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206400" cy="384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 useBgFill="1">
        <p:nvSpPr>
          <p:cNvPr id="7" name="Rounded Rectangle 6"/>
          <p:cNvSpPr/>
          <p:nvPr/>
        </p:nvSpPr>
        <p:spPr>
          <a:xfrm>
            <a:off x="512064" y="568960"/>
            <a:ext cx="50182272" cy="37323776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320" y="9814563"/>
            <a:ext cx="46085760" cy="24491953"/>
          </a:xfrm>
          <a:prstGeom prst="rect">
            <a:avLst/>
          </a:prstGeom>
        </p:spPr>
        <p:txBody>
          <a:bodyPr vert="horz" lIns="543410" tIns="271705" rIns="543410" bIns="27170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60320" y="35595563"/>
            <a:ext cx="11948160" cy="2044700"/>
          </a:xfrm>
          <a:prstGeom prst="rect">
            <a:avLst/>
          </a:prstGeom>
        </p:spPr>
        <p:txBody>
          <a:bodyPr vert="horz" lIns="543410" tIns="271705" rIns="543410" bIns="271705" rtlCol="0" anchor="ctr"/>
          <a:lstStyle>
            <a:lvl1pPr algn="l">
              <a:defRPr sz="7100">
                <a:solidFill>
                  <a:schemeClr val="tx2"/>
                </a:solidFill>
              </a:defRPr>
            </a:lvl1pPr>
          </a:lstStyle>
          <a:p>
            <a:fld id="{77C8B1D9-20CF-4DC4-B7A1-28457F42D3A7}" type="datetimeFigureOut">
              <a:rPr lang="en-US" smtClean="0"/>
              <a:pPr/>
              <a:t>3/21/2012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95520" y="35595563"/>
            <a:ext cx="16215360" cy="2044700"/>
          </a:xfrm>
          <a:prstGeom prst="rect">
            <a:avLst/>
          </a:prstGeom>
        </p:spPr>
        <p:txBody>
          <a:bodyPr vert="horz" lIns="543410" tIns="271705" rIns="543410" bIns="271705" rtlCol="0" anchor="ctr"/>
          <a:lstStyle>
            <a:lvl1pPr algn="ctr">
              <a:defRPr sz="7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697920" y="35595563"/>
            <a:ext cx="11948160" cy="2044700"/>
          </a:xfrm>
          <a:prstGeom prst="rect">
            <a:avLst/>
          </a:prstGeom>
        </p:spPr>
        <p:txBody>
          <a:bodyPr vert="horz" lIns="543410" tIns="271705" rIns="543410" bIns="271705" rtlCol="0" anchor="ctr"/>
          <a:lstStyle>
            <a:lvl1pPr algn="r">
              <a:defRPr sz="7100">
                <a:solidFill>
                  <a:schemeClr val="tx2"/>
                </a:solidFill>
              </a:defRPr>
            </a:lvl1pPr>
          </a:lstStyle>
          <a:p>
            <a:fld id="{060D4630-9736-4129-9C4B-3077645354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36192" y="1557729"/>
            <a:ext cx="48134016" cy="742492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marL="0" algn="ctr" defTabSz="5434096" rtl="0" eaLnBrk="1" latinLnBrk="0" hangingPunct="1"/>
            <a:endParaRPr lang="en-US" sz="107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88033" y="2088031"/>
            <a:ext cx="46930912" cy="62640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410" tIns="271705" rIns="543410" bIns="271705"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6318" y="2286887"/>
            <a:ext cx="46259763" cy="5820791"/>
          </a:xfrm>
          <a:prstGeom prst="rect">
            <a:avLst/>
          </a:prstGeom>
        </p:spPr>
        <p:txBody>
          <a:bodyPr vert="horz" lIns="543410" tIns="271705" rIns="543410" bIns="27170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defTabSz="5434096" rtl="0" eaLnBrk="1" latinLnBrk="0" hangingPunct="1">
        <a:spcBef>
          <a:spcPct val="0"/>
        </a:spcBef>
        <a:buNone/>
        <a:defRPr sz="208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037786" indent="-1358524" algn="l" defTabSz="543409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300" kern="1200">
          <a:solidFill>
            <a:schemeClr val="tx2"/>
          </a:solidFill>
          <a:latin typeface="+mn-lt"/>
          <a:ea typeface="+mn-ea"/>
          <a:cs typeface="+mn-cs"/>
        </a:defRPr>
      </a:lvl1pPr>
      <a:lvl2pPr marL="3803867" indent="-1358524" algn="l" defTabSz="5434096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1900" kern="1200">
          <a:solidFill>
            <a:schemeClr val="tx2"/>
          </a:solidFill>
          <a:latin typeface="+mn-lt"/>
          <a:ea typeface="+mn-ea"/>
          <a:cs typeface="+mn-cs"/>
        </a:defRPr>
      </a:lvl2pPr>
      <a:lvl3pPr marL="5434096" indent="-1358524" algn="l" defTabSz="5434096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0700" kern="1200">
          <a:solidFill>
            <a:schemeClr val="tx2"/>
          </a:solidFill>
          <a:latin typeface="+mn-lt"/>
          <a:ea typeface="+mn-ea"/>
          <a:cs typeface="+mn-cs"/>
        </a:defRPr>
      </a:lvl3pPr>
      <a:lvl4pPr marL="7607735" indent="-1358524" algn="l" defTabSz="5434096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9500" kern="1200">
          <a:solidFill>
            <a:schemeClr val="tx2"/>
          </a:solidFill>
          <a:latin typeface="+mn-lt"/>
          <a:ea typeface="+mn-ea"/>
          <a:cs typeface="+mn-cs"/>
        </a:defRPr>
      </a:lvl4pPr>
      <a:lvl5pPr marL="9237964" indent="-1358524" algn="l" defTabSz="5434096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95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0324783" indent="-1086819" algn="l" defTabSz="543409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8300" kern="1200">
          <a:solidFill>
            <a:schemeClr val="tx2"/>
          </a:solidFill>
          <a:latin typeface="+mn-lt"/>
          <a:ea typeface="+mn-ea"/>
          <a:cs typeface="+mn-cs"/>
        </a:defRPr>
      </a:lvl6pPr>
      <a:lvl7pPr marL="11955012" indent="-1086819" algn="l" defTabSz="5434096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8300" kern="1200">
          <a:solidFill>
            <a:schemeClr val="tx2"/>
          </a:solidFill>
          <a:latin typeface="+mn-lt"/>
          <a:ea typeface="+mn-ea"/>
          <a:cs typeface="+mn-cs"/>
        </a:defRPr>
      </a:lvl7pPr>
      <a:lvl8pPr marL="13041831" indent="-1086819" algn="l" defTabSz="5434096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8300" kern="1200">
          <a:solidFill>
            <a:schemeClr val="tx2"/>
          </a:solidFill>
          <a:latin typeface="+mn-lt"/>
          <a:ea typeface="+mn-ea"/>
          <a:cs typeface="+mn-cs"/>
        </a:defRPr>
      </a:lvl8pPr>
      <a:lvl9pPr marL="14128650" indent="-1086819" algn="l" defTabSz="5434096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83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34096" rtl="0" eaLnBrk="1" latinLnBrk="0" hangingPunct="1">
        <a:defRPr sz="10700" kern="1200">
          <a:solidFill>
            <a:schemeClr val="tx1"/>
          </a:solidFill>
          <a:latin typeface="+mn-lt"/>
          <a:ea typeface="+mn-ea"/>
          <a:cs typeface="+mn-cs"/>
        </a:defRPr>
      </a:lvl1pPr>
      <a:lvl2pPr marL="2717048" algn="l" defTabSz="5434096" rtl="0" eaLnBrk="1" latinLnBrk="0" hangingPunct="1">
        <a:defRPr sz="10700" kern="1200">
          <a:solidFill>
            <a:schemeClr val="tx1"/>
          </a:solidFill>
          <a:latin typeface="+mn-lt"/>
          <a:ea typeface="+mn-ea"/>
          <a:cs typeface="+mn-cs"/>
        </a:defRPr>
      </a:lvl2pPr>
      <a:lvl3pPr marL="5434096" algn="l" defTabSz="5434096" rtl="0" eaLnBrk="1" latinLnBrk="0" hangingPunct="1">
        <a:defRPr sz="10700" kern="1200">
          <a:solidFill>
            <a:schemeClr val="tx1"/>
          </a:solidFill>
          <a:latin typeface="+mn-lt"/>
          <a:ea typeface="+mn-ea"/>
          <a:cs typeface="+mn-cs"/>
        </a:defRPr>
      </a:lvl3pPr>
      <a:lvl4pPr marL="8151144" algn="l" defTabSz="5434096" rtl="0" eaLnBrk="1" latinLnBrk="0" hangingPunct="1">
        <a:defRPr sz="10700" kern="1200">
          <a:solidFill>
            <a:schemeClr val="tx1"/>
          </a:solidFill>
          <a:latin typeface="+mn-lt"/>
          <a:ea typeface="+mn-ea"/>
          <a:cs typeface="+mn-cs"/>
        </a:defRPr>
      </a:lvl4pPr>
      <a:lvl5pPr marL="10868193" algn="l" defTabSz="5434096" rtl="0" eaLnBrk="1" latinLnBrk="0" hangingPunct="1">
        <a:defRPr sz="10700" kern="1200">
          <a:solidFill>
            <a:schemeClr val="tx1"/>
          </a:solidFill>
          <a:latin typeface="+mn-lt"/>
          <a:ea typeface="+mn-ea"/>
          <a:cs typeface="+mn-cs"/>
        </a:defRPr>
      </a:lvl5pPr>
      <a:lvl6pPr marL="13585241" algn="l" defTabSz="5434096" rtl="0" eaLnBrk="1" latinLnBrk="0" hangingPunct="1">
        <a:defRPr sz="10700" kern="1200">
          <a:solidFill>
            <a:schemeClr val="tx1"/>
          </a:solidFill>
          <a:latin typeface="+mn-lt"/>
          <a:ea typeface="+mn-ea"/>
          <a:cs typeface="+mn-cs"/>
        </a:defRPr>
      </a:lvl6pPr>
      <a:lvl7pPr marL="16302289" algn="l" defTabSz="5434096" rtl="0" eaLnBrk="1" latinLnBrk="0" hangingPunct="1">
        <a:defRPr sz="10700" kern="1200">
          <a:solidFill>
            <a:schemeClr val="tx1"/>
          </a:solidFill>
          <a:latin typeface="+mn-lt"/>
          <a:ea typeface="+mn-ea"/>
          <a:cs typeface="+mn-cs"/>
        </a:defRPr>
      </a:lvl7pPr>
      <a:lvl8pPr marL="19019337" algn="l" defTabSz="5434096" rtl="0" eaLnBrk="1" latinLnBrk="0" hangingPunct="1">
        <a:defRPr sz="10700" kern="1200">
          <a:solidFill>
            <a:schemeClr val="tx1"/>
          </a:solidFill>
          <a:latin typeface="+mn-lt"/>
          <a:ea typeface="+mn-ea"/>
          <a:cs typeface="+mn-cs"/>
        </a:defRPr>
      </a:lvl8pPr>
      <a:lvl9pPr marL="21736385" algn="l" defTabSz="5434096" rtl="0" eaLnBrk="1" latinLnBrk="0" hangingPunct="1">
        <a:defRPr sz="10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jpeg"/><Relationship Id="rId3" Type="http://schemas.openxmlformats.org/officeDocument/2006/relationships/image" Target="../media/image2.png"/><Relationship Id="rId21" Type="http://schemas.openxmlformats.org/officeDocument/2006/relationships/image" Target="../media/image20.gif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5" Type="http://schemas.openxmlformats.org/officeDocument/2006/relationships/hyperlink" Target="http://www.ship.edu/Visit/Directions/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23" Type="http://schemas.openxmlformats.org/officeDocument/2006/relationships/image" Target="../media/image22.pn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1367151" y="8777627"/>
            <a:ext cx="39229650" cy="2505517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5" name="Rectangle 2074"/>
          <p:cNvSpPr/>
          <p:nvPr/>
        </p:nvSpPr>
        <p:spPr>
          <a:xfrm>
            <a:off x="11377090" y="4764404"/>
            <a:ext cx="24718886" cy="9701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6047244" y="20264014"/>
            <a:ext cx="3046970" cy="210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543184" tIns="271592" rIns="543184" bIns="271592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5943"/>
              </a:spcAft>
            </a:pPr>
            <a:r>
              <a:rPr lang="en-US" sz="4400" dirty="0" smtClean="0">
                <a:latin typeface="Georgia"/>
                <a:ea typeface="Calibri"/>
                <a:cs typeface="Times New Roman"/>
              </a:rPr>
              <a:t>Raw Data</a:t>
            </a:r>
            <a:endParaRPr lang="en-US" sz="20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82619"/>
            <a:ext cx="1097042" cy="219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43184" tIns="271592" rIns="543184" bIns="27159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462779"/>
            <a:ext cx="1097042" cy="219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43184" tIns="271592" rIns="543184" bIns="27159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15064479"/>
            <a:ext cx="1097042" cy="219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43184" tIns="271592" rIns="543184" bIns="271592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9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13113" r="2563" b="14481"/>
          <a:stretch>
            <a:fillRect/>
          </a:stretch>
        </p:blipFill>
        <p:spPr bwMode="auto">
          <a:xfrm>
            <a:off x="23954630" y="24997956"/>
            <a:ext cx="7232199" cy="314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6557" r="3046" b="33865"/>
          <a:stretch>
            <a:fillRect/>
          </a:stretch>
        </p:blipFill>
        <p:spPr bwMode="auto">
          <a:xfrm>
            <a:off x="31277359" y="24988719"/>
            <a:ext cx="8878404" cy="315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0" y="182619"/>
            <a:ext cx="1097042" cy="219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43184" tIns="271592" rIns="543184" bIns="27159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1462779"/>
            <a:ext cx="1097042" cy="219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43184" tIns="271592" rIns="543184" bIns="27159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0" y="15011139"/>
            <a:ext cx="1097042" cy="219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43184" tIns="271592" rIns="543184" bIns="271592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0" y="14741835"/>
            <a:ext cx="6581812" cy="273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43184" tIns="271592" rIns="543184" bIns="271592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100" dirty="0">
              <a:latin typeface="Georgia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100" dirty="0">
                <a:latin typeface="Georgia" pitchFamily="18" charset="0"/>
                <a:cs typeface="Arial" pitchFamily="34" charset="0"/>
              </a:rPr>
              <a:t>	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4" b="41207"/>
          <a:stretch/>
        </p:blipFill>
        <p:spPr bwMode="auto">
          <a:xfrm>
            <a:off x="35101763" y="34182170"/>
            <a:ext cx="10108000" cy="36076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24" r="-74"/>
          <a:stretch/>
        </p:blipFill>
        <p:spPr bwMode="auto">
          <a:xfrm>
            <a:off x="27004533" y="7286505"/>
            <a:ext cx="9048543" cy="63863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6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 t="9393" r="22726"/>
          <a:stretch>
            <a:fillRect/>
          </a:stretch>
        </p:blipFill>
        <p:spPr bwMode="auto">
          <a:xfrm>
            <a:off x="18987348" y="19320400"/>
            <a:ext cx="4215787" cy="46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7" t="35706" r="46136" b="42830"/>
          <a:stretch>
            <a:fillRect/>
          </a:stretch>
        </p:blipFill>
        <p:spPr bwMode="auto">
          <a:xfrm>
            <a:off x="17252571" y="23993381"/>
            <a:ext cx="5973613" cy="454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182619"/>
            <a:ext cx="1097042" cy="219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43184" tIns="271592" rIns="543184" bIns="27159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0" y="1462779"/>
            <a:ext cx="1097042" cy="219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43184" tIns="271592" rIns="543184" bIns="27159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0" y="21518619"/>
            <a:ext cx="1097042" cy="219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43184" tIns="271592" rIns="543184" bIns="271592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74" name="Picture 2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" t="40668" r="5171" b="1307"/>
          <a:stretch/>
        </p:blipFill>
        <p:spPr bwMode="auto">
          <a:xfrm>
            <a:off x="35803619" y="14807830"/>
            <a:ext cx="7200657" cy="573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7"/>
          <p:cNvSpPr>
            <a:spLocks noChangeArrowheads="1"/>
          </p:cNvSpPr>
          <p:nvPr/>
        </p:nvSpPr>
        <p:spPr bwMode="auto">
          <a:xfrm>
            <a:off x="0" y="182619"/>
            <a:ext cx="1097042" cy="219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43184" tIns="271592" rIns="543184" bIns="27159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0" y="27225999"/>
            <a:ext cx="1097042" cy="219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43184" tIns="271592" rIns="543184" bIns="271592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79" name="Picture 2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24" r="6570"/>
          <a:stretch/>
        </p:blipFill>
        <p:spPr bwMode="auto">
          <a:xfrm>
            <a:off x="43135252" y="14854478"/>
            <a:ext cx="7132929" cy="569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2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3136" y="10008853"/>
            <a:ext cx="5775044" cy="495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34"/>
          <p:cNvSpPr>
            <a:spLocks noChangeArrowheads="1"/>
          </p:cNvSpPr>
          <p:nvPr/>
        </p:nvSpPr>
        <p:spPr bwMode="auto">
          <a:xfrm>
            <a:off x="1548344" y="1740875"/>
            <a:ext cx="1097042" cy="219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43184" tIns="271592" rIns="543184" bIns="27159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1" name="Rectangle 35"/>
          <p:cNvSpPr>
            <a:spLocks noChangeArrowheads="1"/>
          </p:cNvSpPr>
          <p:nvPr/>
        </p:nvSpPr>
        <p:spPr bwMode="auto">
          <a:xfrm>
            <a:off x="0" y="1462779"/>
            <a:ext cx="1097042" cy="219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43184" tIns="271592" rIns="543184" bIns="27159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48" name="Rectangle 36"/>
          <p:cNvSpPr>
            <a:spLocks noChangeArrowheads="1"/>
          </p:cNvSpPr>
          <p:nvPr/>
        </p:nvSpPr>
        <p:spPr bwMode="auto">
          <a:xfrm>
            <a:off x="0" y="14797779"/>
            <a:ext cx="1097042" cy="219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43184" tIns="271592" rIns="543184" bIns="27159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1" name="Rectangle 37"/>
          <p:cNvSpPr>
            <a:spLocks noChangeArrowheads="1"/>
          </p:cNvSpPr>
          <p:nvPr/>
        </p:nvSpPr>
        <p:spPr bwMode="auto">
          <a:xfrm>
            <a:off x="0" y="27386019"/>
            <a:ext cx="1097042" cy="219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43184" tIns="271592" rIns="543184" bIns="271592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TextBox 2051"/>
          <p:cNvSpPr txBox="1"/>
          <p:nvPr/>
        </p:nvSpPr>
        <p:spPr>
          <a:xfrm>
            <a:off x="36498873" y="8777626"/>
            <a:ext cx="7331942" cy="1164042"/>
          </a:xfrm>
          <a:prstGeom prst="rect">
            <a:avLst/>
          </a:prstGeom>
          <a:noFill/>
        </p:spPr>
        <p:txBody>
          <a:bodyPr wrap="square" lIns="543184" tIns="271592" rIns="543184" bIns="271592" rtlCol="0">
            <a:spAutoFit/>
          </a:bodyPr>
          <a:lstStyle/>
          <a:p>
            <a:r>
              <a:rPr lang="en-US" sz="4000" dirty="0" smtClean="0">
                <a:latin typeface="Georgia" pitchFamily="18" charset="0"/>
              </a:rPr>
              <a:t>Saturated Ground</a:t>
            </a:r>
            <a:endParaRPr lang="en-US" sz="4000" dirty="0">
              <a:latin typeface="Georgia" pitchFamily="18" charset="0"/>
            </a:endParaRPr>
          </a:p>
        </p:txBody>
      </p:sp>
      <p:sp>
        <p:nvSpPr>
          <p:cNvPr id="2053" name="TextBox 2052"/>
          <p:cNvSpPr txBox="1"/>
          <p:nvPr/>
        </p:nvSpPr>
        <p:spPr>
          <a:xfrm>
            <a:off x="44201234" y="8987050"/>
            <a:ext cx="6477261" cy="1164042"/>
          </a:xfrm>
          <a:prstGeom prst="rect">
            <a:avLst/>
          </a:prstGeom>
          <a:noFill/>
        </p:spPr>
        <p:txBody>
          <a:bodyPr wrap="square" lIns="543184" tIns="271592" rIns="543184" bIns="271592" rtlCol="0">
            <a:spAutoFit/>
          </a:bodyPr>
          <a:lstStyle/>
          <a:p>
            <a:r>
              <a:rPr lang="en-US" sz="4000" dirty="0" smtClean="0">
                <a:latin typeface="Georgia" pitchFamily="18" charset="0"/>
              </a:rPr>
              <a:t>Less Saturated Ground</a:t>
            </a:r>
            <a:endParaRPr lang="en-US" sz="4000" dirty="0">
              <a:latin typeface="Georgia" pitchFamily="18" charset="0"/>
            </a:endParaRPr>
          </a:p>
        </p:txBody>
      </p:sp>
      <p:sp>
        <p:nvSpPr>
          <p:cNvPr id="2054" name="TextBox 2053"/>
          <p:cNvSpPr txBox="1"/>
          <p:nvPr/>
        </p:nvSpPr>
        <p:spPr>
          <a:xfrm>
            <a:off x="11269395" y="19737471"/>
            <a:ext cx="11933740" cy="1102486"/>
          </a:xfrm>
          <a:prstGeom prst="rect">
            <a:avLst/>
          </a:prstGeom>
          <a:noFill/>
        </p:spPr>
        <p:txBody>
          <a:bodyPr wrap="square" lIns="543184" tIns="271592" rIns="543184" bIns="271592" rtlCol="0">
            <a:spAutoFit/>
          </a:bodyPr>
          <a:lstStyle/>
          <a:p>
            <a:r>
              <a:rPr lang="en-US" sz="3600" b="1" dirty="0" smtClean="0">
                <a:latin typeface="Georgia" pitchFamily="18" charset="0"/>
              </a:rPr>
              <a:t>Transect 3</a:t>
            </a:r>
            <a:endParaRPr lang="en-US" sz="3600" b="1" dirty="0">
              <a:latin typeface="Georgia" pitchFamily="18" charset="0"/>
            </a:endParaRPr>
          </a:p>
        </p:txBody>
      </p:sp>
      <p:pic>
        <p:nvPicPr>
          <p:cNvPr id="42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4614" y="9788460"/>
            <a:ext cx="5836544" cy="50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83279" y="462020"/>
            <a:ext cx="40611105" cy="4380307"/>
          </a:xfrm>
          <a:prstGeom prst="rect">
            <a:avLst/>
          </a:prstGeom>
          <a:noFill/>
        </p:spPr>
        <p:txBody>
          <a:bodyPr wrap="square" lIns="543184" tIns="271592" rIns="543184" bIns="271592" rtlCol="0">
            <a:spAutoFit/>
          </a:bodyPr>
          <a:lstStyle/>
          <a:p>
            <a:pPr algn="ctr"/>
            <a:r>
              <a:rPr lang="en-US" sz="7100" b="1" dirty="0">
                <a:latin typeface="Georgia" pitchFamily="18" charset="0"/>
              </a:rPr>
              <a:t>GEOPHYSICAL INVESTIGATION OF THE BURD-RUN BURIED STREAM CHANNEL IN COLLUVIAL FILL OF THE CUMBERLAND VALLEY, PENNSYLVANIA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41164" y="4865481"/>
            <a:ext cx="10086116" cy="957181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2800" i="1" dirty="0">
                <a:latin typeface="Georgia" pitchFamily="18" charset="0"/>
              </a:rPr>
              <a:t>Abstract: This study </a:t>
            </a:r>
            <a:r>
              <a:rPr lang="en-US" sz="2800" i="1" dirty="0" smtClean="0">
                <a:latin typeface="Georgia" pitchFamily="18" charset="0"/>
              </a:rPr>
              <a:t>used a </a:t>
            </a:r>
            <a:r>
              <a:rPr lang="en-US" sz="2800" i="1" dirty="0">
                <a:latin typeface="Georgia" pitchFamily="18" charset="0"/>
              </a:rPr>
              <a:t>multi-method geophysical </a:t>
            </a:r>
            <a:r>
              <a:rPr lang="en-US" sz="2800" i="1" dirty="0" smtClean="0">
                <a:latin typeface="Georgia" pitchFamily="18" charset="0"/>
              </a:rPr>
              <a:t>approach, including </a:t>
            </a:r>
            <a:r>
              <a:rPr lang="en-US" sz="2800" i="1" dirty="0">
                <a:latin typeface="Georgia" pitchFamily="18" charset="0"/>
              </a:rPr>
              <a:t>electrical resistivity, electromagnetic induction, and ground penetrating </a:t>
            </a:r>
            <a:r>
              <a:rPr lang="en-US" sz="2800" i="1" dirty="0" smtClean="0">
                <a:latin typeface="Georgia" pitchFamily="18" charset="0"/>
              </a:rPr>
              <a:t>radar, </a:t>
            </a:r>
            <a:r>
              <a:rPr lang="en-US" sz="2800" i="1" dirty="0">
                <a:latin typeface="Georgia" pitchFamily="18" charset="0"/>
              </a:rPr>
              <a:t>to </a:t>
            </a:r>
            <a:r>
              <a:rPr lang="en-US" sz="2800" i="1" dirty="0" smtClean="0">
                <a:latin typeface="Georgia" pitchFamily="18" charset="0"/>
              </a:rPr>
              <a:t>image a </a:t>
            </a:r>
            <a:r>
              <a:rPr lang="en-US" sz="2800" i="1" dirty="0">
                <a:latin typeface="Georgia" pitchFamily="18" charset="0"/>
              </a:rPr>
              <a:t>known buried stream channel </a:t>
            </a:r>
            <a:r>
              <a:rPr lang="en-US" sz="2800" i="1" dirty="0" smtClean="0">
                <a:latin typeface="Georgia" pitchFamily="18" charset="0"/>
              </a:rPr>
              <a:t>in </a:t>
            </a:r>
            <a:r>
              <a:rPr lang="en-US" sz="2800" i="1" dirty="0">
                <a:latin typeface="Georgia" pitchFamily="18" charset="0"/>
              </a:rPr>
              <a:t>the Burn Run </a:t>
            </a:r>
            <a:r>
              <a:rPr lang="en-US" sz="2800" i="1" dirty="0" smtClean="0">
                <a:latin typeface="Georgia" pitchFamily="18" charset="0"/>
              </a:rPr>
              <a:t>watershed near Shippensburg University  campus in </a:t>
            </a:r>
            <a:r>
              <a:rPr lang="en-US" sz="2800" i="1" dirty="0">
                <a:latin typeface="Georgia" pitchFamily="18" charset="0"/>
              </a:rPr>
              <a:t>Pennsylvania. The buried stream channel was </a:t>
            </a:r>
            <a:r>
              <a:rPr lang="en-US" sz="2800" i="1" dirty="0" smtClean="0">
                <a:latin typeface="Georgia" pitchFamily="18" charset="0"/>
              </a:rPr>
              <a:t>filled-in </a:t>
            </a:r>
            <a:r>
              <a:rPr lang="en-US" sz="2800" i="1" dirty="0">
                <a:latin typeface="Georgia" pitchFamily="18" charset="0"/>
              </a:rPr>
              <a:t>during </a:t>
            </a:r>
            <a:r>
              <a:rPr lang="en-US" sz="2800" i="1" dirty="0" smtClean="0">
                <a:latin typeface="Georgia" pitchFamily="18" charset="0"/>
              </a:rPr>
              <a:t>a stream </a:t>
            </a:r>
            <a:r>
              <a:rPr lang="en-US" sz="2800" i="1" dirty="0">
                <a:latin typeface="Georgia" pitchFamily="18" charset="0"/>
              </a:rPr>
              <a:t>restoration </a:t>
            </a:r>
            <a:r>
              <a:rPr lang="en-US" sz="2800" i="1" dirty="0" smtClean="0">
                <a:latin typeface="Georgia" pitchFamily="18" charset="0"/>
              </a:rPr>
              <a:t>project in </a:t>
            </a:r>
            <a:r>
              <a:rPr lang="en-US" sz="2800" i="1" dirty="0">
                <a:latin typeface="Georgia" pitchFamily="18" charset="0"/>
              </a:rPr>
              <a:t>2001. Prior to </a:t>
            </a:r>
            <a:r>
              <a:rPr lang="en-US" sz="2800" i="1" dirty="0" smtClean="0">
                <a:latin typeface="Georgia" pitchFamily="18" charset="0"/>
              </a:rPr>
              <a:t>the in-filling</a:t>
            </a:r>
            <a:r>
              <a:rPr lang="en-US" sz="2800" i="1" dirty="0">
                <a:latin typeface="Georgia" pitchFamily="18" charset="0"/>
              </a:rPr>
              <a:t>, the stream channel was mapped and characterized. Sandy silts mixed with a variety of organics, minor cobble materials from the restored stream channel, and topsoil </a:t>
            </a:r>
            <a:r>
              <a:rPr lang="en-US" sz="2800" i="1" dirty="0" smtClean="0">
                <a:latin typeface="Georgia" pitchFamily="18" charset="0"/>
              </a:rPr>
              <a:t>were </a:t>
            </a:r>
            <a:r>
              <a:rPr lang="en-US" sz="2800" i="1" dirty="0">
                <a:latin typeface="Georgia" pitchFamily="18" charset="0"/>
              </a:rPr>
              <a:t>used to </a:t>
            </a:r>
            <a:r>
              <a:rPr lang="en-US" sz="2800" i="1" dirty="0" smtClean="0">
                <a:latin typeface="Georgia" pitchFamily="18" charset="0"/>
              </a:rPr>
              <a:t>fill </a:t>
            </a:r>
            <a:r>
              <a:rPr lang="en-US" sz="2800" i="1" dirty="0">
                <a:latin typeface="Georgia" pitchFamily="18" charset="0"/>
              </a:rPr>
              <a:t>the channel and build it up to grade for </a:t>
            </a:r>
            <a:r>
              <a:rPr lang="en-US" sz="2800" i="1" dirty="0" smtClean="0">
                <a:latin typeface="Georgia" pitchFamily="18" charset="0"/>
              </a:rPr>
              <a:t>the development </a:t>
            </a:r>
            <a:r>
              <a:rPr lang="en-US" sz="2800" i="1" dirty="0">
                <a:latin typeface="Georgia" pitchFamily="18" charset="0"/>
              </a:rPr>
              <a:t>of </a:t>
            </a:r>
            <a:r>
              <a:rPr lang="en-US" sz="2800" i="1" dirty="0" smtClean="0">
                <a:latin typeface="Georgia" pitchFamily="18" charset="0"/>
              </a:rPr>
              <a:t> a recreational field. </a:t>
            </a:r>
            <a:endParaRPr lang="en-US" sz="2800" i="1" dirty="0">
              <a:latin typeface="Georgia" pitchFamily="18" charset="0"/>
            </a:endParaRPr>
          </a:p>
          <a:p>
            <a:r>
              <a:rPr lang="en-US" sz="2800" i="1" dirty="0">
                <a:latin typeface="Georgia" pitchFamily="18" charset="0"/>
              </a:rPr>
              <a:t>This study </a:t>
            </a:r>
            <a:r>
              <a:rPr lang="en-US" sz="2800" i="1" dirty="0" smtClean="0">
                <a:latin typeface="Georgia" pitchFamily="18" charset="0"/>
              </a:rPr>
              <a:t>was performed on four, </a:t>
            </a:r>
            <a:r>
              <a:rPr lang="en-US" sz="2800" i="1" dirty="0">
                <a:latin typeface="Georgia" pitchFamily="18" charset="0"/>
              </a:rPr>
              <a:t>50-meter long transects oriented perpendicular to the long-axis of the </a:t>
            </a:r>
            <a:r>
              <a:rPr lang="en-US" sz="2800" i="1" dirty="0" smtClean="0">
                <a:latin typeface="Georgia" pitchFamily="18" charset="0"/>
              </a:rPr>
              <a:t>buried </a:t>
            </a:r>
            <a:r>
              <a:rPr lang="en-US" sz="2800" i="1" dirty="0">
                <a:latin typeface="Georgia" pitchFamily="18" charset="0"/>
              </a:rPr>
              <a:t>stream channel. </a:t>
            </a:r>
            <a:r>
              <a:rPr lang="en-US" sz="2800" i="1" dirty="0" smtClean="0">
                <a:latin typeface="Georgia" pitchFamily="18" charset="0"/>
              </a:rPr>
              <a:t>Before embarking on the geophysical </a:t>
            </a:r>
            <a:r>
              <a:rPr lang="en-US" sz="2800" i="1" dirty="0">
                <a:latin typeface="Georgia" pitchFamily="18" charset="0"/>
              </a:rPr>
              <a:t>investigation, the </a:t>
            </a:r>
            <a:r>
              <a:rPr lang="en-US" sz="2800" i="1" dirty="0" smtClean="0">
                <a:latin typeface="Georgia" pitchFamily="18" charset="0"/>
              </a:rPr>
              <a:t>study site </a:t>
            </a:r>
            <a:r>
              <a:rPr lang="en-US" sz="2800" i="1" dirty="0">
                <a:latin typeface="Georgia" pitchFamily="18" charset="0"/>
              </a:rPr>
              <a:t>was mapped </a:t>
            </a:r>
            <a:r>
              <a:rPr lang="en-US" sz="2800" i="1" dirty="0" smtClean="0">
                <a:latin typeface="Georgia" pitchFamily="18" charset="0"/>
              </a:rPr>
              <a:t>with a </a:t>
            </a:r>
            <a:r>
              <a:rPr lang="en-US" sz="2800" i="1" dirty="0">
                <a:latin typeface="Georgia" pitchFamily="18" charset="0"/>
              </a:rPr>
              <a:t>total station to establish </a:t>
            </a:r>
            <a:r>
              <a:rPr lang="en-US" sz="2800" i="1" dirty="0" smtClean="0">
                <a:latin typeface="Georgia" pitchFamily="18" charset="0"/>
              </a:rPr>
              <a:t>surface topography, to be used for terrain correction in the geophysical analysis. </a:t>
            </a:r>
            <a:r>
              <a:rPr lang="en-US" sz="2800" i="1" dirty="0">
                <a:latin typeface="Georgia" pitchFamily="18" charset="0"/>
              </a:rPr>
              <a:t>Soil auger samples </a:t>
            </a:r>
            <a:r>
              <a:rPr lang="en-US" sz="2800" i="1" dirty="0" smtClean="0">
                <a:latin typeface="Georgia" pitchFamily="18" charset="0"/>
              </a:rPr>
              <a:t>were also </a:t>
            </a:r>
            <a:r>
              <a:rPr lang="en-US" sz="2800" i="1" dirty="0">
                <a:latin typeface="Georgia" pitchFamily="18" charset="0"/>
              </a:rPr>
              <a:t>taken for </a:t>
            </a:r>
            <a:r>
              <a:rPr lang="en-US" sz="2800" i="1" dirty="0" smtClean="0">
                <a:latin typeface="Georgia" pitchFamily="18" charset="0"/>
              </a:rPr>
              <a:t>ground-truthing geophysical anomalies. </a:t>
            </a:r>
            <a:r>
              <a:rPr lang="en-US" sz="2800" i="1" dirty="0">
                <a:latin typeface="Georgia" pitchFamily="18" charset="0"/>
              </a:rPr>
              <a:t>Preliminary </a:t>
            </a:r>
            <a:r>
              <a:rPr lang="en-US" sz="2800" i="1" dirty="0" smtClean="0">
                <a:latin typeface="Georgia" pitchFamily="18" charset="0"/>
              </a:rPr>
              <a:t>analyses of the geophysical investigation yielded </a:t>
            </a:r>
            <a:r>
              <a:rPr lang="en-US" sz="2800" i="1" dirty="0">
                <a:latin typeface="Georgia" pitchFamily="18" charset="0"/>
              </a:rPr>
              <a:t>anomalies that </a:t>
            </a:r>
            <a:r>
              <a:rPr lang="en-US" sz="2800" i="1" dirty="0" smtClean="0">
                <a:latin typeface="Georgia" pitchFamily="18" charset="0"/>
              </a:rPr>
              <a:t>are consistent with the known dimensions of </a:t>
            </a:r>
            <a:r>
              <a:rPr lang="en-US" sz="2800" i="1" dirty="0">
                <a:latin typeface="Georgia" pitchFamily="18" charset="0"/>
              </a:rPr>
              <a:t>the buried stream channel.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8605" y="15392400"/>
            <a:ext cx="10086115" cy="2862282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6000" u="sng" dirty="0">
                <a:latin typeface="Georgia" pitchFamily="18" charset="0"/>
              </a:rPr>
              <a:t>Research Questions</a:t>
            </a:r>
            <a:endParaRPr lang="en-US" sz="6000" dirty="0">
              <a:latin typeface="Georgia" pitchFamily="18" charset="0"/>
            </a:endParaRPr>
          </a:p>
          <a:p>
            <a:pPr marL="685514" indent="-685514">
              <a:buFont typeface="Arial" pitchFamily="34" charset="0"/>
              <a:buChar char="•"/>
            </a:pPr>
            <a:r>
              <a:rPr lang="en-US" sz="3000" dirty="0">
                <a:latin typeface="Georgia" pitchFamily="18" charset="0"/>
              </a:rPr>
              <a:t>Can geophysical techniques be used to detect the buried stream channel?</a:t>
            </a:r>
          </a:p>
          <a:p>
            <a:pPr marL="685514" indent="-685514">
              <a:buFont typeface="Arial" pitchFamily="34" charset="0"/>
              <a:buChar char="•"/>
            </a:pPr>
            <a:r>
              <a:rPr lang="en-US" sz="3000" dirty="0" smtClean="0">
                <a:latin typeface="Georgia" pitchFamily="18" charset="0"/>
              </a:rPr>
              <a:t>Are results from one </a:t>
            </a:r>
            <a:r>
              <a:rPr lang="en-US" sz="3000" dirty="0">
                <a:latin typeface="Georgia" pitchFamily="18" charset="0"/>
              </a:rPr>
              <a:t>geophysical method </a:t>
            </a:r>
            <a:r>
              <a:rPr lang="en-US" sz="3000" dirty="0" smtClean="0">
                <a:latin typeface="Georgia" pitchFamily="18" charset="0"/>
              </a:rPr>
              <a:t>complimentary to the others?</a:t>
            </a:r>
            <a:endParaRPr lang="en-US" sz="3000" dirty="0">
              <a:latin typeface="Georg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8521" y="19351325"/>
            <a:ext cx="4790063" cy="9510255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6000" u="sng" dirty="0">
                <a:latin typeface="Georgia" pitchFamily="18" charset="0"/>
              </a:rPr>
              <a:t>Methods</a:t>
            </a:r>
          </a:p>
          <a:p>
            <a:r>
              <a:rPr lang="en-US" sz="2400" dirty="0" smtClean="0">
                <a:latin typeface="Georgia" pitchFamily="18" charset="0"/>
              </a:rPr>
              <a:t>Three geophysical methods </a:t>
            </a:r>
            <a:r>
              <a:rPr lang="en-US" sz="2400" dirty="0">
                <a:latin typeface="Georgia" pitchFamily="18" charset="0"/>
              </a:rPr>
              <a:t>were performed </a:t>
            </a:r>
            <a:r>
              <a:rPr lang="en-US" sz="2400" dirty="0" smtClean="0">
                <a:latin typeface="Georgia" pitchFamily="18" charset="0"/>
              </a:rPr>
              <a:t>on transects running perpendicular </a:t>
            </a:r>
            <a:r>
              <a:rPr lang="en-US" sz="2400" dirty="0">
                <a:latin typeface="Georgia" pitchFamily="18" charset="0"/>
              </a:rPr>
              <a:t>to the </a:t>
            </a:r>
            <a:r>
              <a:rPr lang="en-US" sz="2400" dirty="0" smtClean="0">
                <a:latin typeface="Georgia" pitchFamily="18" charset="0"/>
              </a:rPr>
              <a:t>buried stream channel. Each transect  was 50m </a:t>
            </a:r>
            <a:r>
              <a:rPr lang="en-US" sz="2400" dirty="0">
                <a:latin typeface="Georgia" pitchFamily="18" charset="0"/>
              </a:rPr>
              <a:t> </a:t>
            </a:r>
            <a:r>
              <a:rPr lang="en-US" sz="2400" dirty="0" smtClean="0">
                <a:latin typeface="Georgia" pitchFamily="18" charset="0"/>
              </a:rPr>
              <a:t>long  across the buried channel Results of the geophysical survey </a:t>
            </a:r>
            <a:r>
              <a:rPr lang="en-US" sz="2400" dirty="0">
                <a:latin typeface="Georgia" pitchFamily="18" charset="0"/>
              </a:rPr>
              <a:t>were </a:t>
            </a:r>
            <a:r>
              <a:rPr lang="en-US" sz="2400" dirty="0" smtClean="0">
                <a:latin typeface="Georgia" pitchFamily="18" charset="0"/>
              </a:rPr>
              <a:t>crosschecked against soil </a:t>
            </a:r>
            <a:r>
              <a:rPr lang="en-US" sz="2400" dirty="0">
                <a:latin typeface="Georgia" pitchFamily="18" charset="0"/>
              </a:rPr>
              <a:t>samples </a:t>
            </a:r>
            <a:r>
              <a:rPr lang="en-US" sz="2400" dirty="0" smtClean="0">
                <a:latin typeface="Georgia" pitchFamily="18" charset="0"/>
              </a:rPr>
              <a:t>taken along the same profiles.  To place the location of the buried channel,  two Google </a:t>
            </a:r>
            <a:r>
              <a:rPr lang="en-US" sz="2400" dirty="0">
                <a:latin typeface="Georgia" pitchFamily="18" charset="0"/>
              </a:rPr>
              <a:t>Earth </a:t>
            </a:r>
            <a:r>
              <a:rPr lang="en-US" sz="2400" dirty="0" smtClean="0">
                <a:latin typeface="Georgia" pitchFamily="18" charset="0"/>
              </a:rPr>
              <a:t>images </a:t>
            </a:r>
            <a:r>
              <a:rPr lang="en-US" sz="2400" dirty="0">
                <a:latin typeface="Georgia" pitchFamily="18" charset="0"/>
              </a:rPr>
              <a:t>from 1994 and 2008 </a:t>
            </a:r>
            <a:r>
              <a:rPr lang="en-US" sz="2400" dirty="0" smtClean="0">
                <a:latin typeface="Georgia" pitchFamily="18" charset="0"/>
              </a:rPr>
              <a:t>, showing the original (buried) and modified channels were used. </a:t>
            </a:r>
            <a:r>
              <a:rPr lang="en-US" sz="2400" dirty="0">
                <a:latin typeface="Georgia" pitchFamily="18" charset="0"/>
              </a:rPr>
              <a:t>The topography </a:t>
            </a:r>
            <a:r>
              <a:rPr lang="en-US" sz="2400" dirty="0" smtClean="0">
                <a:latin typeface="Georgia" pitchFamily="18" charset="0"/>
              </a:rPr>
              <a:t>along each transect was also determined using a total station. Soil sampling was performed with </a:t>
            </a:r>
            <a:r>
              <a:rPr lang="en-US" sz="2400" dirty="0">
                <a:latin typeface="Georgia" pitchFamily="18" charset="0"/>
              </a:rPr>
              <a:t>a 1.5m bucket auger </a:t>
            </a:r>
            <a:r>
              <a:rPr lang="en-US" sz="2400" dirty="0" smtClean="0">
                <a:latin typeface="Georgia" pitchFamily="18" charset="0"/>
              </a:rPr>
              <a:t> and analyzed to </a:t>
            </a:r>
            <a:r>
              <a:rPr lang="en-US" sz="2400" dirty="0">
                <a:latin typeface="Georgia" pitchFamily="18" charset="0"/>
              </a:rPr>
              <a:t>compare compositional differences between the fill-soil within the channel from that outside the channel.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914334" y="6522905"/>
            <a:ext cx="4179091" cy="6001603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4800" dirty="0" smtClean="0">
                <a:latin typeface="Georgia" pitchFamily="18" charset="0"/>
              </a:rPr>
              <a:t>Topography:</a:t>
            </a:r>
            <a:endParaRPr lang="en-US" sz="4800" dirty="0">
              <a:latin typeface="Georgia" pitchFamily="18" charset="0"/>
            </a:endParaRPr>
          </a:p>
          <a:p>
            <a:r>
              <a:rPr lang="en-US" sz="2400" dirty="0" smtClean="0">
                <a:latin typeface="Georgia" pitchFamily="18" charset="0"/>
              </a:rPr>
              <a:t>Topography over the survey areas portrays </a:t>
            </a:r>
            <a:r>
              <a:rPr lang="en-US" sz="2400" dirty="0">
                <a:latin typeface="Georgia" pitchFamily="18" charset="0"/>
              </a:rPr>
              <a:t>elevation changes of less than a  meter. Elevation rises as one goes upstream.  </a:t>
            </a:r>
            <a:r>
              <a:rPr lang="en-US" sz="2400" dirty="0" smtClean="0">
                <a:latin typeface="Georgia" pitchFamily="18" charset="0"/>
              </a:rPr>
              <a:t>Due to the infilling of the channel, there is a mound above it that constitutes the most variation of topography observed on the elevation data  collected with the total station was downloaded </a:t>
            </a:r>
            <a:r>
              <a:rPr lang="en-US" sz="2400" dirty="0">
                <a:latin typeface="Georgia" pitchFamily="18" charset="0"/>
              </a:rPr>
              <a:t>into ArcGIS where a map was </a:t>
            </a:r>
            <a:r>
              <a:rPr lang="en-US" sz="2400" dirty="0" smtClean="0">
                <a:latin typeface="Georgia" pitchFamily="18" charset="0"/>
              </a:rPr>
              <a:t>created .</a:t>
            </a:r>
            <a:endParaRPr lang="en-US" sz="2400" dirty="0">
              <a:latin typeface="Georg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699172" y="15784135"/>
            <a:ext cx="14718342" cy="3600945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3600" dirty="0" smtClean="0">
                <a:latin typeface="Georgia" pitchFamily="18" charset="0"/>
              </a:rPr>
              <a:t>Electromagnetic Induction (EM):</a:t>
            </a:r>
            <a:endParaRPr lang="en-US" sz="3600" dirty="0">
              <a:latin typeface="Georgia" pitchFamily="18" charset="0"/>
            </a:endParaRPr>
          </a:p>
          <a:p>
            <a:r>
              <a:rPr lang="en-US" sz="2400" dirty="0" smtClean="0">
                <a:latin typeface="Georgia" pitchFamily="18" charset="0"/>
              </a:rPr>
              <a:t>An EM survey using an EMP400 </a:t>
            </a:r>
            <a:r>
              <a:rPr lang="en-US" sz="2400" dirty="0">
                <a:latin typeface="Georgia" pitchFamily="18" charset="0"/>
              </a:rPr>
              <a:t>Profiler </a:t>
            </a:r>
            <a:r>
              <a:rPr lang="en-US" sz="2400" dirty="0" smtClean="0">
                <a:latin typeface="Georgia" pitchFamily="18" charset="0"/>
              </a:rPr>
              <a:t> was conducted with an 8000Hz antenna  Data </a:t>
            </a:r>
            <a:r>
              <a:rPr lang="en-US" sz="2400" dirty="0">
                <a:latin typeface="Georgia" pitchFamily="18" charset="0"/>
              </a:rPr>
              <a:t>was collected  </a:t>
            </a:r>
            <a:r>
              <a:rPr lang="en-US" sz="2400" dirty="0" smtClean="0">
                <a:latin typeface="Georgia" pitchFamily="18" charset="0"/>
              </a:rPr>
              <a:t>on </a:t>
            </a:r>
            <a:r>
              <a:rPr lang="en-US" sz="2400" dirty="0">
                <a:latin typeface="Georgia" pitchFamily="18" charset="0"/>
              </a:rPr>
              <a:t>a </a:t>
            </a:r>
            <a:r>
              <a:rPr lang="en-US" sz="2400" dirty="0" smtClean="0">
                <a:latin typeface="Georgia" pitchFamily="18" charset="0"/>
              </a:rPr>
              <a:t>2omx40m </a:t>
            </a:r>
            <a:r>
              <a:rPr lang="en-US" sz="2400" dirty="0">
                <a:latin typeface="Georgia" pitchFamily="18" charset="0"/>
              </a:rPr>
              <a:t>grid </a:t>
            </a:r>
            <a:r>
              <a:rPr lang="en-US" sz="2400" dirty="0" smtClean="0">
                <a:latin typeface="Georgia" pitchFamily="18" charset="0"/>
              </a:rPr>
              <a:t>with a spacing of </a:t>
            </a:r>
            <a:r>
              <a:rPr lang="en-US" sz="2400" dirty="0">
                <a:latin typeface="Georgia" pitchFamily="18" charset="0"/>
              </a:rPr>
              <a:t>2m. The conductivity readings were recorded in a field notebook and transferred into a Microsoft Excel spreadsheet. This data was turned into maps in ArcGIS10 and Surfer 10 </a:t>
            </a:r>
            <a:r>
              <a:rPr lang="en-US" sz="2400" dirty="0" smtClean="0">
                <a:latin typeface="Georgia" pitchFamily="18" charset="0"/>
              </a:rPr>
              <a:t>software. The images are displayed in the figures to the right. </a:t>
            </a:r>
            <a:r>
              <a:rPr lang="en-US" sz="2400" dirty="0">
                <a:latin typeface="Georgia" pitchFamily="18" charset="0"/>
              </a:rPr>
              <a:t>The survey performed on a day after a rain event showed relatively homogeneous </a:t>
            </a:r>
            <a:r>
              <a:rPr lang="en-US" sz="2400" dirty="0" smtClean="0">
                <a:latin typeface="Georgia" pitchFamily="18" charset="0"/>
              </a:rPr>
              <a:t>conductivity </a:t>
            </a:r>
            <a:r>
              <a:rPr lang="en-US" sz="2400" dirty="0">
                <a:latin typeface="Georgia" pitchFamily="18" charset="0"/>
              </a:rPr>
              <a:t>across the entire study. The exception to </a:t>
            </a:r>
            <a:r>
              <a:rPr lang="en-US" sz="2400" dirty="0" smtClean="0">
                <a:latin typeface="Georgia" pitchFamily="18" charset="0"/>
              </a:rPr>
              <a:t>this </a:t>
            </a:r>
            <a:r>
              <a:rPr lang="en-US" sz="2400" dirty="0">
                <a:latin typeface="Georgia" pitchFamily="18" charset="0"/>
              </a:rPr>
              <a:t>was when the profiler ran over a manhole cover making data in the northwest corner of the study  area unreliable. </a:t>
            </a:r>
            <a:r>
              <a:rPr lang="en-US" sz="2400" dirty="0" smtClean="0">
                <a:latin typeface="Georgia" pitchFamily="18" charset="0"/>
              </a:rPr>
              <a:t>A </a:t>
            </a:r>
            <a:r>
              <a:rPr lang="en-US" sz="2400" dirty="0">
                <a:latin typeface="Georgia" pitchFamily="18" charset="0"/>
              </a:rPr>
              <a:t>second survey was performed on a </a:t>
            </a:r>
            <a:r>
              <a:rPr lang="en-US" sz="2400" dirty="0" smtClean="0">
                <a:latin typeface="Georgia" pitchFamily="18" charset="0"/>
              </a:rPr>
              <a:t>day when </a:t>
            </a:r>
            <a:r>
              <a:rPr lang="en-US" sz="2400" dirty="0">
                <a:latin typeface="Georgia" pitchFamily="18" charset="0"/>
              </a:rPr>
              <a:t>the ground was considerably </a:t>
            </a:r>
            <a:r>
              <a:rPr lang="en-US" sz="2400" dirty="0" smtClean="0">
                <a:latin typeface="Georgia" pitchFamily="18" charset="0"/>
              </a:rPr>
              <a:t>less saturated.  </a:t>
            </a:r>
            <a:r>
              <a:rPr lang="en-US" sz="2400" dirty="0">
                <a:latin typeface="Georgia" pitchFamily="18" charset="0"/>
              </a:rPr>
              <a:t>The data </a:t>
            </a:r>
            <a:r>
              <a:rPr lang="en-US" sz="2400" dirty="0" smtClean="0">
                <a:latin typeface="Georgia" pitchFamily="18" charset="0"/>
              </a:rPr>
              <a:t>showed </a:t>
            </a:r>
            <a:r>
              <a:rPr lang="en-US" sz="2400" dirty="0">
                <a:latin typeface="Georgia" pitchFamily="18" charset="0"/>
              </a:rPr>
              <a:t>a </a:t>
            </a:r>
            <a:r>
              <a:rPr lang="en-US" sz="2400" dirty="0" smtClean="0">
                <a:latin typeface="Georgia" pitchFamily="18" charset="0"/>
              </a:rPr>
              <a:t>distinct conductivity  anomaly over </a:t>
            </a:r>
            <a:r>
              <a:rPr lang="en-US" sz="2400" dirty="0">
                <a:latin typeface="Georgia" pitchFamily="18" charset="0"/>
              </a:rPr>
              <a:t>the </a:t>
            </a:r>
            <a:r>
              <a:rPr lang="en-US" sz="2400" dirty="0" smtClean="0">
                <a:latin typeface="Georgia" pitchFamily="18" charset="0"/>
              </a:rPr>
              <a:t>buried channel. </a:t>
            </a:r>
            <a:endParaRPr lang="en-US" sz="2400" dirty="0">
              <a:latin typeface="Georgia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377372" y="29241657"/>
            <a:ext cx="4691428" cy="4154943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3600" dirty="0" smtClean="0">
                <a:latin typeface="Georgia" pitchFamily="18" charset="0"/>
              </a:rPr>
              <a:t>Electrical Resistivity (ER):</a:t>
            </a:r>
            <a:endParaRPr lang="en-US" sz="3600" dirty="0">
              <a:latin typeface="Georgia" pitchFamily="18" charset="0"/>
            </a:endParaRPr>
          </a:p>
          <a:p>
            <a:r>
              <a:rPr lang="en-US" sz="2400" dirty="0">
                <a:latin typeface="Georgia" pitchFamily="18" charset="0"/>
              </a:rPr>
              <a:t>The Geometric OhmMapper was used for the </a:t>
            </a:r>
            <a:r>
              <a:rPr lang="en-US" sz="2400" dirty="0" smtClean="0">
                <a:latin typeface="Georgia" pitchFamily="18" charset="0"/>
              </a:rPr>
              <a:t> ER survey</a:t>
            </a:r>
            <a:r>
              <a:rPr lang="en-US" sz="2400" dirty="0">
                <a:latin typeface="Georgia" pitchFamily="18" charset="0"/>
              </a:rPr>
              <a:t>. The </a:t>
            </a:r>
            <a:r>
              <a:rPr lang="en-US" sz="2400" dirty="0" smtClean="0">
                <a:latin typeface="Georgia" pitchFamily="18" charset="0"/>
              </a:rPr>
              <a:t>survey lines were 10m  apart. The </a:t>
            </a:r>
            <a:r>
              <a:rPr lang="en-US" sz="2400" dirty="0">
                <a:latin typeface="Georgia" pitchFamily="18" charset="0"/>
              </a:rPr>
              <a:t>data was </a:t>
            </a:r>
            <a:r>
              <a:rPr lang="en-US" sz="2400" dirty="0" smtClean="0">
                <a:latin typeface="Georgia" pitchFamily="18" charset="0"/>
              </a:rPr>
              <a:t>processed using </a:t>
            </a:r>
            <a:r>
              <a:rPr lang="en-US" sz="2400" dirty="0">
                <a:latin typeface="Georgia" pitchFamily="18" charset="0"/>
              </a:rPr>
              <a:t>MagMap2000 software </a:t>
            </a:r>
            <a:r>
              <a:rPr lang="en-US" sz="2400" dirty="0" smtClean="0">
                <a:latin typeface="Georgia" pitchFamily="18" charset="0"/>
              </a:rPr>
              <a:t>and Res2DInverse </a:t>
            </a:r>
            <a:r>
              <a:rPr lang="en-US" sz="2400" dirty="0">
                <a:latin typeface="Georgia" pitchFamily="18" charset="0"/>
              </a:rPr>
              <a:t>software.  </a:t>
            </a:r>
            <a:r>
              <a:rPr lang="en-US" sz="2400" dirty="0" smtClean="0">
                <a:latin typeface="Georgia" pitchFamily="18" charset="0"/>
              </a:rPr>
              <a:t>Distinct resistivity anomalies are shown in the figures to the right.</a:t>
            </a:r>
            <a:endParaRPr lang="en-US" sz="2400" dirty="0">
              <a:latin typeface="Georg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377372" y="20839957"/>
            <a:ext cx="3259688" cy="6924932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3600" dirty="0" smtClean="0">
                <a:latin typeface="Georgia" pitchFamily="18" charset="0"/>
              </a:rPr>
              <a:t>Ground Penetrating Radar (GPR):</a:t>
            </a:r>
            <a:endParaRPr lang="en-US" sz="3600" dirty="0">
              <a:latin typeface="Georgia" pitchFamily="18" charset="0"/>
            </a:endParaRPr>
          </a:p>
          <a:p>
            <a:r>
              <a:rPr lang="en-US" sz="2400" dirty="0" smtClean="0">
                <a:latin typeface="Georgia" pitchFamily="18" charset="0"/>
              </a:rPr>
              <a:t>The </a:t>
            </a:r>
            <a:r>
              <a:rPr lang="en-US" sz="2400" dirty="0">
                <a:latin typeface="Georgia" pitchFamily="18" charset="0"/>
              </a:rPr>
              <a:t>GPR </a:t>
            </a:r>
            <a:r>
              <a:rPr lang="en-US" sz="2400" dirty="0" smtClean="0">
                <a:latin typeface="Georgia" pitchFamily="18" charset="0"/>
              </a:rPr>
              <a:t>survey was performed using  the 100 </a:t>
            </a:r>
            <a:r>
              <a:rPr lang="en-US" sz="2400" dirty="0">
                <a:latin typeface="Georgia" pitchFamily="18" charset="0"/>
              </a:rPr>
              <a:t>and 250MHz </a:t>
            </a:r>
            <a:r>
              <a:rPr lang="en-US" sz="2400" dirty="0" smtClean="0">
                <a:latin typeface="Georgia" pitchFamily="18" charset="0"/>
              </a:rPr>
              <a:t>antennae along the same profiles as the ER and EM. </a:t>
            </a:r>
            <a:r>
              <a:rPr lang="en-US" sz="2400" dirty="0">
                <a:latin typeface="Georgia" pitchFamily="18" charset="0"/>
              </a:rPr>
              <a:t>The  </a:t>
            </a:r>
            <a:r>
              <a:rPr lang="en-US" sz="2400" dirty="0" smtClean="0">
                <a:latin typeface="Georgia" pitchFamily="18" charset="0"/>
              </a:rPr>
              <a:t>GPR data  were </a:t>
            </a:r>
            <a:r>
              <a:rPr lang="en-US" sz="2400" dirty="0">
                <a:latin typeface="Georgia" pitchFamily="18" charset="0"/>
              </a:rPr>
              <a:t>viewed </a:t>
            </a:r>
            <a:r>
              <a:rPr lang="en-US" sz="2400" dirty="0" smtClean="0">
                <a:latin typeface="Georgia" pitchFamily="18" charset="0"/>
              </a:rPr>
              <a:t>and processed in </a:t>
            </a:r>
            <a:r>
              <a:rPr lang="en-US" sz="2400" dirty="0">
                <a:latin typeface="Georgia" pitchFamily="18" charset="0"/>
              </a:rPr>
              <a:t>GroundVision2 000 </a:t>
            </a:r>
            <a:r>
              <a:rPr lang="en-US" sz="2400" dirty="0" smtClean="0">
                <a:latin typeface="Georgia" pitchFamily="18" charset="0"/>
              </a:rPr>
              <a:t> and Rad Explorer software respectively. The recorded  anomalies are presented to the right.</a:t>
            </a:r>
            <a:endParaRPr lang="en-US" sz="2400" dirty="0">
              <a:latin typeface="Georgia" pitchFamily="18" charset="0"/>
            </a:endParaRPr>
          </a:p>
        </p:txBody>
      </p:sp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13399" r="2724" b="18472"/>
          <a:stretch>
            <a:fillRect/>
          </a:stretch>
        </p:blipFill>
        <p:spPr bwMode="auto">
          <a:xfrm>
            <a:off x="23954630" y="21299790"/>
            <a:ext cx="7232199" cy="318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6458" r="18588" b="55180"/>
          <a:stretch/>
        </p:blipFill>
        <p:spPr bwMode="auto">
          <a:xfrm>
            <a:off x="31277359" y="21299790"/>
            <a:ext cx="8849524" cy="318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3" y="-669417"/>
            <a:ext cx="184650" cy="173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0" tIns="45700" rIns="91400" bIns="4570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5" name="Rectangle 6"/>
          <p:cNvSpPr>
            <a:spLocks noChangeArrowheads="1"/>
          </p:cNvSpPr>
          <p:nvPr/>
        </p:nvSpPr>
        <p:spPr bwMode="auto">
          <a:xfrm>
            <a:off x="3" y="-469390"/>
            <a:ext cx="184650" cy="173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0" tIns="45700" rIns="91400" bIns="4570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6" name="Rectangle 7"/>
          <p:cNvSpPr>
            <a:spLocks noChangeArrowheads="1"/>
          </p:cNvSpPr>
          <p:nvPr/>
        </p:nvSpPr>
        <p:spPr bwMode="auto">
          <a:xfrm>
            <a:off x="3" y="2207329"/>
            <a:ext cx="184650" cy="36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0" tIns="45700" rIns="91400" bIns="45700" numCol="1" anchor="ctr" anchorCtr="0" compatLnSpc="1">
            <a:prstTxWarp prst="textNoShape">
              <a:avLst/>
            </a:prstTxWarp>
            <a:spAutoFit/>
          </a:bodyPr>
          <a:lstStyle/>
          <a:p>
            <a:pPr defTabSz="914015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8" name="TextBox 2057"/>
          <p:cNvSpPr txBox="1"/>
          <p:nvPr/>
        </p:nvSpPr>
        <p:spPr>
          <a:xfrm>
            <a:off x="17661966" y="27863937"/>
            <a:ext cx="2642903" cy="738623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4200" dirty="0">
                <a:latin typeface="Georgia" pitchFamily="18" charset="0"/>
              </a:rPr>
              <a:t>250MHz</a:t>
            </a:r>
            <a:r>
              <a:rPr lang="en-US" sz="4200" dirty="0"/>
              <a:t> </a:t>
            </a:r>
          </a:p>
        </p:txBody>
      </p:sp>
      <p:sp>
        <p:nvSpPr>
          <p:cNvPr id="2060" name="TextBox 2059"/>
          <p:cNvSpPr txBox="1"/>
          <p:nvPr/>
        </p:nvSpPr>
        <p:spPr>
          <a:xfrm>
            <a:off x="18987348" y="23119427"/>
            <a:ext cx="2742580" cy="738623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4200" dirty="0">
                <a:latin typeface="Georgia" pitchFamily="18" charset="0"/>
              </a:rPr>
              <a:t>100MHz</a:t>
            </a:r>
          </a:p>
        </p:txBody>
      </p:sp>
      <p:sp>
        <p:nvSpPr>
          <p:cNvPr id="2061" name="TextBox 2060"/>
          <p:cNvSpPr txBox="1"/>
          <p:nvPr/>
        </p:nvSpPr>
        <p:spPr>
          <a:xfrm>
            <a:off x="14914443" y="34560268"/>
            <a:ext cx="17786875" cy="2862282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6000" u="sng" dirty="0">
                <a:latin typeface="Georgia" pitchFamily="18" charset="0"/>
              </a:rPr>
              <a:t>Conclusions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Georgia" pitchFamily="18" charset="0"/>
              </a:rPr>
              <a:t>All three geophysical methods successfully detected the buried stream channel being approximately 10.5m wide and 2m deep as the  fill material and parent material have varying composition and stratigraphy.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Georgia" pitchFamily="18" charset="0"/>
              </a:rPr>
              <a:t>Each method contributes an aspect of the channel including identifying the water table (ER), proximity to a sewage pipe (GPR), and alignment with the exposed stream channel (EM).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Georgia" pitchFamily="18" charset="0"/>
              </a:rPr>
              <a:t>Geophysics is a useful tool for environmental monitoring of shallow subsurface processes.</a:t>
            </a:r>
          </a:p>
        </p:txBody>
      </p:sp>
      <p:sp>
        <p:nvSpPr>
          <p:cNvPr id="2062" name="TextBox 2061"/>
          <p:cNvSpPr txBox="1"/>
          <p:nvPr/>
        </p:nvSpPr>
        <p:spPr>
          <a:xfrm>
            <a:off x="11367150" y="4823992"/>
            <a:ext cx="21520312" cy="1015622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6000" u="sng" dirty="0" smtClean="0">
                <a:latin typeface="Georgia" pitchFamily="18" charset="0"/>
              </a:rPr>
              <a:t>Preliminary Site Assessment and Ground Truthing</a:t>
            </a:r>
            <a:endParaRPr lang="en-US" sz="6000" u="sng" dirty="0">
              <a:latin typeface="Georgia" pitchFamily="18" charset="0"/>
            </a:endParaRPr>
          </a:p>
        </p:txBody>
      </p:sp>
      <p:pic>
        <p:nvPicPr>
          <p:cNvPr id="2063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r="55298" b="15970"/>
          <a:stretch>
            <a:fillRect/>
          </a:stretch>
        </p:blipFill>
        <p:spPr bwMode="auto">
          <a:xfrm>
            <a:off x="17488928" y="7142851"/>
            <a:ext cx="5340984" cy="682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1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7" r="12384"/>
          <a:stretch/>
        </p:blipFill>
        <p:spPr bwMode="auto">
          <a:xfrm>
            <a:off x="15363477" y="7359738"/>
            <a:ext cx="2781345" cy="708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5" name="Rectangle 10"/>
          <p:cNvSpPr>
            <a:spLocks noChangeArrowheads="1"/>
          </p:cNvSpPr>
          <p:nvPr/>
        </p:nvSpPr>
        <p:spPr bwMode="auto">
          <a:xfrm>
            <a:off x="3" y="-669417"/>
            <a:ext cx="184650" cy="173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0" tIns="45700" rIns="91400" bIns="4570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68" name="Rectangle 11"/>
          <p:cNvSpPr>
            <a:spLocks noChangeArrowheads="1"/>
          </p:cNvSpPr>
          <p:nvPr/>
        </p:nvSpPr>
        <p:spPr bwMode="auto">
          <a:xfrm>
            <a:off x="3" y="7307965"/>
            <a:ext cx="184650" cy="36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0" tIns="45700" rIns="91400" bIns="45700" numCol="1" anchor="ctr" anchorCtr="0" compatLnSpc="1">
            <a:prstTxWarp prst="textNoShape">
              <a:avLst/>
            </a:prstTxWarp>
            <a:spAutoFit/>
          </a:bodyPr>
          <a:lstStyle/>
          <a:p>
            <a:pPr defTabSz="914015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2" name="Picture 61"/>
          <p:cNvPicPr/>
          <p:nvPr/>
        </p:nvPicPr>
        <p:blipFill rotWithShape="1">
          <a:blip r:embed="rId17" cstate="print"/>
          <a:srcRect l="13374" t="6709" r="14962" b="4392"/>
          <a:stretch/>
        </p:blipFill>
        <p:spPr bwMode="auto">
          <a:xfrm>
            <a:off x="6168618" y="29991969"/>
            <a:ext cx="4896102" cy="4259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" name="Picture 62"/>
          <p:cNvPicPr/>
          <p:nvPr/>
        </p:nvPicPr>
        <p:blipFill rotWithShape="1">
          <a:blip r:embed="rId18" cstate="print"/>
          <a:srcRect l="13063" t="7483" r="16546" b="3499"/>
          <a:stretch/>
        </p:blipFill>
        <p:spPr bwMode="auto">
          <a:xfrm>
            <a:off x="548521" y="29899650"/>
            <a:ext cx="5335701" cy="4282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69" name="TextBox 2068"/>
          <p:cNvSpPr txBox="1"/>
          <p:nvPr/>
        </p:nvSpPr>
        <p:spPr>
          <a:xfrm>
            <a:off x="2433218" y="28998875"/>
            <a:ext cx="1566305" cy="553957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3000" b="1" dirty="0" smtClean="0">
                <a:latin typeface="Georgia" pitchFamily="18" charset="0"/>
              </a:rPr>
              <a:t>1994</a:t>
            </a:r>
            <a:endParaRPr lang="en-US" sz="3000" b="1" dirty="0">
              <a:latin typeface="Georgia" pitchFamily="18" charset="0"/>
            </a:endParaRPr>
          </a:p>
        </p:txBody>
      </p:sp>
      <p:sp>
        <p:nvSpPr>
          <p:cNvPr id="2071" name="TextBox 2070"/>
          <p:cNvSpPr txBox="1"/>
          <p:nvPr/>
        </p:nvSpPr>
        <p:spPr>
          <a:xfrm>
            <a:off x="8126487" y="29248985"/>
            <a:ext cx="1534485" cy="553957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3000" b="1" dirty="0" smtClean="0">
                <a:latin typeface="Georgia" pitchFamily="18" charset="0"/>
              </a:rPr>
              <a:t>2008</a:t>
            </a:r>
            <a:endParaRPr lang="en-US" sz="3000" b="1" dirty="0">
              <a:latin typeface="Georg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3330" y="15609686"/>
            <a:ext cx="7388428" cy="4848654"/>
          </a:xfrm>
          <a:prstGeom prst="rect">
            <a:avLst/>
          </a:prstGeom>
        </p:spPr>
      </p:pic>
      <p:pic>
        <p:nvPicPr>
          <p:cNvPr id="2077" name="Picture 207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20" y="23196629"/>
            <a:ext cx="5086981" cy="5934812"/>
          </a:xfrm>
          <a:prstGeom prst="rect">
            <a:avLst/>
          </a:prstGeom>
        </p:spPr>
      </p:pic>
      <p:sp>
        <p:nvSpPr>
          <p:cNvPr id="2076" name="TextBox 2075"/>
          <p:cNvSpPr txBox="1"/>
          <p:nvPr/>
        </p:nvSpPr>
        <p:spPr>
          <a:xfrm>
            <a:off x="15730980" y="2722219"/>
            <a:ext cx="24731220" cy="2062063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ctr"/>
            <a:r>
              <a:rPr lang="en-US" sz="4800" dirty="0" smtClean="0">
                <a:latin typeface="Georgia" pitchFamily="18" charset="0"/>
              </a:rPr>
              <a:t>Neal P Kerrigan (nk9027@ship.edu), Sean R Cornell,  Joseph T Zume</a:t>
            </a:r>
            <a:r>
              <a:rPr lang="en-US" sz="4800" dirty="0">
                <a:latin typeface="Georgia" pitchFamily="18" charset="0"/>
              </a:rPr>
              <a:t>, and Dana </a:t>
            </a:r>
            <a:r>
              <a:rPr lang="en-US" sz="4800" dirty="0" smtClean="0">
                <a:latin typeface="Georgia" pitchFamily="18" charset="0"/>
              </a:rPr>
              <a:t>M Heston</a:t>
            </a:r>
            <a:endParaRPr lang="en-US" sz="4800" dirty="0">
              <a:latin typeface="Georgia" pitchFamily="18" charset="0"/>
            </a:endParaRPr>
          </a:p>
          <a:p>
            <a:pPr algn="ctr"/>
            <a:r>
              <a:rPr lang="en-US" sz="4000" i="1" dirty="0">
                <a:latin typeface="Georgia" pitchFamily="18" charset="0"/>
              </a:rPr>
              <a:t>Department of Geography and Earth Science, Shippensburg </a:t>
            </a:r>
            <a:r>
              <a:rPr lang="en-US" sz="4000" i="1" dirty="0" smtClean="0">
                <a:latin typeface="Georgia" pitchFamily="18" charset="0"/>
              </a:rPr>
              <a:t>University</a:t>
            </a:r>
          </a:p>
          <a:p>
            <a:pPr algn="ctr"/>
            <a:r>
              <a:rPr lang="en-US" sz="4000" i="1" dirty="0" smtClean="0">
                <a:latin typeface="Georgia" pitchFamily="18" charset="0"/>
              </a:rPr>
              <a:t>1871 Old Main Drive Shippensburg, PA 17257</a:t>
            </a:r>
            <a:endParaRPr lang="en-US" sz="4000" i="1" dirty="0">
              <a:latin typeface="Georgia" pitchFamily="18" charset="0"/>
            </a:endParaRPr>
          </a:p>
        </p:txBody>
      </p:sp>
      <p:pic>
        <p:nvPicPr>
          <p:cNvPr id="1032" name="Picture 8" descr="Burd Run Logo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4276" y="3516326"/>
            <a:ext cx="7179671" cy="125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 rot="16200000">
            <a:off x="35776532" y="11458845"/>
            <a:ext cx="1926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Georgia" pitchFamily="18" charset="0"/>
              </a:rPr>
              <a:t>Surfer</a:t>
            </a:r>
            <a:endParaRPr lang="en-US" sz="4000" dirty="0">
              <a:latin typeface="Georgia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34356378" y="17230663"/>
            <a:ext cx="2376969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Georgia" pitchFamily="18" charset="0"/>
              </a:rPr>
              <a:t>ArcGIS</a:t>
            </a:r>
            <a:endParaRPr lang="en-US" sz="4000" dirty="0">
              <a:latin typeface="Georgia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756600" y="20621176"/>
            <a:ext cx="2868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Georgia" pitchFamily="18" charset="0"/>
              </a:rPr>
              <a:t>Processed</a:t>
            </a:r>
            <a:endParaRPr lang="en-US" sz="2000" dirty="0"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7075" y="34560268"/>
            <a:ext cx="8804194" cy="2492990"/>
          </a:xfrm>
          <a:prstGeom prst="rect">
            <a:avLst/>
          </a:prstGeom>
          <a:solidFill>
            <a:srgbClr val="66C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u="sng" dirty="0" smtClean="0">
                <a:latin typeface="Georgia" pitchFamily="18" charset="0"/>
              </a:rPr>
              <a:t>Acknowledgements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Georgia" pitchFamily="18" charset="0"/>
              </a:rPr>
              <a:t>Shippensburg University, Department of Geography and Earth Sciences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Georgia" pitchFamily="18" charset="0"/>
              </a:rPr>
              <a:t>Shippensburg University Division of Graduate Research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Georgia" pitchFamily="18" charset="0"/>
              </a:rPr>
              <a:t>National Science Foundation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12532" y="6540226"/>
            <a:ext cx="368436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Georgia" pitchFamily="18" charset="0"/>
              </a:rPr>
              <a:t>Soil Survey: </a:t>
            </a:r>
          </a:p>
          <a:p>
            <a:r>
              <a:rPr lang="en-US" sz="2400" dirty="0">
                <a:latin typeface="Georgia" pitchFamily="18" charset="0"/>
              </a:rPr>
              <a:t>Seven soil samples were collected in total and analyzed. There were significant textural and moisture -contents differences in the soils. </a:t>
            </a:r>
            <a:r>
              <a:rPr lang="en-US" sz="2400" dirty="0" smtClean="0">
                <a:latin typeface="Georgia" pitchFamily="18" charset="0"/>
              </a:rPr>
              <a:t> Soil Auguring penetrated approximately 40cm outside the channel and a 1m within the channel before hitting cobbles.</a:t>
            </a:r>
            <a:endParaRPr lang="en-US" sz="2400" dirty="0">
              <a:latin typeface="Georgia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695116" y="14709663"/>
            <a:ext cx="73632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 smtClean="0">
                <a:latin typeface="Georgia" pitchFamily="18" charset="0"/>
              </a:rPr>
              <a:t>Data Collection</a:t>
            </a:r>
            <a:endParaRPr lang="en-US" sz="6000" u="sng" dirty="0">
              <a:latin typeface="Georgia" pitchFamily="18" charset="0"/>
            </a:endParaRPr>
          </a:p>
        </p:txBody>
      </p:sp>
      <p:pic>
        <p:nvPicPr>
          <p:cNvPr id="69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6557" r="3046" b="33865"/>
          <a:stretch>
            <a:fillRect/>
          </a:stretch>
        </p:blipFill>
        <p:spPr bwMode="auto">
          <a:xfrm>
            <a:off x="40590468" y="24668975"/>
            <a:ext cx="9777775" cy="347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6458" r="18588" b="55180"/>
          <a:stretch/>
        </p:blipFill>
        <p:spPr bwMode="auto">
          <a:xfrm>
            <a:off x="40590467" y="21534070"/>
            <a:ext cx="9850441" cy="295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0" name="TextBox 2069"/>
          <p:cNvSpPr txBox="1"/>
          <p:nvPr/>
        </p:nvSpPr>
        <p:spPr>
          <a:xfrm>
            <a:off x="44037225" y="20809178"/>
            <a:ext cx="31589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Georgia" pitchFamily="18" charset="0"/>
              </a:rPr>
              <a:t>Interpreted</a:t>
            </a:r>
            <a:endParaRPr lang="en-US" sz="2000" dirty="0">
              <a:latin typeface="Georgia" pitchFamily="18" charset="0"/>
            </a:endParaRPr>
          </a:p>
        </p:txBody>
      </p:sp>
      <p:sp>
        <p:nvSpPr>
          <p:cNvPr id="2072" name="TextBox 2071"/>
          <p:cNvSpPr txBox="1"/>
          <p:nvPr/>
        </p:nvSpPr>
        <p:spPr>
          <a:xfrm>
            <a:off x="27778052" y="19580828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Georgia" pitchFamily="18" charset="0"/>
              </a:rPr>
              <a:t>EMP400</a:t>
            </a:r>
            <a:endParaRPr lang="en-US" sz="4000" dirty="0">
              <a:latin typeface="Georgia" pitchFamily="18" charset="0"/>
            </a:endParaRPr>
          </a:p>
        </p:txBody>
      </p:sp>
      <p:sp>
        <p:nvSpPr>
          <p:cNvPr id="2073" name="TextBox 2072"/>
          <p:cNvSpPr txBox="1"/>
          <p:nvPr/>
        </p:nvSpPr>
        <p:spPr>
          <a:xfrm>
            <a:off x="25954185" y="28091461"/>
            <a:ext cx="6140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Georgia" pitchFamily="18" charset="0"/>
              </a:rPr>
              <a:t>Processed Data</a:t>
            </a:r>
            <a:endParaRPr lang="en-US" sz="2000" dirty="0">
              <a:latin typeface="Georgia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1020611" y="28225509"/>
            <a:ext cx="3995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Georgia" pitchFamily="18" charset="0"/>
              </a:rPr>
              <a:t>Interpreted Data</a:t>
            </a:r>
            <a:endParaRPr lang="en-US" sz="2000" dirty="0">
              <a:latin typeface="Georgia" pitchFamily="18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7703104" y="27507455"/>
            <a:ext cx="913565" cy="41473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" t="833" r="62386" b="75017"/>
          <a:stretch/>
        </p:blipFill>
        <p:spPr>
          <a:xfrm>
            <a:off x="46563965" y="828488"/>
            <a:ext cx="3569313" cy="2757682"/>
          </a:xfrm>
          <a:prstGeom prst="rect">
            <a:avLst/>
          </a:prstGeom>
        </p:spPr>
      </p:pic>
      <p:sp>
        <p:nvSpPr>
          <p:cNvPr id="46" name="Freeform 45"/>
          <p:cNvSpPr/>
          <p:nvPr/>
        </p:nvSpPr>
        <p:spPr>
          <a:xfrm>
            <a:off x="40957501" y="25361492"/>
            <a:ext cx="9382125" cy="283380"/>
          </a:xfrm>
          <a:custGeom>
            <a:avLst/>
            <a:gdLst>
              <a:gd name="connsiteX0" fmla="*/ 0 w 9382125"/>
              <a:gd name="connsiteY0" fmla="*/ 266713 h 323863"/>
              <a:gd name="connsiteX1" fmla="*/ 104775 w 9382125"/>
              <a:gd name="connsiteY1" fmla="*/ 295288 h 323863"/>
              <a:gd name="connsiteX2" fmla="*/ 133350 w 9382125"/>
              <a:gd name="connsiteY2" fmla="*/ 304813 h 323863"/>
              <a:gd name="connsiteX3" fmla="*/ 161925 w 9382125"/>
              <a:gd name="connsiteY3" fmla="*/ 314338 h 323863"/>
              <a:gd name="connsiteX4" fmla="*/ 219075 w 9382125"/>
              <a:gd name="connsiteY4" fmla="*/ 323863 h 323863"/>
              <a:gd name="connsiteX5" fmla="*/ 723900 w 9382125"/>
              <a:gd name="connsiteY5" fmla="*/ 304813 h 323863"/>
              <a:gd name="connsiteX6" fmla="*/ 809625 w 9382125"/>
              <a:gd name="connsiteY6" fmla="*/ 295288 h 323863"/>
              <a:gd name="connsiteX7" fmla="*/ 847725 w 9382125"/>
              <a:gd name="connsiteY7" fmla="*/ 285763 h 323863"/>
              <a:gd name="connsiteX8" fmla="*/ 904875 w 9382125"/>
              <a:gd name="connsiteY8" fmla="*/ 266713 h 323863"/>
              <a:gd name="connsiteX9" fmla="*/ 952500 w 9382125"/>
              <a:gd name="connsiteY9" fmla="*/ 257188 h 323863"/>
              <a:gd name="connsiteX10" fmla="*/ 1019175 w 9382125"/>
              <a:gd name="connsiteY10" fmla="*/ 238138 h 323863"/>
              <a:gd name="connsiteX11" fmla="*/ 1228725 w 9382125"/>
              <a:gd name="connsiteY11" fmla="*/ 219088 h 323863"/>
              <a:gd name="connsiteX12" fmla="*/ 1276350 w 9382125"/>
              <a:gd name="connsiteY12" fmla="*/ 209563 h 323863"/>
              <a:gd name="connsiteX13" fmla="*/ 1314450 w 9382125"/>
              <a:gd name="connsiteY13" fmla="*/ 200038 h 323863"/>
              <a:gd name="connsiteX14" fmla="*/ 1438275 w 9382125"/>
              <a:gd name="connsiteY14" fmla="*/ 209563 h 323863"/>
              <a:gd name="connsiteX15" fmla="*/ 1533525 w 9382125"/>
              <a:gd name="connsiteY15" fmla="*/ 209563 h 323863"/>
              <a:gd name="connsiteX16" fmla="*/ 1685925 w 9382125"/>
              <a:gd name="connsiteY16" fmla="*/ 200038 h 323863"/>
              <a:gd name="connsiteX17" fmla="*/ 1752600 w 9382125"/>
              <a:gd name="connsiteY17" fmla="*/ 180988 h 323863"/>
              <a:gd name="connsiteX18" fmla="*/ 1857375 w 9382125"/>
              <a:gd name="connsiteY18" fmla="*/ 171463 h 323863"/>
              <a:gd name="connsiteX19" fmla="*/ 2028825 w 9382125"/>
              <a:gd name="connsiteY19" fmla="*/ 180988 h 323863"/>
              <a:gd name="connsiteX20" fmla="*/ 2076450 w 9382125"/>
              <a:gd name="connsiteY20" fmla="*/ 190513 h 323863"/>
              <a:gd name="connsiteX21" fmla="*/ 2219325 w 9382125"/>
              <a:gd name="connsiteY21" fmla="*/ 209563 h 323863"/>
              <a:gd name="connsiteX22" fmla="*/ 2600325 w 9382125"/>
              <a:gd name="connsiteY22" fmla="*/ 200038 h 323863"/>
              <a:gd name="connsiteX23" fmla="*/ 2628900 w 9382125"/>
              <a:gd name="connsiteY23" fmla="*/ 190513 h 323863"/>
              <a:gd name="connsiteX24" fmla="*/ 2667000 w 9382125"/>
              <a:gd name="connsiteY24" fmla="*/ 180988 h 323863"/>
              <a:gd name="connsiteX25" fmla="*/ 2838450 w 9382125"/>
              <a:gd name="connsiteY25" fmla="*/ 161938 h 323863"/>
              <a:gd name="connsiteX26" fmla="*/ 2933700 w 9382125"/>
              <a:gd name="connsiteY26" fmla="*/ 142888 h 323863"/>
              <a:gd name="connsiteX27" fmla="*/ 2990850 w 9382125"/>
              <a:gd name="connsiteY27" fmla="*/ 133363 h 323863"/>
              <a:gd name="connsiteX28" fmla="*/ 3048000 w 9382125"/>
              <a:gd name="connsiteY28" fmla="*/ 114313 h 323863"/>
              <a:gd name="connsiteX29" fmla="*/ 3171825 w 9382125"/>
              <a:gd name="connsiteY29" fmla="*/ 104788 h 323863"/>
              <a:gd name="connsiteX30" fmla="*/ 3276600 w 9382125"/>
              <a:gd name="connsiteY30" fmla="*/ 95263 h 323863"/>
              <a:gd name="connsiteX31" fmla="*/ 3400425 w 9382125"/>
              <a:gd name="connsiteY31" fmla="*/ 85738 h 323863"/>
              <a:gd name="connsiteX32" fmla="*/ 3533775 w 9382125"/>
              <a:gd name="connsiteY32" fmla="*/ 95263 h 323863"/>
              <a:gd name="connsiteX33" fmla="*/ 3562350 w 9382125"/>
              <a:gd name="connsiteY33" fmla="*/ 104788 h 323863"/>
              <a:gd name="connsiteX34" fmla="*/ 3800475 w 9382125"/>
              <a:gd name="connsiteY34" fmla="*/ 85738 h 323863"/>
              <a:gd name="connsiteX35" fmla="*/ 3867150 w 9382125"/>
              <a:gd name="connsiteY35" fmla="*/ 66688 h 323863"/>
              <a:gd name="connsiteX36" fmla="*/ 3895725 w 9382125"/>
              <a:gd name="connsiteY36" fmla="*/ 57163 h 323863"/>
              <a:gd name="connsiteX37" fmla="*/ 3952875 w 9382125"/>
              <a:gd name="connsiteY37" fmla="*/ 47638 h 323863"/>
              <a:gd name="connsiteX38" fmla="*/ 4657725 w 9382125"/>
              <a:gd name="connsiteY38" fmla="*/ 38113 h 323863"/>
              <a:gd name="connsiteX39" fmla="*/ 5000625 w 9382125"/>
              <a:gd name="connsiteY39" fmla="*/ 57163 h 323863"/>
              <a:gd name="connsiteX40" fmla="*/ 5029200 w 9382125"/>
              <a:gd name="connsiteY40" fmla="*/ 66688 h 323863"/>
              <a:gd name="connsiteX41" fmla="*/ 5124450 w 9382125"/>
              <a:gd name="connsiteY41" fmla="*/ 76213 h 323863"/>
              <a:gd name="connsiteX42" fmla="*/ 5743575 w 9382125"/>
              <a:gd name="connsiteY42" fmla="*/ 95263 h 323863"/>
              <a:gd name="connsiteX43" fmla="*/ 6067425 w 9382125"/>
              <a:gd name="connsiteY43" fmla="*/ 85738 h 323863"/>
              <a:gd name="connsiteX44" fmla="*/ 6334125 w 9382125"/>
              <a:gd name="connsiteY44" fmla="*/ 66688 h 323863"/>
              <a:gd name="connsiteX45" fmla="*/ 6391275 w 9382125"/>
              <a:gd name="connsiteY45" fmla="*/ 57163 h 323863"/>
              <a:gd name="connsiteX46" fmla="*/ 6610350 w 9382125"/>
              <a:gd name="connsiteY46" fmla="*/ 38113 h 323863"/>
              <a:gd name="connsiteX47" fmla="*/ 6677025 w 9382125"/>
              <a:gd name="connsiteY47" fmla="*/ 19063 h 323863"/>
              <a:gd name="connsiteX48" fmla="*/ 6734175 w 9382125"/>
              <a:gd name="connsiteY48" fmla="*/ 9538 h 323863"/>
              <a:gd name="connsiteX49" fmla="*/ 6838950 w 9382125"/>
              <a:gd name="connsiteY49" fmla="*/ 19063 h 323863"/>
              <a:gd name="connsiteX50" fmla="*/ 6896100 w 9382125"/>
              <a:gd name="connsiteY50" fmla="*/ 28588 h 323863"/>
              <a:gd name="connsiteX51" fmla="*/ 7191375 w 9382125"/>
              <a:gd name="connsiteY51" fmla="*/ 38113 h 323863"/>
              <a:gd name="connsiteX52" fmla="*/ 7248525 w 9382125"/>
              <a:gd name="connsiteY52" fmla="*/ 47638 h 323863"/>
              <a:gd name="connsiteX53" fmla="*/ 7277100 w 9382125"/>
              <a:gd name="connsiteY53" fmla="*/ 57163 h 323863"/>
              <a:gd name="connsiteX54" fmla="*/ 7591425 w 9382125"/>
              <a:gd name="connsiteY54" fmla="*/ 66688 h 323863"/>
              <a:gd name="connsiteX55" fmla="*/ 7858125 w 9382125"/>
              <a:gd name="connsiteY55" fmla="*/ 66688 h 323863"/>
              <a:gd name="connsiteX56" fmla="*/ 7886700 w 9382125"/>
              <a:gd name="connsiteY56" fmla="*/ 57163 h 323863"/>
              <a:gd name="connsiteX57" fmla="*/ 7924800 w 9382125"/>
              <a:gd name="connsiteY57" fmla="*/ 47638 h 323863"/>
              <a:gd name="connsiteX58" fmla="*/ 8191500 w 9382125"/>
              <a:gd name="connsiteY58" fmla="*/ 38113 h 323863"/>
              <a:gd name="connsiteX59" fmla="*/ 8353425 w 9382125"/>
              <a:gd name="connsiteY59" fmla="*/ 19063 h 323863"/>
              <a:gd name="connsiteX60" fmla="*/ 8420100 w 9382125"/>
              <a:gd name="connsiteY60" fmla="*/ 13 h 323863"/>
              <a:gd name="connsiteX61" fmla="*/ 8458200 w 9382125"/>
              <a:gd name="connsiteY61" fmla="*/ 9538 h 323863"/>
              <a:gd name="connsiteX62" fmla="*/ 8782050 w 9382125"/>
              <a:gd name="connsiteY62" fmla="*/ 28588 h 323863"/>
              <a:gd name="connsiteX63" fmla="*/ 8810625 w 9382125"/>
              <a:gd name="connsiteY63" fmla="*/ 38113 h 323863"/>
              <a:gd name="connsiteX64" fmla="*/ 8924925 w 9382125"/>
              <a:gd name="connsiteY64" fmla="*/ 57163 h 323863"/>
              <a:gd name="connsiteX65" fmla="*/ 9001125 w 9382125"/>
              <a:gd name="connsiteY65" fmla="*/ 47638 h 323863"/>
              <a:gd name="connsiteX66" fmla="*/ 9058275 w 9382125"/>
              <a:gd name="connsiteY66" fmla="*/ 28588 h 323863"/>
              <a:gd name="connsiteX67" fmla="*/ 9267825 w 9382125"/>
              <a:gd name="connsiteY67" fmla="*/ 19063 h 323863"/>
              <a:gd name="connsiteX68" fmla="*/ 9334500 w 9382125"/>
              <a:gd name="connsiteY68" fmla="*/ 9538 h 323863"/>
              <a:gd name="connsiteX69" fmla="*/ 9382125 w 9382125"/>
              <a:gd name="connsiteY69" fmla="*/ 13 h 32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9382125" h="323863">
                <a:moveTo>
                  <a:pt x="0" y="266713"/>
                </a:moveTo>
                <a:cubicBezTo>
                  <a:pt x="67316" y="280176"/>
                  <a:pt x="32266" y="271118"/>
                  <a:pt x="104775" y="295288"/>
                </a:cubicBezTo>
                <a:lnTo>
                  <a:pt x="133350" y="304813"/>
                </a:lnTo>
                <a:cubicBezTo>
                  <a:pt x="142875" y="307988"/>
                  <a:pt x="152021" y="312687"/>
                  <a:pt x="161925" y="314338"/>
                </a:cubicBezTo>
                <a:lnTo>
                  <a:pt x="219075" y="323863"/>
                </a:lnTo>
                <a:cubicBezTo>
                  <a:pt x="372309" y="319356"/>
                  <a:pt x="564288" y="316214"/>
                  <a:pt x="723900" y="304813"/>
                </a:cubicBezTo>
                <a:cubicBezTo>
                  <a:pt x="752578" y="302765"/>
                  <a:pt x="781050" y="298463"/>
                  <a:pt x="809625" y="295288"/>
                </a:cubicBezTo>
                <a:cubicBezTo>
                  <a:pt x="822325" y="292113"/>
                  <a:pt x="835186" y="289525"/>
                  <a:pt x="847725" y="285763"/>
                </a:cubicBezTo>
                <a:cubicBezTo>
                  <a:pt x="866959" y="279993"/>
                  <a:pt x="885184" y="270651"/>
                  <a:pt x="904875" y="266713"/>
                </a:cubicBezTo>
                <a:cubicBezTo>
                  <a:pt x="920750" y="263538"/>
                  <a:pt x="936794" y="261115"/>
                  <a:pt x="952500" y="257188"/>
                </a:cubicBezTo>
                <a:cubicBezTo>
                  <a:pt x="992330" y="247230"/>
                  <a:pt x="972852" y="245265"/>
                  <a:pt x="1019175" y="238138"/>
                </a:cubicBezTo>
                <a:cubicBezTo>
                  <a:pt x="1075561" y="229463"/>
                  <a:pt x="1177718" y="223012"/>
                  <a:pt x="1228725" y="219088"/>
                </a:cubicBezTo>
                <a:cubicBezTo>
                  <a:pt x="1244600" y="215913"/>
                  <a:pt x="1260546" y="213075"/>
                  <a:pt x="1276350" y="209563"/>
                </a:cubicBezTo>
                <a:cubicBezTo>
                  <a:pt x="1289129" y="206723"/>
                  <a:pt x="1301359" y="200038"/>
                  <a:pt x="1314450" y="200038"/>
                </a:cubicBezTo>
                <a:cubicBezTo>
                  <a:pt x="1355847" y="200038"/>
                  <a:pt x="1397000" y="206388"/>
                  <a:pt x="1438275" y="209563"/>
                </a:cubicBezTo>
                <a:cubicBezTo>
                  <a:pt x="1492706" y="227707"/>
                  <a:pt x="1446721" y="217111"/>
                  <a:pt x="1533525" y="209563"/>
                </a:cubicBezTo>
                <a:cubicBezTo>
                  <a:pt x="1584233" y="205154"/>
                  <a:pt x="1635125" y="203213"/>
                  <a:pt x="1685925" y="200038"/>
                </a:cubicBezTo>
                <a:cubicBezTo>
                  <a:pt x="1705515" y="193508"/>
                  <a:pt x="1732666" y="183646"/>
                  <a:pt x="1752600" y="180988"/>
                </a:cubicBezTo>
                <a:cubicBezTo>
                  <a:pt x="1787361" y="176353"/>
                  <a:pt x="1822450" y="174638"/>
                  <a:pt x="1857375" y="171463"/>
                </a:cubicBezTo>
                <a:cubicBezTo>
                  <a:pt x="1914525" y="174638"/>
                  <a:pt x="1971802" y="176029"/>
                  <a:pt x="2028825" y="180988"/>
                </a:cubicBezTo>
                <a:cubicBezTo>
                  <a:pt x="2044954" y="182390"/>
                  <a:pt x="2060481" y="187851"/>
                  <a:pt x="2076450" y="190513"/>
                </a:cubicBezTo>
                <a:cubicBezTo>
                  <a:pt x="2115885" y="197086"/>
                  <a:pt x="2180798" y="204747"/>
                  <a:pt x="2219325" y="209563"/>
                </a:cubicBezTo>
                <a:cubicBezTo>
                  <a:pt x="2346325" y="206388"/>
                  <a:pt x="2473423" y="205940"/>
                  <a:pt x="2600325" y="200038"/>
                </a:cubicBezTo>
                <a:cubicBezTo>
                  <a:pt x="2610354" y="199572"/>
                  <a:pt x="2619246" y="193271"/>
                  <a:pt x="2628900" y="190513"/>
                </a:cubicBezTo>
                <a:cubicBezTo>
                  <a:pt x="2641487" y="186917"/>
                  <a:pt x="2654120" y="183330"/>
                  <a:pt x="2667000" y="180988"/>
                </a:cubicBezTo>
                <a:cubicBezTo>
                  <a:pt x="2724938" y="170454"/>
                  <a:pt x="2779193" y="167325"/>
                  <a:pt x="2838450" y="161938"/>
                </a:cubicBezTo>
                <a:cubicBezTo>
                  <a:pt x="2870200" y="155588"/>
                  <a:pt x="2901762" y="148211"/>
                  <a:pt x="2933700" y="142888"/>
                </a:cubicBezTo>
                <a:cubicBezTo>
                  <a:pt x="2952750" y="139713"/>
                  <a:pt x="2972114" y="138047"/>
                  <a:pt x="2990850" y="133363"/>
                </a:cubicBezTo>
                <a:cubicBezTo>
                  <a:pt x="3010331" y="128493"/>
                  <a:pt x="3027979" y="115853"/>
                  <a:pt x="3048000" y="114313"/>
                </a:cubicBezTo>
                <a:lnTo>
                  <a:pt x="3171825" y="104788"/>
                </a:lnTo>
                <a:lnTo>
                  <a:pt x="3276600" y="95263"/>
                </a:lnTo>
                <a:lnTo>
                  <a:pt x="3400425" y="85738"/>
                </a:lnTo>
                <a:cubicBezTo>
                  <a:pt x="3444875" y="88913"/>
                  <a:pt x="3489517" y="90056"/>
                  <a:pt x="3533775" y="95263"/>
                </a:cubicBezTo>
                <a:cubicBezTo>
                  <a:pt x="3543746" y="96436"/>
                  <a:pt x="3552310" y="104788"/>
                  <a:pt x="3562350" y="104788"/>
                </a:cubicBezTo>
                <a:cubicBezTo>
                  <a:pt x="3641579" y="104788"/>
                  <a:pt x="3721702" y="94491"/>
                  <a:pt x="3800475" y="85738"/>
                </a:cubicBezTo>
                <a:cubicBezTo>
                  <a:pt x="3868988" y="62900"/>
                  <a:pt x="3783429" y="90608"/>
                  <a:pt x="3867150" y="66688"/>
                </a:cubicBezTo>
                <a:cubicBezTo>
                  <a:pt x="3876804" y="63930"/>
                  <a:pt x="3885924" y="59341"/>
                  <a:pt x="3895725" y="57163"/>
                </a:cubicBezTo>
                <a:cubicBezTo>
                  <a:pt x="3914578" y="52973"/>
                  <a:pt x="3933568" y="48121"/>
                  <a:pt x="3952875" y="47638"/>
                </a:cubicBezTo>
                <a:cubicBezTo>
                  <a:pt x="4187773" y="41766"/>
                  <a:pt x="4422775" y="41288"/>
                  <a:pt x="4657725" y="38113"/>
                </a:cubicBezTo>
                <a:cubicBezTo>
                  <a:pt x="4717459" y="40602"/>
                  <a:pt x="4914124" y="45630"/>
                  <a:pt x="5000625" y="57163"/>
                </a:cubicBezTo>
                <a:cubicBezTo>
                  <a:pt x="5010577" y="58490"/>
                  <a:pt x="5019277" y="65161"/>
                  <a:pt x="5029200" y="66688"/>
                </a:cubicBezTo>
                <a:cubicBezTo>
                  <a:pt x="5060737" y="71540"/>
                  <a:pt x="5092608" y="74159"/>
                  <a:pt x="5124450" y="76213"/>
                </a:cubicBezTo>
                <a:cubicBezTo>
                  <a:pt x="5326736" y="89264"/>
                  <a:pt x="5545201" y="90754"/>
                  <a:pt x="5743575" y="95263"/>
                </a:cubicBezTo>
                <a:lnTo>
                  <a:pt x="6067425" y="85738"/>
                </a:lnTo>
                <a:cubicBezTo>
                  <a:pt x="6495881" y="70964"/>
                  <a:pt x="6189976" y="95518"/>
                  <a:pt x="6334125" y="66688"/>
                </a:cubicBezTo>
                <a:cubicBezTo>
                  <a:pt x="6353063" y="62900"/>
                  <a:pt x="6372065" y="59150"/>
                  <a:pt x="6391275" y="57163"/>
                </a:cubicBezTo>
                <a:cubicBezTo>
                  <a:pt x="6464186" y="49620"/>
                  <a:pt x="6610350" y="38113"/>
                  <a:pt x="6610350" y="38113"/>
                </a:cubicBezTo>
                <a:cubicBezTo>
                  <a:pt x="6637585" y="29035"/>
                  <a:pt x="6647125" y="25043"/>
                  <a:pt x="6677025" y="19063"/>
                </a:cubicBezTo>
                <a:cubicBezTo>
                  <a:pt x="6695963" y="15275"/>
                  <a:pt x="6715125" y="12713"/>
                  <a:pt x="6734175" y="9538"/>
                </a:cubicBezTo>
                <a:cubicBezTo>
                  <a:pt x="6769100" y="12713"/>
                  <a:pt x="6804121" y="14965"/>
                  <a:pt x="6838950" y="19063"/>
                </a:cubicBezTo>
                <a:cubicBezTo>
                  <a:pt x="6858130" y="21320"/>
                  <a:pt x="6876815" y="27546"/>
                  <a:pt x="6896100" y="28588"/>
                </a:cubicBezTo>
                <a:cubicBezTo>
                  <a:pt x="6994433" y="33903"/>
                  <a:pt x="7092950" y="34938"/>
                  <a:pt x="7191375" y="38113"/>
                </a:cubicBezTo>
                <a:cubicBezTo>
                  <a:pt x="7210425" y="41288"/>
                  <a:pt x="7229672" y="43448"/>
                  <a:pt x="7248525" y="47638"/>
                </a:cubicBezTo>
                <a:cubicBezTo>
                  <a:pt x="7258326" y="49816"/>
                  <a:pt x="7267075" y="56606"/>
                  <a:pt x="7277100" y="57163"/>
                </a:cubicBezTo>
                <a:cubicBezTo>
                  <a:pt x="7381762" y="62978"/>
                  <a:pt x="7486650" y="63513"/>
                  <a:pt x="7591425" y="66688"/>
                </a:cubicBezTo>
                <a:cubicBezTo>
                  <a:pt x="7692927" y="100522"/>
                  <a:pt x="7629236" y="83037"/>
                  <a:pt x="7858125" y="66688"/>
                </a:cubicBezTo>
                <a:cubicBezTo>
                  <a:pt x="7868140" y="65973"/>
                  <a:pt x="7877046" y="59921"/>
                  <a:pt x="7886700" y="57163"/>
                </a:cubicBezTo>
                <a:cubicBezTo>
                  <a:pt x="7899287" y="53567"/>
                  <a:pt x="7911735" y="48455"/>
                  <a:pt x="7924800" y="47638"/>
                </a:cubicBezTo>
                <a:cubicBezTo>
                  <a:pt x="8013583" y="42089"/>
                  <a:pt x="8102600" y="41288"/>
                  <a:pt x="8191500" y="38113"/>
                </a:cubicBezTo>
                <a:cubicBezTo>
                  <a:pt x="8268119" y="12573"/>
                  <a:pt x="8184459" y="37837"/>
                  <a:pt x="8353425" y="19063"/>
                </a:cubicBezTo>
                <a:cubicBezTo>
                  <a:pt x="8371365" y="17070"/>
                  <a:pt x="8402038" y="6034"/>
                  <a:pt x="8420100" y="13"/>
                </a:cubicBezTo>
                <a:cubicBezTo>
                  <a:pt x="8432800" y="3188"/>
                  <a:pt x="8445320" y="7196"/>
                  <a:pt x="8458200" y="9538"/>
                </a:cubicBezTo>
                <a:cubicBezTo>
                  <a:pt x="8569002" y="29684"/>
                  <a:pt x="8658318" y="24005"/>
                  <a:pt x="8782050" y="28588"/>
                </a:cubicBezTo>
                <a:cubicBezTo>
                  <a:pt x="8791575" y="31763"/>
                  <a:pt x="8800885" y="35678"/>
                  <a:pt x="8810625" y="38113"/>
                </a:cubicBezTo>
                <a:cubicBezTo>
                  <a:pt x="8847766" y="47398"/>
                  <a:pt x="8887291" y="51787"/>
                  <a:pt x="8924925" y="57163"/>
                </a:cubicBezTo>
                <a:cubicBezTo>
                  <a:pt x="8950325" y="53988"/>
                  <a:pt x="8976096" y="53001"/>
                  <a:pt x="9001125" y="47638"/>
                </a:cubicBezTo>
                <a:cubicBezTo>
                  <a:pt x="9020760" y="43431"/>
                  <a:pt x="9038215" y="29500"/>
                  <a:pt x="9058275" y="28588"/>
                </a:cubicBezTo>
                <a:lnTo>
                  <a:pt x="9267825" y="19063"/>
                </a:lnTo>
                <a:cubicBezTo>
                  <a:pt x="9290050" y="15888"/>
                  <a:pt x="9312411" y="13554"/>
                  <a:pt x="9334500" y="9538"/>
                </a:cubicBezTo>
                <a:cubicBezTo>
                  <a:pt x="9391123" y="-757"/>
                  <a:pt x="9355764" y="13"/>
                  <a:pt x="9382125" y="13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Freeform 48"/>
          <p:cNvSpPr/>
          <p:nvPr/>
        </p:nvSpPr>
        <p:spPr>
          <a:xfrm>
            <a:off x="43824525" y="25469850"/>
            <a:ext cx="3486150" cy="466725"/>
          </a:xfrm>
          <a:custGeom>
            <a:avLst/>
            <a:gdLst>
              <a:gd name="connsiteX0" fmla="*/ 3486150 w 3486150"/>
              <a:gd name="connsiteY0" fmla="*/ 0 h 533400"/>
              <a:gd name="connsiteX1" fmla="*/ 3381375 w 3486150"/>
              <a:gd name="connsiteY1" fmla="*/ 57150 h 533400"/>
              <a:gd name="connsiteX2" fmla="*/ 3352800 w 3486150"/>
              <a:gd name="connsiteY2" fmla="*/ 76200 h 533400"/>
              <a:gd name="connsiteX3" fmla="*/ 3324225 w 3486150"/>
              <a:gd name="connsiteY3" fmla="*/ 95250 h 533400"/>
              <a:gd name="connsiteX4" fmla="*/ 3267075 w 3486150"/>
              <a:gd name="connsiteY4" fmla="*/ 114300 h 533400"/>
              <a:gd name="connsiteX5" fmla="*/ 3238500 w 3486150"/>
              <a:gd name="connsiteY5" fmla="*/ 133350 h 533400"/>
              <a:gd name="connsiteX6" fmla="*/ 3200400 w 3486150"/>
              <a:gd name="connsiteY6" fmla="*/ 142875 h 533400"/>
              <a:gd name="connsiteX7" fmla="*/ 3171825 w 3486150"/>
              <a:gd name="connsiteY7" fmla="*/ 152400 h 533400"/>
              <a:gd name="connsiteX8" fmla="*/ 3105150 w 3486150"/>
              <a:gd name="connsiteY8" fmla="*/ 180975 h 533400"/>
              <a:gd name="connsiteX9" fmla="*/ 2971800 w 3486150"/>
              <a:gd name="connsiteY9" fmla="*/ 200025 h 533400"/>
              <a:gd name="connsiteX10" fmla="*/ 2914650 w 3486150"/>
              <a:gd name="connsiteY10" fmla="*/ 219075 h 533400"/>
              <a:gd name="connsiteX11" fmla="*/ 2886075 w 3486150"/>
              <a:gd name="connsiteY11" fmla="*/ 228600 h 533400"/>
              <a:gd name="connsiteX12" fmla="*/ 2828925 w 3486150"/>
              <a:gd name="connsiteY12" fmla="*/ 238125 h 533400"/>
              <a:gd name="connsiteX13" fmla="*/ 2781300 w 3486150"/>
              <a:gd name="connsiteY13" fmla="*/ 247650 h 533400"/>
              <a:gd name="connsiteX14" fmla="*/ 2638425 w 3486150"/>
              <a:gd name="connsiteY14" fmla="*/ 257175 h 533400"/>
              <a:gd name="connsiteX15" fmla="*/ 2514600 w 3486150"/>
              <a:gd name="connsiteY15" fmla="*/ 285750 h 533400"/>
              <a:gd name="connsiteX16" fmla="*/ 2362200 w 3486150"/>
              <a:gd name="connsiteY16" fmla="*/ 266700 h 533400"/>
              <a:gd name="connsiteX17" fmla="*/ 2333625 w 3486150"/>
              <a:gd name="connsiteY17" fmla="*/ 247650 h 533400"/>
              <a:gd name="connsiteX18" fmla="*/ 2276475 w 3486150"/>
              <a:gd name="connsiteY18" fmla="*/ 228600 h 533400"/>
              <a:gd name="connsiteX19" fmla="*/ 2095500 w 3486150"/>
              <a:gd name="connsiteY19" fmla="*/ 257175 h 533400"/>
              <a:gd name="connsiteX20" fmla="*/ 1971675 w 3486150"/>
              <a:gd name="connsiteY20" fmla="*/ 257175 h 533400"/>
              <a:gd name="connsiteX21" fmla="*/ 1866900 w 3486150"/>
              <a:gd name="connsiteY21" fmla="*/ 228600 h 533400"/>
              <a:gd name="connsiteX22" fmla="*/ 1838325 w 3486150"/>
              <a:gd name="connsiteY22" fmla="*/ 219075 h 533400"/>
              <a:gd name="connsiteX23" fmla="*/ 1800225 w 3486150"/>
              <a:gd name="connsiteY23" fmla="*/ 200025 h 533400"/>
              <a:gd name="connsiteX24" fmla="*/ 1733550 w 3486150"/>
              <a:gd name="connsiteY24" fmla="*/ 219075 h 533400"/>
              <a:gd name="connsiteX25" fmla="*/ 1676400 w 3486150"/>
              <a:gd name="connsiteY25" fmla="*/ 257175 h 533400"/>
              <a:gd name="connsiteX26" fmla="*/ 1647825 w 3486150"/>
              <a:gd name="connsiteY26" fmla="*/ 333375 h 533400"/>
              <a:gd name="connsiteX27" fmla="*/ 1590675 w 3486150"/>
              <a:gd name="connsiteY27" fmla="*/ 352425 h 533400"/>
              <a:gd name="connsiteX28" fmla="*/ 1562100 w 3486150"/>
              <a:gd name="connsiteY28" fmla="*/ 371475 h 533400"/>
              <a:gd name="connsiteX29" fmla="*/ 1543050 w 3486150"/>
              <a:gd name="connsiteY29" fmla="*/ 400050 h 533400"/>
              <a:gd name="connsiteX30" fmla="*/ 1514475 w 3486150"/>
              <a:gd name="connsiteY30" fmla="*/ 428625 h 533400"/>
              <a:gd name="connsiteX31" fmla="*/ 1504950 w 3486150"/>
              <a:gd name="connsiteY31" fmla="*/ 457200 h 533400"/>
              <a:gd name="connsiteX32" fmla="*/ 1457325 w 3486150"/>
              <a:gd name="connsiteY32" fmla="*/ 504825 h 533400"/>
              <a:gd name="connsiteX33" fmla="*/ 1419225 w 3486150"/>
              <a:gd name="connsiteY33" fmla="*/ 514350 h 533400"/>
              <a:gd name="connsiteX34" fmla="*/ 1362075 w 3486150"/>
              <a:gd name="connsiteY34" fmla="*/ 533400 h 533400"/>
              <a:gd name="connsiteX35" fmla="*/ 1219200 w 3486150"/>
              <a:gd name="connsiteY35" fmla="*/ 514350 h 533400"/>
              <a:gd name="connsiteX36" fmla="*/ 1162050 w 3486150"/>
              <a:gd name="connsiteY36" fmla="*/ 495300 h 533400"/>
              <a:gd name="connsiteX37" fmla="*/ 1133475 w 3486150"/>
              <a:gd name="connsiteY37" fmla="*/ 485775 h 533400"/>
              <a:gd name="connsiteX38" fmla="*/ 933450 w 3486150"/>
              <a:gd name="connsiteY38" fmla="*/ 476250 h 533400"/>
              <a:gd name="connsiteX39" fmla="*/ 904875 w 3486150"/>
              <a:gd name="connsiteY39" fmla="*/ 457200 h 533400"/>
              <a:gd name="connsiteX40" fmla="*/ 876300 w 3486150"/>
              <a:gd name="connsiteY40" fmla="*/ 447675 h 533400"/>
              <a:gd name="connsiteX41" fmla="*/ 790575 w 3486150"/>
              <a:gd name="connsiteY41" fmla="*/ 428625 h 533400"/>
              <a:gd name="connsiteX42" fmla="*/ 762000 w 3486150"/>
              <a:gd name="connsiteY42" fmla="*/ 409575 h 533400"/>
              <a:gd name="connsiteX43" fmla="*/ 742950 w 3486150"/>
              <a:gd name="connsiteY43" fmla="*/ 381000 h 533400"/>
              <a:gd name="connsiteX44" fmla="*/ 714375 w 3486150"/>
              <a:gd name="connsiteY44" fmla="*/ 371475 h 533400"/>
              <a:gd name="connsiteX45" fmla="*/ 647700 w 3486150"/>
              <a:gd name="connsiteY45" fmla="*/ 361950 h 533400"/>
              <a:gd name="connsiteX46" fmla="*/ 590550 w 3486150"/>
              <a:gd name="connsiteY46" fmla="*/ 333375 h 533400"/>
              <a:gd name="connsiteX47" fmla="*/ 533400 w 3486150"/>
              <a:gd name="connsiteY47" fmla="*/ 304800 h 533400"/>
              <a:gd name="connsiteX48" fmla="*/ 514350 w 3486150"/>
              <a:gd name="connsiteY48" fmla="*/ 276225 h 533400"/>
              <a:gd name="connsiteX49" fmla="*/ 428625 w 3486150"/>
              <a:gd name="connsiteY49" fmla="*/ 285750 h 533400"/>
              <a:gd name="connsiteX50" fmla="*/ 276225 w 3486150"/>
              <a:gd name="connsiteY50" fmla="*/ 276225 h 533400"/>
              <a:gd name="connsiteX51" fmla="*/ 219075 w 3486150"/>
              <a:gd name="connsiteY51" fmla="*/ 257175 h 533400"/>
              <a:gd name="connsiteX52" fmla="*/ 161925 w 3486150"/>
              <a:gd name="connsiteY52" fmla="*/ 219075 h 533400"/>
              <a:gd name="connsiteX53" fmla="*/ 114300 w 3486150"/>
              <a:gd name="connsiteY53" fmla="*/ 180975 h 533400"/>
              <a:gd name="connsiteX54" fmla="*/ 95250 w 3486150"/>
              <a:gd name="connsiteY54" fmla="*/ 152400 h 533400"/>
              <a:gd name="connsiteX55" fmla="*/ 66675 w 3486150"/>
              <a:gd name="connsiteY55" fmla="*/ 133350 h 533400"/>
              <a:gd name="connsiteX56" fmla="*/ 57150 w 3486150"/>
              <a:gd name="connsiteY56" fmla="*/ 104775 h 533400"/>
              <a:gd name="connsiteX57" fmla="*/ 28575 w 3486150"/>
              <a:gd name="connsiteY57" fmla="*/ 95250 h 533400"/>
              <a:gd name="connsiteX58" fmla="*/ 0 w 3486150"/>
              <a:gd name="connsiteY58" fmla="*/ 76200 h 533400"/>
              <a:gd name="connsiteX59" fmla="*/ 0 w 3486150"/>
              <a:gd name="connsiteY59" fmla="*/ 66675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486150" h="533400">
                <a:moveTo>
                  <a:pt x="3486150" y="0"/>
                </a:moveTo>
                <a:cubicBezTo>
                  <a:pt x="3417267" y="27553"/>
                  <a:pt x="3452751" y="9566"/>
                  <a:pt x="3381375" y="57150"/>
                </a:cubicBezTo>
                <a:lnTo>
                  <a:pt x="3352800" y="76200"/>
                </a:lnTo>
                <a:cubicBezTo>
                  <a:pt x="3343275" y="82550"/>
                  <a:pt x="3335085" y="91630"/>
                  <a:pt x="3324225" y="95250"/>
                </a:cubicBezTo>
                <a:cubicBezTo>
                  <a:pt x="3305175" y="101600"/>
                  <a:pt x="3283783" y="103161"/>
                  <a:pt x="3267075" y="114300"/>
                </a:cubicBezTo>
                <a:cubicBezTo>
                  <a:pt x="3257550" y="120650"/>
                  <a:pt x="3249022" y="128841"/>
                  <a:pt x="3238500" y="133350"/>
                </a:cubicBezTo>
                <a:cubicBezTo>
                  <a:pt x="3226468" y="138507"/>
                  <a:pt x="3212987" y="139279"/>
                  <a:pt x="3200400" y="142875"/>
                </a:cubicBezTo>
                <a:cubicBezTo>
                  <a:pt x="3190746" y="145633"/>
                  <a:pt x="3181053" y="148445"/>
                  <a:pt x="3171825" y="152400"/>
                </a:cubicBezTo>
                <a:cubicBezTo>
                  <a:pt x="3121025" y="174171"/>
                  <a:pt x="3149826" y="168211"/>
                  <a:pt x="3105150" y="180975"/>
                </a:cubicBezTo>
                <a:cubicBezTo>
                  <a:pt x="3049374" y="196911"/>
                  <a:pt x="3047707" y="192434"/>
                  <a:pt x="2971800" y="200025"/>
                </a:cubicBezTo>
                <a:lnTo>
                  <a:pt x="2914650" y="219075"/>
                </a:lnTo>
                <a:cubicBezTo>
                  <a:pt x="2905125" y="222250"/>
                  <a:pt x="2895979" y="226949"/>
                  <a:pt x="2886075" y="228600"/>
                </a:cubicBezTo>
                <a:lnTo>
                  <a:pt x="2828925" y="238125"/>
                </a:lnTo>
                <a:cubicBezTo>
                  <a:pt x="2812997" y="241021"/>
                  <a:pt x="2797409" y="246039"/>
                  <a:pt x="2781300" y="247650"/>
                </a:cubicBezTo>
                <a:cubicBezTo>
                  <a:pt x="2733806" y="252399"/>
                  <a:pt x="2686050" y="254000"/>
                  <a:pt x="2638425" y="257175"/>
                </a:cubicBezTo>
                <a:cubicBezTo>
                  <a:pt x="2533330" y="278194"/>
                  <a:pt x="2573892" y="265986"/>
                  <a:pt x="2514600" y="285750"/>
                </a:cubicBezTo>
                <a:cubicBezTo>
                  <a:pt x="2500838" y="284603"/>
                  <a:pt x="2398499" y="282257"/>
                  <a:pt x="2362200" y="266700"/>
                </a:cubicBezTo>
                <a:cubicBezTo>
                  <a:pt x="2351678" y="262191"/>
                  <a:pt x="2344086" y="252299"/>
                  <a:pt x="2333625" y="247650"/>
                </a:cubicBezTo>
                <a:cubicBezTo>
                  <a:pt x="2315275" y="239495"/>
                  <a:pt x="2276475" y="228600"/>
                  <a:pt x="2276475" y="228600"/>
                </a:cubicBezTo>
                <a:cubicBezTo>
                  <a:pt x="2180052" y="260741"/>
                  <a:pt x="2239346" y="246110"/>
                  <a:pt x="2095500" y="257175"/>
                </a:cubicBezTo>
                <a:cubicBezTo>
                  <a:pt x="2039019" y="276002"/>
                  <a:pt x="2069398" y="270205"/>
                  <a:pt x="1971675" y="257175"/>
                </a:cubicBezTo>
                <a:cubicBezTo>
                  <a:pt x="1926798" y="251191"/>
                  <a:pt x="1911577" y="243492"/>
                  <a:pt x="1866900" y="228600"/>
                </a:cubicBezTo>
                <a:cubicBezTo>
                  <a:pt x="1857375" y="225425"/>
                  <a:pt x="1847305" y="223565"/>
                  <a:pt x="1838325" y="219075"/>
                </a:cubicBezTo>
                <a:lnTo>
                  <a:pt x="1800225" y="200025"/>
                </a:lnTo>
                <a:cubicBezTo>
                  <a:pt x="1791257" y="202267"/>
                  <a:pt x="1744730" y="212864"/>
                  <a:pt x="1733550" y="219075"/>
                </a:cubicBezTo>
                <a:cubicBezTo>
                  <a:pt x="1713536" y="230194"/>
                  <a:pt x="1676400" y="257175"/>
                  <a:pt x="1676400" y="257175"/>
                </a:cubicBezTo>
                <a:cubicBezTo>
                  <a:pt x="1672558" y="276385"/>
                  <a:pt x="1670249" y="319360"/>
                  <a:pt x="1647825" y="333375"/>
                </a:cubicBezTo>
                <a:cubicBezTo>
                  <a:pt x="1630797" y="344018"/>
                  <a:pt x="1607383" y="341286"/>
                  <a:pt x="1590675" y="352425"/>
                </a:cubicBezTo>
                <a:lnTo>
                  <a:pt x="1562100" y="371475"/>
                </a:lnTo>
                <a:cubicBezTo>
                  <a:pt x="1555750" y="381000"/>
                  <a:pt x="1550379" y="391256"/>
                  <a:pt x="1543050" y="400050"/>
                </a:cubicBezTo>
                <a:cubicBezTo>
                  <a:pt x="1534426" y="410398"/>
                  <a:pt x="1521947" y="417417"/>
                  <a:pt x="1514475" y="428625"/>
                </a:cubicBezTo>
                <a:cubicBezTo>
                  <a:pt x="1508906" y="436979"/>
                  <a:pt x="1509440" y="448220"/>
                  <a:pt x="1504950" y="457200"/>
                </a:cubicBezTo>
                <a:cubicBezTo>
                  <a:pt x="1493405" y="480291"/>
                  <a:pt x="1481570" y="494434"/>
                  <a:pt x="1457325" y="504825"/>
                </a:cubicBezTo>
                <a:cubicBezTo>
                  <a:pt x="1445293" y="509982"/>
                  <a:pt x="1431764" y="510588"/>
                  <a:pt x="1419225" y="514350"/>
                </a:cubicBezTo>
                <a:cubicBezTo>
                  <a:pt x="1399991" y="520120"/>
                  <a:pt x="1362075" y="533400"/>
                  <a:pt x="1362075" y="533400"/>
                </a:cubicBezTo>
                <a:cubicBezTo>
                  <a:pt x="1290465" y="526890"/>
                  <a:pt x="1274075" y="530813"/>
                  <a:pt x="1219200" y="514350"/>
                </a:cubicBezTo>
                <a:cubicBezTo>
                  <a:pt x="1199966" y="508580"/>
                  <a:pt x="1181100" y="501650"/>
                  <a:pt x="1162050" y="495300"/>
                </a:cubicBezTo>
                <a:cubicBezTo>
                  <a:pt x="1152525" y="492125"/>
                  <a:pt x="1143504" y="486253"/>
                  <a:pt x="1133475" y="485775"/>
                </a:cubicBezTo>
                <a:lnTo>
                  <a:pt x="933450" y="476250"/>
                </a:lnTo>
                <a:cubicBezTo>
                  <a:pt x="923925" y="469900"/>
                  <a:pt x="915114" y="462320"/>
                  <a:pt x="904875" y="457200"/>
                </a:cubicBezTo>
                <a:cubicBezTo>
                  <a:pt x="895895" y="452710"/>
                  <a:pt x="885954" y="450433"/>
                  <a:pt x="876300" y="447675"/>
                </a:cubicBezTo>
                <a:cubicBezTo>
                  <a:pt x="844913" y="438707"/>
                  <a:pt x="823311" y="435172"/>
                  <a:pt x="790575" y="428625"/>
                </a:cubicBezTo>
                <a:cubicBezTo>
                  <a:pt x="781050" y="422275"/>
                  <a:pt x="770095" y="417670"/>
                  <a:pt x="762000" y="409575"/>
                </a:cubicBezTo>
                <a:cubicBezTo>
                  <a:pt x="753905" y="401480"/>
                  <a:pt x="751889" y="388151"/>
                  <a:pt x="742950" y="381000"/>
                </a:cubicBezTo>
                <a:cubicBezTo>
                  <a:pt x="735110" y="374728"/>
                  <a:pt x="724220" y="373444"/>
                  <a:pt x="714375" y="371475"/>
                </a:cubicBezTo>
                <a:cubicBezTo>
                  <a:pt x="692360" y="367072"/>
                  <a:pt x="669925" y="365125"/>
                  <a:pt x="647700" y="361950"/>
                </a:cubicBezTo>
                <a:cubicBezTo>
                  <a:pt x="565808" y="307355"/>
                  <a:pt x="669420" y="372810"/>
                  <a:pt x="590550" y="333375"/>
                </a:cubicBezTo>
                <a:cubicBezTo>
                  <a:pt x="516692" y="296446"/>
                  <a:pt x="605224" y="328741"/>
                  <a:pt x="533400" y="304800"/>
                </a:cubicBezTo>
                <a:cubicBezTo>
                  <a:pt x="527050" y="295275"/>
                  <a:pt x="525613" y="278273"/>
                  <a:pt x="514350" y="276225"/>
                </a:cubicBezTo>
                <a:cubicBezTo>
                  <a:pt x="486063" y="271082"/>
                  <a:pt x="457376" y="285750"/>
                  <a:pt x="428625" y="285750"/>
                </a:cubicBezTo>
                <a:cubicBezTo>
                  <a:pt x="377726" y="285750"/>
                  <a:pt x="327025" y="279400"/>
                  <a:pt x="276225" y="276225"/>
                </a:cubicBezTo>
                <a:cubicBezTo>
                  <a:pt x="257175" y="269875"/>
                  <a:pt x="235783" y="268314"/>
                  <a:pt x="219075" y="257175"/>
                </a:cubicBezTo>
                <a:lnTo>
                  <a:pt x="161925" y="219075"/>
                </a:lnTo>
                <a:cubicBezTo>
                  <a:pt x="107330" y="137183"/>
                  <a:pt x="180025" y="233555"/>
                  <a:pt x="114300" y="180975"/>
                </a:cubicBezTo>
                <a:cubicBezTo>
                  <a:pt x="105361" y="173824"/>
                  <a:pt x="103345" y="160495"/>
                  <a:pt x="95250" y="152400"/>
                </a:cubicBezTo>
                <a:cubicBezTo>
                  <a:pt x="87155" y="144305"/>
                  <a:pt x="76200" y="139700"/>
                  <a:pt x="66675" y="133350"/>
                </a:cubicBezTo>
                <a:cubicBezTo>
                  <a:pt x="63500" y="123825"/>
                  <a:pt x="64250" y="111875"/>
                  <a:pt x="57150" y="104775"/>
                </a:cubicBezTo>
                <a:cubicBezTo>
                  <a:pt x="50050" y="97675"/>
                  <a:pt x="37555" y="99740"/>
                  <a:pt x="28575" y="95250"/>
                </a:cubicBezTo>
                <a:cubicBezTo>
                  <a:pt x="18336" y="90130"/>
                  <a:pt x="8095" y="84295"/>
                  <a:pt x="0" y="76200"/>
                </a:cubicBezTo>
                <a:lnTo>
                  <a:pt x="0" y="66675"/>
                </a:lnTo>
              </a:path>
            </a:pathLst>
          </a:cu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Freeform 49"/>
          <p:cNvSpPr/>
          <p:nvPr/>
        </p:nvSpPr>
        <p:spPr>
          <a:xfrm>
            <a:off x="44053126" y="25511522"/>
            <a:ext cx="3248025" cy="675093"/>
          </a:xfrm>
          <a:custGeom>
            <a:avLst/>
            <a:gdLst>
              <a:gd name="connsiteX0" fmla="*/ 3248025 w 3248025"/>
              <a:gd name="connsiteY0" fmla="*/ 0 h 771535"/>
              <a:gd name="connsiteX1" fmla="*/ 3238500 w 3248025"/>
              <a:gd name="connsiteY1" fmla="*/ 66675 h 771535"/>
              <a:gd name="connsiteX2" fmla="*/ 3200400 w 3248025"/>
              <a:gd name="connsiteY2" fmla="*/ 123825 h 771535"/>
              <a:gd name="connsiteX3" fmla="*/ 3143250 w 3248025"/>
              <a:gd name="connsiteY3" fmla="*/ 238125 h 771535"/>
              <a:gd name="connsiteX4" fmla="*/ 3114675 w 3248025"/>
              <a:gd name="connsiteY4" fmla="*/ 247650 h 771535"/>
              <a:gd name="connsiteX5" fmla="*/ 3095625 w 3248025"/>
              <a:gd name="connsiteY5" fmla="*/ 276225 h 771535"/>
              <a:gd name="connsiteX6" fmla="*/ 3067050 w 3248025"/>
              <a:gd name="connsiteY6" fmla="*/ 285750 h 771535"/>
              <a:gd name="connsiteX7" fmla="*/ 3038475 w 3248025"/>
              <a:gd name="connsiteY7" fmla="*/ 304800 h 771535"/>
              <a:gd name="connsiteX8" fmla="*/ 3009900 w 3248025"/>
              <a:gd name="connsiteY8" fmla="*/ 314325 h 771535"/>
              <a:gd name="connsiteX9" fmla="*/ 2981325 w 3248025"/>
              <a:gd name="connsiteY9" fmla="*/ 333375 h 771535"/>
              <a:gd name="connsiteX10" fmla="*/ 2952750 w 3248025"/>
              <a:gd name="connsiteY10" fmla="*/ 342900 h 771535"/>
              <a:gd name="connsiteX11" fmla="*/ 2867025 w 3248025"/>
              <a:gd name="connsiteY11" fmla="*/ 381000 h 771535"/>
              <a:gd name="connsiteX12" fmla="*/ 2819400 w 3248025"/>
              <a:gd name="connsiteY12" fmla="*/ 390525 h 771535"/>
              <a:gd name="connsiteX13" fmla="*/ 2762250 w 3248025"/>
              <a:gd name="connsiteY13" fmla="*/ 409575 h 771535"/>
              <a:gd name="connsiteX14" fmla="*/ 2733675 w 3248025"/>
              <a:gd name="connsiteY14" fmla="*/ 438150 h 771535"/>
              <a:gd name="connsiteX15" fmla="*/ 2676525 w 3248025"/>
              <a:gd name="connsiteY15" fmla="*/ 476250 h 771535"/>
              <a:gd name="connsiteX16" fmla="*/ 2657475 w 3248025"/>
              <a:gd name="connsiteY16" fmla="*/ 504825 h 771535"/>
              <a:gd name="connsiteX17" fmla="*/ 2628900 w 3248025"/>
              <a:gd name="connsiteY17" fmla="*/ 514350 h 771535"/>
              <a:gd name="connsiteX18" fmla="*/ 2600325 w 3248025"/>
              <a:gd name="connsiteY18" fmla="*/ 533400 h 771535"/>
              <a:gd name="connsiteX19" fmla="*/ 2571750 w 3248025"/>
              <a:gd name="connsiteY19" fmla="*/ 542925 h 771535"/>
              <a:gd name="connsiteX20" fmla="*/ 2514600 w 3248025"/>
              <a:gd name="connsiteY20" fmla="*/ 581025 h 771535"/>
              <a:gd name="connsiteX21" fmla="*/ 2486025 w 3248025"/>
              <a:gd name="connsiteY21" fmla="*/ 600075 h 771535"/>
              <a:gd name="connsiteX22" fmla="*/ 2457450 w 3248025"/>
              <a:gd name="connsiteY22" fmla="*/ 609600 h 771535"/>
              <a:gd name="connsiteX23" fmla="*/ 2400300 w 3248025"/>
              <a:gd name="connsiteY23" fmla="*/ 647700 h 771535"/>
              <a:gd name="connsiteX24" fmla="*/ 2333625 w 3248025"/>
              <a:gd name="connsiteY24" fmla="*/ 666750 h 771535"/>
              <a:gd name="connsiteX25" fmla="*/ 2209800 w 3248025"/>
              <a:gd name="connsiteY25" fmla="*/ 676275 h 771535"/>
              <a:gd name="connsiteX26" fmla="*/ 2085975 w 3248025"/>
              <a:gd name="connsiteY26" fmla="*/ 704850 h 771535"/>
              <a:gd name="connsiteX27" fmla="*/ 1990725 w 3248025"/>
              <a:gd name="connsiteY27" fmla="*/ 723900 h 771535"/>
              <a:gd name="connsiteX28" fmla="*/ 1914525 w 3248025"/>
              <a:gd name="connsiteY28" fmla="*/ 733425 h 771535"/>
              <a:gd name="connsiteX29" fmla="*/ 1876425 w 3248025"/>
              <a:gd name="connsiteY29" fmla="*/ 742950 h 771535"/>
              <a:gd name="connsiteX30" fmla="*/ 1790700 w 3248025"/>
              <a:gd name="connsiteY30" fmla="*/ 752475 h 771535"/>
              <a:gd name="connsiteX31" fmla="*/ 1590675 w 3248025"/>
              <a:gd name="connsiteY31" fmla="*/ 771525 h 771535"/>
              <a:gd name="connsiteX32" fmla="*/ 1123950 w 3248025"/>
              <a:gd name="connsiteY32" fmla="*/ 762000 h 771535"/>
              <a:gd name="connsiteX33" fmla="*/ 1085850 w 3248025"/>
              <a:gd name="connsiteY33" fmla="*/ 752475 h 771535"/>
              <a:gd name="connsiteX34" fmla="*/ 923925 w 3248025"/>
              <a:gd name="connsiteY34" fmla="*/ 733425 h 771535"/>
              <a:gd name="connsiteX35" fmla="*/ 828675 w 3248025"/>
              <a:gd name="connsiteY35" fmla="*/ 704850 h 771535"/>
              <a:gd name="connsiteX36" fmla="*/ 762000 w 3248025"/>
              <a:gd name="connsiteY36" fmla="*/ 685800 h 771535"/>
              <a:gd name="connsiteX37" fmla="*/ 723900 w 3248025"/>
              <a:gd name="connsiteY37" fmla="*/ 676275 h 771535"/>
              <a:gd name="connsiteX38" fmla="*/ 666750 w 3248025"/>
              <a:gd name="connsiteY38" fmla="*/ 657225 h 771535"/>
              <a:gd name="connsiteX39" fmla="*/ 609600 w 3248025"/>
              <a:gd name="connsiteY39" fmla="*/ 638175 h 771535"/>
              <a:gd name="connsiteX40" fmla="*/ 581025 w 3248025"/>
              <a:gd name="connsiteY40" fmla="*/ 628650 h 771535"/>
              <a:gd name="connsiteX41" fmla="*/ 552450 w 3248025"/>
              <a:gd name="connsiteY41" fmla="*/ 619125 h 771535"/>
              <a:gd name="connsiteX42" fmla="*/ 457200 w 3248025"/>
              <a:gd name="connsiteY42" fmla="*/ 561975 h 771535"/>
              <a:gd name="connsiteX43" fmla="*/ 428625 w 3248025"/>
              <a:gd name="connsiteY43" fmla="*/ 542925 h 771535"/>
              <a:gd name="connsiteX44" fmla="*/ 371475 w 3248025"/>
              <a:gd name="connsiteY44" fmla="*/ 495300 h 771535"/>
              <a:gd name="connsiteX45" fmla="*/ 323850 w 3248025"/>
              <a:gd name="connsiteY45" fmla="*/ 447675 h 771535"/>
              <a:gd name="connsiteX46" fmla="*/ 304800 w 3248025"/>
              <a:gd name="connsiteY46" fmla="*/ 419100 h 771535"/>
              <a:gd name="connsiteX47" fmla="*/ 247650 w 3248025"/>
              <a:gd name="connsiteY47" fmla="*/ 400050 h 771535"/>
              <a:gd name="connsiteX48" fmla="*/ 228600 w 3248025"/>
              <a:gd name="connsiteY48" fmla="*/ 371475 h 771535"/>
              <a:gd name="connsiteX49" fmla="*/ 190500 w 3248025"/>
              <a:gd name="connsiteY49" fmla="*/ 361950 h 771535"/>
              <a:gd name="connsiteX50" fmla="*/ 161925 w 3248025"/>
              <a:gd name="connsiteY50" fmla="*/ 342900 h 771535"/>
              <a:gd name="connsiteX51" fmla="*/ 133350 w 3248025"/>
              <a:gd name="connsiteY51" fmla="*/ 333375 h 771535"/>
              <a:gd name="connsiteX52" fmla="*/ 76200 w 3248025"/>
              <a:gd name="connsiteY52" fmla="*/ 295275 h 771535"/>
              <a:gd name="connsiteX53" fmla="*/ 47625 w 3248025"/>
              <a:gd name="connsiteY53" fmla="*/ 276225 h 771535"/>
              <a:gd name="connsiteX54" fmla="*/ 0 w 3248025"/>
              <a:gd name="connsiteY54" fmla="*/ 247650 h 77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248025" h="771535">
                <a:moveTo>
                  <a:pt x="3248025" y="0"/>
                </a:moveTo>
                <a:cubicBezTo>
                  <a:pt x="3244850" y="22225"/>
                  <a:pt x="3246559" y="45721"/>
                  <a:pt x="3238500" y="66675"/>
                </a:cubicBezTo>
                <a:cubicBezTo>
                  <a:pt x="3230281" y="88044"/>
                  <a:pt x="3207640" y="102105"/>
                  <a:pt x="3200400" y="123825"/>
                </a:cubicBezTo>
                <a:cubicBezTo>
                  <a:pt x="3193003" y="146015"/>
                  <a:pt x="3170947" y="228893"/>
                  <a:pt x="3143250" y="238125"/>
                </a:cubicBezTo>
                <a:lnTo>
                  <a:pt x="3114675" y="247650"/>
                </a:lnTo>
                <a:cubicBezTo>
                  <a:pt x="3108325" y="257175"/>
                  <a:pt x="3104564" y="269074"/>
                  <a:pt x="3095625" y="276225"/>
                </a:cubicBezTo>
                <a:cubicBezTo>
                  <a:pt x="3087785" y="282497"/>
                  <a:pt x="3076030" y="281260"/>
                  <a:pt x="3067050" y="285750"/>
                </a:cubicBezTo>
                <a:cubicBezTo>
                  <a:pt x="3056811" y="290870"/>
                  <a:pt x="3048714" y="299680"/>
                  <a:pt x="3038475" y="304800"/>
                </a:cubicBezTo>
                <a:cubicBezTo>
                  <a:pt x="3029495" y="309290"/>
                  <a:pt x="3018880" y="309835"/>
                  <a:pt x="3009900" y="314325"/>
                </a:cubicBezTo>
                <a:cubicBezTo>
                  <a:pt x="2999661" y="319445"/>
                  <a:pt x="2991564" y="328255"/>
                  <a:pt x="2981325" y="333375"/>
                </a:cubicBezTo>
                <a:cubicBezTo>
                  <a:pt x="2972345" y="337865"/>
                  <a:pt x="2961730" y="338410"/>
                  <a:pt x="2952750" y="342900"/>
                </a:cubicBezTo>
                <a:cubicBezTo>
                  <a:pt x="2899542" y="369504"/>
                  <a:pt x="2948937" y="364618"/>
                  <a:pt x="2867025" y="381000"/>
                </a:cubicBezTo>
                <a:cubicBezTo>
                  <a:pt x="2851150" y="384175"/>
                  <a:pt x="2835019" y="386265"/>
                  <a:pt x="2819400" y="390525"/>
                </a:cubicBezTo>
                <a:cubicBezTo>
                  <a:pt x="2800027" y="395809"/>
                  <a:pt x="2762250" y="409575"/>
                  <a:pt x="2762250" y="409575"/>
                </a:cubicBezTo>
                <a:cubicBezTo>
                  <a:pt x="2752725" y="419100"/>
                  <a:pt x="2744308" y="429880"/>
                  <a:pt x="2733675" y="438150"/>
                </a:cubicBezTo>
                <a:cubicBezTo>
                  <a:pt x="2715603" y="452206"/>
                  <a:pt x="2676525" y="476250"/>
                  <a:pt x="2676525" y="476250"/>
                </a:cubicBezTo>
                <a:cubicBezTo>
                  <a:pt x="2670175" y="485775"/>
                  <a:pt x="2666414" y="497674"/>
                  <a:pt x="2657475" y="504825"/>
                </a:cubicBezTo>
                <a:cubicBezTo>
                  <a:pt x="2649635" y="511097"/>
                  <a:pt x="2637880" y="509860"/>
                  <a:pt x="2628900" y="514350"/>
                </a:cubicBezTo>
                <a:cubicBezTo>
                  <a:pt x="2618661" y="519470"/>
                  <a:pt x="2610564" y="528280"/>
                  <a:pt x="2600325" y="533400"/>
                </a:cubicBezTo>
                <a:cubicBezTo>
                  <a:pt x="2591345" y="537890"/>
                  <a:pt x="2580527" y="538049"/>
                  <a:pt x="2571750" y="542925"/>
                </a:cubicBezTo>
                <a:cubicBezTo>
                  <a:pt x="2551736" y="554044"/>
                  <a:pt x="2533650" y="568325"/>
                  <a:pt x="2514600" y="581025"/>
                </a:cubicBezTo>
                <a:cubicBezTo>
                  <a:pt x="2505075" y="587375"/>
                  <a:pt x="2496885" y="596455"/>
                  <a:pt x="2486025" y="600075"/>
                </a:cubicBezTo>
                <a:cubicBezTo>
                  <a:pt x="2476500" y="603250"/>
                  <a:pt x="2466227" y="604724"/>
                  <a:pt x="2457450" y="609600"/>
                </a:cubicBezTo>
                <a:cubicBezTo>
                  <a:pt x="2437436" y="620719"/>
                  <a:pt x="2422020" y="640460"/>
                  <a:pt x="2400300" y="647700"/>
                </a:cubicBezTo>
                <a:cubicBezTo>
                  <a:pt x="2381821" y="653860"/>
                  <a:pt x="2352109" y="664575"/>
                  <a:pt x="2333625" y="666750"/>
                </a:cubicBezTo>
                <a:cubicBezTo>
                  <a:pt x="2292512" y="671587"/>
                  <a:pt x="2251075" y="673100"/>
                  <a:pt x="2209800" y="676275"/>
                </a:cubicBezTo>
                <a:cubicBezTo>
                  <a:pt x="2114762" y="707954"/>
                  <a:pt x="2191076" y="686303"/>
                  <a:pt x="2085975" y="704850"/>
                </a:cubicBezTo>
                <a:cubicBezTo>
                  <a:pt x="2054089" y="710477"/>
                  <a:pt x="2022854" y="719884"/>
                  <a:pt x="1990725" y="723900"/>
                </a:cubicBezTo>
                <a:cubicBezTo>
                  <a:pt x="1965325" y="727075"/>
                  <a:pt x="1939774" y="729217"/>
                  <a:pt x="1914525" y="733425"/>
                </a:cubicBezTo>
                <a:cubicBezTo>
                  <a:pt x="1901612" y="735577"/>
                  <a:pt x="1889364" y="740959"/>
                  <a:pt x="1876425" y="742950"/>
                </a:cubicBezTo>
                <a:cubicBezTo>
                  <a:pt x="1848008" y="747322"/>
                  <a:pt x="1819275" y="749300"/>
                  <a:pt x="1790700" y="752475"/>
                </a:cubicBezTo>
                <a:cubicBezTo>
                  <a:pt x="1710115" y="772621"/>
                  <a:pt x="1724493" y="771525"/>
                  <a:pt x="1590675" y="771525"/>
                </a:cubicBezTo>
                <a:cubicBezTo>
                  <a:pt x="1435068" y="771525"/>
                  <a:pt x="1279525" y="765175"/>
                  <a:pt x="1123950" y="762000"/>
                </a:cubicBezTo>
                <a:cubicBezTo>
                  <a:pt x="1111250" y="758825"/>
                  <a:pt x="1098826" y="754205"/>
                  <a:pt x="1085850" y="752475"/>
                </a:cubicBezTo>
                <a:cubicBezTo>
                  <a:pt x="966222" y="736525"/>
                  <a:pt x="1013255" y="751291"/>
                  <a:pt x="923925" y="733425"/>
                </a:cubicBezTo>
                <a:cubicBezTo>
                  <a:pt x="848336" y="718307"/>
                  <a:pt x="925867" y="729148"/>
                  <a:pt x="828675" y="704850"/>
                </a:cubicBezTo>
                <a:cubicBezTo>
                  <a:pt x="709568" y="675073"/>
                  <a:pt x="857653" y="713129"/>
                  <a:pt x="762000" y="685800"/>
                </a:cubicBezTo>
                <a:cubicBezTo>
                  <a:pt x="749413" y="682204"/>
                  <a:pt x="736439" y="680037"/>
                  <a:pt x="723900" y="676275"/>
                </a:cubicBezTo>
                <a:cubicBezTo>
                  <a:pt x="704666" y="670505"/>
                  <a:pt x="685800" y="663575"/>
                  <a:pt x="666750" y="657225"/>
                </a:cubicBezTo>
                <a:lnTo>
                  <a:pt x="609600" y="638175"/>
                </a:lnTo>
                <a:lnTo>
                  <a:pt x="581025" y="628650"/>
                </a:lnTo>
                <a:cubicBezTo>
                  <a:pt x="571500" y="625475"/>
                  <a:pt x="561430" y="623615"/>
                  <a:pt x="552450" y="619125"/>
                </a:cubicBezTo>
                <a:cubicBezTo>
                  <a:pt x="493872" y="589836"/>
                  <a:pt x="526164" y="607951"/>
                  <a:pt x="457200" y="561975"/>
                </a:cubicBezTo>
                <a:cubicBezTo>
                  <a:pt x="447675" y="555625"/>
                  <a:pt x="436720" y="551020"/>
                  <a:pt x="428625" y="542925"/>
                </a:cubicBezTo>
                <a:cubicBezTo>
                  <a:pt x="391955" y="506255"/>
                  <a:pt x="411258" y="521822"/>
                  <a:pt x="371475" y="495300"/>
                </a:cubicBezTo>
                <a:cubicBezTo>
                  <a:pt x="320675" y="419100"/>
                  <a:pt x="387350" y="511175"/>
                  <a:pt x="323850" y="447675"/>
                </a:cubicBezTo>
                <a:cubicBezTo>
                  <a:pt x="315755" y="439580"/>
                  <a:pt x="314508" y="425167"/>
                  <a:pt x="304800" y="419100"/>
                </a:cubicBezTo>
                <a:cubicBezTo>
                  <a:pt x="287772" y="408457"/>
                  <a:pt x="247650" y="400050"/>
                  <a:pt x="247650" y="400050"/>
                </a:cubicBezTo>
                <a:cubicBezTo>
                  <a:pt x="241300" y="390525"/>
                  <a:pt x="238125" y="377825"/>
                  <a:pt x="228600" y="371475"/>
                </a:cubicBezTo>
                <a:cubicBezTo>
                  <a:pt x="217708" y="364213"/>
                  <a:pt x="202532" y="367107"/>
                  <a:pt x="190500" y="361950"/>
                </a:cubicBezTo>
                <a:cubicBezTo>
                  <a:pt x="179978" y="357441"/>
                  <a:pt x="172164" y="348020"/>
                  <a:pt x="161925" y="342900"/>
                </a:cubicBezTo>
                <a:cubicBezTo>
                  <a:pt x="152945" y="338410"/>
                  <a:pt x="142127" y="338251"/>
                  <a:pt x="133350" y="333375"/>
                </a:cubicBezTo>
                <a:cubicBezTo>
                  <a:pt x="113336" y="322256"/>
                  <a:pt x="95250" y="307975"/>
                  <a:pt x="76200" y="295275"/>
                </a:cubicBezTo>
                <a:cubicBezTo>
                  <a:pt x="66675" y="288925"/>
                  <a:pt x="58485" y="279845"/>
                  <a:pt x="47625" y="276225"/>
                </a:cubicBezTo>
                <a:cubicBezTo>
                  <a:pt x="10531" y="263860"/>
                  <a:pt x="26150" y="273800"/>
                  <a:pt x="0" y="247650"/>
                </a:cubicBezTo>
              </a:path>
            </a:pathLst>
          </a:custGeom>
          <a:noFill/>
          <a:ln w="571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41910001" y="25703212"/>
            <a:ext cx="200111" cy="1458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Oval 93"/>
          <p:cNvSpPr/>
          <p:nvPr/>
        </p:nvSpPr>
        <p:spPr>
          <a:xfrm>
            <a:off x="41605200" y="22847459"/>
            <a:ext cx="304800" cy="1924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Freeform 65"/>
          <p:cNvSpPr/>
          <p:nvPr/>
        </p:nvSpPr>
        <p:spPr>
          <a:xfrm>
            <a:off x="42741669" y="22585681"/>
            <a:ext cx="1711234" cy="182879"/>
          </a:xfrm>
          <a:custGeom>
            <a:avLst/>
            <a:gdLst>
              <a:gd name="connsiteX0" fmla="*/ 1711234 w 1711234"/>
              <a:gd name="connsiteY0" fmla="*/ 169817 h 209005"/>
              <a:gd name="connsiteX1" fmla="*/ 1645920 w 1711234"/>
              <a:gd name="connsiteY1" fmla="*/ 143691 h 209005"/>
              <a:gd name="connsiteX2" fmla="*/ 1606731 w 1711234"/>
              <a:gd name="connsiteY2" fmla="*/ 130628 h 209005"/>
              <a:gd name="connsiteX3" fmla="*/ 1567542 w 1711234"/>
              <a:gd name="connsiteY3" fmla="*/ 104503 h 209005"/>
              <a:gd name="connsiteX4" fmla="*/ 1489165 w 1711234"/>
              <a:gd name="connsiteY4" fmla="*/ 91440 h 209005"/>
              <a:gd name="connsiteX5" fmla="*/ 1384662 w 1711234"/>
              <a:gd name="connsiteY5" fmla="*/ 65314 h 209005"/>
              <a:gd name="connsiteX6" fmla="*/ 1345474 w 1711234"/>
              <a:gd name="connsiteY6" fmla="*/ 52251 h 209005"/>
              <a:gd name="connsiteX7" fmla="*/ 927462 w 1711234"/>
              <a:gd name="connsiteY7" fmla="*/ 39188 h 209005"/>
              <a:gd name="connsiteX8" fmla="*/ 836022 w 1711234"/>
              <a:gd name="connsiteY8" fmla="*/ 26125 h 209005"/>
              <a:gd name="connsiteX9" fmla="*/ 796834 w 1711234"/>
              <a:gd name="connsiteY9" fmla="*/ 13063 h 209005"/>
              <a:gd name="connsiteX10" fmla="*/ 744582 w 1711234"/>
              <a:gd name="connsiteY10" fmla="*/ 0 h 209005"/>
              <a:gd name="connsiteX11" fmla="*/ 391885 w 1711234"/>
              <a:gd name="connsiteY11" fmla="*/ 13063 h 209005"/>
              <a:gd name="connsiteX12" fmla="*/ 195942 w 1711234"/>
              <a:gd name="connsiteY12" fmla="*/ 52251 h 209005"/>
              <a:gd name="connsiteX13" fmla="*/ 156754 w 1711234"/>
              <a:gd name="connsiteY13" fmla="*/ 65314 h 209005"/>
              <a:gd name="connsiteX14" fmla="*/ 117565 w 1711234"/>
              <a:gd name="connsiteY14" fmla="*/ 91440 h 209005"/>
              <a:gd name="connsiteX15" fmla="*/ 26125 w 1711234"/>
              <a:gd name="connsiteY15" fmla="*/ 195943 h 209005"/>
              <a:gd name="connsiteX16" fmla="*/ 0 w 1711234"/>
              <a:gd name="connsiteY16" fmla="*/ 209005 h 209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1234" h="209005">
                <a:moveTo>
                  <a:pt x="1711234" y="169817"/>
                </a:moveTo>
                <a:cubicBezTo>
                  <a:pt x="1689463" y="161108"/>
                  <a:pt x="1667875" y="151924"/>
                  <a:pt x="1645920" y="143691"/>
                </a:cubicBezTo>
                <a:cubicBezTo>
                  <a:pt x="1633027" y="138856"/>
                  <a:pt x="1619047" y="136786"/>
                  <a:pt x="1606731" y="130628"/>
                </a:cubicBezTo>
                <a:cubicBezTo>
                  <a:pt x="1592689" y="123607"/>
                  <a:pt x="1582436" y="109468"/>
                  <a:pt x="1567542" y="104503"/>
                </a:cubicBezTo>
                <a:cubicBezTo>
                  <a:pt x="1542415" y="96128"/>
                  <a:pt x="1515063" y="96990"/>
                  <a:pt x="1489165" y="91440"/>
                </a:cubicBezTo>
                <a:cubicBezTo>
                  <a:pt x="1454056" y="83916"/>
                  <a:pt x="1418726" y="76669"/>
                  <a:pt x="1384662" y="65314"/>
                </a:cubicBezTo>
                <a:cubicBezTo>
                  <a:pt x="1371599" y="60960"/>
                  <a:pt x="1359221" y="53037"/>
                  <a:pt x="1345474" y="52251"/>
                </a:cubicBezTo>
                <a:cubicBezTo>
                  <a:pt x="1206296" y="44298"/>
                  <a:pt x="1066799" y="43542"/>
                  <a:pt x="927462" y="39188"/>
                </a:cubicBezTo>
                <a:cubicBezTo>
                  <a:pt x="896982" y="34834"/>
                  <a:pt x="866214" y="32163"/>
                  <a:pt x="836022" y="26125"/>
                </a:cubicBezTo>
                <a:cubicBezTo>
                  <a:pt x="822520" y="23425"/>
                  <a:pt x="810073" y="16846"/>
                  <a:pt x="796834" y="13063"/>
                </a:cubicBezTo>
                <a:cubicBezTo>
                  <a:pt x="779571" y="8131"/>
                  <a:pt x="761999" y="4354"/>
                  <a:pt x="744582" y="0"/>
                </a:cubicBezTo>
                <a:lnTo>
                  <a:pt x="391885" y="13063"/>
                </a:lnTo>
                <a:cubicBezTo>
                  <a:pt x="275935" y="19505"/>
                  <a:pt x="291481" y="20404"/>
                  <a:pt x="195942" y="52251"/>
                </a:cubicBezTo>
                <a:cubicBezTo>
                  <a:pt x="182879" y="56605"/>
                  <a:pt x="168211" y="57676"/>
                  <a:pt x="156754" y="65314"/>
                </a:cubicBezTo>
                <a:lnTo>
                  <a:pt x="117565" y="91440"/>
                </a:lnTo>
                <a:cubicBezTo>
                  <a:pt x="66282" y="168365"/>
                  <a:pt x="86601" y="159658"/>
                  <a:pt x="26125" y="195943"/>
                </a:cubicBezTo>
                <a:cubicBezTo>
                  <a:pt x="17776" y="200952"/>
                  <a:pt x="8708" y="204651"/>
                  <a:pt x="0" y="209005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Freeform 67"/>
          <p:cNvSpPr/>
          <p:nvPr/>
        </p:nvSpPr>
        <p:spPr>
          <a:xfrm>
            <a:off x="42741670" y="22791012"/>
            <a:ext cx="1672045" cy="263298"/>
          </a:xfrm>
          <a:custGeom>
            <a:avLst/>
            <a:gdLst>
              <a:gd name="connsiteX0" fmla="*/ 1672045 w 1672045"/>
              <a:gd name="connsiteY0" fmla="*/ 13529 h 300912"/>
              <a:gd name="connsiteX1" fmla="*/ 1606731 w 1672045"/>
              <a:gd name="connsiteY1" fmla="*/ 26592 h 300912"/>
              <a:gd name="connsiteX2" fmla="*/ 1436914 w 1672045"/>
              <a:gd name="connsiteY2" fmla="*/ 466 h 300912"/>
              <a:gd name="connsiteX3" fmla="*/ 1175657 w 1672045"/>
              <a:gd name="connsiteY3" fmla="*/ 26592 h 300912"/>
              <a:gd name="connsiteX4" fmla="*/ 1136468 w 1672045"/>
              <a:gd name="connsiteY4" fmla="*/ 52718 h 300912"/>
              <a:gd name="connsiteX5" fmla="*/ 1110342 w 1672045"/>
              <a:gd name="connsiteY5" fmla="*/ 91906 h 300912"/>
              <a:gd name="connsiteX6" fmla="*/ 1071154 w 1672045"/>
              <a:gd name="connsiteY6" fmla="*/ 104969 h 300912"/>
              <a:gd name="connsiteX7" fmla="*/ 1031965 w 1672045"/>
              <a:gd name="connsiteY7" fmla="*/ 131095 h 300912"/>
              <a:gd name="connsiteX8" fmla="*/ 979714 w 1672045"/>
              <a:gd name="connsiteY8" fmla="*/ 183346 h 300912"/>
              <a:gd name="connsiteX9" fmla="*/ 953588 w 1672045"/>
              <a:gd name="connsiteY9" fmla="*/ 222535 h 300912"/>
              <a:gd name="connsiteX10" fmla="*/ 914400 w 1672045"/>
              <a:gd name="connsiteY10" fmla="*/ 235598 h 300912"/>
              <a:gd name="connsiteX11" fmla="*/ 783771 w 1672045"/>
              <a:gd name="connsiteY11" fmla="*/ 274786 h 300912"/>
              <a:gd name="connsiteX12" fmla="*/ 744582 w 1672045"/>
              <a:gd name="connsiteY12" fmla="*/ 287849 h 300912"/>
              <a:gd name="connsiteX13" fmla="*/ 705394 w 1672045"/>
              <a:gd name="connsiteY13" fmla="*/ 300912 h 300912"/>
              <a:gd name="connsiteX14" fmla="*/ 339634 w 1672045"/>
              <a:gd name="connsiteY14" fmla="*/ 287849 h 300912"/>
              <a:gd name="connsiteX15" fmla="*/ 261257 w 1672045"/>
              <a:gd name="connsiteY15" fmla="*/ 235598 h 300912"/>
              <a:gd name="connsiteX16" fmla="*/ 195942 w 1672045"/>
              <a:gd name="connsiteY16" fmla="*/ 183346 h 300912"/>
              <a:gd name="connsiteX17" fmla="*/ 117565 w 1672045"/>
              <a:gd name="connsiteY17" fmla="*/ 104969 h 300912"/>
              <a:gd name="connsiteX18" fmla="*/ 78377 w 1672045"/>
              <a:gd name="connsiteY18" fmla="*/ 78843 h 300912"/>
              <a:gd name="connsiteX19" fmla="*/ 13062 w 1672045"/>
              <a:gd name="connsiteY19" fmla="*/ 13529 h 300912"/>
              <a:gd name="connsiteX20" fmla="*/ 0 w 1672045"/>
              <a:gd name="connsiteY20" fmla="*/ 13529 h 30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72045" h="300912">
                <a:moveTo>
                  <a:pt x="1672045" y="13529"/>
                </a:moveTo>
                <a:cubicBezTo>
                  <a:pt x="1650274" y="17883"/>
                  <a:pt x="1628934" y="26592"/>
                  <a:pt x="1606731" y="26592"/>
                </a:cubicBezTo>
                <a:cubicBezTo>
                  <a:pt x="1505699" y="26592"/>
                  <a:pt x="1503993" y="22826"/>
                  <a:pt x="1436914" y="466"/>
                </a:cubicBezTo>
                <a:cubicBezTo>
                  <a:pt x="1423931" y="1230"/>
                  <a:pt x="1243812" y="-7486"/>
                  <a:pt x="1175657" y="26592"/>
                </a:cubicBezTo>
                <a:cubicBezTo>
                  <a:pt x="1161615" y="33613"/>
                  <a:pt x="1149531" y="44009"/>
                  <a:pt x="1136468" y="52718"/>
                </a:cubicBezTo>
                <a:cubicBezTo>
                  <a:pt x="1127759" y="65781"/>
                  <a:pt x="1122601" y="82099"/>
                  <a:pt x="1110342" y="91906"/>
                </a:cubicBezTo>
                <a:cubicBezTo>
                  <a:pt x="1099590" y="100508"/>
                  <a:pt x="1083470" y="98811"/>
                  <a:pt x="1071154" y="104969"/>
                </a:cubicBezTo>
                <a:cubicBezTo>
                  <a:pt x="1057112" y="111990"/>
                  <a:pt x="1045028" y="122386"/>
                  <a:pt x="1031965" y="131095"/>
                </a:cubicBezTo>
                <a:cubicBezTo>
                  <a:pt x="1003464" y="216597"/>
                  <a:pt x="1043049" y="132677"/>
                  <a:pt x="979714" y="183346"/>
                </a:cubicBezTo>
                <a:cubicBezTo>
                  <a:pt x="967455" y="193154"/>
                  <a:pt x="965847" y="212727"/>
                  <a:pt x="953588" y="222535"/>
                </a:cubicBezTo>
                <a:cubicBezTo>
                  <a:pt x="942836" y="231137"/>
                  <a:pt x="927640" y="231815"/>
                  <a:pt x="914400" y="235598"/>
                </a:cubicBezTo>
                <a:cubicBezTo>
                  <a:pt x="776197" y="275083"/>
                  <a:pt x="970040" y="212696"/>
                  <a:pt x="783771" y="274786"/>
                </a:cubicBezTo>
                <a:lnTo>
                  <a:pt x="744582" y="287849"/>
                </a:lnTo>
                <a:lnTo>
                  <a:pt x="705394" y="300912"/>
                </a:lnTo>
                <a:cubicBezTo>
                  <a:pt x="583474" y="296558"/>
                  <a:pt x="460334" y="305599"/>
                  <a:pt x="339634" y="287849"/>
                </a:cubicBezTo>
                <a:cubicBezTo>
                  <a:pt x="308569" y="283281"/>
                  <a:pt x="261257" y="235598"/>
                  <a:pt x="261257" y="235598"/>
                </a:cubicBezTo>
                <a:cubicBezTo>
                  <a:pt x="189546" y="128032"/>
                  <a:pt x="283307" y="251296"/>
                  <a:pt x="195942" y="183346"/>
                </a:cubicBezTo>
                <a:cubicBezTo>
                  <a:pt x="166778" y="160663"/>
                  <a:pt x="143691" y="131095"/>
                  <a:pt x="117565" y="104969"/>
                </a:cubicBezTo>
                <a:cubicBezTo>
                  <a:pt x="106464" y="93868"/>
                  <a:pt x="91440" y="87552"/>
                  <a:pt x="78377" y="78843"/>
                </a:cubicBezTo>
                <a:cubicBezTo>
                  <a:pt x="52251" y="39654"/>
                  <a:pt x="56605" y="35301"/>
                  <a:pt x="13062" y="13529"/>
                </a:cubicBezTo>
                <a:cubicBezTo>
                  <a:pt x="9168" y="11582"/>
                  <a:pt x="4354" y="13529"/>
                  <a:pt x="0" y="13529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Freeform 70"/>
          <p:cNvSpPr/>
          <p:nvPr/>
        </p:nvSpPr>
        <p:spPr>
          <a:xfrm>
            <a:off x="42702480" y="22722840"/>
            <a:ext cx="1946366" cy="502920"/>
          </a:xfrm>
          <a:custGeom>
            <a:avLst/>
            <a:gdLst>
              <a:gd name="connsiteX0" fmla="*/ 1946366 w 1946366"/>
              <a:gd name="connsiteY0" fmla="*/ 0 h 574766"/>
              <a:gd name="connsiteX1" fmla="*/ 1894114 w 1946366"/>
              <a:gd name="connsiteY1" fmla="*/ 65314 h 574766"/>
              <a:gd name="connsiteX2" fmla="*/ 1881051 w 1946366"/>
              <a:gd name="connsiteY2" fmla="*/ 117566 h 574766"/>
              <a:gd name="connsiteX3" fmla="*/ 1867989 w 1946366"/>
              <a:gd name="connsiteY3" fmla="*/ 156754 h 574766"/>
              <a:gd name="connsiteX4" fmla="*/ 1776549 w 1946366"/>
              <a:gd name="connsiteY4" fmla="*/ 261257 h 574766"/>
              <a:gd name="connsiteX5" fmla="*/ 1724297 w 1946366"/>
              <a:gd name="connsiteY5" fmla="*/ 326571 h 574766"/>
              <a:gd name="connsiteX6" fmla="*/ 1619794 w 1946366"/>
              <a:gd name="connsiteY6" fmla="*/ 431074 h 574766"/>
              <a:gd name="connsiteX7" fmla="*/ 1554480 w 1946366"/>
              <a:gd name="connsiteY7" fmla="*/ 483326 h 574766"/>
              <a:gd name="connsiteX8" fmla="*/ 1515291 w 1946366"/>
              <a:gd name="connsiteY8" fmla="*/ 509451 h 574766"/>
              <a:gd name="connsiteX9" fmla="*/ 1463040 w 1946366"/>
              <a:gd name="connsiteY9" fmla="*/ 522514 h 574766"/>
              <a:gd name="connsiteX10" fmla="*/ 1371600 w 1946366"/>
              <a:gd name="connsiteY10" fmla="*/ 548640 h 574766"/>
              <a:gd name="connsiteX11" fmla="*/ 1214846 w 1946366"/>
              <a:gd name="connsiteY11" fmla="*/ 561703 h 574766"/>
              <a:gd name="connsiteX12" fmla="*/ 940526 w 1946366"/>
              <a:gd name="connsiteY12" fmla="*/ 574766 h 574766"/>
              <a:gd name="connsiteX13" fmla="*/ 261257 w 1946366"/>
              <a:gd name="connsiteY13" fmla="*/ 561703 h 574766"/>
              <a:gd name="connsiteX14" fmla="*/ 222069 w 1946366"/>
              <a:gd name="connsiteY14" fmla="*/ 548640 h 574766"/>
              <a:gd name="connsiteX15" fmla="*/ 156754 w 1946366"/>
              <a:gd name="connsiteY15" fmla="*/ 496389 h 574766"/>
              <a:gd name="connsiteX16" fmla="*/ 78377 w 1946366"/>
              <a:gd name="connsiteY16" fmla="*/ 378823 h 574766"/>
              <a:gd name="connsiteX17" fmla="*/ 52251 w 1946366"/>
              <a:gd name="connsiteY17" fmla="*/ 339634 h 574766"/>
              <a:gd name="connsiteX18" fmla="*/ 13063 w 1946366"/>
              <a:gd name="connsiteY18" fmla="*/ 222069 h 574766"/>
              <a:gd name="connsiteX19" fmla="*/ 0 w 1946366"/>
              <a:gd name="connsiteY19" fmla="*/ 182880 h 574766"/>
              <a:gd name="connsiteX20" fmla="*/ 13063 w 1946366"/>
              <a:gd name="connsiteY20" fmla="*/ 65314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46366" h="574766">
                <a:moveTo>
                  <a:pt x="1946366" y="0"/>
                </a:moveTo>
                <a:cubicBezTo>
                  <a:pt x="1928949" y="21771"/>
                  <a:pt x="1907654" y="40942"/>
                  <a:pt x="1894114" y="65314"/>
                </a:cubicBezTo>
                <a:cubicBezTo>
                  <a:pt x="1885395" y="81008"/>
                  <a:pt x="1885983" y="100303"/>
                  <a:pt x="1881051" y="117566"/>
                </a:cubicBezTo>
                <a:cubicBezTo>
                  <a:pt x="1877268" y="130805"/>
                  <a:pt x="1874676" y="144718"/>
                  <a:pt x="1867989" y="156754"/>
                </a:cubicBezTo>
                <a:cubicBezTo>
                  <a:pt x="1823166" y="237435"/>
                  <a:pt x="1833794" y="223093"/>
                  <a:pt x="1776549" y="261257"/>
                </a:cubicBezTo>
                <a:cubicBezTo>
                  <a:pt x="1747131" y="349511"/>
                  <a:pt x="1787930" y="253847"/>
                  <a:pt x="1724297" y="326571"/>
                </a:cubicBezTo>
                <a:cubicBezTo>
                  <a:pt x="1626214" y="438666"/>
                  <a:pt x="1721856" y="380045"/>
                  <a:pt x="1619794" y="431074"/>
                </a:cubicBezTo>
                <a:cubicBezTo>
                  <a:pt x="1575755" y="497134"/>
                  <a:pt x="1617575" y="451779"/>
                  <a:pt x="1554480" y="483326"/>
                </a:cubicBezTo>
                <a:cubicBezTo>
                  <a:pt x="1540438" y="490347"/>
                  <a:pt x="1529721" y="503267"/>
                  <a:pt x="1515291" y="509451"/>
                </a:cubicBezTo>
                <a:cubicBezTo>
                  <a:pt x="1498790" y="516523"/>
                  <a:pt x="1480302" y="517582"/>
                  <a:pt x="1463040" y="522514"/>
                </a:cubicBezTo>
                <a:cubicBezTo>
                  <a:pt x="1429302" y="532154"/>
                  <a:pt x="1407896" y="544103"/>
                  <a:pt x="1371600" y="548640"/>
                </a:cubicBezTo>
                <a:cubicBezTo>
                  <a:pt x="1319572" y="555144"/>
                  <a:pt x="1267182" y="558531"/>
                  <a:pt x="1214846" y="561703"/>
                </a:cubicBezTo>
                <a:cubicBezTo>
                  <a:pt x="1123470" y="567241"/>
                  <a:pt x="1031966" y="570412"/>
                  <a:pt x="940526" y="574766"/>
                </a:cubicBezTo>
                <a:lnTo>
                  <a:pt x="261257" y="561703"/>
                </a:lnTo>
                <a:cubicBezTo>
                  <a:pt x="247497" y="561203"/>
                  <a:pt x="232821" y="557242"/>
                  <a:pt x="222069" y="548640"/>
                </a:cubicBezTo>
                <a:cubicBezTo>
                  <a:pt x="137664" y="481115"/>
                  <a:pt x="255252" y="529219"/>
                  <a:pt x="156754" y="496389"/>
                </a:cubicBezTo>
                <a:lnTo>
                  <a:pt x="78377" y="378823"/>
                </a:lnTo>
                <a:lnTo>
                  <a:pt x="52251" y="339634"/>
                </a:lnTo>
                <a:lnTo>
                  <a:pt x="13063" y="222069"/>
                </a:lnTo>
                <a:lnTo>
                  <a:pt x="0" y="182880"/>
                </a:lnTo>
                <a:cubicBezTo>
                  <a:pt x="21325" y="118906"/>
                  <a:pt x="13063" y="157461"/>
                  <a:pt x="13063" y="65314"/>
                </a:cubicBezTo>
              </a:path>
            </a:pathLst>
          </a:custGeom>
          <a:noFill/>
          <a:ln w="38100">
            <a:solidFill>
              <a:srgbClr val="99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45016398" y="11103815"/>
            <a:ext cx="4513602" cy="3708478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46101001" y="10008853"/>
            <a:ext cx="3924383" cy="3326147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rot="18609523">
            <a:off x="37839829" y="10433867"/>
            <a:ext cx="186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eorgia" pitchFamily="18" charset="0"/>
              </a:rPr>
              <a:t>Metallic Interference</a:t>
            </a:r>
            <a:endParaRPr lang="en-US" sz="2400" dirty="0">
              <a:latin typeface="Georgia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 rot="18609523">
            <a:off x="38649204" y="16889344"/>
            <a:ext cx="1619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 pitchFamily="18" charset="0"/>
              </a:rPr>
              <a:t>Metallic Interference</a:t>
            </a:r>
            <a:endParaRPr lang="en-US" sz="2000" dirty="0">
              <a:latin typeface="Georgia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1316934" y="22169797"/>
            <a:ext cx="881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Georgia" pitchFamily="18" charset="0"/>
              </a:rPr>
              <a:t>Pipe</a:t>
            </a:r>
            <a:endParaRPr lang="en-US" sz="2000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1605200" y="24955755"/>
            <a:ext cx="881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Georgia" pitchFamily="18" charset="0"/>
              </a:rPr>
              <a:t>Pipe</a:t>
            </a:r>
            <a:endParaRPr lang="en-US" sz="2000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2742888" y="22169797"/>
            <a:ext cx="2451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Georgia" pitchFamily="18" charset="0"/>
              </a:rPr>
              <a:t>Channel and Fill</a:t>
            </a:r>
            <a:endParaRPr lang="en-US" sz="2000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44393502" y="26374013"/>
            <a:ext cx="2348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Georgia" pitchFamily="18" charset="0"/>
              </a:rPr>
              <a:t>Channel and Fill</a:t>
            </a:r>
            <a:endParaRPr lang="en-US" sz="2000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835132" y="23324671"/>
            <a:ext cx="12879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Georgia" pitchFamily="18" charset="0"/>
              </a:rPr>
              <a:t>2012</a:t>
            </a:r>
            <a:endParaRPr lang="en-US" sz="3000" b="1" dirty="0">
              <a:latin typeface="Georgia" pitchFamily="18" charset="0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8783667" y="31961399"/>
            <a:ext cx="1646865" cy="153745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43830815" y="24841200"/>
            <a:ext cx="0" cy="73088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47320200" y="24841200"/>
            <a:ext cx="0" cy="73088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V="1">
            <a:off x="40772956" y="26203846"/>
            <a:ext cx="4552344" cy="1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flipV="1">
            <a:off x="40772956" y="25320840"/>
            <a:ext cx="3051569" cy="2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47716883" y="27386019"/>
            <a:ext cx="2140420" cy="61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Georgia" pitchFamily="18" charset="0"/>
              </a:rPr>
              <a:t>Channel width: ~10.5m</a:t>
            </a:r>
          </a:p>
          <a:p>
            <a:r>
              <a:rPr lang="en-US" sz="1200" dirty="0" smtClean="0">
                <a:latin typeface="Georgia" pitchFamily="18" charset="0"/>
              </a:rPr>
              <a:t>Channel depth: ~ 1.5m</a:t>
            </a:r>
          </a:p>
          <a:p>
            <a:endParaRPr lang="en-US" sz="1200" dirty="0">
              <a:latin typeface="Georgia" pitchFamily="18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44648846" y="22847459"/>
            <a:ext cx="1604554" cy="698341"/>
          </a:xfrm>
          <a:prstGeom prst="ellipse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Oval 126"/>
          <p:cNvSpPr/>
          <p:nvPr/>
        </p:nvSpPr>
        <p:spPr>
          <a:xfrm>
            <a:off x="47301151" y="25703212"/>
            <a:ext cx="1604554" cy="670801"/>
          </a:xfrm>
          <a:prstGeom prst="ellipse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44858310" y="22086614"/>
            <a:ext cx="188338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5"/>
                </a:solidFill>
                <a:latin typeface="Georgia" pitchFamily="18" charset="0"/>
              </a:rPr>
              <a:t>Separate Anomaly</a:t>
            </a:r>
            <a:endParaRPr lang="en-US" sz="1600" dirty="0">
              <a:solidFill>
                <a:schemeClr val="accent5"/>
              </a:solidFill>
              <a:latin typeface="Georgia" pitchFamily="18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47331302" y="26653078"/>
            <a:ext cx="188338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5"/>
                </a:solidFill>
                <a:latin typeface="Georgia" pitchFamily="18" charset="0"/>
              </a:rPr>
              <a:t>Separate Anomaly</a:t>
            </a:r>
            <a:endParaRPr lang="en-US" sz="1600" dirty="0">
              <a:solidFill>
                <a:schemeClr val="accent5"/>
              </a:solidFill>
              <a:latin typeface="Georgia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0590467" y="21115124"/>
            <a:ext cx="72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Georgia" pitchFamily="18" charset="0"/>
              </a:rPr>
              <a:t>East</a:t>
            </a:r>
            <a:endParaRPr lang="en-US" sz="1800" dirty="0">
              <a:latin typeface="Georgia" pitchFamily="18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23927823" y="20839085"/>
            <a:ext cx="72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Georgia" pitchFamily="18" charset="0"/>
              </a:rPr>
              <a:t>East</a:t>
            </a:r>
            <a:endParaRPr lang="en-US" sz="1800" dirty="0">
              <a:latin typeface="Georgia" pitchFamily="18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31298959" y="20839085"/>
            <a:ext cx="72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Georgia" pitchFamily="18" charset="0"/>
              </a:rPr>
              <a:t>East</a:t>
            </a:r>
            <a:endParaRPr lang="en-US" sz="1800" dirty="0">
              <a:latin typeface="Georgia" pitchFamily="18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9353707" y="20913080"/>
            <a:ext cx="72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Georgia" pitchFamily="18" charset="0"/>
              </a:rPr>
              <a:t>West</a:t>
            </a:r>
            <a:endParaRPr lang="en-US" sz="1800" dirty="0">
              <a:latin typeface="Georgia" pitchFamily="18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49714442" y="21079411"/>
            <a:ext cx="72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Georgia" pitchFamily="18" charset="0"/>
              </a:rPr>
              <a:t>West</a:t>
            </a:r>
            <a:endParaRPr lang="en-US" sz="1800" dirty="0">
              <a:latin typeface="Georgia" pitchFamily="18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30450352" y="20880226"/>
            <a:ext cx="72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Georgia" pitchFamily="18" charset="0"/>
              </a:rPr>
              <a:t>West</a:t>
            </a:r>
            <a:endParaRPr lang="en-US" sz="1800" dirty="0">
              <a:latin typeface="Georgia" pitchFamily="18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49662150" y="28484447"/>
            <a:ext cx="72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Georgia" pitchFamily="18" charset="0"/>
              </a:rPr>
              <a:t>West</a:t>
            </a:r>
            <a:endParaRPr lang="en-US" sz="1800" dirty="0">
              <a:latin typeface="Georgia" pitchFamily="18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34810000" y="28445404"/>
            <a:ext cx="72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Georgia" pitchFamily="18" charset="0"/>
              </a:rPr>
              <a:t>West</a:t>
            </a:r>
            <a:endParaRPr lang="en-US" sz="1800" dirty="0">
              <a:latin typeface="Georgia" pitchFamily="18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21461458" y="28492248"/>
            <a:ext cx="72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Georgia" pitchFamily="18" charset="0"/>
              </a:rPr>
              <a:t>East</a:t>
            </a:r>
            <a:endParaRPr lang="en-US" sz="1800" dirty="0">
              <a:latin typeface="Georgia" pitchFamily="18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36186417" y="28417894"/>
            <a:ext cx="72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Georgia" pitchFamily="18" charset="0"/>
              </a:rPr>
              <a:t>East</a:t>
            </a:r>
            <a:endParaRPr lang="en-US" sz="1800" dirty="0">
              <a:latin typeface="Georgia" pitchFamily="18" charset="0"/>
            </a:endParaRPr>
          </a:p>
        </p:txBody>
      </p:sp>
      <p:pic>
        <p:nvPicPr>
          <p:cNvPr id="140" name="Picture 139"/>
          <p:cNvPicPr/>
          <p:nvPr/>
        </p:nvPicPr>
        <p:blipFill rotWithShape="1">
          <a:blip r:embed="rId23"/>
          <a:srcRect t="3803" r="5069" b="5348"/>
          <a:stretch/>
        </p:blipFill>
        <p:spPr>
          <a:xfrm>
            <a:off x="21041715" y="28903332"/>
            <a:ext cx="14607927" cy="4514671"/>
          </a:xfrm>
          <a:prstGeom prst="rect">
            <a:avLst/>
          </a:prstGeom>
        </p:spPr>
      </p:pic>
      <p:pic>
        <p:nvPicPr>
          <p:cNvPr id="141" name="Picture 140"/>
          <p:cNvPicPr/>
          <p:nvPr/>
        </p:nvPicPr>
        <p:blipFill rotWithShape="1">
          <a:blip r:embed="rId23"/>
          <a:srcRect t="3803" r="5069" b="5348"/>
          <a:stretch/>
        </p:blipFill>
        <p:spPr>
          <a:xfrm>
            <a:off x="35875143" y="28903332"/>
            <a:ext cx="14607927" cy="4514671"/>
          </a:xfrm>
          <a:prstGeom prst="rect">
            <a:avLst/>
          </a:prstGeom>
        </p:spPr>
      </p:pic>
      <p:cxnSp>
        <p:nvCxnSpPr>
          <p:cNvPr id="142" name="Straight Connector 141"/>
          <p:cNvCxnSpPr/>
          <p:nvPr/>
        </p:nvCxnSpPr>
        <p:spPr>
          <a:xfrm>
            <a:off x="36247301" y="32230691"/>
            <a:ext cx="13603653" cy="0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flipV="1">
            <a:off x="36337445" y="32470015"/>
            <a:ext cx="8987855" cy="1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/>
          <p:nvPr/>
        </p:nvSpPr>
        <p:spPr>
          <a:xfrm>
            <a:off x="45269941" y="31922904"/>
            <a:ext cx="1352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itchFamily="18" charset="0"/>
              </a:rPr>
              <a:t>Channel</a:t>
            </a:r>
            <a:endParaRPr lang="en-US" sz="1600" dirty="0">
              <a:latin typeface="Georgia" pitchFamily="18" charset="0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47607077" y="32801244"/>
            <a:ext cx="2597255" cy="629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TextBox 147"/>
          <p:cNvSpPr txBox="1"/>
          <p:nvPr/>
        </p:nvSpPr>
        <p:spPr>
          <a:xfrm>
            <a:off x="47572516" y="32761871"/>
            <a:ext cx="2627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Georgia" pitchFamily="18" charset="0"/>
              </a:rPr>
              <a:t>Interpolation above gray  dotted line.</a:t>
            </a:r>
          </a:p>
          <a:p>
            <a:r>
              <a:rPr lang="en-US" sz="1000" dirty="0" smtClean="0">
                <a:latin typeface="Georgia" pitchFamily="18" charset="0"/>
              </a:rPr>
              <a:t>Not adjusted for topographical variation</a:t>
            </a:r>
          </a:p>
          <a:p>
            <a:r>
              <a:rPr lang="en-US" sz="1000" dirty="0" smtClean="0">
                <a:latin typeface="Georgia" pitchFamily="18" charset="0"/>
              </a:rPr>
              <a:t>Dipole length : 2.5m</a:t>
            </a:r>
          </a:p>
          <a:p>
            <a:r>
              <a:rPr lang="en-US" sz="1000" dirty="0" smtClean="0">
                <a:latin typeface="Georgia" pitchFamily="18" charset="0"/>
              </a:rPr>
              <a:t>Rope length: 1m</a:t>
            </a:r>
            <a:endParaRPr lang="en-US" sz="1000" dirty="0">
              <a:latin typeface="Georgia" pitchFamily="18" charset="0"/>
            </a:endParaRPr>
          </a:p>
        </p:txBody>
      </p:sp>
      <p:sp>
        <p:nvSpPr>
          <p:cNvPr id="87" name="Freeform 86"/>
          <p:cNvSpPr/>
          <p:nvPr/>
        </p:nvSpPr>
        <p:spPr>
          <a:xfrm>
            <a:off x="44911583" y="31993367"/>
            <a:ext cx="1564624" cy="462522"/>
          </a:xfrm>
          <a:custGeom>
            <a:avLst/>
            <a:gdLst>
              <a:gd name="connsiteX0" fmla="*/ 10975 w 1564624"/>
              <a:gd name="connsiteY0" fmla="*/ 0 h 462522"/>
              <a:gd name="connsiteX1" fmla="*/ 343 w 1564624"/>
              <a:gd name="connsiteY1" fmla="*/ 53163 h 462522"/>
              <a:gd name="connsiteX2" fmla="*/ 21608 w 1564624"/>
              <a:gd name="connsiteY2" fmla="*/ 85061 h 462522"/>
              <a:gd name="connsiteX3" fmla="*/ 32240 w 1564624"/>
              <a:gd name="connsiteY3" fmla="*/ 116959 h 462522"/>
              <a:gd name="connsiteX4" fmla="*/ 42873 w 1564624"/>
              <a:gd name="connsiteY4" fmla="*/ 223284 h 462522"/>
              <a:gd name="connsiteX5" fmla="*/ 74770 w 1564624"/>
              <a:gd name="connsiteY5" fmla="*/ 244549 h 462522"/>
              <a:gd name="connsiteX6" fmla="*/ 127933 w 1564624"/>
              <a:gd name="connsiteY6" fmla="*/ 276447 h 462522"/>
              <a:gd name="connsiteX7" fmla="*/ 159831 w 1564624"/>
              <a:gd name="connsiteY7" fmla="*/ 297712 h 462522"/>
              <a:gd name="connsiteX8" fmla="*/ 244891 w 1564624"/>
              <a:gd name="connsiteY8" fmla="*/ 308345 h 462522"/>
              <a:gd name="connsiteX9" fmla="*/ 276789 w 1564624"/>
              <a:gd name="connsiteY9" fmla="*/ 318977 h 462522"/>
              <a:gd name="connsiteX10" fmla="*/ 308687 w 1564624"/>
              <a:gd name="connsiteY10" fmla="*/ 340242 h 462522"/>
              <a:gd name="connsiteX11" fmla="*/ 393747 w 1564624"/>
              <a:gd name="connsiteY11" fmla="*/ 361507 h 462522"/>
              <a:gd name="connsiteX12" fmla="*/ 457543 w 1564624"/>
              <a:gd name="connsiteY12" fmla="*/ 382773 h 462522"/>
              <a:gd name="connsiteX13" fmla="*/ 489440 w 1564624"/>
              <a:gd name="connsiteY13" fmla="*/ 393405 h 462522"/>
              <a:gd name="connsiteX14" fmla="*/ 627664 w 1564624"/>
              <a:gd name="connsiteY14" fmla="*/ 404038 h 462522"/>
              <a:gd name="connsiteX15" fmla="*/ 776519 w 1564624"/>
              <a:gd name="connsiteY15" fmla="*/ 435935 h 462522"/>
              <a:gd name="connsiteX16" fmla="*/ 1254984 w 1564624"/>
              <a:gd name="connsiteY16" fmla="*/ 435935 h 462522"/>
              <a:gd name="connsiteX17" fmla="*/ 1318780 w 1564624"/>
              <a:gd name="connsiteY17" fmla="*/ 414670 h 462522"/>
              <a:gd name="connsiteX18" fmla="*/ 1350677 w 1564624"/>
              <a:gd name="connsiteY18" fmla="*/ 404038 h 462522"/>
              <a:gd name="connsiteX19" fmla="*/ 1371943 w 1564624"/>
              <a:gd name="connsiteY19" fmla="*/ 382773 h 462522"/>
              <a:gd name="connsiteX20" fmla="*/ 1435738 w 1564624"/>
              <a:gd name="connsiteY20" fmla="*/ 361507 h 462522"/>
              <a:gd name="connsiteX21" fmla="*/ 1499533 w 1564624"/>
              <a:gd name="connsiteY21" fmla="*/ 318977 h 462522"/>
              <a:gd name="connsiteX22" fmla="*/ 1520798 w 1564624"/>
              <a:gd name="connsiteY22" fmla="*/ 287080 h 462522"/>
              <a:gd name="connsiteX23" fmla="*/ 1542064 w 1564624"/>
              <a:gd name="connsiteY23" fmla="*/ 244549 h 462522"/>
              <a:gd name="connsiteX24" fmla="*/ 1552696 w 1564624"/>
              <a:gd name="connsiteY24" fmla="*/ 202019 h 462522"/>
              <a:gd name="connsiteX25" fmla="*/ 1563329 w 1564624"/>
              <a:gd name="connsiteY25" fmla="*/ 170121 h 462522"/>
              <a:gd name="connsiteX26" fmla="*/ 1563329 w 1564624"/>
              <a:gd name="connsiteY26" fmla="*/ 21266 h 46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564624" h="462522">
                <a:moveTo>
                  <a:pt x="10975" y="0"/>
                </a:moveTo>
                <a:cubicBezTo>
                  <a:pt x="7431" y="17721"/>
                  <a:pt x="-1899" y="35231"/>
                  <a:pt x="343" y="53163"/>
                </a:cubicBezTo>
                <a:cubicBezTo>
                  <a:pt x="1928" y="65843"/>
                  <a:pt x="15893" y="73631"/>
                  <a:pt x="21608" y="85061"/>
                </a:cubicBezTo>
                <a:cubicBezTo>
                  <a:pt x="26620" y="95086"/>
                  <a:pt x="28696" y="106326"/>
                  <a:pt x="32240" y="116959"/>
                </a:cubicBezTo>
                <a:cubicBezTo>
                  <a:pt x="35784" y="152401"/>
                  <a:pt x="31609" y="189493"/>
                  <a:pt x="42873" y="223284"/>
                </a:cubicBezTo>
                <a:cubicBezTo>
                  <a:pt x="46914" y="235407"/>
                  <a:pt x="64792" y="236566"/>
                  <a:pt x="74770" y="244549"/>
                </a:cubicBezTo>
                <a:cubicBezTo>
                  <a:pt x="143995" y="299928"/>
                  <a:pt x="41769" y="233364"/>
                  <a:pt x="127933" y="276447"/>
                </a:cubicBezTo>
                <a:cubicBezTo>
                  <a:pt x="139363" y="282162"/>
                  <a:pt x="147502" y="294350"/>
                  <a:pt x="159831" y="297712"/>
                </a:cubicBezTo>
                <a:cubicBezTo>
                  <a:pt x="187398" y="305230"/>
                  <a:pt x="216538" y="304801"/>
                  <a:pt x="244891" y="308345"/>
                </a:cubicBezTo>
                <a:cubicBezTo>
                  <a:pt x="255524" y="311889"/>
                  <a:pt x="266764" y="313965"/>
                  <a:pt x="276789" y="318977"/>
                </a:cubicBezTo>
                <a:cubicBezTo>
                  <a:pt x="288219" y="324692"/>
                  <a:pt x="296678" y="335875"/>
                  <a:pt x="308687" y="340242"/>
                </a:cubicBezTo>
                <a:cubicBezTo>
                  <a:pt x="336153" y="350230"/>
                  <a:pt x="366021" y="352265"/>
                  <a:pt x="393747" y="361507"/>
                </a:cubicBezTo>
                <a:lnTo>
                  <a:pt x="457543" y="382773"/>
                </a:lnTo>
                <a:cubicBezTo>
                  <a:pt x="468175" y="386317"/>
                  <a:pt x="478266" y="392545"/>
                  <a:pt x="489440" y="393405"/>
                </a:cubicBezTo>
                <a:lnTo>
                  <a:pt x="627664" y="404038"/>
                </a:lnTo>
                <a:cubicBezTo>
                  <a:pt x="718567" y="434339"/>
                  <a:pt x="669217" y="422523"/>
                  <a:pt x="776519" y="435935"/>
                </a:cubicBezTo>
                <a:cubicBezTo>
                  <a:pt x="954372" y="480399"/>
                  <a:pt x="861060" y="461079"/>
                  <a:pt x="1254984" y="435935"/>
                </a:cubicBezTo>
                <a:cubicBezTo>
                  <a:pt x="1277354" y="434507"/>
                  <a:pt x="1297515" y="421758"/>
                  <a:pt x="1318780" y="414670"/>
                </a:cubicBezTo>
                <a:lnTo>
                  <a:pt x="1350677" y="404038"/>
                </a:lnTo>
                <a:cubicBezTo>
                  <a:pt x="1357766" y="396950"/>
                  <a:pt x="1362977" y="387256"/>
                  <a:pt x="1371943" y="382773"/>
                </a:cubicBezTo>
                <a:cubicBezTo>
                  <a:pt x="1391992" y="372748"/>
                  <a:pt x="1417087" y="373941"/>
                  <a:pt x="1435738" y="361507"/>
                </a:cubicBezTo>
                <a:lnTo>
                  <a:pt x="1499533" y="318977"/>
                </a:lnTo>
                <a:cubicBezTo>
                  <a:pt x="1506621" y="308345"/>
                  <a:pt x="1510820" y="295063"/>
                  <a:pt x="1520798" y="287080"/>
                </a:cubicBezTo>
                <a:cubicBezTo>
                  <a:pt x="1558106" y="257234"/>
                  <a:pt x="1561463" y="302748"/>
                  <a:pt x="1542064" y="244549"/>
                </a:cubicBezTo>
                <a:cubicBezTo>
                  <a:pt x="1545608" y="230372"/>
                  <a:pt x="1548682" y="216070"/>
                  <a:pt x="1552696" y="202019"/>
                </a:cubicBezTo>
                <a:cubicBezTo>
                  <a:pt x="1555775" y="191242"/>
                  <a:pt x="1562671" y="181310"/>
                  <a:pt x="1563329" y="170121"/>
                </a:cubicBezTo>
                <a:cubicBezTo>
                  <a:pt x="1566243" y="120588"/>
                  <a:pt x="1563329" y="70884"/>
                  <a:pt x="1563329" y="21266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Freeform 88"/>
          <p:cNvSpPr/>
          <p:nvPr/>
        </p:nvSpPr>
        <p:spPr>
          <a:xfrm>
            <a:off x="41605200" y="31993367"/>
            <a:ext cx="3317358" cy="741908"/>
          </a:xfrm>
          <a:custGeom>
            <a:avLst/>
            <a:gdLst>
              <a:gd name="connsiteX0" fmla="*/ 3317358 w 3317358"/>
              <a:gd name="connsiteY0" fmla="*/ 255182 h 741908"/>
              <a:gd name="connsiteX1" fmla="*/ 3264195 w 3317358"/>
              <a:gd name="connsiteY1" fmla="*/ 265814 h 741908"/>
              <a:gd name="connsiteX2" fmla="*/ 3200400 w 3317358"/>
              <a:gd name="connsiteY2" fmla="*/ 308345 h 741908"/>
              <a:gd name="connsiteX3" fmla="*/ 3168502 w 3317358"/>
              <a:gd name="connsiteY3" fmla="*/ 318977 h 741908"/>
              <a:gd name="connsiteX4" fmla="*/ 3104707 w 3317358"/>
              <a:gd name="connsiteY4" fmla="*/ 361507 h 741908"/>
              <a:gd name="connsiteX5" fmla="*/ 3051544 w 3317358"/>
              <a:gd name="connsiteY5" fmla="*/ 393405 h 741908"/>
              <a:gd name="connsiteX6" fmla="*/ 2998381 w 3317358"/>
              <a:gd name="connsiteY6" fmla="*/ 446568 h 741908"/>
              <a:gd name="connsiteX7" fmla="*/ 2945219 w 3317358"/>
              <a:gd name="connsiteY7" fmla="*/ 499731 h 741908"/>
              <a:gd name="connsiteX8" fmla="*/ 2881423 w 3317358"/>
              <a:gd name="connsiteY8" fmla="*/ 520996 h 741908"/>
              <a:gd name="connsiteX9" fmla="*/ 2849526 w 3317358"/>
              <a:gd name="connsiteY9" fmla="*/ 542261 h 741908"/>
              <a:gd name="connsiteX10" fmla="*/ 2806995 w 3317358"/>
              <a:gd name="connsiteY10" fmla="*/ 552893 h 741908"/>
              <a:gd name="connsiteX11" fmla="*/ 2743200 w 3317358"/>
              <a:gd name="connsiteY11" fmla="*/ 574159 h 741908"/>
              <a:gd name="connsiteX12" fmla="*/ 2711302 w 3317358"/>
              <a:gd name="connsiteY12" fmla="*/ 584791 h 741908"/>
              <a:gd name="connsiteX13" fmla="*/ 2679405 w 3317358"/>
              <a:gd name="connsiteY13" fmla="*/ 595424 h 741908"/>
              <a:gd name="connsiteX14" fmla="*/ 2626242 w 3317358"/>
              <a:gd name="connsiteY14" fmla="*/ 606056 h 741908"/>
              <a:gd name="connsiteX15" fmla="*/ 2562447 w 3317358"/>
              <a:gd name="connsiteY15" fmla="*/ 627321 h 741908"/>
              <a:gd name="connsiteX16" fmla="*/ 2392326 w 3317358"/>
              <a:gd name="connsiteY16" fmla="*/ 637954 h 741908"/>
              <a:gd name="connsiteX17" fmla="*/ 2105247 w 3317358"/>
              <a:gd name="connsiteY17" fmla="*/ 627321 h 741908"/>
              <a:gd name="connsiteX18" fmla="*/ 1722474 w 3317358"/>
              <a:gd name="connsiteY18" fmla="*/ 648586 h 741908"/>
              <a:gd name="connsiteX19" fmla="*/ 1648047 w 3317358"/>
              <a:gd name="connsiteY19" fmla="*/ 669852 h 741908"/>
              <a:gd name="connsiteX20" fmla="*/ 1594884 w 3317358"/>
              <a:gd name="connsiteY20" fmla="*/ 680484 h 741908"/>
              <a:gd name="connsiteX21" fmla="*/ 1552353 w 3317358"/>
              <a:gd name="connsiteY21" fmla="*/ 691117 h 741908"/>
              <a:gd name="connsiteX22" fmla="*/ 1456660 w 3317358"/>
              <a:gd name="connsiteY22" fmla="*/ 701749 h 741908"/>
              <a:gd name="connsiteX23" fmla="*/ 1318437 w 3317358"/>
              <a:gd name="connsiteY23" fmla="*/ 723014 h 741908"/>
              <a:gd name="connsiteX24" fmla="*/ 1073888 w 3317358"/>
              <a:gd name="connsiteY24" fmla="*/ 723014 h 741908"/>
              <a:gd name="connsiteX25" fmla="*/ 1031358 w 3317358"/>
              <a:gd name="connsiteY25" fmla="*/ 712382 h 741908"/>
              <a:gd name="connsiteX26" fmla="*/ 765544 w 3317358"/>
              <a:gd name="connsiteY26" fmla="*/ 701749 h 741908"/>
              <a:gd name="connsiteX27" fmla="*/ 616688 w 3317358"/>
              <a:gd name="connsiteY27" fmla="*/ 691117 h 741908"/>
              <a:gd name="connsiteX28" fmla="*/ 552893 w 3317358"/>
              <a:gd name="connsiteY28" fmla="*/ 669852 h 741908"/>
              <a:gd name="connsiteX29" fmla="*/ 489098 w 3317358"/>
              <a:gd name="connsiteY29" fmla="*/ 584791 h 741908"/>
              <a:gd name="connsiteX30" fmla="*/ 457200 w 3317358"/>
              <a:gd name="connsiteY30" fmla="*/ 520996 h 741908"/>
              <a:gd name="connsiteX31" fmla="*/ 446567 w 3317358"/>
              <a:gd name="connsiteY31" fmla="*/ 489098 h 741908"/>
              <a:gd name="connsiteX32" fmla="*/ 414670 w 3317358"/>
              <a:gd name="connsiteY32" fmla="*/ 467833 h 741908"/>
              <a:gd name="connsiteX33" fmla="*/ 404037 w 3317358"/>
              <a:gd name="connsiteY33" fmla="*/ 435935 h 741908"/>
              <a:gd name="connsiteX34" fmla="*/ 382772 w 3317358"/>
              <a:gd name="connsiteY34" fmla="*/ 404038 h 741908"/>
              <a:gd name="connsiteX35" fmla="*/ 329609 w 3317358"/>
              <a:gd name="connsiteY35" fmla="*/ 318977 h 741908"/>
              <a:gd name="connsiteX36" fmla="*/ 276447 w 3317358"/>
              <a:gd name="connsiteY36" fmla="*/ 255182 h 741908"/>
              <a:gd name="connsiteX37" fmla="*/ 255181 w 3317358"/>
              <a:gd name="connsiteY37" fmla="*/ 223284 h 741908"/>
              <a:gd name="connsiteX38" fmla="*/ 223284 w 3317358"/>
              <a:gd name="connsiteY38" fmla="*/ 212652 h 741908"/>
              <a:gd name="connsiteX39" fmla="*/ 202019 w 3317358"/>
              <a:gd name="connsiteY39" fmla="*/ 191386 h 741908"/>
              <a:gd name="connsiteX40" fmla="*/ 170121 w 3317358"/>
              <a:gd name="connsiteY40" fmla="*/ 180754 h 741908"/>
              <a:gd name="connsiteX41" fmla="*/ 127591 w 3317358"/>
              <a:gd name="connsiteY41" fmla="*/ 116959 h 741908"/>
              <a:gd name="connsiteX42" fmla="*/ 63795 w 3317358"/>
              <a:gd name="connsiteY42" fmla="*/ 95693 h 741908"/>
              <a:gd name="connsiteX43" fmla="*/ 42530 w 3317358"/>
              <a:gd name="connsiteY43" fmla="*/ 63796 h 741908"/>
              <a:gd name="connsiteX44" fmla="*/ 10633 w 3317358"/>
              <a:gd name="connsiteY44" fmla="*/ 42531 h 741908"/>
              <a:gd name="connsiteX45" fmla="*/ 0 w 3317358"/>
              <a:gd name="connsiteY45" fmla="*/ 0 h 74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317358" h="741908">
                <a:moveTo>
                  <a:pt x="3317358" y="255182"/>
                </a:moveTo>
                <a:cubicBezTo>
                  <a:pt x="3299637" y="258726"/>
                  <a:pt x="3280647" y="258336"/>
                  <a:pt x="3264195" y="265814"/>
                </a:cubicBezTo>
                <a:cubicBezTo>
                  <a:pt x="3240928" y="276390"/>
                  <a:pt x="3224646" y="300263"/>
                  <a:pt x="3200400" y="308345"/>
                </a:cubicBezTo>
                <a:lnTo>
                  <a:pt x="3168502" y="318977"/>
                </a:lnTo>
                <a:cubicBezTo>
                  <a:pt x="3087390" y="400092"/>
                  <a:pt x="3181646" y="315343"/>
                  <a:pt x="3104707" y="361507"/>
                </a:cubicBezTo>
                <a:cubicBezTo>
                  <a:pt x="3031732" y="405293"/>
                  <a:pt x="3141905" y="363286"/>
                  <a:pt x="3051544" y="393405"/>
                </a:cubicBezTo>
                <a:cubicBezTo>
                  <a:pt x="2994837" y="478466"/>
                  <a:pt x="3069265" y="375684"/>
                  <a:pt x="2998381" y="446568"/>
                </a:cubicBezTo>
                <a:cubicBezTo>
                  <a:pt x="2961522" y="483427"/>
                  <a:pt x="2996254" y="477049"/>
                  <a:pt x="2945219" y="499731"/>
                </a:cubicBezTo>
                <a:cubicBezTo>
                  <a:pt x="2924735" y="508835"/>
                  <a:pt x="2900074" y="508562"/>
                  <a:pt x="2881423" y="520996"/>
                </a:cubicBezTo>
                <a:cubicBezTo>
                  <a:pt x="2870791" y="528084"/>
                  <a:pt x="2861271" y="537227"/>
                  <a:pt x="2849526" y="542261"/>
                </a:cubicBezTo>
                <a:cubicBezTo>
                  <a:pt x="2836094" y="548017"/>
                  <a:pt x="2820992" y="548694"/>
                  <a:pt x="2806995" y="552893"/>
                </a:cubicBezTo>
                <a:cubicBezTo>
                  <a:pt x="2785525" y="559334"/>
                  <a:pt x="2764465" y="567071"/>
                  <a:pt x="2743200" y="574159"/>
                </a:cubicBezTo>
                <a:lnTo>
                  <a:pt x="2711302" y="584791"/>
                </a:lnTo>
                <a:cubicBezTo>
                  <a:pt x="2700670" y="588335"/>
                  <a:pt x="2690395" y="593226"/>
                  <a:pt x="2679405" y="595424"/>
                </a:cubicBezTo>
                <a:cubicBezTo>
                  <a:pt x="2661684" y="598968"/>
                  <a:pt x="2643677" y="601301"/>
                  <a:pt x="2626242" y="606056"/>
                </a:cubicBezTo>
                <a:cubicBezTo>
                  <a:pt x="2604617" y="611954"/>
                  <a:pt x="2584819" y="625923"/>
                  <a:pt x="2562447" y="627321"/>
                </a:cubicBezTo>
                <a:lnTo>
                  <a:pt x="2392326" y="637954"/>
                </a:lnTo>
                <a:cubicBezTo>
                  <a:pt x="2296633" y="634410"/>
                  <a:pt x="2201006" y="627321"/>
                  <a:pt x="2105247" y="627321"/>
                </a:cubicBezTo>
                <a:cubicBezTo>
                  <a:pt x="2026265" y="627321"/>
                  <a:pt x="1815069" y="642413"/>
                  <a:pt x="1722474" y="648586"/>
                </a:cubicBezTo>
                <a:cubicBezTo>
                  <a:pt x="1686956" y="660426"/>
                  <a:pt x="1688096" y="660952"/>
                  <a:pt x="1648047" y="669852"/>
                </a:cubicBezTo>
                <a:cubicBezTo>
                  <a:pt x="1630405" y="673772"/>
                  <a:pt x="1612526" y="676564"/>
                  <a:pt x="1594884" y="680484"/>
                </a:cubicBezTo>
                <a:cubicBezTo>
                  <a:pt x="1580619" y="683654"/>
                  <a:pt x="1566796" y="688895"/>
                  <a:pt x="1552353" y="691117"/>
                </a:cubicBezTo>
                <a:cubicBezTo>
                  <a:pt x="1520632" y="695997"/>
                  <a:pt x="1488506" y="697768"/>
                  <a:pt x="1456660" y="701749"/>
                </a:cubicBezTo>
                <a:cubicBezTo>
                  <a:pt x="1401963" y="708586"/>
                  <a:pt x="1371621" y="714151"/>
                  <a:pt x="1318437" y="723014"/>
                </a:cubicBezTo>
                <a:cubicBezTo>
                  <a:pt x="1222037" y="755149"/>
                  <a:pt x="1279828" y="740176"/>
                  <a:pt x="1073888" y="723014"/>
                </a:cubicBezTo>
                <a:cubicBezTo>
                  <a:pt x="1059326" y="721800"/>
                  <a:pt x="1045936" y="713387"/>
                  <a:pt x="1031358" y="712382"/>
                </a:cubicBezTo>
                <a:cubicBezTo>
                  <a:pt x="942893" y="706281"/>
                  <a:pt x="854103" y="706290"/>
                  <a:pt x="765544" y="701749"/>
                </a:cubicBezTo>
                <a:cubicBezTo>
                  <a:pt x="715864" y="699201"/>
                  <a:pt x="666307" y="694661"/>
                  <a:pt x="616688" y="691117"/>
                </a:cubicBezTo>
                <a:cubicBezTo>
                  <a:pt x="595423" y="684029"/>
                  <a:pt x="568743" y="685702"/>
                  <a:pt x="552893" y="669852"/>
                </a:cubicBezTo>
                <a:cubicBezTo>
                  <a:pt x="527704" y="644662"/>
                  <a:pt x="501120" y="620857"/>
                  <a:pt x="489098" y="584791"/>
                </a:cubicBezTo>
                <a:cubicBezTo>
                  <a:pt x="462371" y="504614"/>
                  <a:pt x="498424" y="603442"/>
                  <a:pt x="457200" y="520996"/>
                </a:cubicBezTo>
                <a:cubicBezTo>
                  <a:pt x="452188" y="510971"/>
                  <a:pt x="453568" y="497850"/>
                  <a:pt x="446567" y="489098"/>
                </a:cubicBezTo>
                <a:cubicBezTo>
                  <a:pt x="438584" y="479120"/>
                  <a:pt x="425302" y="474921"/>
                  <a:pt x="414670" y="467833"/>
                </a:cubicBezTo>
                <a:cubicBezTo>
                  <a:pt x="411126" y="457200"/>
                  <a:pt x="409049" y="445960"/>
                  <a:pt x="404037" y="435935"/>
                </a:cubicBezTo>
                <a:cubicBezTo>
                  <a:pt x="398322" y="424506"/>
                  <a:pt x="387962" y="415715"/>
                  <a:pt x="382772" y="404038"/>
                </a:cubicBezTo>
                <a:cubicBezTo>
                  <a:pt x="345479" y="320127"/>
                  <a:pt x="386992" y="357232"/>
                  <a:pt x="329609" y="318977"/>
                </a:cubicBezTo>
                <a:cubicBezTo>
                  <a:pt x="276813" y="239784"/>
                  <a:pt x="344668" y="337047"/>
                  <a:pt x="276447" y="255182"/>
                </a:cubicBezTo>
                <a:cubicBezTo>
                  <a:pt x="268266" y="245365"/>
                  <a:pt x="265160" y="231267"/>
                  <a:pt x="255181" y="223284"/>
                </a:cubicBezTo>
                <a:cubicBezTo>
                  <a:pt x="246429" y="216283"/>
                  <a:pt x="233916" y="216196"/>
                  <a:pt x="223284" y="212652"/>
                </a:cubicBezTo>
                <a:cubicBezTo>
                  <a:pt x="216196" y="205563"/>
                  <a:pt x="210615" y="196544"/>
                  <a:pt x="202019" y="191386"/>
                </a:cubicBezTo>
                <a:cubicBezTo>
                  <a:pt x="192408" y="185620"/>
                  <a:pt x="178046" y="188679"/>
                  <a:pt x="170121" y="180754"/>
                </a:cubicBezTo>
                <a:cubicBezTo>
                  <a:pt x="152049" y="162682"/>
                  <a:pt x="151837" y="125041"/>
                  <a:pt x="127591" y="116959"/>
                </a:cubicBezTo>
                <a:lnTo>
                  <a:pt x="63795" y="95693"/>
                </a:lnTo>
                <a:cubicBezTo>
                  <a:pt x="56707" y="85061"/>
                  <a:pt x="51566" y="72832"/>
                  <a:pt x="42530" y="63796"/>
                </a:cubicBezTo>
                <a:cubicBezTo>
                  <a:pt x="33494" y="54760"/>
                  <a:pt x="17721" y="53163"/>
                  <a:pt x="10633" y="42531"/>
                </a:cubicBezTo>
                <a:cubicBezTo>
                  <a:pt x="2527" y="30372"/>
                  <a:pt x="0" y="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Freeform 90"/>
          <p:cNvSpPr/>
          <p:nvPr/>
        </p:nvSpPr>
        <p:spPr>
          <a:xfrm>
            <a:off x="46453647" y="32291079"/>
            <a:ext cx="3211032" cy="372140"/>
          </a:xfrm>
          <a:custGeom>
            <a:avLst/>
            <a:gdLst>
              <a:gd name="connsiteX0" fmla="*/ 0 w 3211032"/>
              <a:gd name="connsiteY0" fmla="*/ 0 h 372140"/>
              <a:gd name="connsiteX1" fmla="*/ 53162 w 3211032"/>
              <a:gd name="connsiteY1" fmla="*/ 10633 h 372140"/>
              <a:gd name="connsiteX2" fmla="*/ 85060 w 3211032"/>
              <a:gd name="connsiteY2" fmla="*/ 31898 h 372140"/>
              <a:gd name="connsiteX3" fmla="*/ 116958 w 3211032"/>
              <a:gd name="connsiteY3" fmla="*/ 42530 h 372140"/>
              <a:gd name="connsiteX4" fmla="*/ 191386 w 3211032"/>
              <a:gd name="connsiteY4" fmla="*/ 106326 h 372140"/>
              <a:gd name="connsiteX5" fmla="*/ 223283 w 3211032"/>
              <a:gd name="connsiteY5" fmla="*/ 138223 h 372140"/>
              <a:gd name="connsiteX6" fmla="*/ 318976 w 3211032"/>
              <a:gd name="connsiteY6" fmla="*/ 170121 h 372140"/>
              <a:gd name="connsiteX7" fmla="*/ 350874 w 3211032"/>
              <a:gd name="connsiteY7" fmla="*/ 180754 h 372140"/>
              <a:gd name="connsiteX8" fmla="*/ 393404 w 3211032"/>
              <a:gd name="connsiteY8" fmla="*/ 191386 h 372140"/>
              <a:gd name="connsiteX9" fmla="*/ 457200 w 3211032"/>
              <a:gd name="connsiteY9" fmla="*/ 212651 h 372140"/>
              <a:gd name="connsiteX10" fmla="*/ 520995 w 3211032"/>
              <a:gd name="connsiteY10" fmla="*/ 233916 h 372140"/>
              <a:gd name="connsiteX11" fmla="*/ 552893 w 3211032"/>
              <a:gd name="connsiteY11" fmla="*/ 244549 h 372140"/>
              <a:gd name="connsiteX12" fmla="*/ 584790 w 3211032"/>
              <a:gd name="connsiteY12" fmla="*/ 255181 h 372140"/>
              <a:gd name="connsiteX13" fmla="*/ 616688 w 3211032"/>
              <a:gd name="connsiteY13" fmla="*/ 276447 h 372140"/>
              <a:gd name="connsiteX14" fmla="*/ 818706 w 3211032"/>
              <a:gd name="connsiteY14" fmla="*/ 308344 h 372140"/>
              <a:gd name="connsiteX15" fmla="*/ 1105786 w 3211032"/>
              <a:gd name="connsiteY15" fmla="*/ 329609 h 372140"/>
              <a:gd name="connsiteX16" fmla="*/ 1180213 w 3211032"/>
              <a:gd name="connsiteY16" fmla="*/ 361507 h 372140"/>
              <a:gd name="connsiteX17" fmla="*/ 1244009 w 3211032"/>
              <a:gd name="connsiteY17" fmla="*/ 372140 h 372140"/>
              <a:gd name="connsiteX18" fmla="*/ 1499190 w 3211032"/>
              <a:gd name="connsiteY18" fmla="*/ 350874 h 372140"/>
              <a:gd name="connsiteX19" fmla="*/ 1531088 w 3211032"/>
              <a:gd name="connsiteY19" fmla="*/ 340242 h 372140"/>
              <a:gd name="connsiteX20" fmla="*/ 1711841 w 3211032"/>
              <a:gd name="connsiteY20" fmla="*/ 329609 h 372140"/>
              <a:gd name="connsiteX21" fmla="*/ 1807534 w 3211032"/>
              <a:gd name="connsiteY21" fmla="*/ 318977 h 372140"/>
              <a:gd name="connsiteX22" fmla="*/ 1967023 w 3211032"/>
              <a:gd name="connsiteY22" fmla="*/ 297712 h 372140"/>
              <a:gd name="connsiteX23" fmla="*/ 2115879 w 3211032"/>
              <a:gd name="connsiteY23" fmla="*/ 287079 h 372140"/>
              <a:gd name="connsiteX24" fmla="*/ 2254102 w 3211032"/>
              <a:gd name="connsiteY24" fmla="*/ 297712 h 372140"/>
              <a:gd name="connsiteX25" fmla="*/ 2360427 w 3211032"/>
              <a:gd name="connsiteY25" fmla="*/ 329609 h 372140"/>
              <a:gd name="connsiteX26" fmla="*/ 2424223 w 3211032"/>
              <a:gd name="connsiteY26" fmla="*/ 350874 h 372140"/>
              <a:gd name="connsiteX27" fmla="*/ 2456120 w 3211032"/>
              <a:gd name="connsiteY27" fmla="*/ 361507 h 372140"/>
              <a:gd name="connsiteX28" fmla="*/ 2509283 w 3211032"/>
              <a:gd name="connsiteY28" fmla="*/ 372140 h 372140"/>
              <a:gd name="connsiteX29" fmla="*/ 2647506 w 3211032"/>
              <a:gd name="connsiteY29" fmla="*/ 361507 h 372140"/>
              <a:gd name="connsiteX30" fmla="*/ 2679404 w 3211032"/>
              <a:gd name="connsiteY30" fmla="*/ 350874 h 372140"/>
              <a:gd name="connsiteX31" fmla="*/ 2732567 w 3211032"/>
              <a:gd name="connsiteY31" fmla="*/ 340242 h 372140"/>
              <a:gd name="connsiteX32" fmla="*/ 3030279 w 3211032"/>
              <a:gd name="connsiteY32" fmla="*/ 350874 h 372140"/>
              <a:gd name="connsiteX33" fmla="*/ 3211032 w 3211032"/>
              <a:gd name="connsiteY33" fmla="*/ 340242 h 37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11032" h="372140">
                <a:moveTo>
                  <a:pt x="0" y="0"/>
                </a:moveTo>
                <a:cubicBezTo>
                  <a:pt x="17721" y="3544"/>
                  <a:pt x="36241" y="4288"/>
                  <a:pt x="53162" y="10633"/>
                </a:cubicBezTo>
                <a:cubicBezTo>
                  <a:pt x="65127" y="15120"/>
                  <a:pt x="73630" y="26183"/>
                  <a:pt x="85060" y="31898"/>
                </a:cubicBezTo>
                <a:cubicBezTo>
                  <a:pt x="95085" y="36910"/>
                  <a:pt x="106325" y="38986"/>
                  <a:pt x="116958" y="42530"/>
                </a:cubicBezTo>
                <a:cubicBezTo>
                  <a:pt x="165537" y="74916"/>
                  <a:pt x="139819" y="54759"/>
                  <a:pt x="191386" y="106326"/>
                </a:cubicBezTo>
                <a:cubicBezTo>
                  <a:pt x="202018" y="116958"/>
                  <a:pt x="209018" y="133468"/>
                  <a:pt x="223283" y="138223"/>
                </a:cubicBezTo>
                <a:lnTo>
                  <a:pt x="318976" y="170121"/>
                </a:lnTo>
                <a:cubicBezTo>
                  <a:pt x="329609" y="173665"/>
                  <a:pt x="340001" y="178036"/>
                  <a:pt x="350874" y="180754"/>
                </a:cubicBezTo>
                <a:cubicBezTo>
                  <a:pt x="365051" y="184298"/>
                  <a:pt x="379407" y="187187"/>
                  <a:pt x="393404" y="191386"/>
                </a:cubicBezTo>
                <a:cubicBezTo>
                  <a:pt x="414874" y="197827"/>
                  <a:pt x="435935" y="205562"/>
                  <a:pt x="457200" y="212651"/>
                </a:cubicBezTo>
                <a:lnTo>
                  <a:pt x="520995" y="233916"/>
                </a:lnTo>
                <a:lnTo>
                  <a:pt x="552893" y="244549"/>
                </a:lnTo>
                <a:lnTo>
                  <a:pt x="584790" y="255181"/>
                </a:lnTo>
                <a:cubicBezTo>
                  <a:pt x="595423" y="262270"/>
                  <a:pt x="605010" y="271257"/>
                  <a:pt x="616688" y="276447"/>
                </a:cubicBezTo>
                <a:cubicBezTo>
                  <a:pt x="691780" y="309822"/>
                  <a:pt x="725221" y="301153"/>
                  <a:pt x="818706" y="308344"/>
                </a:cubicBezTo>
                <a:cubicBezTo>
                  <a:pt x="935753" y="347361"/>
                  <a:pt x="806108" y="307411"/>
                  <a:pt x="1105786" y="329609"/>
                </a:cubicBezTo>
                <a:cubicBezTo>
                  <a:pt x="1131754" y="331533"/>
                  <a:pt x="1157309" y="354636"/>
                  <a:pt x="1180213" y="361507"/>
                </a:cubicBezTo>
                <a:cubicBezTo>
                  <a:pt x="1200862" y="367702"/>
                  <a:pt x="1222744" y="368596"/>
                  <a:pt x="1244009" y="372140"/>
                </a:cubicBezTo>
                <a:cubicBezTo>
                  <a:pt x="1286220" y="369125"/>
                  <a:pt x="1445166" y="359185"/>
                  <a:pt x="1499190" y="350874"/>
                </a:cubicBezTo>
                <a:cubicBezTo>
                  <a:pt x="1510267" y="349170"/>
                  <a:pt x="1519936" y="341357"/>
                  <a:pt x="1531088" y="340242"/>
                </a:cubicBezTo>
                <a:cubicBezTo>
                  <a:pt x="1591144" y="334236"/>
                  <a:pt x="1651664" y="334238"/>
                  <a:pt x="1711841" y="329609"/>
                </a:cubicBezTo>
                <a:cubicBezTo>
                  <a:pt x="1743840" y="327148"/>
                  <a:pt x="1775636" y="322521"/>
                  <a:pt x="1807534" y="318977"/>
                </a:cubicBezTo>
                <a:cubicBezTo>
                  <a:pt x="1879009" y="295151"/>
                  <a:pt x="1831730" y="308119"/>
                  <a:pt x="1967023" y="297712"/>
                </a:cubicBezTo>
                <a:lnTo>
                  <a:pt x="2115879" y="287079"/>
                </a:lnTo>
                <a:cubicBezTo>
                  <a:pt x="2161953" y="290623"/>
                  <a:pt x="2208208" y="292313"/>
                  <a:pt x="2254102" y="297712"/>
                </a:cubicBezTo>
                <a:cubicBezTo>
                  <a:pt x="2278939" y="300634"/>
                  <a:pt x="2343266" y="323888"/>
                  <a:pt x="2360427" y="329609"/>
                </a:cubicBezTo>
                <a:lnTo>
                  <a:pt x="2424223" y="350874"/>
                </a:lnTo>
                <a:cubicBezTo>
                  <a:pt x="2434855" y="354418"/>
                  <a:pt x="2445130" y="359309"/>
                  <a:pt x="2456120" y="361507"/>
                </a:cubicBezTo>
                <a:lnTo>
                  <a:pt x="2509283" y="372140"/>
                </a:lnTo>
                <a:cubicBezTo>
                  <a:pt x="2555357" y="368596"/>
                  <a:pt x="2601652" y="367239"/>
                  <a:pt x="2647506" y="361507"/>
                </a:cubicBezTo>
                <a:cubicBezTo>
                  <a:pt x="2658627" y="360117"/>
                  <a:pt x="2668531" y="353592"/>
                  <a:pt x="2679404" y="350874"/>
                </a:cubicBezTo>
                <a:cubicBezTo>
                  <a:pt x="2696936" y="346491"/>
                  <a:pt x="2714846" y="343786"/>
                  <a:pt x="2732567" y="340242"/>
                </a:cubicBezTo>
                <a:cubicBezTo>
                  <a:pt x="2831804" y="343786"/>
                  <a:pt x="2930978" y="350874"/>
                  <a:pt x="3030279" y="350874"/>
                </a:cubicBezTo>
                <a:cubicBezTo>
                  <a:pt x="3090634" y="350874"/>
                  <a:pt x="3150677" y="340242"/>
                  <a:pt x="3211032" y="340242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TextBox 157"/>
          <p:cNvSpPr txBox="1"/>
          <p:nvPr/>
        </p:nvSpPr>
        <p:spPr>
          <a:xfrm>
            <a:off x="44303099" y="32631967"/>
            <a:ext cx="3079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itchFamily="18" charset="0"/>
              </a:rPr>
              <a:t>Possible Saturated Clay Mantle</a:t>
            </a:r>
            <a:endParaRPr lang="en-US" sz="1600" dirty="0">
              <a:latin typeface="Georgia" pitchFamily="18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42314214" y="31952525"/>
            <a:ext cx="1263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itchFamily="18" charset="0"/>
              </a:rPr>
              <a:t>Fill extent</a:t>
            </a:r>
            <a:endParaRPr lang="en-US" sz="1600" dirty="0">
              <a:latin typeface="Georgia" pitchFamily="18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7085144" y="32061414"/>
            <a:ext cx="1263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itchFamily="18" charset="0"/>
              </a:rPr>
              <a:t>Fill extent</a:t>
            </a:r>
            <a:endParaRPr lang="en-US" sz="1600" dirty="0">
              <a:latin typeface="Georgia" pitchFamily="18" charset="0"/>
            </a:endParaRPr>
          </a:p>
        </p:txBody>
      </p:sp>
      <p:pic>
        <p:nvPicPr>
          <p:cNvPr id="162" name="Picture 2" descr="Training 2.jpg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8"/>
          <a:stretch/>
        </p:blipFill>
        <p:spPr bwMode="auto">
          <a:xfrm>
            <a:off x="17068800" y="29018133"/>
            <a:ext cx="3829236" cy="445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" name="TextBox 162"/>
          <p:cNvSpPr txBox="1"/>
          <p:nvPr/>
        </p:nvSpPr>
        <p:spPr>
          <a:xfrm>
            <a:off x="17174419" y="32657977"/>
            <a:ext cx="3421219" cy="738623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4200" dirty="0" smtClean="0">
                <a:latin typeface="Georgia" pitchFamily="18" charset="0"/>
              </a:rPr>
              <a:t>OhmMapper</a:t>
            </a:r>
            <a:r>
              <a:rPr lang="en-US" sz="4200" dirty="0" smtClean="0"/>
              <a:t> </a:t>
            </a:r>
            <a:endParaRPr lang="en-US" sz="4200" dirty="0"/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15376729" y="12839193"/>
            <a:ext cx="2781345" cy="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15363477" y="9576699"/>
            <a:ext cx="2781345" cy="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 rot="16200000">
            <a:off x="13984766" y="8328290"/>
            <a:ext cx="2307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Georgia" pitchFamily="18" charset="0"/>
              </a:rPr>
              <a:t>Predominantly Clay</a:t>
            </a:r>
            <a:endParaRPr lang="en-US" sz="1600" b="1" dirty="0">
              <a:latin typeface="Georgia" pitchFamily="18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 rot="16200000">
            <a:off x="13943074" y="10993395"/>
            <a:ext cx="2307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Georgia" pitchFamily="18" charset="0"/>
              </a:rPr>
              <a:t>Clay with sand</a:t>
            </a:r>
            <a:endParaRPr lang="en-US" sz="1600" b="1" dirty="0">
              <a:latin typeface="Georgia" pitchFamily="18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 rot="16200000">
            <a:off x="13861655" y="13019773"/>
            <a:ext cx="2307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Georgia" pitchFamily="18" charset="0"/>
              </a:rPr>
              <a:t>Predominantly  Sand and Cobble</a:t>
            </a:r>
            <a:endParaRPr lang="en-US" sz="1600" b="1" dirty="0">
              <a:latin typeface="Georgia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9269535" y="5364933"/>
            <a:ext cx="9863397" cy="295465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6600" u="sng" dirty="0" smtClean="0">
                <a:latin typeface="Georgia" pitchFamily="18" charset="0"/>
              </a:rPr>
              <a:t>References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Georgia" pitchFamily="18" charset="0"/>
              </a:rPr>
              <a:t>GoogleEarth</a:t>
            </a:r>
            <a:r>
              <a:rPr lang="en-US" sz="2400" dirty="0">
                <a:latin typeface="Georgia" pitchFamily="18" charset="0"/>
              </a:rPr>
              <a:t>. 2012. Date accessed: </a:t>
            </a:r>
            <a:r>
              <a:rPr lang="en-US" sz="2400" dirty="0" smtClean="0">
                <a:latin typeface="Georgia" pitchFamily="18" charset="0"/>
              </a:rPr>
              <a:t>2/22/2012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Georgia" pitchFamily="18" charset="0"/>
              </a:rPr>
              <a:t>Shippensburg University. 2012. How to get to Shippensburg. </a:t>
            </a:r>
            <a:r>
              <a:rPr lang="en-US" sz="2400" dirty="0">
                <a:latin typeface="Georgia" pitchFamily="18" charset="0"/>
              </a:rPr>
              <a:t>Date accessed: 3/16/2012. </a:t>
            </a:r>
            <a:r>
              <a:rPr lang="en-US" sz="2400" dirty="0">
                <a:solidFill>
                  <a:srgbClr val="240AE6"/>
                </a:solidFill>
                <a:latin typeface="Georgia" pitchFamily="18" charset="0"/>
                <a:hlinkClick r:id="rId25"/>
              </a:rPr>
              <a:t>http://www.ship.edu/Visit/Directions</a:t>
            </a:r>
            <a:r>
              <a:rPr lang="en-US" sz="2400" dirty="0" smtClean="0">
                <a:solidFill>
                  <a:srgbClr val="240AE6"/>
                </a:solidFill>
                <a:latin typeface="Georgia" pitchFamily="18" charset="0"/>
                <a:hlinkClick r:id="rId25"/>
              </a:rPr>
              <a:t>/</a:t>
            </a:r>
            <a:r>
              <a:rPr lang="en-US" sz="2400" dirty="0" smtClean="0">
                <a:solidFill>
                  <a:srgbClr val="240AE6"/>
                </a:solidFill>
                <a:latin typeface="Georgia" pitchFamily="18" charset="0"/>
              </a:rPr>
              <a:t>  </a:t>
            </a:r>
            <a:endParaRPr lang="en-US" sz="2400" dirty="0">
              <a:solidFill>
                <a:srgbClr val="240AE6"/>
              </a:solidFill>
              <a:latin typeface="Georgia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latin typeface="Georgia" pitchFamily="18" charset="0"/>
              </a:rPr>
              <a:t>Woltemade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>
                <a:latin typeface="Georgia" pitchFamily="18" charset="0"/>
              </a:rPr>
              <a:t>CJ, Wood A. 2002 Comprehensive Riparian </a:t>
            </a:r>
            <a:r>
              <a:rPr lang="en-US" sz="2400" dirty="0" smtClean="0">
                <a:latin typeface="Georgia" pitchFamily="18" charset="0"/>
              </a:rPr>
              <a:t>Restoration </a:t>
            </a:r>
            <a:r>
              <a:rPr lang="en-US" sz="2400" dirty="0">
                <a:latin typeface="Georgia" pitchFamily="18" charset="0"/>
              </a:rPr>
              <a:t>Along </a:t>
            </a:r>
            <a:r>
              <a:rPr lang="en-US" sz="2400" dirty="0" err="1">
                <a:latin typeface="Georgia" pitchFamily="18" charset="0"/>
              </a:rPr>
              <a:t>Burd</a:t>
            </a:r>
            <a:r>
              <a:rPr lang="en-US" sz="2400" dirty="0">
                <a:latin typeface="Georgia" pitchFamily="18" charset="0"/>
              </a:rPr>
              <a:t> Run. </a:t>
            </a:r>
            <a:r>
              <a:rPr lang="en-US" sz="2400" i="1" dirty="0">
                <a:latin typeface="Georgia" pitchFamily="18" charset="0"/>
              </a:rPr>
              <a:t>Land and Water</a:t>
            </a:r>
            <a:r>
              <a:rPr lang="en-US" sz="2400" dirty="0">
                <a:latin typeface="Georgia" pitchFamily="18" charset="0"/>
              </a:rPr>
              <a:t>. 46(2):</a:t>
            </a:r>
            <a:r>
              <a:rPr lang="en-US" sz="2400" dirty="0" smtClean="0">
                <a:latin typeface="Georgia" pitchFamily="18" charset="0"/>
              </a:rPr>
              <a:t>27-32</a:t>
            </a:r>
            <a:endParaRPr lang="en-US" sz="2400" dirty="0">
              <a:latin typeface="Georgia" pitchFamily="18" charset="0"/>
            </a:endParaRPr>
          </a:p>
        </p:txBody>
      </p:sp>
      <p:pic>
        <p:nvPicPr>
          <p:cNvPr id="1026" name="Picture 2" descr="Ship Location PA Map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825" y="19112436"/>
            <a:ext cx="55435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10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1080</TotalTime>
  <Words>983</Words>
  <Application>Microsoft Office PowerPoint</Application>
  <PresentationFormat>Custom</PresentationFormat>
  <Paragraphs>86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Apothecary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Neal Kerrigan</dc:creator>
  <cp:lastModifiedBy>Shippensburg University</cp:lastModifiedBy>
  <cp:revision>108</cp:revision>
  <dcterms:created xsi:type="dcterms:W3CDTF">2012-02-21T17:40:07Z</dcterms:created>
  <dcterms:modified xsi:type="dcterms:W3CDTF">2012-03-21T15:19:42Z</dcterms:modified>
</cp:coreProperties>
</file>