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39"/>
  </p:notesMasterIdLst>
  <p:handoutMasterIdLst>
    <p:handoutMasterId r:id="rId40"/>
  </p:handoutMasterIdLst>
  <p:sldIdLst>
    <p:sldId id="289" r:id="rId2"/>
    <p:sldId id="257" r:id="rId3"/>
    <p:sldId id="288" r:id="rId4"/>
    <p:sldId id="258" r:id="rId5"/>
    <p:sldId id="260" r:id="rId6"/>
    <p:sldId id="259" r:id="rId7"/>
    <p:sldId id="261" r:id="rId8"/>
    <p:sldId id="262" r:id="rId9"/>
    <p:sldId id="263" r:id="rId10"/>
    <p:sldId id="264" r:id="rId11"/>
    <p:sldId id="292" r:id="rId12"/>
    <p:sldId id="293" r:id="rId13"/>
    <p:sldId id="294" r:id="rId14"/>
    <p:sldId id="295" r:id="rId15"/>
    <p:sldId id="265" r:id="rId16"/>
    <p:sldId id="266" r:id="rId17"/>
    <p:sldId id="267" r:id="rId18"/>
    <p:sldId id="268" r:id="rId19"/>
    <p:sldId id="269" r:id="rId20"/>
    <p:sldId id="270" r:id="rId21"/>
    <p:sldId id="271" r:id="rId22"/>
    <p:sldId id="272" r:id="rId23"/>
    <p:sldId id="273" r:id="rId24"/>
    <p:sldId id="274" r:id="rId25"/>
    <p:sldId id="290" r:id="rId26"/>
    <p:sldId id="291" r:id="rId27"/>
    <p:sldId id="275" r:id="rId28"/>
    <p:sldId id="276" r:id="rId29"/>
    <p:sldId id="278" r:id="rId30"/>
    <p:sldId id="279" r:id="rId31"/>
    <p:sldId id="280" r:id="rId32"/>
    <p:sldId id="281" r:id="rId33"/>
    <p:sldId id="282" r:id="rId34"/>
    <p:sldId id="283" r:id="rId35"/>
    <p:sldId id="284" r:id="rId36"/>
    <p:sldId id="285" r:id="rId37"/>
    <p:sldId id="28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D8E6"/>
    <a:srgbClr val="FF0066"/>
    <a:srgbClr val="00FF00"/>
    <a:srgbClr val="E0E7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108"/>
      </p:cViewPr>
      <p:guideLst>
        <p:guide orient="horz" pos="2160"/>
        <p:guide pos="2880"/>
      </p:guideLst>
    </p:cSldViewPr>
  </p:slideViewPr>
  <p:notesTextViewPr>
    <p:cViewPr>
      <p:scale>
        <a:sx n="1" d="1"/>
        <a:sy n="1" d="1"/>
      </p:scale>
      <p:origin x="0" y="0"/>
    </p:cViewPr>
  </p:notesTextViewPr>
  <p:sorterViewPr>
    <p:cViewPr>
      <p:scale>
        <a:sx n="40" d="100"/>
        <a:sy n="40" d="100"/>
      </p:scale>
      <p:origin x="0" y="0"/>
    </p:cViewPr>
  </p:sorterViewPr>
  <p:notesViewPr>
    <p:cSldViewPr>
      <p:cViewPr varScale="1">
        <p:scale>
          <a:sx n="58" d="100"/>
          <a:sy n="58" d="100"/>
        </p:scale>
        <p:origin x="-3012"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D7E23C-7BBE-414B-A75B-8C8D7BBF9960}" type="datetimeFigureOut">
              <a:rPr lang="en-US" smtClean="0"/>
              <a:pPr/>
              <a:t>5/11/2012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151A08-B7A9-44ED-B669-9E11360340B6}" type="slidenum">
              <a:rPr lang="en-US" smtClean="0"/>
              <a:pPr/>
              <a:t>‹#›</a:t>
            </a:fld>
            <a:endParaRPr lang="en-US" dirty="0"/>
          </a:p>
        </p:txBody>
      </p:sp>
    </p:spTree>
    <p:extLst>
      <p:ext uri="{BB962C8B-B14F-4D97-AF65-F5344CB8AC3E}">
        <p14:creationId xmlns:p14="http://schemas.microsoft.com/office/powerpoint/2010/main" xmlns="" val="3235704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C6E518-AA6B-4DB2-9D5F-13E44C747FB5}" type="datetimeFigureOut">
              <a:rPr lang="en-US" smtClean="0"/>
              <a:pPr/>
              <a:t>5/11/2012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FA59C0-D2E9-4817-86E9-789B30C9DE14}" type="slidenum">
              <a:rPr lang="en-US" smtClean="0"/>
              <a:pPr/>
              <a:t>‹#›</a:t>
            </a:fld>
            <a:endParaRPr lang="en-US" dirty="0"/>
          </a:p>
        </p:txBody>
      </p:sp>
    </p:spTree>
    <p:extLst>
      <p:ext uri="{BB962C8B-B14F-4D97-AF65-F5344CB8AC3E}">
        <p14:creationId xmlns:p14="http://schemas.microsoft.com/office/powerpoint/2010/main" xmlns="" val="182960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FA59C0-D2E9-4817-86E9-789B30C9DE1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A59C0-D2E9-4817-86E9-789B30C9DE14}" type="slidenum">
              <a:rPr lang="en-US" smtClean="0"/>
              <a:pPr/>
              <a:t>36</a:t>
            </a:fld>
            <a:endParaRPr lang="en-US" dirty="0"/>
          </a:p>
        </p:txBody>
      </p:sp>
    </p:spTree>
    <p:extLst>
      <p:ext uri="{BB962C8B-B14F-4D97-AF65-F5344CB8AC3E}">
        <p14:creationId xmlns:p14="http://schemas.microsoft.com/office/powerpoint/2010/main" xmlns="" val="2084944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A59C0-D2E9-4817-86E9-789B30C9DE14}" type="slidenum">
              <a:rPr lang="en-US" smtClean="0"/>
              <a:pPr/>
              <a:t>37</a:t>
            </a:fld>
            <a:endParaRPr lang="en-US" dirty="0"/>
          </a:p>
        </p:txBody>
      </p:sp>
    </p:spTree>
    <p:extLst>
      <p:ext uri="{BB962C8B-B14F-4D97-AF65-F5344CB8AC3E}">
        <p14:creationId xmlns:p14="http://schemas.microsoft.com/office/powerpoint/2010/main" xmlns="" val="136726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FA59C0-D2E9-4817-86E9-789B30C9DE14}"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FA59C0-D2E9-4817-86E9-789B30C9DE1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A59C0-D2E9-4817-86E9-789B30C9DE14}" type="slidenum">
              <a:rPr lang="en-US" smtClean="0"/>
              <a:pPr/>
              <a:t>11</a:t>
            </a:fld>
            <a:endParaRPr lang="en-US" dirty="0"/>
          </a:p>
        </p:txBody>
      </p:sp>
    </p:spTree>
    <p:extLst>
      <p:ext uri="{BB962C8B-B14F-4D97-AF65-F5344CB8AC3E}">
        <p14:creationId xmlns:p14="http://schemas.microsoft.com/office/powerpoint/2010/main" xmlns="" val="148733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A59C0-D2E9-4817-86E9-789B30C9DE14}" type="slidenum">
              <a:rPr lang="en-US" smtClean="0"/>
              <a:pPr/>
              <a:t>12</a:t>
            </a:fld>
            <a:endParaRPr lang="en-US" dirty="0"/>
          </a:p>
        </p:txBody>
      </p:sp>
    </p:spTree>
    <p:extLst>
      <p:ext uri="{BB962C8B-B14F-4D97-AF65-F5344CB8AC3E}">
        <p14:creationId xmlns:p14="http://schemas.microsoft.com/office/powerpoint/2010/main" xmlns="" val="1487330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A59C0-D2E9-4817-86E9-789B30C9DE14}" type="slidenum">
              <a:rPr lang="en-US" smtClean="0"/>
              <a:pPr/>
              <a:t>13</a:t>
            </a:fld>
            <a:endParaRPr lang="en-US" dirty="0"/>
          </a:p>
        </p:txBody>
      </p:sp>
    </p:spTree>
    <p:extLst>
      <p:ext uri="{BB962C8B-B14F-4D97-AF65-F5344CB8AC3E}">
        <p14:creationId xmlns:p14="http://schemas.microsoft.com/office/powerpoint/2010/main" xmlns="" val="148733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A59C0-D2E9-4817-86E9-789B30C9DE14}" type="slidenum">
              <a:rPr lang="en-US" smtClean="0"/>
              <a:pPr/>
              <a:t>14</a:t>
            </a:fld>
            <a:endParaRPr lang="en-US" dirty="0"/>
          </a:p>
        </p:txBody>
      </p:sp>
    </p:spTree>
    <p:extLst>
      <p:ext uri="{BB962C8B-B14F-4D97-AF65-F5344CB8AC3E}">
        <p14:creationId xmlns:p14="http://schemas.microsoft.com/office/powerpoint/2010/main" xmlns="" val="148733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A59C0-D2E9-4817-86E9-789B30C9DE14}" type="slidenum">
              <a:rPr lang="en-US" smtClean="0"/>
              <a:pPr/>
              <a:t>34</a:t>
            </a:fld>
            <a:endParaRPr lang="en-US" dirty="0"/>
          </a:p>
        </p:txBody>
      </p:sp>
    </p:spTree>
    <p:extLst>
      <p:ext uri="{BB962C8B-B14F-4D97-AF65-F5344CB8AC3E}">
        <p14:creationId xmlns:p14="http://schemas.microsoft.com/office/powerpoint/2010/main" xmlns="" val="1487330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A59C0-D2E9-4817-86E9-789B30C9DE14}" type="slidenum">
              <a:rPr lang="en-US" smtClean="0"/>
              <a:pPr/>
              <a:t>35</a:t>
            </a:fld>
            <a:endParaRPr lang="en-US" dirty="0"/>
          </a:p>
        </p:txBody>
      </p:sp>
    </p:spTree>
    <p:extLst>
      <p:ext uri="{BB962C8B-B14F-4D97-AF65-F5344CB8AC3E}">
        <p14:creationId xmlns:p14="http://schemas.microsoft.com/office/powerpoint/2010/main" xmlns="" val="3259490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Date Placeholder 14"/>
          <p:cNvSpPr>
            <a:spLocks noGrp="1"/>
          </p:cNvSpPr>
          <p:nvPr>
            <p:ph type="dt" sz="half" idx="10"/>
          </p:nvPr>
        </p:nvSpPr>
        <p:spPr/>
        <p:txBody>
          <a:bodyPr/>
          <a:lstStyle/>
          <a:p>
            <a:fld id="{85512E4E-1DE2-4D77-8925-075E602D4995}" type="datetimeFigureOut">
              <a:rPr lang="en-US" smtClean="0"/>
              <a:pPr/>
              <a:t>5/11/2012</a:t>
            </a:fld>
            <a:endParaRPr lang="en-US" dirty="0"/>
          </a:p>
        </p:txBody>
      </p:sp>
      <p:sp>
        <p:nvSpPr>
          <p:cNvPr id="16" name="Slide Number Placeholder 15"/>
          <p:cNvSpPr>
            <a:spLocks noGrp="1"/>
          </p:cNvSpPr>
          <p:nvPr>
            <p:ph type="sldNum" sz="quarter" idx="11"/>
          </p:nvPr>
        </p:nvSpPr>
        <p:spPr/>
        <p:txBody>
          <a:bodyPr/>
          <a:lstStyle/>
          <a:p>
            <a:fld id="{F0FBF8E5-53FD-44FC-BC5A-AC1E737C1686}"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5512E4E-1DE2-4D77-8925-075E602D4995}" type="datetimeFigureOut">
              <a:rPr lang="en-US" smtClean="0"/>
              <a:pPr/>
              <a:t>5/11/2012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FBF8E5-53FD-44FC-BC5A-AC1E737C168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5512E4E-1DE2-4D77-8925-075E602D4995}" type="datetimeFigureOut">
              <a:rPr lang="en-US" smtClean="0"/>
              <a:pPr/>
              <a:t>5/11/2012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FBF8E5-53FD-44FC-BC5A-AC1E737C168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85512E4E-1DE2-4D77-8925-075E602D4995}" type="datetimeFigureOut">
              <a:rPr lang="en-US" smtClean="0"/>
              <a:pPr/>
              <a:t>5/11/2012</a:t>
            </a:fld>
            <a:endParaRPr lang="en-US" dirty="0"/>
          </a:p>
        </p:txBody>
      </p:sp>
      <p:sp>
        <p:nvSpPr>
          <p:cNvPr id="15" name="Slide Number Placeholder 14"/>
          <p:cNvSpPr>
            <a:spLocks noGrp="1"/>
          </p:cNvSpPr>
          <p:nvPr>
            <p:ph type="sldNum" sz="quarter" idx="15"/>
          </p:nvPr>
        </p:nvSpPr>
        <p:spPr/>
        <p:txBody>
          <a:bodyPr/>
          <a:lstStyle>
            <a:lvl1pPr algn="ctr">
              <a:defRPr/>
            </a:lvl1pPr>
          </a:lstStyle>
          <a:p>
            <a:fld id="{F0FBF8E5-53FD-44FC-BC5A-AC1E737C1686}" type="slidenum">
              <a:rPr lang="en-US" smtClean="0"/>
              <a:pPr/>
              <a:t>‹#›</a:t>
            </a:fld>
            <a:endParaRPr lang="en-US" dirty="0"/>
          </a:p>
        </p:txBody>
      </p:sp>
      <p:sp>
        <p:nvSpPr>
          <p:cNvPr id="16" name="Footer Placeholder 15"/>
          <p:cNvSpPr>
            <a:spLocks noGrp="1"/>
          </p:cNvSpPr>
          <p:nvPr>
            <p:ph type="ftr" sz="quarter" idx="16"/>
          </p:nvPr>
        </p:nvSpPr>
        <p:spPr/>
        <p:txBody>
          <a:bodyPr/>
          <a:lstStyle/>
          <a:p>
            <a:endParaRPr lang="en-US" dirty="0"/>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5512E4E-1DE2-4D77-8925-075E602D4995}" type="datetimeFigureOut">
              <a:rPr lang="en-US" smtClean="0"/>
              <a:pPr/>
              <a:t>5/11/2012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FBF8E5-53FD-44FC-BC5A-AC1E737C1686}" type="slidenum">
              <a:rPr lang="en-US" smtClean="0"/>
              <a:pPr/>
              <a:t>‹#›</a:t>
            </a:fld>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5512E4E-1DE2-4D77-8925-075E602D4995}" type="datetimeFigureOut">
              <a:rPr lang="en-US" smtClean="0"/>
              <a:pPr/>
              <a:t>5/11/2012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FBF8E5-53FD-44FC-BC5A-AC1E737C1686}"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0FBF8E5-53FD-44FC-BC5A-AC1E737C1686}"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85512E4E-1DE2-4D77-8925-075E602D4995}" type="datetimeFigureOut">
              <a:rPr lang="en-US" smtClean="0"/>
              <a:pPr/>
              <a:t>5/11/2012</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5512E4E-1DE2-4D77-8925-075E602D4995}" type="datetimeFigureOut">
              <a:rPr lang="en-US" smtClean="0"/>
              <a:pPr/>
              <a:t>5/11/2012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FBF8E5-53FD-44FC-BC5A-AC1E737C1686}"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12E4E-1DE2-4D77-8925-075E602D4995}" type="datetimeFigureOut">
              <a:rPr lang="en-US" smtClean="0"/>
              <a:pPr/>
              <a:t>5/11/2012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FBF8E5-53FD-44FC-BC5A-AC1E737C168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85512E4E-1DE2-4D77-8925-075E602D4995}" type="datetimeFigureOut">
              <a:rPr lang="en-US" smtClean="0"/>
              <a:pPr/>
              <a:t>5/11/2012</a:t>
            </a:fld>
            <a:endParaRPr lang="en-US" dirty="0"/>
          </a:p>
        </p:txBody>
      </p:sp>
      <p:sp>
        <p:nvSpPr>
          <p:cNvPr id="9" name="Slide Number Placeholder 8"/>
          <p:cNvSpPr>
            <a:spLocks noGrp="1"/>
          </p:cNvSpPr>
          <p:nvPr>
            <p:ph type="sldNum" sz="quarter" idx="15"/>
          </p:nvPr>
        </p:nvSpPr>
        <p:spPr/>
        <p:txBody>
          <a:bodyPr/>
          <a:lstStyle/>
          <a:p>
            <a:fld id="{F0FBF8E5-53FD-44FC-BC5A-AC1E737C1686}" type="slidenum">
              <a:rPr lang="en-US" smtClean="0"/>
              <a:pPr/>
              <a:t>‹#›</a:t>
            </a:fld>
            <a:endParaRPr lang="en-US" dirty="0"/>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85512E4E-1DE2-4D77-8925-075E602D4995}" type="datetimeFigureOut">
              <a:rPr lang="en-US" smtClean="0"/>
              <a:pPr/>
              <a:t>5/11/2012</a:t>
            </a:fld>
            <a:endParaRPr lang="en-US" dirty="0"/>
          </a:p>
        </p:txBody>
      </p:sp>
      <p:sp>
        <p:nvSpPr>
          <p:cNvPr id="9" name="Slide Number Placeholder 8"/>
          <p:cNvSpPr>
            <a:spLocks noGrp="1"/>
          </p:cNvSpPr>
          <p:nvPr>
            <p:ph type="sldNum" sz="quarter" idx="11"/>
          </p:nvPr>
        </p:nvSpPr>
        <p:spPr/>
        <p:txBody>
          <a:bodyPr/>
          <a:lstStyle/>
          <a:p>
            <a:fld id="{F0FBF8E5-53FD-44FC-BC5A-AC1E737C1686}"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85512E4E-1DE2-4D77-8925-075E602D4995}" type="datetimeFigureOut">
              <a:rPr lang="en-US" smtClean="0"/>
              <a:pPr/>
              <a:t>5/11/2012</a:t>
            </a:fld>
            <a:endParaRPr lang="en-US" dirty="0"/>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0FBF8E5-53FD-44FC-BC5A-AC1E737C1686}" type="slidenum">
              <a:rPr lang="en-US" smtClean="0"/>
              <a:pPr/>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1.jpeg"/><Relationship Id="rId5" Type="http://schemas.openxmlformats.org/officeDocument/2006/relationships/image" Target="../media/image3.jpeg"/><Relationship Id="rId4" Type="http://schemas.openxmlformats.org/officeDocument/2006/relationships/package" Target="../embeddings/Microsoft_Office_Word_Document1.docx"/></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334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pic>
        <p:nvPicPr>
          <p:cNvPr id="56321" name="Picture 1" descr="C:\Users\krislynn\Desktop\1200px-PaintedDesertPano.jpg"/>
          <p:cNvPicPr>
            <a:picLocks noChangeAspect="1" noChangeArrowheads="1"/>
          </p:cNvPicPr>
          <p:nvPr/>
        </p:nvPicPr>
        <p:blipFill>
          <a:blip r:embed="rId3" cstate="print"/>
          <a:srcRect/>
          <a:stretch>
            <a:fillRect/>
          </a:stretch>
        </p:blipFill>
        <p:spPr bwMode="auto">
          <a:xfrm>
            <a:off x="0" y="5334000"/>
            <a:ext cx="9144000" cy="1524000"/>
          </a:xfrm>
          <a:prstGeom prst="rect">
            <a:avLst/>
          </a:prstGeom>
          <a:noFill/>
          <a:effectLst/>
        </p:spPr>
      </p:pic>
      <p:sp>
        <p:nvSpPr>
          <p:cNvPr id="3" name="Rectangle 17"/>
          <p:cNvSpPr>
            <a:spLocks noChangeArrowheads="1"/>
          </p:cNvSpPr>
          <p:nvPr/>
        </p:nvSpPr>
        <p:spPr bwMode="auto">
          <a:xfrm>
            <a:off x="0" y="1752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4" name="Rectangle 12"/>
          <p:cNvSpPr>
            <a:spLocks noChangeArrowheads="1"/>
          </p:cNvSpPr>
          <p:nvPr/>
        </p:nvSpPr>
        <p:spPr bwMode="auto">
          <a:xfrm>
            <a:off x="6096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sp>
        <p:nvSpPr>
          <p:cNvPr id="6" name="TextBox 5"/>
          <p:cNvSpPr txBox="1"/>
          <p:nvPr/>
        </p:nvSpPr>
        <p:spPr>
          <a:xfrm>
            <a:off x="0" y="2362200"/>
            <a:ext cx="9144000" cy="1754326"/>
          </a:xfrm>
          <a:prstGeom prst="rect">
            <a:avLst/>
          </a:prstGeom>
          <a:noFill/>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Photo Tour of Animal Life in the </a:t>
            </a:r>
          </a:p>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Triassic Chinle:</a:t>
            </a:r>
          </a:p>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View from the Water’s Edge</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TextBox 7"/>
          <p:cNvSpPr txBox="1"/>
          <p:nvPr/>
        </p:nvSpPr>
        <p:spPr>
          <a:xfrm>
            <a:off x="2242752" y="6396335"/>
            <a:ext cx="6901248"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Presentation of Abstract 202548 - Paleontology</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658285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220200" cy="6858000"/>
            <a:chOff x="0" y="0"/>
            <a:chExt cx="9220200" cy="685800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7170" name="Picture 2" descr="J:\Geological Society Presentation\25 Slice #1 Coleoptera Cretocar Luzzii family Caridae p. 398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1524000"/>
            <a:ext cx="4404551"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J:\Geological Society Presentation\25A Slice #2 Coleoptera Cretocar Luzzii family Caridae p. 39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2895600"/>
            <a:ext cx="3894932" cy="372596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914400" y="304800"/>
            <a:ext cx="2148345"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Sliced Log</a:t>
            </a:r>
            <a:endParaRPr lang="en-US" sz="3200" b="1" dirty="0">
              <a:effectLst>
                <a:outerShdw blurRad="38100" dist="38100" dir="2700000" algn="tl">
                  <a:srgbClr val="000000">
                    <a:alpha val="43137"/>
                  </a:srgbClr>
                </a:outerShdw>
              </a:effectLst>
            </a:endParaRPr>
          </a:p>
        </p:txBody>
      </p:sp>
      <p:sp>
        <p:nvSpPr>
          <p:cNvPr id="9" name="TextBox 8"/>
          <p:cNvSpPr txBox="1"/>
          <p:nvPr/>
        </p:nvSpPr>
        <p:spPr>
          <a:xfrm>
            <a:off x="762000" y="4191000"/>
            <a:ext cx="3967368" cy="2062103"/>
          </a:xfrm>
          <a:prstGeom prst="rect">
            <a:avLst/>
          </a:prstGeom>
          <a:noFill/>
        </p:spPr>
        <p:txBody>
          <a:bodyPr wrap="none" rtlCol="0">
            <a:spAutoFit/>
          </a:bodyPr>
          <a:lstStyle/>
          <a:p>
            <a:r>
              <a:rPr lang="en-US" sz="3200" b="1" dirty="0" smtClean="0">
                <a:solidFill>
                  <a:schemeClr val="accent6">
                    <a:lumMod val="75000"/>
                  </a:schemeClr>
                </a:solidFill>
                <a:effectLst>
                  <a:outerShdw blurRad="38100" dist="38100" dir="2700000" algn="tl">
                    <a:srgbClr val="000000">
                      <a:alpha val="43137"/>
                    </a:srgbClr>
                  </a:outerShdw>
                </a:effectLst>
              </a:rPr>
              <a:t>Weevil: </a:t>
            </a:r>
          </a:p>
          <a:p>
            <a:r>
              <a:rPr lang="en-US" sz="3200" b="1" dirty="0" smtClean="0">
                <a:solidFill>
                  <a:schemeClr val="accent6">
                    <a:lumMod val="75000"/>
                  </a:schemeClr>
                </a:solidFill>
                <a:effectLst>
                  <a:outerShdw blurRad="38100" dist="38100" dir="2700000" algn="tl">
                    <a:srgbClr val="000000">
                      <a:alpha val="43137"/>
                    </a:srgbClr>
                  </a:outerShdw>
                </a:effectLst>
              </a:rPr>
              <a:t>Only one of approx.</a:t>
            </a:r>
          </a:p>
          <a:p>
            <a:r>
              <a:rPr lang="en-US" sz="3200" b="1" dirty="0" smtClean="0">
                <a:solidFill>
                  <a:schemeClr val="accent6">
                    <a:lumMod val="75000"/>
                  </a:schemeClr>
                </a:solidFill>
                <a:effectLst>
                  <a:outerShdw blurRad="38100" dist="38100" dir="2700000" algn="tl">
                    <a:srgbClr val="000000">
                      <a:alpha val="43137"/>
                    </a:srgbClr>
                  </a:outerShdw>
                </a:effectLst>
              </a:rPr>
              <a:t>fifty animals in one</a:t>
            </a:r>
          </a:p>
          <a:p>
            <a:r>
              <a:rPr lang="en-US" sz="3200" b="1" dirty="0" smtClean="0">
                <a:solidFill>
                  <a:schemeClr val="accent6">
                    <a:lumMod val="75000"/>
                  </a:schemeClr>
                </a:solidFill>
                <a:effectLst>
                  <a:outerShdw blurRad="38100" dist="38100" dir="2700000" algn="tl">
                    <a:srgbClr val="000000">
                      <a:alpha val="43137"/>
                    </a:srgbClr>
                  </a:outerShdw>
                </a:effectLst>
              </a:rPr>
              <a:t>small log</a:t>
            </a:r>
            <a:endParaRPr lang="en-US" sz="3200" b="1" dirty="0">
              <a:solidFill>
                <a:schemeClr val="accent6">
                  <a:lumMod val="75000"/>
                </a:schemeClr>
              </a:solidFill>
              <a:effectLst>
                <a:outerShdw blurRad="38100" dist="38100" dir="2700000" algn="tl">
                  <a:srgbClr val="000000">
                    <a:alpha val="43137"/>
                  </a:srgbClr>
                </a:outerShdw>
              </a:effectLst>
            </a:endParaRPr>
          </a:p>
        </p:txBody>
      </p:sp>
      <p:grpSp>
        <p:nvGrpSpPr>
          <p:cNvPr id="10" name="Group 9"/>
          <p:cNvGrpSpPr/>
          <p:nvPr/>
        </p:nvGrpSpPr>
        <p:grpSpPr>
          <a:xfrm>
            <a:off x="6358765" y="6488668"/>
            <a:ext cx="2577005" cy="307777"/>
            <a:chOff x="6358765" y="6488668"/>
            <a:chExt cx="2577005" cy="307777"/>
          </a:xfrm>
        </p:grpSpPr>
        <p:pic>
          <p:nvPicPr>
            <p:cNvPr id="11"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2" name="TextBox 11"/>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2136471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0"/>
            <a:ext cx="9220200" cy="6858000"/>
            <a:chOff x="0" y="0"/>
            <a:chExt cx="9220200" cy="685800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grpSp>
        <p:nvGrpSpPr>
          <p:cNvPr id="3"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0" name="TextBox 9"/>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4" name="Rectangle 13"/>
          <p:cNvSpPr/>
          <p:nvPr/>
        </p:nvSpPr>
        <p:spPr>
          <a:xfrm>
            <a:off x="1143000" y="1197888"/>
            <a:ext cx="7620000" cy="5355312"/>
          </a:xfrm>
          <a:prstGeom prst="rect">
            <a:avLst/>
          </a:prstGeom>
        </p:spPr>
        <p:txBody>
          <a:bodyPr wrap="square">
            <a:spAutoFit/>
          </a:bodyPr>
          <a:lstStyle/>
          <a:p>
            <a:r>
              <a:rPr lang="en-US" b="1" dirty="0" smtClean="0">
                <a:solidFill>
                  <a:srgbClr val="FFFF00"/>
                </a:solidFill>
              </a:rPr>
              <a:t>(1) </a:t>
            </a:r>
            <a:r>
              <a:rPr lang="en-US" b="1" dirty="0" smtClean="0"/>
              <a:t>plants die, in places become fugal infested and typically begin to crack -- </a:t>
            </a:r>
            <a:r>
              <a:rPr lang="en-US" b="1" dirty="0" err="1" smtClean="0"/>
              <a:t>radially</a:t>
            </a:r>
            <a:r>
              <a:rPr lang="en-US" b="1" dirty="0" smtClean="0"/>
              <a:t> and longitudinally, producing gaps and voids.   </a:t>
            </a:r>
            <a:r>
              <a:rPr lang="en-US" b="1" dirty="0" smtClean="0">
                <a:solidFill>
                  <a:srgbClr val="FFFF00"/>
                </a:solidFill>
              </a:rPr>
              <a:t>(2) </a:t>
            </a:r>
            <a:r>
              <a:rPr lang="en-US" b="1" dirty="0" smtClean="0"/>
              <a:t>Ground water leaches silica from rocks in the area (typically, volcanic rocks).</a:t>
            </a:r>
            <a:r>
              <a:rPr lang="en-US" b="1" dirty="0" smtClean="0">
                <a:solidFill>
                  <a:srgbClr val="FFFF00"/>
                </a:solidFill>
              </a:rPr>
              <a:t> (3) </a:t>
            </a:r>
            <a:r>
              <a:rPr lang="en-US" b="1" dirty="0" smtClean="0"/>
              <a:t>the silica-charged groundwater permeates in the plant tissue.  (</a:t>
            </a:r>
            <a:r>
              <a:rPr lang="en-US" b="1" dirty="0" smtClean="0">
                <a:solidFill>
                  <a:srgbClr val="FFFF00"/>
                </a:solidFill>
              </a:rPr>
              <a:t>4) </a:t>
            </a:r>
            <a:r>
              <a:rPr lang="en-US" u="sng" cap="small" dirty="0" smtClean="0"/>
              <a:t>Initially the silica is in a colloidal gel-like state</a:t>
            </a:r>
            <a:r>
              <a:rPr lang="en-US" b="1" dirty="0" smtClean="0"/>
              <a:t> -- the silica infuses into the cell walls, fills small cells, and begins to fill larger cells but often leaves voids, empty spaces, in especially large cells and in the larger cracks and fissures.  </a:t>
            </a:r>
            <a:r>
              <a:rPr lang="en-US" b="1" dirty="0" smtClean="0">
                <a:solidFill>
                  <a:srgbClr val="FFFF00"/>
                </a:solidFill>
              </a:rPr>
              <a:t>(5) </a:t>
            </a:r>
            <a:r>
              <a:rPr lang="en-US" b="1" dirty="0" smtClean="0"/>
              <a:t>Later, additional silica penetrates into the now partially preserved logs, filling larger cells and cracks with fibrous chalcedony (which crystallizes on the previously deposited silica and grows inward to fill the cells/crack/fissures, etc.).  </a:t>
            </a:r>
            <a:r>
              <a:rPr lang="en-US" b="1" dirty="0" smtClean="0">
                <a:solidFill>
                  <a:srgbClr val="FFFF00"/>
                </a:solidFill>
              </a:rPr>
              <a:t>(6) </a:t>
            </a:r>
            <a:r>
              <a:rPr lang="en-US" b="1" dirty="0" smtClean="0"/>
              <a:t>Later, the silicified logs are exposed at the surface where weathering produces cracks in the weather-out logs.  </a:t>
            </a:r>
            <a:r>
              <a:rPr lang="en-US" b="1" dirty="0" smtClean="0">
                <a:solidFill>
                  <a:srgbClr val="FFFF00"/>
                </a:solidFill>
              </a:rPr>
              <a:t>(7) </a:t>
            </a:r>
            <a:r>
              <a:rPr lang="en-US" b="1" dirty="0" smtClean="0"/>
              <a:t>ground water carries dissolved minerals into these cracks - filling them with quartz and other minerals -- if traces of iron are present (e.g., from pyrite), oxygen in the atmosphere and dissolved in the ground water oxidize the iron to hematite, goethite, and other similar iron oxides and hydroxides (due to "sub aerial" weathering of the fossil logs).</a:t>
            </a:r>
            <a:endParaRPr lang="en-US" b="1" dirty="0"/>
          </a:p>
        </p:txBody>
      </p:sp>
      <p:sp>
        <p:nvSpPr>
          <p:cNvPr id="15" name="Rectangle 14"/>
          <p:cNvSpPr/>
          <p:nvPr/>
        </p:nvSpPr>
        <p:spPr>
          <a:xfrm>
            <a:off x="533400" y="228600"/>
            <a:ext cx="8530156" cy="584775"/>
          </a:xfrm>
          <a:prstGeom prst="rect">
            <a:avLst/>
          </a:prstGeom>
        </p:spPr>
        <p:txBody>
          <a:bodyPr wrap="none">
            <a:spAutoFit/>
          </a:bodyPr>
          <a:lstStyle/>
          <a:p>
            <a:r>
              <a:rPr lang="en-US" sz="3200" b="1" dirty="0" smtClean="0">
                <a:solidFill>
                  <a:srgbClr val="FFFF00"/>
                </a:solidFill>
                <a:effectLst>
                  <a:outerShdw blurRad="38100" dist="38100" dir="2700000" algn="tl">
                    <a:srgbClr val="000000">
                      <a:alpha val="43137"/>
                    </a:srgbClr>
                  </a:outerShdw>
                </a:effectLst>
              </a:rPr>
              <a:t>Dr. Schopf’s Scenario for Permineralization</a:t>
            </a: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625998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0"/>
            <a:ext cx="9220200" cy="6858000"/>
            <a:chOff x="0" y="0"/>
            <a:chExt cx="9220200" cy="685800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0" y="16002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grpSp>
        <p:nvGrpSpPr>
          <p:cNvPr id="3"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0" name="TextBox 9"/>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5" name="Rectangle 14"/>
          <p:cNvSpPr/>
          <p:nvPr/>
        </p:nvSpPr>
        <p:spPr>
          <a:xfrm>
            <a:off x="1066800" y="304800"/>
            <a:ext cx="7377917" cy="1077218"/>
          </a:xfrm>
          <a:prstGeom prst="rect">
            <a:avLst/>
          </a:prstGeom>
        </p:spPr>
        <p:txBody>
          <a:bodyPr wrap="none">
            <a:spAutoFit/>
          </a:bodyPr>
          <a:lstStyle/>
          <a:p>
            <a:pPr algn="ctr"/>
            <a:r>
              <a:rPr lang="en-US" sz="3200" b="1" dirty="0" smtClean="0">
                <a:solidFill>
                  <a:srgbClr val="FFFF00"/>
                </a:solidFill>
                <a:effectLst>
                  <a:outerShdw blurRad="38100" dist="38100" dir="2700000" algn="tl">
                    <a:srgbClr val="000000">
                      <a:alpha val="43137"/>
                    </a:srgbClr>
                  </a:outerShdw>
                </a:effectLst>
              </a:rPr>
              <a:t>Dr. Schopf’s Lab Test Results for large</a:t>
            </a:r>
          </a:p>
          <a:p>
            <a:pPr algn="ctr"/>
            <a:r>
              <a:rPr lang="en-US" sz="3200" b="1" dirty="0" smtClean="0">
                <a:solidFill>
                  <a:srgbClr val="FFFF00"/>
                </a:solidFill>
                <a:effectLst>
                  <a:outerShdw blurRad="38100" dist="38100" dir="2700000" algn="tl">
                    <a:srgbClr val="000000">
                      <a:alpha val="43137"/>
                    </a:srgbClr>
                  </a:outerShdw>
                </a:effectLst>
              </a:rPr>
              <a:t>Woodworthia sliced log</a:t>
            </a:r>
            <a:endParaRPr lang="en-US" sz="3200" dirty="0">
              <a:solidFill>
                <a:srgbClr val="FFFF00"/>
              </a:solidFill>
              <a:effectLst>
                <a:outerShdw blurRad="38100" dist="38100" dir="2700000" algn="tl">
                  <a:srgbClr val="000000">
                    <a:alpha val="43137"/>
                  </a:srgbClr>
                </a:outerShdw>
              </a:effectLst>
            </a:endParaRPr>
          </a:p>
        </p:txBody>
      </p:sp>
      <p:pic>
        <p:nvPicPr>
          <p:cNvPr id="81922" name="Picture 2" descr="F:\Geological Society Presentation\72 Schopf's Test Rsults\#1 2.5x obj. transmitted light.jpg"/>
          <p:cNvPicPr>
            <a:picLocks noChangeAspect="1" noChangeArrowheads="1"/>
          </p:cNvPicPr>
          <p:nvPr/>
        </p:nvPicPr>
        <p:blipFill>
          <a:blip r:embed="rId4" cstate="print"/>
          <a:srcRect/>
          <a:stretch>
            <a:fillRect/>
          </a:stretch>
        </p:blipFill>
        <p:spPr bwMode="auto">
          <a:xfrm>
            <a:off x="652749" y="2057400"/>
            <a:ext cx="4147851" cy="3934533"/>
          </a:xfrm>
          <a:prstGeom prst="rect">
            <a:avLst/>
          </a:prstGeom>
          <a:noFill/>
        </p:spPr>
      </p:pic>
      <p:pic>
        <p:nvPicPr>
          <p:cNvPr id="81923" name="Picture 3" descr="F:\Geological Society Presentation\72 Schopf's Test Rsults\#3-2.5x obj. plane polarized light.jpg"/>
          <p:cNvPicPr>
            <a:picLocks noChangeAspect="1" noChangeArrowheads="1"/>
          </p:cNvPicPr>
          <p:nvPr/>
        </p:nvPicPr>
        <p:blipFill>
          <a:blip r:embed="rId5" cstate="print"/>
          <a:srcRect/>
          <a:stretch>
            <a:fillRect/>
          </a:stretch>
        </p:blipFill>
        <p:spPr bwMode="auto">
          <a:xfrm>
            <a:off x="4953000" y="2133600"/>
            <a:ext cx="3886200" cy="3957725"/>
          </a:xfrm>
          <a:prstGeom prst="rect">
            <a:avLst/>
          </a:prstGeom>
          <a:noFill/>
        </p:spPr>
      </p:pic>
    </p:spTree>
    <p:extLst>
      <p:ext uri="{BB962C8B-B14F-4D97-AF65-F5344CB8AC3E}">
        <p14:creationId xmlns:p14="http://schemas.microsoft.com/office/powerpoint/2010/main" xmlns="" val="3625998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rot="16200000">
            <a:off x="-4191000" y="22098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nvGrpSpPr>
          <p:cNvPr id="3"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0" name="TextBox 9"/>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pic>
        <p:nvPicPr>
          <p:cNvPr id="82946" name="Picture 2" descr="F:\Geological Society Presentation\72 Schopf's Test Rsults\#3 Raman Quartzx.jpg"/>
          <p:cNvPicPr>
            <a:picLocks noChangeAspect="1" noChangeArrowheads="1"/>
          </p:cNvPicPr>
          <p:nvPr/>
        </p:nvPicPr>
        <p:blipFill>
          <a:blip r:embed="rId4" cstate="print"/>
          <a:srcRect/>
          <a:stretch>
            <a:fillRect/>
          </a:stretch>
        </p:blipFill>
        <p:spPr bwMode="auto">
          <a:xfrm>
            <a:off x="838200" y="1295400"/>
            <a:ext cx="2895600" cy="2895600"/>
          </a:xfrm>
          <a:prstGeom prst="rect">
            <a:avLst/>
          </a:prstGeom>
          <a:noFill/>
        </p:spPr>
      </p:pic>
      <p:pic>
        <p:nvPicPr>
          <p:cNvPr id="82947" name="Picture 3" descr="F:\Geological Society Presentation\72 Schopf's Test Rsults\#4 Raman Kerogen.jpg"/>
          <p:cNvPicPr>
            <a:picLocks noChangeAspect="1" noChangeArrowheads="1"/>
          </p:cNvPicPr>
          <p:nvPr/>
        </p:nvPicPr>
        <p:blipFill>
          <a:blip r:embed="rId5" cstate="print"/>
          <a:srcRect/>
          <a:stretch>
            <a:fillRect/>
          </a:stretch>
        </p:blipFill>
        <p:spPr bwMode="auto">
          <a:xfrm>
            <a:off x="4724400" y="1371600"/>
            <a:ext cx="2895600" cy="2895600"/>
          </a:xfrm>
          <a:prstGeom prst="rect">
            <a:avLst/>
          </a:prstGeom>
          <a:noFill/>
        </p:spPr>
      </p:pic>
      <p:pic>
        <p:nvPicPr>
          <p:cNvPr id="82948" name="Picture 4" descr="F:\Geological Society Presentation\72 Schopf's Test Rsults\Schopf #6 CLSM.jpg"/>
          <p:cNvPicPr>
            <a:picLocks noChangeAspect="1" noChangeArrowheads="1"/>
          </p:cNvPicPr>
          <p:nvPr/>
        </p:nvPicPr>
        <p:blipFill>
          <a:blip r:embed="rId6" cstate="print"/>
          <a:srcRect/>
          <a:stretch>
            <a:fillRect/>
          </a:stretch>
        </p:blipFill>
        <p:spPr bwMode="auto">
          <a:xfrm>
            <a:off x="2667000" y="4239712"/>
            <a:ext cx="2895600" cy="2529840"/>
          </a:xfrm>
          <a:prstGeom prst="rect">
            <a:avLst/>
          </a:prstGeom>
          <a:noFill/>
        </p:spPr>
      </p:pic>
      <p:sp>
        <p:nvSpPr>
          <p:cNvPr id="13" name="Rectangle 12"/>
          <p:cNvSpPr/>
          <p:nvPr/>
        </p:nvSpPr>
        <p:spPr>
          <a:xfrm>
            <a:off x="1066800" y="304800"/>
            <a:ext cx="7377917" cy="1077218"/>
          </a:xfrm>
          <a:prstGeom prst="rect">
            <a:avLst/>
          </a:prstGeom>
        </p:spPr>
        <p:txBody>
          <a:bodyPr wrap="none">
            <a:spAutoFit/>
          </a:bodyPr>
          <a:lstStyle/>
          <a:p>
            <a:pPr algn="ctr"/>
            <a:r>
              <a:rPr lang="en-US" sz="3200" b="1" dirty="0" smtClean="0">
                <a:solidFill>
                  <a:srgbClr val="FFFF00"/>
                </a:solidFill>
                <a:effectLst>
                  <a:outerShdw blurRad="38100" dist="38100" dir="2700000" algn="tl">
                    <a:srgbClr val="000000">
                      <a:alpha val="43137"/>
                    </a:srgbClr>
                  </a:outerShdw>
                </a:effectLst>
              </a:rPr>
              <a:t>Dr. Schopf’s Lab Test Results for large</a:t>
            </a:r>
          </a:p>
          <a:p>
            <a:pPr algn="ctr"/>
            <a:r>
              <a:rPr lang="en-US" sz="3200" b="1" dirty="0" smtClean="0">
                <a:solidFill>
                  <a:srgbClr val="FFFF00"/>
                </a:solidFill>
                <a:effectLst>
                  <a:outerShdw blurRad="38100" dist="38100" dir="2700000" algn="tl">
                    <a:srgbClr val="000000">
                      <a:alpha val="43137"/>
                    </a:srgbClr>
                  </a:outerShdw>
                </a:effectLst>
              </a:rPr>
              <a:t>Woodworthia sliced log</a:t>
            </a: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625998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0"/>
            <a:ext cx="9220200" cy="6858000"/>
            <a:chOff x="0" y="0"/>
            <a:chExt cx="9220200" cy="685800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0" y="12954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grpSp>
        <p:nvGrpSpPr>
          <p:cNvPr id="3"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0" name="TextBox 9"/>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pic>
        <p:nvPicPr>
          <p:cNvPr id="83970" name="Picture 2" descr="F:\Geological Society Presentation\72 Schopf's Test Rsults\#5 Raman Spectrum, Keorgen and Quartz.jpg"/>
          <p:cNvPicPr>
            <a:picLocks noChangeAspect="1" noChangeArrowheads="1"/>
          </p:cNvPicPr>
          <p:nvPr/>
        </p:nvPicPr>
        <p:blipFill>
          <a:blip r:embed="rId4" cstate="print"/>
          <a:srcRect/>
          <a:stretch>
            <a:fillRect/>
          </a:stretch>
        </p:blipFill>
        <p:spPr bwMode="auto">
          <a:xfrm>
            <a:off x="1828800" y="1600200"/>
            <a:ext cx="5976650" cy="4724400"/>
          </a:xfrm>
          <a:prstGeom prst="rect">
            <a:avLst/>
          </a:prstGeom>
          <a:noFill/>
        </p:spPr>
      </p:pic>
      <p:sp>
        <p:nvSpPr>
          <p:cNvPr id="11" name="Rectangle 10"/>
          <p:cNvSpPr/>
          <p:nvPr/>
        </p:nvSpPr>
        <p:spPr>
          <a:xfrm>
            <a:off x="1066800" y="152400"/>
            <a:ext cx="7377917" cy="1077218"/>
          </a:xfrm>
          <a:prstGeom prst="rect">
            <a:avLst/>
          </a:prstGeom>
        </p:spPr>
        <p:txBody>
          <a:bodyPr wrap="none">
            <a:spAutoFit/>
          </a:bodyPr>
          <a:lstStyle/>
          <a:p>
            <a:pPr algn="ctr"/>
            <a:r>
              <a:rPr lang="en-US" sz="3200" b="1" dirty="0" smtClean="0">
                <a:solidFill>
                  <a:srgbClr val="FFFF00"/>
                </a:solidFill>
                <a:effectLst>
                  <a:outerShdw blurRad="38100" dist="38100" dir="2700000" algn="tl">
                    <a:srgbClr val="000000">
                      <a:alpha val="43137"/>
                    </a:srgbClr>
                  </a:outerShdw>
                </a:effectLst>
              </a:rPr>
              <a:t>Dr. Schopf’s Lab Test Results for large</a:t>
            </a:r>
          </a:p>
          <a:p>
            <a:pPr algn="ctr"/>
            <a:r>
              <a:rPr lang="en-US" sz="3200" b="1" dirty="0" smtClean="0">
                <a:solidFill>
                  <a:srgbClr val="FFFF00"/>
                </a:solidFill>
                <a:effectLst>
                  <a:outerShdw blurRad="38100" dist="38100" dir="2700000" algn="tl">
                    <a:srgbClr val="000000">
                      <a:alpha val="43137"/>
                    </a:srgbClr>
                  </a:outerShdw>
                </a:effectLst>
              </a:rPr>
              <a:t>Woodworthia sliced log</a:t>
            </a: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625998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220200" cy="6858000"/>
            <a:chOff x="0" y="0"/>
            <a:chExt cx="9220200" cy="685800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8195" name="Picture 3" descr="J:\Geological Society Presentation\54 Woodworthia Bookend (1).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0" b="98493" l="0" r="98329">
                        <a14:foregroundMark x1="92909" y1="31339" x2="98329" y2="31167"/>
                        <a14:backgroundMark x1="9214" y1="27852" x2="9621" y2="0"/>
                        <a14:backgroundMark x1="18293" y1="28928" x2="17751" y2="12010"/>
                      </a14:backgroundRemoval>
                    </a14:imgEffect>
                  </a14:imgLayer>
                </a14:imgProps>
              </a:ext>
              <a:ext uri="{28A0092B-C50C-407E-A947-70E740481C1C}">
                <a14:useLocalDpi xmlns:a14="http://schemas.microsoft.com/office/drawing/2010/main" xmlns="" val="0"/>
              </a:ext>
            </a:extLst>
          </a:blip>
          <a:srcRect t="-1" r="1474" b="1417"/>
          <a:stretch/>
        </p:blipFill>
        <p:spPr bwMode="auto">
          <a:xfrm>
            <a:off x="1905000" y="304800"/>
            <a:ext cx="6096000" cy="639940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85800" y="177225"/>
            <a:ext cx="48006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Woodworthia Bookend </a:t>
            </a:r>
            <a:endParaRPr lang="en-US" sz="3200" b="1" dirty="0">
              <a:effectLst>
                <a:outerShdw blurRad="38100" dist="38100" dir="2700000" algn="tl">
                  <a:srgbClr val="000000">
                    <a:alpha val="43137"/>
                  </a:srgbClr>
                </a:outerShdw>
              </a:effectLst>
            </a:endParaRPr>
          </a:p>
        </p:txBody>
      </p:sp>
      <p:sp>
        <p:nvSpPr>
          <p:cNvPr id="8" name="TextBox 7"/>
          <p:cNvSpPr txBox="1"/>
          <p:nvPr/>
        </p:nvSpPr>
        <p:spPr>
          <a:xfrm>
            <a:off x="609600" y="1295400"/>
            <a:ext cx="3088474" cy="1077218"/>
          </a:xfrm>
          <a:prstGeom prst="rect">
            <a:avLst/>
          </a:prstGeom>
          <a:noFill/>
        </p:spPr>
        <p:txBody>
          <a:bodyPr wrap="none" rtlCol="0">
            <a:spAutoFit/>
          </a:bodyPr>
          <a:lstStyle/>
          <a:p>
            <a:r>
              <a:rPr lang="en-US" sz="3200" b="1" dirty="0" smtClean="0">
                <a:solidFill>
                  <a:srgbClr val="7030A0"/>
                </a:solidFill>
                <a:effectLst>
                  <a:outerShdw blurRad="38100" dist="38100" dir="2700000" algn="tl">
                    <a:srgbClr val="000000">
                      <a:alpha val="43137"/>
                    </a:srgbClr>
                  </a:outerShdw>
                </a:effectLst>
              </a:rPr>
              <a:t>Turtle Plastron</a:t>
            </a:r>
          </a:p>
          <a:p>
            <a:r>
              <a:rPr lang="en-US" sz="3200" b="1" dirty="0" smtClean="0">
                <a:solidFill>
                  <a:srgbClr val="7030A0"/>
                </a:solidFill>
                <a:effectLst>
                  <a:outerShdw blurRad="38100" dist="38100" dir="2700000" algn="tl">
                    <a:srgbClr val="000000">
                      <a:alpha val="43137"/>
                    </a:srgbClr>
                  </a:outerShdw>
                </a:effectLst>
              </a:rPr>
              <a:t>Lower Left</a:t>
            </a:r>
            <a:endParaRPr lang="en-US" sz="3200" b="1" dirty="0">
              <a:solidFill>
                <a:srgbClr val="7030A0"/>
              </a:solidFill>
              <a:effectLst>
                <a:outerShdw blurRad="38100" dist="38100" dir="2700000" algn="tl">
                  <a:srgbClr val="000000">
                    <a:alpha val="43137"/>
                  </a:srgbClr>
                </a:outerShdw>
              </a:effectLst>
            </a:endParaRPr>
          </a:p>
        </p:txBody>
      </p:sp>
      <p:grpSp>
        <p:nvGrpSpPr>
          <p:cNvPr id="9" name="Group 8"/>
          <p:cNvGrpSpPr/>
          <p:nvPr/>
        </p:nvGrpSpPr>
        <p:grpSpPr>
          <a:xfrm>
            <a:off x="6358765" y="6488668"/>
            <a:ext cx="2577005" cy="307777"/>
            <a:chOff x="6358765" y="6488668"/>
            <a:chExt cx="2577005" cy="307777"/>
          </a:xfrm>
        </p:grpSpPr>
        <p:pic>
          <p:nvPicPr>
            <p:cNvPr id="10"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1" name="TextBox 10"/>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1599499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220200" cy="6858000"/>
            <a:chOff x="0" y="0"/>
            <a:chExt cx="9220200" cy="685800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9218" name="Picture 2" descr="J:\Geological Society Presentation\55 Woodworthia Bookend w Plastron Copy-Painted 2-22-12 (2) - - Cop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2066925"/>
            <a:ext cx="7748587" cy="44862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85800" y="177225"/>
            <a:ext cx="48006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Woodworthia Bookend </a:t>
            </a:r>
            <a:endParaRPr lang="en-US" sz="3200" b="1" dirty="0">
              <a:effectLst>
                <a:outerShdw blurRad="38100" dist="38100" dir="2700000" algn="tl">
                  <a:srgbClr val="000000">
                    <a:alpha val="43137"/>
                  </a:srgbClr>
                </a:outerShdw>
              </a:effectLst>
            </a:endParaRPr>
          </a:p>
        </p:txBody>
      </p:sp>
      <p:sp>
        <p:nvSpPr>
          <p:cNvPr id="8" name="TextBox 7"/>
          <p:cNvSpPr txBox="1"/>
          <p:nvPr/>
        </p:nvSpPr>
        <p:spPr>
          <a:xfrm>
            <a:off x="1149606" y="1143000"/>
            <a:ext cx="7499554" cy="892552"/>
          </a:xfrm>
          <a:prstGeom prst="rect">
            <a:avLst/>
          </a:prstGeom>
          <a:noFill/>
        </p:spPr>
        <p:txBody>
          <a:bodyPr wrap="none" rtlCol="0">
            <a:spAutoFit/>
          </a:bodyPr>
          <a:lstStyle/>
          <a:p>
            <a:pPr algn="ctr"/>
            <a:r>
              <a:rPr lang="en-US" sz="2800" b="1" dirty="0" smtClean="0">
                <a:solidFill>
                  <a:schemeClr val="accent3">
                    <a:lumMod val="40000"/>
                    <a:lumOff val="60000"/>
                  </a:schemeClr>
                </a:solidFill>
                <a:effectLst>
                  <a:outerShdw blurRad="38100" dist="38100" dir="2700000" algn="tl">
                    <a:srgbClr val="000000">
                      <a:alpha val="43137"/>
                    </a:srgbClr>
                  </a:outerShdw>
                </a:effectLst>
              </a:rPr>
              <a:t>Turtle Plastron – </a:t>
            </a:r>
          </a:p>
          <a:p>
            <a:pPr algn="ctr"/>
            <a:r>
              <a:rPr lang="en-US" sz="2400" b="1" dirty="0" smtClean="0">
                <a:effectLst>
                  <a:outerShdw blurRad="38100" dist="38100" dir="2700000" algn="tl">
                    <a:srgbClr val="000000">
                      <a:alpha val="43137"/>
                    </a:srgbClr>
                  </a:outerShdw>
                </a:effectLst>
              </a:rPr>
              <a:t>Identified by Dr. George Zug as possible box turtle.</a:t>
            </a:r>
          </a:p>
        </p:txBody>
      </p:sp>
      <p:grpSp>
        <p:nvGrpSpPr>
          <p:cNvPr id="9" name="Group 8"/>
          <p:cNvGrpSpPr/>
          <p:nvPr/>
        </p:nvGrpSpPr>
        <p:grpSpPr>
          <a:xfrm>
            <a:off x="6358765" y="6488668"/>
            <a:ext cx="2577005" cy="307777"/>
            <a:chOff x="6358765" y="6488668"/>
            <a:chExt cx="2577005" cy="307777"/>
          </a:xfrm>
        </p:grpSpPr>
        <p:pic>
          <p:nvPicPr>
            <p:cNvPr id="10"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1" name="TextBox 10"/>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4153378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pic>
        <p:nvPicPr>
          <p:cNvPr id="10242" name="Picture 2" descr="J:\Geological Society Presentation\56 Woodworthia Bookend Blossom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b="2292"/>
          <a:stretch>
            <a:fillRect/>
          </a:stretch>
        </p:blipFill>
        <p:spPr bwMode="auto">
          <a:xfrm>
            <a:off x="685800" y="131762"/>
            <a:ext cx="3678238" cy="6497638"/>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descr="J:\Geological Society Presentation\56A Woodworthia Bookend Blossom (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5800" y="2974975"/>
            <a:ext cx="4514850" cy="312102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17"/>
          <p:cNvSpPr>
            <a:spLocks noChangeArrowheads="1"/>
          </p:cNvSpPr>
          <p:nvPr/>
        </p:nvSpPr>
        <p:spPr bwMode="auto">
          <a:xfrm rot="16200000">
            <a:off x="-4191000" y="22098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9" name="TextBox 8"/>
          <p:cNvSpPr txBox="1"/>
          <p:nvPr/>
        </p:nvSpPr>
        <p:spPr>
          <a:xfrm>
            <a:off x="4343400" y="381000"/>
            <a:ext cx="48006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Woodworthia Bookend </a:t>
            </a:r>
            <a:endParaRPr lang="en-US" sz="3200" b="1" dirty="0">
              <a:effectLst>
                <a:outerShdw blurRad="38100" dist="38100" dir="2700000" algn="tl">
                  <a:srgbClr val="000000">
                    <a:alpha val="43137"/>
                  </a:srgbClr>
                </a:outerShdw>
              </a:effectLst>
            </a:endParaRPr>
          </a:p>
        </p:txBody>
      </p:sp>
      <p:sp>
        <p:nvSpPr>
          <p:cNvPr id="10" name="TextBox 9"/>
          <p:cNvSpPr txBox="1"/>
          <p:nvPr/>
        </p:nvSpPr>
        <p:spPr>
          <a:xfrm>
            <a:off x="5638800" y="1676400"/>
            <a:ext cx="1797287"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rPr>
              <a:t>Blossom?</a:t>
            </a:r>
          </a:p>
        </p:txBody>
      </p:sp>
      <p:grpSp>
        <p:nvGrpSpPr>
          <p:cNvPr id="11" name="Group 10"/>
          <p:cNvGrpSpPr/>
          <p:nvPr/>
        </p:nvGrpSpPr>
        <p:grpSpPr>
          <a:xfrm>
            <a:off x="6358765" y="6488668"/>
            <a:ext cx="2577005" cy="307777"/>
            <a:chOff x="6358765" y="6488668"/>
            <a:chExt cx="2577005" cy="307777"/>
          </a:xfrm>
        </p:grpSpPr>
        <p:pic>
          <p:nvPicPr>
            <p:cNvPr id="12"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3" name="TextBox 12"/>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3971691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220200" cy="6858000"/>
            <a:chOff x="0" y="0"/>
            <a:chExt cx="9220200" cy="685800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11266" name="Picture 2" descr="J:\Geological Society Presentation\58 Woodworthia Bookend w snake 2-22-12 (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905000"/>
            <a:ext cx="4813300" cy="37973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295400" y="228600"/>
            <a:ext cx="48006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Woodworthia Bookend </a:t>
            </a:r>
            <a:endParaRPr lang="en-US" sz="3200" b="1" dirty="0">
              <a:effectLst>
                <a:outerShdw blurRad="38100" dist="38100" dir="2700000" algn="tl">
                  <a:srgbClr val="000000">
                    <a:alpha val="43137"/>
                  </a:srgbClr>
                </a:outerShdw>
              </a:effectLst>
            </a:endParaRPr>
          </a:p>
        </p:txBody>
      </p:sp>
      <p:sp>
        <p:nvSpPr>
          <p:cNvPr id="8" name="TextBox 7"/>
          <p:cNvSpPr txBox="1"/>
          <p:nvPr/>
        </p:nvSpPr>
        <p:spPr>
          <a:xfrm>
            <a:off x="6324600" y="3200400"/>
            <a:ext cx="1983235" cy="1200329"/>
          </a:xfrm>
          <a:prstGeom prst="rect">
            <a:avLst/>
          </a:prstGeom>
          <a:noFill/>
        </p:spPr>
        <p:txBody>
          <a:bodyPr wrap="none" rtlCol="0">
            <a:spAutoFit/>
          </a:bodyPr>
          <a:lstStyle/>
          <a:p>
            <a:r>
              <a:rPr lang="en-US" sz="3600" b="1" dirty="0" smtClean="0">
                <a:solidFill>
                  <a:srgbClr val="7030A0"/>
                </a:solidFill>
                <a:effectLst>
                  <a:outerShdw blurRad="38100" dist="38100" dir="2700000" algn="tl">
                    <a:srgbClr val="000000">
                      <a:alpha val="43137"/>
                    </a:srgbClr>
                  </a:outerShdw>
                </a:effectLst>
              </a:rPr>
              <a:t>Plant?</a:t>
            </a:r>
          </a:p>
          <a:p>
            <a:r>
              <a:rPr lang="en-US" sz="3600" b="1" dirty="0" smtClean="0">
                <a:solidFill>
                  <a:srgbClr val="7030A0"/>
                </a:solidFill>
                <a:effectLst>
                  <a:outerShdw blurRad="38100" dist="38100" dir="2700000" algn="tl">
                    <a:srgbClr val="000000">
                      <a:alpha val="43137"/>
                    </a:srgbClr>
                  </a:outerShdw>
                </a:effectLst>
              </a:rPr>
              <a:t>Animal?</a:t>
            </a:r>
          </a:p>
        </p:txBody>
      </p:sp>
      <p:grpSp>
        <p:nvGrpSpPr>
          <p:cNvPr id="9" name="Group 8"/>
          <p:cNvGrpSpPr/>
          <p:nvPr/>
        </p:nvGrpSpPr>
        <p:grpSpPr>
          <a:xfrm>
            <a:off x="6358765" y="6488668"/>
            <a:ext cx="2577005" cy="307777"/>
            <a:chOff x="6358765" y="6488668"/>
            <a:chExt cx="2577005" cy="307777"/>
          </a:xfrm>
        </p:grpSpPr>
        <p:pic>
          <p:nvPicPr>
            <p:cNvPr id="10"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1" name="TextBox 10"/>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1235551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rot="16200000">
            <a:off x="-3124200" y="3505200"/>
            <a:ext cx="70866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pic>
        <p:nvPicPr>
          <p:cNvPr id="12290" name="Picture 2" descr="J:\Geological Society Presentation\61 Turtles Slice Polished Sid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36954"/>
            <a:ext cx="7300479" cy="651624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962400" y="5943600"/>
            <a:ext cx="48006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Woodworthia Turtles </a:t>
            </a:r>
            <a:endParaRPr lang="en-US" sz="3200" b="1" dirty="0">
              <a:solidFill>
                <a:schemeClr val="bg1"/>
              </a:solidFill>
              <a:effectLst>
                <a:outerShdw blurRad="38100" dist="38100" dir="2700000" algn="tl">
                  <a:srgbClr val="000000">
                    <a:alpha val="43137"/>
                  </a:srgbClr>
                </a:outerShdw>
              </a:effectLst>
            </a:endParaRPr>
          </a:p>
        </p:txBody>
      </p:sp>
      <p:grpSp>
        <p:nvGrpSpPr>
          <p:cNvPr id="8"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0" name="TextBox 9"/>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1973618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334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pic>
        <p:nvPicPr>
          <p:cNvPr id="56321" name="Picture 1" descr="C:\Users\krislynn\Desktop\1200px-PaintedDesertPano.jpg"/>
          <p:cNvPicPr>
            <a:picLocks noChangeAspect="1" noChangeArrowheads="1"/>
          </p:cNvPicPr>
          <p:nvPr/>
        </p:nvPicPr>
        <p:blipFill>
          <a:blip r:embed="rId3" cstate="print"/>
          <a:srcRect/>
          <a:stretch>
            <a:fillRect/>
          </a:stretch>
        </p:blipFill>
        <p:spPr bwMode="auto">
          <a:xfrm>
            <a:off x="0" y="5334000"/>
            <a:ext cx="9144000" cy="1524000"/>
          </a:xfrm>
          <a:prstGeom prst="rect">
            <a:avLst/>
          </a:prstGeom>
          <a:noFill/>
          <a:effectLst/>
        </p:spPr>
      </p:pic>
      <p:sp>
        <p:nvSpPr>
          <p:cNvPr id="3" name="Rectangle 17"/>
          <p:cNvSpPr>
            <a:spLocks noChangeArrowheads="1"/>
          </p:cNvSpPr>
          <p:nvPr/>
        </p:nvSpPr>
        <p:spPr bwMode="auto">
          <a:xfrm>
            <a:off x="0" y="1752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4" name="Rectangle 12"/>
          <p:cNvSpPr>
            <a:spLocks noChangeArrowheads="1"/>
          </p:cNvSpPr>
          <p:nvPr/>
        </p:nvSpPr>
        <p:spPr bwMode="auto">
          <a:xfrm>
            <a:off x="2286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sp>
        <p:nvSpPr>
          <p:cNvPr id="6" name="TextBox 5"/>
          <p:cNvSpPr txBox="1"/>
          <p:nvPr/>
        </p:nvSpPr>
        <p:spPr>
          <a:xfrm>
            <a:off x="152400" y="228600"/>
            <a:ext cx="9144000" cy="1384995"/>
          </a:xfrm>
          <a:prstGeom prst="rect">
            <a:avLst/>
          </a:prstGeom>
          <a:noFill/>
        </p:spPr>
        <p:txBody>
          <a:bodyPr wrap="square" rtlCol="0">
            <a:spAutoFit/>
          </a:bodyPr>
          <a:lstStyle/>
          <a:p>
            <a:pPr algn="ctr"/>
            <a:r>
              <a:rPr lang="en-US" sz="2800" b="1" dirty="0" smtClean="0">
                <a:solidFill>
                  <a:schemeClr val="bg1"/>
                </a:solidFill>
                <a:effectLst>
                  <a:outerShdw blurRad="38100" dist="38100" dir="2700000" algn="tl">
                    <a:srgbClr val="000000">
                      <a:alpha val="43137"/>
                    </a:srgbClr>
                  </a:outerShdw>
                </a:effectLst>
              </a:rPr>
              <a:t>A Photo Tour of Animal Life in the </a:t>
            </a:r>
          </a:p>
          <a:p>
            <a:pPr algn="ctr"/>
            <a:r>
              <a:rPr lang="en-US" sz="2800" b="1" dirty="0" smtClean="0">
                <a:solidFill>
                  <a:schemeClr val="bg1"/>
                </a:solidFill>
                <a:effectLst>
                  <a:outerShdw blurRad="38100" dist="38100" dir="2700000" algn="tl">
                    <a:srgbClr val="000000">
                      <a:alpha val="43137"/>
                    </a:srgbClr>
                  </a:outerShdw>
                </a:effectLst>
              </a:rPr>
              <a:t>Triassic Chinle:</a:t>
            </a:r>
          </a:p>
          <a:p>
            <a:pPr algn="ctr"/>
            <a:r>
              <a:rPr lang="en-US" sz="2800" b="1" dirty="0" smtClean="0">
                <a:solidFill>
                  <a:schemeClr val="bg1"/>
                </a:solidFill>
                <a:effectLst>
                  <a:outerShdw blurRad="38100" dist="38100" dir="2700000" algn="tl">
                    <a:srgbClr val="000000">
                      <a:alpha val="43137"/>
                    </a:srgbClr>
                  </a:outerShdw>
                </a:effectLst>
              </a:rPr>
              <a:t>A View from the Water’s Edge</a:t>
            </a:r>
            <a:endParaRPr lang="en-US" sz="28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533400" y="2146280"/>
            <a:ext cx="8505277" cy="3416320"/>
          </a:xfrm>
          <a:prstGeom prst="rect">
            <a:avLst/>
          </a:prstGeom>
          <a:noFill/>
        </p:spPr>
        <p:txBody>
          <a:bodyPr wrap="none" rtlCol="0">
            <a:spAutoFit/>
          </a:bodyPr>
          <a:lstStyle/>
          <a:p>
            <a:r>
              <a:rPr lang="en-US" sz="2400" b="1" dirty="0" smtClean="0"/>
              <a:t>A study of the process of permineralization, previously</a:t>
            </a:r>
          </a:p>
          <a:p>
            <a:r>
              <a:rPr lang="en-US" sz="2400" b="1" dirty="0" smtClean="0"/>
              <a:t> unrecognized in scientific research, that preserves plants</a:t>
            </a:r>
          </a:p>
          <a:p>
            <a:r>
              <a:rPr lang="en-US" sz="2400" b="1" dirty="0" smtClean="0"/>
              <a:t> as well as soft-bodied animal tissues. </a:t>
            </a:r>
          </a:p>
          <a:p>
            <a:endParaRPr lang="en-US" sz="2400" b="1" dirty="0" smtClean="0"/>
          </a:p>
          <a:p>
            <a:r>
              <a:rPr lang="en-US" sz="2400" b="1" dirty="0" smtClean="0"/>
              <a:t>Originally thought to be unique to an area of the Triassic </a:t>
            </a:r>
          </a:p>
          <a:p>
            <a:r>
              <a:rPr lang="en-US" sz="2400" b="1" dirty="0" smtClean="0"/>
              <a:t>Chinle’s Black Forest level in Arizona, this process of </a:t>
            </a:r>
          </a:p>
          <a:p>
            <a:r>
              <a:rPr lang="en-US" sz="2400" b="1" dirty="0" smtClean="0"/>
              <a:t>permineralization was recently discovered in </a:t>
            </a:r>
          </a:p>
          <a:p>
            <a:r>
              <a:rPr lang="en-US" sz="2400" b="1" dirty="0" smtClean="0"/>
              <a:t>a Sauropod femur from the Jurassic Formation</a:t>
            </a:r>
          </a:p>
          <a:p>
            <a:r>
              <a:rPr lang="en-US" sz="2400" b="1" dirty="0" smtClean="0"/>
              <a:t>of Colorado.</a:t>
            </a:r>
            <a:endParaRPr lang="en-US" sz="2400" b="1" dirty="0"/>
          </a:p>
        </p:txBody>
      </p:sp>
      <p:grpSp>
        <p:nvGrpSpPr>
          <p:cNvPr id="10" name="Group 9"/>
          <p:cNvGrpSpPr/>
          <p:nvPr/>
        </p:nvGrpSpPr>
        <p:grpSpPr>
          <a:xfrm>
            <a:off x="5693429" y="6488668"/>
            <a:ext cx="3242341" cy="369332"/>
            <a:chOff x="5693429" y="6488668"/>
            <a:chExt cx="3242341" cy="369332"/>
          </a:xfrm>
        </p:grpSpPr>
        <p:pic>
          <p:nvPicPr>
            <p:cNvPr id="61441"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9" name="TextBox 8"/>
            <p:cNvSpPr txBox="1"/>
            <p:nvPr/>
          </p:nvSpPr>
          <p:spPr>
            <a:xfrm>
              <a:off x="5693429" y="6488668"/>
              <a:ext cx="2840971" cy="369332"/>
            </a:xfrm>
            <a:prstGeom prst="rect">
              <a:avLst/>
            </a:prstGeom>
            <a:noFill/>
          </p:spPr>
          <p:txBody>
            <a:bodyPr wrap="none" rtlCol="0">
              <a:spAutoFit/>
            </a:bodyPr>
            <a:lstStyle/>
            <a:p>
              <a:r>
                <a:rPr lang="en-US" dirty="0" smtClean="0"/>
                <a:t>Rocky Mtn. GSA-May, 2012</a:t>
              </a:r>
              <a:endParaRPr lang="en-US" dirty="0"/>
            </a:p>
          </p:txBody>
        </p:sp>
      </p:grpSp>
    </p:spTree>
    <p:extLst>
      <p:ext uri="{BB962C8B-B14F-4D97-AF65-F5344CB8AC3E}">
        <p14:creationId xmlns:p14="http://schemas.microsoft.com/office/powerpoint/2010/main" xmlns="" val="3658285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220200" cy="6858000"/>
            <a:chOff x="0" y="0"/>
            <a:chExt cx="9220200" cy="685800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13314" name="Picture 2" descr="J:\Geological Society Presentation\62 Turtles Exit Turtle Foreleg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371600"/>
            <a:ext cx="7740416" cy="51816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Freeform 6"/>
          <p:cNvSpPr/>
          <p:nvPr/>
        </p:nvSpPr>
        <p:spPr>
          <a:xfrm>
            <a:off x="4419600" y="3291882"/>
            <a:ext cx="1219200" cy="2270718"/>
          </a:xfrm>
          <a:custGeom>
            <a:avLst/>
            <a:gdLst>
              <a:gd name="connsiteX0" fmla="*/ 71438 w 1058879"/>
              <a:gd name="connsiteY0" fmla="*/ 308568 h 2098242"/>
              <a:gd name="connsiteX1" fmla="*/ 200025 w 1058879"/>
              <a:gd name="connsiteY1" fmla="*/ 294281 h 2098242"/>
              <a:gd name="connsiteX2" fmla="*/ 242888 w 1058879"/>
              <a:gd name="connsiteY2" fmla="*/ 265706 h 2098242"/>
              <a:gd name="connsiteX3" fmla="*/ 285750 w 1058879"/>
              <a:gd name="connsiteY3" fmla="*/ 251418 h 2098242"/>
              <a:gd name="connsiteX4" fmla="*/ 400050 w 1058879"/>
              <a:gd name="connsiteY4" fmla="*/ 208556 h 2098242"/>
              <a:gd name="connsiteX5" fmla="*/ 571500 w 1058879"/>
              <a:gd name="connsiteY5" fmla="*/ 165693 h 2098242"/>
              <a:gd name="connsiteX6" fmla="*/ 614363 w 1058879"/>
              <a:gd name="connsiteY6" fmla="*/ 151406 h 2098242"/>
              <a:gd name="connsiteX7" fmla="*/ 642938 w 1058879"/>
              <a:gd name="connsiteY7" fmla="*/ 108543 h 2098242"/>
              <a:gd name="connsiteX8" fmla="*/ 728663 w 1058879"/>
              <a:gd name="connsiteY8" fmla="*/ 79968 h 2098242"/>
              <a:gd name="connsiteX9" fmla="*/ 828675 w 1058879"/>
              <a:gd name="connsiteY9" fmla="*/ 51393 h 2098242"/>
              <a:gd name="connsiteX10" fmla="*/ 871538 w 1058879"/>
              <a:gd name="connsiteY10" fmla="*/ 37106 h 2098242"/>
              <a:gd name="connsiteX11" fmla="*/ 1042988 w 1058879"/>
              <a:gd name="connsiteY11" fmla="*/ 108543 h 2098242"/>
              <a:gd name="connsiteX12" fmla="*/ 1057275 w 1058879"/>
              <a:gd name="connsiteY12" fmla="*/ 151406 h 2098242"/>
              <a:gd name="connsiteX13" fmla="*/ 1042988 w 1058879"/>
              <a:gd name="connsiteY13" fmla="*/ 279993 h 2098242"/>
              <a:gd name="connsiteX14" fmla="*/ 1014413 w 1058879"/>
              <a:gd name="connsiteY14" fmla="*/ 365718 h 2098242"/>
              <a:gd name="connsiteX15" fmla="*/ 971550 w 1058879"/>
              <a:gd name="connsiteY15" fmla="*/ 451443 h 2098242"/>
              <a:gd name="connsiteX16" fmla="*/ 942975 w 1058879"/>
              <a:gd name="connsiteY16" fmla="*/ 551456 h 2098242"/>
              <a:gd name="connsiteX17" fmla="*/ 914400 w 1058879"/>
              <a:gd name="connsiteY17" fmla="*/ 637181 h 2098242"/>
              <a:gd name="connsiteX18" fmla="*/ 900113 w 1058879"/>
              <a:gd name="connsiteY18" fmla="*/ 680043 h 2098242"/>
              <a:gd name="connsiteX19" fmla="*/ 885825 w 1058879"/>
              <a:gd name="connsiteY19" fmla="*/ 722906 h 2098242"/>
              <a:gd name="connsiteX20" fmla="*/ 871538 w 1058879"/>
              <a:gd name="connsiteY20" fmla="*/ 808631 h 2098242"/>
              <a:gd name="connsiteX21" fmla="*/ 842963 w 1058879"/>
              <a:gd name="connsiteY21" fmla="*/ 980081 h 2098242"/>
              <a:gd name="connsiteX22" fmla="*/ 828675 w 1058879"/>
              <a:gd name="connsiteY22" fmla="*/ 1022943 h 2098242"/>
              <a:gd name="connsiteX23" fmla="*/ 814388 w 1058879"/>
              <a:gd name="connsiteY23" fmla="*/ 1280118 h 2098242"/>
              <a:gd name="connsiteX24" fmla="*/ 800100 w 1058879"/>
              <a:gd name="connsiteY24" fmla="*/ 1394418 h 2098242"/>
              <a:gd name="connsiteX25" fmla="*/ 814388 w 1058879"/>
              <a:gd name="connsiteY25" fmla="*/ 1708743 h 2098242"/>
              <a:gd name="connsiteX26" fmla="*/ 800100 w 1058879"/>
              <a:gd name="connsiteY26" fmla="*/ 1823043 h 2098242"/>
              <a:gd name="connsiteX27" fmla="*/ 771525 w 1058879"/>
              <a:gd name="connsiteY27" fmla="*/ 1965918 h 2098242"/>
              <a:gd name="connsiteX28" fmla="*/ 742950 w 1058879"/>
              <a:gd name="connsiteY28" fmla="*/ 2008781 h 2098242"/>
              <a:gd name="connsiteX29" fmla="*/ 700088 w 1058879"/>
              <a:gd name="connsiteY29" fmla="*/ 2094506 h 2098242"/>
              <a:gd name="connsiteX30" fmla="*/ 614363 w 1058879"/>
              <a:gd name="connsiteY30" fmla="*/ 2065931 h 2098242"/>
              <a:gd name="connsiteX31" fmla="*/ 557213 w 1058879"/>
              <a:gd name="connsiteY31" fmla="*/ 1980206 h 2098242"/>
              <a:gd name="connsiteX32" fmla="*/ 542925 w 1058879"/>
              <a:gd name="connsiteY32" fmla="*/ 1908768 h 2098242"/>
              <a:gd name="connsiteX33" fmla="*/ 528638 w 1058879"/>
              <a:gd name="connsiteY33" fmla="*/ 1865906 h 2098242"/>
              <a:gd name="connsiteX34" fmla="*/ 514350 w 1058879"/>
              <a:gd name="connsiteY34" fmla="*/ 1794468 h 2098242"/>
              <a:gd name="connsiteX35" fmla="*/ 500063 w 1058879"/>
              <a:gd name="connsiteY35" fmla="*/ 1751606 h 2098242"/>
              <a:gd name="connsiteX36" fmla="*/ 471488 w 1058879"/>
              <a:gd name="connsiteY36" fmla="*/ 1651593 h 2098242"/>
              <a:gd name="connsiteX37" fmla="*/ 457200 w 1058879"/>
              <a:gd name="connsiteY37" fmla="*/ 1537293 h 2098242"/>
              <a:gd name="connsiteX38" fmla="*/ 428625 w 1058879"/>
              <a:gd name="connsiteY38" fmla="*/ 1437281 h 2098242"/>
              <a:gd name="connsiteX39" fmla="*/ 400050 w 1058879"/>
              <a:gd name="connsiteY39" fmla="*/ 1337268 h 2098242"/>
              <a:gd name="connsiteX40" fmla="*/ 314325 w 1058879"/>
              <a:gd name="connsiteY40" fmla="*/ 1251543 h 2098242"/>
              <a:gd name="connsiteX41" fmla="*/ 214313 w 1058879"/>
              <a:gd name="connsiteY41" fmla="*/ 1122956 h 2098242"/>
              <a:gd name="connsiteX42" fmla="*/ 171450 w 1058879"/>
              <a:gd name="connsiteY42" fmla="*/ 1037231 h 2098242"/>
              <a:gd name="connsiteX43" fmla="*/ 128588 w 1058879"/>
              <a:gd name="connsiteY43" fmla="*/ 1008656 h 2098242"/>
              <a:gd name="connsiteX44" fmla="*/ 114300 w 1058879"/>
              <a:gd name="connsiteY44" fmla="*/ 965793 h 2098242"/>
              <a:gd name="connsiteX45" fmla="*/ 42863 w 1058879"/>
              <a:gd name="connsiteY45" fmla="*/ 880068 h 2098242"/>
              <a:gd name="connsiteX46" fmla="*/ 14288 w 1058879"/>
              <a:gd name="connsiteY46" fmla="*/ 794343 h 2098242"/>
              <a:gd name="connsiteX47" fmla="*/ 0 w 1058879"/>
              <a:gd name="connsiteY47" fmla="*/ 751481 h 2098242"/>
              <a:gd name="connsiteX48" fmla="*/ 14288 w 1058879"/>
              <a:gd name="connsiteY48" fmla="*/ 537168 h 2098242"/>
              <a:gd name="connsiteX49" fmla="*/ 42863 w 1058879"/>
              <a:gd name="connsiteY49" fmla="*/ 408581 h 2098242"/>
              <a:gd name="connsiteX50" fmla="*/ 57150 w 1058879"/>
              <a:gd name="connsiteY50" fmla="*/ 365718 h 2098242"/>
              <a:gd name="connsiteX51" fmla="*/ 100013 w 1058879"/>
              <a:gd name="connsiteY51" fmla="*/ 351431 h 2098242"/>
              <a:gd name="connsiteX52" fmla="*/ 128588 w 1058879"/>
              <a:gd name="connsiteY52" fmla="*/ 308568 h 209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58879" h="2098242">
                <a:moveTo>
                  <a:pt x="71438" y="308568"/>
                </a:moveTo>
                <a:cubicBezTo>
                  <a:pt x="114300" y="303806"/>
                  <a:pt x="158187" y="304740"/>
                  <a:pt x="200025" y="294281"/>
                </a:cubicBezTo>
                <a:cubicBezTo>
                  <a:pt x="216684" y="290116"/>
                  <a:pt x="227529" y="273385"/>
                  <a:pt x="242888" y="265706"/>
                </a:cubicBezTo>
                <a:cubicBezTo>
                  <a:pt x="256358" y="258971"/>
                  <a:pt x="271649" y="256706"/>
                  <a:pt x="285750" y="251418"/>
                </a:cubicBezTo>
                <a:cubicBezTo>
                  <a:pt x="301933" y="245349"/>
                  <a:pt x="373514" y="214453"/>
                  <a:pt x="400050" y="208556"/>
                </a:cubicBezTo>
                <a:cubicBezTo>
                  <a:pt x="573207" y="170077"/>
                  <a:pt x="398277" y="223433"/>
                  <a:pt x="571500" y="165693"/>
                </a:cubicBezTo>
                <a:lnTo>
                  <a:pt x="614363" y="151406"/>
                </a:lnTo>
                <a:cubicBezTo>
                  <a:pt x="623888" y="137118"/>
                  <a:pt x="628377" y="117644"/>
                  <a:pt x="642938" y="108543"/>
                </a:cubicBezTo>
                <a:cubicBezTo>
                  <a:pt x="668480" y="92579"/>
                  <a:pt x="700088" y="89493"/>
                  <a:pt x="728663" y="79968"/>
                </a:cubicBezTo>
                <a:cubicBezTo>
                  <a:pt x="831414" y="45718"/>
                  <a:pt x="703117" y="87267"/>
                  <a:pt x="828675" y="51393"/>
                </a:cubicBezTo>
                <a:cubicBezTo>
                  <a:pt x="843156" y="47256"/>
                  <a:pt x="857250" y="41868"/>
                  <a:pt x="871538" y="37106"/>
                </a:cubicBezTo>
                <a:cubicBezTo>
                  <a:pt x="1058879" y="54136"/>
                  <a:pt x="1011976" y="0"/>
                  <a:pt x="1042988" y="108543"/>
                </a:cubicBezTo>
                <a:cubicBezTo>
                  <a:pt x="1047125" y="123024"/>
                  <a:pt x="1052513" y="137118"/>
                  <a:pt x="1057275" y="151406"/>
                </a:cubicBezTo>
                <a:cubicBezTo>
                  <a:pt x="1052513" y="194268"/>
                  <a:pt x="1051446" y="237704"/>
                  <a:pt x="1042988" y="279993"/>
                </a:cubicBezTo>
                <a:cubicBezTo>
                  <a:pt x="1037081" y="309529"/>
                  <a:pt x="1023938" y="337143"/>
                  <a:pt x="1014413" y="365718"/>
                </a:cubicBezTo>
                <a:cubicBezTo>
                  <a:pt x="994695" y="424870"/>
                  <a:pt x="1008478" y="396051"/>
                  <a:pt x="971550" y="451443"/>
                </a:cubicBezTo>
                <a:cubicBezTo>
                  <a:pt x="923523" y="595531"/>
                  <a:pt x="996811" y="372004"/>
                  <a:pt x="942975" y="551456"/>
                </a:cubicBezTo>
                <a:cubicBezTo>
                  <a:pt x="934320" y="580306"/>
                  <a:pt x="923925" y="608606"/>
                  <a:pt x="914400" y="637181"/>
                </a:cubicBezTo>
                <a:lnTo>
                  <a:pt x="900113" y="680043"/>
                </a:lnTo>
                <a:lnTo>
                  <a:pt x="885825" y="722906"/>
                </a:lnTo>
                <a:cubicBezTo>
                  <a:pt x="881063" y="751481"/>
                  <a:pt x="875943" y="779999"/>
                  <a:pt x="871538" y="808631"/>
                </a:cubicBezTo>
                <a:cubicBezTo>
                  <a:pt x="861864" y="871514"/>
                  <a:pt x="858051" y="919731"/>
                  <a:pt x="842963" y="980081"/>
                </a:cubicBezTo>
                <a:cubicBezTo>
                  <a:pt x="839310" y="994692"/>
                  <a:pt x="833438" y="1008656"/>
                  <a:pt x="828675" y="1022943"/>
                </a:cubicBezTo>
                <a:cubicBezTo>
                  <a:pt x="823913" y="1108668"/>
                  <a:pt x="820973" y="1194514"/>
                  <a:pt x="814388" y="1280118"/>
                </a:cubicBezTo>
                <a:cubicBezTo>
                  <a:pt x="811443" y="1318401"/>
                  <a:pt x="800100" y="1356021"/>
                  <a:pt x="800100" y="1394418"/>
                </a:cubicBezTo>
                <a:cubicBezTo>
                  <a:pt x="800100" y="1499301"/>
                  <a:pt x="809625" y="1603968"/>
                  <a:pt x="814388" y="1708743"/>
                </a:cubicBezTo>
                <a:cubicBezTo>
                  <a:pt x="809625" y="1746843"/>
                  <a:pt x="805175" y="1784983"/>
                  <a:pt x="800100" y="1823043"/>
                </a:cubicBezTo>
                <a:cubicBezTo>
                  <a:pt x="795312" y="1858950"/>
                  <a:pt x="791262" y="1926444"/>
                  <a:pt x="771525" y="1965918"/>
                </a:cubicBezTo>
                <a:cubicBezTo>
                  <a:pt x="763846" y="1981277"/>
                  <a:pt x="752475" y="1994493"/>
                  <a:pt x="742950" y="2008781"/>
                </a:cubicBezTo>
                <a:cubicBezTo>
                  <a:pt x="738723" y="2021463"/>
                  <a:pt x="719355" y="2092097"/>
                  <a:pt x="700088" y="2094506"/>
                </a:cubicBezTo>
                <a:cubicBezTo>
                  <a:pt x="670200" y="2098242"/>
                  <a:pt x="614363" y="2065931"/>
                  <a:pt x="614363" y="2065931"/>
                </a:cubicBezTo>
                <a:cubicBezTo>
                  <a:pt x="595313" y="2037356"/>
                  <a:pt x="563948" y="2013882"/>
                  <a:pt x="557213" y="1980206"/>
                </a:cubicBezTo>
                <a:cubicBezTo>
                  <a:pt x="552450" y="1956393"/>
                  <a:pt x="548815" y="1932327"/>
                  <a:pt x="542925" y="1908768"/>
                </a:cubicBezTo>
                <a:cubicBezTo>
                  <a:pt x="539272" y="1894158"/>
                  <a:pt x="532291" y="1880516"/>
                  <a:pt x="528638" y="1865906"/>
                </a:cubicBezTo>
                <a:cubicBezTo>
                  <a:pt x="522748" y="1842347"/>
                  <a:pt x="520240" y="1818027"/>
                  <a:pt x="514350" y="1794468"/>
                </a:cubicBezTo>
                <a:cubicBezTo>
                  <a:pt x="510697" y="1779858"/>
                  <a:pt x="504200" y="1766087"/>
                  <a:pt x="500063" y="1751606"/>
                </a:cubicBezTo>
                <a:cubicBezTo>
                  <a:pt x="464180" y="1626017"/>
                  <a:pt x="505745" y="1754370"/>
                  <a:pt x="471488" y="1651593"/>
                </a:cubicBezTo>
                <a:cubicBezTo>
                  <a:pt x="466725" y="1613493"/>
                  <a:pt x="463512" y="1575167"/>
                  <a:pt x="457200" y="1537293"/>
                </a:cubicBezTo>
                <a:cubicBezTo>
                  <a:pt x="448265" y="1483680"/>
                  <a:pt x="442217" y="1484853"/>
                  <a:pt x="428625" y="1437281"/>
                </a:cubicBezTo>
                <a:cubicBezTo>
                  <a:pt x="427323" y="1432724"/>
                  <a:pt x="407787" y="1347216"/>
                  <a:pt x="400050" y="1337268"/>
                </a:cubicBezTo>
                <a:cubicBezTo>
                  <a:pt x="375240" y="1305369"/>
                  <a:pt x="336741" y="1285167"/>
                  <a:pt x="314325" y="1251543"/>
                </a:cubicBezTo>
                <a:cubicBezTo>
                  <a:pt x="245967" y="1149006"/>
                  <a:pt x="281459" y="1190102"/>
                  <a:pt x="214313" y="1122956"/>
                </a:cubicBezTo>
                <a:cubicBezTo>
                  <a:pt x="202692" y="1088095"/>
                  <a:pt x="199147" y="1064928"/>
                  <a:pt x="171450" y="1037231"/>
                </a:cubicBezTo>
                <a:cubicBezTo>
                  <a:pt x="159308" y="1025089"/>
                  <a:pt x="142875" y="1018181"/>
                  <a:pt x="128588" y="1008656"/>
                </a:cubicBezTo>
                <a:cubicBezTo>
                  <a:pt x="123825" y="994368"/>
                  <a:pt x="122654" y="978324"/>
                  <a:pt x="114300" y="965793"/>
                </a:cubicBezTo>
                <a:cubicBezTo>
                  <a:pt x="69437" y="898499"/>
                  <a:pt x="74027" y="950188"/>
                  <a:pt x="42863" y="880068"/>
                </a:cubicBezTo>
                <a:cubicBezTo>
                  <a:pt x="30630" y="852543"/>
                  <a:pt x="23813" y="822918"/>
                  <a:pt x="14288" y="794343"/>
                </a:cubicBezTo>
                <a:lnTo>
                  <a:pt x="0" y="751481"/>
                </a:lnTo>
                <a:cubicBezTo>
                  <a:pt x="4763" y="680043"/>
                  <a:pt x="7164" y="608409"/>
                  <a:pt x="14288" y="537168"/>
                </a:cubicBezTo>
                <a:cubicBezTo>
                  <a:pt x="16555" y="514497"/>
                  <a:pt x="35518" y="434287"/>
                  <a:pt x="42863" y="408581"/>
                </a:cubicBezTo>
                <a:cubicBezTo>
                  <a:pt x="47000" y="394100"/>
                  <a:pt x="46501" y="376367"/>
                  <a:pt x="57150" y="365718"/>
                </a:cubicBezTo>
                <a:cubicBezTo>
                  <a:pt x="67799" y="355069"/>
                  <a:pt x="85725" y="356193"/>
                  <a:pt x="100013" y="351431"/>
                </a:cubicBezTo>
                <a:lnTo>
                  <a:pt x="128588" y="308568"/>
                </a:lnTo>
              </a:path>
            </a:pathLst>
          </a:cu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p:cNvSpPr txBox="1"/>
          <p:nvPr/>
        </p:nvSpPr>
        <p:spPr>
          <a:xfrm>
            <a:off x="1295400" y="228600"/>
            <a:ext cx="54102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Woodworthia Bookend</a:t>
            </a:r>
            <a:endParaRPr lang="en-US" sz="3200" b="1" dirty="0">
              <a:effectLst>
                <a:outerShdw blurRad="38100" dist="38100" dir="2700000" algn="tl">
                  <a:srgbClr val="000000">
                    <a:alpha val="43137"/>
                  </a:srgbClr>
                </a:outerShdw>
              </a:effectLst>
            </a:endParaRPr>
          </a:p>
        </p:txBody>
      </p:sp>
      <p:sp>
        <p:nvSpPr>
          <p:cNvPr id="9" name="TextBox 8"/>
          <p:cNvSpPr txBox="1"/>
          <p:nvPr/>
        </p:nvSpPr>
        <p:spPr>
          <a:xfrm>
            <a:off x="1176623" y="2667000"/>
            <a:ext cx="2938177" cy="3046988"/>
          </a:xfrm>
          <a:prstGeom prst="rect">
            <a:avLst/>
          </a:prstGeom>
          <a:noFill/>
        </p:spPr>
        <p:txBody>
          <a:bodyPr wrap="none" rtlCol="0">
            <a:spAutoFit/>
          </a:bodyPr>
          <a:lstStyle/>
          <a:p>
            <a:r>
              <a:rPr lang="en-US" sz="3200" dirty="0" smtClean="0">
                <a:solidFill>
                  <a:schemeClr val="bg1"/>
                </a:solidFill>
              </a:rPr>
              <a:t>Marine Turtle</a:t>
            </a:r>
          </a:p>
          <a:p>
            <a:endParaRPr lang="en-US" sz="3200" dirty="0" smtClean="0">
              <a:solidFill>
                <a:schemeClr val="bg1"/>
              </a:solidFill>
            </a:endParaRPr>
          </a:p>
          <a:p>
            <a:endParaRPr lang="en-US" sz="3200" dirty="0" smtClean="0">
              <a:solidFill>
                <a:schemeClr val="bg1"/>
              </a:solidFill>
            </a:endParaRPr>
          </a:p>
          <a:p>
            <a:r>
              <a:rPr lang="en-US" sz="3200" dirty="0" smtClean="0">
                <a:solidFill>
                  <a:schemeClr val="bg1"/>
                </a:solidFill>
              </a:rPr>
              <a:t>Right Front Leg</a:t>
            </a:r>
          </a:p>
          <a:p>
            <a:r>
              <a:rPr lang="en-US" sz="3200" dirty="0" smtClean="0">
                <a:solidFill>
                  <a:schemeClr val="bg1"/>
                </a:solidFill>
              </a:rPr>
              <a:t>at Exit Hole</a:t>
            </a:r>
          </a:p>
          <a:p>
            <a:endParaRPr lang="en-US" sz="3200" dirty="0" smtClean="0">
              <a:solidFill>
                <a:schemeClr val="bg1"/>
              </a:solidFill>
            </a:endParaRPr>
          </a:p>
        </p:txBody>
      </p:sp>
      <p:grpSp>
        <p:nvGrpSpPr>
          <p:cNvPr id="10" name="Group 9"/>
          <p:cNvGrpSpPr/>
          <p:nvPr/>
        </p:nvGrpSpPr>
        <p:grpSpPr>
          <a:xfrm>
            <a:off x="6358765" y="6488668"/>
            <a:ext cx="2577005" cy="307777"/>
            <a:chOff x="6358765" y="6488668"/>
            <a:chExt cx="2577005" cy="307777"/>
          </a:xfrm>
        </p:grpSpPr>
        <p:pic>
          <p:nvPicPr>
            <p:cNvPr id="11"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2" name="TextBox 11"/>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3105752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1524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pic>
        <p:nvPicPr>
          <p:cNvPr id="14338" name="Picture 2" descr="J:\Geological Society Presentation\63 Turtles 2nd turtle le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447800"/>
            <a:ext cx="8792904" cy="51054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6358765" y="6488668"/>
            <a:ext cx="2577005" cy="307777"/>
            <a:chOff x="6358765" y="6488668"/>
            <a:chExt cx="2577005" cy="307777"/>
          </a:xfrm>
        </p:grpSpPr>
        <p:pic>
          <p:nvPicPr>
            <p:cNvPr id="8"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9" name="TextBox 8"/>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0" name="Oval 9"/>
          <p:cNvSpPr/>
          <p:nvPr/>
        </p:nvSpPr>
        <p:spPr>
          <a:xfrm>
            <a:off x="457200" y="3733800"/>
            <a:ext cx="4572000" cy="1676400"/>
          </a:xfrm>
          <a:prstGeom prst="ellipse">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648200" y="5562600"/>
            <a:ext cx="1539204" cy="830997"/>
          </a:xfrm>
          <a:prstGeom prst="rect">
            <a:avLst/>
          </a:prstGeom>
          <a:noFill/>
        </p:spPr>
        <p:txBody>
          <a:bodyPr wrap="none" rtlCol="0">
            <a:spAutoFit/>
          </a:bodyPr>
          <a:lstStyle/>
          <a:p>
            <a:r>
              <a:rPr lang="en-US" sz="4800" dirty="0" smtClean="0">
                <a:solidFill>
                  <a:srgbClr val="FFFF00"/>
                </a:solidFill>
              </a:rPr>
              <a:t>Bone</a:t>
            </a:r>
            <a:endParaRPr lang="en-US" sz="4800" dirty="0">
              <a:solidFill>
                <a:srgbClr val="FFFF00"/>
              </a:solidFill>
            </a:endParaRPr>
          </a:p>
        </p:txBody>
      </p:sp>
      <p:sp>
        <p:nvSpPr>
          <p:cNvPr id="12" name="TextBox 11"/>
          <p:cNvSpPr txBox="1"/>
          <p:nvPr/>
        </p:nvSpPr>
        <p:spPr>
          <a:xfrm>
            <a:off x="898559" y="2286000"/>
            <a:ext cx="6188041" cy="646331"/>
          </a:xfrm>
          <a:prstGeom prst="rect">
            <a:avLst/>
          </a:prstGeom>
          <a:noFill/>
        </p:spPr>
        <p:txBody>
          <a:bodyPr wrap="none" rtlCol="0">
            <a:spAutoFit/>
          </a:bodyPr>
          <a:lstStyle/>
          <a:p>
            <a:r>
              <a:rPr lang="en-US" sz="3600" dirty="0" smtClean="0">
                <a:solidFill>
                  <a:srgbClr val="FFFF00"/>
                </a:solidFill>
              </a:rPr>
              <a:t>Right rear leg of interior turtle</a:t>
            </a:r>
            <a:endParaRPr lang="en-US" sz="3600" dirty="0">
              <a:solidFill>
                <a:srgbClr val="FFFF00"/>
              </a:solidFill>
            </a:endParaRPr>
          </a:p>
        </p:txBody>
      </p:sp>
    </p:spTree>
    <p:extLst>
      <p:ext uri="{BB962C8B-B14F-4D97-AF65-F5344CB8AC3E}">
        <p14:creationId xmlns:p14="http://schemas.microsoft.com/office/powerpoint/2010/main" xmlns="" val="4216656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220200" cy="6858000"/>
            <a:chOff x="0" y="0"/>
            <a:chExt cx="9220200" cy="685800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15362" name="Picture 2" descr="J:\Geological Society Presentation\64 Turtles Slice Jellyfish (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0522" y="1219200"/>
            <a:ext cx="8194878"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295400" y="228600"/>
            <a:ext cx="48006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Woodworthia Bookend </a:t>
            </a:r>
            <a:endParaRPr lang="en-US" sz="3200" b="1" dirty="0">
              <a:effectLst>
                <a:outerShdw blurRad="38100" dist="38100" dir="2700000" algn="tl">
                  <a:srgbClr val="000000">
                    <a:alpha val="43137"/>
                  </a:srgbClr>
                </a:outerShdw>
              </a:effectLst>
            </a:endParaRPr>
          </a:p>
        </p:txBody>
      </p:sp>
      <p:sp>
        <p:nvSpPr>
          <p:cNvPr id="9" name="TextBox 8"/>
          <p:cNvSpPr txBox="1"/>
          <p:nvPr/>
        </p:nvSpPr>
        <p:spPr>
          <a:xfrm>
            <a:off x="3962400" y="5943600"/>
            <a:ext cx="4800600" cy="584775"/>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Jelly Fish???</a:t>
            </a:r>
            <a:endParaRPr lang="en-US" sz="3200" b="1" dirty="0">
              <a:solidFill>
                <a:srgbClr val="FFFF00"/>
              </a:solidFill>
              <a:effectLst>
                <a:outerShdw blurRad="38100" dist="38100" dir="2700000" algn="tl">
                  <a:srgbClr val="000000">
                    <a:alpha val="43137"/>
                  </a:srgbClr>
                </a:outerShdw>
              </a:effectLst>
            </a:endParaRPr>
          </a:p>
        </p:txBody>
      </p:sp>
      <p:grpSp>
        <p:nvGrpSpPr>
          <p:cNvPr id="10" name="Group 9"/>
          <p:cNvGrpSpPr/>
          <p:nvPr/>
        </p:nvGrpSpPr>
        <p:grpSpPr>
          <a:xfrm>
            <a:off x="6358765" y="6488668"/>
            <a:ext cx="2577005" cy="307777"/>
            <a:chOff x="6358765" y="6488668"/>
            <a:chExt cx="2577005" cy="307777"/>
          </a:xfrm>
        </p:grpSpPr>
        <p:pic>
          <p:nvPicPr>
            <p:cNvPr id="11"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2" name="TextBox 11"/>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1214519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3810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pic>
        <p:nvPicPr>
          <p:cNvPr id="16386" name="Picture 2" descr="J:\Geological Society Presentation\65 Turtles Slice Lizard (2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9088" y="1143000"/>
            <a:ext cx="8422512" cy="56388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295400" y="228600"/>
            <a:ext cx="59436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Woodworthia Turtle Slice </a:t>
            </a:r>
            <a:endParaRPr lang="en-US" sz="3200" b="1" dirty="0">
              <a:effectLst>
                <a:outerShdw blurRad="38100" dist="38100" dir="2700000" algn="tl">
                  <a:srgbClr val="000000">
                    <a:alpha val="43137"/>
                  </a:srgbClr>
                </a:outerShdw>
              </a:effectLst>
            </a:endParaRPr>
          </a:p>
        </p:txBody>
      </p:sp>
      <p:sp>
        <p:nvSpPr>
          <p:cNvPr id="8" name="TextBox 7"/>
          <p:cNvSpPr txBox="1"/>
          <p:nvPr/>
        </p:nvSpPr>
        <p:spPr>
          <a:xfrm>
            <a:off x="609600" y="5780782"/>
            <a:ext cx="8534400" cy="1077218"/>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Lizard head and shoulders with </a:t>
            </a:r>
          </a:p>
          <a:p>
            <a:r>
              <a:rPr lang="en-US" sz="3200" b="1" dirty="0" smtClean="0">
                <a:solidFill>
                  <a:srgbClr val="FFFF00"/>
                </a:solidFill>
                <a:effectLst>
                  <a:outerShdw blurRad="38100" dist="38100" dir="2700000" algn="tl">
                    <a:srgbClr val="000000">
                      <a:alpha val="43137"/>
                    </a:srgbClr>
                  </a:outerShdw>
                </a:effectLst>
              </a:rPr>
              <a:t>vertebrae  visible</a:t>
            </a:r>
            <a:endParaRPr lang="en-US" sz="3200" b="1" dirty="0">
              <a:solidFill>
                <a:srgbClr val="FFFF00"/>
              </a:solidFill>
              <a:effectLst>
                <a:outerShdw blurRad="38100" dist="38100" dir="2700000" algn="tl">
                  <a:srgbClr val="000000">
                    <a:alpha val="43137"/>
                  </a:srgbClr>
                </a:outerShdw>
              </a:effectLst>
            </a:endParaRPr>
          </a:p>
        </p:txBody>
      </p:sp>
      <p:grpSp>
        <p:nvGrpSpPr>
          <p:cNvPr id="9" name="Group 8"/>
          <p:cNvGrpSpPr/>
          <p:nvPr/>
        </p:nvGrpSpPr>
        <p:grpSpPr>
          <a:xfrm>
            <a:off x="6358765" y="6488668"/>
            <a:ext cx="2577005" cy="307777"/>
            <a:chOff x="6358765" y="6488668"/>
            <a:chExt cx="2577005" cy="307777"/>
          </a:xfrm>
        </p:grpSpPr>
        <p:pic>
          <p:nvPicPr>
            <p:cNvPr id="10"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1" name="TextBox 10"/>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2075218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220200" cy="6858000"/>
            <a:chOff x="0" y="0"/>
            <a:chExt cx="9220200" cy="6858000"/>
          </a:xfrm>
        </p:grpSpPr>
        <p:sp>
          <p:nvSpPr>
            <p:cNvPr id="7" name="Rectangle 6"/>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9"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17412" name="Picture 4" descr="J:\Geological Society Presentation\66B Woodworthia Teeth Marks (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142999"/>
            <a:ext cx="8229600" cy="5681271"/>
          </a:xfrm>
          <a:prstGeom prst="rect">
            <a:avLst/>
          </a:prstGeom>
          <a:noFill/>
          <a:extLst>
            <a:ext uri="{909E8E84-426E-40DD-AFC4-6F175D3DCCD1}">
              <a14:hiddenFill xmlns:a14="http://schemas.microsoft.com/office/drawing/2010/main" xmlns="">
                <a:solidFill>
                  <a:srgbClr val="FFFFFF"/>
                </a:solidFill>
              </a14:hiddenFill>
            </a:ext>
          </a:extLst>
        </p:spPr>
      </p:pic>
      <p:pic>
        <p:nvPicPr>
          <p:cNvPr id="17410" name="Picture 2" descr="J:\Geological Society Presentation\66 Photos 1-9-12 (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28599"/>
            <a:ext cx="6553200" cy="619179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5" descr="J:\Geological Society Presentation\66C Woodworthia Teeth Marks (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67000" y="1905000"/>
            <a:ext cx="6725689" cy="4008815"/>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1828800" y="152400"/>
            <a:ext cx="5268302" cy="584775"/>
          </a:xfrm>
          <a:prstGeom prst="rect">
            <a:avLst/>
          </a:prstGeom>
          <a:noFill/>
        </p:spPr>
        <p:txBody>
          <a:bodyPr wrap="none" rtlCol="0">
            <a:spAutoFit/>
          </a:bodyPr>
          <a:lstStyle/>
          <a:p>
            <a:r>
              <a:rPr lang="en-US" sz="3200" b="1" dirty="0" smtClean="0"/>
              <a:t>Woodworthia Teeth Marks</a:t>
            </a:r>
            <a:endParaRPr lang="en-US" sz="3200" b="1" dirty="0"/>
          </a:p>
        </p:txBody>
      </p:sp>
      <p:sp>
        <p:nvSpPr>
          <p:cNvPr id="12" name="TextBox 11"/>
          <p:cNvSpPr txBox="1"/>
          <p:nvPr/>
        </p:nvSpPr>
        <p:spPr>
          <a:xfrm>
            <a:off x="4898286" y="4419600"/>
            <a:ext cx="4245714" cy="1384995"/>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V-shaped jaw bites with </a:t>
            </a:r>
          </a:p>
          <a:p>
            <a:r>
              <a:rPr lang="en-US" sz="2800" b="1" dirty="0" smtClean="0">
                <a:effectLst>
                  <a:outerShdw blurRad="38100" dist="38100" dir="2700000" algn="tl">
                    <a:srgbClr val="000000">
                      <a:alpha val="43137"/>
                    </a:srgbClr>
                  </a:outerShdw>
                </a:effectLst>
              </a:rPr>
              <a:t>tricuspid teeth marks</a:t>
            </a:r>
          </a:p>
          <a:p>
            <a:r>
              <a:rPr lang="en-US" sz="2800" b="1" dirty="0" smtClean="0">
                <a:effectLst>
                  <a:outerShdw blurRad="38100" dist="38100" dir="2700000" algn="tl">
                    <a:srgbClr val="000000">
                      <a:alpha val="43137"/>
                    </a:srgbClr>
                  </a:outerShdw>
                </a:effectLst>
              </a:rPr>
              <a:t>clearly visible</a:t>
            </a:r>
            <a:endParaRPr lang="en-US" sz="2800" b="1" dirty="0">
              <a:effectLst>
                <a:outerShdw blurRad="38100" dist="38100" dir="2700000" algn="tl">
                  <a:srgbClr val="000000">
                    <a:alpha val="43137"/>
                  </a:srgbClr>
                </a:outerShdw>
              </a:effectLst>
            </a:endParaRPr>
          </a:p>
        </p:txBody>
      </p:sp>
      <p:grpSp>
        <p:nvGrpSpPr>
          <p:cNvPr id="13" name="Group 12"/>
          <p:cNvGrpSpPr/>
          <p:nvPr/>
        </p:nvGrpSpPr>
        <p:grpSpPr>
          <a:xfrm>
            <a:off x="6358765" y="6488668"/>
            <a:ext cx="2577005" cy="307777"/>
            <a:chOff x="6358765" y="6488668"/>
            <a:chExt cx="2577005" cy="307777"/>
          </a:xfrm>
        </p:grpSpPr>
        <p:pic>
          <p:nvPicPr>
            <p:cNvPr id="14" name="Picture 1" descr="C:\Users\krislynn\Desktop\MyBug.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5" name="TextBox 14"/>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41915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dissolve">
                                      <p:cBhvr>
                                        <p:cTn id="7" dur="1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10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7"/>
          <p:cNvSpPr>
            <a:spLocks noChangeArrowheads="1"/>
          </p:cNvSpPr>
          <p:nvPr/>
        </p:nvSpPr>
        <p:spPr bwMode="auto">
          <a:xfrm>
            <a:off x="0" y="12192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5" name="Rectangle 12"/>
          <p:cNvSpPr>
            <a:spLocks noChangeArrowheads="1"/>
          </p:cNvSpPr>
          <p:nvPr/>
        </p:nvSpPr>
        <p:spPr bwMode="auto">
          <a:xfrm>
            <a:off x="3048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pic>
        <p:nvPicPr>
          <p:cNvPr id="6" name="Picture 3" descr="J:\Geological Society Presentation\66A Photos 1-13-12 3 Claws Set (1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2209800"/>
            <a:ext cx="8583222" cy="370854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6358765" y="6488668"/>
            <a:ext cx="2577005" cy="307777"/>
            <a:chOff x="6358765" y="6488668"/>
            <a:chExt cx="2577005" cy="307777"/>
          </a:xfrm>
        </p:grpSpPr>
        <p:pic>
          <p:nvPicPr>
            <p:cNvPr id="8"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9" name="TextBox 8"/>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0" name="TextBox 9"/>
          <p:cNvSpPr txBox="1"/>
          <p:nvPr/>
        </p:nvSpPr>
        <p:spPr>
          <a:xfrm>
            <a:off x="1828800" y="381000"/>
            <a:ext cx="5121274" cy="584775"/>
          </a:xfrm>
          <a:prstGeom prst="rect">
            <a:avLst/>
          </a:prstGeom>
          <a:noFill/>
        </p:spPr>
        <p:txBody>
          <a:bodyPr wrap="none" rtlCol="0">
            <a:spAutoFit/>
          </a:bodyPr>
          <a:lstStyle/>
          <a:p>
            <a:r>
              <a:rPr lang="en-US" sz="3200" b="1" dirty="0" smtClean="0"/>
              <a:t>Woodworthia Claw Marks</a:t>
            </a:r>
            <a:endParaRPr lang="en-US" sz="32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0" y="228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2286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pic>
        <p:nvPicPr>
          <p:cNvPr id="18434" name="Picture 2" descr="J:\Geological Society Presentation\68 Fern 3-7-12 (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465653"/>
            <a:ext cx="5181600" cy="631614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400800" y="2819400"/>
            <a:ext cx="1980157" cy="707886"/>
          </a:xfrm>
          <a:prstGeom prst="rect">
            <a:avLst/>
          </a:prstGeom>
          <a:noFill/>
        </p:spPr>
        <p:txBody>
          <a:bodyPr wrap="none" rtlCol="0">
            <a:spAutoFit/>
          </a:bodyPr>
          <a:lstStyle/>
          <a:p>
            <a:r>
              <a:rPr lang="en-US" sz="4000" b="1" dirty="0" smtClean="0">
                <a:solidFill>
                  <a:schemeClr val="bg1"/>
                </a:solidFill>
              </a:rPr>
              <a:t>Fern???</a:t>
            </a:r>
            <a:endParaRPr lang="en-US" sz="4000" b="1" dirty="0">
              <a:solidFill>
                <a:schemeClr val="bg1"/>
              </a:solidFill>
            </a:endParaRPr>
          </a:p>
        </p:txBody>
      </p:sp>
      <p:grpSp>
        <p:nvGrpSpPr>
          <p:cNvPr id="9" name="Group 8"/>
          <p:cNvGrpSpPr/>
          <p:nvPr/>
        </p:nvGrpSpPr>
        <p:grpSpPr>
          <a:xfrm>
            <a:off x="6358765" y="6488668"/>
            <a:ext cx="2577005" cy="307777"/>
            <a:chOff x="6358765" y="6488668"/>
            <a:chExt cx="2577005" cy="307777"/>
          </a:xfrm>
        </p:grpSpPr>
        <p:pic>
          <p:nvPicPr>
            <p:cNvPr id="10"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1" name="TextBox 10"/>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20579874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76200" y="12192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762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pic>
        <p:nvPicPr>
          <p:cNvPr id="18435" name="Picture 3" descr="J:\Geological Society Presentation\68A Fern 3-7-12 (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600200"/>
            <a:ext cx="8839200" cy="480928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0" name="TextBox 9"/>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1" name="TextBox 10"/>
          <p:cNvSpPr txBox="1"/>
          <p:nvPr/>
        </p:nvSpPr>
        <p:spPr>
          <a:xfrm>
            <a:off x="1295400" y="304800"/>
            <a:ext cx="59436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Fern Top</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0579874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220200" cy="6858000"/>
            <a:chOff x="0" y="0"/>
            <a:chExt cx="9220200" cy="685800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19458" name="Picture 2" descr="J:\Geological Society Presentation\69 Seed Pod 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842000" cy="3025179"/>
          </a:xfrm>
          <a:prstGeom prst="rect">
            <a:avLst/>
          </a:prstGeom>
          <a:noFill/>
          <a:extLst>
            <a:ext uri="{909E8E84-426E-40DD-AFC4-6F175D3DCCD1}">
              <a14:hiddenFill xmlns:a14="http://schemas.microsoft.com/office/drawing/2010/main" xmlns="">
                <a:solidFill>
                  <a:srgbClr val="FFFFFF"/>
                </a:solidFill>
              </a14:hiddenFill>
            </a:ext>
          </a:extLst>
        </p:spPr>
      </p:pic>
      <p:pic>
        <p:nvPicPr>
          <p:cNvPr id="19459" name="Picture 3" descr="J:\Geological Society Presentation\69A 3-13-12 Small Seed Pod (2) - Paint Circle Fiber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0400" y="2888484"/>
            <a:ext cx="5943600" cy="35253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0" name="TextBox 9"/>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1" name="TextBox 10"/>
          <p:cNvSpPr txBox="1"/>
          <p:nvPr/>
        </p:nvSpPr>
        <p:spPr>
          <a:xfrm>
            <a:off x="6096000" y="1371600"/>
            <a:ext cx="3048000"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Seep </a:t>
            </a:r>
          </a:p>
          <a:p>
            <a:r>
              <a:rPr lang="en-US" sz="4000" b="1" dirty="0" smtClean="0">
                <a:effectLst>
                  <a:outerShdw blurRad="38100" dist="38100" dir="2700000" algn="tl">
                    <a:srgbClr val="000000">
                      <a:alpha val="43137"/>
                    </a:srgbClr>
                  </a:outerShdw>
                </a:effectLst>
              </a:rPr>
              <a:t>pod?  (#2)</a:t>
            </a:r>
            <a:endParaRPr lang="en-US" sz="4000" b="1" dirty="0">
              <a:effectLst>
                <a:outerShdw blurRad="38100" dist="38100" dir="2700000" algn="tl">
                  <a:srgbClr val="000000">
                    <a:alpha val="43137"/>
                  </a:srgbClr>
                </a:outerShdw>
              </a:effectLst>
            </a:endParaRPr>
          </a:p>
        </p:txBody>
      </p:sp>
      <p:sp>
        <p:nvSpPr>
          <p:cNvPr id="12" name="TextBox 11"/>
          <p:cNvSpPr txBox="1"/>
          <p:nvPr/>
        </p:nvSpPr>
        <p:spPr>
          <a:xfrm>
            <a:off x="3657600" y="5638800"/>
            <a:ext cx="4616970" cy="523220"/>
          </a:xfrm>
          <a:prstGeom prst="rect">
            <a:avLst/>
          </a:prstGeom>
          <a:noFill/>
        </p:spPr>
        <p:txBody>
          <a:bodyPr wrap="none" rtlCol="0">
            <a:spAutoFit/>
          </a:bodyPr>
          <a:lstStyle/>
          <a:p>
            <a:r>
              <a:rPr lang="en-US" sz="2800" b="1" dirty="0" smtClean="0">
                <a:solidFill>
                  <a:srgbClr val="FFFF00"/>
                </a:solidFill>
              </a:rPr>
              <a:t>Embedded hair-like fibers</a:t>
            </a:r>
            <a:endParaRPr lang="en-US" sz="2800" b="1" dirty="0">
              <a:solidFill>
                <a:srgbClr val="FFFF00"/>
              </a:solidFill>
            </a:endParaRPr>
          </a:p>
        </p:txBody>
      </p:sp>
    </p:spTree>
    <p:extLst>
      <p:ext uri="{BB962C8B-B14F-4D97-AF65-F5344CB8AC3E}">
        <p14:creationId xmlns:p14="http://schemas.microsoft.com/office/powerpoint/2010/main" xmlns="" val="4255642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220200" cy="6858000"/>
            <a:chOff x="0" y="0"/>
            <a:chExt cx="9220200" cy="685800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21506" name="Picture 2" descr="J:\Geological Society Presentation\72 Coprolite Stump #2 2-20-12 (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219200"/>
            <a:ext cx="4010451" cy="545941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6358765" y="6488668"/>
            <a:ext cx="2577005" cy="307777"/>
            <a:chOff x="6358765" y="6488668"/>
            <a:chExt cx="2577005" cy="307777"/>
          </a:xfrm>
        </p:grpSpPr>
        <p:pic>
          <p:nvPicPr>
            <p:cNvPr id="8"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9" name="TextBox 8"/>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0" name="TextBox 9"/>
          <p:cNvSpPr txBox="1"/>
          <p:nvPr/>
        </p:nvSpPr>
        <p:spPr>
          <a:xfrm>
            <a:off x="1066800" y="130314"/>
            <a:ext cx="78486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Triassic Fern?  With Coprolite </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656502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334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321" name="Picture 1" descr="C:\Users\krislynn\Desktop\1200px-PaintedDesertPano.jpg"/>
          <p:cNvPicPr>
            <a:picLocks noChangeAspect="1" noChangeArrowheads="1"/>
          </p:cNvPicPr>
          <p:nvPr/>
        </p:nvPicPr>
        <p:blipFill>
          <a:blip r:embed="rId3" cstate="print"/>
          <a:srcRect/>
          <a:stretch>
            <a:fillRect/>
          </a:stretch>
        </p:blipFill>
        <p:spPr bwMode="auto">
          <a:xfrm>
            <a:off x="0" y="5334000"/>
            <a:ext cx="9144000" cy="1524000"/>
          </a:xfrm>
          <a:prstGeom prst="rect">
            <a:avLst/>
          </a:prstGeom>
          <a:noFill/>
          <a:effectLst/>
        </p:spPr>
      </p:pic>
      <p:sp>
        <p:nvSpPr>
          <p:cNvPr id="3" name="Rectangle 17"/>
          <p:cNvSpPr>
            <a:spLocks noChangeArrowheads="1"/>
          </p:cNvSpPr>
          <p:nvPr/>
        </p:nvSpPr>
        <p:spPr bwMode="auto">
          <a:xfrm>
            <a:off x="0" y="9144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4"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sp>
        <p:nvSpPr>
          <p:cNvPr id="9" name="TextBox 8"/>
          <p:cNvSpPr txBox="1"/>
          <p:nvPr/>
        </p:nvSpPr>
        <p:spPr>
          <a:xfrm>
            <a:off x="1219200" y="1219200"/>
            <a:ext cx="7391400" cy="4124206"/>
          </a:xfrm>
          <a:prstGeom prst="rect">
            <a:avLst/>
          </a:prstGeom>
          <a:noFill/>
        </p:spPr>
        <p:txBody>
          <a:bodyPr wrap="square" rtlCol="0">
            <a:spAutoFit/>
          </a:bodyPr>
          <a:lstStyle/>
          <a:p>
            <a:r>
              <a:rPr lang="en-US" sz="2800" b="1" dirty="0" smtClean="0">
                <a:solidFill>
                  <a:schemeClr val="accent2">
                    <a:lumMod val="75000"/>
                  </a:schemeClr>
                </a:solidFill>
                <a:effectLst>
                  <a:outerShdw blurRad="38100" dist="38100" dir="2700000" algn="tl">
                    <a:srgbClr val="000000">
                      <a:alpha val="43137"/>
                    </a:srgbClr>
                  </a:outerShdw>
                </a:effectLst>
              </a:rPr>
              <a:t>Topics:</a:t>
            </a:r>
          </a:p>
          <a:p>
            <a:endPar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endParaRPr>
          </a:p>
          <a:p>
            <a:pPr lvl="0"/>
            <a:r>
              <a:rPr lang="en-US" b="1" dirty="0" err="1"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a.Triassic</a:t>
            </a:r>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 </a:t>
            </a:r>
            <a:r>
              <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Chinle Formation’s Petrified Forest, Black </a:t>
            </a:r>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 </a:t>
            </a:r>
          </a:p>
          <a:p>
            <a:pPr lvl="0"/>
            <a:r>
              <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 </a:t>
            </a:r>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   Forest </a:t>
            </a:r>
            <a:r>
              <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level of Arizona</a:t>
            </a:r>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a:t>
            </a:r>
          </a:p>
          <a:p>
            <a:pPr lvl="0"/>
            <a:endPar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endParaRPr>
          </a:p>
          <a:p>
            <a:pPr lvl="0"/>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b. Unrecognized </a:t>
            </a:r>
            <a:r>
              <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method of preservation that </a:t>
            </a:r>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preserve</a:t>
            </a:r>
            <a:b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br>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    </a:t>
            </a:r>
            <a:r>
              <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animal soft and hard body tissues</a:t>
            </a:r>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a:t>
            </a:r>
          </a:p>
          <a:p>
            <a:pPr lvl="0"/>
            <a:endPar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endParaRPr>
          </a:p>
          <a:p>
            <a:pPr lvl="0"/>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c. Woodworthia </a:t>
            </a:r>
            <a:r>
              <a:rPr lang="en-US" b="1" dirty="0" err="1">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arizonica</a:t>
            </a:r>
            <a:r>
              <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  Recognizing traits that </a:t>
            </a:r>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are</a:t>
            </a:r>
            <a:b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br>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    </a:t>
            </a:r>
            <a:r>
              <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more similar to </a:t>
            </a:r>
            <a:r>
              <a:rPr lang="en-US" b="1" dirty="0" err="1">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lycopods</a:t>
            </a:r>
            <a:r>
              <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/cacti than conifer</a:t>
            </a:r>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a:t>
            </a:r>
          </a:p>
          <a:p>
            <a:pPr lvl="0"/>
            <a:endPar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endParaRPr>
          </a:p>
          <a:p>
            <a:pPr lvl="0"/>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d. Dense </a:t>
            </a:r>
            <a:r>
              <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and varied animal life of Triassic</a:t>
            </a:r>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a:t>
            </a:r>
          </a:p>
          <a:p>
            <a:pPr lvl="0"/>
            <a:endPar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endParaRPr>
          </a:p>
          <a:p>
            <a:pPr lvl="0"/>
            <a:r>
              <a:rPr lang="en-US" b="1" dirty="0" smtClean="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e. Jurassic </a:t>
            </a:r>
            <a:r>
              <a:rPr lang="en-US" b="1" dirty="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t="100000"/>
                  </a:path>
                  <a:tileRect r="-100000" b="-100000"/>
                </a:gradFill>
                <a:effectLst>
                  <a:outerShdw blurRad="38100" dist="38100" dir="2700000" algn="tl">
                    <a:srgbClr val="000000">
                      <a:alpha val="43137"/>
                    </a:srgbClr>
                  </a:outerShdw>
                </a:effectLst>
              </a:rPr>
              <a:t>fossil preservation similar to Black Forest.</a:t>
            </a:r>
          </a:p>
        </p:txBody>
      </p:sp>
      <p:grpSp>
        <p:nvGrpSpPr>
          <p:cNvPr id="8" name="Group 7"/>
          <p:cNvGrpSpPr/>
          <p:nvPr/>
        </p:nvGrpSpPr>
        <p:grpSpPr>
          <a:xfrm>
            <a:off x="5693429" y="6488668"/>
            <a:ext cx="3242341" cy="369332"/>
            <a:chOff x="5693429" y="6488668"/>
            <a:chExt cx="3242341" cy="369332"/>
          </a:xfrm>
        </p:grpSpPr>
        <p:pic>
          <p:nvPicPr>
            <p:cNvPr id="10"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1" name="TextBox 10"/>
            <p:cNvSpPr txBox="1"/>
            <p:nvPr/>
          </p:nvSpPr>
          <p:spPr>
            <a:xfrm>
              <a:off x="5693429" y="6488668"/>
              <a:ext cx="2840971" cy="369332"/>
            </a:xfrm>
            <a:prstGeom prst="rect">
              <a:avLst/>
            </a:prstGeom>
            <a:noFill/>
          </p:spPr>
          <p:txBody>
            <a:bodyPr wrap="none" rtlCol="0">
              <a:spAutoFit/>
            </a:bodyPr>
            <a:lstStyle/>
            <a:p>
              <a:r>
                <a:rPr lang="en-US" dirty="0" smtClean="0"/>
                <a:t>Rocky Mtn. GSA-May, 2012</a:t>
              </a:r>
              <a:endParaRPr lang="en-US" dirty="0"/>
            </a:p>
          </p:txBody>
        </p:sp>
      </p:grpSp>
    </p:spTree>
    <p:extLst>
      <p:ext uri="{BB962C8B-B14F-4D97-AF65-F5344CB8AC3E}">
        <p14:creationId xmlns:p14="http://schemas.microsoft.com/office/powerpoint/2010/main" xmlns="" val="36582851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220200" cy="6858000"/>
            <a:chOff x="0" y="0"/>
            <a:chExt cx="9220200" cy="685800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22530" name="Picture 2" descr="J:\Geological Society Presentation\85 Dino Bone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371600"/>
            <a:ext cx="3220595" cy="4207004"/>
          </a:xfrm>
          <a:prstGeom prst="rect">
            <a:avLst/>
          </a:prstGeom>
          <a:noFill/>
          <a:extLst>
            <a:ext uri="{909E8E84-426E-40DD-AFC4-6F175D3DCCD1}">
              <a14:hiddenFill xmlns:a14="http://schemas.microsoft.com/office/drawing/2010/main" xmlns="">
                <a:solidFill>
                  <a:srgbClr val="FFFFFF"/>
                </a:solidFill>
              </a14:hiddenFill>
            </a:ext>
          </a:extLst>
        </p:spPr>
      </p:pic>
      <p:pic>
        <p:nvPicPr>
          <p:cNvPr id="22531" name="Picture 3" descr="J:\Geological Society Presentation\85A Dino Bone (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81525" y="1309687"/>
            <a:ext cx="3571993" cy="42529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0" name="TextBox 9"/>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1" name="TextBox 10"/>
          <p:cNvSpPr txBox="1"/>
          <p:nvPr/>
        </p:nvSpPr>
        <p:spPr>
          <a:xfrm>
            <a:off x="1219200" y="130314"/>
            <a:ext cx="59436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Jurassic Sauropod</a:t>
            </a:r>
            <a:endParaRPr lang="en-US" sz="4000" b="1" dirty="0">
              <a:effectLst>
                <a:outerShdw blurRad="38100" dist="38100" dir="2700000" algn="tl">
                  <a:srgbClr val="000000">
                    <a:alpha val="43137"/>
                  </a:srgbClr>
                </a:outerShdw>
              </a:effectLst>
            </a:endParaRPr>
          </a:p>
        </p:txBody>
      </p:sp>
      <p:sp>
        <p:nvSpPr>
          <p:cNvPr id="12" name="TextBox 11"/>
          <p:cNvSpPr txBox="1"/>
          <p:nvPr/>
        </p:nvSpPr>
        <p:spPr>
          <a:xfrm>
            <a:off x="914400" y="5638800"/>
            <a:ext cx="7239000" cy="830997"/>
          </a:xfrm>
          <a:prstGeom prst="rect">
            <a:avLst/>
          </a:prstGeom>
          <a:noFill/>
        </p:spPr>
        <p:txBody>
          <a:bodyPr wrap="square" rtlCol="0">
            <a:spAutoFit/>
          </a:bodyPr>
          <a:lstStyle/>
          <a:p>
            <a:r>
              <a:rPr lang="en-US" sz="2400" dirty="0" smtClean="0"/>
              <a:t>Morrison Formation of Colorado</a:t>
            </a:r>
          </a:p>
          <a:p>
            <a:r>
              <a:rPr lang="en-US" sz="2400" dirty="0" smtClean="0"/>
              <a:t>Femur at Upper joint Evidence of battle by aggressor</a:t>
            </a:r>
            <a:endParaRPr lang="en-US" sz="2400" dirty="0"/>
          </a:p>
        </p:txBody>
      </p:sp>
    </p:spTree>
    <p:extLst>
      <p:ext uri="{BB962C8B-B14F-4D97-AF65-F5344CB8AC3E}">
        <p14:creationId xmlns:p14="http://schemas.microsoft.com/office/powerpoint/2010/main" xmlns="" val="3959032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220200" cy="6858000"/>
            <a:chOff x="0" y="0"/>
            <a:chExt cx="9220200" cy="685800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23554" name="Picture 2" descr="J:\Geological Society Presentation\88 Dino Bone Teethmark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295400"/>
            <a:ext cx="4398866" cy="50053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6358765" y="6488668"/>
            <a:ext cx="2577005" cy="307777"/>
            <a:chOff x="6358765" y="6488668"/>
            <a:chExt cx="2577005" cy="307777"/>
          </a:xfrm>
        </p:grpSpPr>
        <p:pic>
          <p:nvPicPr>
            <p:cNvPr id="8"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9" name="TextBox 8"/>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0" name="TextBox 9"/>
          <p:cNvSpPr txBox="1"/>
          <p:nvPr/>
        </p:nvSpPr>
        <p:spPr>
          <a:xfrm>
            <a:off x="1219200" y="130314"/>
            <a:ext cx="59436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Jurassic Sauropod</a:t>
            </a:r>
            <a:endParaRPr lang="en-US" sz="4000" b="1" dirty="0">
              <a:effectLst>
                <a:outerShdw blurRad="38100" dist="38100" dir="2700000" algn="tl">
                  <a:srgbClr val="000000">
                    <a:alpha val="43137"/>
                  </a:srgbClr>
                </a:outerShdw>
              </a:effectLst>
            </a:endParaRPr>
          </a:p>
        </p:txBody>
      </p:sp>
      <p:sp>
        <p:nvSpPr>
          <p:cNvPr id="11" name="TextBox 10"/>
          <p:cNvSpPr txBox="1"/>
          <p:nvPr/>
        </p:nvSpPr>
        <p:spPr>
          <a:xfrm>
            <a:off x="5562600" y="2438400"/>
            <a:ext cx="3352800" cy="1569660"/>
          </a:xfrm>
          <a:prstGeom prst="rect">
            <a:avLst/>
          </a:prstGeom>
          <a:noFill/>
        </p:spPr>
        <p:txBody>
          <a:bodyPr wrap="square" rtlCol="0">
            <a:spAutoFit/>
          </a:bodyPr>
          <a:lstStyle/>
          <a:p>
            <a:r>
              <a:rPr lang="en-US" sz="2400" b="1" dirty="0" smtClean="0"/>
              <a:t>Torn flap of skin and </a:t>
            </a:r>
          </a:p>
          <a:p>
            <a:r>
              <a:rPr lang="en-US" sz="2400" b="1" dirty="0" smtClean="0"/>
              <a:t>body tissue</a:t>
            </a:r>
          </a:p>
          <a:p>
            <a:endParaRPr lang="en-US" sz="2400" b="1" dirty="0" smtClean="0"/>
          </a:p>
          <a:p>
            <a:r>
              <a:rPr lang="en-US" sz="2400" b="1" dirty="0" err="1" smtClean="0"/>
              <a:t>Permineralized</a:t>
            </a:r>
            <a:r>
              <a:rPr lang="en-US" sz="2400" b="1" dirty="0" smtClean="0"/>
              <a:t> limb</a:t>
            </a:r>
            <a:endParaRPr lang="en-US" sz="2400" b="1" dirty="0"/>
          </a:p>
        </p:txBody>
      </p:sp>
    </p:spTree>
    <p:extLst>
      <p:ext uri="{BB962C8B-B14F-4D97-AF65-F5344CB8AC3E}">
        <p14:creationId xmlns:p14="http://schemas.microsoft.com/office/powerpoint/2010/main" xmlns="" val="3645774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220200" cy="6858000"/>
            <a:chOff x="0" y="0"/>
            <a:chExt cx="9220200" cy="685800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24578" name="Picture 2" descr="J:\Geological Society Presentation\89 Dino Bone (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295400"/>
            <a:ext cx="5029200" cy="530316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6358765" y="6488668"/>
            <a:ext cx="2577005" cy="307777"/>
            <a:chOff x="6358765" y="6488668"/>
            <a:chExt cx="2577005" cy="307777"/>
          </a:xfrm>
        </p:grpSpPr>
        <p:pic>
          <p:nvPicPr>
            <p:cNvPr id="8"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9" name="TextBox 8"/>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0" name="TextBox 9"/>
          <p:cNvSpPr txBox="1"/>
          <p:nvPr/>
        </p:nvSpPr>
        <p:spPr>
          <a:xfrm>
            <a:off x="1219200" y="130314"/>
            <a:ext cx="59436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Jurassic Sauropod:  Skin</a:t>
            </a:r>
            <a:endParaRPr lang="en-US" sz="4000" b="1" dirty="0">
              <a:effectLst>
                <a:outerShdw blurRad="38100" dist="38100" dir="2700000" algn="tl">
                  <a:srgbClr val="000000">
                    <a:alpha val="43137"/>
                  </a:srgbClr>
                </a:outerShdw>
              </a:effectLst>
            </a:endParaRPr>
          </a:p>
        </p:txBody>
      </p:sp>
      <p:sp>
        <p:nvSpPr>
          <p:cNvPr id="11" name="TextBox 10"/>
          <p:cNvSpPr txBox="1"/>
          <p:nvPr/>
        </p:nvSpPr>
        <p:spPr>
          <a:xfrm>
            <a:off x="6019800" y="2438400"/>
            <a:ext cx="2819400" cy="1569660"/>
          </a:xfrm>
          <a:prstGeom prst="rect">
            <a:avLst/>
          </a:prstGeom>
          <a:noFill/>
        </p:spPr>
        <p:txBody>
          <a:bodyPr wrap="square" rtlCol="0">
            <a:spAutoFit/>
          </a:bodyPr>
          <a:lstStyle/>
          <a:p>
            <a:r>
              <a:rPr lang="en-US" sz="3200" dirty="0" smtClean="0"/>
              <a:t>Appears to be </a:t>
            </a:r>
          </a:p>
          <a:p>
            <a:r>
              <a:rPr lang="en-US" sz="3200" dirty="0" smtClean="0"/>
              <a:t>layered skin scales</a:t>
            </a:r>
            <a:endParaRPr lang="en-US" sz="3200" dirty="0"/>
          </a:p>
        </p:txBody>
      </p:sp>
    </p:spTree>
    <p:extLst>
      <p:ext uri="{BB962C8B-B14F-4D97-AF65-F5344CB8AC3E}">
        <p14:creationId xmlns:p14="http://schemas.microsoft.com/office/powerpoint/2010/main" xmlns="" val="24415291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220200" cy="6858000"/>
            <a:chOff x="0" y="0"/>
            <a:chExt cx="9220200" cy="685800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25602" name="Picture 2" descr="J:\Geological Society Presentation\90 Dino Bone Muscle Tissu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368425"/>
            <a:ext cx="6705600" cy="518477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6358765" y="6488668"/>
            <a:ext cx="2577005" cy="307777"/>
            <a:chOff x="6358765" y="6488668"/>
            <a:chExt cx="2577005" cy="307777"/>
          </a:xfrm>
        </p:grpSpPr>
        <p:pic>
          <p:nvPicPr>
            <p:cNvPr id="8"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9" name="TextBox 8"/>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0" name="TextBox 9"/>
          <p:cNvSpPr txBox="1"/>
          <p:nvPr/>
        </p:nvSpPr>
        <p:spPr>
          <a:xfrm>
            <a:off x="1828800" y="5486400"/>
            <a:ext cx="3352800" cy="646331"/>
          </a:xfrm>
          <a:prstGeom prst="rect">
            <a:avLst/>
          </a:prstGeom>
          <a:noFill/>
        </p:spPr>
        <p:txBody>
          <a:bodyPr wrap="square" rtlCol="0">
            <a:spAutoFit/>
          </a:bodyPr>
          <a:lstStyle/>
          <a:p>
            <a:r>
              <a:rPr lang="en-US" sz="3600" dirty="0" smtClean="0">
                <a:solidFill>
                  <a:srgbClr val="FFFF00"/>
                </a:solidFill>
                <a:effectLst>
                  <a:outerShdw blurRad="38100" dist="38100" dir="2700000" algn="tl">
                    <a:srgbClr val="000000">
                      <a:alpha val="43137"/>
                    </a:srgbClr>
                  </a:outerShdw>
                </a:effectLst>
              </a:rPr>
              <a:t>Muscle tissues</a:t>
            </a:r>
            <a:endParaRPr lang="en-US" sz="3600"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1219200" y="130314"/>
            <a:ext cx="59436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Jurassic Sauropod</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63092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220200" cy="6858000"/>
            <a:chOff x="0" y="0"/>
            <a:chExt cx="9220200" cy="685800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26626" name="Picture 2" descr="J:\Geological Society Presentation\91 Dino Teethmarks 2-28-12 (2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1295401"/>
            <a:ext cx="4940391" cy="39624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7" name="Picture 3" descr="J:\Geological Society Presentation\91A Dino Bone (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15000" y="1981200"/>
            <a:ext cx="3386057" cy="368617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0" name="TextBox 9"/>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1" name="TextBox 10"/>
          <p:cNvSpPr txBox="1"/>
          <p:nvPr/>
        </p:nvSpPr>
        <p:spPr>
          <a:xfrm>
            <a:off x="1219200" y="130314"/>
            <a:ext cx="59436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Jurassic Sauropod</a:t>
            </a:r>
            <a:endParaRPr lang="en-US" sz="4000" b="1" dirty="0">
              <a:effectLst>
                <a:outerShdw blurRad="38100" dist="38100" dir="2700000" algn="tl">
                  <a:srgbClr val="000000">
                    <a:alpha val="43137"/>
                  </a:srgbClr>
                </a:outerShdw>
              </a:effectLst>
            </a:endParaRPr>
          </a:p>
        </p:txBody>
      </p:sp>
      <p:sp>
        <p:nvSpPr>
          <p:cNvPr id="12" name="TextBox 11"/>
          <p:cNvSpPr txBox="1"/>
          <p:nvPr/>
        </p:nvSpPr>
        <p:spPr>
          <a:xfrm>
            <a:off x="2133600" y="5638800"/>
            <a:ext cx="2529795" cy="646331"/>
          </a:xfrm>
          <a:prstGeom prst="rect">
            <a:avLst/>
          </a:prstGeom>
          <a:noFill/>
        </p:spPr>
        <p:txBody>
          <a:bodyPr wrap="none" rtlCol="0">
            <a:spAutoFit/>
          </a:bodyPr>
          <a:lstStyle/>
          <a:p>
            <a:r>
              <a:rPr lang="en-US" sz="3600" b="1" dirty="0" smtClean="0">
                <a:solidFill>
                  <a:srgbClr val="7030A0"/>
                </a:solidFill>
              </a:rPr>
              <a:t>Bite marks</a:t>
            </a:r>
            <a:endParaRPr lang="en-US" sz="3600" b="1" dirty="0">
              <a:solidFill>
                <a:srgbClr val="7030A0"/>
              </a:solidFill>
            </a:endParaRPr>
          </a:p>
        </p:txBody>
      </p:sp>
    </p:spTree>
    <p:extLst>
      <p:ext uri="{BB962C8B-B14F-4D97-AF65-F5344CB8AC3E}">
        <p14:creationId xmlns:p14="http://schemas.microsoft.com/office/powerpoint/2010/main" xmlns="" val="3625998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18288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grpSp>
        <p:nvGrpSpPr>
          <p:cNvPr id="8"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0" name="TextBox 9"/>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4" name="TextBox 13"/>
          <p:cNvSpPr txBox="1"/>
          <p:nvPr/>
        </p:nvSpPr>
        <p:spPr>
          <a:xfrm>
            <a:off x="762000" y="304800"/>
            <a:ext cx="8153400" cy="1384995"/>
          </a:xfrm>
          <a:prstGeom prst="rect">
            <a:avLst/>
          </a:prstGeom>
          <a:noFill/>
        </p:spPr>
        <p:txBody>
          <a:bodyPr wrap="square" rtlCol="0">
            <a:spAutoFit/>
          </a:bodyPr>
          <a:lstStyle/>
          <a:p>
            <a:r>
              <a:rPr lang="en-US" sz="2800" b="1" dirty="0" smtClean="0">
                <a:solidFill>
                  <a:srgbClr val="FFFF00"/>
                </a:solidFill>
              </a:rPr>
              <a:t>Dr. Bill Schopf’s response to inquiry regarding preservation of dino bones via mineralization vs. permineralization, dated 2-29-2012</a:t>
            </a:r>
            <a:endParaRPr lang="en-US" sz="2800" b="1" dirty="0">
              <a:solidFill>
                <a:srgbClr val="FFFF00"/>
              </a:solidFill>
            </a:endParaRPr>
          </a:p>
        </p:txBody>
      </p:sp>
      <p:pic>
        <p:nvPicPr>
          <p:cNvPr id="16" name="Picture 1" descr="C:\Users\krislynn\Desktop\1200px-PaintedDesertPano.jpg"/>
          <p:cNvPicPr>
            <a:picLocks noChangeAspect="1" noChangeArrowheads="1"/>
          </p:cNvPicPr>
          <p:nvPr/>
        </p:nvPicPr>
        <p:blipFill>
          <a:blip r:embed="rId4" cstate="print"/>
          <a:srcRect/>
          <a:stretch>
            <a:fillRect/>
          </a:stretch>
        </p:blipFill>
        <p:spPr bwMode="auto">
          <a:xfrm>
            <a:off x="0" y="5334000"/>
            <a:ext cx="9144000" cy="1524000"/>
          </a:xfrm>
          <a:prstGeom prst="rect">
            <a:avLst/>
          </a:prstGeom>
          <a:noFill/>
          <a:effectLst/>
        </p:spPr>
      </p:pic>
      <p:sp>
        <p:nvSpPr>
          <p:cNvPr id="15" name="TextBox 14"/>
          <p:cNvSpPr txBox="1"/>
          <p:nvPr/>
        </p:nvSpPr>
        <p:spPr>
          <a:xfrm>
            <a:off x="762000" y="1981200"/>
            <a:ext cx="8229600" cy="4616648"/>
          </a:xfrm>
          <a:prstGeom prst="rect">
            <a:avLst/>
          </a:prstGeom>
          <a:noFill/>
        </p:spPr>
        <p:txBody>
          <a:bodyPr wrap="square" rtlCol="0">
            <a:spAutoFit/>
          </a:bodyPr>
          <a:lstStyle/>
          <a:p>
            <a:r>
              <a:rPr lang="en-US" sz="2100" dirty="0" smtClean="0"/>
              <a:t>“Dinosaur bones and fossil vertebrate bones, generally – have lots of open spaces where nerves, collagen = connective tissue, etc. are present, while the organism is alive. But the soft tissues ultimately decay to leave “holes” and “tunnels” in the bone. These open spaces(including microscopic holes) can become in-filled with mineral matter brought in by and then precipitated from groundwater. This is similar to petrifaction = permineralization which occurs most commonly in plants (though in plants, the organic walls of the plant cells become infused, permeated, with the mineral which preserves the plant cellular tissue - - minerals inside the cells, outside the cells and the mineral also “meshes” with the organic matter of the </a:t>
            </a:r>
            <a:r>
              <a:rPr lang="en-US" sz="2100" dirty="0" smtClean="0">
                <a:solidFill>
                  <a:schemeClr val="bg1"/>
                </a:solidFill>
              </a:rPr>
              <a:t>cell wall so that the walls are composed of mineral-organic mix. In dinosaur bones, it is typical for the mineral simply to fill open space, holes, tunnels, and the like.”</a:t>
            </a:r>
            <a:endParaRPr lang="en-US" sz="2100" dirty="0">
              <a:solidFill>
                <a:schemeClr val="bg1"/>
              </a:solidFill>
            </a:endParaRPr>
          </a:p>
        </p:txBody>
      </p:sp>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nvGrpSpPr>
          <p:cNvPr id="17" name="Group 7"/>
          <p:cNvGrpSpPr/>
          <p:nvPr/>
        </p:nvGrpSpPr>
        <p:grpSpPr>
          <a:xfrm>
            <a:off x="6477000" y="6477000"/>
            <a:ext cx="2577005" cy="307777"/>
            <a:chOff x="6358765" y="6488668"/>
            <a:chExt cx="2577005" cy="307777"/>
          </a:xfrm>
        </p:grpSpPr>
        <p:pic>
          <p:nvPicPr>
            <p:cNvPr id="18"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9" name="TextBox 18"/>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3677826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pic>
        <p:nvPicPr>
          <p:cNvPr id="7" name="Picture 1" descr="C:\Users\krislynn\Desktop\1200px-PaintedDesertPano.jpg"/>
          <p:cNvPicPr>
            <a:picLocks noChangeAspect="1" noChangeArrowheads="1"/>
          </p:cNvPicPr>
          <p:nvPr/>
        </p:nvPicPr>
        <p:blipFill>
          <a:blip r:embed="rId3" cstate="print"/>
          <a:srcRect/>
          <a:stretch>
            <a:fillRect/>
          </a:stretch>
        </p:blipFill>
        <p:spPr bwMode="auto">
          <a:xfrm>
            <a:off x="0" y="5334000"/>
            <a:ext cx="9144000" cy="1524000"/>
          </a:xfrm>
          <a:prstGeom prst="rect">
            <a:avLst/>
          </a:prstGeom>
          <a:noFill/>
          <a:effectLst/>
        </p:spPr>
      </p:pic>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nvGrpSpPr>
          <p:cNvPr id="9" name="Group 8"/>
          <p:cNvGrpSpPr/>
          <p:nvPr/>
        </p:nvGrpSpPr>
        <p:grpSpPr>
          <a:xfrm>
            <a:off x="6358765" y="6488668"/>
            <a:ext cx="2577005" cy="307777"/>
            <a:chOff x="6358765" y="6488668"/>
            <a:chExt cx="2577005" cy="307777"/>
          </a:xfrm>
        </p:grpSpPr>
        <p:pic>
          <p:nvPicPr>
            <p:cNvPr id="10"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1" name="TextBox 10"/>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2" name="TextBox 11"/>
          <p:cNvSpPr txBox="1"/>
          <p:nvPr/>
        </p:nvSpPr>
        <p:spPr>
          <a:xfrm>
            <a:off x="762000" y="1219200"/>
            <a:ext cx="8153400" cy="4401205"/>
          </a:xfrm>
          <a:prstGeom prst="rect">
            <a:avLst/>
          </a:prstGeom>
          <a:noFill/>
        </p:spPr>
        <p:txBody>
          <a:bodyPr wrap="square" rtlCol="0">
            <a:spAutoFit/>
          </a:bodyPr>
          <a:lstStyle/>
          <a:p>
            <a:pPr marL="342900" indent="-342900">
              <a:buAutoNum type="arabicPeriod"/>
            </a:pPr>
            <a:r>
              <a:rPr lang="en-US" sz="2000" b="1" dirty="0" smtClean="0">
                <a:effectLst>
                  <a:outerShdw blurRad="38100" dist="38100" dir="2700000" algn="tl">
                    <a:srgbClr val="000000">
                      <a:alpha val="43137"/>
                    </a:srgbClr>
                  </a:outerShdw>
                </a:effectLst>
              </a:rPr>
              <a:t>Discuss possible new tools to recognize life in ancient epochs.</a:t>
            </a:r>
          </a:p>
          <a:p>
            <a:pPr marL="342900" indent="-342900">
              <a:buAutoNum type="arabicPeriod"/>
            </a:pPr>
            <a:r>
              <a:rPr lang="en-US" sz="2000" b="1" dirty="0" smtClean="0">
                <a:effectLst>
                  <a:outerShdw blurRad="38100" dist="38100" dir="2700000" algn="tl">
                    <a:srgbClr val="000000">
                      <a:alpha val="43137"/>
                    </a:srgbClr>
                  </a:outerShdw>
                </a:effectLst>
              </a:rPr>
              <a:t>Encourage scientific research into various methods of fossil preservation processes that occur as a result of methods other than those of burial/deposition</a:t>
            </a:r>
          </a:p>
          <a:p>
            <a:pPr marL="342900" indent="-342900">
              <a:buAutoNum type="arabicPeriod"/>
            </a:pPr>
            <a:r>
              <a:rPr lang="en-US" sz="2000" b="1" dirty="0" smtClean="0">
                <a:effectLst>
                  <a:outerShdw blurRad="38100" dist="38100" dir="2700000" algn="tl">
                    <a:srgbClr val="000000">
                      <a:alpha val="43137"/>
                    </a:srgbClr>
                  </a:outerShdw>
                </a:effectLst>
              </a:rPr>
              <a:t>Encourage research and study of fossil sites in the U.S.</a:t>
            </a:r>
          </a:p>
          <a:p>
            <a:pPr marL="342900" indent="-342900">
              <a:buAutoNum type="arabicPeriod"/>
            </a:pPr>
            <a:r>
              <a:rPr lang="en-US" sz="2000" b="1" dirty="0" smtClean="0">
                <a:effectLst>
                  <a:outerShdw blurRad="38100" dist="38100" dir="2700000" algn="tl">
                    <a:srgbClr val="000000">
                      <a:alpha val="43137"/>
                    </a:srgbClr>
                  </a:outerShdw>
                </a:effectLst>
              </a:rPr>
              <a:t>Solicit the research community to promote the concept of collegiality and openness when confronted with ideas with which they have limited knowledge.</a:t>
            </a:r>
          </a:p>
          <a:p>
            <a:pPr marL="342900" indent="-342900">
              <a:buAutoNum type="arabicPeriod"/>
            </a:pPr>
            <a:r>
              <a:rPr lang="en-US" sz="2000" b="1" dirty="0" smtClean="0">
                <a:effectLst>
                  <a:outerShdw blurRad="38100" dist="38100" dir="2700000" algn="tl">
                    <a:srgbClr val="000000">
                      <a:alpha val="43137"/>
                    </a:srgbClr>
                  </a:outerShdw>
                </a:effectLst>
              </a:rPr>
              <a:t>Promote a “re-look” of all fossil specimens in collections to determine whether scientifically important fossil associations  might have been overlooked.</a:t>
            </a:r>
          </a:p>
          <a:p>
            <a:pPr marL="342900" indent="-342900">
              <a:buAutoNum type="arabicPeriod"/>
            </a:pPr>
            <a:r>
              <a:rPr lang="en-US" sz="2000" b="1" dirty="0" smtClean="0">
                <a:effectLst>
                  <a:outerShdw blurRad="38100" dist="38100" dir="2700000" algn="tl">
                    <a:srgbClr val="000000">
                      <a:alpha val="43137"/>
                    </a:srgbClr>
                  </a:outerShdw>
                </a:effectLst>
              </a:rPr>
              <a:t>Stimulate research in the Triassic Chinle and Jurassic Morrison that uncovers more “</a:t>
            </a:r>
            <a:r>
              <a:rPr lang="en-US" sz="2000" b="1" dirty="0" err="1" smtClean="0">
                <a:effectLst>
                  <a:outerShdw blurRad="38100" dist="38100" dir="2700000" algn="tl">
                    <a:srgbClr val="000000">
                      <a:alpha val="43137"/>
                    </a:srgbClr>
                  </a:outerShdw>
                </a:effectLst>
              </a:rPr>
              <a:t>permineralized</a:t>
            </a:r>
            <a:r>
              <a:rPr lang="en-US" sz="2000" b="1" dirty="0" smtClean="0">
                <a:effectLst>
                  <a:outerShdw blurRad="38100" dist="38100" dir="2700000" algn="tl">
                    <a:srgbClr val="000000">
                      <a:alpha val="43137"/>
                    </a:srgbClr>
                  </a:outerShdw>
                </a:effectLst>
              </a:rPr>
              <a:t>” fossils that will enhance an understanding of life in those ancient landscapes.</a:t>
            </a:r>
            <a:endParaRPr lang="en-US" sz="2000" b="1" dirty="0">
              <a:effectLst>
                <a:outerShdw blurRad="38100" dist="38100" dir="2700000" algn="tl">
                  <a:srgbClr val="000000">
                    <a:alpha val="43137"/>
                  </a:srgbClr>
                </a:outerShdw>
              </a:effectLst>
            </a:endParaRPr>
          </a:p>
        </p:txBody>
      </p:sp>
      <p:sp>
        <p:nvSpPr>
          <p:cNvPr id="13" name="TextBox 12"/>
          <p:cNvSpPr txBox="1"/>
          <p:nvPr/>
        </p:nvSpPr>
        <p:spPr>
          <a:xfrm>
            <a:off x="661537" y="304800"/>
            <a:ext cx="7919091" cy="523220"/>
          </a:xfrm>
          <a:prstGeom prst="rect">
            <a:avLst/>
          </a:prstGeom>
          <a:noFill/>
        </p:spPr>
        <p:txBody>
          <a:bodyPr wrap="none" rtlCol="0">
            <a:spAutoFit/>
          </a:bodyPr>
          <a:lstStyle/>
          <a:p>
            <a:r>
              <a:rPr lang="en-US" sz="2800" b="1" dirty="0" smtClean="0">
                <a:solidFill>
                  <a:srgbClr val="FFFF00"/>
                </a:solidFill>
              </a:rPr>
              <a:t>Reason for Presentation    Anticipated Results</a:t>
            </a:r>
            <a:endParaRPr lang="en-US" sz="2800" b="1" dirty="0">
              <a:solidFill>
                <a:srgbClr val="FFFF00"/>
              </a:solidFill>
            </a:endParaRPr>
          </a:p>
        </p:txBody>
      </p:sp>
    </p:spTree>
    <p:extLst>
      <p:ext uri="{BB962C8B-B14F-4D97-AF65-F5344CB8AC3E}">
        <p14:creationId xmlns:p14="http://schemas.microsoft.com/office/powerpoint/2010/main" xmlns="" val="27514407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xmlns="" val="2501991759"/>
              </p:ext>
            </p:extLst>
          </p:nvPr>
        </p:nvGraphicFramePr>
        <p:xfrm>
          <a:off x="2514600" y="1066800"/>
          <a:ext cx="3360737" cy="4064000"/>
        </p:xfrm>
        <a:graphic>
          <a:graphicData uri="http://schemas.openxmlformats.org/presentationml/2006/ole">
            <p:oleObj spid="_x0000_s29700" name="Document" r:id="rId4" imgW="5946064" imgH="7191195" progId="Word.Document.12">
              <p:embed/>
            </p:oleObj>
          </a:graphicData>
        </a:graphic>
      </p:graphicFrame>
      <p:pic>
        <p:nvPicPr>
          <p:cNvPr id="7" name="Picture 1" descr="C:\Users\krislynn\Desktop\1200px-PaintedDesertPano.jpg"/>
          <p:cNvPicPr>
            <a:picLocks noChangeAspect="1" noChangeArrowheads="1"/>
          </p:cNvPicPr>
          <p:nvPr/>
        </p:nvPicPr>
        <p:blipFill>
          <a:blip r:embed="rId5" cstate="print"/>
          <a:srcRect/>
          <a:stretch>
            <a:fillRect/>
          </a:stretch>
        </p:blipFill>
        <p:spPr bwMode="auto">
          <a:xfrm>
            <a:off x="0" y="5334000"/>
            <a:ext cx="9144000" cy="1524000"/>
          </a:xfrm>
          <a:prstGeom prst="rect">
            <a:avLst/>
          </a:prstGeom>
          <a:noFill/>
          <a:effectLst/>
        </p:spPr>
      </p:pic>
      <p:sp>
        <p:nvSpPr>
          <p:cNvPr id="6"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pic>
        <p:nvPicPr>
          <p:cNvPr id="29703" name="Picture 7" descr="C:\Users\krislynn\Desktop\pefo25264_small.jpg"/>
          <p:cNvPicPr>
            <a:picLocks noChangeAspect="1" noChangeArrowheads="1"/>
          </p:cNvPicPr>
          <p:nvPr/>
        </p:nvPicPr>
        <p:blipFill>
          <a:blip r:embed="rId6" cstate="print"/>
          <a:srcRect l="1604" t="4167" r="8555" b="4167"/>
          <a:stretch>
            <a:fillRect/>
          </a:stretch>
        </p:blipFill>
        <p:spPr bwMode="auto">
          <a:xfrm>
            <a:off x="4495800" y="4800600"/>
            <a:ext cx="4267200" cy="1676400"/>
          </a:xfrm>
          <a:prstGeom prst="rect">
            <a:avLst/>
          </a:prstGeom>
          <a:noFill/>
          <a:effectLst>
            <a:outerShdw blurRad="419100" dist="406400" dir="7500000" algn="tr" rotWithShape="0">
              <a:prstClr val="black">
                <a:alpha val="40000"/>
              </a:prstClr>
            </a:outerShdw>
          </a:effectLst>
        </p:spPr>
      </p:pic>
      <p:grpSp>
        <p:nvGrpSpPr>
          <p:cNvPr id="8"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0" name="TextBox 9"/>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38123819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7"/>
          <p:cNvSpPr>
            <a:spLocks noChangeArrowheads="1"/>
          </p:cNvSpPr>
          <p:nvPr/>
        </p:nvSpPr>
        <p:spPr bwMode="auto">
          <a:xfrm rot="16200000">
            <a:off x="-3162299" y="3390900"/>
            <a:ext cx="68580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a:p>
        </p:txBody>
      </p:sp>
      <p:sp>
        <p:nvSpPr>
          <p:cNvPr id="13" name="Rectangle 12"/>
          <p:cNvSpPr>
            <a:spLocks noChangeArrowheads="1"/>
          </p:cNvSpPr>
          <p:nvPr/>
        </p:nvSpPr>
        <p:spPr bwMode="auto">
          <a:xfrm>
            <a:off x="342901"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a:p>
        </p:txBody>
      </p:sp>
      <p:pic>
        <p:nvPicPr>
          <p:cNvPr id="1026" name="Picture 2" descr="J:\Geological Society Presentation\15 Woodworthia 1st pce (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0"/>
            <a:ext cx="5384800" cy="3795089"/>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J:\Geological Society Presentation\15A Woodworthia 1st pce (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3707660"/>
            <a:ext cx="5410199" cy="315034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6096000" y="1752600"/>
            <a:ext cx="3048000" cy="2308324"/>
          </a:xfrm>
          <a:prstGeom prst="rect">
            <a:avLst/>
          </a:prstGeom>
          <a:noFill/>
        </p:spPr>
        <p:txBody>
          <a:bodyPr wrap="square" rtlCol="0">
            <a:spAutoFit/>
          </a:bodyPr>
          <a:lstStyle/>
          <a:p>
            <a:r>
              <a:rPr lang="en-US" sz="3600" dirty="0" smtClean="0">
                <a:effectLst>
                  <a:outerShdw blurRad="38100" dist="38100" dir="2700000" algn="tl">
                    <a:srgbClr val="000000">
                      <a:alpha val="43137"/>
                    </a:srgbClr>
                  </a:outerShdw>
                </a:effectLst>
                <a:cs typeface="Arial" pitchFamily="34" charset="0"/>
              </a:rPr>
              <a:t>First piece of </a:t>
            </a:r>
          </a:p>
          <a:p>
            <a:r>
              <a:rPr lang="en-US" sz="3600" dirty="0" smtClean="0">
                <a:effectLst>
                  <a:outerShdw blurRad="38100" dist="38100" dir="2700000" algn="tl">
                    <a:srgbClr val="000000">
                      <a:alpha val="43137"/>
                    </a:srgbClr>
                  </a:outerShdw>
                </a:effectLst>
                <a:cs typeface="Arial" pitchFamily="34" charset="0"/>
              </a:rPr>
              <a:t>Woodworthia </a:t>
            </a:r>
            <a:r>
              <a:rPr lang="en-US" sz="3600" dirty="0" err="1" smtClean="0">
                <a:effectLst>
                  <a:outerShdw blurRad="38100" dist="38100" dir="2700000" algn="tl">
                    <a:srgbClr val="000000">
                      <a:alpha val="43137"/>
                    </a:srgbClr>
                  </a:outerShdw>
                </a:effectLst>
                <a:cs typeface="Arial" pitchFamily="34" charset="0"/>
              </a:rPr>
              <a:t>arizonica</a:t>
            </a:r>
            <a:r>
              <a:rPr lang="en-US" sz="3600" dirty="0" smtClean="0">
                <a:effectLst>
                  <a:outerShdw blurRad="38100" dist="38100" dir="2700000" algn="tl">
                    <a:srgbClr val="000000">
                      <a:alpha val="43137"/>
                    </a:srgbClr>
                  </a:outerShdw>
                </a:effectLst>
                <a:cs typeface="Arial" pitchFamily="34" charset="0"/>
              </a:rPr>
              <a:t> </a:t>
            </a:r>
          </a:p>
          <a:p>
            <a:r>
              <a:rPr lang="en-US" sz="3600" dirty="0" smtClean="0">
                <a:effectLst>
                  <a:outerShdw blurRad="38100" dist="38100" dir="2700000" algn="tl">
                    <a:srgbClr val="000000">
                      <a:alpha val="43137"/>
                    </a:srgbClr>
                  </a:outerShdw>
                </a:effectLst>
                <a:cs typeface="Arial" pitchFamily="34" charset="0"/>
              </a:rPr>
              <a:t>collected</a:t>
            </a:r>
            <a:endParaRPr lang="en-US" sz="3600" dirty="0">
              <a:effectLst>
                <a:outerShdw blurRad="38100" dist="38100" dir="2700000" algn="tl">
                  <a:srgbClr val="000000">
                    <a:alpha val="43137"/>
                  </a:srgbClr>
                </a:outerShdw>
              </a:effectLst>
              <a:cs typeface="Arial" pitchFamily="34" charset="0"/>
            </a:endParaRPr>
          </a:p>
        </p:txBody>
      </p:sp>
      <p:grpSp>
        <p:nvGrpSpPr>
          <p:cNvPr id="8" name="Group 7"/>
          <p:cNvGrpSpPr/>
          <p:nvPr/>
        </p:nvGrpSpPr>
        <p:grpSpPr>
          <a:xfrm>
            <a:off x="6358765" y="6488668"/>
            <a:ext cx="2577005" cy="307777"/>
            <a:chOff x="6358765" y="6488668"/>
            <a:chExt cx="2577005" cy="307777"/>
          </a:xfrm>
        </p:grpSpPr>
        <p:pic>
          <p:nvPicPr>
            <p:cNvPr id="9"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1" name="TextBox 10"/>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1944275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sp>
        <p:nvSpPr>
          <p:cNvPr id="7" name="Rectangle 17"/>
          <p:cNvSpPr>
            <a:spLocks noChangeArrowheads="1"/>
          </p:cNvSpPr>
          <p:nvPr/>
        </p:nvSpPr>
        <p:spPr bwMode="auto">
          <a:xfrm>
            <a:off x="0" y="11430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pic>
        <p:nvPicPr>
          <p:cNvPr id="3075" name="Picture 3" descr="J:\Geological Society Presentation\18A Beetle slice 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1371600"/>
            <a:ext cx="4495800" cy="3671067"/>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J:\Geological Society Presentation\18 Beetle slice 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1371600"/>
            <a:ext cx="4402960" cy="36576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12"/>
          <p:cNvSpPr>
            <a:spLocks noChangeArrowheads="1"/>
          </p:cNvSpPr>
          <p:nvPr/>
        </p:nvSpPr>
        <p:spPr bwMode="auto">
          <a:xfrm>
            <a:off x="1524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sp>
        <p:nvSpPr>
          <p:cNvPr id="9" name="TextBox 8"/>
          <p:cNvSpPr txBox="1"/>
          <p:nvPr/>
        </p:nvSpPr>
        <p:spPr>
          <a:xfrm>
            <a:off x="914400" y="304800"/>
            <a:ext cx="7436395"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First Animal Observed in Fossil Wood</a:t>
            </a:r>
            <a:endParaRPr lang="en-US" sz="3200" b="1" dirty="0">
              <a:effectLst>
                <a:outerShdw blurRad="38100" dist="38100" dir="2700000" algn="tl">
                  <a:srgbClr val="000000">
                    <a:alpha val="43137"/>
                  </a:srgbClr>
                </a:outerShdw>
              </a:effectLst>
            </a:endParaRPr>
          </a:p>
        </p:txBody>
      </p:sp>
      <p:sp>
        <p:nvSpPr>
          <p:cNvPr id="10" name="TextBox 9"/>
          <p:cNvSpPr txBox="1"/>
          <p:nvPr/>
        </p:nvSpPr>
        <p:spPr>
          <a:xfrm>
            <a:off x="533400" y="5410200"/>
            <a:ext cx="3233770" cy="461665"/>
          </a:xfrm>
          <a:prstGeom prst="rect">
            <a:avLst/>
          </a:prstGeom>
          <a:noFill/>
        </p:spPr>
        <p:txBody>
          <a:bodyPr wrap="none" rtlCol="0">
            <a:spAutoFit/>
          </a:bodyPr>
          <a:lstStyle/>
          <a:p>
            <a:r>
              <a:rPr lang="en-US" sz="2400" b="1" dirty="0" smtClean="0">
                <a:solidFill>
                  <a:srgbClr val="7030A0"/>
                </a:solidFill>
              </a:rPr>
              <a:t>Identified as a Beetle</a:t>
            </a:r>
            <a:endParaRPr lang="en-US" sz="2400" b="1" dirty="0">
              <a:solidFill>
                <a:srgbClr val="7030A0"/>
              </a:solidFill>
            </a:endParaRPr>
          </a:p>
        </p:txBody>
      </p:sp>
      <p:sp>
        <p:nvSpPr>
          <p:cNvPr id="11" name="TextBox 10"/>
          <p:cNvSpPr txBox="1"/>
          <p:nvPr/>
        </p:nvSpPr>
        <p:spPr>
          <a:xfrm>
            <a:off x="1066800" y="6019800"/>
            <a:ext cx="7612853" cy="461665"/>
          </a:xfrm>
          <a:prstGeom prst="rect">
            <a:avLst/>
          </a:prstGeom>
          <a:noFill/>
        </p:spPr>
        <p:txBody>
          <a:bodyPr wrap="none" rtlCol="0">
            <a:spAutoFit/>
          </a:bodyPr>
          <a:lstStyle/>
          <a:p>
            <a:r>
              <a:rPr lang="en-US" sz="2400" b="1" dirty="0" smtClean="0">
                <a:solidFill>
                  <a:srgbClr val="7030A0"/>
                </a:solidFill>
              </a:rPr>
              <a:t>Upper and Lower ___________on two opposing sides</a:t>
            </a:r>
            <a:endParaRPr lang="en-US" sz="2400" b="1" dirty="0">
              <a:solidFill>
                <a:srgbClr val="7030A0"/>
              </a:solidFill>
            </a:endParaRPr>
          </a:p>
        </p:txBody>
      </p:sp>
      <p:grpSp>
        <p:nvGrpSpPr>
          <p:cNvPr id="12" name="Group 11"/>
          <p:cNvGrpSpPr/>
          <p:nvPr/>
        </p:nvGrpSpPr>
        <p:grpSpPr>
          <a:xfrm>
            <a:off x="6358765" y="6488668"/>
            <a:ext cx="2577005" cy="307777"/>
            <a:chOff x="6358765" y="6488668"/>
            <a:chExt cx="2577005" cy="307777"/>
          </a:xfrm>
        </p:grpSpPr>
        <p:pic>
          <p:nvPicPr>
            <p:cNvPr id="13"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4" name="TextBox 13"/>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2541079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220200" cy="6858000"/>
            <a:chOff x="0" y="0"/>
            <a:chExt cx="9220200" cy="6858000"/>
          </a:xfrm>
        </p:grpSpPr>
        <p:sp>
          <p:nvSpPr>
            <p:cNvPr id="3" name="Rectangle 2"/>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a:p>
          </p:txBody>
        </p:sp>
        <p:sp>
          <p:nvSpPr>
            <p:cNvPr id="5"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a:p>
          </p:txBody>
        </p:sp>
      </p:grpSp>
      <p:pic>
        <p:nvPicPr>
          <p:cNvPr id="2050" name="Picture 2" descr="J:\Geological Society Presentation\17 Long Worm Slices 12356 offset Mormolucoides articulatus.JPG"/>
          <p:cNvPicPr>
            <a:picLocks noChangeAspect="1" noChangeArrowheads="1"/>
          </p:cNvPicPr>
          <p:nvPr/>
        </p:nvPicPr>
        <p:blipFill>
          <a:blip r:embed="rId2" cstate="print">
            <a:clrChange>
              <a:clrFrom>
                <a:srgbClr val="E7EBEE"/>
              </a:clrFrom>
              <a:clrTo>
                <a:srgbClr val="E7EBEE">
                  <a:alpha val="0"/>
                </a:srgbClr>
              </a:clrTo>
            </a:clrChange>
            <a:extLst>
              <a:ext uri="{28A0092B-C50C-407E-A947-70E740481C1C}">
                <a14:useLocalDpi xmlns:a14="http://schemas.microsoft.com/office/drawing/2010/main" xmlns="" val="0"/>
              </a:ext>
            </a:extLst>
          </a:blip>
          <a:srcRect/>
          <a:stretch>
            <a:fillRect/>
          </a:stretch>
        </p:blipFill>
        <p:spPr bwMode="auto">
          <a:xfrm>
            <a:off x="621179" y="1143000"/>
            <a:ext cx="7608421" cy="567021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838200" y="304800"/>
            <a:ext cx="5093638"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ea typeface="Tahoma" pitchFamily="34" charset="0"/>
                <a:cs typeface="Arial" pitchFamily="34" charset="0"/>
              </a:rPr>
              <a:t>Woodworthia Sliced Log:</a:t>
            </a:r>
            <a:endParaRPr lang="en-US" sz="3200" b="1" dirty="0">
              <a:effectLst>
                <a:outerShdw blurRad="38100" dist="38100" dir="2700000" algn="tl">
                  <a:srgbClr val="000000">
                    <a:alpha val="43137"/>
                  </a:srgbClr>
                </a:outerShdw>
              </a:effectLst>
              <a:ea typeface="Tahoma" pitchFamily="34" charset="0"/>
              <a:cs typeface="Arial" pitchFamily="34" charset="0"/>
            </a:endParaRPr>
          </a:p>
        </p:txBody>
      </p:sp>
      <p:sp>
        <p:nvSpPr>
          <p:cNvPr id="8" name="TextBox 7"/>
          <p:cNvSpPr txBox="1"/>
          <p:nvPr/>
        </p:nvSpPr>
        <p:spPr>
          <a:xfrm>
            <a:off x="1219200" y="4191000"/>
            <a:ext cx="4503156" cy="2246769"/>
          </a:xfrm>
          <a:prstGeom prst="rect">
            <a:avLst/>
          </a:prstGeom>
          <a:noFill/>
        </p:spPr>
        <p:txBody>
          <a:bodyPr wrap="none" rtlCol="0">
            <a:spAutoFit/>
          </a:bodyPr>
          <a:lstStyle/>
          <a:p>
            <a:r>
              <a:rPr lang="en-US" sz="2800" dirty="0" smtClean="0">
                <a:solidFill>
                  <a:srgbClr val="FFFF00"/>
                </a:solidFill>
                <a:ea typeface="Verdana" pitchFamily="34" charset="0"/>
                <a:cs typeface="Arial" pitchFamily="34" charset="0"/>
              </a:rPr>
              <a:t>Small Log (approx. 5” X 8”)</a:t>
            </a:r>
          </a:p>
          <a:p>
            <a:r>
              <a:rPr lang="en-US" sz="2800" dirty="0" smtClean="0">
                <a:solidFill>
                  <a:srgbClr val="FFFF00"/>
                </a:solidFill>
                <a:ea typeface="Verdana" pitchFamily="34" charset="0"/>
                <a:cs typeface="Arial" pitchFamily="34" charset="0"/>
              </a:rPr>
              <a:t>cut into slices.</a:t>
            </a:r>
          </a:p>
          <a:p>
            <a:endParaRPr lang="en-US" sz="2800" dirty="0" smtClean="0">
              <a:solidFill>
                <a:srgbClr val="FFFF00"/>
              </a:solidFill>
              <a:ea typeface="Verdana" pitchFamily="34" charset="0"/>
              <a:cs typeface="Arial" pitchFamily="34" charset="0"/>
            </a:endParaRPr>
          </a:p>
          <a:p>
            <a:r>
              <a:rPr lang="en-US" sz="2800" dirty="0" smtClean="0">
                <a:solidFill>
                  <a:srgbClr val="FFFF00"/>
                </a:solidFill>
                <a:ea typeface="Verdana" pitchFamily="34" charset="0"/>
                <a:cs typeface="Arial" pitchFamily="34" charset="0"/>
              </a:rPr>
              <a:t>Caterpillar (?) running up</a:t>
            </a:r>
          </a:p>
          <a:p>
            <a:r>
              <a:rPr lang="en-US" sz="2800" dirty="0" smtClean="0">
                <a:solidFill>
                  <a:srgbClr val="FFFF00"/>
                </a:solidFill>
                <a:ea typeface="Verdana" pitchFamily="34" charset="0"/>
                <a:cs typeface="Arial" pitchFamily="34" charset="0"/>
              </a:rPr>
              <a:t>entire wall</a:t>
            </a:r>
            <a:endParaRPr lang="en-US" sz="2800" dirty="0">
              <a:solidFill>
                <a:srgbClr val="FFFF00"/>
              </a:solidFill>
              <a:ea typeface="Verdana" pitchFamily="34" charset="0"/>
              <a:cs typeface="Arial" pitchFamily="34" charset="0"/>
            </a:endParaRPr>
          </a:p>
        </p:txBody>
      </p:sp>
      <p:grpSp>
        <p:nvGrpSpPr>
          <p:cNvPr id="9" name="Group 8"/>
          <p:cNvGrpSpPr/>
          <p:nvPr/>
        </p:nvGrpSpPr>
        <p:grpSpPr>
          <a:xfrm>
            <a:off x="6358765" y="6488668"/>
            <a:ext cx="2577005" cy="307777"/>
            <a:chOff x="6358765" y="6488668"/>
            <a:chExt cx="2577005" cy="307777"/>
          </a:xfrm>
        </p:grpSpPr>
        <p:pic>
          <p:nvPicPr>
            <p:cNvPr id="10" name="Picture 1" descr="C:\Users\krislynn\Desktop\MyBug.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1" name="TextBox 10"/>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2928228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220200" cy="6858000"/>
            <a:chOff x="0" y="0"/>
            <a:chExt cx="9220200" cy="685800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0" y="8382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4098" name="Picture 2" descr="J:\Geological Society Presentation\19 Fish Slice 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r="1586"/>
          <a:stretch>
            <a:fillRect/>
          </a:stretch>
        </p:blipFill>
        <p:spPr bwMode="auto">
          <a:xfrm>
            <a:off x="838199" y="990600"/>
            <a:ext cx="6858001" cy="2971800"/>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J:\Geological Society Presentation\19A Fish Slice 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8200" y="4089275"/>
            <a:ext cx="6846175" cy="269252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838200" y="304800"/>
            <a:ext cx="7593554"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ea typeface="Tahoma" pitchFamily="34" charset="0"/>
                <a:cs typeface="Arial" pitchFamily="34" charset="0"/>
              </a:rPr>
              <a:t>Sliced Log:  Fish with well-defined fins</a:t>
            </a:r>
            <a:endParaRPr lang="en-US" sz="3200" b="1" dirty="0">
              <a:effectLst>
                <a:outerShdw blurRad="38100" dist="38100" dir="2700000" algn="tl">
                  <a:srgbClr val="000000">
                    <a:alpha val="43137"/>
                  </a:srgbClr>
                </a:outerShdw>
              </a:effectLst>
              <a:ea typeface="Tahoma" pitchFamily="34" charset="0"/>
              <a:cs typeface="Arial" pitchFamily="34" charset="0"/>
            </a:endParaRPr>
          </a:p>
        </p:txBody>
      </p:sp>
      <p:grpSp>
        <p:nvGrpSpPr>
          <p:cNvPr id="9" name="Group 8"/>
          <p:cNvGrpSpPr/>
          <p:nvPr/>
        </p:nvGrpSpPr>
        <p:grpSpPr>
          <a:xfrm>
            <a:off x="6358765" y="6488668"/>
            <a:ext cx="2577005" cy="307777"/>
            <a:chOff x="6358765" y="6488668"/>
            <a:chExt cx="2577005" cy="307777"/>
          </a:xfrm>
        </p:grpSpPr>
        <p:pic>
          <p:nvPicPr>
            <p:cNvPr id="10"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1" name="TextBox 10"/>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2" name="TextBox 11"/>
          <p:cNvSpPr txBox="1"/>
          <p:nvPr/>
        </p:nvSpPr>
        <p:spPr>
          <a:xfrm>
            <a:off x="6400800" y="3352800"/>
            <a:ext cx="2372702" cy="1200329"/>
          </a:xfrm>
          <a:prstGeom prst="rect">
            <a:avLst/>
          </a:prstGeom>
          <a:solidFill>
            <a:srgbClr val="CCD8E6"/>
          </a:solidFill>
        </p:spPr>
        <p:txBody>
          <a:bodyPr wrap="none" rtlCol="0">
            <a:spAutoFit/>
          </a:bodyPr>
          <a:lstStyle/>
          <a:p>
            <a:pPr algn="ctr"/>
            <a:r>
              <a:rPr lang="en-US" dirty="0" smtClean="0"/>
              <a:t>Fish lying on side</a:t>
            </a:r>
          </a:p>
          <a:p>
            <a:pPr algn="ctr"/>
            <a:r>
              <a:rPr lang="en-US" dirty="0" smtClean="0"/>
              <a:t>a</a:t>
            </a:r>
            <a:r>
              <a:rPr lang="en-US" dirty="0" smtClean="0"/>
              <a:t>pparently  indicating</a:t>
            </a:r>
          </a:p>
          <a:p>
            <a:pPr algn="ctr"/>
            <a:r>
              <a:rPr lang="en-US" dirty="0" smtClean="0"/>
              <a:t>death prior to </a:t>
            </a:r>
          </a:p>
          <a:p>
            <a:pPr algn="ctr"/>
            <a:r>
              <a:rPr lang="en-US" dirty="0" smtClean="0"/>
              <a:t>preservation</a:t>
            </a:r>
            <a:endParaRPr lang="en-US" dirty="0"/>
          </a:p>
        </p:txBody>
      </p:sp>
    </p:spTree>
    <p:extLst>
      <p:ext uri="{BB962C8B-B14F-4D97-AF65-F5344CB8AC3E}">
        <p14:creationId xmlns:p14="http://schemas.microsoft.com/office/powerpoint/2010/main" xmlns="" val="3073039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220200" cy="6858000"/>
            <a:chOff x="0" y="0"/>
            <a:chExt cx="9220200" cy="685800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5122" name="Picture 2" descr="J:\Geological Society Presentation\21 Slice 3 Collembola The Springtails p.113 (1)  Top Half.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427"/>
          <a:stretch>
            <a:fillRect/>
          </a:stretch>
        </p:blipFill>
        <p:spPr bwMode="auto">
          <a:xfrm>
            <a:off x="838200" y="1143000"/>
            <a:ext cx="2438400" cy="57150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J:\Geological Society Presentation\21A Slice 4 Collembola The Springtails p.113 (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1689"/>
          <a:stretch>
            <a:fillRect/>
          </a:stretch>
        </p:blipFill>
        <p:spPr bwMode="auto">
          <a:xfrm>
            <a:off x="3810000" y="1143000"/>
            <a:ext cx="2438400" cy="5715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914400" y="304800"/>
            <a:ext cx="2148345"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Sliced Log</a:t>
            </a:r>
            <a:endParaRPr lang="en-US" sz="3200" b="1" dirty="0">
              <a:effectLst>
                <a:outerShdw blurRad="38100" dist="38100" dir="2700000" algn="tl">
                  <a:srgbClr val="000000">
                    <a:alpha val="43137"/>
                  </a:srgbClr>
                </a:outerShdw>
              </a:effectLst>
            </a:endParaRPr>
          </a:p>
        </p:txBody>
      </p:sp>
      <p:sp>
        <p:nvSpPr>
          <p:cNvPr id="9" name="TextBox 8"/>
          <p:cNvSpPr txBox="1"/>
          <p:nvPr/>
        </p:nvSpPr>
        <p:spPr>
          <a:xfrm>
            <a:off x="6303043" y="2514600"/>
            <a:ext cx="2688557"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Larvae: </a:t>
            </a:r>
          </a:p>
          <a:p>
            <a:r>
              <a:rPr lang="en-US" sz="3200" b="1" dirty="0" smtClean="0">
                <a:solidFill>
                  <a:schemeClr val="bg1"/>
                </a:solidFill>
                <a:effectLst>
                  <a:outerShdw blurRad="38100" dist="38100" dir="2700000" algn="tl">
                    <a:srgbClr val="000000">
                      <a:alpha val="43137"/>
                    </a:srgbClr>
                  </a:outerShdw>
                </a:effectLst>
              </a:rPr>
              <a:t>Sliced in half</a:t>
            </a:r>
            <a:endParaRPr lang="en-US" sz="3200" b="1" dirty="0">
              <a:solidFill>
                <a:schemeClr val="bg1"/>
              </a:solidFill>
              <a:effectLst>
                <a:outerShdw blurRad="38100" dist="38100" dir="2700000" algn="tl">
                  <a:srgbClr val="000000">
                    <a:alpha val="43137"/>
                  </a:srgbClr>
                </a:outerShdw>
              </a:effectLst>
            </a:endParaRPr>
          </a:p>
        </p:txBody>
      </p:sp>
      <p:grpSp>
        <p:nvGrpSpPr>
          <p:cNvPr id="10" name="Group 9"/>
          <p:cNvGrpSpPr/>
          <p:nvPr/>
        </p:nvGrpSpPr>
        <p:grpSpPr>
          <a:xfrm>
            <a:off x="6358765" y="6488668"/>
            <a:ext cx="2577005" cy="307777"/>
            <a:chOff x="6358765" y="6488668"/>
            <a:chExt cx="2577005" cy="307777"/>
          </a:xfrm>
        </p:grpSpPr>
        <p:pic>
          <p:nvPicPr>
            <p:cNvPr id="11"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2" name="TextBox 11"/>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
        <p:nvSpPr>
          <p:cNvPr id="13" name="TextBox 12"/>
          <p:cNvSpPr txBox="1"/>
          <p:nvPr/>
        </p:nvSpPr>
        <p:spPr>
          <a:xfrm>
            <a:off x="1447800" y="5867400"/>
            <a:ext cx="1432380" cy="646331"/>
          </a:xfrm>
          <a:prstGeom prst="rect">
            <a:avLst/>
          </a:prstGeom>
          <a:noFill/>
        </p:spPr>
        <p:txBody>
          <a:bodyPr wrap="none" rtlCol="0">
            <a:spAutoFit/>
          </a:bodyPr>
          <a:lstStyle/>
          <a:p>
            <a:r>
              <a:rPr lang="en-US" sz="3600" dirty="0" smtClean="0">
                <a:solidFill>
                  <a:srgbClr val="FFFF00"/>
                </a:solidFill>
              </a:rPr>
              <a:t>Upper</a:t>
            </a:r>
            <a:endParaRPr lang="en-US" sz="3600" dirty="0">
              <a:solidFill>
                <a:srgbClr val="FFFF00"/>
              </a:solidFill>
            </a:endParaRPr>
          </a:p>
        </p:txBody>
      </p:sp>
      <p:sp>
        <p:nvSpPr>
          <p:cNvPr id="14" name="TextBox 13"/>
          <p:cNvSpPr txBox="1"/>
          <p:nvPr/>
        </p:nvSpPr>
        <p:spPr>
          <a:xfrm>
            <a:off x="4460081" y="5867400"/>
            <a:ext cx="1412310" cy="646331"/>
          </a:xfrm>
          <a:prstGeom prst="rect">
            <a:avLst/>
          </a:prstGeom>
          <a:noFill/>
        </p:spPr>
        <p:txBody>
          <a:bodyPr wrap="none" rtlCol="0">
            <a:spAutoFit/>
          </a:bodyPr>
          <a:lstStyle/>
          <a:p>
            <a:r>
              <a:rPr lang="en-US" sz="3600" dirty="0" smtClean="0">
                <a:solidFill>
                  <a:srgbClr val="FFFF00"/>
                </a:solidFill>
                <a:effectLst>
                  <a:outerShdw blurRad="38100" dist="38100" dir="2700000" algn="tl">
                    <a:srgbClr val="000000">
                      <a:alpha val="43137"/>
                    </a:srgbClr>
                  </a:outerShdw>
                </a:effectLst>
              </a:rPr>
              <a:t>Lower</a:t>
            </a:r>
            <a:endParaRPr lang="en-US" sz="36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651488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220200" cy="6858000"/>
            <a:chOff x="0" y="0"/>
            <a:chExt cx="9220200" cy="6858000"/>
          </a:xfrm>
        </p:grpSpPr>
        <p:sp>
          <p:nvSpPr>
            <p:cNvPr id="5" name="Rectangle 4"/>
            <p:cNvSpPr/>
            <p:nvPr/>
          </p:nvSpPr>
          <p:spPr>
            <a:xfrm>
              <a:off x="0" y="0"/>
              <a:ext cx="9144000" cy="6858000"/>
            </a:xfrm>
            <a:prstGeom prst="rect">
              <a:avLst/>
            </a:prstGeom>
            <a:gradFill flip="none" rotWithShape="1">
              <a:gsLst>
                <a:gs pos="0">
                  <a:schemeClr val="accent6">
                    <a:lumMod val="50000"/>
                  </a:schemeClr>
                </a:gs>
                <a:gs pos="0">
                  <a:schemeClr val="accent6">
                    <a:lumMod val="40000"/>
                    <a:lumOff val="60000"/>
                  </a:schemeClr>
                </a:gs>
                <a:gs pos="0">
                  <a:schemeClr val="accent6">
                    <a:lumMod val="75000"/>
                  </a:schemeClr>
                </a:gs>
                <a:gs pos="0">
                  <a:schemeClr val="accent6">
                    <a:lumMod val="50000"/>
                  </a:schemeClr>
                </a:gs>
                <a:gs pos="50000">
                  <a:schemeClr val="accent6">
                    <a:lumMod val="60000"/>
                    <a:lumOff val="40000"/>
                  </a:schemeClr>
                </a:gs>
                <a:gs pos="100000">
                  <a:schemeClr val="accent6">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7"/>
            <p:cNvSpPr>
              <a:spLocks noChangeArrowheads="1"/>
            </p:cNvSpPr>
            <p:nvPr/>
          </p:nvSpPr>
          <p:spPr bwMode="auto">
            <a:xfrm>
              <a:off x="0" y="990600"/>
              <a:ext cx="9220200" cy="76200"/>
            </a:xfrm>
            <a:prstGeom prst="rect">
              <a:avLst/>
            </a:prstGeom>
            <a:solidFill>
              <a:srgbClr val="FFAA01">
                <a:alpha val="67842"/>
              </a:srgbClr>
            </a:solidFill>
            <a:ln w="9525">
              <a:solidFill>
                <a:schemeClr val="tx1"/>
              </a:solidFill>
              <a:miter lim="800000"/>
              <a:headEnd/>
              <a:tailEnd/>
            </a:ln>
          </p:spPr>
          <p:txBody>
            <a:bodyPr wrap="none" anchor="ctr"/>
            <a:lstStyle/>
            <a:p>
              <a:endParaRPr lang="en-US" dirty="0"/>
            </a:p>
          </p:txBody>
        </p:sp>
        <p:sp>
          <p:nvSpPr>
            <p:cNvPr id="7" name="Rectangle 12"/>
            <p:cNvSpPr>
              <a:spLocks noChangeArrowheads="1"/>
            </p:cNvSpPr>
            <p:nvPr/>
          </p:nvSpPr>
          <p:spPr bwMode="auto">
            <a:xfrm>
              <a:off x="495300" y="0"/>
              <a:ext cx="76200" cy="6858000"/>
            </a:xfrm>
            <a:prstGeom prst="rect">
              <a:avLst/>
            </a:prstGeom>
            <a:solidFill>
              <a:srgbClr val="7030A0">
                <a:alpha val="78038"/>
              </a:srgbClr>
            </a:solidFill>
            <a:ln w="9525">
              <a:solidFill>
                <a:schemeClr val="tx1"/>
              </a:solidFill>
              <a:miter lim="800000"/>
              <a:headEnd/>
              <a:tailEnd/>
            </a:ln>
          </p:spPr>
          <p:txBody>
            <a:bodyPr wrap="none" anchor="ctr"/>
            <a:lstStyle/>
            <a:p>
              <a:endParaRPr lang="en-US" dirty="0"/>
            </a:p>
          </p:txBody>
        </p:sp>
      </p:grpSp>
      <p:pic>
        <p:nvPicPr>
          <p:cNvPr id="6146" name="Picture 2" descr="J:\Geological Society Presentation\23 Photos 6-23-10 Brachoid Slice 3 (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371600"/>
            <a:ext cx="4325051" cy="3573462"/>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J:\Geological Society Presentation\23A Slice 4 Brachoid (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5029200" y="1761219"/>
            <a:ext cx="4038600" cy="417376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914400" y="304800"/>
            <a:ext cx="2148345"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Sliced Log</a:t>
            </a:r>
            <a:endParaRPr lang="en-US" sz="3200" b="1" dirty="0">
              <a:effectLst>
                <a:outerShdw blurRad="38100" dist="38100" dir="2700000" algn="tl">
                  <a:srgbClr val="000000">
                    <a:alpha val="43137"/>
                  </a:srgbClr>
                </a:outerShdw>
              </a:effectLst>
            </a:endParaRPr>
          </a:p>
        </p:txBody>
      </p:sp>
      <p:sp>
        <p:nvSpPr>
          <p:cNvPr id="9" name="TextBox 8"/>
          <p:cNvSpPr txBox="1"/>
          <p:nvPr/>
        </p:nvSpPr>
        <p:spPr>
          <a:xfrm>
            <a:off x="990600" y="5334000"/>
            <a:ext cx="3597844" cy="1077218"/>
          </a:xfrm>
          <a:prstGeom prst="rect">
            <a:avLst/>
          </a:prstGeom>
          <a:noFill/>
        </p:spPr>
        <p:txBody>
          <a:bodyPr wrap="none" rtlCol="0">
            <a:spAutoFit/>
          </a:bodyPr>
          <a:lstStyle/>
          <a:p>
            <a:r>
              <a:rPr lang="en-US" sz="3200" b="1" dirty="0" smtClean="0">
                <a:solidFill>
                  <a:srgbClr val="7030A0"/>
                </a:solidFill>
                <a:effectLst>
                  <a:outerShdw blurRad="38100" dist="38100" dir="2700000" algn="tl">
                    <a:srgbClr val="000000">
                      <a:alpha val="43137"/>
                    </a:srgbClr>
                  </a:outerShdw>
                </a:effectLst>
              </a:rPr>
              <a:t>Brachiopod: </a:t>
            </a:r>
          </a:p>
          <a:p>
            <a:r>
              <a:rPr lang="en-US" sz="3200" b="1" dirty="0" smtClean="0">
                <a:solidFill>
                  <a:srgbClr val="7030A0"/>
                </a:solidFill>
                <a:effectLst>
                  <a:outerShdw blurRad="38100" dist="38100" dir="2700000" algn="tl">
                    <a:srgbClr val="000000">
                      <a:alpha val="43137"/>
                    </a:srgbClr>
                  </a:outerShdw>
                </a:effectLst>
              </a:rPr>
              <a:t>2 opposing halves</a:t>
            </a:r>
            <a:endParaRPr lang="en-US" sz="3200" b="1" dirty="0">
              <a:solidFill>
                <a:srgbClr val="7030A0"/>
              </a:solidFill>
              <a:effectLst>
                <a:outerShdw blurRad="38100" dist="38100" dir="2700000" algn="tl">
                  <a:srgbClr val="000000">
                    <a:alpha val="43137"/>
                  </a:srgbClr>
                </a:outerShdw>
              </a:effectLst>
            </a:endParaRPr>
          </a:p>
        </p:txBody>
      </p:sp>
      <p:grpSp>
        <p:nvGrpSpPr>
          <p:cNvPr id="10" name="Group 9"/>
          <p:cNvGrpSpPr/>
          <p:nvPr/>
        </p:nvGrpSpPr>
        <p:grpSpPr>
          <a:xfrm>
            <a:off x="6358765" y="6488668"/>
            <a:ext cx="2577005" cy="307777"/>
            <a:chOff x="6358765" y="6488668"/>
            <a:chExt cx="2577005" cy="307777"/>
          </a:xfrm>
        </p:grpSpPr>
        <p:pic>
          <p:nvPicPr>
            <p:cNvPr id="11" name="Picture 1" descr="C:\Users\krislynn\Desktop\MyBu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6553200"/>
              <a:ext cx="401370" cy="241300"/>
            </a:xfrm>
            <a:prstGeom prst="rect">
              <a:avLst/>
            </a:prstGeom>
            <a:noFill/>
          </p:spPr>
        </p:pic>
        <p:sp>
          <p:nvSpPr>
            <p:cNvPr id="12" name="TextBox 11"/>
            <p:cNvSpPr txBox="1"/>
            <p:nvPr/>
          </p:nvSpPr>
          <p:spPr>
            <a:xfrm>
              <a:off x="6358765" y="6488668"/>
              <a:ext cx="2251835" cy="307777"/>
            </a:xfrm>
            <a:prstGeom prst="rect">
              <a:avLst/>
            </a:prstGeom>
            <a:noFill/>
          </p:spPr>
          <p:txBody>
            <a:bodyPr wrap="none" rtlCol="0">
              <a:spAutoFit/>
            </a:bodyPr>
            <a:lstStyle/>
            <a:p>
              <a:r>
                <a:rPr lang="en-US" sz="1400" dirty="0" smtClean="0"/>
                <a:t>Rocky Mtn. GSA-May, 2012</a:t>
              </a:r>
              <a:endParaRPr lang="en-US" sz="1400" dirty="0"/>
            </a:p>
          </p:txBody>
        </p:sp>
      </p:grpSp>
    </p:spTree>
    <p:extLst>
      <p:ext uri="{BB962C8B-B14F-4D97-AF65-F5344CB8AC3E}">
        <p14:creationId xmlns:p14="http://schemas.microsoft.com/office/powerpoint/2010/main" xmlns="" val="10689217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967</TotalTime>
  <Words>1192</Words>
  <Application>Microsoft Office PowerPoint</Application>
  <PresentationFormat>On-screen Show (4:3)</PresentationFormat>
  <Paragraphs>175</Paragraphs>
  <Slides>37</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Paper</vt:lpstr>
      <vt:lpstr>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Lynn</dc:creator>
  <cp:lastModifiedBy>krislynn</cp:lastModifiedBy>
  <cp:revision>66</cp:revision>
  <cp:lastPrinted>2012-05-05T23:00:35Z</cp:lastPrinted>
  <dcterms:created xsi:type="dcterms:W3CDTF">2012-05-01T03:18:30Z</dcterms:created>
  <dcterms:modified xsi:type="dcterms:W3CDTF">2012-05-11T14:15:39Z</dcterms:modified>
</cp:coreProperties>
</file>