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66" r:id="rId4"/>
    <p:sldId id="317" r:id="rId5"/>
    <p:sldId id="318" r:id="rId6"/>
    <p:sldId id="268" r:id="rId7"/>
    <p:sldId id="269" r:id="rId8"/>
    <p:sldId id="316" r:id="rId9"/>
    <p:sldId id="319" r:id="rId10"/>
    <p:sldId id="284" r:id="rId11"/>
    <p:sldId id="280" r:id="rId12"/>
    <p:sldId id="290" r:id="rId13"/>
    <p:sldId id="307" r:id="rId14"/>
    <p:sldId id="306" r:id="rId15"/>
    <p:sldId id="313" r:id="rId16"/>
    <p:sldId id="312" r:id="rId17"/>
    <p:sldId id="305" r:id="rId18"/>
    <p:sldId id="326" r:id="rId19"/>
    <p:sldId id="325" r:id="rId20"/>
    <p:sldId id="324" r:id="rId21"/>
    <p:sldId id="323" r:id="rId22"/>
    <p:sldId id="327" r:id="rId23"/>
    <p:sldId id="328" r:id="rId24"/>
    <p:sldId id="329" r:id="rId25"/>
    <p:sldId id="296" r:id="rId26"/>
    <p:sldId id="298" r:id="rId27"/>
    <p:sldId id="315" r:id="rId28"/>
    <p:sldId id="331" r:id="rId29"/>
    <p:sldId id="322" r:id="rId30"/>
    <p:sldId id="320" r:id="rId31"/>
    <p:sldId id="321" r:id="rId32"/>
    <p:sldId id="33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0" autoAdjust="0"/>
  </p:normalViewPr>
  <p:slideViewPr>
    <p:cSldViewPr>
      <p:cViewPr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3FA02-AC72-41EB-9CDC-BCB4A2460C8E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DDE52-AF01-4F21-8B99-49BDAB9F9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DE52-AF01-4F21-8B99-49BDAB9F9A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2F5BA0-4D78-4EBD-917B-1EE21FAFEE02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504D72-F5B9-45F4-894B-9391D803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6705600" cy="7080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Software Development for a Three-Dimensional Gravity Inversion and Application to Study of the Border Ranges Fault System, South-Central Alaska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6324600" cy="27432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Rolando Cardenas, UTEP Computational Science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Dr. Diane Doser, UTEP Geology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Dr. Mark Baker, </a:t>
            </a:r>
            <a:r>
              <a:rPr lang="en-US" sz="2000" b="1" dirty="0" err="1" smtClean="0">
                <a:solidFill>
                  <a:schemeClr val="tx2"/>
                </a:solidFill>
              </a:rPr>
              <a:t>Geomedia</a:t>
            </a:r>
            <a:r>
              <a:rPr lang="en-US" sz="2000" b="1" dirty="0" smtClean="0">
                <a:solidFill>
                  <a:schemeClr val="tx2"/>
                </a:solidFill>
              </a:rPr>
              <a:t> R&amp;D  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rgbClr val="005426"/>
                </a:solidFill>
              </a:rPr>
              <a:t>GSA Rocky Mountain Section  (Paper #30-3)</a:t>
            </a:r>
          </a:p>
          <a:p>
            <a:r>
              <a:rPr lang="en-US" sz="2000" b="1" dirty="0" smtClean="0">
                <a:solidFill>
                  <a:srgbClr val="005426"/>
                </a:solidFill>
              </a:rPr>
              <a:t>64</a:t>
            </a:r>
            <a:r>
              <a:rPr lang="en-US" sz="2000" b="1" baseline="30000" dirty="0" smtClean="0">
                <a:solidFill>
                  <a:srgbClr val="005426"/>
                </a:solidFill>
              </a:rPr>
              <a:t>th</a:t>
            </a:r>
            <a:r>
              <a:rPr lang="en-US" sz="2000" b="1" dirty="0" smtClean="0">
                <a:solidFill>
                  <a:srgbClr val="005426"/>
                </a:solidFill>
              </a:rPr>
              <a:t> Annual Meeting</a:t>
            </a:r>
          </a:p>
          <a:p>
            <a:endParaRPr lang="en-US" sz="2000" b="1" dirty="0" smtClean="0">
              <a:solidFill>
                <a:srgbClr val="005426"/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May 11, 2012</a:t>
            </a:r>
          </a:p>
          <a:p>
            <a:endParaRPr lang="en-US" sz="2000" b="1" dirty="0" smtClean="0">
              <a:solidFill>
                <a:srgbClr val="005426"/>
              </a:solidFill>
            </a:endParaRPr>
          </a:p>
          <a:p>
            <a:endParaRPr lang="en-US" sz="2000" b="1" dirty="0" smtClean="0">
              <a:solidFill>
                <a:srgbClr val="005426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Inverse Model Solution **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Density model vector is iterative.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Considers covariance of forward model equations (data uncertainty).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Considers covariance of “a priori” uncertainties (elevations and initial densities).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Considers covariance of model estimate.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Minimizes misfit between observed and theoretical gravity computations.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486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Based on a Generalized, Nonlinear Inverse Problem using Least Squares Criterion (</a:t>
            </a:r>
            <a:r>
              <a:rPr lang="en-US" sz="1400" dirty="0" err="1" smtClean="0"/>
              <a:t>Tarantola</a:t>
            </a:r>
            <a:r>
              <a:rPr lang="en-US" sz="1400" dirty="0" smtClean="0"/>
              <a:t> and </a:t>
            </a:r>
            <a:r>
              <a:rPr lang="en-US" sz="1400" dirty="0" err="1" smtClean="0"/>
              <a:t>Valette</a:t>
            </a:r>
            <a:r>
              <a:rPr lang="en-US" sz="1400" dirty="0" smtClean="0"/>
              <a:t>, 1982)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Characteristics of Inversion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Iterative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Common to Geophysics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Considers </a:t>
            </a:r>
            <a:r>
              <a:rPr lang="en-US" sz="2400" i="1" dirty="0" smtClean="0"/>
              <a:t>a priori, a posteriori </a:t>
            </a:r>
            <a:r>
              <a:rPr lang="en-US" sz="2400" dirty="0" err="1" smtClean="0"/>
              <a:t>covariances</a:t>
            </a:r>
            <a:endParaRPr lang="en-US" sz="2400" dirty="0" smtClean="0"/>
          </a:p>
          <a:p>
            <a:pPr marL="514350" indent="-514350"/>
            <a:r>
              <a:rPr lang="en-US" sz="2800" b="1" dirty="0" smtClean="0">
                <a:solidFill>
                  <a:srgbClr val="00B0F0"/>
                </a:solidFill>
              </a:rPr>
              <a:t>Disadvantages: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Source of “a priori” uncertainties and data uncertainties and can be hard to determine.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Problem size amplifies the uncertainty.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Solution is not unique.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Layer Experiment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2200" dirty="0" smtClean="0"/>
              <a:t>hoping to resolve surface topography – minimal Constraining</a:t>
            </a:r>
            <a:r>
              <a:rPr lang="en-US" sz="3200" dirty="0" smtClean="0"/>
              <a:t>)</a:t>
            </a:r>
            <a:endParaRPr lang="en-US" dirty="0"/>
          </a:p>
        </p:txBody>
      </p:sp>
      <p:pic>
        <p:nvPicPr>
          <p:cNvPr id="3" name="Picture 2" descr="W10625N6000_global_mapper_atla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981200"/>
            <a:ext cx="3048000" cy="3119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GlobalMapper</a:t>
            </a:r>
            <a:r>
              <a:rPr lang="en-US" dirty="0" smtClean="0"/>
              <a:t> Plot, W10625N6000.grd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371600"/>
            <a:ext cx="2438400" cy="3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447800"/>
            <a:ext cx="81227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GlobalMapper</a:t>
            </a:r>
            <a:r>
              <a:rPr lang="en-US" dirty="0" smtClean="0"/>
              <a:t> Plot, W15025N6075.grd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85191"/>
            <a:ext cx="4041775" cy="40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41723"/>
            <a:ext cx="4038600" cy="41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85191"/>
            <a:ext cx="4041775" cy="40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32325" y="1876959"/>
            <a:ext cx="4041775" cy="36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538065"/>
            <a:ext cx="4041775" cy="42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32325" y="1638973"/>
            <a:ext cx="4041775" cy="409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038600" cy="42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32325" y="2085009"/>
            <a:ext cx="4041775" cy="31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Concerns with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</a:rPr>
              <a:t>Mountainous Terrain has less density variation</a:t>
            </a:r>
          </a:p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</a:rPr>
              <a:t>Lose sediment has much uncertainty due to source of rock </a:t>
            </a:r>
            <a:r>
              <a:rPr lang="en-US" sz="2400" b="1" dirty="0" smtClean="0">
                <a:solidFill>
                  <a:srgbClr val="FF0000"/>
                </a:solidFill>
              </a:rPr>
              <a:t>(i.e. glacier deposit, erosion, etc..)</a:t>
            </a:r>
          </a:p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</a:rPr>
              <a:t>Bathymetry of lake is tricky. </a:t>
            </a:r>
            <a:r>
              <a:rPr lang="en-US" sz="2400" b="1" dirty="0" smtClean="0">
                <a:solidFill>
                  <a:srgbClr val="FF0000"/>
                </a:solidFill>
              </a:rPr>
              <a:t>(variations of lake bottom)</a:t>
            </a:r>
          </a:p>
          <a:p>
            <a:pPr marL="514350" indent="-514350"/>
            <a:r>
              <a:rPr lang="en-US" sz="2400" b="1" i="1" dirty="0" smtClean="0">
                <a:solidFill>
                  <a:srgbClr val="0070C0"/>
                </a:solidFill>
              </a:rPr>
              <a:t>A priori </a:t>
            </a:r>
            <a:r>
              <a:rPr lang="en-US" sz="2400" b="1" dirty="0" smtClean="0">
                <a:solidFill>
                  <a:srgbClr val="0070C0"/>
                </a:solidFill>
              </a:rPr>
              <a:t>information needed for upper and lower bound for density. </a:t>
            </a:r>
            <a:r>
              <a:rPr lang="en-US" sz="2400" b="1" dirty="0" smtClean="0">
                <a:solidFill>
                  <a:srgbClr val="FF0000"/>
                </a:solidFill>
              </a:rPr>
              <a:t>(Borehole studies, Seismic information, etc..)</a:t>
            </a:r>
          </a:p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</a:rPr>
              <a:t>Preliminary computations do not incorporate </a:t>
            </a:r>
            <a:r>
              <a:rPr lang="en-US" sz="2400" b="1" dirty="0" err="1" smtClean="0">
                <a:solidFill>
                  <a:srgbClr val="0070C0"/>
                </a:solidFill>
              </a:rPr>
              <a:t>Kalman</a:t>
            </a:r>
            <a:r>
              <a:rPr lang="en-US" sz="2400" b="1" dirty="0" smtClean="0">
                <a:solidFill>
                  <a:srgbClr val="0070C0"/>
                </a:solidFill>
              </a:rPr>
              <a:t> filtering </a:t>
            </a:r>
            <a:r>
              <a:rPr lang="en-US" sz="2400" b="1" dirty="0" smtClean="0">
                <a:solidFill>
                  <a:srgbClr val="FF0000"/>
                </a:solidFill>
              </a:rPr>
              <a:t>(process/measurement noise)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Layer Experiment </a:t>
            </a:r>
            <a:endParaRPr lang="en-US" dirty="0"/>
          </a:p>
        </p:txBody>
      </p:sp>
      <p:pic>
        <p:nvPicPr>
          <p:cNvPr id="145409" name="Picture 1" descr="C:\Users\Ron\Documents\UTEP Courses\Doctoral Program Research\Doser Research\Niti Data - Alaska Project\grid_area_4_3Dinversio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56568" cy="4267200"/>
          </a:xfrm>
          <a:prstGeom prst="rect">
            <a:avLst/>
          </a:prstGeom>
          <a:noFill/>
        </p:spPr>
      </p:pic>
      <p:pic>
        <p:nvPicPr>
          <p:cNvPr id="145410" name="Picture 2" descr="C:\Users\Ron\Documents\UTEP Courses\Doctoral Program Research\Doser Research\Niti Data - Alaska Project\geologic_map_dens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4004749" cy="2971800"/>
          </a:xfrm>
          <a:prstGeom prst="rect">
            <a:avLst/>
          </a:prstGeom>
          <a:noFill/>
        </p:spPr>
      </p:pic>
      <p:pic>
        <p:nvPicPr>
          <p:cNvPr id="7" name="Picture 6" descr="Layering of Initial T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495800"/>
            <a:ext cx="3657600" cy="2165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0960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of </a:t>
            </a:r>
            <a:r>
              <a:rPr lang="en-US" sz="1400" dirty="0" err="1" smtClean="0"/>
              <a:t>Mankhemthong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7045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 Surface Map and Elevation of Test Area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Introduction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The Inverse Problem and Model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Trouble with Typical Inversions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Previous Studies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Problem Formulation and Forward Model Generation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Calculation Technique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Mathematical Approach to Inversion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Advantages to New Technique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Density Solution and its Characteristics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Preliminary Numerical Results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Discussion and Future Work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Object 2"/>
          <p:cNvPicPr>
            <a:picLocks noChangeArrowheads="1"/>
          </p:cNvPicPr>
          <p:nvPr/>
        </p:nvPicPr>
        <p:blipFill>
          <a:blip r:embed="rId3" cstate="print"/>
          <a:srcRect b="-160"/>
          <a:stretch>
            <a:fillRect/>
          </a:stretch>
        </p:blipFill>
        <p:spPr bwMode="auto">
          <a:xfrm>
            <a:off x="838200" y="990600"/>
            <a:ext cx="5943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61722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of </a:t>
            </a:r>
            <a:r>
              <a:rPr lang="en-US" sz="1400" dirty="0" err="1" smtClean="0"/>
              <a:t>Mankhemthong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81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Surface Maps of Three Layers under Inversion Test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Ron\Documents\GSA Meeting Albuquerque 2012\ill_FA_GSA2012_v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228600"/>
            <a:ext cx="602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 Gravity, Theoretical Gravity, and Difference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8160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89377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772727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Work and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426"/>
                </a:solidFill>
              </a:rPr>
              <a:t>Two visualization Windows needed: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5426"/>
                </a:solidFill>
              </a:rPr>
              <a:t>SURFER plot from .GRD file of model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5426"/>
                </a:solidFill>
              </a:rPr>
              <a:t>Real-time Geologic Body Visualization</a:t>
            </a:r>
          </a:p>
          <a:p>
            <a:pPr marL="514350" indent="-514350"/>
            <a:r>
              <a:rPr lang="en-US" sz="2400" b="1" dirty="0" smtClean="0">
                <a:solidFill>
                  <a:srgbClr val="005426"/>
                </a:solidFill>
              </a:rPr>
              <a:t>Use of MPI/Open MP to make computations on several blocks simultaneously (address processor latency issues)</a:t>
            </a:r>
          </a:p>
          <a:p>
            <a:pPr marL="514350" indent="-514350"/>
            <a:r>
              <a:rPr lang="en-US" sz="2400" b="1" dirty="0" smtClean="0">
                <a:solidFill>
                  <a:srgbClr val="005426"/>
                </a:solidFill>
              </a:rPr>
              <a:t>Joint Inversion? (Magnetic Anomalies)</a:t>
            </a:r>
          </a:p>
          <a:p>
            <a:pPr marL="514350" indent="-514350"/>
            <a:r>
              <a:rPr lang="en-US" sz="2400" b="1" dirty="0" smtClean="0">
                <a:solidFill>
                  <a:srgbClr val="005426"/>
                </a:solidFill>
              </a:rPr>
              <a:t>Need for interval computations due to measurement error.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n-US" sz="1400" dirty="0" smtClean="0"/>
              <a:t>[Baker, M.R.; </a:t>
            </a:r>
            <a:r>
              <a:rPr lang="en-US" sz="1400" dirty="0" err="1" smtClean="0"/>
              <a:t>Kreinovich</a:t>
            </a:r>
            <a:r>
              <a:rPr lang="en-US" sz="1400" dirty="0" smtClean="0"/>
              <a:t>, V., 1997. "Estimating Gridding Uncertainties with Interval Techniques", Proceedings Landmark Worldwide Technology Forum.]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400" dirty="0" smtClean="0"/>
              <a:t>[Baker, M.R., Crain, K., 2001, SURFGRAV html user’s guide. Unpublished document, </a:t>
            </a:r>
            <a:r>
              <a:rPr lang="en-US" sz="1400" dirty="0" err="1" smtClean="0"/>
              <a:t>Geomedia</a:t>
            </a:r>
            <a:r>
              <a:rPr lang="en-US" sz="1400" dirty="0" smtClean="0"/>
              <a:t> Research and Development, El Paso, Texas, 20 pp.]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400" dirty="0" smtClean="0"/>
              <a:t>[Benson, R., Kaufman, R., </a:t>
            </a:r>
            <a:r>
              <a:rPr lang="en-US" sz="1400" dirty="0" err="1" smtClean="0"/>
              <a:t>Yuhr</a:t>
            </a:r>
            <a:r>
              <a:rPr lang="en-US" sz="1400" dirty="0" smtClean="0"/>
              <a:t>, L., Hopkins, R. 2011. "Locating and Characterizing Abandoned Mines Using Microgravity", Geophysical Technologies for Detecting Underground Coal Mine Voids: An Interactive Forum, Federal Highway Administration, US Dept. of Transportation]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400" dirty="0" smtClean="0"/>
              <a:t>[Bishop, Gary and Welch, Greg 2006. "An Introduction to the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Filter"</a:t>
            </a:r>
            <a:r>
              <a:rPr lang="en-US" sz="1400" i="1" dirty="0" smtClean="0"/>
              <a:t>, </a:t>
            </a:r>
            <a:r>
              <a:rPr lang="en-US" sz="1400" dirty="0" smtClean="0"/>
              <a:t>TR 95-041, UNC – Chapel Hill.]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400" dirty="0" smtClean="0"/>
              <a:t>[</a:t>
            </a:r>
            <a:r>
              <a:rPr lang="en-US" sz="1400" dirty="0" err="1" smtClean="0"/>
              <a:t>Blakley</a:t>
            </a:r>
            <a:r>
              <a:rPr lang="en-US" sz="1400" dirty="0" smtClean="0"/>
              <a:t>, R.J., 1995. </a:t>
            </a:r>
            <a:r>
              <a:rPr lang="en-US" sz="1400" u="sng" dirty="0" smtClean="0"/>
              <a:t>Potential Theory in Gravity and Magnetic Applications</a:t>
            </a:r>
            <a:r>
              <a:rPr lang="en-US" sz="1400" dirty="0" smtClean="0"/>
              <a:t>, Cambridge University Press, 441 pp.]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400" dirty="0" smtClean="0"/>
              <a:t>[Brew, G; 2004. "Gravity Calculations from 3-D, Geologically Driven Models: A New Approach", AAPG Annual Meeting, Dallas, Texas.]</a:t>
            </a:r>
          </a:p>
          <a:p>
            <a:pPr hangingPunct="0">
              <a:buNone/>
            </a:pPr>
            <a:r>
              <a:rPr lang="en-US" sz="1400" dirty="0" smtClean="0"/>
              <a:t> </a:t>
            </a:r>
          </a:p>
          <a:p>
            <a:pPr hangingPunct="0">
              <a:buNone/>
            </a:pP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133126" name="Picture 6" descr="https://encrypted-tbn2.google.com/images?q=tbn:ANd9GcReQUKbVwQZOEyNzk6mC1fu4WQPD93saQR1Qz6DCxOA1_tIWTMO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2495550" cy="1828800"/>
          </a:xfrm>
          <a:prstGeom prst="rect">
            <a:avLst/>
          </a:prstGeom>
          <a:noFill/>
        </p:spPr>
      </p:pic>
      <p:pic>
        <p:nvPicPr>
          <p:cNvPr id="133128" name="Picture 8" descr="http://www.geo.utep.edu/pub/bkonter/ut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33600"/>
            <a:ext cx="3964365" cy="3200400"/>
          </a:xfrm>
          <a:prstGeom prst="rect">
            <a:avLst/>
          </a:prstGeom>
          <a:noFill/>
        </p:spPr>
      </p:pic>
      <p:sp>
        <p:nvSpPr>
          <p:cNvPr id="133130" name="AutoShape 10" descr="https://encrypted-tbn0.google.com/images?q=tbn:ANd9GcSyxA2WXjxYbGdD1NKEQtVxoHn7KaE4tVqYnqC4ebOf0bBGPeexFX6MgvpC"/>
          <p:cNvSpPr>
            <a:spLocks noChangeAspect="1" noChangeArrowheads="1"/>
          </p:cNvSpPr>
          <p:nvPr/>
        </p:nvSpPr>
        <p:spPr bwMode="auto">
          <a:xfrm>
            <a:off x="635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32" name="Picture 12" descr="https://encrypted-tbn0.google.com/images?q=tbn:ANd9GcSyxA2WXjxYbGdD1NKEQtVxoHn7KaE4tVqYnqC4ebOf0bBGPeexFX6Mgv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267200"/>
            <a:ext cx="2686050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35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0790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Pitney-Bowes, University of British Columbia, Geophysical Inversion Facility – GRAV3D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2767159" cy="22234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the Density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371600"/>
            <a:ext cx="3657600" cy="53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/>
              <a:t>The possible model solution space is contained here</a:t>
            </a:r>
            <a:endParaRPr lang="en-US" sz="20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8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1905000"/>
          <a:ext cx="4665823" cy="1600200"/>
        </p:xfrm>
        <a:graphic>
          <a:graphicData uri="http://schemas.openxmlformats.org/presentationml/2006/ole">
            <p:oleObj spid="_x0000_s131074" name="Equation" r:id="rId5" imgW="1498320" imgH="5205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Probability Density Function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2895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143500" y="2171700"/>
            <a:ext cx="1143000" cy="4572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9400" y="1752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will most likely satisfy the user based on “a priori” information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38800" y="2362200"/>
            <a:ext cx="1066800" cy="762000"/>
          </a:xfrm>
          <a:prstGeom prst="straightConnector1">
            <a:avLst/>
          </a:prstGeom>
          <a:ln w="38100">
            <a:solidFill>
              <a:srgbClr val="0054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495800" y="4572000"/>
          <a:ext cx="3429000" cy="1381297"/>
        </p:xfrm>
        <a:graphic>
          <a:graphicData uri="http://schemas.openxmlformats.org/presentationml/2006/ole">
            <p:oleObj spid="_x0000_s131075" name="Equation" r:id="rId6" imgW="1612800" imgH="698400" progId="Equation.DSMT4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04800" y="4876800"/>
          <a:ext cx="2306638" cy="533400"/>
        </p:xfrm>
        <a:graphic>
          <a:graphicData uri="http://schemas.openxmlformats.org/presentationml/2006/ole">
            <p:oleObj spid="_x0000_s131076" name="Equation" r:id="rId7" imgW="1307532" imgH="304668" progId="Equation.DSMT4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04800" y="4114800"/>
          <a:ext cx="1373188" cy="609600"/>
        </p:xfrm>
        <a:graphic>
          <a:graphicData uri="http://schemas.openxmlformats.org/presentationml/2006/ole">
            <p:oleObj spid="_x0000_s131077" name="Equation" r:id="rId8" imgW="812447" imgH="355446" progId="Equation.DSMT4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381000" y="5562600"/>
          <a:ext cx="1738313" cy="826100"/>
        </p:xfrm>
        <a:graphic>
          <a:graphicData uri="http://schemas.openxmlformats.org/presentationml/2006/ole">
            <p:oleObj spid="_x0000_s131078" name="Equation" r:id="rId9" imgW="1091726" imgH="507780" progId="Equation.DSMT4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4343400" y="4114800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So we can now pose the problem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where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00400" y="41910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1" y="6172200"/>
            <a:ext cx="533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Generalized, Nonlinear Least Squares problem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Border Ranges Fault System</a:t>
            </a:r>
            <a:endParaRPr lang="en-US" sz="3200" b="1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07" y="1676400"/>
            <a:ext cx="8939436" cy="415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the Density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Assumptions (</a:t>
            </a:r>
            <a:r>
              <a:rPr lang="en-US" sz="2800" dirty="0" err="1" smtClean="0"/>
              <a:t>Tarantola</a:t>
            </a:r>
            <a:r>
              <a:rPr lang="en-US" sz="2800" dirty="0" smtClean="0"/>
              <a:t> et al., 1982)</a:t>
            </a:r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2286000"/>
          <a:ext cx="2883877" cy="609600"/>
        </p:xfrm>
        <a:graphic>
          <a:graphicData uri="http://schemas.openxmlformats.org/presentationml/2006/ole">
            <p:oleObj spid="_x0000_s129026" name="Equation" r:id="rId4" imgW="1562040" imgH="3301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2895600"/>
          <a:ext cx="2602523" cy="609600"/>
        </p:xfrm>
        <a:graphic>
          <a:graphicData uri="http://schemas.openxmlformats.org/presentationml/2006/ole">
            <p:oleObj spid="_x0000_s129027" name="Equation" r:id="rId5" imgW="1409400" imgH="33012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3505200"/>
          <a:ext cx="6673850" cy="914400"/>
        </p:xfrm>
        <a:graphic>
          <a:graphicData uri="http://schemas.openxmlformats.org/presentationml/2006/ole">
            <p:oleObj spid="_x0000_s129028" name="Equation" r:id="rId6" imgW="3708360" imgH="5079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5334000"/>
          <a:ext cx="5715000" cy="838200"/>
        </p:xfrm>
        <a:graphic>
          <a:graphicData uri="http://schemas.openxmlformats.org/presentationml/2006/ole">
            <p:oleObj spid="_x0000_s129029" name="Equation" r:id="rId7" imgW="2755800" imgH="355320" progId="Equation.DSMT4">
              <p:embed/>
            </p:oleObj>
          </a:graphicData>
        </a:graphic>
      </p:graphicFrame>
      <p:sp>
        <p:nvSpPr>
          <p:cNvPr id="9" name="Left Arrow 8"/>
          <p:cNvSpPr/>
          <p:nvPr/>
        </p:nvSpPr>
        <p:spPr>
          <a:xfrm rot="16200000">
            <a:off x="4052317" y="4482084"/>
            <a:ext cx="6096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6172200"/>
            <a:ext cx="785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This is the solution to the General, Nonlinear Least Squares Problem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the Density Solution</a:t>
            </a:r>
            <a:endParaRPr lang="en-US" sz="3200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66863" y="1447800"/>
          <a:ext cx="6088062" cy="989013"/>
        </p:xfrm>
        <a:graphic>
          <a:graphicData uri="http://schemas.openxmlformats.org/presentationml/2006/ole">
            <p:oleObj spid="_x0000_s130050" name="Equation" r:id="rId4" imgW="3441600" imgH="55872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9200" y="121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Substituting,</a:t>
            </a:r>
            <a:endParaRPr lang="en-US" dirty="0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228600" y="3352800"/>
          <a:ext cx="8729487" cy="762000"/>
        </p:xfrm>
        <a:graphic>
          <a:graphicData uri="http://schemas.openxmlformats.org/presentationml/2006/ole">
            <p:oleObj spid="_x0000_s130051" name="Equation" r:id="rId5" imgW="4178300" imgH="355600" progId="Equation.DSMT4">
              <p:embed/>
            </p:oleObj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1219200" y="4572000"/>
          <a:ext cx="6824663" cy="1742826"/>
        </p:xfrm>
        <a:graphic>
          <a:graphicData uri="http://schemas.openxmlformats.org/presentationml/2006/ole">
            <p:oleObj spid="_x0000_s130052" name="Equation" r:id="rId6" imgW="4724280" imgH="1206360" progId="Equation.DSMT4">
              <p:embed/>
            </p:oleObj>
          </a:graphicData>
        </a:graphic>
      </p:graphicFrame>
      <p:sp>
        <p:nvSpPr>
          <p:cNvPr id="12" name="Left Arrow 11"/>
          <p:cNvSpPr/>
          <p:nvPr/>
        </p:nvSpPr>
        <p:spPr>
          <a:xfrm rot="16200000">
            <a:off x="4114800" y="2514600"/>
            <a:ext cx="609600" cy="4571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smtClean="0"/>
              <a:t>The Model Solution **</a:t>
            </a:r>
            <a:endParaRPr lang="en-US" sz="3200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143000" y="1600200"/>
          <a:ext cx="6602412" cy="1657350"/>
        </p:xfrm>
        <a:graphic>
          <a:graphicData uri="http://schemas.openxmlformats.org/presentationml/2006/ole">
            <p:oleObj spid="_x0000_s166914" name="Equation" r:id="rId4" imgW="3136680" imgH="787320" progId="Equation.DSMT4">
              <p:embed/>
            </p:oleObj>
          </a:graphicData>
        </a:graphic>
      </p:graphicFrame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438400" y="1600200"/>
            <a:ext cx="1143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3733800" y="160020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267200" y="220980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895600" y="2209800"/>
            <a:ext cx="1143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96925" y="3384550"/>
          <a:ext cx="7789863" cy="2755900"/>
        </p:xfrm>
        <a:graphic>
          <a:graphicData uri="http://schemas.openxmlformats.org/presentationml/2006/ole">
            <p:oleObj spid="_x0000_s166915" name="Equation" r:id="rId5" imgW="4775040" imgH="16887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6334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Based on a Generalized, Nonlinear Inverse Problem using Least Squares Criterion (</a:t>
            </a:r>
            <a:r>
              <a:rPr lang="en-US" sz="1400" dirty="0" err="1" smtClean="0"/>
              <a:t>Tarantola</a:t>
            </a:r>
            <a:r>
              <a:rPr lang="en-US" sz="1400" dirty="0" smtClean="0"/>
              <a:t> and </a:t>
            </a:r>
            <a:r>
              <a:rPr lang="en-US" sz="1400" dirty="0" err="1" smtClean="0"/>
              <a:t>Valette</a:t>
            </a:r>
            <a:r>
              <a:rPr lang="en-US" sz="1400" dirty="0" smtClean="0"/>
              <a:t>, 1982)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Trouble with Typical Inversion Software</a:t>
            </a:r>
            <a:endParaRPr lang="en-US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r="21864"/>
          <a:stretch>
            <a:fillRect/>
          </a:stretch>
        </p:blipFill>
        <p:spPr bwMode="auto">
          <a:xfrm>
            <a:off x="4144584" y="1752599"/>
            <a:ext cx="4114800" cy="33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1752600" y="1752600"/>
            <a:ext cx="42207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 l="32301" r="13432"/>
          <a:stretch>
            <a:fillRect/>
          </a:stretch>
        </p:blipFill>
        <p:spPr bwMode="auto">
          <a:xfrm>
            <a:off x="791784" y="1752599"/>
            <a:ext cx="28376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5410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“</a:t>
            </a:r>
            <a:r>
              <a:rPr lang="en-US" sz="1600" dirty="0" err="1" smtClean="0"/>
              <a:t>GeoModel</a:t>
            </a:r>
            <a:r>
              <a:rPr lang="en-US" sz="1600" dirty="0" smtClean="0"/>
              <a:t>” by Rockport Software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Problems with Typical Gravity Inversion Software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Can be rather expensive.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May not account for “a priori” information.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May not account for field data and digital elevation model (DEM) uncertainties.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May be difficult to constrain.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Difficulty with Complex Geologic Structures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2D – 2.5D Models don’t tell the “whole story”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Forward Model Generation</a:t>
            </a:r>
            <a:endParaRPr lang="en-US" sz="3200" dirty="0"/>
          </a:p>
        </p:txBody>
      </p:sp>
      <p:graphicFrame>
        <p:nvGraphicFramePr>
          <p:cNvPr id="30722" name="Content Placeholder 6"/>
          <p:cNvGraphicFramePr>
            <a:graphicFrameLocks noChangeAspect="1"/>
          </p:cNvGraphicFramePr>
          <p:nvPr>
            <p:ph sz="quarter" idx="1"/>
          </p:nvPr>
        </p:nvGraphicFramePr>
        <p:xfrm>
          <a:off x="3200400" y="1905000"/>
          <a:ext cx="3111500" cy="889000"/>
        </p:xfrm>
        <a:graphic>
          <a:graphicData uri="http://schemas.openxmlformats.org/presentationml/2006/ole">
            <p:oleObj spid="_x0000_s30722" name="Equation" r:id="rId4" imgW="1777680" imgH="507960" progId="Equation.DSMT4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76600"/>
            <a:ext cx="3124200" cy="2376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66800" y="5715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</a:rPr>
              <a:t>User Defined Body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1524000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019800" y="4343400"/>
          <a:ext cx="1799471" cy="1002510"/>
        </p:xfrm>
        <a:graphic>
          <a:graphicData uri="http://schemas.openxmlformats.org/presentationml/2006/ole">
            <p:oleObj spid="_x0000_s30724" name="Equation" r:id="rId6" imgW="787320" imgH="431640" progId="Equation.DSMT4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05200" y="1447800"/>
            <a:ext cx="24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Volume Integral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57200" y="1447800"/>
          <a:ext cx="1600200" cy="428625"/>
        </p:xfrm>
        <a:graphic>
          <a:graphicData uri="http://schemas.openxmlformats.org/presentationml/2006/ole">
            <p:oleObj spid="_x0000_s30725" name="Equation" r:id="rId7" imgW="774364" imgH="203112" progId="Equation.DSMT4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 rot="3322444">
            <a:off x="5961926" y="3024341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3657600"/>
            <a:ext cx="397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Gravity Contribution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Forward Model Generation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Nettleton (1976) Modification for the plane on the slab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3 d vertical line elemen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2514600"/>
            <a:ext cx="4191000" cy="2457387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2971800"/>
          <a:ext cx="4800600" cy="2362200"/>
        </p:xfrm>
        <a:graphic>
          <a:graphicData uri="http://schemas.openxmlformats.org/presentationml/2006/ole">
            <p:oleObj spid="_x0000_s32770" name="Equation" r:id="rId5" imgW="2463480" imgH="10411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5791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Surface Node </a:t>
            </a:r>
            <a:r>
              <a:rPr lang="en-US" sz="1600" dirty="0" smtClean="0">
                <a:solidFill>
                  <a:srgbClr val="000000"/>
                </a:solidFill>
              </a:rPr>
              <a:t>(“Semi-Infinite Line Element”)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Forward Calculation Technique</a:t>
            </a:r>
            <a:endParaRPr lang="en-US" sz="3200" dirty="0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1295400"/>
            <a:ext cx="7562649" cy="386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5715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Blocks under study are divided into thousands of nodes ~ 10,000 per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343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gravity contribution for blocks much further away ~ fewer calculations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3886200" y="3352800"/>
            <a:ext cx="1104900" cy="236220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5867400" y="2971800"/>
            <a:ext cx="1524000" cy="1371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7391400" y="2133600"/>
            <a:ext cx="5334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Advantages of Forward Calculation Technique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Computationally Efficient (station to block distance test)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Considers user-defined “a priori” information in model solution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Deals with uncertainties due to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b="1" dirty="0" smtClean="0">
                <a:solidFill>
                  <a:srgbClr val="0070C0"/>
                </a:solidFill>
              </a:rPr>
              <a:t>density parameters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measurement error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surface elevation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model </a:t>
            </a:r>
            <a:r>
              <a:rPr lang="en-US" sz="2000" b="1" dirty="0" err="1" smtClean="0">
                <a:solidFill>
                  <a:srgbClr val="0070C0"/>
                </a:solidFill>
              </a:rPr>
              <a:t>discretization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Provide 3D dimensional solution layers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2821</TotalTime>
  <Words>729</Words>
  <Application>Microsoft Office PowerPoint</Application>
  <PresentationFormat>On-screen Show (4:3)</PresentationFormat>
  <Paragraphs>157</Paragraphs>
  <Slides>32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Origin</vt:lpstr>
      <vt:lpstr>Equation</vt:lpstr>
      <vt:lpstr>Software Development for a Three-Dimensional Gravity Inversion and Application to Study of the Border Ranges Fault System, South-Central Alaska  </vt:lpstr>
      <vt:lpstr>Outline</vt:lpstr>
      <vt:lpstr>The Border Ranges Fault System</vt:lpstr>
      <vt:lpstr>The Trouble with Typical Inversion Software</vt:lpstr>
      <vt:lpstr>Other Problems with Typical Gravity Inversion Software </vt:lpstr>
      <vt:lpstr>Forward Model Generation</vt:lpstr>
      <vt:lpstr>Forward Model Generation</vt:lpstr>
      <vt:lpstr>Forward Calculation Technique</vt:lpstr>
      <vt:lpstr>Advantages of Forward Calculation Technique</vt:lpstr>
      <vt:lpstr>The Inverse Model Solution **</vt:lpstr>
      <vt:lpstr>Characteristics of Inversion</vt:lpstr>
      <vt:lpstr>Two Layer Experiment (hoping to resolve surface topography – minimal Constraining)</vt:lpstr>
      <vt:lpstr>Preliminary Results</vt:lpstr>
      <vt:lpstr>Preliminary Results</vt:lpstr>
      <vt:lpstr>Preliminary Results</vt:lpstr>
      <vt:lpstr>Preliminary Results</vt:lpstr>
      <vt:lpstr>Concerns with Constraints</vt:lpstr>
      <vt:lpstr>Three Layer Experiment </vt:lpstr>
      <vt:lpstr>Slide 19</vt:lpstr>
      <vt:lpstr>Slide 20</vt:lpstr>
      <vt:lpstr>Slide 21</vt:lpstr>
      <vt:lpstr>Slide 22</vt:lpstr>
      <vt:lpstr>Slide 23</vt:lpstr>
      <vt:lpstr>Slide 24</vt:lpstr>
      <vt:lpstr>Future Work and Considerations</vt:lpstr>
      <vt:lpstr>Some References</vt:lpstr>
      <vt:lpstr>Acknowledgements</vt:lpstr>
      <vt:lpstr>Questions??</vt:lpstr>
      <vt:lpstr>Finding the Density Solution</vt:lpstr>
      <vt:lpstr>Finding the Density Solution</vt:lpstr>
      <vt:lpstr>Finding the Density Solution</vt:lpstr>
      <vt:lpstr>The Model Solution **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for a Three-Dimensional Gravity Inversion in the Border Ranges Fault System</dc:title>
  <dc:creator>Ron</dc:creator>
  <cp:lastModifiedBy>Ron</cp:lastModifiedBy>
  <cp:revision>189</cp:revision>
  <dcterms:created xsi:type="dcterms:W3CDTF">2011-07-07T21:02:35Z</dcterms:created>
  <dcterms:modified xsi:type="dcterms:W3CDTF">2012-05-10T17:57:36Z</dcterms:modified>
</cp:coreProperties>
</file>