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61" r:id="rId8"/>
    <p:sldId id="262" r:id="rId9"/>
    <p:sldId id="263" r:id="rId10"/>
    <p:sldId id="268" r:id="rId11"/>
    <p:sldId id="264" r:id="rId12"/>
    <p:sldId id="265" r:id="rId13"/>
    <p:sldId id="266" r:id="rId14"/>
    <p:sldId id="267"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ip\Pictures\P's%20HP\Docs%20&amp;%20Data\Project%20data\NWA1183%20full%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ip\Pictures\P's%20HP\Docs%20&amp;%20Data\Project%20data\NWA1183%20ful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Mn vs. Mg#</a:t>
            </a:r>
          </a:p>
        </c:rich>
      </c:tx>
      <c:layout>
        <c:manualLayout>
          <c:xMode val="edge"/>
          <c:yMode val="edge"/>
          <c:x val="0.43229146442311123"/>
          <c:y val="7.4974482356372158E-3"/>
        </c:manualLayout>
      </c:layout>
    </c:title>
    <c:plotArea>
      <c:layout>
        <c:manualLayout>
          <c:layoutTarget val="inner"/>
          <c:xMode val="edge"/>
          <c:yMode val="edge"/>
          <c:x val="0.15721739833890683"/>
          <c:y val="6.0502887139107772E-2"/>
          <c:w val="0.77102788287827784"/>
          <c:h val="0.80780247521143189"/>
        </c:manualLayout>
      </c:layout>
      <c:scatterChart>
        <c:scatterStyle val="lineMarker"/>
        <c:ser>
          <c:idx val="1"/>
          <c:order val="1"/>
          <c:tx>
            <c:v>Mn vs Mg# in NWA 1183</c:v>
          </c:tx>
          <c:spPr>
            <a:ln w="28575">
              <a:noFill/>
            </a:ln>
          </c:spPr>
          <c:marker>
            <c:symbol val="diamond"/>
            <c:size val="15"/>
            <c:spPr>
              <a:solidFill>
                <a:schemeClr val="bg2">
                  <a:lumMod val="60000"/>
                  <a:lumOff val="40000"/>
                </a:schemeClr>
              </a:solidFill>
              <a:ln>
                <a:solidFill>
                  <a:srgbClr val="000000"/>
                </a:solidFill>
              </a:ln>
            </c:spPr>
          </c:marker>
          <c:xVal>
            <c:numRef>
              <c:f>'NWA Pass'!$BM$106:$BM$159</c:f>
              <c:numCache>
                <c:formatCode>0.000</c:formatCode>
                <c:ptCount val="54"/>
                <c:pt idx="0">
                  <c:v>1.2423241904001056E-2</c:v>
                </c:pt>
                <c:pt idx="1">
                  <c:v>1.1495456461683906E-2</c:v>
                </c:pt>
                <c:pt idx="2">
                  <c:v>1.203930004300582E-2</c:v>
                </c:pt>
                <c:pt idx="3">
                  <c:v>1.2871834176493013E-2</c:v>
                </c:pt>
                <c:pt idx="4">
                  <c:v>1.3327928307248289E-2</c:v>
                </c:pt>
                <c:pt idx="5">
                  <c:v>1.3410226092619049E-2</c:v>
                </c:pt>
                <c:pt idx="6">
                  <c:v>1.3052188625939086E-2</c:v>
                </c:pt>
                <c:pt idx="7">
                  <c:v>1.3099863938451153E-2</c:v>
                </c:pt>
                <c:pt idx="8">
                  <c:v>1.3521626016133468E-2</c:v>
                </c:pt>
                <c:pt idx="9">
                  <c:v>1.3265027914447039E-2</c:v>
                </c:pt>
                <c:pt idx="10">
                  <c:v>1.2785979308087933E-2</c:v>
                </c:pt>
                <c:pt idx="11">
                  <c:v>1.3500758129157044E-2</c:v>
                </c:pt>
                <c:pt idx="12">
                  <c:v>1.3648590601581788E-2</c:v>
                </c:pt>
                <c:pt idx="13">
                  <c:v>1.3594483161930586E-2</c:v>
                </c:pt>
                <c:pt idx="14">
                  <c:v>1.330537692976454E-2</c:v>
                </c:pt>
                <c:pt idx="15">
                  <c:v>1.3681822486154746E-2</c:v>
                </c:pt>
                <c:pt idx="16">
                  <c:v>1.4189272331240101E-2</c:v>
                </c:pt>
                <c:pt idx="17">
                  <c:v>1.3425991746394845E-2</c:v>
                </c:pt>
                <c:pt idx="18">
                  <c:v>1.3847379937969433E-2</c:v>
                </c:pt>
                <c:pt idx="19">
                  <c:v>1.3151476084233647E-2</c:v>
                </c:pt>
                <c:pt idx="20">
                  <c:v>1.3412986345328401E-2</c:v>
                </c:pt>
                <c:pt idx="21">
                  <c:v>1.3455085649585813E-2</c:v>
                </c:pt>
                <c:pt idx="22">
                  <c:v>1.3617674793781447E-2</c:v>
                </c:pt>
                <c:pt idx="23">
                  <c:v>1.3770921185372971E-2</c:v>
                </c:pt>
                <c:pt idx="24">
                  <c:v>1.3415855537922948E-2</c:v>
                </c:pt>
                <c:pt idx="25">
                  <c:v>1.3513622845236169E-2</c:v>
                </c:pt>
                <c:pt idx="26">
                  <c:v>1.3381017521328826E-2</c:v>
                </c:pt>
                <c:pt idx="27">
                  <c:v>1.3252420178343247E-2</c:v>
                </c:pt>
                <c:pt idx="28">
                  <c:v>1.4080494858425101E-2</c:v>
                </c:pt>
                <c:pt idx="29">
                  <c:v>1.3770345900058541E-2</c:v>
                </c:pt>
                <c:pt idx="30">
                  <c:v>1.3740065115466058E-2</c:v>
                </c:pt>
                <c:pt idx="31">
                  <c:v>1.3406295624626601E-2</c:v>
                </c:pt>
                <c:pt idx="32">
                  <c:v>1.3681033818968843E-2</c:v>
                </c:pt>
                <c:pt idx="33">
                  <c:v>1.4015709047504463E-2</c:v>
                </c:pt>
                <c:pt idx="34">
                  <c:v>1.3628982479818063E-2</c:v>
                </c:pt>
                <c:pt idx="35">
                  <c:v>1.4135470928906182E-2</c:v>
                </c:pt>
                <c:pt idx="36">
                  <c:v>1.4123700691269336E-2</c:v>
                </c:pt>
                <c:pt idx="37">
                  <c:v>1.477615053520138E-2</c:v>
                </c:pt>
                <c:pt idx="38">
                  <c:v>1.4660159808793106E-2</c:v>
                </c:pt>
                <c:pt idx="39">
                  <c:v>1.3982004287609663E-2</c:v>
                </c:pt>
                <c:pt idx="40">
                  <c:v>1.459933954439922E-2</c:v>
                </c:pt>
                <c:pt idx="41">
                  <c:v>1.4771504437797647E-2</c:v>
                </c:pt>
                <c:pt idx="42">
                  <c:v>1.5915167094650153E-2</c:v>
                </c:pt>
                <c:pt idx="43">
                  <c:v>1.4302221893223721E-2</c:v>
                </c:pt>
                <c:pt idx="44">
                  <c:v>1.5473772913108821E-2</c:v>
                </c:pt>
                <c:pt idx="45">
                  <c:v>1.5751403521054079E-2</c:v>
                </c:pt>
                <c:pt idx="46">
                  <c:v>1.73341445553329E-2</c:v>
                </c:pt>
                <c:pt idx="47">
                  <c:v>1.7773249603095904E-2</c:v>
                </c:pt>
                <c:pt idx="48">
                  <c:v>1.6670755772313393E-2</c:v>
                </c:pt>
                <c:pt idx="49">
                  <c:v>1.6483084291639014E-2</c:v>
                </c:pt>
                <c:pt idx="50">
                  <c:v>1.8292485434843322E-2</c:v>
                </c:pt>
                <c:pt idx="51">
                  <c:v>1.7615257359805254E-2</c:v>
                </c:pt>
                <c:pt idx="52">
                  <c:v>1.7581809052555589E-2</c:v>
                </c:pt>
                <c:pt idx="53">
                  <c:v>1.811632608088078E-2</c:v>
                </c:pt>
              </c:numCache>
            </c:numRef>
          </c:xVal>
          <c:yVal>
            <c:numRef>
              <c:f>'NWA Pass'!$CF$106:$CF$159</c:f>
              <c:numCache>
                <c:formatCode>0.000</c:formatCode>
                <c:ptCount val="54"/>
                <c:pt idx="0">
                  <c:v>0.66932466601039098</c:v>
                </c:pt>
                <c:pt idx="1">
                  <c:v>0.67137945943425636</c:v>
                </c:pt>
                <c:pt idx="2">
                  <c:v>0.66754618782960251</c:v>
                </c:pt>
                <c:pt idx="3">
                  <c:v>0.66187191184876182</c:v>
                </c:pt>
                <c:pt idx="4">
                  <c:v>0.6598522576335093</c:v>
                </c:pt>
                <c:pt idx="5">
                  <c:v>0.65677614898061742</c:v>
                </c:pt>
                <c:pt idx="6">
                  <c:v>0.6551034830177126</c:v>
                </c:pt>
                <c:pt idx="7">
                  <c:v>0.6535322781420716</c:v>
                </c:pt>
                <c:pt idx="8">
                  <c:v>0.65295470239461184</c:v>
                </c:pt>
                <c:pt idx="9">
                  <c:v>0.65237001517480531</c:v>
                </c:pt>
                <c:pt idx="10">
                  <c:v>0.65345323028718938</c:v>
                </c:pt>
                <c:pt idx="11">
                  <c:v>0.64990972055263263</c:v>
                </c:pt>
                <c:pt idx="12">
                  <c:v>0.65015712506224455</c:v>
                </c:pt>
                <c:pt idx="13">
                  <c:v>0.65370424945463423</c:v>
                </c:pt>
                <c:pt idx="14">
                  <c:v>0.64944322419784661</c:v>
                </c:pt>
                <c:pt idx="15">
                  <c:v>0.6489379204957616</c:v>
                </c:pt>
                <c:pt idx="16">
                  <c:v>0.64956224843280241</c:v>
                </c:pt>
                <c:pt idx="17">
                  <c:v>0.64966088613268991</c:v>
                </c:pt>
                <c:pt idx="18">
                  <c:v>0.64753362520782931</c:v>
                </c:pt>
                <c:pt idx="19">
                  <c:v>0.65066354240690005</c:v>
                </c:pt>
                <c:pt idx="20">
                  <c:v>0.64119046273400582</c:v>
                </c:pt>
                <c:pt idx="21">
                  <c:v>0.64577327598689904</c:v>
                </c:pt>
                <c:pt idx="22">
                  <c:v>0.64820231669800343</c:v>
                </c:pt>
                <c:pt idx="23">
                  <c:v>0.64512949860827307</c:v>
                </c:pt>
                <c:pt idx="24">
                  <c:v>0.64160232866272093</c:v>
                </c:pt>
                <c:pt idx="25">
                  <c:v>0.64205392851183862</c:v>
                </c:pt>
                <c:pt idx="26">
                  <c:v>0.63578081183990565</c:v>
                </c:pt>
                <c:pt idx="27">
                  <c:v>0.63586070704380671</c:v>
                </c:pt>
                <c:pt idx="28">
                  <c:v>0.63652113153816758</c:v>
                </c:pt>
                <c:pt idx="29">
                  <c:v>0.63434202711903165</c:v>
                </c:pt>
                <c:pt idx="30">
                  <c:v>0.63051429216245169</c:v>
                </c:pt>
                <c:pt idx="31">
                  <c:v>0.63237339733966269</c:v>
                </c:pt>
                <c:pt idx="32">
                  <c:v>0.63065876355537931</c:v>
                </c:pt>
                <c:pt idx="33">
                  <c:v>0.62726864446710984</c:v>
                </c:pt>
                <c:pt idx="34">
                  <c:v>0.62843532128992452</c:v>
                </c:pt>
                <c:pt idx="35">
                  <c:v>0.62516712616542325</c:v>
                </c:pt>
                <c:pt idx="36">
                  <c:v>0.61938050223833363</c:v>
                </c:pt>
                <c:pt idx="37">
                  <c:v>0.61595060100635313</c:v>
                </c:pt>
                <c:pt idx="38">
                  <c:v>0.61043776884641199</c:v>
                </c:pt>
                <c:pt idx="39">
                  <c:v>0.60613152562784567</c:v>
                </c:pt>
                <c:pt idx="40">
                  <c:v>0.60128430666150134</c:v>
                </c:pt>
                <c:pt idx="41">
                  <c:v>0.59475073872999862</c:v>
                </c:pt>
                <c:pt idx="42">
                  <c:v>0.58792631949477303</c:v>
                </c:pt>
                <c:pt idx="43">
                  <c:v>0.58474048998360562</c:v>
                </c:pt>
                <c:pt idx="44">
                  <c:v>0.57624460788455056</c:v>
                </c:pt>
                <c:pt idx="45">
                  <c:v>0.57560081860811896</c:v>
                </c:pt>
                <c:pt idx="46">
                  <c:v>0.56684446286436962</c:v>
                </c:pt>
                <c:pt idx="47">
                  <c:v>0.55098892569528091</c:v>
                </c:pt>
                <c:pt idx="48">
                  <c:v>0.54125155196417862</c:v>
                </c:pt>
                <c:pt idx="49">
                  <c:v>0.53431316955366748</c:v>
                </c:pt>
                <c:pt idx="50">
                  <c:v>0.52478204716206056</c:v>
                </c:pt>
                <c:pt idx="51">
                  <c:v>0.51215387325029471</c:v>
                </c:pt>
                <c:pt idx="52">
                  <c:v>0.50352585334414368</c:v>
                </c:pt>
                <c:pt idx="53">
                  <c:v>0.49272704739524253</c:v>
                </c:pt>
              </c:numCache>
            </c:numRef>
          </c:yVal>
        </c:ser>
        <c:ser>
          <c:idx val="0"/>
          <c:order val="0"/>
          <c:tx>
            <c:v>Mn vs Mg# in Y 98</c:v>
          </c:tx>
          <c:spPr>
            <a:ln w="28575">
              <a:noFill/>
            </a:ln>
          </c:spPr>
          <c:marker>
            <c:symbol val="diamond"/>
            <c:size val="15"/>
            <c:spPr>
              <a:solidFill>
                <a:srgbClr val="C00000"/>
              </a:solidFill>
              <a:ln>
                <a:solidFill>
                  <a:schemeClr val="bg1"/>
                </a:solidFill>
              </a:ln>
            </c:spPr>
          </c:marker>
          <c:xVal>
            <c:numRef>
              <c:f>'[2]Y98 Pass'!$BQ$11:$BQ$184</c:f>
              <c:numCache>
                <c:formatCode>General</c:formatCode>
                <c:ptCount val="174"/>
                <c:pt idx="0">
                  <c:v>1.0688527671372268E-2</c:v>
                </c:pt>
                <c:pt idx="1">
                  <c:v>1.0850166616659626E-2</c:v>
                </c:pt>
                <c:pt idx="2">
                  <c:v>1.1167622026520101E-2</c:v>
                </c:pt>
                <c:pt idx="3">
                  <c:v>1.0436759626971501E-2</c:v>
                </c:pt>
                <c:pt idx="4">
                  <c:v>1.0275411064653401E-2</c:v>
                </c:pt>
                <c:pt idx="5">
                  <c:v>1.0963802153660626E-2</c:v>
                </c:pt>
                <c:pt idx="6">
                  <c:v>1.1219797912292639E-2</c:v>
                </c:pt>
                <c:pt idx="7">
                  <c:v>1.1012432653554585E-2</c:v>
                </c:pt>
                <c:pt idx="8">
                  <c:v>1.0171379328186627E-2</c:v>
                </c:pt>
                <c:pt idx="9">
                  <c:v>1.0918238453005422E-2</c:v>
                </c:pt>
                <c:pt idx="10">
                  <c:v>1.0555952129531858E-2</c:v>
                </c:pt>
                <c:pt idx="11">
                  <c:v>1.0988220161806278E-2</c:v>
                </c:pt>
                <c:pt idx="12">
                  <c:v>1.0220252306698471E-2</c:v>
                </c:pt>
                <c:pt idx="13">
                  <c:v>9.9616922711901392E-3</c:v>
                </c:pt>
                <c:pt idx="14">
                  <c:v>1.0404942807963157E-2</c:v>
                </c:pt>
                <c:pt idx="15">
                  <c:v>1.1006586567131054E-2</c:v>
                </c:pt>
                <c:pt idx="16">
                  <c:v>1.084881610006491E-2</c:v>
                </c:pt>
                <c:pt idx="17">
                  <c:v>1.0948971500068041E-2</c:v>
                </c:pt>
                <c:pt idx="18">
                  <c:v>1.0663281451776125E-2</c:v>
                </c:pt>
                <c:pt idx="19">
                  <c:v>9.9995083361098663E-3</c:v>
                </c:pt>
                <c:pt idx="20">
                  <c:v>1.0061395278804987E-2</c:v>
                </c:pt>
                <c:pt idx="21">
                  <c:v>1.0701632199134285E-2</c:v>
                </c:pt>
                <c:pt idx="22">
                  <c:v>1.0716338379638641E-2</c:v>
                </c:pt>
                <c:pt idx="23">
                  <c:v>1.1011294883616204E-2</c:v>
                </c:pt>
                <c:pt idx="24">
                  <c:v>1.074567616785735E-2</c:v>
                </c:pt>
                <c:pt idx="25">
                  <c:v>1.0736007005458842E-2</c:v>
                </c:pt>
                <c:pt idx="26">
                  <c:v>1.0445421679630033E-2</c:v>
                </c:pt>
                <c:pt idx="27">
                  <c:v>1.0834582503005181E-2</c:v>
                </c:pt>
                <c:pt idx="28">
                  <c:v>1.0427728013278523E-2</c:v>
                </c:pt>
                <c:pt idx="29">
                  <c:v>1.0552565213549678E-2</c:v>
                </c:pt>
                <c:pt idx="30">
                  <c:v>1.0792976989986399E-2</c:v>
                </c:pt>
                <c:pt idx="31">
                  <c:v>9.6004884568754115E-3</c:v>
                </c:pt>
                <c:pt idx="32">
                  <c:v>9.2244169653929366E-3</c:v>
                </c:pt>
                <c:pt idx="33">
                  <c:v>9.1587771895468538E-3</c:v>
                </c:pt>
                <c:pt idx="34">
                  <c:v>9.1348110138132852E-3</c:v>
                </c:pt>
                <c:pt idx="35">
                  <c:v>9.5672638289595532E-3</c:v>
                </c:pt>
                <c:pt idx="36">
                  <c:v>9.7590766566548262E-3</c:v>
                </c:pt>
                <c:pt idx="37">
                  <c:v>9.2103773684272666E-3</c:v>
                </c:pt>
                <c:pt idx="38">
                  <c:v>9.6491670019936068E-3</c:v>
                </c:pt>
                <c:pt idx="39">
                  <c:v>9.6078030193475616E-3</c:v>
                </c:pt>
                <c:pt idx="40">
                  <c:v>9.6865439749648317E-3</c:v>
                </c:pt>
                <c:pt idx="41">
                  <c:v>9.5672925374388849E-3</c:v>
                </c:pt>
                <c:pt idx="42">
                  <c:v>9.4660446040838384E-3</c:v>
                </c:pt>
                <c:pt idx="43">
                  <c:v>9.4174112084179275E-3</c:v>
                </c:pt>
                <c:pt idx="44">
                  <c:v>8.9562082360034236E-3</c:v>
                </c:pt>
                <c:pt idx="45">
                  <c:v>9.0391645344142495E-3</c:v>
                </c:pt>
                <c:pt idx="46">
                  <c:v>9.2000750856892823E-3</c:v>
                </c:pt>
                <c:pt idx="47">
                  <c:v>9.3271148693239454E-3</c:v>
                </c:pt>
                <c:pt idx="48">
                  <c:v>9.2847906954480995E-3</c:v>
                </c:pt>
                <c:pt idx="49">
                  <c:v>8.8322605040364079E-3</c:v>
                </c:pt>
                <c:pt idx="50">
                  <c:v>9.5115689407775251E-3</c:v>
                </c:pt>
                <c:pt idx="51">
                  <c:v>9.1834186606334026E-3</c:v>
                </c:pt>
                <c:pt idx="52">
                  <c:v>8.9796930267854232E-3</c:v>
                </c:pt>
                <c:pt idx="53">
                  <c:v>8.7373380503262942E-3</c:v>
                </c:pt>
                <c:pt idx="54">
                  <c:v>8.7388984484887307E-3</c:v>
                </c:pt>
                <c:pt idx="55">
                  <c:v>9.2664135634037519E-3</c:v>
                </c:pt>
                <c:pt idx="56">
                  <c:v>8.8551975130264325E-3</c:v>
                </c:pt>
                <c:pt idx="57">
                  <c:v>8.881229065565998E-3</c:v>
                </c:pt>
                <c:pt idx="58">
                  <c:v>9.1356657118385077E-3</c:v>
                </c:pt>
                <c:pt idx="59">
                  <c:v>8.7010724528564856E-3</c:v>
                </c:pt>
                <c:pt idx="60">
                  <c:v>9.4801514682043668E-3</c:v>
                </c:pt>
                <c:pt idx="61">
                  <c:v>8.9311943026861278E-3</c:v>
                </c:pt>
                <c:pt idx="62">
                  <c:v>7.9237735716672746E-3</c:v>
                </c:pt>
                <c:pt idx="63">
                  <c:v>8.727233342871699E-3</c:v>
                </c:pt>
                <c:pt idx="64">
                  <c:v>8.3126067273716769E-3</c:v>
                </c:pt>
                <c:pt idx="65">
                  <c:v>8.6210189668026477E-3</c:v>
                </c:pt>
                <c:pt idx="66">
                  <c:v>8.0984301396938747E-3</c:v>
                </c:pt>
                <c:pt idx="67">
                  <c:v>7.8133291865026232E-3</c:v>
                </c:pt>
                <c:pt idx="68">
                  <c:v>8.5774451943348724E-3</c:v>
                </c:pt>
                <c:pt idx="69">
                  <c:v>8.722620375289156E-3</c:v>
                </c:pt>
                <c:pt idx="70">
                  <c:v>8.4046969354022883E-3</c:v>
                </c:pt>
                <c:pt idx="71">
                  <c:v>8.6406814894033207E-3</c:v>
                </c:pt>
                <c:pt idx="72">
                  <c:v>8.4065402453271133E-3</c:v>
                </c:pt>
                <c:pt idx="73">
                  <c:v>9.0582024448513151E-3</c:v>
                </c:pt>
                <c:pt idx="74">
                  <c:v>8.4134565378932887E-3</c:v>
                </c:pt>
                <c:pt idx="75">
                  <c:v>8.6947495426165991E-3</c:v>
                </c:pt>
                <c:pt idx="76">
                  <c:v>8.3058022896831101E-3</c:v>
                </c:pt>
                <c:pt idx="77">
                  <c:v>7.970496982503442E-3</c:v>
                </c:pt>
                <c:pt idx="78">
                  <c:v>8.3681552011377076E-3</c:v>
                </c:pt>
                <c:pt idx="79">
                  <c:v>8.1299203405328039E-3</c:v>
                </c:pt>
                <c:pt idx="80">
                  <c:v>8.3401790015812573E-3</c:v>
                </c:pt>
                <c:pt idx="81">
                  <c:v>7.9568001027328673E-3</c:v>
                </c:pt>
                <c:pt idx="82">
                  <c:v>8.1953908657867655E-3</c:v>
                </c:pt>
                <c:pt idx="83">
                  <c:v>8.24496964240236E-3</c:v>
                </c:pt>
                <c:pt idx="84">
                  <c:v>8.6100764394241528E-3</c:v>
                </c:pt>
                <c:pt idx="85">
                  <c:v>8.3582927517756728E-3</c:v>
                </c:pt>
                <c:pt idx="86">
                  <c:v>7.8390872934228414E-3</c:v>
                </c:pt>
                <c:pt idx="87">
                  <c:v>7.7855853665446022E-3</c:v>
                </c:pt>
                <c:pt idx="88">
                  <c:v>8.2667373804529952E-3</c:v>
                </c:pt>
                <c:pt idx="89">
                  <c:v>7.7109189240933546E-3</c:v>
                </c:pt>
                <c:pt idx="90">
                  <c:v>7.4433241528540995E-3</c:v>
                </c:pt>
                <c:pt idx="91">
                  <c:v>7.8263258435507365E-3</c:v>
                </c:pt>
                <c:pt idx="92">
                  <c:v>8.1940082791883764E-3</c:v>
                </c:pt>
                <c:pt idx="93">
                  <c:v>7.7901957369664E-3</c:v>
                </c:pt>
                <c:pt idx="94">
                  <c:v>8.2862020001575037E-3</c:v>
                </c:pt>
                <c:pt idx="95">
                  <c:v>7.7708137485102118E-3</c:v>
                </c:pt>
                <c:pt idx="96">
                  <c:v>7.4721783951702406E-3</c:v>
                </c:pt>
                <c:pt idx="97">
                  <c:v>7.8502337396949926E-3</c:v>
                </c:pt>
                <c:pt idx="98">
                  <c:v>7.6745225959475175E-3</c:v>
                </c:pt>
                <c:pt idx="99">
                  <c:v>8.2931317833915101E-3</c:v>
                </c:pt>
                <c:pt idx="100">
                  <c:v>8.9466296831928523E-3</c:v>
                </c:pt>
                <c:pt idx="101">
                  <c:v>9.3060079788483407E-3</c:v>
                </c:pt>
                <c:pt idx="102">
                  <c:v>7.6311728935041512E-3</c:v>
                </c:pt>
                <c:pt idx="103">
                  <c:v>7.8243377551786824E-3</c:v>
                </c:pt>
                <c:pt idx="104">
                  <c:v>8.0028509888156567E-3</c:v>
                </c:pt>
                <c:pt idx="105">
                  <c:v>8.0444668916036348E-3</c:v>
                </c:pt>
                <c:pt idx="106">
                  <c:v>8.1425060377766766E-3</c:v>
                </c:pt>
                <c:pt idx="107">
                  <c:v>8.3819429070910566E-3</c:v>
                </c:pt>
                <c:pt idx="108">
                  <c:v>7.6336215125053048E-3</c:v>
                </c:pt>
                <c:pt idx="109">
                  <c:v>8.1565534609523548E-3</c:v>
                </c:pt>
                <c:pt idx="110">
                  <c:v>8.0273145981674763E-3</c:v>
                </c:pt>
                <c:pt idx="111">
                  <c:v>7.7241770361754555E-3</c:v>
                </c:pt>
                <c:pt idx="112">
                  <c:v>7.5234051992511316E-3</c:v>
                </c:pt>
                <c:pt idx="113">
                  <c:v>7.6391719001264197E-3</c:v>
                </c:pt>
                <c:pt idx="114">
                  <c:v>7.2353673982121051E-3</c:v>
                </c:pt>
                <c:pt idx="115">
                  <c:v>8.2071947467519668E-3</c:v>
                </c:pt>
                <c:pt idx="116">
                  <c:v>8.2543685690038646E-3</c:v>
                </c:pt>
                <c:pt idx="117">
                  <c:v>9.1053108402347847E-3</c:v>
                </c:pt>
                <c:pt idx="118">
                  <c:v>8.6682755799264068E-3</c:v>
                </c:pt>
                <c:pt idx="119">
                  <c:v>8.0896360513017709E-3</c:v>
                </c:pt>
                <c:pt idx="120">
                  <c:v>8.5139074894670548E-3</c:v>
                </c:pt>
                <c:pt idx="121">
                  <c:v>8.2805824396980695E-3</c:v>
                </c:pt>
                <c:pt idx="122">
                  <c:v>8.1081002622295801E-3</c:v>
                </c:pt>
                <c:pt idx="123">
                  <c:v>8.3529453823582688E-3</c:v>
                </c:pt>
                <c:pt idx="124">
                  <c:v>8.26958823227774E-3</c:v>
                </c:pt>
                <c:pt idx="125">
                  <c:v>8.5109913799091708E-3</c:v>
                </c:pt>
                <c:pt idx="126">
                  <c:v>8.5103490145881817E-3</c:v>
                </c:pt>
                <c:pt idx="127">
                  <c:v>8.3692721429964017E-3</c:v>
                </c:pt>
                <c:pt idx="128">
                  <c:v>7.9827656312205855E-3</c:v>
                </c:pt>
                <c:pt idx="129">
                  <c:v>9.0764930016119585E-3</c:v>
                </c:pt>
                <c:pt idx="130">
                  <c:v>8.2113398747191008E-3</c:v>
                </c:pt>
                <c:pt idx="131">
                  <c:v>8.3205261634112983E-3</c:v>
                </c:pt>
                <c:pt idx="132">
                  <c:v>8.4896084033576711E-3</c:v>
                </c:pt>
                <c:pt idx="133">
                  <c:v>8.0568685704094471E-3</c:v>
                </c:pt>
                <c:pt idx="134">
                  <c:v>8.2328246951217723E-3</c:v>
                </c:pt>
                <c:pt idx="135">
                  <c:v>8.3786996235743066E-3</c:v>
                </c:pt>
                <c:pt idx="136">
                  <c:v>9.2044268200134026E-3</c:v>
                </c:pt>
                <c:pt idx="137">
                  <c:v>8.7965106354057371E-3</c:v>
                </c:pt>
                <c:pt idx="138">
                  <c:v>8.5113856959674727E-3</c:v>
                </c:pt>
                <c:pt idx="139">
                  <c:v>9.1701651358523546E-3</c:v>
                </c:pt>
                <c:pt idx="140">
                  <c:v>8.9082547820126604E-3</c:v>
                </c:pt>
                <c:pt idx="141">
                  <c:v>9.1324085778812791E-3</c:v>
                </c:pt>
                <c:pt idx="142">
                  <c:v>8.2182369498862654E-3</c:v>
                </c:pt>
                <c:pt idx="143">
                  <c:v>8.2445378810322278E-3</c:v>
                </c:pt>
                <c:pt idx="144">
                  <c:v>8.3887847908408267E-3</c:v>
                </c:pt>
                <c:pt idx="145">
                  <c:v>9.0545471942705246E-3</c:v>
                </c:pt>
                <c:pt idx="146">
                  <c:v>8.8565236412053352E-3</c:v>
                </c:pt>
                <c:pt idx="147">
                  <c:v>9.0084335503421657E-3</c:v>
                </c:pt>
                <c:pt idx="148">
                  <c:v>9.4433811134671027E-3</c:v>
                </c:pt>
                <c:pt idx="149">
                  <c:v>8.916226933492406E-3</c:v>
                </c:pt>
                <c:pt idx="150">
                  <c:v>8.7510776649187653E-3</c:v>
                </c:pt>
                <c:pt idx="151">
                  <c:v>9.7494403907093987E-3</c:v>
                </c:pt>
                <c:pt idx="152">
                  <c:v>9.0639445435410863E-3</c:v>
                </c:pt>
                <c:pt idx="153">
                  <c:v>9.4841921204576237E-3</c:v>
                </c:pt>
                <c:pt idx="154">
                  <c:v>9.2920089538780226E-3</c:v>
                </c:pt>
                <c:pt idx="155">
                  <c:v>9.1645397958977411E-3</c:v>
                </c:pt>
                <c:pt idx="156">
                  <c:v>9.6846213985879014E-3</c:v>
                </c:pt>
                <c:pt idx="157">
                  <c:v>9.5225789916638277E-3</c:v>
                </c:pt>
                <c:pt idx="158">
                  <c:v>9.719563779562429E-3</c:v>
                </c:pt>
                <c:pt idx="159">
                  <c:v>9.5548160008420355E-3</c:v>
                </c:pt>
                <c:pt idx="160">
                  <c:v>1.0247508711021531E-2</c:v>
                </c:pt>
                <c:pt idx="161">
                  <c:v>9.9807175839570095E-3</c:v>
                </c:pt>
                <c:pt idx="162">
                  <c:v>1.002427934827748E-2</c:v>
                </c:pt>
                <c:pt idx="163">
                  <c:v>1.0140994443708634E-2</c:v>
                </c:pt>
                <c:pt idx="164">
                  <c:v>1.0219386544305284E-2</c:v>
                </c:pt>
                <c:pt idx="165">
                  <c:v>1.0133164374669559E-2</c:v>
                </c:pt>
                <c:pt idx="166">
                  <c:v>1.0580215219006879E-2</c:v>
                </c:pt>
                <c:pt idx="167">
                  <c:v>1.0267216559894831E-2</c:v>
                </c:pt>
                <c:pt idx="168">
                  <c:v>9.8938378125375242E-3</c:v>
                </c:pt>
                <c:pt idx="169">
                  <c:v>1.0356008759829442E-2</c:v>
                </c:pt>
                <c:pt idx="170">
                  <c:v>1.0431731646363941E-2</c:v>
                </c:pt>
                <c:pt idx="171">
                  <c:v>1.10243718981787E-2</c:v>
                </c:pt>
                <c:pt idx="172">
                  <c:v>1.0571544501322671E-2</c:v>
                </c:pt>
                <c:pt idx="173">
                  <c:v>1.0210200461385079E-2</c:v>
                </c:pt>
              </c:numCache>
            </c:numRef>
          </c:xVal>
          <c:yVal>
            <c:numRef>
              <c:f>'[2]Y98 Pass'!$CI$11:$CI$184</c:f>
              <c:numCache>
                <c:formatCode>General</c:formatCode>
                <c:ptCount val="174"/>
                <c:pt idx="0">
                  <c:v>0.73705825728801166</c:v>
                </c:pt>
                <c:pt idx="1">
                  <c:v>0.74796354283626365</c:v>
                </c:pt>
                <c:pt idx="2">
                  <c:v>0.75076182038321027</c:v>
                </c:pt>
                <c:pt idx="3">
                  <c:v>0.75193764954614861</c:v>
                </c:pt>
                <c:pt idx="4">
                  <c:v>0.75007822322919793</c:v>
                </c:pt>
                <c:pt idx="5">
                  <c:v>0.75149789299652558</c:v>
                </c:pt>
                <c:pt idx="6">
                  <c:v>0.75374472466965148</c:v>
                </c:pt>
                <c:pt idx="7">
                  <c:v>0.75169379244427736</c:v>
                </c:pt>
                <c:pt idx="8">
                  <c:v>0.75069740807324536</c:v>
                </c:pt>
                <c:pt idx="9">
                  <c:v>0.75263935846281182</c:v>
                </c:pt>
                <c:pt idx="10">
                  <c:v>0.75829919211072216</c:v>
                </c:pt>
                <c:pt idx="11">
                  <c:v>0.7515725332725558</c:v>
                </c:pt>
                <c:pt idx="12">
                  <c:v>0.75373286214784663</c:v>
                </c:pt>
                <c:pt idx="13">
                  <c:v>0.75508412133083869</c:v>
                </c:pt>
                <c:pt idx="14">
                  <c:v>0.75220469296398673</c:v>
                </c:pt>
                <c:pt idx="15">
                  <c:v>0.75276764056946521</c:v>
                </c:pt>
                <c:pt idx="16">
                  <c:v>0.7531368324152895</c:v>
                </c:pt>
                <c:pt idx="17">
                  <c:v>0.75391045382754662</c:v>
                </c:pt>
                <c:pt idx="18">
                  <c:v>0.75297800268584802</c:v>
                </c:pt>
                <c:pt idx="19">
                  <c:v>0.75507433216732833</c:v>
                </c:pt>
                <c:pt idx="20">
                  <c:v>0.75474737877953535</c:v>
                </c:pt>
                <c:pt idx="21">
                  <c:v>0.75245956296356364</c:v>
                </c:pt>
                <c:pt idx="22">
                  <c:v>0.75538273435791248</c:v>
                </c:pt>
                <c:pt idx="23">
                  <c:v>0.75680114457177294</c:v>
                </c:pt>
                <c:pt idx="24">
                  <c:v>0.75848954723612005</c:v>
                </c:pt>
                <c:pt idx="25">
                  <c:v>0.76000915515258061</c:v>
                </c:pt>
                <c:pt idx="26">
                  <c:v>0.76091145907894264</c:v>
                </c:pt>
                <c:pt idx="27">
                  <c:v>0.76027652629414244</c:v>
                </c:pt>
                <c:pt idx="28">
                  <c:v>0.7625398406929409</c:v>
                </c:pt>
                <c:pt idx="29">
                  <c:v>0.76702576062623484</c:v>
                </c:pt>
                <c:pt idx="30">
                  <c:v>0.76715435052120862</c:v>
                </c:pt>
                <c:pt idx="31">
                  <c:v>0.76404598771559062</c:v>
                </c:pt>
                <c:pt idx="32">
                  <c:v>0.76568346197226556</c:v>
                </c:pt>
                <c:pt idx="33">
                  <c:v>0.77717259872069222</c:v>
                </c:pt>
                <c:pt idx="34">
                  <c:v>0.76298838463079821</c:v>
                </c:pt>
                <c:pt idx="35">
                  <c:v>0.76773152195062622</c:v>
                </c:pt>
                <c:pt idx="36">
                  <c:v>0.76823256753737768</c:v>
                </c:pt>
                <c:pt idx="37">
                  <c:v>0.7704403016397986</c:v>
                </c:pt>
                <c:pt idx="38">
                  <c:v>0.76985862554711049</c:v>
                </c:pt>
                <c:pt idx="39">
                  <c:v>0.77072269329367382</c:v>
                </c:pt>
                <c:pt idx="40">
                  <c:v>0.7790261262628565</c:v>
                </c:pt>
                <c:pt idx="41">
                  <c:v>0.77509331627314804</c:v>
                </c:pt>
                <c:pt idx="42">
                  <c:v>0.77448862936134399</c:v>
                </c:pt>
                <c:pt idx="43">
                  <c:v>0.77748185811830173</c:v>
                </c:pt>
                <c:pt idx="44">
                  <c:v>0.77765816400984533</c:v>
                </c:pt>
                <c:pt idx="45">
                  <c:v>0.77869613365775603</c:v>
                </c:pt>
                <c:pt idx="46">
                  <c:v>0.7811105271759331</c:v>
                </c:pt>
                <c:pt idx="47">
                  <c:v>0.7814733732568353</c:v>
                </c:pt>
                <c:pt idx="48">
                  <c:v>0.78142911548212168</c:v>
                </c:pt>
                <c:pt idx="49">
                  <c:v>0.78199318250636052</c:v>
                </c:pt>
                <c:pt idx="50">
                  <c:v>0.78108489275285553</c:v>
                </c:pt>
                <c:pt idx="51">
                  <c:v>0.78398063366201065</c:v>
                </c:pt>
                <c:pt idx="52">
                  <c:v>0.78310251882179749</c:v>
                </c:pt>
                <c:pt idx="53">
                  <c:v>0.7866509750004449</c:v>
                </c:pt>
                <c:pt idx="54">
                  <c:v>0.78490936219326868</c:v>
                </c:pt>
                <c:pt idx="55">
                  <c:v>0.7869737386333987</c:v>
                </c:pt>
                <c:pt idx="56">
                  <c:v>0.78618976042801669</c:v>
                </c:pt>
                <c:pt idx="57">
                  <c:v>0.78787725150086763</c:v>
                </c:pt>
                <c:pt idx="58">
                  <c:v>0.78765473411142872</c:v>
                </c:pt>
                <c:pt idx="59">
                  <c:v>0.78901100379296796</c:v>
                </c:pt>
                <c:pt idx="60">
                  <c:v>0.78960010929478763</c:v>
                </c:pt>
                <c:pt idx="61">
                  <c:v>0.79038855077156756</c:v>
                </c:pt>
                <c:pt idx="62">
                  <c:v>0.79146668157581856</c:v>
                </c:pt>
                <c:pt idx="63">
                  <c:v>0.79181453866874962</c:v>
                </c:pt>
                <c:pt idx="64">
                  <c:v>0.79377131478890262</c:v>
                </c:pt>
                <c:pt idx="65">
                  <c:v>0.78971073564923355</c:v>
                </c:pt>
                <c:pt idx="66">
                  <c:v>0.79675672674623543</c:v>
                </c:pt>
                <c:pt idx="67">
                  <c:v>0.7920179810642145</c:v>
                </c:pt>
                <c:pt idx="68">
                  <c:v>0.79798742892375696</c:v>
                </c:pt>
                <c:pt idx="69">
                  <c:v>0.79764104313526185</c:v>
                </c:pt>
                <c:pt idx="70">
                  <c:v>0.79695398948007212</c:v>
                </c:pt>
                <c:pt idx="71">
                  <c:v>0.79977731373551564</c:v>
                </c:pt>
                <c:pt idx="72">
                  <c:v>0.80136571864500161</c:v>
                </c:pt>
                <c:pt idx="73">
                  <c:v>0.8008377788779617</c:v>
                </c:pt>
                <c:pt idx="74">
                  <c:v>0.80127278804719959</c:v>
                </c:pt>
                <c:pt idx="75">
                  <c:v>0.80356027441423927</c:v>
                </c:pt>
                <c:pt idx="76">
                  <c:v>0.80327051702745411</c:v>
                </c:pt>
                <c:pt idx="77">
                  <c:v>0.802224781572481</c:v>
                </c:pt>
                <c:pt idx="78">
                  <c:v>0.80495323277703112</c:v>
                </c:pt>
                <c:pt idx="79">
                  <c:v>0.80477701873230811</c:v>
                </c:pt>
                <c:pt idx="80">
                  <c:v>0.80536787906597951</c:v>
                </c:pt>
                <c:pt idx="81">
                  <c:v>0.80281963801871925</c:v>
                </c:pt>
                <c:pt idx="82">
                  <c:v>0.8046610618793465</c:v>
                </c:pt>
                <c:pt idx="83">
                  <c:v>0.80469496502379678</c:v>
                </c:pt>
                <c:pt idx="84">
                  <c:v>0.80654319350169601</c:v>
                </c:pt>
                <c:pt idx="85">
                  <c:v>0.8070243250721777</c:v>
                </c:pt>
                <c:pt idx="86">
                  <c:v>0.80655140578657269</c:v>
                </c:pt>
                <c:pt idx="87">
                  <c:v>0.80643146074629857</c:v>
                </c:pt>
                <c:pt idx="88">
                  <c:v>0.80655941517343666</c:v>
                </c:pt>
                <c:pt idx="89">
                  <c:v>0.80766154705934623</c:v>
                </c:pt>
                <c:pt idx="90">
                  <c:v>0.80653877177873556</c:v>
                </c:pt>
                <c:pt idx="91">
                  <c:v>0.80861184657645369</c:v>
                </c:pt>
                <c:pt idx="92">
                  <c:v>0.80702779444974171</c:v>
                </c:pt>
                <c:pt idx="93">
                  <c:v>0.8087382672071326</c:v>
                </c:pt>
                <c:pt idx="94">
                  <c:v>0.80917204811422816</c:v>
                </c:pt>
                <c:pt idx="95">
                  <c:v>0.80779686676396134</c:v>
                </c:pt>
                <c:pt idx="96">
                  <c:v>0.80936596321557563</c:v>
                </c:pt>
                <c:pt idx="97">
                  <c:v>0.80938523261086415</c:v>
                </c:pt>
                <c:pt idx="98">
                  <c:v>0.80980464572851585</c:v>
                </c:pt>
                <c:pt idx="99">
                  <c:v>0.81195995204724924</c:v>
                </c:pt>
                <c:pt idx="100">
                  <c:v>0.80780068638979863</c:v>
                </c:pt>
                <c:pt idx="101">
                  <c:v>0.80550650729511608</c:v>
                </c:pt>
                <c:pt idx="102">
                  <c:v>0.80704014674433167</c:v>
                </c:pt>
                <c:pt idx="103">
                  <c:v>0.80803361502070969</c:v>
                </c:pt>
                <c:pt idx="104">
                  <c:v>0.80679855567384473</c:v>
                </c:pt>
                <c:pt idx="105">
                  <c:v>0.80685013319703169</c:v>
                </c:pt>
                <c:pt idx="106">
                  <c:v>0.80696051133547664</c:v>
                </c:pt>
                <c:pt idx="107">
                  <c:v>0.80953884266037279</c:v>
                </c:pt>
                <c:pt idx="108">
                  <c:v>0.80848296755885141</c:v>
                </c:pt>
                <c:pt idx="109">
                  <c:v>0.80699056254506962</c:v>
                </c:pt>
                <c:pt idx="110">
                  <c:v>0.80874134183800961</c:v>
                </c:pt>
                <c:pt idx="111">
                  <c:v>0.80749142742923463</c:v>
                </c:pt>
                <c:pt idx="112">
                  <c:v>0.81296951084464941</c:v>
                </c:pt>
                <c:pt idx="113">
                  <c:v>0.80737424804284552</c:v>
                </c:pt>
                <c:pt idx="114">
                  <c:v>0.8063141833091787</c:v>
                </c:pt>
                <c:pt idx="115">
                  <c:v>0.8079215189750697</c:v>
                </c:pt>
                <c:pt idx="116">
                  <c:v>0.80692518919865452</c:v>
                </c:pt>
                <c:pt idx="117">
                  <c:v>0.80626231859387765</c:v>
                </c:pt>
                <c:pt idx="118">
                  <c:v>0.80665117680717346</c:v>
                </c:pt>
                <c:pt idx="119">
                  <c:v>0.80639662775134957</c:v>
                </c:pt>
                <c:pt idx="120">
                  <c:v>0.8047517446670146</c:v>
                </c:pt>
                <c:pt idx="121">
                  <c:v>0.8062714960931826</c:v>
                </c:pt>
                <c:pt idx="122">
                  <c:v>0.80378686792701459</c:v>
                </c:pt>
                <c:pt idx="123">
                  <c:v>0.80531184918976451</c:v>
                </c:pt>
                <c:pt idx="124">
                  <c:v>0.80343263815095856</c:v>
                </c:pt>
                <c:pt idx="125">
                  <c:v>0.80333830284564356</c:v>
                </c:pt>
                <c:pt idx="126">
                  <c:v>0.80214447457961158</c:v>
                </c:pt>
                <c:pt idx="127">
                  <c:v>0.80364409614978805</c:v>
                </c:pt>
                <c:pt idx="128">
                  <c:v>0.80383645249896063</c:v>
                </c:pt>
                <c:pt idx="129">
                  <c:v>0.8003347379319995</c:v>
                </c:pt>
                <c:pt idx="130">
                  <c:v>0.80182468999885825</c:v>
                </c:pt>
                <c:pt idx="131">
                  <c:v>0.7990936987663757</c:v>
                </c:pt>
                <c:pt idx="132">
                  <c:v>0.79779855229852292</c:v>
                </c:pt>
                <c:pt idx="133">
                  <c:v>0.79988737944042354</c:v>
                </c:pt>
                <c:pt idx="134">
                  <c:v>0.79814196698525952</c:v>
                </c:pt>
                <c:pt idx="135">
                  <c:v>0.79674868304380808</c:v>
                </c:pt>
                <c:pt idx="136">
                  <c:v>0.79895466160112005</c:v>
                </c:pt>
                <c:pt idx="137">
                  <c:v>0.79742755714896929</c:v>
                </c:pt>
                <c:pt idx="138">
                  <c:v>0.79689927327148957</c:v>
                </c:pt>
                <c:pt idx="139">
                  <c:v>0.79502098925473408</c:v>
                </c:pt>
                <c:pt idx="140">
                  <c:v>0.79483626299077714</c:v>
                </c:pt>
                <c:pt idx="141">
                  <c:v>0.79530422589106498</c:v>
                </c:pt>
                <c:pt idx="142">
                  <c:v>0.79413058276354453</c:v>
                </c:pt>
                <c:pt idx="143">
                  <c:v>0.79028801146533245</c:v>
                </c:pt>
                <c:pt idx="144">
                  <c:v>0.78978964351186165</c:v>
                </c:pt>
                <c:pt idx="145">
                  <c:v>0.79031984185689319</c:v>
                </c:pt>
                <c:pt idx="146">
                  <c:v>0.78923543511365413</c:v>
                </c:pt>
                <c:pt idx="147">
                  <c:v>0.78859115605620811</c:v>
                </c:pt>
                <c:pt idx="148">
                  <c:v>0.78871051512419865</c:v>
                </c:pt>
                <c:pt idx="149">
                  <c:v>0.78627063948894294</c:v>
                </c:pt>
                <c:pt idx="150">
                  <c:v>0.78555293676488624</c:v>
                </c:pt>
                <c:pt idx="151">
                  <c:v>0.7842929102339552</c:v>
                </c:pt>
                <c:pt idx="152">
                  <c:v>0.78286063184920207</c:v>
                </c:pt>
                <c:pt idx="153">
                  <c:v>0.78293412467613022</c:v>
                </c:pt>
                <c:pt idx="154">
                  <c:v>0.78061074737198022</c:v>
                </c:pt>
                <c:pt idx="155">
                  <c:v>0.77881877302451663</c:v>
                </c:pt>
                <c:pt idx="156">
                  <c:v>0.77637968799165491</c:v>
                </c:pt>
                <c:pt idx="157">
                  <c:v>0.77698446808984878</c:v>
                </c:pt>
                <c:pt idx="158">
                  <c:v>0.772321394921477</c:v>
                </c:pt>
                <c:pt idx="159">
                  <c:v>0.77237627238542383</c:v>
                </c:pt>
                <c:pt idx="160">
                  <c:v>0.77048871700685051</c:v>
                </c:pt>
                <c:pt idx="161">
                  <c:v>0.77085958763176354</c:v>
                </c:pt>
                <c:pt idx="162">
                  <c:v>0.7674972686385646</c:v>
                </c:pt>
                <c:pt idx="163">
                  <c:v>0.76861999719625662</c:v>
                </c:pt>
                <c:pt idx="164">
                  <c:v>0.76502000281405647</c:v>
                </c:pt>
                <c:pt idx="165">
                  <c:v>0.76483971620346325</c:v>
                </c:pt>
                <c:pt idx="166">
                  <c:v>0.76275825954241483</c:v>
                </c:pt>
                <c:pt idx="167">
                  <c:v>0.76226123591575912</c:v>
                </c:pt>
                <c:pt idx="168">
                  <c:v>0.75949890410946563</c:v>
                </c:pt>
                <c:pt idx="169">
                  <c:v>0.7560489667388558</c:v>
                </c:pt>
                <c:pt idx="170">
                  <c:v>0.75670754960154762</c:v>
                </c:pt>
                <c:pt idx="171">
                  <c:v>0.75537107080814903</c:v>
                </c:pt>
                <c:pt idx="172">
                  <c:v>0.75505830935524476</c:v>
                </c:pt>
                <c:pt idx="173">
                  <c:v>0.75048521358582243</c:v>
                </c:pt>
              </c:numCache>
            </c:numRef>
          </c:yVal>
        </c:ser>
        <c:axId val="60884480"/>
        <c:axId val="60886400"/>
      </c:scatterChart>
      <c:valAx>
        <c:axId val="60884480"/>
        <c:scaling>
          <c:orientation val="minMax"/>
          <c:min val="5.000000000000014E-3"/>
        </c:scaling>
        <c:axPos val="b"/>
        <c:title>
          <c:tx>
            <c:rich>
              <a:bodyPr/>
              <a:lstStyle/>
              <a:p>
                <a:pPr>
                  <a:defRPr sz="1400"/>
                </a:pPr>
                <a:r>
                  <a:rPr lang="en-US" sz="1400"/>
                  <a:t>Mn (A.F.U.)</a:t>
                </a:r>
              </a:p>
            </c:rich>
          </c:tx>
          <c:layout>
            <c:manualLayout>
              <c:xMode val="edge"/>
              <c:yMode val="edge"/>
              <c:x val="0.3922470177900384"/>
              <c:y val="0.94419444444444489"/>
            </c:manualLayout>
          </c:layout>
        </c:title>
        <c:numFmt formatCode="0.000" sourceLinked="1"/>
        <c:majorTickMark val="in"/>
        <c:minorTickMark val="in"/>
        <c:tickLblPos val="nextTo"/>
        <c:spPr>
          <a:ln w="19050">
            <a:solidFill>
              <a:schemeClr val="bg1"/>
            </a:solidFill>
          </a:ln>
        </c:spPr>
        <c:txPr>
          <a:bodyPr rot="0" vert="horz"/>
          <a:lstStyle/>
          <a:p>
            <a:pPr>
              <a:defRPr sz="1400"/>
            </a:pPr>
            <a:endParaRPr lang="en-US"/>
          </a:p>
        </c:txPr>
        <c:crossAx val="60886400"/>
        <c:crosses val="autoZero"/>
        <c:crossBetween val="midCat"/>
      </c:valAx>
      <c:valAx>
        <c:axId val="60886400"/>
        <c:scaling>
          <c:orientation val="minMax"/>
          <c:min val="0.4"/>
        </c:scaling>
        <c:axPos val="l"/>
        <c:title>
          <c:tx>
            <c:rich>
              <a:bodyPr rot="-5400000" vert="horz"/>
              <a:lstStyle/>
              <a:p>
                <a:pPr>
                  <a:defRPr sz="1400"/>
                </a:pPr>
                <a:r>
                  <a:rPr lang="en-US" sz="1400"/>
                  <a:t>Mg#</a:t>
                </a:r>
              </a:p>
            </c:rich>
          </c:tx>
          <c:layout>
            <c:manualLayout>
              <c:xMode val="edge"/>
              <c:yMode val="edge"/>
              <c:x val="3.1071800956387428E-3"/>
              <c:y val="0.39766990376203087"/>
            </c:manualLayout>
          </c:layout>
        </c:title>
        <c:numFmt formatCode="0.00" sourceLinked="0"/>
        <c:majorTickMark val="in"/>
        <c:minorTickMark val="in"/>
        <c:tickLblPos val="nextTo"/>
        <c:spPr>
          <a:ln w="19050">
            <a:solidFill>
              <a:schemeClr val="bg1"/>
            </a:solidFill>
          </a:ln>
        </c:spPr>
        <c:txPr>
          <a:bodyPr/>
          <a:lstStyle/>
          <a:p>
            <a:pPr>
              <a:defRPr sz="1400"/>
            </a:pPr>
            <a:endParaRPr lang="en-US"/>
          </a:p>
        </c:txPr>
        <c:crossAx val="60884480"/>
        <c:crosses val="autoZero"/>
        <c:crossBetween val="midCat"/>
      </c:valAx>
      <c:spPr>
        <a:solidFill>
          <a:schemeClr val="tx1"/>
        </a:solidFill>
      </c:spPr>
    </c:plotArea>
    <c:legend>
      <c:legendPos val="r"/>
      <c:layout>
        <c:manualLayout>
          <c:xMode val="edge"/>
          <c:yMode val="edge"/>
          <c:x val="0.24584089900812994"/>
          <c:y val="0.50598871084156449"/>
          <c:w val="0.32236060315822501"/>
          <c:h val="0.26122137493319925"/>
        </c:manualLayout>
      </c:layout>
      <c:txPr>
        <a:bodyPr/>
        <a:lstStyle/>
        <a:p>
          <a:pPr>
            <a:defRPr sz="1400"/>
          </a:pPr>
          <a:endParaRPr lang="en-US"/>
        </a:p>
      </c:txPr>
    </c:legend>
    <c:plotVisOnly val="1"/>
    <c:dispBlanksAs val="gap"/>
  </c:chart>
  <c:spPr>
    <a:solidFill>
      <a:srgbClr val="FFFFFF"/>
    </a:solidFill>
    <a:ln w="12700">
      <a:solidFill>
        <a:schemeClr val="bg1"/>
      </a:solidFill>
    </a:ln>
  </c:spPr>
  <c:txPr>
    <a:bodyPr/>
    <a:lstStyle/>
    <a:p>
      <a:pPr>
        <a:defRPr>
          <a:solidFill>
            <a:schemeClr val="bg1"/>
          </a:solidFill>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a:pPr>
            <a:r>
              <a:rPr lang="en-US" sz="1800"/>
              <a:t>NWA 1183</a:t>
            </a:r>
          </a:p>
        </c:rich>
      </c:tx>
      <c:layout/>
      <c:overlay val="1"/>
    </c:title>
    <c:plotArea>
      <c:layout>
        <c:manualLayout>
          <c:layoutTarget val="inner"/>
          <c:xMode val="edge"/>
          <c:yMode val="edge"/>
          <c:x val="0.27449961384352006"/>
          <c:y val="6.2411347517730573E-2"/>
          <c:w val="0.67042294344117837"/>
          <c:h val="0.70522991009102665"/>
        </c:manualLayout>
      </c:layout>
      <c:scatterChart>
        <c:scatterStyle val="smoothMarker"/>
        <c:ser>
          <c:idx val="8"/>
          <c:order val="0"/>
          <c:tx>
            <c:v>P</c:v>
          </c:tx>
          <c:spPr>
            <a:ln w="25400">
              <a:solidFill>
                <a:srgbClr val="00B050"/>
              </a:solidFill>
            </a:ln>
          </c:spPr>
          <c:marker>
            <c:symbol val="none"/>
          </c:marker>
          <c:xVal>
            <c:numRef>
              <c:f>'NWA Pass'!$C$106:$C$159</c:f>
              <c:numCache>
                <c:formatCode>General</c:formatCode>
                <c:ptCount val="54"/>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98</c:v>
                </c:pt>
                <c:pt idx="47">
                  <c:v>100</c:v>
                </c:pt>
                <c:pt idx="48">
                  <c:v>102</c:v>
                </c:pt>
                <c:pt idx="49">
                  <c:v>104</c:v>
                </c:pt>
                <c:pt idx="50">
                  <c:v>106</c:v>
                </c:pt>
                <c:pt idx="51">
                  <c:v>108</c:v>
                </c:pt>
                <c:pt idx="52">
                  <c:v>110</c:v>
                </c:pt>
                <c:pt idx="53">
                  <c:v>112</c:v>
                </c:pt>
              </c:numCache>
            </c:numRef>
          </c:xVal>
          <c:yVal>
            <c:numRef>
              <c:f>'NWA Pass'!$BT$106:$BT$159</c:f>
              <c:numCache>
                <c:formatCode>0.000</c:formatCode>
                <c:ptCount val="54"/>
                <c:pt idx="0">
                  <c:v>1.7482615719910904E-3</c:v>
                </c:pt>
                <c:pt idx="1">
                  <c:v>4.7403931850107555E-4</c:v>
                </c:pt>
                <c:pt idx="2">
                  <c:v>1.2642957784755329E-3</c:v>
                </c:pt>
                <c:pt idx="3">
                  <c:v>6.5802441392234172E-4</c:v>
                </c:pt>
                <c:pt idx="4">
                  <c:v>8.8056592382073902E-4</c:v>
                </c:pt>
                <c:pt idx="5">
                  <c:v>4.9895103944807065E-4</c:v>
                </c:pt>
                <c:pt idx="6">
                  <c:v>1.0947505745768442E-3</c:v>
                </c:pt>
                <c:pt idx="7">
                  <c:v>2.778084188263045E-3</c:v>
                </c:pt>
                <c:pt idx="8">
                  <c:v>2.0546429128379291E-3</c:v>
                </c:pt>
                <c:pt idx="9">
                  <c:v>2.5427284106467793E-3</c:v>
                </c:pt>
                <c:pt idx="10">
                  <c:v>1.4351533769590401E-3</c:v>
                </c:pt>
                <c:pt idx="11">
                  <c:v>4.5283832114400438E-3</c:v>
                </c:pt>
                <c:pt idx="12">
                  <c:v>3.1656465001778872E-3</c:v>
                </c:pt>
                <c:pt idx="13">
                  <c:v>2.2342365329279875E-3</c:v>
                </c:pt>
                <c:pt idx="14">
                  <c:v>2.1442386151452552E-3</c:v>
                </c:pt>
                <c:pt idx="15">
                  <c:v>3.276563607470754E-3</c:v>
                </c:pt>
                <c:pt idx="16">
                  <c:v>6.1433807946487109E-3</c:v>
                </c:pt>
                <c:pt idx="17">
                  <c:v>7.6225827615768694E-3</c:v>
                </c:pt>
                <c:pt idx="18">
                  <c:v>7.6511448317540124E-3</c:v>
                </c:pt>
                <c:pt idx="19">
                  <c:v>8.9831859281904267E-3</c:v>
                </c:pt>
                <c:pt idx="20">
                  <c:v>8.2042573501630526E-3</c:v>
                </c:pt>
                <c:pt idx="21">
                  <c:v>5.3656910871571501E-3</c:v>
                </c:pt>
                <c:pt idx="22">
                  <c:v>2.0975053947129853E-3</c:v>
                </c:pt>
                <c:pt idx="23">
                  <c:v>2.0806284161174692E-3</c:v>
                </c:pt>
                <c:pt idx="24">
                  <c:v>1.5102586242962679E-3</c:v>
                </c:pt>
                <c:pt idx="25">
                  <c:v>1.7627760415476121E-3</c:v>
                </c:pt>
                <c:pt idx="26">
                  <c:v>1.7205546821144981E-3</c:v>
                </c:pt>
                <c:pt idx="27">
                  <c:v>2.0166784736094768E-3</c:v>
                </c:pt>
                <c:pt idx="28">
                  <c:v>2.1316658490928941E-3</c:v>
                </c:pt>
                <c:pt idx="29">
                  <c:v>1.5165215792379333E-3</c:v>
                </c:pt>
                <c:pt idx="30">
                  <c:v>1.0793743580444881E-3</c:v>
                </c:pt>
                <c:pt idx="31">
                  <c:v>9.653307915633223E-4</c:v>
                </c:pt>
                <c:pt idx="32">
                  <c:v>1.2661401850548267E-3</c:v>
                </c:pt>
                <c:pt idx="33">
                  <c:v>3.3758971340746148E-3</c:v>
                </c:pt>
                <c:pt idx="34">
                  <c:v>3.4228009201682907E-3</c:v>
                </c:pt>
                <c:pt idx="35">
                  <c:v>2.3739614577607242E-3</c:v>
                </c:pt>
                <c:pt idx="36">
                  <c:v>1.2435648057228679E-3</c:v>
                </c:pt>
                <c:pt idx="37">
                  <c:v>1.1094003994578444E-3</c:v>
                </c:pt>
                <c:pt idx="38">
                  <c:v>1.5947226740974862E-3</c:v>
                </c:pt>
                <c:pt idx="39">
                  <c:v>1.4552621622222841E-3</c:v>
                </c:pt>
                <c:pt idx="40">
                  <c:v>2.0614333521634478E-3</c:v>
                </c:pt>
                <c:pt idx="41">
                  <c:v>1.0182240691337188E-3</c:v>
                </c:pt>
                <c:pt idx="42">
                  <c:v>6.0466534774350584E-3</c:v>
                </c:pt>
                <c:pt idx="43">
                  <c:v>1.3595595150280203E-2</c:v>
                </c:pt>
                <c:pt idx="44">
                  <c:v>1.8043867962225821E-2</c:v>
                </c:pt>
                <c:pt idx="45">
                  <c:v>1.4828610142461019E-2</c:v>
                </c:pt>
                <c:pt idx="46">
                  <c:v>1.1908452167214028E-3</c:v>
                </c:pt>
                <c:pt idx="47">
                  <c:v>1.9790711688003047E-3</c:v>
                </c:pt>
                <c:pt idx="48">
                  <c:v>2.2721682909304154E-3</c:v>
                </c:pt>
                <c:pt idx="49">
                  <c:v>1.0951581728988588E-3</c:v>
                </c:pt>
                <c:pt idx="50">
                  <c:v>1.4779361609466928E-3</c:v>
                </c:pt>
                <c:pt idx="51">
                  <c:v>1.0838539413457768E-3</c:v>
                </c:pt>
                <c:pt idx="52">
                  <c:v>1.0592049634898881E-3</c:v>
                </c:pt>
                <c:pt idx="53">
                  <c:v>8.9207487814202749E-3</c:v>
                </c:pt>
              </c:numCache>
            </c:numRef>
          </c:yVal>
          <c:smooth val="1"/>
        </c:ser>
        <c:ser>
          <c:idx val="9"/>
          <c:order val="1"/>
          <c:tx>
            <c:v>Al</c:v>
          </c:tx>
          <c:spPr>
            <a:ln w="25400">
              <a:solidFill>
                <a:srgbClr val="FF0000"/>
              </a:solidFill>
            </a:ln>
          </c:spPr>
          <c:marker>
            <c:symbol val="none"/>
          </c:marker>
          <c:xVal>
            <c:numRef>
              <c:f>'NWA Pass'!$C$106:$C$159</c:f>
              <c:numCache>
                <c:formatCode>General</c:formatCode>
                <c:ptCount val="54"/>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98</c:v>
                </c:pt>
                <c:pt idx="47">
                  <c:v>100</c:v>
                </c:pt>
                <c:pt idx="48">
                  <c:v>102</c:v>
                </c:pt>
                <c:pt idx="49">
                  <c:v>104</c:v>
                </c:pt>
                <c:pt idx="50">
                  <c:v>106</c:v>
                </c:pt>
                <c:pt idx="51">
                  <c:v>108</c:v>
                </c:pt>
                <c:pt idx="52">
                  <c:v>110</c:v>
                </c:pt>
                <c:pt idx="53">
                  <c:v>112</c:v>
                </c:pt>
              </c:numCache>
            </c:numRef>
          </c:xVal>
          <c:yVal>
            <c:numRef>
              <c:f>'NWA Pass'!$BJ$106:$BJ$159</c:f>
              <c:numCache>
                <c:formatCode>0.000</c:formatCode>
                <c:ptCount val="54"/>
                <c:pt idx="0">
                  <c:v>9.0488451941691736E-3</c:v>
                </c:pt>
                <c:pt idx="1">
                  <c:v>6.0336435635857232E-3</c:v>
                </c:pt>
                <c:pt idx="2">
                  <c:v>7.92035327883105E-3</c:v>
                </c:pt>
                <c:pt idx="3">
                  <c:v>3.3483683338669371E-3</c:v>
                </c:pt>
                <c:pt idx="4">
                  <c:v>1.4459006448868561E-3</c:v>
                </c:pt>
                <c:pt idx="5">
                  <c:v>2.1154044093382967E-3</c:v>
                </c:pt>
                <c:pt idx="6">
                  <c:v>1.0890590194306883E-2</c:v>
                </c:pt>
                <c:pt idx="7">
                  <c:v>6.9741551470603523E-4</c:v>
                </c:pt>
                <c:pt idx="8">
                  <c:v>1.3666133291502572E-3</c:v>
                </c:pt>
                <c:pt idx="9">
                  <c:v>7.9014230183844754E-4</c:v>
                </c:pt>
                <c:pt idx="10">
                  <c:v>1.0465381374871541E-3</c:v>
                </c:pt>
                <c:pt idx="11">
                  <c:v>1.8690695340531397E-3</c:v>
                </c:pt>
                <c:pt idx="12">
                  <c:v>2.1876611723448476E-3</c:v>
                </c:pt>
                <c:pt idx="13">
                  <c:v>1.1108475696184723E-3</c:v>
                </c:pt>
                <c:pt idx="14">
                  <c:v>1.6830789196153459E-3</c:v>
                </c:pt>
                <c:pt idx="15">
                  <c:v>1.2670666325270798E-3</c:v>
                </c:pt>
                <c:pt idx="16">
                  <c:v>1.6532626370147831E-3</c:v>
                </c:pt>
                <c:pt idx="17">
                  <c:v>1.4297218256213765E-3</c:v>
                </c:pt>
                <c:pt idx="18">
                  <c:v>1.9395224129161441E-3</c:v>
                </c:pt>
                <c:pt idx="19">
                  <c:v>4.7490627019546698E-3</c:v>
                </c:pt>
                <c:pt idx="20">
                  <c:v>4.3707922766054105E-3</c:v>
                </c:pt>
                <c:pt idx="21">
                  <c:v>2.6700564383674236E-3</c:v>
                </c:pt>
                <c:pt idx="22">
                  <c:v>1.1426181321625289E-3</c:v>
                </c:pt>
                <c:pt idx="23">
                  <c:v>1.7506493803526304E-3</c:v>
                </c:pt>
                <c:pt idx="24">
                  <c:v>2.4847651271690352E-3</c:v>
                </c:pt>
                <c:pt idx="25">
                  <c:v>1.9122339133915622E-3</c:v>
                </c:pt>
                <c:pt idx="26">
                  <c:v>2.4591288972258406E-3</c:v>
                </c:pt>
                <c:pt idx="27">
                  <c:v>2.2332399183964753E-3</c:v>
                </c:pt>
                <c:pt idx="28">
                  <c:v>2.3613004526638606E-3</c:v>
                </c:pt>
                <c:pt idx="29">
                  <c:v>2.0792244200589752E-3</c:v>
                </c:pt>
                <c:pt idx="30">
                  <c:v>2.1100926556345601E-3</c:v>
                </c:pt>
                <c:pt idx="31">
                  <c:v>1.8878271697449565E-3</c:v>
                </c:pt>
                <c:pt idx="32">
                  <c:v>8.6529903439791056E-4</c:v>
                </c:pt>
                <c:pt idx="33">
                  <c:v>1.0870115003713946E-3</c:v>
                </c:pt>
                <c:pt idx="34">
                  <c:v>1.0233606218825993E-3</c:v>
                </c:pt>
                <c:pt idx="35">
                  <c:v>6.7381253419223892E-4</c:v>
                </c:pt>
                <c:pt idx="36">
                  <c:v>3.4944957152975562E-3</c:v>
                </c:pt>
                <c:pt idx="37">
                  <c:v>1.0939799166124952E-3</c:v>
                </c:pt>
                <c:pt idx="38">
                  <c:v>9.9742700845898758E-4</c:v>
                </c:pt>
                <c:pt idx="39">
                  <c:v>1.1898323258235537E-3</c:v>
                </c:pt>
                <c:pt idx="40">
                  <c:v>1.1285756808825113E-3</c:v>
                </c:pt>
                <c:pt idx="41">
                  <c:v>9.6648537971940024E-4</c:v>
                </c:pt>
                <c:pt idx="42">
                  <c:v>6.1514668131320855E-4</c:v>
                </c:pt>
                <c:pt idx="43">
                  <c:v>8.1162053980926747E-4</c:v>
                </c:pt>
                <c:pt idx="44">
                  <c:v>2.5119615768275411E-3</c:v>
                </c:pt>
                <c:pt idx="45">
                  <c:v>3.0050696897950487E-3</c:v>
                </c:pt>
                <c:pt idx="46">
                  <c:v>1.7553440518693001E-3</c:v>
                </c:pt>
                <c:pt idx="47">
                  <c:v>4.5919115423226922E-4</c:v>
                </c:pt>
                <c:pt idx="48">
                  <c:v>3.6244765859982198E-4</c:v>
                </c:pt>
                <c:pt idx="49">
                  <c:v>4.6401327361226814E-4</c:v>
                </c:pt>
                <c:pt idx="50">
                  <c:v>1.6592710721565054E-4</c:v>
                </c:pt>
                <c:pt idx="51">
                  <c:v>5.1301850402924662E-3</c:v>
                </c:pt>
                <c:pt idx="52">
                  <c:v>1.1729479127109187E-3</c:v>
                </c:pt>
                <c:pt idx="53">
                  <c:v>1.2789156193806683E-3</c:v>
                </c:pt>
              </c:numCache>
            </c:numRef>
          </c:yVal>
          <c:smooth val="1"/>
        </c:ser>
        <c:axId val="60938496"/>
        <c:axId val="60498304"/>
      </c:scatterChart>
      <c:valAx>
        <c:axId val="60938496"/>
        <c:scaling>
          <c:orientation val="minMax"/>
          <c:max val="120"/>
          <c:min val="0"/>
        </c:scaling>
        <c:axPos val="b"/>
        <c:title>
          <c:tx>
            <c:rich>
              <a:bodyPr/>
              <a:lstStyle/>
              <a:p>
                <a:pPr>
                  <a:defRPr sz="1400"/>
                </a:pPr>
                <a:r>
                  <a:rPr lang="en-US" sz="1400"/>
                  <a:t>Distance from megacryst core (µm)</a:t>
                </a:r>
              </a:p>
            </c:rich>
          </c:tx>
          <c:layout>
            <c:manualLayout>
              <c:xMode val="edge"/>
              <c:yMode val="edge"/>
              <c:x val="0.19077053377998535"/>
              <c:y val="0.85196434820647415"/>
            </c:manualLayout>
          </c:layout>
        </c:title>
        <c:numFmt formatCode="General" sourceLinked="1"/>
        <c:majorTickMark val="in"/>
        <c:minorTickMark val="in"/>
        <c:tickLblPos val="nextTo"/>
        <c:spPr>
          <a:ln w="19050">
            <a:solidFill>
              <a:srgbClr val="000000"/>
            </a:solidFill>
          </a:ln>
        </c:spPr>
        <c:txPr>
          <a:bodyPr/>
          <a:lstStyle/>
          <a:p>
            <a:pPr>
              <a:defRPr sz="1400"/>
            </a:pPr>
            <a:endParaRPr lang="en-US"/>
          </a:p>
        </c:txPr>
        <c:crossAx val="60498304"/>
        <c:crossesAt val="1.0000000000000122E-4"/>
        <c:crossBetween val="midCat"/>
      </c:valAx>
      <c:valAx>
        <c:axId val="60498304"/>
        <c:scaling>
          <c:logBase val="10"/>
          <c:orientation val="minMax"/>
          <c:min val="1.0000000000000122E-4"/>
        </c:scaling>
        <c:axPos val="l"/>
        <c:majorGridlines>
          <c:spPr>
            <a:ln>
              <a:solidFill>
                <a:srgbClr val="4F81BD">
                  <a:alpha val="0"/>
                </a:srgbClr>
              </a:solidFill>
            </a:ln>
          </c:spPr>
        </c:majorGridlines>
        <c:title>
          <c:tx>
            <c:rich>
              <a:bodyPr rot="-5400000" vert="horz"/>
              <a:lstStyle/>
              <a:p>
                <a:pPr>
                  <a:defRPr sz="1400"/>
                </a:pPr>
                <a:r>
                  <a:rPr lang="en-US" sz="1400"/>
                  <a:t>Concentration of minor element (A.F.U.)</a:t>
                </a:r>
              </a:p>
            </c:rich>
          </c:tx>
          <c:layout/>
        </c:title>
        <c:numFmt formatCode="0.0000" sourceLinked="0"/>
        <c:majorTickMark val="in"/>
        <c:minorTickMark val="in"/>
        <c:tickLblPos val="nextTo"/>
        <c:spPr>
          <a:ln w="19050">
            <a:solidFill>
              <a:schemeClr val="bg1"/>
            </a:solidFill>
          </a:ln>
        </c:spPr>
        <c:txPr>
          <a:bodyPr/>
          <a:lstStyle/>
          <a:p>
            <a:pPr>
              <a:defRPr sz="1400">
                <a:solidFill>
                  <a:schemeClr val="bg1"/>
                </a:solidFill>
              </a:defRPr>
            </a:pPr>
            <a:endParaRPr lang="en-US"/>
          </a:p>
        </c:txPr>
        <c:crossAx val="60938496"/>
        <c:crosses val="autoZero"/>
        <c:crossBetween val="midCat"/>
      </c:valAx>
      <c:spPr>
        <a:solidFill>
          <a:srgbClr val="FFFFFF"/>
        </a:solidFill>
      </c:spPr>
    </c:plotArea>
    <c:legend>
      <c:legendPos val="r"/>
      <c:layout>
        <c:manualLayout>
          <c:xMode val="edge"/>
          <c:yMode val="edge"/>
          <c:x val="0.71959040308086764"/>
          <c:y val="2.2621768023678018E-2"/>
          <c:w val="0.18537966336297521"/>
          <c:h val="0.25553990773179774"/>
        </c:manualLayout>
      </c:layout>
      <c:txPr>
        <a:bodyPr/>
        <a:lstStyle/>
        <a:p>
          <a:pPr>
            <a:defRPr sz="1400"/>
          </a:pPr>
          <a:endParaRPr lang="en-US"/>
        </a:p>
      </c:txPr>
    </c:legend>
    <c:plotVisOnly val="1"/>
    <c:dispBlanksAs val="gap"/>
  </c:chart>
  <c:spPr>
    <a:solidFill>
      <a:srgbClr val="FFFFFF"/>
    </a:solidFill>
    <a:ln>
      <a:solidFill>
        <a:schemeClr val="bg1"/>
      </a:solidFill>
    </a:ln>
  </c:spPr>
  <c:txPr>
    <a:bodyPr/>
    <a:lstStyle/>
    <a:p>
      <a:pPr>
        <a:defRPr sz="3200">
          <a:solidFill>
            <a:schemeClr val="bg1"/>
          </a:solidFill>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291D6F9-FAF2-4DDB-8828-D2BBD762DF6E}" type="datetimeFigureOut">
              <a:rPr lang="en-US" smtClean="0"/>
              <a:pPr/>
              <a:t>5/10/2012</a:t>
            </a:fld>
            <a:endParaRPr lang="en-US"/>
          </a:p>
        </p:txBody>
      </p:sp>
      <p:sp>
        <p:nvSpPr>
          <p:cNvPr id="16" name="Slide Number Placeholder 15"/>
          <p:cNvSpPr>
            <a:spLocks noGrp="1"/>
          </p:cNvSpPr>
          <p:nvPr>
            <p:ph type="sldNum" sz="quarter" idx="11"/>
          </p:nvPr>
        </p:nvSpPr>
        <p:spPr/>
        <p:txBody>
          <a:bodyPr/>
          <a:lstStyle/>
          <a:p>
            <a:fld id="{6B436B08-88D6-497A-8754-E439093BD6E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91D6F9-FAF2-4DDB-8828-D2BBD762DF6E}"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36B08-88D6-497A-8754-E439093BD6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91D6F9-FAF2-4DDB-8828-D2BBD762DF6E}"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36B08-88D6-497A-8754-E439093BD6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291D6F9-FAF2-4DDB-8828-D2BBD762DF6E}" type="datetimeFigureOut">
              <a:rPr lang="en-US" smtClean="0"/>
              <a:pPr/>
              <a:t>5/10/2012</a:t>
            </a:fld>
            <a:endParaRPr lang="en-US"/>
          </a:p>
        </p:txBody>
      </p:sp>
      <p:sp>
        <p:nvSpPr>
          <p:cNvPr id="15" name="Slide Number Placeholder 14"/>
          <p:cNvSpPr>
            <a:spLocks noGrp="1"/>
          </p:cNvSpPr>
          <p:nvPr>
            <p:ph type="sldNum" sz="quarter" idx="15"/>
          </p:nvPr>
        </p:nvSpPr>
        <p:spPr/>
        <p:txBody>
          <a:bodyPr/>
          <a:lstStyle>
            <a:lvl1pPr algn="ctr">
              <a:defRPr/>
            </a:lvl1pPr>
          </a:lstStyle>
          <a:p>
            <a:fld id="{6B436B08-88D6-497A-8754-E439093BD6E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91D6F9-FAF2-4DDB-8828-D2BBD762DF6E}"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36B08-88D6-497A-8754-E439093BD6E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91D6F9-FAF2-4DDB-8828-D2BBD762DF6E}"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36B08-88D6-497A-8754-E439093BD6E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B436B08-88D6-497A-8754-E439093BD6E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291D6F9-FAF2-4DDB-8828-D2BBD762DF6E}" type="datetimeFigureOut">
              <a:rPr lang="en-US" smtClean="0"/>
              <a:pPr/>
              <a:t>5/10/2012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91D6F9-FAF2-4DDB-8828-D2BBD762DF6E}" type="datetimeFigureOut">
              <a:rPr lang="en-US" smtClean="0"/>
              <a:pPr/>
              <a:t>5/10/2012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36B08-88D6-497A-8754-E439093BD6E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1D6F9-FAF2-4DDB-8828-D2BBD762DF6E}" type="datetimeFigureOut">
              <a:rPr lang="en-US" smtClean="0"/>
              <a:pPr/>
              <a:t>5/10/2012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36B08-88D6-497A-8754-E439093BD6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291D6F9-FAF2-4DDB-8828-D2BBD762DF6E}" type="datetimeFigureOut">
              <a:rPr lang="en-US" smtClean="0"/>
              <a:pPr/>
              <a:t>5/10/2012</a:t>
            </a:fld>
            <a:endParaRPr lang="en-US"/>
          </a:p>
        </p:txBody>
      </p:sp>
      <p:sp>
        <p:nvSpPr>
          <p:cNvPr id="9" name="Slide Number Placeholder 8"/>
          <p:cNvSpPr>
            <a:spLocks noGrp="1"/>
          </p:cNvSpPr>
          <p:nvPr>
            <p:ph type="sldNum" sz="quarter" idx="15"/>
          </p:nvPr>
        </p:nvSpPr>
        <p:spPr/>
        <p:txBody>
          <a:bodyPr/>
          <a:lstStyle/>
          <a:p>
            <a:fld id="{6B436B08-88D6-497A-8754-E439093BD6E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291D6F9-FAF2-4DDB-8828-D2BBD762DF6E}" type="datetimeFigureOut">
              <a:rPr lang="en-US" smtClean="0"/>
              <a:pPr/>
              <a:t>5/10/2012</a:t>
            </a:fld>
            <a:endParaRPr lang="en-US"/>
          </a:p>
        </p:txBody>
      </p:sp>
      <p:sp>
        <p:nvSpPr>
          <p:cNvPr id="9" name="Slide Number Placeholder 8"/>
          <p:cNvSpPr>
            <a:spLocks noGrp="1"/>
          </p:cNvSpPr>
          <p:nvPr>
            <p:ph type="sldNum" sz="quarter" idx="11"/>
          </p:nvPr>
        </p:nvSpPr>
        <p:spPr/>
        <p:txBody>
          <a:bodyPr/>
          <a:lstStyle/>
          <a:p>
            <a:fld id="{6B436B08-88D6-497A-8754-E439093BD6E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291D6F9-FAF2-4DDB-8828-D2BBD762DF6E}" type="datetimeFigureOut">
              <a:rPr lang="en-US" smtClean="0"/>
              <a:pPr/>
              <a:t>5/10/2012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B436B08-88D6-497A-8754-E439093BD6E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4.xml"/><Relationship Id="rId5" Type="http://schemas.openxmlformats.org/officeDocument/2006/relationships/image" Target="../media/image11.tiff"/><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3000" r="-4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43200"/>
            <a:ext cx="6400800" cy="1143000"/>
          </a:xfrm>
          <a:solidFill>
            <a:schemeClr val="bg1">
              <a:alpha val="50000"/>
            </a:schemeClr>
          </a:solidFill>
          <a:ln>
            <a:solidFill>
              <a:schemeClr val="tx1"/>
            </a:solidFill>
          </a:ln>
        </p:spPr>
        <p:txBody>
          <a:bodyPr>
            <a:normAutofit/>
          </a:bodyPr>
          <a:lstStyle/>
          <a:p>
            <a:r>
              <a:rPr lang="en-US" dirty="0" smtClean="0">
                <a:solidFill>
                  <a:schemeClr val="tx1"/>
                </a:solidFill>
              </a:rPr>
              <a:t>Pamela Aaron, Dr. Charles Shearer, and Paul Burger</a:t>
            </a:r>
          </a:p>
        </p:txBody>
      </p:sp>
      <p:sp>
        <p:nvSpPr>
          <p:cNvPr id="2" name="Title 1"/>
          <p:cNvSpPr>
            <a:spLocks noGrp="1"/>
          </p:cNvSpPr>
          <p:nvPr>
            <p:ph type="ctrTitle"/>
          </p:nvPr>
        </p:nvSpPr>
        <p:spPr>
          <a:xfrm>
            <a:off x="685800" y="533400"/>
            <a:ext cx="7772400" cy="1981200"/>
          </a:xfrm>
          <a:solidFill>
            <a:schemeClr val="bg1">
              <a:alpha val="50000"/>
            </a:schemeClr>
          </a:solidFill>
          <a:ln>
            <a:solidFill>
              <a:schemeClr val="tx1"/>
            </a:solidFill>
          </a:ln>
        </p:spPr>
        <p:txBody>
          <a:bodyPr>
            <a:normAutofit fontScale="90000"/>
          </a:bodyPr>
          <a:lstStyle/>
          <a:p>
            <a:r>
              <a:rPr lang="en-US" dirty="0" smtClean="0"/>
              <a:t>Terrestrial Implications From the Petrogenic History of Olivine Megacrysts in Martian Basalts</a:t>
            </a:r>
            <a:endParaRPr lang="en-US" dirty="0"/>
          </a:p>
        </p:txBody>
      </p:sp>
      <p:pic>
        <p:nvPicPr>
          <p:cNvPr id="4" name="Picture 8" descr="IOM Logo"/>
          <p:cNvPicPr>
            <a:picLocks noChangeAspect="1" noChangeArrowheads="1"/>
          </p:cNvPicPr>
          <p:nvPr/>
        </p:nvPicPr>
        <p:blipFill>
          <a:blip r:embed="rId3" cstate="print"/>
          <a:srcRect/>
          <a:stretch>
            <a:fillRect/>
          </a:stretch>
        </p:blipFill>
        <p:spPr bwMode="auto">
          <a:xfrm>
            <a:off x="7162800" y="5791200"/>
            <a:ext cx="1802607" cy="914400"/>
          </a:xfrm>
          <a:prstGeom prst="rect">
            <a:avLst/>
          </a:prstGeom>
          <a:noFill/>
          <a:ln w="9525">
            <a:solidFill>
              <a:srgbClr val="000000"/>
            </a:solidFill>
            <a:miter lim="800000"/>
            <a:headEnd/>
            <a:tailEnd/>
          </a:ln>
        </p:spPr>
      </p:pic>
      <p:pic>
        <p:nvPicPr>
          <p:cNvPr id="1028" name="Picture 4" descr="https://encrypted-tbn2.google.com/images?q=tbn:ANd9GcS9L6YNGfx90jrJf1cdJ3Qm-Gg44gsZAWPmsFZ7ddBlpAaCwf_foA"/>
          <p:cNvPicPr>
            <a:picLocks noChangeAspect="1" noChangeArrowheads="1"/>
          </p:cNvPicPr>
          <p:nvPr/>
        </p:nvPicPr>
        <p:blipFill>
          <a:blip r:embed="rId4" cstate="print"/>
          <a:srcRect/>
          <a:stretch>
            <a:fillRect/>
          </a:stretch>
        </p:blipFill>
        <p:spPr bwMode="auto">
          <a:xfrm>
            <a:off x="7772400" y="4724400"/>
            <a:ext cx="1188256" cy="914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60000"/>
                    <a:lumOff val="40000"/>
                  </a:schemeClr>
                </a:solidFill>
              </a:rPr>
              <a:t>Zoning</a:t>
            </a:r>
            <a:r>
              <a:rPr lang="en-US" dirty="0" smtClean="0"/>
              <a:t> </a:t>
            </a:r>
            <a:endParaRPr lang="en-US" dirty="0"/>
          </a:p>
        </p:txBody>
      </p:sp>
      <p:pic>
        <p:nvPicPr>
          <p:cNvPr id="5" name="Content Placeholder 4" descr="062211_NWA1183M3-P[1].jpg"/>
          <p:cNvPicPr>
            <a:picLocks noGrp="1" noChangeAspect="1"/>
          </p:cNvPicPr>
          <p:nvPr>
            <p:ph sz="half" idx="1"/>
          </p:nvPr>
        </p:nvPicPr>
        <p:blipFill>
          <a:blip r:embed="rId2" cstate="print"/>
          <a:srcRect l="1877" t="3070" r="8017" b="1193"/>
          <a:stretch>
            <a:fillRect/>
          </a:stretch>
        </p:blipFill>
        <p:spPr>
          <a:xfrm>
            <a:off x="381000" y="1600200"/>
            <a:ext cx="4303059" cy="4572000"/>
          </a:xfrm>
        </p:spPr>
      </p:pic>
      <p:sp>
        <p:nvSpPr>
          <p:cNvPr id="4" name="Content Placeholder 3"/>
          <p:cNvSpPr>
            <a:spLocks noGrp="1"/>
          </p:cNvSpPr>
          <p:nvPr>
            <p:ph sz="half" idx="2"/>
          </p:nvPr>
        </p:nvSpPr>
        <p:spPr/>
        <p:txBody>
          <a:bodyPr>
            <a:normAutofit fontScale="85000" lnSpcReduction="20000"/>
          </a:bodyPr>
          <a:lstStyle/>
          <a:p>
            <a:r>
              <a:rPr lang="en-US" sz="2800" dirty="0" smtClean="0">
                <a:solidFill>
                  <a:schemeClr val="bg1"/>
                </a:solidFill>
                <a:latin typeface="Times New Roman" pitchFamily="18" charset="0"/>
                <a:cs typeface="Times New Roman" pitchFamily="18" charset="0"/>
              </a:rPr>
              <a:t>Oscillatory zoning is preserved because of the low diffusivity of P in olivine. Aluminum, Cr, and Ti could also exhibit behavior similar to P, however their correlation to P in these basalts is determined by the interplay of several factors such as their respective compatibility in olivine (P&lt;Al&lt;Ti&lt;Cr), diffusivity in both melt and olivine (D</a:t>
            </a:r>
            <a:r>
              <a:rPr lang="en-US" sz="2800" baseline="-25000" dirty="0" smtClean="0">
                <a:solidFill>
                  <a:schemeClr val="bg1"/>
                </a:solidFill>
                <a:latin typeface="Times New Roman" pitchFamily="18" charset="0"/>
                <a:cs typeface="Times New Roman" pitchFamily="18" charset="0"/>
              </a:rPr>
              <a:t>P</a:t>
            </a:r>
            <a:r>
              <a:rPr lang="en-US" sz="2800" dirty="0" smtClean="0">
                <a:solidFill>
                  <a:schemeClr val="bg1"/>
                </a:solidFill>
                <a:latin typeface="Times New Roman" pitchFamily="18" charset="0"/>
                <a:cs typeface="Times New Roman" pitchFamily="18" charset="0"/>
              </a:rPr>
              <a:t>&lt;D</a:t>
            </a:r>
            <a:r>
              <a:rPr lang="en-US" sz="2800" baseline="-25000" dirty="0" smtClean="0">
                <a:solidFill>
                  <a:schemeClr val="bg1"/>
                </a:solidFill>
                <a:latin typeface="Times New Roman" pitchFamily="18" charset="0"/>
                <a:cs typeface="Times New Roman" pitchFamily="18" charset="0"/>
              </a:rPr>
              <a:t>Al</a:t>
            </a:r>
            <a:r>
              <a:rPr lang="en-US" sz="2800" dirty="0" smtClean="0">
                <a:solidFill>
                  <a:schemeClr val="bg1"/>
                </a:solidFill>
                <a:latin typeface="Times New Roman" pitchFamily="18" charset="0"/>
                <a:cs typeface="Times New Roman" pitchFamily="18" charset="0"/>
              </a:rPr>
              <a:t>&lt;D</a:t>
            </a:r>
            <a:r>
              <a:rPr lang="en-US" sz="2800" baseline="-25000" dirty="0" smtClean="0">
                <a:solidFill>
                  <a:schemeClr val="bg1"/>
                </a:solidFill>
                <a:latin typeface="Times New Roman" pitchFamily="18" charset="0"/>
                <a:cs typeface="Times New Roman" pitchFamily="18" charset="0"/>
              </a:rPr>
              <a:t>Ti</a:t>
            </a:r>
            <a:r>
              <a:rPr lang="en-US" sz="2800" dirty="0" smtClean="0">
                <a:solidFill>
                  <a:schemeClr val="bg1"/>
                </a:solidFill>
                <a:latin typeface="Times New Roman" pitchFamily="18" charset="0"/>
                <a:cs typeface="Times New Roman" pitchFamily="18" charset="0"/>
              </a:rPr>
              <a:t> &lt;D</a:t>
            </a:r>
            <a:r>
              <a:rPr lang="en-US" sz="2800" baseline="-25000" dirty="0" smtClean="0">
                <a:solidFill>
                  <a:schemeClr val="bg1"/>
                </a:solidFill>
                <a:latin typeface="Times New Roman" pitchFamily="18" charset="0"/>
                <a:cs typeface="Times New Roman" pitchFamily="18" charset="0"/>
              </a:rPr>
              <a:t>Cr</a:t>
            </a:r>
            <a:r>
              <a:rPr lang="en-US" sz="2800" dirty="0" smtClean="0">
                <a:solidFill>
                  <a:schemeClr val="bg1"/>
                </a:solidFill>
                <a:latin typeface="Times New Roman" pitchFamily="18" charset="0"/>
                <a:cs typeface="Times New Roman" pitchFamily="18" charset="0"/>
              </a:rPr>
              <a:t>), and instrument precision.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2"/>
                </a:solidFill>
              </a:rPr>
              <a:t>Coupled Substitution</a:t>
            </a:r>
            <a:endParaRPr lang="en-US" dirty="0">
              <a:solidFill>
                <a:schemeClr val="bg2"/>
              </a:solidFill>
            </a:endParaRPr>
          </a:p>
        </p:txBody>
      </p:sp>
      <p:sp>
        <p:nvSpPr>
          <p:cNvPr id="2" name="Content Placeholder 1"/>
          <p:cNvSpPr>
            <a:spLocks noGrp="1"/>
          </p:cNvSpPr>
          <p:nvPr>
            <p:ph sz="half" idx="1"/>
          </p:nvPr>
        </p:nvSpPr>
        <p:spPr/>
        <p:txBody>
          <a:bodyPr>
            <a:normAutofit fontScale="92500" lnSpcReduction="20000"/>
          </a:bodyPr>
          <a:lstStyle/>
          <a:p>
            <a:r>
              <a:rPr lang="en-US" sz="2800" dirty="0" smtClean="0">
                <a:solidFill>
                  <a:schemeClr val="bg1"/>
                </a:solidFill>
                <a:latin typeface="Times New Roman" pitchFamily="18" charset="0"/>
                <a:cs typeface="Times New Roman" pitchFamily="18" charset="0"/>
              </a:rPr>
              <a:t>Due to the charge (5+) and ionic radius (0.17 Å in 4-fold coordination) of the P cation in magmatic environments, it most readily substitutes into the tetrahedral site of olivine that is occupied by Si</a:t>
            </a:r>
            <a:r>
              <a:rPr lang="en-US" sz="2800" baseline="30000" dirty="0" smtClean="0">
                <a:solidFill>
                  <a:schemeClr val="bg1"/>
                </a:solidFill>
                <a:latin typeface="Times New Roman" pitchFamily="18" charset="0"/>
                <a:cs typeface="Times New Roman" pitchFamily="18" charset="0"/>
              </a:rPr>
              <a:t>4+</a:t>
            </a:r>
            <a:r>
              <a:rPr lang="en-US" sz="2800" dirty="0" smtClean="0">
                <a:solidFill>
                  <a:schemeClr val="bg1"/>
                </a:solidFill>
                <a:latin typeface="Times New Roman" pitchFamily="18" charset="0"/>
                <a:cs typeface="Times New Roman" pitchFamily="18" charset="0"/>
              </a:rPr>
              <a:t> (0.26 Å). Phosphorous substitution into this site requires a coupled mechanism to maintain charge balance within the crystal structure.</a:t>
            </a:r>
          </a:p>
          <a:p>
            <a:endParaRPr lang="en-US" dirty="0"/>
          </a:p>
        </p:txBody>
      </p:sp>
      <p:pic>
        <p:nvPicPr>
          <p:cNvPr id="5" name="Content Placeholder 5" descr="NWA1183 001 axis.jpg"/>
          <p:cNvPicPr>
            <a:picLocks noGrp="1" noChangeAspect="1"/>
          </p:cNvPicPr>
          <p:nvPr>
            <p:ph sz="half" idx="2"/>
          </p:nvPr>
        </p:nvPicPr>
        <p:blipFill>
          <a:blip r:embed="rId2" cstate="print"/>
          <a:srcRect l="30063" t="8610" r="30063" b="8610"/>
          <a:stretch>
            <a:fillRect/>
          </a:stretch>
        </p:blipFill>
        <p:spPr>
          <a:xfrm>
            <a:off x="4876800" y="1524000"/>
            <a:ext cx="3406578" cy="4114800"/>
          </a:xfrm>
          <a:prstGeom prst="rect">
            <a:avLst/>
          </a:prstGeom>
          <a:ln>
            <a:solidFill>
              <a:schemeClr val="bg1"/>
            </a:solidFill>
          </a:ln>
          <a:effectLst/>
        </p:spPr>
      </p:pic>
      <p:sp>
        <p:nvSpPr>
          <p:cNvPr id="6" name="TextBox 5"/>
          <p:cNvSpPr txBox="1"/>
          <p:nvPr/>
        </p:nvSpPr>
        <p:spPr>
          <a:xfrm>
            <a:off x="5334000" y="5638800"/>
            <a:ext cx="2667000" cy="646331"/>
          </a:xfrm>
          <a:prstGeom prst="rect">
            <a:avLst/>
          </a:prstGeom>
          <a:noFill/>
        </p:spPr>
        <p:txBody>
          <a:bodyPr wrap="square" rtlCol="0">
            <a:spAutoFit/>
          </a:bodyPr>
          <a:lstStyle/>
          <a:p>
            <a:pPr algn="ctr"/>
            <a:r>
              <a:rPr lang="en-US" dirty="0" smtClean="0">
                <a:solidFill>
                  <a:schemeClr val="bg1"/>
                </a:solidFill>
              </a:rPr>
              <a:t>NWA1183 olivine model </a:t>
            </a:r>
          </a:p>
          <a:p>
            <a:pPr algn="ctr"/>
            <a:r>
              <a:rPr lang="en-US" dirty="0" smtClean="0">
                <a:solidFill>
                  <a:schemeClr val="bg1"/>
                </a:solidFill>
              </a:rPr>
              <a:t>along the 001 axis</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smtClean="0">
                <a:solidFill>
                  <a:schemeClr val="bg1"/>
                </a:solidFill>
                <a:latin typeface="Times New Roman" pitchFamily="18" charset="0"/>
                <a:cs typeface="Times New Roman" pitchFamily="18" charset="0"/>
              </a:rPr>
              <a:t>The correlation of P and Al in NWA 1183 points to a possible substitution mechanism: </a:t>
            </a:r>
          </a:p>
          <a:p>
            <a:pPr lvl="1">
              <a:buNone/>
            </a:pPr>
            <a:r>
              <a:rPr lang="en-US" dirty="0" smtClean="0">
                <a:solidFill>
                  <a:schemeClr val="bg1"/>
                </a:solidFill>
                <a:latin typeface="Times New Roman" pitchFamily="18" charset="0"/>
                <a:cs typeface="Times New Roman" pitchFamily="18" charset="0"/>
              </a:rPr>
              <a:t>				2Si</a:t>
            </a:r>
            <a:r>
              <a:rPr lang="en-US" baseline="-25000" dirty="0" smtClean="0">
                <a:solidFill>
                  <a:schemeClr val="bg1"/>
                </a:solidFill>
                <a:latin typeface="Times New Roman" pitchFamily="18" charset="0"/>
                <a:cs typeface="Times New Roman" pitchFamily="18" charset="0"/>
              </a:rPr>
              <a:t>T</a:t>
            </a:r>
            <a:r>
              <a:rPr lang="en-US" baseline="30000" dirty="0" smtClean="0">
                <a:solidFill>
                  <a:schemeClr val="bg1"/>
                </a:solidFill>
                <a:latin typeface="Times New Roman" pitchFamily="18" charset="0"/>
                <a:cs typeface="Times New Roman" pitchFamily="18" charset="0"/>
              </a:rPr>
              <a:t>4+</a:t>
            </a:r>
            <a:r>
              <a:rPr lang="en-US" dirty="0" smtClean="0">
                <a:solidFill>
                  <a:schemeClr val="bg1"/>
                </a:solidFill>
                <a:latin typeface="Times New Roman" pitchFamily="18" charset="0"/>
                <a:cs typeface="Times New Roman" pitchFamily="18" charset="0"/>
              </a:rPr>
              <a:t> ↔ P</a:t>
            </a:r>
            <a:r>
              <a:rPr lang="en-US" baseline="-25000" dirty="0" smtClean="0">
                <a:solidFill>
                  <a:schemeClr val="bg1"/>
                </a:solidFill>
                <a:latin typeface="Times New Roman" pitchFamily="18" charset="0"/>
                <a:cs typeface="Times New Roman" pitchFamily="18" charset="0"/>
              </a:rPr>
              <a:t>T</a:t>
            </a:r>
            <a:r>
              <a:rPr lang="en-US" baseline="30000" dirty="0" smtClean="0">
                <a:solidFill>
                  <a:schemeClr val="bg1"/>
                </a:solidFill>
                <a:latin typeface="Times New Roman" pitchFamily="18" charset="0"/>
                <a:cs typeface="Times New Roman" pitchFamily="18" charset="0"/>
              </a:rPr>
              <a:t>5+</a:t>
            </a:r>
            <a:r>
              <a:rPr lang="en-US" dirty="0" smtClean="0">
                <a:solidFill>
                  <a:schemeClr val="bg1"/>
                </a:solidFill>
                <a:latin typeface="Times New Roman" pitchFamily="18" charset="0"/>
                <a:cs typeface="Times New Roman" pitchFamily="18" charset="0"/>
              </a:rPr>
              <a:t> + Al</a:t>
            </a:r>
            <a:r>
              <a:rPr lang="en-US" baseline="-25000" dirty="0" smtClean="0">
                <a:solidFill>
                  <a:schemeClr val="bg1"/>
                </a:solidFill>
                <a:latin typeface="Times New Roman" pitchFamily="18" charset="0"/>
                <a:cs typeface="Times New Roman" pitchFamily="18" charset="0"/>
              </a:rPr>
              <a:t>T</a:t>
            </a:r>
            <a:r>
              <a:rPr lang="en-US" baseline="30000" dirty="0" smtClean="0">
                <a:solidFill>
                  <a:schemeClr val="bg1"/>
                </a:solidFill>
                <a:latin typeface="Times New Roman" pitchFamily="18" charset="0"/>
                <a:cs typeface="Times New Roman" pitchFamily="18" charset="0"/>
              </a:rPr>
              <a:t>3</a:t>
            </a:r>
            <a:r>
              <a:rPr lang="en-US" baseline="30000" dirty="0" smtClean="0">
                <a:solidFill>
                  <a:schemeClr val="bg1"/>
                </a:solidFill>
              </a:rPr>
              <a:t>+</a:t>
            </a:r>
          </a:p>
          <a:p>
            <a:r>
              <a:rPr lang="en-US" sz="2800" dirty="0" smtClean="0">
                <a:solidFill>
                  <a:schemeClr val="bg1"/>
                </a:solidFill>
                <a:latin typeface="Times New Roman" pitchFamily="18" charset="0"/>
                <a:cs typeface="Times New Roman" pitchFamily="18" charset="0"/>
              </a:rPr>
              <a:t>The correlation between Al and P in our data is further complicated by other substitutions into the olivine structure that involve Al, such as:</a:t>
            </a:r>
            <a:r>
              <a:rPr lang="en-US" sz="2800" dirty="0" smtClean="0">
                <a:latin typeface="Times New Roman" pitchFamily="18" charset="0"/>
                <a:cs typeface="Times New Roman" pitchFamily="18" charset="0"/>
              </a:rPr>
              <a:t> </a:t>
            </a:r>
          </a:p>
          <a:p>
            <a:pPr>
              <a:buNone/>
            </a:pPr>
            <a:r>
              <a:rPr lang="en-US" sz="2800"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Si</a:t>
            </a:r>
            <a:r>
              <a:rPr lang="en-US" baseline="-25000" dirty="0" smtClean="0">
                <a:solidFill>
                  <a:schemeClr val="bg1"/>
                </a:solidFill>
                <a:latin typeface="Times New Roman" pitchFamily="18" charset="0"/>
                <a:cs typeface="Times New Roman" pitchFamily="18" charset="0"/>
              </a:rPr>
              <a:t>T</a:t>
            </a:r>
            <a:r>
              <a:rPr lang="en-US" baseline="30000" dirty="0" smtClean="0">
                <a:solidFill>
                  <a:schemeClr val="bg1"/>
                </a:solidFill>
                <a:latin typeface="Times New Roman" pitchFamily="18" charset="0"/>
                <a:cs typeface="Times New Roman" pitchFamily="18" charset="0"/>
              </a:rPr>
              <a:t>4+</a:t>
            </a:r>
            <a:r>
              <a:rPr lang="en-US" dirty="0" smtClean="0">
                <a:solidFill>
                  <a:schemeClr val="bg1"/>
                </a:solidFill>
                <a:latin typeface="Times New Roman" pitchFamily="18" charset="0"/>
                <a:cs typeface="Times New Roman" pitchFamily="18" charset="0"/>
              </a:rPr>
              <a:t> + Mg</a:t>
            </a:r>
            <a:r>
              <a:rPr lang="en-US" baseline="-25000" dirty="0" smtClean="0">
                <a:solidFill>
                  <a:schemeClr val="bg1"/>
                </a:solidFill>
                <a:latin typeface="Times New Roman" pitchFamily="18" charset="0"/>
                <a:cs typeface="Times New Roman" pitchFamily="18" charset="0"/>
              </a:rPr>
              <a:t>O</a:t>
            </a:r>
            <a:r>
              <a:rPr lang="en-US" baseline="30000" dirty="0" smtClean="0">
                <a:solidFill>
                  <a:schemeClr val="bg1"/>
                </a:solidFill>
                <a:latin typeface="Times New Roman" pitchFamily="18" charset="0"/>
                <a:cs typeface="Times New Roman" pitchFamily="18" charset="0"/>
              </a:rPr>
              <a:t>2+</a:t>
            </a:r>
            <a:r>
              <a:rPr lang="en-US" dirty="0" smtClean="0">
                <a:solidFill>
                  <a:schemeClr val="bg1"/>
                </a:solidFill>
                <a:latin typeface="Times New Roman" pitchFamily="18" charset="0"/>
                <a:cs typeface="Times New Roman" pitchFamily="18" charset="0"/>
              </a:rPr>
              <a:t> ↔ Al</a:t>
            </a:r>
            <a:r>
              <a:rPr lang="en-US" baseline="-25000" dirty="0" smtClean="0">
                <a:solidFill>
                  <a:schemeClr val="bg1"/>
                </a:solidFill>
                <a:latin typeface="Times New Roman" pitchFamily="18" charset="0"/>
                <a:cs typeface="Times New Roman" pitchFamily="18" charset="0"/>
              </a:rPr>
              <a:t>T</a:t>
            </a:r>
            <a:r>
              <a:rPr lang="en-US" baseline="30000" dirty="0" smtClean="0">
                <a:solidFill>
                  <a:schemeClr val="bg1"/>
                </a:solidFill>
                <a:latin typeface="Times New Roman" pitchFamily="18" charset="0"/>
                <a:cs typeface="Times New Roman" pitchFamily="18" charset="0"/>
              </a:rPr>
              <a:t>3+</a:t>
            </a:r>
            <a:r>
              <a:rPr lang="en-US" dirty="0" smtClean="0">
                <a:solidFill>
                  <a:schemeClr val="bg1"/>
                </a:solidFill>
                <a:latin typeface="Times New Roman" pitchFamily="18" charset="0"/>
                <a:cs typeface="Times New Roman" pitchFamily="18" charset="0"/>
              </a:rPr>
              <a:t> + Al</a:t>
            </a:r>
            <a:r>
              <a:rPr lang="en-US" baseline="-25000" dirty="0" smtClean="0">
                <a:solidFill>
                  <a:schemeClr val="bg1"/>
                </a:solidFill>
                <a:latin typeface="Times New Roman" pitchFamily="18" charset="0"/>
                <a:cs typeface="Times New Roman" pitchFamily="18" charset="0"/>
              </a:rPr>
              <a:t>O</a:t>
            </a:r>
            <a:r>
              <a:rPr lang="en-US" baseline="30000" dirty="0" smtClean="0">
                <a:solidFill>
                  <a:schemeClr val="bg1"/>
                </a:solidFill>
                <a:latin typeface="Times New Roman" pitchFamily="18" charset="0"/>
                <a:cs typeface="Times New Roman" pitchFamily="18" charset="0"/>
              </a:rPr>
              <a:t>3+</a:t>
            </a:r>
            <a:r>
              <a:rPr lang="en-US" dirty="0" smtClean="0">
                <a:solidFill>
                  <a:schemeClr val="bg1"/>
                </a:solidFill>
                <a:latin typeface="Times New Roman" pitchFamily="18" charset="0"/>
                <a:cs typeface="Times New Roman" pitchFamily="18" charset="0"/>
              </a:rPr>
              <a:t> </a:t>
            </a:r>
          </a:p>
          <a:p>
            <a:pPr>
              <a:buNone/>
            </a:pPr>
            <a:r>
              <a:rPr lang="en-US" dirty="0" smtClean="0">
                <a:solidFill>
                  <a:schemeClr val="bg1"/>
                </a:solidFill>
                <a:latin typeface="Times New Roman" pitchFamily="18" charset="0"/>
                <a:cs typeface="Times New Roman" pitchFamily="18" charset="0"/>
              </a:rPr>
              <a:t>	(T and O in the above equations refers to the Tetrahedral and Octahedral sites, respectively).</a:t>
            </a:r>
          </a:p>
          <a:p>
            <a:r>
              <a:rPr lang="en-US" sz="2800" dirty="0" smtClean="0">
                <a:solidFill>
                  <a:schemeClr val="bg1"/>
                </a:solidFill>
                <a:latin typeface="Times New Roman" pitchFamily="18" charset="0"/>
                <a:cs typeface="Times New Roman" pitchFamily="18" charset="0"/>
              </a:rPr>
              <a:t>The correlation between Al and P can also be further complicated by coupled substitutions that involve P in the tetrahedral site balanced by either vacancies or monovalent cations in the octahedral site (e.g. Li, Na).</a:t>
            </a:r>
            <a:endParaRPr lang="en-US" sz="2400" baseline="30000" dirty="0" smtClean="0">
              <a:solidFill>
                <a:schemeClr val="bg1"/>
              </a:solidFill>
            </a:endParaRPr>
          </a:p>
        </p:txBody>
      </p:sp>
      <p:sp>
        <p:nvSpPr>
          <p:cNvPr id="3" name="Title 2"/>
          <p:cNvSpPr>
            <a:spLocks noGrp="1"/>
          </p:cNvSpPr>
          <p:nvPr>
            <p:ph type="title"/>
          </p:nvPr>
        </p:nvSpPr>
        <p:spPr/>
        <p:txBody>
          <a:bodyPr/>
          <a:lstStyle/>
          <a:p>
            <a:r>
              <a:rPr lang="en-US" dirty="0" smtClean="0">
                <a:solidFill>
                  <a:schemeClr val="bg2">
                    <a:lumMod val="60000"/>
                    <a:lumOff val="40000"/>
                  </a:schemeClr>
                </a:solidFill>
              </a:rPr>
              <a:t>Possible Substitution Mechanisms</a:t>
            </a:r>
            <a:endParaRPr lang="en-US" dirty="0">
              <a:solidFill>
                <a:schemeClr val="bg2">
                  <a:lumMod val="60000"/>
                  <a:lumOff val="4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solidFill>
                  <a:schemeClr val="bg1"/>
                </a:solidFill>
                <a:latin typeface="Times New Roman" pitchFamily="18" charset="0"/>
                <a:cs typeface="Times New Roman" pitchFamily="18" charset="0"/>
              </a:rPr>
              <a:t>In the case of these two Martian basalts, we suggest that the formation and preservation of the P concentric zoning is closely tied to the diffusivity of P within both the melt adjacent to the growing olivine megacrysts and the olivine megacrysts themselves.</a:t>
            </a:r>
          </a:p>
          <a:p>
            <a:r>
              <a:rPr lang="en-US" sz="2800" dirty="0" smtClean="0">
                <a:solidFill>
                  <a:schemeClr val="bg1"/>
                </a:solidFill>
                <a:latin typeface="Times New Roman" pitchFamily="18" charset="0"/>
                <a:cs typeface="Times New Roman" pitchFamily="18" charset="0"/>
              </a:rPr>
              <a:t>The difference in P</a:t>
            </a:r>
            <a:r>
              <a:rPr lang="en-US" sz="2800" baseline="-25000" dirty="0" smtClean="0">
                <a:solidFill>
                  <a:schemeClr val="bg1"/>
                </a:solidFill>
                <a:latin typeface="Times New Roman" pitchFamily="18" charset="0"/>
                <a:cs typeface="Times New Roman" pitchFamily="18" charset="0"/>
              </a:rPr>
              <a:t>2</a:t>
            </a:r>
            <a:r>
              <a:rPr lang="en-US" sz="2800" dirty="0" smtClean="0">
                <a:solidFill>
                  <a:schemeClr val="bg1"/>
                </a:solidFill>
                <a:latin typeface="Times New Roman" pitchFamily="18" charset="0"/>
                <a:cs typeface="Times New Roman" pitchFamily="18" charset="0"/>
              </a:rPr>
              <a:t>O</a:t>
            </a:r>
            <a:r>
              <a:rPr lang="en-US" sz="2800" baseline="-25000" dirty="0" smtClean="0">
                <a:solidFill>
                  <a:schemeClr val="bg1"/>
                </a:solidFill>
                <a:latin typeface="Times New Roman" pitchFamily="18" charset="0"/>
                <a:cs typeface="Times New Roman" pitchFamily="18" charset="0"/>
              </a:rPr>
              <a:t>5</a:t>
            </a:r>
            <a:r>
              <a:rPr lang="en-US" sz="2800" dirty="0" smtClean="0">
                <a:solidFill>
                  <a:schemeClr val="bg1"/>
                </a:solidFill>
                <a:latin typeface="Times New Roman" pitchFamily="18" charset="0"/>
                <a:cs typeface="Times New Roman" pitchFamily="18" charset="0"/>
              </a:rPr>
              <a:t> in the olivine megacrysts in NWA 1183 and Y 98 indicates that the first silicate phase (olivine) crystallized from enriched and depleted basalts, respectively. This suggests that the olivine megacrysts most likely represent phenocrysts and that the enriched and depleted signatures were added to the basalts prior to crystallization</a:t>
            </a:r>
            <a:r>
              <a:rPr lang="en-US" sz="2800" dirty="0" smtClean="0">
                <a:solidFill>
                  <a:schemeClr val="bg1"/>
                </a:solidFill>
              </a:rPr>
              <a:t>.</a:t>
            </a:r>
            <a:r>
              <a:rPr lang="en-US" sz="2800" dirty="0" smtClean="0">
                <a:latin typeface="Times New Roman" pitchFamily="18" charset="0"/>
                <a:cs typeface="Times New Roman" pitchFamily="18" charset="0"/>
              </a:rPr>
              <a:t> </a:t>
            </a:r>
          </a:p>
        </p:txBody>
      </p:sp>
      <p:sp>
        <p:nvSpPr>
          <p:cNvPr id="3" name="Title 2"/>
          <p:cNvSpPr>
            <a:spLocks noGrp="1"/>
          </p:cNvSpPr>
          <p:nvPr>
            <p:ph type="title"/>
          </p:nvPr>
        </p:nvSpPr>
        <p:spPr/>
        <p:txBody>
          <a:bodyPr/>
          <a:lstStyle/>
          <a:p>
            <a:r>
              <a:rPr lang="en-US" dirty="0" smtClean="0">
                <a:solidFill>
                  <a:schemeClr val="bg2">
                    <a:lumMod val="60000"/>
                    <a:lumOff val="40000"/>
                  </a:schemeClr>
                </a:solidFill>
              </a:rPr>
              <a:t>Martian Conclusions</a:t>
            </a:r>
            <a:endParaRPr lang="en-US" dirty="0">
              <a:solidFill>
                <a:schemeClr val="bg2">
                  <a:lumMod val="60000"/>
                  <a:lumOff val="4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2000"/>
          </a:xfrm>
        </p:spPr>
        <p:txBody>
          <a:bodyPr>
            <a:normAutofit/>
          </a:bodyPr>
          <a:lstStyle/>
          <a:p>
            <a:r>
              <a:rPr lang="en-US" sz="2000" dirty="0" smtClean="0">
                <a:solidFill>
                  <a:schemeClr val="bg1"/>
                </a:solidFill>
                <a:latin typeface="Times New Roman" pitchFamily="18" charset="0"/>
                <a:cs typeface="Times New Roman" pitchFamily="18" charset="0"/>
              </a:rPr>
              <a:t>Based on mineral equilibria and V oxybarometry, Herd concluded that the megacrystic olivine in NWA 1068/1110 crystallized at an </a:t>
            </a:r>
            <a:r>
              <a:rPr lang="en-US" sz="2000" i="1" dirty="0" smtClean="0">
                <a:solidFill>
                  <a:schemeClr val="bg1"/>
                </a:solidFill>
                <a:latin typeface="Times New Roman" pitchFamily="18" charset="0"/>
                <a:cs typeface="Times New Roman" pitchFamily="18" charset="0"/>
              </a:rPr>
              <a:t>f</a:t>
            </a:r>
            <a:r>
              <a:rPr lang="en-US" sz="2000" dirty="0" smtClean="0">
                <a:solidFill>
                  <a:schemeClr val="bg1"/>
                </a:solidFill>
                <a:latin typeface="Times New Roman" pitchFamily="18" charset="0"/>
                <a:cs typeface="Times New Roman" pitchFamily="18" charset="0"/>
              </a:rPr>
              <a:t>O</a:t>
            </a:r>
            <a:r>
              <a:rPr lang="en-US" sz="2000" baseline="-25000" dirty="0" smtClean="0">
                <a:solidFill>
                  <a:schemeClr val="bg1"/>
                </a:solidFill>
                <a:latin typeface="Times New Roman" pitchFamily="18" charset="0"/>
                <a:cs typeface="Times New Roman" pitchFamily="18" charset="0"/>
              </a:rPr>
              <a:t>2</a:t>
            </a:r>
            <a:r>
              <a:rPr lang="en-US" sz="2000" dirty="0" smtClean="0">
                <a:solidFill>
                  <a:schemeClr val="bg1"/>
                </a:solidFill>
                <a:latin typeface="Times New Roman" pitchFamily="18" charset="0"/>
                <a:cs typeface="Times New Roman" pitchFamily="18" charset="0"/>
              </a:rPr>
              <a:t> of QFM-2.5, whereas phases in the crystallization sequence (including olivine rims) crystallized at an </a:t>
            </a:r>
            <a:r>
              <a:rPr lang="en-US" sz="2000" i="1" dirty="0" smtClean="0">
                <a:solidFill>
                  <a:schemeClr val="bg1"/>
                </a:solidFill>
                <a:latin typeface="Times New Roman" pitchFamily="18" charset="0"/>
                <a:cs typeface="Times New Roman" pitchFamily="18" charset="0"/>
              </a:rPr>
              <a:t>f</a:t>
            </a:r>
            <a:r>
              <a:rPr lang="en-US" sz="2000" dirty="0" smtClean="0">
                <a:solidFill>
                  <a:schemeClr val="bg1"/>
                </a:solidFill>
                <a:latin typeface="Times New Roman" pitchFamily="18" charset="0"/>
                <a:cs typeface="Times New Roman" pitchFamily="18" charset="0"/>
              </a:rPr>
              <a:t>O</a:t>
            </a:r>
            <a:r>
              <a:rPr lang="en-US" sz="2000" baseline="-25000" dirty="0" smtClean="0">
                <a:solidFill>
                  <a:schemeClr val="bg1"/>
                </a:solidFill>
                <a:latin typeface="Times New Roman" pitchFamily="18" charset="0"/>
                <a:cs typeface="Times New Roman" pitchFamily="18" charset="0"/>
              </a:rPr>
              <a:t>2</a:t>
            </a:r>
            <a:r>
              <a:rPr lang="en-US" sz="2000" dirty="0" smtClean="0">
                <a:solidFill>
                  <a:schemeClr val="bg1"/>
                </a:solidFill>
                <a:latin typeface="Times New Roman" pitchFamily="18" charset="0"/>
                <a:cs typeface="Times New Roman" pitchFamily="18" charset="0"/>
              </a:rPr>
              <a:t> of QFM+0.3.</a:t>
            </a:r>
          </a:p>
          <a:p>
            <a:r>
              <a:rPr lang="en-US" sz="2000" dirty="0" smtClean="0">
                <a:solidFill>
                  <a:schemeClr val="bg1"/>
                </a:solidFill>
                <a:latin typeface="Times New Roman" pitchFamily="18" charset="0"/>
                <a:cs typeface="Times New Roman" pitchFamily="18" charset="0"/>
              </a:rPr>
              <a:t>These observations, along with our observations on olivine, indicate that the enriched signature and </a:t>
            </a:r>
            <a:r>
              <a:rPr lang="en-US" sz="2000" i="1" dirty="0" smtClean="0">
                <a:solidFill>
                  <a:schemeClr val="bg1"/>
                </a:solidFill>
                <a:latin typeface="Times New Roman" pitchFamily="18" charset="0"/>
                <a:cs typeface="Times New Roman" pitchFamily="18" charset="0"/>
              </a:rPr>
              <a:t>f</a:t>
            </a:r>
            <a:r>
              <a:rPr lang="en-US" sz="2000" dirty="0" smtClean="0">
                <a:solidFill>
                  <a:schemeClr val="bg1"/>
                </a:solidFill>
                <a:latin typeface="Times New Roman" pitchFamily="18" charset="0"/>
                <a:cs typeface="Times New Roman" pitchFamily="18" charset="0"/>
              </a:rPr>
              <a:t>O</a:t>
            </a:r>
            <a:r>
              <a:rPr lang="en-US" sz="2000" baseline="-25000" dirty="0" smtClean="0">
                <a:solidFill>
                  <a:schemeClr val="bg1"/>
                </a:solidFill>
                <a:latin typeface="Times New Roman" pitchFamily="18" charset="0"/>
                <a:cs typeface="Times New Roman" pitchFamily="18" charset="0"/>
              </a:rPr>
              <a:t>2</a:t>
            </a:r>
            <a:r>
              <a:rPr lang="en-US" sz="2000" dirty="0" smtClean="0">
                <a:solidFill>
                  <a:schemeClr val="bg1"/>
                </a:solidFill>
                <a:latin typeface="Times New Roman" pitchFamily="18" charset="0"/>
                <a:cs typeface="Times New Roman" pitchFamily="18" charset="0"/>
              </a:rPr>
              <a:t> are decoupled and that an enriched and oxidized Martian mantle may not exist.</a:t>
            </a:r>
            <a:endParaRPr lang="en-US" sz="2000" dirty="0" smtClean="0">
              <a:solidFill>
                <a:schemeClr val="bg1"/>
              </a:solidFill>
            </a:endParaRPr>
          </a:p>
        </p:txBody>
      </p:sp>
      <p:sp>
        <p:nvSpPr>
          <p:cNvPr id="4" name="Title 3"/>
          <p:cNvSpPr>
            <a:spLocks noGrp="1"/>
          </p:cNvSpPr>
          <p:nvPr>
            <p:ph type="title"/>
          </p:nvPr>
        </p:nvSpPr>
        <p:spPr/>
        <p:txBody>
          <a:bodyPr/>
          <a:lstStyle/>
          <a:p>
            <a:r>
              <a:rPr lang="en-US" dirty="0" smtClean="0">
                <a:solidFill>
                  <a:schemeClr val="bg2">
                    <a:lumMod val="60000"/>
                    <a:lumOff val="40000"/>
                  </a:schemeClr>
                </a:solidFill>
              </a:rPr>
              <a:t>REE’s and Oxygen Fugacity</a:t>
            </a:r>
            <a:endParaRPr lang="en-US" dirty="0">
              <a:solidFill>
                <a:schemeClr val="bg2">
                  <a:lumMod val="60000"/>
                  <a:lumOff val="40000"/>
                </a:schemeClr>
              </a:solidFill>
            </a:endParaRPr>
          </a:p>
        </p:txBody>
      </p:sp>
      <p:pic>
        <p:nvPicPr>
          <p:cNvPr id="5123" name="Picture 3"/>
          <p:cNvPicPr>
            <a:picLocks noChangeAspect="1" noChangeArrowheads="1"/>
          </p:cNvPicPr>
          <p:nvPr/>
        </p:nvPicPr>
        <p:blipFill>
          <a:blip r:embed="rId2" cstate="print"/>
          <a:srcRect/>
          <a:stretch>
            <a:fillRect/>
          </a:stretch>
        </p:blipFill>
        <p:spPr bwMode="auto">
          <a:xfrm>
            <a:off x="1600200" y="3810000"/>
            <a:ext cx="5532247" cy="2743200"/>
          </a:xfrm>
          <a:prstGeom prst="rect">
            <a:avLst/>
          </a:prstGeom>
          <a:noFill/>
          <a:ln w="9525">
            <a:solidFill>
              <a:schemeClr val="bg1"/>
            </a:solidFill>
            <a:miter lim="800000"/>
            <a:headEnd/>
            <a:tailEnd/>
          </a:ln>
        </p:spPr>
      </p:pic>
      <p:sp>
        <p:nvSpPr>
          <p:cNvPr id="8" name="TextBox 7"/>
          <p:cNvSpPr txBox="1"/>
          <p:nvPr/>
        </p:nvSpPr>
        <p:spPr>
          <a:xfrm>
            <a:off x="5715000" y="6550223"/>
            <a:ext cx="1380506"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From Herd 2003</a:t>
            </a:r>
            <a:endParaRPr lang="en-US" sz="1400" dirty="0">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smtClean="0">
                <a:solidFill>
                  <a:schemeClr val="bg1"/>
                </a:solidFill>
              </a:rPr>
              <a:t>There have been several terrestrial studies that indicate similar zoning patterns </a:t>
            </a:r>
            <a:r>
              <a:rPr lang="en-US" dirty="0" smtClean="0">
                <a:solidFill>
                  <a:schemeClr val="bg1"/>
                </a:solidFill>
              </a:rPr>
              <a:t>in </a:t>
            </a:r>
            <a:r>
              <a:rPr lang="en-US" dirty="0" smtClean="0">
                <a:solidFill>
                  <a:schemeClr val="bg1"/>
                </a:solidFill>
              </a:rPr>
              <a:t>San </a:t>
            </a:r>
            <a:r>
              <a:rPr lang="en-US" dirty="0" smtClean="0">
                <a:solidFill>
                  <a:schemeClr val="bg1"/>
                </a:solidFill>
              </a:rPr>
              <a:t>Carlos, Hawaiian, and experimental </a:t>
            </a:r>
            <a:r>
              <a:rPr lang="en-US" dirty="0" smtClean="0">
                <a:solidFill>
                  <a:schemeClr val="bg1"/>
                </a:solidFill>
              </a:rPr>
              <a:t>olivine</a:t>
            </a:r>
          </a:p>
          <a:p>
            <a:r>
              <a:rPr lang="en-US" dirty="0" smtClean="0">
                <a:solidFill>
                  <a:schemeClr val="bg1"/>
                </a:solidFill>
              </a:rPr>
              <a:t>These studies also indicate that P zoning is a function of P incompatibility and slow diffusion rate</a:t>
            </a:r>
          </a:p>
          <a:p>
            <a:r>
              <a:rPr lang="en-US" dirty="0" smtClean="0">
                <a:solidFill>
                  <a:schemeClr val="bg1"/>
                </a:solidFill>
              </a:rPr>
              <a:t>Terrestrial samples and experimentation have also shown that </a:t>
            </a:r>
            <a:r>
              <a:rPr lang="en-US" i="1" dirty="0" smtClean="0">
                <a:solidFill>
                  <a:schemeClr val="bg1"/>
                </a:solidFill>
              </a:rPr>
              <a:t>f</a:t>
            </a:r>
            <a:r>
              <a:rPr lang="en-US" dirty="0" smtClean="0">
                <a:solidFill>
                  <a:schemeClr val="bg1"/>
                </a:solidFill>
              </a:rPr>
              <a:t>O</a:t>
            </a:r>
            <a:r>
              <a:rPr lang="en-US" baseline="-25000" dirty="0" smtClean="0">
                <a:solidFill>
                  <a:schemeClr val="bg1"/>
                </a:solidFill>
              </a:rPr>
              <a:t>2</a:t>
            </a:r>
            <a:r>
              <a:rPr lang="en-US" dirty="0" smtClean="0">
                <a:solidFill>
                  <a:schemeClr val="bg1"/>
                </a:solidFill>
              </a:rPr>
              <a:t> </a:t>
            </a:r>
            <a:r>
              <a:rPr lang="en-US" dirty="0" smtClean="0">
                <a:solidFill>
                  <a:schemeClr val="bg1"/>
                </a:solidFill>
              </a:rPr>
              <a:t>is recorded in </a:t>
            </a:r>
            <a:r>
              <a:rPr lang="en-US" dirty="0" smtClean="0">
                <a:solidFill>
                  <a:schemeClr val="bg1"/>
                </a:solidFill>
              </a:rPr>
              <a:t>olivine </a:t>
            </a:r>
            <a:r>
              <a:rPr lang="en-US" dirty="0" smtClean="0">
                <a:solidFill>
                  <a:schemeClr val="bg1"/>
                </a:solidFill>
              </a:rPr>
              <a:t>during crystallization</a:t>
            </a:r>
            <a:endParaRPr lang="en-US" dirty="0" smtClean="0">
              <a:solidFill>
                <a:schemeClr val="bg1"/>
              </a:solidFill>
            </a:endParaRPr>
          </a:p>
          <a:p>
            <a:r>
              <a:rPr lang="en-US" dirty="0" smtClean="0">
                <a:solidFill>
                  <a:schemeClr val="bg1"/>
                </a:solidFill>
              </a:rPr>
              <a:t>This study illustrates how olivine in terrestrial basalts can be used to explore variations in </a:t>
            </a:r>
            <a:r>
              <a:rPr lang="en-US" i="1" dirty="0" smtClean="0">
                <a:solidFill>
                  <a:schemeClr val="bg1"/>
                </a:solidFill>
              </a:rPr>
              <a:t>f</a:t>
            </a:r>
            <a:r>
              <a:rPr lang="en-US" dirty="0" smtClean="0">
                <a:solidFill>
                  <a:schemeClr val="bg1"/>
                </a:solidFill>
              </a:rPr>
              <a:t>O</a:t>
            </a:r>
            <a:r>
              <a:rPr lang="en-US" baseline="-25000" dirty="0" smtClean="0">
                <a:solidFill>
                  <a:schemeClr val="bg1"/>
                </a:solidFill>
              </a:rPr>
              <a:t>2</a:t>
            </a:r>
            <a:r>
              <a:rPr lang="en-US" dirty="0" smtClean="0">
                <a:solidFill>
                  <a:schemeClr val="bg1"/>
                </a:solidFill>
              </a:rPr>
              <a:t>, crystallization kinetics, and trace element characteristics</a:t>
            </a:r>
            <a:endParaRPr lang="en-US" dirty="0">
              <a:solidFill>
                <a:schemeClr val="bg1"/>
              </a:solidFill>
            </a:endParaRPr>
          </a:p>
        </p:txBody>
      </p:sp>
      <p:sp>
        <p:nvSpPr>
          <p:cNvPr id="3" name="Title 2"/>
          <p:cNvSpPr>
            <a:spLocks noGrp="1"/>
          </p:cNvSpPr>
          <p:nvPr>
            <p:ph type="title"/>
          </p:nvPr>
        </p:nvSpPr>
        <p:spPr/>
        <p:txBody>
          <a:bodyPr/>
          <a:lstStyle/>
          <a:p>
            <a:r>
              <a:rPr lang="en-US" dirty="0" smtClean="0">
                <a:solidFill>
                  <a:schemeClr val="bg2">
                    <a:lumMod val="60000"/>
                    <a:lumOff val="40000"/>
                  </a:schemeClr>
                </a:solidFill>
              </a:rPr>
              <a:t>Terrestrial Implications</a:t>
            </a:r>
            <a:endParaRPr lang="en-US" dirty="0">
              <a:solidFill>
                <a:schemeClr val="bg2">
                  <a:lumMod val="60000"/>
                  <a:lumOff val="40000"/>
                </a:schemeClr>
              </a:solidFill>
            </a:endParaRPr>
          </a:p>
        </p:txBody>
      </p:sp>
    </p:spTree>
    <p:extLst>
      <p:ext uri="{BB962C8B-B14F-4D97-AF65-F5344CB8AC3E}">
        <p14:creationId xmlns="" xmlns:p14="http://schemas.microsoft.com/office/powerpoint/2010/main" val="216231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2040636"/>
            <a:ext cx="8229600" cy="3538728"/>
          </a:xfrm>
        </p:spPr>
      </p:pic>
      <p:sp>
        <p:nvSpPr>
          <p:cNvPr id="3" name="Title 2"/>
          <p:cNvSpPr>
            <a:spLocks noGrp="1"/>
          </p:cNvSpPr>
          <p:nvPr>
            <p:ph type="title"/>
          </p:nvPr>
        </p:nvSpPr>
        <p:spPr/>
        <p:txBody>
          <a:bodyPr/>
          <a:lstStyle/>
          <a:p>
            <a:r>
              <a:rPr lang="en-US" dirty="0" smtClean="0">
                <a:solidFill>
                  <a:schemeClr val="bg2">
                    <a:lumMod val="60000"/>
                    <a:lumOff val="40000"/>
                  </a:schemeClr>
                </a:solidFill>
              </a:rPr>
              <a:t>Thank you, questions?</a:t>
            </a:r>
            <a:endParaRPr lang="en-US" dirty="0">
              <a:solidFill>
                <a:schemeClr val="bg2">
                  <a:lumMod val="60000"/>
                  <a:lumOff val="40000"/>
                </a:schemeClr>
              </a:solidFill>
            </a:endParaRPr>
          </a:p>
        </p:txBody>
      </p:sp>
    </p:spTree>
    <p:extLst>
      <p:ext uri="{BB962C8B-B14F-4D97-AF65-F5344CB8AC3E}">
        <p14:creationId xmlns="" xmlns:p14="http://schemas.microsoft.com/office/powerpoint/2010/main" val="81429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2">
                    <a:lumMod val="60000"/>
                    <a:lumOff val="40000"/>
                  </a:schemeClr>
                </a:solidFill>
              </a:rPr>
              <a:t>Introduction</a:t>
            </a:r>
            <a:endParaRPr lang="en-US" dirty="0">
              <a:solidFill>
                <a:schemeClr val="bg2">
                  <a:lumMod val="60000"/>
                  <a:lumOff val="40000"/>
                </a:schemeClr>
              </a:solidFill>
            </a:endParaRPr>
          </a:p>
        </p:txBody>
      </p:sp>
      <p:sp>
        <p:nvSpPr>
          <p:cNvPr id="5" name="Content Placeholder 4"/>
          <p:cNvSpPr>
            <a:spLocks noGrp="1"/>
          </p:cNvSpPr>
          <p:nvPr>
            <p:ph sz="half" idx="1"/>
          </p:nvPr>
        </p:nvSpPr>
        <p:spPr>
          <a:xfrm>
            <a:off x="457200" y="1295400"/>
            <a:ext cx="4059936" cy="4572000"/>
          </a:xfrm>
        </p:spPr>
        <p:txBody>
          <a:bodyPr>
            <a:noAutofit/>
          </a:bodyPr>
          <a:lstStyle/>
          <a:p>
            <a:r>
              <a:rPr lang="en-US" sz="2000" dirty="0" smtClean="0">
                <a:solidFill>
                  <a:schemeClr val="bg1"/>
                </a:solidFill>
              </a:rPr>
              <a:t>Olivine ((Mg, Fe)</a:t>
            </a:r>
            <a:r>
              <a:rPr lang="en-US" sz="2000" baseline="-25000" dirty="0" smtClean="0">
                <a:solidFill>
                  <a:schemeClr val="bg1"/>
                </a:solidFill>
              </a:rPr>
              <a:t>2</a:t>
            </a:r>
            <a:r>
              <a:rPr lang="en-US" sz="2000" dirty="0" smtClean="0">
                <a:solidFill>
                  <a:schemeClr val="bg1"/>
                </a:solidFill>
              </a:rPr>
              <a:t>SiO</a:t>
            </a:r>
            <a:r>
              <a:rPr lang="en-US" sz="2000" baseline="-25000" dirty="0" smtClean="0">
                <a:solidFill>
                  <a:schemeClr val="bg1"/>
                </a:solidFill>
              </a:rPr>
              <a:t>4</a:t>
            </a:r>
            <a:r>
              <a:rPr lang="en-US" sz="2000" dirty="0" smtClean="0">
                <a:solidFill>
                  <a:schemeClr val="bg1"/>
                </a:solidFill>
              </a:rPr>
              <a:t>) is an early crystallizing phase in planetary basalts.</a:t>
            </a:r>
          </a:p>
          <a:p>
            <a:r>
              <a:rPr lang="en-US" sz="2000" dirty="0" smtClean="0">
                <a:solidFill>
                  <a:schemeClr val="bg1"/>
                </a:solidFill>
              </a:rPr>
              <a:t>The purpose of this study is to explore the origin of olivine megacrysts in Martian basalts and relate these findings to similar findings on Earth.</a:t>
            </a:r>
          </a:p>
          <a:p>
            <a:r>
              <a:rPr lang="en-US" sz="2000" dirty="0" smtClean="0">
                <a:solidFill>
                  <a:schemeClr val="bg1"/>
                </a:solidFill>
              </a:rPr>
              <a:t>The </a:t>
            </a:r>
            <a:r>
              <a:rPr lang="en-US" sz="2000" dirty="0" smtClean="0">
                <a:solidFill>
                  <a:schemeClr val="bg1"/>
                </a:solidFill>
              </a:rPr>
              <a:t>samples used will be </a:t>
            </a:r>
            <a:r>
              <a:rPr lang="en-US" sz="2000" dirty="0" smtClean="0">
                <a:solidFill>
                  <a:schemeClr val="bg1"/>
                </a:solidFill>
              </a:rPr>
              <a:t>NWA1183, paired with </a:t>
            </a:r>
            <a:r>
              <a:rPr lang="en-US" sz="2000" dirty="0" smtClean="0">
                <a:solidFill>
                  <a:schemeClr val="bg1"/>
                </a:solidFill>
              </a:rPr>
              <a:t>NWA1068/1110, </a:t>
            </a:r>
            <a:r>
              <a:rPr lang="en-US" sz="2000" dirty="0" smtClean="0">
                <a:solidFill>
                  <a:schemeClr val="bg1"/>
                </a:solidFill>
              </a:rPr>
              <a:t>an LREE </a:t>
            </a:r>
            <a:r>
              <a:rPr lang="en-US" sz="2000" dirty="0" smtClean="0">
                <a:solidFill>
                  <a:schemeClr val="bg1"/>
                </a:solidFill>
              </a:rPr>
              <a:t>enriched </a:t>
            </a:r>
            <a:r>
              <a:rPr lang="en-US" sz="2000" dirty="0" smtClean="0">
                <a:solidFill>
                  <a:schemeClr val="bg1"/>
                </a:solidFill>
              </a:rPr>
              <a:t>shergottite </a:t>
            </a:r>
            <a:r>
              <a:rPr lang="en-US" sz="2000" dirty="0" smtClean="0">
                <a:solidFill>
                  <a:schemeClr val="bg1"/>
                </a:solidFill>
              </a:rPr>
              <a:t>and </a:t>
            </a:r>
            <a:r>
              <a:rPr lang="en-US" sz="2000" dirty="0" smtClean="0">
                <a:solidFill>
                  <a:schemeClr val="bg1"/>
                </a:solidFill>
              </a:rPr>
              <a:t>Y980459, an </a:t>
            </a:r>
            <a:r>
              <a:rPr lang="en-US" sz="2000" dirty="0" smtClean="0">
                <a:solidFill>
                  <a:schemeClr val="bg1"/>
                </a:solidFill>
              </a:rPr>
              <a:t>REE depleted </a:t>
            </a:r>
            <a:r>
              <a:rPr lang="en-US" sz="2000" dirty="0" smtClean="0">
                <a:solidFill>
                  <a:schemeClr val="bg1"/>
                </a:solidFill>
              </a:rPr>
              <a:t>shergottite.</a:t>
            </a:r>
            <a:endParaRPr lang="en-US" sz="2000" dirty="0" smtClean="0">
              <a:solidFill>
                <a:schemeClr val="bg1"/>
              </a:solidFill>
            </a:endParaRPr>
          </a:p>
          <a:p>
            <a:endParaRPr lang="en-US" sz="1700" dirty="0" smtClean="0">
              <a:solidFill>
                <a:schemeClr val="bg1"/>
              </a:solidFill>
            </a:endParaRPr>
          </a:p>
        </p:txBody>
      </p:sp>
      <p:pic>
        <p:nvPicPr>
          <p:cNvPr id="7" name="Content Placeholder 5" descr="NWA1183 001 axis.jpg"/>
          <p:cNvPicPr>
            <a:picLocks noGrp="1" noChangeAspect="1"/>
          </p:cNvPicPr>
          <p:nvPr>
            <p:ph sz="half" idx="2"/>
          </p:nvPr>
        </p:nvPicPr>
        <p:blipFill>
          <a:blip r:embed="rId2" cstate="print"/>
          <a:srcRect l="30063" t="8610" r="30063" b="8610"/>
          <a:stretch>
            <a:fillRect/>
          </a:stretch>
        </p:blipFill>
        <p:spPr>
          <a:xfrm>
            <a:off x="5029200" y="1219200"/>
            <a:ext cx="3785087" cy="4572000"/>
          </a:xfrm>
          <a:prstGeom prst="rect">
            <a:avLst/>
          </a:prstGeom>
          <a:ln>
            <a:solidFill>
              <a:schemeClr val="bg1"/>
            </a:solidFill>
          </a:ln>
          <a:effectLst/>
        </p:spPr>
      </p:pic>
      <p:sp>
        <p:nvSpPr>
          <p:cNvPr id="8" name="TextBox 7"/>
          <p:cNvSpPr txBox="1"/>
          <p:nvPr/>
        </p:nvSpPr>
        <p:spPr>
          <a:xfrm>
            <a:off x="5715000" y="5943600"/>
            <a:ext cx="2667000" cy="646331"/>
          </a:xfrm>
          <a:prstGeom prst="rect">
            <a:avLst/>
          </a:prstGeom>
          <a:noFill/>
        </p:spPr>
        <p:txBody>
          <a:bodyPr wrap="square" rtlCol="0">
            <a:spAutoFit/>
          </a:bodyPr>
          <a:lstStyle/>
          <a:p>
            <a:pPr algn="ctr"/>
            <a:r>
              <a:rPr lang="en-US" dirty="0" smtClean="0">
                <a:solidFill>
                  <a:schemeClr val="bg1"/>
                </a:solidFill>
              </a:rPr>
              <a:t>NWA1183 olivine model </a:t>
            </a:r>
          </a:p>
          <a:p>
            <a:pPr algn="ctr"/>
            <a:r>
              <a:rPr lang="en-US" dirty="0" smtClean="0">
                <a:solidFill>
                  <a:schemeClr val="bg1"/>
                </a:solidFill>
              </a:rPr>
              <a:t>along the 001 axis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eochemical array of shergottites.png"/>
          <p:cNvPicPr>
            <a:picLocks noGrp="1" noChangeAspect="1"/>
          </p:cNvPicPr>
          <p:nvPr>
            <p:ph idx="1"/>
          </p:nvPr>
        </p:nvPicPr>
        <p:blipFill>
          <a:blip r:embed="rId2" cstate="print"/>
          <a:stretch>
            <a:fillRect/>
          </a:stretch>
        </p:blipFill>
        <p:spPr>
          <a:xfrm>
            <a:off x="1916084" y="1607621"/>
            <a:ext cx="5311832" cy="4404757"/>
          </a:xfrm>
        </p:spPr>
      </p:pic>
      <p:sp>
        <p:nvSpPr>
          <p:cNvPr id="2" name="Title 1"/>
          <p:cNvSpPr>
            <a:spLocks noGrp="1"/>
          </p:cNvSpPr>
          <p:nvPr>
            <p:ph type="title"/>
          </p:nvPr>
        </p:nvSpPr>
        <p:spPr/>
        <p:txBody>
          <a:bodyPr/>
          <a:lstStyle/>
          <a:p>
            <a:r>
              <a:rPr lang="en-US" dirty="0" smtClean="0">
                <a:solidFill>
                  <a:schemeClr val="bg2">
                    <a:lumMod val="60000"/>
                    <a:lumOff val="40000"/>
                  </a:schemeClr>
                </a:solidFill>
              </a:rPr>
              <a:t>Geochemical Array of Shergottites</a:t>
            </a:r>
            <a:endParaRPr lang="en-US" dirty="0">
              <a:solidFill>
                <a:schemeClr val="bg2">
                  <a:lumMod val="60000"/>
                  <a:lumOff val="40000"/>
                </a:schemeClr>
              </a:solidFill>
            </a:endParaRPr>
          </a:p>
        </p:txBody>
      </p:sp>
      <p:sp>
        <p:nvSpPr>
          <p:cNvPr id="8" name="TextBox 7"/>
          <p:cNvSpPr txBox="1"/>
          <p:nvPr/>
        </p:nvSpPr>
        <p:spPr>
          <a:xfrm>
            <a:off x="2743200" y="5943600"/>
            <a:ext cx="3573735" cy="369332"/>
          </a:xfrm>
          <a:prstGeom prst="rect">
            <a:avLst/>
          </a:prstGeom>
          <a:noFill/>
        </p:spPr>
        <p:txBody>
          <a:bodyPr wrap="square" rtlCol="0">
            <a:spAutoFit/>
          </a:bodyPr>
          <a:lstStyle/>
          <a:p>
            <a:r>
              <a:rPr lang="en-US" dirty="0" smtClean="0">
                <a:solidFill>
                  <a:schemeClr val="bg1"/>
                </a:solidFill>
              </a:rPr>
              <a:t>from </a:t>
            </a:r>
            <a:r>
              <a:rPr lang="en-US" dirty="0" smtClean="0">
                <a:solidFill>
                  <a:schemeClr val="bg1"/>
                </a:solidFill>
              </a:rPr>
              <a:t>Shearer et al. (2008)</a:t>
            </a:r>
            <a:endParaRPr lang="en-US" dirty="0">
              <a:solidFill>
                <a:schemeClr val="bg1"/>
              </a:solidFill>
            </a:endParaRPr>
          </a:p>
        </p:txBody>
      </p:sp>
      <p:sp>
        <p:nvSpPr>
          <p:cNvPr id="9" name="Rectangle 8"/>
          <p:cNvSpPr/>
          <p:nvPr/>
        </p:nvSpPr>
        <p:spPr>
          <a:xfrm>
            <a:off x="4191000" y="1752600"/>
            <a:ext cx="2124428" cy="369332"/>
          </a:xfrm>
          <a:prstGeom prst="rect">
            <a:avLst/>
          </a:prstGeom>
        </p:spPr>
        <p:txBody>
          <a:bodyPr wrap="none">
            <a:spAutoFit/>
          </a:bodyPr>
          <a:lstStyle/>
          <a:p>
            <a:r>
              <a:rPr lang="en-US" i="1" dirty="0" smtClean="0">
                <a:solidFill>
                  <a:srgbClr val="FF0000"/>
                </a:solidFill>
              </a:rPr>
              <a:t>f</a:t>
            </a:r>
            <a:r>
              <a:rPr lang="en-US" dirty="0" smtClean="0">
                <a:solidFill>
                  <a:srgbClr val="FF0000"/>
                </a:solidFill>
              </a:rPr>
              <a:t>O</a:t>
            </a:r>
            <a:r>
              <a:rPr lang="en-US" baseline="-25000" dirty="0" smtClean="0">
                <a:solidFill>
                  <a:srgbClr val="FF0000"/>
                </a:solidFill>
              </a:rPr>
              <a:t>2</a:t>
            </a:r>
            <a:r>
              <a:rPr lang="en-US" dirty="0" smtClean="0">
                <a:solidFill>
                  <a:srgbClr val="FF0000"/>
                </a:solidFill>
              </a:rPr>
              <a:t> Reduced            </a:t>
            </a:r>
            <a:endParaRPr lang="en-US" dirty="0">
              <a:solidFill>
                <a:srgbClr val="FF0000"/>
              </a:solidFill>
            </a:endParaRPr>
          </a:p>
        </p:txBody>
      </p:sp>
      <p:sp>
        <p:nvSpPr>
          <p:cNvPr id="10" name="Rectangle 9"/>
          <p:cNvSpPr/>
          <p:nvPr/>
        </p:nvSpPr>
        <p:spPr>
          <a:xfrm>
            <a:off x="5791200" y="2819400"/>
            <a:ext cx="1752600" cy="523220"/>
          </a:xfrm>
          <a:prstGeom prst="rect">
            <a:avLst/>
          </a:prstGeom>
        </p:spPr>
        <p:txBody>
          <a:bodyPr wrap="square">
            <a:spAutoFit/>
          </a:bodyPr>
          <a:lstStyle/>
          <a:p>
            <a:r>
              <a:rPr lang="en-US" sz="2800" i="1" baseline="-25000" dirty="0" smtClean="0">
                <a:solidFill>
                  <a:srgbClr val="00B0F0"/>
                </a:solidFill>
              </a:rPr>
              <a:t>f</a:t>
            </a:r>
            <a:r>
              <a:rPr lang="en-US" sz="2800" baseline="-25000" dirty="0" smtClean="0">
                <a:solidFill>
                  <a:srgbClr val="00B0F0"/>
                </a:solidFill>
              </a:rPr>
              <a:t>O2</a:t>
            </a:r>
            <a:r>
              <a:rPr lang="en-US" sz="2800" dirty="0" smtClean="0">
                <a:solidFill>
                  <a:srgbClr val="00B0F0"/>
                </a:solidFill>
              </a:rPr>
              <a:t> </a:t>
            </a:r>
            <a:r>
              <a:rPr lang="en-US" sz="2800" baseline="-25000" dirty="0" smtClean="0">
                <a:solidFill>
                  <a:srgbClr val="00B0F0"/>
                </a:solidFill>
              </a:rPr>
              <a:t>Oxidized</a:t>
            </a:r>
            <a:endParaRPr lang="en-US" sz="2800" baseline="-25000"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60000"/>
                    <a:lumOff val="40000"/>
                  </a:schemeClr>
                </a:solidFill>
              </a:rPr>
              <a:t>Analytical Methods</a:t>
            </a:r>
            <a:endParaRPr lang="en-US" dirty="0">
              <a:solidFill>
                <a:schemeClr val="bg2">
                  <a:lumMod val="60000"/>
                  <a:lumOff val="40000"/>
                </a:schemeClr>
              </a:solidFill>
            </a:endParaRPr>
          </a:p>
        </p:txBody>
      </p:sp>
      <p:sp>
        <p:nvSpPr>
          <p:cNvPr id="3" name="Content Placeholder 2"/>
          <p:cNvSpPr>
            <a:spLocks noGrp="1"/>
          </p:cNvSpPr>
          <p:nvPr>
            <p:ph sz="half" idx="1"/>
          </p:nvPr>
        </p:nvSpPr>
        <p:spPr/>
        <p:txBody>
          <a:bodyPr>
            <a:normAutofit lnSpcReduction="10000"/>
          </a:bodyPr>
          <a:lstStyle/>
          <a:p>
            <a:r>
              <a:rPr lang="en-US" sz="2800" dirty="0" smtClean="0">
                <a:solidFill>
                  <a:schemeClr val="bg1"/>
                </a:solidFill>
                <a:latin typeface="Times New Roman" pitchFamily="18" charset="0"/>
                <a:cs typeface="Times New Roman" pitchFamily="18" charset="0"/>
              </a:rPr>
              <a:t>Samples were initially characterized with </a:t>
            </a:r>
            <a:r>
              <a:rPr lang="en-US" sz="2800" dirty="0" smtClean="0">
                <a:solidFill>
                  <a:schemeClr val="bg1"/>
                </a:solidFill>
                <a:latin typeface="Times New Roman" pitchFamily="18" charset="0"/>
                <a:cs typeface="Times New Roman" pitchFamily="18" charset="0"/>
              </a:rPr>
              <a:t>optical and backscattered </a:t>
            </a:r>
            <a:r>
              <a:rPr lang="en-US" sz="2800" dirty="0" smtClean="0">
                <a:solidFill>
                  <a:schemeClr val="bg1"/>
                </a:solidFill>
                <a:latin typeface="Times New Roman" pitchFamily="18" charset="0"/>
                <a:cs typeface="Times New Roman" pitchFamily="18" charset="0"/>
              </a:rPr>
              <a:t>electron imaging     (BSE).</a:t>
            </a:r>
          </a:p>
          <a:p>
            <a:r>
              <a:rPr lang="en-US" sz="2800" dirty="0" smtClean="0">
                <a:solidFill>
                  <a:schemeClr val="bg1"/>
                </a:solidFill>
                <a:latin typeface="Times New Roman" pitchFamily="18" charset="0"/>
                <a:cs typeface="Times New Roman" pitchFamily="18" charset="0"/>
              </a:rPr>
              <a:t>Suitable grains </a:t>
            </a:r>
            <a:r>
              <a:rPr lang="en-US" sz="2800" dirty="0" smtClean="0">
                <a:solidFill>
                  <a:schemeClr val="bg1"/>
                </a:solidFill>
                <a:latin typeface="Times New Roman" pitchFamily="18" charset="0"/>
                <a:cs typeface="Times New Roman" pitchFamily="18" charset="0"/>
              </a:rPr>
              <a:t>chosen </a:t>
            </a:r>
            <a:r>
              <a:rPr lang="en-US" sz="2800" dirty="0" smtClean="0">
                <a:solidFill>
                  <a:schemeClr val="bg1"/>
                </a:solidFill>
                <a:latin typeface="Times New Roman" pitchFamily="18" charset="0"/>
                <a:cs typeface="Times New Roman" pitchFamily="18" charset="0"/>
              </a:rPr>
              <a:t>for WDS mapping</a:t>
            </a:r>
            <a:r>
              <a:rPr lang="en-US" sz="2800" dirty="0" smtClean="0">
                <a:solidFill>
                  <a:schemeClr val="bg1"/>
                </a:solidFill>
                <a:latin typeface="Times New Roman" pitchFamily="18" charset="0"/>
                <a:cs typeface="Times New Roman" pitchFamily="18" charset="0"/>
              </a:rPr>
              <a:t>.</a:t>
            </a:r>
          </a:p>
          <a:p>
            <a:r>
              <a:rPr lang="en-US" sz="2800" dirty="0" smtClean="0">
                <a:solidFill>
                  <a:schemeClr val="bg1"/>
                </a:solidFill>
                <a:latin typeface="Times New Roman" pitchFamily="18" charset="0"/>
                <a:cs typeface="Times New Roman" pitchFamily="18" charset="0"/>
              </a:rPr>
              <a:t>Low beam current WDS mapping of major elements (Fe, Mg, Ca, Cr, and Mn).</a:t>
            </a:r>
            <a:endParaRPr lang="en-US" sz="2800" dirty="0" smtClean="0">
              <a:solidFill>
                <a:schemeClr val="bg1"/>
              </a:solidFill>
              <a:latin typeface="Times New Roman" pitchFamily="18" charset="0"/>
              <a:cs typeface="Times New Roman" pitchFamily="18" charset="0"/>
            </a:endParaRPr>
          </a:p>
        </p:txBody>
      </p:sp>
      <p:grpSp>
        <p:nvGrpSpPr>
          <p:cNvPr id="11" name="Group 10"/>
          <p:cNvGrpSpPr>
            <a:grpSpLocks noChangeAspect="1"/>
          </p:cNvGrpSpPr>
          <p:nvPr/>
        </p:nvGrpSpPr>
        <p:grpSpPr>
          <a:xfrm>
            <a:off x="4800600" y="3886200"/>
            <a:ext cx="4160417" cy="2258512"/>
            <a:chOff x="990600" y="609600"/>
            <a:chExt cx="2667000" cy="1447800"/>
          </a:xfrm>
        </p:grpSpPr>
        <p:grpSp>
          <p:nvGrpSpPr>
            <p:cNvPr id="12" name="Group 9"/>
            <p:cNvGrpSpPr/>
            <p:nvPr/>
          </p:nvGrpSpPr>
          <p:grpSpPr>
            <a:xfrm>
              <a:off x="990600" y="609600"/>
              <a:ext cx="2667000" cy="1447800"/>
              <a:chOff x="990600" y="609600"/>
              <a:chExt cx="2667000" cy="1447800"/>
            </a:xfrm>
          </p:grpSpPr>
          <p:pic>
            <p:nvPicPr>
              <p:cNvPr id="14" name="Picture 3" descr="C:\Users\chip\Pictures\P's HP\y980459\Y98 Probe Images\Olivine 2\053111_Y98Ol2-Mg.tif"/>
              <p:cNvPicPr>
                <a:picLocks noChangeAspect="1" noChangeArrowheads="1"/>
              </p:cNvPicPr>
              <p:nvPr/>
            </p:nvPicPr>
            <p:blipFill>
              <a:blip r:embed="rId2" cstate="print"/>
              <a:srcRect l="1047" t="1042" r="530" b="1042"/>
              <a:stretch>
                <a:fillRect/>
              </a:stretch>
            </p:blipFill>
            <p:spPr bwMode="auto">
              <a:xfrm>
                <a:off x="2438400" y="685800"/>
                <a:ext cx="1143000" cy="1143000"/>
              </a:xfrm>
              <a:prstGeom prst="rect">
                <a:avLst/>
              </a:prstGeom>
              <a:noFill/>
              <a:ln>
                <a:solidFill>
                  <a:schemeClr val="bg1"/>
                </a:solidFill>
              </a:ln>
            </p:spPr>
          </p:pic>
          <p:pic>
            <p:nvPicPr>
              <p:cNvPr id="15" name="Picture 4" descr="C:\Users\chip\Pictures\P's HP\NWA 1183\NWA1183 Probe Images\Olivine 3 Major\053111_NWA1183Ol3-Mg.tif"/>
              <p:cNvPicPr>
                <a:picLocks noChangeAspect="1" noChangeArrowheads="1"/>
              </p:cNvPicPr>
              <p:nvPr/>
            </p:nvPicPr>
            <p:blipFill>
              <a:blip r:embed="rId3" cstate="print"/>
              <a:srcRect l="840" t="1667" r="856" b="833"/>
              <a:stretch>
                <a:fillRect/>
              </a:stretch>
            </p:blipFill>
            <p:spPr bwMode="auto">
              <a:xfrm>
                <a:off x="1066800" y="685800"/>
                <a:ext cx="1143000" cy="1143000"/>
              </a:xfrm>
              <a:prstGeom prst="rect">
                <a:avLst/>
              </a:prstGeom>
              <a:noFill/>
              <a:ln>
                <a:solidFill>
                  <a:schemeClr val="bg1"/>
                </a:solidFill>
              </a:ln>
            </p:spPr>
          </p:pic>
          <p:sp>
            <p:nvSpPr>
              <p:cNvPr id="16" name="TextBox 15"/>
              <p:cNvSpPr txBox="1"/>
              <p:nvPr/>
            </p:nvSpPr>
            <p:spPr>
              <a:xfrm>
                <a:off x="1219200" y="1828800"/>
                <a:ext cx="629379" cy="197298"/>
              </a:xfrm>
              <a:prstGeom prst="rect">
                <a:avLst/>
              </a:prstGeom>
              <a:noFill/>
              <a:ln>
                <a:noFill/>
              </a:ln>
            </p:spPr>
            <p:txBody>
              <a:bodyPr wrap="none" rtlCol="0">
                <a:spAutoFit/>
              </a:bodyPr>
              <a:lstStyle/>
              <a:p>
                <a:r>
                  <a:rPr lang="en-US" sz="1400" dirty="0" smtClean="0">
                    <a:solidFill>
                      <a:schemeClr val="bg1"/>
                    </a:solidFill>
                    <a:latin typeface="Times New Roman" pitchFamily="18" charset="0"/>
                    <a:cs typeface="Times New Roman" pitchFamily="18" charset="0"/>
                  </a:rPr>
                  <a:t>NWA 1183</a:t>
                </a:r>
                <a:endParaRPr lang="en-US" sz="1400" dirty="0">
                  <a:solidFill>
                    <a:schemeClr val="bg1"/>
                  </a:solidFill>
                  <a:latin typeface="Times New Roman" pitchFamily="18" charset="0"/>
                  <a:cs typeface="Times New Roman" pitchFamily="18" charset="0"/>
                </a:endParaRPr>
              </a:p>
            </p:txBody>
          </p:sp>
          <p:sp>
            <p:nvSpPr>
              <p:cNvPr id="17" name="TextBox 16"/>
              <p:cNvSpPr txBox="1"/>
              <p:nvPr/>
            </p:nvSpPr>
            <p:spPr>
              <a:xfrm>
                <a:off x="2743200" y="1828800"/>
                <a:ext cx="571382" cy="197298"/>
              </a:xfrm>
              <a:prstGeom prst="rect">
                <a:avLst/>
              </a:prstGeom>
              <a:noFill/>
              <a:ln>
                <a:noFill/>
              </a:ln>
            </p:spPr>
            <p:txBody>
              <a:bodyPr wrap="none" rtlCol="0">
                <a:spAutoFit/>
              </a:bodyPr>
              <a:lstStyle/>
              <a:p>
                <a:r>
                  <a:rPr lang="en-US" sz="1400" dirty="0" smtClean="0">
                    <a:solidFill>
                      <a:schemeClr val="bg1"/>
                    </a:solidFill>
                    <a:latin typeface="Times New Roman" pitchFamily="18" charset="0"/>
                    <a:cs typeface="Times New Roman" pitchFamily="18" charset="0"/>
                  </a:rPr>
                  <a:t>Y 980459</a:t>
                </a:r>
                <a:endParaRPr lang="en-US" sz="1400" dirty="0">
                  <a:solidFill>
                    <a:schemeClr val="bg1"/>
                  </a:solidFill>
                  <a:latin typeface="Times New Roman" pitchFamily="18" charset="0"/>
                  <a:cs typeface="Times New Roman" pitchFamily="18" charset="0"/>
                </a:endParaRPr>
              </a:p>
            </p:txBody>
          </p:sp>
          <p:sp>
            <p:nvSpPr>
              <p:cNvPr id="18" name="Rectangle 17"/>
              <p:cNvSpPr/>
              <p:nvPr/>
            </p:nvSpPr>
            <p:spPr>
              <a:xfrm>
                <a:off x="990600" y="609600"/>
                <a:ext cx="2667000" cy="1447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3" name="Rectangle 12"/>
            <p:cNvSpPr/>
            <p:nvPr/>
          </p:nvSpPr>
          <p:spPr>
            <a:xfrm>
              <a:off x="3067050" y="781050"/>
              <a:ext cx="533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5257800" y="6172200"/>
            <a:ext cx="3517694" cy="369332"/>
          </a:xfrm>
          <a:prstGeom prst="rect">
            <a:avLst/>
          </a:prstGeom>
          <a:noFill/>
        </p:spPr>
        <p:txBody>
          <a:bodyPr wrap="none" rtlCol="0">
            <a:spAutoFit/>
          </a:bodyPr>
          <a:lstStyle/>
          <a:p>
            <a:r>
              <a:rPr lang="en-US" dirty="0" smtClean="0">
                <a:solidFill>
                  <a:schemeClr val="bg1"/>
                </a:solidFill>
              </a:rPr>
              <a:t>WDS maps of Mg in each sample.</a:t>
            </a:r>
            <a:endParaRPr lang="en-US" dirty="0">
              <a:solidFill>
                <a:schemeClr val="bg1"/>
              </a:solidFill>
            </a:endParaRPr>
          </a:p>
        </p:txBody>
      </p:sp>
      <p:pic>
        <p:nvPicPr>
          <p:cNvPr id="40" name="Picture 2" descr="C:\Users\chip\Pictures\P's HP\NWA 1183\NWA1183 Probe Images\Olivine 3 Major\053111_NWA1183Ol3-Bs.tif"/>
          <p:cNvPicPr>
            <a:picLocks noChangeAspect="1" noChangeArrowheads="1"/>
          </p:cNvPicPr>
          <p:nvPr/>
        </p:nvPicPr>
        <p:blipFill>
          <a:blip r:embed="rId4" cstate="print"/>
          <a:srcRect l="2017" t="6468" r="13047" b="1540"/>
          <a:stretch>
            <a:fillRect/>
          </a:stretch>
        </p:blipFill>
        <p:spPr bwMode="auto">
          <a:xfrm>
            <a:off x="4953000" y="1295400"/>
            <a:ext cx="1676400" cy="1828800"/>
          </a:xfrm>
          <a:prstGeom prst="rect">
            <a:avLst/>
          </a:prstGeom>
          <a:noFill/>
          <a:ln>
            <a:solidFill>
              <a:schemeClr val="bg1"/>
            </a:solidFill>
          </a:ln>
        </p:spPr>
      </p:pic>
      <p:pic>
        <p:nvPicPr>
          <p:cNvPr id="41" name="Picture 3" descr="C:\Users\chip\Pictures\P's HP\y980459\Y98 Probe Images\Olivine 3 Minor\y98olivinemap-Bsc.tif"/>
          <p:cNvPicPr>
            <a:picLocks noChangeAspect="1" noChangeArrowheads="1"/>
          </p:cNvPicPr>
          <p:nvPr/>
        </p:nvPicPr>
        <p:blipFill>
          <a:blip r:embed="rId5" cstate="print"/>
          <a:srcRect l="2301" t="22160" r="11506" b="870"/>
          <a:stretch>
            <a:fillRect/>
          </a:stretch>
        </p:blipFill>
        <p:spPr bwMode="auto">
          <a:xfrm>
            <a:off x="6781800" y="1295400"/>
            <a:ext cx="2003898" cy="1828800"/>
          </a:xfrm>
          <a:prstGeom prst="rect">
            <a:avLst/>
          </a:prstGeom>
          <a:noFill/>
          <a:ln>
            <a:solidFill>
              <a:schemeClr val="bg1"/>
            </a:solidFill>
          </a:ln>
        </p:spPr>
      </p:pic>
      <p:sp>
        <p:nvSpPr>
          <p:cNvPr id="42" name="Rectangle 41"/>
          <p:cNvSpPr/>
          <p:nvPr/>
        </p:nvSpPr>
        <p:spPr>
          <a:xfrm>
            <a:off x="4800600" y="1219200"/>
            <a:ext cx="4038600" cy="2286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TextBox 42"/>
          <p:cNvSpPr txBox="1"/>
          <p:nvPr/>
        </p:nvSpPr>
        <p:spPr>
          <a:xfrm>
            <a:off x="5257800" y="3124200"/>
            <a:ext cx="1107867" cy="369332"/>
          </a:xfrm>
          <a:prstGeom prst="rect">
            <a:avLst/>
          </a:prstGeom>
          <a:noFill/>
          <a:ln>
            <a:noFill/>
          </a:ln>
        </p:spPr>
        <p:txBody>
          <a:bodyPr wrap="square" rtlCol="0">
            <a:spAutoFit/>
          </a:bodyPr>
          <a:lstStyle/>
          <a:p>
            <a:r>
              <a:rPr lang="en-US" dirty="0" smtClean="0">
                <a:solidFill>
                  <a:schemeClr val="bg1"/>
                </a:solidFill>
                <a:latin typeface="Times New Roman" pitchFamily="18" charset="0"/>
                <a:cs typeface="Times New Roman" pitchFamily="18" charset="0"/>
              </a:rPr>
              <a:t>NWA </a:t>
            </a:r>
            <a:r>
              <a:rPr lang="en-US" sz="1400" dirty="0" smtClean="0">
                <a:solidFill>
                  <a:schemeClr val="bg1"/>
                </a:solidFill>
                <a:latin typeface="Times New Roman" pitchFamily="18" charset="0"/>
                <a:cs typeface="Times New Roman" pitchFamily="18" charset="0"/>
              </a:rPr>
              <a:t>1183</a:t>
            </a:r>
            <a:endParaRPr lang="en-US" sz="1400" dirty="0">
              <a:solidFill>
                <a:schemeClr val="bg1"/>
              </a:solidFill>
              <a:latin typeface="Times New Roman" pitchFamily="18" charset="0"/>
              <a:cs typeface="Times New Roman" pitchFamily="18" charset="0"/>
            </a:endParaRPr>
          </a:p>
        </p:txBody>
      </p:sp>
      <p:sp>
        <p:nvSpPr>
          <p:cNvPr id="44" name="TextBox 43"/>
          <p:cNvSpPr txBox="1"/>
          <p:nvPr/>
        </p:nvSpPr>
        <p:spPr>
          <a:xfrm>
            <a:off x="7315200" y="3124200"/>
            <a:ext cx="939103" cy="369332"/>
          </a:xfrm>
          <a:prstGeom prst="rect">
            <a:avLst/>
          </a:prstGeom>
          <a:noFill/>
          <a:ln>
            <a:noFill/>
          </a:ln>
        </p:spPr>
        <p:txBody>
          <a:bodyPr wrap="square" rtlCol="0">
            <a:spAutoFit/>
          </a:bodyPr>
          <a:lstStyle/>
          <a:p>
            <a:r>
              <a:rPr lang="en-US" dirty="0" smtClean="0">
                <a:solidFill>
                  <a:schemeClr val="bg1"/>
                </a:solidFill>
                <a:latin typeface="Times New Roman" pitchFamily="18" charset="0"/>
                <a:cs typeface="Times New Roman" pitchFamily="18" charset="0"/>
              </a:rPr>
              <a:t>Y </a:t>
            </a:r>
            <a:r>
              <a:rPr lang="en-US" sz="1400" dirty="0" smtClean="0">
                <a:solidFill>
                  <a:schemeClr val="bg1"/>
                </a:solidFill>
                <a:latin typeface="Times New Roman" pitchFamily="18" charset="0"/>
                <a:cs typeface="Times New Roman" pitchFamily="18" charset="0"/>
              </a:rPr>
              <a:t>980459</a:t>
            </a:r>
            <a:endParaRPr lang="en-US" sz="1400" dirty="0">
              <a:solidFill>
                <a:schemeClr val="bg1"/>
              </a:solidFill>
              <a:latin typeface="Times New Roman" pitchFamily="18" charset="0"/>
              <a:cs typeface="Times New Roman" pitchFamily="18" charset="0"/>
            </a:endParaRPr>
          </a:p>
        </p:txBody>
      </p:sp>
      <p:sp>
        <p:nvSpPr>
          <p:cNvPr id="45" name="TextBox 44"/>
          <p:cNvSpPr txBox="1"/>
          <p:nvPr/>
        </p:nvSpPr>
        <p:spPr>
          <a:xfrm>
            <a:off x="4475093" y="3505200"/>
            <a:ext cx="4668907" cy="369332"/>
          </a:xfrm>
          <a:prstGeom prst="rect">
            <a:avLst/>
          </a:prstGeom>
          <a:noFill/>
        </p:spPr>
        <p:txBody>
          <a:bodyPr wrap="none" rtlCol="0">
            <a:spAutoFit/>
          </a:bodyPr>
          <a:lstStyle/>
          <a:p>
            <a:r>
              <a:rPr lang="en-US" dirty="0" smtClean="0">
                <a:solidFill>
                  <a:schemeClr val="bg1"/>
                </a:solidFill>
              </a:rPr>
              <a:t>BSE images of selected grains in each sample.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60000"/>
                    <a:lumOff val="40000"/>
                  </a:schemeClr>
                </a:solidFill>
              </a:rPr>
              <a:t>Analytical Methods</a:t>
            </a:r>
            <a:endParaRPr lang="en-US" dirty="0">
              <a:solidFill>
                <a:schemeClr val="bg2">
                  <a:lumMod val="60000"/>
                  <a:lumOff val="40000"/>
                </a:schemeClr>
              </a:solidFill>
            </a:endParaRPr>
          </a:p>
        </p:txBody>
      </p:sp>
      <p:sp>
        <p:nvSpPr>
          <p:cNvPr id="3" name="Content Placeholder 2"/>
          <p:cNvSpPr>
            <a:spLocks noGrp="1"/>
          </p:cNvSpPr>
          <p:nvPr>
            <p:ph sz="half" idx="1"/>
          </p:nvPr>
        </p:nvSpPr>
        <p:spPr>
          <a:xfrm>
            <a:off x="4724400" y="1524000"/>
            <a:ext cx="4059936" cy="4572000"/>
          </a:xfrm>
        </p:spPr>
        <p:txBody>
          <a:bodyPr>
            <a:normAutofit/>
          </a:bodyPr>
          <a:lstStyle/>
          <a:p>
            <a:r>
              <a:rPr lang="en-US" sz="2800" dirty="0" smtClean="0">
                <a:solidFill>
                  <a:schemeClr val="bg1"/>
                </a:solidFill>
                <a:latin typeface="Times New Roman" pitchFamily="18" charset="0"/>
                <a:cs typeface="Times New Roman" pitchFamily="18" charset="0"/>
              </a:rPr>
              <a:t>High beam current WDS mapping of minor elements (P, V, Na, Ca, and Ti)</a:t>
            </a:r>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WDS maps were used to position traverses for quantitative analysis of the elements Al, Fe, Mg, Si, Ti, Na, Mn, Cr, Ca, P, V, and Ni.</a:t>
            </a:r>
          </a:p>
        </p:txBody>
      </p:sp>
      <p:grpSp>
        <p:nvGrpSpPr>
          <p:cNvPr id="5" name="Group 4"/>
          <p:cNvGrpSpPr/>
          <p:nvPr/>
        </p:nvGrpSpPr>
        <p:grpSpPr>
          <a:xfrm>
            <a:off x="381000" y="1371600"/>
            <a:ext cx="3962400" cy="2288977"/>
            <a:chOff x="838200" y="2057400"/>
            <a:chExt cx="3962400" cy="2288977"/>
          </a:xfrm>
        </p:grpSpPr>
        <p:pic>
          <p:nvPicPr>
            <p:cNvPr id="6" name="Picture 5" descr="C:\Users\chip\Pictures\P's HP\NWA 1183\NWA1183 Probe Images\Olivine 3 Minor\062211_NWA1183M3-P[1].jpg"/>
            <p:cNvPicPr>
              <a:picLocks noChangeAspect="1" noChangeArrowheads="1"/>
            </p:cNvPicPr>
            <p:nvPr/>
          </p:nvPicPr>
          <p:blipFill>
            <a:blip r:embed="rId2" cstate="print"/>
            <a:srcRect l="13889" r="5556" b="2778"/>
            <a:stretch>
              <a:fillRect/>
            </a:stretch>
          </p:blipFill>
          <p:spPr bwMode="auto">
            <a:xfrm>
              <a:off x="914401" y="2209800"/>
              <a:ext cx="1515291" cy="1828800"/>
            </a:xfrm>
            <a:prstGeom prst="rect">
              <a:avLst/>
            </a:prstGeom>
            <a:noFill/>
            <a:ln>
              <a:solidFill>
                <a:schemeClr val="bg1"/>
              </a:solidFill>
            </a:ln>
          </p:spPr>
        </p:pic>
        <p:pic>
          <p:nvPicPr>
            <p:cNvPr id="7" name="Picture 6" descr="C:\Users\chip\Pictures\P's HP\y980459\Y98 Probe Images\Olivine 3 Minor\y98olivinemap-P.tif"/>
            <p:cNvPicPr>
              <a:picLocks noChangeAspect="1" noChangeArrowheads="1"/>
            </p:cNvPicPr>
            <p:nvPr/>
          </p:nvPicPr>
          <p:blipFill>
            <a:blip r:embed="rId3" cstate="print"/>
            <a:srcRect l="13889" t="19124" r="11111" b="15308"/>
            <a:stretch>
              <a:fillRect/>
            </a:stretch>
          </p:blipFill>
          <p:spPr bwMode="auto">
            <a:xfrm>
              <a:off x="2590800" y="2209800"/>
              <a:ext cx="2057400" cy="1828800"/>
            </a:xfrm>
            <a:prstGeom prst="rect">
              <a:avLst/>
            </a:prstGeom>
            <a:noFill/>
            <a:ln>
              <a:solidFill>
                <a:schemeClr val="bg1"/>
              </a:solidFill>
            </a:ln>
            <a:effectLst/>
          </p:spPr>
        </p:pic>
        <p:sp>
          <p:nvSpPr>
            <p:cNvPr id="8" name="Rectangle 7"/>
            <p:cNvSpPr/>
            <p:nvPr/>
          </p:nvSpPr>
          <p:spPr>
            <a:xfrm>
              <a:off x="838200" y="2057400"/>
              <a:ext cx="3962400" cy="2286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1143000" y="4038600"/>
              <a:ext cx="981807" cy="307777"/>
            </a:xfrm>
            <a:prstGeom prst="rect">
              <a:avLst/>
            </a:prstGeom>
            <a:noFill/>
            <a:ln>
              <a:noFill/>
            </a:ln>
          </p:spPr>
          <p:txBody>
            <a:bodyPr wrap="none" rtlCol="0">
              <a:spAutoFit/>
            </a:bodyPr>
            <a:lstStyle/>
            <a:p>
              <a:r>
                <a:rPr lang="en-US" sz="1400" dirty="0" smtClean="0">
                  <a:solidFill>
                    <a:schemeClr val="bg1"/>
                  </a:solidFill>
                  <a:latin typeface="Times New Roman" pitchFamily="18" charset="0"/>
                  <a:cs typeface="Times New Roman" pitchFamily="18" charset="0"/>
                </a:rPr>
                <a:t>NWA 1183</a:t>
              </a:r>
              <a:endParaRPr lang="en-US" sz="1400" dirty="0">
                <a:solidFill>
                  <a:schemeClr val="bg1"/>
                </a:solidFill>
                <a:latin typeface="Times New Roman" pitchFamily="18" charset="0"/>
                <a:cs typeface="Times New Roman" pitchFamily="18" charset="0"/>
              </a:endParaRPr>
            </a:p>
          </p:txBody>
        </p:sp>
        <p:sp>
          <p:nvSpPr>
            <p:cNvPr id="10" name="TextBox 9"/>
            <p:cNvSpPr txBox="1"/>
            <p:nvPr/>
          </p:nvSpPr>
          <p:spPr>
            <a:xfrm>
              <a:off x="3200400" y="4038600"/>
              <a:ext cx="891334" cy="307777"/>
            </a:xfrm>
            <a:prstGeom prst="rect">
              <a:avLst/>
            </a:prstGeom>
            <a:noFill/>
            <a:ln>
              <a:noFill/>
            </a:ln>
          </p:spPr>
          <p:txBody>
            <a:bodyPr wrap="none" rtlCol="0">
              <a:spAutoFit/>
            </a:bodyPr>
            <a:lstStyle/>
            <a:p>
              <a:r>
                <a:rPr lang="en-US" sz="1400" dirty="0" smtClean="0">
                  <a:solidFill>
                    <a:schemeClr val="bg1"/>
                  </a:solidFill>
                  <a:latin typeface="Times New Roman" pitchFamily="18" charset="0"/>
                  <a:cs typeface="Times New Roman" pitchFamily="18" charset="0"/>
                </a:rPr>
                <a:t>Y 980459</a:t>
              </a:r>
              <a:endParaRPr lang="en-US" sz="1400" dirty="0">
                <a:solidFill>
                  <a:schemeClr val="bg1"/>
                </a:solidFill>
                <a:latin typeface="Times New Roman" pitchFamily="18" charset="0"/>
                <a:cs typeface="Times New Roman" pitchFamily="18" charset="0"/>
              </a:endParaRPr>
            </a:p>
          </p:txBody>
        </p:sp>
      </p:grpSp>
      <p:sp>
        <p:nvSpPr>
          <p:cNvPr id="11" name="TextBox 10"/>
          <p:cNvSpPr txBox="1"/>
          <p:nvPr/>
        </p:nvSpPr>
        <p:spPr>
          <a:xfrm>
            <a:off x="533400" y="3657600"/>
            <a:ext cx="3326936" cy="369332"/>
          </a:xfrm>
          <a:prstGeom prst="rect">
            <a:avLst/>
          </a:prstGeom>
          <a:noFill/>
        </p:spPr>
        <p:txBody>
          <a:bodyPr wrap="none" rtlCol="0">
            <a:spAutoFit/>
          </a:bodyPr>
          <a:lstStyle/>
          <a:p>
            <a:r>
              <a:rPr lang="en-US" dirty="0" smtClean="0">
                <a:solidFill>
                  <a:schemeClr val="bg1"/>
                </a:solidFill>
              </a:rPr>
              <a:t>WDS maps of P in each sample.</a:t>
            </a:r>
            <a:endParaRPr lang="en-US" dirty="0">
              <a:solidFill>
                <a:schemeClr val="bg1"/>
              </a:solidFill>
            </a:endParaRPr>
          </a:p>
        </p:txBody>
      </p:sp>
      <p:grpSp>
        <p:nvGrpSpPr>
          <p:cNvPr id="30" name="Group 29"/>
          <p:cNvGrpSpPr/>
          <p:nvPr/>
        </p:nvGrpSpPr>
        <p:grpSpPr>
          <a:xfrm>
            <a:off x="304800" y="4038600"/>
            <a:ext cx="4191000" cy="2212777"/>
            <a:chOff x="381000" y="4191000"/>
            <a:chExt cx="4191000" cy="2212777"/>
          </a:xfrm>
        </p:grpSpPr>
        <p:grpSp>
          <p:nvGrpSpPr>
            <p:cNvPr id="13" name="Group 8"/>
            <p:cNvGrpSpPr>
              <a:grpSpLocks noChangeAspect="1"/>
            </p:cNvGrpSpPr>
            <p:nvPr/>
          </p:nvGrpSpPr>
          <p:grpSpPr>
            <a:xfrm>
              <a:off x="2209800" y="4267200"/>
              <a:ext cx="2270559" cy="1828800"/>
              <a:chOff x="278317" y="-129166"/>
              <a:chExt cx="8296538" cy="6682366"/>
            </a:xfrm>
          </p:grpSpPr>
          <p:pic>
            <p:nvPicPr>
              <p:cNvPr id="24" name="Picture 2" descr="C:\Users\chip\Pictures\P's HP\y980459\Y98 Probe Images\Olivine 2 Minor\y98olivinemap-Bsc.tif"/>
              <p:cNvPicPr>
                <a:picLocks noChangeAspect="1" noChangeArrowheads="1"/>
              </p:cNvPicPr>
              <p:nvPr/>
            </p:nvPicPr>
            <p:blipFill>
              <a:blip r:embed="rId4" cstate="print"/>
              <a:srcRect l="13689" t="23104" r="9781" b="16581"/>
              <a:stretch>
                <a:fillRect/>
              </a:stretch>
            </p:blipFill>
            <p:spPr bwMode="auto">
              <a:xfrm>
                <a:off x="278317" y="-129166"/>
                <a:ext cx="8296538" cy="6682366"/>
              </a:xfrm>
              <a:prstGeom prst="rect">
                <a:avLst/>
              </a:prstGeom>
              <a:ln>
                <a:noFill/>
              </a:ln>
              <a:effectLst/>
            </p:spPr>
          </p:pic>
          <p:cxnSp>
            <p:nvCxnSpPr>
              <p:cNvPr id="25" name="Straight Arrow Connector 24"/>
              <p:cNvCxnSpPr/>
              <p:nvPr/>
            </p:nvCxnSpPr>
            <p:spPr>
              <a:xfrm rot="16200000" flipV="1">
                <a:off x="4038600" y="3276600"/>
                <a:ext cx="2590800" cy="2590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2200273" y="1438274"/>
                <a:ext cx="2724152" cy="9525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29199" y="3962398"/>
                <a:ext cx="3504314" cy="1349525"/>
              </a:xfrm>
              <a:prstGeom prst="rect">
                <a:avLst/>
              </a:prstGeom>
              <a:noFill/>
            </p:spPr>
            <p:txBody>
              <a:bodyPr wrap="none" rtlCol="0">
                <a:spAutoFit/>
              </a:bodyPr>
              <a:lstStyle/>
              <a:p>
                <a:r>
                  <a:rPr lang="en-US" sz="1400" dirty="0" smtClean="0"/>
                  <a:t>Traverse</a:t>
                </a:r>
                <a:r>
                  <a:rPr lang="en-US" dirty="0" smtClean="0"/>
                  <a:t> 1</a:t>
                </a:r>
                <a:endParaRPr lang="en-US" dirty="0"/>
              </a:p>
            </p:txBody>
          </p:sp>
          <p:sp>
            <p:nvSpPr>
              <p:cNvPr id="28" name="TextBox 27"/>
              <p:cNvSpPr txBox="1"/>
              <p:nvPr/>
            </p:nvSpPr>
            <p:spPr>
              <a:xfrm>
                <a:off x="3733803" y="2209801"/>
                <a:ext cx="3650747" cy="1349525"/>
              </a:xfrm>
              <a:prstGeom prst="rect">
                <a:avLst/>
              </a:prstGeom>
              <a:noFill/>
            </p:spPr>
            <p:txBody>
              <a:bodyPr wrap="none" rtlCol="0">
                <a:spAutoFit/>
              </a:bodyPr>
              <a:lstStyle/>
              <a:p>
                <a:r>
                  <a:rPr lang="en-US" sz="1400" dirty="0" smtClean="0"/>
                  <a:t>Traverse</a:t>
                </a:r>
                <a:r>
                  <a:rPr lang="en-US" dirty="0" smtClean="0"/>
                  <a:t> 2</a:t>
                </a:r>
                <a:endParaRPr lang="en-US" dirty="0"/>
              </a:p>
            </p:txBody>
          </p:sp>
        </p:grpSp>
        <p:grpSp>
          <p:nvGrpSpPr>
            <p:cNvPr id="14" name="Group 14"/>
            <p:cNvGrpSpPr>
              <a:grpSpLocks noChangeAspect="1"/>
            </p:cNvGrpSpPr>
            <p:nvPr/>
          </p:nvGrpSpPr>
          <p:grpSpPr>
            <a:xfrm>
              <a:off x="457200" y="4267200"/>
              <a:ext cx="1609344" cy="1828800"/>
              <a:chOff x="2130683" y="246921"/>
              <a:chExt cx="5432256" cy="6173018"/>
            </a:xfrm>
          </p:grpSpPr>
          <p:pic>
            <p:nvPicPr>
              <p:cNvPr id="17" name="Picture 2" descr="C:\Users\chip\Pictures\P's HP\NWA 1183\NWA1183 Probe Images\Olivine 3 Minor\062211_NWA1183M3-BSE[1].jpg"/>
              <p:cNvPicPr>
                <a:picLocks noChangeAspect="1" noChangeArrowheads="1"/>
              </p:cNvPicPr>
              <p:nvPr/>
            </p:nvPicPr>
            <p:blipFill>
              <a:blip r:embed="rId5" cstate="print"/>
              <a:srcRect l="14402" t="3600" r="6388" b="6388"/>
              <a:stretch>
                <a:fillRect/>
              </a:stretch>
            </p:blipFill>
            <p:spPr bwMode="auto">
              <a:xfrm>
                <a:off x="2130683" y="246921"/>
                <a:ext cx="5432256" cy="6173018"/>
              </a:xfrm>
              <a:prstGeom prst="rect">
                <a:avLst/>
              </a:prstGeom>
              <a:ln>
                <a:noFill/>
              </a:ln>
              <a:effectLst/>
            </p:spPr>
          </p:pic>
          <p:cxnSp>
            <p:nvCxnSpPr>
              <p:cNvPr id="18" name="Straight Arrow Connector 17"/>
              <p:cNvCxnSpPr/>
              <p:nvPr/>
            </p:nvCxnSpPr>
            <p:spPr>
              <a:xfrm rot="10800000">
                <a:off x="2667000" y="2486024"/>
                <a:ext cx="609600" cy="3333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486400" y="914400"/>
                <a:ext cx="10668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2733674" y="3481385"/>
                <a:ext cx="3124200" cy="1447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59516" y="2304594"/>
                <a:ext cx="3583716" cy="1246661"/>
              </a:xfrm>
              <a:prstGeom prst="rect">
                <a:avLst/>
              </a:prstGeom>
              <a:noFill/>
            </p:spPr>
            <p:txBody>
              <a:bodyPr wrap="none" rtlCol="0">
                <a:spAutoFit/>
              </a:bodyPr>
              <a:lstStyle/>
              <a:p>
                <a:r>
                  <a:rPr lang="en-US" sz="1400" b="1" dirty="0" smtClean="0"/>
                  <a:t>Traverse</a:t>
                </a:r>
                <a:r>
                  <a:rPr lang="en-US" b="1" dirty="0" smtClean="0"/>
                  <a:t> 2</a:t>
                </a:r>
                <a:endParaRPr lang="en-US" b="1" dirty="0"/>
              </a:p>
            </p:txBody>
          </p:sp>
          <p:sp>
            <p:nvSpPr>
              <p:cNvPr id="22" name="TextBox 21"/>
              <p:cNvSpPr txBox="1"/>
              <p:nvPr/>
            </p:nvSpPr>
            <p:spPr>
              <a:xfrm>
                <a:off x="3673934" y="1275757"/>
                <a:ext cx="3491731" cy="1246661"/>
              </a:xfrm>
              <a:prstGeom prst="rect">
                <a:avLst/>
              </a:prstGeom>
              <a:noFill/>
            </p:spPr>
            <p:txBody>
              <a:bodyPr wrap="none" rtlCol="0">
                <a:spAutoFit/>
              </a:bodyPr>
              <a:lstStyle/>
              <a:p>
                <a:r>
                  <a:rPr lang="en-US" sz="1400" b="1" dirty="0" smtClean="0"/>
                  <a:t>Traverse</a:t>
                </a:r>
                <a:r>
                  <a:rPr lang="en-US" b="1" dirty="0" smtClean="0"/>
                  <a:t> 1</a:t>
                </a:r>
                <a:endParaRPr lang="en-US" b="1" dirty="0"/>
              </a:p>
            </p:txBody>
          </p:sp>
          <p:sp>
            <p:nvSpPr>
              <p:cNvPr id="23" name="TextBox 22"/>
              <p:cNvSpPr txBox="1"/>
              <p:nvPr/>
            </p:nvSpPr>
            <p:spPr>
              <a:xfrm>
                <a:off x="3416725" y="3847848"/>
                <a:ext cx="3562072" cy="1246661"/>
              </a:xfrm>
              <a:prstGeom prst="rect">
                <a:avLst/>
              </a:prstGeom>
              <a:noFill/>
            </p:spPr>
            <p:txBody>
              <a:bodyPr wrap="none" rtlCol="0">
                <a:spAutoFit/>
              </a:bodyPr>
              <a:lstStyle/>
              <a:p>
                <a:r>
                  <a:rPr lang="en-US" sz="1400" b="1" dirty="0" smtClean="0"/>
                  <a:t>Traverse</a:t>
                </a:r>
                <a:r>
                  <a:rPr lang="en-US" b="1" dirty="0" smtClean="0"/>
                  <a:t> 3</a:t>
                </a:r>
                <a:endParaRPr lang="en-US" b="1" dirty="0"/>
              </a:p>
            </p:txBody>
          </p:sp>
        </p:grpSp>
        <p:sp>
          <p:nvSpPr>
            <p:cNvPr id="15" name="TextBox 14"/>
            <p:cNvSpPr txBox="1"/>
            <p:nvPr/>
          </p:nvSpPr>
          <p:spPr>
            <a:xfrm>
              <a:off x="2895600" y="6096000"/>
              <a:ext cx="853119"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Y980459</a:t>
              </a:r>
              <a:endParaRPr lang="en-US" sz="1400" dirty="0">
                <a:solidFill>
                  <a:schemeClr val="bg1"/>
                </a:solidFill>
                <a:latin typeface="Times New Roman" pitchFamily="18" charset="0"/>
                <a:cs typeface="Times New Roman" pitchFamily="18" charset="0"/>
              </a:endParaRPr>
            </a:p>
          </p:txBody>
        </p:sp>
        <p:sp>
          <p:nvSpPr>
            <p:cNvPr id="16" name="TextBox 15"/>
            <p:cNvSpPr txBox="1"/>
            <p:nvPr/>
          </p:nvSpPr>
          <p:spPr>
            <a:xfrm>
              <a:off x="685800" y="6096000"/>
              <a:ext cx="946798"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NWA1183</a:t>
              </a:r>
              <a:endParaRPr lang="en-US" sz="1400" dirty="0">
                <a:solidFill>
                  <a:schemeClr val="bg1"/>
                </a:solidFill>
                <a:latin typeface="Times New Roman" pitchFamily="18" charset="0"/>
                <a:cs typeface="Times New Roman" pitchFamily="18" charset="0"/>
              </a:endParaRPr>
            </a:p>
          </p:txBody>
        </p:sp>
        <p:sp>
          <p:nvSpPr>
            <p:cNvPr id="29" name="Rectangle 28"/>
            <p:cNvSpPr/>
            <p:nvPr/>
          </p:nvSpPr>
          <p:spPr>
            <a:xfrm>
              <a:off x="381000" y="4191000"/>
              <a:ext cx="4191000" cy="22098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304800" y="6248400"/>
            <a:ext cx="4213846" cy="369332"/>
          </a:xfrm>
          <a:prstGeom prst="rect">
            <a:avLst/>
          </a:prstGeom>
          <a:noFill/>
        </p:spPr>
        <p:txBody>
          <a:bodyPr wrap="none" rtlCol="0">
            <a:spAutoFit/>
          </a:bodyPr>
          <a:lstStyle/>
          <a:p>
            <a:r>
              <a:rPr lang="en-US" dirty="0" smtClean="0">
                <a:solidFill>
                  <a:schemeClr val="bg1"/>
                </a:solidFill>
              </a:rPr>
              <a:t>BSE image showing location of traverses.</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DS map comparison.jpg"/>
          <p:cNvPicPr>
            <a:picLocks noGrp="1" noChangeAspect="1"/>
          </p:cNvPicPr>
          <p:nvPr>
            <p:ph idx="1"/>
          </p:nvPr>
        </p:nvPicPr>
        <p:blipFill>
          <a:blip r:embed="rId2" cstate="print"/>
          <a:stretch>
            <a:fillRect/>
          </a:stretch>
        </p:blipFill>
        <p:spPr>
          <a:xfrm>
            <a:off x="381000" y="1371600"/>
            <a:ext cx="8397680" cy="5486400"/>
          </a:xfrm>
        </p:spPr>
      </p:pic>
      <p:sp>
        <p:nvSpPr>
          <p:cNvPr id="5" name="Title 4"/>
          <p:cNvSpPr>
            <a:spLocks noGrp="1"/>
          </p:cNvSpPr>
          <p:nvPr>
            <p:ph type="title"/>
          </p:nvPr>
        </p:nvSpPr>
        <p:spPr/>
        <p:txBody>
          <a:bodyPr/>
          <a:lstStyle/>
          <a:p>
            <a:r>
              <a:rPr lang="en-US" dirty="0" smtClean="0">
                <a:solidFill>
                  <a:schemeClr val="bg2">
                    <a:lumMod val="60000"/>
                    <a:lumOff val="40000"/>
                  </a:schemeClr>
                </a:solidFill>
              </a:rPr>
              <a:t>WDS Map Comparison</a:t>
            </a:r>
            <a:endParaRPr lang="en-US" dirty="0">
              <a:solidFill>
                <a:schemeClr val="bg2">
                  <a:lumMod val="60000"/>
                  <a:lumOff val="4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60000"/>
                    <a:lumOff val="40000"/>
                  </a:schemeClr>
                </a:solidFill>
              </a:rPr>
              <a:t>Mg# and Mn</a:t>
            </a:r>
            <a:endParaRPr lang="en-US" dirty="0">
              <a:solidFill>
                <a:schemeClr val="bg2">
                  <a:lumMod val="60000"/>
                  <a:lumOff val="40000"/>
                </a:schemeClr>
              </a:solidFill>
            </a:endParaRPr>
          </a:p>
        </p:txBody>
      </p:sp>
      <p:graphicFrame>
        <p:nvGraphicFramePr>
          <p:cNvPr id="22" name="Content Placeholder 21"/>
          <p:cNvGraphicFramePr>
            <a:graphicFrameLocks noGrp="1"/>
          </p:cNvGraphicFramePr>
          <p:nvPr>
            <p:ph sz="half" idx="1"/>
          </p:nvPr>
        </p:nvGraphicFramePr>
        <p:xfrm>
          <a:off x="457200" y="1600200"/>
          <a:ext cx="4038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23" name="Content Placeholder 22"/>
          <p:cNvSpPr>
            <a:spLocks noGrp="1"/>
          </p:cNvSpPr>
          <p:nvPr>
            <p:ph sz="half" idx="2"/>
          </p:nvPr>
        </p:nvSpPr>
        <p:spPr/>
        <p:txBody>
          <a:bodyPr>
            <a:normAutofit fontScale="92500"/>
          </a:bodyPr>
          <a:lstStyle/>
          <a:p>
            <a:r>
              <a:rPr lang="en-US" sz="2400" dirty="0" smtClean="0">
                <a:solidFill>
                  <a:schemeClr val="bg1"/>
                </a:solidFill>
                <a:latin typeface="Times New Roman" pitchFamily="18" charset="0"/>
                <a:cs typeface="Times New Roman" pitchFamily="18" charset="0"/>
              </a:rPr>
              <a:t>The </a:t>
            </a:r>
            <a:r>
              <a:rPr lang="en-US" sz="2400" dirty="0" smtClean="0">
                <a:solidFill>
                  <a:schemeClr val="bg1"/>
                </a:solidFill>
                <a:latin typeface="Times New Roman" pitchFamily="18" charset="0"/>
                <a:cs typeface="Times New Roman" pitchFamily="18" charset="0"/>
              </a:rPr>
              <a:t>Mg# of the megacrysts in Y 98 is higher than NWA 1183 and there is no overlap in Mg chemistry. Other divalent cations such as Mn, Ca, and Ni generally exhibited a similar zoning style, with Mn and Ca increasing from core to rim and Ni decreasing. Manganese is especially correlated to Mg#, and is generally lower in Y 98 compared to NWA 1183.</a:t>
            </a:r>
            <a:endParaRPr lang="en-US" dirty="0" smtClean="0">
              <a:solidFill>
                <a:schemeClr val="bg1"/>
              </a:solidFill>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60000"/>
                    <a:lumOff val="40000"/>
                  </a:schemeClr>
                </a:solidFill>
              </a:rPr>
              <a:t>Correlations with Phosphorous</a:t>
            </a:r>
            <a:endParaRPr lang="en-US" dirty="0">
              <a:solidFill>
                <a:schemeClr val="bg2">
                  <a:lumMod val="60000"/>
                  <a:lumOff val="40000"/>
                </a:schemeClr>
              </a:solidFill>
            </a:endParaRPr>
          </a:p>
        </p:txBody>
      </p:sp>
      <p:sp>
        <p:nvSpPr>
          <p:cNvPr id="4" name="Content Placeholder 3"/>
          <p:cNvSpPr>
            <a:spLocks noGrp="1"/>
          </p:cNvSpPr>
          <p:nvPr>
            <p:ph sz="half" idx="2"/>
          </p:nvPr>
        </p:nvSpPr>
        <p:spPr/>
        <p:txBody>
          <a:bodyPr>
            <a:noAutofit/>
          </a:bodyPr>
          <a:lstStyle/>
          <a:p>
            <a:r>
              <a:rPr lang="en-US" sz="2000" dirty="0" smtClean="0">
                <a:solidFill>
                  <a:schemeClr val="bg1"/>
                </a:solidFill>
                <a:latin typeface="Times New Roman" pitchFamily="18" charset="0"/>
                <a:cs typeface="Times New Roman" pitchFamily="18" charset="0"/>
              </a:rPr>
              <a:t>There </a:t>
            </a:r>
            <a:r>
              <a:rPr lang="en-US" sz="2000" dirty="0" smtClean="0">
                <a:solidFill>
                  <a:schemeClr val="bg1"/>
                </a:solidFill>
                <a:latin typeface="Times New Roman" pitchFamily="18" charset="0"/>
                <a:cs typeface="Times New Roman" pitchFamily="18" charset="0"/>
              </a:rPr>
              <a:t>also seems to be a correlation between the location of the zones of P enrichment and proximity to other crystals. For example, in Y 98 the P zoning is far less prominent in the portions of the olivine adjacent to other olivine megacrysts.</a:t>
            </a:r>
          </a:p>
          <a:p>
            <a:r>
              <a:rPr lang="en-US" sz="2000" dirty="0" smtClean="0">
                <a:solidFill>
                  <a:schemeClr val="bg1"/>
                </a:solidFill>
                <a:latin typeface="Times New Roman" pitchFamily="18" charset="0"/>
                <a:cs typeface="Times New Roman" pitchFamily="18" charset="0"/>
              </a:rPr>
              <a:t>Within the capabilities of the EPMA, there appears to be a slight correlation between P and Al.  While there is no identifiable correlation between P and either Ti or Cr.</a:t>
            </a:r>
          </a:p>
        </p:txBody>
      </p:sp>
      <p:graphicFrame>
        <p:nvGraphicFramePr>
          <p:cNvPr id="5" name="Content Placeholder 4"/>
          <p:cNvGraphicFramePr>
            <a:graphicFrameLocks noGrp="1"/>
          </p:cNvGraphicFramePr>
          <p:nvPr>
            <p:ph sz="half" idx="1"/>
          </p:nvPr>
        </p:nvGraphicFramePr>
        <p:xfrm>
          <a:off x="457200" y="1524000"/>
          <a:ext cx="4059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2">
                    <a:lumMod val="60000"/>
                    <a:lumOff val="40000"/>
                  </a:schemeClr>
                </a:solidFill>
              </a:rPr>
              <a:t>Phosphorous Incompatibility</a:t>
            </a:r>
            <a:endParaRPr lang="en-US" dirty="0">
              <a:solidFill>
                <a:schemeClr val="bg2">
                  <a:lumMod val="60000"/>
                  <a:lumOff val="40000"/>
                </a:schemeClr>
              </a:solidFill>
            </a:endParaRPr>
          </a:p>
        </p:txBody>
      </p:sp>
      <p:sp>
        <p:nvSpPr>
          <p:cNvPr id="7" name="Content Placeholder 6"/>
          <p:cNvSpPr>
            <a:spLocks noGrp="1"/>
          </p:cNvSpPr>
          <p:nvPr>
            <p:ph sz="half" idx="1"/>
          </p:nvPr>
        </p:nvSpPr>
        <p:spPr/>
        <p:txBody>
          <a:bodyPr>
            <a:normAutofit fontScale="85000" lnSpcReduction="20000"/>
          </a:bodyPr>
          <a:lstStyle/>
          <a:p>
            <a:r>
              <a:rPr lang="en-US" sz="2800" dirty="0" smtClean="0">
                <a:solidFill>
                  <a:schemeClr val="bg1"/>
                </a:solidFill>
                <a:latin typeface="Times New Roman" pitchFamily="18" charset="0"/>
                <a:cs typeface="Times New Roman" pitchFamily="18" charset="0"/>
              </a:rPr>
              <a:t>The incompatibility of P in olivine results in a higher concentration of P within the melt while slow diffusion leads to the inability to “outrun” the growing olivine crystal faces.  Visible P zones are the result of periods of rapid crystal growth due to increases in cooling </a:t>
            </a:r>
            <a:r>
              <a:rPr lang="en-US" sz="2800" dirty="0" smtClean="0">
                <a:solidFill>
                  <a:schemeClr val="bg1"/>
                </a:solidFill>
                <a:latin typeface="Times New Roman" pitchFamily="18" charset="0"/>
                <a:cs typeface="Times New Roman" pitchFamily="18" charset="0"/>
              </a:rPr>
              <a:t>rate.</a:t>
            </a:r>
          </a:p>
          <a:p>
            <a:r>
              <a:rPr lang="en-US" sz="2800" dirty="0" smtClean="0">
                <a:solidFill>
                  <a:schemeClr val="bg1"/>
                </a:solidFill>
                <a:latin typeface="Times New Roman" pitchFamily="18" charset="0"/>
                <a:cs typeface="Times New Roman" pitchFamily="18" charset="0"/>
              </a:rPr>
              <a:t>This </a:t>
            </a:r>
            <a:r>
              <a:rPr lang="en-US" sz="2800" dirty="0" smtClean="0">
                <a:solidFill>
                  <a:schemeClr val="bg1"/>
                </a:solidFill>
                <a:latin typeface="Times New Roman" pitchFamily="18" charset="0"/>
                <a:cs typeface="Times New Roman" pitchFamily="18" charset="0"/>
              </a:rPr>
              <a:t>mechanism is inhibited in environments in which there are large adjacent megacrysts, as shown in Y 98.</a:t>
            </a:r>
          </a:p>
          <a:p>
            <a:endParaRPr lang="en-US" dirty="0">
              <a:solidFill>
                <a:schemeClr val="bg1"/>
              </a:solidFill>
            </a:endParaRPr>
          </a:p>
        </p:txBody>
      </p:sp>
      <p:pic>
        <p:nvPicPr>
          <p:cNvPr id="11" name="Picture 3" descr="C:\Users\chip\Pictures\P's HP\y980459\Y98 Probe Images\Olivine 2\053111_Y98Ol2-Mg.tif"/>
          <p:cNvPicPr>
            <a:picLocks noGrp="1" noChangeAspect="1" noChangeArrowheads="1"/>
          </p:cNvPicPr>
          <p:nvPr>
            <p:ph sz="half" idx="2"/>
          </p:nvPr>
        </p:nvPicPr>
        <p:blipFill>
          <a:blip r:embed="rId2" cstate="print"/>
          <a:srcRect l="1047" t="1042" r="530" b="1042"/>
          <a:stretch>
            <a:fillRect/>
          </a:stretch>
        </p:blipFill>
        <p:spPr bwMode="auto">
          <a:xfrm>
            <a:off x="4648200" y="1447800"/>
            <a:ext cx="2737779" cy="2743200"/>
          </a:xfrm>
          <a:prstGeom prst="rect">
            <a:avLst/>
          </a:prstGeom>
          <a:noFill/>
          <a:ln>
            <a:solidFill>
              <a:schemeClr val="bg1"/>
            </a:solidFill>
          </a:ln>
        </p:spPr>
      </p:pic>
      <p:sp>
        <p:nvSpPr>
          <p:cNvPr id="12" name="Rectangle 11"/>
          <p:cNvSpPr/>
          <p:nvPr/>
        </p:nvSpPr>
        <p:spPr>
          <a:xfrm>
            <a:off x="6096000" y="16764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chip\Pictures\P's HP\y980459\Y98 Probe Images\Olivine 3 Minor\y98olivinemap-P.tif"/>
          <p:cNvPicPr>
            <a:picLocks noChangeAspect="1" noChangeArrowheads="1"/>
          </p:cNvPicPr>
          <p:nvPr/>
        </p:nvPicPr>
        <p:blipFill>
          <a:blip r:embed="rId3" cstate="print"/>
          <a:srcRect l="13889" t="19124" r="11111" b="15308"/>
          <a:stretch>
            <a:fillRect/>
          </a:stretch>
        </p:blipFill>
        <p:spPr bwMode="auto">
          <a:xfrm>
            <a:off x="5715000" y="3505200"/>
            <a:ext cx="3086100" cy="2743200"/>
          </a:xfrm>
          <a:prstGeom prst="rect">
            <a:avLst/>
          </a:prstGeom>
          <a:noFill/>
          <a:ln>
            <a:solidFill>
              <a:schemeClr val="bg1"/>
            </a:solidFill>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401</TotalTime>
  <Words>962</Words>
  <Application>Microsoft Office PowerPoint</Application>
  <PresentationFormat>On-screen Show (4:3)</PresentationFormat>
  <Paragraphs>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Terrestrial Implications From the Petrogenic History of Olivine Megacrysts in Martian Basalts</vt:lpstr>
      <vt:lpstr>Introduction</vt:lpstr>
      <vt:lpstr>Geochemical Array of Shergottites</vt:lpstr>
      <vt:lpstr>Analytical Methods</vt:lpstr>
      <vt:lpstr>Analytical Methods</vt:lpstr>
      <vt:lpstr>WDS Map Comparison</vt:lpstr>
      <vt:lpstr>Mg# and Mn</vt:lpstr>
      <vt:lpstr>Correlations with Phosphorous</vt:lpstr>
      <vt:lpstr>Phosphorous Incompatibility</vt:lpstr>
      <vt:lpstr>Zoning </vt:lpstr>
      <vt:lpstr>Coupled Substitution</vt:lpstr>
      <vt:lpstr>Possible Substitution Mechanisms</vt:lpstr>
      <vt:lpstr>Martian Conclusions</vt:lpstr>
      <vt:lpstr>REE’s and Oxygen Fugacity</vt:lpstr>
      <vt:lpstr>Terrestrial Implications</vt:lpstr>
      <vt:lpstr>Thank you, 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Terrestrial Implications From the Petrogenic History of Olivine Megacrysts in Martian Basalt</dc:title>
  <dc:creator>chip</dc:creator>
  <cp:lastModifiedBy>chip</cp:lastModifiedBy>
  <cp:revision>10</cp:revision>
  <dcterms:created xsi:type="dcterms:W3CDTF">2012-03-30T17:57:01Z</dcterms:created>
  <dcterms:modified xsi:type="dcterms:W3CDTF">2012-05-10T19:01:34Z</dcterms:modified>
</cp:coreProperties>
</file>