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79" r:id="rId3"/>
    <p:sldId id="262" r:id="rId4"/>
    <p:sldId id="259" r:id="rId5"/>
    <p:sldId id="315" r:id="rId6"/>
    <p:sldId id="345" r:id="rId7"/>
    <p:sldId id="306" r:id="rId8"/>
    <p:sldId id="347" r:id="rId9"/>
    <p:sldId id="351" r:id="rId10"/>
    <p:sldId id="304" r:id="rId11"/>
    <p:sldId id="278" r:id="rId12"/>
    <p:sldId id="349" r:id="rId13"/>
    <p:sldId id="266" r:id="rId14"/>
    <p:sldId id="281" r:id="rId15"/>
    <p:sldId id="277" r:id="rId16"/>
    <p:sldId id="339" r:id="rId17"/>
    <p:sldId id="350" r:id="rId18"/>
    <p:sldId id="320" r:id="rId19"/>
    <p:sldId id="321" r:id="rId20"/>
    <p:sldId id="285" r:id="rId21"/>
    <p:sldId id="322" r:id="rId22"/>
    <p:sldId id="344" r:id="rId23"/>
    <p:sldId id="286" r:id="rId24"/>
    <p:sldId id="307" r:id="rId25"/>
    <p:sldId id="346" r:id="rId26"/>
    <p:sldId id="328" r:id="rId27"/>
    <p:sldId id="311" r:id="rId28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003300"/>
    <a:srgbClr val="003618"/>
    <a:srgbClr val="FFFFFF"/>
    <a:srgbClr val="FFFF99"/>
    <a:srgbClr val="FFFF66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887" autoAdjust="0"/>
  </p:normalViewPr>
  <p:slideViewPr>
    <p:cSldViewPr>
      <p:cViewPr>
        <p:scale>
          <a:sx n="70" d="100"/>
          <a:sy n="70" d="100"/>
        </p:scale>
        <p:origin x="-227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68CFD60F-4AAA-446C-872C-0C91B2651206}" type="datetimeFigureOut">
              <a:rPr lang="en-US"/>
              <a:pPr/>
              <a:t>5/21/2012</a:t>
            </a:fld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09A58BFA-D618-46EE-B3C0-9E6A483EFC8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10CE264-7DEC-4248-8404-AB4A4063E088}" type="datetimeFigureOut">
              <a:rPr lang="en-US"/>
              <a:pPr/>
              <a:t>5/21/2012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alibri" pitchFamily="34" charset="0"/>
              </a:defRPr>
            </a:lvl1pPr>
          </a:lstStyle>
          <a:p>
            <a:fld id="{E6C9FE63-10B0-4A23-B1BA-807F37CB1D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3C7CEB-59F8-4E8B-9279-42709E434C19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algn="r" defTabSz="966788"/>
            <a:fld id="{72E1A764-9E03-4FD7-B159-0543036CAA11}" type="slidenum">
              <a:rPr lang="en-US" sz="1300">
                <a:latin typeface="Calibri" pitchFamily="34" charset="0"/>
              </a:rPr>
              <a:pPr algn="r" defTabSz="966788"/>
              <a:t>6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874AFF-2324-4D5D-B299-A5B52C062C16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Micro faulted plagioclase with diapletic glass regions. Mt Berrian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A0C67-03A8-4ABF-BD98-914E5BDBDBC2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2A04-744A-4EA4-9F63-DAB5D5703C22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E240E-BCAA-4D04-BDBA-4BFEBD4B72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284C3-A07D-4141-B14D-B1A3E20DC466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C88CC-1EA4-447A-83D1-0931F8AA5C3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0B800-577D-4840-82D8-A883BBB8E831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DCCEE-8E83-4E98-8118-50DDD2821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FA130-9CEC-4294-88AD-5FB32CF31B17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F0CE-B5DB-4232-8EC6-052B63E71B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D3A1A-D5BF-4FB6-BF96-A39683358483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D957-82D4-4C4A-8094-B494B25BC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3902-36BF-4CCB-8EA7-7613B365A975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519B3-1264-4535-B8DB-D8C4542C93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E47CF-7A31-4D33-9FB1-B3AF27DB8810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173B29-E342-447E-9919-730A035EDC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F759F-A740-49EE-941B-AFC0CE1534DD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CFE4D-ED2B-4B35-864F-1AE611DEAF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6F974-8138-4FB3-8456-BFA718559BD7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6AE61-0B9A-4B2D-8849-6F77A84EF9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2AB2F-8451-4D57-9E1D-A46283AEB4AF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CE80E-9D1D-4961-991C-300503CEC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DCD9-5D45-4474-8045-35822C9ACEEF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F9113-B1F1-4CE6-8A02-03A942ABF3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770F04-F97E-4FF6-8A63-E39D440F4CEC}" type="datetimeFigureOut">
              <a:rPr lang="en-US"/>
              <a:pPr>
                <a:defRPr/>
              </a:pPr>
              <a:t>5/21/2012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192B58-0A81-437A-A7F8-0CFACC81E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493625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-1366838" y="546100"/>
            <a:ext cx="91392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The Colorado Cataclysm: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 An Impact Crater Cluster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  in the Front Range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838200" y="3048000"/>
            <a:ext cx="4264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Joel G. Duncan</a:t>
            </a:r>
          </a:p>
          <a:p>
            <a:pPr algn="ctr"/>
            <a:r>
              <a:rPr lang="en-US" sz="2800">
                <a:solidFill>
                  <a:schemeClr val="bg1"/>
                </a:solidFill>
              </a:rPr>
              <a:t>Colorado School of Mines</a:t>
            </a:r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4692650" y="4876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550" y="1143000"/>
            <a:ext cx="3975100" cy="541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8862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3" name="Title 1"/>
          <p:cNvSpPr>
            <a:spLocks noGrp="1"/>
          </p:cNvSpPr>
          <p:nvPr>
            <p:ph type="title"/>
          </p:nvPr>
        </p:nvSpPr>
        <p:spPr>
          <a:xfrm>
            <a:off x="-838200" y="0"/>
            <a:ext cx="6781800" cy="1143000"/>
          </a:xfrm>
        </p:spPr>
        <p:txBody>
          <a:bodyPr/>
          <a:lstStyle/>
          <a:p>
            <a:pPr eaLnBrk="1" hangingPunct="1"/>
            <a:r>
              <a:rPr lang="en-US" sz="3200" b="1" smtClean="0"/>
              <a:t>Shock Metamorphic</a:t>
            </a:r>
            <a:br>
              <a:rPr lang="en-US" sz="3200" b="1" smtClean="0"/>
            </a:br>
            <a:r>
              <a:rPr lang="en-US" sz="3200" b="1" smtClean="0"/>
              <a:t> Features: Shatter Cones*</a:t>
            </a:r>
          </a:p>
        </p:txBody>
      </p:sp>
      <p:sp>
        <p:nvSpPr>
          <p:cNvPr id="25604" name="TextBox 2"/>
          <p:cNvSpPr txBox="1">
            <a:spLocks noChangeArrowheads="1"/>
          </p:cNvSpPr>
          <p:nvPr/>
        </p:nvSpPr>
        <p:spPr bwMode="auto">
          <a:xfrm>
            <a:off x="5181600" y="6488113"/>
            <a:ext cx="3962400" cy="369887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      Shatter Cone Locations</a:t>
            </a:r>
          </a:p>
        </p:txBody>
      </p:sp>
      <p:sp>
        <p:nvSpPr>
          <p:cNvPr id="25605" name="TextBox 23"/>
          <p:cNvSpPr txBox="1">
            <a:spLocks noChangeArrowheads="1"/>
          </p:cNvSpPr>
          <p:nvPr/>
        </p:nvSpPr>
        <p:spPr bwMode="auto">
          <a:xfrm>
            <a:off x="76200" y="6550025"/>
            <a:ext cx="6934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Shatter Cones in Granite Pegmatite: Aspen Park Structure</a:t>
            </a:r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5562600" y="304800"/>
            <a:ext cx="3735388" cy="6172200"/>
            <a:chOff x="2660679" y="234244"/>
            <a:chExt cx="4115964" cy="6699956"/>
          </a:xfrm>
        </p:grpSpPr>
        <p:sp>
          <p:nvSpPr>
            <p:cNvPr id="26" name="Oval 25"/>
            <p:cNvSpPr/>
            <p:nvPr/>
          </p:nvSpPr>
          <p:spPr>
            <a:xfrm>
              <a:off x="3657746" y="5460831"/>
              <a:ext cx="1513094" cy="147336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25639" name="Group 76"/>
            <p:cNvGrpSpPr>
              <a:grpSpLocks/>
            </p:cNvGrpSpPr>
            <p:nvPr/>
          </p:nvGrpSpPr>
          <p:grpSpPr bwMode="auto">
            <a:xfrm>
              <a:off x="5179072" y="6204041"/>
              <a:ext cx="1597571" cy="414062"/>
              <a:chOff x="4803074" y="5786684"/>
              <a:chExt cx="1447800" cy="385506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 flipH="1">
                <a:off x="4954139" y="6081432"/>
                <a:ext cx="914689" cy="1444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5412276" y="6020465"/>
                <a:ext cx="0" cy="7540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5868828" y="6020465"/>
                <a:ext cx="0" cy="1524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4955723" y="6020465"/>
                <a:ext cx="0" cy="15241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670" name="TextBox 67"/>
              <p:cNvSpPr txBox="1">
                <a:spLocks noChangeArrowheads="1"/>
              </p:cNvSpPr>
              <p:nvPr/>
            </p:nvSpPr>
            <p:spPr bwMode="auto">
              <a:xfrm>
                <a:off x="4803074" y="5786684"/>
                <a:ext cx="1447800" cy="217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/>
                  <a:t> 0               5         10 km</a:t>
                </a:r>
              </a:p>
            </p:txBody>
          </p:sp>
        </p:grpSp>
        <p:sp>
          <p:nvSpPr>
            <p:cNvPr id="29" name="5-Point Star 28"/>
            <p:cNvSpPr/>
            <p:nvPr/>
          </p:nvSpPr>
          <p:spPr>
            <a:xfrm>
              <a:off x="5511941" y="318683"/>
              <a:ext cx="83964" cy="80992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3" name="5-Point Star 32"/>
            <p:cNvSpPr/>
            <p:nvPr/>
          </p:nvSpPr>
          <p:spPr>
            <a:xfrm>
              <a:off x="4334703" y="234244"/>
              <a:ext cx="85712" cy="80993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4" name="5-Point Star 33"/>
            <p:cNvSpPr/>
            <p:nvPr/>
          </p:nvSpPr>
          <p:spPr>
            <a:xfrm>
              <a:off x="4504379" y="1297483"/>
              <a:ext cx="83964" cy="82716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43" name="TextBox 38"/>
            <p:cNvSpPr txBox="1">
              <a:spLocks noChangeArrowheads="1"/>
            </p:cNvSpPr>
            <p:nvPr/>
          </p:nvSpPr>
          <p:spPr bwMode="auto">
            <a:xfrm>
              <a:off x="3919875" y="1028557"/>
              <a:ext cx="668972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Conife</a:t>
              </a:r>
              <a:r>
                <a:rPr lang="en-US" sz="1000" b="1"/>
                <a:t>r</a:t>
              </a:r>
            </a:p>
          </p:txBody>
        </p:sp>
        <p:sp>
          <p:nvSpPr>
            <p:cNvPr id="40" name="5-Point Star 39"/>
            <p:cNvSpPr/>
            <p:nvPr/>
          </p:nvSpPr>
          <p:spPr>
            <a:xfrm>
              <a:off x="4756269" y="2770853"/>
              <a:ext cx="83964" cy="82716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45" name="TextBox 40"/>
            <p:cNvSpPr txBox="1">
              <a:spLocks noChangeArrowheads="1"/>
            </p:cNvSpPr>
            <p:nvPr/>
          </p:nvSpPr>
          <p:spPr bwMode="auto">
            <a:xfrm>
              <a:off x="4396883" y="2899656"/>
              <a:ext cx="863544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Buffalo Ck</a:t>
              </a:r>
            </a:p>
          </p:txBody>
        </p:sp>
        <p:sp>
          <p:nvSpPr>
            <p:cNvPr id="42" name="5-Point Star 41"/>
            <p:cNvSpPr/>
            <p:nvPr/>
          </p:nvSpPr>
          <p:spPr>
            <a:xfrm>
              <a:off x="3830922" y="2607146"/>
              <a:ext cx="83964" cy="82716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47" name="TextBox 42"/>
            <p:cNvSpPr txBox="1">
              <a:spLocks noChangeArrowheads="1"/>
            </p:cNvSpPr>
            <p:nvPr/>
          </p:nvSpPr>
          <p:spPr bwMode="auto">
            <a:xfrm>
              <a:off x="3332250" y="2632994"/>
              <a:ext cx="59645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Bailey</a:t>
              </a:r>
            </a:p>
          </p:txBody>
        </p:sp>
        <p:sp>
          <p:nvSpPr>
            <p:cNvPr id="25648" name="TextBox 43"/>
            <p:cNvSpPr txBox="1">
              <a:spLocks noChangeArrowheads="1"/>
            </p:cNvSpPr>
            <p:nvPr/>
          </p:nvSpPr>
          <p:spPr bwMode="auto">
            <a:xfrm>
              <a:off x="4675393" y="4735689"/>
              <a:ext cx="943140" cy="280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West Creek</a:t>
              </a:r>
            </a:p>
          </p:txBody>
        </p:sp>
        <p:sp>
          <p:nvSpPr>
            <p:cNvPr id="45" name="5-Point Star 44"/>
            <p:cNvSpPr/>
            <p:nvPr/>
          </p:nvSpPr>
          <p:spPr>
            <a:xfrm>
              <a:off x="5681618" y="4818062"/>
              <a:ext cx="83964" cy="80993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191265" y="304897"/>
              <a:ext cx="1142254" cy="106668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651" name="TextBox 46"/>
            <p:cNvSpPr txBox="1">
              <a:spLocks noChangeArrowheads="1"/>
            </p:cNvSpPr>
            <p:nvPr/>
          </p:nvSpPr>
          <p:spPr bwMode="auto">
            <a:xfrm>
              <a:off x="5176345" y="3816474"/>
              <a:ext cx="707886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Decker</a:t>
              </a:r>
              <a:r>
                <a:rPr lang="en-US" sz="1000" b="1"/>
                <a:t>s</a:t>
              </a:r>
            </a:p>
          </p:txBody>
        </p:sp>
        <p:sp>
          <p:nvSpPr>
            <p:cNvPr id="48" name="5-Point Star 47"/>
            <p:cNvSpPr/>
            <p:nvPr/>
          </p:nvSpPr>
          <p:spPr>
            <a:xfrm>
              <a:off x="5092124" y="3835815"/>
              <a:ext cx="83964" cy="80993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3327140" y="1562862"/>
              <a:ext cx="2912485" cy="2081674"/>
            </a:xfrm>
            <a:custGeom>
              <a:avLst/>
              <a:gdLst>
                <a:gd name="connsiteX0" fmla="*/ 16476 w 2611395"/>
                <a:gd name="connsiteY0" fmla="*/ 1337618 h 1938981"/>
                <a:gd name="connsiteX1" fmla="*/ 16476 w 2611395"/>
                <a:gd name="connsiteY1" fmla="*/ 1053413 h 1938981"/>
                <a:gd name="connsiteX2" fmla="*/ 115330 w 2611395"/>
                <a:gd name="connsiteY2" fmla="*/ 732137 h 1938981"/>
                <a:gd name="connsiteX3" fmla="*/ 251254 w 2611395"/>
                <a:gd name="connsiteY3" fmla="*/ 515894 h 1938981"/>
                <a:gd name="connsiteX4" fmla="*/ 393357 w 2611395"/>
                <a:gd name="connsiteY4" fmla="*/ 324364 h 1938981"/>
                <a:gd name="connsiteX5" fmla="*/ 529282 w 2611395"/>
                <a:gd name="connsiteY5" fmla="*/ 206975 h 1938981"/>
                <a:gd name="connsiteX6" fmla="*/ 677563 w 2611395"/>
                <a:gd name="connsiteY6" fmla="*/ 114299 h 1938981"/>
                <a:gd name="connsiteX7" fmla="*/ 862914 w 2611395"/>
                <a:gd name="connsiteY7" fmla="*/ 40159 h 1938981"/>
                <a:gd name="connsiteX8" fmla="*/ 1140941 w 2611395"/>
                <a:gd name="connsiteY8" fmla="*/ 3089 h 1938981"/>
                <a:gd name="connsiteX9" fmla="*/ 1480752 w 2611395"/>
                <a:gd name="connsiteY9" fmla="*/ 21624 h 1938981"/>
                <a:gd name="connsiteX10" fmla="*/ 1684638 w 2611395"/>
                <a:gd name="connsiteY10" fmla="*/ 58694 h 1938981"/>
                <a:gd name="connsiteX11" fmla="*/ 1993557 w 2611395"/>
                <a:gd name="connsiteY11" fmla="*/ 194618 h 1938981"/>
                <a:gd name="connsiteX12" fmla="*/ 2185087 w 2611395"/>
                <a:gd name="connsiteY12" fmla="*/ 349078 h 1938981"/>
                <a:gd name="connsiteX13" fmla="*/ 2339546 w 2611395"/>
                <a:gd name="connsiteY13" fmla="*/ 497359 h 1938981"/>
                <a:gd name="connsiteX14" fmla="*/ 2444579 w 2611395"/>
                <a:gd name="connsiteY14" fmla="*/ 664175 h 1938981"/>
                <a:gd name="connsiteX15" fmla="*/ 2543433 w 2611395"/>
                <a:gd name="connsiteY15" fmla="*/ 886597 h 1938981"/>
                <a:gd name="connsiteX16" fmla="*/ 2605217 w 2611395"/>
                <a:gd name="connsiteY16" fmla="*/ 1170802 h 1938981"/>
                <a:gd name="connsiteX17" fmla="*/ 2580503 w 2611395"/>
                <a:gd name="connsiteY17" fmla="*/ 1473543 h 1938981"/>
                <a:gd name="connsiteX18" fmla="*/ 2537254 w 2611395"/>
                <a:gd name="connsiteY18" fmla="*/ 1702143 h 1938981"/>
                <a:gd name="connsiteX19" fmla="*/ 2456936 w 2611395"/>
                <a:gd name="connsiteY19" fmla="*/ 1899851 h 1938981"/>
                <a:gd name="connsiteX20" fmla="*/ 2444579 w 2611395"/>
                <a:gd name="connsiteY20" fmla="*/ 1936921 h 19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1395" h="1938981">
                  <a:moveTo>
                    <a:pt x="16476" y="1337618"/>
                  </a:moveTo>
                  <a:cubicBezTo>
                    <a:pt x="8238" y="1245972"/>
                    <a:pt x="0" y="1154326"/>
                    <a:pt x="16476" y="1053413"/>
                  </a:cubicBezTo>
                  <a:cubicBezTo>
                    <a:pt x="32952" y="952500"/>
                    <a:pt x="76200" y="821723"/>
                    <a:pt x="115330" y="732137"/>
                  </a:cubicBezTo>
                  <a:cubicBezTo>
                    <a:pt x="154460" y="642551"/>
                    <a:pt x="204916" y="583856"/>
                    <a:pt x="251254" y="515894"/>
                  </a:cubicBezTo>
                  <a:cubicBezTo>
                    <a:pt x="297592" y="447932"/>
                    <a:pt x="347019" y="375850"/>
                    <a:pt x="393357" y="324364"/>
                  </a:cubicBezTo>
                  <a:cubicBezTo>
                    <a:pt x="439695" y="272878"/>
                    <a:pt x="481914" y="241986"/>
                    <a:pt x="529282" y="206975"/>
                  </a:cubicBezTo>
                  <a:cubicBezTo>
                    <a:pt x="576650" y="171964"/>
                    <a:pt x="621958" y="142102"/>
                    <a:pt x="677563" y="114299"/>
                  </a:cubicBezTo>
                  <a:cubicBezTo>
                    <a:pt x="733168" y="86496"/>
                    <a:pt x="785684" y="58694"/>
                    <a:pt x="862914" y="40159"/>
                  </a:cubicBezTo>
                  <a:cubicBezTo>
                    <a:pt x="940144" y="21624"/>
                    <a:pt x="1037968" y="6178"/>
                    <a:pt x="1140941" y="3089"/>
                  </a:cubicBezTo>
                  <a:cubicBezTo>
                    <a:pt x="1243914" y="0"/>
                    <a:pt x="1390136" y="12357"/>
                    <a:pt x="1480752" y="21624"/>
                  </a:cubicBezTo>
                  <a:cubicBezTo>
                    <a:pt x="1571368" y="30891"/>
                    <a:pt x="1599171" y="29862"/>
                    <a:pt x="1684638" y="58694"/>
                  </a:cubicBezTo>
                  <a:cubicBezTo>
                    <a:pt x="1770105" y="87526"/>
                    <a:pt x="1910149" y="146221"/>
                    <a:pt x="1993557" y="194618"/>
                  </a:cubicBezTo>
                  <a:cubicBezTo>
                    <a:pt x="2076965" y="243015"/>
                    <a:pt x="2127422" y="298621"/>
                    <a:pt x="2185087" y="349078"/>
                  </a:cubicBezTo>
                  <a:cubicBezTo>
                    <a:pt x="2242752" y="399535"/>
                    <a:pt x="2296297" y="444843"/>
                    <a:pt x="2339546" y="497359"/>
                  </a:cubicBezTo>
                  <a:cubicBezTo>
                    <a:pt x="2382795" y="549875"/>
                    <a:pt x="2410598" y="599302"/>
                    <a:pt x="2444579" y="664175"/>
                  </a:cubicBezTo>
                  <a:cubicBezTo>
                    <a:pt x="2478560" y="729048"/>
                    <a:pt x="2516660" y="802159"/>
                    <a:pt x="2543433" y="886597"/>
                  </a:cubicBezTo>
                  <a:cubicBezTo>
                    <a:pt x="2570206" y="971035"/>
                    <a:pt x="2599039" y="1072978"/>
                    <a:pt x="2605217" y="1170802"/>
                  </a:cubicBezTo>
                  <a:cubicBezTo>
                    <a:pt x="2611395" y="1268626"/>
                    <a:pt x="2591830" y="1384986"/>
                    <a:pt x="2580503" y="1473543"/>
                  </a:cubicBezTo>
                  <a:cubicBezTo>
                    <a:pt x="2569176" y="1562100"/>
                    <a:pt x="2557849" y="1631092"/>
                    <a:pt x="2537254" y="1702143"/>
                  </a:cubicBezTo>
                  <a:cubicBezTo>
                    <a:pt x="2516660" y="1773194"/>
                    <a:pt x="2472382" y="1860721"/>
                    <a:pt x="2456936" y="1899851"/>
                  </a:cubicBezTo>
                  <a:cubicBezTo>
                    <a:pt x="2441490" y="1938981"/>
                    <a:pt x="2443034" y="1937951"/>
                    <a:pt x="2444579" y="1936921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63256" y="1137222"/>
              <a:ext cx="654216" cy="734100"/>
            </a:xfrm>
            <a:custGeom>
              <a:avLst/>
              <a:gdLst>
                <a:gd name="connsiteX0" fmla="*/ 593125 w 593125"/>
                <a:gd name="connsiteY0" fmla="*/ 654908 h 682710"/>
                <a:gd name="connsiteX1" fmla="*/ 401595 w 593125"/>
                <a:gd name="connsiteY1" fmla="*/ 679621 h 682710"/>
                <a:gd name="connsiteX2" fmla="*/ 228600 w 593125"/>
                <a:gd name="connsiteY2" fmla="*/ 636373 h 682710"/>
                <a:gd name="connsiteX3" fmla="*/ 55606 w 593125"/>
                <a:gd name="connsiteY3" fmla="*/ 506627 h 682710"/>
                <a:gd name="connsiteX4" fmla="*/ 0 w 593125"/>
                <a:gd name="connsiteY4" fmla="*/ 284205 h 682710"/>
                <a:gd name="connsiteX5" fmla="*/ 55606 w 593125"/>
                <a:gd name="connsiteY5" fmla="*/ 142103 h 682710"/>
                <a:gd name="connsiteX6" fmla="*/ 191530 w 593125"/>
                <a:gd name="connsiteY6" fmla="*/ 0 h 68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125" h="682710">
                  <a:moveTo>
                    <a:pt x="593125" y="654908"/>
                  </a:moveTo>
                  <a:cubicBezTo>
                    <a:pt x="527737" y="668809"/>
                    <a:pt x="462349" y="682710"/>
                    <a:pt x="401595" y="679621"/>
                  </a:cubicBezTo>
                  <a:cubicBezTo>
                    <a:pt x="340841" y="676532"/>
                    <a:pt x="286265" y="665205"/>
                    <a:pt x="228600" y="636373"/>
                  </a:cubicBezTo>
                  <a:cubicBezTo>
                    <a:pt x="170935" y="607541"/>
                    <a:pt x="93706" y="565322"/>
                    <a:pt x="55606" y="506627"/>
                  </a:cubicBezTo>
                  <a:cubicBezTo>
                    <a:pt x="17506" y="447932"/>
                    <a:pt x="0" y="344959"/>
                    <a:pt x="0" y="284205"/>
                  </a:cubicBezTo>
                  <a:cubicBezTo>
                    <a:pt x="0" y="223451"/>
                    <a:pt x="23684" y="189471"/>
                    <a:pt x="55606" y="142103"/>
                  </a:cubicBezTo>
                  <a:cubicBezTo>
                    <a:pt x="87528" y="94736"/>
                    <a:pt x="139529" y="47368"/>
                    <a:pt x="191530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660679" y="3589392"/>
              <a:ext cx="1338170" cy="1545745"/>
            </a:xfrm>
            <a:custGeom>
              <a:avLst/>
              <a:gdLst>
                <a:gd name="connsiteX0" fmla="*/ 1371600 w 1371600"/>
                <a:gd name="connsiteY0" fmla="*/ 158578 h 1436473"/>
                <a:gd name="connsiteX1" fmla="*/ 1081217 w 1371600"/>
                <a:gd name="connsiteY1" fmla="*/ 53545 h 1436473"/>
                <a:gd name="connsiteX2" fmla="*/ 747584 w 1371600"/>
                <a:gd name="connsiteY2" fmla="*/ 10297 h 1436473"/>
                <a:gd name="connsiteX3" fmla="*/ 401595 w 1371600"/>
                <a:gd name="connsiteY3" fmla="*/ 115329 h 1436473"/>
                <a:gd name="connsiteX4" fmla="*/ 278027 w 1371600"/>
                <a:gd name="connsiteY4" fmla="*/ 189470 h 1436473"/>
                <a:gd name="connsiteX5" fmla="*/ 61784 w 1371600"/>
                <a:gd name="connsiteY5" fmla="*/ 461318 h 1436473"/>
                <a:gd name="connsiteX6" fmla="*/ 0 w 1371600"/>
                <a:gd name="connsiteY6" fmla="*/ 696097 h 1436473"/>
                <a:gd name="connsiteX7" fmla="*/ 61784 w 1371600"/>
                <a:gd name="connsiteY7" fmla="*/ 1011194 h 1436473"/>
                <a:gd name="connsiteX8" fmla="*/ 216244 w 1371600"/>
                <a:gd name="connsiteY8" fmla="*/ 1215081 h 1436473"/>
                <a:gd name="connsiteX9" fmla="*/ 531341 w 1371600"/>
                <a:gd name="connsiteY9" fmla="*/ 1388075 h 1436473"/>
                <a:gd name="connsiteX10" fmla="*/ 877330 w 1371600"/>
                <a:gd name="connsiteY10" fmla="*/ 1431324 h 1436473"/>
                <a:gd name="connsiteX11" fmla="*/ 1105930 w 1371600"/>
                <a:gd name="connsiteY11" fmla="*/ 1357183 h 1436473"/>
                <a:gd name="connsiteX12" fmla="*/ 1105930 w 1371600"/>
                <a:gd name="connsiteY12" fmla="*/ 1357183 h 143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436473">
                  <a:moveTo>
                    <a:pt x="1371600" y="158578"/>
                  </a:moveTo>
                  <a:cubicBezTo>
                    <a:pt x="1278410" y="118418"/>
                    <a:pt x="1185220" y="78259"/>
                    <a:pt x="1081217" y="53545"/>
                  </a:cubicBezTo>
                  <a:cubicBezTo>
                    <a:pt x="977214" y="28832"/>
                    <a:pt x="860854" y="0"/>
                    <a:pt x="747584" y="10297"/>
                  </a:cubicBezTo>
                  <a:cubicBezTo>
                    <a:pt x="634314" y="20594"/>
                    <a:pt x="479855" y="85467"/>
                    <a:pt x="401595" y="115329"/>
                  </a:cubicBezTo>
                  <a:cubicBezTo>
                    <a:pt x="323336" y="145191"/>
                    <a:pt x="334662" y="131805"/>
                    <a:pt x="278027" y="189470"/>
                  </a:cubicBezTo>
                  <a:cubicBezTo>
                    <a:pt x="221392" y="247135"/>
                    <a:pt x="108122" y="376880"/>
                    <a:pt x="61784" y="461318"/>
                  </a:cubicBezTo>
                  <a:cubicBezTo>
                    <a:pt x="15446" y="545756"/>
                    <a:pt x="0" y="604451"/>
                    <a:pt x="0" y="696097"/>
                  </a:cubicBezTo>
                  <a:cubicBezTo>
                    <a:pt x="0" y="787743"/>
                    <a:pt x="25743" y="924697"/>
                    <a:pt x="61784" y="1011194"/>
                  </a:cubicBezTo>
                  <a:cubicBezTo>
                    <a:pt x="97825" y="1097691"/>
                    <a:pt x="137985" y="1152268"/>
                    <a:pt x="216244" y="1215081"/>
                  </a:cubicBezTo>
                  <a:cubicBezTo>
                    <a:pt x="294503" y="1277894"/>
                    <a:pt x="421160" y="1352035"/>
                    <a:pt x="531341" y="1388075"/>
                  </a:cubicBezTo>
                  <a:cubicBezTo>
                    <a:pt x="641522" y="1424116"/>
                    <a:pt x="781565" y="1436473"/>
                    <a:pt x="877330" y="1431324"/>
                  </a:cubicBezTo>
                  <a:cubicBezTo>
                    <a:pt x="973095" y="1426175"/>
                    <a:pt x="1105930" y="1357183"/>
                    <a:pt x="1105930" y="1357183"/>
                  </a:cubicBezTo>
                  <a:lnTo>
                    <a:pt x="1105930" y="1357183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3886897" y="2071218"/>
              <a:ext cx="1771980" cy="1445799"/>
            </a:xfrm>
            <a:custGeom>
              <a:avLst/>
              <a:gdLst>
                <a:gd name="connsiteX0" fmla="*/ 1403521 w 1605348"/>
                <a:gd name="connsiteY0" fmla="*/ 1222289 h 1345857"/>
                <a:gd name="connsiteX1" fmla="*/ 1496197 w 1605348"/>
                <a:gd name="connsiteY1" fmla="*/ 981333 h 1345857"/>
                <a:gd name="connsiteX2" fmla="*/ 1576516 w 1605348"/>
                <a:gd name="connsiteY2" fmla="*/ 746554 h 1345857"/>
                <a:gd name="connsiteX3" fmla="*/ 1564159 w 1605348"/>
                <a:gd name="connsiteY3" fmla="*/ 474705 h 1345857"/>
                <a:gd name="connsiteX4" fmla="*/ 1329381 w 1605348"/>
                <a:gd name="connsiteY4" fmla="*/ 159608 h 1345857"/>
                <a:gd name="connsiteX5" fmla="*/ 915429 w 1605348"/>
                <a:gd name="connsiteY5" fmla="*/ 17505 h 1345857"/>
                <a:gd name="connsiteX6" fmla="*/ 501478 w 1605348"/>
                <a:gd name="connsiteY6" fmla="*/ 54576 h 1345857"/>
                <a:gd name="connsiteX7" fmla="*/ 130775 w 1605348"/>
                <a:gd name="connsiteY7" fmla="*/ 276997 h 1345857"/>
                <a:gd name="connsiteX8" fmla="*/ 13386 w 1605348"/>
                <a:gd name="connsiteY8" fmla="*/ 752733 h 1345857"/>
                <a:gd name="connsiteX9" fmla="*/ 50457 w 1605348"/>
                <a:gd name="connsiteY9" fmla="*/ 993689 h 1345857"/>
                <a:gd name="connsiteX10" fmla="*/ 180202 w 1605348"/>
                <a:gd name="connsiteY10" fmla="*/ 1203754 h 1345857"/>
                <a:gd name="connsiteX11" fmla="*/ 532370 w 1605348"/>
                <a:gd name="connsiteY11" fmla="*/ 1345857 h 13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5348" h="1345857">
                  <a:moveTo>
                    <a:pt x="1403521" y="1222289"/>
                  </a:moveTo>
                  <a:cubicBezTo>
                    <a:pt x="1435443" y="1141455"/>
                    <a:pt x="1467365" y="1060622"/>
                    <a:pt x="1496197" y="981333"/>
                  </a:cubicBezTo>
                  <a:cubicBezTo>
                    <a:pt x="1525029" y="902044"/>
                    <a:pt x="1565189" y="830992"/>
                    <a:pt x="1576516" y="746554"/>
                  </a:cubicBezTo>
                  <a:cubicBezTo>
                    <a:pt x="1587843" y="662116"/>
                    <a:pt x="1605348" y="572529"/>
                    <a:pt x="1564159" y="474705"/>
                  </a:cubicBezTo>
                  <a:cubicBezTo>
                    <a:pt x="1522970" y="376881"/>
                    <a:pt x="1437503" y="235808"/>
                    <a:pt x="1329381" y="159608"/>
                  </a:cubicBezTo>
                  <a:cubicBezTo>
                    <a:pt x="1221259" y="83408"/>
                    <a:pt x="1053413" y="35010"/>
                    <a:pt x="915429" y="17505"/>
                  </a:cubicBezTo>
                  <a:cubicBezTo>
                    <a:pt x="777445" y="0"/>
                    <a:pt x="632254" y="11327"/>
                    <a:pt x="501478" y="54576"/>
                  </a:cubicBezTo>
                  <a:cubicBezTo>
                    <a:pt x="370702" y="97825"/>
                    <a:pt x="212124" y="160638"/>
                    <a:pt x="130775" y="276997"/>
                  </a:cubicBezTo>
                  <a:cubicBezTo>
                    <a:pt x="49426" y="393356"/>
                    <a:pt x="26772" y="633284"/>
                    <a:pt x="13386" y="752733"/>
                  </a:cubicBezTo>
                  <a:cubicBezTo>
                    <a:pt x="0" y="872182"/>
                    <a:pt x="22654" y="918519"/>
                    <a:pt x="50457" y="993689"/>
                  </a:cubicBezTo>
                  <a:cubicBezTo>
                    <a:pt x="78260" y="1068859"/>
                    <a:pt x="99883" y="1145059"/>
                    <a:pt x="180202" y="1203754"/>
                  </a:cubicBezTo>
                  <a:cubicBezTo>
                    <a:pt x="260521" y="1262449"/>
                    <a:pt x="396445" y="1304153"/>
                    <a:pt x="532370" y="1345857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19515" y="3682447"/>
              <a:ext cx="484539" cy="1301045"/>
            </a:xfrm>
            <a:custGeom>
              <a:avLst/>
              <a:gdLst>
                <a:gd name="connsiteX0" fmla="*/ 0 w 439695"/>
                <a:gd name="connsiteY0" fmla="*/ 0 h 1210962"/>
                <a:gd name="connsiteX1" fmla="*/ 166816 w 439695"/>
                <a:gd name="connsiteY1" fmla="*/ 154460 h 1210962"/>
                <a:gd name="connsiteX2" fmla="*/ 358346 w 439695"/>
                <a:gd name="connsiteY2" fmla="*/ 475735 h 1210962"/>
                <a:gd name="connsiteX3" fmla="*/ 438665 w 439695"/>
                <a:gd name="connsiteY3" fmla="*/ 846438 h 1210962"/>
                <a:gd name="connsiteX4" fmla="*/ 364525 w 439695"/>
                <a:gd name="connsiteY4" fmla="*/ 1210962 h 1210962"/>
                <a:gd name="connsiteX5" fmla="*/ 364525 w 439695"/>
                <a:gd name="connsiteY5" fmla="*/ 1210962 h 121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695" h="1210962">
                  <a:moveTo>
                    <a:pt x="0" y="0"/>
                  </a:moveTo>
                  <a:cubicBezTo>
                    <a:pt x="53546" y="37585"/>
                    <a:pt x="107092" y="75171"/>
                    <a:pt x="166816" y="154460"/>
                  </a:cubicBezTo>
                  <a:cubicBezTo>
                    <a:pt x="226540" y="233749"/>
                    <a:pt x="313038" y="360405"/>
                    <a:pt x="358346" y="475735"/>
                  </a:cubicBezTo>
                  <a:cubicBezTo>
                    <a:pt x="403654" y="591065"/>
                    <a:pt x="437635" y="723900"/>
                    <a:pt x="438665" y="846438"/>
                  </a:cubicBezTo>
                  <a:cubicBezTo>
                    <a:pt x="439695" y="968976"/>
                    <a:pt x="364525" y="1210962"/>
                    <a:pt x="364525" y="1210962"/>
                  </a:cubicBezTo>
                  <a:lnTo>
                    <a:pt x="364525" y="1210962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4339950" y="3989184"/>
              <a:ext cx="1553326" cy="828878"/>
            </a:xfrm>
            <a:custGeom>
              <a:avLst/>
              <a:gdLst>
                <a:gd name="connsiteX0" fmla="*/ 1408739 w 1408739"/>
                <a:gd name="connsiteY0" fmla="*/ 502023 h 770964"/>
                <a:gd name="connsiteX1" fmla="*/ 1247374 w 1408739"/>
                <a:gd name="connsiteY1" fmla="*/ 194661 h 770964"/>
                <a:gd name="connsiteX2" fmla="*/ 940013 w 1408739"/>
                <a:gd name="connsiteY2" fmla="*/ 25613 h 770964"/>
                <a:gd name="connsiteX3" fmla="*/ 509707 w 1408739"/>
                <a:gd name="connsiteY3" fmla="*/ 40981 h 770964"/>
                <a:gd name="connsiteX4" fmla="*/ 210029 w 1408739"/>
                <a:gd name="connsiteY4" fmla="*/ 210030 h 770964"/>
                <a:gd name="connsiteX5" fmla="*/ 33297 w 1408739"/>
                <a:gd name="connsiteY5" fmla="*/ 571179 h 770964"/>
                <a:gd name="connsiteX6" fmla="*/ 10244 w 1408739"/>
                <a:gd name="connsiteY6" fmla="*/ 770964 h 77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739" h="770964">
                  <a:moveTo>
                    <a:pt x="1408739" y="502023"/>
                  </a:moveTo>
                  <a:cubicBezTo>
                    <a:pt x="1367117" y="388043"/>
                    <a:pt x="1325495" y="274063"/>
                    <a:pt x="1247374" y="194661"/>
                  </a:cubicBezTo>
                  <a:cubicBezTo>
                    <a:pt x="1169253" y="115259"/>
                    <a:pt x="1062958" y="51226"/>
                    <a:pt x="940013" y="25613"/>
                  </a:cubicBezTo>
                  <a:cubicBezTo>
                    <a:pt x="817069" y="0"/>
                    <a:pt x="631371" y="10245"/>
                    <a:pt x="509707" y="40981"/>
                  </a:cubicBezTo>
                  <a:cubicBezTo>
                    <a:pt x="388043" y="71717"/>
                    <a:pt x="289431" y="121664"/>
                    <a:pt x="210029" y="210030"/>
                  </a:cubicBezTo>
                  <a:cubicBezTo>
                    <a:pt x="130627" y="298396"/>
                    <a:pt x="66595" y="477690"/>
                    <a:pt x="33297" y="571179"/>
                  </a:cubicBezTo>
                  <a:cubicBezTo>
                    <a:pt x="0" y="664668"/>
                    <a:pt x="5122" y="717816"/>
                    <a:pt x="10244" y="770964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3981356" y="3460149"/>
              <a:ext cx="1953901" cy="992586"/>
            </a:xfrm>
            <a:custGeom>
              <a:avLst/>
              <a:gdLst>
                <a:gd name="connsiteX0" fmla="*/ 1813432 w 1813432"/>
                <a:gd name="connsiteY0" fmla="*/ 222836 h 799139"/>
                <a:gd name="connsiteX1" fmla="*/ 1567543 w 1813432"/>
                <a:gd name="connsiteY1" fmla="*/ 84524 h 799139"/>
                <a:gd name="connsiteX2" fmla="*/ 1191025 w 1813432"/>
                <a:gd name="connsiteY2" fmla="*/ 7683 h 799139"/>
                <a:gd name="connsiteX3" fmla="*/ 622407 w 1813432"/>
                <a:gd name="connsiteY3" fmla="*/ 53788 h 799139"/>
                <a:gd name="connsiteX4" fmla="*/ 276625 w 1813432"/>
                <a:gd name="connsiteY4" fmla="*/ 330413 h 799139"/>
                <a:gd name="connsiteX5" fmla="*/ 92208 w 1813432"/>
                <a:gd name="connsiteY5" fmla="*/ 599354 h 799139"/>
                <a:gd name="connsiteX6" fmla="*/ 0 w 1813432"/>
                <a:gd name="connsiteY6" fmla="*/ 799139 h 7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432" h="799139">
                  <a:moveTo>
                    <a:pt x="1813432" y="222836"/>
                  </a:moveTo>
                  <a:cubicBezTo>
                    <a:pt x="1742354" y="171609"/>
                    <a:pt x="1671277" y="120383"/>
                    <a:pt x="1567543" y="84524"/>
                  </a:cubicBezTo>
                  <a:cubicBezTo>
                    <a:pt x="1463809" y="48665"/>
                    <a:pt x="1348548" y="12806"/>
                    <a:pt x="1191025" y="7683"/>
                  </a:cubicBezTo>
                  <a:cubicBezTo>
                    <a:pt x="1033502" y="2560"/>
                    <a:pt x="774807" y="0"/>
                    <a:pt x="622407" y="53788"/>
                  </a:cubicBezTo>
                  <a:cubicBezTo>
                    <a:pt x="470007" y="107576"/>
                    <a:pt x="364992" y="239485"/>
                    <a:pt x="276625" y="330413"/>
                  </a:cubicBezTo>
                  <a:cubicBezTo>
                    <a:pt x="188259" y="421341"/>
                    <a:pt x="138312" y="521233"/>
                    <a:pt x="92208" y="599354"/>
                  </a:cubicBezTo>
                  <a:cubicBezTo>
                    <a:pt x="46104" y="677475"/>
                    <a:pt x="23052" y="738307"/>
                    <a:pt x="0" y="799139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4744025" y="4323492"/>
              <a:ext cx="771415" cy="411854"/>
            </a:xfrm>
            <a:custGeom>
              <a:avLst/>
              <a:gdLst>
                <a:gd name="connsiteX0" fmla="*/ 699247 w 699247"/>
                <a:gd name="connsiteY0" fmla="*/ 298396 h 382921"/>
                <a:gd name="connsiteX1" fmla="*/ 614722 w 699247"/>
                <a:gd name="connsiteY1" fmla="*/ 90927 h 382921"/>
                <a:gd name="connsiteX2" fmla="*/ 399570 w 699247"/>
                <a:gd name="connsiteY2" fmla="*/ 14087 h 382921"/>
                <a:gd name="connsiteX3" fmla="*/ 284309 w 699247"/>
                <a:gd name="connsiteY3" fmla="*/ 14087 h 382921"/>
                <a:gd name="connsiteX4" fmla="*/ 107576 w 699247"/>
                <a:gd name="connsiteY4" fmla="*/ 98611 h 382921"/>
                <a:gd name="connsiteX5" fmla="*/ 30736 w 699247"/>
                <a:gd name="connsiteY5" fmla="*/ 236924 h 382921"/>
                <a:gd name="connsiteX6" fmla="*/ 0 w 699247"/>
                <a:gd name="connsiteY6" fmla="*/ 382921 h 3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247" h="382921">
                  <a:moveTo>
                    <a:pt x="699247" y="298396"/>
                  </a:moveTo>
                  <a:cubicBezTo>
                    <a:pt x="681957" y="218354"/>
                    <a:pt x="664668" y="138312"/>
                    <a:pt x="614722" y="90927"/>
                  </a:cubicBezTo>
                  <a:cubicBezTo>
                    <a:pt x="564776" y="43542"/>
                    <a:pt x="454639" y="26894"/>
                    <a:pt x="399570" y="14087"/>
                  </a:cubicBezTo>
                  <a:cubicBezTo>
                    <a:pt x="344501" y="1280"/>
                    <a:pt x="332975" y="0"/>
                    <a:pt x="284309" y="14087"/>
                  </a:cubicBezTo>
                  <a:cubicBezTo>
                    <a:pt x="235643" y="28174"/>
                    <a:pt x="149838" y="61472"/>
                    <a:pt x="107576" y="98611"/>
                  </a:cubicBezTo>
                  <a:cubicBezTo>
                    <a:pt x="65314" y="135751"/>
                    <a:pt x="48665" y="189539"/>
                    <a:pt x="30736" y="236924"/>
                  </a:cubicBezTo>
                  <a:cubicBezTo>
                    <a:pt x="12807" y="284309"/>
                    <a:pt x="6403" y="333615"/>
                    <a:pt x="0" y="382921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4572600" y="609910"/>
              <a:ext cx="379585" cy="38083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4343449" y="2438268"/>
              <a:ext cx="837887" cy="76167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972044" y="3809967"/>
              <a:ext cx="990070" cy="99086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3201195" y="4039157"/>
              <a:ext cx="531769" cy="53248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4114299" y="5943338"/>
              <a:ext cx="610484" cy="61002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69" name="Group 68"/>
          <p:cNvGrpSpPr>
            <a:grpSpLocks/>
          </p:cNvGrpSpPr>
          <p:nvPr/>
        </p:nvGrpSpPr>
        <p:grpSpPr bwMode="auto">
          <a:xfrm>
            <a:off x="5791200" y="533400"/>
            <a:ext cx="2819400" cy="5638800"/>
            <a:chOff x="5791200" y="533400"/>
            <a:chExt cx="2819400" cy="5638800"/>
          </a:xfrm>
        </p:grpSpPr>
        <p:sp>
          <p:nvSpPr>
            <p:cNvPr id="73" name="Flowchart: Or 72"/>
            <p:cNvSpPr/>
            <p:nvPr/>
          </p:nvSpPr>
          <p:spPr>
            <a:xfrm>
              <a:off x="6781800" y="5334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4" name="Flowchart: Or 73"/>
            <p:cNvSpPr/>
            <p:nvPr/>
          </p:nvSpPr>
          <p:spPr>
            <a:xfrm>
              <a:off x="7467600" y="8382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5" name="Flowchart: Or 74"/>
            <p:cNvSpPr/>
            <p:nvPr/>
          </p:nvSpPr>
          <p:spPr>
            <a:xfrm>
              <a:off x="7848600" y="685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6" name="Flowchart: Or 75"/>
            <p:cNvSpPr/>
            <p:nvPr/>
          </p:nvSpPr>
          <p:spPr>
            <a:xfrm>
              <a:off x="7315200" y="11430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7" name="Flowchart: Or 76"/>
            <p:cNvSpPr/>
            <p:nvPr/>
          </p:nvSpPr>
          <p:spPr>
            <a:xfrm>
              <a:off x="7696200" y="9906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8" name="Flowchart: Or 77"/>
            <p:cNvSpPr/>
            <p:nvPr/>
          </p:nvSpPr>
          <p:spPr>
            <a:xfrm>
              <a:off x="8153400" y="12954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9" name="Flowchart: Or 78"/>
            <p:cNvSpPr/>
            <p:nvPr/>
          </p:nvSpPr>
          <p:spPr>
            <a:xfrm>
              <a:off x="8153400" y="22860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0" name="Flowchart: Or 79"/>
            <p:cNvSpPr/>
            <p:nvPr/>
          </p:nvSpPr>
          <p:spPr>
            <a:xfrm>
              <a:off x="7467600" y="2590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1" name="Flowchart: Or 80"/>
            <p:cNvSpPr/>
            <p:nvPr/>
          </p:nvSpPr>
          <p:spPr>
            <a:xfrm>
              <a:off x="7620000" y="23622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2" name="Flowchart: Or 81"/>
            <p:cNvSpPr/>
            <p:nvPr/>
          </p:nvSpPr>
          <p:spPr>
            <a:xfrm>
              <a:off x="7010400" y="23622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3" name="Flowchart: Or 82"/>
            <p:cNvSpPr/>
            <p:nvPr/>
          </p:nvSpPr>
          <p:spPr>
            <a:xfrm>
              <a:off x="7010400" y="2209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4" name="Flowchart: Or 83"/>
            <p:cNvSpPr/>
            <p:nvPr/>
          </p:nvSpPr>
          <p:spPr>
            <a:xfrm>
              <a:off x="8001000" y="38862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5" name="Flowchart: Or 84"/>
            <p:cNvSpPr/>
            <p:nvPr/>
          </p:nvSpPr>
          <p:spPr>
            <a:xfrm>
              <a:off x="8229600" y="43434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Flowchart: Or 85"/>
            <p:cNvSpPr/>
            <p:nvPr/>
          </p:nvSpPr>
          <p:spPr>
            <a:xfrm>
              <a:off x="8458200" y="45720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7" name="Flowchart: Or 86"/>
            <p:cNvSpPr/>
            <p:nvPr/>
          </p:nvSpPr>
          <p:spPr>
            <a:xfrm>
              <a:off x="7162800" y="40386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8" name="Flowchart: Or 87"/>
            <p:cNvSpPr/>
            <p:nvPr/>
          </p:nvSpPr>
          <p:spPr>
            <a:xfrm>
              <a:off x="7086600" y="42672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9" name="Flowchart: Or 88"/>
            <p:cNvSpPr/>
            <p:nvPr/>
          </p:nvSpPr>
          <p:spPr>
            <a:xfrm>
              <a:off x="6705600" y="4114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0" name="Flowchart: Or 89"/>
            <p:cNvSpPr/>
            <p:nvPr/>
          </p:nvSpPr>
          <p:spPr>
            <a:xfrm>
              <a:off x="6858000" y="44196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1" name="Flowchart: Or 90"/>
            <p:cNvSpPr/>
            <p:nvPr/>
          </p:nvSpPr>
          <p:spPr>
            <a:xfrm>
              <a:off x="7239000" y="6019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2" name="Flowchart: Or 91"/>
            <p:cNvSpPr/>
            <p:nvPr/>
          </p:nvSpPr>
          <p:spPr>
            <a:xfrm>
              <a:off x="6781800" y="56388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" name="Flowchart: Or 92"/>
            <p:cNvSpPr/>
            <p:nvPr/>
          </p:nvSpPr>
          <p:spPr>
            <a:xfrm>
              <a:off x="5791200" y="41910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4" name="Flowchart: Or 93"/>
            <p:cNvSpPr/>
            <p:nvPr/>
          </p:nvSpPr>
          <p:spPr>
            <a:xfrm>
              <a:off x="5867400" y="40386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Flowchart: Or 94"/>
            <p:cNvSpPr/>
            <p:nvPr/>
          </p:nvSpPr>
          <p:spPr>
            <a:xfrm>
              <a:off x="7696200" y="7620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Flowchart: Or 95"/>
            <p:cNvSpPr/>
            <p:nvPr/>
          </p:nvSpPr>
          <p:spPr>
            <a:xfrm>
              <a:off x="7010400" y="2895600"/>
              <a:ext cx="152400" cy="152400"/>
            </a:xfrm>
            <a:prstGeom prst="flowChartOr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7" name="Flowchart: Or 96"/>
          <p:cNvSpPr/>
          <p:nvPr/>
        </p:nvSpPr>
        <p:spPr>
          <a:xfrm>
            <a:off x="8305800" y="6629400"/>
            <a:ext cx="152400" cy="152400"/>
          </a:xfrm>
          <a:prstGeom prst="flowChar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09" name="TextBox 69"/>
          <p:cNvSpPr txBox="1">
            <a:spLocks noChangeArrowheads="1"/>
          </p:cNvSpPr>
          <p:nvPr/>
        </p:nvSpPr>
        <p:spPr bwMode="auto">
          <a:xfrm>
            <a:off x="5334000" y="5943600"/>
            <a:ext cx="103981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Lake George</a:t>
            </a:r>
          </a:p>
        </p:txBody>
      </p:sp>
      <p:sp>
        <p:nvSpPr>
          <p:cNvPr id="71" name="5-Point Star 70"/>
          <p:cNvSpPr/>
          <p:nvPr/>
        </p:nvSpPr>
        <p:spPr>
          <a:xfrm>
            <a:off x="5943600" y="6326188"/>
            <a:ext cx="76200" cy="74612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611" name="TextBox 97"/>
          <p:cNvSpPr txBox="1">
            <a:spLocks noChangeArrowheads="1"/>
          </p:cNvSpPr>
          <p:nvPr/>
        </p:nvSpPr>
        <p:spPr bwMode="auto">
          <a:xfrm>
            <a:off x="5105400" y="149225"/>
            <a:ext cx="185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003300"/>
                </a:solidFill>
              </a:rPr>
              <a:t>Google Terrain Map</a:t>
            </a:r>
          </a:p>
        </p:txBody>
      </p:sp>
      <p:cxnSp>
        <p:nvCxnSpPr>
          <p:cNvPr id="72" name="Straight Connector 71"/>
          <p:cNvCxnSpPr>
            <a:cxnSpLocks/>
          </p:cNvCxnSpPr>
          <p:nvPr/>
        </p:nvCxnSpPr>
        <p:spPr>
          <a:xfrm>
            <a:off x="838200" y="6477000"/>
            <a:ext cx="1524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3" name="TextBox 104"/>
          <p:cNvSpPr txBox="1">
            <a:spLocks noChangeArrowheads="1"/>
          </p:cNvSpPr>
          <p:nvPr/>
        </p:nvSpPr>
        <p:spPr bwMode="auto">
          <a:xfrm>
            <a:off x="1295400" y="6019800"/>
            <a:ext cx="9715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.5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70"/>
          <p:cNvSpPr txBox="1">
            <a:spLocks noChangeArrowheads="1"/>
          </p:cNvSpPr>
          <p:nvPr/>
        </p:nvSpPr>
        <p:spPr bwMode="auto">
          <a:xfrm>
            <a:off x="0" y="76200"/>
            <a:ext cx="40386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Shatter Cones </a:t>
            </a:r>
          </a:p>
          <a:p>
            <a:pPr algn="ctr"/>
            <a:r>
              <a:rPr lang="en-US" b="1"/>
              <a:t>(arrows show “horsetail” direction)</a:t>
            </a:r>
          </a:p>
        </p:txBody>
      </p:sp>
      <p:grpSp>
        <p:nvGrpSpPr>
          <p:cNvPr id="26626" name="Group 30"/>
          <p:cNvGrpSpPr>
            <a:grpSpLocks/>
          </p:cNvGrpSpPr>
          <p:nvPr/>
        </p:nvGrpSpPr>
        <p:grpSpPr bwMode="auto">
          <a:xfrm>
            <a:off x="4114800" y="187325"/>
            <a:ext cx="4724400" cy="3475038"/>
            <a:chOff x="3962400" y="187919"/>
            <a:chExt cx="4724400" cy="3474444"/>
          </a:xfrm>
        </p:grpSpPr>
        <p:pic>
          <p:nvPicPr>
            <p:cNvPr id="26645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62400" y="228600"/>
              <a:ext cx="4724400" cy="3395663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46" name="TextBox 71"/>
            <p:cNvSpPr txBox="1">
              <a:spLocks noChangeArrowheads="1"/>
            </p:cNvSpPr>
            <p:nvPr/>
          </p:nvSpPr>
          <p:spPr bwMode="auto">
            <a:xfrm>
              <a:off x="4038600" y="3200400"/>
              <a:ext cx="18986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Deer Creek </a:t>
              </a:r>
            </a:p>
          </p:txBody>
        </p:sp>
        <p:grpSp>
          <p:nvGrpSpPr>
            <p:cNvPr id="26647" name="Group 14"/>
            <p:cNvGrpSpPr>
              <a:grpSpLocks/>
            </p:cNvGrpSpPr>
            <p:nvPr/>
          </p:nvGrpSpPr>
          <p:grpSpPr bwMode="auto">
            <a:xfrm rot="-473751">
              <a:off x="4055208" y="187919"/>
              <a:ext cx="1727974" cy="1470429"/>
              <a:chOff x="5257800" y="457200"/>
              <a:chExt cx="1066800" cy="8382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5255681" y="456786"/>
                <a:ext cx="1067303" cy="22890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>
                <a:off x="5255932" y="455678"/>
                <a:ext cx="304804" cy="837827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27" name="Group 29"/>
          <p:cNvGrpSpPr>
            <a:grpSpLocks/>
          </p:cNvGrpSpPr>
          <p:nvPr/>
        </p:nvGrpSpPr>
        <p:grpSpPr bwMode="auto">
          <a:xfrm>
            <a:off x="609600" y="990600"/>
            <a:ext cx="2330450" cy="2290763"/>
            <a:chOff x="260350" y="990600"/>
            <a:chExt cx="2330450" cy="2290763"/>
          </a:xfrm>
        </p:grpSpPr>
        <p:pic>
          <p:nvPicPr>
            <p:cNvPr id="2664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350" y="990600"/>
              <a:ext cx="2330450" cy="2209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41" name="TextBox 76"/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1776413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Lost Creek</a:t>
              </a:r>
            </a:p>
          </p:txBody>
        </p:sp>
        <p:grpSp>
          <p:nvGrpSpPr>
            <p:cNvPr id="26642" name="Group 15"/>
            <p:cNvGrpSpPr>
              <a:grpSpLocks/>
            </p:cNvGrpSpPr>
            <p:nvPr/>
          </p:nvGrpSpPr>
          <p:grpSpPr bwMode="auto">
            <a:xfrm rot="2618347">
              <a:off x="1361406" y="1275854"/>
              <a:ext cx="526583" cy="480958"/>
              <a:chOff x="5257800" y="457200"/>
              <a:chExt cx="1066800" cy="838200"/>
            </a:xfrm>
          </p:grpSpPr>
          <p:cxnSp>
            <p:nvCxnSpPr>
              <p:cNvPr id="17" name="Straight Arrow Connector 16"/>
              <p:cNvCxnSpPr/>
              <p:nvPr/>
            </p:nvCxnSpPr>
            <p:spPr>
              <a:xfrm>
                <a:off x="5257275" y="459591"/>
                <a:ext cx="1061314" cy="22963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5257165" y="457699"/>
                <a:ext cx="305531" cy="83829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28" name="Group 28"/>
          <p:cNvGrpSpPr>
            <a:grpSpLocks/>
          </p:cNvGrpSpPr>
          <p:nvPr/>
        </p:nvGrpSpPr>
        <p:grpSpPr bwMode="auto">
          <a:xfrm>
            <a:off x="304800" y="3352800"/>
            <a:ext cx="2389188" cy="3509963"/>
            <a:chOff x="125412" y="3352800"/>
            <a:chExt cx="2389188" cy="3509963"/>
          </a:xfrm>
        </p:grpSpPr>
        <p:pic>
          <p:nvPicPr>
            <p:cNvPr id="26635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28600" y="3352800"/>
              <a:ext cx="2286000" cy="343535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6" name="TextBox 74"/>
            <p:cNvSpPr txBox="1">
              <a:spLocks noChangeArrowheads="1"/>
            </p:cNvSpPr>
            <p:nvPr/>
          </p:nvSpPr>
          <p:spPr bwMode="auto">
            <a:xfrm>
              <a:off x="125412" y="6400800"/>
              <a:ext cx="20843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Goose Creek</a:t>
              </a:r>
            </a:p>
          </p:txBody>
        </p:sp>
        <p:grpSp>
          <p:nvGrpSpPr>
            <p:cNvPr id="26637" name="Group 18"/>
            <p:cNvGrpSpPr>
              <a:grpSpLocks/>
            </p:cNvGrpSpPr>
            <p:nvPr/>
          </p:nvGrpSpPr>
          <p:grpSpPr bwMode="auto">
            <a:xfrm rot="2473305">
              <a:off x="1971006" y="3670985"/>
              <a:ext cx="526583" cy="480958"/>
              <a:chOff x="5257800" y="457200"/>
              <a:chExt cx="1066800" cy="83820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254768" y="455339"/>
                <a:ext cx="1061314" cy="229633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>
                <a:off x="5257120" y="456110"/>
                <a:ext cx="305531" cy="83829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629" name="Group 31"/>
          <p:cNvGrpSpPr>
            <a:grpSpLocks/>
          </p:cNvGrpSpPr>
          <p:nvPr/>
        </p:nvGrpSpPr>
        <p:grpSpPr bwMode="auto">
          <a:xfrm>
            <a:off x="3048000" y="3733800"/>
            <a:ext cx="5821363" cy="3052763"/>
            <a:chOff x="3048000" y="3733800"/>
            <a:chExt cx="5821363" cy="3052763"/>
          </a:xfrm>
        </p:grpSpPr>
        <p:pic>
          <p:nvPicPr>
            <p:cNvPr id="26630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0" y="3733800"/>
              <a:ext cx="5821363" cy="3048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6631" name="TextBox 78"/>
            <p:cNvSpPr txBox="1">
              <a:spLocks noChangeArrowheads="1"/>
            </p:cNvSpPr>
            <p:nvPr/>
          </p:nvSpPr>
          <p:spPr bwMode="auto">
            <a:xfrm>
              <a:off x="3200400" y="6324600"/>
              <a:ext cx="18796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Aspen Park</a:t>
              </a:r>
            </a:p>
          </p:txBody>
        </p:sp>
        <p:grpSp>
          <p:nvGrpSpPr>
            <p:cNvPr id="26632" name="Group 21"/>
            <p:cNvGrpSpPr>
              <a:grpSpLocks/>
            </p:cNvGrpSpPr>
            <p:nvPr/>
          </p:nvGrpSpPr>
          <p:grpSpPr bwMode="auto">
            <a:xfrm rot="4221133">
              <a:off x="7138315" y="4002701"/>
              <a:ext cx="526583" cy="480958"/>
              <a:chOff x="5257800" y="457200"/>
              <a:chExt cx="1066800" cy="838200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5256032" y="461234"/>
                <a:ext cx="1067746" cy="229631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>
                <a:off x="5250797" y="458334"/>
                <a:ext cx="305531" cy="838296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282700"/>
            <a:ext cx="7010400" cy="5499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5" name="TextBox 2"/>
          <p:cNvSpPr txBox="1">
            <a:spLocks noChangeArrowheads="1"/>
          </p:cNvSpPr>
          <p:nvPr/>
        </p:nvSpPr>
        <p:spPr bwMode="auto">
          <a:xfrm>
            <a:off x="1428750" y="228600"/>
            <a:ext cx="64960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  Muscovite Shatter Cone Detail: </a:t>
            </a:r>
          </a:p>
          <a:p>
            <a:pPr algn="ctr"/>
            <a:r>
              <a:rPr lang="en-US" sz="3200" b="1"/>
              <a:t>Aspen Park Impact Structure</a:t>
            </a:r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2895600"/>
            <a:ext cx="2362200" cy="3138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7086600" y="6477000"/>
            <a:ext cx="10668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7239000" y="6096000"/>
            <a:ext cx="70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3"/>
          <p:cNvSpPr txBox="1">
            <a:spLocks noChangeArrowheads="1"/>
          </p:cNvSpPr>
          <p:nvPr/>
        </p:nvSpPr>
        <p:spPr bwMode="auto">
          <a:xfrm>
            <a:off x="1676400" y="304800"/>
            <a:ext cx="57562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Mega-Shatter Cones: </a:t>
            </a:r>
          </a:p>
          <a:p>
            <a:pPr algn="ctr"/>
            <a:r>
              <a:rPr lang="en-US" sz="3200" b="1"/>
              <a:t>Aspen Park Impact Structure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524000"/>
            <a:ext cx="8875712" cy="5257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Text Box 13"/>
          <p:cNvSpPr txBox="1">
            <a:spLocks noChangeArrowheads="1"/>
          </p:cNvSpPr>
          <p:nvPr/>
        </p:nvSpPr>
        <p:spPr bwMode="auto">
          <a:xfrm>
            <a:off x="3403600" y="6415088"/>
            <a:ext cx="3549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18 m exposed from top to base</a:t>
            </a:r>
          </a:p>
        </p:txBody>
      </p:sp>
      <p:grpSp>
        <p:nvGrpSpPr>
          <p:cNvPr id="27664" name="Group 16"/>
          <p:cNvGrpSpPr>
            <a:grpSpLocks/>
          </p:cNvGrpSpPr>
          <p:nvPr/>
        </p:nvGrpSpPr>
        <p:grpSpPr bwMode="auto">
          <a:xfrm>
            <a:off x="0" y="1825625"/>
            <a:ext cx="8966200" cy="4651375"/>
            <a:chOff x="0" y="1150"/>
            <a:chExt cx="5648" cy="2930"/>
          </a:xfrm>
        </p:grpSpPr>
        <p:sp>
          <p:nvSpPr>
            <p:cNvPr id="94" name="Freeform 93"/>
            <p:cNvSpPr/>
            <p:nvPr/>
          </p:nvSpPr>
          <p:spPr>
            <a:xfrm>
              <a:off x="2058" y="1150"/>
              <a:ext cx="2318" cy="2815"/>
            </a:xfrm>
            <a:custGeom>
              <a:avLst/>
              <a:gdLst>
                <a:gd name="connsiteX0" fmla="*/ 3679371 w 3679371"/>
                <a:gd name="connsiteY0" fmla="*/ 4207329 h 4468586"/>
                <a:gd name="connsiteX1" fmla="*/ 3102428 w 3679371"/>
                <a:gd name="connsiteY1" fmla="*/ 2890158 h 4468586"/>
                <a:gd name="connsiteX2" fmla="*/ 2307771 w 3679371"/>
                <a:gd name="connsiteY2" fmla="*/ 1300843 h 4468586"/>
                <a:gd name="connsiteX3" fmla="*/ 1589314 w 3679371"/>
                <a:gd name="connsiteY3" fmla="*/ 244929 h 4468586"/>
                <a:gd name="connsiteX4" fmla="*/ 1251857 w 3679371"/>
                <a:gd name="connsiteY4" fmla="*/ 157843 h 4468586"/>
                <a:gd name="connsiteX5" fmla="*/ 968828 w 3679371"/>
                <a:gd name="connsiteY5" fmla="*/ 1191986 h 4468586"/>
                <a:gd name="connsiteX6" fmla="*/ 849085 w 3679371"/>
                <a:gd name="connsiteY6" fmla="*/ 1856015 h 4468586"/>
                <a:gd name="connsiteX7" fmla="*/ 827314 w 3679371"/>
                <a:gd name="connsiteY7" fmla="*/ 2139043 h 4468586"/>
                <a:gd name="connsiteX8" fmla="*/ 805542 w 3679371"/>
                <a:gd name="connsiteY8" fmla="*/ 2476500 h 4468586"/>
                <a:gd name="connsiteX9" fmla="*/ 674914 w 3679371"/>
                <a:gd name="connsiteY9" fmla="*/ 3053443 h 4468586"/>
                <a:gd name="connsiteX10" fmla="*/ 348342 w 3679371"/>
                <a:gd name="connsiteY10" fmla="*/ 3499758 h 4468586"/>
                <a:gd name="connsiteX11" fmla="*/ 206828 w 3679371"/>
                <a:gd name="connsiteY11" fmla="*/ 4065815 h 4468586"/>
                <a:gd name="connsiteX12" fmla="*/ 0 w 3679371"/>
                <a:gd name="connsiteY12" fmla="*/ 4468586 h 4468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9371" h="4468586">
                  <a:moveTo>
                    <a:pt x="3679371" y="4207329"/>
                  </a:moveTo>
                  <a:cubicBezTo>
                    <a:pt x="3505199" y="3790950"/>
                    <a:pt x="3331028" y="3374572"/>
                    <a:pt x="3102428" y="2890158"/>
                  </a:cubicBezTo>
                  <a:cubicBezTo>
                    <a:pt x="2873828" y="2405744"/>
                    <a:pt x="2559957" y="1741714"/>
                    <a:pt x="2307771" y="1300843"/>
                  </a:cubicBezTo>
                  <a:cubicBezTo>
                    <a:pt x="2055585" y="859972"/>
                    <a:pt x="1765300" y="435429"/>
                    <a:pt x="1589314" y="244929"/>
                  </a:cubicBezTo>
                  <a:cubicBezTo>
                    <a:pt x="1413328" y="54429"/>
                    <a:pt x="1355271" y="0"/>
                    <a:pt x="1251857" y="157843"/>
                  </a:cubicBezTo>
                  <a:cubicBezTo>
                    <a:pt x="1148443" y="315686"/>
                    <a:pt x="1035957" y="908957"/>
                    <a:pt x="968828" y="1191986"/>
                  </a:cubicBezTo>
                  <a:cubicBezTo>
                    <a:pt x="901699" y="1475015"/>
                    <a:pt x="872671" y="1698172"/>
                    <a:pt x="849085" y="1856015"/>
                  </a:cubicBezTo>
                  <a:cubicBezTo>
                    <a:pt x="825499" y="2013858"/>
                    <a:pt x="834571" y="2035629"/>
                    <a:pt x="827314" y="2139043"/>
                  </a:cubicBezTo>
                  <a:cubicBezTo>
                    <a:pt x="820057" y="2242457"/>
                    <a:pt x="830942" y="2324100"/>
                    <a:pt x="805542" y="2476500"/>
                  </a:cubicBezTo>
                  <a:cubicBezTo>
                    <a:pt x="780142" y="2628900"/>
                    <a:pt x="751114" y="2882900"/>
                    <a:pt x="674914" y="3053443"/>
                  </a:cubicBezTo>
                  <a:cubicBezTo>
                    <a:pt x="598714" y="3223986"/>
                    <a:pt x="426356" y="3331029"/>
                    <a:pt x="348342" y="3499758"/>
                  </a:cubicBezTo>
                  <a:cubicBezTo>
                    <a:pt x="270328" y="3668487"/>
                    <a:pt x="264885" y="3904344"/>
                    <a:pt x="206828" y="4065815"/>
                  </a:cubicBezTo>
                  <a:cubicBezTo>
                    <a:pt x="148771" y="4227286"/>
                    <a:pt x="74385" y="4347936"/>
                    <a:pt x="0" y="4468586"/>
                  </a:cubicBezTo>
                </a:path>
              </a:pathLst>
            </a:custGeom>
            <a:ln w="28575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Freeform 95"/>
            <p:cNvSpPr/>
            <p:nvPr/>
          </p:nvSpPr>
          <p:spPr>
            <a:xfrm>
              <a:off x="1169" y="1263"/>
              <a:ext cx="1671" cy="1458"/>
            </a:xfrm>
            <a:custGeom>
              <a:avLst/>
              <a:gdLst>
                <a:gd name="connsiteX0" fmla="*/ 2652486 w 2652486"/>
                <a:gd name="connsiteY0" fmla="*/ 0 h 2315028"/>
                <a:gd name="connsiteX1" fmla="*/ 2140857 w 2652486"/>
                <a:gd name="connsiteY1" fmla="*/ 97971 h 2315028"/>
                <a:gd name="connsiteX2" fmla="*/ 954315 w 2652486"/>
                <a:gd name="connsiteY2" fmla="*/ 457200 h 2315028"/>
                <a:gd name="connsiteX3" fmla="*/ 453572 w 2652486"/>
                <a:gd name="connsiteY3" fmla="*/ 827314 h 2315028"/>
                <a:gd name="connsiteX4" fmla="*/ 159657 w 2652486"/>
                <a:gd name="connsiteY4" fmla="*/ 968828 h 2315028"/>
                <a:gd name="connsiteX5" fmla="*/ 18143 w 2652486"/>
                <a:gd name="connsiteY5" fmla="*/ 1219200 h 2315028"/>
                <a:gd name="connsiteX6" fmla="*/ 268515 w 2652486"/>
                <a:gd name="connsiteY6" fmla="*/ 1360714 h 2315028"/>
                <a:gd name="connsiteX7" fmla="*/ 312057 w 2652486"/>
                <a:gd name="connsiteY7" fmla="*/ 1632857 h 2315028"/>
                <a:gd name="connsiteX8" fmla="*/ 736600 w 2652486"/>
                <a:gd name="connsiteY8" fmla="*/ 1894114 h 2315028"/>
                <a:gd name="connsiteX9" fmla="*/ 1030515 w 2652486"/>
                <a:gd name="connsiteY9" fmla="*/ 2133600 h 2315028"/>
                <a:gd name="connsiteX10" fmla="*/ 2010229 w 2652486"/>
                <a:gd name="connsiteY10" fmla="*/ 2307771 h 2315028"/>
                <a:gd name="connsiteX11" fmla="*/ 2271486 w 2652486"/>
                <a:gd name="connsiteY11" fmla="*/ 2177143 h 2315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2486" h="2315028">
                  <a:moveTo>
                    <a:pt x="2652486" y="0"/>
                  </a:moveTo>
                  <a:cubicBezTo>
                    <a:pt x="2538185" y="10885"/>
                    <a:pt x="2423885" y="21771"/>
                    <a:pt x="2140857" y="97971"/>
                  </a:cubicBezTo>
                  <a:cubicBezTo>
                    <a:pt x="1857829" y="174171"/>
                    <a:pt x="1235529" y="335643"/>
                    <a:pt x="954315" y="457200"/>
                  </a:cubicBezTo>
                  <a:cubicBezTo>
                    <a:pt x="673101" y="578757"/>
                    <a:pt x="586015" y="742043"/>
                    <a:pt x="453572" y="827314"/>
                  </a:cubicBezTo>
                  <a:cubicBezTo>
                    <a:pt x="321129" y="912585"/>
                    <a:pt x="232228" y="903514"/>
                    <a:pt x="159657" y="968828"/>
                  </a:cubicBezTo>
                  <a:cubicBezTo>
                    <a:pt x="87086" y="1034142"/>
                    <a:pt x="0" y="1153886"/>
                    <a:pt x="18143" y="1219200"/>
                  </a:cubicBezTo>
                  <a:cubicBezTo>
                    <a:pt x="36286" y="1284514"/>
                    <a:pt x="219529" y="1291771"/>
                    <a:pt x="268515" y="1360714"/>
                  </a:cubicBezTo>
                  <a:cubicBezTo>
                    <a:pt x="317501" y="1429657"/>
                    <a:pt x="234043" y="1543957"/>
                    <a:pt x="312057" y="1632857"/>
                  </a:cubicBezTo>
                  <a:cubicBezTo>
                    <a:pt x="390071" y="1721757"/>
                    <a:pt x="616857" y="1810657"/>
                    <a:pt x="736600" y="1894114"/>
                  </a:cubicBezTo>
                  <a:cubicBezTo>
                    <a:pt x="856343" y="1977571"/>
                    <a:pt x="818244" y="2064657"/>
                    <a:pt x="1030515" y="2133600"/>
                  </a:cubicBezTo>
                  <a:cubicBezTo>
                    <a:pt x="1242786" y="2202543"/>
                    <a:pt x="1803401" y="2300514"/>
                    <a:pt x="2010229" y="2307771"/>
                  </a:cubicBezTo>
                  <a:cubicBezTo>
                    <a:pt x="2217057" y="2315028"/>
                    <a:pt x="2244271" y="2246085"/>
                    <a:pt x="2271486" y="2177143"/>
                  </a:cubicBezTo>
                </a:path>
              </a:pathLst>
            </a:custGeom>
            <a:ln w="1905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>
              <a:off x="495" y="3354"/>
              <a:ext cx="1707" cy="726"/>
            </a:xfrm>
            <a:custGeom>
              <a:avLst/>
              <a:gdLst>
                <a:gd name="connsiteX0" fmla="*/ 664028 w 2710543"/>
                <a:gd name="connsiteY0" fmla="*/ 0 h 1152071"/>
                <a:gd name="connsiteX1" fmla="*/ 370114 w 2710543"/>
                <a:gd name="connsiteY1" fmla="*/ 10885 h 1152071"/>
                <a:gd name="connsiteX2" fmla="*/ 54428 w 2710543"/>
                <a:gd name="connsiteY2" fmla="*/ 43542 h 1152071"/>
                <a:gd name="connsiteX3" fmla="*/ 43543 w 2710543"/>
                <a:gd name="connsiteY3" fmla="*/ 228600 h 1152071"/>
                <a:gd name="connsiteX4" fmla="*/ 228600 w 2710543"/>
                <a:gd name="connsiteY4" fmla="*/ 315685 h 1152071"/>
                <a:gd name="connsiteX5" fmla="*/ 250371 w 2710543"/>
                <a:gd name="connsiteY5" fmla="*/ 598714 h 1152071"/>
                <a:gd name="connsiteX6" fmla="*/ 348343 w 2710543"/>
                <a:gd name="connsiteY6" fmla="*/ 925285 h 1152071"/>
                <a:gd name="connsiteX7" fmla="*/ 674914 w 2710543"/>
                <a:gd name="connsiteY7" fmla="*/ 1121228 h 1152071"/>
                <a:gd name="connsiteX8" fmla="*/ 1719943 w 2710543"/>
                <a:gd name="connsiteY8" fmla="*/ 1110342 h 1152071"/>
                <a:gd name="connsiteX9" fmla="*/ 2383971 w 2710543"/>
                <a:gd name="connsiteY9" fmla="*/ 892628 h 1152071"/>
                <a:gd name="connsiteX10" fmla="*/ 2710543 w 2710543"/>
                <a:gd name="connsiteY10" fmla="*/ 566057 h 1152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710543" h="1152071">
                  <a:moveTo>
                    <a:pt x="664028" y="0"/>
                  </a:moveTo>
                  <a:cubicBezTo>
                    <a:pt x="567871" y="1814"/>
                    <a:pt x="471714" y="3628"/>
                    <a:pt x="370114" y="10885"/>
                  </a:cubicBezTo>
                  <a:cubicBezTo>
                    <a:pt x="268514" y="18142"/>
                    <a:pt x="108856" y="7256"/>
                    <a:pt x="54428" y="43542"/>
                  </a:cubicBezTo>
                  <a:cubicBezTo>
                    <a:pt x="0" y="79828"/>
                    <a:pt x="14514" y="183243"/>
                    <a:pt x="43543" y="228600"/>
                  </a:cubicBezTo>
                  <a:cubicBezTo>
                    <a:pt x="72572" y="273957"/>
                    <a:pt x="194129" y="253999"/>
                    <a:pt x="228600" y="315685"/>
                  </a:cubicBezTo>
                  <a:cubicBezTo>
                    <a:pt x="263071" y="377371"/>
                    <a:pt x="230414" y="497114"/>
                    <a:pt x="250371" y="598714"/>
                  </a:cubicBezTo>
                  <a:cubicBezTo>
                    <a:pt x="270328" y="700314"/>
                    <a:pt x="277586" y="838199"/>
                    <a:pt x="348343" y="925285"/>
                  </a:cubicBezTo>
                  <a:cubicBezTo>
                    <a:pt x="419100" y="1012371"/>
                    <a:pt x="446314" y="1090385"/>
                    <a:pt x="674914" y="1121228"/>
                  </a:cubicBezTo>
                  <a:cubicBezTo>
                    <a:pt x="903514" y="1152071"/>
                    <a:pt x="1435100" y="1148442"/>
                    <a:pt x="1719943" y="1110342"/>
                  </a:cubicBezTo>
                  <a:cubicBezTo>
                    <a:pt x="2004786" y="1072242"/>
                    <a:pt x="2218871" y="983342"/>
                    <a:pt x="2383971" y="892628"/>
                  </a:cubicBezTo>
                  <a:cubicBezTo>
                    <a:pt x="2549071" y="801914"/>
                    <a:pt x="2629807" y="683985"/>
                    <a:pt x="2710543" y="566057"/>
                  </a:cubicBezTo>
                </a:path>
              </a:pathLst>
            </a:custGeom>
            <a:ln w="1905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3164" y="1296"/>
              <a:ext cx="2484" cy="1196"/>
            </a:xfrm>
            <a:custGeom>
              <a:avLst/>
              <a:gdLst>
                <a:gd name="connsiteX0" fmla="*/ 3943350 w 3943350"/>
                <a:gd name="connsiteY0" fmla="*/ 1898650 h 1898650"/>
                <a:gd name="connsiteX1" fmla="*/ 3162300 w 3943350"/>
                <a:gd name="connsiteY1" fmla="*/ 1193800 h 1898650"/>
                <a:gd name="connsiteX2" fmla="*/ 2543175 w 3943350"/>
                <a:gd name="connsiteY2" fmla="*/ 631825 h 1898650"/>
                <a:gd name="connsiteX3" fmla="*/ 1543050 w 3943350"/>
                <a:gd name="connsiteY3" fmla="*/ 174625 h 1898650"/>
                <a:gd name="connsiteX4" fmla="*/ 619125 w 3943350"/>
                <a:gd name="connsiteY4" fmla="*/ 12700 h 1898650"/>
                <a:gd name="connsiteX5" fmla="*/ 409575 w 3943350"/>
                <a:gd name="connsiteY5" fmla="*/ 98425 h 1898650"/>
                <a:gd name="connsiteX6" fmla="*/ 0 w 3943350"/>
                <a:gd name="connsiteY6" fmla="*/ 127000 h 189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43350" h="1898650">
                  <a:moveTo>
                    <a:pt x="3943350" y="1898650"/>
                  </a:moveTo>
                  <a:lnTo>
                    <a:pt x="3162300" y="1193800"/>
                  </a:lnTo>
                  <a:cubicBezTo>
                    <a:pt x="2928938" y="982663"/>
                    <a:pt x="2813050" y="801688"/>
                    <a:pt x="2543175" y="631825"/>
                  </a:cubicBezTo>
                  <a:cubicBezTo>
                    <a:pt x="2273300" y="461963"/>
                    <a:pt x="1863725" y="277812"/>
                    <a:pt x="1543050" y="174625"/>
                  </a:cubicBezTo>
                  <a:cubicBezTo>
                    <a:pt x="1222375" y="71438"/>
                    <a:pt x="808037" y="25400"/>
                    <a:pt x="619125" y="12700"/>
                  </a:cubicBezTo>
                  <a:cubicBezTo>
                    <a:pt x="430213" y="0"/>
                    <a:pt x="512763" y="79375"/>
                    <a:pt x="409575" y="98425"/>
                  </a:cubicBezTo>
                  <a:cubicBezTo>
                    <a:pt x="306388" y="117475"/>
                    <a:pt x="153194" y="122237"/>
                    <a:pt x="0" y="127000"/>
                  </a:cubicBezTo>
                </a:path>
              </a:pathLst>
            </a:custGeom>
            <a:ln w="19050">
              <a:solidFill>
                <a:srgbClr val="FFFF00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657" name="Freeform 11"/>
            <p:cNvSpPr>
              <a:spLocks/>
            </p:cNvSpPr>
            <p:nvPr/>
          </p:nvSpPr>
          <p:spPr bwMode="auto">
            <a:xfrm>
              <a:off x="335" y="2734"/>
              <a:ext cx="2120" cy="576"/>
            </a:xfrm>
            <a:custGeom>
              <a:avLst/>
              <a:gdLst>
                <a:gd name="T0" fmla="*/ 152 w 2120"/>
                <a:gd name="T1" fmla="*/ 576 h 576"/>
                <a:gd name="T2" fmla="*/ 152 w 2120"/>
                <a:gd name="T3" fmla="*/ 480 h 576"/>
                <a:gd name="T4" fmla="*/ 152 w 2120"/>
                <a:gd name="T5" fmla="*/ 432 h 576"/>
                <a:gd name="T6" fmla="*/ 1064 w 2120"/>
                <a:gd name="T7" fmla="*/ 144 h 576"/>
                <a:gd name="T8" fmla="*/ 1496 w 2120"/>
                <a:gd name="T9" fmla="*/ 48 h 576"/>
                <a:gd name="T10" fmla="*/ 2120 w 2120"/>
                <a:gd name="T11" fmla="*/ 0 h 5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120"/>
                <a:gd name="T19" fmla="*/ 0 h 576"/>
                <a:gd name="T20" fmla="*/ 2120 w 2120"/>
                <a:gd name="T21" fmla="*/ 576 h 57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20" h="576">
                  <a:moveTo>
                    <a:pt x="152" y="576"/>
                  </a:moveTo>
                  <a:cubicBezTo>
                    <a:pt x="152" y="540"/>
                    <a:pt x="152" y="504"/>
                    <a:pt x="152" y="480"/>
                  </a:cubicBezTo>
                  <a:cubicBezTo>
                    <a:pt x="152" y="456"/>
                    <a:pt x="0" y="488"/>
                    <a:pt x="152" y="432"/>
                  </a:cubicBezTo>
                  <a:cubicBezTo>
                    <a:pt x="304" y="376"/>
                    <a:pt x="840" y="208"/>
                    <a:pt x="1064" y="144"/>
                  </a:cubicBezTo>
                  <a:cubicBezTo>
                    <a:pt x="1288" y="80"/>
                    <a:pt x="1320" y="72"/>
                    <a:pt x="1496" y="48"/>
                  </a:cubicBezTo>
                  <a:cubicBezTo>
                    <a:pt x="1672" y="24"/>
                    <a:pt x="1896" y="12"/>
                    <a:pt x="2120" y="0"/>
                  </a:cubicBezTo>
                </a:path>
              </a:pathLst>
            </a:custGeom>
            <a:noFill/>
            <a:ln w="28575" cap="flat" cmpd="sng">
              <a:solidFill>
                <a:srgbClr val="FFFF66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658" name="Freeform 14"/>
            <p:cNvSpPr>
              <a:spLocks/>
            </p:cNvSpPr>
            <p:nvPr/>
          </p:nvSpPr>
          <p:spPr bwMode="auto">
            <a:xfrm>
              <a:off x="0" y="2112"/>
              <a:ext cx="1280" cy="1120"/>
            </a:xfrm>
            <a:custGeom>
              <a:avLst/>
              <a:gdLst>
                <a:gd name="T0" fmla="*/ 1280 w 1280"/>
                <a:gd name="T1" fmla="*/ 0 h 1120"/>
                <a:gd name="T2" fmla="*/ 800 w 1280"/>
                <a:gd name="T3" fmla="*/ 96 h 1120"/>
                <a:gd name="T4" fmla="*/ 512 w 1280"/>
                <a:gd name="T5" fmla="*/ 192 h 1120"/>
                <a:gd name="T6" fmla="*/ 464 w 1280"/>
                <a:gd name="T7" fmla="*/ 240 h 1120"/>
                <a:gd name="T8" fmla="*/ 320 w 1280"/>
                <a:gd name="T9" fmla="*/ 240 h 1120"/>
                <a:gd name="T10" fmla="*/ 368 w 1280"/>
                <a:gd name="T11" fmla="*/ 384 h 1120"/>
                <a:gd name="T12" fmla="*/ 272 w 1280"/>
                <a:gd name="T13" fmla="*/ 576 h 1120"/>
                <a:gd name="T14" fmla="*/ 128 w 1280"/>
                <a:gd name="T15" fmla="*/ 816 h 1120"/>
                <a:gd name="T16" fmla="*/ 32 w 1280"/>
                <a:gd name="T17" fmla="*/ 960 h 1120"/>
                <a:gd name="T18" fmla="*/ 320 w 1280"/>
                <a:gd name="T19" fmla="*/ 1104 h 1120"/>
                <a:gd name="T20" fmla="*/ 512 w 1280"/>
                <a:gd name="T21" fmla="*/ 1056 h 1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280"/>
                <a:gd name="T34" fmla="*/ 0 h 1120"/>
                <a:gd name="T35" fmla="*/ 1280 w 1280"/>
                <a:gd name="T36" fmla="*/ 1120 h 1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280" h="1120">
                  <a:moveTo>
                    <a:pt x="1280" y="0"/>
                  </a:moveTo>
                  <a:cubicBezTo>
                    <a:pt x="1104" y="32"/>
                    <a:pt x="928" y="64"/>
                    <a:pt x="800" y="96"/>
                  </a:cubicBezTo>
                  <a:cubicBezTo>
                    <a:pt x="672" y="128"/>
                    <a:pt x="568" y="168"/>
                    <a:pt x="512" y="192"/>
                  </a:cubicBezTo>
                  <a:cubicBezTo>
                    <a:pt x="456" y="216"/>
                    <a:pt x="496" y="232"/>
                    <a:pt x="464" y="240"/>
                  </a:cubicBezTo>
                  <a:cubicBezTo>
                    <a:pt x="432" y="248"/>
                    <a:pt x="336" y="216"/>
                    <a:pt x="320" y="240"/>
                  </a:cubicBezTo>
                  <a:cubicBezTo>
                    <a:pt x="304" y="264"/>
                    <a:pt x="376" y="328"/>
                    <a:pt x="368" y="384"/>
                  </a:cubicBezTo>
                  <a:cubicBezTo>
                    <a:pt x="360" y="440"/>
                    <a:pt x="312" y="504"/>
                    <a:pt x="272" y="576"/>
                  </a:cubicBezTo>
                  <a:cubicBezTo>
                    <a:pt x="232" y="648"/>
                    <a:pt x="168" y="752"/>
                    <a:pt x="128" y="816"/>
                  </a:cubicBezTo>
                  <a:cubicBezTo>
                    <a:pt x="88" y="880"/>
                    <a:pt x="0" y="912"/>
                    <a:pt x="32" y="960"/>
                  </a:cubicBezTo>
                  <a:cubicBezTo>
                    <a:pt x="64" y="1008"/>
                    <a:pt x="240" y="1088"/>
                    <a:pt x="320" y="1104"/>
                  </a:cubicBezTo>
                  <a:cubicBezTo>
                    <a:pt x="400" y="1120"/>
                    <a:pt x="456" y="1088"/>
                    <a:pt x="512" y="1056"/>
                  </a:cubicBezTo>
                </a:path>
              </a:pathLst>
            </a:custGeom>
            <a:noFill/>
            <a:ln w="28575" cap="flat" cmpd="sng">
              <a:solidFill>
                <a:srgbClr val="FFFF66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206375"/>
            <a:ext cx="5181600" cy="65452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200400"/>
            <a:ext cx="4419600" cy="3581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-157163" y="236538"/>
            <a:ext cx="43481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/>
              <a:t>Parasitic Cones on Mega </a:t>
            </a:r>
          </a:p>
          <a:p>
            <a:pPr algn="ctr"/>
            <a:r>
              <a:rPr lang="en-US" sz="2400" b="1"/>
              <a:t>Shatter Cone </a:t>
            </a:r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3962400" y="152400"/>
            <a:ext cx="52117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9F9F9"/>
                </a:solidFill>
              </a:rPr>
              <a:t>Multiple Shatter Cones Fracture Surfaces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410200" y="2819400"/>
            <a:ext cx="762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86400" y="1905000"/>
            <a:ext cx="762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934200" y="609600"/>
            <a:ext cx="762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524000" y="3505200"/>
            <a:ext cx="762000" cy="30480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066800"/>
            <a:ext cx="2971800" cy="2014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9706" name="Group 20"/>
          <p:cNvGrpSpPr>
            <a:grpSpLocks/>
          </p:cNvGrpSpPr>
          <p:nvPr/>
        </p:nvGrpSpPr>
        <p:grpSpPr bwMode="auto">
          <a:xfrm rot="-1644420">
            <a:off x="2273300" y="4953000"/>
            <a:ext cx="787400" cy="857250"/>
            <a:chOff x="5029200" y="3581400"/>
            <a:chExt cx="609600" cy="685800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029198" y="3579298"/>
              <a:ext cx="609600" cy="3810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5410477" y="3579185"/>
              <a:ext cx="228600" cy="68580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3"/>
          <p:cNvSpPr txBox="1">
            <a:spLocks noChangeArrowheads="1"/>
          </p:cNvSpPr>
          <p:nvPr/>
        </p:nvSpPr>
        <p:spPr bwMode="auto">
          <a:xfrm>
            <a:off x="152400" y="563563"/>
            <a:ext cx="42132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Shock Metamorphic</a:t>
            </a:r>
          </a:p>
          <a:p>
            <a:r>
              <a:rPr lang="en-US" sz="3200" b="1"/>
              <a:t>Features: Glass and </a:t>
            </a:r>
          </a:p>
          <a:p>
            <a:r>
              <a:rPr lang="en-US" sz="3200" b="1"/>
              <a:t>Melt Rock</a:t>
            </a:r>
          </a:p>
        </p:txBody>
      </p:sp>
      <p:grpSp>
        <p:nvGrpSpPr>
          <p:cNvPr id="30722" name="Group 63"/>
          <p:cNvGrpSpPr>
            <a:grpSpLocks/>
          </p:cNvGrpSpPr>
          <p:nvPr/>
        </p:nvGrpSpPr>
        <p:grpSpPr bwMode="auto">
          <a:xfrm>
            <a:off x="4208463" y="76200"/>
            <a:ext cx="4924425" cy="6934200"/>
            <a:chOff x="4208000" y="76200"/>
            <a:chExt cx="4924517" cy="6934200"/>
          </a:xfrm>
        </p:grpSpPr>
        <p:grpSp>
          <p:nvGrpSpPr>
            <p:cNvPr id="30736" name="Group 4"/>
            <p:cNvGrpSpPr>
              <a:grpSpLocks/>
            </p:cNvGrpSpPr>
            <p:nvPr/>
          </p:nvGrpSpPr>
          <p:grpSpPr bwMode="auto">
            <a:xfrm>
              <a:off x="4208000" y="76200"/>
              <a:ext cx="4924517" cy="6934200"/>
              <a:chOff x="3838483" y="76200"/>
              <a:chExt cx="4924517" cy="6934200"/>
            </a:xfrm>
          </p:grpSpPr>
          <p:pic>
            <p:nvPicPr>
              <p:cNvPr id="30742" name="Picture 5" descr="C:\Users\Owner\AppData\Local\Microsoft\Windows\Temporary Internet Files\Content.Word\LIDAR Study Area.bmp"/>
              <p:cNvPicPr>
                <a:picLocks noChangeAspect="1" noChangeArrowheads="1"/>
              </p:cNvPicPr>
              <p:nvPr/>
            </p:nvPicPr>
            <p:blipFill>
              <a:blip r:embed="rId2"/>
              <a:srcRect t="1234"/>
              <a:stretch>
                <a:fillRect/>
              </a:stretch>
            </p:blipFill>
            <p:spPr bwMode="auto">
              <a:xfrm>
                <a:off x="3886200" y="152400"/>
                <a:ext cx="4792717" cy="654755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30743" name="Group 76"/>
              <p:cNvGrpSpPr>
                <a:grpSpLocks/>
              </p:cNvGrpSpPr>
              <p:nvPr/>
            </p:nvGrpSpPr>
            <p:grpSpPr bwMode="auto">
              <a:xfrm>
                <a:off x="7086601" y="6172200"/>
                <a:ext cx="1673772" cy="461665"/>
                <a:chOff x="4736306" y="5757036"/>
                <a:chExt cx="1516856" cy="429826"/>
              </a:xfrm>
            </p:grpSpPr>
            <p:cxnSp>
              <p:nvCxnSpPr>
                <p:cNvPr id="48" name="Straight Connector 47"/>
                <p:cNvCxnSpPr/>
                <p:nvPr/>
              </p:nvCxnSpPr>
              <p:spPr>
                <a:xfrm flipH="1">
                  <a:off x="5029772" y="6095502"/>
                  <a:ext cx="456067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 flipH="1">
                  <a:off x="5485839" y="6095502"/>
                  <a:ext cx="457506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 flipV="1">
                  <a:off x="5485839" y="6020123"/>
                  <a:ext cx="0" cy="7537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 flipV="1">
                  <a:off x="5029772" y="5969870"/>
                  <a:ext cx="0" cy="152236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787" name="TextBox 51"/>
                <p:cNvSpPr txBox="1">
                  <a:spLocks noChangeArrowheads="1"/>
                </p:cNvSpPr>
                <p:nvPr/>
              </p:nvSpPr>
              <p:spPr bwMode="auto">
                <a:xfrm>
                  <a:off x="4736306" y="5757036"/>
                  <a:ext cx="1516856" cy="42982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/>
                    <a:t>     0                  5                10   </a:t>
                  </a:r>
                </a:p>
                <a:p>
                  <a:r>
                    <a:rPr lang="en-US" sz="800" b="1"/>
                    <a:t>   </a:t>
                  </a:r>
                </a:p>
                <a:p>
                  <a:r>
                    <a:rPr lang="en-US" sz="800" b="1"/>
                    <a:t>km</a:t>
                  </a:r>
                </a:p>
              </p:txBody>
            </p:sp>
          </p:grpSp>
          <p:sp>
            <p:nvSpPr>
              <p:cNvPr id="9" name="5-Point Star 8"/>
              <p:cNvSpPr/>
              <p:nvPr/>
            </p:nvSpPr>
            <p:spPr>
              <a:xfrm>
                <a:off x="7467576" y="228600"/>
                <a:ext cx="84139" cy="82550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45" name="TextBox 9"/>
              <p:cNvSpPr txBox="1">
                <a:spLocks noChangeArrowheads="1"/>
              </p:cNvSpPr>
              <p:nvPr/>
            </p:nvSpPr>
            <p:spPr bwMode="auto">
              <a:xfrm>
                <a:off x="7543800" y="192740"/>
                <a:ext cx="787395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Morrison</a:t>
                </a:r>
              </a:p>
            </p:txBody>
          </p:sp>
          <p:sp>
            <p:nvSpPr>
              <p:cNvPr id="30746" name="TextBox 10"/>
              <p:cNvSpPr txBox="1">
                <a:spLocks noChangeArrowheads="1"/>
              </p:cNvSpPr>
              <p:nvPr/>
            </p:nvSpPr>
            <p:spPr bwMode="auto">
              <a:xfrm>
                <a:off x="6003301" y="76200"/>
                <a:ext cx="854699" cy="2809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Evergreen</a:t>
                </a:r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7343748" y="1138238"/>
                <a:ext cx="654062" cy="733425"/>
              </a:xfrm>
              <a:custGeom>
                <a:avLst/>
                <a:gdLst>
                  <a:gd name="connsiteX0" fmla="*/ 593125 w 593125"/>
                  <a:gd name="connsiteY0" fmla="*/ 654908 h 682710"/>
                  <a:gd name="connsiteX1" fmla="*/ 401595 w 593125"/>
                  <a:gd name="connsiteY1" fmla="*/ 679621 h 682710"/>
                  <a:gd name="connsiteX2" fmla="*/ 228600 w 593125"/>
                  <a:gd name="connsiteY2" fmla="*/ 636373 h 682710"/>
                  <a:gd name="connsiteX3" fmla="*/ 55606 w 593125"/>
                  <a:gd name="connsiteY3" fmla="*/ 506627 h 682710"/>
                  <a:gd name="connsiteX4" fmla="*/ 0 w 593125"/>
                  <a:gd name="connsiteY4" fmla="*/ 284205 h 682710"/>
                  <a:gd name="connsiteX5" fmla="*/ 55606 w 593125"/>
                  <a:gd name="connsiteY5" fmla="*/ 142103 h 682710"/>
                  <a:gd name="connsiteX6" fmla="*/ 191530 w 593125"/>
                  <a:gd name="connsiteY6" fmla="*/ 0 h 6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125" h="682710">
                    <a:moveTo>
                      <a:pt x="593125" y="654908"/>
                    </a:moveTo>
                    <a:cubicBezTo>
                      <a:pt x="527737" y="668809"/>
                      <a:pt x="462349" y="682710"/>
                      <a:pt x="401595" y="679621"/>
                    </a:cubicBezTo>
                    <a:cubicBezTo>
                      <a:pt x="340841" y="676532"/>
                      <a:pt x="286265" y="665205"/>
                      <a:pt x="228600" y="636373"/>
                    </a:cubicBezTo>
                    <a:cubicBezTo>
                      <a:pt x="170935" y="607541"/>
                      <a:pt x="93706" y="565322"/>
                      <a:pt x="55606" y="506627"/>
                    </a:cubicBezTo>
                    <a:cubicBezTo>
                      <a:pt x="17506" y="447932"/>
                      <a:pt x="0" y="344959"/>
                      <a:pt x="0" y="284205"/>
                    </a:cubicBezTo>
                    <a:cubicBezTo>
                      <a:pt x="0" y="223451"/>
                      <a:pt x="23684" y="189471"/>
                      <a:pt x="55606" y="142103"/>
                    </a:cubicBezTo>
                    <a:cubicBezTo>
                      <a:pt x="87528" y="94736"/>
                      <a:pt x="139529" y="47368"/>
                      <a:pt x="19153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0748" name="Group 73"/>
              <p:cNvGrpSpPr>
                <a:grpSpLocks/>
              </p:cNvGrpSpPr>
              <p:nvPr/>
            </p:nvGrpSpPr>
            <p:grpSpPr bwMode="auto">
              <a:xfrm>
                <a:off x="5853909" y="3414486"/>
                <a:ext cx="2531926" cy="1679246"/>
                <a:chOff x="5853909" y="3414486"/>
                <a:chExt cx="2531926" cy="1679246"/>
              </a:xfrm>
            </p:grpSpPr>
            <p:sp>
              <p:nvSpPr>
                <p:cNvPr id="30778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6553200" y="4724400"/>
                  <a:ext cx="1608133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Goose Creek</a:t>
                  </a:r>
                </a:p>
              </p:txBody>
            </p:sp>
            <p:sp>
              <p:nvSpPr>
                <p:cNvPr id="44" name="Freeform 43"/>
                <p:cNvSpPr/>
                <p:nvPr/>
              </p:nvSpPr>
              <p:spPr>
                <a:xfrm>
                  <a:off x="7900971" y="3683000"/>
                  <a:ext cx="484197" cy="1301750"/>
                </a:xfrm>
                <a:custGeom>
                  <a:avLst/>
                  <a:gdLst>
                    <a:gd name="connsiteX0" fmla="*/ 0 w 439695"/>
                    <a:gd name="connsiteY0" fmla="*/ 0 h 1210962"/>
                    <a:gd name="connsiteX1" fmla="*/ 166816 w 439695"/>
                    <a:gd name="connsiteY1" fmla="*/ 154460 h 1210962"/>
                    <a:gd name="connsiteX2" fmla="*/ 358346 w 439695"/>
                    <a:gd name="connsiteY2" fmla="*/ 475735 h 1210962"/>
                    <a:gd name="connsiteX3" fmla="*/ 438665 w 439695"/>
                    <a:gd name="connsiteY3" fmla="*/ 846438 h 1210962"/>
                    <a:gd name="connsiteX4" fmla="*/ 364525 w 439695"/>
                    <a:gd name="connsiteY4" fmla="*/ 1210962 h 1210962"/>
                    <a:gd name="connsiteX5" fmla="*/ 364525 w 439695"/>
                    <a:gd name="connsiteY5" fmla="*/ 1210962 h 121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695" h="1210962">
                      <a:moveTo>
                        <a:pt x="0" y="0"/>
                      </a:moveTo>
                      <a:cubicBezTo>
                        <a:pt x="53546" y="37585"/>
                        <a:pt x="107092" y="75171"/>
                        <a:pt x="166816" y="154460"/>
                      </a:cubicBezTo>
                      <a:cubicBezTo>
                        <a:pt x="226540" y="233749"/>
                        <a:pt x="313038" y="360405"/>
                        <a:pt x="358346" y="475735"/>
                      </a:cubicBezTo>
                      <a:cubicBezTo>
                        <a:pt x="403654" y="591065"/>
                        <a:pt x="437635" y="723900"/>
                        <a:pt x="438665" y="846438"/>
                      </a:cubicBezTo>
                      <a:cubicBezTo>
                        <a:pt x="439695" y="968976"/>
                        <a:pt x="364525" y="1210962"/>
                        <a:pt x="364525" y="1210962"/>
                      </a:cubicBezTo>
                      <a:lnTo>
                        <a:pt x="364525" y="1210962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5" name="Freeform 44"/>
                <p:cNvSpPr/>
                <p:nvPr/>
              </p:nvSpPr>
              <p:spPr>
                <a:xfrm>
                  <a:off x="6257878" y="3989388"/>
                  <a:ext cx="1554191" cy="828675"/>
                </a:xfrm>
                <a:custGeom>
                  <a:avLst/>
                  <a:gdLst>
                    <a:gd name="connsiteX0" fmla="*/ 1408739 w 1408739"/>
                    <a:gd name="connsiteY0" fmla="*/ 502023 h 770964"/>
                    <a:gd name="connsiteX1" fmla="*/ 1247374 w 1408739"/>
                    <a:gd name="connsiteY1" fmla="*/ 194661 h 770964"/>
                    <a:gd name="connsiteX2" fmla="*/ 940013 w 1408739"/>
                    <a:gd name="connsiteY2" fmla="*/ 25613 h 770964"/>
                    <a:gd name="connsiteX3" fmla="*/ 509707 w 1408739"/>
                    <a:gd name="connsiteY3" fmla="*/ 40981 h 770964"/>
                    <a:gd name="connsiteX4" fmla="*/ 210029 w 1408739"/>
                    <a:gd name="connsiteY4" fmla="*/ 210030 h 770964"/>
                    <a:gd name="connsiteX5" fmla="*/ 33297 w 1408739"/>
                    <a:gd name="connsiteY5" fmla="*/ 571179 h 770964"/>
                    <a:gd name="connsiteX6" fmla="*/ 10244 w 1408739"/>
                    <a:gd name="connsiteY6" fmla="*/ 770964 h 77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8739" h="770964">
                      <a:moveTo>
                        <a:pt x="1408739" y="502023"/>
                      </a:moveTo>
                      <a:cubicBezTo>
                        <a:pt x="1367117" y="388043"/>
                        <a:pt x="1325495" y="274063"/>
                        <a:pt x="1247374" y="194661"/>
                      </a:cubicBezTo>
                      <a:cubicBezTo>
                        <a:pt x="1169253" y="115259"/>
                        <a:pt x="1062958" y="51226"/>
                        <a:pt x="940013" y="25613"/>
                      </a:cubicBezTo>
                      <a:cubicBezTo>
                        <a:pt x="817069" y="0"/>
                        <a:pt x="631371" y="10245"/>
                        <a:pt x="509707" y="40981"/>
                      </a:cubicBezTo>
                      <a:cubicBezTo>
                        <a:pt x="388043" y="71717"/>
                        <a:pt x="289431" y="121664"/>
                        <a:pt x="210029" y="210030"/>
                      </a:cubicBezTo>
                      <a:cubicBezTo>
                        <a:pt x="130627" y="298396"/>
                        <a:pt x="66595" y="477690"/>
                        <a:pt x="33297" y="571179"/>
                      </a:cubicBezTo>
                      <a:cubicBezTo>
                        <a:pt x="0" y="664668"/>
                        <a:pt x="5122" y="717816"/>
                        <a:pt x="10244" y="770964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6" name="Freeform 45"/>
                <p:cNvSpPr/>
                <p:nvPr/>
              </p:nvSpPr>
              <p:spPr>
                <a:xfrm>
                  <a:off x="5854646" y="3414713"/>
                  <a:ext cx="2000287" cy="858837"/>
                </a:xfrm>
                <a:custGeom>
                  <a:avLst/>
                  <a:gdLst>
                    <a:gd name="connsiteX0" fmla="*/ 1813432 w 1813432"/>
                    <a:gd name="connsiteY0" fmla="*/ 222836 h 799139"/>
                    <a:gd name="connsiteX1" fmla="*/ 1567543 w 1813432"/>
                    <a:gd name="connsiteY1" fmla="*/ 84524 h 799139"/>
                    <a:gd name="connsiteX2" fmla="*/ 1191025 w 1813432"/>
                    <a:gd name="connsiteY2" fmla="*/ 7683 h 799139"/>
                    <a:gd name="connsiteX3" fmla="*/ 622407 w 1813432"/>
                    <a:gd name="connsiteY3" fmla="*/ 53788 h 799139"/>
                    <a:gd name="connsiteX4" fmla="*/ 276625 w 1813432"/>
                    <a:gd name="connsiteY4" fmla="*/ 330413 h 799139"/>
                    <a:gd name="connsiteX5" fmla="*/ 92208 w 1813432"/>
                    <a:gd name="connsiteY5" fmla="*/ 599354 h 799139"/>
                    <a:gd name="connsiteX6" fmla="*/ 0 w 1813432"/>
                    <a:gd name="connsiteY6" fmla="*/ 799139 h 79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3432" h="799139">
                      <a:moveTo>
                        <a:pt x="1813432" y="222836"/>
                      </a:moveTo>
                      <a:cubicBezTo>
                        <a:pt x="1742354" y="171609"/>
                        <a:pt x="1671277" y="120383"/>
                        <a:pt x="1567543" y="84524"/>
                      </a:cubicBezTo>
                      <a:cubicBezTo>
                        <a:pt x="1463809" y="48665"/>
                        <a:pt x="1348548" y="12806"/>
                        <a:pt x="1191025" y="7683"/>
                      </a:cubicBezTo>
                      <a:cubicBezTo>
                        <a:pt x="1033502" y="2560"/>
                        <a:pt x="774807" y="0"/>
                        <a:pt x="622407" y="53788"/>
                      </a:cubicBezTo>
                      <a:cubicBezTo>
                        <a:pt x="470007" y="107576"/>
                        <a:pt x="364992" y="239485"/>
                        <a:pt x="276625" y="330413"/>
                      </a:cubicBezTo>
                      <a:cubicBezTo>
                        <a:pt x="188259" y="421341"/>
                        <a:pt x="138312" y="521233"/>
                        <a:pt x="92208" y="599354"/>
                      </a:cubicBezTo>
                      <a:cubicBezTo>
                        <a:pt x="46104" y="677475"/>
                        <a:pt x="23052" y="738307"/>
                        <a:pt x="0" y="799139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Freeform 46"/>
                <p:cNvSpPr/>
                <p:nvPr/>
              </p:nvSpPr>
              <p:spPr>
                <a:xfrm>
                  <a:off x="6638886" y="4324350"/>
                  <a:ext cx="771539" cy="411163"/>
                </a:xfrm>
                <a:custGeom>
                  <a:avLst/>
                  <a:gdLst>
                    <a:gd name="connsiteX0" fmla="*/ 699247 w 699247"/>
                    <a:gd name="connsiteY0" fmla="*/ 298396 h 382921"/>
                    <a:gd name="connsiteX1" fmla="*/ 614722 w 699247"/>
                    <a:gd name="connsiteY1" fmla="*/ 90927 h 382921"/>
                    <a:gd name="connsiteX2" fmla="*/ 399570 w 699247"/>
                    <a:gd name="connsiteY2" fmla="*/ 14087 h 382921"/>
                    <a:gd name="connsiteX3" fmla="*/ 284309 w 699247"/>
                    <a:gd name="connsiteY3" fmla="*/ 14087 h 382921"/>
                    <a:gd name="connsiteX4" fmla="*/ 107576 w 699247"/>
                    <a:gd name="connsiteY4" fmla="*/ 98611 h 382921"/>
                    <a:gd name="connsiteX5" fmla="*/ 30736 w 699247"/>
                    <a:gd name="connsiteY5" fmla="*/ 236924 h 382921"/>
                    <a:gd name="connsiteX6" fmla="*/ 0 w 699247"/>
                    <a:gd name="connsiteY6" fmla="*/ 382921 h 38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9247" h="382921">
                      <a:moveTo>
                        <a:pt x="699247" y="298396"/>
                      </a:moveTo>
                      <a:cubicBezTo>
                        <a:pt x="681957" y="218354"/>
                        <a:pt x="664668" y="138312"/>
                        <a:pt x="614722" y="90927"/>
                      </a:cubicBezTo>
                      <a:cubicBezTo>
                        <a:pt x="564776" y="43542"/>
                        <a:pt x="454639" y="26894"/>
                        <a:pt x="399570" y="14087"/>
                      </a:cubicBezTo>
                      <a:cubicBezTo>
                        <a:pt x="344501" y="1280"/>
                        <a:pt x="332975" y="0"/>
                        <a:pt x="284309" y="14087"/>
                      </a:cubicBezTo>
                      <a:cubicBezTo>
                        <a:pt x="235643" y="28174"/>
                        <a:pt x="149838" y="61472"/>
                        <a:pt x="107576" y="98611"/>
                      </a:cubicBezTo>
                      <a:cubicBezTo>
                        <a:pt x="65314" y="135751"/>
                        <a:pt x="48665" y="189539"/>
                        <a:pt x="30736" y="236924"/>
                      </a:cubicBezTo>
                      <a:cubicBezTo>
                        <a:pt x="12807" y="284309"/>
                        <a:pt x="6403" y="333615"/>
                        <a:pt x="0" y="382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749" name="Group 71"/>
              <p:cNvGrpSpPr>
                <a:grpSpLocks/>
              </p:cNvGrpSpPr>
              <p:nvPr/>
            </p:nvGrpSpPr>
            <p:grpSpPr bwMode="auto">
              <a:xfrm>
                <a:off x="5741762" y="213783"/>
                <a:ext cx="2951482" cy="1310217"/>
                <a:chOff x="5741762" y="213783"/>
                <a:chExt cx="2951482" cy="1310217"/>
              </a:xfrm>
            </p:grpSpPr>
            <p:sp>
              <p:nvSpPr>
                <p:cNvPr id="30774" name="TextBox 38"/>
                <p:cNvSpPr txBox="1">
                  <a:spLocks noChangeArrowheads="1"/>
                </p:cNvSpPr>
                <p:nvPr/>
              </p:nvSpPr>
              <p:spPr bwMode="auto">
                <a:xfrm>
                  <a:off x="7239000" y="457200"/>
                  <a:ext cx="1454244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Aspen Park</a:t>
                  </a:r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6172152" y="304800"/>
                  <a:ext cx="1143021" cy="10668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 rot="237653">
                  <a:off x="5741931" y="214313"/>
                  <a:ext cx="373070" cy="1309687"/>
                </a:xfrm>
                <a:custGeom>
                  <a:avLst/>
                  <a:gdLst>
                    <a:gd name="connsiteX0" fmla="*/ 485775 w 514350"/>
                    <a:gd name="connsiteY0" fmla="*/ 1400175 h 1400175"/>
                    <a:gd name="connsiteX1" fmla="*/ 247650 w 514350"/>
                    <a:gd name="connsiteY1" fmla="*/ 1219200 h 1400175"/>
                    <a:gd name="connsiteX2" fmla="*/ 161925 w 514350"/>
                    <a:gd name="connsiteY2" fmla="*/ 1123950 h 1400175"/>
                    <a:gd name="connsiteX3" fmla="*/ 38100 w 514350"/>
                    <a:gd name="connsiteY3" fmla="*/ 914400 h 1400175"/>
                    <a:gd name="connsiteX4" fmla="*/ 0 w 514350"/>
                    <a:gd name="connsiteY4" fmla="*/ 676275 h 1400175"/>
                    <a:gd name="connsiteX5" fmla="*/ 38100 w 514350"/>
                    <a:gd name="connsiteY5" fmla="*/ 447675 h 1400175"/>
                    <a:gd name="connsiteX6" fmla="*/ 190500 w 514350"/>
                    <a:gd name="connsiteY6" fmla="*/ 219075 h 1400175"/>
                    <a:gd name="connsiteX7" fmla="*/ 371475 w 514350"/>
                    <a:gd name="connsiteY7" fmla="*/ 85725 h 1400175"/>
                    <a:gd name="connsiteX8" fmla="*/ 514350 w 514350"/>
                    <a:gd name="connsiteY8" fmla="*/ 0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4350" h="1400175">
                      <a:moveTo>
                        <a:pt x="485775" y="1400175"/>
                      </a:moveTo>
                      <a:cubicBezTo>
                        <a:pt x="393700" y="1332706"/>
                        <a:pt x="301625" y="1265237"/>
                        <a:pt x="247650" y="1219200"/>
                      </a:cubicBezTo>
                      <a:cubicBezTo>
                        <a:pt x="193675" y="1173163"/>
                        <a:pt x="196850" y="1174750"/>
                        <a:pt x="161925" y="1123950"/>
                      </a:cubicBezTo>
                      <a:cubicBezTo>
                        <a:pt x="127000" y="1073150"/>
                        <a:pt x="65088" y="989013"/>
                        <a:pt x="38100" y="914400"/>
                      </a:cubicBezTo>
                      <a:cubicBezTo>
                        <a:pt x="11113" y="839788"/>
                        <a:pt x="0" y="754062"/>
                        <a:pt x="0" y="676275"/>
                      </a:cubicBezTo>
                      <a:cubicBezTo>
                        <a:pt x="0" y="598488"/>
                        <a:pt x="6350" y="523875"/>
                        <a:pt x="38100" y="447675"/>
                      </a:cubicBezTo>
                      <a:cubicBezTo>
                        <a:pt x="69850" y="371475"/>
                        <a:pt x="134937" y="279400"/>
                        <a:pt x="190500" y="219075"/>
                      </a:cubicBezTo>
                      <a:cubicBezTo>
                        <a:pt x="246063" y="158750"/>
                        <a:pt x="317500" y="122237"/>
                        <a:pt x="371475" y="85725"/>
                      </a:cubicBezTo>
                      <a:cubicBezTo>
                        <a:pt x="425450" y="49213"/>
                        <a:pt x="469900" y="24606"/>
                        <a:pt x="514350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Oval 41"/>
                <p:cNvSpPr/>
                <p:nvPr/>
              </p:nvSpPr>
              <p:spPr>
                <a:xfrm>
                  <a:off x="6553159" y="609600"/>
                  <a:ext cx="381007" cy="381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750" name="Group 72"/>
              <p:cNvGrpSpPr>
                <a:grpSpLocks/>
              </p:cNvGrpSpPr>
              <p:nvPr/>
            </p:nvGrpSpPr>
            <p:grpSpPr bwMode="auto">
              <a:xfrm>
                <a:off x="5307724" y="1562558"/>
                <a:ext cx="3233864" cy="2082609"/>
                <a:chOff x="5307724" y="1562558"/>
                <a:chExt cx="3233864" cy="2082609"/>
              </a:xfrm>
            </p:grpSpPr>
            <p:sp>
              <p:nvSpPr>
                <p:cNvPr id="34" name="Freeform 33"/>
                <p:cNvSpPr/>
                <p:nvPr/>
              </p:nvSpPr>
              <p:spPr>
                <a:xfrm>
                  <a:off x="5306947" y="1562100"/>
                  <a:ext cx="2914704" cy="2082800"/>
                </a:xfrm>
                <a:custGeom>
                  <a:avLst/>
                  <a:gdLst>
                    <a:gd name="connsiteX0" fmla="*/ 16476 w 2611395"/>
                    <a:gd name="connsiteY0" fmla="*/ 1337618 h 1938981"/>
                    <a:gd name="connsiteX1" fmla="*/ 16476 w 2611395"/>
                    <a:gd name="connsiteY1" fmla="*/ 1053413 h 1938981"/>
                    <a:gd name="connsiteX2" fmla="*/ 115330 w 2611395"/>
                    <a:gd name="connsiteY2" fmla="*/ 732137 h 1938981"/>
                    <a:gd name="connsiteX3" fmla="*/ 251254 w 2611395"/>
                    <a:gd name="connsiteY3" fmla="*/ 515894 h 1938981"/>
                    <a:gd name="connsiteX4" fmla="*/ 393357 w 2611395"/>
                    <a:gd name="connsiteY4" fmla="*/ 324364 h 1938981"/>
                    <a:gd name="connsiteX5" fmla="*/ 529282 w 2611395"/>
                    <a:gd name="connsiteY5" fmla="*/ 206975 h 1938981"/>
                    <a:gd name="connsiteX6" fmla="*/ 677563 w 2611395"/>
                    <a:gd name="connsiteY6" fmla="*/ 114299 h 1938981"/>
                    <a:gd name="connsiteX7" fmla="*/ 862914 w 2611395"/>
                    <a:gd name="connsiteY7" fmla="*/ 40159 h 1938981"/>
                    <a:gd name="connsiteX8" fmla="*/ 1140941 w 2611395"/>
                    <a:gd name="connsiteY8" fmla="*/ 3089 h 1938981"/>
                    <a:gd name="connsiteX9" fmla="*/ 1480752 w 2611395"/>
                    <a:gd name="connsiteY9" fmla="*/ 21624 h 1938981"/>
                    <a:gd name="connsiteX10" fmla="*/ 1684638 w 2611395"/>
                    <a:gd name="connsiteY10" fmla="*/ 58694 h 1938981"/>
                    <a:gd name="connsiteX11" fmla="*/ 1993557 w 2611395"/>
                    <a:gd name="connsiteY11" fmla="*/ 194618 h 1938981"/>
                    <a:gd name="connsiteX12" fmla="*/ 2185087 w 2611395"/>
                    <a:gd name="connsiteY12" fmla="*/ 349078 h 1938981"/>
                    <a:gd name="connsiteX13" fmla="*/ 2339546 w 2611395"/>
                    <a:gd name="connsiteY13" fmla="*/ 497359 h 1938981"/>
                    <a:gd name="connsiteX14" fmla="*/ 2444579 w 2611395"/>
                    <a:gd name="connsiteY14" fmla="*/ 664175 h 1938981"/>
                    <a:gd name="connsiteX15" fmla="*/ 2543433 w 2611395"/>
                    <a:gd name="connsiteY15" fmla="*/ 886597 h 1938981"/>
                    <a:gd name="connsiteX16" fmla="*/ 2605217 w 2611395"/>
                    <a:gd name="connsiteY16" fmla="*/ 1170802 h 1938981"/>
                    <a:gd name="connsiteX17" fmla="*/ 2580503 w 2611395"/>
                    <a:gd name="connsiteY17" fmla="*/ 1473543 h 1938981"/>
                    <a:gd name="connsiteX18" fmla="*/ 2537254 w 2611395"/>
                    <a:gd name="connsiteY18" fmla="*/ 1702143 h 1938981"/>
                    <a:gd name="connsiteX19" fmla="*/ 2456936 w 2611395"/>
                    <a:gd name="connsiteY19" fmla="*/ 1899851 h 1938981"/>
                    <a:gd name="connsiteX20" fmla="*/ 2444579 w 2611395"/>
                    <a:gd name="connsiteY20" fmla="*/ 1936921 h 193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11395" h="1938981">
                      <a:moveTo>
                        <a:pt x="16476" y="1337618"/>
                      </a:moveTo>
                      <a:cubicBezTo>
                        <a:pt x="8238" y="1245972"/>
                        <a:pt x="0" y="1154326"/>
                        <a:pt x="16476" y="1053413"/>
                      </a:cubicBezTo>
                      <a:cubicBezTo>
                        <a:pt x="32952" y="952500"/>
                        <a:pt x="76200" y="821723"/>
                        <a:pt x="115330" y="732137"/>
                      </a:cubicBezTo>
                      <a:cubicBezTo>
                        <a:pt x="154460" y="642551"/>
                        <a:pt x="204916" y="583856"/>
                        <a:pt x="251254" y="515894"/>
                      </a:cubicBezTo>
                      <a:cubicBezTo>
                        <a:pt x="297592" y="447932"/>
                        <a:pt x="347019" y="375850"/>
                        <a:pt x="393357" y="324364"/>
                      </a:cubicBezTo>
                      <a:cubicBezTo>
                        <a:pt x="439695" y="272878"/>
                        <a:pt x="481914" y="241986"/>
                        <a:pt x="529282" y="206975"/>
                      </a:cubicBezTo>
                      <a:cubicBezTo>
                        <a:pt x="576650" y="171964"/>
                        <a:pt x="621958" y="142102"/>
                        <a:pt x="677563" y="114299"/>
                      </a:cubicBezTo>
                      <a:cubicBezTo>
                        <a:pt x="733168" y="86496"/>
                        <a:pt x="785684" y="58694"/>
                        <a:pt x="862914" y="40159"/>
                      </a:cubicBezTo>
                      <a:cubicBezTo>
                        <a:pt x="940144" y="21624"/>
                        <a:pt x="1037968" y="6178"/>
                        <a:pt x="1140941" y="3089"/>
                      </a:cubicBezTo>
                      <a:cubicBezTo>
                        <a:pt x="1243914" y="0"/>
                        <a:pt x="1390136" y="12357"/>
                        <a:pt x="1480752" y="21624"/>
                      </a:cubicBezTo>
                      <a:cubicBezTo>
                        <a:pt x="1571368" y="30891"/>
                        <a:pt x="1599171" y="29862"/>
                        <a:pt x="1684638" y="58694"/>
                      </a:cubicBezTo>
                      <a:cubicBezTo>
                        <a:pt x="1770105" y="87526"/>
                        <a:pt x="1910149" y="146221"/>
                        <a:pt x="1993557" y="194618"/>
                      </a:cubicBezTo>
                      <a:cubicBezTo>
                        <a:pt x="2076965" y="243015"/>
                        <a:pt x="2127422" y="298621"/>
                        <a:pt x="2185087" y="349078"/>
                      </a:cubicBezTo>
                      <a:cubicBezTo>
                        <a:pt x="2242752" y="399535"/>
                        <a:pt x="2296297" y="444843"/>
                        <a:pt x="2339546" y="497359"/>
                      </a:cubicBezTo>
                      <a:cubicBezTo>
                        <a:pt x="2382795" y="549875"/>
                        <a:pt x="2410598" y="599302"/>
                        <a:pt x="2444579" y="664175"/>
                      </a:cubicBezTo>
                      <a:cubicBezTo>
                        <a:pt x="2478560" y="729048"/>
                        <a:pt x="2516660" y="802159"/>
                        <a:pt x="2543433" y="886597"/>
                      </a:cubicBezTo>
                      <a:cubicBezTo>
                        <a:pt x="2570206" y="971035"/>
                        <a:pt x="2599039" y="1072978"/>
                        <a:pt x="2605217" y="1170802"/>
                      </a:cubicBezTo>
                      <a:cubicBezTo>
                        <a:pt x="2611395" y="1268626"/>
                        <a:pt x="2591830" y="1384986"/>
                        <a:pt x="2580503" y="1473543"/>
                      </a:cubicBezTo>
                      <a:cubicBezTo>
                        <a:pt x="2569176" y="1562100"/>
                        <a:pt x="2557849" y="1631092"/>
                        <a:pt x="2537254" y="1702143"/>
                      </a:cubicBezTo>
                      <a:cubicBezTo>
                        <a:pt x="2516660" y="1773194"/>
                        <a:pt x="2472382" y="1860721"/>
                        <a:pt x="2456936" y="1899851"/>
                      </a:cubicBezTo>
                      <a:cubicBezTo>
                        <a:pt x="2441490" y="1938981"/>
                        <a:pt x="2443034" y="1937951"/>
                        <a:pt x="2444579" y="1936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Freeform 34"/>
                <p:cNvSpPr/>
                <p:nvPr/>
              </p:nvSpPr>
              <p:spPr>
                <a:xfrm>
                  <a:off x="5867345" y="2071688"/>
                  <a:ext cx="1771683" cy="1444625"/>
                </a:xfrm>
                <a:custGeom>
                  <a:avLst/>
                  <a:gdLst>
                    <a:gd name="connsiteX0" fmla="*/ 1403521 w 1605348"/>
                    <a:gd name="connsiteY0" fmla="*/ 1222289 h 1345857"/>
                    <a:gd name="connsiteX1" fmla="*/ 1496197 w 1605348"/>
                    <a:gd name="connsiteY1" fmla="*/ 981333 h 1345857"/>
                    <a:gd name="connsiteX2" fmla="*/ 1576516 w 1605348"/>
                    <a:gd name="connsiteY2" fmla="*/ 746554 h 1345857"/>
                    <a:gd name="connsiteX3" fmla="*/ 1564159 w 1605348"/>
                    <a:gd name="connsiteY3" fmla="*/ 474705 h 1345857"/>
                    <a:gd name="connsiteX4" fmla="*/ 1329381 w 1605348"/>
                    <a:gd name="connsiteY4" fmla="*/ 159608 h 1345857"/>
                    <a:gd name="connsiteX5" fmla="*/ 915429 w 1605348"/>
                    <a:gd name="connsiteY5" fmla="*/ 17505 h 1345857"/>
                    <a:gd name="connsiteX6" fmla="*/ 501478 w 1605348"/>
                    <a:gd name="connsiteY6" fmla="*/ 54576 h 1345857"/>
                    <a:gd name="connsiteX7" fmla="*/ 130775 w 1605348"/>
                    <a:gd name="connsiteY7" fmla="*/ 276997 h 1345857"/>
                    <a:gd name="connsiteX8" fmla="*/ 13386 w 1605348"/>
                    <a:gd name="connsiteY8" fmla="*/ 752733 h 1345857"/>
                    <a:gd name="connsiteX9" fmla="*/ 50457 w 1605348"/>
                    <a:gd name="connsiteY9" fmla="*/ 993689 h 1345857"/>
                    <a:gd name="connsiteX10" fmla="*/ 180202 w 1605348"/>
                    <a:gd name="connsiteY10" fmla="*/ 1203754 h 1345857"/>
                    <a:gd name="connsiteX11" fmla="*/ 532370 w 1605348"/>
                    <a:gd name="connsiteY11" fmla="*/ 1345857 h 13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5348" h="1345857">
                      <a:moveTo>
                        <a:pt x="1403521" y="1222289"/>
                      </a:moveTo>
                      <a:cubicBezTo>
                        <a:pt x="1435443" y="1141455"/>
                        <a:pt x="1467365" y="1060622"/>
                        <a:pt x="1496197" y="981333"/>
                      </a:cubicBezTo>
                      <a:cubicBezTo>
                        <a:pt x="1525029" y="902044"/>
                        <a:pt x="1565189" y="830992"/>
                        <a:pt x="1576516" y="746554"/>
                      </a:cubicBezTo>
                      <a:cubicBezTo>
                        <a:pt x="1587843" y="662116"/>
                        <a:pt x="1605348" y="572529"/>
                        <a:pt x="1564159" y="474705"/>
                      </a:cubicBezTo>
                      <a:cubicBezTo>
                        <a:pt x="1522970" y="376881"/>
                        <a:pt x="1437503" y="235808"/>
                        <a:pt x="1329381" y="159608"/>
                      </a:cubicBezTo>
                      <a:cubicBezTo>
                        <a:pt x="1221259" y="83408"/>
                        <a:pt x="1053413" y="35010"/>
                        <a:pt x="915429" y="17505"/>
                      </a:cubicBezTo>
                      <a:cubicBezTo>
                        <a:pt x="777445" y="0"/>
                        <a:pt x="632254" y="11327"/>
                        <a:pt x="501478" y="54576"/>
                      </a:cubicBezTo>
                      <a:cubicBezTo>
                        <a:pt x="370702" y="97825"/>
                        <a:pt x="212124" y="160638"/>
                        <a:pt x="130775" y="276997"/>
                      </a:cubicBezTo>
                      <a:cubicBezTo>
                        <a:pt x="49426" y="393356"/>
                        <a:pt x="26772" y="633284"/>
                        <a:pt x="13386" y="752733"/>
                      </a:cubicBezTo>
                      <a:cubicBezTo>
                        <a:pt x="0" y="872182"/>
                        <a:pt x="22654" y="918519"/>
                        <a:pt x="50457" y="993689"/>
                      </a:cubicBezTo>
                      <a:cubicBezTo>
                        <a:pt x="78260" y="1068859"/>
                        <a:pt x="99883" y="1145059"/>
                        <a:pt x="180202" y="1203754"/>
                      </a:cubicBezTo>
                      <a:cubicBezTo>
                        <a:pt x="260521" y="1262449"/>
                        <a:pt x="396445" y="1304153"/>
                        <a:pt x="532370" y="1345857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5343461" y="3038475"/>
                  <a:ext cx="217491" cy="538163"/>
                </a:xfrm>
                <a:custGeom>
                  <a:avLst/>
                  <a:gdLst>
                    <a:gd name="connsiteX0" fmla="*/ 0 w 197708"/>
                    <a:gd name="connsiteY0" fmla="*/ 0 h 500448"/>
                    <a:gd name="connsiteX1" fmla="*/ 55606 w 197708"/>
                    <a:gd name="connsiteY1" fmla="*/ 234778 h 500448"/>
                    <a:gd name="connsiteX2" fmla="*/ 197708 w 197708"/>
                    <a:gd name="connsiteY2" fmla="*/ 500448 h 5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708" h="500448">
                      <a:moveTo>
                        <a:pt x="0" y="0"/>
                      </a:moveTo>
                      <a:cubicBezTo>
                        <a:pt x="11327" y="75685"/>
                        <a:pt x="22655" y="151370"/>
                        <a:pt x="55606" y="234778"/>
                      </a:cubicBezTo>
                      <a:cubicBezTo>
                        <a:pt x="88557" y="318186"/>
                        <a:pt x="143132" y="409317"/>
                        <a:pt x="197708" y="500448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6324554" y="2438400"/>
                  <a:ext cx="838216" cy="7620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773" name="TextBox 3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2590800"/>
                  <a:ext cx="153118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   Buffalo Ck</a:t>
                  </a:r>
                </a:p>
              </p:txBody>
            </p:sp>
          </p:grpSp>
          <p:sp>
            <p:nvSpPr>
              <p:cNvPr id="30751" name="TextBox 15"/>
              <p:cNvSpPr txBox="1">
                <a:spLocks noChangeArrowheads="1"/>
              </p:cNvSpPr>
              <p:nvPr/>
            </p:nvSpPr>
            <p:spPr bwMode="auto">
              <a:xfrm>
                <a:off x="7696200" y="1276290"/>
                <a:ext cx="10567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Deer Ck</a:t>
                </a:r>
              </a:p>
            </p:txBody>
          </p:sp>
          <p:grpSp>
            <p:nvGrpSpPr>
              <p:cNvPr id="30752" name="Group 74"/>
              <p:cNvGrpSpPr>
                <a:grpSpLocks/>
              </p:cNvGrpSpPr>
              <p:nvPr/>
            </p:nvGrpSpPr>
            <p:grpSpPr bwMode="auto">
              <a:xfrm>
                <a:off x="3838483" y="3581400"/>
                <a:ext cx="2141629" cy="1554163"/>
                <a:chOff x="3838483" y="3581400"/>
                <a:chExt cx="2141629" cy="1554163"/>
              </a:xfrm>
            </p:grpSpPr>
            <p:sp>
              <p:nvSpPr>
                <p:cNvPr id="30" name="Freeform 29"/>
                <p:cNvSpPr/>
                <p:nvPr/>
              </p:nvSpPr>
              <p:spPr>
                <a:xfrm>
                  <a:off x="4641773" y="3589338"/>
                  <a:ext cx="1338287" cy="1546225"/>
                </a:xfrm>
                <a:custGeom>
                  <a:avLst/>
                  <a:gdLst>
                    <a:gd name="connsiteX0" fmla="*/ 1371600 w 1371600"/>
                    <a:gd name="connsiteY0" fmla="*/ 158578 h 1436473"/>
                    <a:gd name="connsiteX1" fmla="*/ 1081217 w 1371600"/>
                    <a:gd name="connsiteY1" fmla="*/ 53545 h 1436473"/>
                    <a:gd name="connsiteX2" fmla="*/ 747584 w 1371600"/>
                    <a:gd name="connsiteY2" fmla="*/ 10297 h 1436473"/>
                    <a:gd name="connsiteX3" fmla="*/ 401595 w 1371600"/>
                    <a:gd name="connsiteY3" fmla="*/ 115329 h 1436473"/>
                    <a:gd name="connsiteX4" fmla="*/ 278027 w 1371600"/>
                    <a:gd name="connsiteY4" fmla="*/ 189470 h 1436473"/>
                    <a:gd name="connsiteX5" fmla="*/ 61784 w 1371600"/>
                    <a:gd name="connsiteY5" fmla="*/ 461318 h 1436473"/>
                    <a:gd name="connsiteX6" fmla="*/ 0 w 1371600"/>
                    <a:gd name="connsiteY6" fmla="*/ 696097 h 1436473"/>
                    <a:gd name="connsiteX7" fmla="*/ 61784 w 1371600"/>
                    <a:gd name="connsiteY7" fmla="*/ 1011194 h 1436473"/>
                    <a:gd name="connsiteX8" fmla="*/ 216244 w 1371600"/>
                    <a:gd name="connsiteY8" fmla="*/ 1215081 h 1436473"/>
                    <a:gd name="connsiteX9" fmla="*/ 531341 w 1371600"/>
                    <a:gd name="connsiteY9" fmla="*/ 1388075 h 1436473"/>
                    <a:gd name="connsiteX10" fmla="*/ 877330 w 1371600"/>
                    <a:gd name="connsiteY10" fmla="*/ 1431324 h 1436473"/>
                    <a:gd name="connsiteX11" fmla="*/ 1105930 w 1371600"/>
                    <a:gd name="connsiteY11" fmla="*/ 1357183 h 1436473"/>
                    <a:gd name="connsiteX12" fmla="*/ 1105930 w 1371600"/>
                    <a:gd name="connsiteY12" fmla="*/ 1357183 h 143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1600" h="1436473">
                      <a:moveTo>
                        <a:pt x="1371600" y="158578"/>
                      </a:moveTo>
                      <a:cubicBezTo>
                        <a:pt x="1278410" y="118418"/>
                        <a:pt x="1185220" y="78259"/>
                        <a:pt x="1081217" y="53545"/>
                      </a:cubicBezTo>
                      <a:cubicBezTo>
                        <a:pt x="977214" y="28832"/>
                        <a:pt x="860854" y="0"/>
                        <a:pt x="747584" y="10297"/>
                      </a:cubicBezTo>
                      <a:cubicBezTo>
                        <a:pt x="634314" y="20594"/>
                        <a:pt x="479855" y="85467"/>
                        <a:pt x="401595" y="115329"/>
                      </a:cubicBezTo>
                      <a:cubicBezTo>
                        <a:pt x="323336" y="145191"/>
                        <a:pt x="334662" y="131805"/>
                        <a:pt x="278027" y="189470"/>
                      </a:cubicBezTo>
                      <a:cubicBezTo>
                        <a:pt x="221392" y="247135"/>
                        <a:pt x="108122" y="376880"/>
                        <a:pt x="61784" y="461318"/>
                      </a:cubicBezTo>
                      <a:cubicBezTo>
                        <a:pt x="15446" y="545756"/>
                        <a:pt x="0" y="604451"/>
                        <a:pt x="0" y="696097"/>
                      </a:cubicBezTo>
                      <a:cubicBezTo>
                        <a:pt x="0" y="787743"/>
                        <a:pt x="25743" y="924697"/>
                        <a:pt x="61784" y="1011194"/>
                      </a:cubicBezTo>
                      <a:cubicBezTo>
                        <a:pt x="97825" y="1097691"/>
                        <a:pt x="137985" y="1152268"/>
                        <a:pt x="216244" y="1215081"/>
                      </a:cubicBezTo>
                      <a:cubicBezTo>
                        <a:pt x="294503" y="1277894"/>
                        <a:pt x="421160" y="1352035"/>
                        <a:pt x="531341" y="1388075"/>
                      </a:cubicBezTo>
                      <a:cubicBezTo>
                        <a:pt x="641522" y="1424116"/>
                        <a:pt x="781565" y="1436473"/>
                        <a:pt x="877330" y="1431324"/>
                      </a:cubicBezTo>
                      <a:cubicBezTo>
                        <a:pt x="973095" y="1426175"/>
                        <a:pt x="1105930" y="1357183"/>
                        <a:pt x="1105930" y="1357183"/>
                      </a:cubicBezTo>
                      <a:lnTo>
                        <a:pt x="1105930" y="135718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4952929" y="3810000"/>
                  <a:ext cx="990619" cy="9906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5181533" y="4038600"/>
                  <a:ext cx="533410" cy="53340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768" name="TextBox 32"/>
                <p:cNvSpPr txBox="1">
                  <a:spLocks noChangeArrowheads="1"/>
                </p:cNvSpPr>
                <p:nvPr/>
              </p:nvSpPr>
              <p:spPr bwMode="auto">
                <a:xfrm>
                  <a:off x="3838483" y="3581400"/>
                  <a:ext cx="1125629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000" b="1"/>
                    <a:t>Lost Ck</a:t>
                  </a: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3962310" y="6705600"/>
                <a:ext cx="480069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754" name="Group 76"/>
              <p:cNvGrpSpPr>
                <a:grpSpLocks/>
              </p:cNvGrpSpPr>
              <p:nvPr/>
            </p:nvGrpSpPr>
            <p:grpSpPr bwMode="auto">
              <a:xfrm>
                <a:off x="4255952" y="5410200"/>
                <a:ext cx="2983048" cy="1600200"/>
                <a:chOff x="4255952" y="5410200"/>
                <a:chExt cx="2983048" cy="1600200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5638742" y="5461000"/>
                  <a:ext cx="1512915" cy="14732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6095951" y="5943600"/>
                  <a:ext cx="609611" cy="6096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8" name="Rectangle 27"/>
                <p:cNvSpPr/>
                <p:nvPr/>
              </p:nvSpPr>
              <p:spPr>
                <a:xfrm>
                  <a:off x="5638742" y="6705600"/>
                  <a:ext cx="1600230" cy="304800"/>
                </a:xfrm>
                <a:prstGeom prst="rect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0764" name="TextBox 28"/>
                <p:cNvSpPr txBox="1">
                  <a:spLocks noChangeArrowheads="1"/>
                </p:cNvSpPr>
                <p:nvPr/>
              </p:nvSpPr>
              <p:spPr bwMode="auto">
                <a:xfrm>
                  <a:off x="4255952" y="5410200"/>
                  <a:ext cx="1622560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b="1"/>
                    <a:t>Lake Geo</a:t>
                  </a:r>
                  <a:r>
                    <a:rPr lang="en-US" sz="2000" b="1"/>
                    <a:t>rge</a:t>
                  </a:r>
                </a:p>
              </p:txBody>
            </p:sp>
          </p:grpSp>
          <p:sp>
            <p:nvSpPr>
              <p:cNvPr id="20" name="5-Point Star 19"/>
              <p:cNvSpPr/>
              <p:nvPr/>
            </p:nvSpPr>
            <p:spPr>
              <a:xfrm>
                <a:off x="6324554" y="298450"/>
                <a:ext cx="84139" cy="82550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56" name="TextBox 20"/>
              <p:cNvSpPr txBox="1">
                <a:spLocks noChangeArrowheads="1"/>
              </p:cNvSpPr>
              <p:nvPr/>
            </p:nvSpPr>
            <p:spPr bwMode="auto">
              <a:xfrm>
                <a:off x="5966924" y="2438400"/>
                <a:ext cx="48282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Pine</a:t>
                </a:r>
              </a:p>
            </p:txBody>
          </p:sp>
          <p:sp>
            <p:nvSpPr>
              <p:cNvPr id="22" name="5-Point Star 21"/>
              <p:cNvSpPr/>
              <p:nvPr/>
            </p:nvSpPr>
            <p:spPr>
              <a:xfrm>
                <a:off x="6400756" y="2432050"/>
                <a:ext cx="84139" cy="82550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23" name="5-Point Star 22"/>
              <p:cNvSpPr/>
              <p:nvPr/>
            </p:nvSpPr>
            <p:spPr>
              <a:xfrm>
                <a:off x="5630803" y="2736850"/>
                <a:ext cx="84140" cy="82550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0759" name="TextBox 23"/>
              <p:cNvSpPr txBox="1">
                <a:spLocks noChangeArrowheads="1"/>
              </p:cNvSpPr>
              <p:nvPr/>
            </p:nvSpPr>
            <p:spPr bwMode="auto">
              <a:xfrm>
                <a:off x="5343756" y="2786390"/>
                <a:ext cx="599844" cy="26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100" b="1"/>
                  <a:t>Bailey</a:t>
                </a:r>
              </a:p>
            </p:txBody>
          </p:sp>
          <p:sp>
            <p:nvSpPr>
              <p:cNvPr id="30760" name="TextBox 24"/>
              <p:cNvSpPr txBox="1">
                <a:spLocks noChangeArrowheads="1"/>
              </p:cNvSpPr>
              <p:nvPr/>
            </p:nvSpPr>
            <p:spPr bwMode="auto">
              <a:xfrm>
                <a:off x="8305800" y="6324600"/>
                <a:ext cx="304800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l</a:t>
                </a:r>
              </a:p>
            </p:txBody>
          </p:sp>
        </p:grpSp>
        <p:sp>
          <p:nvSpPr>
            <p:cNvPr id="53" name="Donut 52"/>
            <p:cNvSpPr/>
            <p:nvPr/>
          </p:nvSpPr>
          <p:spPr>
            <a:xfrm>
              <a:off x="6705184" y="6248400"/>
              <a:ext cx="228604" cy="228600"/>
            </a:xfrm>
            <a:prstGeom prst="donu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Flowchart: Decision 53"/>
            <p:cNvSpPr/>
            <p:nvPr/>
          </p:nvSpPr>
          <p:spPr>
            <a:xfrm>
              <a:off x="6933788" y="2743200"/>
              <a:ext cx="381007" cy="228600"/>
            </a:xfrm>
            <a:prstGeom prst="flowChartDecision">
              <a:avLst/>
            </a:prstGeom>
            <a:solidFill>
              <a:srgbClr val="F67AE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Flowchart: Decision 55"/>
            <p:cNvSpPr/>
            <p:nvPr/>
          </p:nvSpPr>
          <p:spPr>
            <a:xfrm>
              <a:off x="5333558" y="4419600"/>
              <a:ext cx="457209" cy="304800"/>
            </a:xfrm>
            <a:prstGeom prst="flowChartDecision">
              <a:avLst/>
            </a:prstGeom>
            <a:solidFill>
              <a:srgbClr val="F67AE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Flowchart: Decision 56"/>
            <p:cNvSpPr/>
            <p:nvPr/>
          </p:nvSpPr>
          <p:spPr>
            <a:xfrm>
              <a:off x="6781385" y="1143000"/>
              <a:ext cx="381007" cy="228600"/>
            </a:xfrm>
            <a:prstGeom prst="flowChartDecision">
              <a:avLst/>
            </a:prstGeom>
            <a:solidFill>
              <a:srgbClr val="F67AE4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Lightning Bolt 57"/>
            <p:cNvSpPr/>
            <p:nvPr/>
          </p:nvSpPr>
          <p:spPr>
            <a:xfrm>
              <a:off x="6247975" y="609600"/>
              <a:ext cx="381007" cy="381000"/>
            </a:xfrm>
            <a:prstGeom prst="lightningBolt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59" name="Lightning Bolt 58"/>
          <p:cNvSpPr/>
          <p:nvPr/>
        </p:nvSpPr>
        <p:spPr>
          <a:xfrm>
            <a:off x="3265488" y="4313238"/>
            <a:ext cx="381000" cy="381000"/>
          </a:xfrm>
          <a:prstGeom prst="lightningBolt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Flowchart: Decision 59"/>
          <p:cNvSpPr/>
          <p:nvPr/>
        </p:nvSpPr>
        <p:spPr>
          <a:xfrm>
            <a:off x="3265488" y="2560638"/>
            <a:ext cx="381000" cy="228600"/>
          </a:xfrm>
          <a:prstGeom prst="flowChartDecision">
            <a:avLst/>
          </a:prstGeom>
          <a:solidFill>
            <a:srgbClr val="F67AE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" name="Donut 60"/>
          <p:cNvSpPr/>
          <p:nvPr/>
        </p:nvSpPr>
        <p:spPr>
          <a:xfrm>
            <a:off x="3417888" y="3375025"/>
            <a:ext cx="228600" cy="228600"/>
          </a:xfrm>
          <a:prstGeom prst="donu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26" name="TextBox 61"/>
          <p:cNvSpPr txBox="1">
            <a:spLocks noChangeArrowheads="1"/>
          </p:cNvSpPr>
          <p:nvPr/>
        </p:nvSpPr>
        <p:spPr bwMode="auto">
          <a:xfrm>
            <a:off x="609600" y="2438400"/>
            <a:ext cx="285273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Diaplectic Glass*</a:t>
            </a:r>
          </a:p>
          <a:p>
            <a:endParaRPr lang="en-US" sz="2400" b="1"/>
          </a:p>
          <a:p>
            <a:r>
              <a:rPr lang="en-US" sz="2400" b="1" u="sng"/>
              <a:t>Melt Glass*/Ballen</a:t>
            </a:r>
          </a:p>
          <a:p>
            <a:r>
              <a:rPr lang="en-US" sz="2400" b="1"/>
              <a:t>    </a:t>
            </a:r>
            <a:r>
              <a:rPr lang="en-US" sz="2400" b="1" u="sng"/>
              <a:t>Structure</a:t>
            </a:r>
          </a:p>
          <a:p>
            <a:endParaRPr lang="en-US" sz="2400" b="1"/>
          </a:p>
          <a:p>
            <a:r>
              <a:rPr lang="en-US" sz="2400" b="1" u="sng"/>
              <a:t>Pseudotachylite</a:t>
            </a:r>
          </a:p>
          <a:p>
            <a:r>
              <a:rPr lang="en-US" sz="2400" b="1"/>
              <a:t>       </a:t>
            </a:r>
            <a:r>
              <a:rPr lang="en-US" sz="2400" b="1" u="sng"/>
              <a:t>Breccia</a:t>
            </a:r>
          </a:p>
        </p:txBody>
      </p:sp>
      <p:sp>
        <p:nvSpPr>
          <p:cNvPr id="65" name="Donut 64"/>
          <p:cNvSpPr/>
          <p:nvPr/>
        </p:nvSpPr>
        <p:spPr>
          <a:xfrm>
            <a:off x="6324600" y="4495800"/>
            <a:ext cx="228600" cy="228600"/>
          </a:xfrm>
          <a:prstGeom prst="donu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Flowchart: Decision 65"/>
          <p:cNvSpPr/>
          <p:nvPr/>
        </p:nvSpPr>
        <p:spPr>
          <a:xfrm>
            <a:off x="5943600" y="4343400"/>
            <a:ext cx="381000" cy="228600"/>
          </a:xfrm>
          <a:prstGeom prst="flowChartDecision">
            <a:avLst/>
          </a:prstGeom>
          <a:solidFill>
            <a:srgbClr val="F67AE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Flowchart: Decision 66"/>
          <p:cNvSpPr/>
          <p:nvPr/>
        </p:nvSpPr>
        <p:spPr>
          <a:xfrm>
            <a:off x="6934200" y="2438400"/>
            <a:ext cx="381000" cy="228600"/>
          </a:xfrm>
          <a:prstGeom prst="flowChartDecision">
            <a:avLst/>
          </a:prstGeom>
          <a:solidFill>
            <a:srgbClr val="F67AE4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Donut 67"/>
          <p:cNvSpPr/>
          <p:nvPr/>
        </p:nvSpPr>
        <p:spPr>
          <a:xfrm>
            <a:off x="7086600" y="2438400"/>
            <a:ext cx="228600" cy="228600"/>
          </a:xfrm>
          <a:prstGeom prst="donu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Donut 69"/>
          <p:cNvSpPr/>
          <p:nvPr/>
        </p:nvSpPr>
        <p:spPr>
          <a:xfrm>
            <a:off x="5486400" y="4495800"/>
            <a:ext cx="228600" cy="228600"/>
          </a:xfrm>
          <a:prstGeom prst="donu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0732" name="Text Box 71"/>
          <p:cNvSpPr txBox="1">
            <a:spLocks noChangeArrowheads="1"/>
          </p:cNvSpPr>
          <p:nvPr/>
        </p:nvSpPr>
        <p:spPr bwMode="auto">
          <a:xfrm>
            <a:off x="685800" y="51054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u="sng"/>
              <a:t>Melt Rock</a:t>
            </a:r>
          </a:p>
        </p:txBody>
      </p:sp>
      <p:sp>
        <p:nvSpPr>
          <p:cNvPr id="30733" name="AutoShape 126"/>
          <p:cNvSpPr>
            <a:spLocks noChangeArrowheads="1"/>
          </p:cNvSpPr>
          <p:nvPr/>
        </p:nvSpPr>
        <p:spPr bwMode="auto">
          <a:xfrm>
            <a:off x="6629400" y="6019800"/>
            <a:ext cx="304800" cy="6096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AutoShape 125"/>
          <p:cNvSpPr>
            <a:spLocks noChangeArrowheads="1"/>
          </p:cNvSpPr>
          <p:nvPr/>
        </p:nvSpPr>
        <p:spPr bwMode="auto">
          <a:xfrm>
            <a:off x="3352800" y="5029200"/>
            <a:ext cx="304800" cy="457200"/>
          </a:xfrm>
          <a:prstGeom prst="diamond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AutoShape 127"/>
          <p:cNvSpPr>
            <a:spLocks noChangeArrowheads="1"/>
          </p:cNvSpPr>
          <p:nvPr/>
        </p:nvSpPr>
        <p:spPr bwMode="auto">
          <a:xfrm>
            <a:off x="6629400" y="6172200"/>
            <a:ext cx="304800" cy="304800"/>
          </a:xfrm>
          <a:custGeom>
            <a:avLst/>
            <a:gdLst>
              <a:gd name="T0" fmla="*/ 428221154 w 21600"/>
              <a:gd name="T1" fmla="*/ 0 h 21600"/>
              <a:gd name="T2" fmla="*/ 125412116 w 21600"/>
              <a:gd name="T3" fmla="*/ 125412116 h 21600"/>
              <a:gd name="T4" fmla="*/ 0 w 21600"/>
              <a:gd name="T5" fmla="*/ 428221154 h 21600"/>
              <a:gd name="T6" fmla="*/ 125412116 w 21600"/>
              <a:gd name="T7" fmla="*/ 731030475 h 21600"/>
              <a:gd name="T8" fmla="*/ 428221154 w 21600"/>
              <a:gd name="T9" fmla="*/ 856442309 h 21600"/>
              <a:gd name="T10" fmla="*/ 731030475 w 21600"/>
              <a:gd name="T11" fmla="*/ 731030475 h 21600"/>
              <a:gd name="T12" fmla="*/ 856442309 w 21600"/>
              <a:gd name="T13" fmla="*/ 428221154 h 21600"/>
              <a:gd name="T14" fmla="*/ 731030475 w 21600"/>
              <a:gd name="T15" fmla="*/ 12541211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5" name="Group 59"/>
          <p:cNvGrpSpPr>
            <a:grpSpLocks/>
          </p:cNvGrpSpPr>
          <p:nvPr/>
        </p:nvGrpSpPr>
        <p:grpSpPr bwMode="auto">
          <a:xfrm>
            <a:off x="4724400" y="1371600"/>
            <a:ext cx="4343400" cy="5334000"/>
            <a:chOff x="2514600" y="1447800"/>
            <a:chExt cx="4343400" cy="5334000"/>
          </a:xfrm>
        </p:grpSpPr>
        <p:grpSp>
          <p:nvGrpSpPr>
            <p:cNvPr id="31795" name="Group 25"/>
            <p:cNvGrpSpPr>
              <a:grpSpLocks/>
            </p:cNvGrpSpPr>
            <p:nvPr/>
          </p:nvGrpSpPr>
          <p:grpSpPr bwMode="auto">
            <a:xfrm>
              <a:off x="2514600" y="1447800"/>
              <a:ext cx="4267200" cy="2743200"/>
              <a:chOff x="2514600" y="1219200"/>
              <a:chExt cx="4267200" cy="2743200"/>
            </a:xfrm>
          </p:grpSpPr>
          <p:grpSp>
            <p:nvGrpSpPr>
              <p:cNvPr id="31800" name="Group 14"/>
              <p:cNvGrpSpPr>
                <a:grpSpLocks/>
              </p:cNvGrpSpPr>
              <p:nvPr/>
            </p:nvGrpSpPr>
            <p:grpSpPr bwMode="auto">
              <a:xfrm>
                <a:off x="2514600" y="1219200"/>
                <a:ext cx="4267200" cy="2743200"/>
                <a:chOff x="4191000" y="152400"/>
                <a:chExt cx="4267200" cy="2743200"/>
              </a:xfrm>
            </p:grpSpPr>
            <p:pic>
              <p:nvPicPr>
                <p:cNvPr id="31804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4191000" y="152400"/>
                  <a:ext cx="4267200" cy="2743200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grpSp>
              <p:nvGrpSpPr>
                <p:cNvPr id="31805" name="Group 8"/>
                <p:cNvGrpSpPr>
                  <a:grpSpLocks/>
                </p:cNvGrpSpPr>
                <p:nvPr/>
              </p:nvGrpSpPr>
              <p:grpSpPr bwMode="auto">
                <a:xfrm>
                  <a:off x="6400800" y="2286000"/>
                  <a:ext cx="1976284" cy="511462"/>
                  <a:chOff x="4419600" y="4419600"/>
                  <a:chExt cx="1828800" cy="457200"/>
                </a:xfrm>
              </p:grpSpPr>
              <p:cxnSp>
                <p:nvCxnSpPr>
                  <p:cNvPr id="5" name="Straight Connector 4"/>
                  <p:cNvCxnSpPr/>
                  <p:nvPr/>
                </p:nvCxnSpPr>
                <p:spPr>
                  <a:xfrm>
                    <a:off x="4419600" y="4876543"/>
                    <a:ext cx="1828943" cy="0"/>
                  </a:xfrm>
                  <a:prstGeom prst="line">
                    <a:avLst/>
                  </a:prstGeom>
                  <a:ln w="762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1807" name="Text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76800" y="4419600"/>
                    <a:ext cx="851515" cy="36933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b="1"/>
                      <a:t>.5 mm</a:t>
                    </a:r>
                  </a:p>
                </p:txBody>
              </p:sp>
            </p:grpSp>
          </p:grpSp>
          <p:sp>
            <p:nvSpPr>
              <p:cNvPr id="31801" name="TextBox 15"/>
              <p:cNvSpPr txBox="1">
                <a:spLocks noChangeArrowheads="1"/>
              </p:cNvSpPr>
              <p:nvPr/>
            </p:nvSpPr>
            <p:spPr bwMode="auto">
              <a:xfrm>
                <a:off x="4103432" y="1295400"/>
                <a:ext cx="1274708" cy="6463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1"/>
                  <a:t>Diaplectic</a:t>
                </a:r>
              </a:p>
              <a:p>
                <a:pPr algn="ctr"/>
                <a:r>
                  <a:rPr lang="en-US" b="1"/>
                  <a:t>Glass</a:t>
                </a:r>
              </a:p>
            </p:txBody>
          </p:sp>
          <p:cxnSp>
            <p:nvCxnSpPr>
              <p:cNvPr id="18" name="Straight Arrow Connector 17"/>
              <p:cNvCxnSpPr/>
              <p:nvPr/>
            </p:nvCxnSpPr>
            <p:spPr>
              <a:xfrm flipH="1">
                <a:off x="3962400" y="1905000"/>
                <a:ext cx="609600" cy="381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H="1">
                <a:off x="4724400" y="1905000"/>
                <a:ext cx="152400" cy="76200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96" name="Group 29"/>
            <p:cNvGrpSpPr>
              <a:grpSpLocks/>
            </p:cNvGrpSpPr>
            <p:nvPr/>
          </p:nvGrpSpPr>
          <p:grpSpPr bwMode="auto">
            <a:xfrm>
              <a:off x="2514600" y="4343400"/>
              <a:ext cx="4343400" cy="2438400"/>
              <a:chOff x="2514600" y="4191000"/>
              <a:chExt cx="4343400" cy="2438400"/>
            </a:xfrm>
          </p:grpSpPr>
          <p:pic>
            <p:nvPicPr>
              <p:cNvPr id="31798" name="Picture 2" descr="C:\Users\Owner\Documents\Planetary Geo\Cratering\Jeffco Impact Study\Thin section Photos\BC7IPXPDiapGlass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514600" y="4191000"/>
                <a:ext cx="4343400" cy="24384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5" name="Freeform 24"/>
              <p:cNvSpPr/>
              <p:nvPr/>
            </p:nvSpPr>
            <p:spPr>
              <a:xfrm>
                <a:off x="3046413" y="5029200"/>
                <a:ext cx="3249612" cy="1171575"/>
              </a:xfrm>
              <a:custGeom>
                <a:avLst/>
                <a:gdLst>
                  <a:gd name="connsiteX0" fmla="*/ 379863 w 3250442"/>
                  <a:gd name="connsiteY0" fmla="*/ 50041 h 1171433"/>
                  <a:gd name="connsiteX1" fmla="*/ 147851 w 3250442"/>
                  <a:gd name="connsiteY1" fmla="*/ 90985 h 1171433"/>
                  <a:gd name="connsiteX2" fmla="*/ 25021 w 3250442"/>
                  <a:gd name="connsiteY2" fmla="*/ 595952 h 1171433"/>
                  <a:gd name="connsiteX3" fmla="*/ 297976 w 3250442"/>
                  <a:gd name="connsiteY3" fmla="*/ 964441 h 1171433"/>
                  <a:gd name="connsiteX4" fmla="*/ 529988 w 3250442"/>
                  <a:gd name="connsiteY4" fmla="*/ 1114567 h 1171433"/>
                  <a:gd name="connsiteX5" fmla="*/ 1294263 w 3250442"/>
                  <a:gd name="connsiteY5" fmla="*/ 1155510 h 1171433"/>
                  <a:gd name="connsiteX6" fmla="*/ 1635457 w 3250442"/>
                  <a:gd name="connsiteY6" fmla="*/ 1046328 h 1171433"/>
                  <a:gd name="connsiteX7" fmla="*/ 2003947 w 3250442"/>
                  <a:gd name="connsiteY7" fmla="*/ 1114567 h 1171433"/>
                  <a:gd name="connsiteX8" fmla="*/ 2454323 w 3250442"/>
                  <a:gd name="connsiteY8" fmla="*/ 1128214 h 1171433"/>
                  <a:gd name="connsiteX9" fmla="*/ 2590800 w 3250442"/>
                  <a:gd name="connsiteY9" fmla="*/ 1114567 h 1171433"/>
                  <a:gd name="connsiteX10" fmla="*/ 2727278 w 3250442"/>
                  <a:gd name="connsiteY10" fmla="*/ 787020 h 1171433"/>
                  <a:gd name="connsiteX11" fmla="*/ 3013881 w 3250442"/>
                  <a:gd name="connsiteY11" fmla="*/ 609599 h 1171433"/>
                  <a:gd name="connsiteX12" fmla="*/ 3232245 w 3250442"/>
                  <a:gd name="connsiteY12" fmla="*/ 473122 h 1171433"/>
                  <a:gd name="connsiteX13" fmla="*/ 3123063 w 3250442"/>
                  <a:gd name="connsiteY13" fmla="*/ 200167 h 1171433"/>
                  <a:gd name="connsiteX14" fmla="*/ 2672687 w 3250442"/>
                  <a:gd name="connsiteY14" fmla="*/ 90985 h 1171433"/>
                  <a:gd name="connsiteX15" fmla="*/ 2085833 w 3250442"/>
                  <a:gd name="connsiteY15" fmla="*/ 90985 h 1171433"/>
                  <a:gd name="connsiteX16" fmla="*/ 1567218 w 3250442"/>
                  <a:gd name="connsiteY16" fmla="*/ 77337 h 1171433"/>
                  <a:gd name="connsiteX17" fmla="*/ 1335206 w 3250442"/>
                  <a:gd name="connsiteY17" fmla="*/ 9098 h 1171433"/>
                  <a:gd name="connsiteX18" fmla="*/ 953069 w 3250442"/>
                  <a:gd name="connsiteY18" fmla="*/ 50041 h 1171433"/>
                  <a:gd name="connsiteX19" fmla="*/ 652818 w 3250442"/>
                  <a:gd name="connsiteY19" fmla="*/ 50041 h 1171433"/>
                  <a:gd name="connsiteX20" fmla="*/ 325272 w 3250442"/>
                  <a:gd name="connsiteY20" fmla="*/ 63689 h 1171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50442" h="1171433">
                    <a:moveTo>
                      <a:pt x="379863" y="50041"/>
                    </a:moveTo>
                    <a:cubicBezTo>
                      <a:pt x="293427" y="25020"/>
                      <a:pt x="206991" y="0"/>
                      <a:pt x="147851" y="90985"/>
                    </a:cubicBezTo>
                    <a:cubicBezTo>
                      <a:pt x="88711" y="181970"/>
                      <a:pt x="0" y="450376"/>
                      <a:pt x="25021" y="595952"/>
                    </a:cubicBezTo>
                    <a:cubicBezTo>
                      <a:pt x="50042" y="741528"/>
                      <a:pt x="213815" y="878005"/>
                      <a:pt x="297976" y="964441"/>
                    </a:cubicBezTo>
                    <a:cubicBezTo>
                      <a:pt x="382137" y="1050877"/>
                      <a:pt x="363940" y="1082722"/>
                      <a:pt x="529988" y="1114567"/>
                    </a:cubicBezTo>
                    <a:cubicBezTo>
                      <a:pt x="696036" y="1146412"/>
                      <a:pt x="1110018" y="1166883"/>
                      <a:pt x="1294263" y="1155510"/>
                    </a:cubicBezTo>
                    <a:cubicBezTo>
                      <a:pt x="1478508" y="1144137"/>
                      <a:pt x="1517176" y="1053152"/>
                      <a:pt x="1635457" y="1046328"/>
                    </a:cubicBezTo>
                    <a:cubicBezTo>
                      <a:pt x="1753738" y="1039504"/>
                      <a:pt x="1867469" y="1100919"/>
                      <a:pt x="2003947" y="1114567"/>
                    </a:cubicBezTo>
                    <a:cubicBezTo>
                      <a:pt x="2140425" y="1128215"/>
                      <a:pt x="2356514" y="1128214"/>
                      <a:pt x="2454323" y="1128214"/>
                    </a:cubicBezTo>
                    <a:cubicBezTo>
                      <a:pt x="2552132" y="1128214"/>
                      <a:pt x="2545308" y="1171433"/>
                      <a:pt x="2590800" y="1114567"/>
                    </a:cubicBezTo>
                    <a:cubicBezTo>
                      <a:pt x="2636292" y="1057701"/>
                      <a:pt x="2656765" y="871181"/>
                      <a:pt x="2727278" y="787020"/>
                    </a:cubicBezTo>
                    <a:cubicBezTo>
                      <a:pt x="2797792" y="702859"/>
                      <a:pt x="3013881" y="609599"/>
                      <a:pt x="3013881" y="609599"/>
                    </a:cubicBezTo>
                    <a:cubicBezTo>
                      <a:pt x="3098042" y="557283"/>
                      <a:pt x="3214048" y="541361"/>
                      <a:pt x="3232245" y="473122"/>
                    </a:cubicBezTo>
                    <a:cubicBezTo>
                      <a:pt x="3250442" y="404883"/>
                      <a:pt x="3216323" y="263856"/>
                      <a:pt x="3123063" y="200167"/>
                    </a:cubicBezTo>
                    <a:cubicBezTo>
                      <a:pt x="3029803" y="136478"/>
                      <a:pt x="2845559" y="109182"/>
                      <a:pt x="2672687" y="90985"/>
                    </a:cubicBezTo>
                    <a:cubicBezTo>
                      <a:pt x="2499815" y="72788"/>
                      <a:pt x="2270078" y="93260"/>
                      <a:pt x="2085833" y="90985"/>
                    </a:cubicBezTo>
                    <a:cubicBezTo>
                      <a:pt x="1901588" y="88710"/>
                      <a:pt x="1692323" y="90985"/>
                      <a:pt x="1567218" y="77337"/>
                    </a:cubicBezTo>
                    <a:cubicBezTo>
                      <a:pt x="1442114" y="63689"/>
                      <a:pt x="1437564" y="13647"/>
                      <a:pt x="1335206" y="9098"/>
                    </a:cubicBezTo>
                    <a:cubicBezTo>
                      <a:pt x="1232848" y="4549"/>
                      <a:pt x="1066800" y="43217"/>
                      <a:pt x="953069" y="50041"/>
                    </a:cubicBezTo>
                    <a:cubicBezTo>
                      <a:pt x="839338" y="56865"/>
                      <a:pt x="757451" y="47766"/>
                      <a:pt x="652818" y="50041"/>
                    </a:cubicBezTo>
                    <a:cubicBezTo>
                      <a:pt x="548185" y="52316"/>
                      <a:pt x="436728" y="58002"/>
                      <a:pt x="325272" y="63689"/>
                    </a:cubicBezTo>
                  </a:path>
                </a:pathLst>
              </a:cu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31797" name="TextBox 26"/>
            <p:cNvSpPr txBox="1">
              <a:spLocks noChangeArrowheads="1"/>
            </p:cNvSpPr>
            <p:nvPr/>
          </p:nvSpPr>
          <p:spPr bwMode="auto">
            <a:xfrm>
              <a:off x="2514600" y="3897313"/>
              <a:ext cx="1058863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PPLight</a:t>
              </a:r>
            </a:p>
          </p:txBody>
        </p:sp>
      </p:grpSp>
      <p:sp>
        <p:nvSpPr>
          <p:cNvPr id="31746" name="TextBox 27"/>
          <p:cNvSpPr txBox="1">
            <a:spLocks noChangeArrowheads="1"/>
          </p:cNvSpPr>
          <p:nvPr/>
        </p:nvSpPr>
        <p:spPr bwMode="auto">
          <a:xfrm>
            <a:off x="4648200" y="6324600"/>
            <a:ext cx="1071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CPLight</a:t>
            </a:r>
          </a:p>
        </p:txBody>
      </p:sp>
      <p:sp>
        <p:nvSpPr>
          <p:cNvPr id="31747" name="TextBox 28"/>
          <p:cNvSpPr txBox="1">
            <a:spLocks noChangeArrowheads="1"/>
          </p:cNvSpPr>
          <p:nvPr/>
        </p:nvSpPr>
        <p:spPr bwMode="auto">
          <a:xfrm>
            <a:off x="1143000" y="152400"/>
            <a:ext cx="647541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Diaplectic Glass*: Buffalo Creek </a:t>
            </a:r>
          </a:p>
          <a:p>
            <a:pPr algn="ctr"/>
            <a:r>
              <a:rPr lang="en-US" sz="3200" b="1"/>
              <a:t>Impact Structure</a:t>
            </a:r>
          </a:p>
        </p:txBody>
      </p:sp>
      <p:grpSp>
        <p:nvGrpSpPr>
          <p:cNvPr id="31748" name="Group 63"/>
          <p:cNvGrpSpPr>
            <a:grpSpLocks/>
          </p:cNvGrpSpPr>
          <p:nvPr/>
        </p:nvGrpSpPr>
        <p:grpSpPr bwMode="auto">
          <a:xfrm>
            <a:off x="-76200" y="2092325"/>
            <a:ext cx="2303463" cy="2936875"/>
            <a:chOff x="-93663" y="2209800"/>
            <a:chExt cx="2303463" cy="2936875"/>
          </a:xfrm>
        </p:grpSpPr>
        <p:grpSp>
          <p:nvGrpSpPr>
            <p:cNvPr id="31752" name="Group 60"/>
            <p:cNvGrpSpPr>
              <a:grpSpLocks noChangeAspect="1"/>
            </p:cNvGrpSpPr>
            <p:nvPr/>
          </p:nvGrpSpPr>
          <p:grpSpPr bwMode="auto">
            <a:xfrm>
              <a:off x="-93663" y="2209800"/>
              <a:ext cx="2303463" cy="2936875"/>
              <a:chOff x="288" y="1488"/>
              <a:chExt cx="1196" cy="1525"/>
            </a:xfrm>
          </p:grpSpPr>
          <p:pic>
            <p:nvPicPr>
              <p:cNvPr id="31754" name="Picture 26" descr="C:\Users\Owner\AppData\Local\Microsoft\Windows\Temporary Internet Files\Content.Word\LIDAR Study Area.bmp"/>
              <p:cNvPicPr>
                <a:picLocks noChangeAspect="1" noChangeArrowheads="1"/>
              </p:cNvPicPr>
              <p:nvPr/>
            </p:nvPicPr>
            <p:blipFill>
              <a:blip r:embed="rId4"/>
              <a:srcRect t="1234"/>
              <a:stretch>
                <a:fillRect/>
              </a:stretch>
            </p:blipFill>
            <p:spPr bwMode="auto">
              <a:xfrm>
                <a:off x="352" y="1488"/>
                <a:ext cx="1092" cy="14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31755" name="Group 19"/>
              <p:cNvGrpSpPr>
                <a:grpSpLocks noChangeAspect="1"/>
              </p:cNvGrpSpPr>
              <p:nvPr/>
            </p:nvGrpSpPr>
            <p:grpSpPr bwMode="auto">
              <a:xfrm>
                <a:off x="1041" y="2897"/>
                <a:ext cx="443" cy="111"/>
                <a:chOff x="4128" y="3739"/>
                <a:chExt cx="1056" cy="26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353" y="3892"/>
                  <a:ext cx="273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4626" y="3892"/>
                  <a:ext cx="2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626" y="3849"/>
                  <a:ext cx="0" cy="43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74" y="3847"/>
                  <a:ext cx="0" cy="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794" name="Text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28" y="3739"/>
                  <a:ext cx="1056" cy="2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/>
                    <a:t>    </a:t>
                  </a:r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1151" y="1523"/>
                <a:ext cx="19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57" name="TextBox 31"/>
              <p:cNvSpPr txBox="1">
                <a:spLocks noChangeAspect="1" noChangeArrowheads="1"/>
              </p:cNvSpPr>
              <p:nvPr/>
            </p:nvSpPr>
            <p:spPr bwMode="auto">
              <a:xfrm>
                <a:off x="960" y="1515"/>
                <a:ext cx="434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Morrison</a:t>
                </a:r>
              </a:p>
            </p:txBody>
          </p:sp>
          <p:sp>
            <p:nvSpPr>
              <p:cNvPr id="31758" name="TextBox 32"/>
              <p:cNvSpPr txBox="1">
                <a:spLocks noChangeAspect="1" noChangeArrowheads="1"/>
              </p:cNvSpPr>
              <p:nvPr/>
            </p:nvSpPr>
            <p:spPr bwMode="auto">
              <a:xfrm>
                <a:off x="432" y="1488"/>
                <a:ext cx="48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Evergreen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123" y="1730"/>
                <a:ext cx="149" cy="166"/>
              </a:xfrm>
              <a:custGeom>
                <a:avLst/>
                <a:gdLst>
                  <a:gd name="connsiteX0" fmla="*/ 593125 w 593125"/>
                  <a:gd name="connsiteY0" fmla="*/ 654908 h 682710"/>
                  <a:gd name="connsiteX1" fmla="*/ 401595 w 593125"/>
                  <a:gd name="connsiteY1" fmla="*/ 679621 h 682710"/>
                  <a:gd name="connsiteX2" fmla="*/ 228600 w 593125"/>
                  <a:gd name="connsiteY2" fmla="*/ 636373 h 682710"/>
                  <a:gd name="connsiteX3" fmla="*/ 55606 w 593125"/>
                  <a:gd name="connsiteY3" fmla="*/ 506627 h 682710"/>
                  <a:gd name="connsiteX4" fmla="*/ 0 w 593125"/>
                  <a:gd name="connsiteY4" fmla="*/ 284205 h 682710"/>
                  <a:gd name="connsiteX5" fmla="*/ 55606 w 593125"/>
                  <a:gd name="connsiteY5" fmla="*/ 142103 h 682710"/>
                  <a:gd name="connsiteX6" fmla="*/ 191530 w 593125"/>
                  <a:gd name="connsiteY6" fmla="*/ 0 h 6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125" h="682710">
                    <a:moveTo>
                      <a:pt x="593125" y="654908"/>
                    </a:moveTo>
                    <a:cubicBezTo>
                      <a:pt x="527737" y="668809"/>
                      <a:pt x="462349" y="682710"/>
                      <a:pt x="401595" y="679621"/>
                    </a:cubicBezTo>
                    <a:cubicBezTo>
                      <a:pt x="340841" y="676532"/>
                      <a:pt x="286265" y="665205"/>
                      <a:pt x="228600" y="636373"/>
                    </a:cubicBezTo>
                    <a:cubicBezTo>
                      <a:pt x="170935" y="607541"/>
                      <a:pt x="93706" y="565322"/>
                      <a:pt x="55606" y="506627"/>
                    </a:cubicBezTo>
                    <a:cubicBezTo>
                      <a:pt x="17506" y="447932"/>
                      <a:pt x="0" y="344959"/>
                      <a:pt x="0" y="284205"/>
                    </a:cubicBezTo>
                    <a:cubicBezTo>
                      <a:pt x="0" y="223451"/>
                      <a:pt x="23684" y="189471"/>
                      <a:pt x="55606" y="142103"/>
                    </a:cubicBezTo>
                    <a:cubicBezTo>
                      <a:pt x="87528" y="94736"/>
                      <a:pt x="139529" y="47368"/>
                      <a:pt x="19153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1760" name="Group 73"/>
              <p:cNvGrpSpPr>
                <a:grpSpLocks noChangeAspect="1"/>
              </p:cNvGrpSpPr>
              <p:nvPr/>
            </p:nvGrpSpPr>
            <p:grpSpPr bwMode="auto">
              <a:xfrm>
                <a:off x="783" y="2248"/>
                <a:ext cx="577" cy="500"/>
                <a:chOff x="5853909" y="3414486"/>
                <a:chExt cx="2531848" cy="2201124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7902690" y="3683142"/>
                  <a:ext cx="484652" cy="1299139"/>
                </a:xfrm>
                <a:custGeom>
                  <a:avLst/>
                  <a:gdLst>
                    <a:gd name="connsiteX0" fmla="*/ 0 w 439695"/>
                    <a:gd name="connsiteY0" fmla="*/ 0 h 1210962"/>
                    <a:gd name="connsiteX1" fmla="*/ 166816 w 439695"/>
                    <a:gd name="connsiteY1" fmla="*/ 154460 h 1210962"/>
                    <a:gd name="connsiteX2" fmla="*/ 358346 w 439695"/>
                    <a:gd name="connsiteY2" fmla="*/ 475735 h 1210962"/>
                    <a:gd name="connsiteX3" fmla="*/ 438665 w 439695"/>
                    <a:gd name="connsiteY3" fmla="*/ 846438 h 1210962"/>
                    <a:gd name="connsiteX4" fmla="*/ 364525 w 439695"/>
                    <a:gd name="connsiteY4" fmla="*/ 1210962 h 1210962"/>
                    <a:gd name="connsiteX5" fmla="*/ 364525 w 439695"/>
                    <a:gd name="connsiteY5" fmla="*/ 1210962 h 121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695" h="1210962">
                      <a:moveTo>
                        <a:pt x="0" y="0"/>
                      </a:moveTo>
                      <a:cubicBezTo>
                        <a:pt x="53546" y="37585"/>
                        <a:pt x="107092" y="75171"/>
                        <a:pt x="166816" y="154460"/>
                      </a:cubicBezTo>
                      <a:cubicBezTo>
                        <a:pt x="226540" y="233749"/>
                        <a:pt x="313038" y="360405"/>
                        <a:pt x="358346" y="475735"/>
                      </a:cubicBezTo>
                      <a:cubicBezTo>
                        <a:pt x="403654" y="591065"/>
                        <a:pt x="437635" y="723900"/>
                        <a:pt x="438665" y="846438"/>
                      </a:cubicBezTo>
                      <a:cubicBezTo>
                        <a:pt x="439695" y="968976"/>
                        <a:pt x="364525" y="1210962"/>
                        <a:pt x="364525" y="1210962"/>
                      </a:cubicBezTo>
                      <a:lnTo>
                        <a:pt x="364525" y="1210962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260659" y="3987968"/>
                  <a:ext cx="1551610" cy="831015"/>
                </a:xfrm>
                <a:custGeom>
                  <a:avLst/>
                  <a:gdLst>
                    <a:gd name="connsiteX0" fmla="*/ 1408739 w 1408739"/>
                    <a:gd name="connsiteY0" fmla="*/ 502023 h 770964"/>
                    <a:gd name="connsiteX1" fmla="*/ 1247374 w 1408739"/>
                    <a:gd name="connsiteY1" fmla="*/ 194661 h 770964"/>
                    <a:gd name="connsiteX2" fmla="*/ 940013 w 1408739"/>
                    <a:gd name="connsiteY2" fmla="*/ 25613 h 770964"/>
                    <a:gd name="connsiteX3" fmla="*/ 509707 w 1408739"/>
                    <a:gd name="connsiteY3" fmla="*/ 40981 h 770964"/>
                    <a:gd name="connsiteX4" fmla="*/ 210029 w 1408739"/>
                    <a:gd name="connsiteY4" fmla="*/ 210030 h 770964"/>
                    <a:gd name="connsiteX5" fmla="*/ 33297 w 1408739"/>
                    <a:gd name="connsiteY5" fmla="*/ 571179 h 770964"/>
                    <a:gd name="connsiteX6" fmla="*/ 10244 w 1408739"/>
                    <a:gd name="connsiteY6" fmla="*/ 770964 h 77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8739" h="770964">
                      <a:moveTo>
                        <a:pt x="1408739" y="502023"/>
                      </a:moveTo>
                      <a:cubicBezTo>
                        <a:pt x="1367117" y="388043"/>
                        <a:pt x="1325495" y="274063"/>
                        <a:pt x="1247374" y="194661"/>
                      </a:cubicBezTo>
                      <a:cubicBezTo>
                        <a:pt x="1169253" y="115259"/>
                        <a:pt x="1062958" y="51226"/>
                        <a:pt x="940013" y="25613"/>
                      </a:cubicBezTo>
                      <a:cubicBezTo>
                        <a:pt x="817069" y="0"/>
                        <a:pt x="631371" y="10245"/>
                        <a:pt x="509707" y="40981"/>
                      </a:cubicBezTo>
                      <a:cubicBezTo>
                        <a:pt x="388043" y="71717"/>
                        <a:pt x="289431" y="121664"/>
                        <a:pt x="210029" y="210030"/>
                      </a:cubicBezTo>
                      <a:cubicBezTo>
                        <a:pt x="130627" y="298396"/>
                        <a:pt x="66595" y="477690"/>
                        <a:pt x="33297" y="571179"/>
                      </a:cubicBezTo>
                      <a:cubicBezTo>
                        <a:pt x="0" y="664668"/>
                        <a:pt x="5122" y="717816"/>
                        <a:pt x="10244" y="770964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855577" y="3414605"/>
                  <a:ext cx="2000094" cy="860046"/>
                </a:xfrm>
                <a:custGeom>
                  <a:avLst/>
                  <a:gdLst>
                    <a:gd name="connsiteX0" fmla="*/ 1813432 w 1813432"/>
                    <a:gd name="connsiteY0" fmla="*/ 222836 h 799139"/>
                    <a:gd name="connsiteX1" fmla="*/ 1567543 w 1813432"/>
                    <a:gd name="connsiteY1" fmla="*/ 84524 h 799139"/>
                    <a:gd name="connsiteX2" fmla="*/ 1191025 w 1813432"/>
                    <a:gd name="connsiteY2" fmla="*/ 7683 h 799139"/>
                    <a:gd name="connsiteX3" fmla="*/ 622407 w 1813432"/>
                    <a:gd name="connsiteY3" fmla="*/ 53788 h 799139"/>
                    <a:gd name="connsiteX4" fmla="*/ 276625 w 1813432"/>
                    <a:gd name="connsiteY4" fmla="*/ 330413 h 799139"/>
                    <a:gd name="connsiteX5" fmla="*/ 92208 w 1813432"/>
                    <a:gd name="connsiteY5" fmla="*/ 599354 h 799139"/>
                    <a:gd name="connsiteX6" fmla="*/ 0 w 1813432"/>
                    <a:gd name="connsiteY6" fmla="*/ 799139 h 79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3432" h="799139">
                      <a:moveTo>
                        <a:pt x="1813432" y="222836"/>
                      </a:moveTo>
                      <a:cubicBezTo>
                        <a:pt x="1742354" y="171609"/>
                        <a:pt x="1671277" y="120383"/>
                        <a:pt x="1567543" y="84524"/>
                      </a:cubicBezTo>
                      <a:cubicBezTo>
                        <a:pt x="1463809" y="48665"/>
                        <a:pt x="1348548" y="12806"/>
                        <a:pt x="1191025" y="7683"/>
                      </a:cubicBezTo>
                      <a:cubicBezTo>
                        <a:pt x="1033502" y="2560"/>
                        <a:pt x="774807" y="0"/>
                        <a:pt x="622407" y="53788"/>
                      </a:cubicBezTo>
                      <a:cubicBezTo>
                        <a:pt x="470007" y="107576"/>
                        <a:pt x="364992" y="239485"/>
                        <a:pt x="276625" y="330413"/>
                      </a:cubicBezTo>
                      <a:cubicBezTo>
                        <a:pt x="188259" y="421341"/>
                        <a:pt x="138312" y="521233"/>
                        <a:pt x="92208" y="599354"/>
                      </a:cubicBezTo>
                      <a:cubicBezTo>
                        <a:pt x="46104" y="677475"/>
                        <a:pt x="23052" y="738307"/>
                        <a:pt x="0" y="799139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6640423" y="4325455"/>
                  <a:ext cx="770381" cy="410062"/>
                </a:xfrm>
                <a:custGeom>
                  <a:avLst/>
                  <a:gdLst>
                    <a:gd name="connsiteX0" fmla="*/ 699247 w 699247"/>
                    <a:gd name="connsiteY0" fmla="*/ 298396 h 382921"/>
                    <a:gd name="connsiteX1" fmla="*/ 614722 w 699247"/>
                    <a:gd name="connsiteY1" fmla="*/ 90927 h 382921"/>
                    <a:gd name="connsiteX2" fmla="*/ 399570 w 699247"/>
                    <a:gd name="connsiteY2" fmla="*/ 14087 h 382921"/>
                    <a:gd name="connsiteX3" fmla="*/ 284309 w 699247"/>
                    <a:gd name="connsiteY3" fmla="*/ 14087 h 382921"/>
                    <a:gd name="connsiteX4" fmla="*/ 107576 w 699247"/>
                    <a:gd name="connsiteY4" fmla="*/ 98611 h 382921"/>
                    <a:gd name="connsiteX5" fmla="*/ 30736 w 699247"/>
                    <a:gd name="connsiteY5" fmla="*/ 236924 h 382921"/>
                    <a:gd name="connsiteX6" fmla="*/ 0 w 699247"/>
                    <a:gd name="connsiteY6" fmla="*/ 382921 h 38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9247" h="382921">
                      <a:moveTo>
                        <a:pt x="699247" y="298396"/>
                      </a:moveTo>
                      <a:cubicBezTo>
                        <a:pt x="681957" y="218354"/>
                        <a:pt x="664668" y="138312"/>
                        <a:pt x="614722" y="90927"/>
                      </a:cubicBezTo>
                      <a:cubicBezTo>
                        <a:pt x="564776" y="43542"/>
                        <a:pt x="454639" y="26894"/>
                        <a:pt x="399570" y="14087"/>
                      </a:cubicBezTo>
                      <a:cubicBezTo>
                        <a:pt x="344501" y="1280"/>
                        <a:pt x="332975" y="0"/>
                        <a:pt x="284309" y="14087"/>
                      </a:cubicBezTo>
                      <a:cubicBezTo>
                        <a:pt x="235643" y="28174"/>
                        <a:pt x="149838" y="61472"/>
                        <a:pt x="107576" y="98611"/>
                      </a:cubicBezTo>
                      <a:cubicBezTo>
                        <a:pt x="65314" y="135751"/>
                        <a:pt x="48665" y="189539"/>
                        <a:pt x="30736" y="236924"/>
                      </a:cubicBezTo>
                      <a:cubicBezTo>
                        <a:pt x="12807" y="284309"/>
                        <a:pt x="6403" y="333615"/>
                        <a:pt x="0" y="382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789" name="Text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280706" y="4709051"/>
                  <a:ext cx="549773" cy="9065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1761" name="Group 71"/>
              <p:cNvGrpSpPr>
                <a:grpSpLocks noChangeAspect="1"/>
              </p:cNvGrpSpPr>
              <p:nvPr/>
            </p:nvGrpSpPr>
            <p:grpSpPr bwMode="auto">
              <a:xfrm>
                <a:off x="757" y="1520"/>
                <a:ext cx="359" cy="298"/>
                <a:chOff x="5741762" y="213783"/>
                <a:chExt cx="1573000" cy="1310217"/>
              </a:xfrm>
            </p:grpSpPr>
            <p:sp>
              <p:nvSpPr>
                <p:cNvPr id="31781" name="Text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36159" y="460543"/>
                  <a:ext cx="418977" cy="90720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71556" y="305045"/>
                  <a:ext cx="1144874" cy="106554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237653">
                  <a:off x="5741778" y="214438"/>
                  <a:ext cx="371992" cy="1308375"/>
                </a:xfrm>
                <a:custGeom>
                  <a:avLst/>
                  <a:gdLst>
                    <a:gd name="connsiteX0" fmla="*/ 485775 w 514350"/>
                    <a:gd name="connsiteY0" fmla="*/ 1400175 h 1400175"/>
                    <a:gd name="connsiteX1" fmla="*/ 247650 w 514350"/>
                    <a:gd name="connsiteY1" fmla="*/ 1219200 h 1400175"/>
                    <a:gd name="connsiteX2" fmla="*/ 161925 w 514350"/>
                    <a:gd name="connsiteY2" fmla="*/ 1123950 h 1400175"/>
                    <a:gd name="connsiteX3" fmla="*/ 38100 w 514350"/>
                    <a:gd name="connsiteY3" fmla="*/ 914400 h 1400175"/>
                    <a:gd name="connsiteX4" fmla="*/ 0 w 514350"/>
                    <a:gd name="connsiteY4" fmla="*/ 676275 h 1400175"/>
                    <a:gd name="connsiteX5" fmla="*/ 38100 w 514350"/>
                    <a:gd name="connsiteY5" fmla="*/ 447675 h 1400175"/>
                    <a:gd name="connsiteX6" fmla="*/ 190500 w 514350"/>
                    <a:gd name="connsiteY6" fmla="*/ 219075 h 1400175"/>
                    <a:gd name="connsiteX7" fmla="*/ 371475 w 514350"/>
                    <a:gd name="connsiteY7" fmla="*/ 85725 h 1400175"/>
                    <a:gd name="connsiteX8" fmla="*/ 514350 w 514350"/>
                    <a:gd name="connsiteY8" fmla="*/ 0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4350" h="1400175">
                      <a:moveTo>
                        <a:pt x="485775" y="1400175"/>
                      </a:moveTo>
                      <a:cubicBezTo>
                        <a:pt x="393700" y="1332706"/>
                        <a:pt x="301625" y="1265237"/>
                        <a:pt x="247650" y="1219200"/>
                      </a:cubicBezTo>
                      <a:cubicBezTo>
                        <a:pt x="193675" y="1173163"/>
                        <a:pt x="196850" y="1174750"/>
                        <a:pt x="161925" y="1123950"/>
                      </a:cubicBezTo>
                      <a:cubicBezTo>
                        <a:pt x="127000" y="1073150"/>
                        <a:pt x="65088" y="989013"/>
                        <a:pt x="38100" y="914400"/>
                      </a:cubicBezTo>
                      <a:cubicBezTo>
                        <a:pt x="11113" y="839788"/>
                        <a:pt x="0" y="754062"/>
                        <a:pt x="0" y="676275"/>
                      </a:cubicBezTo>
                      <a:cubicBezTo>
                        <a:pt x="0" y="598488"/>
                        <a:pt x="6350" y="523875"/>
                        <a:pt x="38100" y="447675"/>
                      </a:cubicBezTo>
                      <a:cubicBezTo>
                        <a:pt x="69850" y="371475"/>
                        <a:pt x="134937" y="279400"/>
                        <a:pt x="190500" y="219075"/>
                      </a:cubicBezTo>
                      <a:cubicBezTo>
                        <a:pt x="246063" y="158750"/>
                        <a:pt x="317500" y="122237"/>
                        <a:pt x="371475" y="85725"/>
                      </a:cubicBezTo>
                      <a:cubicBezTo>
                        <a:pt x="425450" y="49213"/>
                        <a:pt x="469900" y="24606"/>
                        <a:pt x="514350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554384" y="609487"/>
                  <a:ext cx="379218" cy="38055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762" name="Group 72"/>
              <p:cNvGrpSpPr>
                <a:grpSpLocks noChangeAspect="1"/>
              </p:cNvGrpSpPr>
              <p:nvPr/>
            </p:nvGrpSpPr>
            <p:grpSpPr bwMode="auto">
              <a:xfrm>
                <a:off x="665" y="1835"/>
                <a:ext cx="663" cy="474"/>
                <a:chOff x="5307724" y="1562558"/>
                <a:chExt cx="2912969" cy="2082609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306346" y="1562738"/>
                  <a:ext cx="2915289" cy="2082547"/>
                </a:xfrm>
                <a:custGeom>
                  <a:avLst/>
                  <a:gdLst>
                    <a:gd name="connsiteX0" fmla="*/ 16476 w 2611395"/>
                    <a:gd name="connsiteY0" fmla="*/ 1337618 h 1938981"/>
                    <a:gd name="connsiteX1" fmla="*/ 16476 w 2611395"/>
                    <a:gd name="connsiteY1" fmla="*/ 1053413 h 1938981"/>
                    <a:gd name="connsiteX2" fmla="*/ 115330 w 2611395"/>
                    <a:gd name="connsiteY2" fmla="*/ 732137 h 1938981"/>
                    <a:gd name="connsiteX3" fmla="*/ 251254 w 2611395"/>
                    <a:gd name="connsiteY3" fmla="*/ 515894 h 1938981"/>
                    <a:gd name="connsiteX4" fmla="*/ 393357 w 2611395"/>
                    <a:gd name="connsiteY4" fmla="*/ 324364 h 1938981"/>
                    <a:gd name="connsiteX5" fmla="*/ 529282 w 2611395"/>
                    <a:gd name="connsiteY5" fmla="*/ 206975 h 1938981"/>
                    <a:gd name="connsiteX6" fmla="*/ 677563 w 2611395"/>
                    <a:gd name="connsiteY6" fmla="*/ 114299 h 1938981"/>
                    <a:gd name="connsiteX7" fmla="*/ 862914 w 2611395"/>
                    <a:gd name="connsiteY7" fmla="*/ 40159 h 1938981"/>
                    <a:gd name="connsiteX8" fmla="*/ 1140941 w 2611395"/>
                    <a:gd name="connsiteY8" fmla="*/ 3089 h 1938981"/>
                    <a:gd name="connsiteX9" fmla="*/ 1480752 w 2611395"/>
                    <a:gd name="connsiteY9" fmla="*/ 21624 h 1938981"/>
                    <a:gd name="connsiteX10" fmla="*/ 1684638 w 2611395"/>
                    <a:gd name="connsiteY10" fmla="*/ 58694 h 1938981"/>
                    <a:gd name="connsiteX11" fmla="*/ 1993557 w 2611395"/>
                    <a:gd name="connsiteY11" fmla="*/ 194618 h 1938981"/>
                    <a:gd name="connsiteX12" fmla="*/ 2185087 w 2611395"/>
                    <a:gd name="connsiteY12" fmla="*/ 349078 h 1938981"/>
                    <a:gd name="connsiteX13" fmla="*/ 2339546 w 2611395"/>
                    <a:gd name="connsiteY13" fmla="*/ 497359 h 1938981"/>
                    <a:gd name="connsiteX14" fmla="*/ 2444579 w 2611395"/>
                    <a:gd name="connsiteY14" fmla="*/ 664175 h 1938981"/>
                    <a:gd name="connsiteX15" fmla="*/ 2543433 w 2611395"/>
                    <a:gd name="connsiteY15" fmla="*/ 886597 h 1938981"/>
                    <a:gd name="connsiteX16" fmla="*/ 2605217 w 2611395"/>
                    <a:gd name="connsiteY16" fmla="*/ 1170802 h 1938981"/>
                    <a:gd name="connsiteX17" fmla="*/ 2580503 w 2611395"/>
                    <a:gd name="connsiteY17" fmla="*/ 1473543 h 1938981"/>
                    <a:gd name="connsiteX18" fmla="*/ 2537254 w 2611395"/>
                    <a:gd name="connsiteY18" fmla="*/ 1702143 h 1938981"/>
                    <a:gd name="connsiteX19" fmla="*/ 2456936 w 2611395"/>
                    <a:gd name="connsiteY19" fmla="*/ 1899851 h 1938981"/>
                    <a:gd name="connsiteX20" fmla="*/ 2444579 w 2611395"/>
                    <a:gd name="connsiteY20" fmla="*/ 1936921 h 193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11395" h="1938981">
                      <a:moveTo>
                        <a:pt x="16476" y="1337618"/>
                      </a:moveTo>
                      <a:cubicBezTo>
                        <a:pt x="8238" y="1245972"/>
                        <a:pt x="0" y="1154326"/>
                        <a:pt x="16476" y="1053413"/>
                      </a:cubicBezTo>
                      <a:cubicBezTo>
                        <a:pt x="32952" y="952500"/>
                        <a:pt x="76200" y="821723"/>
                        <a:pt x="115330" y="732137"/>
                      </a:cubicBezTo>
                      <a:cubicBezTo>
                        <a:pt x="154460" y="642551"/>
                        <a:pt x="204916" y="583856"/>
                        <a:pt x="251254" y="515894"/>
                      </a:cubicBezTo>
                      <a:cubicBezTo>
                        <a:pt x="297592" y="447932"/>
                        <a:pt x="347019" y="375850"/>
                        <a:pt x="393357" y="324364"/>
                      </a:cubicBezTo>
                      <a:cubicBezTo>
                        <a:pt x="439695" y="272878"/>
                        <a:pt x="481914" y="241986"/>
                        <a:pt x="529282" y="206975"/>
                      </a:cubicBezTo>
                      <a:cubicBezTo>
                        <a:pt x="576650" y="171964"/>
                        <a:pt x="621958" y="142102"/>
                        <a:pt x="677563" y="114299"/>
                      </a:cubicBezTo>
                      <a:cubicBezTo>
                        <a:pt x="733168" y="86496"/>
                        <a:pt x="785684" y="58694"/>
                        <a:pt x="862914" y="40159"/>
                      </a:cubicBezTo>
                      <a:cubicBezTo>
                        <a:pt x="940144" y="21624"/>
                        <a:pt x="1037968" y="6178"/>
                        <a:pt x="1140941" y="3089"/>
                      </a:cubicBezTo>
                      <a:cubicBezTo>
                        <a:pt x="1243914" y="0"/>
                        <a:pt x="1390136" y="12357"/>
                        <a:pt x="1480752" y="21624"/>
                      </a:cubicBezTo>
                      <a:cubicBezTo>
                        <a:pt x="1571368" y="30891"/>
                        <a:pt x="1599171" y="29862"/>
                        <a:pt x="1684638" y="58694"/>
                      </a:cubicBezTo>
                      <a:cubicBezTo>
                        <a:pt x="1770105" y="87526"/>
                        <a:pt x="1910149" y="146221"/>
                        <a:pt x="1993557" y="194618"/>
                      </a:cubicBezTo>
                      <a:cubicBezTo>
                        <a:pt x="2076965" y="243015"/>
                        <a:pt x="2127422" y="298621"/>
                        <a:pt x="2185087" y="349078"/>
                      </a:cubicBezTo>
                      <a:cubicBezTo>
                        <a:pt x="2242752" y="399535"/>
                        <a:pt x="2296297" y="444843"/>
                        <a:pt x="2339546" y="497359"/>
                      </a:cubicBezTo>
                      <a:cubicBezTo>
                        <a:pt x="2382795" y="549875"/>
                        <a:pt x="2410598" y="599302"/>
                        <a:pt x="2444579" y="664175"/>
                      </a:cubicBezTo>
                      <a:cubicBezTo>
                        <a:pt x="2478560" y="729048"/>
                        <a:pt x="2516660" y="802159"/>
                        <a:pt x="2543433" y="886597"/>
                      </a:cubicBezTo>
                      <a:cubicBezTo>
                        <a:pt x="2570206" y="971035"/>
                        <a:pt x="2599039" y="1072978"/>
                        <a:pt x="2605217" y="1170802"/>
                      </a:cubicBezTo>
                      <a:cubicBezTo>
                        <a:pt x="2611395" y="1268626"/>
                        <a:pt x="2591830" y="1384986"/>
                        <a:pt x="2580503" y="1473543"/>
                      </a:cubicBezTo>
                      <a:cubicBezTo>
                        <a:pt x="2569176" y="1562100"/>
                        <a:pt x="2557849" y="1631092"/>
                        <a:pt x="2537254" y="1702143"/>
                      </a:cubicBezTo>
                      <a:cubicBezTo>
                        <a:pt x="2516660" y="1773194"/>
                        <a:pt x="2472382" y="1860721"/>
                        <a:pt x="2456936" y="1899851"/>
                      </a:cubicBezTo>
                      <a:cubicBezTo>
                        <a:pt x="2441490" y="1938981"/>
                        <a:pt x="2443034" y="1937951"/>
                        <a:pt x="2444579" y="1936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867674" y="2073414"/>
                  <a:ext cx="1770904" cy="1445109"/>
                </a:xfrm>
                <a:custGeom>
                  <a:avLst/>
                  <a:gdLst>
                    <a:gd name="connsiteX0" fmla="*/ 1403521 w 1605348"/>
                    <a:gd name="connsiteY0" fmla="*/ 1222289 h 1345857"/>
                    <a:gd name="connsiteX1" fmla="*/ 1496197 w 1605348"/>
                    <a:gd name="connsiteY1" fmla="*/ 981333 h 1345857"/>
                    <a:gd name="connsiteX2" fmla="*/ 1576516 w 1605348"/>
                    <a:gd name="connsiteY2" fmla="*/ 746554 h 1345857"/>
                    <a:gd name="connsiteX3" fmla="*/ 1564159 w 1605348"/>
                    <a:gd name="connsiteY3" fmla="*/ 474705 h 1345857"/>
                    <a:gd name="connsiteX4" fmla="*/ 1329381 w 1605348"/>
                    <a:gd name="connsiteY4" fmla="*/ 159608 h 1345857"/>
                    <a:gd name="connsiteX5" fmla="*/ 915429 w 1605348"/>
                    <a:gd name="connsiteY5" fmla="*/ 17505 h 1345857"/>
                    <a:gd name="connsiteX6" fmla="*/ 501478 w 1605348"/>
                    <a:gd name="connsiteY6" fmla="*/ 54576 h 1345857"/>
                    <a:gd name="connsiteX7" fmla="*/ 130775 w 1605348"/>
                    <a:gd name="connsiteY7" fmla="*/ 276997 h 1345857"/>
                    <a:gd name="connsiteX8" fmla="*/ 13386 w 1605348"/>
                    <a:gd name="connsiteY8" fmla="*/ 752733 h 1345857"/>
                    <a:gd name="connsiteX9" fmla="*/ 50457 w 1605348"/>
                    <a:gd name="connsiteY9" fmla="*/ 993689 h 1345857"/>
                    <a:gd name="connsiteX10" fmla="*/ 180202 w 1605348"/>
                    <a:gd name="connsiteY10" fmla="*/ 1203754 h 1345857"/>
                    <a:gd name="connsiteX11" fmla="*/ 532370 w 1605348"/>
                    <a:gd name="connsiteY11" fmla="*/ 1345857 h 13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5348" h="1345857">
                      <a:moveTo>
                        <a:pt x="1403521" y="1222289"/>
                      </a:moveTo>
                      <a:cubicBezTo>
                        <a:pt x="1435443" y="1141455"/>
                        <a:pt x="1467365" y="1060622"/>
                        <a:pt x="1496197" y="981333"/>
                      </a:cubicBezTo>
                      <a:cubicBezTo>
                        <a:pt x="1525029" y="902044"/>
                        <a:pt x="1565189" y="830992"/>
                        <a:pt x="1576516" y="746554"/>
                      </a:cubicBezTo>
                      <a:cubicBezTo>
                        <a:pt x="1587843" y="662116"/>
                        <a:pt x="1605348" y="572529"/>
                        <a:pt x="1564159" y="474705"/>
                      </a:cubicBezTo>
                      <a:cubicBezTo>
                        <a:pt x="1522970" y="376881"/>
                        <a:pt x="1437503" y="235808"/>
                        <a:pt x="1329381" y="159608"/>
                      </a:cubicBezTo>
                      <a:cubicBezTo>
                        <a:pt x="1221259" y="83408"/>
                        <a:pt x="1053413" y="35010"/>
                        <a:pt x="915429" y="17505"/>
                      </a:cubicBezTo>
                      <a:cubicBezTo>
                        <a:pt x="777445" y="0"/>
                        <a:pt x="632254" y="11327"/>
                        <a:pt x="501478" y="54576"/>
                      </a:cubicBezTo>
                      <a:cubicBezTo>
                        <a:pt x="370702" y="97825"/>
                        <a:pt x="212124" y="160638"/>
                        <a:pt x="130775" y="276997"/>
                      </a:cubicBezTo>
                      <a:cubicBezTo>
                        <a:pt x="49426" y="393356"/>
                        <a:pt x="26772" y="633284"/>
                        <a:pt x="13386" y="752733"/>
                      </a:cubicBezTo>
                      <a:cubicBezTo>
                        <a:pt x="0" y="872182"/>
                        <a:pt x="22654" y="918519"/>
                        <a:pt x="50457" y="993689"/>
                      </a:cubicBezTo>
                      <a:cubicBezTo>
                        <a:pt x="78260" y="1068859"/>
                        <a:pt x="99883" y="1145059"/>
                        <a:pt x="180202" y="1203754"/>
                      </a:cubicBezTo>
                      <a:cubicBezTo>
                        <a:pt x="260521" y="1262449"/>
                        <a:pt x="396445" y="1304153"/>
                        <a:pt x="532370" y="1345857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342561" y="3040442"/>
                  <a:ext cx="217289" cy="536030"/>
                </a:xfrm>
                <a:custGeom>
                  <a:avLst/>
                  <a:gdLst>
                    <a:gd name="connsiteX0" fmla="*/ 0 w 197708"/>
                    <a:gd name="connsiteY0" fmla="*/ 0 h 500448"/>
                    <a:gd name="connsiteX1" fmla="*/ 55606 w 197708"/>
                    <a:gd name="connsiteY1" fmla="*/ 234778 h 500448"/>
                    <a:gd name="connsiteX2" fmla="*/ 197708 w 197708"/>
                    <a:gd name="connsiteY2" fmla="*/ 500448 h 5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708" h="500448">
                      <a:moveTo>
                        <a:pt x="0" y="0"/>
                      </a:moveTo>
                      <a:cubicBezTo>
                        <a:pt x="11327" y="75685"/>
                        <a:pt x="22655" y="151370"/>
                        <a:pt x="55606" y="234778"/>
                      </a:cubicBezTo>
                      <a:cubicBezTo>
                        <a:pt x="88557" y="318186"/>
                        <a:pt x="143132" y="409317"/>
                        <a:pt x="197708" y="500448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323980" y="2439220"/>
                  <a:ext cx="840183" cy="760583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780" name="Text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14037" y="2591415"/>
                  <a:ext cx="419757" cy="9056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1763" name="Group 82"/>
              <p:cNvGrpSpPr>
                <a:grpSpLocks noChangeAspect="1"/>
              </p:cNvGrpSpPr>
              <p:nvPr/>
            </p:nvGrpSpPr>
            <p:grpSpPr bwMode="auto">
              <a:xfrm>
                <a:off x="335" y="2251"/>
                <a:ext cx="571" cy="388"/>
                <a:chOff x="2448" y="2160"/>
                <a:chExt cx="1580" cy="1075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925" y="2261"/>
                  <a:ext cx="844" cy="973"/>
                </a:xfrm>
                <a:custGeom>
                  <a:avLst/>
                  <a:gdLst>
                    <a:gd name="connsiteX0" fmla="*/ 1371600 w 1371600"/>
                    <a:gd name="connsiteY0" fmla="*/ 158578 h 1436473"/>
                    <a:gd name="connsiteX1" fmla="*/ 1081217 w 1371600"/>
                    <a:gd name="connsiteY1" fmla="*/ 53545 h 1436473"/>
                    <a:gd name="connsiteX2" fmla="*/ 747584 w 1371600"/>
                    <a:gd name="connsiteY2" fmla="*/ 10297 h 1436473"/>
                    <a:gd name="connsiteX3" fmla="*/ 401595 w 1371600"/>
                    <a:gd name="connsiteY3" fmla="*/ 115329 h 1436473"/>
                    <a:gd name="connsiteX4" fmla="*/ 278027 w 1371600"/>
                    <a:gd name="connsiteY4" fmla="*/ 189470 h 1436473"/>
                    <a:gd name="connsiteX5" fmla="*/ 61784 w 1371600"/>
                    <a:gd name="connsiteY5" fmla="*/ 461318 h 1436473"/>
                    <a:gd name="connsiteX6" fmla="*/ 0 w 1371600"/>
                    <a:gd name="connsiteY6" fmla="*/ 696097 h 1436473"/>
                    <a:gd name="connsiteX7" fmla="*/ 61784 w 1371600"/>
                    <a:gd name="connsiteY7" fmla="*/ 1011194 h 1436473"/>
                    <a:gd name="connsiteX8" fmla="*/ 216244 w 1371600"/>
                    <a:gd name="connsiteY8" fmla="*/ 1215081 h 1436473"/>
                    <a:gd name="connsiteX9" fmla="*/ 531341 w 1371600"/>
                    <a:gd name="connsiteY9" fmla="*/ 1388075 h 1436473"/>
                    <a:gd name="connsiteX10" fmla="*/ 877330 w 1371600"/>
                    <a:gd name="connsiteY10" fmla="*/ 1431324 h 1436473"/>
                    <a:gd name="connsiteX11" fmla="*/ 1105930 w 1371600"/>
                    <a:gd name="connsiteY11" fmla="*/ 1357183 h 1436473"/>
                    <a:gd name="connsiteX12" fmla="*/ 1105930 w 1371600"/>
                    <a:gd name="connsiteY12" fmla="*/ 1357183 h 143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1600" h="1436473">
                      <a:moveTo>
                        <a:pt x="1371600" y="158578"/>
                      </a:moveTo>
                      <a:cubicBezTo>
                        <a:pt x="1278410" y="118418"/>
                        <a:pt x="1185220" y="78259"/>
                        <a:pt x="1081217" y="53545"/>
                      </a:cubicBezTo>
                      <a:cubicBezTo>
                        <a:pt x="977214" y="28832"/>
                        <a:pt x="860854" y="0"/>
                        <a:pt x="747584" y="10297"/>
                      </a:cubicBezTo>
                      <a:cubicBezTo>
                        <a:pt x="634314" y="20594"/>
                        <a:pt x="479855" y="85467"/>
                        <a:pt x="401595" y="115329"/>
                      </a:cubicBezTo>
                      <a:cubicBezTo>
                        <a:pt x="323336" y="145191"/>
                        <a:pt x="334662" y="131805"/>
                        <a:pt x="278027" y="189470"/>
                      </a:cubicBezTo>
                      <a:cubicBezTo>
                        <a:pt x="221392" y="247135"/>
                        <a:pt x="108122" y="376880"/>
                        <a:pt x="61784" y="461318"/>
                      </a:cubicBezTo>
                      <a:cubicBezTo>
                        <a:pt x="15446" y="545756"/>
                        <a:pt x="0" y="604451"/>
                        <a:pt x="0" y="696097"/>
                      </a:cubicBezTo>
                      <a:cubicBezTo>
                        <a:pt x="0" y="787743"/>
                        <a:pt x="25743" y="924697"/>
                        <a:pt x="61784" y="1011194"/>
                      </a:cubicBezTo>
                      <a:cubicBezTo>
                        <a:pt x="97825" y="1097691"/>
                        <a:pt x="137985" y="1152268"/>
                        <a:pt x="216244" y="1215081"/>
                      </a:cubicBezTo>
                      <a:cubicBezTo>
                        <a:pt x="294503" y="1277894"/>
                        <a:pt x="421160" y="1352035"/>
                        <a:pt x="531341" y="1388075"/>
                      </a:cubicBezTo>
                      <a:cubicBezTo>
                        <a:pt x="641522" y="1424116"/>
                        <a:pt x="781565" y="1436473"/>
                        <a:pt x="877330" y="1431324"/>
                      </a:cubicBezTo>
                      <a:cubicBezTo>
                        <a:pt x="973095" y="1426175"/>
                        <a:pt x="1105930" y="1357183"/>
                        <a:pt x="1105930" y="1357183"/>
                      </a:cubicBezTo>
                      <a:lnTo>
                        <a:pt x="1105930" y="135718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121" y="2401"/>
                  <a:ext cx="623" cy="62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64" y="2545"/>
                  <a:ext cx="335" cy="33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1775" name="Text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48" y="2160"/>
                  <a:ext cx="1580" cy="57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>
              <a:xfrm>
                <a:off x="352" y="2997"/>
                <a:ext cx="10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34" y="2678"/>
                <a:ext cx="344" cy="33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66" name="TextBox 75"/>
              <p:cNvSpPr txBox="1">
                <a:spLocks noChangeAspect="1" noChangeArrowheads="1"/>
              </p:cNvSpPr>
              <p:nvPr/>
            </p:nvSpPr>
            <p:spPr bwMode="auto">
              <a:xfrm>
                <a:off x="288" y="2766"/>
                <a:ext cx="96" cy="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/>
              </a:p>
            </p:txBody>
          </p:sp>
          <p:sp>
            <p:nvSpPr>
              <p:cNvPr id="79" name="5-Point Star 78"/>
              <p:cNvSpPr/>
              <p:nvPr/>
            </p:nvSpPr>
            <p:spPr>
              <a:xfrm>
                <a:off x="891" y="1539"/>
                <a:ext cx="16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68" name="TextBox 80"/>
              <p:cNvSpPr txBox="1">
                <a:spLocks noChangeAspect="1" noChangeArrowheads="1"/>
              </p:cNvSpPr>
              <p:nvPr/>
            </p:nvSpPr>
            <p:spPr bwMode="auto">
              <a:xfrm>
                <a:off x="809" y="2024"/>
                <a:ext cx="95" cy="1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200" b="1"/>
              </a:p>
            </p:txBody>
          </p:sp>
          <p:sp>
            <p:nvSpPr>
              <p:cNvPr id="84" name="5-Point Star 83"/>
              <p:cNvSpPr/>
              <p:nvPr/>
            </p:nvSpPr>
            <p:spPr>
              <a:xfrm>
                <a:off x="908" y="2024"/>
                <a:ext cx="19" cy="19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/>
            </p:nvSpPr>
            <p:spPr>
              <a:xfrm>
                <a:off x="732" y="2094"/>
                <a:ext cx="20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1771" name="TextBox 86"/>
              <p:cNvSpPr txBox="1">
                <a:spLocks noChangeAspect="1" noChangeArrowheads="1"/>
              </p:cNvSpPr>
              <p:nvPr/>
            </p:nvSpPr>
            <p:spPr bwMode="auto">
              <a:xfrm>
                <a:off x="668" y="2105"/>
                <a:ext cx="95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31753" name="Line 61"/>
            <p:cNvSpPr>
              <a:spLocks noChangeShapeType="1"/>
            </p:cNvSpPr>
            <p:nvPr/>
          </p:nvSpPr>
          <p:spPr bwMode="auto">
            <a:xfrm>
              <a:off x="381000" y="3276600"/>
              <a:ext cx="838200" cy="76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0" y="1905000"/>
            <a:ext cx="2311400" cy="3344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1750" name="TextBox 65"/>
          <p:cNvSpPr txBox="1">
            <a:spLocks noChangeArrowheads="1"/>
          </p:cNvSpPr>
          <p:nvPr/>
        </p:nvSpPr>
        <p:spPr bwMode="auto">
          <a:xfrm>
            <a:off x="2209800" y="5257800"/>
            <a:ext cx="2595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Glassy Quartzite Dike</a:t>
            </a:r>
          </a:p>
          <a:p>
            <a:r>
              <a:rPr lang="en-US" b="1"/>
              <a:t>In Pikes Peak Granite</a:t>
            </a:r>
            <a:r>
              <a:rPr lang="en-US"/>
              <a:t> </a:t>
            </a:r>
          </a:p>
        </p:txBody>
      </p:sp>
      <p:cxnSp>
        <p:nvCxnSpPr>
          <p:cNvPr id="68" name="Straight Arrow Connector 67"/>
          <p:cNvCxnSpPr/>
          <p:nvPr/>
        </p:nvCxnSpPr>
        <p:spPr>
          <a:xfrm flipV="1">
            <a:off x="2667000" y="4038600"/>
            <a:ext cx="5334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39838"/>
            <a:ext cx="79248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0" y="152400"/>
            <a:ext cx="93376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/>
              <a:t>Deformed Plagioclase with Diaplectic Regions: </a:t>
            </a:r>
          </a:p>
          <a:p>
            <a:pPr algn="ctr"/>
            <a:r>
              <a:rPr lang="en-US" sz="3200" b="1"/>
              <a:t>Aspen Park Impact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69" name="Group 37"/>
          <p:cNvGrpSpPr>
            <a:grpSpLocks/>
          </p:cNvGrpSpPr>
          <p:nvPr/>
        </p:nvGrpSpPr>
        <p:grpSpPr bwMode="auto">
          <a:xfrm>
            <a:off x="838200" y="1143000"/>
            <a:ext cx="7315200" cy="5638800"/>
            <a:chOff x="838200" y="1067015"/>
            <a:chExt cx="7315200" cy="5638585"/>
          </a:xfrm>
        </p:grpSpPr>
        <p:sp>
          <p:nvSpPr>
            <p:cNvPr id="32771" name="TextBox 3"/>
            <p:cNvSpPr txBox="1">
              <a:spLocks noChangeArrowheads="1"/>
            </p:cNvSpPr>
            <p:nvPr/>
          </p:nvSpPr>
          <p:spPr bwMode="auto">
            <a:xfrm>
              <a:off x="838200" y="3200400"/>
              <a:ext cx="350291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b="1"/>
                <a:t>Diaplectic</a:t>
              </a:r>
            </a:p>
            <a:p>
              <a:pPr algn="ctr"/>
              <a:r>
                <a:rPr lang="en-US" b="1"/>
                <a:t>Glass</a:t>
              </a:r>
            </a:p>
          </p:txBody>
        </p:sp>
        <p:grpSp>
          <p:nvGrpSpPr>
            <p:cNvPr id="32772" name="Group 24"/>
            <p:cNvGrpSpPr>
              <a:grpSpLocks noChangeAspect="1"/>
            </p:cNvGrpSpPr>
            <p:nvPr/>
          </p:nvGrpSpPr>
          <p:grpSpPr bwMode="auto">
            <a:xfrm>
              <a:off x="1066800" y="1067015"/>
              <a:ext cx="7086600" cy="5638585"/>
              <a:chOff x="1524000" y="1143000"/>
              <a:chExt cx="6224954" cy="4953000"/>
            </a:xfrm>
          </p:grpSpPr>
          <p:pic>
            <p:nvPicPr>
              <p:cNvPr id="3278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524000" y="1143000"/>
                <a:ext cx="6224954" cy="4953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32781" name="TextBox 7"/>
              <p:cNvSpPr txBox="1">
                <a:spLocks noChangeArrowheads="1"/>
              </p:cNvSpPr>
              <p:nvPr/>
            </p:nvSpPr>
            <p:spPr bwMode="auto">
              <a:xfrm>
                <a:off x="2577075" y="5560520"/>
                <a:ext cx="1356584" cy="5113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.25 mm</a:t>
                </a:r>
              </a:p>
            </p:txBody>
          </p:sp>
          <p:cxnSp>
            <p:nvCxnSpPr>
              <p:cNvPr id="22" name="Straight Connector 21"/>
              <p:cNvCxnSpPr/>
              <p:nvPr/>
            </p:nvCxnSpPr>
            <p:spPr>
              <a:xfrm>
                <a:off x="1675999" y="5867314"/>
                <a:ext cx="2742940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773" name="TextBox 26"/>
            <p:cNvSpPr txBox="1">
              <a:spLocks noChangeArrowheads="1"/>
            </p:cNvSpPr>
            <p:nvPr/>
          </p:nvSpPr>
          <p:spPr bwMode="auto">
            <a:xfrm>
              <a:off x="5715000" y="2590800"/>
              <a:ext cx="129715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Coesite</a:t>
              </a:r>
            </a:p>
          </p:txBody>
        </p:sp>
        <p:sp>
          <p:nvSpPr>
            <p:cNvPr id="32774" name="TextBox 27"/>
            <p:cNvSpPr txBox="1">
              <a:spLocks noChangeArrowheads="1"/>
            </p:cNvSpPr>
            <p:nvPr/>
          </p:nvSpPr>
          <p:spPr bwMode="auto">
            <a:xfrm>
              <a:off x="1600200" y="3581400"/>
              <a:ext cx="256192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/>
                <a:t>Diaplectic Glass</a:t>
              </a:r>
            </a:p>
          </p:txBody>
        </p:sp>
        <p:cxnSp>
          <p:nvCxnSpPr>
            <p:cNvPr id="30" name="Straight Arrow Connector 29"/>
            <p:cNvCxnSpPr>
              <a:stCxn id="32773" idx="1"/>
            </p:cNvCxnSpPr>
            <p:nvPr/>
          </p:nvCxnSpPr>
          <p:spPr>
            <a:xfrm flipH="1" flipV="1">
              <a:off x="5410200" y="2667154"/>
              <a:ext cx="304800" cy="1539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5486400" y="3048139"/>
              <a:ext cx="381000" cy="22859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5943600" y="3429125"/>
              <a:ext cx="304800" cy="3047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H="1">
              <a:off x="6400800" y="3429125"/>
              <a:ext cx="152400" cy="38098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>
              <a:off x="4953000" y="1600395"/>
              <a:ext cx="304800" cy="3047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0" name="TextBox 38"/>
          <p:cNvSpPr txBox="1">
            <a:spLocks noChangeArrowheads="1"/>
          </p:cNvSpPr>
          <p:nvPr/>
        </p:nvSpPr>
        <p:spPr bwMode="auto">
          <a:xfrm>
            <a:off x="228600" y="0"/>
            <a:ext cx="87518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Coesite* and Diaplectic*: Buffalo Creek</a:t>
            </a:r>
          </a:p>
          <a:p>
            <a:pPr algn="ctr"/>
            <a:r>
              <a:rPr lang="en-US" sz="3600" b="1"/>
              <a:t> Impact Structure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1"/>
          <p:cNvSpPr txBox="1">
            <a:spLocks noChangeArrowheads="1"/>
          </p:cNvSpPr>
          <p:nvPr/>
        </p:nvSpPr>
        <p:spPr bwMode="auto">
          <a:xfrm>
            <a:off x="642938" y="0"/>
            <a:ext cx="7739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Glassy Impact Melt Breccia: Crater Fill</a:t>
            </a:r>
          </a:p>
          <a:p>
            <a:r>
              <a:rPr lang="en-US" sz="3200" b="1"/>
              <a:t>Material, Lake George Impact Structure</a:t>
            </a:r>
          </a:p>
        </p:txBody>
      </p:sp>
      <p:grpSp>
        <p:nvGrpSpPr>
          <p:cNvPr id="33794" name="Group 53"/>
          <p:cNvGrpSpPr>
            <a:grpSpLocks noChangeAspect="1"/>
          </p:cNvGrpSpPr>
          <p:nvPr/>
        </p:nvGrpSpPr>
        <p:grpSpPr bwMode="auto">
          <a:xfrm>
            <a:off x="304800" y="1066800"/>
            <a:ext cx="8534400" cy="5680075"/>
            <a:chOff x="380590" y="1025891"/>
            <a:chExt cx="8534809" cy="5679709"/>
          </a:xfrm>
        </p:grpSpPr>
        <p:pic>
          <p:nvPicPr>
            <p:cNvPr id="3384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0590" y="1025891"/>
              <a:ext cx="8534809" cy="567970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39" name="Straight Arrow Connector 38"/>
            <p:cNvCxnSpPr/>
            <p:nvPr/>
          </p:nvCxnSpPr>
          <p:spPr>
            <a:xfrm flipH="1">
              <a:off x="4114569" y="3810187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4724198" y="3962577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5181420" y="3810187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2971514" y="3311744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" name="Straight Arrow Connector 42"/>
            <p:cNvCxnSpPr/>
            <p:nvPr/>
          </p:nvCxnSpPr>
          <p:spPr>
            <a:xfrm flipH="1">
              <a:off x="7543733" y="4683255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4571791" y="4835645"/>
              <a:ext cx="228611" cy="22858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" name="Straight Arrow Connector 46"/>
            <p:cNvCxnSpPr/>
            <p:nvPr/>
          </p:nvCxnSpPr>
          <p:spPr>
            <a:xfrm>
              <a:off x="2361885" y="4911841"/>
              <a:ext cx="304815" cy="76195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49"/>
            <p:cNvCxnSpPr/>
            <p:nvPr/>
          </p:nvCxnSpPr>
          <p:spPr>
            <a:xfrm flipH="1">
              <a:off x="4190773" y="3006963"/>
              <a:ext cx="76204" cy="457171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50"/>
            <p:cNvCxnSpPr/>
            <p:nvPr/>
          </p:nvCxnSpPr>
          <p:spPr>
            <a:xfrm>
              <a:off x="1371237" y="6324625"/>
              <a:ext cx="457222" cy="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851" name="TextBox 52"/>
            <p:cNvSpPr txBox="1">
              <a:spLocks noChangeArrowheads="1"/>
            </p:cNvSpPr>
            <p:nvPr/>
          </p:nvSpPr>
          <p:spPr bwMode="auto">
            <a:xfrm>
              <a:off x="609201" y="6107151"/>
              <a:ext cx="742986" cy="3666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Clast</a:t>
              </a:r>
            </a:p>
          </p:txBody>
        </p:sp>
      </p:grpSp>
      <p:grpSp>
        <p:nvGrpSpPr>
          <p:cNvPr id="33795" name="Group 60"/>
          <p:cNvGrpSpPr>
            <a:grpSpLocks/>
          </p:cNvGrpSpPr>
          <p:nvPr/>
        </p:nvGrpSpPr>
        <p:grpSpPr bwMode="auto">
          <a:xfrm>
            <a:off x="-52388" y="2057400"/>
            <a:ext cx="2262188" cy="2971800"/>
            <a:chOff x="121" y="1152"/>
            <a:chExt cx="1425" cy="1968"/>
          </a:xfrm>
        </p:grpSpPr>
        <p:grpSp>
          <p:nvGrpSpPr>
            <p:cNvPr id="33796" name="Group 15"/>
            <p:cNvGrpSpPr>
              <a:grpSpLocks noChangeAspect="1"/>
            </p:cNvGrpSpPr>
            <p:nvPr/>
          </p:nvGrpSpPr>
          <p:grpSpPr bwMode="auto">
            <a:xfrm>
              <a:off x="121" y="1152"/>
              <a:ext cx="1425" cy="1938"/>
              <a:chOff x="2413" y="768"/>
              <a:chExt cx="2353" cy="3198"/>
            </a:xfrm>
          </p:grpSpPr>
          <p:pic>
            <p:nvPicPr>
              <p:cNvPr id="33799" name="Picture 26" descr="C:\Users\Owner\AppData\Local\Microsoft\Windows\Temporary Internet Files\Content.Word\LIDAR Study Area.bmp"/>
              <p:cNvPicPr>
                <a:picLocks noChangeAspect="1" noChangeArrowheads="1"/>
              </p:cNvPicPr>
              <p:nvPr/>
            </p:nvPicPr>
            <p:blipFill>
              <a:blip r:embed="rId4"/>
              <a:srcRect t="1234"/>
              <a:stretch>
                <a:fillRect/>
              </a:stretch>
            </p:blipFill>
            <p:spPr bwMode="auto">
              <a:xfrm>
                <a:off x="2539" y="768"/>
                <a:ext cx="2148" cy="293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33800" name="Group 17"/>
              <p:cNvGrpSpPr>
                <a:grpSpLocks noChangeAspect="1"/>
              </p:cNvGrpSpPr>
              <p:nvPr/>
            </p:nvGrpSpPr>
            <p:grpSpPr bwMode="auto">
              <a:xfrm>
                <a:off x="3895" y="3540"/>
                <a:ext cx="871" cy="234"/>
                <a:chOff x="4128" y="3739"/>
                <a:chExt cx="1056" cy="285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353" y="3885"/>
                  <a:ext cx="272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4625" y="3885"/>
                  <a:ext cx="27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625" y="3841"/>
                  <a:ext cx="0" cy="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69" y="3839"/>
                  <a:ext cx="0" cy="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840" name="Text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28" y="3739"/>
                  <a:ext cx="1056" cy="28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/>
                    <a:t>    </a:t>
                  </a:r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4110" y="837"/>
                <a:ext cx="38" cy="36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802" name="TextBox 31"/>
              <p:cNvSpPr txBox="1">
                <a:spLocks noChangeAspect="1" noChangeArrowheads="1"/>
              </p:cNvSpPr>
              <p:nvPr/>
            </p:nvSpPr>
            <p:spPr bwMode="auto">
              <a:xfrm>
                <a:off x="4142" y="822"/>
                <a:ext cx="191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200" b="1"/>
              </a:p>
            </p:txBody>
          </p:sp>
          <p:sp>
            <p:nvSpPr>
              <p:cNvPr id="33803" name="TextBox 32"/>
              <p:cNvSpPr txBox="1">
                <a:spLocks noChangeAspect="1" noChangeArrowheads="1"/>
              </p:cNvSpPr>
              <p:nvPr/>
            </p:nvSpPr>
            <p:spPr bwMode="auto">
              <a:xfrm>
                <a:off x="3453" y="768"/>
                <a:ext cx="965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Evergreen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4056" y="1243"/>
                <a:ext cx="292" cy="328"/>
              </a:xfrm>
              <a:custGeom>
                <a:avLst/>
                <a:gdLst>
                  <a:gd name="connsiteX0" fmla="*/ 593125 w 593125"/>
                  <a:gd name="connsiteY0" fmla="*/ 654908 h 682710"/>
                  <a:gd name="connsiteX1" fmla="*/ 401595 w 593125"/>
                  <a:gd name="connsiteY1" fmla="*/ 679621 h 682710"/>
                  <a:gd name="connsiteX2" fmla="*/ 228600 w 593125"/>
                  <a:gd name="connsiteY2" fmla="*/ 636373 h 682710"/>
                  <a:gd name="connsiteX3" fmla="*/ 55606 w 593125"/>
                  <a:gd name="connsiteY3" fmla="*/ 506627 h 682710"/>
                  <a:gd name="connsiteX4" fmla="*/ 0 w 593125"/>
                  <a:gd name="connsiteY4" fmla="*/ 284205 h 682710"/>
                  <a:gd name="connsiteX5" fmla="*/ 55606 w 593125"/>
                  <a:gd name="connsiteY5" fmla="*/ 142103 h 682710"/>
                  <a:gd name="connsiteX6" fmla="*/ 191530 w 593125"/>
                  <a:gd name="connsiteY6" fmla="*/ 0 h 6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125" h="682710">
                    <a:moveTo>
                      <a:pt x="593125" y="654908"/>
                    </a:moveTo>
                    <a:cubicBezTo>
                      <a:pt x="527737" y="668809"/>
                      <a:pt x="462349" y="682710"/>
                      <a:pt x="401595" y="679621"/>
                    </a:cubicBezTo>
                    <a:cubicBezTo>
                      <a:pt x="340841" y="676532"/>
                      <a:pt x="286265" y="665205"/>
                      <a:pt x="228600" y="636373"/>
                    </a:cubicBezTo>
                    <a:cubicBezTo>
                      <a:pt x="170935" y="607541"/>
                      <a:pt x="93706" y="565322"/>
                      <a:pt x="55606" y="506627"/>
                    </a:cubicBezTo>
                    <a:cubicBezTo>
                      <a:pt x="17506" y="447932"/>
                      <a:pt x="0" y="344959"/>
                      <a:pt x="0" y="284205"/>
                    </a:cubicBezTo>
                    <a:cubicBezTo>
                      <a:pt x="0" y="223451"/>
                      <a:pt x="23684" y="189471"/>
                      <a:pt x="55606" y="142103"/>
                    </a:cubicBezTo>
                    <a:cubicBezTo>
                      <a:pt x="87528" y="94736"/>
                      <a:pt x="139529" y="47368"/>
                      <a:pt x="19153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3805" name="Group 73"/>
              <p:cNvGrpSpPr>
                <a:grpSpLocks noChangeAspect="1"/>
              </p:cNvGrpSpPr>
              <p:nvPr/>
            </p:nvGrpSpPr>
            <p:grpSpPr bwMode="auto">
              <a:xfrm>
                <a:off x="3387" y="2263"/>
                <a:ext cx="1134" cy="1013"/>
                <a:chOff x="5853909" y="3414486"/>
                <a:chExt cx="2531848" cy="2263658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7900501" y="3682816"/>
                  <a:ext cx="486638" cy="1298643"/>
                </a:xfrm>
                <a:custGeom>
                  <a:avLst/>
                  <a:gdLst>
                    <a:gd name="connsiteX0" fmla="*/ 0 w 439695"/>
                    <a:gd name="connsiteY0" fmla="*/ 0 h 1210962"/>
                    <a:gd name="connsiteX1" fmla="*/ 166816 w 439695"/>
                    <a:gd name="connsiteY1" fmla="*/ 154460 h 1210962"/>
                    <a:gd name="connsiteX2" fmla="*/ 358346 w 439695"/>
                    <a:gd name="connsiteY2" fmla="*/ 475735 h 1210962"/>
                    <a:gd name="connsiteX3" fmla="*/ 438665 w 439695"/>
                    <a:gd name="connsiteY3" fmla="*/ 846438 h 1210962"/>
                    <a:gd name="connsiteX4" fmla="*/ 364525 w 439695"/>
                    <a:gd name="connsiteY4" fmla="*/ 1210962 h 1210962"/>
                    <a:gd name="connsiteX5" fmla="*/ 364525 w 439695"/>
                    <a:gd name="connsiteY5" fmla="*/ 1210962 h 121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695" h="1210962">
                      <a:moveTo>
                        <a:pt x="0" y="0"/>
                      </a:moveTo>
                      <a:cubicBezTo>
                        <a:pt x="53546" y="37585"/>
                        <a:pt x="107092" y="75171"/>
                        <a:pt x="166816" y="154460"/>
                      </a:cubicBezTo>
                      <a:cubicBezTo>
                        <a:pt x="226540" y="233749"/>
                        <a:pt x="313038" y="360405"/>
                        <a:pt x="358346" y="475735"/>
                      </a:cubicBezTo>
                      <a:cubicBezTo>
                        <a:pt x="403654" y="591065"/>
                        <a:pt x="437635" y="723900"/>
                        <a:pt x="438665" y="846438"/>
                      </a:cubicBezTo>
                      <a:cubicBezTo>
                        <a:pt x="439695" y="968976"/>
                        <a:pt x="364525" y="1210962"/>
                        <a:pt x="364525" y="1210962"/>
                      </a:cubicBezTo>
                      <a:lnTo>
                        <a:pt x="364525" y="1210962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259944" y="3989063"/>
                  <a:ext cx="1552078" cy="825706"/>
                </a:xfrm>
                <a:custGeom>
                  <a:avLst/>
                  <a:gdLst>
                    <a:gd name="connsiteX0" fmla="*/ 1408739 w 1408739"/>
                    <a:gd name="connsiteY0" fmla="*/ 502023 h 770964"/>
                    <a:gd name="connsiteX1" fmla="*/ 1247374 w 1408739"/>
                    <a:gd name="connsiteY1" fmla="*/ 194661 h 770964"/>
                    <a:gd name="connsiteX2" fmla="*/ 940013 w 1408739"/>
                    <a:gd name="connsiteY2" fmla="*/ 25613 h 770964"/>
                    <a:gd name="connsiteX3" fmla="*/ 509707 w 1408739"/>
                    <a:gd name="connsiteY3" fmla="*/ 40981 h 770964"/>
                    <a:gd name="connsiteX4" fmla="*/ 210029 w 1408739"/>
                    <a:gd name="connsiteY4" fmla="*/ 210030 h 770964"/>
                    <a:gd name="connsiteX5" fmla="*/ 33297 w 1408739"/>
                    <a:gd name="connsiteY5" fmla="*/ 571179 h 770964"/>
                    <a:gd name="connsiteX6" fmla="*/ 10244 w 1408739"/>
                    <a:gd name="connsiteY6" fmla="*/ 770964 h 77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8739" h="770964">
                      <a:moveTo>
                        <a:pt x="1408739" y="502023"/>
                      </a:moveTo>
                      <a:cubicBezTo>
                        <a:pt x="1367117" y="388043"/>
                        <a:pt x="1325495" y="274063"/>
                        <a:pt x="1247374" y="194661"/>
                      </a:cubicBezTo>
                      <a:cubicBezTo>
                        <a:pt x="1169253" y="115259"/>
                        <a:pt x="1062958" y="51226"/>
                        <a:pt x="940013" y="25613"/>
                      </a:cubicBezTo>
                      <a:cubicBezTo>
                        <a:pt x="817069" y="0"/>
                        <a:pt x="631371" y="10245"/>
                        <a:pt x="509707" y="40981"/>
                      </a:cubicBezTo>
                      <a:cubicBezTo>
                        <a:pt x="388043" y="71717"/>
                        <a:pt x="289431" y="121664"/>
                        <a:pt x="210029" y="210030"/>
                      </a:cubicBezTo>
                      <a:cubicBezTo>
                        <a:pt x="130627" y="298396"/>
                        <a:pt x="66595" y="477690"/>
                        <a:pt x="33297" y="571179"/>
                      </a:cubicBezTo>
                      <a:cubicBezTo>
                        <a:pt x="0" y="664668"/>
                        <a:pt x="5122" y="717816"/>
                        <a:pt x="10244" y="770964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854413" y="3415333"/>
                  <a:ext cx="2001849" cy="856719"/>
                </a:xfrm>
                <a:custGeom>
                  <a:avLst/>
                  <a:gdLst>
                    <a:gd name="connsiteX0" fmla="*/ 1813432 w 1813432"/>
                    <a:gd name="connsiteY0" fmla="*/ 222836 h 799139"/>
                    <a:gd name="connsiteX1" fmla="*/ 1567543 w 1813432"/>
                    <a:gd name="connsiteY1" fmla="*/ 84524 h 799139"/>
                    <a:gd name="connsiteX2" fmla="*/ 1191025 w 1813432"/>
                    <a:gd name="connsiteY2" fmla="*/ 7683 h 799139"/>
                    <a:gd name="connsiteX3" fmla="*/ 622407 w 1813432"/>
                    <a:gd name="connsiteY3" fmla="*/ 53788 h 799139"/>
                    <a:gd name="connsiteX4" fmla="*/ 276625 w 1813432"/>
                    <a:gd name="connsiteY4" fmla="*/ 330413 h 799139"/>
                    <a:gd name="connsiteX5" fmla="*/ 92208 w 1813432"/>
                    <a:gd name="connsiteY5" fmla="*/ 599354 h 799139"/>
                    <a:gd name="connsiteX6" fmla="*/ 0 w 1813432"/>
                    <a:gd name="connsiteY6" fmla="*/ 799139 h 79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3432" h="799139">
                      <a:moveTo>
                        <a:pt x="1813432" y="222836"/>
                      </a:moveTo>
                      <a:cubicBezTo>
                        <a:pt x="1742354" y="171609"/>
                        <a:pt x="1671277" y="120383"/>
                        <a:pt x="1567543" y="84524"/>
                      </a:cubicBezTo>
                      <a:cubicBezTo>
                        <a:pt x="1463809" y="48665"/>
                        <a:pt x="1348548" y="12806"/>
                        <a:pt x="1191025" y="7683"/>
                      </a:cubicBezTo>
                      <a:cubicBezTo>
                        <a:pt x="1033502" y="2560"/>
                        <a:pt x="774807" y="0"/>
                        <a:pt x="622407" y="53788"/>
                      </a:cubicBezTo>
                      <a:cubicBezTo>
                        <a:pt x="470007" y="107576"/>
                        <a:pt x="364992" y="239485"/>
                        <a:pt x="276625" y="330413"/>
                      </a:cubicBezTo>
                      <a:cubicBezTo>
                        <a:pt x="188259" y="421341"/>
                        <a:pt x="138312" y="521233"/>
                        <a:pt x="92208" y="599354"/>
                      </a:cubicBezTo>
                      <a:cubicBezTo>
                        <a:pt x="46104" y="677475"/>
                        <a:pt x="23052" y="738307"/>
                        <a:pt x="0" y="799139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6639668" y="4322446"/>
                  <a:ext cx="770511" cy="410914"/>
                </a:xfrm>
                <a:custGeom>
                  <a:avLst/>
                  <a:gdLst>
                    <a:gd name="connsiteX0" fmla="*/ 699247 w 699247"/>
                    <a:gd name="connsiteY0" fmla="*/ 298396 h 382921"/>
                    <a:gd name="connsiteX1" fmla="*/ 614722 w 699247"/>
                    <a:gd name="connsiteY1" fmla="*/ 90927 h 382921"/>
                    <a:gd name="connsiteX2" fmla="*/ 399570 w 699247"/>
                    <a:gd name="connsiteY2" fmla="*/ 14087 h 382921"/>
                    <a:gd name="connsiteX3" fmla="*/ 284309 w 699247"/>
                    <a:gd name="connsiteY3" fmla="*/ 14087 h 382921"/>
                    <a:gd name="connsiteX4" fmla="*/ 107576 w 699247"/>
                    <a:gd name="connsiteY4" fmla="*/ 98611 h 382921"/>
                    <a:gd name="connsiteX5" fmla="*/ 30736 w 699247"/>
                    <a:gd name="connsiteY5" fmla="*/ 236924 h 382921"/>
                    <a:gd name="connsiteX6" fmla="*/ 0 w 699247"/>
                    <a:gd name="connsiteY6" fmla="*/ 382921 h 38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9247" h="382921">
                      <a:moveTo>
                        <a:pt x="699247" y="298396"/>
                      </a:moveTo>
                      <a:cubicBezTo>
                        <a:pt x="681957" y="218354"/>
                        <a:pt x="664668" y="138312"/>
                        <a:pt x="614722" y="90927"/>
                      </a:cubicBezTo>
                      <a:cubicBezTo>
                        <a:pt x="564776" y="43542"/>
                        <a:pt x="454639" y="26894"/>
                        <a:pt x="399570" y="14087"/>
                      </a:cubicBezTo>
                      <a:cubicBezTo>
                        <a:pt x="344501" y="1280"/>
                        <a:pt x="332975" y="0"/>
                        <a:pt x="284309" y="14087"/>
                      </a:cubicBezTo>
                      <a:cubicBezTo>
                        <a:pt x="235643" y="28174"/>
                        <a:pt x="149838" y="61472"/>
                        <a:pt x="107576" y="98611"/>
                      </a:cubicBezTo>
                      <a:cubicBezTo>
                        <a:pt x="65314" y="135751"/>
                        <a:pt x="48665" y="189539"/>
                        <a:pt x="30736" y="236924"/>
                      </a:cubicBezTo>
                      <a:cubicBezTo>
                        <a:pt x="12807" y="284309"/>
                        <a:pt x="6403" y="333615"/>
                        <a:pt x="0" y="382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835" name="Text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281412" y="4707450"/>
                  <a:ext cx="545434" cy="9706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3806" name="Group 71"/>
              <p:cNvGrpSpPr>
                <a:grpSpLocks noChangeAspect="1"/>
              </p:cNvGrpSpPr>
              <p:nvPr/>
            </p:nvGrpSpPr>
            <p:grpSpPr bwMode="auto">
              <a:xfrm>
                <a:off x="3336" y="830"/>
                <a:ext cx="706" cy="586"/>
                <a:chOff x="5741762" y="213783"/>
                <a:chExt cx="1573000" cy="1310217"/>
              </a:xfrm>
            </p:grpSpPr>
            <p:sp>
              <p:nvSpPr>
                <p:cNvPr id="33827" name="Text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36982" y="462608"/>
                  <a:ext cx="426327" cy="97197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72288" y="304007"/>
                  <a:ext cx="1144170" cy="106665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237653">
                  <a:off x="5741843" y="214795"/>
                  <a:ext cx="371581" cy="1295496"/>
                </a:xfrm>
                <a:custGeom>
                  <a:avLst/>
                  <a:gdLst>
                    <a:gd name="connsiteX0" fmla="*/ 485775 w 514350"/>
                    <a:gd name="connsiteY0" fmla="*/ 1400175 h 1400175"/>
                    <a:gd name="connsiteX1" fmla="*/ 247650 w 514350"/>
                    <a:gd name="connsiteY1" fmla="*/ 1219200 h 1400175"/>
                    <a:gd name="connsiteX2" fmla="*/ 161925 w 514350"/>
                    <a:gd name="connsiteY2" fmla="*/ 1123950 h 1400175"/>
                    <a:gd name="connsiteX3" fmla="*/ 38100 w 514350"/>
                    <a:gd name="connsiteY3" fmla="*/ 914400 h 1400175"/>
                    <a:gd name="connsiteX4" fmla="*/ 0 w 514350"/>
                    <a:gd name="connsiteY4" fmla="*/ 676275 h 1400175"/>
                    <a:gd name="connsiteX5" fmla="*/ 38100 w 514350"/>
                    <a:gd name="connsiteY5" fmla="*/ 447675 h 1400175"/>
                    <a:gd name="connsiteX6" fmla="*/ 190500 w 514350"/>
                    <a:gd name="connsiteY6" fmla="*/ 219075 h 1400175"/>
                    <a:gd name="connsiteX7" fmla="*/ 371475 w 514350"/>
                    <a:gd name="connsiteY7" fmla="*/ 85725 h 1400175"/>
                    <a:gd name="connsiteX8" fmla="*/ 514350 w 514350"/>
                    <a:gd name="connsiteY8" fmla="*/ 0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4350" h="1400175">
                      <a:moveTo>
                        <a:pt x="485775" y="1400175"/>
                      </a:moveTo>
                      <a:cubicBezTo>
                        <a:pt x="393700" y="1332706"/>
                        <a:pt x="301625" y="1265237"/>
                        <a:pt x="247650" y="1219200"/>
                      </a:cubicBezTo>
                      <a:cubicBezTo>
                        <a:pt x="193675" y="1173163"/>
                        <a:pt x="196850" y="1174750"/>
                        <a:pt x="161925" y="1123950"/>
                      </a:cubicBezTo>
                      <a:cubicBezTo>
                        <a:pt x="127000" y="1073150"/>
                        <a:pt x="65088" y="989013"/>
                        <a:pt x="38100" y="914400"/>
                      </a:cubicBezTo>
                      <a:cubicBezTo>
                        <a:pt x="11113" y="839788"/>
                        <a:pt x="0" y="754062"/>
                        <a:pt x="0" y="676275"/>
                      </a:cubicBezTo>
                      <a:cubicBezTo>
                        <a:pt x="0" y="598488"/>
                        <a:pt x="6350" y="523875"/>
                        <a:pt x="38100" y="447675"/>
                      </a:cubicBezTo>
                      <a:cubicBezTo>
                        <a:pt x="69850" y="371475"/>
                        <a:pt x="134937" y="279400"/>
                        <a:pt x="190500" y="219075"/>
                      </a:cubicBezTo>
                      <a:cubicBezTo>
                        <a:pt x="246063" y="158750"/>
                        <a:pt x="317500" y="122237"/>
                        <a:pt x="371475" y="85725"/>
                      </a:cubicBezTo>
                      <a:cubicBezTo>
                        <a:pt x="425450" y="49213"/>
                        <a:pt x="469900" y="24606"/>
                        <a:pt x="514350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554905" y="610425"/>
                  <a:ext cx="378937" cy="380116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3807" name="Group 72"/>
              <p:cNvGrpSpPr>
                <a:grpSpLocks noChangeAspect="1"/>
              </p:cNvGrpSpPr>
              <p:nvPr/>
            </p:nvGrpSpPr>
            <p:grpSpPr bwMode="auto">
              <a:xfrm>
                <a:off x="3155" y="1450"/>
                <a:ext cx="1304" cy="932"/>
                <a:chOff x="5307724" y="1562558"/>
                <a:chExt cx="2912969" cy="2082609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306388" y="1562040"/>
                  <a:ext cx="2914019" cy="2081659"/>
                </a:xfrm>
                <a:custGeom>
                  <a:avLst/>
                  <a:gdLst>
                    <a:gd name="connsiteX0" fmla="*/ 16476 w 2611395"/>
                    <a:gd name="connsiteY0" fmla="*/ 1337618 h 1938981"/>
                    <a:gd name="connsiteX1" fmla="*/ 16476 w 2611395"/>
                    <a:gd name="connsiteY1" fmla="*/ 1053413 h 1938981"/>
                    <a:gd name="connsiteX2" fmla="*/ 115330 w 2611395"/>
                    <a:gd name="connsiteY2" fmla="*/ 732137 h 1938981"/>
                    <a:gd name="connsiteX3" fmla="*/ 251254 w 2611395"/>
                    <a:gd name="connsiteY3" fmla="*/ 515894 h 1938981"/>
                    <a:gd name="connsiteX4" fmla="*/ 393357 w 2611395"/>
                    <a:gd name="connsiteY4" fmla="*/ 324364 h 1938981"/>
                    <a:gd name="connsiteX5" fmla="*/ 529282 w 2611395"/>
                    <a:gd name="connsiteY5" fmla="*/ 206975 h 1938981"/>
                    <a:gd name="connsiteX6" fmla="*/ 677563 w 2611395"/>
                    <a:gd name="connsiteY6" fmla="*/ 114299 h 1938981"/>
                    <a:gd name="connsiteX7" fmla="*/ 862914 w 2611395"/>
                    <a:gd name="connsiteY7" fmla="*/ 40159 h 1938981"/>
                    <a:gd name="connsiteX8" fmla="*/ 1140941 w 2611395"/>
                    <a:gd name="connsiteY8" fmla="*/ 3089 h 1938981"/>
                    <a:gd name="connsiteX9" fmla="*/ 1480752 w 2611395"/>
                    <a:gd name="connsiteY9" fmla="*/ 21624 h 1938981"/>
                    <a:gd name="connsiteX10" fmla="*/ 1684638 w 2611395"/>
                    <a:gd name="connsiteY10" fmla="*/ 58694 h 1938981"/>
                    <a:gd name="connsiteX11" fmla="*/ 1993557 w 2611395"/>
                    <a:gd name="connsiteY11" fmla="*/ 194618 h 1938981"/>
                    <a:gd name="connsiteX12" fmla="*/ 2185087 w 2611395"/>
                    <a:gd name="connsiteY12" fmla="*/ 349078 h 1938981"/>
                    <a:gd name="connsiteX13" fmla="*/ 2339546 w 2611395"/>
                    <a:gd name="connsiteY13" fmla="*/ 497359 h 1938981"/>
                    <a:gd name="connsiteX14" fmla="*/ 2444579 w 2611395"/>
                    <a:gd name="connsiteY14" fmla="*/ 664175 h 1938981"/>
                    <a:gd name="connsiteX15" fmla="*/ 2543433 w 2611395"/>
                    <a:gd name="connsiteY15" fmla="*/ 886597 h 1938981"/>
                    <a:gd name="connsiteX16" fmla="*/ 2605217 w 2611395"/>
                    <a:gd name="connsiteY16" fmla="*/ 1170802 h 1938981"/>
                    <a:gd name="connsiteX17" fmla="*/ 2580503 w 2611395"/>
                    <a:gd name="connsiteY17" fmla="*/ 1473543 h 1938981"/>
                    <a:gd name="connsiteX18" fmla="*/ 2537254 w 2611395"/>
                    <a:gd name="connsiteY18" fmla="*/ 1702143 h 1938981"/>
                    <a:gd name="connsiteX19" fmla="*/ 2456936 w 2611395"/>
                    <a:gd name="connsiteY19" fmla="*/ 1899851 h 1938981"/>
                    <a:gd name="connsiteX20" fmla="*/ 2444579 w 2611395"/>
                    <a:gd name="connsiteY20" fmla="*/ 1936921 h 193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11395" h="1938981">
                      <a:moveTo>
                        <a:pt x="16476" y="1337618"/>
                      </a:moveTo>
                      <a:cubicBezTo>
                        <a:pt x="8238" y="1245972"/>
                        <a:pt x="0" y="1154326"/>
                        <a:pt x="16476" y="1053413"/>
                      </a:cubicBezTo>
                      <a:cubicBezTo>
                        <a:pt x="32952" y="952500"/>
                        <a:pt x="76200" y="821723"/>
                        <a:pt x="115330" y="732137"/>
                      </a:cubicBezTo>
                      <a:cubicBezTo>
                        <a:pt x="154460" y="642551"/>
                        <a:pt x="204916" y="583856"/>
                        <a:pt x="251254" y="515894"/>
                      </a:cubicBezTo>
                      <a:cubicBezTo>
                        <a:pt x="297592" y="447932"/>
                        <a:pt x="347019" y="375850"/>
                        <a:pt x="393357" y="324364"/>
                      </a:cubicBezTo>
                      <a:cubicBezTo>
                        <a:pt x="439695" y="272878"/>
                        <a:pt x="481914" y="241986"/>
                        <a:pt x="529282" y="206975"/>
                      </a:cubicBezTo>
                      <a:cubicBezTo>
                        <a:pt x="576650" y="171964"/>
                        <a:pt x="621958" y="142102"/>
                        <a:pt x="677563" y="114299"/>
                      </a:cubicBezTo>
                      <a:cubicBezTo>
                        <a:pt x="733168" y="86496"/>
                        <a:pt x="785684" y="58694"/>
                        <a:pt x="862914" y="40159"/>
                      </a:cubicBezTo>
                      <a:cubicBezTo>
                        <a:pt x="940144" y="21624"/>
                        <a:pt x="1037968" y="6178"/>
                        <a:pt x="1140941" y="3089"/>
                      </a:cubicBezTo>
                      <a:cubicBezTo>
                        <a:pt x="1243914" y="0"/>
                        <a:pt x="1390136" y="12357"/>
                        <a:pt x="1480752" y="21624"/>
                      </a:cubicBezTo>
                      <a:cubicBezTo>
                        <a:pt x="1571368" y="30891"/>
                        <a:pt x="1599171" y="29862"/>
                        <a:pt x="1684638" y="58694"/>
                      </a:cubicBezTo>
                      <a:cubicBezTo>
                        <a:pt x="1770105" y="87526"/>
                        <a:pt x="1910149" y="146221"/>
                        <a:pt x="1993557" y="194618"/>
                      </a:cubicBezTo>
                      <a:cubicBezTo>
                        <a:pt x="2076965" y="243015"/>
                        <a:pt x="2127422" y="298621"/>
                        <a:pt x="2185087" y="349078"/>
                      </a:cubicBezTo>
                      <a:cubicBezTo>
                        <a:pt x="2242752" y="399535"/>
                        <a:pt x="2296297" y="444843"/>
                        <a:pt x="2339546" y="497359"/>
                      </a:cubicBezTo>
                      <a:cubicBezTo>
                        <a:pt x="2382795" y="549875"/>
                        <a:pt x="2410598" y="599302"/>
                        <a:pt x="2444579" y="664175"/>
                      </a:cubicBezTo>
                      <a:cubicBezTo>
                        <a:pt x="2478560" y="729048"/>
                        <a:pt x="2516660" y="802159"/>
                        <a:pt x="2543433" y="886597"/>
                      </a:cubicBezTo>
                      <a:cubicBezTo>
                        <a:pt x="2570206" y="971035"/>
                        <a:pt x="2599039" y="1072978"/>
                        <a:pt x="2605217" y="1170802"/>
                      </a:cubicBezTo>
                      <a:cubicBezTo>
                        <a:pt x="2611395" y="1268626"/>
                        <a:pt x="2591830" y="1384986"/>
                        <a:pt x="2580503" y="1473543"/>
                      </a:cubicBezTo>
                      <a:cubicBezTo>
                        <a:pt x="2569176" y="1562100"/>
                        <a:pt x="2557849" y="1631092"/>
                        <a:pt x="2537254" y="1702143"/>
                      </a:cubicBezTo>
                      <a:cubicBezTo>
                        <a:pt x="2516660" y="1773194"/>
                        <a:pt x="2472382" y="1860721"/>
                        <a:pt x="2456936" y="1899851"/>
                      </a:cubicBezTo>
                      <a:cubicBezTo>
                        <a:pt x="2441490" y="1938981"/>
                        <a:pt x="2443034" y="1937951"/>
                        <a:pt x="2444579" y="1936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867060" y="2069856"/>
                  <a:ext cx="1770543" cy="1445922"/>
                </a:xfrm>
                <a:custGeom>
                  <a:avLst/>
                  <a:gdLst>
                    <a:gd name="connsiteX0" fmla="*/ 1403521 w 1605348"/>
                    <a:gd name="connsiteY0" fmla="*/ 1222289 h 1345857"/>
                    <a:gd name="connsiteX1" fmla="*/ 1496197 w 1605348"/>
                    <a:gd name="connsiteY1" fmla="*/ 981333 h 1345857"/>
                    <a:gd name="connsiteX2" fmla="*/ 1576516 w 1605348"/>
                    <a:gd name="connsiteY2" fmla="*/ 746554 h 1345857"/>
                    <a:gd name="connsiteX3" fmla="*/ 1564159 w 1605348"/>
                    <a:gd name="connsiteY3" fmla="*/ 474705 h 1345857"/>
                    <a:gd name="connsiteX4" fmla="*/ 1329381 w 1605348"/>
                    <a:gd name="connsiteY4" fmla="*/ 159608 h 1345857"/>
                    <a:gd name="connsiteX5" fmla="*/ 915429 w 1605348"/>
                    <a:gd name="connsiteY5" fmla="*/ 17505 h 1345857"/>
                    <a:gd name="connsiteX6" fmla="*/ 501478 w 1605348"/>
                    <a:gd name="connsiteY6" fmla="*/ 54576 h 1345857"/>
                    <a:gd name="connsiteX7" fmla="*/ 130775 w 1605348"/>
                    <a:gd name="connsiteY7" fmla="*/ 276997 h 1345857"/>
                    <a:gd name="connsiteX8" fmla="*/ 13386 w 1605348"/>
                    <a:gd name="connsiteY8" fmla="*/ 752733 h 1345857"/>
                    <a:gd name="connsiteX9" fmla="*/ 50457 w 1605348"/>
                    <a:gd name="connsiteY9" fmla="*/ 993689 h 1345857"/>
                    <a:gd name="connsiteX10" fmla="*/ 180202 w 1605348"/>
                    <a:gd name="connsiteY10" fmla="*/ 1203754 h 1345857"/>
                    <a:gd name="connsiteX11" fmla="*/ 532370 w 1605348"/>
                    <a:gd name="connsiteY11" fmla="*/ 1345857 h 13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5348" h="1345857">
                      <a:moveTo>
                        <a:pt x="1403521" y="1222289"/>
                      </a:moveTo>
                      <a:cubicBezTo>
                        <a:pt x="1435443" y="1141455"/>
                        <a:pt x="1467365" y="1060622"/>
                        <a:pt x="1496197" y="981333"/>
                      </a:cubicBezTo>
                      <a:cubicBezTo>
                        <a:pt x="1525029" y="902044"/>
                        <a:pt x="1565189" y="830992"/>
                        <a:pt x="1576516" y="746554"/>
                      </a:cubicBezTo>
                      <a:cubicBezTo>
                        <a:pt x="1587843" y="662116"/>
                        <a:pt x="1605348" y="572529"/>
                        <a:pt x="1564159" y="474705"/>
                      </a:cubicBezTo>
                      <a:cubicBezTo>
                        <a:pt x="1522970" y="376881"/>
                        <a:pt x="1437503" y="235808"/>
                        <a:pt x="1329381" y="159608"/>
                      </a:cubicBezTo>
                      <a:cubicBezTo>
                        <a:pt x="1221259" y="83408"/>
                        <a:pt x="1053413" y="35010"/>
                        <a:pt x="915429" y="17505"/>
                      </a:cubicBezTo>
                      <a:cubicBezTo>
                        <a:pt x="777445" y="0"/>
                        <a:pt x="632254" y="11327"/>
                        <a:pt x="501478" y="54576"/>
                      </a:cubicBezTo>
                      <a:cubicBezTo>
                        <a:pt x="370702" y="97825"/>
                        <a:pt x="212124" y="160638"/>
                        <a:pt x="130775" y="276997"/>
                      </a:cubicBezTo>
                      <a:cubicBezTo>
                        <a:pt x="49426" y="393356"/>
                        <a:pt x="26772" y="633284"/>
                        <a:pt x="13386" y="752733"/>
                      </a:cubicBezTo>
                      <a:cubicBezTo>
                        <a:pt x="0" y="872182"/>
                        <a:pt x="22654" y="918519"/>
                        <a:pt x="50457" y="993689"/>
                      </a:cubicBezTo>
                      <a:cubicBezTo>
                        <a:pt x="78260" y="1068859"/>
                        <a:pt x="99883" y="1145059"/>
                        <a:pt x="180202" y="1203754"/>
                      </a:cubicBezTo>
                      <a:cubicBezTo>
                        <a:pt x="260521" y="1262449"/>
                        <a:pt x="396445" y="1304153"/>
                        <a:pt x="532370" y="1345857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343274" y="3038971"/>
                  <a:ext cx="217630" cy="534952"/>
                </a:xfrm>
                <a:custGeom>
                  <a:avLst/>
                  <a:gdLst>
                    <a:gd name="connsiteX0" fmla="*/ 0 w 197708"/>
                    <a:gd name="connsiteY0" fmla="*/ 0 h 500448"/>
                    <a:gd name="connsiteX1" fmla="*/ 55606 w 197708"/>
                    <a:gd name="connsiteY1" fmla="*/ 234778 h 500448"/>
                    <a:gd name="connsiteX2" fmla="*/ 197708 w 197708"/>
                    <a:gd name="connsiteY2" fmla="*/ 500448 h 5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708" h="500448">
                      <a:moveTo>
                        <a:pt x="0" y="0"/>
                      </a:moveTo>
                      <a:cubicBezTo>
                        <a:pt x="11327" y="75685"/>
                        <a:pt x="22655" y="151370"/>
                        <a:pt x="55606" y="234778"/>
                      </a:cubicBezTo>
                      <a:cubicBezTo>
                        <a:pt x="88557" y="318186"/>
                        <a:pt x="143132" y="409317"/>
                        <a:pt x="197708" y="500448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324450" y="2438121"/>
                  <a:ext cx="837321" cy="75978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826" name="Text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09342" y="2590289"/>
                  <a:ext cx="427727" cy="96955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3808" name="Group 82"/>
              <p:cNvGrpSpPr>
                <a:grpSpLocks noChangeAspect="1"/>
              </p:cNvGrpSpPr>
              <p:nvPr/>
            </p:nvGrpSpPr>
            <p:grpSpPr bwMode="auto">
              <a:xfrm>
                <a:off x="2506" y="2268"/>
                <a:ext cx="1123" cy="764"/>
                <a:chOff x="2448" y="2160"/>
                <a:chExt cx="1580" cy="1075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924" y="2254"/>
                  <a:ext cx="843" cy="981"/>
                </a:xfrm>
                <a:custGeom>
                  <a:avLst/>
                  <a:gdLst>
                    <a:gd name="connsiteX0" fmla="*/ 1371600 w 1371600"/>
                    <a:gd name="connsiteY0" fmla="*/ 158578 h 1436473"/>
                    <a:gd name="connsiteX1" fmla="*/ 1081217 w 1371600"/>
                    <a:gd name="connsiteY1" fmla="*/ 53545 h 1436473"/>
                    <a:gd name="connsiteX2" fmla="*/ 747584 w 1371600"/>
                    <a:gd name="connsiteY2" fmla="*/ 10297 h 1436473"/>
                    <a:gd name="connsiteX3" fmla="*/ 401595 w 1371600"/>
                    <a:gd name="connsiteY3" fmla="*/ 115329 h 1436473"/>
                    <a:gd name="connsiteX4" fmla="*/ 278027 w 1371600"/>
                    <a:gd name="connsiteY4" fmla="*/ 189470 h 1436473"/>
                    <a:gd name="connsiteX5" fmla="*/ 61784 w 1371600"/>
                    <a:gd name="connsiteY5" fmla="*/ 461318 h 1436473"/>
                    <a:gd name="connsiteX6" fmla="*/ 0 w 1371600"/>
                    <a:gd name="connsiteY6" fmla="*/ 696097 h 1436473"/>
                    <a:gd name="connsiteX7" fmla="*/ 61784 w 1371600"/>
                    <a:gd name="connsiteY7" fmla="*/ 1011194 h 1436473"/>
                    <a:gd name="connsiteX8" fmla="*/ 216244 w 1371600"/>
                    <a:gd name="connsiteY8" fmla="*/ 1215081 h 1436473"/>
                    <a:gd name="connsiteX9" fmla="*/ 531341 w 1371600"/>
                    <a:gd name="connsiteY9" fmla="*/ 1388075 h 1436473"/>
                    <a:gd name="connsiteX10" fmla="*/ 877330 w 1371600"/>
                    <a:gd name="connsiteY10" fmla="*/ 1431324 h 1436473"/>
                    <a:gd name="connsiteX11" fmla="*/ 1105930 w 1371600"/>
                    <a:gd name="connsiteY11" fmla="*/ 1357183 h 1436473"/>
                    <a:gd name="connsiteX12" fmla="*/ 1105930 w 1371600"/>
                    <a:gd name="connsiteY12" fmla="*/ 1357183 h 143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1600" h="1436473">
                      <a:moveTo>
                        <a:pt x="1371600" y="158578"/>
                      </a:moveTo>
                      <a:cubicBezTo>
                        <a:pt x="1278410" y="118418"/>
                        <a:pt x="1185220" y="78259"/>
                        <a:pt x="1081217" y="53545"/>
                      </a:cubicBezTo>
                      <a:cubicBezTo>
                        <a:pt x="977214" y="28832"/>
                        <a:pt x="860854" y="0"/>
                        <a:pt x="747584" y="10297"/>
                      </a:cubicBezTo>
                      <a:cubicBezTo>
                        <a:pt x="634314" y="20594"/>
                        <a:pt x="479855" y="85467"/>
                        <a:pt x="401595" y="115329"/>
                      </a:cubicBezTo>
                      <a:cubicBezTo>
                        <a:pt x="323336" y="145191"/>
                        <a:pt x="334662" y="131805"/>
                        <a:pt x="278027" y="189470"/>
                      </a:cubicBezTo>
                      <a:cubicBezTo>
                        <a:pt x="221392" y="247135"/>
                        <a:pt x="108122" y="376880"/>
                        <a:pt x="61784" y="461318"/>
                      </a:cubicBezTo>
                      <a:cubicBezTo>
                        <a:pt x="15446" y="545756"/>
                        <a:pt x="0" y="604451"/>
                        <a:pt x="0" y="696097"/>
                      </a:cubicBezTo>
                      <a:cubicBezTo>
                        <a:pt x="0" y="787743"/>
                        <a:pt x="25743" y="924697"/>
                        <a:pt x="61784" y="1011194"/>
                      </a:cubicBezTo>
                      <a:cubicBezTo>
                        <a:pt x="97825" y="1097691"/>
                        <a:pt x="137985" y="1152268"/>
                        <a:pt x="216244" y="1215081"/>
                      </a:cubicBezTo>
                      <a:cubicBezTo>
                        <a:pt x="294503" y="1277894"/>
                        <a:pt x="421160" y="1352035"/>
                        <a:pt x="531341" y="1388075"/>
                      </a:cubicBezTo>
                      <a:cubicBezTo>
                        <a:pt x="641522" y="1424116"/>
                        <a:pt x="781565" y="1436473"/>
                        <a:pt x="877330" y="1431324"/>
                      </a:cubicBezTo>
                      <a:cubicBezTo>
                        <a:pt x="973095" y="1426175"/>
                        <a:pt x="1105930" y="1357183"/>
                        <a:pt x="1105930" y="1357183"/>
                      </a:cubicBezTo>
                      <a:lnTo>
                        <a:pt x="1105930" y="135718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119" y="2398"/>
                  <a:ext cx="625" cy="62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63" y="2544"/>
                  <a:ext cx="337" cy="33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3821" name="Text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48" y="2160"/>
                  <a:ext cx="1580" cy="6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>
              <a:xfrm>
                <a:off x="2538" y="3733"/>
                <a:ext cx="215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3290" y="3108"/>
                <a:ext cx="679" cy="656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811" name="TextBox 75"/>
              <p:cNvSpPr txBox="1">
                <a:spLocks noChangeAspect="1" noChangeArrowheads="1"/>
              </p:cNvSpPr>
              <p:nvPr/>
            </p:nvSpPr>
            <p:spPr bwMode="auto">
              <a:xfrm>
                <a:off x="2413" y="3282"/>
                <a:ext cx="192" cy="4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/>
              </a:p>
            </p:txBody>
          </p:sp>
          <p:sp>
            <p:nvSpPr>
              <p:cNvPr id="79" name="5-Point Star 78"/>
              <p:cNvSpPr/>
              <p:nvPr/>
            </p:nvSpPr>
            <p:spPr>
              <a:xfrm>
                <a:off x="3599" y="869"/>
                <a:ext cx="36" cy="35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813" name="TextBox 80"/>
              <p:cNvSpPr txBox="1">
                <a:spLocks noChangeAspect="1" noChangeArrowheads="1"/>
              </p:cNvSpPr>
              <p:nvPr/>
            </p:nvSpPr>
            <p:spPr bwMode="auto">
              <a:xfrm>
                <a:off x="3438" y="1823"/>
                <a:ext cx="527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Pine</a:t>
                </a:r>
              </a:p>
            </p:txBody>
          </p:sp>
          <p:sp>
            <p:nvSpPr>
              <p:cNvPr id="84" name="5-Point Star 83"/>
              <p:cNvSpPr/>
              <p:nvPr/>
            </p:nvSpPr>
            <p:spPr>
              <a:xfrm>
                <a:off x="3632" y="1821"/>
                <a:ext cx="38" cy="3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/>
            </p:nvSpPr>
            <p:spPr>
              <a:xfrm>
                <a:off x="3286" y="1958"/>
                <a:ext cx="38" cy="3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816" name="TextBox 86"/>
              <p:cNvSpPr txBox="1">
                <a:spLocks noChangeAspect="1" noChangeArrowheads="1"/>
              </p:cNvSpPr>
              <p:nvPr/>
            </p:nvSpPr>
            <p:spPr bwMode="auto">
              <a:xfrm>
                <a:off x="3163" y="1979"/>
                <a:ext cx="657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Bailey</a:t>
                </a:r>
              </a:p>
            </p:txBody>
          </p:sp>
          <p:sp>
            <p:nvSpPr>
              <p:cNvPr id="33817" name="TextBox 118"/>
              <p:cNvSpPr txBox="1">
                <a:spLocks noChangeAspect="1" noChangeArrowheads="1"/>
              </p:cNvSpPr>
              <p:nvPr/>
            </p:nvSpPr>
            <p:spPr bwMode="auto">
              <a:xfrm>
                <a:off x="4431" y="3565"/>
                <a:ext cx="243" cy="4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b="1"/>
                  <a:t>l</a:t>
                </a:r>
              </a:p>
            </p:txBody>
          </p:sp>
        </p:grpSp>
        <p:sp>
          <p:nvSpPr>
            <p:cNvPr id="33797" name="Rectangle 58"/>
            <p:cNvSpPr>
              <a:spLocks noChangeArrowheads="1"/>
            </p:cNvSpPr>
            <p:nvPr/>
          </p:nvSpPr>
          <p:spPr bwMode="auto">
            <a:xfrm>
              <a:off x="720" y="2928"/>
              <a:ext cx="240" cy="1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798" name="Line 59"/>
            <p:cNvSpPr>
              <a:spLocks noChangeShapeType="1"/>
            </p:cNvSpPr>
            <p:nvPr/>
          </p:nvSpPr>
          <p:spPr bwMode="auto">
            <a:xfrm>
              <a:off x="394" y="2666"/>
              <a:ext cx="336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8"/>
          <p:cNvGrpSpPr>
            <a:grpSpLocks/>
          </p:cNvGrpSpPr>
          <p:nvPr/>
        </p:nvGrpSpPr>
        <p:grpSpPr bwMode="auto">
          <a:xfrm>
            <a:off x="3276600" y="228600"/>
            <a:ext cx="5605463" cy="6324600"/>
            <a:chOff x="1828800" y="533400"/>
            <a:chExt cx="5301445" cy="6019800"/>
          </a:xfrm>
        </p:grpSpPr>
        <p:pic>
          <p:nvPicPr>
            <p:cNvPr id="17416" name="Picture 6"/>
            <p:cNvPicPr>
              <a:picLocks noChangeAspect="1" noChangeArrowheads="1"/>
            </p:cNvPicPr>
            <p:nvPr/>
          </p:nvPicPr>
          <p:blipFill>
            <a:blip r:embed="rId2"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1828800" y="533400"/>
              <a:ext cx="5301445" cy="60198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 rot="-452563">
              <a:off x="2190638" y="1388623"/>
              <a:ext cx="3007304" cy="4989302"/>
            </a:xfrm>
            <a:prstGeom prst="rect">
              <a:avLst/>
            </a:prstGeom>
            <a:noFill/>
            <a:ln w="38100" algn="ctr">
              <a:solidFill>
                <a:srgbClr val="FFFF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lt1"/>
                </a:solidFill>
                <a:latin typeface="+mn-lt"/>
              </a:endParaRPr>
            </a:p>
          </p:txBody>
        </p:sp>
        <p:sp>
          <p:nvSpPr>
            <p:cNvPr id="17418" name="TextBox 6"/>
            <p:cNvSpPr txBox="1">
              <a:spLocks noChangeArrowheads="1"/>
            </p:cNvSpPr>
            <p:nvPr/>
          </p:nvSpPr>
          <p:spPr bwMode="auto">
            <a:xfrm rot="4561382">
              <a:off x="1893792" y="3552054"/>
              <a:ext cx="3647540" cy="37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FFFF"/>
                  </a:solidFill>
                </a:rPr>
                <a:t>F r o n t       R a n g e</a:t>
              </a:r>
            </a:p>
          </p:txBody>
        </p:sp>
        <p:sp>
          <p:nvSpPr>
            <p:cNvPr id="17419" name="TextBox 7"/>
            <p:cNvSpPr txBox="1">
              <a:spLocks noChangeArrowheads="1"/>
            </p:cNvSpPr>
            <p:nvPr/>
          </p:nvSpPr>
          <p:spPr bwMode="auto">
            <a:xfrm>
              <a:off x="2475904" y="3108134"/>
              <a:ext cx="597557" cy="261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Bailey</a:t>
              </a:r>
            </a:p>
          </p:txBody>
        </p:sp>
      </p:grpSp>
      <p:sp>
        <p:nvSpPr>
          <p:cNvPr id="17410" name="TextBox 9"/>
          <p:cNvSpPr txBox="1">
            <a:spLocks noChangeArrowheads="1"/>
          </p:cNvSpPr>
          <p:nvPr/>
        </p:nvSpPr>
        <p:spPr bwMode="auto">
          <a:xfrm>
            <a:off x="0" y="1371600"/>
            <a:ext cx="3341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   </a:t>
            </a:r>
            <a:r>
              <a:rPr lang="en-US" sz="3200" b="1" u="sng"/>
              <a:t>Study Area</a:t>
            </a:r>
          </a:p>
          <a:p>
            <a:endParaRPr lang="en-US" sz="3200" b="1"/>
          </a:p>
          <a:p>
            <a:r>
              <a:rPr lang="en-US" sz="3200" b="1"/>
              <a:t>2500 square km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019800" y="6477000"/>
            <a:ext cx="8382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2" name="TextBox 17"/>
          <p:cNvSpPr txBox="1">
            <a:spLocks noChangeArrowheads="1"/>
          </p:cNvSpPr>
          <p:nvPr/>
        </p:nvSpPr>
        <p:spPr bwMode="auto">
          <a:xfrm>
            <a:off x="6019800" y="6096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15 km</a:t>
            </a:r>
          </a:p>
        </p:txBody>
      </p:sp>
      <p:pic>
        <p:nvPicPr>
          <p:cNvPr id="17413" name="Picture 2" descr="http://www.hort.purdue.edu/newcrop/cropmap/colorado/maps/COge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3505200"/>
            <a:ext cx="3505200" cy="2405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" name="Rectangle 18"/>
          <p:cNvSpPr>
            <a:spLocks noChangeAspect="1"/>
          </p:cNvSpPr>
          <p:nvPr/>
        </p:nvSpPr>
        <p:spPr>
          <a:xfrm rot="21147437">
            <a:off x="1798638" y="4343400"/>
            <a:ext cx="233362" cy="452438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415" name="TextBox 20"/>
          <p:cNvSpPr txBox="1">
            <a:spLocks noChangeArrowheads="1"/>
          </p:cNvSpPr>
          <p:nvPr/>
        </p:nvSpPr>
        <p:spPr bwMode="auto">
          <a:xfrm>
            <a:off x="4724400" y="6491288"/>
            <a:ext cx="233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3300"/>
                </a:solidFill>
              </a:rPr>
              <a:t>Google Terrain Map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2"/>
          <p:cNvGrpSpPr>
            <a:grpSpLocks/>
          </p:cNvGrpSpPr>
          <p:nvPr/>
        </p:nvGrpSpPr>
        <p:grpSpPr bwMode="auto">
          <a:xfrm>
            <a:off x="76200" y="2057400"/>
            <a:ext cx="5410200" cy="3733800"/>
            <a:chOff x="2133600" y="1752600"/>
            <a:chExt cx="5410200" cy="3733800"/>
          </a:xfrm>
        </p:grpSpPr>
        <p:pic>
          <p:nvPicPr>
            <p:cNvPr id="358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133600" y="1752600"/>
              <a:ext cx="5410200" cy="3733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51" name="TextBox 9"/>
            <p:cNvSpPr txBox="1">
              <a:spLocks noChangeArrowheads="1"/>
            </p:cNvSpPr>
            <p:nvPr/>
          </p:nvSpPr>
          <p:spPr bwMode="auto">
            <a:xfrm>
              <a:off x="2438400" y="5040868"/>
              <a:ext cx="979755" cy="369332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  .2 mm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286000" y="5408613"/>
              <a:ext cx="1241425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828800"/>
            <a:ext cx="4038600" cy="42672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5843" name="Group 14"/>
          <p:cNvGrpSpPr>
            <a:grpSpLocks/>
          </p:cNvGrpSpPr>
          <p:nvPr/>
        </p:nvGrpSpPr>
        <p:grpSpPr bwMode="auto">
          <a:xfrm>
            <a:off x="7391400" y="5638800"/>
            <a:ext cx="1635125" cy="366713"/>
            <a:chOff x="4656" y="3552"/>
            <a:chExt cx="1030" cy="231"/>
          </a:xfrm>
        </p:grpSpPr>
        <p:cxnSp>
          <p:nvCxnSpPr>
            <p:cNvPr id="35848" name="Straight Connector 14"/>
            <p:cNvCxnSpPr>
              <a:cxnSpLocks noChangeShapeType="1"/>
            </p:cNvCxnSpPr>
            <p:nvPr/>
          </p:nvCxnSpPr>
          <p:spPr bwMode="auto">
            <a:xfrm>
              <a:off x="4656" y="3779"/>
              <a:ext cx="1030" cy="0"/>
            </a:xfrm>
            <a:prstGeom prst="line">
              <a:avLst/>
            </a:prstGeom>
            <a:noFill/>
            <a:ln w="28575" algn="ctr">
              <a:solidFill>
                <a:schemeClr val="bg1"/>
              </a:solidFill>
              <a:round/>
              <a:headEnd/>
              <a:tailEnd/>
            </a:ln>
          </p:spPr>
        </p:cxnSp>
        <p:sp>
          <p:nvSpPr>
            <p:cNvPr id="35849" name="TextBox 15"/>
            <p:cNvSpPr txBox="1">
              <a:spLocks noChangeArrowheads="1"/>
            </p:cNvSpPr>
            <p:nvPr/>
          </p:nvSpPr>
          <p:spPr bwMode="auto">
            <a:xfrm>
              <a:off x="4944" y="3552"/>
              <a:ext cx="532" cy="231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.1 mm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057400" y="3733800"/>
            <a:ext cx="1600200" cy="16002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845" name="TextBox 22"/>
          <p:cNvSpPr txBox="1">
            <a:spLocks noChangeArrowheads="1"/>
          </p:cNvSpPr>
          <p:nvPr/>
        </p:nvSpPr>
        <p:spPr bwMode="auto">
          <a:xfrm>
            <a:off x="919163" y="265113"/>
            <a:ext cx="6711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b="1"/>
              <a:t>Melt Glass</a:t>
            </a:r>
            <a:r>
              <a:rPr lang="en-US" sz="3600" b="1" i="1"/>
              <a:t>/Ballen Structure*</a:t>
            </a:r>
            <a:r>
              <a:rPr lang="en-US" sz="3600" b="1"/>
              <a:t>: </a:t>
            </a:r>
          </a:p>
          <a:p>
            <a:pPr algn="ctr"/>
            <a:r>
              <a:rPr lang="en-US" sz="3600" b="1"/>
              <a:t>Lake George Impact Structure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3657600" y="1828800"/>
            <a:ext cx="1371600" cy="1905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7600" y="5334000"/>
            <a:ext cx="1371600" cy="762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-838200" y="152400"/>
            <a:ext cx="10515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Impact Melt with Clasts of Pikes Peak </a:t>
            </a:r>
            <a:br>
              <a:rPr lang="en-US" sz="3600" b="1" smtClean="0"/>
            </a:br>
            <a:r>
              <a:rPr lang="en-US" sz="3600" b="1" smtClean="0"/>
              <a:t>  Granite: Lake George Impact Structure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24000"/>
            <a:ext cx="7554913" cy="5181600"/>
          </a:xfrm>
          <a:prstGeom prst="rect">
            <a:avLst/>
          </a:prstGeom>
          <a:noFill/>
          <a:ln w="19050">
            <a:solidFill>
              <a:srgbClr val="0D0D0D"/>
            </a:solidFill>
            <a:miter lim="800000"/>
            <a:headEnd/>
            <a:tailEnd/>
          </a:ln>
        </p:spPr>
      </p:pic>
      <p:sp>
        <p:nvSpPr>
          <p:cNvPr id="36867" name="Line 8"/>
          <p:cNvSpPr>
            <a:spLocks noChangeShapeType="1"/>
          </p:cNvSpPr>
          <p:nvPr/>
        </p:nvSpPr>
        <p:spPr bwMode="auto">
          <a:xfrm flipH="1">
            <a:off x="3733800" y="3352800"/>
            <a:ext cx="3810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Line 9"/>
          <p:cNvSpPr>
            <a:spLocks noChangeShapeType="1"/>
          </p:cNvSpPr>
          <p:nvPr/>
        </p:nvSpPr>
        <p:spPr bwMode="auto">
          <a:xfrm flipH="1" flipV="1">
            <a:off x="6172200" y="1981200"/>
            <a:ext cx="7620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Box 3"/>
          <p:cNvSpPr txBox="1">
            <a:spLocks noChangeArrowheads="1"/>
          </p:cNvSpPr>
          <p:nvPr/>
        </p:nvSpPr>
        <p:spPr bwMode="auto">
          <a:xfrm>
            <a:off x="100013" y="192088"/>
            <a:ext cx="393858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Shock Metamorphic</a:t>
            </a:r>
          </a:p>
          <a:p>
            <a:r>
              <a:rPr lang="en-US" sz="2800" b="1"/>
              <a:t>Features: Parallel</a:t>
            </a:r>
          </a:p>
          <a:p>
            <a:r>
              <a:rPr lang="en-US" sz="2800" b="1"/>
              <a:t>Deformation Lamellae</a:t>
            </a:r>
          </a:p>
          <a:p>
            <a:r>
              <a:rPr lang="en-US" sz="2800" b="1"/>
              <a:t>          (PDFs?)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3" y="2057400"/>
            <a:ext cx="4167187" cy="3544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9" name="Rectangle 48"/>
          <p:cNvSpPr/>
          <p:nvPr/>
        </p:nvSpPr>
        <p:spPr>
          <a:xfrm>
            <a:off x="76200" y="5657850"/>
            <a:ext cx="4572000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Probable PDFs in Quartz Grain: </a:t>
            </a:r>
            <a:br>
              <a:rPr lang="en-US" sz="20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</a:br>
            <a:r>
              <a:rPr lang="en-US" sz="2000" b="1" dirty="0">
                <a:solidFill>
                  <a:prstClr val="black"/>
                </a:solidFill>
                <a:latin typeface="+mn-lt"/>
                <a:ea typeface="+mj-ea"/>
                <a:cs typeface="+mj-cs"/>
              </a:rPr>
              <a:t>Buffalo Creek Impact Structure  </a:t>
            </a:r>
            <a:endParaRPr lang="en-US" sz="2000" b="1" dirty="0">
              <a:latin typeface="+mn-lt"/>
            </a:endParaRPr>
          </a:p>
        </p:txBody>
      </p:sp>
      <p:grpSp>
        <p:nvGrpSpPr>
          <p:cNvPr id="37892" name="Group 98"/>
          <p:cNvGrpSpPr>
            <a:grpSpLocks/>
          </p:cNvGrpSpPr>
          <p:nvPr/>
        </p:nvGrpSpPr>
        <p:grpSpPr bwMode="auto">
          <a:xfrm>
            <a:off x="4256088" y="76200"/>
            <a:ext cx="4964112" cy="6934200"/>
            <a:chOff x="3886200" y="76200"/>
            <a:chExt cx="4964483" cy="6934200"/>
          </a:xfrm>
        </p:grpSpPr>
        <p:pic>
          <p:nvPicPr>
            <p:cNvPr id="37901" name="Picture 99" descr="C:\Users\Owner\AppData\Local\Microsoft\Windows\Temporary Internet Files\Content.Word\LIDAR Study Area.bmp"/>
            <p:cNvPicPr>
              <a:picLocks noChangeAspect="1" noChangeArrowheads="1"/>
            </p:cNvPicPr>
            <p:nvPr/>
          </p:nvPicPr>
          <p:blipFill>
            <a:blip r:embed="rId3"/>
            <a:srcRect t="1234"/>
            <a:stretch>
              <a:fillRect/>
            </a:stretch>
          </p:blipFill>
          <p:spPr bwMode="auto">
            <a:xfrm>
              <a:off x="3886200" y="152400"/>
              <a:ext cx="4792717" cy="6547556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7902" name="Group 76"/>
            <p:cNvGrpSpPr>
              <a:grpSpLocks/>
            </p:cNvGrpSpPr>
            <p:nvPr/>
          </p:nvGrpSpPr>
          <p:grpSpPr bwMode="auto">
            <a:xfrm>
              <a:off x="7086601" y="6172200"/>
              <a:ext cx="1673772" cy="461665"/>
              <a:chOff x="4736306" y="5757036"/>
              <a:chExt cx="1516856" cy="429826"/>
            </a:xfrm>
          </p:grpSpPr>
          <p:cxnSp>
            <p:nvCxnSpPr>
              <p:cNvPr id="142" name="Straight Connector 141"/>
              <p:cNvCxnSpPr/>
              <p:nvPr/>
            </p:nvCxnSpPr>
            <p:spPr>
              <a:xfrm flipH="1">
                <a:off x="5030033" y="6095502"/>
                <a:ext cx="456093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 flipH="1">
                <a:off x="5486125" y="6095502"/>
                <a:ext cx="45753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5486125" y="6020123"/>
                <a:ext cx="0" cy="7537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/>
            </p:nvCxnSpPr>
            <p:spPr>
              <a:xfrm flipV="1">
                <a:off x="5030033" y="5969870"/>
                <a:ext cx="0" cy="1522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47" name="TextBox 145"/>
              <p:cNvSpPr txBox="1">
                <a:spLocks noChangeArrowheads="1"/>
              </p:cNvSpPr>
              <p:nvPr/>
            </p:nvSpPr>
            <p:spPr bwMode="auto">
              <a:xfrm>
                <a:off x="4736306" y="5757036"/>
                <a:ext cx="1516856" cy="429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/>
                  <a:t>     0                  5                10   </a:t>
                </a:r>
              </a:p>
              <a:p>
                <a:r>
                  <a:rPr lang="en-US" sz="800" b="1"/>
                  <a:t>   </a:t>
                </a:r>
              </a:p>
              <a:p>
                <a:r>
                  <a:rPr lang="en-US" sz="800" b="1"/>
                  <a:t>km</a:t>
                </a:r>
              </a:p>
            </p:txBody>
          </p:sp>
        </p:grpSp>
        <p:sp>
          <p:nvSpPr>
            <p:cNvPr id="37903" name="TextBox 101"/>
            <p:cNvSpPr txBox="1">
              <a:spLocks noChangeArrowheads="1"/>
            </p:cNvSpPr>
            <p:nvPr/>
          </p:nvSpPr>
          <p:spPr bwMode="auto">
            <a:xfrm>
              <a:off x="6232634" y="4899378"/>
              <a:ext cx="332895" cy="396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7</a:t>
              </a:r>
            </a:p>
          </p:txBody>
        </p:sp>
        <p:sp>
          <p:nvSpPr>
            <p:cNvPr id="103" name="5-Point Star 102"/>
            <p:cNvSpPr/>
            <p:nvPr/>
          </p:nvSpPr>
          <p:spPr>
            <a:xfrm>
              <a:off x="7467868" y="228600"/>
              <a:ext cx="84143" cy="8255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05" name="TextBox 103"/>
            <p:cNvSpPr txBox="1">
              <a:spLocks noChangeArrowheads="1"/>
            </p:cNvSpPr>
            <p:nvPr/>
          </p:nvSpPr>
          <p:spPr bwMode="auto">
            <a:xfrm>
              <a:off x="7543800" y="192740"/>
              <a:ext cx="787395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Morrison</a:t>
              </a:r>
            </a:p>
          </p:txBody>
        </p:sp>
        <p:sp>
          <p:nvSpPr>
            <p:cNvPr id="37906" name="TextBox 104"/>
            <p:cNvSpPr txBox="1">
              <a:spLocks noChangeArrowheads="1"/>
            </p:cNvSpPr>
            <p:nvPr/>
          </p:nvSpPr>
          <p:spPr bwMode="auto">
            <a:xfrm>
              <a:off x="6003301" y="76200"/>
              <a:ext cx="854699" cy="2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Evergreen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7344033" y="1138238"/>
              <a:ext cx="654099" cy="733425"/>
            </a:xfrm>
            <a:custGeom>
              <a:avLst/>
              <a:gdLst>
                <a:gd name="connsiteX0" fmla="*/ 593125 w 593125"/>
                <a:gd name="connsiteY0" fmla="*/ 654908 h 682710"/>
                <a:gd name="connsiteX1" fmla="*/ 401595 w 593125"/>
                <a:gd name="connsiteY1" fmla="*/ 679621 h 682710"/>
                <a:gd name="connsiteX2" fmla="*/ 228600 w 593125"/>
                <a:gd name="connsiteY2" fmla="*/ 636373 h 682710"/>
                <a:gd name="connsiteX3" fmla="*/ 55606 w 593125"/>
                <a:gd name="connsiteY3" fmla="*/ 506627 h 682710"/>
                <a:gd name="connsiteX4" fmla="*/ 0 w 593125"/>
                <a:gd name="connsiteY4" fmla="*/ 284205 h 682710"/>
                <a:gd name="connsiteX5" fmla="*/ 55606 w 593125"/>
                <a:gd name="connsiteY5" fmla="*/ 142103 h 682710"/>
                <a:gd name="connsiteX6" fmla="*/ 191530 w 593125"/>
                <a:gd name="connsiteY6" fmla="*/ 0 h 68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125" h="682710">
                  <a:moveTo>
                    <a:pt x="593125" y="654908"/>
                  </a:moveTo>
                  <a:cubicBezTo>
                    <a:pt x="527737" y="668809"/>
                    <a:pt x="462349" y="682710"/>
                    <a:pt x="401595" y="679621"/>
                  </a:cubicBezTo>
                  <a:cubicBezTo>
                    <a:pt x="340841" y="676532"/>
                    <a:pt x="286265" y="665205"/>
                    <a:pt x="228600" y="636373"/>
                  </a:cubicBezTo>
                  <a:cubicBezTo>
                    <a:pt x="170935" y="607541"/>
                    <a:pt x="93706" y="565322"/>
                    <a:pt x="55606" y="506627"/>
                  </a:cubicBezTo>
                  <a:cubicBezTo>
                    <a:pt x="17506" y="447932"/>
                    <a:pt x="0" y="344959"/>
                    <a:pt x="0" y="284205"/>
                  </a:cubicBezTo>
                  <a:cubicBezTo>
                    <a:pt x="0" y="223451"/>
                    <a:pt x="23684" y="189471"/>
                    <a:pt x="55606" y="142103"/>
                  </a:cubicBezTo>
                  <a:cubicBezTo>
                    <a:pt x="87528" y="94736"/>
                    <a:pt x="139529" y="47368"/>
                    <a:pt x="191530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7908" name="Group 73"/>
            <p:cNvGrpSpPr>
              <a:grpSpLocks/>
            </p:cNvGrpSpPr>
            <p:nvPr/>
          </p:nvGrpSpPr>
          <p:grpSpPr bwMode="auto">
            <a:xfrm>
              <a:off x="5853909" y="3414486"/>
              <a:ext cx="2531926" cy="1710024"/>
              <a:chOff x="5853909" y="3414486"/>
              <a:chExt cx="2531926" cy="1710024"/>
            </a:xfrm>
          </p:grpSpPr>
          <p:sp>
            <p:nvSpPr>
              <p:cNvPr id="37938" name="TextBox 136"/>
              <p:cNvSpPr txBox="1">
                <a:spLocks noChangeArrowheads="1"/>
              </p:cNvSpPr>
              <p:nvPr/>
            </p:nvSpPr>
            <p:spPr bwMode="auto">
              <a:xfrm>
                <a:off x="6553200" y="4724400"/>
                <a:ext cx="176683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Goose Creek</a:t>
                </a:r>
              </a:p>
            </p:txBody>
          </p:sp>
          <p:sp>
            <p:nvSpPr>
              <p:cNvPr id="138" name="Freeform 137"/>
              <p:cNvSpPr/>
              <p:nvPr/>
            </p:nvSpPr>
            <p:spPr>
              <a:xfrm>
                <a:off x="7899700" y="3683000"/>
                <a:ext cx="485811" cy="1300163"/>
              </a:xfrm>
              <a:custGeom>
                <a:avLst/>
                <a:gdLst>
                  <a:gd name="connsiteX0" fmla="*/ 0 w 439695"/>
                  <a:gd name="connsiteY0" fmla="*/ 0 h 1210962"/>
                  <a:gd name="connsiteX1" fmla="*/ 166816 w 439695"/>
                  <a:gd name="connsiteY1" fmla="*/ 154460 h 1210962"/>
                  <a:gd name="connsiteX2" fmla="*/ 358346 w 439695"/>
                  <a:gd name="connsiteY2" fmla="*/ 475735 h 1210962"/>
                  <a:gd name="connsiteX3" fmla="*/ 438665 w 439695"/>
                  <a:gd name="connsiteY3" fmla="*/ 846438 h 1210962"/>
                  <a:gd name="connsiteX4" fmla="*/ 364525 w 439695"/>
                  <a:gd name="connsiteY4" fmla="*/ 1210962 h 1210962"/>
                  <a:gd name="connsiteX5" fmla="*/ 364525 w 439695"/>
                  <a:gd name="connsiteY5" fmla="*/ 1210962 h 121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695" h="1210962">
                    <a:moveTo>
                      <a:pt x="0" y="0"/>
                    </a:moveTo>
                    <a:cubicBezTo>
                      <a:pt x="53546" y="37585"/>
                      <a:pt x="107092" y="75171"/>
                      <a:pt x="166816" y="154460"/>
                    </a:cubicBezTo>
                    <a:cubicBezTo>
                      <a:pt x="226540" y="233749"/>
                      <a:pt x="313038" y="360405"/>
                      <a:pt x="358346" y="475735"/>
                    </a:cubicBezTo>
                    <a:cubicBezTo>
                      <a:pt x="403654" y="591065"/>
                      <a:pt x="437635" y="723900"/>
                      <a:pt x="438665" y="846438"/>
                    </a:cubicBezTo>
                    <a:cubicBezTo>
                      <a:pt x="439695" y="968976"/>
                      <a:pt x="364525" y="1210962"/>
                      <a:pt x="364525" y="1210962"/>
                    </a:cubicBezTo>
                    <a:lnTo>
                      <a:pt x="364525" y="1210962"/>
                    </a:ln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9" name="Freeform 138"/>
              <p:cNvSpPr/>
              <p:nvPr/>
            </p:nvSpPr>
            <p:spPr>
              <a:xfrm>
                <a:off x="6258102" y="3989388"/>
                <a:ext cx="1554278" cy="828675"/>
              </a:xfrm>
              <a:custGeom>
                <a:avLst/>
                <a:gdLst>
                  <a:gd name="connsiteX0" fmla="*/ 1408739 w 1408739"/>
                  <a:gd name="connsiteY0" fmla="*/ 502023 h 770964"/>
                  <a:gd name="connsiteX1" fmla="*/ 1247374 w 1408739"/>
                  <a:gd name="connsiteY1" fmla="*/ 194661 h 770964"/>
                  <a:gd name="connsiteX2" fmla="*/ 940013 w 1408739"/>
                  <a:gd name="connsiteY2" fmla="*/ 25613 h 770964"/>
                  <a:gd name="connsiteX3" fmla="*/ 509707 w 1408739"/>
                  <a:gd name="connsiteY3" fmla="*/ 40981 h 770964"/>
                  <a:gd name="connsiteX4" fmla="*/ 210029 w 1408739"/>
                  <a:gd name="connsiteY4" fmla="*/ 210030 h 770964"/>
                  <a:gd name="connsiteX5" fmla="*/ 33297 w 1408739"/>
                  <a:gd name="connsiteY5" fmla="*/ 571179 h 770964"/>
                  <a:gd name="connsiteX6" fmla="*/ 10244 w 1408739"/>
                  <a:gd name="connsiteY6" fmla="*/ 770964 h 77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739" h="770964">
                    <a:moveTo>
                      <a:pt x="1408739" y="502023"/>
                    </a:moveTo>
                    <a:cubicBezTo>
                      <a:pt x="1367117" y="388043"/>
                      <a:pt x="1325495" y="274063"/>
                      <a:pt x="1247374" y="194661"/>
                    </a:cubicBezTo>
                    <a:cubicBezTo>
                      <a:pt x="1169253" y="115259"/>
                      <a:pt x="1062958" y="51226"/>
                      <a:pt x="940013" y="25613"/>
                    </a:cubicBezTo>
                    <a:cubicBezTo>
                      <a:pt x="817069" y="0"/>
                      <a:pt x="631371" y="10245"/>
                      <a:pt x="509707" y="40981"/>
                    </a:cubicBezTo>
                    <a:cubicBezTo>
                      <a:pt x="388043" y="71717"/>
                      <a:pt x="289431" y="121664"/>
                      <a:pt x="210029" y="210030"/>
                    </a:cubicBezTo>
                    <a:cubicBezTo>
                      <a:pt x="130627" y="298396"/>
                      <a:pt x="66595" y="477690"/>
                      <a:pt x="33297" y="571179"/>
                    </a:cubicBezTo>
                    <a:cubicBezTo>
                      <a:pt x="0" y="664668"/>
                      <a:pt x="5122" y="717816"/>
                      <a:pt x="10244" y="770964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0" name="Freeform 139"/>
              <p:cNvSpPr/>
              <p:nvPr/>
            </p:nvSpPr>
            <p:spPr>
              <a:xfrm>
                <a:off x="5853259" y="3414713"/>
                <a:ext cx="2001987" cy="858837"/>
              </a:xfrm>
              <a:custGeom>
                <a:avLst/>
                <a:gdLst>
                  <a:gd name="connsiteX0" fmla="*/ 1813432 w 1813432"/>
                  <a:gd name="connsiteY0" fmla="*/ 222836 h 799139"/>
                  <a:gd name="connsiteX1" fmla="*/ 1567543 w 1813432"/>
                  <a:gd name="connsiteY1" fmla="*/ 84524 h 799139"/>
                  <a:gd name="connsiteX2" fmla="*/ 1191025 w 1813432"/>
                  <a:gd name="connsiteY2" fmla="*/ 7683 h 799139"/>
                  <a:gd name="connsiteX3" fmla="*/ 622407 w 1813432"/>
                  <a:gd name="connsiteY3" fmla="*/ 53788 h 799139"/>
                  <a:gd name="connsiteX4" fmla="*/ 276625 w 1813432"/>
                  <a:gd name="connsiteY4" fmla="*/ 330413 h 799139"/>
                  <a:gd name="connsiteX5" fmla="*/ 92208 w 1813432"/>
                  <a:gd name="connsiteY5" fmla="*/ 599354 h 799139"/>
                  <a:gd name="connsiteX6" fmla="*/ 0 w 1813432"/>
                  <a:gd name="connsiteY6" fmla="*/ 799139 h 7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432" h="799139">
                    <a:moveTo>
                      <a:pt x="1813432" y="222836"/>
                    </a:moveTo>
                    <a:cubicBezTo>
                      <a:pt x="1742354" y="171609"/>
                      <a:pt x="1671277" y="120383"/>
                      <a:pt x="1567543" y="84524"/>
                    </a:cubicBezTo>
                    <a:cubicBezTo>
                      <a:pt x="1463809" y="48665"/>
                      <a:pt x="1348548" y="12806"/>
                      <a:pt x="1191025" y="7683"/>
                    </a:cubicBezTo>
                    <a:cubicBezTo>
                      <a:pt x="1033502" y="2560"/>
                      <a:pt x="774807" y="0"/>
                      <a:pt x="622407" y="53788"/>
                    </a:cubicBezTo>
                    <a:cubicBezTo>
                      <a:pt x="470007" y="107576"/>
                      <a:pt x="364992" y="239485"/>
                      <a:pt x="276625" y="330413"/>
                    </a:cubicBezTo>
                    <a:cubicBezTo>
                      <a:pt x="188259" y="421341"/>
                      <a:pt x="138312" y="521233"/>
                      <a:pt x="92208" y="599354"/>
                    </a:cubicBezTo>
                    <a:cubicBezTo>
                      <a:pt x="46104" y="677475"/>
                      <a:pt x="23052" y="738307"/>
                      <a:pt x="0" y="799139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41" name="Freeform 140"/>
              <p:cNvSpPr/>
              <p:nvPr/>
            </p:nvSpPr>
            <p:spPr>
              <a:xfrm>
                <a:off x="6637542" y="4324350"/>
                <a:ext cx="771583" cy="411163"/>
              </a:xfrm>
              <a:custGeom>
                <a:avLst/>
                <a:gdLst>
                  <a:gd name="connsiteX0" fmla="*/ 699247 w 699247"/>
                  <a:gd name="connsiteY0" fmla="*/ 298396 h 382921"/>
                  <a:gd name="connsiteX1" fmla="*/ 614722 w 699247"/>
                  <a:gd name="connsiteY1" fmla="*/ 90927 h 382921"/>
                  <a:gd name="connsiteX2" fmla="*/ 399570 w 699247"/>
                  <a:gd name="connsiteY2" fmla="*/ 14087 h 382921"/>
                  <a:gd name="connsiteX3" fmla="*/ 284309 w 699247"/>
                  <a:gd name="connsiteY3" fmla="*/ 14087 h 382921"/>
                  <a:gd name="connsiteX4" fmla="*/ 107576 w 699247"/>
                  <a:gd name="connsiteY4" fmla="*/ 98611 h 382921"/>
                  <a:gd name="connsiteX5" fmla="*/ 30736 w 699247"/>
                  <a:gd name="connsiteY5" fmla="*/ 236924 h 382921"/>
                  <a:gd name="connsiteX6" fmla="*/ 0 w 699247"/>
                  <a:gd name="connsiteY6" fmla="*/ 382921 h 38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9247" h="382921">
                    <a:moveTo>
                      <a:pt x="699247" y="298396"/>
                    </a:moveTo>
                    <a:cubicBezTo>
                      <a:pt x="681957" y="218354"/>
                      <a:pt x="664668" y="138312"/>
                      <a:pt x="614722" y="90927"/>
                    </a:cubicBezTo>
                    <a:cubicBezTo>
                      <a:pt x="564776" y="43542"/>
                      <a:pt x="454639" y="26894"/>
                      <a:pt x="399570" y="14087"/>
                    </a:cubicBezTo>
                    <a:cubicBezTo>
                      <a:pt x="344501" y="1280"/>
                      <a:pt x="332975" y="0"/>
                      <a:pt x="284309" y="14087"/>
                    </a:cubicBezTo>
                    <a:cubicBezTo>
                      <a:pt x="235643" y="28174"/>
                      <a:pt x="149838" y="61472"/>
                      <a:pt x="107576" y="98611"/>
                    </a:cubicBezTo>
                    <a:cubicBezTo>
                      <a:pt x="65314" y="135751"/>
                      <a:pt x="48665" y="189539"/>
                      <a:pt x="30736" y="236924"/>
                    </a:cubicBezTo>
                    <a:cubicBezTo>
                      <a:pt x="12807" y="284309"/>
                      <a:pt x="6403" y="333615"/>
                      <a:pt x="0" y="382921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7909" name="Group 71"/>
            <p:cNvGrpSpPr>
              <a:grpSpLocks/>
            </p:cNvGrpSpPr>
            <p:nvPr/>
          </p:nvGrpSpPr>
          <p:grpSpPr bwMode="auto">
            <a:xfrm>
              <a:off x="5741762" y="213783"/>
              <a:ext cx="3094150" cy="1310217"/>
              <a:chOff x="5741762" y="213783"/>
              <a:chExt cx="3094150" cy="1310217"/>
            </a:xfrm>
          </p:grpSpPr>
          <p:sp>
            <p:nvSpPr>
              <p:cNvPr id="37934" name="TextBox 132"/>
              <p:cNvSpPr txBox="1">
                <a:spLocks noChangeArrowheads="1"/>
              </p:cNvSpPr>
              <p:nvPr/>
            </p:nvSpPr>
            <p:spPr bwMode="auto">
              <a:xfrm>
                <a:off x="7239000" y="457200"/>
                <a:ext cx="159691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Aspen Park</a:t>
                </a:r>
              </a:p>
            </p:txBody>
          </p:sp>
          <p:sp>
            <p:nvSpPr>
              <p:cNvPr id="134" name="Oval 133"/>
              <p:cNvSpPr/>
              <p:nvPr/>
            </p:nvSpPr>
            <p:spPr>
              <a:xfrm>
                <a:off x="6172371" y="304800"/>
                <a:ext cx="1143085" cy="10668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5" name="Freeform 134"/>
              <p:cNvSpPr/>
              <p:nvPr/>
            </p:nvSpPr>
            <p:spPr>
              <a:xfrm rot="237653">
                <a:off x="5742126" y="214313"/>
                <a:ext cx="373091" cy="1309687"/>
              </a:xfrm>
              <a:custGeom>
                <a:avLst/>
                <a:gdLst>
                  <a:gd name="connsiteX0" fmla="*/ 485775 w 514350"/>
                  <a:gd name="connsiteY0" fmla="*/ 1400175 h 1400175"/>
                  <a:gd name="connsiteX1" fmla="*/ 247650 w 514350"/>
                  <a:gd name="connsiteY1" fmla="*/ 1219200 h 1400175"/>
                  <a:gd name="connsiteX2" fmla="*/ 161925 w 514350"/>
                  <a:gd name="connsiteY2" fmla="*/ 1123950 h 1400175"/>
                  <a:gd name="connsiteX3" fmla="*/ 38100 w 514350"/>
                  <a:gd name="connsiteY3" fmla="*/ 914400 h 1400175"/>
                  <a:gd name="connsiteX4" fmla="*/ 0 w 514350"/>
                  <a:gd name="connsiteY4" fmla="*/ 676275 h 1400175"/>
                  <a:gd name="connsiteX5" fmla="*/ 38100 w 514350"/>
                  <a:gd name="connsiteY5" fmla="*/ 447675 h 1400175"/>
                  <a:gd name="connsiteX6" fmla="*/ 190500 w 514350"/>
                  <a:gd name="connsiteY6" fmla="*/ 219075 h 1400175"/>
                  <a:gd name="connsiteX7" fmla="*/ 371475 w 514350"/>
                  <a:gd name="connsiteY7" fmla="*/ 85725 h 1400175"/>
                  <a:gd name="connsiteX8" fmla="*/ 514350 w 514350"/>
                  <a:gd name="connsiteY8" fmla="*/ 0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350" h="1400175">
                    <a:moveTo>
                      <a:pt x="485775" y="1400175"/>
                    </a:moveTo>
                    <a:cubicBezTo>
                      <a:pt x="393700" y="1332706"/>
                      <a:pt x="301625" y="1265237"/>
                      <a:pt x="247650" y="1219200"/>
                    </a:cubicBezTo>
                    <a:cubicBezTo>
                      <a:pt x="193675" y="1173163"/>
                      <a:pt x="196850" y="1174750"/>
                      <a:pt x="161925" y="1123950"/>
                    </a:cubicBezTo>
                    <a:cubicBezTo>
                      <a:pt x="127000" y="1073150"/>
                      <a:pt x="65088" y="989013"/>
                      <a:pt x="38100" y="914400"/>
                    </a:cubicBezTo>
                    <a:cubicBezTo>
                      <a:pt x="11113" y="839788"/>
                      <a:pt x="0" y="754062"/>
                      <a:pt x="0" y="676275"/>
                    </a:cubicBezTo>
                    <a:cubicBezTo>
                      <a:pt x="0" y="598488"/>
                      <a:pt x="6350" y="523875"/>
                      <a:pt x="38100" y="447675"/>
                    </a:cubicBezTo>
                    <a:cubicBezTo>
                      <a:pt x="69850" y="371475"/>
                      <a:pt x="134937" y="279400"/>
                      <a:pt x="190500" y="219075"/>
                    </a:cubicBezTo>
                    <a:cubicBezTo>
                      <a:pt x="246063" y="158750"/>
                      <a:pt x="317500" y="122237"/>
                      <a:pt x="371475" y="85725"/>
                    </a:cubicBezTo>
                    <a:cubicBezTo>
                      <a:pt x="425450" y="49213"/>
                      <a:pt x="469900" y="24606"/>
                      <a:pt x="51435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6" name="Oval 135"/>
              <p:cNvSpPr/>
              <p:nvPr/>
            </p:nvSpPr>
            <p:spPr>
              <a:xfrm>
                <a:off x="6553400" y="609600"/>
                <a:ext cx="381028" cy="381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7910" name="Group 72"/>
            <p:cNvGrpSpPr>
              <a:grpSpLocks/>
            </p:cNvGrpSpPr>
            <p:nvPr/>
          </p:nvGrpSpPr>
          <p:grpSpPr bwMode="auto">
            <a:xfrm>
              <a:off x="5307724" y="1562558"/>
              <a:ext cx="3381341" cy="2082609"/>
              <a:chOff x="5307724" y="1562558"/>
              <a:chExt cx="3381341" cy="2082609"/>
            </a:xfrm>
          </p:grpSpPr>
          <p:sp>
            <p:nvSpPr>
              <p:cNvPr id="129" name="Freeform 128"/>
              <p:cNvSpPr/>
              <p:nvPr/>
            </p:nvSpPr>
            <p:spPr>
              <a:xfrm>
                <a:off x="5307118" y="1562100"/>
                <a:ext cx="2913281" cy="2082800"/>
              </a:xfrm>
              <a:custGeom>
                <a:avLst/>
                <a:gdLst>
                  <a:gd name="connsiteX0" fmla="*/ 16476 w 2611395"/>
                  <a:gd name="connsiteY0" fmla="*/ 1337618 h 1938981"/>
                  <a:gd name="connsiteX1" fmla="*/ 16476 w 2611395"/>
                  <a:gd name="connsiteY1" fmla="*/ 1053413 h 1938981"/>
                  <a:gd name="connsiteX2" fmla="*/ 115330 w 2611395"/>
                  <a:gd name="connsiteY2" fmla="*/ 732137 h 1938981"/>
                  <a:gd name="connsiteX3" fmla="*/ 251254 w 2611395"/>
                  <a:gd name="connsiteY3" fmla="*/ 515894 h 1938981"/>
                  <a:gd name="connsiteX4" fmla="*/ 393357 w 2611395"/>
                  <a:gd name="connsiteY4" fmla="*/ 324364 h 1938981"/>
                  <a:gd name="connsiteX5" fmla="*/ 529282 w 2611395"/>
                  <a:gd name="connsiteY5" fmla="*/ 206975 h 1938981"/>
                  <a:gd name="connsiteX6" fmla="*/ 677563 w 2611395"/>
                  <a:gd name="connsiteY6" fmla="*/ 114299 h 1938981"/>
                  <a:gd name="connsiteX7" fmla="*/ 862914 w 2611395"/>
                  <a:gd name="connsiteY7" fmla="*/ 40159 h 1938981"/>
                  <a:gd name="connsiteX8" fmla="*/ 1140941 w 2611395"/>
                  <a:gd name="connsiteY8" fmla="*/ 3089 h 1938981"/>
                  <a:gd name="connsiteX9" fmla="*/ 1480752 w 2611395"/>
                  <a:gd name="connsiteY9" fmla="*/ 21624 h 1938981"/>
                  <a:gd name="connsiteX10" fmla="*/ 1684638 w 2611395"/>
                  <a:gd name="connsiteY10" fmla="*/ 58694 h 1938981"/>
                  <a:gd name="connsiteX11" fmla="*/ 1993557 w 2611395"/>
                  <a:gd name="connsiteY11" fmla="*/ 194618 h 1938981"/>
                  <a:gd name="connsiteX12" fmla="*/ 2185087 w 2611395"/>
                  <a:gd name="connsiteY12" fmla="*/ 349078 h 1938981"/>
                  <a:gd name="connsiteX13" fmla="*/ 2339546 w 2611395"/>
                  <a:gd name="connsiteY13" fmla="*/ 497359 h 1938981"/>
                  <a:gd name="connsiteX14" fmla="*/ 2444579 w 2611395"/>
                  <a:gd name="connsiteY14" fmla="*/ 664175 h 1938981"/>
                  <a:gd name="connsiteX15" fmla="*/ 2543433 w 2611395"/>
                  <a:gd name="connsiteY15" fmla="*/ 886597 h 1938981"/>
                  <a:gd name="connsiteX16" fmla="*/ 2605217 w 2611395"/>
                  <a:gd name="connsiteY16" fmla="*/ 1170802 h 1938981"/>
                  <a:gd name="connsiteX17" fmla="*/ 2580503 w 2611395"/>
                  <a:gd name="connsiteY17" fmla="*/ 1473543 h 1938981"/>
                  <a:gd name="connsiteX18" fmla="*/ 2537254 w 2611395"/>
                  <a:gd name="connsiteY18" fmla="*/ 1702143 h 1938981"/>
                  <a:gd name="connsiteX19" fmla="*/ 2456936 w 2611395"/>
                  <a:gd name="connsiteY19" fmla="*/ 1899851 h 1938981"/>
                  <a:gd name="connsiteX20" fmla="*/ 2444579 w 2611395"/>
                  <a:gd name="connsiteY20" fmla="*/ 1936921 h 193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1395" h="1938981">
                    <a:moveTo>
                      <a:pt x="16476" y="1337618"/>
                    </a:moveTo>
                    <a:cubicBezTo>
                      <a:pt x="8238" y="1245972"/>
                      <a:pt x="0" y="1154326"/>
                      <a:pt x="16476" y="1053413"/>
                    </a:cubicBezTo>
                    <a:cubicBezTo>
                      <a:pt x="32952" y="952500"/>
                      <a:pt x="76200" y="821723"/>
                      <a:pt x="115330" y="732137"/>
                    </a:cubicBezTo>
                    <a:cubicBezTo>
                      <a:pt x="154460" y="642551"/>
                      <a:pt x="204916" y="583856"/>
                      <a:pt x="251254" y="515894"/>
                    </a:cubicBezTo>
                    <a:cubicBezTo>
                      <a:pt x="297592" y="447932"/>
                      <a:pt x="347019" y="375850"/>
                      <a:pt x="393357" y="324364"/>
                    </a:cubicBezTo>
                    <a:cubicBezTo>
                      <a:pt x="439695" y="272878"/>
                      <a:pt x="481914" y="241986"/>
                      <a:pt x="529282" y="206975"/>
                    </a:cubicBezTo>
                    <a:cubicBezTo>
                      <a:pt x="576650" y="171964"/>
                      <a:pt x="621958" y="142102"/>
                      <a:pt x="677563" y="114299"/>
                    </a:cubicBezTo>
                    <a:cubicBezTo>
                      <a:pt x="733168" y="86496"/>
                      <a:pt x="785684" y="58694"/>
                      <a:pt x="862914" y="40159"/>
                    </a:cubicBezTo>
                    <a:cubicBezTo>
                      <a:pt x="940144" y="21624"/>
                      <a:pt x="1037968" y="6178"/>
                      <a:pt x="1140941" y="3089"/>
                    </a:cubicBezTo>
                    <a:cubicBezTo>
                      <a:pt x="1243914" y="0"/>
                      <a:pt x="1390136" y="12357"/>
                      <a:pt x="1480752" y="21624"/>
                    </a:cubicBezTo>
                    <a:cubicBezTo>
                      <a:pt x="1571368" y="30891"/>
                      <a:pt x="1599171" y="29862"/>
                      <a:pt x="1684638" y="58694"/>
                    </a:cubicBezTo>
                    <a:cubicBezTo>
                      <a:pt x="1770105" y="87526"/>
                      <a:pt x="1910149" y="146221"/>
                      <a:pt x="1993557" y="194618"/>
                    </a:cubicBezTo>
                    <a:cubicBezTo>
                      <a:pt x="2076965" y="243015"/>
                      <a:pt x="2127422" y="298621"/>
                      <a:pt x="2185087" y="349078"/>
                    </a:cubicBezTo>
                    <a:cubicBezTo>
                      <a:pt x="2242752" y="399535"/>
                      <a:pt x="2296297" y="444843"/>
                      <a:pt x="2339546" y="497359"/>
                    </a:cubicBezTo>
                    <a:cubicBezTo>
                      <a:pt x="2382795" y="549875"/>
                      <a:pt x="2410598" y="599302"/>
                      <a:pt x="2444579" y="664175"/>
                    </a:cubicBezTo>
                    <a:cubicBezTo>
                      <a:pt x="2478560" y="729048"/>
                      <a:pt x="2516660" y="802159"/>
                      <a:pt x="2543433" y="886597"/>
                    </a:cubicBezTo>
                    <a:cubicBezTo>
                      <a:pt x="2570206" y="971035"/>
                      <a:pt x="2599039" y="1072978"/>
                      <a:pt x="2605217" y="1170802"/>
                    </a:cubicBezTo>
                    <a:cubicBezTo>
                      <a:pt x="2611395" y="1268626"/>
                      <a:pt x="2591830" y="1384986"/>
                      <a:pt x="2580503" y="1473543"/>
                    </a:cubicBezTo>
                    <a:cubicBezTo>
                      <a:pt x="2569176" y="1562100"/>
                      <a:pt x="2557849" y="1631092"/>
                      <a:pt x="2537254" y="1702143"/>
                    </a:cubicBezTo>
                    <a:cubicBezTo>
                      <a:pt x="2516660" y="1773194"/>
                      <a:pt x="2472382" y="1860721"/>
                      <a:pt x="2456936" y="1899851"/>
                    </a:cubicBezTo>
                    <a:cubicBezTo>
                      <a:pt x="2441490" y="1938981"/>
                      <a:pt x="2443034" y="1937951"/>
                      <a:pt x="2444579" y="1936921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5867548" y="2071688"/>
                <a:ext cx="1771783" cy="1444625"/>
              </a:xfrm>
              <a:custGeom>
                <a:avLst/>
                <a:gdLst>
                  <a:gd name="connsiteX0" fmla="*/ 1403521 w 1605348"/>
                  <a:gd name="connsiteY0" fmla="*/ 1222289 h 1345857"/>
                  <a:gd name="connsiteX1" fmla="*/ 1496197 w 1605348"/>
                  <a:gd name="connsiteY1" fmla="*/ 981333 h 1345857"/>
                  <a:gd name="connsiteX2" fmla="*/ 1576516 w 1605348"/>
                  <a:gd name="connsiteY2" fmla="*/ 746554 h 1345857"/>
                  <a:gd name="connsiteX3" fmla="*/ 1564159 w 1605348"/>
                  <a:gd name="connsiteY3" fmla="*/ 474705 h 1345857"/>
                  <a:gd name="connsiteX4" fmla="*/ 1329381 w 1605348"/>
                  <a:gd name="connsiteY4" fmla="*/ 159608 h 1345857"/>
                  <a:gd name="connsiteX5" fmla="*/ 915429 w 1605348"/>
                  <a:gd name="connsiteY5" fmla="*/ 17505 h 1345857"/>
                  <a:gd name="connsiteX6" fmla="*/ 501478 w 1605348"/>
                  <a:gd name="connsiteY6" fmla="*/ 54576 h 1345857"/>
                  <a:gd name="connsiteX7" fmla="*/ 130775 w 1605348"/>
                  <a:gd name="connsiteY7" fmla="*/ 276997 h 1345857"/>
                  <a:gd name="connsiteX8" fmla="*/ 13386 w 1605348"/>
                  <a:gd name="connsiteY8" fmla="*/ 752733 h 1345857"/>
                  <a:gd name="connsiteX9" fmla="*/ 50457 w 1605348"/>
                  <a:gd name="connsiteY9" fmla="*/ 993689 h 1345857"/>
                  <a:gd name="connsiteX10" fmla="*/ 180202 w 1605348"/>
                  <a:gd name="connsiteY10" fmla="*/ 1203754 h 1345857"/>
                  <a:gd name="connsiteX11" fmla="*/ 532370 w 1605348"/>
                  <a:gd name="connsiteY11" fmla="*/ 1345857 h 134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5348" h="1345857">
                    <a:moveTo>
                      <a:pt x="1403521" y="1222289"/>
                    </a:moveTo>
                    <a:cubicBezTo>
                      <a:pt x="1435443" y="1141455"/>
                      <a:pt x="1467365" y="1060622"/>
                      <a:pt x="1496197" y="981333"/>
                    </a:cubicBezTo>
                    <a:cubicBezTo>
                      <a:pt x="1525029" y="902044"/>
                      <a:pt x="1565189" y="830992"/>
                      <a:pt x="1576516" y="746554"/>
                    </a:cubicBezTo>
                    <a:cubicBezTo>
                      <a:pt x="1587843" y="662116"/>
                      <a:pt x="1605348" y="572529"/>
                      <a:pt x="1564159" y="474705"/>
                    </a:cubicBezTo>
                    <a:cubicBezTo>
                      <a:pt x="1522970" y="376881"/>
                      <a:pt x="1437503" y="235808"/>
                      <a:pt x="1329381" y="159608"/>
                    </a:cubicBezTo>
                    <a:cubicBezTo>
                      <a:pt x="1221259" y="83408"/>
                      <a:pt x="1053413" y="35010"/>
                      <a:pt x="915429" y="17505"/>
                    </a:cubicBezTo>
                    <a:cubicBezTo>
                      <a:pt x="777445" y="0"/>
                      <a:pt x="632254" y="11327"/>
                      <a:pt x="501478" y="54576"/>
                    </a:cubicBezTo>
                    <a:cubicBezTo>
                      <a:pt x="370702" y="97825"/>
                      <a:pt x="212124" y="160638"/>
                      <a:pt x="130775" y="276997"/>
                    </a:cubicBezTo>
                    <a:cubicBezTo>
                      <a:pt x="49426" y="393356"/>
                      <a:pt x="26772" y="633284"/>
                      <a:pt x="13386" y="752733"/>
                    </a:cubicBezTo>
                    <a:cubicBezTo>
                      <a:pt x="0" y="872182"/>
                      <a:pt x="22654" y="918519"/>
                      <a:pt x="50457" y="993689"/>
                    </a:cubicBezTo>
                    <a:cubicBezTo>
                      <a:pt x="78260" y="1068859"/>
                      <a:pt x="99883" y="1145059"/>
                      <a:pt x="180202" y="1203754"/>
                    </a:cubicBezTo>
                    <a:cubicBezTo>
                      <a:pt x="260521" y="1262449"/>
                      <a:pt x="396445" y="1304153"/>
                      <a:pt x="532370" y="1345857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5343634" y="3038475"/>
                <a:ext cx="217503" cy="538163"/>
              </a:xfrm>
              <a:custGeom>
                <a:avLst/>
                <a:gdLst>
                  <a:gd name="connsiteX0" fmla="*/ 0 w 197708"/>
                  <a:gd name="connsiteY0" fmla="*/ 0 h 500448"/>
                  <a:gd name="connsiteX1" fmla="*/ 55606 w 197708"/>
                  <a:gd name="connsiteY1" fmla="*/ 234778 h 500448"/>
                  <a:gd name="connsiteX2" fmla="*/ 197708 w 197708"/>
                  <a:gd name="connsiteY2" fmla="*/ 500448 h 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708" h="500448">
                    <a:moveTo>
                      <a:pt x="0" y="0"/>
                    </a:moveTo>
                    <a:cubicBezTo>
                      <a:pt x="11327" y="75685"/>
                      <a:pt x="22655" y="151370"/>
                      <a:pt x="55606" y="234778"/>
                    </a:cubicBezTo>
                    <a:cubicBezTo>
                      <a:pt x="88557" y="318186"/>
                      <a:pt x="143132" y="409317"/>
                      <a:pt x="197708" y="500448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2" name="Oval 131"/>
              <p:cNvSpPr/>
              <p:nvPr/>
            </p:nvSpPr>
            <p:spPr>
              <a:xfrm>
                <a:off x="6324782" y="2438400"/>
                <a:ext cx="838263" cy="762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33" name="TextBox 127"/>
              <p:cNvSpPr txBox="1">
                <a:spLocks noChangeArrowheads="1"/>
              </p:cNvSpPr>
              <p:nvPr/>
            </p:nvSpPr>
            <p:spPr bwMode="auto">
              <a:xfrm>
                <a:off x="7010400" y="2590800"/>
                <a:ext cx="16786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   Buffalo Ck</a:t>
                </a:r>
              </a:p>
            </p:txBody>
          </p:sp>
        </p:grpSp>
        <p:sp>
          <p:nvSpPr>
            <p:cNvPr id="37911" name="TextBox 109"/>
            <p:cNvSpPr txBox="1">
              <a:spLocks noChangeArrowheads="1"/>
            </p:cNvSpPr>
            <p:nvPr/>
          </p:nvSpPr>
          <p:spPr bwMode="auto">
            <a:xfrm>
              <a:off x="7696200" y="1276290"/>
              <a:ext cx="115448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Deer Ck</a:t>
              </a:r>
            </a:p>
          </p:txBody>
        </p:sp>
        <p:grpSp>
          <p:nvGrpSpPr>
            <p:cNvPr id="37912" name="Group 74"/>
            <p:cNvGrpSpPr>
              <a:grpSpLocks/>
            </p:cNvGrpSpPr>
            <p:nvPr/>
          </p:nvGrpSpPr>
          <p:grpSpPr bwMode="auto">
            <a:xfrm>
              <a:off x="3973883" y="3589867"/>
              <a:ext cx="2006503" cy="1545091"/>
              <a:chOff x="3973883" y="3589867"/>
              <a:chExt cx="2006503" cy="1545091"/>
            </a:xfrm>
          </p:grpSpPr>
          <p:sp>
            <p:nvSpPr>
              <p:cNvPr id="124" name="Freeform 123"/>
              <p:cNvSpPr/>
              <p:nvPr/>
            </p:nvSpPr>
            <p:spPr>
              <a:xfrm>
                <a:off x="4641907" y="3589338"/>
                <a:ext cx="1338362" cy="1546225"/>
              </a:xfrm>
              <a:custGeom>
                <a:avLst/>
                <a:gdLst>
                  <a:gd name="connsiteX0" fmla="*/ 1371600 w 1371600"/>
                  <a:gd name="connsiteY0" fmla="*/ 158578 h 1436473"/>
                  <a:gd name="connsiteX1" fmla="*/ 1081217 w 1371600"/>
                  <a:gd name="connsiteY1" fmla="*/ 53545 h 1436473"/>
                  <a:gd name="connsiteX2" fmla="*/ 747584 w 1371600"/>
                  <a:gd name="connsiteY2" fmla="*/ 10297 h 1436473"/>
                  <a:gd name="connsiteX3" fmla="*/ 401595 w 1371600"/>
                  <a:gd name="connsiteY3" fmla="*/ 115329 h 1436473"/>
                  <a:gd name="connsiteX4" fmla="*/ 278027 w 1371600"/>
                  <a:gd name="connsiteY4" fmla="*/ 189470 h 1436473"/>
                  <a:gd name="connsiteX5" fmla="*/ 61784 w 1371600"/>
                  <a:gd name="connsiteY5" fmla="*/ 461318 h 1436473"/>
                  <a:gd name="connsiteX6" fmla="*/ 0 w 1371600"/>
                  <a:gd name="connsiteY6" fmla="*/ 696097 h 1436473"/>
                  <a:gd name="connsiteX7" fmla="*/ 61784 w 1371600"/>
                  <a:gd name="connsiteY7" fmla="*/ 1011194 h 1436473"/>
                  <a:gd name="connsiteX8" fmla="*/ 216244 w 1371600"/>
                  <a:gd name="connsiteY8" fmla="*/ 1215081 h 1436473"/>
                  <a:gd name="connsiteX9" fmla="*/ 531341 w 1371600"/>
                  <a:gd name="connsiteY9" fmla="*/ 1388075 h 1436473"/>
                  <a:gd name="connsiteX10" fmla="*/ 877330 w 1371600"/>
                  <a:gd name="connsiteY10" fmla="*/ 1431324 h 1436473"/>
                  <a:gd name="connsiteX11" fmla="*/ 1105930 w 1371600"/>
                  <a:gd name="connsiteY11" fmla="*/ 1357183 h 1436473"/>
                  <a:gd name="connsiteX12" fmla="*/ 1105930 w 1371600"/>
                  <a:gd name="connsiteY12" fmla="*/ 1357183 h 143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436473">
                    <a:moveTo>
                      <a:pt x="1371600" y="158578"/>
                    </a:moveTo>
                    <a:cubicBezTo>
                      <a:pt x="1278410" y="118418"/>
                      <a:pt x="1185220" y="78259"/>
                      <a:pt x="1081217" y="53545"/>
                    </a:cubicBezTo>
                    <a:cubicBezTo>
                      <a:pt x="977214" y="28832"/>
                      <a:pt x="860854" y="0"/>
                      <a:pt x="747584" y="10297"/>
                    </a:cubicBezTo>
                    <a:cubicBezTo>
                      <a:pt x="634314" y="20594"/>
                      <a:pt x="479855" y="85467"/>
                      <a:pt x="401595" y="115329"/>
                    </a:cubicBezTo>
                    <a:cubicBezTo>
                      <a:pt x="323336" y="145191"/>
                      <a:pt x="334662" y="131805"/>
                      <a:pt x="278027" y="189470"/>
                    </a:cubicBezTo>
                    <a:cubicBezTo>
                      <a:pt x="221392" y="247135"/>
                      <a:pt x="108122" y="376880"/>
                      <a:pt x="61784" y="461318"/>
                    </a:cubicBezTo>
                    <a:cubicBezTo>
                      <a:pt x="15446" y="545756"/>
                      <a:pt x="0" y="604451"/>
                      <a:pt x="0" y="696097"/>
                    </a:cubicBezTo>
                    <a:cubicBezTo>
                      <a:pt x="0" y="787743"/>
                      <a:pt x="25743" y="924697"/>
                      <a:pt x="61784" y="1011194"/>
                    </a:cubicBezTo>
                    <a:cubicBezTo>
                      <a:pt x="97825" y="1097691"/>
                      <a:pt x="137985" y="1152268"/>
                      <a:pt x="216244" y="1215081"/>
                    </a:cubicBezTo>
                    <a:cubicBezTo>
                      <a:pt x="294503" y="1277894"/>
                      <a:pt x="421160" y="1352035"/>
                      <a:pt x="531341" y="1388075"/>
                    </a:cubicBezTo>
                    <a:cubicBezTo>
                      <a:pt x="641522" y="1424116"/>
                      <a:pt x="781565" y="1436473"/>
                      <a:pt x="877330" y="1431324"/>
                    </a:cubicBezTo>
                    <a:cubicBezTo>
                      <a:pt x="973095" y="1426175"/>
                      <a:pt x="1105930" y="1357183"/>
                      <a:pt x="1105930" y="1357183"/>
                    </a:cubicBezTo>
                    <a:lnTo>
                      <a:pt x="1105930" y="1357183"/>
                    </a:ln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5" name="Oval 124"/>
              <p:cNvSpPr/>
              <p:nvPr/>
            </p:nvSpPr>
            <p:spPr>
              <a:xfrm>
                <a:off x="4953080" y="3810000"/>
                <a:ext cx="990674" cy="990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6" name="Oval 125"/>
              <p:cNvSpPr/>
              <p:nvPr/>
            </p:nvSpPr>
            <p:spPr>
              <a:xfrm>
                <a:off x="5181697" y="4038600"/>
                <a:ext cx="533440" cy="5334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28" name="TextBox 126"/>
              <p:cNvSpPr txBox="1">
                <a:spLocks noChangeArrowheads="1"/>
              </p:cNvSpPr>
              <p:nvPr/>
            </p:nvSpPr>
            <p:spPr bwMode="auto">
              <a:xfrm>
                <a:off x="3973883" y="4248090"/>
                <a:ext cx="1125629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Lost Ck</a:t>
                </a:r>
              </a:p>
            </p:txBody>
          </p:sp>
        </p:grpSp>
        <p:cxnSp>
          <p:nvCxnSpPr>
            <p:cNvPr id="112" name="Straight Connector 111"/>
            <p:cNvCxnSpPr/>
            <p:nvPr/>
          </p:nvCxnSpPr>
          <p:spPr>
            <a:xfrm>
              <a:off x="3962406" y="6705600"/>
              <a:ext cx="480095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914" name="Group 76"/>
            <p:cNvGrpSpPr>
              <a:grpSpLocks/>
            </p:cNvGrpSpPr>
            <p:nvPr/>
          </p:nvGrpSpPr>
          <p:grpSpPr bwMode="auto">
            <a:xfrm>
              <a:off x="3977024" y="5461000"/>
              <a:ext cx="3261976" cy="1549400"/>
              <a:chOff x="3977024" y="5461000"/>
              <a:chExt cx="3261976" cy="1549400"/>
            </a:xfrm>
          </p:grpSpPr>
          <p:sp>
            <p:nvSpPr>
              <p:cNvPr id="120" name="Oval 119"/>
              <p:cNvSpPr/>
              <p:nvPr/>
            </p:nvSpPr>
            <p:spPr>
              <a:xfrm>
                <a:off x="5638931" y="5461000"/>
                <a:ext cx="1513000" cy="14732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>
              <a:xfrm>
                <a:off x="6096166" y="5943600"/>
                <a:ext cx="609646" cy="6096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2" name="Rectangle 121"/>
              <p:cNvSpPr/>
              <p:nvPr/>
            </p:nvSpPr>
            <p:spPr>
              <a:xfrm>
                <a:off x="5638931" y="6705600"/>
                <a:ext cx="1600320" cy="304800"/>
              </a:xfrm>
              <a:prstGeom prst="rect">
                <a:avLst/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7924" name="TextBox 122"/>
              <p:cNvSpPr txBox="1">
                <a:spLocks noChangeArrowheads="1"/>
              </p:cNvSpPr>
              <p:nvPr/>
            </p:nvSpPr>
            <p:spPr bwMode="auto">
              <a:xfrm>
                <a:off x="3977024" y="5848290"/>
                <a:ext cx="1737976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000" b="1"/>
                  <a:t>Lake George</a:t>
                </a:r>
              </a:p>
            </p:txBody>
          </p:sp>
        </p:grpSp>
        <p:sp>
          <p:nvSpPr>
            <p:cNvPr id="114" name="5-Point Star 113"/>
            <p:cNvSpPr/>
            <p:nvPr/>
          </p:nvSpPr>
          <p:spPr>
            <a:xfrm>
              <a:off x="6324782" y="298450"/>
              <a:ext cx="84143" cy="8255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6" name="TextBox 114"/>
            <p:cNvSpPr txBox="1">
              <a:spLocks noChangeArrowheads="1"/>
            </p:cNvSpPr>
            <p:nvPr/>
          </p:nvSpPr>
          <p:spPr bwMode="auto">
            <a:xfrm>
              <a:off x="5966924" y="2438400"/>
              <a:ext cx="48282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Pine</a:t>
              </a:r>
            </a:p>
          </p:txBody>
        </p:sp>
        <p:sp>
          <p:nvSpPr>
            <p:cNvPr id="116" name="5-Point Star 115"/>
            <p:cNvSpPr/>
            <p:nvPr/>
          </p:nvSpPr>
          <p:spPr>
            <a:xfrm>
              <a:off x="6400988" y="2432050"/>
              <a:ext cx="84143" cy="8255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7" name="5-Point Star 116"/>
            <p:cNvSpPr/>
            <p:nvPr/>
          </p:nvSpPr>
          <p:spPr>
            <a:xfrm>
              <a:off x="5630992" y="2736850"/>
              <a:ext cx="84144" cy="82550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7919" name="TextBox 117"/>
            <p:cNvSpPr txBox="1">
              <a:spLocks noChangeArrowheads="1"/>
            </p:cNvSpPr>
            <p:nvPr/>
          </p:nvSpPr>
          <p:spPr bwMode="auto">
            <a:xfrm>
              <a:off x="5343756" y="2786390"/>
              <a:ext cx="599844" cy="2616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100" b="1"/>
                <a:t>Bailey</a:t>
              </a:r>
            </a:p>
          </p:txBody>
        </p:sp>
        <p:sp>
          <p:nvSpPr>
            <p:cNvPr id="37920" name="TextBox 118"/>
            <p:cNvSpPr txBox="1">
              <a:spLocks noChangeArrowheads="1"/>
            </p:cNvSpPr>
            <p:nvPr/>
          </p:nvSpPr>
          <p:spPr bwMode="auto">
            <a:xfrm>
              <a:off x="8305800" y="6324600"/>
              <a:ext cx="304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l</a:t>
              </a:r>
            </a:p>
          </p:txBody>
        </p:sp>
      </p:grpSp>
      <p:sp>
        <p:nvSpPr>
          <p:cNvPr id="147" name="Isosceles Triangle 146"/>
          <p:cNvSpPr/>
          <p:nvPr/>
        </p:nvSpPr>
        <p:spPr>
          <a:xfrm>
            <a:off x="6934200" y="12954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Isosceles Triangle 147"/>
          <p:cNvSpPr/>
          <p:nvPr/>
        </p:nvSpPr>
        <p:spPr>
          <a:xfrm>
            <a:off x="7543800" y="6858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Isosceles Triangle 148"/>
          <p:cNvSpPr/>
          <p:nvPr/>
        </p:nvSpPr>
        <p:spPr>
          <a:xfrm>
            <a:off x="6705600" y="23622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Isosceles Triangle 149"/>
          <p:cNvSpPr/>
          <p:nvPr/>
        </p:nvSpPr>
        <p:spPr>
          <a:xfrm>
            <a:off x="7391400" y="26670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Isosceles Triangle 150"/>
          <p:cNvSpPr/>
          <p:nvPr/>
        </p:nvSpPr>
        <p:spPr>
          <a:xfrm>
            <a:off x="6705600" y="41910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Isosceles Triangle 151"/>
          <p:cNvSpPr/>
          <p:nvPr/>
        </p:nvSpPr>
        <p:spPr>
          <a:xfrm>
            <a:off x="6248400" y="6858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Isosceles Triangle 152"/>
          <p:cNvSpPr/>
          <p:nvPr/>
        </p:nvSpPr>
        <p:spPr>
          <a:xfrm>
            <a:off x="6858000" y="6324600"/>
            <a:ext cx="228600" cy="228600"/>
          </a:xfrm>
          <a:prstGeom prst="triangl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636838" y="5362575"/>
            <a:ext cx="1630362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chemeClr val="bg1"/>
                </a:solidFill>
              </a:rPr>
              <a:t>(</a:t>
            </a:r>
            <a:r>
              <a:rPr lang="en-US" sz="1050" b="1" dirty="0">
                <a:solidFill>
                  <a:schemeClr val="bg1"/>
                </a:solidFill>
              </a:rPr>
              <a:t>Photo by T. </a:t>
            </a:r>
            <a:r>
              <a:rPr lang="en-US" sz="1050" b="1" dirty="0" err="1">
                <a:solidFill>
                  <a:schemeClr val="bg1"/>
                </a:solidFill>
              </a:rPr>
              <a:t>McElvain</a:t>
            </a:r>
            <a:r>
              <a:rPr lang="en-US" sz="1050" b="1" dirty="0">
                <a:solidFill>
                  <a:schemeClr val="bg1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Supplemental  Evidence</a:t>
            </a:r>
            <a:r>
              <a:rPr lang="en-US" sz="3200" b="1" i="1" smtClean="0"/>
              <a:t>: Psuedotachylite</a:t>
            </a:r>
            <a:r>
              <a:rPr lang="en-US" sz="3200" b="1" smtClean="0"/>
              <a:t> Breccia: Aspen Park Impact Structure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676400"/>
            <a:ext cx="3352800" cy="4965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524000"/>
            <a:ext cx="286385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>
            <a:off x="8229600" y="1371600"/>
            <a:ext cx="0" cy="518160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917" name="TextBox 11"/>
          <p:cNvSpPr txBox="1">
            <a:spLocks noChangeArrowheads="1"/>
          </p:cNvSpPr>
          <p:nvPr/>
        </p:nvSpPr>
        <p:spPr bwMode="auto">
          <a:xfrm>
            <a:off x="7962900" y="3733800"/>
            <a:ext cx="723900" cy="369888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4mm</a:t>
            </a:r>
          </a:p>
        </p:txBody>
      </p:sp>
      <p:sp>
        <p:nvSpPr>
          <p:cNvPr id="38918" name="Text Box 7"/>
          <p:cNvSpPr txBox="1">
            <a:spLocks noChangeArrowheads="1"/>
          </p:cNvSpPr>
          <p:nvPr/>
        </p:nvSpPr>
        <p:spPr bwMode="auto">
          <a:xfrm>
            <a:off x="4800600" y="6553200"/>
            <a:ext cx="399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Thin Section, Cross Polarized View</a:t>
            </a:r>
          </a:p>
        </p:txBody>
      </p:sp>
      <p:grpSp>
        <p:nvGrpSpPr>
          <p:cNvPr id="38919" name="Group 51"/>
          <p:cNvGrpSpPr>
            <a:grpSpLocks noChangeAspect="1"/>
          </p:cNvGrpSpPr>
          <p:nvPr/>
        </p:nvGrpSpPr>
        <p:grpSpPr bwMode="auto">
          <a:xfrm>
            <a:off x="-9525" y="1676400"/>
            <a:ext cx="2101850" cy="2679700"/>
            <a:chOff x="283" y="1488"/>
            <a:chExt cx="1201" cy="1532"/>
          </a:xfrm>
        </p:grpSpPr>
        <p:pic>
          <p:nvPicPr>
            <p:cNvPr id="38921" name="Picture 26" descr="C:\Users\Owner\AppData\Local\Microsoft\Windows\Temporary Internet Files\Content.Word\LIDAR Study Area.bmp"/>
            <p:cNvPicPr>
              <a:picLocks noChangeAspect="1" noChangeArrowheads="1"/>
            </p:cNvPicPr>
            <p:nvPr/>
          </p:nvPicPr>
          <p:blipFill>
            <a:blip r:embed="rId4"/>
            <a:srcRect t="1234"/>
            <a:stretch>
              <a:fillRect/>
            </a:stretch>
          </p:blipFill>
          <p:spPr bwMode="auto">
            <a:xfrm>
              <a:off x="352" y="1488"/>
              <a:ext cx="1092" cy="149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38922" name="Group 53"/>
            <p:cNvGrpSpPr>
              <a:grpSpLocks noChangeAspect="1"/>
            </p:cNvGrpSpPr>
            <p:nvPr/>
          </p:nvGrpSpPr>
          <p:grpSpPr bwMode="auto">
            <a:xfrm>
              <a:off x="1041" y="2897"/>
              <a:ext cx="443" cy="123"/>
              <a:chOff x="4128" y="3739"/>
              <a:chExt cx="1056" cy="293"/>
            </a:xfrm>
          </p:grpSpPr>
          <p:cxnSp>
            <p:nvCxnSpPr>
              <p:cNvPr id="61" name="Straight Connector 60"/>
              <p:cNvCxnSpPr/>
              <p:nvPr/>
            </p:nvCxnSpPr>
            <p:spPr>
              <a:xfrm flipH="1">
                <a:off x="4354" y="3891"/>
                <a:ext cx="272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4626" y="3891"/>
                <a:ext cx="275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626" y="3848"/>
                <a:ext cx="0" cy="4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369" y="3846"/>
                <a:ext cx="0" cy="89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961" name="TextBox 65"/>
              <p:cNvSpPr txBox="1">
                <a:spLocks noChangeAspect="1" noChangeArrowheads="1"/>
              </p:cNvSpPr>
              <p:nvPr/>
            </p:nvSpPr>
            <p:spPr bwMode="auto">
              <a:xfrm>
                <a:off x="4128" y="3739"/>
                <a:ext cx="1056" cy="2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800" b="1"/>
                  <a:t>    </a:t>
                </a:r>
              </a:p>
            </p:txBody>
          </p:sp>
        </p:grpSp>
        <p:sp>
          <p:nvSpPr>
            <p:cNvPr id="31" name="5-Point Star 30"/>
            <p:cNvSpPr/>
            <p:nvPr/>
          </p:nvSpPr>
          <p:spPr>
            <a:xfrm>
              <a:off x="1151" y="1523"/>
              <a:ext cx="19" cy="15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24" name="TextBox 31"/>
            <p:cNvSpPr txBox="1">
              <a:spLocks noChangeAspect="1" noChangeArrowheads="1"/>
            </p:cNvSpPr>
            <p:nvPr/>
          </p:nvSpPr>
          <p:spPr bwMode="auto">
            <a:xfrm>
              <a:off x="960" y="1515"/>
              <a:ext cx="478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Morrison</a:t>
              </a:r>
            </a:p>
          </p:txBody>
        </p:sp>
        <p:sp>
          <p:nvSpPr>
            <p:cNvPr id="38925" name="TextBox 32"/>
            <p:cNvSpPr txBox="1">
              <a:spLocks noChangeAspect="1" noChangeArrowheads="1"/>
            </p:cNvSpPr>
            <p:nvPr/>
          </p:nvSpPr>
          <p:spPr bwMode="auto">
            <a:xfrm>
              <a:off x="432" y="1488"/>
              <a:ext cx="530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b="1"/>
                <a:t>Evergreen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123" y="1730"/>
              <a:ext cx="149" cy="166"/>
            </a:xfrm>
            <a:custGeom>
              <a:avLst/>
              <a:gdLst>
                <a:gd name="connsiteX0" fmla="*/ 593125 w 593125"/>
                <a:gd name="connsiteY0" fmla="*/ 654908 h 682710"/>
                <a:gd name="connsiteX1" fmla="*/ 401595 w 593125"/>
                <a:gd name="connsiteY1" fmla="*/ 679621 h 682710"/>
                <a:gd name="connsiteX2" fmla="*/ 228600 w 593125"/>
                <a:gd name="connsiteY2" fmla="*/ 636373 h 682710"/>
                <a:gd name="connsiteX3" fmla="*/ 55606 w 593125"/>
                <a:gd name="connsiteY3" fmla="*/ 506627 h 682710"/>
                <a:gd name="connsiteX4" fmla="*/ 0 w 593125"/>
                <a:gd name="connsiteY4" fmla="*/ 284205 h 682710"/>
                <a:gd name="connsiteX5" fmla="*/ 55606 w 593125"/>
                <a:gd name="connsiteY5" fmla="*/ 142103 h 682710"/>
                <a:gd name="connsiteX6" fmla="*/ 191530 w 593125"/>
                <a:gd name="connsiteY6" fmla="*/ 0 h 682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3125" h="682710">
                  <a:moveTo>
                    <a:pt x="593125" y="654908"/>
                  </a:moveTo>
                  <a:cubicBezTo>
                    <a:pt x="527737" y="668809"/>
                    <a:pt x="462349" y="682710"/>
                    <a:pt x="401595" y="679621"/>
                  </a:cubicBezTo>
                  <a:cubicBezTo>
                    <a:pt x="340841" y="676532"/>
                    <a:pt x="286265" y="665205"/>
                    <a:pt x="228600" y="636373"/>
                  </a:cubicBezTo>
                  <a:cubicBezTo>
                    <a:pt x="170935" y="607541"/>
                    <a:pt x="93706" y="565322"/>
                    <a:pt x="55606" y="506627"/>
                  </a:cubicBezTo>
                  <a:cubicBezTo>
                    <a:pt x="17506" y="447932"/>
                    <a:pt x="0" y="344959"/>
                    <a:pt x="0" y="284205"/>
                  </a:cubicBezTo>
                  <a:cubicBezTo>
                    <a:pt x="0" y="223451"/>
                    <a:pt x="23684" y="189471"/>
                    <a:pt x="55606" y="142103"/>
                  </a:cubicBezTo>
                  <a:cubicBezTo>
                    <a:pt x="87528" y="94736"/>
                    <a:pt x="139529" y="47368"/>
                    <a:pt x="191530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38927" name="Group 73"/>
            <p:cNvGrpSpPr>
              <a:grpSpLocks noChangeAspect="1"/>
            </p:cNvGrpSpPr>
            <p:nvPr/>
          </p:nvGrpSpPr>
          <p:grpSpPr bwMode="auto">
            <a:xfrm>
              <a:off x="783" y="2248"/>
              <a:ext cx="577" cy="521"/>
              <a:chOff x="5853909" y="3414486"/>
              <a:chExt cx="2531848" cy="2293004"/>
            </a:xfrm>
          </p:grpSpPr>
          <p:sp>
            <p:nvSpPr>
              <p:cNvPr id="52" name="Freeform 51"/>
              <p:cNvSpPr/>
              <p:nvPr/>
            </p:nvSpPr>
            <p:spPr>
              <a:xfrm>
                <a:off x="7898963" y="3680558"/>
                <a:ext cx="485598" cy="1298187"/>
              </a:xfrm>
              <a:custGeom>
                <a:avLst/>
                <a:gdLst>
                  <a:gd name="connsiteX0" fmla="*/ 0 w 439695"/>
                  <a:gd name="connsiteY0" fmla="*/ 0 h 1210962"/>
                  <a:gd name="connsiteX1" fmla="*/ 166816 w 439695"/>
                  <a:gd name="connsiteY1" fmla="*/ 154460 h 1210962"/>
                  <a:gd name="connsiteX2" fmla="*/ 358346 w 439695"/>
                  <a:gd name="connsiteY2" fmla="*/ 475735 h 1210962"/>
                  <a:gd name="connsiteX3" fmla="*/ 438665 w 439695"/>
                  <a:gd name="connsiteY3" fmla="*/ 846438 h 1210962"/>
                  <a:gd name="connsiteX4" fmla="*/ 364525 w 439695"/>
                  <a:gd name="connsiteY4" fmla="*/ 1210962 h 1210962"/>
                  <a:gd name="connsiteX5" fmla="*/ 364525 w 439695"/>
                  <a:gd name="connsiteY5" fmla="*/ 1210962 h 1210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39695" h="1210962">
                    <a:moveTo>
                      <a:pt x="0" y="0"/>
                    </a:moveTo>
                    <a:cubicBezTo>
                      <a:pt x="53546" y="37585"/>
                      <a:pt x="107092" y="75171"/>
                      <a:pt x="166816" y="154460"/>
                    </a:cubicBezTo>
                    <a:cubicBezTo>
                      <a:pt x="226540" y="233749"/>
                      <a:pt x="313038" y="360405"/>
                      <a:pt x="358346" y="475735"/>
                    </a:cubicBezTo>
                    <a:cubicBezTo>
                      <a:pt x="403654" y="591065"/>
                      <a:pt x="437635" y="723900"/>
                      <a:pt x="438665" y="846438"/>
                    </a:cubicBezTo>
                    <a:cubicBezTo>
                      <a:pt x="439695" y="968976"/>
                      <a:pt x="364525" y="1210962"/>
                      <a:pt x="364525" y="1210962"/>
                    </a:cubicBezTo>
                    <a:lnTo>
                      <a:pt x="364525" y="1210962"/>
                    </a:ln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3" name="Freeform 52"/>
              <p:cNvSpPr/>
              <p:nvPr/>
            </p:nvSpPr>
            <p:spPr>
              <a:xfrm>
                <a:off x="6259076" y="3988130"/>
                <a:ext cx="1552321" cy="826843"/>
              </a:xfrm>
              <a:custGeom>
                <a:avLst/>
                <a:gdLst>
                  <a:gd name="connsiteX0" fmla="*/ 1408739 w 1408739"/>
                  <a:gd name="connsiteY0" fmla="*/ 502023 h 770964"/>
                  <a:gd name="connsiteX1" fmla="*/ 1247374 w 1408739"/>
                  <a:gd name="connsiteY1" fmla="*/ 194661 h 770964"/>
                  <a:gd name="connsiteX2" fmla="*/ 940013 w 1408739"/>
                  <a:gd name="connsiteY2" fmla="*/ 25613 h 770964"/>
                  <a:gd name="connsiteX3" fmla="*/ 509707 w 1408739"/>
                  <a:gd name="connsiteY3" fmla="*/ 40981 h 770964"/>
                  <a:gd name="connsiteX4" fmla="*/ 210029 w 1408739"/>
                  <a:gd name="connsiteY4" fmla="*/ 210030 h 770964"/>
                  <a:gd name="connsiteX5" fmla="*/ 33297 w 1408739"/>
                  <a:gd name="connsiteY5" fmla="*/ 571179 h 770964"/>
                  <a:gd name="connsiteX6" fmla="*/ 10244 w 1408739"/>
                  <a:gd name="connsiteY6" fmla="*/ 770964 h 770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8739" h="770964">
                    <a:moveTo>
                      <a:pt x="1408739" y="502023"/>
                    </a:moveTo>
                    <a:cubicBezTo>
                      <a:pt x="1367117" y="388043"/>
                      <a:pt x="1325495" y="274063"/>
                      <a:pt x="1247374" y="194661"/>
                    </a:cubicBezTo>
                    <a:cubicBezTo>
                      <a:pt x="1169253" y="115259"/>
                      <a:pt x="1062958" y="51226"/>
                      <a:pt x="940013" y="25613"/>
                    </a:cubicBezTo>
                    <a:cubicBezTo>
                      <a:pt x="817069" y="0"/>
                      <a:pt x="631371" y="10245"/>
                      <a:pt x="509707" y="40981"/>
                    </a:cubicBezTo>
                    <a:cubicBezTo>
                      <a:pt x="388043" y="71717"/>
                      <a:pt x="289431" y="121664"/>
                      <a:pt x="210029" y="210030"/>
                    </a:cubicBezTo>
                    <a:cubicBezTo>
                      <a:pt x="130627" y="298396"/>
                      <a:pt x="66595" y="477690"/>
                      <a:pt x="33297" y="571179"/>
                    </a:cubicBezTo>
                    <a:cubicBezTo>
                      <a:pt x="0" y="664668"/>
                      <a:pt x="5122" y="717816"/>
                      <a:pt x="10244" y="770964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5853084" y="3412934"/>
                <a:ext cx="1998115" cy="858798"/>
              </a:xfrm>
              <a:custGeom>
                <a:avLst/>
                <a:gdLst>
                  <a:gd name="connsiteX0" fmla="*/ 1813432 w 1813432"/>
                  <a:gd name="connsiteY0" fmla="*/ 222836 h 799139"/>
                  <a:gd name="connsiteX1" fmla="*/ 1567543 w 1813432"/>
                  <a:gd name="connsiteY1" fmla="*/ 84524 h 799139"/>
                  <a:gd name="connsiteX2" fmla="*/ 1191025 w 1813432"/>
                  <a:gd name="connsiteY2" fmla="*/ 7683 h 799139"/>
                  <a:gd name="connsiteX3" fmla="*/ 622407 w 1813432"/>
                  <a:gd name="connsiteY3" fmla="*/ 53788 h 799139"/>
                  <a:gd name="connsiteX4" fmla="*/ 276625 w 1813432"/>
                  <a:gd name="connsiteY4" fmla="*/ 330413 h 799139"/>
                  <a:gd name="connsiteX5" fmla="*/ 92208 w 1813432"/>
                  <a:gd name="connsiteY5" fmla="*/ 599354 h 799139"/>
                  <a:gd name="connsiteX6" fmla="*/ 0 w 1813432"/>
                  <a:gd name="connsiteY6" fmla="*/ 799139 h 79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13432" h="799139">
                    <a:moveTo>
                      <a:pt x="1813432" y="222836"/>
                    </a:moveTo>
                    <a:cubicBezTo>
                      <a:pt x="1742354" y="171609"/>
                      <a:pt x="1671277" y="120383"/>
                      <a:pt x="1567543" y="84524"/>
                    </a:cubicBezTo>
                    <a:cubicBezTo>
                      <a:pt x="1463809" y="48665"/>
                      <a:pt x="1348548" y="12806"/>
                      <a:pt x="1191025" y="7683"/>
                    </a:cubicBezTo>
                    <a:cubicBezTo>
                      <a:pt x="1033502" y="2560"/>
                      <a:pt x="774807" y="0"/>
                      <a:pt x="622407" y="53788"/>
                    </a:cubicBezTo>
                    <a:cubicBezTo>
                      <a:pt x="470007" y="107576"/>
                      <a:pt x="364992" y="239485"/>
                      <a:pt x="276625" y="330413"/>
                    </a:cubicBezTo>
                    <a:cubicBezTo>
                      <a:pt x="188259" y="421341"/>
                      <a:pt x="138312" y="521233"/>
                      <a:pt x="92208" y="599354"/>
                    </a:cubicBezTo>
                    <a:cubicBezTo>
                      <a:pt x="46104" y="677475"/>
                      <a:pt x="23052" y="738307"/>
                      <a:pt x="0" y="799139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6637204" y="4323661"/>
                <a:ext cx="772180" cy="411424"/>
              </a:xfrm>
              <a:custGeom>
                <a:avLst/>
                <a:gdLst>
                  <a:gd name="connsiteX0" fmla="*/ 699247 w 699247"/>
                  <a:gd name="connsiteY0" fmla="*/ 298396 h 382921"/>
                  <a:gd name="connsiteX1" fmla="*/ 614722 w 699247"/>
                  <a:gd name="connsiteY1" fmla="*/ 90927 h 382921"/>
                  <a:gd name="connsiteX2" fmla="*/ 399570 w 699247"/>
                  <a:gd name="connsiteY2" fmla="*/ 14087 h 382921"/>
                  <a:gd name="connsiteX3" fmla="*/ 284309 w 699247"/>
                  <a:gd name="connsiteY3" fmla="*/ 14087 h 382921"/>
                  <a:gd name="connsiteX4" fmla="*/ 107576 w 699247"/>
                  <a:gd name="connsiteY4" fmla="*/ 98611 h 382921"/>
                  <a:gd name="connsiteX5" fmla="*/ 30736 w 699247"/>
                  <a:gd name="connsiteY5" fmla="*/ 236924 h 382921"/>
                  <a:gd name="connsiteX6" fmla="*/ 0 w 699247"/>
                  <a:gd name="connsiteY6" fmla="*/ 382921 h 38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99247" h="382921">
                    <a:moveTo>
                      <a:pt x="699247" y="298396"/>
                    </a:moveTo>
                    <a:cubicBezTo>
                      <a:pt x="681957" y="218354"/>
                      <a:pt x="664668" y="138312"/>
                      <a:pt x="614722" y="90927"/>
                    </a:cubicBezTo>
                    <a:cubicBezTo>
                      <a:pt x="564776" y="43542"/>
                      <a:pt x="454639" y="26894"/>
                      <a:pt x="399570" y="14087"/>
                    </a:cubicBezTo>
                    <a:cubicBezTo>
                      <a:pt x="344501" y="1280"/>
                      <a:pt x="332975" y="0"/>
                      <a:pt x="284309" y="14087"/>
                    </a:cubicBezTo>
                    <a:cubicBezTo>
                      <a:pt x="235643" y="28174"/>
                      <a:pt x="149838" y="61472"/>
                      <a:pt x="107576" y="98611"/>
                    </a:cubicBezTo>
                    <a:cubicBezTo>
                      <a:pt x="65314" y="135751"/>
                      <a:pt x="48665" y="189539"/>
                      <a:pt x="30736" y="236924"/>
                    </a:cubicBezTo>
                    <a:cubicBezTo>
                      <a:pt x="12807" y="284309"/>
                      <a:pt x="6403" y="333615"/>
                      <a:pt x="0" y="382921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956" name="TextBox 43"/>
              <p:cNvSpPr txBox="1">
                <a:spLocks noChangeAspect="1" noChangeArrowheads="1"/>
              </p:cNvSpPr>
              <p:nvPr/>
            </p:nvSpPr>
            <p:spPr bwMode="auto">
              <a:xfrm>
                <a:off x="6279865" y="4708795"/>
                <a:ext cx="549363" cy="99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 b="1"/>
              </a:p>
            </p:txBody>
          </p:sp>
        </p:grpSp>
        <p:grpSp>
          <p:nvGrpSpPr>
            <p:cNvPr id="38928" name="Group 71"/>
            <p:cNvGrpSpPr>
              <a:grpSpLocks noChangeAspect="1"/>
            </p:cNvGrpSpPr>
            <p:nvPr/>
          </p:nvGrpSpPr>
          <p:grpSpPr bwMode="auto">
            <a:xfrm>
              <a:off x="757" y="1520"/>
              <a:ext cx="359" cy="298"/>
              <a:chOff x="5741762" y="213783"/>
              <a:chExt cx="1573000" cy="1310217"/>
            </a:xfrm>
          </p:grpSpPr>
          <p:sp>
            <p:nvSpPr>
              <p:cNvPr id="38948" name="TextBox 35"/>
              <p:cNvSpPr txBox="1">
                <a:spLocks noChangeAspect="1" noChangeArrowheads="1"/>
              </p:cNvSpPr>
              <p:nvPr/>
            </p:nvSpPr>
            <p:spPr bwMode="auto">
              <a:xfrm>
                <a:off x="6812995" y="460693"/>
                <a:ext cx="461944" cy="9956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6172827" y="304530"/>
                <a:ext cx="1140698" cy="106942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48" name="Freeform 47"/>
              <p:cNvSpPr/>
              <p:nvPr/>
            </p:nvSpPr>
            <p:spPr>
              <a:xfrm rot="237653">
                <a:off x="5743575" y="212752"/>
                <a:ext cx="373609" cy="1312831"/>
              </a:xfrm>
              <a:custGeom>
                <a:avLst/>
                <a:gdLst>
                  <a:gd name="connsiteX0" fmla="*/ 485775 w 514350"/>
                  <a:gd name="connsiteY0" fmla="*/ 1400175 h 1400175"/>
                  <a:gd name="connsiteX1" fmla="*/ 247650 w 514350"/>
                  <a:gd name="connsiteY1" fmla="*/ 1219200 h 1400175"/>
                  <a:gd name="connsiteX2" fmla="*/ 161925 w 514350"/>
                  <a:gd name="connsiteY2" fmla="*/ 1123950 h 1400175"/>
                  <a:gd name="connsiteX3" fmla="*/ 38100 w 514350"/>
                  <a:gd name="connsiteY3" fmla="*/ 914400 h 1400175"/>
                  <a:gd name="connsiteX4" fmla="*/ 0 w 514350"/>
                  <a:gd name="connsiteY4" fmla="*/ 676275 h 1400175"/>
                  <a:gd name="connsiteX5" fmla="*/ 38100 w 514350"/>
                  <a:gd name="connsiteY5" fmla="*/ 447675 h 1400175"/>
                  <a:gd name="connsiteX6" fmla="*/ 190500 w 514350"/>
                  <a:gd name="connsiteY6" fmla="*/ 219075 h 1400175"/>
                  <a:gd name="connsiteX7" fmla="*/ 371475 w 514350"/>
                  <a:gd name="connsiteY7" fmla="*/ 85725 h 1400175"/>
                  <a:gd name="connsiteX8" fmla="*/ 514350 w 514350"/>
                  <a:gd name="connsiteY8" fmla="*/ 0 h 140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14350" h="1400175">
                    <a:moveTo>
                      <a:pt x="485775" y="1400175"/>
                    </a:moveTo>
                    <a:cubicBezTo>
                      <a:pt x="393700" y="1332706"/>
                      <a:pt x="301625" y="1265237"/>
                      <a:pt x="247650" y="1219200"/>
                    </a:cubicBezTo>
                    <a:cubicBezTo>
                      <a:pt x="193675" y="1173163"/>
                      <a:pt x="196850" y="1174750"/>
                      <a:pt x="161925" y="1123950"/>
                    </a:cubicBezTo>
                    <a:cubicBezTo>
                      <a:pt x="127000" y="1073150"/>
                      <a:pt x="65088" y="989013"/>
                      <a:pt x="38100" y="914400"/>
                    </a:cubicBezTo>
                    <a:cubicBezTo>
                      <a:pt x="11113" y="839788"/>
                      <a:pt x="0" y="754062"/>
                      <a:pt x="0" y="676275"/>
                    </a:cubicBezTo>
                    <a:cubicBezTo>
                      <a:pt x="0" y="598488"/>
                      <a:pt x="6350" y="523875"/>
                      <a:pt x="38100" y="447675"/>
                    </a:cubicBezTo>
                    <a:cubicBezTo>
                      <a:pt x="69850" y="371475"/>
                      <a:pt x="134937" y="279400"/>
                      <a:pt x="190500" y="219075"/>
                    </a:cubicBezTo>
                    <a:cubicBezTo>
                      <a:pt x="246063" y="158750"/>
                      <a:pt x="317500" y="122237"/>
                      <a:pt x="371475" y="85725"/>
                    </a:cubicBezTo>
                    <a:cubicBezTo>
                      <a:pt x="425450" y="49213"/>
                      <a:pt x="469900" y="24606"/>
                      <a:pt x="51435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6554385" y="607798"/>
                <a:ext cx="377582" cy="383076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38929" name="Group 72"/>
            <p:cNvGrpSpPr>
              <a:grpSpLocks noChangeAspect="1"/>
            </p:cNvGrpSpPr>
            <p:nvPr/>
          </p:nvGrpSpPr>
          <p:grpSpPr bwMode="auto">
            <a:xfrm>
              <a:off x="665" y="1835"/>
              <a:ext cx="663" cy="474"/>
              <a:chOff x="5307724" y="1562558"/>
              <a:chExt cx="2912969" cy="2082609"/>
            </a:xfrm>
          </p:grpSpPr>
          <p:sp>
            <p:nvSpPr>
              <p:cNvPr id="46" name="Freeform 45"/>
              <p:cNvSpPr/>
              <p:nvPr/>
            </p:nvSpPr>
            <p:spPr>
              <a:xfrm>
                <a:off x="5307237" y="1561224"/>
                <a:ext cx="2913363" cy="2085535"/>
              </a:xfrm>
              <a:custGeom>
                <a:avLst/>
                <a:gdLst>
                  <a:gd name="connsiteX0" fmla="*/ 16476 w 2611395"/>
                  <a:gd name="connsiteY0" fmla="*/ 1337618 h 1938981"/>
                  <a:gd name="connsiteX1" fmla="*/ 16476 w 2611395"/>
                  <a:gd name="connsiteY1" fmla="*/ 1053413 h 1938981"/>
                  <a:gd name="connsiteX2" fmla="*/ 115330 w 2611395"/>
                  <a:gd name="connsiteY2" fmla="*/ 732137 h 1938981"/>
                  <a:gd name="connsiteX3" fmla="*/ 251254 w 2611395"/>
                  <a:gd name="connsiteY3" fmla="*/ 515894 h 1938981"/>
                  <a:gd name="connsiteX4" fmla="*/ 393357 w 2611395"/>
                  <a:gd name="connsiteY4" fmla="*/ 324364 h 1938981"/>
                  <a:gd name="connsiteX5" fmla="*/ 529282 w 2611395"/>
                  <a:gd name="connsiteY5" fmla="*/ 206975 h 1938981"/>
                  <a:gd name="connsiteX6" fmla="*/ 677563 w 2611395"/>
                  <a:gd name="connsiteY6" fmla="*/ 114299 h 1938981"/>
                  <a:gd name="connsiteX7" fmla="*/ 862914 w 2611395"/>
                  <a:gd name="connsiteY7" fmla="*/ 40159 h 1938981"/>
                  <a:gd name="connsiteX8" fmla="*/ 1140941 w 2611395"/>
                  <a:gd name="connsiteY8" fmla="*/ 3089 h 1938981"/>
                  <a:gd name="connsiteX9" fmla="*/ 1480752 w 2611395"/>
                  <a:gd name="connsiteY9" fmla="*/ 21624 h 1938981"/>
                  <a:gd name="connsiteX10" fmla="*/ 1684638 w 2611395"/>
                  <a:gd name="connsiteY10" fmla="*/ 58694 h 1938981"/>
                  <a:gd name="connsiteX11" fmla="*/ 1993557 w 2611395"/>
                  <a:gd name="connsiteY11" fmla="*/ 194618 h 1938981"/>
                  <a:gd name="connsiteX12" fmla="*/ 2185087 w 2611395"/>
                  <a:gd name="connsiteY12" fmla="*/ 349078 h 1938981"/>
                  <a:gd name="connsiteX13" fmla="*/ 2339546 w 2611395"/>
                  <a:gd name="connsiteY13" fmla="*/ 497359 h 1938981"/>
                  <a:gd name="connsiteX14" fmla="*/ 2444579 w 2611395"/>
                  <a:gd name="connsiteY14" fmla="*/ 664175 h 1938981"/>
                  <a:gd name="connsiteX15" fmla="*/ 2543433 w 2611395"/>
                  <a:gd name="connsiteY15" fmla="*/ 886597 h 1938981"/>
                  <a:gd name="connsiteX16" fmla="*/ 2605217 w 2611395"/>
                  <a:gd name="connsiteY16" fmla="*/ 1170802 h 1938981"/>
                  <a:gd name="connsiteX17" fmla="*/ 2580503 w 2611395"/>
                  <a:gd name="connsiteY17" fmla="*/ 1473543 h 1938981"/>
                  <a:gd name="connsiteX18" fmla="*/ 2537254 w 2611395"/>
                  <a:gd name="connsiteY18" fmla="*/ 1702143 h 1938981"/>
                  <a:gd name="connsiteX19" fmla="*/ 2456936 w 2611395"/>
                  <a:gd name="connsiteY19" fmla="*/ 1899851 h 1938981"/>
                  <a:gd name="connsiteX20" fmla="*/ 2444579 w 2611395"/>
                  <a:gd name="connsiteY20" fmla="*/ 1936921 h 1938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611395" h="1938981">
                    <a:moveTo>
                      <a:pt x="16476" y="1337618"/>
                    </a:moveTo>
                    <a:cubicBezTo>
                      <a:pt x="8238" y="1245972"/>
                      <a:pt x="0" y="1154326"/>
                      <a:pt x="16476" y="1053413"/>
                    </a:cubicBezTo>
                    <a:cubicBezTo>
                      <a:pt x="32952" y="952500"/>
                      <a:pt x="76200" y="821723"/>
                      <a:pt x="115330" y="732137"/>
                    </a:cubicBezTo>
                    <a:cubicBezTo>
                      <a:pt x="154460" y="642551"/>
                      <a:pt x="204916" y="583856"/>
                      <a:pt x="251254" y="515894"/>
                    </a:cubicBezTo>
                    <a:cubicBezTo>
                      <a:pt x="297592" y="447932"/>
                      <a:pt x="347019" y="375850"/>
                      <a:pt x="393357" y="324364"/>
                    </a:cubicBezTo>
                    <a:cubicBezTo>
                      <a:pt x="439695" y="272878"/>
                      <a:pt x="481914" y="241986"/>
                      <a:pt x="529282" y="206975"/>
                    </a:cubicBezTo>
                    <a:cubicBezTo>
                      <a:pt x="576650" y="171964"/>
                      <a:pt x="621958" y="142102"/>
                      <a:pt x="677563" y="114299"/>
                    </a:cubicBezTo>
                    <a:cubicBezTo>
                      <a:pt x="733168" y="86496"/>
                      <a:pt x="785684" y="58694"/>
                      <a:pt x="862914" y="40159"/>
                    </a:cubicBezTo>
                    <a:cubicBezTo>
                      <a:pt x="940144" y="21624"/>
                      <a:pt x="1037968" y="6178"/>
                      <a:pt x="1140941" y="3089"/>
                    </a:cubicBezTo>
                    <a:cubicBezTo>
                      <a:pt x="1243914" y="0"/>
                      <a:pt x="1390136" y="12357"/>
                      <a:pt x="1480752" y="21624"/>
                    </a:cubicBezTo>
                    <a:cubicBezTo>
                      <a:pt x="1571368" y="30891"/>
                      <a:pt x="1599171" y="29862"/>
                      <a:pt x="1684638" y="58694"/>
                    </a:cubicBezTo>
                    <a:cubicBezTo>
                      <a:pt x="1770105" y="87526"/>
                      <a:pt x="1910149" y="146221"/>
                      <a:pt x="1993557" y="194618"/>
                    </a:cubicBezTo>
                    <a:cubicBezTo>
                      <a:pt x="2076965" y="243015"/>
                      <a:pt x="2127422" y="298621"/>
                      <a:pt x="2185087" y="349078"/>
                    </a:cubicBezTo>
                    <a:cubicBezTo>
                      <a:pt x="2242752" y="399535"/>
                      <a:pt x="2296297" y="444843"/>
                      <a:pt x="2339546" y="497359"/>
                    </a:cubicBezTo>
                    <a:cubicBezTo>
                      <a:pt x="2382795" y="549875"/>
                      <a:pt x="2410598" y="599302"/>
                      <a:pt x="2444579" y="664175"/>
                    </a:cubicBezTo>
                    <a:cubicBezTo>
                      <a:pt x="2478560" y="729048"/>
                      <a:pt x="2516660" y="802159"/>
                      <a:pt x="2543433" y="886597"/>
                    </a:cubicBezTo>
                    <a:cubicBezTo>
                      <a:pt x="2570206" y="971035"/>
                      <a:pt x="2599039" y="1072978"/>
                      <a:pt x="2605217" y="1170802"/>
                    </a:cubicBezTo>
                    <a:cubicBezTo>
                      <a:pt x="2611395" y="1268626"/>
                      <a:pt x="2591830" y="1384986"/>
                      <a:pt x="2580503" y="1473543"/>
                    </a:cubicBezTo>
                    <a:cubicBezTo>
                      <a:pt x="2569176" y="1562100"/>
                      <a:pt x="2557849" y="1631092"/>
                      <a:pt x="2537254" y="1702143"/>
                    </a:cubicBezTo>
                    <a:cubicBezTo>
                      <a:pt x="2516660" y="1773194"/>
                      <a:pt x="2472382" y="1860721"/>
                      <a:pt x="2456936" y="1899851"/>
                    </a:cubicBezTo>
                    <a:cubicBezTo>
                      <a:pt x="2441490" y="1938981"/>
                      <a:pt x="2443034" y="1937951"/>
                      <a:pt x="2444579" y="1936921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5869184" y="2071642"/>
                <a:ext cx="1769540" cy="1447513"/>
              </a:xfrm>
              <a:custGeom>
                <a:avLst/>
                <a:gdLst>
                  <a:gd name="connsiteX0" fmla="*/ 1403521 w 1605348"/>
                  <a:gd name="connsiteY0" fmla="*/ 1222289 h 1345857"/>
                  <a:gd name="connsiteX1" fmla="*/ 1496197 w 1605348"/>
                  <a:gd name="connsiteY1" fmla="*/ 981333 h 1345857"/>
                  <a:gd name="connsiteX2" fmla="*/ 1576516 w 1605348"/>
                  <a:gd name="connsiteY2" fmla="*/ 746554 h 1345857"/>
                  <a:gd name="connsiteX3" fmla="*/ 1564159 w 1605348"/>
                  <a:gd name="connsiteY3" fmla="*/ 474705 h 1345857"/>
                  <a:gd name="connsiteX4" fmla="*/ 1329381 w 1605348"/>
                  <a:gd name="connsiteY4" fmla="*/ 159608 h 1345857"/>
                  <a:gd name="connsiteX5" fmla="*/ 915429 w 1605348"/>
                  <a:gd name="connsiteY5" fmla="*/ 17505 h 1345857"/>
                  <a:gd name="connsiteX6" fmla="*/ 501478 w 1605348"/>
                  <a:gd name="connsiteY6" fmla="*/ 54576 h 1345857"/>
                  <a:gd name="connsiteX7" fmla="*/ 130775 w 1605348"/>
                  <a:gd name="connsiteY7" fmla="*/ 276997 h 1345857"/>
                  <a:gd name="connsiteX8" fmla="*/ 13386 w 1605348"/>
                  <a:gd name="connsiteY8" fmla="*/ 752733 h 1345857"/>
                  <a:gd name="connsiteX9" fmla="*/ 50457 w 1605348"/>
                  <a:gd name="connsiteY9" fmla="*/ 993689 h 1345857"/>
                  <a:gd name="connsiteX10" fmla="*/ 180202 w 1605348"/>
                  <a:gd name="connsiteY10" fmla="*/ 1203754 h 1345857"/>
                  <a:gd name="connsiteX11" fmla="*/ 532370 w 1605348"/>
                  <a:gd name="connsiteY11" fmla="*/ 1345857 h 1345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05348" h="1345857">
                    <a:moveTo>
                      <a:pt x="1403521" y="1222289"/>
                    </a:moveTo>
                    <a:cubicBezTo>
                      <a:pt x="1435443" y="1141455"/>
                      <a:pt x="1467365" y="1060622"/>
                      <a:pt x="1496197" y="981333"/>
                    </a:cubicBezTo>
                    <a:cubicBezTo>
                      <a:pt x="1525029" y="902044"/>
                      <a:pt x="1565189" y="830992"/>
                      <a:pt x="1576516" y="746554"/>
                    </a:cubicBezTo>
                    <a:cubicBezTo>
                      <a:pt x="1587843" y="662116"/>
                      <a:pt x="1605348" y="572529"/>
                      <a:pt x="1564159" y="474705"/>
                    </a:cubicBezTo>
                    <a:cubicBezTo>
                      <a:pt x="1522970" y="376881"/>
                      <a:pt x="1437503" y="235808"/>
                      <a:pt x="1329381" y="159608"/>
                    </a:cubicBezTo>
                    <a:cubicBezTo>
                      <a:pt x="1221259" y="83408"/>
                      <a:pt x="1053413" y="35010"/>
                      <a:pt x="915429" y="17505"/>
                    </a:cubicBezTo>
                    <a:cubicBezTo>
                      <a:pt x="777445" y="0"/>
                      <a:pt x="632254" y="11327"/>
                      <a:pt x="501478" y="54576"/>
                    </a:cubicBezTo>
                    <a:cubicBezTo>
                      <a:pt x="370702" y="97825"/>
                      <a:pt x="212124" y="160638"/>
                      <a:pt x="130775" y="276997"/>
                    </a:cubicBezTo>
                    <a:cubicBezTo>
                      <a:pt x="49426" y="393356"/>
                      <a:pt x="26772" y="633284"/>
                      <a:pt x="13386" y="752733"/>
                    </a:cubicBezTo>
                    <a:cubicBezTo>
                      <a:pt x="0" y="872182"/>
                      <a:pt x="22654" y="918519"/>
                      <a:pt x="50457" y="993689"/>
                    </a:cubicBezTo>
                    <a:cubicBezTo>
                      <a:pt x="78260" y="1068859"/>
                      <a:pt x="99883" y="1145059"/>
                      <a:pt x="180202" y="1203754"/>
                    </a:cubicBezTo>
                    <a:cubicBezTo>
                      <a:pt x="260521" y="1262449"/>
                      <a:pt x="396445" y="1304153"/>
                      <a:pt x="532370" y="1345857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5343105" y="3040639"/>
                <a:ext cx="219201" cy="538330"/>
              </a:xfrm>
              <a:custGeom>
                <a:avLst/>
                <a:gdLst>
                  <a:gd name="connsiteX0" fmla="*/ 0 w 197708"/>
                  <a:gd name="connsiteY0" fmla="*/ 0 h 500448"/>
                  <a:gd name="connsiteX1" fmla="*/ 55606 w 197708"/>
                  <a:gd name="connsiteY1" fmla="*/ 234778 h 500448"/>
                  <a:gd name="connsiteX2" fmla="*/ 197708 w 197708"/>
                  <a:gd name="connsiteY2" fmla="*/ 500448 h 500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7708" h="500448">
                    <a:moveTo>
                      <a:pt x="0" y="0"/>
                    </a:moveTo>
                    <a:cubicBezTo>
                      <a:pt x="11327" y="75685"/>
                      <a:pt x="22655" y="151370"/>
                      <a:pt x="55606" y="234778"/>
                    </a:cubicBezTo>
                    <a:cubicBezTo>
                      <a:pt x="88557" y="318186"/>
                      <a:pt x="143132" y="409317"/>
                      <a:pt x="197708" y="500448"/>
                    </a:cubicBezTo>
                  </a:path>
                </a:pathLst>
              </a:cu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6323526" y="2438504"/>
                <a:ext cx="840931" cy="76164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947" name="TextBox 37"/>
              <p:cNvSpPr txBox="1">
                <a:spLocks noChangeAspect="1" noChangeArrowheads="1"/>
              </p:cNvSpPr>
              <p:nvPr/>
            </p:nvSpPr>
            <p:spPr bwMode="auto">
              <a:xfrm>
                <a:off x="6590865" y="2591893"/>
                <a:ext cx="462249" cy="9974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/>
              </a:p>
            </p:txBody>
          </p:sp>
        </p:grpSp>
        <p:grpSp>
          <p:nvGrpSpPr>
            <p:cNvPr id="38930" name="Group 82"/>
            <p:cNvGrpSpPr>
              <a:grpSpLocks noChangeAspect="1"/>
            </p:cNvGrpSpPr>
            <p:nvPr/>
          </p:nvGrpSpPr>
          <p:grpSpPr bwMode="auto">
            <a:xfrm>
              <a:off x="335" y="2251"/>
              <a:ext cx="571" cy="388"/>
              <a:chOff x="2448" y="2160"/>
              <a:chExt cx="1580" cy="1075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2924" y="2261"/>
                <a:ext cx="843" cy="973"/>
              </a:xfrm>
              <a:custGeom>
                <a:avLst/>
                <a:gdLst>
                  <a:gd name="connsiteX0" fmla="*/ 1371600 w 1371600"/>
                  <a:gd name="connsiteY0" fmla="*/ 158578 h 1436473"/>
                  <a:gd name="connsiteX1" fmla="*/ 1081217 w 1371600"/>
                  <a:gd name="connsiteY1" fmla="*/ 53545 h 1436473"/>
                  <a:gd name="connsiteX2" fmla="*/ 747584 w 1371600"/>
                  <a:gd name="connsiteY2" fmla="*/ 10297 h 1436473"/>
                  <a:gd name="connsiteX3" fmla="*/ 401595 w 1371600"/>
                  <a:gd name="connsiteY3" fmla="*/ 115329 h 1436473"/>
                  <a:gd name="connsiteX4" fmla="*/ 278027 w 1371600"/>
                  <a:gd name="connsiteY4" fmla="*/ 189470 h 1436473"/>
                  <a:gd name="connsiteX5" fmla="*/ 61784 w 1371600"/>
                  <a:gd name="connsiteY5" fmla="*/ 461318 h 1436473"/>
                  <a:gd name="connsiteX6" fmla="*/ 0 w 1371600"/>
                  <a:gd name="connsiteY6" fmla="*/ 696097 h 1436473"/>
                  <a:gd name="connsiteX7" fmla="*/ 61784 w 1371600"/>
                  <a:gd name="connsiteY7" fmla="*/ 1011194 h 1436473"/>
                  <a:gd name="connsiteX8" fmla="*/ 216244 w 1371600"/>
                  <a:gd name="connsiteY8" fmla="*/ 1215081 h 1436473"/>
                  <a:gd name="connsiteX9" fmla="*/ 531341 w 1371600"/>
                  <a:gd name="connsiteY9" fmla="*/ 1388075 h 1436473"/>
                  <a:gd name="connsiteX10" fmla="*/ 877330 w 1371600"/>
                  <a:gd name="connsiteY10" fmla="*/ 1431324 h 1436473"/>
                  <a:gd name="connsiteX11" fmla="*/ 1105930 w 1371600"/>
                  <a:gd name="connsiteY11" fmla="*/ 1357183 h 1436473"/>
                  <a:gd name="connsiteX12" fmla="*/ 1105930 w 1371600"/>
                  <a:gd name="connsiteY12" fmla="*/ 1357183 h 1436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1600" h="1436473">
                    <a:moveTo>
                      <a:pt x="1371600" y="158578"/>
                    </a:moveTo>
                    <a:cubicBezTo>
                      <a:pt x="1278410" y="118418"/>
                      <a:pt x="1185220" y="78259"/>
                      <a:pt x="1081217" y="53545"/>
                    </a:cubicBezTo>
                    <a:cubicBezTo>
                      <a:pt x="977214" y="28832"/>
                      <a:pt x="860854" y="0"/>
                      <a:pt x="747584" y="10297"/>
                    </a:cubicBezTo>
                    <a:cubicBezTo>
                      <a:pt x="634314" y="20594"/>
                      <a:pt x="479855" y="85467"/>
                      <a:pt x="401595" y="115329"/>
                    </a:cubicBezTo>
                    <a:cubicBezTo>
                      <a:pt x="323336" y="145191"/>
                      <a:pt x="334662" y="131805"/>
                      <a:pt x="278027" y="189470"/>
                    </a:cubicBezTo>
                    <a:cubicBezTo>
                      <a:pt x="221392" y="247135"/>
                      <a:pt x="108122" y="376880"/>
                      <a:pt x="61784" y="461318"/>
                    </a:cubicBezTo>
                    <a:cubicBezTo>
                      <a:pt x="15446" y="545756"/>
                      <a:pt x="0" y="604451"/>
                      <a:pt x="0" y="696097"/>
                    </a:cubicBezTo>
                    <a:cubicBezTo>
                      <a:pt x="0" y="787743"/>
                      <a:pt x="25743" y="924697"/>
                      <a:pt x="61784" y="1011194"/>
                    </a:cubicBezTo>
                    <a:cubicBezTo>
                      <a:pt x="97825" y="1097691"/>
                      <a:pt x="137985" y="1152268"/>
                      <a:pt x="216244" y="1215081"/>
                    </a:cubicBezTo>
                    <a:cubicBezTo>
                      <a:pt x="294503" y="1277894"/>
                      <a:pt x="421160" y="1352035"/>
                      <a:pt x="531341" y="1388075"/>
                    </a:cubicBezTo>
                    <a:cubicBezTo>
                      <a:pt x="641522" y="1424116"/>
                      <a:pt x="781565" y="1436473"/>
                      <a:pt x="877330" y="1431324"/>
                    </a:cubicBezTo>
                    <a:cubicBezTo>
                      <a:pt x="973095" y="1426175"/>
                      <a:pt x="1105930" y="1357183"/>
                      <a:pt x="1105930" y="1357183"/>
                    </a:cubicBezTo>
                    <a:lnTo>
                      <a:pt x="1105930" y="1357183"/>
                    </a:ln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3120" y="2400"/>
                <a:ext cx="625" cy="62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3263" y="2545"/>
                <a:ext cx="336" cy="334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8942" name="TextBox 67"/>
              <p:cNvSpPr txBox="1">
                <a:spLocks noChangeAspect="1" noChangeArrowheads="1"/>
              </p:cNvSpPr>
              <p:nvPr/>
            </p:nvSpPr>
            <p:spPr bwMode="auto">
              <a:xfrm>
                <a:off x="2448" y="2160"/>
                <a:ext cx="1580" cy="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US" sz="2000" b="1"/>
              </a:p>
            </p:txBody>
          </p:sp>
        </p:grpSp>
        <p:cxnSp>
          <p:nvCxnSpPr>
            <p:cNvPr id="71" name="Straight Connector 70"/>
            <p:cNvCxnSpPr/>
            <p:nvPr/>
          </p:nvCxnSpPr>
          <p:spPr>
            <a:xfrm>
              <a:off x="352" y="2997"/>
              <a:ext cx="109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/>
            <p:cNvSpPr/>
            <p:nvPr/>
          </p:nvSpPr>
          <p:spPr>
            <a:xfrm>
              <a:off x="734" y="2678"/>
              <a:ext cx="344" cy="335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33" name="TextBox 75"/>
            <p:cNvSpPr txBox="1">
              <a:spLocks noChangeAspect="1" noChangeArrowheads="1"/>
            </p:cNvSpPr>
            <p:nvPr/>
          </p:nvSpPr>
          <p:spPr bwMode="auto">
            <a:xfrm>
              <a:off x="283" y="2766"/>
              <a:ext cx="106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 b="1"/>
            </a:p>
          </p:txBody>
        </p:sp>
        <p:sp>
          <p:nvSpPr>
            <p:cNvPr id="79" name="5-Point Star 78"/>
            <p:cNvSpPr/>
            <p:nvPr/>
          </p:nvSpPr>
          <p:spPr>
            <a:xfrm>
              <a:off x="891" y="1539"/>
              <a:ext cx="18" cy="18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35" name="TextBox 80"/>
            <p:cNvSpPr txBox="1">
              <a:spLocks noChangeAspect="1" noChangeArrowheads="1"/>
            </p:cNvSpPr>
            <p:nvPr/>
          </p:nvSpPr>
          <p:spPr bwMode="auto">
            <a:xfrm>
              <a:off x="803" y="2024"/>
              <a:ext cx="10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200" b="1"/>
            </a:p>
          </p:txBody>
        </p:sp>
        <p:sp>
          <p:nvSpPr>
            <p:cNvPr id="84" name="5-Point Star 83"/>
            <p:cNvSpPr/>
            <p:nvPr/>
          </p:nvSpPr>
          <p:spPr>
            <a:xfrm>
              <a:off x="908" y="2024"/>
              <a:ext cx="19" cy="19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6" name="5-Point Star 85"/>
            <p:cNvSpPr/>
            <p:nvPr/>
          </p:nvSpPr>
          <p:spPr>
            <a:xfrm>
              <a:off x="732" y="2094"/>
              <a:ext cx="20" cy="18"/>
            </a:xfrm>
            <a:prstGeom prst="star5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8938" name="TextBox 86"/>
            <p:cNvSpPr txBox="1">
              <a:spLocks noChangeAspect="1" noChangeArrowheads="1"/>
            </p:cNvSpPr>
            <p:nvPr/>
          </p:nvSpPr>
          <p:spPr bwMode="auto">
            <a:xfrm>
              <a:off x="663" y="2105"/>
              <a:ext cx="105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1200" b="1"/>
            </a:p>
          </p:txBody>
        </p:sp>
      </p:grpSp>
      <p:sp>
        <p:nvSpPr>
          <p:cNvPr id="38920" name="Line 93"/>
          <p:cNvSpPr>
            <a:spLocks noChangeShapeType="1"/>
          </p:cNvSpPr>
          <p:nvPr/>
        </p:nvSpPr>
        <p:spPr bwMode="auto">
          <a:xfrm flipV="1">
            <a:off x="533400" y="1981200"/>
            <a:ext cx="3810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71"/>
          <p:cNvGrpSpPr>
            <a:grpSpLocks/>
          </p:cNvGrpSpPr>
          <p:nvPr/>
        </p:nvGrpSpPr>
        <p:grpSpPr bwMode="auto">
          <a:xfrm>
            <a:off x="1676400" y="1447800"/>
            <a:ext cx="7077075" cy="5105400"/>
            <a:chOff x="1152" y="720"/>
            <a:chExt cx="4458" cy="3216"/>
          </a:xfrm>
        </p:grpSpPr>
        <p:grpSp>
          <p:nvGrpSpPr>
            <p:cNvPr id="39950" name="Group 68"/>
            <p:cNvGrpSpPr>
              <a:grpSpLocks/>
            </p:cNvGrpSpPr>
            <p:nvPr/>
          </p:nvGrpSpPr>
          <p:grpSpPr bwMode="auto">
            <a:xfrm>
              <a:off x="1152" y="720"/>
              <a:ext cx="3429" cy="3216"/>
              <a:chOff x="1152" y="720"/>
              <a:chExt cx="3429" cy="3216"/>
            </a:xfrm>
          </p:grpSpPr>
          <p:grpSp>
            <p:nvGrpSpPr>
              <p:cNvPr id="39995" name="Group 67"/>
              <p:cNvGrpSpPr>
                <a:grpSpLocks/>
              </p:cNvGrpSpPr>
              <p:nvPr/>
            </p:nvGrpSpPr>
            <p:grpSpPr bwMode="auto">
              <a:xfrm>
                <a:off x="1152" y="720"/>
                <a:ext cx="3360" cy="3196"/>
                <a:chOff x="1152" y="720"/>
                <a:chExt cx="3360" cy="3196"/>
              </a:xfrm>
            </p:grpSpPr>
            <p:pic>
              <p:nvPicPr>
                <p:cNvPr id="40000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 l="50073" t="18097" r="28270" b="49149"/>
                <a:stretch>
                  <a:fillRect/>
                </a:stretch>
              </p:blipFill>
              <p:spPr bwMode="auto">
                <a:xfrm>
                  <a:off x="1152" y="720"/>
                  <a:ext cx="3360" cy="3196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pic>
            <p:sp>
              <p:nvSpPr>
                <p:cNvPr id="17" name="Freeform 16"/>
                <p:cNvSpPr/>
                <p:nvPr/>
              </p:nvSpPr>
              <p:spPr>
                <a:xfrm>
                  <a:off x="3287" y="1251"/>
                  <a:ext cx="384" cy="636"/>
                </a:xfrm>
                <a:custGeom>
                  <a:avLst/>
                  <a:gdLst>
                    <a:gd name="connsiteX0" fmla="*/ 199697 w 609600"/>
                    <a:gd name="connsiteY0" fmla="*/ 0 h 1008993"/>
                    <a:gd name="connsiteX1" fmla="*/ 26276 w 609600"/>
                    <a:gd name="connsiteY1" fmla="*/ 331076 h 1008993"/>
                    <a:gd name="connsiteX2" fmla="*/ 42042 w 609600"/>
                    <a:gd name="connsiteY2" fmla="*/ 646386 h 1008993"/>
                    <a:gd name="connsiteX3" fmla="*/ 168166 w 609600"/>
                    <a:gd name="connsiteY3" fmla="*/ 898635 h 1008993"/>
                    <a:gd name="connsiteX4" fmla="*/ 609600 w 609600"/>
                    <a:gd name="connsiteY4" fmla="*/ 1008993 h 10089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9600" h="1008993">
                      <a:moveTo>
                        <a:pt x="199697" y="0"/>
                      </a:moveTo>
                      <a:cubicBezTo>
                        <a:pt x="126124" y="111672"/>
                        <a:pt x="52552" y="223345"/>
                        <a:pt x="26276" y="331076"/>
                      </a:cubicBezTo>
                      <a:cubicBezTo>
                        <a:pt x="0" y="438807"/>
                        <a:pt x="18394" y="551793"/>
                        <a:pt x="42042" y="646386"/>
                      </a:cubicBezTo>
                      <a:cubicBezTo>
                        <a:pt x="65690" y="740979"/>
                        <a:pt x="73573" y="838201"/>
                        <a:pt x="168166" y="898635"/>
                      </a:cubicBezTo>
                      <a:cubicBezTo>
                        <a:pt x="262759" y="959069"/>
                        <a:pt x="436179" y="984031"/>
                        <a:pt x="609600" y="1008993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8" name="Freeform 17"/>
                <p:cNvSpPr/>
                <p:nvPr/>
              </p:nvSpPr>
              <p:spPr>
                <a:xfrm>
                  <a:off x="3002" y="1102"/>
                  <a:ext cx="679" cy="1003"/>
                </a:xfrm>
                <a:custGeom>
                  <a:avLst/>
                  <a:gdLst>
                    <a:gd name="connsiteX0" fmla="*/ 493986 w 1077310"/>
                    <a:gd name="connsiteY0" fmla="*/ 0 h 1592318"/>
                    <a:gd name="connsiteX1" fmla="*/ 241737 w 1077310"/>
                    <a:gd name="connsiteY1" fmla="*/ 268014 h 1592318"/>
                    <a:gd name="connsiteX2" fmla="*/ 68317 w 1077310"/>
                    <a:gd name="connsiteY2" fmla="*/ 567559 h 1592318"/>
                    <a:gd name="connsiteX3" fmla="*/ 68317 w 1077310"/>
                    <a:gd name="connsiteY3" fmla="*/ 1087821 h 1592318"/>
                    <a:gd name="connsiteX4" fmla="*/ 478220 w 1077310"/>
                    <a:gd name="connsiteY4" fmla="*/ 1513490 h 1592318"/>
                    <a:gd name="connsiteX5" fmla="*/ 966951 w 1077310"/>
                    <a:gd name="connsiteY5" fmla="*/ 1560787 h 1592318"/>
                    <a:gd name="connsiteX6" fmla="*/ 1077310 w 1077310"/>
                    <a:gd name="connsiteY6" fmla="*/ 1529256 h 15923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77310" h="1592318">
                      <a:moveTo>
                        <a:pt x="493986" y="0"/>
                      </a:moveTo>
                      <a:cubicBezTo>
                        <a:pt x="403334" y="86710"/>
                        <a:pt x="312682" y="173421"/>
                        <a:pt x="241737" y="268014"/>
                      </a:cubicBezTo>
                      <a:cubicBezTo>
                        <a:pt x="170792" y="362607"/>
                        <a:pt x="97220" y="430925"/>
                        <a:pt x="68317" y="567559"/>
                      </a:cubicBezTo>
                      <a:cubicBezTo>
                        <a:pt x="39414" y="704193"/>
                        <a:pt x="0" y="930166"/>
                        <a:pt x="68317" y="1087821"/>
                      </a:cubicBezTo>
                      <a:cubicBezTo>
                        <a:pt x="136634" y="1245476"/>
                        <a:pt x="328448" y="1434662"/>
                        <a:pt x="478220" y="1513490"/>
                      </a:cubicBezTo>
                      <a:cubicBezTo>
                        <a:pt x="627992" y="1592318"/>
                        <a:pt x="867103" y="1558159"/>
                        <a:pt x="966951" y="1560787"/>
                      </a:cubicBezTo>
                      <a:cubicBezTo>
                        <a:pt x="1066799" y="1563415"/>
                        <a:pt x="1072054" y="1546335"/>
                        <a:pt x="1077310" y="1529256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9" name="Freeform 18"/>
                <p:cNvSpPr/>
                <p:nvPr/>
              </p:nvSpPr>
              <p:spPr>
                <a:xfrm>
                  <a:off x="2787" y="2206"/>
                  <a:ext cx="760" cy="1386"/>
                </a:xfrm>
                <a:custGeom>
                  <a:avLst/>
                  <a:gdLst>
                    <a:gd name="connsiteX0" fmla="*/ 0 w 1206062"/>
                    <a:gd name="connsiteY0" fmla="*/ 76200 h 2199290"/>
                    <a:gd name="connsiteX1" fmla="*/ 504497 w 1206062"/>
                    <a:gd name="connsiteY1" fmla="*/ 76200 h 2199290"/>
                    <a:gd name="connsiteX2" fmla="*/ 1008993 w 1206062"/>
                    <a:gd name="connsiteY2" fmla="*/ 533400 h 2199290"/>
                    <a:gd name="connsiteX3" fmla="*/ 1198179 w 1206062"/>
                    <a:gd name="connsiteY3" fmla="*/ 1116725 h 2199290"/>
                    <a:gd name="connsiteX4" fmla="*/ 1056290 w 1206062"/>
                    <a:gd name="connsiteY4" fmla="*/ 1636987 h 2199290"/>
                    <a:gd name="connsiteX5" fmla="*/ 614855 w 1206062"/>
                    <a:gd name="connsiteY5" fmla="*/ 2109952 h 2199290"/>
                    <a:gd name="connsiteX6" fmla="*/ 173421 w 1206062"/>
                    <a:gd name="connsiteY6" fmla="*/ 2173014 h 21992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06062" h="2199290">
                      <a:moveTo>
                        <a:pt x="0" y="76200"/>
                      </a:moveTo>
                      <a:cubicBezTo>
                        <a:pt x="168165" y="38100"/>
                        <a:pt x="336331" y="0"/>
                        <a:pt x="504497" y="76200"/>
                      </a:cubicBezTo>
                      <a:cubicBezTo>
                        <a:pt x="672663" y="152400"/>
                        <a:pt x="893379" y="359979"/>
                        <a:pt x="1008993" y="533400"/>
                      </a:cubicBezTo>
                      <a:cubicBezTo>
                        <a:pt x="1124607" y="706821"/>
                        <a:pt x="1190296" y="932794"/>
                        <a:pt x="1198179" y="1116725"/>
                      </a:cubicBezTo>
                      <a:cubicBezTo>
                        <a:pt x="1206062" y="1300656"/>
                        <a:pt x="1153511" y="1471449"/>
                        <a:pt x="1056290" y="1636987"/>
                      </a:cubicBezTo>
                      <a:cubicBezTo>
                        <a:pt x="959069" y="1802525"/>
                        <a:pt x="762000" y="2020614"/>
                        <a:pt x="614855" y="2109952"/>
                      </a:cubicBezTo>
                      <a:cubicBezTo>
                        <a:pt x="467710" y="2199290"/>
                        <a:pt x="249621" y="2167759"/>
                        <a:pt x="173421" y="2173014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1" name="Freeform 20"/>
                <p:cNvSpPr/>
                <p:nvPr/>
              </p:nvSpPr>
              <p:spPr>
                <a:xfrm>
                  <a:off x="1903" y="3118"/>
                  <a:ext cx="866" cy="580"/>
                </a:xfrm>
                <a:custGeom>
                  <a:avLst/>
                  <a:gdLst>
                    <a:gd name="connsiteX0" fmla="*/ 1261242 w 1374228"/>
                    <a:gd name="connsiteY0" fmla="*/ 898634 h 919654"/>
                    <a:gd name="connsiteX1" fmla="*/ 1292773 w 1374228"/>
                    <a:gd name="connsiteY1" fmla="*/ 851337 h 919654"/>
                    <a:gd name="connsiteX2" fmla="*/ 1340069 w 1374228"/>
                    <a:gd name="connsiteY2" fmla="*/ 488730 h 919654"/>
                    <a:gd name="connsiteX3" fmla="*/ 1292773 w 1374228"/>
                    <a:gd name="connsiteY3" fmla="*/ 268013 h 919654"/>
                    <a:gd name="connsiteX4" fmla="*/ 851338 w 1374228"/>
                    <a:gd name="connsiteY4" fmla="*/ 47296 h 919654"/>
                    <a:gd name="connsiteX5" fmla="*/ 346842 w 1374228"/>
                    <a:gd name="connsiteY5" fmla="*/ 47296 h 919654"/>
                    <a:gd name="connsiteX6" fmla="*/ 0 w 1374228"/>
                    <a:gd name="connsiteY6" fmla="*/ 331075 h 9196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74228" h="919654">
                      <a:moveTo>
                        <a:pt x="1261242" y="898634"/>
                      </a:moveTo>
                      <a:cubicBezTo>
                        <a:pt x="1270438" y="909144"/>
                        <a:pt x="1279635" y="919654"/>
                        <a:pt x="1292773" y="851337"/>
                      </a:cubicBezTo>
                      <a:cubicBezTo>
                        <a:pt x="1305911" y="783020"/>
                        <a:pt x="1340069" y="585951"/>
                        <a:pt x="1340069" y="488730"/>
                      </a:cubicBezTo>
                      <a:cubicBezTo>
                        <a:pt x="1340069" y="391509"/>
                        <a:pt x="1374228" y="341585"/>
                        <a:pt x="1292773" y="268013"/>
                      </a:cubicBezTo>
                      <a:cubicBezTo>
                        <a:pt x="1211318" y="194441"/>
                        <a:pt x="1008993" y="84082"/>
                        <a:pt x="851338" y="47296"/>
                      </a:cubicBezTo>
                      <a:cubicBezTo>
                        <a:pt x="693683" y="10510"/>
                        <a:pt x="488732" y="0"/>
                        <a:pt x="346842" y="47296"/>
                      </a:cubicBezTo>
                      <a:cubicBezTo>
                        <a:pt x="204952" y="94592"/>
                        <a:pt x="102476" y="212833"/>
                        <a:pt x="0" y="331075"/>
                      </a:cubicBezTo>
                    </a:path>
                  </a:pathLst>
                </a:custGeom>
                <a:ln w="57150">
                  <a:solidFill>
                    <a:srgbClr val="FFFF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9996" name="TextBox 21"/>
              <p:cNvSpPr txBox="1">
                <a:spLocks noChangeArrowheads="1"/>
              </p:cNvSpPr>
              <p:nvPr/>
            </p:nvSpPr>
            <p:spPr bwMode="auto">
              <a:xfrm>
                <a:off x="3216" y="3648"/>
                <a:ext cx="136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b="1">
                    <a:solidFill>
                      <a:schemeClr val="bg1"/>
                    </a:solidFill>
                  </a:rPr>
                  <a:t>Buffalo Creek</a:t>
                </a:r>
              </a:p>
            </p:txBody>
          </p: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3456" y="3216"/>
                <a:ext cx="480" cy="412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998" name="TextBox 24"/>
              <p:cNvSpPr txBox="1">
                <a:spLocks noChangeArrowheads="1"/>
              </p:cNvSpPr>
              <p:nvPr/>
            </p:nvSpPr>
            <p:spPr bwMode="auto">
              <a:xfrm>
                <a:off x="3588" y="1113"/>
                <a:ext cx="876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chemeClr val="bg1"/>
                    </a:solidFill>
                  </a:rPr>
                  <a:t>Deer Creek</a:t>
                </a: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3600" y="1296"/>
                <a:ext cx="384" cy="336"/>
              </a:xfrm>
              <a:prstGeom prst="straightConnector1">
                <a:avLst/>
              </a:prstGeom>
              <a:ln w="381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51" name="Group 25"/>
            <p:cNvGrpSpPr>
              <a:grpSpLocks noChangeAspect="1"/>
            </p:cNvGrpSpPr>
            <p:nvPr/>
          </p:nvGrpSpPr>
          <p:grpSpPr bwMode="auto">
            <a:xfrm>
              <a:off x="3840" y="1344"/>
              <a:ext cx="1770" cy="2256"/>
              <a:chOff x="288" y="1488"/>
              <a:chExt cx="1196" cy="1525"/>
            </a:xfrm>
          </p:grpSpPr>
          <p:pic>
            <p:nvPicPr>
              <p:cNvPr id="39954" name="Picture 26" descr="C:\Users\Owner\AppData\Local\Microsoft\Windows\Temporary Internet Files\Content.Word\LIDAR Study Area.bmp"/>
              <p:cNvPicPr>
                <a:picLocks noChangeAspect="1" noChangeArrowheads="1"/>
              </p:cNvPicPr>
              <p:nvPr/>
            </p:nvPicPr>
            <p:blipFill>
              <a:blip r:embed="rId3"/>
              <a:srcRect t="1234"/>
              <a:stretch>
                <a:fillRect/>
              </a:stretch>
            </p:blipFill>
            <p:spPr bwMode="auto">
              <a:xfrm>
                <a:off x="352" y="1488"/>
                <a:ext cx="1092" cy="149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39955" name="Group 27"/>
              <p:cNvGrpSpPr>
                <a:grpSpLocks noChangeAspect="1"/>
              </p:cNvGrpSpPr>
              <p:nvPr/>
            </p:nvGrpSpPr>
            <p:grpSpPr bwMode="auto">
              <a:xfrm>
                <a:off x="1041" y="2897"/>
                <a:ext cx="443" cy="91"/>
                <a:chOff x="4128" y="3739"/>
                <a:chExt cx="1056" cy="218"/>
              </a:xfrm>
            </p:grpSpPr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351" y="3892"/>
                  <a:ext cx="274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H="1">
                  <a:off x="4625" y="3892"/>
                  <a:ext cx="275" cy="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625" y="3848"/>
                  <a:ext cx="0" cy="44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366" y="3847"/>
                  <a:ext cx="0" cy="8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994" name="TextBox 6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4128" y="3739"/>
                  <a:ext cx="1056" cy="2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800" b="1"/>
                    <a:t>    </a:t>
                  </a:r>
                </a:p>
              </p:txBody>
            </p:sp>
          </p:grpSp>
          <p:sp>
            <p:nvSpPr>
              <p:cNvPr id="31" name="5-Point Star 30"/>
              <p:cNvSpPr/>
              <p:nvPr/>
            </p:nvSpPr>
            <p:spPr>
              <a:xfrm>
                <a:off x="1151" y="1523"/>
                <a:ext cx="19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957" name="TextBox 31"/>
              <p:cNvSpPr txBox="1">
                <a:spLocks noChangeAspect="1" noChangeArrowheads="1"/>
              </p:cNvSpPr>
              <p:nvPr/>
            </p:nvSpPr>
            <p:spPr bwMode="auto">
              <a:xfrm>
                <a:off x="960" y="1515"/>
                <a:ext cx="356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Morrison</a:t>
                </a:r>
              </a:p>
            </p:txBody>
          </p:sp>
          <p:sp>
            <p:nvSpPr>
              <p:cNvPr id="39958" name="TextBox 32"/>
              <p:cNvSpPr txBox="1">
                <a:spLocks noChangeAspect="1" noChangeArrowheads="1"/>
              </p:cNvSpPr>
              <p:nvPr/>
            </p:nvSpPr>
            <p:spPr bwMode="auto">
              <a:xfrm>
                <a:off x="432" y="1488"/>
                <a:ext cx="395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200" b="1"/>
                  <a:t>Evergreen</a:t>
                </a:r>
              </a:p>
            </p:txBody>
          </p:sp>
          <p:sp>
            <p:nvSpPr>
              <p:cNvPr id="47" name="Freeform 46"/>
              <p:cNvSpPr/>
              <p:nvPr/>
            </p:nvSpPr>
            <p:spPr>
              <a:xfrm>
                <a:off x="1123" y="1730"/>
                <a:ext cx="149" cy="166"/>
              </a:xfrm>
              <a:custGeom>
                <a:avLst/>
                <a:gdLst>
                  <a:gd name="connsiteX0" fmla="*/ 593125 w 593125"/>
                  <a:gd name="connsiteY0" fmla="*/ 654908 h 682710"/>
                  <a:gd name="connsiteX1" fmla="*/ 401595 w 593125"/>
                  <a:gd name="connsiteY1" fmla="*/ 679621 h 682710"/>
                  <a:gd name="connsiteX2" fmla="*/ 228600 w 593125"/>
                  <a:gd name="connsiteY2" fmla="*/ 636373 h 682710"/>
                  <a:gd name="connsiteX3" fmla="*/ 55606 w 593125"/>
                  <a:gd name="connsiteY3" fmla="*/ 506627 h 682710"/>
                  <a:gd name="connsiteX4" fmla="*/ 0 w 593125"/>
                  <a:gd name="connsiteY4" fmla="*/ 284205 h 682710"/>
                  <a:gd name="connsiteX5" fmla="*/ 55606 w 593125"/>
                  <a:gd name="connsiteY5" fmla="*/ 142103 h 682710"/>
                  <a:gd name="connsiteX6" fmla="*/ 191530 w 593125"/>
                  <a:gd name="connsiteY6" fmla="*/ 0 h 68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93125" h="682710">
                    <a:moveTo>
                      <a:pt x="593125" y="654908"/>
                    </a:moveTo>
                    <a:cubicBezTo>
                      <a:pt x="527737" y="668809"/>
                      <a:pt x="462349" y="682710"/>
                      <a:pt x="401595" y="679621"/>
                    </a:cubicBezTo>
                    <a:cubicBezTo>
                      <a:pt x="340841" y="676532"/>
                      <a:pt x="286265" y="665205"/>
                      <a:pt x="228600" y="636373"/>
                    </a:cubicBezTo>
                    <a:cubicBezTo>
                      <a:pt x="170935" y="607541"/>
                      <a:pt x="93706" y="565322"/>
                      <a:pt x="55606" y="506627"/>
                    </a:cubicBezTo>
                    <a:cubicBezTo>
                      <a:pt x="17506" y="447932"/>
                      <a:pt x="0" y="344959"/>
                      <a:pt x="0" y="284205"/>
                    </a:cubicBezTo>
                    <a:cubicBezTo>
                      <a:pt x="0" y="223451"/>
                      <a:pt x="23684" y="189471"/>
                      <a:pt x="55606" y="142103"/>
                    </a:cubicBezTo>
                    <a:cubicBezTo>
                      <a:pt x="87528" y="94736"/>
                      <a:pt x="139529" y="47368"/>
                      <a:pt x="191530" y="0"/>
                    </a:cubicBezTo>
                  </a:path>
                </a:pathLst>
              </a:custGeom>
              <a:ln w="28575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39960" name="Group 73"/>
              <p:cNvGrpSpPr>
                <a:grpSpLocks noChangeAspect="1"/>
              </p:cNvGrpSpPr>
              <p:nvPr/>
            </p:nvGrpSpPr>
            <p:grpSpPr bwMode="auto">
              <a:xfrm>
                <a:off x="783" y="2248"/>
                <a:ext cx="577" cy="463"/>
                <a:chOff x="5853909" y="3414486"/>
                <a:chExt cx="2531848" cy="2038530"/>
              </a:xfrm>
            </p:grpSpPr>
            <p:sp>
              <p:nvSpPr>
                <p:cNvPr id="52" name="Freeform 51"/>
                <p:cNvSpPr/>
                <p:nvPr/>
              </p:nvSpPr>
              <p:spPr>
                <a:xfrm>
                  <a:off x="7898055" y="3681449"/>
                  <a:ext cx="486255" cy="1300614"/>
                </a:xfrm>
                <a:custGeom>
                  <a:avLst/>
                  <a:gdLst>
                    <a:gd name="connsiteX0" fmla="*/ 0 w 439695"/>
                    <a:gd name="connsiteY0" fmla="*/ 0 h 1210962"/>
                    <a:gd name="connsiteX1" fmla="*/ 166816 w 439695"/>
                    <a:gd name="connsiteY1" fmla="*/ 154460 h 1210962"/>
                    <a:gd name="connsiteX2" fmla="*/ 358346 w 439695"/>
                    <a:gd name="connsiteY2" fmla="*/ 475735 h 1210962"/>
                    <a:gd name="connsiteX3" fmla="*/ 438665 w 439695"/>
                    <a:gd name="connsiteY3" fmla="*/ 846438 h 1210962"/>
                    <a:gd name="connsiteX4" fmla="*/ 364525 w 439695"/>
                    <a:gd name="connsiteY4" fmla="*/ 1210962 h 1210962"/>
                    <a:gd name="connsiteX5" fmla="*/ 364525 w 439695"/>
                    <a:gd name="connsiteY5" fmla="*/ 1210962 h 12109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39695" h="1210962">
                      <a:moveTo>
                        <a:pt x="0" y="0"/>
                      </a:moveTo>
                      <a:cubicBezTo>
                        <a:pt x="53546" y="37585"/>
                        <a:pt x="107092" y="75171"/>
                        <a:pt x="166816" y="154460"/>
                      </a:cubicBezTo>
                      <a:cubicBezTo>
                        <a:pt x="226540" y="233749"/>
                        <a:pt x="313038" y="360405"/>
                        <a:pt x="358346" y="475735"/>
                      </a:cubicBezTo>
                      <a:cubicBezTo>
                        <a:pt x="403654" y="591065"/>
                        <a:pt x="437635" y="723900"/>
                        <a:pt x="438665" y="846438"/>
                      </a:cubicBezTo>
                      <a:cubicBezTo>
                        <a:pt x="439695" y="968976"/>
                        <a:pt x="364525" y="1210962"/>
                        <a:pt x="364525" y="1210962"/>
                      </a:cubicBezTo>
                      <a:lnTo>
                        <a:pt x="364525" y="1210962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Freeform 52"/>
                <p:cNvSpPr/>
                <p:nvPr/>
              </p:nvSpPr>
              <p:spPr>
                <a:xfrm>
                  <a:off x="6258429" y="3988002"/>
                  <a:ext cx="1550677" cy="827392"/>
                </a:xfrm>
                <a:custGeom>
                  <a:avLst/>
                  <a:gdLst>
                    <a:gd name="connsiteX0" fmla="*/ 1408739 w 1408739"/>
                    <a:gd name="connsiteY0" fmla="*/ 502023 h 770964"/>
                    <a:gd name="connsiteX1" fmla="*/ 1247374 w 1408739"/>
                    <a:gd name="connsiteY1" fmla="*/ 194661 h 770964"/>
                    <a:gd name="connsiteX2" fmla="*/ 940013 w 1408739"/>
                    <a:gd name="connsiteY2" fmla="*/ 25613 h 770964"/>
                    <a:gd name="connsiteX3" fmla="*/ 509707 w 1408739"/>
                    <a:gd name="connsiteY3" fmla="*/ 40981 h 770964"/>
                    <a:gd name="connsiteX4" fmla="*/ 210029 w 1408739"/>
                    <a:gd name="connsiteY4" fmla="*/ 210030 h 770964"/>
                    <a:gd name="connsiteX5" fmla="*/ 33297 w 1408739"/>
                    <a:gd name="connsiteY5" fmla="*/ 571179 h 770964"/>
                    <a:gd name="connsiteX6" fmla="*/ 10244 w 1408739"/>
                    <a:gd name="connsiteY6" fmla="*/ 770964 h 7709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8739" h="770964">
                      <a:moveTo>
                        <a:pt x="1408739" y="502023"/>
                      </a:moveTo>
                      <a:cubicBezTo>
                        <a:pt x="1367117" y="388043"/>
                        <a:pt x="1325495" y="274063"/>
                        <a:pt x="1247374" y="194661"/>
                      </a:cubicBezTo>
                      <a:cubicBezTo>
                        <a:pt x="1169253" y="115259"/>
                        <a:pt x="1062958" y="51226"/>
                        <a:pt x="940013" y="25613"/>
                      </a:cubicBezTo>
                      <a:cubicBezTo>
                        <a:pt x="817069" y="0"/>
                        <a:pt x="631371" y="10245"/>
                        <a:pt x="509707" y="40981"/>
                      </a:cubicBezTo>
                      <a:cubicBezTo>
                        <a:pt x="388043" y="71717"/>
                        <a:pt x="289431" y="121664"/>
                        <a:pt x="210029" y="210030"/>
                      </a:cubicBezTo>
                      <a:cubicBezTo>
                        <a:pt x="130627" y="298396"/>
                        <a:pt x="66595" y="477690"/>
                        <a:pt x="33297" y="571179"/>
                      </a:cubicBezTo>
                      <a:cubicBezTo>
                        <a:pt x="0" y="664668"/>
                        <a:pt x="5122" y="717816"/>
                        <a:pt x="10244" y="770964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Freeform 53"/>
                <p:cNvSpPr/>
                <p:nvPr/>
              </p:nvSpPr>
              <p:spPr>
                <a:xfrm>
                  <a:off x="5855194" y="3413588"/>
                  <a:ext cx="1998387" cy="857155"/>
                </a:xfrm>
                <a:custGeom>
                  <a:avLst/>
                  <a:gdLst>
                    <a:gd name="connsiteX0" fmla="*/ 1813432 w 1813432"/>
                    <a:gd name="connsiteY0" fmla="*/ 222836 h 799139"/>
                    <a:gd name="connsiteX1" fmla="*/ 1567543 w 1813432"/>
                    <a:gd name="connsiteY1" fmla="*/ 84524 h 799139"/>
                    <a:gd name="connsiteX2" fmla="*/ 1191025 w 1813432"/>
                    <a:gd name="connsiteY2" fmla="*/ 7683 h 799139"/>
                    <a:gd name="connsiteX3" fmla="*/ 622407 w 1813432"/>
                    <a:gd name="connsiteY3" fmla="*/ 53788 h 799139"/>
                    <a:gd name="connsiteX4" fmla="*/ 276625 w 1813432"/>
                    <a:gd name="connsiteY4" fmla="*/ 330413 h 799139"/>
                    <a:gd name="connsiteX5" fmla="*/ 92208 w 1813432"/>
                    <a:gd name="connsiteY5" fmla="*/ 599354 h 799139"/>
                    <a:gd name="connsiteX6" fmla="*/ 0 w 1813432"/>
                    <a:gd name="connsiteY6" fmla="*/ 799139 h 7991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13432" h="799139">
                      <a:moveTo>
                        <a:pt x="1813432" y="222836"/>
                      </a:moveTo>
                      <a:cubicBezTo>
                        <a:pt x="1742354" y="171609"/>
                        <a:pt x="1671277" y="120383"/>
                        <a:pt x="1567543" y="84524"/>
                      </a:cubicBezTo>
                      <a:cubicBezTo>
                        <a:pt x="1463809" y="48665"/>
                        <a:pt x="1348548" y="12806"/>
                        <a:pt x="1191025" y="7683"/>
                      </a:cubicBezTo>
                      <a:cubicBezTo>
                        <a:pt x="1033502" y="2560"/>
                        <a:pt x="774807" y="0"/>
                        <a:pt x="622407" y="53788"/>
                      </a:cubicBezTo>
                      <a:cubicBezTo>
                        <a:pt x="470007" y="107576"/>
                        <a:pt x="364992" y="239485"/>
                        <a:pt x="276625" y="330413"/>
                      </a:cubicBezTo>
                      <a:cubicBezTo>
                        <a:pt x="188259" y="421341"/>
                        <a:pt x="138312" y="521233"/>
                        <a:pt x="92208" y="599354"/>
                      </a:cubicBezTo>
                      <a:cubicBezTo>
                        <a:pt x="46104" y="677475"/>
                        <a:pt x="23052" y="738307"/>
                        <a:pt x="0" y="799139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5" name="Freeform 54"/>
                <p:cNvSpPr/>
                <p:nvPr/>
              </p:nvSpPr>
              <p:spPr>
                <a:xfrm>
                  <a:off x="6637945" y="4324315"/>
                  <a:ext cx="770891" cy="410720"/>
                </a:xfrm>
                <a:custGeom>
                  <a:avLst/>
                  <a:gdLst>
                    <a:gd name="connsiteX0" fmla="*/ 699247 w 699247"/>
                    <a:gd name="connsiteY0" fmla="*/ 298396 h 382921"/>
                    <a:gd name="connsiteX1" fmla="*/ 614722 w 699247"/>
                    <a:gd name="connsiteY1" fmla="*/ 90927 h 382921"/>
                    <a:gd name="connsiteX2" fmla="*/ 399570 w 699247"/>
                    <a:gd name="connsiteY2" fmla="*/ 14087 h 382921"/>
                    <a:gd name="connsiteX3" fmla="*/ 284309 w 699247"/>
                    <a:gd name="connsiteY3" fmla="*/ 14087 h 382921"/>
                    <a:gd name="connsiteX4" fmla="*/ 107576 w 699247"/>
                    <a:gd name="connsiteY4" fmla="*/ 98611 h 382921"/>
                    <a:gd name="connsiteX5" fmla="*/ 30736 w 699247"/>
                    <a:gd name="connsiteY5" fmla="*/ 236924 h 382921"/>
                    <a:gd name="connsiteX6" fmla="*/ 0 w 699247"/>
                    <a:gd name="connsiteY6" fmla="*/ 382921 h 382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99247" h="382921">
                      <a:moveTo>
                        <a:pt x="699247" y="298396"/>
                      </a:moveTo>
                      <a:cubicBezTo>
                        <a:pt x="681957" y="218354"/>
                        <a:pt x="664668" y="138312"/>
                        <a:pt x="614722" y="90927"/>
                      </a:cubicBezTo>
                      <a:cubicBezTo>
                        <a:pt x="564776" y="43542"/>
                        <a:pt x="454639" y="26894"/>
                        <a:pt x="399570" y="14087"/>
                      </a:cubicBezTo>
                      <a:cubicBezTo>
                        <a:pt x="344501" y="1280"/>
                        <a:pt x="332975" y="0"/>
                        <a:pt x="284309" y="14087"/>
                      </a:cubicBezTo>
                      <a:cubicBezTo>
                        <a:pt x="235643" y="28174"/>
                        <a:pt x="149838" y="61472"/>
                        <a:pt x="107576" y="98611"/>
                      </a:cubicBezTo>
                      <a:cubicBezTo>
                        <a:pt x="65314" y="135751"/>
                        <a:pt x="48665" y="189539"/>
                        <a:pt x="30736" y="236924"/>
                      </a:cubicBezTo>
                      <a:cubicBezTo>
                        <a:pt x="12807" y="284309"/>
                        <a:pt x="6403" y="333615"/>
                        <a:pt x="0" y="382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989" name="TextBox 43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281325" y="4709027"/>
                  <a:ext cx="549112" cy="74398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9961" name="Group 71"/>
              <p:cNvGrpSpPr>
                <a:grpSpLocks noChangeAspect="1"/>
              </p:cNvGrpSpPr>
              <p:nvPr/>
            </p:nvGrpSpPr>
            <p:grpSpPr bwMode="auto">
              <a:xfrm>
                <a:off x="757" y="1520"/>
                <a:ext cx="359" cy="298"/>
                <a:chOff x="5741762" y="213783"/>
                <a:chExt cx="1573000" cy="1310217"/>
              </a:xfrm>
            </p:grpSpPr>
            <p:sp>
              <p:nvSpPr>
                <p:cNvPr id="39981" name="TextBox 35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834864" y="460377"/>
                  <a:ext cx="343631" cy="7427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6170799" y="301938"/>
                  <a:ext cx="1142825" cy="1069942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8" name="Freeform 47"/>
                <p:cNvSpPr/>
                <p:nvPr/>
              </p:nvSpPr>
              <p:spPr>
                <a:xfrm rot="237653">
                  <a:off x="5741499" y="212776"/>
                  <a:ext cx="373046" cy="1310678"/>
                </a:xfrm>
                <a:custGeom>
                  <a:avLst/>
                  <a:gdLst>
                    <a:gd name="connsiteX0" fmla="*/ 485775 w 514350"/>
                    <a:gd name="connsiteY0" fmla="*/ 1400175 h 1400175"/>
                    <a:gd name="connsiteX1" fmla="*/ 247650 w 514350"/>
                    <a:gd name="connsiteY1" fmla="*/ 1219200 h 1400175"/>
                    <a:gd name="connsiteX2" fmla="*/ 161925 w 514350"/>
                    <a:gd name="connsiteY2" fmla="*/ 1123950 h 1400175"/>
                    <a:gd name="connsiteX3" fmla="*/ 38100 w 514350"/>
                    <a:gd name="connsiteY3" fmla="*/ 914400 h 1400175"/>
                    <a:gd name="connsiteX4" fmla="*/ 0 w 514350"/>
                    <a:gd name="connsiteY4" fmla="*/ 676275 h 1400175"/>
                    <a:gd name="connsiteX5" fmla="*/ 38100 w 514350"/>
                    <a:gd name="connsiteY5" fmla="*/ 447675 h 1400175"/>
                    <a:gd name="connsiteX6" fmla="*/ 190500 w 514350"/>
                    <a:gd name="connsiteY6" fmla="*/ 219075 h 1400175"/>
                    <a:gd name="connsiteX7" fmla="*/ 371475 w 514350"/>
                    <a:gd name="connsiteY7" fmla="*/ 85725 h 1400175"/>
                    <a:gd name="connsiteX8" fmla="*/ 514350 w 514350"/>
                    <a:gd name="connsiteY8" fmla="*/ 0 h 140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14350" h="1400175">
                      <a:moveTo>
                        <a:pt x="485775" y="1400175"/>
                      </a:moveTo>
                      <a:cubicBezTo>
                        <a:pt x="393700" y="1332706"/>
                        <a:pt x="301625" y="1265237"/>
                        <a:pt x="247650" y="1219200"/>
                      </a:cubicBezTo>
                      <a:cubicBezTo>
                        <a:pt x="193675" y="1173163"/>
                        <a:pt x="196850" y="1174750"/>
                        <a:pt x="161925" y="1123950"/>
                      </a:cubicBezTo>
                      <a:cubicBezTo>
                        <a:pt x="127000" y="1073150"/>
                        <a:pt x="65088" y="989013"/>
                        <a:pt x="38100" y="914400"/>
                      </a:cubicBezTo>
                      <a:cubicBezTo>
                        <a:pt x="11113" y="839788"/>
                        <a:pt x="0" y="754062"/>
                        <a:pt x="0" y="676275"/>
                      </a:cubicBezTo>
                      <a:cubicBezTo>
                        <a:pt x="0" y="598488"/>
                        <a:pt x="6350" y="523875"/>
                        <a:pt x="38100" y="447675"/>
                      </a:cubicBezTo>
                      <a:cubicBezTo>
                        <a:pt x="69850" y="371475"/>
                        <a:pt x="134937" y="279400"/>
                        <a:pt x="190500" y="219075"/>
                      </a:cubicBezTo>
                      <a:cubicBezTo>
                        <a:pt x="246063" y="158750"/>
                        <a:pt x="317500" y="122237"/>
                        <a:pt x="371475" y="85725"/>
                      </a:cubicBezTo>
                      <a:cubicBezTo>
                        <a:pt x="425450" y="49213"/>
                        <a:pt x="469900" y="24606"/>
                        <a:pt x="514350" y="0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6" name="Oval 55"/>
                <p:cNvSpPr/>
                <p:nvPr/>
              </p:nvSpPr>
              <p:spPr>
                <a:xfrm>
                  <a:off x="6552727" y="608059"/>
                  <a:ext cx="378968" cy="38042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9962" name="Group 72"/>
              <p:cNvGrpSpPr>
                <a:grpSpLocks noChangeAspect="1"/>
              </p:cNvGrpSpPr>
              <p:nvPr/>
            </p:nvGrpSpPr>
            <p:grpSpPr bwMode="auto">
              <a:xfrm>
                <a:off x="665" y="1835"/>
                <a:ext cx="663" cy="474"/>
                <a:chOff x="5307724" y="1562558"/>
                <a:chExt cx="2912969" cy="2082609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5307918" y="1561572"/>
                  <a:ext cx="2912389" cy="2084957"/>
                </a:xfrm>
                <a:custGeom>
                  <a:avLst/>
                  <a:gdLst>
                    <a:gd name="connsiteX0" fmla="*/ 16476 w 2611395"/>
                    <a:gd name="connsiteY0" fmla="*/ 1337618 h 1938981"/>
                    <a:gd name="connsiteX1" fmla="*/ 16476 w 2611395"/>
                    <a:gd name="connsiteY1" fmla="*/ 1053413 h 1938981"/>
                    <a:gd name="connsiteX2" fmla="*/ 115330 w 2611395"/>
                    <a:gd name="connsiteY2" fmla="*/ 732137 h 1938981"/>
                    <a:gd name="connsiteX3" fmla="*/ 251254 w 2611395"/>
                    <a:gd name="connsiteY3" fmla="*/ 515894 h 1938981"/>
                    <a:gd name="connsiteX4" fmla="*/ 393357 w 2611395"/>
                    <a:gd name="connsiteY4" fmla="*/ 324364 h 1938981"/>
                    <a:gd name="connsiteX5" fmla="*/ 529282 w 2611395"/>
                    <a:gd name="connsiteY5" fmla="*/ 206975 h 1938981"/>
                    <a:gd name="connsiteX6" fmla="*/ 677563 w 2611395"/>
                    <a:gd name="connsiteY6" fmla="*/ 114299 h 1938981"/>
                    <a:gd name="connsiteX7" fmla="*/ 862914 w 2611395"/>
                    <a:gd name="connsiteY7" fmla="*/ 40159 h 1938981"/>
                    <a:gd name="connsiteX8" fmla="*/ 1140941 w 2611395"/>
                    <a:gd name="connsiteY8" fmla="*/ 3089 h 1938981"/>
                    <a:gd name="connsiteX9" fmla="*/ 1480752 w 2611395"/>
                    <a:gd name="connsiteY9" fmla="*/ 21624 h 1938981"/>
                    <a:gd name="connsiteX10" fmla="*/ 1684638 w 2611395"/>
                    <a:gd name="connsiteY10" fmla="*/ 58694 h 1938981"/>
                    <a:gd name="connsiteX11" fmla="*/ 1993557 w 2611395"/>
                    <a:gd name="connsiteY11" fmla="*/ 194618 h 1938981"/>
                    <a:gd name="connsiteX12" fmla="*/ 2185087 w 2611395"/>
                    <a:gd name="connsiteY12" fmla="*/ 349078 h 1938981"/>
                    <a:gd name="connsiteX13" fmla="*/ 2339546 w 2611395"/>
                    <a:gd name="connsiteY13" fmla="*/ 497359 h 1938981"/>
                    <a:gd name="connsiteX14" fmla="*/ 2444579 w 2611395"/>
                    <a:gd name="connsiteY14" fmla="*/ 664175 h 1938981"/>
                    <a:gd name="connsiteX15" fmla="*/ 2543433 w 2611395"/>
                    <a:gd name="connsiteY15" fmla="*/ 886597 h 1938981"/>
                    <a:gd name="connsiteX16" fmla="*/ 2605217 w 2611395"/>
                    <a:gd name="connsiteY16" fmla="*/ 1170802 h 1938981"/>
                    <a:gd name="connsiteX17" fmla="*/ 2580503 w 2611395"/>
                    <a:gd name="connsiteY17" fmla="*/ 1473543 h 1938981"/>
                    <a:gd name="connsiteX18" fmla="*/ 2537254 w 2611395"/>
                    <a:gd name="connsiteY18" fmla="*/ 1702143 h 1938981"/>
                    <a:gd name="connsiteX19" fmla="*/ 2456936 w 2611395"/>
                    <a:gd name="connsiteY19" fmla="*/ 1899851 h 1938981"/>
                    <a:gd name="connsiteX20" fmla="*/ 2444579 w 2611395"/>
                    <a:gd name="connsiteY20" fmla="*/ 1936921 h 1938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611395" h="1938981">
                      <a:moveTo>
                        <a:pt x="16476" y="1337618"/>
                      </a:moveTo>
                      <a:cubicBezTo>
                        <a:pt x="8238" y="1245972"/>
                        <a:pt x="0" y="1154326"/>
                        <a:pt x="16476" y="1053413"/>
                      </a:cubicBezTo>
                      <a:cubicBezTo>
                        <a:pt x="32952" y="952500"/>
                        <a:pt x="76200" y="821723"/>
                        <a:pt x="115330" y="732137"/>
                      </a:cubicBezTo>
                      <a:cubicBezTo>
                        <a:pt x="154460" y="642551"/>
                        <a:pt x="204916" y="583856"/>
                        <a:pt x="251254" y="515894"/>
                      </a:cubicBezTo>
                      <a:cubicBezTo>
                        <a:pt x="297592" y="447932"/>
                        <a:pt x="347019" y="375850"/>
                        <a:pt x="393357" y="324364"/>
                      </a:cubicBezTo>
                      <a:cubicBezTo>
                        <a:pt x="439695" y="272878"/>
                        <a:pt x="481914" y="241986"/>
                        <a:pt x="529282" y="206975"/>
                      </a:cubicBezTo>
                      <a:cubicBezTo>
                        <a:pt x="576650" y="171964"/>
                        <a:pt x="621958" y="142102"/>
                        <a:pt x="677563" y="114299"/>
                      </a:cubicBezTo>
                      <a:cubicBezTo>
                        <a:pt x="733168" y="86496"/>
                        <a:pt x="785684" y="58694"/>
                        <a:pt x="862914" y="40159"/>
                      </a:cubicBezTo>
                      <a:cubicBezTo>
                        <a:pt x="940144" y="21624"/>
                        <a:pt x="1037968" y="6178"/>
                        <a:pt x="1140941" y="3089"/>
                      </a:cubicBezTo>
                      <a:cubicBezTo>
                        <a:pt x="1243914" y="0"/>
                        <a:pt x="1390136" y="12357"/>
                        <a:pt x="1480752" y="21624"/>
                      </a:cubicBezTo>
                      <a:cubicBezTo>
                        <a:pt x="1571368" y="30891"/>
                        <a:pt x="1599171" y="29862"/>
                        <a:pt x="1684638" y="58694"/>
                      </a:cubicBezTo>
                      <a:cubicBezTo>
                        <a:pt x="1770105" y="87526"/>
                        <a:pt x="1910149" y="146221"/>
                        <a:pt x="1993557" y="194618"/>
                      </a:cubicBezTo>
                      <a:cubicBezTo>
                        <a:pt x="2076965" y="243015"/>
                        <a:pt x="2127422" y="298621"/>
                        <a:pt x="2185087" y="349078"/>
                      </a:cubicBezTo>
                      <a:cubicBezTo>
                        <a:pt x="2242752" y="399535"/>
                        <a:pt x="2296297" y="444843"/>
                        <a:pt x="2339546" y="497359"/>
                      </a:cubicBezTo>
                      <a:cubicBezTo>
                        <a:pt x="2382795" y="549875"/>
                        <a:pt x="2410598" y="599302"/>
                        <a:pt x="2444579" y="664175"/>
                      </a:cubicBezTo>
                      <a:cubicBezTo>
                        <a:pt x="2478560" y="729048"/>
                        <a:pt x="2516660" y="802159"/>
                        <a:pt x="2543433" y="886597"/>
                      </a:cubicBezTo>
                      <a:cubicBezTo>
                        <a:pt x="2570206" y="971035"/>
                        <a:pt x="2599039" y="1072978"/>
                        <a:pt x="2605217" y="1170802"/>
                      </a:cubicBezTo>
                      <a:cubicBezTo>
                        <a:pt x="2611395" y="1268626"/>
                        <a:pt x="2591830" y="1384986"/>
                        <a:pt x="2580503" y="1473543"/>
                      </a:cubicBezTo>
                      <a:cubicBezTo>
                        <a:pt x="2569176" y="1562100"/>
                        <a:pt x="2557849" y="1631092"/>
                        <a:pt x="2537254" y="1702143"/>
                      </a:cubicBezTo>
                      <a:cubicBezTo>
                        <a:pt x="2516660" y="1773194"/>
                        <a:pt x="2472382" y="1860721"/>
                        <a:pt x="2456936" y="1899851"/>
                      </a:cubicBezTo>
                      <a:cubicBezTo>
                        <a:pt x="2441490" y="1938981"/>
                        <a:pt x="2443034" y="1937951"/>
                        <a:pt x="2444579" y="1936921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869022" y="2072416"/>
                  <a:ext cx="1769402" cy="1446401"/>
                </a:xfrm>
                <a:custGeom>
                  <a:avLst/>
                  <a:gdLst>
                    <a:gd name="connsiteX0" fmla="*/ 1403521 w 1605348"/>
                    <a:gd name="connsiteY0" fmla="*/ 1222289 h 1345857"/>
                    <a:gd name="connsiteX1" fmla="*/ 1496197 w 1605348"/>
                    <a:gd name="connsiteY1" fmla="*/ 981333 h 1345857"/>
                    <a:gd name="connsiteX2" fmla="*/ 1576516 w 1605348"/>
                    <a:gd name="connsiteY2" fmla="*/ 746554 h 1345857"/>
                    <a:gd name="connsiteX3" fmla="*/ 1564159 w 1605348"/>
                    <a:gd name="connsiteY3" fmla="*/ 474705 h 1345857"/>
                    <a:gd name="connsiteX4" fmla="*/ 1329381 w 1605348"/>
                    <a:gd name="connsiteY4" fmla="*/ 159608 h 1345857"/>
                    <a:gd name="connsiteX5" fmla="*/ 915429 w 1605348"/>
                    <a:gd name="connsiteY5" fmla="*/ 17505 h 1345857"/>
                    <a:gd name="connsiteX6" fmla="*/ 501478 w 1605348"/>
                    <a:gd name="connsiteY6" fmla="*/ 54576 h 1345857"/>
                    <a:gd name="connsiteX7" fmla="*/ 130775 w 1605348"/>
                    <a:gd name="connsiteY7" fmla="*/ 276997 h 1345857"/>
                    <a:gd name="connsiteX8" fmla="*/ 13386 w 1605348"/>
                    <a:gd name="connsiteY8" fmla="*/ 752733 h 1345857"/>
                    <a:gd name="connsiteX9" fmla="*/ 50457 w 1605348"/>
                    <a:gd name="connsiteY9" fmla="*/ 993689 h 1345857"/>
                    <a:gd name="connsiteX10" fmla="*/ 180202 w 1605348"/>
                    <a:gd name="connsiteY10" fmla="*/ 1203754 h 1345857"/>
                    <a:gd name="connsiteX11" fmla="*/ 532370 w 1605348"/>
                    <a:gd name="connsiteY11" fmla="*/ 1345857 h 13458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605348" h="1345857">
                      <a:moveTo>
                        <a:pt x="1403521" y="1222289"/>
                      </a:moveTo>
                      <a:cubicBezTo>
                        <a:pt x="1435443" y="1141455"/>
                        <a:pt x="1467365" y="1060622"/>
                        <a:pt x="1496197" y="981333"/>
                      </a:cubicBezTo>
                      <a:cubicBezTo>
                        <a:pt x="1525029" y="902044"/>
                        <a:pt x="1565189" y="830992"/>
                        <a:pt x="1576516" y="746554"/>
                      </a:cubicBezTo>
                      <a:cubicBezTo>
                        <a:pt x="1587843" y="662116"/>
                        <a:pt x="1605348" y="572529"/>
                        <a:pt x="1564159" y="474705"/>
                      </a:cubicBezTo>
                      <a:cubicBezTo>
                        <a:pt x="1522970" y="376881"/>
                        <a:pt x="1437503" y="235808"/>
                        <a:pt x="1329381" y="159608"/>
                      </a:cubicBezTo>
                      <a:cubicBezTo>
                        <a:pt x="1221259" y="83408"/>
                        <a:pt x="1053413" y="35010"/>
                        <a:pt x="915429" y="17505"/>
                      </a:cubicBezTo>
                      <a:cubicBezTo>
                        <a:pt x="777445" y="0"/>
                        <a:pt x="632254" y="11327"/>
                        <a:pt x="501478" y="54576"/>
                      </a:cubicBezTo>
                      <a:cubicBezTo>
                        <a:pt x="370702" y="97825"/>
                        <a:pt x="212124" y="160638"/>
                        <a:pt x="130775" y="276997"/>
                      </a:cubicBezTo>
                      <a:cubicBezTo>
                        <a:pt x="49426" y="393356"/>
                        <a:pt x="26772" y="633284"/>
                        <a:pt x="13386" y="752733"/>
                      </a:cubicBezTo>
                      <a:cubicBezTo>
                        <a:pt x="0" y="872182"/>
                        <a:pt x="22654" y="918519"/>
                        <a:pt x="50457" y="993689"/>
                      </a:cubicBezTo>
                      <a:cubicBezTo>
                        <a:pt x="78260" y="1068859"/>
                        <a:pt x="99883" y="1145059"/>
                        <a:pt x="180202" y="1203754"/>
                      </a:cubicBezTo>
                      <a:cubicBezTo>
                        <a:pt x="260521" y="1262449"/>
                        <a:pt x="396445" y="1304153"/>
                        <a:pt x="532370" y="1345857"/>
                      </a:cubicBez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1" name="Freeform 50"/>
                <p:cNvSpPr/>
                <p:nvPr/>
              </p:nvSpPr>
              <p:spPr>
                <a:xfrm>
                  <a:off x="5343544" y="3040644"/>
                  <a:ext cx="219691" cy="537573"/>
                </a:xfrm>
                <a:custGeom>
                  <a:avLst/>
                  <a:gdLst>
                    <a:gd name="connsiteX0" fmla="*/ 0 w 197708"/>
                    <a:gd name="connsiteY0" fmla="*/ 0 h 500448"/>
                    <a:gd name="connsiteX1" fmla="*/ 55606 w 197708"/>
                    <a:gd name="connsiteY1" fmla="*/ 234778 h 500448"/>
                    <a:gd name="connsiteX2" fmla="*/ 197708 w 197708"/>
                    <a:gd name="connsiteY2" fmla="*/ 500448 h 500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97708" h="500448">
                      <a:moveTo>
                        <a:pt x="0" y="0"/>
                      </a:moveTo>
                      <a:cubicBezTo>
                        <a:pt x="11327" y="75685"/>
                        <a:pt x="22655" y="151370"/>
                        <a:pt x="55606" y="234778"/>
                      </a:cubicBezTo>
                      <a:cubicBezTo>
                        <a:pt x="88557" y="318186"/>
                        <a:pt x="143132" y="409317"/>
                        <a:pt x="197708" y="500448"/>
                      </a:cubicBezTo>
                    </a:path>
                  </a:pathLst>
                </a:cu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6326216" y="2437728"/>
                  <a:ext cx="837200" cy="763297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980" name="TextBox 3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6614254" y="2591996"/>
                  <a:ext cx="344449" cy="7416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grpSp>
            <p:nvGrpSpPr>
              <p:cNvPr id="39963" name="Group 82"/>
              <p:cNvGrpSpPr>
                <a:grpSpLocks noChangeAspect="1"/>
              </p:cNvGrpSpPr>
              <p:nvPr/>
            </p:nvGrpSpPr>
            <p:grpSpPr bwMode="auto">
              <a:xfrm>
                <a:off x="335" y="2251"/>
                <a:ext cx="571" cy="388"/>
                <a:chOff x="2448" y="2160"/>
                <a:chExt cx="1580" cy="1075"/>
              </a:xfrm>
            </p:grpSpPr>
            <p:sp>
              <p:nvSpPr>
                <p:cNvPr id="49" name="Freeform 48"/>
                <p:cNvSpPr/>
                <p:nvPr/>
              </p:nvSpPr>
              <p:spPr>
                <a:xfrm>
                  <a:off x="2927" y="2262"/>
                  <a:ext cx="840" cy="980"/>
                </a:xfrm>
                <a:custGeom>
                  <a:avLst/>
                  <a:gdLst>
                    <a:gd name="connsiteX0" fmla="*/ 1371600 w 1371600"/>
                    <a:gd name="connsiteY0" fmla="*/ 158578 h 1436473"/>
                    <a:gd name="connsiteX1" fmla="*/ 1081217 w 1371600"/>
                    <a:gd name="connsiteY1" fmla="*/ 53545 h 1436473"/>
                    <a:gd name="connsiteX2" fmla="*/ 747584 w 1371600"/>
                    <a:gd name="connsiteY2" fmla="*/ 10297 h 1436473"/>
                    <a:gd name="connsiteX3" fmla="*/ 401595 w 1371600"/>
                    <a:gd name="connsiteY3" fmla="*/ 115329 h 1436473"/>
                    <a:gd name="connsiteX4" fmla="*/ 278027 w 1371600"/>
                    <a:gd name="connsiteY4" fmla="*/ 189470 h 1436473"/>
                    <a:gd name="connsiteX5" fmla="*/ 61784 w 1371600"/>
                    <a:gd name="connsiteY5" fmla="*/ 461318 h 1436473"/>
                    <a:gd name="connsiteX6" fmla="*/ 0 w 1371600"/>
                    <a:gd name="connsiteY6" fmla="*/ 696097 h 1436473"/>
                    <a:gd name="connsiteX7" fmla="*/ 61784 w 1371600"/>
                    <a:gd name="connsiteY7" fmla="*/ 1011194 h 1436473"/>
                    <a:gd name="connsiteX8" fmla="*/ 216244 w 1371600"/>
                    <a:gd name="connsiteY8" fmla="*/ 1215081 h 1436473"/>
                    <a:gd name="connsiteX9" fmla="*/ 531341 w 1371600"/>
                    <a:gd name="connsiteY9" fmla="*/ 1388075 h 1436473"/>
                    <a:gd name="connsiteX10" fmla="*/ 877330 w 1371600"/>
                    <a:gd name="connsiteY10" fmla="*/ 1431324 h 1436473"/>
                    <a:gd name="connsiteX11" fmla="*/ 1105930 w 1371600"/>
                    <a:gd name="connsiteY11" fmla="*/ 1357183 h 1436473"/>
                    <a:gd name="connsiteX12" fmla="*/ 1105930 w 1371600"/>
                    <a:gd name="connsiteY12" fmla="*/ 1357183 h 14364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71600" h="1436473">
                      <a:moveTo>
                        <a:pt x="1371600" y="158578"/>
                      </a:moveTo>
                      <a:cubicBezTo>
                        <a:pt x="1278410" y="118418"/>
                        <a:pt x="1185220" y="78259"/>
                        <a:pt x="1081217" y="53545"/>
                      </a:cubicBezTo>
                      <a:cubicBezTo>
                        <a:pt x="977214" y="28832"/>
                        <a:pt x="860854" y="0"/>
                        <a:pt x="747584" y="10297"/>
                      </a:cubicBezTo>
                      <a:cubicBezTo>
                        <a:pt x="634314" y="20594"/>
                        <a:pt x="479855" y="85467"/>
                        <a:pt x="401595" y="115329"/>
                      </a:cubicBezTo>
                      <a:cubicBezTo>
                        <a:pt x="323336" y="145191"/>
                        <a:pt x="334662" y="131805"/>
                        <a:pt x="278027" y="189470"/>
                      </a:cubicBezTo>
                      <a:cubicBezTo>
                        <a:pt x="221392" y="247135"/>
                        <a:pt x="108122" y="376880"/>
                        <a:pt x="61784" y="461318"/>
                      </a:cubicBezTo>
                      <a:cubicBezTo>
                        <a:pt x="15446" y="545756"/>
                        <a:pt x="0" y="604451"/>
                        <a:pt x="0" y="696097"/>
                      </a:cubicBezTo>
                      <a:cubicBezTo>
                        <a:pt x="0" y="787743"/>
                        <a:pt x="25743" y="924697"/>
                        <a:pt x="61784" y="1011194"/>
                      </a:cubicBezTo>
                      <a:cubicBezTo>
                        <a:pt x="97825" y="1097691"/>
                        <a:pt x="137985" y="1152268"/>
                        <a:pt x="216244" y="1215081"/>
                      </a:cubicBezTo>
                      <a:cubicBezTo>
                        <a:pt x="294503" y="1277894"/>
                        <a:pt x="421160" y="1352035"/>
                        <a:pt x="531341" y="1388075"/>
                      </a:cubicBezTo>
                      <a:cubicBezTo>
                        <a:pt x="641522" y="1424116"/>
                        <a:pt x="781565" y="1436473"/>
                        <a:pt x="877330" y="1431324"/>
                      </a:cubicBezTo>
                      <a:cubicBezTo>
                        <a:pt x="973095" y="1426175"/>
                        <a:pt x="1105930" y="1357183"/>
                        <a:pt x="1105930" y="1357183"/>
                      </a:cubicBezTo>
                      <a:lnTo>
                        <a:pt x="1105930" y="1357183"/>
                      </a:lnTo>
                    </a:path>
                  </a:pathLst>
                </a:custGeom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3120" y="2400"/>
                  <a:ext cx="624" cy="624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3264" y="2544"/>
                  <a:ext cx="338" cy="335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975" name="TextBox 67"/>
                <p:cNvSpPr txBox="1">
                  <a:spLocks noChangeAspect="1" noChangeArrowheads="1"/>
                </p:cNvSpPr>
                <p:nvPr/>
              </p:nvSpPr>
              <p:spPr bwMode="auto">
                <a:xfrm>
                  <a:off x="2448" y="2160"/>
                  <a:ext cx="1580" cy="4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en-US" sz="2000" b="1"/>
                </a:p>
              </p:txBody>
            </p:sp>
          </p:grpSp>
          <p:cxnSp>
            <p:nvCxnSpPr>
              <p:cNvPr id="71" name="Straight Connector 70"/>
              <p:cNvCxnSpPr/>
              <p:nvPr/>
            </p:nvCxnSpPr>
            <p:spPr>
              <a:xfrm>
                <a:off x="352" y="2997"/>
                <a:ext cx="109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Oval 27"/>
              <p:cNvSpPr/>
              <p:nvPr/>
            </p:nvSpPr>
            <p:spPr>
              <a:xfrm>
                <a:off x="734" y="2678"/>
                <a:ext cx="344" cy="335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966" name="TextBox 75"/>
              <p:cNvSpPr txBox="1">
                <a:spLocks noChangeAspect="1" noChangeArrowheads="1"/>
              </p:cNvSpPr>
              <p:nvPr/>
            </p:nvSpPr>
            <p:spPr bwMode="auto">
              <a:xfrm>
                <a:off x="288" y="2766"/>
                <a:ext cx="78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2000" b="1"/>
              </a:p>
            </p:txBody>
          </p:sp>
          <p:sp>
            <p:nvSpPr>
              <p:cNvPr id="79" name="5-Point Star 78"/>
              <p:cNvSpPr/>
              <p:nvPr/>
            </p:nvSpPr>
            <p:spPr>
              <a:xfrm>
                <a:off x="891" y="1539"/>
                <a:ext cx="18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968" name="TextBox 80"/>
              <p:cNvSpPr txBox="1">
                <a:spLocks noChangeAspect="1" noChangeArrowheads="1"/>
              </p:cNvSpPr>
              <p:nvPr/>
            </p:nvSpPr>
            <p:spPr bwMode="auto">
              <a:xfrm>
                <a:off x="809" y="2024"/>
                <a:ext cx="78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200" b="1"/>
              </a:p>
            </p:txBody>
          </p:sp>
          <p:sp>
            <p:nvSpPr>
              <p:cNvPr id="84" name="5-Point Star 83"/>
              <p:cNvSpPr/>
              <p:nvPr/>
            </p:nvSpPr>
            <p:spPr>
              <a:xfrm>
                <a:off x="908" y="2024"/>
                <a:ext cx="19" cy="19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86" name="5-Point Star 85"/>
              <p:cNvSpPr/>
              <p:nvPr/>
            </p:nvSpPr>
            <p:spPr>
              <a:xfrm>
                <a:off x="732" y="2094"/>
                <a:ext cx="20" cy="18"/>
              </a:xfrm>
              <a:prstGeom prst="star5">
                <a:avLst/>
              </a:pr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9971" name="TextBox 86"/>
              <p:cNvSpPr txBox="1">
                <a:spLocks noChangeAspect="1" noChangeArrowheads="1"/>
              </p:cNvSpPr>
              <p:nvPr/>
            </p:nvSpPr>
            <p:spPr bwMode="auto">
              <a:xfrm>
                <a:off x="668" y="2105"/>
                <a:ext cx="78" cy="1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endParaRPr lang="en-US" sz="1200" b="1"/>
              </a:p>
            </p:txBody>
          </p:sp>
        </p:grpSp>
        <p:sp>
          <p:nvSpPr>
            <p:cNvPr id="39952" name="Line 69"/>
            <p:cNvSpPr>
              <a:spLocks noChangeShapeType="1"/>
            </p:cNvSpPr>
            <p:nvPr/>
          </p:nvSpPr>
          <p:spPr bwMode="auto">
            <a:xfrm flipH="1">
              <a:off x="5184" y="1584"/>
              <a:ext cx="24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70"/>
            <p:cNvSpPr>
              <a:spLocks noChangeShapeType="1"/>
            </p:cNvSpPr>
            <p:nvPr/>
          </p:nvSpPr>
          <p:spPr bwMode="auto">
            <a:xfrm flipH="1">
              <a:off x="4992" y="1968"/>
              <a:ext cx="48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1203325" y="-57150"/>
            <a:ext cx="64166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Supplemental</a:t>
            </a:r>
            <a:r>
              <a:rPr lang="en-US" sz="4000" b="1"/>
              <a:t> </a:t>
            </a:r>
            <a:r>
              <a:rPr lang="en-US" sz="3200" b="1"/>
              <a:t>Impact</a:t>
            </a:r>
            <a:r>
              <a:rPr lang="en-US" sz="4000" b="1"/>
              <a:t> </a:t>
            </a:r>
            <a:r>
              <a:rPr lang="en-US" sz="3200" b="1"/>
              <a:t>Evidence</a:t>
            </a:r>
            <a:r>
              <a:rPr lang="en-US" b="1"/>
              <a:t>: </a:t>
            </a:r>
          </a:p>
          <a:p>
            <a:r>
              <a:rPr lang="en-US" sz="3200" b="1"/>
              <a:t>Magnetic Anomalies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838200" y="1143000"/>
            <a:ext cx="7888288" cy="5638800"/>
            <a:chOff x="762000" y="990600"/>
            <a:chExt cx="7888319" cy="5638800"/>
          </a:xfrm>
        </p:grpSpPr>
        <p:grpSp>
          <p:nvGrpSpPr>
            <p:cNvPr id="39941" name="Group 6"/>
            <p:cNvGrpSpPr>
              <a:grpSpLocks/>
            </p:cNvGrpSpPr>
            <p:nvPr/>
          </p:nvGrpSpPr>
          <p:grpSpPr bwMode="auto">
            <a:xfrm>
              <a:off x="2362200" y="1219200"/>
              <a:ext cx="5334000" cy="5073805"/>
              <a:chOff x="1676400" y="1143000"/>
              <a:chExt cx="5334000" cy="5073805"/>
            </a:xfrm>
          </p:grpSpPr>
          <p:pic>
            <p:nvPicPr>
              <p:cNvPr id="39944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l="50073" t="18097" r="28270" b="49149"/>
              <a:stretch>
                <a:fillRect/>
              </a:stretch>
            </p:blipFill>
            <p:spPr bwMode="auto">
              <a:xfrm>
                <a:off x="1676400" y="1143000"/>
                <a:ext cx="5334000" cy="507380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9" name="Freeform 8"/>
              <p:cNvSpPr/>
              <p:nvPr/>
            </p:nvSpPr>
            <p:spPr>
              <a:xfrm>
                <a:off x="5065732" y="1985963"/>
                <a:ext cx="609602" cy="1009650"/>
              </a:xfrm>
              <a:custGeom>
                <a:avLst/>
                <a:gdLst>
                  <a:gd name="connsiteX0" fmla="*/ 199697 w 609600"/>
                  <a:gd name="connsiteY0" fmla="*/ 0 h 1008993"/>
                  <a:gd name="connsiteX1" fmla="*/ 26276 w 609600"/>
                  <a:gd name="connsiteY1" fmla="*/ 331076 h 1008993"/>
                  <a:gd name="connsiteX2" fmla="*/ 42042 w 609600"/>
                  <a:gd name="connsiteY2" fmla="*/ 646386 h 1008993"/>
                  <a:gd name="connsiteX3" fmla="*/ 168166 w 609600"/>
                  <a:gd name="connsiteY3" fmla="*/ 898635 h 1008993"/>
                  <a:gd name="connsiteX4" fmla="*/ 609600 w 609600"/>
                  <a:gd name="connsiteY4" fmla="*/ 1008993 h 1008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1008993">
                    <a:moveTo>
                      <a:pt x="199697" y="0"/>
                    </a:moveTo>
                    <a:cubicBezTo>
                      <a:pt x="126124" y="111672"/>
                      <a:pt x="52552" y="223345"/>
                      <a:pt x="26276" y="331076"/>
                    </a:cubicBezTo>
                    <a:cubicBezTo>
                      <a:pt x="0" y="438807"/>
                      <a:pt x="18394" y="551793"/>
                      <a:pt x="42042" y="646386"/>
                    </a:cubicBezTo>
                    <a:cubicBezTo>
                      <a:pt x="65690" y="740979"/>
                      <a:pt x="73573" y="838201"/>
                      <a:pt x="168166" y="898635"/>
                    </a:cubicBezTo>
                    <a:cubicBezTo>
                      <a:pt x="262759" y="959069"/>
                      <a:pt x="436179" y="984031"/>
                      <a:pt x="609600" y="1008993"/>
                    </a:cubicBezTo>
                  </a:path>
                </a:pathLst>
              </a:cu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4613293" y="1749425"/>
                <a:ext cx="1077917" cy="1592263"/>
              </a:xfrm>
              <a:custGeom>
                <a:avLst/>
                <a:gdLst>
                  <a:gd name="connsiteX0" fmla="*/ 493986 w 1077310"/>
                  <a:gd name="connsiteY0" fmla="*/ 0 h 1592318"/>
                  <a:gd name="connsiteX1" fmla="*/ 241737 w 1077310"/>
                  <a:gd name="connsiteY1" fmla="*/ 268014 h 1592318"/>
                  <a:gd name="connsiteX2" fmla="*/ 68317 w 1077310"/>
                  <a:gd name="connsiteY2" fmla="*/ 567559 h 1592318"/>
                  <a:gd name="connsiteX3" fmla="*/ 68317 w 1077310"/>
                  <a:gd name="connsiteY3" fmla="*/ 1087821 h 1592318"/>
                  <a:gd name="connsiteX4" fmla="*/ 478220 w 1077310"/>
                  <a:gd name="connsiteY4" fmla="*/ 1513490 h 1592318"/>
                  <a:gd name="connsiteX5" fmla="*/ 966951 w 1077310"/>
                  <a:gd name="connsiteY5" fmla="*/ 1560787 h 1592318"/>
                  <a:gd name="connsiteX6" fmla="*/ 1077310 w 1077310"/>
                  <a:gd name="connsiteY6" fmla="*/ 1529256 h 15923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77310" h="1592318">
                    <a:moveTo>
                      <a:pt x="493986" y="0"/>
                    </a:moveTo>
                    <a:cubicBezTo>
                      <a:pt x="403334" y="86710"/>
                      <a:pt x="312682" y="173421"/>
                      <a:pt x="241737" y="268014"/>
                    </a:cubicBezTo>
                    <a:cubicBezTo>
                      <a:pt x="170792" y="362607"/>
                      <a:pt x="97220" y="430925"/>
                      <a:pt x="68317" y="567559"/>
                    </a:cubicBezTo>
                    <a:cubicBezTo>
                      <a:pt x="39414" y="704193"/>
                      <a:pt x="0" y="930166"/>
                      <a:pt x="68317" y="1087821"/>
                    </a:cubicBezTo>
                    <a:cubicBezTo>
                      <a:pt x="136634" y="1245476"/>
                      <a:pt x="328448" y="1434662"/>
                      <a:pt x="478220" y="1513490"/>
                    </a:cubicBezTo>
                    <a:cubicBezTo>
                      <a:pt x="627992" y="1592318"/>
                      <a:pt x="867103" y="1558159"/>
                      <a:pt x="966951" y="1560787"/>
                    </a:cubicBezTo>
                    <a:cubicBezTo>
                      <a:pt x="1066799" y="1563415"/>
                      <a:pt x="1072054" y="1546335"/>
                      <a:pt x="1077310" y="1529256"/>
                    </a:cubicBezTo>
                  </a:path>
                </a:pathLst>
              </a:cu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271979" y="3502025"/>
                <a:ext cx="1206505" cy="2200275"/>
              </a:xfrm>
              <a:custGeom>
                <a:avLst/>
                <a:gdLst>
                  <a:gd name="connsiteX0" fmla="*/ 0 w 1206062"/>
                  <a:gd name="connsiteY0" fmla="*/ 76200 h 2199290"/>
                  <a:gd name="connsiteX1" fmla="*/ 504497 w 1206062"/>
                  <a:gd name="connsiteY1" fmla="*/ 76200 h 2199290"/>
                  <a:gd name="connsiteX2" fmla="*/ 1008993 w 1206062"/>
                  <a:gd name="connsiteY2" fmla="*/ 533400 h 2199290"/>
                  <a:gd name="connsiteX3" fmla="*/ 1198179 w 1206062"/>
                  <a:gd name="connsiteY3" fmla="*/ 1116725 h 2199290"/>
                  <a:gd name="connsiteX4" fmla="*/ 1056290 w 1206062"/>
                  <a:gd name="connsiteY4" fmla="*/ 1636987 h 2199290"/>
                  <a:gd name="connsiteX5" fmla="*/ 614855 w 1206062"/>
                  <a:gd name="connsiteY5" fmla="*/ 2109952 h 2199290"/>
                  <a:gd name="connsiteX6" fmla="*/ 173421 w 1206062"/>
                  <a:gd name="connsiteY6" fmla="*/ 2173014 h 2199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06062" h="2199290">
                    <a:moveTo>
                      <a:pt x="0" y="76200"/>
                    </a:moveTo>
                    <a:cubicBezTo>
                      <a:pt x="168165" y="38100"/>
                      <a:pt x="336331" y="0"/>
                      <a:pt x="504497" y="76200"/>
                    </a:cubicBezTo>
                    <a:cubicBezTo>
                      <a:pt x="672663" y="152400"/>
                      <a:pt x="893379" y="359979"/>
                      <a:pt x="1008993" y="533400"/>
                    </a:cubicBezTo>
                    <a:cubicBezTo>
                      <a:pt x="1124607" y="706821"/>
                      <a:pt x="1190296" y="932794"/>
                      <a:pt x="1198179" y="1116725"/>
                    </a:cubicBezTo>
                    <a:cubicBezTo>
                      <a:pt x="1206062" y="1300656"/>
                      <a:pt x="1153511" y="1471449"/>
                      <a:pt x="1056290" y="1636987"/>
                    </a:cubicBezTo>
                    <a:cubicBezTo>
                      <a:pt x="959069" y="1802525"/>
                      <a:pt x="762000" y="2020614"/>
                      <a:pt x="614855" y="2109952"/>
                    </a:cubicBezTo>
                    <a:cubicBezTo>
                      <a:pt x="467710" y="2199290"/>
                      <a:pt x="249621" y="2167759"/>
                      <a:pt x="173421" y="2173014"/>
                    </a:cubicBezTo>
                  </a:path>
                </a:pathLst>
              </a:cu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2" name="Freeform 11"/>
              <p:cNvSpPr/>
              <p:nvPr/>
            </p:nvSpPr>
            <p:spPr>
              <a:xfrm>
                <a:off x="2525722" y="2128838"/>
                <a:ext cx="785815" cy="1108075"/>
              </a:xfrm>
              <a:custGeom>
                <a:avLst/>
                <a:gdLst>
                  <a:gd name="connsiteX0" fmla="*/ 344214 w 785649"/>
                  <a:gd name="connsiteY0" fmla="*/ 0 h 1108841"/>
                  <a:gd name="connsiteX1" fmla="*/ 44669 w 785649"/>
                  <a:gd name="connsiteY1" fmla="*/ 283779 h 1108841"/>
                  <a:gd name="connsiteX2" fmla="*/ 76200 w 785649"/>
                  <a:gd name="connsiteY2" fmla="*/ 756745 h 1108841"/>
                  <a:gd name="connsiteX3" fmla="*/ 486104 w 785649"/>
                  <a:gd name="connsiteY3" fmla="*/ 1056289 h 1108841"/>
                  <a:gd name="connsiteX4" fmla="*/ 785649 w 785649"/>
                  <a:gd name="connsiteY4" fmla="*/ 1072055 h 1108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5649" h="1108841">
                    <a:moveTo>
                      <a:pt x="344214" y="0"/>
                    </a:moveTo>
                    <a:cubicBezTo>
                      <a:pt x="216776" y="78827"/>
                      <a:pt x="89338" y="157655"/>
                      <a:pt x="44669" y="283779"/>
                    </a:cubicBezTo>
                    <a:cubicBezTo>
                      <a:pt x="0" y="409903"/>
                      <a:pt x="2627" y="627993"/>
                      <a:pt x="76200" y="756745"/>
                    </a:cubicBezTo>
                    <a:cubicBezTo>
                      <a:pt x="149773" y="885497"/>
                      <a:pt x="367863" y="1003737"/>
                      <a:pt x="486104" y="1056289"/>
                    </a:cubicBezTo>
                    <a:cubicBezTo>
                      <a:pt x="604346" y="1108841"/>
                      <a:pt x="694997" y="1090448"/>
                      <a:pt x="785649" y="1072055"/>
                    </a:cubicBezTo>
                  </a:path>
                </a:pathLst>
              </a:cu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3" name="Freeform 12"/>
              <p:cNvSpPr/>
              <p:nvPr/>
            </p:nvSpPr>
            <p:spPr>
              <a:xfrm>
                <a:off x="2868624" y="4949825"/>
                <a:ext cx="1374780" cy="920750"/>
              </a:xfrm>
              <a:custGeom>
                <a:avLst/>
                <a:gdLst>
                  <a:gd name="connsiteX0" fmla="*/ 1261242 w 1374228"/>
                  <a:gd name="connsiteY0" fmla="*/ 898634 h 919654"/>
                  <a:gd name="connsiteX1" fmla="*/ 1292773 w 1374228"/>
                  <a:gd name="connsiteY1" fmla="*/ 851337 h 919654"/>
                  <a:gd name="connsiteX2" fmla="*/ 1340069 w 1374228"/>
                  <a:gd name="connsiteY2" fmla="*/ 488730 h 919654"/>
                  <a:gd name="connsiteX3" fmla="*/ 1292773 w 1374228"/>
                  <a:gd name="connsiteY3" fmla="*/ 268013 h 919654"/>
                  <a:gd name="connsiteX4" fmla="*/ 851338 w 1374228"/>
                  <a:gd name="connsiteY4" fmla="*/ 47296 h 919654"/>
                  <a:gd name="connsiteX5" fmla="*/ 346842 w 1374228"/>
                  <a:gd name="connsiteY5" fmla="*/ 47296 h 919654"/>
                  <a:gd name="connsiteX6" fmla="*/ 0 w 1374228"/>
                  <a:gd name="connsiteY6" fmla="*/ 331075 h 91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74228" h="919654">
                    <a:moveTo>
                      <a:pt x="1261242" y="898634"/>
                    </a:moveTo>
                    <a:cubicBezTo>
                      <a:pt x="1270438" y="909144"/>
                      <a:pt x="1279635" y="919654"/>
                      <a:pt x="1292773" y="851337"/>
                    </a:cubicBezTo>
                    <a:cubicBezTo>
                      <a:pt x="1305911" y="783020"/>
                      <a:pt x="1340069" y="585951"/>
                      <a:pt x="1340069" y="488730"/>
                    </a:cubicBezTo>
                    <a:cubicBezTo>
                      <a:pt x="1340069" y="391509"/>
                      <a:pt x="1374228" y="341585"/>
                      <a:pt x="1292773" y="268013"/>
                    </a:cubicBezTo>
                    <a:cubicBezTo>
                      <a:pt x="1211318" y="194441"/>
                      <a:pt x="1008993" y="84082"/>
                      <a:pt x="851338" y="47296"/>
                    </a:cubicBezTo>
                    <a:cubicBezTo>
                      <a:pt x="693683" y="10510"/>
                      <a:pt x="488732" y="0"/>
                      <a:pt x="346842" y="47296"/>
                    </a:cubicBezTo>
                    <a:cubicBezTo>
                      <a:pt x="204952" y="94592"/>
                      <a:pt x="102476" y="212833"/>
                      <a:pt x="0" y="331075"/>
                    </a:cubicBezTo>
                  </a:path>
                </a:pathLst>
              </a:custGeom>
              <a:ln w="571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pic>
          <p:nvPicPr>
            <p:cNvPr id="39942" name="Picture 2"/>
            <p:cNvPicPr>
              <a:picLocks noChangeAspect="1" noChangeArrowheads="1"/>
            </p:cNvPicPr>
            <p:nvPr/>
          </p:nvPicPr>
          <p:blipFill>
            <a:blip r:embed="rId2"/>
            <a:srcRect l="45319" t="11378" b="26472"/>
            <a:stretch>
              <a:fillRect/>
            </a:stretch>
          </p:blipFill>
          <p:spPr bwMode="auto">
            <a:xfrm>
              <a:off x="762000" y="990600"/>
              <a:ext cx="7888319" cy="5638800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 rot="19914943">
              <a:off x="1798642" y="1316038"/>
              <a:ext cx="2527310" cy="4451350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838200" y="6477000"/>
            <a:ext cx="8763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Aeromagnetic Map of Colorado, after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Oshetski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Kucks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2000  USGS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Group 8"/>
          <p:cNvGrpSpPr>
            <a:grpSpLocks noChangeAspect="1"/>
          </p:cNvGrpSpPr>
          <p:nvPr/>
        </p:nvGrpSpPr>
        <p:grpSpPr bwMode="auto">
          <a:xfrm>
            <a:off x="228600" y="914400"/>
            <a:ext cx="8763000" cy="5762625"/>
            <a:chOff x="228600" y="1168052"/>
            <a:chExt cx="8305800" cy="5461348"/>
          </a:xfrm>
        </p:grpSpPr>
        <p:pic>
          <p:nvPicPr>
            <p:cNvPr id="40967" name="Picture 2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/>
            <a:stretch>
              <a:fillRect/>
            </a:stretch>
          </p:blipFill>
          <p:spPr bwMode="auto">
            <a:xfrm>
              <a:off x="228600" y="1168052"/>
              <a:ext cx="8305800" cy="5461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Connector 4"/>
            <p:cNvCxnSpPr/>
            <p:nvPr/>
          </p:nvCxnSpPr>
          <p:spPr>
            <a:xfrm>
              <a:off x="380573" y="5943346"/>
              <a:ext cx="1752945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69" name="TextBox 7"/>
            <p:cNvSpPr txBox="1">
              <a:spLocks noChangeArrowheads="1"/>
            </p:cNvSpPr>
            <p:nvPr/>
          </p:nvSpPr>
          <p:spPr bwMode="auto">
            <a:xfrm>
              <a:off x="889749" y="5574268"/>
              <a:ext cx="71045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5 cm</a:t>
              </a:r>
            </a:p>
          </p:txBody>
        </p:sp>
      </p:grpSp>
      <p:sp>
        <p:nvSpPr>
          <p:cNvPr id="40962" name="Text Box 5"/>
          <p:cNvSpPr txBox="1">
            <a:spLocks noChangeArrowheads="1"/>
          </p:cNvSpPr>
          <p:nvPr/>
        </p:nvSpPr>
        <p:spPr bwMode="auto">
          <a:xfrm>
            <a:off x="117475" y="228600"/>
            <a:ext cx="90265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/>
              <a:t>Age of Impacts: Post Cambrian, Pre-Laramide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1295400" y="6248400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Shatter Cones in Cambrian Sawatch Sandstone</a:t>
            </a:r>
          </a:p>
        </p:txBody>
      </p:sp>
      <p:grpSp>
        <p:nvGrpSpPr>
          <p:cNvPr id="40964" name="Group 17"/>
          <p:cNvGrpSpPr>
            <a:grpSpLocks/>
          </p:cNvGrpSpPr>
          <p:nvPr/>
        </p:nvGrpSpPr>
        <p:grpSpPr bwMode="auto">
          <a:xfrm>
            <a:off x="1828800" y="2209800"/>
            <a:ext cx="381000" cy="762000"/>
            <a:chOff x="3352800" y="1752600"/>
            <a:chExt cx="381000" cy="762000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3352800" y="1752600"/>
              <a:ext cx="76200" cy="7620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3429000" y="1752600"/>
              <a:ext cx="304800" cy="685800"/>
            </a:xfrm>
            <a:prstGeom prst="straightConnector1">
              <a:avLst/>
            </a:prstGeom>
            <a:ln w="28575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b="1" smtClean="0"/>
              <a:t>Estimated Pre-Break-Up Impactor Diameter*</a:t>
            </a:r>
          </a:p>
        </p:txBody>
      </p:sp>
      <p:graphicFrame>
        <p:nvGraphicFramePr>
          <p:cNvPr id="46120" name="Group 40"/>
          <p:cNvGraphicFramePr>
            <a:graphicFrameLocks noGrp="1"/>
          </p:cNvGraphicFramePr>
          <p:nvPr/>
        </p:nvGraphicFramePr>
        <p:xfrm>
          <a:off x="2743200" y="1189038"/>
          <a:ext cx="4191000" cy="5897562"/>
        </p:xfrm>
        <a:graphic>
          <a:graphicData uri="http://schemas.openxmlformats.org/drawingml/2006/table">
            <a:tbl>
              <a:tblPr/>
              <a:tblGrid>
                <a:gridCol w="2720474"/>
                <a:gridCol w="1470526"/>
              </a:tblGrid>
              <a:tr h="979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Impact Structure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Impactor Diameter 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6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Aspen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Deer Creek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.441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99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Buffalo Creek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50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Lost Creek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6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Goose Creek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5176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Lake George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.736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362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Pre-Break Up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Diameter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/>
                    </a:solidFill>
                  </a:tcPr>
                </a:tc>
              </a:tr>
              <a:tr h="6486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Chicxulub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876800"/>
            <a:ext cx="2743200" cy="1754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i="1" dirty="0">
                <a:latin typeface="+mn-lt"/>
              </a:rPr>
              <a:t>*</a:t>
            </a:r>
            <a:r>
              <a:rPr lang="en-US" i="1" dirty="0">
                <a:latin typeface="+mn-lt"/>
              </a:rPr>
              <a:t>Based on the </a:t>
            </a:r>
            <a:r>
              <a:rPr lang="en-US" i="1" u="sng" dirty="0">
                <a:latin typeface="+mn-lt"/>
              </a:rPr>
              <a:t>Lunar and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+mn-lt"/>
              </a:rPr>
              <a:t>Planetary Laboratory’s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+mn-lt"/>
              </a:rPr>
              <a:t>Crater  Projectile  Size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i="1" u="sng" dirty="0">
                <a:latin typeface="+mn-lt"/>
              </a:rPr>
              <a:t>Calculator</a:t>
            </a:r>
            <a:r>
              <a:rPr lang="en-US" i="1" dirty="0">
                <a:latin typeface="+mn-lt"/>
              </a:rPr>
              <a:t> by </a:t>
            </a:r>
            <a:r>
              <a:rPr lang="en-US" i="1" dirty="0" err="1">
                <a:latin typeface="+mn-lt"/>
              </a:rPr>
              <a:t>Melosh</a:t>
            </a:r>
            <a:r>
              <a:rPr lang="en-US" i="1" dirty="0">
                <a:latin typeface="+mn-lt"/>
              </a:rPr>
              <a:t> and Beyer, 1991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defRPr/>
            </a:pP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4" descr="BearCreek3610g_marmet2"/>
          <p:cNvPicPr>
            <a:picLocks noChangeAspect="1" noChangeArrowheads="1"/>
          </p:cNvPicPr>
          <p:nvPr/>
        </p:nvPicPr>
        <p:blipFill>
          <a:blip r:embed="rId2">
            <a:lum bright="-12000" contrast="12000"/>
          </a:blip>
          <a:srcRect/>
          <a:stretch>
            <a:fillRect/>
          </a:stretch>
        </p:blipFill>
        <p:spPr bwMode="auto">
          <a:xfrm>
            <a:off x="-152400" y="-152400"/>
            <a:ext cx="9448800" cy="7086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914400"/>
            <a:ext cx="9601200" cy="6019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Shock metamorphic features confirm an impact origin for the 6 ringed structures named here the </a:t>
            </a:r>
            <a:r>
              <a:rPr lang="en-US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Colorado Impact Crater Cluster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craters formed by the near simultaneous impacts of 6 asteroids or comet fragments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Impact structure sizes indicate they are complex (peak ring) craters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Age: Post dates the Cambrian and predates the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Laramide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Orogeny</a:t>
            </a: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(500 - 75 MYA)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Estimated pre-break diameter was 6 km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Ties to a mass-extinction level event are possible with precise age constraints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-42863" y="6553200"/>
            <a:ext cx="8958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Background:  226 kg Bear Creek Meteorite, found near the center of the Aspen Park Impact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427038" y="1371600"/>
            <a:ext cx="9097962" cy="536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3600"/>
              <a:t> </a:t>
            </a:r>
            <a:r>
              <a:rPr lang="en-US" sz="3200" b="1"/>
              <a:t>Topographic/Satellite Photo Analysis </a:t>
            </a:r>
          </a:p>
          <a:p>
            <a:pPr lvl="1"/>
            <a:r>
              <a:rPr lang="en-US" sz="3200" b="1"/>
              <a:t>- Google Earth Images</a:t>
            </a:r>
          </a:p>
          <a:p>
            <a:pPr lvl="1">
              <a:buFontTx/>
              <a:buChar char="-"/>
            </a:pPr>
            <a:r>
              <a:rPr lang="en-US" sz="3200" b="1"/>
              <a:t> Google Terrain Maps</a:t>
            </a:r>
          </a:p>
          <a:p>
            <a:pPr lvl="1">
              <a:buFontTx/>
              <a:buChar char="-"/>
            </a:pPr>
            <a:r>
              <a:rPr lang="en-US" sz="3200" b="1"/>
              <a:t> Shaded Relief Maps</a:t>
            </a:r>
          </a:p>
          <a:p>
            <a:pPr>
              <a:buFontTx/>
              <a:buChar char="-"/>
            </a:pPr>
            <a:r>
              <a:rPr lang="en-US" sz="3200" b="1"/>
              <a:t>Field Investigations</a:t>
            </a:r>
          </a:p>
          <a:p>
            <a:pPr lvl="1">
              <a:buFontTx/>
              <a:buChar char="-"/>
            </a:pPr>
            <a:r>
              <a:rPr lang="en-US" sz="3200" b="1"/>
              <a:t>Rock Macro Structures</a:t>
            </a:r>
          </a:p>
          <a:p>
            <a:pPr lvl="1">
              <a:buFontTx/>
              <a:buChar char="-"/>
            </a:pPr>
            <a:r>
              <a:rPr lang="en-US" sz="3200" b="1"/>
              <a:t>Sample Collection/Description</a:t>
            </a:r>
          </a:p>
          <a:p>
            <a:pPr>
              <a:buFontTx/>
              <a:buChar char="-"/>
            </a:pPr>
            <a:r>
              <a:rPr lang="en-US" sz="3200" b="1"/>
              <a:t>Petrographic Analyses</a:t>
            </a:r>
          </a:p>
          <a:p>
            <a:pPr lvl="1">
              <a:buFontTx/>
              <a:buChar char="-"/>
            </a:pPr>
            <a:r>
              <a:rPr lang="en-US" sz="3200" b="1"/>
              <a:t>Thin section study</a:t>
            </a:r>
          </a:p>
          <a:p>
            <a:pPr lvl="1">
              <a:buFontTx/>
              <a:buChar char="-"/>
            </a:pPr>
            <a:endParaRPr lang="en-US" sz="3600"/>
          </a:p>
          <a:p>
            <a:endParaRPr lang="en-US"/>
          </a:p>
        </p:txBody>
      </p:sp>
      <p:sp>
        <p:nvSpPr>
          <p:cNvPr id="1843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smtClean="0"/>
              <a:t>Methods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-1524000" y="381000"/>
            <a:ext cx="8229600" cy="12192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b="1" smtClean="0"/>
              <a:t>Geologic Map of a Portion</a:t>
            </a:r>
          </a:p>
          <a:p>
            <a:pPr algn="ctr" eaLnBrk="1" hangingPunct="1">
              <a:buFont typeface="Arial" charset="0"/>
              <a:buNone/>
            </a:pPr>
            <a:r>
              <a:rPr lang="en-US" b="1" smtClean="0"/>
              <a:t>of the Front Range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r="59273"/>
          <a:stretch>
            <a:fillRect/>
          </a:stretch>
        </p:blipFill>
        <p:spPr bwMode="auto">
          <a:xfrm>
            <a:off x="5302250" y="301625"/>
            <a:ext cx="3613150" cy="6327775"/>
          </a:xfrm>
          <a:prstGeom prst="rect">
            <a:avLst/>
          </a:prstGeom>
          <a:blipFill dpi="0" rotWithShape="1">
            <a:blip r:embed="rId3">
              <a:lum bright="-10000" contrast="10000"/>
            </a:blip>
            <a:srcRect r="59273"/>
            <a:tile tx="0" ty="0" sx="100000" sy="100000" flip="none" algn="tl"/>
          </a:blipFill>
          <a:ln w="1270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19459" name="Group 73"/>
          <p:cNvGrpSpPr>
            <a:grpSpLocks/>
          </p:cNvGrpSpPr>
          <p:nvPr/>
        </p:nvGrpSpPr>
        <p:grpSpPr bwMode="auto">
          <a:xfrm>
            <a:off x="280988" y="2209800"/>
            <a:ext cx="4856162" cy="3581400"/>
            <a:chOff x="76200" y="1676400"/>
            <a:chExt cx="4855836" cy="3581400"/>
          </a:xfrm>
        </p:grpSpPr>
        <p:sp>
          <p:nvSpPr>
            <p:cNvPr id="19467" name="TextBox 5"/>
            <p:cNvSpPr txBox="1">
              <a:spLocks noChangeArrowheads="1"/>
            </p:cNvSpPr>
            <p:nvPr/>
          </p:nvSpPr>
          <p:spPr bwMode="auto">
            <a:xfrm>
              <a:off x="100009" y="1676400"/>
              <a:ext cx="427284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u="sng"/>
                <a:t>Generalized Stratigraphic Column</a:t>
              </a:r>
            </a:p>
          </p:txBody>
        </p:sp>
        <p:grpSp>
          <p:nvGrpSpPr>
            <p:cNvPr id="19468" name="Group 59"/>
            <p:cNvGrpSpPr>
              <a:grpSpLocks/>
            </p:cNvGrpSpPr>
            <p:nvPr/>
          </p:nvGrpSpPr>
          <p:grpSpPr bwMode="auto">
            <a:xfrm>
              <a:off x="76200" y="2209800"/>
              <a:ext cx="1524000" cy="3048000"/>
              <a:chOff x="1066800" y="2209800"/>
              <a:chExt cx="1524000" cy="3048000"/>
            </a:xfrm>
          </p:grpSpPr>
          <p:grpSp>
            <p:nvGrpSpPr>
              <p:cNvPr id="19472" name="Group 56"/>
              <p:cNvGrpSpPr>
                <a:grpSpLocks/>
              </p:cNvGrpSpPr>
              <p:nvPr/>
            </p:nvGrpSpPr>
            <p:grpSpPr bwMode="auto">
              <a:xfrm>
                <a:off x="1066800" y="2209800"/>
                <a:ext cx="1524000" cy="3048000"/>
                <a:chOff x="990600" y="2667000"/>
                <a:chExt cx="914400" cy="2362200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990600" y="2667000"/>
                  <a:ext cx="914339" cy="236220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990600" y="2667000"/>
                  <a:ext cx="914339" cy="609005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</a:rPr>
                    <a:t>PlPf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990600" y="3276005"/>
                  <a:ext cx="914339" cy="610235"/>
                </a:xfrm>
                <a:prstGeom prst="rect">
                  <a:avLst/>
                </a:prstGeom>
                <a:solidFill>
                  <a:srgbClr val="F67AE4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dirty="0">
                      <a:solidFill>
                        <a:schemeClr val="tx1"/>
                      </a:solidFill>
                    </a:rPr>
                    <a:t>MOC</a:t>
                  </a: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990600" y="3886240"/>
                  <a:ext cx="914339" cy="609004"/>
                </a:xfrm>
                <a:prstGeom prst="rect">
                  <a:avLst/>
                </a:prstGeom>
                <a:solidFill>
                  <a:srgbClr val="FF7C53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2400" b="1" dirty="0" err="1">
                      <a:solidFill>
                        <a:schemeClr val="tx1"/>
                      </a:solidFill>
                    </a:rPr>
                    <a:t>Yp</a:t>
                  </a:r>
                  <a:endParaRPr lang="en-US" sz="2400" b="1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478" name="Group 54"/>
                <p:cNvGrpSpPr>
                  <a:grpSpLocks/>
                </p:cNvGrpSpPr>
                <p:nvPr/>
              </p:nvGrpSpPr>
              <p:grpSpPr bwMode="auto">
                <a:xfrm>
                  <a:off x="990600" y="4495800"/>
                  <a:ext cx="914400" cy="533400"/>
                  <a:chOff x="762000" y="4495800"/>
                  <a:chExt cx="1295400" cy="609602"/>
                </a:xfrm>
              </p:grpSpPr>
              <p:sp>
                <p:nvSpPr>
                  <p:cNvPr id="52" name="Rectangle 51"/>
                  <p:cNvSpPr/>
                  <p:nvPr/>
                </p:nvSpPr>
                <p:spPr>
                  <a:xfrm>
                    <a:off x="990029" y="4495165"/>
                    <a:ext cx="1067285" cy="610237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/>
                  </a:p>
                </p:txBody>
              </p:sp>
              <p:sp>
                <p:nvSpPr>
                  <p:cNvPr id="53" name="Rectangle 52"/>
                  <p:cNvSpPr/>
                  <p:nvPr/>
                </p:nvSpPr>
                <p:spPr>
                  <a:xfrm>
                    <a:off x="1066938" y="4495165"/>
                    <a:ext cx="585590" cy="610237"/>
                  </a:xfrm>
                  <a:prstGeom prst="rect">
                    <a:avLst/>
                  </a:prstGeom>
                  <a:solidFill>
                    <a:schemeClr val="accent4">
                      <a:lumMod val="7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Xb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  <p:pic>
                <p:nvPicPr>
                  <p:cNvPr id="19481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4"/>
                  <a:srcRect/>
                  <a:stretch>
                    <a:fillRect/>
                  </a:stretch>
                </p:blipFill>
                <p:spPr bwMode="auto">
                  <a:xfrm rot="5400000">
                    <a:off x="1513115" y="4582887"/>
                    <a:ext cx="609600" cy="43542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</p:pic>
              <p:sp>
                <p:nvSpPr>
                  <p:cNvPr id="54" name="Rectangle 53"/>
                  <p:cNvSpPr/>
                  <p:nvPr/>
                </p:nvSpPr>
                <p:spPr>
                  <a:xfrm>
                    <a:off x="762000" y="4495165"/>
                    <a:ext cx="404785" cy="610237"/>
                  </a:xfrm>
                  <a:prstGeom prst="rect">
                    <a:avLst/>
                  </a:prstGeom>
                  <a:solidFill>
                    <a:srgbClr val="F94945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b="1" dirty="0" err="1">
                        <a:solidFill>
                          <a:schemeClr val="tx1"/>
                        </a:solidFill>
                      </a:rPr>
                      <a:t>Yg</a:t>
                    </a:r>
                    <a:endParaRPr lang="en-US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19473" name="TextBox 57"/>
              <p:cNvSpPr txBox="1">
                <a:spLocks noChangeArrowheads="1"/>
              </p:cNvSpPr>
              <p:nvPr/>
            </p:nvSpPr>
            <p:spPr bwMode="auto">
              <a:xfrm>
                <a:off x="2057400" y="4735513"/>
                <a:ext cx="476250" cy="3667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b="1"/>
                  <a:t>Xg</a:t>
                </a:r>
              </a:p>
            </p:txBody>
          </p:sp>
        </p:grpSp>
        <p:sp>
          <p:nvSpPr>
            <p:cNvPr id="19469" name="TextBox 58"/>
            <p:cNvSpPr txBox="1">
              <a:spLocks noChangeArrowheads="1"/>
            </p:cNvSpPr>
            <p:nvPr/>
          </p:nvSpPr>
          <p:spPr bwMode="auto">
            <a:xfrm>
              <a:off x="1776298" y="4611688"/>
              <a:ext cx="3155738" cy="641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1.44 – 1.72 BY Precambrian</a:t>
              </a:r>
            </a:p>
            <a:p>
              <a:r>
                <a:rPr lang="en-US" b="1" u="sng"/>
                <a:t>Metamorphics and Granite </a:t>
              </a:r>
            </a:p>
          </p:txBody>
        </p:sp>
        <p:sp>
          <p:nvSpPr>
            <p:cNvPr id="19470" name="TextBox 60"/>
            <p:cNvSpPr txBox="1">
              <a:spLocks noChangeArrowheads="1"/>
            </p:cNvSpPr>
            <p:nvPr/>
          </p:nvSpPr>
          <p:spPr bwMode="auto">
            <a:xfrm>
              <a:off x="1744550" y="4038600"/>
              <a:ext cx="313034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u="sng"/>
                <a:t>1.04 BY Pikes Peak Granite</a:t>
              </a:r>
            </a:p>
          </p:txBody>
        </p:sp>
        <p:sp>
          <p:nvSpPr>
            <p:cNvPr id="19471" name="TextBox 69"/>
            <p:cNvSpPr txBox="1">
              <a:spLocks noChangeArrowheads="1"/>
            </p:cNvSpPr>
            <p:nvPr/>
          </p:nvSpPr>
          <p:spPr bwMode="auto">
            <a:xfrm>
              <a:off x="838149" y="2667000"/>
              <a:ext cx="1371508" cy="155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/>
            </a:p>
            <a:p>
              <a:r>
                <a:rPr lang="en-US" sz="2400" b="1"/>
                <a:t>_</a:t>
              </a:r>
            </a:p>
            <a:p>
              <a:endParaRPr lang="en-US" sz="2400"/>
            </a:p>
            <a:p>
              <a:endParaRPr lang="en-US" sz="2400"/>
            </a:p>
          </p:txBody>
        </p:sp>
      </p:grpSp>
      <p:sp>
        <p:nvSpPr>
          <p:cNvPr id="19460" name="TextBox 70"/>
          <p:cNvSpPr txBox="1">
            <a:spLocks noChangeArrowheads="1"/>
          </p:cNvSpPr>
          <p:nvPr/>
        </p:nvSpPr>
        <p:spPr bwMode="auto">
          <a:xfrm>
            <a:off x="1981200" y="3505200"/>
            <a:ext cx="50212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Camb. Sawatch, Ord.</a:t>
            </a:r>
          </a:p>
          <a:p>
            <a:r>
              <a:rPr lang="en-US" b="1"/>
              <a:t>Manitou Springs, &amp; Miss.</a:t>
            </a:r>
          </a:p>
          <a:p>
            <a:r>
              <a:rPr lang="en-US" b="1" u="sng"/>
              <a:t>Leadville Fms, Undiff.</a:t>
            </a:r>
          </a:p>
        </p:txBody>
      </p:sp>
      <p:sp>
        <p:nvSpPr>
          <p:cNvPr id="19461" name="TextBox 71"/>
          <p:cNvSpPr txBox="1">
            <a:spLocks noChangeArrowheads="1"/>
          </p:cNvSpPr>
          <p:nvPr/>
        </p:nvSpPr>
        <p:spPr bwMode="auto">
          <a:xfrm>
            <a:off x="1981200" y="2590800"/>
            <a:ext cx="3886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Perm./Penn Fountain </a:t>
            </a:r>
          </a:p>
          <a:p>
            <a:r>
              <a:rPr lang="en-US" b="1"/>
              <a:t>and Lyons Fms, </a:t>
            </a:r>
          </a:p>
          <a:p>
            <a:r>
              <a:rPr lang="en-US" b="1" u="sng"/>
              <a:t>Undifferentiated</a:t>
            </a:r>
          </a:p>
        </p:txBody>
      </p:sp>
      <p:sp>
        <p:nvSpPr>
          <p:cNvPr id="19462" name="Rectangle 47"/>
          <p:cNvSpPr>
            <a:spLocks noChangeArrowheads="1"/>
          </p:cNvSpPr>
          <p:nvPr/>
        </p:nvSpPr>
        <p:spPr bwMode="auto">
          <a:xfrm rot="-821041">
            <a:off x="5487988" y="931863"/>
            <a:ext cx="2933700" cy="5607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Box 61"/>
          <p:cNvSpPr txBox="1">
            <a:spLocks noChangeArrowheads="1"/>
          </p:cNvSpPr>
          <p:nvPr/>
        </p:nvSpPr>
        <p:spPr bwMode="auto">
          <a:xfrm>
            <a:off x="6877050" y="65532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(after Tweto, 1979)</a:t>
            </a:r>
          </a:p>
        </p:txBody>
      </p:sp>
      <p:grpSp>
        <p:nvGrpSpPr>
          <p:cNvPr id="19464" name="Group 48"/>
          <p:cNvGrpSpPr>
            <a:grpSpLocks/>
          </p:cNvGrpSpPr>
          <p:nvPr/>
        </p:nvGrpSpPr>
        <p:grpSpPr bwMode="auto">
          <a:xfrm>
            <a:off x="5334000" y="6186488"/>
            <a:ext cx="990600" cy="366712"/>
            <a:chOff x="4896" y="3888"/>
            <a:chExt cx="624" cy="231"/>
          </a:xfrm>
        </p:grpSpPr>
        <p:cxnSp>
          <p:nvCxnSpPr>
            <p:cNvPr id="51" name="Straight Connector 50"/>
            <p:cNvCxnSpPr/>
            <p:nvPr/>
          </p:nvCxnSpPr>
          <p:spPr>
            <a:xfrm rot="5400000" flipV="1">
              <a:off x="5208" y="3768"/>
              <a:ext cx="0" cy="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66" name="TextBox 55"/>
            <p:cNvSpPr txBox="1">
              <a:spLocks noChangeArrowheads="1"/>
            </p:cNvSpPr>
            <p:nvPr/>
          </p:nvSpPr>
          <p:spPr bwMode="auto">
            <a:xfrm>
              <a:off x="4996" y="3888"/>
              <a:ext cx="5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15 km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525963"/>
          </a:xfrm>
        </p:spPr>
        <p:txBody>
          <a:bodyPr/>
          <a:lstStyle/>
          <a:p>
            <a:pPr lvl="1" eaLnBrk="1" hangingPunct="1"/>
            <a:r>
              <a:rPr lang="en-US" b="1" smtClean="0"/>
              <a:t> 6 “Ringed” Structures Identified</a:t>
            </a:r>
          </a:p>
          <a:p>
            <a:pPr lvl="1" eaLnBrk="1" hangingPunct="1"/>
            <a:r>
              <a:rPr lang="en-US" b="1" smtClean="0"/>
              <a:t>Confirmation of Impact Origin</a:t>
            </a:r>
          </a:p>
          <a:p>
            <a:pPr lvl="2" eaLnBrk="1" hangingPunct="1"/>
            <a:r>
              <a:rPr lang="en-US" b="1" smtClean="0"/>
              <a:t>Shock Metamorphic Features</a:t>
            </a:r>
          </a:p>
          <a:p>
            <a:pPr lvl="3" eaLnBrk="1" hangingPunct="1"/>
            <a:r>
              <a:rPr lang="en-US" sz="2400" b="1" smtClean="0"/>
              <a:t>Shatter Cones*</a:t>
            </a:r>
          </a:p>
          <a:p>
            <a:pPr lvl="3" eaLnBrk="1" hangingPunct="1"/>
            <a:r>
              <a:rPr lang="en-US" sz="2400" b="1" smtClean="0"/>
              <a:t>Parallel deformation Lamellae (PDFs)*</a:t>
            </a:r>
          </a:p>
          <a:p>
            <a:pPr lvl="3" eaLnBrk="1" hangingPunct="1"/>
            <a:r>
              <a:rPr lang="en-US" sz="2400" b="1" smtClean="0"/>
              <a:t>Diaplectic glass* </a:t>
            </a:r>
          </a:p>
          <a:p>
            <a:pPr lvl="3" eaLnBrk="1" hangingPunct="1"/>
            <a:r>
              <a:rPr lang="en-US" sz="2400" b="1" smtClean="0"/>
              <a:t>Coesite*</a:t>
            </a:r>
          </a:p>
          <a:p>
            <a:pPr lvl="3" eaLnBrk="1" hangingPunct="1"/>
            <a:r>
              <a:rPr lang="en-US" sz="2400" b="1" smtClean="0"/>
              <a:t>Impact melt glass/</a:t>
            </a:r>
            <a:r>
              <a:rPr lang="en-US" sz="2400" b="1" i="1" smtClean="0"/>
              <a:t>lechatelierite</a:t>
            </a:r>
            <a:r>
              <a:rPr lang="en-US" sz="2400" b="1" smtClean="0"/>
              <a:t>*</a:t>
            </a:r>
          </a:p>
          <a:p>
            <a:pPr lvl="2" eaLnBrk="1" hangingPunct="1"/>
            <a:r>
              <a:rPr lang="en-US" sz="2800" b="1" smtClean="0"/>
              <a:t>Supplemental Evidence</a:t>
            </a:r>
          </a:p>
          <a:p>
            <a:pPr lvl="3" eaLnBrk="1" hangingPunct="1"/>
            <a:r>
              <a:rPr lang="en-US" sz="2400" b="1" i="1" smtClean="0"/>
              <a:t>Pseudotachylite</a:t>
            </a:r>
            <a:r>
              <a:rPr lang="en-US" sz="2400" b="1" smtClean="0"/>
              <a:t> Breccia</a:t>
            </a:r>
          </a:p>
          <a:p>
            <a:pPr lvl="3" eaLnBrk="1" hangingPunct="1"/>
            <a:r>
              <a:rPr lang="en-US" sz="2400" b="1" smtClean="0"/>
              <a:t>Magnetic Anomalies</a:t>
            </a:r>
          </a:p>
          <a:p>
            <a:pPr eaLnBrk="1" hangingPunct="1"/>
            <a:endParaRPr lang="en-US" sz="2000" smtClean="0"/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389063" y="6248400"/>
            <a:ext cx="64674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*Shock metamorphic features that are definitive evidence</a:t>
            </a:r>
          </a:p>
          <a:p>
            <a:pPr algn="ctr"/>
            <a:r>
              <a:rPr lang="en-US" b="1"/>
              <a:t> of impact origin (French, 1998) 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111250" y="349250"/>
            <a:ext cx="719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u="sng"/>
              <a:t>Results: Impact Crater Evidence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Box 11"/>
          <p:cNvSpPr txBox="1">
            <a:spLocks noChangeArrowheads="1"/>
          </p:cNvSpPr>
          <p:nvPr/>
        </p:nvSpPr>
        <p:spPr bwMode="auto">
          <a:xfrm>
            <a:off x="39688" y="898525"/>
            <a:ext cx="39227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/>
              <a:t>6 “Ringed” Structures</a:t>
            </a:r>
          </a:p>
          <a:p>
            <a:pPr algn="ctr"/>
            <a:r>
              <a:rPr lang="en-US" sz="2800" b="1"/>
              <a:t>        Identified</a:t>
            </a:r>
          </a:p>
          <a:p>
            <a:pPr algn="ctr"/>
            <a:endParaRPr lang="en-US" sz="2400"/>
          </a:p>
        </p:txBody>
      </p:sp>
      <p:graphicFrame>
        <p:nvGraphicFramePr>
          <p:cNvPr id="20561" name="Group 81"/>
          <p:cNvGraphicFramePr>
            <a:graphicFrameLocks noGrp="1"/>
          </p:cNvGraphicFramePr>
          <p:nvPr/>
        </p:nvGraphicFramePr>
        <p:xfrm>
          <a:off x="381000" y="2057400"/>
          <a:ext cx="3200400" cy="3886200"/>
        </p:xfrm>
        <a:graphic>
          <a:graphicData uri="http://schemas.openxmlformats.org/drawingml/2006/table">
            <a:tbl>
              <a:tblPr/>
              <a:tblGrid>
                <a:gridCol w="1805489"/>
                <a:gridCol w="1394911"/>
              </a:tblGrid>
              <a:tr h="7478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Name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Diameter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(km)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</a:tr>
              <a:tr h="52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Aspen Park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2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Buffalo 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4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Lost 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2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Goose 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52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Lake George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22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Deer 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pic>
        <p:nvPicPr>
          <p:cNvPr id="21532" name="Picture 26" descr="C:\Users\Owner\AppData\Local\Microsoft\Windows\Temporary Internet Files\Content.Word\LIDAR Study Area.bmp"/>
          <p:cNvPicPr>
            <a:picLocks noChangeAspect="1" noChangeArrowheads="1"/>
          </p:cNvPicPr>
          <p:nvPr/>
        </p:nvPicPr>
        <p:blipFill>
          <a:blip r:embed="rId3"/>
          <a:srcRect t="1234"/>
          <a:stretch>
            <a:fillRect/>
          </a:stretch>
        </p:blipFill>
        <p:spPr bwMode="auto">
          <a:xfrm>
            <a:off x="3962400" y="82550"/>
            <a:ext cx="4792663" cy="65468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21533" name="Group 76"/>
          <p:cNvGrpSpPr>
            <a:grpSpLocks/>
          </p:cNvGrpSpPr>
          <p:nvPr/>
        </p:nvGrpSpPr>
        <p:grpSpPr bwMode="auto">
          <a:xfrm>
            <a:off x="7086600" y="6172200"/>
            <a:ext cx="1674813" cy="458788"/>
            <a:chOff x="4736306" y="5757036"/>
            <a:chExt cx="1516856" cy="426095"/>
          </a:xfrm>
        </p:grpSpPr>
        <p:cxnSp>
          <p:nvCxnSpPr>
            <p:cNvPr id="61" name="Straight Connector 60"/>
            <p:cNvCxnSpPr/>
            <p:nvPr/>
          </p:nvCxnSpPr>
          <p:spPr>
            <a:xfrm flipH="1">
              <a:off x="5029613" y="6094668"/>
              <a:ext cx="45577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485389" y="6094668"/>
              <a:ext cx="45865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V="1">
              <a:off x="5485389" y="6019475"/>
              <a:ext cx="0" cy="7519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V="1">
              <a:off x="5029613" y="5969346"/>
              <a:ext cx="0" cy="15186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79" name="TextBox 65"/>
            <p:cNvSpPr txBox="1">
              <a:spLocks noChangeArrowheads="1"/>
            </p:cNvSpPr>
            <p:nvPr/>
          </p:nvSpPr>
          <p:spPr bwMode="auto">
            <a:xfrm>
              <a:off x="4736306" y="5757036"/>
              <a:ext cx="1516856" cy="426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800" b="1"/>
                <a:t>     0                  5                10   </a:t>
              </a:r>
            </a:p>
            <a:p>
              <a:r>
                <a:rPr lang="en-US" sz="800" b="1"/>
                <a:t>   </a:t>
              </a:r>
            </a:p>
            <a:p>
              <a:r>
                <a:rPr lang="en-US" sz="800" b="1"/>
                <a:t>km</a:t>
              </a:r>
            </a:p>
          </p:txBody>
        </p:sp>
      </p:grpSp>
      <p:sp>
        <p:nvSpPr>
          <p:cNvPr id="21534" name="TextBox 29"/>
          <p:cNvSpPr txBox="1">
            <a:spLocks noChangeArrowheads="1"/>
          </p:cNvSpPr>
          <p:nvPr/>
        </p:nvSpPr>
        <p:spPr bwMode="auto">
          <a:xfrm>
            <a:off x="6234113" y="4899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7</a:t>
            </a:r>
          </a:p>
        </p:txBody>
      </p:sp>
      <p:sp>
        <p:nvSpPr>
          <p:cNvPr id="31" name="5-Point Star 30"/>
          <p:cNvSpPr/>
          <p:nvPr/>
        </p:nvSpPr>
        <p:spPr>
          <a:xfrm>
            <a:off x="7467600" y="228600"/>
            <a:ext cx="84138" cy="82550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36" name="TextBox 31"/>
          <p:cNvSpPr txBox="1">
            <a:spLocks noChangeArrowheads="1"/>
          </p:cNvSpPr>
          <p:nvPr/>
        </p:nvSpPr>
        <p:spPr bwMode="auto">
          <a:xfrm>
            <a:off x="7543800" y="192088"/>
            <a:ext cx="781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Morrison</a:t>
            </a:r>
          </a:p>
        </p:txBody>
      </p:sp>
      <p:sp>
        <p:nvSpPr>
          <p:cNvPr id="21537" name="TextBox 32"/>
          <p:cNvSpPr txBox="1">
            <a:spLocks noChangeArrowheads="1"/>
          </p:cNvSpPr>
          <p:nvPr/>
        </p:nvSpPr>
        <p:spPr bwMode="auto">
          <a:xfrm>
            <a:off x="6005513" y="76200"/>
            <a:ext cx="86836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Evergreen</a:t>
            </a:r>
          </a:p>
        </p:txBody>
      </p:sp>
      <p:sp>
        <p:nvSpPr>
          <p:cNvPr id="47" name="Freeform 46"/>
          <p:cNvSpPr/>
          <p:nvPr/>
        </p:nvSpPr>
        <p:spPr>
          <a:xfrm>
            <a:off x="7315200" y="942975"/>
            <a:ext cx="654050" cy="733425"/>
          </a:xfrm>
          <a:custGeom>
            <a:avLst/>
            <a:gdLst>
              <a:gd name="connsiteX0" fmla="*/ 593125 w 593125"/>
              <a:gd name="connsiteY0" fmla="*/ 654908 h 682710"/>
              <a:gd name="connsiteX1" fmla="*/ 401595 w 593125"/>
              <a:gd name="connsiteY1" fmla="*/ 679621 h 682710"/>
              <a:gd name="connsiteX2" fmla="*/ 228600 w 593125"/>
              <a:gd name="connsiteY2" fmla="*/ 636373 h 682710"/>
              <a:gd name="connsiteX3" fmla="*/ 55606 w 593125"/>
              <a:gd name="connsiteY3" fmla="*/ 506627 h 682710"/>
              <a:gd name="connsiteX4" fmla="*/ 0 w 593125"/>
              <a:gd name="connsiteY4" fmla="*/ 284205 h 682710"/>
              <a:gd name="connsiteX5" fmla="*/ 55606 w 593125"/>
              <a:gd name="connsiteY5" fmla="*/ 142103 h 682710"/>
              <a:gd name="connsiteX6" fmla="*/ 191530 w 593125"/>
              <a:gd name="connsiteY6" fmla="*/ 0 h 68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125" h="682710">
                <a:moveTo>
                  <a:pt x="593125" y="654908"/>
                </a:moveTo>
                <a:cubicBezTo>
                  <a:pt x="527737" y="668809"/>
                  <a:pt x="462349" y="682710"/>
                  <a:pt x="401595" y="679621"/>
                </a:cubicBezTo>
                <a:cubicBezTo>
                  <a:pt x="340841" y="676532"/>
                  <a:pt x="286265" y="665205"/>
                  <a:pt x="228600" y="636373"/>
                </a:cubicBezTo>
                <a:cubicBezTo>
                  <a:pt x="170935" y="607541"/>
                  <a:pt x="93706" y="565322"/>
                  <a:pt x="55606" y="506627"/>
                </a:cubicBezTo>
                <a:cubicBezTo>
                  <a:pt x="17506" y="447932"/>
                  <a:pt x="0" y="344959"/>
                  <a:pt x="0" y="284205"/>
                </a:cubicBezTo>
                <a:cubicBezTo>
                  <a:pt x="0" y="223451"/>
                  <a:pt x="23684" y="189471"/>
                  <a:pt x="55606" y="142103"/>
                </a:cubicBezTo>
                <a:cubicBezTo>
                  <a:pt x="87528" y="94736"/>
                  <a:pt x="139529" y="47368"/>
                  <a:pt x="191530" y="0"/>
                </a:cubicBezTo>
              </a:path>
            </a:pathLst>
          </a:cu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4" name="Group 73"/>
          <p:cNvGrpSpPr>
            <a:grpSpLocks/>
          </p:cNvGrpSpPr>
          <p:nvPr/>
        </p:nvGrpSpPr>
        <p:grpSpPr bwMode="auto">
          <a:xfrm>
            <a:off x="5932488" y="3398838"/>
            <a:ext cx="2532062" cy="1706562"/>
            <a:chOff x="5853909" y="3414486"/>
            <a:chExt cx="2531848" cy="1706006"/>
          </a:xfrm>
        </p:grpSpPr>
        <p:sp>
          <p:nvSpPr>
            <p:cNvPr id="21570" name="TextBox 43"/>
            <p:cNvSpPr txBox="1">
              <a:spLocks noChangeArrowheads="1"/>
            </p:cNvSpPr>
            <p:nvPr/>
          </p:nvSpPr>
          <p:spPr bwMode="auto">
            <a:xfrm>
              <a:off x="6550763" y="4723746"/>
              <a:ext cx="1750864" cy="3967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Goose Creek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00023" y="3682686"/>
              <a:ext cx="485734" cy="1299739"/>
            </a:xfrm>
            <a:custGeom>
              <a:avLst/>
              <a:gdLst>
                <a:gd name="connsiteX0" fmla="*/ 0 w 439695"/>
                <a:gd name="connsiteY0" fmla="*/ 0 h 1210962"/>
                <a:gd name="connsiteX1" fmla="*/ 166816 w 439695"/>
                <a:gd name="connsiteY1" fmla="*/ 154460 h 1210962"/>
                <a:gd name="connsiteX2" fmla="*/ 358346 w 439695"/>
                <a:gd name="connsiteY2" fmla="*/ 475735 h 1210962"/>
                <a:gd name="connsiteX3" fmla="*/ 438665 w 439695"/>
                <a:gd name="connsiteY3" fmla="*/ 846438 h 1210962"/>
                <a:gd name="connsiteX4" fmla="*/ 364525 w 439695"/>
                <a:gd name="connsiteY4" fmla="*/ 1210962 h 1210962"/>
                <a:gd name="connsiteX5" fmla="*/ 364525 w 439695"/>
                <a:gd name="connsiteY5" fmla="*/ 1210962 h 1210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9695" h="1210962">
                  <a:moveTo>
                    <a:pt x="0" y="0"/>
                  </a:moveTo>
                  <a:cubicBezTo>
                    <a:pt x="53546" y="37585"/>
                    <a:pt x="107092" y="75171"/>
                    <a:pt x="166816" y="154460"/>
                  </a:cubicBezTo>
                  <a:cubicBezTo>
                    <a:pt x="226540" y="233749"/>
                    <a:pt x="313038" y="360405"/>
                    <a:pt x="358346" y="475735"/>
                  </a:cubicBezTo>
                  <a:cubicBezTo>
                    <a:pt x="403654" y="591065"/>
                    <a:pt x="437635" y="723900"/>
                    <a:pt x="438665" y="846438"/>
                  </a:cubicBezTo>
                  <a:cubicBezTo>
                    <a:pt x="439695" y="968976"/>
                    <a:pt x="364525" y="1210962"/>
                    <a:pt x="364525" y="1210962"/>
                  </a:cubicBezTo>
                  <a:lnTo>
                    <a:pt x="364525" y="1210962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58687" y="3988974"/>
              <a:ext cx="1552444" cy="828405"/>
            </a:xfrm>
            <a:custGeom>
              <a:avLst/>
              <a:gdLst>
                <a:gd name="connsiteX0" fmla="*/ 1408739 w 1408739"/>
                <a:gd name="connsiteY0" fmla="*/ 502023 h 770964"/>
                <a:gd name="connsiteX1" fmla="*/ 1247374 w 1408739"/>
                <a:gd name="connsiteY1" fmla="*/ 194661 h 770964"/>
                <a:gd name="connsiteX2" fmla="*/ 940013 w 1408739"/>
                <a:gd name="connsiteY2" fmla="*/ 25613 h 770964"/>
                <a:gd name="connsiteX3" fmla="*/ 509707 w 1408739"/>
                <a:gd name="connsiteY3" fmla="*/ 40981 h 770964"/>
                <a:gd name="connsiteX4" fmla="*/ 210029 w 1408739"/>
                <a:gd name="connsiteY4" fmla="*/ 210030 h 770964"/>
                <a:gd name="connsiteX5" fmla="*/ 33297 w 1408739"/>
                <a:gd name="connsiteY5" fmla="*/ 571179 h 770964"/>
                <a:gd name="connsiteX6" fmla="*/ 10244 w 1408739"/>
                <a:gd name="connsiteY6" fmla="*/ 770964 h 770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8739" h="770964">
                  <a:moveTo>
                    <a:pt x="1408739" y="502023"/>
                  </a:moveTo>
                  <a:cubicBezTo>
                    <a:pt x="1367117" y="388043"/>
                    <a:pt x="1325495" y="274063"/>
                    <a:pt x="1247374" y="194661"/>
                  </a:cubicBezTo>
                  <a:cubicBezTo>
                    <a:pt x="1169253" y="115259"/>
                    <a:pt x="1062958" y="51226"/>
                    <a:pt x="940013" y="25613"/>
                  </a:cubicBezTo>
                  <a:cubicBezTo>
                    <a:pt x="817069" y="0"/>
                    <a:pt x="631371" y="10245"/>
                    <a:pt x="509707" y="40981"/>
                  </a:cubicBezTo>
                  <a:cubicBezTo>
                    <a:pt x="388043" y="71717"/>
                    <a:pt x="289431" y="121664"/>
                    <a:pt x="210029" y="210030"/>
                  </a:cubicBezTo>
                  <a:cubicBezTo>
                    <a:pt x="130627" y="298396"/>
                    <a:pt x="66595" y="477690"/>
                    <a:pt x="33297" y="571179"/>
                  </a:cubicBezTo>
                  <a:cubicBezTo>
                    <a:pt x="0" y="664668"/>
                    <a:pt x="5122" y="717816"/>
                    <a:pt x="10244" y="770964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5853909" y="3414486"/>
              <a:ext cx="2000081" cy="858557"/>
            </a:xfrm>
            <a:custGeom>
              <a:avLst/>
              <a:gdLst>
                <a:gd name="connsiteX0" fmla="*/ 1813432 w 1813432"/>
                <a:gd name="connsiteY0" fmla="*/ 222836 h 799139"/>
                <a:gd name="connsiteX1" fmla="*/ 1567543 w 1813432"/>
                <a:gd name="connsiteY1" fmla="*/ 84524 h 799139"/>
                <a:gd name="connsiteX2" fmla="*/ 1191025 w 1813432"/>
                <a:gd name="connsiteY2" fmla="*/ 7683 h 799139"/>
                <a:gd name="connsiteX3" fmla="*/ 622407 w 1813432"/>
                <a:gd name="connsiteY3" fmla="*/ 53788 h 799139"/>
                <a:gd name="connsiteX4" fmla="*/ 276625 w 1813432"/>
                <a:gd name="connsiteY4" fmla="*/ 330413 h 799139"/>
                <a:gd name="connsiteX5" fmla="*/ 92208 w 1813432"/>
                <a:gd name="connsiteY5" fmla="*/ 599354 h 799139"/>
                <a:gd name="connsiteX6" fmla="*/ 0 w 1813432"/>
                <a:gd name="connsiteY6" fmla="*/ 799139 h 799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13432" h="799139">
                  <a:moveTo>
                    <a:pt x="1813432" y="222836"/>
                  </a:moveTo>
                  <a:cubicBezTo>
                    <a:pt x="1742354" y="171609"/>
                    <a:pt x="1671277" y="120383"/>
                    <a:pt x="1567543" y="84524"/>
                  </a:cubicBezTo>
                  <a:cubicBezTo>
                    <a:pt x="1463809" y="48665"/>
                    <a:pt x="1348548" y="12806"/>
                    <a:pt x="1191025" y="7683"/>
                  </a:cubicBezTo>
                  <a:cubicBezTo>
                    <a:pt x="1033502" y="2560"/>
                    <a:pt x="774807" y="0"/>
                    <a:pt x="622407" y="53788"/>
                  </a:cubicBezTo>
                  <a:cubicBezTo>
                    <a:pt x="470007" y="107576"/>
                    <a:pt x="364992" y="239485"/>
                    <a:pt x="276625" y="330413"/>
                  </a:cubicBezTo>
                  <a:cubicBezTo>
                    <a:pt x="188259" y="421341"/>
                    <a:pt x="138312" y="521233"/>
                    <a:pt x="92208" y="599354"/>
                  </a:cubicBezTo>
                  <a:cubicBezTo>
                    <a:pt x="46104" y="677475"/>
                    <a:pt x="23052" y="738307"/>
                    <a:pt x="0" y="799139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>
              <a:off x="6638068" y="4323827"/>
              <a:ext cx="771460" cy="411029"/>
            </a:xfrm>
            <a:custGeom>
              <a:avLst/>
              <a:gdLst>
                <a:gd name="connsiteX0" fmla="*/ 699247 w 699247"/>
                <a:gd name="connsiteY0" fmla="*/ 298396 h 382921"/>
                <a:gd name="connsiteX1" fmla="*/ 614722 w 699247"/>
                <a:gd name="connsiteY1" fmla="*/ 90927 h 382921"/>
                <a:gd name="connsiteX2" fmla="*/ 399570 w 699247"/>
                <a:gd name="connsiteY2" fmla="*/ 14087 h 382921"/>
                <a:gd name="connsiteX3" fmla="*/ 284309 w 699247"/>
                <a:gd name="connsiteY3" fmla="*/ 14087 h 382921"/>
                <a:gd name="connsiteX4" fmla="*/ 107576 w 699247"/>
                <a:gd name="connsiteY4" fmla="*/ 98611 h 382921"/>
                <a:gd name="connsiteX5" fmla="*/ 30736 w 699247"/>
                <a:gd name="connsiteY5" fmla="*/ 236924 h 382921"/>
                <a:gd name="connsiteX6" fmla="*/ 0 w 699247"/>
                <a:gd name="connsiteY6" fmla="*/ 382921 h 38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99247" h="382921">
                  <a:moveTo>
                    <a:pt x="699247" y="298396"/>
                  </a:moveTo>
                  <a:cubicBezTo>
                    <a:pt x="681957" y="218354"/>
                    <a:pt x="664668" y="138312"/>
                    <a:pt x="614722" y="90927"/>
                  </a:cubicBezTo>
                  <a:cubicBezTo>
                    <a:pt x="564776" y="43542"/>
                    <a:pt x="454639" y="26894"/>
                    <a:pt x="399570" y="14087"/>
                  </a:cubicBezTo>
                  <a:cubicBezTo>
                    <a:pt x="344501" y="1280"/>
                    <a:pt x="332975" y="0"/>
                    <a:pt x="284309" y="14087"/>
                  </a:cubicBezTo>
                  <a:cubicBezTo>
                    <a:pt x="235643" y="28174"/>
                    <a:pt x="149838" y="61472"/>
                    <a:pt x="107576" y="98611"/>
                  </a:cubicBezTo>
                  <a:cubicBezTo>
                    <a:pt x="65314" y="135751"/>
                    <a:pt x="48665" y="189539"/>
                    <a:pt x="30736" y="236924"/>
                  </a:cubicBezTo>
                  <a:cubicBezTo>
                    <a:pt x="12807" y="284309"/>
                    <a:pt x="6403" y="333615"/>
                    <a:pt x="0" y="382921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2" name="Group 71"/>
          <p:cNvGrpSpPr>
            <a:grpSpLocks/>
          </p:cNvGrpSpPr>
          <p:nvPr/>
        </p:nvGrpSpPr>
        <p:grpSpPr bwMode="auto">
          <a:xfrm>
            <a:off x="5607050" y="138113"/>
            <a:ext cx="3079750" cy="1309687"/>
            <a:chOff x="5741762" y="213783"/>
            <a:chExt cx="3079335" cy="1310217"/>
          </a:xfrm>
        </p:grpSpPr>
        <p:sp>
          <p:nvSpPr>
            <p:cNvPr id="21566" name="TextBox 35"/>
            <p:cNvSpPr txBox="1">
              <a:spLocks noChangeArrowheads="1"/>
            </p:cNvSpPr>
            <p:nvPr/>
          </p:nvSpPr>
          <p:spPr bwMode="auto">
            <a:xfrm>
              <a:off x="7238573" y="456769"/>
              <a:ext cx="1582524" cy="39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Aspen Park</a:t>
              </a:r>
            </a:p>
          </p:txBody>
        </p:sp>
        <p:sp>
          <p:nvSpPr>
            <p:cNvPr id="43" name="Oval 42"/>
            <p:cNvSpPr/>
            <p:nvPr/>
          </p:nvSpPr>
          <p:spPr>
            <a:xfrm>
              <a:off x="6171917" y="304307"/>
              <a:ext cx="1142846" cy="10672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 rot="237653">
              <a:off x="5741762" y="213783"/>
              <a:ext cx="373013" cy="1310217"/>
            </a:xfrm>
            <a:custGeom>
              <a:avLst/>
              <a:gdLst>
                <a:gd name="connsiteX0" fmla="*/ 485775 w 514350"/>
                <a:gd name="connsiteY0" fmla="*/ 1400175 h 1400175"/>
                <a:gd name="connsiteX1" fmla="*/ 247650 w 514350"/>
                <a:gd name="connsiteY1" fmla="*/ 1219200 h 1400175"/>
                <a:gd name="connsiteX2" fmla="*/ 161925 w 514350"/>
                <a:gd name="connsiteY2" fmla="*/ 1123950 h 1400175"/>
                <a:gd name="connsiteX3" fmla="*/ 38100 w 514350"/>
                <a:gd name="connsiteY3" fmla="*/ 914400 h 1400175"/>
                <a:gd name="connsiteX4" fmla="*/ 0 w 514350"/>
                <a:gd name="connsiteY4" fmla="*/ 676275 h 1400175"/>
                <a:gd name="connsiteX5" fmla="*/ 38100 w 514350"/>
                <a:gd name="connsiteY5" fmla="*/ 447675 h 1400175"/>
                <a:gd name="connsiteX6" fmla="*/ 190500 w 514350"/>
                <a:gd name="connsiteY6" fmla="*/ 219075 h 1400175"/>
                <a:gd name="connsiteX7" fmla="*/ 371475 w 514350"/>
                <a:gd name="connsiteY7" fmla="*/ 85725 h 1400175"/>
                <a:gd name="connsiteX8" fmla="*/ 514350 w 514350"/>
                <a:gd name="connsiteY8" fmla="*/ 0 h 1400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350" h="1400175">
                  <a:moveTo>
                    <a:pt x="485775" y="1400175"/>
                  </a:moveTo>
                  <a:cubicBezTo>
                    <a:pt x="393700" y="1332706"/>
                    <a:pt x="301625" y="1265237"/>
                    <a:pt x="247650" y="1219200"/>
                  </a:cubicBezTo>
                  <a:cubicBezTo>
                    <a:pt x="193675" y="1173163"/>
                    <a:pt x="196850" y="1174750"/>
                    <a:pt x="161925" y="1123950"/>
                  </a:cubicBezTo>
                  <a:cubicBezTo>
                    <a:pt x="127000" y="1073150"/>
                    <a:pt x="65088" y="989013"/>
                    <a:pt x="38100" y="914400"/>
                  </a:cubicBezTo>
                  <a:cubicBezTo>
                    <a:pt x="11113" y="839788"/>
                    <a:pt x="0" y="754062"/>
                    <a:pt x="0" y="676275"/>
                  </a:cubicBezTo>
                  <a:cubicBezTo>
                    <a:pt x="0" y="598488"/>
                    <a:pt x="6350" y="523875"/>
                    <a:pt x="38100" y="447675"/>
                  </a:cubicBezTo>
                  <a:cubicBezTo>
                    <a:pt x="69850" y="371475"/>
                    <a:pt x="134937" y="279400"/>
                    <a:pt x="190500" y="219075"/>
                  </a:cubicBezTo>
                  <a:cubicBezTo>
                    <a:pt x="246063" y="158750"/>
                    <a:pt x="317500" y="122237"/>
                    <a:pt x="371475" y="85725"/>
                  </a:cubicBezTo>
                  <a:cubicBezTo>
                    <a:pt x="425450" y="49213"/>
                    <a:pt x="469900" y="24606"/>
                    <a:pt x="514350" y="0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6552866" y="609230"/>
              <a:ext cx="380949" cy="38115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5334000" y="1447800"/>
            <a:ext cx="3157538" cy="2082800"/>
            <a:chOff x="5307724" y="1562558"/>
            <a:chExt cx="3157436" cy="2082609"/>
          </a:xfrm>
        </p:grpSpPr>
        <p:sp>
          <p:nvSpPr>
            <p:cNvPr id="46" name="Freeform 45"/>
            <p:cNvSpPr/>
            <p:nvPr/>
          </p:nvSpPr>
          <p:spPr>
            <a:xfrm>
              <a:off x="5307724" y="1562558"/>
              <a:ext cx="2912969" cy="2082609"/>
            </a:xfrm>
            <a:custGeom>
              <a:avLst/>
              <a:gdLst>
                <a:gd name="connsiteX0" fmla="*/ 16476 w 2611395"/>
                <a:gd name="connsiteY0" fmla="*/ 1337618 h 1938981"/>
                <a:gd name="connsiteX1" fmla="*/ 16476 w 2611395"/>
                <a:gd name="connsiteY1" fmla="*/ 1053413 h 1938981"/>
                <a:gd name="connsiteX2" fmla="*/ 115330 w 2611395"/>
                <a:gd name="connsiteY2" fmla="*/ 732137 h 1938981"/>
                <a:gd name="connsiteX3" fmla="*/ 251254 w 2611395"/>
                <a:gd name="connsiteY3" fmla="*/ 515894 h 1938981"/>
                <a:gd name="connsiteX4" fmla="*/ 393357 w 2611395"/>
                <a:gd name="connsiteY4" fmla="*/ 324364 h 1938981"/>
                <a:gd name="connsiteX5" fmla="*/ 529282 w 2611395"/>
                <a:gd name="connsiteY5" fmla="*/ 206975 h 1938981"/>
                <a:gd name="connsiteX6" fmla="*/ 677563 w 2611395"/>
                <a:gd name="connsiteY6" fmla="*/ 114299 h 1938981"/>
                <a:gd name="connsiteX7" fmla="*/ 862914 w 2611395"/>
                <a:gd name="connsiteY7" fmla="*/ 40159 h 1938981"/>
                <a:gd name="connsiteX8" fmla="*/ 1140941 w 2611395"/>
                <a:gd name="connsiteY8" fmla="*/ 3089 h 1938981"/>
                <a:gd name="connsiteX9" fmla="*/ 1480752 w 2611395"/>
                <a:gd name="connsiteY9" fmla="*/ 21624 h 1938981"/>
                <a:gd name="connsiteX10" fmla="*/ 1684638 w 2611395"/>
                <a:gd name="connsiteY10" fmla="*/ 58694 h 1938981"/>
                <a:gd name="connsiteX11" fmla="*/ 1993557 w 2611395"/>
                <a:gd name="connsiteY11" fmla="*/ 194618 h 1938981"/>
                <a:gd name="connsiteX12" fmla="*/ 2185087 w 2611395"/>
                <a:gd name="connsiteY12" fmla="*/ 349078 h 1938981"/>
                <a:gd name="connsiteX13" fmla="*/ 2339546 w 2611395"/>
                <a:gd name="connsiteY13" fmla="*/ 497359 h 1938981"/>
                <a:gd name="connsiteX14" fmla="*/ 2444579 w 2611395"/>
                <a:gd name="connsiteY14" fmla="*/ 664175 h 1938981"/>
                <a:gd name="connsiteX15" fmla="*/ 2543433 w 2611395"/>
                <a:gd name="connsiteY15" fmla="*/ 886597 h 1938981"/>
                <a:gd name="connsiteX16" fmla="*/ 2605217 w 2611395"/>
                <a:gd name="connsiteY16" fmla="*/ 1170802 h 1938981"/>
                <a:gd name="connsiteX17" fmla="*/ 2580503 w 2611395"/>
                <a:gd name="connsiteY17" fmla="*/ 1473543 h 1938981"/>
                <a:gd name="connsiteX18" fmla="*/ 2537254 w 2611395"/>
                <a:gd name="connsiteY18" fmla="*/ 1702143 h 1938981"/>
                <a:gd name="connsiteX19" fmla="*/ 2456936 w 2611395"/>
                <a:gd name="connsiteY19" fmla="*/ 1899851 h 1938981"/>
                <a:gd name="connsiteX20" fmla="*/ 2444579 w 2611395"/>
                <a:gd name="connsiteY20" fmla="*/ 1936921 h 193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611395" h="1938981">
                  <a:moveTo>
                    <a:pt x="16476" y="1337618"/>
                  </a:moveTo>
                  <a:cubicBezTo>
                    <a:pt x="8238" y="1245972"/>
                    <a:pt x="0" y="1154326"/>
                    <a:pt x="16476" y="1053413"/>
                  </a:cubicBezTo>
                  <a:cubicBezTo>
                    <a:pt x="32952" y="952500"/>
                    <a:pt x="76200" y="821723"/>
                    <a:pt x="115330" y="732137"/>
                  </a:cubicBezTo>
                  <a:cubicBezTo>
                    <a:pt x="154460" y="642551"/>
                    <a:pt x="204916" y="583856"/>
                    <a:pt x="251254" y="515894"/>
                  </a:cubicBezTo>
                  <a:cubicBezTo>
                    <a:pt x="297592" y="447932"/>
                    <a:pt x="347019" y="375850"/>
                    <a:pt x="393357" y="324364"/>
                  </a:cubicBezTo>
                  <a:cubicBezTo>
                    <a:pt x="439695" y="272878"/>
                    <a:pt x="481914" y="241986"/>
                    <a:pt x="529282" y="206975"/>
                  </a:cubicBezTo>
                  <a:cubicBezTo>
                    <a:pt x="576650" y="171964"/>
                    <a:pt x="621958" y="142102"/>
                    <a:pt x="677563" y="114299"/>
                  </a:cubicBezTo>
                  <a:cubicBezTo>
                    <a:pt x="733168" y="86496"/>
                    <a:pt x="785684" y="58694"/>
                    <a:pt x="862914" y="40159"/>
                  </a:cubicBezTo>
                  <a:cubicBezTo>
                    <a:pt x="940144" y="21624"/>
                    <a:pt x="1037968" y="6178"/>
                    <a:pt x="1140941" y="3089"/>
                  </a:cubicBezTo>
                  <a:cubicBezTo>
                    <a:pt x="1243914" y="0"/>
                    <a:pt x="1390136" y="12357"/>
                    <a:pt x="1480752" y="21624"/>
                  </a:cubicBezTo>
                  <a:cubicBezTo>
                    <a:pt x="1571368" y="30891"/>
                    <a:pt x="1599171" y="29862"/>
                    <a:pt x="1684638" y="58694"/>
                  </a:cubicBezTo>
                  <a:cubicBezTo>
                    <a:pt x="1770105" y="87526"/>
                    <a:pt x="1910149" y="146221"/>
                    <a:pt x="1993557" y="194618"/>
                  </a:cubicBezTo>
                  <a:cubicBezTo>
                    <a:pt x="2076965" y="243015"/>
                    <a:pt x="2127422" y="298621"/>
                    <a:pt x="2185087" y="349078"/>
                  </a:cubicBezTo>
                  <a:cubicBezTo>
                    <a:pt x="2242752" y="399535"/>
                    <a:pt x="2296297" y="444843"/>
                    <a:pt x="2339546" y="497359"/>
                  </a:cubicBezTo>
                  <a:cubicBezTo>
                    <a:pt x="2382795" y="549875"/>
                    <a:pt x="2410598" y="599302"/>
                    <a:pt x="2444579" y="664175"/>
                  </a:cubicBezTo>
                  <a:cubicBezTo>
                    <a:pt x="2478560" y="729048"/>
                    <a:pt x="2516660" y="802159"/>
                    <a:pt x="2543433" y="886597"/>
                  </a:cubicBezTo>
                  <a:cubicBezTo>
                    <a:pt x="2570206" y="971035"/>
                    <a:pt x="2599039" y="1072978"/>
                    <a:pt x="2605217" y="1170802"/>
                  </a:cubicBezTo>
                  <a:cubicBezTo>
                    <a:pt x="2611395" y="1268626"/>
                    <a:pt x="2591830" y="1384986"/>
                    <a:pt x="2580503" y="1473543"/>
                  </a:cubicBezTo>
                  <a:cubicBezTo>
                    <a:pt x="2569176" y="1562100"/>
                    <a:pt x="2557849" y="1631092"/>
                    <a:pt x="2537254" y="1702143"/>
                  </a:cubicBezTo>
                  <a:cubicBezTo>
                    <a:pt x="2516660" y="1773194"/>
                    <a:pt x="2472382" y="1860721"/>
                    <a:pt x="2456936" y="1899851"/>
                  </a:cubicBezTo>
                  <a:cubicBezTo>
                    <a:pt x="2441490" y="1938981"/>
                    <a:pt x="2443034" y="1937951"/>
                    <a:pt x="2444579" y="1936921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5868094" y="2072099"/>
              <a:ext cx="1771593" cy="1444493"/>
            </a:xfrm>
            <a:custGeom>
              <a:avLst/>
              <a:gdLst>
                <a:gd name="connsiteX0" fmla="*/ 1403521 w 1605348"/>
                <a:gd name="connsiteY0" fmla="*/ 1222289 h 1345857"/>
                <a:gd name="connsiteX1" fmla="*/ 1496197 w 1605348"/>
                <a:gd name="connsiteY1" fmla="*/ 981333 h 1345857"/>
                <a:gd name="connsiteX2" fmla="*/ 1576516 w 1605348"/>
                <a:gd name="connsiteY2" fmla="*/ 746554 h 1345857"/>
                <a:gd name="connsiteX3" fmla="*/ 1564159 w 1605348"/>
                <a:gd name="connsiteY3" fmla="*/ 474705 h 1345857"/>
                <a:gd name="connsiteX4" fmla="*/ 1329381 w 1605348"/>
                <a:gd name="connsiteY4" fmla="*/ 159608 h 1345857"/>
                <a:gd name="connsiteX5" fmla="*/ 915429 w 1605348"/>
                <a:gd name="connsiteY5" fmla="*/ 17505 h 1345857"/>
                <a:gd name="connsiteX6" fmla="*/ 501478 w 1605348"/>
                <a:gd name="connsiteY6" fmla="*/ 54576 h 1345857"/>
                <a:gd name="connsiteX7" fmla="*/ 130775 w 1605348"/>
                <a:gd name="connsiteY7" fmla="*/ 276997 h 1345857"/>
                <a:gd name="connsiteX8" fmla="*/ 13386 w 1605348"/>
                <a:gd name="connsiteY8" fmla="*/ 752733 h 1345857"/>
                <a:gd name="connsiteX9" fmla="*/ 50457 w 1605348"/>
                <a:gd name="connsiteY9" fmla="*/ 993689 h 1345857"/>
                <a:gd name="connsiteX10" fmla="*/ 180202 w 1605348"/>
                <a:gd name="connsiteY10" fmla="*/ 1203754 h 1345857"/>
                <a:gd name="connsiteX11" fmla="*/ 532370 w 1605348"/>
                <a:gd name="connsiteY11" fmla="*/ 1345857 h 1345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5348" h="1345857">
                  <a:moveTo>
                    <a:pt x="1403521" y="1222289"/>
                  </a:moveTo>
                  <a:cubicBezTo>
                    <a:pt x="1435443" y="1141455"/>
                    <a:pt x="1467365" y="1060622"/>
                    <a:pt x="1496197" y="981333"/>
                  </a:cubicBezTo>
                  <a:cubicBezTo>
                    <a:pt x="1525029" y="902044"/>
                    <a:pt x="1565189" y="830992"/>
                    <a:pt x="1576516" y="746554"/>
                  </a:cubicBezTo>
                  <a:cubicBezTo>
                    <a:pt x="1587843" y="662116"/>
                    <a:pt x="1605348" y="572529"/>
                    <a:pt x="1564159" y="474705"/>
                  </a:cubicBezTo>
                  <a:cubicBezTo>
                    <a:pt x="1522970" y="376881"/>
                    <a:pt x="1437503" y="235808"/>
                    <a:pt x="1329381" y="159608"/>
                  </a:cubicBezTo>
                  <a:cubicBezTo>
                    <a:pt x="1221259" y="83408"/>
                    <a:pt x="1053413" y="35010"/>
                    <a:pt x="915429" y="17505"/>
                  </a:cubicBezTo>
                  <a:cubicBezTo>
                    <a:pt x="777445" y="0"/>
                    <a:pt x="632254" y="11327"/>
                    <a:pt x="501478" y="54576"/>
                  </a:cubicBezTo>
                  <a:cubicBezTo>
                    <a:pt x="370702" y="97825"/>
                    <a:pt x="212124" y="160638"/>
                    <a:pt x="130775" y="276997"/>
                  </a:cubicBezTo>
                  <a:cubicBezTo>
                    <a:pt x="49426" y="393356"/>
                    <a:pt x="26772" y="633284"/>
                    <a:pt x="13386" y="752733"/>
                  </a:cubicBezTo>
                  <a:cubicBezTo>
                    <a:pt x="0" y="872182"/>
                    <a:pt x="22654" y="918519"/>
                    <a:pt x="50457" y="993689"/>
                  </a:cubicBezTo>
                  <a:cubicBezTo>
                    <a:pt x="78260" y="1068859"/>
                    <a:pt x="99883" y="1145059"/>
                    <a:pt x="180202" y="1203754"/>
                  </a:cubicBezTo>
                  <a:cubicBezTo>
                    <a:pt x="260521" y="1262449"/>
                    <a:pt x="396445" y="1304153"/>
                    <a:pt x="532370" y="1345857"/>
                  </a:cubicBez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5344236" y="3038798"/>
              <a:ext cx="217480" cy="538114"/>
            </a:xfrm>
            <a:custGeom>
              <a:avLst/>
              <a:gdLst>
                <a:gd name="connsiteX0" fmla="*/ 0 w 197708"/>
                <a:gd name="connsiteY0" fmla="*/ 0 h 500448"/>
                <a:gd name="connsiteX1" fmla="*/ 55606 w 197708"/>
                <a:gd name="connsiteY1" fmla="*/ 234778 h 500448"/>
                <a:gd name="connsiteX2" fmla="*/ 197708 w 197708"/>
                <a:gd name="connsiteY2" fmla="*/ 500448 h 500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708" h="500448">
                  <a:moveTo>
                    <a:pt x="0" y="0"/>
                  </a:moveTo>
                  <a:cubicBezTo>
                    <a:pt x="11327" y="75685"/>
                    <a:pt x="22655" y="151370"/>
                    <a:pt x="55606" y="234778"/>
                  </a:cubicBezTo>
                  <a:cubicBezTo>
                    <a:pt x="88557" y="318186"/>
                    <a:pt x="143132" y="409317"/>
                    <a:pt x="197708" y="500448"/>
                  </a:cubicBezTo>
                </a:path>
              </a:pathLst>
            </a:custGeom>
            <a:ln w="1905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6325279" y="2438778"/>
              <a:ext cx="838173" cy="76193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65" name="TextBox 37"/>
            <p:cNvSpPr txBox="1">
              <a:spLocks noChangeArrowheads="1"/>
            </p:cNvSpPr>
            <p:nvPr/>
          </p:nvSpPr>
          <p:spPr bwMode="auto">
            <a:xfrm>
              <a:off x="7011057" y="2591164"/>
              <a:ext cx="1454103" cy="396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Buffalo Ck</a:t>
              </a:r>
            </a:p>
          </p:txBody>
        </p:sp>
      </p:grp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7696200" y="1276350"/>
            <a:ext cx="1144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Deer Ck</a:t>
            </a:r>
          </a:p>
        </p:txBody>
      </p:sp>
      <p:grpSp>
        <p:nvGrpSpPr>
          <p:cNvPr id="56379" name="Group 82"/>
          <p:cNvGrpSpPr>
            <a:grpSpLocks/>
          </p:cNvGrpSpPr>
          <p:nvPr/>
        </p:nvGrpSpPr>
        <p:grpSpPr bwMode="auto">
          <a:xfrm>
            <a:off x="3886200" y="3322638"/>
            <a:ext cx="2093913" cy="1706562"/>
            <a:chOff x="2448" y="2160"/>
            <a:chExt cx="1319" cy="1075"/>
          </a:xfrm>
        </p:grpSpPr>
        <p:sp>
          <p:nvSpPr>
            <p:cNvPr id="49" name="Freeform 48"/>
            <p:cNvSpPr/>
            <p:nvPr/>
          </p:nvSpPr>
          <p:spPr>
            <a:xfrm>
              <a:off x="2924" y="2261"/>
              <a:ext cx="843" cy="974"/>
            </a:xfrm>
            <a:custGeom>
              <a:avLst/>
              <a:gdLst>
                <a:gd name="connsiteX0" fmla="*/ 1371600 w 1371600"/>
                <a:gd name="connsiteY0" fmla="*/ 158578 h 1436473"/>
                <a:gd name="connsiteX1" fmla="*/ 1081217 w 1371600"/>
                <a:gd name="connsiteY1" fmla="*/ 53545 h 1436473"/>
                <a:gd name="connsiteX2" fmla="*/ 747584 w 1371600"/>
                <a:gd name="connsiteY2" fmla="*/ 10297 h 1436473"/>
                <a:gd name="connsiteX3" fmla="*/ 401595 w 1371600"/>
                <a:gd name="connsiteY3" fmla="*/ 115329 h 1436473"/>
                <a:gd name="connsiteX4" fmla="*/ 278027 w 1371600"/>
                <a:gd name="connsiteY4" fmla="*/ 189470 h 1436473"/>
                <a:gd name="connsiteX5" fmla="*/ 61784 w 1371600"/>
                <a:gd name="connsiteY5" fmla="*/ 461318 h 1436473"/>
                <a:gd name="connsiteX6" fmla="*/ 0 w 1371600"/>
                <a:gd name="connsiteY6" fmla="*/ 696097 h 1436473"/>
                <a:gd name="connsiteX7" fmla="*/ 61784 w 1371600"/>
                <a:gd name="connsiteY7" fmla="*/ 1011194 h 1436473"/>
                <a:gd name="connsiteX8" fmla="*/ 216244 w 1371600"/>
                <a:gd name="connsiteY8" fmla="*/ 1215081 h 1436473"/>
                <a:gd name="connsiteX9" fmla="*/ 531341 w 1371600"/>
                <a:gd name="connsiteY9" fmla="*/ 1388075 h 1436473"/>
                <a:gd name="connsiteX10" fmla="*/ 877330 w 1371600"/>
                <a:gd name="connsiteY10" fmla="*/ 1431324 h 1436473"/>
                <a:gd name="connsiteX11" fmla="*/ 1105930 w 1371600"/>
                <a:gd name="connsiteY11" fmla="*/ 1357183 h 1436473"/>
                <a:gd name="connsiteX12" fmla="*/ 1105930 w 1371600"/>
                <a:gd name="connsiteY12" fmla="*/ 1357183 h 1436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1600" h="1436473">
                  <a:moveTo>
                    <a:pt x="1371600" y="158578"/>
                  </a:moveTo>
                  <a:cubicBezTo>
                    <a:pt x="1278410" y="118418"/>
                    <a:pt x="1185220" y="78259"/>
                    <a:pt x="1081217" y="53545"/>
                  </a:cubicBezTo>
                  <a:cubicBezTo>
                    <a:pt x="977214" y="28832"/>
                    <a:pt x="860854" y="0"/>
                    <a:pt x="747584" y="10297"/>
                  </a:cubicBezTo>
                  <a:cubicBezTo>
                    <a:pt x="634314" y="20594"/>
                    <a:pt x="479855" y="85467"/>
                    <a:pt x="401595" y="115329"/>
                  </a:cubicBezTo>
                  <a:cubicBezTo>
                    <a:pt x="323336" y="145191"/>
                    <a:pt x="334662" y="131805"/>
                    <a:pt x="278027" y="189470"/>
                  </a:cubicBezTo>
                  <a:cubicBezTo>
                    <a:pt x="221392" y="247135"/>
                    <a:pt x="108122" y="376880"/>
                    <a:pt x="61784" y="461318"/>
                  </a:cubicBezTo>
                  <a:cubicBezTo>
                    <a:pt x="15446" y="545756"/>
                    <a:pt x="0" y="604451"/>
                    <a:pt x="0" y="696097"/>
                  </a:cubicBezTo>
                  <a:cubicBezTo>
                    <a:pt x="0" y="787743"/>
                    <a:pt x="25743" y="924697"/>
                    <a:pt x="61784" y="1011194"/>
                  </a:cubicBezTo>
                  <a:cubicBezTo>
                    <a:pt x="97825" y="1097691"/>
                    <a:pt x="137985" y="1152268"/>
                    <a:pt x="216244" y="1215081"/>
                  </a:cubicBezTo>
                  <a:cubicBezTo>
                    <a:pt x="294503" y="1277894"/>
                    <a:pt x="421160" y="1352035"/>
                    <a:pt x="531341" y="1388075"/>
                  </a:cubicBezTo>
                  <a:cubicBezTo>
                    <a:pt x="641522" y="1424116"/>
                    <a:pt x="781565" y="1436473"/>
                    <a:pt x="877330" y="1431324"/>
                  </a:cubicBezTo>
                  <a:cubicBezTo>
                    <a:pt x="973095" y="1426175"/>
                    <a:pt x="1105930" y="1357183"/>
                    <a:pt x="1105930" y="1357183"/>
                  </a:cubicBezTo>
                  <a:lnTo>
                    <a:pt x="1105930" y="1357183"/>
                  </a:lnTo>
                </a:path>
              </a:pathLst>
            </a:cu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120" y="2400"/>
              <a:ext cx="624" cy="624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264" y="2544"/>
              <a:ext cx="336" cy="33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60" name="TextBox 67"/>
            <p:cNvSpPr txBox="1">
              <a:spLocks noChangeArrowheads="1"/>
            </p:cNvSpPr>
            <p:nvPr/>
          </p:nvSpPr>
          <p:spPr bwMode="auto">
            <a:xfrm>
              <a:off x="2448" y="2160"/>
              <a:ext cx="70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Lost Ck</a:t>
              </a:r>
            </a:p>
          </p:txBody>
        </p:sp>
      </p:grpSp>
      <p:sp>
        <p:nvSpPr>
          <p:cNvPr id="21544" name="TextBox 77"/>
          <p:cNvSpPr txBox="1">
            <a:spLocks noChangeArrowheads="1"/>
          </p:cNvSpPr>
          <p:nvPr/>
        </p:nvSpPr>
        <p:spPr bwMode="auto">
          <a:xfrm>
            <a:off x="-76200" y="6335713"/>
            <a:ext cx="398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Shaded Relief Map (USGS, modified)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962400" y="6705600"/>
            <a:ext cx="4800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>
            <a:grpSpLocks noChangeAspect="1"/>
          </p:cNvGrpSpPr>
          <p:nvPr/>
        </p:nvGrpSpPr>
        <p:grpSpPr bwMode="auto">
          <a:xfrm>
            <a:off x="3992563" y="5200650"/>
            <a:ext cx="3398837" cy="1809750"/>
            <a:chOff x="4329048" y="5461000"/>
            <a:chExt cx="2909952" cy="1549400"/>
          </a:xfrm>
        </p:grpSpPr>
        <p:sp>
          <p:nvSpPr>
            <p:cNvPr id="28" name="Oval 27"/>
            <p:cNvSpPr/>
            <p:nvPr/>
          </p:nvSpPr>
          <p:spPr>
            <a:xfrm>
              <a:off x="5639274" y="5461000"/>
              <a:ext cx="1512740" cy="147328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6095950" y="5943489"/>
              <a:ext cx="610260" cy="61024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639274" y="6705956"/>
              <a:ext cx="1599726" cy="304444"/>
            </a:xfrm>
            <a:prstGeom prst="rect">
              <a:avLst/>
            </a:prstGeom>
            <a:solidFill>
              <a:srgbClr val="FFCC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556" name="TextBox 75"/>
            <p:cNvSpPr txBox="1">
              <a:spLocks noChangeAspect="1" noChangeArrowheads="1"/>
            </p:cNvSpPr>
            <p:nvPr/>
          </p:nvSpPr>
          <p:spPr bwMode="auto">
            <a:xfrm>
              <a:off x="4329048" y="5509928"/>
              <a:ext cx="1474687" cy="339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/>
                <a:t>Lake George</a:t>
              </a:r>
            </a:p>
          </p:txBody>
        </p:sp>
      </p:grpSp>
      <p:sp>
        <p:nvSpPr>
          <p:cNvPr id="79" name="5-Point Star 78"/>
          <p:cNvSpPr/>
          <p:nvPr/>
        </p:nvSpPr>
        <p:spPr>
          <a:xfrm>
            <a:off x="6324600" y="298450"/>
            <a:ext cx="84138" cy="82550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48" name="TextBox 80"/>
          <p:cNvSpPr txBox="1">
            <a:spLocks noChangeArrowheads="1"/>
          </p:cNvSpPr>
          <p:nvPr/>
        </p:nvSpPr>
        <p:spPr bwMode="auto">
          <a:xfrm>
            <a:off x="5967413" y="2438400"/>
            <a:ext cx="479425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Pine</a:t>
            </a:r>
          </a:p>
        </p:txBody>
      </p:sp>
      <p:sp>
        <p:nvSpPr>
          <p:cNvPr id="84" name="5-Point Star 83"/>
          <p:cNvSpPr/>
          <p:nvPr/>
        </p:nvSpPr>
        <p:spPr>
          <a:xfrm>
            <a:off x="6400800" y="2432050"/>
            <a:ext cx="84138" cy="82550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5-Point Star 85"/>
          <p:cNvSpPr/>
          <p:nvPr/>
        </p:nvSpPr>
        <p:spPr>
          <a:xfrm>
            <a:off x="5630863" y="2736850"/>
            <a:ext cx="84137" cy="82550"/>
          </a:xfrm>
          <a:prstGeom prst="star5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551" name="TextBox 86"/>
          <p:cNvSpPr txBox="1">
            <a:spLocks noChangeArrowheads="1"/>
          </p:cNvSpPr>
          <p:nvPr/>
        </p:nvSpPr>
        <p:spPr bwMode="auto">
          <a:xfrm>
            <a:off x="5345113" y="2786063"/>
            <a:ext cx="595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b="1"/>
              <a:t>Bailey</a:t>
            </a:r>
          </a:p>
        </p:txBody>
      </p:sp>
      <p:sp>
        <p:nvSpPr>
          <p:cNvPr id="21552" name="TextBox 118"/>
          <p:cNvSpPr txBox="1">
            <a:spLocks noChangeArrowheads="1"/>
          </p:cNvSpPr>
          <p:nvPr/>
        </p:nvSpPr>
        <p:spPr bwMode="auto">
          <a:xfrm>
            <a:off x="8305800" y="6324600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6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8"/>
          <p:cNvSpPr txBox="1">
            <a:spLocks noChangeArrowheads="1"/>
          </p:cNvSpPr>
          <p:nvPr/>
        </p:nvSpPr>
        <p:spPr bwMode="auto">
          <a:xfrm>
            <a:off x="0" y="85725"/>
            <a:ext cx="9191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Google Earth Image - Buffalo Creek Impact Structure</a:t>
            </a:r>
          </a:p>
        </p:txBody>
      </p:sp>
      <p:grpSp>
        <p:nvGrpSpPr>
          <p:cNvPr id="23554" name="Group 11"/>
          <p:cNvGrpSpPr>
            <a:grpSpLocks/>
          </p:cNvGrpSpPr>
          <p:nvPr/>
        </p:nvGrpSpPr>
        <p:grpSpPr bwMode="auto">
          <a:xfrm>
            <a:off x="685800" y="685800"/>
            <a:ext cx="7772400" cy="6019800"/>
            <a:chOff x="762000" y="304800"/>
            <a:chExt cx="7570788" cy="5715000"/>
          </a:xfrm>
        </p:grpSpPr>
        <p:pic>
          <p:nvPicPr>
            <p:cNvPr id="23556" name="Picture 2"/>
            <p:cNvPicPr>
              <a:picLocks noChangeAspect="1" noChangeArrowheads="1"/>
            </p:cNvPicPr>
            <p:nvPr/>
          </p:nvPicPr>
          <p:blipFill>
            <a:blip r:embed="rId2">
              <a:lum contrast="10000"/>
            </a:blip>
            <a:srcRect l="29050" t="12909" r="26257" b="15504"/>
            <a:stretch>
              <a:fillRect/>
            </a:stretch>
          </p:blipFill>
          <p:spPr bwMode="auto">
            <a:xfrm>
              <a:off x="838200" y="304800"/>
              <a:ext cx="7494588" cy="5715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/>
            <a:srcRect l="83240" t="85669" b="1422"/>
            <a:stretch>
              <a:fillRect/>
            </a:stretch>
          </p:blipFill>
          <p:spPr bwMode="auto">
            <a:xfrm>
              <a:off x="6248400" y="5257800"/>
              <a:ext cx="2057400" cy="754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58" name="Text Box 5"/>
            <p:cNvSpPr txBox="1">
              <a:spLocks noChangeArrowheads="1"/>
            </p:cNvSpPr>
            <p:nvPr/>
          </p:nvSpPr>
          <p:spPr bwMode="auto">
            <a:xfrm>
              <a:off x="3276600" y="2286000"/>
              <a:ext cx="6667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Pine</a:t>
              </a:r>
            </a:p>
          </p:txBody>
        </p:sp>
        <p:sp>
          <p:nvSpPr>
            <p:cNvPr id="23559" name="Text Box 6"/>
            <p:cNvSpPr txBox="1">
              <a:spLocks noChangeArrowheads="1"/>
            </p:cNvSpPr>
            <p:nvPr/>
          </p:nvSpPr>
          <p:spPr bwMode="auto">
            <a:xfrm rot="-2901369">
              <a:off x="3915926" y="2654443"/>
              <a:ext cx="1935162" cy="336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South Platte River</a:t>
              </a:r>
            </a:p>
          </p:txBody>
        </p: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762000" y="1676400"/>
              <a:ext cx="8572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Bailey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885706" y="1991268"/>
              <a:ext cx="5180176" cy="2238073"/>
            </a:xfrm>
            <a:custGeom>
              <a:avLst/>
              <a:gdLst>
                <a:gd name="connsiteX0" fmla="*/ 0 w 5180012"/>
                <a:gd name="connsiteY0" fmla="*/ 742950 h 2238375"/>
                <a:gd name="connsiteX1" fmla="*/ 333375 w 5180012"/>
                <a:gd name="connsiteY1" fmla="*/ 895350 h 2238375"/>
                <a:gd name="connsiteX2" fmla="*/ 457200 w 5180012"/>
                <a:gd name="connsiteY2" fmla="*/ 876300 h 2238375"/>
                <a:gd name="connsiteX3" fmla="*/ 628650 w 5180012"/>
                <a:gd name="connsiteY3" fmla="*/ 676275 h 2238375"/>
                <a:gd name="connsiteX4" fmla="*/ 1009650 w 5180012"/>
                <a:gd name="connsiteY4" fmla="*/ 552450 h 2238375"/>
                <a:gd name="connsiteX5" fmla="*/ 1238250 w 5180012"/>
                <a:gd name="connsiteY5" fmla="*/ 676275 h 2238375"/>
                <a:gd name="connsiteX6" fmla="*/ 1504950 w 5180012"/>
                <a:gd name="connsiteY6" fmla="*/ 495300 h 2238375"/>
                <a:gd name="connsiteX7" fmla="*/ 1666875 w 5180012"/>
                <a:gd name="connsiteY7" fmla="*/ 447675 h 2238375"/>
                <a:gd name="connsiteX8" fmla="*/ 2047875 w 5180012"/>
                <a:gd name="connsiteY8" fmla="*/ 571500 h 2238375"/>
                <a:gd name="connsiteX9" fmla="*/ 2324100 w 5180012"/>
                <a:gd name="connsiteY9" fmla="*/ 638175 h 2238375"/>
                <a:gd name="connsiteX10" fmla="*/ 2809875 w 5180012"/>
                <a:gd name="connsiteY10" fmla="*/ 904875 h 2238375"/>
                <a:gd name="connsiteX11" fmla="*/ 3200400 w 5180012"/>
                <a:gd name="connsiteY11" fmla="*/ 1238250 h 2238375"/>
                <a:gd name="connsiteX12" fmla="*/ 3419475 w 5180012"/>
                <a:gd name="connsiteY12" fmla="*/ 1114425 h 2238375"/>
                <a:gd name="connsiteX13" fmla="*/ 3571875 w 5180012"/>
                <a:gd name="connsiteY13" fmla="*/ 923925 h 2238375"/>
                <a:gd name="connsiteX14" fmla="*/ 3790950 w 5180012"/>
                <a:gd name="connsiteY14" fmla="*/ 781050 h 2238375"/>
                <a:gd name="connsiteX15" fmla="*/ 3990975 w 5180012"/>
                <a:gd name="connsiteY15" fmla="*/ 666750 h 2238375"/>
                <a:gd name="connsiteX16" fmla="*/ 4238625 w 5180012"/>
                <a:gd name="connsiteY16" fmla="*/ 390525 h 2238375"/>
                <a:gd name="connsiteX17" fmla="*/ 4391025 w 5180012"/>
                <a:gd name="connsiteY17" fmla="*/ 76200 h 2238375"/>
                <a:gd name="connsiteX18" fmla="*/ 4410075 w 5180012"/>
                <a:gd name="connsiteY18" fmla="*/ 57150 h 2238375"/>
                <a:gd name="connsiteX19" fmla="*/ 4800600 w 5180012"/>
                <a:gd name="connsiteY19" fmla="*/ 419100 h 2238375"/>
                <a:gd name="connsiteX20" fmla="*/ 5105400 w 5180012"/>
                <a:gd name="connsiteY20" fmla="*/ 1009650 h 2238375"/>
                <a:gd name="connsiteX21" fmla="*/ 5153025 w 5180012"/>
                <a:gd name="connsiteY21" fmla="*/ 1247775 h 2238375"/>
                <a:gd name="connsiteX22" fmla="*/ 5172075 w 5180012"/>
                <a:gd name="connsiteY22" fmla="*/ 1724025 h 2238375"/>
                <a:gd name="connsiteX23" fmla="*/ 5105400 w 5180012"/>
                <a:gd name="connsiteY23" fmla="*/ 2238375 h 2238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5180012" h="2238375">
                  <a:moveTo>
                    <a:pt x="0" y="742950"/>
                  </a:moveTo>
                  <a:cubicBezTo>
                    <a:pt x="128587" y="808037"/>
                    <a:pt x="257175" y="873125"/>
                    <a:pt x="333375" y="895350"/>
                  </a:cubicBezTo>
                  <a:cubicBezTo>
                    <a:pt x="409575" y="917575"/>
                    <a:pt x="407988" y="912813"/>
                    <a:pt x="457200" y="876300"/>
                  </a:cubicBezTo>
                  <a:cubicBezTo>
                    <a:pt x="506413" y="839788"/>
                    <a:pt x="536575" y="730250"/>
                    <a:pt x="628650" y="676275"/>
                  </a:cubicBezTo>
                  <a:cubicBezTo>
                    <a:pt x="720725" y="622300"/>
                    <a:pt x="908050" y="552450"/>
                    <a:pt x="1009650" y="552450"/>
                  </a:cubicBezTo>
                  <a:cubicBezTo>
                    <a:pt x="1111250" y="552450"/>
                    <a:pt x="1155700" y="685800"/>
                    <a:pt x="1238250" y="676275"/>
                  </a:cubicBezTo>
                  <a:cubicBezTo>
                    <a:pt x="1320800" y="666750"/>
                    <a:pt x="1433512" y="533400"/>
                    <a:pt x="1504950" y="495300"/>
                  </a:cubicBezTo>
                  <a:cubicBezTo>
                    <a:pt x="1576388" y="457200"/>
                    <a:pt x="1576388" y="434975"/>
                    <a:pt x="1666875" y="447675"/>
                  </a:cubicBezTo>
                  <a:cubicBezTo>
                    <a:pt x="1757362" y="460375"/>
                    <a:pt x="1938338" y="539750"/>
                    <a:pt x="2047875" y="571500"/>
                  </a:cubicBezTo>
                  <a:cubicBezTo>
                    <a:pt x="2157412" y="603250"/>
                    <a:pt x="2197100" y="582612"/>
                    <a:pt x="2324100" y="638175"/>
                  </a:cubicBezTo>
                  <a:cubicBezTo>
                    <a:pt x="2451100" y="693738"/>
                    <a:pt x="2663825" y="804863"/>
                    <a:pt x="2809875" y="904875"/>
                  </a:cubicBezTo>
                  <a:cubicBezTo>
                    <a:pt x="2955925" y="1004887"/>
                    <a:pt x="3098800" y="1203325"/>
                    <a:pt x="3200400" y="1238250"/>
                  </a:cubicBezTo>
                  <a:cubicBezTo>
                    <a:pt x="3302000" y="1273175"/>
                    <a:pt x="3357563" y="1166812"/>
                    <a:pt x="3419475" y="1114425"/>
                  </a:cubicBezTo>
                  <a:cubicBezTo>
                    <a:pt x="3481387" y="1062038"/>
                    <a:pt x="3509963" y="979488"/>
                    <a:pt x="3571875" y="923925"/>
                  </a:cubicBezTo>
                  <a:cubicBezTo>
                    <a:pt x="3633788" y="868363"/>
                    <a:pt x="3721100" y="823913"/>
                    <a:pt x="3790950" y="781050"/>
                  </a:cubicBezTo>
                  <a:cubicBezTo>
                    <a:pt x="3860800" y="738187"/>
                    <a:pt x="3916363" y="731838"/>
                    <a:pt x="3990975" y="666750"/>
                  </a:cubicBezTo>
                  <a:cubicBezTo>
                    <a:pt x="4065588" y="601663"/>
                    <a:pt x="4171950" y="488950"/>
                    <a:pt x="4238625" y="390525"/>
                  </a:cubicBezTo>
                  <a:cubicBezTo>
                    <a:pt x="4305300" y="292100"/>
                    <a:pt x="4362450" y="131763"/>
                    <a:pt x="4391025" y="76200"/>
                  </a:cubicBezTo>
                  <a:cubicBezTo>
                    <a:pt x="4419600" y="20638"/>
                    <a:pt x="4341813" y="0"/>
                    <a:pt x="4410075" y="57150"/>
                  </a:cubicBezTo>
                  <a:cubicBezTo>
                    <a:pt x="4478337" y="114300"/>
                    <a:pt x="4684713" y="260350"/>
                    <a:pt x="4800600" y="419100"/>
                  </a:cubicBezTo>
                  <a:cubicBezTo>
                    <a:pt x="4916488" y="577850"/>
                    <a:pt x="5046663" y="871538"/>
                    <a:pt x="5105400" y="1009650"/>
                  </a:cubicBezTo>
                  <a:cubicBezTo>
                    <a:pt x="5164138" y="1147763"/>
                    <a:pt x="5141913" y="1128713"/>
                    <a:pt x="5153025" y="1247775"/>
                  </a:cubicBezTo>
                  <a:cubicBezTo>
                    <a:pt x="5164137" y="1366837"/>
                    <a:pt x="5180012" y="1558925"/>
                    <a:pt x="5172075" y="1724025"/>
                  </a:cubicBezTo>
                  <a:cubicBezTo>
                    <a:pt x="5164138" y="1889125"/>
                    <a:pt x="5134769" y="2063750"/>
                    <a:pt x="5105400" y="2238375"/>
                  </a:cubicBez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5543225" y="4220298"/>
              <a:ext cx="428331" cy="675190"/>
            </a:xfrm>
            <a:custGeom>
              <a:avLst/>
              <a:gdLst>
                <a:gd name="connsiteX0" fmla="*/ 428625 w 428625"/>
                <a:gd name="connsiteY0" fmla="*/ 0 h 676275"/>
                <a:gd name="connsiteX1" fmla="*/ 314325 w 428625"/>
                <a:gd name="connsiteY1" fmla="*/ 295275 h 676275"/>
                <a:gd name="connsiteX2" fmla="*/ 142875 w 428625"/>
                <a:gd name="connsiteY2" fmla="*/ 485775 h 676275"/>
                <a:gd name="connsiteX3" fmla="*/ 0 w 428625"/>
                <a:gd name="connsiteY3" fmla="*/ 676275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8625" h="676275">
                  <a:moveTo>
                    <a:pt x="428625" y="0"/>
                  </a:moveTo>
                  <a:cubicBezTo>
                    <a:pt x="395287" y="107156"/>
                    <a:pt x="361950" y="214313"/>
                    <a:pt x="314325" y="295275"/>
                  </a:cubicBezTo>
                  <a:cubicBezTo>
                    <a:pt x="266700" y="376238"/>
                    <a:pt x="195262" y="422275"/>
                    <a:pt x="142875" y="485775"/>
                  </a:cubicBezTo>
                  <a:cubicBezTo>
                    <a:pt x="90488" y="549275"/>
                    <a:pt x="45244" y="612775"/>
                    <a:pt x="0" y="676275"/>
                  </a:cubicBezTo>
                </a:path>
              </a:pathLst>
            </a:cu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>
            <a:off x="8915400" y="4876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8197850" cy="5943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80963" y="228600"/>
            <a:ext cx="98250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Google Earth Image - Lake George Impact Structure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6411913"/>
            <a:ext cx="3271838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Oblique View Looking North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0" y="1981200"/>
            <a:ext cx="914400" cy="914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3671888" y="1906588"/>
            <a:ext cx="2509837" cy="549275"/>
          </a:xfrm>
          <a:custGeom>
            <a:avLst/>
            <a:gdLst>
              <a:gd name="connsiteX0" fmla="*/ 0 w 2511188"/>
              <a:gd name="connsiteY0" fmla="*/ 100084 h 550460"/>
              <a:gd name="connsiteX1" fmla="*/ 1037230 w 2511188"/>
              <a:gd name="connsiteY1" fmla="*/ 18197 h 550460"/>
              <a:gd name="connsiteX2" fmla="*/ 1842448 w 2511188"/>
              <a:gd name="connsiteY2" fmla="*/ 209266 h 550460"/>
              <a:gd name="connsiteX3" fmla="*/ 2511188 w 2511188"/>
              <a:gd name="connsiteY3" fmla="*/ 550460 h 550460"/>
              <a:gd name="connsiteX4" fmla="*/ 2511188 w 2511188"/>
              <a:gd name="connsiteY4" fmla="*/ 550460 h 550460"/>
              <a:gd name="connsiteX5" fmla="*/ 2511188 w 2511188"/>
              <a:gd name="connsiteY5" fmla="*/ 550460 h 550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1188" h="550460">
                <a:moveTo>
                  <a:pt x="0" y="100084"/>
                </a:moveTo>
                <a:cubicBezTo>
                  <a:pt x="365077" y="50042"/>
                  <a:pt x="730155" y="0"/>
                  <a:pt x="1037230" y="18197"/>
                </a:cubicBezTo>
                <a:cubicBezTo>
                  <a:pt x="1344305" y="36394"/>
                  <a:pt x="1596789" y="120556"/>
                  <a:pt x="1842448" y="209266"/>
                </a:cubicBezTo>
                <a:cubicBezTo>
                  <a:pt x="2088107" y="297976"/>
                  <a:pt x="2511188" y="550460"/>
                  <a:pt x="2511188" y="550460"/>
                </a:cubicBezTo>
                <a:lnTo>
                  <a:pt x="2511188" y="550460"/>
                </a:lnTo>
                <a:lnTo>
                  <a:pt x="2511188" y="550460"/>
                </a:ln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1851025" y="3752850"/>
            <a:ext cx="1082675" cy="1309688"/>
          </a:xfrm>
          <a:custGeom>
            <a:avLst/>
            <a:gdLst>
              <a:gd name="connsiteX0" fmla="*/ 4549 w 1082722"/>
              <a:gd name="connsiteY0" fmla="*/ 0 h 1310185"/>
              <a:gd name="connsiteX1" fmla="*/ 59140 w 1082722"/>
              <a:gd name="connsiteY1" fmla="*/ 600502 h 1310185"/>
              <a:gd name="connsiteX2" fmla="*/ 359390 w 1082722"/>
              <a:gd name="connsiteY2" fmla="*/ 968991 h 1310185"/>
              <a:gd name="connsiteX3" fmla="*/ 1082722 w 1082722"/>
              <a:gd name="connsiteY3" fmla="*/ 1310185 h 131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2722" h="1310185">
                <a:moveTo>
                  <a:pt x="4549" y="0"/>
                </a:moveTo>
                <a:cubicBezTo>
                  <a:pt x="2274" y="219502"/>
                  <a:pt x="0" y="439004"/>
                  <a:pt x="59140" y="600502"/>
                </a:cubicBezTo>
                <a:cubicBezTo>
                  <a:pt x="118280" y="762001"/>
                  <a:pt x="188793" y="850711"/>
                  <a:pt x="359390" y="968991"/>
                </a:cubicBezTo>
                <a:cubicBezTo>
                  <a:pt x="529987" y="1087271"/>
                  <a:pt x="806354" y="1198728"/>
                  <a:pt x="1082722" y="1310185"/>
                </a:cubicBezTo>
              </a:path>
            </a:pathLst>
          </a:cu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Owner\Documents\Planetary Geo\Cratering\Jeffco Impact Study\Lost Creek Oblique#.jpg"/>
          <p:cNvPicPr>
            <a:picLocks noChangeAspect="1" noChangeArrowheads="1"/>
          </p:cNvPicPr>
          <p:nvPr/>
        </p:nvPicPr>
        <p:blipFill>
          <a:blip r:embed="rId2"/>
          <a:srcRect l="12976" t="3586" r="-98"/>
          <a:stretch>
            <a:fillRect/>
          </a:stretch>
        </p:blipFill>
        <p:spPr bwMode="auto">
          <a:xfrm>
            <a:off x="173038" y="609600"/>
            <a:ext cx="8799512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2467" name="Rectangle 7"/>
          <p:cNvSpPr>
            <a:spLocks noChangeArrowheads="1"/>
          </p:cNvSpPr>
          <p:nvPr/>
        </p:nvSpPr>
        <p:spPr bwMode="auto">
          <a:xfrm>
            <a:off x="331788" y="6172200"/>
            <a:ext cx="8659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Lost Creek Impact Structure: Oblique View Looking South 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 rot="-1792015">
            <a:off x="7239000" y="236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Kenosha Mts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 rot="-562891">
            <a:off x="4845050" y="990600"/>
            <a:ext cx="170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Tarryall Creek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6018</TotalTime>
  <Words>696</Words>
  <Application>Microsoft Office PowerPoint</Application>
  <PresentationFormat>Letter Paper (8.5x11 in)</PresentationFormat>
  <Paragraphs>263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Slide 1</vt:lpstr>
      <vt:lpstr>Slide 2</vt:lpstr>
      <vt:lpstr>Methods</vt:lpstr>
      <vt:lpstr>Slide 4</vt:lpstr>
      <vt:lpstr>Slide 5</vt:lpstr>
      <vt:lpstr>Slide 6</vt:lpstr>
      <vt:lpstr>Slide 7</vt:lpstr>
      <vt:lpstr>Slide 8</vt:lpstr>
      <vt:lpstr>Slide 9</vt:lpstr>
      <vt:lpstr>Shock Metamorphic  Features: Shatter Cones*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Impact Melt with Clasts of Pikes Peak    Granite: Lake George Impact Structure</vt:lpstr>
      <vt:lpstr>Slide 22</vt:lpstr>
      <vt:lpstr>Supplemental  Evidence: Psuedotachylite Breccia: Aspen Park Impact Structure</vt:lpstr>
      <vt:lpstr>Slide 24</vt:lpstr>
      <vt:lpstr>Slide 25</vt:lpstr>
      <vt:lpstr>Estimated Pre-Break-Up Impactor Diameter*</vt:lpstr>
      <vt:lpstr>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Profiler</cp:lastModifiedBy>
  <cp:revision>483</cp:revision>
  <dcterms:created xsi:type="dcterms:W3CDTF">2012-01-24T01:00:06Z</dcterms:created>
  <dcterms:modified xsi:type="dcterms:W3CDTF">2012-05-21T15:50:48Z</dcterms:modified>
</cp:coreProperties>
</file>