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7" r:id="rId3"/>
    <p:sldId id="266" r:id="rId4"/>
    <p:sldId id="267" r:id="rId5"/>
    <p:sldId id="268" r:id="rId6"/>
    <p:sldId id="279" r:id="rId7"/>
    <p:sldId id="274" r:id="rId8"/>
    <p:sldId id="269" r:id="rId9"/>
    <p:sldId id="270" r:id="rId10"/>
    <p:sldId id="271" r:id="rId11"/>
    <p:sldId id="272" r:id="rId12"/>
    <p:sldId id="275"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Steve\Desktop\Reducing_Attrition_Data.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Steve\Desktop\Reducing_Attrition_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3600">
                <a:latin typeface="Arial" pitchFamily="34" charset="0"/>
                <a:cs typeface="Arial" pitchFamily="34" charset="0"/>
              </a:rPr>
              <a:t>Success</a:t>
            </a:r>
            <a:r>
              <a:rPr lang="en-US" sz="3600" baseline="0">
                <a:latin typeface="Arial" pitchFamily="34" charset="0"/>
                <a:cs typeface="Arial" pitchFamily="34" charset="0"/>
              </a:rPr>
              <a:t> Rate in Hydrology I</a:t>
            </a:r>
            <a:endParaRPr lang="en-US" sz="3600">
              <a:latin typeface="Arial" pitchFamily="34" charset="0"/>
              <a:cs typeface="Arial" pitchFamily="34" charset="0"/>
            </a:endParaRPr>
          </a:p>
        </c:rich>
      </c:tx>
      <c:layout/>
      <c:overlay val="0"/>
    </c:title>
    <c:autoTitleDeleted val="0"/>
    <c:plotArea>
      <c:layout/>
      <c:barChart>
        <c:barDir val="col"/>
        <c:grouping val="clustered"/>
        <c:varyColors val="0"/>
        <c:ser>
          <c:idx val="0"/>
          <c:order val="0"/>
          <c:tx>
            <c:strRef>
              <c:f>Sheet2!$A$2</c:f>
              <c:strCache>
                <c:ptCount val="1"/>
                <c:pt idx="0">
                  <c:v>Percentage</c:v>
                </c:pt>
              </c:strCache>
            </c:strRef>
          </c:tx>
          <c:invertIfNegative val="0"/>
          <c:cat>
            <c:strRef>
              <c:f>Sheet2!$B$1:$H$1</c:f>
              <c:strCache>
                <c:ptCount val="7"/>
                <c:pt idx="0">
                  <c:v>Spring 2009</c:v>
                </c:pt>
                <c:pt idx="1">
                  <c:v>Fall 2009</c:v>
                </c:pt>
                <c:pt idx="2">
                  <c:v>Spring 2010</c:v>
                </c:pt>
                <c:pt idx="3">
                  <c:v>Fall 2010</c:v>
                </c:pt>
                <c:pt idx="4">
                  <c:v>Spring 2011</c:v>
                </c:pt>
                <c:pt idx="5">
                  <c:v>Fall 2011</c:v>
                </c:pt>
                <c:pt idx="6">
                  <c:v>Spring 2012</c:v>
                </c:pt>
              </c:strCache>
            </c:strRef>
          </c:cat>
          <c:val>
            <c:numRef>
              <c:f>Sheet2!$B$2:$H$2</c:f>
              <c:numCache>
                <c:formatCode>General</c:formatCode>
                <c:ptCount val="7"/>
                <c:pt idx="0">
                  <c:v>33</c:v>
                </c:pt>
                <c:pt idx="1">
                  <c:v>29</c:v>
                </c:pt>
                <c:pt idx="2">
                  <c:v>30</c:v>
                </c:pt>
                <c:pt idx="3">
                  <c:v>71</c:v>
                </c:pt>
                <c:pt idx="4">
                  <c:v>53</c:v>
                </c:pt>
                <c:pt idx="5">
                  <c:v>33</c:v>
                </c:pt>
                <c:pt idx="6">
                  <c:v>91</c:v>
                </c:pt>
              </c:numCache>
            </c:numRef>
          </c:val>
        </c:ser>
        <c:dLbls>
          <c:showLegendKey val="0"/>
          <c:showVal val="0"/>
          <c:showCatName val="0"/>
          <c:showSerName val="0"/>
          <c:showPercent val="0"/>
          <c:showBubbleSize val="0"/>
        </c:dLbls>
        <c:gapWidth val="150"/>
        <c:axId val="115023360"/>
        <c:axId val="85332480"/>
      </c:barChart>
      <c:catAx>
        <c:axId val="115023360"/>
        <c:scaling>
          <c:orientation val="minMax"/>
        </c:scaling>
        <c:delete val="0"/>
        <c:axPos val="b"/>
        <c:majorTickMark val="out"/>
        <c:minorTickMark val="none"/>
        <c:tickLblPos val="nextTo"/>
        <c:txPr>
          <a:bodyPr/>
          <a:lstStyle/>
          <a:p>
            <a:pPr>
              <a:defRPr sz="1600" baseline="0">
                <a:latin typeface="Arial" pitchFamily="34" charset="0"/>
              </a:defRPr>
            </a:pPr>
            <a:endParaRPr lang="en-US"/>
          </a:p>
        </c:txPr>
        <c:crossAx val="85332480"/>
        <c:crosses val="autoZero"/>
        <c:auto val="1"/>
        <c:lblAlgn val="ctr"/>
        <c:lblOffset val="100"/>
        <c:noMultiLvlLbl val="0"/>
      </c:catAx>
      <c:valAx>
        <c:axId val="85332480"/>
        <c:scaling>
          <c:orientation val="minMax"/>
        </c:scaling>
        <c:delete val="0"/>
        <c:axPos val="l"/>
        <c:title>
          <c:tx>
            <c:rich>
              <a:bodyPr rot="-5400000" vert="horz"/>
              <a:lstStyle/>
              <a:p>
                <a:pPr>
                  <a:defRPr sz="1200" baseline="0"/>
                </a:pPr>
                <a:r>
                  <a:rPr lang="en-US" sz="1600" baseline="0">
                    <a:latin typeface="Arial" pitchFamily="34" charset="0"/>
                    <a:cs typeface="Arial" pitchFamily="34" charset="0"/>
                  </a:rPr>
                  <a:t>Success Rate (%)</a:t>
                </a:r>
              </a:p>
            </c:rich>
          </c:tx>
          <c:layout/>
          <c:overlay val="0"/>
        </c:title>
        <c:numFmt formatCode="General" sourceLinked="1"/>
        <c:majorTickMark val="out"/>
        <c:minorTickMark val="none"/>
        <c:tickLblPos val="nextTo"/>
        <c:txPr>
          <a:bodyPr/>
          <a:lstStyle/>
          <a:p>
            <a:pPr>
              <a:defRPr sz="1600" baseline="0">
                <a:latin typeface="Arial" pitchFamily="34" charset="0"/>
              </a:defRPr>
            </a:pPr>
            <a:endParaRPr lang="en-US"/>
          </a:p>
        </c:txPr>
        <c:crossAx val="115023360"/>
        <c:crosses val="autoZero"/>
        <c:crossBetween val="between"/>
      </c:valAx>
    </c:plotArea>
    <c:plotVisOnly val="1"/>
    <c:dispBlanksAs val="gap"/>
    <c:showDLblsOverMax val="0"/>
  </c:chart>
  <c:spPr>
    <a:ln w="12700">
      <a:solidFill>
        <a:sysClr val="windowText" lastClr="000000"/>
      </a:solid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a:pPr>
            <a:r>
              <a:rPr lang="en-US" sz="3600"/>
              <a:t>Enrollment in Hydrology I</a:t>
            </a:r>
          </a:p>
        </c:rich>
      </c:tx>
      <c:layout/>
      <c:overlay val="0"/>
    </c:title>
    <c:autoTitleDeleted val="0"/>
    <c:plotArea>
      <c:layout/>
      <c:barChart>
        <c:barDir val="col"/>
        <c:grouping val="clustered"/>
        <c:varyColors val="0"/>
        <c:ser>
          <c:idx val="1"/>
          <c:order val="0"/>
          <c:tx>
            <c:strRef>
              <c:f>Sheet2!$A$3</c:f>
              <c:strCache>
                <c:ptCount val="1"/>
                <c:pt idx="0">
                  <c:v>N</c:v>
                </c:pt>
              </c:strCache>
            </c:strRef>
          </c:tx>
          <c:spPr>
            <a:solidFill>
              <a:schemeClr val="accent1"/>
            </a:solidFill>
          </c:spPr>
          <c:invertIfNegative val="0"/>
          <c:cat>
            <c:strRef>
              <c:f>Sheet2!$B$1:$H$1</c:f>
              <c:strCache>
                <c:ptCount val="7"/>
                <c:pt idx="0">
                  <c:v>Spring 2009</c:v>
                </c:pt>
                <c:pt idx="1">
                  <c:v>Fall 2009</c:v>
                </c:pt>
                <c:pt idx="2">
                  <c:v>Spring 2010</c:v>
                </c:pt>
                <c:pt idx="3">
                  <c:v>Fall 2010</c:v>
                </c:pt>
                <c:pt idx="4">
                  <c:v>Spring 2011</c:v>
                </c:pt>
                <c:pt idx="5">
                  <c:v>Fall 2011</c:v>
                </c:pt>
                <c:pt idx="6">
                  <c:v>Spring 2012</c:v>
                </c:pt>
              </c:strCache>
            </c:strRef>
          </c:cat>
          <c:val>
            <c:numRef>
              <c:f>Sheet2!$B$3:$H$3</c:f>
              <c:numCache>
                <c:formatCode>General</c:formatCode>
                <c:ptCount val="7"/>
                <c:pt idx="0">
                  <c:v>12</c:v>
                </c:pt>
                <c:pt idx="1">
                  <c:v>24</c:v>
                </c:pt>
                <c:pt idx="2">
                  <c:v>20</c:v>
                </c:pt>
                <c:pt idx="3">
                  <c:v>28</c:v>
                </c:pt>
                <c:pt idx="4">
                  <c:v>17</c:v>
                </c:pt>
                <c:pt idx="5">
                  <c:v>21</c:v>
                </c:pt>
                <c:pt idx="6">
                  <c:v>11</c:v>
                </c:pt>
              </c:numCache>
            </c:numRef>
          </c:val>
        </c:ser>
        <c:dLbls>
          <c:showLegendKey val="0"/>
          <c:showVal val="0"/>
          <c:showCatName val="0"/>
          <c:showSerName val="0"/>
          <c:showPercent val="0"/>
          <c:showBubbleSize val="0"/>
        </c:dLbls>
        <c:gapWidth val="150"/>
        <c:axId val="115072512"/>
        <c:axId val="85334784"/>
      </c:barChart>
      <c:catAx>
        <c:axId val="115072512"/>
        <c:scaling>
          <c:orientation val="minMax"/>
        </c:scaling>
        <c:delete val="0"/>
        <c:axPos val="b"/>
        <c:majorTickMark val="out"/>
        <c:minorTickMark val="none"/>
        <c:tickLblPos val="nextTo"/>
        <c:txPr>
          <a:bodyPr/>
          <a:lstStyle/>
          <a:p>
            <a:pPr>
              <a:defRPr sz="1600" baseline="0">
                <a:latin typeface="Arial" pitchFamily="34" charset="0"/>
              </a:defRPr>
            </a:pPr>
            <a:endParaRPr lang="en-US"/>
          </a:p>
        </c:txPr>
        <c:crossAx val="85334784"/>
        <c:crosses val="autoZero"/>
        <c:auto val="1"/>
        <c:lblAlgn val="ctr"/>
        <c:lblOffset val="100"/>
        <c:noMultiLvlLbl val="0"/>
      </c:catAx>
      <c:valAx>
        <c:axId val="85334784"/>
        <c:scaling>
          <c:orientation val="minMax"/>
          <c:max val="40"/>
        </c:scaling>
        <c:delete val="0"/>
        <c:axPos val="l"/>
        <c:title>
          <c:tx>
            <c:rich>
              <a:bodyPr rot="-5400000" vert="horz"/>
              <a:lstStyle/>
              <a:p>
                <a:pPr>
                  <a:defRPr/>
                </a:pPr>
                <a:r>
                  <a:rPr lang="en-US" sz="1600">
                    <a:latin typeface="Arial" pitchFamily="34" charset="0"/>
                    <a:cs typeface="Arial" pitchFamily="34" charset="0"/>
                  </a:rPr>
                  <a:t>Enrollment</a:t>
                </a:r>
              </a:p>
            </c:rich>
          </c:tx>
          <c:layout/>
          <c:overlay val="0"/>
        </c:title>
        <c:numFmt formatCode="General" sourceLinked="1"/>
        <c:majorTickMark val="out"/>
        <c:minorTickMark val="none"/>
        <c:tickLblPos val="nextTo"/>
        <c:txPr>
          <a:bodyPr/>
          <a:lstStyle/>
          <a:p>
            <a:pPr>
              <a:defRPr sz="1600" baseline="0">
                <a:latin typeface="Arial" pitchFamily="34" charset="0"/>
              </a:defRPr>
            </a:pPr>
            <a:endParaRPr lang="en-US"/>
          </a:p>
        </c:txPr>
        <c:crossAx val="115072512"/>
        <c:crosses val="autoZero"/>
        <c:crossBetween val="between"/>
      </c:valAx>
    </c:plotArea>
    <c:plotVisOnly val="1"/>
    <c:dispBlanksAs val="gap"/>
    <c:showDLblsOverMax val="0"/>
  </c:chart>
  <c:spPr>
    <a:ln w="12700">
      <a:solidFill>
        <a:sysClr val="windowText" lastClr="000000"/>
      </a:solid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0.30753</cdr:x>
      <cdr:y>0.14803</cdr:y>
    </cdr:from>
    <cdr:to>
      <cdr:x>0.70921</cdr:x>
      <cdr:y>0.23419</cdr:y>
    </cdr:to>
    <cdr:sp macro="" textlink="">
      <cdr:nvSpPr>
        <cdr:cNvPr id="2" name="TextBox 1"/>
        <cdr:cNvSpPr txBox="1"/>
      </cdr:nvSpPr>
      <cdr:spPr>
        <a:xfrm xmlns:a="http://schemas.openxmlformats.org/drawingml/2006/main">
          <a:off x="2800350" y="801180"/>
          <a:ext cx="3657600" cy="46634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2400" b="1" dirty="0" smtClean="0">
              <a:latin typeface="Arial" pitchFamily="34" charset="0"/>
              <a:cs typeface="Arial" pitchFamily="34" charset="0"/>
            </a:rPr>
            <a:t>Course Re-Organization</a:t>
          </a:r>
          <a:endParaRPr lang="en-US" sz="2400" b="1" dirty="0">
            <a:latin typeface="Arial" pitchFamily="34" charset="0"/>
            <a:cs typeface="Arial" pitchFamily="34" charset="0"/>
          </a:endParaRPr>
        </a:p>
      </cdr:txBody>
    </cdr:sp>
  </cdr:relSizeAnchor>
  <cdr:relSizeAnchor xmlns:cdr="http://schemas.openxmlformats.org/drawingml/2006/chartDrawing">
    <cdr:from>
      <cdr:x>0.48134</cdr:x>
      <cdr:y>0.28957</cdr:y>
    </cdr:from>
    <cdr:to>
      <cdr:x>0.48134</cdr:x>
      <cdr:y>0.92627</cdr:y>
    </cdr:to>
    <cdr:cxnSp macro="">
      <cdr:nvCxnSpPr>
        <cdr:cNvPr id="4" name="Straight Arrow Connector 3"/>
        <cdr:cNvCxnSpPr/>
      </cdr:nvCxnSpPr>
      <cdr:spPr>
        <a:xfrm xmlns:a="http://schemas.openxmlformats.org/drawingml/2006/main">
          <a:off x="4411566" y="1649998"/>
          <a:ext cx="0" cy="3627986"/>
        </a:xfrm>
        <a:prstGeom xmlns:a="http://schemas.openxmlformats.org/drawingml/2006/main" prst="straightConnector1">
          <a:avLst/>
        </a:prstGeom>
        <a:ln xmlns:a="http://schemas.openxmlformats.org/drawingml/2006/main" w="19050">
          <a:tailEnd type="arrow"/>
        </a:ln>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cxnSp>
  </cdr:relSizeAnchor>
  <cdr:relSizeAnchor xmlns:cdr="http://schemas.openxmlformats.org/drawingml/2006/chartDrawing">
    <cdr:from>
      <cdr:x>0.20427</cdr:x>
      <cdr:y>0.27873</cdr:y>
    </cdr:from>
    <cdr:to>
      <cdr:x>0.45053</cdr:x>
      <cdr:y>0.45848</cdr:y>
    </cdr:to>
    <cdr:sp macro="" textlink="">
      <cdr:nvSpPr>
        <cdr:cNvPr id="8" name="TextBox 7"/>
        <cdr:cNvSpPr txBox="1"/>
      </cdr:nvSpPr>
      <cdr:spPr>
        <a:xfrm xmlns:a="http://schemas.openxmlformats.org/drawingml/2006/main">
          <a:off x="1366835" y="1166813"/>
          <a:ext cx="164782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0.16527</cdr:x>
      <cdr:y>0.24658</cdr:y>
    </cdr:from>
    <cdr:to>
      <cdr:x>0.46044</cdr:x>
      <cdr:y>0.47351</cdr:y>
    </cdr:to>
    <cdr:sp macro="" textlink="">
      <cdr:nvSpPr>
        <cdr:cNvPr id="9" name="TextBox 8"/>
        <cdr:cNvSpPr txBox="1"/>
      </cdr:nvSpPr>
      <cdr:spPr>
        <a:xfrm xmlns:a="http://schemas.openxmlformats.org/drawingml/2006/main">
          <a:off x="1504950" y="1334580"/>
          <a:ext cx="2687779" cy="122823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a:latin typeface="Arial" pitchFamily="34" charset="0"/>
              <a:cs typeface="Arial" pitchFamily="34" charset="0"/>
            </a:rPr>
            <a:t>Mean</a:t>
          </a:r>
          <a:r>
            <a:rPr lang="en-US" sz="1800" baseline="0" dirty="0">
              <a:latin typeface="Arial" pitchFamily="34" charset="0"/>
              <a:cs typeface="Arial" pitchFamily="34" charset="0"/>
            </a:rPr>
            <a:t> = (31 ± 2)%</a:t>
          </a:r>
        </a:p>
        <a:p xmlns:a="http://schemas.openxmlformats.org/drawingml/2006/main">
          <a:r>
            <a:rPr lang="en-US" sz="1800" baseline="0" dirty="0">
              <a:latin typeface="Arial" pitchFamily="34" charset="0"/>
              <a:cs typeface="Arial" pitchFamily="34" charset="0"/>
            </a:rPr>
            <a:t>Mean Weighted</a:t>
          </a:r>
        </a:p>
        <a:p xmlns:a="http://schemas.openxmlformats.org/drawingml/2006/main">
          <a:r>
            <a:rPr lang="en-US" sz="1800" baseline="0" dirty="0">
              <a:latin typeface="Arial" pitchFamily="34" charset="0"/>
              <a:cs typeface="Arial" pitchFamily="34" charset="0"/>
            </a:rPr>
            <a:t>       by Enrollment = 32%</a:t>
          </a:r>
        </a:p>
        <a:p xmlns:a="http://schemas.openxmlformats.org/drawingml/2006/main">
          <a:endParaRPr lang="en-US" sz="1100" dirty="0"/>
        </a:p>
      </cdr:txBody>
    </cdr:sp>
  </cdr:relSizeAnchor>
  <cdr:relSizeAnchor xmlns:cdr="http://schemas.openxmlformats.org/drawingml/2006/chartDrawing">
    <cdr:from>
      <cdr:x>0.71673</cdr:x>
      <cdr:y>0.27418</cdr:y>
    </cdr:from>
    <cdr:to>
      <cdr:x>1</cdr:x>
      <cdr:y>0.45393</cdr:y>
    </cdr:to>
    <cdr:sp macro="" textlink="">
      <cdr:nvSpPr>
        <cdr:cNvPr id="3" name="TextBox 2"/>
        <cdr:cNvSpPr txBox="1"/>
      </cdr:nvSpPr>
      <cdr:spPr>
        <a:xfrm xmlns:a="http://schemas.openxmlformats.org/drawingml/2006/main">
          <a:off x="4795836" y="1147763"/>
          <a:ext cx="189547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0.58368</cdr:x>
      <cdr:y>0.2325</cdr:y>
    </cdr:from>
    <cdr:to>
      <cdr:x>0.89681</cdr:x>
      <cdr:y>0.51803</cdr:y>
    </cdr:to>
    <cdr:sp macro="" textlink="">
      <cdr:nvSpPr>
        <cdr:cNvPr id="5" name="TextBox 4"/>
        <cdr:cNvSpPr txBox="1"/>
      </cdr:nvSpPr>
      <cdr:spPr>
        <a:xfrm xmlns:a="http://schemas.openxmlformats.org/drawingml/2006/main">
          <a:off x="5314950" y="1258380"/>
          <a:ext cx="2851289" cy="154537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a:latin typeface="Arial" pitchFamily="34" charset="0"/>
              <a:cs typeface="Arial" pitchFamily="34" charset="0"/>
            </a:rPr>
            <a:t>Mean = (65 ± 25)%</a:t>
          </a:r>
        </a:p>
        <a:p xmlns:a="http://schemas.openxmlformats.org/drawingml/2006/main">
          <a:r>
            <a:rPr lang="en-US" sz="1800" dirty="0">
              <a:latin typeface="Arial" pitchFamily="34" charset="0"/>
              <a:cs typeface="Arial" pitchFamily="34" charset="0"/>
            </a:rPr>
            <a:t>P-value (before vs. after)</a:t>
          </a:r>
        </a:p>
        <a:p xmlns:a="http://schemas.openxmlformats.org/drawingml/2006/main">
          <a:r>
            <a:rPr lang="en-US" sz="1800" dirty="0">
              <a:latin typeface="Arial" pitchFamily="34" charset="0"/>
              <a:cs typeface="Arial" pitchFamily="34" charset="0"/>
            </a:rPr>
            <a:t>      = 0.08</a:t>
          </a:r>
        </a:p>
        <a:p xmlns:a="http://schemas.openxmlformats.org/drawingml/2006/main">
          <a:r>
            <a:rPr lang="en-US" sz="1800" dirty="0">
              <a:latin typeface="Arial" pitchFamily="34" charset="0"/>
              <a:cs typeface="Arial" pitchFamily="34" charset="0"/>
            </a:rPr>
            <a:t>Mean Weighted</a:t>
          </a:r>
        </a:p>
        <a:p xmlns:a="http://schemas.openxmlformats.org/drawingml/2006/main">
          <a:r>
            <a:rPr lang="en-US" sz="1800" baseline="0" dirty="0">
              <a:latin typeface="Arial" pitchFamily="34" charset="0"/>
              <a:cs typeface="Arial" pitchFamily="34" charset="0"/>
            </a:rPr>
            <a:t>     by Enrollment = 76%</a:t>
          </a:r>
          <a:endParaRPr lang="en-US" sz="1800" dirty="0">
            <a:latin typeface="Arial" pitchFamily="34" charset="0"/>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0.37504</cdr:x>
      <cdr:y>0.12664</cdr:y>
    </cdr:from>
    <cdr:to>
      <cdr:x>0.62295</cdr:x>
      <cdr:y>0.26046</cdr:y>
    </cdr:to>
    <cdr:sp macro="" textlink="">
      <cdr:nvSpPr>
        <cdr:cNvPr id="2" name="TextBox 1"/>
        <cdr:cNvSpPr txBox="1"/>
      </cdr:nvSpPr>
      <cdr:spPr>
        <a:xfrm xmlns:a="http://schemas.openxmlformats.org/drawingml/2006/main">
          <a:off x="3772302" y="805031"/>
          <a:ext cx="2493560" cy="8507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2400" b="1">
              <a:latin typeface="Arial" pitchFamily="34" charset="0"/>
              <a:cs typeface="Arial" pitchFamily="34" charset="0"/>
            </a:rPr>
            <a:t> </a:t>
          </a:r>
        </a:p>
      </cdr:txBody>
    </cdr:sp>
  </cdr:relSizeAnchor>
  <cdr:relSizeAnchor xmlns:cdr="http://schemas.openxmlformats.org/drawingml/2006/chartDrawing">
    <cdr:from>
      <cdr:x>0.20427</cdr:x>
      <cdr:y>0.27873</cdr:y>
    </cdr:from>
    <cdr:to>
      <cdr:x>0.45053</cdr:x>
      <cdr:y>0.45848</cdr:y>
    </cdr:to>
    <cdr:sp macro="" textlink="">
      <cdr:nvSpPr>
        <cdr:cNvPr id="8" name="TextBox 7"/>
        <cdr:cNvSpPr txBox="1"/>
      </cdr:nvSpPr>
      <cdr:spPr>
        <a:xfrm xmlns:a="http://schemas.openxmlformats.org/drawingml/2006/main">
          <a:off x="1366835" y="1166813"/>
          <a:ext cx="164782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0.16299</cdr:x>
      <cdr:y>0.26735</cdr:y>
    </cdr:from>
    <cdr:to>
      <cdr:x>0.43488</cdr:x>
      <cdr:y>0.43117</cdr:y>
    </cdr:to>
    <cdr:sp macro="" textlink="">
      <cdr:nvSpPr>
        <cdr:cNvPr id="9" name="TextBox 8"/>
        <cdr:cNvSpPr txBox="1"/>
      </cdr:nvSpPr>
      <cdr:spPr>
        <a:xfrm xmlns:a="http://schemas.openxmlformats.org/drawingml/2006/main">
          <a:off x="1090624" y="1119181"/>
          <a:ext cx="1819261" cy="68580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0.71673</cdr:x>
      <cdr:y>0.27418</cdr:y>
    </cdr:from>
    <cdr:to>
      <cdr:x>1</cdr:x>
      <cdr:y>0.45393</cdr:y>
    </cdr:to>
    <cdr:sp macro="" textlink="">
      <cdr:nvSpPr>
        <cdr:cNvPr id="3" name="TextBox 2"/>
        <cdr:cNvSpPr txBox="1"/>
      </cdr:nvSpPr>
      <cdr:spPr>
        <a:xfrm xmlns:a="http://schemas.openxmlformats.org/drawingml/2006/main">
          <a:off x="4795836" y="1147763"/>
          <a:ext cx="189547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0.58149</cdr:x>
      <cdr:y>0.26507</cdr:y>
    </cdr:from>
    <cdr:to>
      <cdr:x>0.94733</cdr:x>
      <cdr:y>0.51081</cdr:y>
    </cdr:to>
    <cdr:sp macro="" textlink="">
      <cdr:nvSpPr>
        <cdr:cNvPr id="5" name="TextBox 4"/>
        <cdr:cNvSpPr txBox="1"/>
      </cdr:nvSpPr>
      <cdr:spPr>
        <a:xfrm xmlns:a="http://schemas.openxmlformats.org/drawingml/2006/main">
          <a:off x="3890960" y="1109662"/>
          <a:ext cx="2447926" cy="102870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800">
            <a:latin typeface="Arial" pitchFamily="34" charset="0"/>
            <a:cs typeface="Arial" pitchFamily="34" charset="0"/>
          </a:endParaRPr>
        </a:p>
      </cdr:txBody>
    </cdr:sp>
  </cdr:relSizeAnchor>
  <cdr:relSizeAnchor xmlns:cdr="http://schemas.openxmlformats.org/drawingml/2006/chartDrawing">
    <cdr:from>
      <cdr:x>0.37504</cdr:x>
      <cdr:y>0.12664</cdr:y>
    </cdr:from>
    <cdr:to>
      <cdr:x>0.62295</cdr:x>
      <cdr:y>0.26046</cdr:y>
    </cdr:to>
    <cdr:sp macro="" textlink="">
      <cdr:nvSpPr>
        <cdr:cNvPr id="7" name="TextBox 1"/>
        <cdr:cNvSpPr txBox="1"/>
      </cdr:nvSpPr>
      <cdr:spPr>
        <a:xfrm xmlns:a="http://schemas.openxmlformats.org/drawingml/2006/main">
          <a:off x="3772302" y="805031"/>
          <a:ext cx="2493560" cy="8507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endParaRPr lang="en-US" sz="2400" b="1">
            <a:latin typeface="Arial" pitchFamily="34" charset="0"/>
            <a:cs typeface="Arial" pitchFamily="34" charset="0"/>
          </a:endParaRPr>
        </a:p>
      </cdr:txBody>
    </cdr:sp>
  </cdr:relSizeAnchor>
  <cdr:relSizeAnchor xmlns:cdr="http://schemas.openxmlformats.org/drawingml/2006/chartDrawing">
    <cdr:from>
      <cdr:x>0.20427</cdr:x>
      <cdr:y>0.27873</cdr:y>
    </cdr:from>
    <cdr:to>
      <cdr:x>0.45053</cdr:x>
      <cdr:y>0.45848</cdr:y>
    </cdr:to>
    <cdr:sp macro="" textlink="">
      <cdr:nvSpPr>
        <cdr:cNvPr id="11" name="TextBox 7"/>
        <cdr:cNvSpPr txBox="1"/>
      </cdr:nvSpPr>
      <cdr:spPr>
        <a:xfrm xmlns:a="http://schemas.openxmlformats.org/drawingml/2006/main">
          <a:off x="1366835" y="1166813"/>
          <a:ext cx="164782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0.16299</cdr:x>
      <cdr:y>0.26735</cdr:y>
    </cdr:from>
    <cdr:to>
      <cdr:x>0.43488</cdr:x>
      <cdr:y>0.43117</cdr:y>
    </cdr:to>
    <cdr:sp macro="" textlink="">
      <cdr:nvSpPr>
        <cdr:cNvPr id="12" name="TextBox 8"/>
        <cdr:cNvSpPr txBox="1"/>
      </cdr:nvSpPr>
      <cdr:spPr>
        <a:xfrm xmlns:a="http://schemas.openxmlformats.org/drawingml/2006/main">
          <a:off x="1090624" y="1119181"/>
          <a:ext cx="1819261" cy="68580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0.71673</cdr:x>
      <cdr:y>0.27418</cdr:y>
    </cdr:from>
    <cdr:to>
      <cdr:x>1</cdr:x>
      <cdr:y>0.45393</cdr:y>
    </cdr:to>
    <cdr:sp macro="" textlink="">
      <cdr:nvSpPr>
        <cdr:cNvPr id="13" name="TextBox 2"/>
        <cdr:cNvSpPr txBox="1"/>
      </cdr:nvSpPr>
      <cdr:spPr>
        <a:xfrm xmlns:a="http://schemas.openxmlformats.org/drawingml/2006/main">
          <a:off x="4795836" y="1147763"/>
          <a:ext cx="1895475" cy="75247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0.58149</cdr:x>
      <cdr:y>0.26507</cdr:y>
    </cdr:from>
    <cdr:to>
      <cdr:x>0.94733</cdr:x>
      <cdr:y>0.51081</cdr:y>
    </cdr:to>
    <cdr:sp macro="" textlink="">
      <cdr:nvSpPr>
        <cdr:cNvPr id="14" name="TextBox 4"/>
        <cdr:cNvSpPr txBox="1"/>
      </cdr:nvSpPr>
      <cdr:spPr>
        <a:xfrm xmlns:a="http://schemas.openxmlformats.org/drawingml/2006/main">
          <a:off x="3890960" y="1109662"/>
          <a:ext cx="2447926" cy="1028701"/>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800">
            <a:latin typeface="Arial" pitchFamily="34" charset="0"/>
            <a:cs typeface="Arial" pitchFamily="34" charset="0"/>
          </a:endParaRPr>
        </a:p>
      </cdr:txBody>
    </cdr:sp>
  </cdr:relSizeAnchor>
  <cdr:relSizeAnchor xmlns:cdr="http://schemas.openxmlformats.org/drawingml/2006/chartDrawing">
    <cdr:from>
      <cdr:x>0.4375</cdr:x>
      <cdr:y>0.11776</cdr:y>
    </cdr:from>
    <cdr:to>
      <cdr:x>0.78452</cdr:x>
      <cdr:y>0.28876</cdr:y>
    </cdr:to>
    <cdr:sp macro="" textlink="">
      <cdr:nvSpPr>
        <cdr:cNvPr id="6" name="TextBox 5"/>
        <cdr:cNvSpPr txBox="1"/>
      </cdr:nvSpPr>
      <cdr:spPr>
        <a:xfrm xmlns:a="http://schemas.openxmlformats.org/drawingml/2006/main">
          <a:off x="3983831" y="637195"/>
          <a:ext cx="3159919" cy="92528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2400" b="1" dirty="0">
              <a:latin typeface="Arial" pitchFamily="34" charset="0"/>
              <a:cs typeface="Arial" pitchFamily="34" charset="0"/>
            </a:rPr>
            <a:t>Knowledge</a:t>
          </a:r>
          <a:r>
            <a:rPr lang="en-US" sz="2400" b="1" baseline="0" dirty="0">
              <a:latin typeface="Arial" pitchFamily="34" charset="0"/>
              <a:cs typeface="Arial" pitchFamily="34" charset="0"/>
            </a:rPr>
            <a:t> of Course</a:t>
          </a:r>
        </a:p>
        <a:p xmlns:a="http://schemas.openxmlformats.org/drawingml/2006/main">
          <a:pPr algn="ctr"/>
          <a:r>
            <a:rPr lang="en-US" sz="2400" b="1" baseline="0" dirty="0">
              <a:latin typeface="Arial" pitchFamily="34" charset="0"/>
              <a:cs typeface="Arial" pitchFamily="34" charset="0"/>
            </a:rPr>
            <a:t> Re-Organization</a:t>
          </a:r>
          <a:endParaRPr lang="en-US" sz="2400" b="1" dirty="0">
            <a:latin typeface="Arial" pitchFamily="34" charset="0"/>
            <a:cs typeface="Arial" pitchFamily="34" charset="0"/>
          </a:endParaRPr>
        </a:p>
      </cdr:txBody>
    </cdr:sp>
  </cdr:relSizeAnchor>
  <cdr:relSizeAnchor xmlns:cdr="http://schemas.openxmlformats.org/drawingml/2006/chartDrawing">
    <cdr:from>
      <cdr:x>0.59824</cdr:x>
      <cdr:y>0.26764</cdr:y>
    </cdr:from>
    <cdr:to>
      <cdr:x>0.60086</cdr:x>
      <cdr:y>0.92391</cdr:y>
    </cdr:to>
    <cdr:cxnSp macro="">
      <cdr:nvCxnSpPr>
        <cdr:cNvPr id="16" name="Straight Arrow Connector 15"/>
        <cdr:cNvCxnSpPr/>
      </cdr:nvCxnSpPr>
      <cdr:spPr>
        <a:xfrm xmlns:a="http://schemas.openxmlformats.org/drawingml/2006/main">
          <a:off x="5447492" y="1524681"/>
          <a:ext cx="23901" cy="3738562"/>
        </a:xfrm>
        <a:prstGeom xmlns:a="http://schemas.openxmlformats.org/drawingml/2006/main" prst="straightConnector1">
          <a:avLst/>
        </a:prstGeom>
        <a:ln xmlns:a="http://schemas.openxmlformats.org/drawingml/2006/main" w="19050">
          <a:solidFill>
            <a:schemeClr val="tx1"/>
          </a:solidFill>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0.21897</cdr:x>
      <cdr:y>0.31362</cdr:y>
    </cdr:from>
    <cdr:to>
      <cdr:x>0.4132</cdr:x>
      <cdr:y>0.38677</cdr:y>
    </cdr:to>
    <cdr:sp macro="" textlink="">
      <cdr:nvSpPr>
        <cdr:cNvPr id="19" name="TextBox 18"/>
        <cdr:cNvSpPr txBox="1"/>
      </cdr:nvSpPr>
      <cdr:spPr>
        <a:xfrm xmlns:a="http://schemas.openxmlformats.org/drawingml/2006/main">
          <a:off x="1986643" y="1786619"/>
          <a:ext cx="1762126" cy="41671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a:latin typeface="Arial" pitchFamily="34" charset="0"/>
              <a:cs typeface="Arial" pitchFamily="34" charset="0"/>
            </a:rPr>
            <a:t>Mean = 21 ± 7</a:t>
          </a:r>
        </a:p>
      </cdr:txBody>
    </cdr:sp>
  </cdr:relSizeAnchor>
  <cdr:relSizeAnchor xmlns:cdr="http://schemas.openxmlformats.org/drawingml/2006/chartDrawing">
    <cdr:from>
      <cdr:x>0.66648</cdr:x>
      <cdr:y>0.31362</cdr:y>
    </cdr:from>
    <cdr:to>
      <cdr:x>0.97699</cdr:x>
      <cdr:y>0.5</cdr:y>
    </cdr:to>
    <cdr:sp macro="" textlink="">
      <cdr:nvSpPr>
        <cdr:cNvPr id="20" name="TextBox 19"/>
        <cdr:cNvSpPr txBox="1"/>
      </cdr:nvSpPr>
      <cdr:spPr>
        <a:xfrm xmlns:a="http://schemas.openxmlformats.org/drawingml/2006/main">
          <a:off x="6068900" y="1696985"/>
          <a:ext cx="2827450" cy="100849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a:latin typeface="Arial" pitchFamily="34" charset="0"/>
              <a:cs typeface="Arial" pitchFamily="34" charset="0"/>
            </a:rPr>
            <a:t>Mean = 16 ± 5</a:t>
          </a:r>
        </a:p>
        <a:p xmlns:a="http://schemas.openxmlformats.org/drawingml/2006/main">
          <a:r>
            <a:rPr lang="en-US" sz="1800" dirty="0">
              <a:latin typeface="Arial" pitchFamily="34" charset="0"/>
              <a:cs typeface="Arial" pitchFamily="34" charset="0"/>
            </a:rPr>
            <a:t>P-value (before vs. after)</a:t>
          </a:r>
        </a:p>
        <a:p xmlns:a="http://schemas.openxmlformats.org/drawingml/2006/main">
          <a:r>
            <a:rPr lang="en-US" sz="1800" dirty="0">
              <a:latin typeface="Arial" pitchFamily="34" charset="0"/>
              <a:cs typeface="Arial" pitchFamily="34" charset="0"/>
            </a:rPr>
            <a:t>      = 0.35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92B726-1D6F-45E4-B7A9-A7EC6FB6E91A}" type="datetimeFigureOut">
              <a:rPr lang="en-US" smtClean="0"/>
              <a:t>5/6/2012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27F534-169B-4122-AE92-25FE5B5C789D}" type="slidenum">
              <a:rPr lang="en-US" smtClean="0"/>
              <a:t>‹#›</a:t>
            </a:fld>
            <a:endParaRPr lang="en-US"/>
          </a:p>
        </p:txBody>
      </p:sp>
    </p:spTree>
    <p:extLst>
      <p:ext uri="{BB962C8B-B14F-4D97-AF65-F5344CB8AC3E}">
        <p14:creationId xmlns:p14="http://schemas.microsoft.com/office/powerpoint/2010/main" val="529793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1</a:t>
            </a:fld>
            <a:endParaRPr lang="en-US"/>
          </a:p>
        </p:txBody>
      </p:sp>
    </p:spTree>
    <p:extLst>
      <p:ext uri="{BB962C8B-B14F-4D97-AF65-F5344CB8AC3E}">
        <p14:creationId xmlns:p14="http://schemas.microsoft.com/office/powerpoint/2010/main" val="510862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13</a:t>
            </a:fld>
            <a:endParaRPr lang="en-US"/>
          </a:p>
        </p:txBody>
      </p:sp>
    </p:spTree>
    <p:extLst>
      <p:ext uri="{BB962C8B-B14F-4D97-AF65-F5344CB8AC3E}">
        <p14:creationId xmlns:p14="http://schemas.microsoft.com/office/powerpoint/2010/main" val="2242910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2</a:t>
            </a:fld>
            <a:endParaRPr lang="en-US"/>
          </a:p>
        </p:txBody>
      </p:sp>
    </p:spTree>
    <p:extLst>
      <p:ext uri="{BB962C8B-B14F-4D97-AF65-F5344CB8AC3E}">
        <p14:creationId xmlns:p14="http://schemas.microsoft.com/office/powerpoint/2010/main" val="1835618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3</a:t>
            </a:fld>
            <a:endParaRPr lang="en-US"/>
          </a:p>
        </p:txBody>
      </p:sp>
    </p:spTree>
    <p:extLst>
      <p:ext uri="{BB962C8B-B14F-4D97-AF65-F5344CB8AC3E}">
        <p14:creationId xmlns:p14="http://schemas.microsoft.com/office/powerpoint/2010/main" val="1835618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4</a:t>
            </a:fld>
            <a:endParaRPr lang="en-US"/>
          </a:p>
        </p:txBody>
      </p:sp>
    </p:spTree>
    <p:extLst>
      <p:ext uri="{BB962C8B-B14F-4D97-AF65-F5344CB8AC3E}">
        <p14:creationId xmlns:p14="http://schemas.microsoft.com/office/powerpoint/2010/main" val="524088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5</a:t>
            </a:fld>
            <a:endParaRPr lang="en-US"/>
          </a:p>
        </p:txBody>
      </p:sp>
    </p:spTree>
    <p:extLst>
      <p:ext uri="{BB962C8B-B14F-4D97-AF65-F5344CB8AC3E}">
        <p14:creationId xmlns:p14="http://schemas.microsoft.com/office/powerpoint/2010/main" val="1188898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8</a:t>
            </a:fld>
            <a:endParaRPr lang="en-US"/>
          </a:p>
        </p:txBody>
      </p:sp>
    </p:spTree>
    <p:extLst>
      <p:ext uri="{BB962C8B-B14F-4D97-AF65-F5344CB8AC3E}">
        <p14:creationId xmlns:p14="http://schemas.microsoft.com/office/powerpoint/2010/main" val="24344479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9</a:t>
            </a:fld>
            <a:endParaRPr lang="en-US"/>
          </a:p>
        </p:txBody>
      </p:sp>
    </p:spTree>
    <p:extLst>
      <p:ext uri="{BB962C8B-B14F-4D97-AF65-F5344CB8AC3E}">
        <p14:creationId xmlns:p14="http://schemas.microsoft.com/office/powerpoint/2010/main" val="746321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10</a:t>
            </a:fld>
            <a:endParaRPr lang="en-US"/>
          </a:p>
        </p:txBody>
      </p:sp>
    </p:spTree>
    <p:extLst>
      <p:ext uri="{BB962C8B-B14F-4D97-AF65-F5344CB8AC3E}">
        <p14:creationId xmlns:p14="http://schemas.microsoft.com/office/powerpoint/2010/main" val="2932122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7F534-169B-4122-AE92-25FE5B5C789D}" type="slidenum">
              <a:rPr lang="en-US" smtClean="0"/>
              <a:t>11</a:t>
            </a:fld>
            <a:endParaRPr lang="en-US"/>
          </a:p>
        </p:txBody>
      </p:sp>
    </p:spTree>
    <p:extLst>
      <p:ext uri="{BB962C8B-B14F-4D97-AF65-F5344CB8AC3E}">
        <p14:creationId xmlns:p14="http://schemas.microsoft.com/office/powerpoint/2010/main" val="2050677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EF1762-5191-40D9-9D8B-C1DE506F4E96}" type="datetimeFigureOut">
              <a:rPr lang="en-US" smtClean="0"/>
              <a:t>5/6/2012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335125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EF1762-5191-40D9-9D8B-C1DE506F4E96}" type="datetimeFigureOut">
              <a:rPr lang="en-US" smtClean="0"/>
              <a:t>5/6/2012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427707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EF1762-5191-40D9-9D8B-C1DE506F4E96}" type="datetimeFigureOut">
              <a:rPr lang="en-US" smtClean="0"/>
              <a:t>5/6/2012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828819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EF1762-5191-40D9-9D8B-C1DE506F4E96}" type="datetimeFigureOut">
              <a:rPr lang="en-US" smtClean="0"/>
              <a:t>5/6/2012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3145252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EF1762-5191-40D9-9D8B-C1DE506F4E96}" type="datetimeFigureOut">
              <a:rPr lang="en-US" smtClean="0"/>
              <a:t>5/6/2012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1195241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EF1762-5191-40D9-9D8B-C1DE506F4E96}" type="datetimeFigureOut">
              <a:rPr lang="en-US" smtClean="0"/>
              <a:t>5/6/2012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258795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EF1762-5191-40D9-9D8B-C1DE506F4E96}" type="datetimeFigureOut">
              <a:rPr lang="en-US" smtClean="0"/>
              <a:t>5/6/2012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8640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EF1762-5191-40D9-9D8B-C1DE506F4E96}" type="datetimeFigureOut">
              <a:rPr lang="en-US" smtClean="0"/>
              <a:t>5/6/2012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3071260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EF1762-5191-40D9-9D8B-C1DE506F4E96}" type="datetimeFigureOut">
              <a:rPr lang="en-US" smtClean="0"/>
              <a:t>5/6/2012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4043776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F1762-5191-40D9-9D8B-C1DE506F4E96}" type="datetimeFigureOut">
              <a:rPr lang="en-US" smtClean="0"/>
              <a:t>5/6/2012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3400862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EF1762-5191-40D9-9D8B-C1DE506F4E96}" type="datetimeFigureOut">
              <a:rPr lang="en-US" smtClean="0"/>
              <a:t>5/6/2012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B2466-6D12-47DB-A49B-815B790B0ED7}" type="slidenum">
              <a:rPr lang="en-US" smtClean="0"/>
              <a:t>‹#›</a:t>
            </a:fld>
            <a:endParaRPr lang="en-US"/>
          </a:p>
        </p:txBody>
      </p:sp>
    </p:spTree>
    <p:extLst>
      <p:ext uri="{BB962C8B-B14F-4D97-AF65-F5344CB8AC3E}">
        <p14:creationId xmlns:p14="http://schemas.microsoft.com/office/powerpoint/2010/main" val="160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EF1762-5191-40D9-9D8B-C1DE506F4E96}" type="datetimeFigureOut">
              <a:rPr lang="en-US" smtClean="0"/>
              <a:t>5/6/2012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AB2466-6D12-47DB-A49B-815B790B0ED7}" type="slidenum">
              <a:rPr lang="en-US" smtClean="0"/>
              <a:t>‹#›</a:t>
            </a:fld>
            <a:endParaRPr lang="en-US"/>
          </a:p>
        </p:txBody>
      </p:sp>
    </p:spTree>
    <p:extLst>
      <p:ext uri="{BB962C8B-B14F-4D97-AF65-F5344CB8AC3E}">
        <p14:creationId xmlns:p14="http://schemas.microsoft.com/office/powerpoint/2010/main" val="285897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62000" y="762000"/>
            <a:ext cx="7848600" cy="2362200"/>
          </a:xfrm>
        </p:spPr>
        <p:txBody>
          <a:bodyPr>
            <a:normAutofit fontScale="90000"/>
          </a:bodyPr>
          <a:lstStyle/>
          <a:p>
            <a:pPr algn="l"/>
            <a:r>
              <a:rPr lang="en-US" b="1" dirty="0"/>
              <a:t>“This is not a Weed Course”: Reducing Attrition in a Required, Upper-Level Earth Science Course</a:t>
            </a:r>
            <a:endParaRPr lang="en-US" dirty="0"/>
          </a:p>
        </p:txBody>
      </p:sp>
      <p:sp>
        <p:nvSpPr>
          <p:cNvPr id="5" name="Subtitle 4"/>
          <p:cNvSpPr>
            <a:spLocks noGrp="1"/>
          </p:cNvSpPr>
          <p:nvPr>
            <p:ph type="subTitle" idx="1"/>
          </p:nvPr>
        </p:nvSpPr>
        <p:spPr>
          <a:xfrm>
            <a:off x="914400" y="3657600"/>
            <a:ext cx="6400800" cy="1752600"/>
          </a:xfrm>
        </p:spPr>
        <p:txBody>
          <a:bodyPr/>
          <a:lstStyle/>
          <a:p>
            <a:pPr algn="l"/>
            <a:r>
              <a:rPr lang="en-US" dirty="0" smtClean="0">
                <a:solidFill>
                  <a:schemeClr val="tx1"/>
                </a:solidFill>
              </a:rPr>
              <a:t>Steven H. Emerman</a:t>
            </a:r>
          </a:p>
          <a:p>
            <a:pPr algn="l"/>
            <a:r>
              <a:rPr lang="en-US" dirty="0" smtClean="0">
                <a:solidFill>
                  <a:schemeClr val="tx1"/>
                </a:solidFill>
              </a:rPr>
              <a:t>Department of Earth Science</a:t>
            </a:r>
          </a:p>
          <a:p>
            <a:pPr algn="l"/>
            <a:r>
              <a:rPr lang="en-US" dirty="0" smtClean="0">
                <a:solidFill>
                  <a:schemeClr val="tx1"/>
                </a:solidFill>
              </a:rPr>
              <a:t>Utah Valley University</a:t>
            </a:r>
            <a:endParaRPr lang="en-US" dirty="0">
              <a:solidFill>
                <a:schemeClr val="tx1"/>
              </a:solidFill>
            </a:endParaRPr>
          </a:p>
        </p:txBody>
      </p:sp>
    </p:spTree>
    <p:extLst>
      <p:ext uri="{BB962C8B-B14F-4D97-AF65-F5344CB8AC3E}">
        <p14:creationId xmlns:p14="http://schemas.microsoft.com/office/powerpoint/2010/main" val="3801943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696200" cy="1069975"/>
          </a:xfrm>
        </p:spPr>
        <p:txBody>
          <a:bodyPr>
            <a:normAutofit/>
          </a:bodyPr>
          <a:lstStyle/>
          <a:p>
            <a:r>
              <a:rPr lang="en-US" sz="4000" dirty="0" smtClean="0"/>
              <a:t>Sample Explanations</a:t>
            </a:r>
            <a:endParaRPr lang="en-US" sz="4000" dirty="0"/>
          </a:p>
        </p:txBody>
      </p:sp>
      <p:sp>
        <p:nvSpPr>
          <p:cNvPr id="3" name="Subtitle 2"/>
          <p:cNvSpPr>
            <a:spLocks noGrp="1"/>
          </p:cNvSpPr>
          <p:nvPr>
            <p:ph type="subTitle" idx="1"/>
          </p:nvPr>
        </p:nvSpPr>
        <p:spPr>
          <a:xfrm>
            <a:off x="762000" y="1752600"/>
            <a:ext cx="7620000" cy="3962400"/>
          </a:xfrm>
        </p:spPr>
        <p:txBody>
          <a:bodyPr>
            <a:normAutofit fontScale="92500" lnSpcReduction="20000"/>
          </a:bodyPr>
          <a:lstStyle/>
          <a:p>
            <a:pPr marL="457200" indent="-457200" algn="l">
              <a:buFont typeface="Arial" pitchFamily="34" charset="0"/>
              <a:buChar char="•"/>
            </a:pPr>
            <a:r>
              <a:rPr lang="en-US" dirty="0" smtClean="0">
                <a:solidFill>
                  <a:schemeClr val="tx1"/>
                </a:solidFill>
              </a:rPr>
              <a:t>“No</a:t>
            </a:r>
            <a:r>
              <a:rPr lang="en-US" dirty="0">
                <a:solidFill>
                  <a:schemeClr val="tx1"/>
                </a:solidFill>
              </a:rPr>
              <a:t>, the course was very interesting and sparked my interest in hydrology</a:t>
            </a:r>
            <a:r>
              <a:rPr lang="en-US" dirty="0" smtClean="0">
                <a:solidFill>
                  <a:schemeClr val="tx1"/>
                </a:solidFill>
              </a:rPr>
              <a:t>.”</a:t>
            </a:r>
          </a:p>
          <a:p>
            <a:pPr marL="457200" indent="-457200" algn="l">
              <a:buFont typeface="Arial" pitchFamily="34" charset="0"/>
              <a:buChar char="•"/>
            </a:pPr>
            <a:r>
              <a:rPr lang="en-US" dirty="0" smtClean="0">
                <a:solidFill>
                  <a:schemeClr val="tx1"/>
                </a:solidFill>
              </a:rPr>
              <a:t>“No</a:t>
            </a:r>
            <a:r>
              <a:rPr lang="en-US" dirty="0">
                <a:solidFill>
                  <a:schemeClr val="tx1"/>
                </a:solidFill>
              </a:rPr>
              <a:t>, I found the topic of hydrology challenging but beneficial to my degree. I’m glad I took and completed the class. </a:t>
            </a:r>
            <a:r>
              <a:rPr lang="en-US" dirty="0" smtClean="0">
                <a:solidFill>
                  <a:schemeClr val="tx1"/>
                </a:solidFill>
              </a:rPr>
              <a:t>“</a:t>
            </a:r>
          </a:p>
          <a:p>
            <a:pPr marL="457200" indent="-457200" algn="l">
              <a:buFont typeface="Arial" pitchFamily="34" charset="0"/>
              <a:buChar char="•"/>
            </a:pPr>
            <a:r>
              <a:rPr lang="en-US" dirty="0" smtClean="0">
                <a:solidFill>
                  <a:schemeClr val="tx1"/>
                </a:solidFill>
              </a:rPr>
              <a:t>“No</a:t>
            </a:r>
            <a:r>
              <a:rPr lang="en-US" dirty="0">
                <a:solidFill>
                  <a:schemeClr val="tx1"/>
                </a:solidFill>
              </a:rPr>
              <a:t>, I find the subject very interesting. The class was involving and it used applications in real world settings. I learned a lot about hydrology and ways to benefit the less fortunate. </a:t>
            </a:r>
            <a:r>
              <a:rPr lang="en-US" dirty="0" smtClean="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109820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696200" cy="1222375"/>
          </a:xfrm>
        </p:spPr>
        <p:txBody>
          <a:bodyPr>
            <a:normAutofit/>
          </a:bodyPr>
          <a:lstStyle/>
          <a:p>
            <a:r>
              <a:rPr lang="en-US" sz="4000" dirty="0" smtClean="0"/>
              <a:t>More Sample Explanations</a:t>
            </a:r>
            <a:endParaRPr lang="en-US" sz="4000" dirty="0"/>
          </a:p>
        </p:txBody>
      </p:sp>
      <p:sp>
        <p:nvSpPr>
          <p:cNvPr id="3" name="Subtitle 2"/>
          <p:cNvSpPr>
            <a:spLocks noGrp="1"/>
          </p:cNvSpPr>
          <p:nvPr>
            <p:ph type="subTitle" idx="1"/>
          </p:nvPr>
        </p:nvSpPr>
        <p:spPr>
          <a:xfrm>
            <a:off x="609600" y="1905000"/>
            <a:ext cx="8001000" cy="3581400"/>
          </a:xfrm>
        </p:spPr>
        <p:txBody>
          <a:bodyPr>
            <a:normAutofit fontScale="92500"/>
          </a:bodyPr>
          <a:lstStyle/>
          <a:p>
            <a:pPr marL="457200" indent="-457200" algn="l">
              <a:buFont typeface="Arial" pitchFamily="34" charset="0"/>
              <a:buChar char="•"/>
            </a:pPr>
            <a:r>
              <a:rPr lang="en-US" dirty="0" smtClean="0">
                <a:solidFill>
                  <a:schemeClr val="tx1"/>
                </a:solidFill>
              </a:rPr>
              <a:t>“I </a:t>
            </a:r>
            <a:r>
              <a:rPr lang="en-US" dirty="0">
                <a:solidFill>
                  <a:schemeClr val="tx1"/>
                </a:solidFill>
              </a:rPr>
              <a:t>did not consider dropping this class, even though I thought it was a difficult one. I do not believe in quitting and I enjoy a challenge. </a:t>
            </a:r>
            <a:r>
              <a:rPr lang="en-US" dirty="0" smtClean="0">
                <a:solidFill>
                  <a:schemeClr val="tx1"/>
                </a:solidFill>
              </a:rPr>
              <a:t>“</a:t>
            </a:r>
          </a:p>
          <a:p>
            <a:pPr marL="457200" indent="-457200" algn="l">
              <a:buFont typeface="Arial" pitchFamily="34" charset="0"/>
              <a:buChar char="•"/>
            </a:pPr>
            <a:r>
              <a:rPr lang="en-US" dirty="0" smtClean="0">
                <a:solidFill>
                  <a:schemeClr val="tx1"/>
                </a:solidFill>
              </a:rPr>
              <a:t>“No</a:t>
            </a:r>
            <a:r>
              <a:rPr lang="en-US" dirty="0">
                <a:solidFill>
                  <a:schemeClr val="tx1"/>
                </a:solidFill>
              </a:rPr>
              <a:t>, from the first week of this course I found the material covered to be very interesting so I had no intentions of dropping the course. </a:t>
            </a:r>
            <a:r>
              <a:rPr lang="en-US" dirty="0" smtClean="0">
                <a:solidFill>
                  <a:schemeClr val="tx1"/>
                </a:solidFill>
              </a:rPr>
              <a:t>“</a:t>
            </a:r>
          </a:p>
          <a:p>
            <a:pPr marL="457200" indent="-457200" algn="l">
              <a:buFont typeface="Arial" pitchFamily="34" charset="0"/>
              <a:buChar char="•"/>
            </a:pPr>
            <a:r>
              <a:rPr lang="en-US" dirty="0" smtClean="0">
                <a:solidFill>
                  <a:schemeClr val="tx1"/>
                </a:solidFill>
              </a:rPr>
              <a:t>“No</a:t>
            </a:r>
            <a:r>
              <a:rPr lang="en-US" dirty="0">
                <a:solidFill>
                  <a:schemeClr val="tx1"/>
                </a:solidFill>
              </a:rPr>
              <a:t>, never considered, it was too interesting. </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1352692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215413296"/>
              </p:ext>
            </p:extLst>
          </p:nvPr>
        </p:nvGraphicFramePr>
        <p:xfrm>
          <a:off x="19050" y="723519"/>
          <a:ext cx="9105900" cy="5410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80892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696200" cy="1222375"/>
          </a:xfrm>
        </p:spPr>
        <p:txBody>
          <a:bodyPr/>
          <a:lstStyle/>
          <a:p>
            <a:r>
              <a:rPr lang="en-US" dirty="0" smtClean="0"/>
              <a:t>Tentative Conclusions</a:t>
            </a:r>
            <a:endParaRPr lang="en-US" dirty="0"/>
          </a:p>
        </p:txBody>
      </p:sp>
      <p:sp>
        <p:nvSpPr>
          <p:cNvPr id="3" name="Subtitle 2"/>
          <p:cNvSpPr>
            <a:spLocks noGrp="1"/>
          </p:cNvSpPr>
          <p:nvPr>
            <p:ph type="subTitle" idx="1"/>
          </p:nvPr>
        </p:nvSpPr>
        <p:spPr>
          <a:xfrm>
            <a:off x="609600" y="2057400"/>
            <a:ext cx="7848600" cy="4114800"/>
          </a:xfrm>
        </p:spPr>
        <p:txBody>
          <a:bodyPr>
            <a:noAutofit/>
          </a:bodyPr>
          <a:lstStyle/>
          <a:p>
            <a:pPr marL="571500" indent="-571500" algn="l">
              <a:buFont typeface="Wingdings" pitchFamily="2" charset="2"/>
              <a:buChar char="§"/>
            </a:pPr>
            <a:r>
              <a:rPr lang="en-US" dirty="0">
                <a:solidFill>
                  <a:schemeClr val="tx1"/>
                </a:solidFill>
                <a:cs typeface="Times New Roman" pitchFamily="18" charset="0"/>
              </a:rPr>
              <a:t>Students will focus on the interesting aspects of the </a:t>
            </a:r>
            <a:r>
              <a:rPr lang="en-US">
                <a:solidFill>
                  <a:schemeClr val="tx1"/>
                </a:solidFill>
                <a:cs typeface="Times New Roman" pitchFamily="18" charset="0"/>
              </a:rPr>
              <a:t>course </a:t>
            </a:r>
            <a:r>
              <a:rPr lang="en-US" smtClean="0">
                <a:solidFill>
                  <a:schemeClr val="tx1"/>
                </a:solidFill>
                <a:cs typeface="Times New Roman" pitchFamily="18" charset="0"/>
              </a:rPr>
              <a:t>if </a:t>
            </a:r>
            <a:r>
              <a:rPr lang="en-US" dirty="0">
                <a:solidFill>
                  <a:schemeClr val="tx1"/>
                </a:solidFill>
                <a:cs typeface="Times New Roman" pitchFamily="18" charset="0"/>
              </a:rPr>
              <a:t>they do not become overwhelmed by the frustration of problem-solving on their own.</a:t>
            </a:r>
          </a:p>
          <a:p>
            <a:pPr marL="571500" indent="-571500" algn="l">
              <a:buFont typeface="Wingdings" pitchFamily="2" charset="2"/>
              <a:buChar char="§"/>
            </a:pPr>
            <a:r>
              <a:rPr lang="en-US" dirty="0">
                <a:solidFill>
                  <a:schemeClr val="tx1"/>
                </a:solidFill>
                <a:cs typeface="Times New Roman" pitchFamily="18" charset="0"/>
              </a:rPr>
              <a:t>The perception that calculation-intensive science courses are too difficult is deep-seated and resistant to change.</a:t>
            </a:r>
          </a:p>
        </p:txBody>
      </p:sp>
    </p:spTree>
    <p:extLst>
      <p:ext uri="{BB962C8B-B14F-4D97-AF65-F5344CB8AC3E}">
        <p14:creationId xmlns:p14="http://schemas.microsoft.com/office/powerpoint/2010/main" val="3184835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696200" cy="1298575"/>
          </a:xfrm>
        </p:spPr>
        <p:txBody>
          <a:bodyPr/>
          <a:lstStyle/>
          <a:p>
            <a:r>
              <a:rPr lang="en-US" dirty="0" smtClean="0"/>
              <a:t>Problem Background</a:t>
            </a:r>
            <a:endParaRPr lang="en-US" dirty="0"/>
          </a:p>
        </p:txBody>
      </p:sp>
      <p:sp>
        <p:nvSpPr>
          <p:cNvPr id="3" name="Subtitle 2"/>
          <p:cNvSpPr>
            <a:spLocks noGrp="1"/>
          </p:cNvSpPr>
          <p:nvPr>
            <p:ph type="subTitle" idx="1"/>
          </p:nvPr>
        </p:nvSpPr>
        <p:spPr>
          <a:xfrm>
            <a:off x="1219200" y="2286000"/>
            <a:ext cx="6400800" cy="3505200"/>
          </a:xfrm>
        </p:spPr>
        <p:txBody>
          <a:bodyPr>
            <a:noAutofit/>
          </a:bodyPr>
          <a:lstStyle/>
          <a:p>
            <a:pPr algn="l"/>
            <a:r>
              <a:rPr lang="en-US" dirty="0" smtClean="0">
                <a:solidFill>
                  <a:schemeClr val="tx1"/>
                </a:solidFill>
              </a:rPr>
              <a:t>ENVT 3790 Hydrology I is taught every semester at Utah Valley University and is required for the B.S. in both Geology and Environmental Management. </a:t>
            </a:r>
            <a:r>
              <a:rPr lang="en-US" dirty="0" smtClean="0">
                <a:solidFill>
                  <a:schemeClr val="tx1"/>
                </a:solidFill>
                <a:cs typeface="Times New Roman" pitchFamily="18" charset="0"/>
              </a:rPr>
              <a:t>This </a:t>
            </a:r>
            <a:r>
              <a:rPr lang="en-US" dirty="0">
                <a:solidFill>
                  <a:schemeClr val="tx1"/>
                </a:solidFill>
                <a:cs typeface="Times New Roman" pitchFamily="18" charset="0"/>
              </a:rPr>
              <a:t>is not a “weed course,” but a gateway course to more advanced hydrology courses. </a:t>
            </a:r>
            <a:endParaRPr lang="en-US" dirty="0">
              <a:solidFill>
                <a:schemeClr val="tx1"/>
              </a:solidFill>
            </a:endParaRPr>
          </a:p>
        </p:txBody>
      </p:sp>
    </p:spTree>
    <p:extLst>
      <p:ext uri="{BB962C8B-B14F-4D97-AF65-F5344CB8AC3E}">
        <p14:creationId xmlns:p14="http://schemas.microsoft.com/office/powerpoint/2010/main" val="42879384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1298575"/>
          </a:xfrm>
        </p:spPr>
        <p:txBody>
          <a:bodyPr/>
          <a:lstStyle/>
          <a:p>
            <a:r>
              <a:rPr lang="en-US" dirty="0" smtClean="0"/>
              <a:t>Problem Statement and Goal</a:t>
            </a:r>
            <a:endParaRPr lang="en-US" dirty="0"/>
          </a:p>
        </p:txBody>
      </p:sp>
      <p:sp>
        <p:nvSpPr>
          <p:cNvPr id="3" name="Subtitle 2"/>
          <p:cNvSpPr>
            <a:spLocks noGrp="1"/>
          </p:cNvSpPr>
          <p:nvPr>
            <p:ph type="subTitle" idx="1"/>
          </p:nvPr>
        </p:nvSpPr>
        <p:spPr>
          <a:xfrm>
            <a:off x="457200" y="1828800"/>
            <a:ext cx="8229600" cy="4800600"/>
          </a:xfrm>
        </p:spPr>
        <p:txBody>
          <a:bodyPr>
            <a:noAutofit/>
          </a:bodyPr>
          <a:lstStyle/>
          <a:p>
            <a:pPr indent="457200" algn="l"/>
            <a:r>
              <a:rPr lang="en-US" dirty="0" smtClean="0">
                <a:solidFill>
                  <a:schemeClr val="tx1"/>
                </a:solidFill>
                <a:cs typeface="Times New Roman" pitchFamily="18" charset="0"/>
              </a:rPr>
              <a:t>Prior </a:t>
            </a:r>
            <a:r>
              <a:rPr lang="en-US" dirty="0">
                <a:solidFill>
                  <a:schemeClr val="tx1"/>
                </a:solidFill>
                <a:cs typeface="Times New Roman" pitchFamily="18" charset="0"/>
              </a:rPr>
              <a:t>to Fall 2010, the mean success rate (defined as passing) in the course was (31 ± 2</a:t>
            </a:r>
            <a:r>
              <a:rPr lang="en-US" dirty="0" smtClean="0">
                <a:solidFill>
                  <a:schemeClr val="tx1"/>
                </a:solidFill>
                <a:cs typeface="Times New Roman" pitchFamily="18" charset="0"/>
              </a:rPr>
              <a:t>) % with </a:t>
            </a:r>
            <a:r>
              <a:rPr lang="en-US" dirty="0">
                <a:solidFill>
                  <a:schemeClr val="tx1"/>
                </a:solidFill>
                <a:cs typeface="Times New Roman" pitchFamily="18" charset="0"/>
              </a:rPr>
              <a:t>mean enrollment of 21 ± </a:t>
            </a:r>
            <a:r>
              <a:rPr lang="en-US" dirty="0" smtClean="0">
                <a:solidFill>
                  <a:schemeClr val="tx1"/>
                </a:solidFill>
                <a:cs typeface="Times New Roman" pitchFamily="18" charset="0"/>
              </a:rPr>
              <a:t>7. </a:t>
            </a:r>
            <a:r>
              <a:rPr lang="en-US" dirty="0">
                <a:solidFill>
                  <a:schemeClr val="tx1"/>
                </a:solidFill>
                <a:cs typeface="Times New Roman" pitchFamily="18" charset="0"/>
              </a:rPr>
              <a:t>I believed that the success rate should be about 70% and hoped that an increase in the success rate would result in higher enrollment in Hydrology I and in the Environmental Management and Geology majors.</a:t>
            </a:r>
          </a:p>
        </p:txBody>
      </p:sp>
    </p:spTree>
    <p:extLst>
      <p:ext uri="{BB962C8B-B14F-4D97-AF65-F5344CB8AC3E}">
        <p14:creationId xmlns:p14="http://schemas.microsoft.com/office/powerpoint/2010/main" val="765526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lstStyle/>
          <a:p>
            <a:r>
              <a:rPr lang="en-US" dirty="0" smtClean="0"/>
              <a:t>Root Cause</a:t>
            </a:r>
            <a:endParaRPr lang="en-US" dirty="0"/>
          </a:p>
        </p:txBody>
      </p:sp>
      <p:sp>
        <p:nvSpPr>
          <p:cNvPr id="3" name="Subtitle 2"/>
          <p:cNvSpPr>
            <a:spLocks noGrp="1"/>
          </p:cNvSpPr>
          <p:nvPr>
            <p:ph type="subTitle" idx="1"/>
          </p:nvPr>
        </p:nvSpPr>
        <p:spPr>
          <a:xfrm>
            <a:off x="838200" y="2209800"/>
            <a:ext cx="7315200" cy="2057400"/>
          </a:xfrm>
        </p:spPr>
        <p:txBody>
          <a:bodyPr>
            <a:noAutofit/>
          </a:bodyPr>
          <a:lstStyle/>
          <a:p>
            <a:pPr indent="457200" algn="l"/>
            <a:r>
              <a:rPr lang="en-US" dirty="0">
                <a:solidFill>
                  <a:schemeClr val="tx1"/>
                </a:solidFill>
                <a:cs typeface="Times New Roman" pitchFamily="18" charset="0"/>
              </a:rPr>
              <a:t>I believed that students withdrew from Hydrology I because they found solving problems on their own to be a frustrating and frightening experience. </a:t>
            </a:r>
          </a:p>
        </p:txBody>
      </p:sp>
    </p:spTree>
    <p:extLst>
      <p:ext uri="{BB962C8B-B14F-4D97-AF65-F5344CB8AC3E}">
        <p14:creationId xmlns:p14="http://schemas.microsoft.com/office/powerpoint/2010/main" val="11181093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696200" cy="914400"/>
          </a:xfrm>
        </p:spPr>
        <p:txBody>
          <a:bodyPr/>
          <a:lstStyle/>
          <a:p>
            <a:r>
              <a:rPr lang="en-US" dirty="0" smtClean="0"/>
              <a:t>Countermeasure</a:t>
            </a:r>
            <a:endParaRPr lang="en-US" dirty="0"/>
          </a:p>
        </p:txBody>
      </p:sp>
      <p:sp>
        <p:nvSpPr>
          <p:cNvPr id="3" name="Subtitle 2"/>
          <p:cNvSpPr>
            <a:spLocks noGrp="1"/>
          </p:cNvSpPr>
          <p:nvPr>
            <p:ph type="subTitle" idx="1"/>
          </p:nvPr>
        </p:nvSpPr>
        <p:spPr>
          <a:xfrm>
            <a:off x="685800" y="1219200"/>
            <a:ext cx="8077200" cy="5410200"/>
          </a:xfrm>
        </p:spPr>
        <p:txBody>
          <a:bodyPr>
            <a:noAutofit/>
          </a:bodyPr>
          <a:lstStyle/>
          <a:p>
            <a:pPr indent="457200" algn="l"/>
            <a:r>
              <a:rPr lang="en-US" dirty="0">
                <a:solidFill>
                  <a:schemeClr val="tx1"/>
                </a:solidFill>
                <a:cs typeface="Times New Roman" pitchFamily="18" charset="0"/>
              </a:rPr>
              <a:t>Beginning in Fall 2010, I replaced the usual practice of in-class lectures and out-of-class problem sets with out-of-class assigned reading and in-class group problem-solving with coaching from me. Some of these in-class group problem-solving sessions were hydrologic calculations for which there was essentially only one correct answer, while others were open-ended scenarios for which multiple approaches were possible and expected. </a:t>
            </a:r>
          </a:p>
        </p:txBody>
      </p:sp>
    </p:spTree>
    <p:extLst>
      <p:ext uri="{BB962C8B-B14F-4D97-AF65-F5344CB8AC3E}">
        <p14:creationId xmlns:p14="http://schemas.microsoft.com/office/powerpoint/2010/main" val="1168119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81000"/>
            <a:ext cx="8001000" cy="762000"/>
          </a:xfrm>
        </p:spPr>
        <p:txBody>
          <a:bodyPr>
            <a:normAutofit fontScale="90000"/>
          </a:bodyPr>
          <a:lstStyle/>
          <a:p>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Benefits </a:t>
            </a:r>
            <a:r>
              <a:rPr lang="en-US" sz="3600" b="1" dirty="0">
                <a:latin typeface="Times New Roman" pitchFamily="18" charset="0"/>
                <a:cs typeface="Times New Roman" pitchFamily="18" charset="0"/>
              </a:rPr>
              <a:t>of In-Class Problem-Solving</a:t>
            </a:r>
            <a:br>
              <a:rPr lang="en-US" sz="3600" b="1" dirty="0">
                <a:latin typeface="Times New Roman" pitchFamily="18" charset="0"/>
                <a:cs typeface="Times New Roman" pitchFamily="18" charset="0"/>
              </a:rPr>
            </a:br>
            <a:endParaRPr lang="en-US" sz="3600" dirty="0"/>
          </a:p>
        </p:txBody>
      </p:sp>
      <p:sp>
        <p:nvSpPr>
          <p:cNvPr id="3" name="Subtitle 2"/>
          <p:cNvSpPr>
            <a:spLocks noGrp="1"/>
          </p:cNvSpPr>
          <p:nvPr>
            <p:ph type="subTitle" idx="1"/>
          </p:nvPr>
        </p:nvSpPr>
        <p:spPr>
          <a:xfrm>
            <a:off x="533400" y="1295400"/>
            <a:ext cx="7924800" cy="4800600"/>
          </a:xfrm>
        </p:spPr>
        <p:txBody>
          <a:bodyPr>
            <a:noAutofit/>
          </a:bodyPr>
          <a:lstStyle/>
          <a:p>
            <a:pPr marL="342900" indent="-342900" algn="l">
              <a:buFont typeface="Wingdings" pitchFamily="2" charset="2"/>
              <a:buChar char="§"/>
            </a:pPr>
            <a:r>
              <a:rPr lang="en-US" sz="2200" dirty="0">
                <a:solidFill>
                  <a:schemeClr val="tx1"/>
                </a:solidFill>
                <a:cs typeface="Times New Roman" pitchFamily="18" charset="0"/>
              </a:rPr>
              <a:t>Students receive instant feedback on mistakes and misconceptions so that they do not practice mistakes at home.</a:t>
            </a:r>
          </a:p>
          <a:p>
            <a:pPr marL="342900" indent="-342900" algn="l">
              <a:buFont typeface="Wingdings" pitchFamily="2" charset="2"/>
              <a:buChar char="§"/>
            </a:pPr>
            <a:r>
              <a:rPr lang="en-US" sz="2200" dirty="0">
                <a:solidFill>
                  <a:schemeClr val="tx1"/>
                </a:solidFill>
                <a:cs typeface="Times New Roman" pitchFamily="18" charset="0"/>
              </a:rPr>
              <a:t>Students learn better by explaining concepts to each other.</a:t>
            </a:r>
          </a:p>
          <a:p>
            <a:pPr marL="342900" indent="-342900" algn="l">
              <a:buFont typeface="Wingdings" pitchFamily="2" charset="2"/>
              <a:buChar char="§"/>
            </a:pPr>
            <a:r>
              <a:rPr lang="en-US" sz="2200" dirty="0">
                <a:solidFill>
                  <a:schemeClr val="tx1"/>
                </a:solidFill>
                <a:cs typeface="Times New Roman" pitchFamily="18" charset="0"/>
              </a:rPr>
              <a:t>Students realize that everyone is having the same difficulties and that there is a predictable sequence of mistakes that everyone makes.</a:t>
            </a:r>
          </a:p>
          <a:p>
            <a:pPr marL="342900" indent="-342900" algn="l">
              <a:buFont typeface="Wingdings" pitchFamily="2" charset="2"/>
              <a:buChar char="§"/>
            </a:pPr>
            <a:r>
              <a:rPr lang="en-US" sz="2200" dirty="0">
                <a:solidFill>
                  <a:schemeClr val="tx1"/>
                </a:solidFill>
                <a:cs typeface="Times New Roman" pitchFamily="18" charset="0"/>
              </a:rPr>
              <a:t>I have real-time knowledge as to where students are having difficulties. For example, I realized in Fall 2010 that most hydrology students did not know how to use calculators (order of operators, exponents, use of the memory, etc.) and that many hydrology difficulties were actually calculator difficulties.</a:t>
            </a:r>
          </a:p>
          <a:p>
            <a:pPr marL="342900" indent="-342900" algn="l">
              <a:buFont typeface="Wingdings" pitchFamily="2" charset="2"/>
              <a:buChar char="§"/>
            </a:pPr>
            <a:r>
              <a:rPr lang="en-US" sz="2200" dirty="0">
                <a:solidFill>
                  <a:schemeClr val="tx1"/>
                </a:solidFill>
                <a:cs typeface="Times New Roman" pitchFamily="18" charset="0"/>
              </a:rPr>
              <a:t>Students can solve more challenging problems when I am providing coaching (just like a physical trainer).</a:t>
            </a:r>
            <a:endParaRPr lang="en-US" sz="2200" dirty="0">
              <a:solidFill>
                <a:schemeClr val="tx1"/>
              </a:solidFill>
            </a:endParaRPr>
          </a:p>
        </p:txBody>
      </p:sp>
    </p:spTree>
    <p:extLst>
      <p:ext uri="{BB962C8B-B14F-4D97-AF65-F5344CB8AC3E}">
        <p14:creationId xmlns:p14="http://schemas.microsoft.com/office/powerpoint/2010/main" val="302115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1865247650"/>
              </p:ext>
            </p:extLst>
          </p:nvPr>
        </p:nvGraphicFramePr>
        <p:xfrm>
          <a:off x="19050" y="722820"/>
          <a:ext cx="9105900" cy="54123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234997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620000" cy="1069975"/>
          </a:xfrm>
        </p:spPr>
        <p:txBody>
          <a:bodyPr>
            <a:normAutofit/>
          </a:bodyPr>
          <a:lstStyle/>
          <a:p>
            <a:r>
              <a:rPr lang="en-US" sz="3600" dirty="0" smtClean="0"/>
              <a:t>End-of-Course Survey</a:t>
            </a:r>
            <a:endParaRPr lang="en-US" sz="3600" dirty="0"/>
          </a:p>
        </p:txBody>
      </p:sp>
      <p:sp>
        <p:nvSpPr>
          <p:cNvPr id="3" name="Subtitle 2"/>
          <p:cNvSpPr>
            <a:spLocks noGrp="1"/>
          </p:cNvSpPr>
          <p:nvPr>
            <p:ph type="subTitle" idx="1"/>
          </p:nvPr>
        </p:nvSpPr>
        <p:spPr>
          <a:xfrm>
            <a:off x="685800" y="1752600"/>
            <a:ext cx="7620000" cy="1524000"/>
          </a:xfrm>
        </p:spPr>
        <p:txBody>
          <a:bodyPr>
            <a:noAutofit/>
          </a:bodyPr>
          <a:lstStyle/>
          <a:p>
            <a:pPr algn="l"/>
            <a:r>
              <a:rPr lang="en-US" sz="2800" dirty="0" smtClean="0">
                <a:solidFill>
                  <a:schemeClr val="tx1"/>
                </a:solidFill>
              </a:rPr>
              <a:t>Did you ever consider dropping this course? If so, why did you consider dropping the course and why did you decide not to drop the course?</a:t>
            </a:r>
            <a:endParaRPr lang="en-US" sz="2800" dirty="0">
              <a:solidFill>
                <a:schemeClr val="tx1"/>
              </a:solidFill>
            </a:endParaRPr>
          </a:p>
        </p:txBody>
      </p:sp>
      <p:sp>
        <p:nvSpPr>
          <p:cNvPr id="4" name="TextBox 3"/>
          <p:cNvSpPr txBox="1"/>
          <p:nvPr/>
        </p:nvSpPr>
        <p:spPr>
          <a:xfrm>
            <a:off x="1905000" y="3505200"/>
            <a:ext cx="5638800" cy="1815882"/>
          </a:xfrm>
          <a:prstGeom prst="rect">
            <a:avLst/>
          </a:prstGeom>
          <a:noFill/>
        </p:spPr>
        <p:txBody>
          <a:bodyPr wrap="square" rtlCol="0">
            <a:spAutoFit/>
          </a:bodyPr>
          <a:lstStyle/>
          <a:p>
            <a:pPr algn="ctr"/>
            <a:r>
              <a:rPr lang="en-US" sz="2800" dirty="0" smtClean="0"/>
              <a:t>45 responses</a:t>
            </a:r>
          </a:p>
          <a:p>
            <a:pPr algn="ctr"/>
            <a:endParaRPr lang="en-US" sz="2800" dirty="0"/>
          </a:p>
          <a:p>
            <a:r>
              <a:rPr lang="en-US" sz="2800" dirty="0" smtClean="0"/>
              <a:t>	No:			42 (93%)</a:t>
            </a:r>
          </a:p>
          <a:p>
            <a:r>
              <a:rPr lang="en-US" sz="2800" dirty="0" smtClean="0"/>
              <a:t>	Yes:			3 (7%)</a:t>
            </a:r>
            <a:endParaRPr lang="en-US" sz="2800" dirty="0"/>
          </a:p>
        </p:txBody>
      </p:sp>
    </p:spTree>
    <p:extLst>
      <p:ext uri="{BB962C8B-B14F-4D97-AF65-F5344CB8AC3E}">
        <p14:creationId xmlns:p14="http://schemas.microsoft.com/office/powerpoint/2010/main" val="21058756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lstStyle/>
          <a:p>
            <a:r>
              <a:rPr lang="en-US" dirty="0" smtClean="0"/>
              <a:t>Categories of Explanations</a:t>
            </a:r>
            <a:endParaRPr lang="en-US" dirty="0"/>
          </a:p>
        </p:txBody>
      </p:sp>
      <p:sp>
        <p:nvSpPr>
          <p:cNvPr id="3" name="Subtitle 2"/>
          <p:cNvSpPr>
            <a:spLocks noGrp="1"/>
          </p:cNvSpPr>
          <p:nvPr>
            <p:ph type="subTitle" idx="1"/>
          </p:nvPr>
        </p:nvSpPr>
        <p:spPr>
          <a:xfrm>
            <a:off x="762000" y="2133600"/>
            <a:ext cx="7848600" cy="3505200"/>
          </a:xfrm>
        </p:spPr>
        <p:txBody>
          <a:bodyPr>
            <a:normAutofit/>
          </a:bodyPr>
          <a:lstStyle/>
          <a:p>
            <a:pPr algn="l"/>
            <a:r>
              <a:rPr lang="en-US" sz="2600" dirty="0">
                <a:solidFill>
                  <a:schemeClr val="tx1"/>
                </a:solidFill>
              </a:rPr>
              <a:t>The course was </a:t>
            </a:r>
            <a:r>
              <a:rPr lang="en-US" sz="2600" dirty="0" smtClean="0">
                <a:solidFill>
                  <a:schemeClr val="tx1"/>
                </a:solidFill>
              </a:rPr>
              <a:t>interesting: 			12 (</a:t>
            </a:r>
            <a:r>
              <a:rPr lang="en-US" sz="2600" dirty="0">
                <a:solidFill>
                  <a:schemeClr val="tx1"/>
                </a:solidFill>
              </a:rPr>
              <a:t>25</a:t>
            </a:r>
            <a:r>
              <a:rPr lang="en-US" sz="2600" dirty="0" smtClean="0">
                <a:solidFill>
                  <a:schemeClr val="tx1"/>
                </a:solidFill>
              </a:rPr>
              <a:t>%)</a:t>
            </a:r>
          </a:p>
          <a:p>
            <a:pPr algn="l"/>
            <a:endParaRPr lang="en-US" sz="2600" dirty="0">
              <a:solidFill>
                <a:schemeClr val="tx1"/>
              </a:solidFill>
            </a:endParaRPr>
          </a:p>
          <a:p>
            <a:pPr algn="l"/>
            <a:r>
              <a:rPr lang="en-US" sz="2600" dirty="0" smtClean="0">
                <a:solidFill>
                  <a:schemeClr val="tx1"/>
                </a:solidFill>
              </a:rPr>
              <a:t>I need the course for my career plans:		6 (</a:t>
            </a:r>
            <a:r>
              <a:rPr lang="en-US" sz="2600" dirty="0">
                <a:solidFill>
                  <a:schemeClr val="tx1"/>
                </a:solidFill>
              </a:rPr>
              <a:t>12.5</a:t>
            </a:r>
            <a:r>
              <a:rPr lang="en-US" sz="2600" dirty="0" smtClean="0">
                <a:solidFill>
                  <a:schemeClr val="tx1"/>
                </a:solidFill>
              </a:rPr>
              <a:t>%)</a:t>
            </a:r>
          </a:p>
          <a:p>
            <a:pPr algn="l"/>
            <a:endParaRPr lang="en-US" sz="2600" dirty="0">
              <a:solidFill>
                <a:schemeClr val="tx1"/>
              </a:solidFill>
            </a:endParaRPr>
          </a:p>
          <a:p>
            <a:pPr algn="l"/>
            <a:r>
              <a:rPr lang="en-US" sz="2600" dirty="0" smtClean="0">
                <a:solidFill>
                  <a:schemeClr val="tx1"/>
                </a:solidFill>
              </a:rPr>
              <a:t>The </a:t>
            </a:r>
            <a:r>
              <a:rPr lang="en-US" sz="2600" dirty="0">
                <a:solidFill>
                  <a:schemeClr val="tx1"/>
                </a:solidFill>
              </a:rPr>
              <a:t>course is required for the </a:t>
            </a:r>
            <a:r>
              <a:rPr lang="en-US" sz="2600" dirty="0" smtClean="0">
                <a:solidFill>
                  <a:schemeClr val="tx1"/>
                </a:solidFill>
              </a:rPr>
              <a:t>degree: 		6 </a:t>
            </a:r>
            <a:r>
              <a:rPr lang="en-US" sz="2600" dirty="0">
                <a:solidFill>
                  <a:schemeClr val="tx1"/>
                </a:solidFill>
              </a:rPr>
              <a:t>(</a:t>
            </a:r>
            <a:r>
              <a:rPr lang="en-US" sz="2600" dirty="0" smtClean="0">
                <a:solidFill>
                  <a:schemeClr val="tx1"/>
                </a:solidFill>
              </a:rPr>
              <a:t>12.5%)</a:t>
            </a:r>
          </a:p>
          <a:p>
            <a:pPr algn="l"/>
            <a:endParaRPr lang="en-US" sz="2600" dirty="0">
              <a:solidFill>
                <a:schemeClr val="tx1"/>
              </a:solidFill>
            </a:endParaRPr>
          </a:p>
          <a:p>
            <a:pPr algn="l"/>
            <a:r>
              <a:rPr lang="en-US" sz="2600" dirty="0" smtClean="0">
                <a:solidFill>
                  <a:schemeClr val="tx1"/>
                </a:solidFill>
              </a:rPr>
              <a:t>I </a:t>
            </a:r>
            <a:r>
              <a:rPr lang="en-US" sz="2600" dirty="0">
                <a:solidFill>
                  <a:schemeClr val="tx1"/>
                </a:solidFill>
              </a:rPr>
              <a:t>enjoy a challenge / I am not a </a:t>
            </a:r>
            <a:r>
              <a:rPr lang="en-US" sz="2600" dirty="0" smtClean="0">
                <a:solidFill>
                  <a:schemeClr val="tx1"/>
                </a:solidFill>
              </a:rPr>
              <a:t>quitter: 		6 (</a:t>
            </a:r>
            <a:r>
              <a:rPr lang="en-US" sz="2600" dirty="0">
                <a:solidFill>
                  <a:schemeClr val="tx1"/>
                </a:solidFill>
              </a:rPr>
              <a:t>12.5%)</a:t>
            </a:r>
          </a:p>
        </p:txBody>
      </p:sp>
    </p:spTree>
    <p:extLst>
      <p:ext uri="{BB962C8B-B14F-4D97-AF65-F5344CB8AC3E}">
        <p14:creationId xmlns:p14="http://schemas.microsoft.com/office/powerpoint/2010/main" val="30650191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695</Words>
  <Application>Microsoft Office PowerPoint</Application>
  <PresentationFormat>On-screen Show (4:3)</PresentationFormat>
  <Paragraphs>73</Paragraphs>
  <Slides>13</Slides>
  <Notes>10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“This is not a Weed Course”: Reducing Attrition in a Required, Upper-Level Earth Science Course</vt:lpstr>
      <vt:lpstr>Problem Background</vt:lpstr>
      <vt:lpstr>Problem Statement and Goal</vt:lpstr>
      <vt:lpstr>Root Cause</vt:lpstr>
      <vt:lpstr>Countermeasure</vt:lpstr>
      <vt:lpstr> Benefits of In-Class Problem-Solving </vt:lpstr>
      <vt:lpstr>PowerPoint Presentation</vt:lpstr>
      <vt:lpstr>End-of-Course Survey</vt:lpstr>
      <vt:lpstr>Categories of Explanations</vt:lpstr>
      <vt:lpstr>Sample Explanations</vt:lpstr>
      <vt:lpstr>More Sample Explanations</vt:lpstr>
      <vt:lpstr>PowerPoint Presentation</vt:lpstr>
      <vt:lpstr>Tentative Conclusions</vt:lpstr>
    </vt:vector>
  </TitlesOfParts>
  <Company>Utah Valley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dc:creator>
  <cp:lastModifiedBy>Steve</cp:lastModifiedBy>
  <cp:revision>20</cp:revision>
  <dcterms:created xsi:type="dcterms:W3CDTF">2011-03-24T01:40:11Z</dcterms:created>
  <dcterms:modified xsi:type="dcterms:W3CDTF">2012-05-06T20:54:31Z</dcterms:modified>
</cp:coreProperties>
</file>