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82" r:id="rId4"/>
    <p:sldId id="283" r:id="rId5"/>
    <p:sldId id="284" r:id="rId6"/>
    <p:sldId id="307" r:id="rId7"/>
    <p:sldId id="309" r:id="rId8"/>
    <p:sldId id="312" r:id="rId9"/>
    <p:sldId id="313" r:id="rId10"/>
    <p:sldId id="316" r:id="rId11"/>
    <p:sldId id="286" r:id="rId12"/>
    <p:sldId id="287" r:id="rId13"/>
    <p:sldId id="318" r:id="rId14"/>
    <p:sldId id="304" r:id="rId15"/>
    <p:sldId id="296" r:id="rId16"/>
    <p:sldId id="305" r:id="rId17"/>
    <p:sldId id="298" r:id="rId18"/>
    <p:sldId id="300" r:id="rId19"/>
    <p:sldId id="301" r:id="rId20"/>
    <p:sldId id="319" r:id="rId21"/>
    <p:sldId id="30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FFAF45"/>
    <a:srgbClr val="F3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334C1-9875-4157-9D4F-B95BC97B4C41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D96A2E43-3185-4620-9F1C-F7FDAC96AC13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Maury Project</a:t>
          </a:r>
          <a:endParaRPr lang="en-US" sz="1800" b="1" dirty="0">
            <a:solidFill>
              <a:schemeClr val="tx1"/>
            </a:solidFill>
          </a:endParaRPr>
        </a:p>
      </dgm:t>
    </dgm:pt>
    <dgm:pt modelId="{1833FB59-9B09-4861-89F5-F6C08A0CD38B}" type="parTrans" cxnId="{91D2DFA3-5EA9-4D57-B5CC-D0158939C129}">
      <dgm:prSet/>
      <dgm:spPr/>
      <dgm:t>
        <a:bodyPr/>
        <a:lstStyle/>
        <a:p>
          <a:endParaRPr lang="en-US"/>
        </a:p>
      </dgm:t>
    </dgm:pt>
    <dgm:pt modelId="{A798BD2E-B0BF-493C-A600-B8693F36047B}" type="sibTrans" cxnId="{91D2DFA3-5EA9-4D57-B5CC-D0158939C129}">
      <dgm:prSet/>
      <dgm:spPr/>
      <dgm:t>
        <a:bodyPr/>
        <a:lstStyle/>
        <a:p>
          <a:endParaRPr lang="en-US"/>
        </a:p>
      </dgm:t>
    </dgm:pt>
    <dgm:pt modelId="{A0035573-5B8E-47D1-85AA-CB787A185BBC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800" b="1" dirty="0" err="1" smtClean="0">
              <a:solidFill>
                <a:schemeClr val="tx1"/>
              </a:solidFill>
            </a:rPr>
            <a:t>DataStreme</a:t>
          </a:r>
          <a:r>
            <a:rPr lang="en-US" sz="1800" b="1" dirty="0" smtClean="0">
              <a:solidFill>
                <a:schemeClr val="tx1"/>
              </a:solidFill>
            </a:rPr>
            <a:t> Atmosphere, Ocean, Earth’s Climate System</a:t>
          </a:r>
          <a:endParaRPr lang="en-US" sz="1800" b="1" dirty="0">
            <a:solidFill>
              <a:schemeClr val="tx1"/>
            </a:solidFill>
          </a:endParaRPr>
        </a:p>
      </dgm:t>
    </dgm:pt>
    <dgm:pt modelId="{57D24D5A-19F2-42A0-A1C2-D6F4B3324A99}" type="parTrans" cxnId="{9F9DC60A-6440-4B39-AAB5-CE58EF077FE3}">
      <dgm:prSet/>
      <dgm:spPr/>
      <dgm:t>
        <a:bodyPr/>
        <a:lstStyle/>
        <a:p>
          <a:endParaRPr lang="en-US"/>
        </a:p>
      </dgm:t>
    </dgm:pt>
    <dgm:pt modelId="{107A4642-F056-4608-8B6D-A2DEA6632644}" type="sibTrans" cxnId="{9F9DC60A-6440-4B39-AAB5-CE58EF077FE3}">
      <dgm:prSet/>
      <dgm:spPr/>
      <dgm:t>
        <a:bodyPr/>
        <a:lstStyle/>
        <a:p>
          <a:endParaRPr lang="en-US"/>
        </a:p>
      </dgm:t>
    </dgm:pt>
    <dgm:pt modelId="{5E0AE47A-C16A-4F89-A0B7-D40F07AFB0F7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Project Atmosphere</a:t>
          </a:r>
          <a:endParaRPr lang="en-US" sz="1800" b="1" dirty="0">
            <a:solidFill>
              <a:schemeClr val="tx1"/>
            </a:solidFill>
          </a:endParaRPr>
        </a:p>
      </dgm:t>
    </dgm:pt>
    <dgm:pt modelId="{6AA1D095-95CE-4064-9ABD-565096955ED3}" type="parTrans" cxnId="{ABDA0F24-76C5-4271-9A97-35B236A44363}">
      <dgm:prSet/>
      <dgm:spPr/>
      <dgm:t>
        <a:bodyPr/>
        <a:lstStyle/>
        <a:p>
          <a:endParaRPr lang="en-US"/>
        </a:p>
      </dgm:t>
    </dgm:pt>
    <dgm:pt modelId="{1C5852C9-F575-47F8-9D04-1F80056F06B6}" type="sibTrans" cxnId="{ABDA0F24-76C5-4271-9A97-35B236A44363}">
      <dgm:prSet/>
      <dgm:spPr/>
      <dgm:t>
        <a:bodyPr/>
        <a:lstStyle/>
        <a:p>
          <a:endParaRPr lang="en-US"/>
        </a:p>
      </dgm:t>
    </dgm:pt>
    <dgm:pt modelId="{4A6FF420-B590-48F9-8A40-8A424FB9D10A}" type="pres">
      <dgm:prSet presAssocID="{B07334C1-9875-4157-9D4F-B95BC97B4C41}" presName="compositeShape" presStyleCnt="0">
        <dgm:presLayoutVars>
          <dgm:chMax val="7"/>
          <dgm:dir/>
          <dgm:resizeHandles val="exact"/>
        </dgm:presLayoutVars>
      </dgm:prSet>
      <dgm:spPr/>
    </dgm:pt>
    <dgm:pt modelId="{F5BC7D97-E813-4464-8A76-7C19CA7BFC90}" type="pres">
      <dgm:prSet presAssocID="{B07334C1-9875-4157-9D4F-B95BC97B4C41}" presName="wedge1" presStyleLbl="node1" presStyleIdx="0" presStyleCnt="3"/>
      <dgm:spPr/>
    </dgm:pt>
    <dgm:pt modelId="{EAFB8E32-893E-4D6B-84FB-4BD0DAFA8C2C}" type="pres">
      <dgm:prSet presAssocID="{B07334C1-9875-4157-9D4F-B95BC97B4C41}" presName="dummy1a" presStyleCnt="0"/>
      <dgm:spPr/>
    </dgm:pt>
    <dgm:pt modelId="{61D469A0-2483-405B-8949-1B2ACEDF91E6}" type="pres">
      <dgm:prSet presAssocID="{B07334C1-9875-4157-9D4F-B95BC97B4C41}" presName="dummy1b" presStyleCnt="0"/>
      <dgm:spPr/>
    </dgm:pt>
    <dgm:pt modelId="{44C302B0-746E-4F52-B9AA-1CD9182161DD}" type="pres">
      <dgm:prSet presAssocID="{B07334C1-9875-4157-9D4F-B95BC97B4C4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BE60389-0E40-42DF-B7C0-5A4FB2086E0C}" type="pres">
      <dgm:prSet presAssocID="{B07334C1-9875-4157-9D4F-B95BC97B4C41}" presName="wedge2" presStyleLbl="node1" presStyleIdx="1" presStyleCnt="3"/>
      <dgm:spPr/>
      <dgm:t>
        <a:bodyPr/>
        <a:lstStyle/>
        <a:p>
          <a:endParaRPr lang="en-US"/>
        </a:p>
      </dgm:t>
    </dgm:pt>
    <dgm:pt modelId="{9E6DAF8B-CB1D-472B-9399-DCBC1BE57A43}" type="pres">
      <dgm:prSet presAssocID="{B07334C1-9875-4157-9D4F-B95BC97B4C41}" presName="dummy2a" presStyleCnt="0"/>
      <dgm:spPr/>
    </dgm:pt>
    <dgm:pt modelId="{B23F9916-A192-4A93-B73F-9CC47EF261F3}" type="pres">
      <dgm:prSet presAssocID="{B07334C1-9875-4157-9D4F-B95BC97B4C41}" presName="dummy2b" presStyleCnt="0"/>
      <dgm:spPr/>
    </dgm:pt>
    <dgm:pt modelId="{10CF6603-F87A-49C5-AAC6-7B22EE388374}" type="pres">
      <dgm:prSet presAssocID="{B07334C1-9875-4157-9D4F-B95BC97B4C4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40B7C-C83A-4CC9-80A2-998AF8C8A817}" type="pres">
      <dgm:prSet presAssocID="{B07334C1-9875-4157-9D4F-B95BC97B4C41}" presName="wedge3" presStyleLbl="node1" presStyleIdx="2" presStyleCnt="3"/>
      <dgm:spPr/>
      <dgm:t>
        <a:bodyPr/>
        <a:lstStyle/>
        <a:p>
          <a:endParaRPr lang="en-US"/>
        </a:p>
      </dgm:t>
    </dgm:pt>
    <dgm:pt modelId="{128FC1EB-84AD-4E87-BE6B-35B3B77158B8}" type="pres">
      <dgm:prSet presAssocID="{B07334C1-9875-4157-9D4F-B95BC97B4C41}" presName="dummy3a" presStyleCnt="0"/>
      <dgm:spPr/>
    </dgm:pt>
    <dgm:pt modelId="{011DE756-96A3-44B7-9E5B-4A9925943EA2}" type="pres">
      <dgm:prSet presAssocID="{B07334C1-9875-4157-9D4F-B95BC97B4C41}" presName="dummy3b" presStyleCnt="0"/>
      <dgm:spPr/>
    </dgm:pt>
    <dgm:pt modelId="{EB0E06FF-E83A-4DD1-92B4-0291CA704C60}" type="pres">
      <dgm:prSet presAssocID="{B07334C1-9875-4157-9D4F-B95BC97B4C4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0C921-0CE6-4386-BD08-AFBBAE09A65D}" type="pres">
      <dgm:prSet presAssocID="{A798BD2E-B0BF-493C-A600-B8693F36047B}" presName="arrowWedge1" presStyleLbl="fgSibTrans2D1" presStyleIdx="0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AEB2502-2A54-4E7D-B6CF-A492AB68BED8}" type="pres">
      <dgm:prSet presAssocID="{107A4642-F056-4608-8B6D-A2DEA6632644}" presName="arrowWedge2" presStyleLbl="fgSibTrans2D1" presStyleIdx="1" presStyleCnt="3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E2C35A59-7989-4DEA-B934-EBA3F8F5AB02}" type="pres">
      <dgm:prSet presAssocID="{1C5852C9-F575-47F8-9D04-1F80056F06B6}" presName="arrowWedge3" presStyleLbl="fgSibTrans2D1" presStyleIdx="2" presStyleCnt="3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7E6D8915-7DA0-450A-B1E4-D71A4CE23E2A}" type="presOf" srcId="{5E0AE47A-C16A-4F89-A0B7-D40F07AFB0F7}" destId="{C5940B7C-C83A-4CC9-80A2-998AF8C8A817}" srcOrd="0" destOrd="0" presId="urn:microsoft.com/office/officeart/2005/8/layout/cycle8"/>
    <dgm:cxn modelId="{6C81A474-D406-4E8F-83A1-D4128EC2CEC5}" type="presOf" srcId="{A0035573-5B8E-47D1-85AA-CB787A185BBC}" destId="{3BE60389-0E40-42DF-B7C0-5A4FB2086E0C}" srcOrd="0" destOrd="0" presId="urn:microsoft.com/office/officeart/2005/8/layout/cycle8"/>
    <dgm:cxn modelId="{91D2DFA3-5EA9-4D57-B5CC-D0158939C129}" srcId="{B07334C1-9875-4157-9D4F-B95BC97B4C41}" destId="{D96A2E43-3185-4620-9F1C-F7FDAC96AC13}" srcOrd="0" destOrd="0" parTransId="{1833FB59-9B09-4861-89F5-F6C08A0CD38B}" sibTransId="{A798BD2E-B0BF-493C-A600-B8693F36047B}"/>
    <dgm:cxn modelId="{976139A4-639E-461A-8E39-5263CDDBEFCE}" type="presOf" srcId="{A0035573-5B8E-47D1-85AA-CB787A185BBC}" destId="{10CF6603-F87A-49C5-AAC6-7B22EE388374}" srcOrd="1" destOrd="0" presId="urn:microsoft.com/office/officeart/2005/8/layout/cycle8"/>
    <dgm:cxn modelId="{ABDA0F24-76C5-4271-9A97-35B236A44363}" srcId="{B07334C1-9875-4157-9D4F-B95BC97B4C41}" destId="{5E0AE47A-C16A-4F89-A0B7-D40F07AFB0F7}" srcOrd="2" destOrd="0" parTransId="{6AA1D095-95CE-4064-9ABD-565096955ED3}" sibTransId="{1C5852C9-F575-47F8-9D04-1F80056F06B6}"/>
    <dgm:cxn modelId="{8C76C8DC-7129-40DB-9BC1-A7AF9B155725}" type="presOf" srcId="{D96A2E43-3185-4620-9F1C-F7FDAC96AC13}" destId="{F5BC7D97-E813-4464-8A76-7C19CA7BFC90}" srcOrd="0" destOrd="0" presId="urn:microsoft.com/office/officeart/2005/8/layout/cycle8"/>
    <dgm:cxn modelId="{9F9DC60A-6440-4B39-AAB5-CE58EF077FE3}" srcId="{B07334C1-9875-4157-9D4F-B95BC97B4C41}" destId="{A0035573-5B8E-47D1-85AA-CB787A185BBC}" srcOrd="1" destOrd="0" parTransId="{57D24D5A-19F2-42A0-A1C2-D6F4B3324A99}" sibTransId="{107A4642-F056-4608-8B6D-A2DEA6632644}"/>
    <dgm:cxn modelId="{90701990-7A30-46DB-8857-53EED748B9F2}" type="presOf" srcId="{B07334C1-9875-4157-9D4F-B95BC97B4C41}" destId="{4A6FF420-B590-48F9-8A40-8A424FB9D10A}" srcOrd="0" destOrd="0" presId="urn:microsoft.com/office/officeart/2005/8/layout/cycle8"/>
    <dgm:cxn modelId="{6F3CA3E7-A9CB-43E3-98AA-83E36AF5522E}" type="presOf" srcId="{D96A2E43-3185-4620-9F1C-F7FDAC96AC13}" destId="{44C302B0-746E-4F52-B9AA-1CD9182161DD}" srcOrd="1" destOrd="0" presId="urn:microsoft.com/office/officeart/2005/8/layout/cycle8"/>
    <dgm:cxn modelId="{27608D84-061B-4295-84A8-9F93A893A984}" type="presOf" srcId="{5E0AE47A-C16A-4F89-A0B7-D40F07AFB0F7}" destId="{EB0E06FF-E83A-4DD1-92B4-0291CA704C60}" srcOrd="1" destOrd="0" presId="urn:microsoft.com/office/officeart/2005/8/layout/cycle8"/>
    <dgm:cxn modelId="{34A35595-2232-49BA-A2BE-BC6EF449F908}" type="presParOf" srcId="{4A6FF420-B590-48F9-8A40-8A424FB9D10A}" destId="{F5BC7D97-E813-4464-8A76-7C19CA7BFC90}" srcOrd="0" destOrd="0" presId="urn:microsoft.com/office/officeart/2005/8/layout/cycle8"/>
    <dgm:cxn modelId="{C37502B5-2FC5-480F-9E90-9E097D8A9297}" type="presParOf" srcId="{4A6FF420-B590-48F9-8A40-8A424FB9D10A}" destId="{EAFB8E32-893E-4D6B-84FB-4BD0DAFA8C2C}" srcOrd="1" destOrd="0" presId="urn:microsoft.com/office/officeart/2005/8/layout/cycle8"/>
    <dgm:cxn modelId="{320648FB-1878-44F0-87C3-49F73443A35D}" type="presParOf" srcId="{4A6FF420-B590-48F9-8A40-8A424FB9D10A}" destId="{61D469A0-2483-405B-8949-1B2ACEDF91E6}" srcOrd="2" destOrd="0" presId="urn:microsoft.com/office/officeart/2005/8/layout/cycle8"/>
    <dgm:cxn modelId="{663E24FD-837B-417A-9DA3-55DEB091A6BD}" type="presParOf" srcId="{4A6FF420-B590-48F9-8A40-8A424FB9D10A}" destId="{44C302B0-746E-4F52-B9AA-1CD9182161DD}" srcOrd="3" destOrd="0" presId="urn:microsoft.com/office/officeart/2005/8/layout/cycle8"/>
    <dgm:cxn modelId="{D8936692-FBD3-4D88-8210-032B87732531}" type="presParOf" srcId="{4A6FF420-B590-48F9-8A40-8A424FB9D10A}" destId="{3BE60389-0E40-42DF-B7C0-5A4FB2086E0C}" srcOrd="4" destOrd="0" presId="urn:microsoft.com/office/officeart/2005/8/layout/cycle8"/>
    <dgm:cxn modelId="{6196CA6B-7B46-465E-BAFB-3F19B051AD6B}" type="presParOf" srcId="{4A6FF420-B590-48F9-8A40-8A424FB9D10A}" destId="{9E6DAF8B-CB1D-472B-9399-DCBC1BE57A43}" srcOrd="5" destOrd="0" presId="urn:microsoft.com/office/officeart/2005/8/layout/cycle8"/>
    <dgm:cxn modelId="{BA77A91C-2424-48DF-84DB-743C7FA8C93E}" type="presParOf" srcId="{4A6FF420-B590-48F9-8A40-8A424FB9D10A}" destId="{B23F9916-A192-4A93-B73F-9CC47EF261F3}" srcOrd="6" destOrd="0" presId="urn:microsoft.com/office/officeart/2005/8/layout/cycle8"/>
    <dgm:cxn modelId="{969CCB1D-4101-45A7-B0C7-111815DA5D4E}" type="presParOf" srcId="{4A6FF420-B590-48F9-8A40-8A424FB9D10A}" destId="{10CF6603-F87A-49C5-AAC6-7B22EE388374}" srcOrd="7" destOrd="0" presId="urn:microsoft.com/office/officeart/2005/8/layout/cycle8"/>
    <dgm:cxn modelId="{905A051B-D3C0-4589-8F37-E1A49C22D96A}" type="presParOf" srcId="{4A6FF420-B590-48F9-8A40-8A424FB9D10A}" destId="{C5940B7C-C83A-4CC9-80A2-998AF8C8A817}" srcOrd="8" destOrd="0" presId="urn:microsoft.com/office/officeart/2005/8/layout/cycle8"/>
    <dgm:cxn modelId="{4E0D44B3-8BDE-47CA-AC76-9ADE5B28A561}" type="presParOf" srcId="{4A6FF420-B590-48F9-8A40-8A424FB9D10A}" destId="{128FC1EB-84AD-4E87-BE6B-35B3B77158B8}" srcOrd="9" destOrd="0" presId="urn:microsoft.com/office/officeart/2005/8/layout/cycle8"/>
    <dgm:cxn modelId="{9EE7522F-BB09-4B04-A6F4-A4101CFFC8F5}" type="presParOf" srcId="{4A6FF420-B590-48F9-8A40-8A424FB9D10A}" destId="{011DE756-96A3-44B7-9E5B-4A9925943EA2}" srcOrd="10" destOrd="0" presId="urn:microsoft.com/office/officeart/2005/8/layout/cycle8"/>
    <dgm:cxn modelId="{4CB8094C-3812-4DFB-8B29-39C4A79F8FC2}" type="presParOf" srcId="{4A6FF420-B590-48F9-8A40-8A424FB9D10A}" destId="{EB0E06FF-E83A-4DD1-92B4-0291CA704C60}" srcOrd="11" destOrd="0" presId="urn:microsoft.com/office/officeart/2005/8/layout/cycle8"/>
    <dgm:cxn modelId="{254C3CB6-5FF3-4029-8333-3CB6E62DC1E8}" type="presParOf" srcId="{4A6FF420-B590-48F9-8A40-8A424FB9D10A}" destId="{4CD0C921-0CE6-4386-BD08-AFBBAE09A65D}" srcOrd="12" destOrd="0" presId="urn:microsoft.com/office/officeart/2005/8/layout/cycle8"/>
    <dgm:cxn modelId="{15F3A44F-0549-4914-ADB7-3E05F9F889FE}" type="presParOf" srcId="{4A6FF420-B590-48F9-8A40-8A424FB9D10A}" destId="{0AEB2502-2A54-4E7D-B6CF-A492AB68BED8}" srcOrd="13" destOrd="0" presId="urn:microsoft.com/office/officeart/2005/8/layout/cycle8"/>
    <dgm:cxn modelId="{FF9F1C93-A7A3-4D5A-B9AB-6325F0F71670}" type="presParOf" srcId="{4A6FF420-B590-48F9-8A40-8A424FB9D10A}" destId="{E2C35A59-7989-4DEA-B934-EBA3F8F5AB0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CF620D-D9BE-408B-BEFB-0D90E879543F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DE44E28D-A150-4E02-8E18-B476EF9FF302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AMS Climate Studies</a:t>
          </a:r>
          <a:endParaRPr lang="en-US" sz="2000" b="1" dirty="0">
            <a:solidFill>
              <a:schemeClr val="tx1"/>
            </a:solidFill>
          </a:endParaRPr>
        </a:p>
      </dgm:t>
    </dgm:pt>
    <dgm:pt modelId="{C89C8E64-0067-4B78-9097-6F7504DC1E89}" type="parTrans" cxnId="{CE1C78B6-05CF-4067-81FF-4DBD98B51CBD}">
      <dgm:prSet/>
      <dgm:spPr/>
      <dgm:t>
        <a:bodyPr/>
        <a:lstStyle/>
        <a:p>
          <a:endParaRPr lang="en-US"/>
        </a:p>
      </dgm:t>
    </dgm:pt>
    <dgm:pt modelId="{D332BC4F-832E-4274-B86E-7B57DE91868C}" type="sibTrans" cxnId="{CE1C78B6-05CF-4067-81FF-4DBD98B51CBD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47ADF966-5E6C-43F0-BC12-0A3008261DE0}">
      <dgm:prSet phldrT="[Text]" custT="1"/>
      <dgm:spPr>
        <a:solidFill>
          <a:srgbClr val="00C639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AMS Weather Studies</a:t>
          </a:r>
          <a:endParaRPr lang="en-US" sz="2000" b="1" dirty="0">
            <a:solidFill>
              <a:schemeClr val="tx1"/>
            </a:solidFill>
          </a:endParaRPr>
        </a:p>
      </dgm:t>
    </dgm:pt>
    <dgm:pt modelId="{C3E22E44-0EFE-4842-B361-42932CAC52CF}" type="parTrans" cxnId="{F69B91F3-9FA8-44B4-B959-33CB665AFA8D}">
      <dgm:prSet/>
      <dgm:spPr/>
      <dgm:t>
        <a:bodyPr/>
        <a:lstStyle/>
        <a:p>
          <a:endParaRPr lang="en-US"/>
        </a:p>
      </dgm:t>
    </dgm:pt>
    <dgm:pt modelId="{67CF2CE3-01F8-466F-B2EB-CA7089661626}" type="sibTrans" cxnId="{F69B91F3-9FA8-44B4-B959-33CB665AFA8D}">
      <dgm:prSet/>
      <dgm:spPr>
        <a:solidFill>
          <a:srgbClr val="00C639"/>
        </a:solidFill>
      </dgm:spPr>
      <dgm:t>
        <a:bodyPr/>
        <a:lstStyle/>
        <a:p>
          <a:endParaRPr lang="en-US"/>
        </a:p>
      </dgm:t>
    </dgm:pt>
    <dgm:pt modelId="{02E579E9-2FFB-4EC4-B6B2-3393C810B5E1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AMS Ocean Studies</a:t>
          </a:r>
          <a:endParaRPr lang="en-US" sz="2000" b="1" dirty="0">
            <a:solidFill>
              <a:schemeClr val="tx1"/>
            </a:solidFill>
          </a:endParaRPr>
        </a:p>
      </dgm:t>
    </dgm:pt>
    <dgm:pt modelId="{6F7DBF79-FDEE-49B9-A93E-0BDA812C84DE}" type="parTrans" cxnId="{0F607EF1-7DB0-44C9-9931-9F0AC1A4D657}">
      <dgm:prSet/>
      <dgm:spPr/>
      <dgm:t>
        <a:bodyPr/>
        <a:lstStyle/>
        <a:p>
          <a:endParaRPr lang="en-US"/>
        </a:p>
      </dgm:t>
    </dgm:pt>
    <dgm:pt modelId="{24715ED6-416A-4C33-898D-91C3EEAEC55D}" type="sibTrans" cxnId="{0F607EF1-7DB0-44C9-9931-9F0AC1A4D657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8DB3832D-5088-4E8E-A146-4D699E1ACC06}" type="pres">
      <dgm:prSet presAssocID="{95CF620D-D9BE-408B-BEFB-0D90E879543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90DF8FE-D2DB-4BE8-8154-5BB5916AB0FE}" type="pres">
      <dgm:prSet presAssocID="{DE44E28D-A150-4E02-8E18-B476EF9FF302}" presName="gear1" presStyleLbl="node1" presStyleIdx="0" presStyleCnt="3" custScaleX="90745" custScaleY="67520" custLinFactNeighborX="50347" custLinFactNeighborY="-596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46D13-9C76-4068-B6D9-92E8874E5754}" type="pres">
      <dgm:prSet presAssocID="{DE44E28D-A150-4E02-8E18-B476EF9FF302}" presName="gear1srcNode" presStyleLbl="node1" presStyleIdx="0" presStyleCnt="3"/>
      <dgm:spPr/>
      <dgm:t>
        <a:bodyPr/>
        <a:lstStyle/>
        <a:p>
          <a:endParaRPr lang="en-US"/>
        </a:p>
      </dgm:t>
    </dgm:pt>
    <dgm:pt modelId="{76567CD2-22B8-476C-9A8B-1AB0074C6D7A}" type="pres">
      <dgm:prSet presAssocID="{DE44E28D-A150-4E02-8E18-B476EF9FF302}" presName="gear1dstNode" presStyleLbl="node1" presStyleIdx="0" presStyleCnt="3"/>
      <dgm:spPr/>
      <dgm:t>
        <a:bodyPr/>
        <a:lstStyle/>
        <a:p>
          <a:endParaRPr lang="en-US"/>
        </a:p>
      </dgm:t>
    </dgm:pt>
    <dgm:pt modelId="{A17C5FA4-ADB2-4373-853A-A86211B2EB8E}" type="pres">
      <dgm:prSet presAssocID="{47ADF966-5E6C-43F0-BC12-0A3008261DE0}" presName="gear2" presStyleLbl="node1" presStyleIdx="1" presStyleCnt="3" custScaleX="142373" custScaleY="100932" custLinFactNeighborX="-50532" custLinFactNeighborY="-300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F0C2B-6CA5-4C5E-9BB0-3350B4328981}" type="pres">
      <dgm:prSet presAssocID="{47ADF966-5E6C-43F0-BC12-0A3008261DE0}" presName="gear2srcNode" presStyleLbl="node1" presStyleIdx="1" presStyleCnt="3"/>
      <dgm:spPr/>
      <dgm:t>
        <a:bodyPr/>
        <a:lstStyle/>
        <a:p>
          <a:endParaRPr lang="en-US"/>
        </a:p>
      </dgm:t>
    </dgm:pt>
    <dgm:pt modelId="{193EB822-21F8-4DD5-A47E-7B61CBAE1367}" type="pres">
      <dgm:prSet presAssocID="{47ADF966-5E6C-43F0-BC12-0A3008261DE0}" presName="gear2dstNode" presStyleLbl="node1" presStyleIdx="1" presStyleCnt="3"/>
      <dgm:spPr/>
      <dgm:t>
        <a:bodyPr/>
        <a:lstStyle/>
        <a:p>
          <a:endParaRPr lang="en-US"/>
        </a:p>
      </dgm:t>
    </dgm:pt>
    <dgm:pt modelId="{1E2E72BB-667D-40D6-83CC-3BAC9542B5FB}" type="pres">
      <dgm:prSet presAssocID="{02E579E9-2FFB-4EC4-B6B2-3393C810B5E1}" presName="gear3" presStyleLbl="node1" presStyleIdx="2" presStyleCnt="3" custScaleX="116797" custScaleY="112618" custLinFactNeighborY="3271"/>
      <dgm:spPr/>
      <dgm:t>
        <a:bodyPr/>
        <a:lstStyle/>
        <a:p>
          <a:endParaRPr lang="en-US"/>
        </a:p>
      </dgm:t>
    </dgm:pt>
    <dgm:pt modelId="{FB51F2D9-210E-4448-BE92-C242BC3BDA15}" type="pres">
      <dgm:prSet presAssocID="{02E579E9-2FFB-4EC4-B6B2-3393C810B5E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549A4-0657-48B2-AEF7-383ED25E743E}" type="pres">
      <dgm:prSet presAssocID="{02E579E9-2FFB-4EC4-B6B2-3393C810B5E1}" presName="gear3srcNode" presStyleLbl="node1" presStyleIdx="2" presStyleCnt="3"/>
      <dgm:spPr/>
      <dgm:t>
        <a:bodyPr/>
        <a:lstStyle/>
        <a:p>
          <a:endParaRPr lang="en-US"/>
        </a:p>
      </dgm:t>
    </dgm:pt>
    <dgm:pt modelId="{E3E70F72-3774-4E84-8FA4-8271746AF299}" type="pres">
      <dgm:prSet presAssocID="{02E579E9-2FFB-4EC4-B6B2-3393C810B5E1}" presName="gear3dstNode" presStyleLbl="node1" presStyleIdx="2" presStyleCnt="3"/>
      <dgm:spPr/>
      <dgm:t>
        <a:bodyPr/>
        <a:lstStyle/>
        <a:p>
          <a:endParaRPr lang="en-US"/>
        </a:p>
      </dgm:t>
    </dgm:pt>
    <dgm:pt modelId="{CABD5895-BE62-4DE0-9790-2994A665E5B3}" type="pres">
      <dgm:prSet presAssocID="{D332BC4F-832E-4274-B86E-7B57DE91868C}" presName="connector1" presStyleLbl="sibTrans2D1" presStyleIdx="0" presStyleCnt="3" custScaleX="70671" custScaleY="66083" custLinFactNeighborX="35692" custLinFactNeighborY="-46624"/>
      <dgm:spPr/>
      <dgm:t>
        <a:bodyPr/>
        <a:lstStyle/>
        <a:p>
          <a:endParaRPr lang="en-US"/>
        </a:p>
      </dgm:t>
    </dgm:pt>
    <dgm:pt modelId="{970C1FFF-67C4-4B86-8ADF-0C52C02884CF}" type="pres">
      <dgm:prSet presAssocID="{67CF2CE3-01F8-466F-B2EB-CA7089661626}" presName="connector2" presStyleLbl="sibTrans2D1" presStyleIdx="1" presStyleCnt="3" custLinFactNeighborX="-50593" custLinFactNeighborY="-21719"/>
      <dgm:spPr/>
      <dgm:t>
        <a:bodyPr/>
        <a:lstStyle/>
        <a:p>
          <a:endParaRPr lang="en-US"/>
        </a:p>
      </dgm:t>
    </dgm:pt>
    <dgm:pt modelId="{66765605-C085-4002-98E3-65662F9A7ACB}" type="pres">
      <dgm:prSet presAssocID="{24715ED6-416A-4C33-898D-91C3EEAEC55D}" presName="connector3" presStyleLbl="sibTrans2D1" presStyleIdx="2" presStyleCnt="3" custAng="876317" custLinFactNeighborX="-7414" custLinFactNeighborY="5681"/>
      <dgm:spPr/>
      <dgm:t>
        <a:bodyPr/>
        <a:lstStyle/>
        <a:p>
          <a:endParaRPr lang="en-US"/>
        </a:p>
      </dgm:t>
    </dgm:pt>
  </dgm:ptLst>
  <dgm:cxnLst>
    <dgm:cxn modelId="{F7EBC60E-1862-452B-88D2-963A50F36C1F}" type="presOf" srcId="{02E579E9-2FFB-4EC4-B6B2-3393C810B5E1}" destId="{7BF549A4-0657-48B2-AEF7-383ED25E743E}" srcOrd="2" destOrd="0" presId="urn:microsoft.com/office/officeart/2005/8/layout/gear1"/>
    <dgm:cxn modelId="{B4813D69-2E1C-4DA5-AE78-001EEE4B9421}" type="presOf" srcId="{47ADF966-5E6C-43F0-BC12-0A3008261DE0}" destId="{A17C5FA4-ADB2-4373-853A-A86211B2EB8E}" srcOrd="0" destOrd="0" presId="urn:microsoft.com/office/officeart/2005/8/layout/gear1"/>
    <dgm:cxn modelId="{FFF32C00-DA76-44B8-8078-681044E7CD9F}" type="presOf" srcId="{D332BC4F-832E-4274-B86E-7B57DE91868C}" destId="{CABD5895-BE62-4DE0-9790-2994A665E5B3}" srcOrd="0" destOrd="0" presId="urn:microsoft.com/office/officeart/2005/8/layout/gear1"/>
    <dgm:cxn modelId="{CD80D9EC-F861-4BA9-8F8C-CBCB3D9373A6}" type="presOf" srcId="{24715ED6-416A-4C33-898D-91C3EEAEC55D}" destId="{66765605-C085-4002-98E3-65662F9A7ACB}" srcOrd="0" destOrd="0" presId="urn:microsoft.com/office/officeart/2005/8/layout/gear1"/>
    <dgm:cxn modelId="{6CF9840B-06CA-4A59-9774-D60B0504449B}" type="presOf" srcId="{DE44E28D-A150-4E02-8E18-B476EF9FF302}" destId="{C9246D13-9C76-4068-B6D9-92E8874E5754}" srcOrd="1" destOrd="0" presId="urn:microsoft.com/office/officeart/2005/8/layout/gear1"/>
    <dgm:cxn modelId="{C6A31ADE-AF10-4247-9F33-CC21BB4E53B2}" type="presOf" srcId="{47ADF966-5E6C-43F0-BC12-0A3008261DE0}" destId="{AE4F0C2B-6CA5-4C5E-9BB0-3350B4328981}" srcOrd="1" destOrd="0" presId="urn:microsoft.com/office/officeart/2005/8/layout/gear1"/>
    <dgm:cxn modelId="{CE28DB88-E5C6-4EF4-93E1-E68D535A5D86}" type="presOf" srcId="{02E579E9-2FFB-4EC4-B6B2-3393C810B5E1}" destId="{E3E70F72-3774-4E84-8FA4-8271746AF299}" srcOrd="3" destOrd="0" presId="urn:microsoft.com/office/officeart/2005/8/layout/gear1"/>
    <dgm:cxn modelId="{B9EBDB07-429B-4D1D-BBBC-BE2E1C9754E8}" type="presOf" srcId="{02E579E9-2FFB-4EC4-B6B2-3393C810B5E1}" destId="{1E2E72BB-667D-40D6-83CC-3BAC9542B5FB}" srcOrd="0" destOrd="0" presId="urn:microsoft.com/office/officeart/2005/8/layout/gear1"/>
    <dgm:cxn modelId="{2EA4C221-C668-4097-BA95-B2A87B4E492D}" type="presOf" srcId="{02E579E9-2FFB-4EC4-B6B2-3393C810B5E1}" destId="{FB51F2D9-210E-4448-BE92-C242BC3BDA15}" srcOrd="1" destOrd="0" presId="urn:microsoft.com/office/officeart/2005/8/layout/gear1"/>
    <dgm:cxn modelId="{2FA20BC8-3147-4697-B6E4-BE69F876B898}" type="presOf" srcId="{67CF2CE3-01F8-466F-B2EB-CA7089661626}" destId="{970C1FFF-67C4-4B86-8ADF-0C52C02884CF}" srcOrd="0" destOrd="0" presId="urn:microsoft.com/office/officeart/2005/8/layout/gear1"/>
    <dgm:cxn modelId="{FC11BCC4-6B5A-43D5-BD1A-12A04EE0C659}" type="presOf" srcId="{DE44E28D-A150-4E02-8E18-B476EF9FF302}" destId="{76567CD2-22B8-476C-9A8B-1AB0074C6D7A}" srcOrd="2" destOrd="0" presId="urn:microsoft.com/office/officeart/2005/8/layout/gear1"/>
    <dgm:cxn modelId="{F69B91F3-9FA8-44B4-B959-33CB665AFA8D}" srcId="{95CF620D-D9BE-408B-BEFB-0D90E879543F}" destId="{47ADF966-5E6C-43F0-BC12-0A3008261DE0}" srcOrd="1" destOrd="0" parTransId="{C3E22E44-0EFE-4842-B361-42932CAC52CF}" sibTransId="{67CF2CE3-01F8-466F-B2EB-CA7089661626}"/>
    <dgm:cxn modelId="{8E61DC8A-7DC0-43E4-B0B8-9153D7DB187C}" type="presOf" srcId="{DE44E28D-A150-4E02-8E18-B476EF9FF302}" destId="{A90DF8FE-D2DB-4BE8-8154-5BB5916AB0FE}" srcOrd="0" destOrd="0" presId="urn:microsoft.com/office/officeart/2005/8/layout/gear1"/>
    <dgm:cxn modelId="{1254F210-A1A4-4AA5-844D-A55C3406FF1E}" type="presOf" srcId="{95CF620D-D9BE-408B-BEFB-0D90E879543F}" destId="{8DB3832D-5088-4E8E-A146-4D699E1ACC06}" srcOrd="0" destOrd="0" presId="urn:microsoft.com/office/officeart/2005/8/layout/gear1"/>
    <dgm:cxn modelId="{5A61DAEB-F4F1-4F75-BCC9-2863A248E66B}" type="presOf" srcId="{47ADF966-5E6C-43F0-BC12-0A3008261DE0}" destId="{193EB822-21F8-4DD5-A47E-7B61CBAE1367}" srcOrd="2" destOrd="0" presId="urn:microsoft.com/office/officeart/2005/8/layout/gear1"/>
    <dgm:cxn modelId="{0F607EF1-7DB0-44C9-9931-9F0AC1A4D657}" srcId="{95CF620D-D9BE-408B-BEFB-0D90E879543F}" destId="{02E579E9-2FFB-4EC4-B6B2-3393C810B5E1}" srcOrd="2" destOrd="0" parTransId="{6F7DBF79-FDEE-49B9-A93E-0BDA812C84DE}" sibTransId="{24715ED6-416A-4C33-898D-91C3EEAEC55D}"/>
    <dgm:cxn modelId="{CE1C78B6-05CF-4067-81FF-4DBD98B51CBD}" srcId="{95CF620D-D9BE-408B-BEFB-0D90E879543F}" destId="{DE44E28D-A150-4E02-8E18-B476EF9FF302}" srcOrd="0" destOrd="0" parTransId="{C89C8E64-0067-4B78-9097-6F7504DC1E89}" sibTransId="{D332BC4F-832E-4274-B86E-7B57DE91868C}"/>
    <dgm:cxn modelId="{8DB7D321-D55F-40CD-A684-B1CAB8EF8F5D}" type="presParOf" srcId="{8DB3832D-5088-4E8E-A146-4D699E1ACC06}" destId="{A90DF8FE-D2DB-4BE8-8154-5BB5916AB0FE}" srcOrd="0" destOrd="0" presId="urn:microsoft.com/office/officeart/2005/8/layout/gear1"/>
    <dgm:cxn modelId="{F6E39C45-3DB0-4C25-87C0-FD8EEB19FA8D}" type="presParOf" srcId="{8DB3832D-5088-4E8E-A146-4D699E1ACC06}" destId="{C9246D13-9C76-4068-B6D9-92E8874E5754}" srcOrd="1" destOrd="0" presId="urn:microsoft.com/office/officeart/2005/8/layout/gear1"/>
    <dgm:cxn modelId="{6F253B18-7AA9-42C4-9600-AB6799070792}" type="presParOf" srcId="{8DB3832D-5088-4E8E-A146-4D699E1ACC06}" destId="{76567CD2-22B8-476C-9A8B-1AB0074C6D7A}" srcOrd="2" destOrd="0" presId="urn:microsoft.com/office/officeart/2005/8/layout/gear1"/>
    <dgm:cxn modelId="{FC9C19CB-D2FB-4707-B49F-E038B4BFB239}" type="presParOf" srcId="{8DB3832D-5088-4E8E-A146-4D699E1ACC06}" destId="{A17C5FA4-ADB2-4373-853A-A86211B2EB8E}" srcOrd="3" destOrd="0" presId="urn:microsoft.com/office/officeart/2005/8/layout/gear1"/>
    <dgm:cxn modelId="{43A439E1-E8AC-4D61-8696-FD2F96846C0B}" type="presParOf" srcId="{8DB3832D-5088-4E8E-A146-4D699E1ACC06}" destId="{AE4F0C2B-6CA5-4C5E-9BB0-3350B4328981}" srcOrd="4" destOrd="0" presId="urn:microsoft.com/office/officeart/2005/8/layout/gear1"/>
    <dgm:cxn modelId="{D4AF70F3-9AEB-427F-96C7-4AF91FB84DB8}" type="presParOf" srcId="{8DB3832D-5088-4E8E-A146-4D699E1ACC06}" destId="{193EB822-21F8-4DD5-A47E-7B61CBAE1367}" srcOrd="5" destOrd="0" presId="urn:microsoft.com/office/officeart/2005/8/layout/gear1"/>
    <dgm:cxn modelId="{9C94CB9F-C35E-4C6C-8707-6C0DF83549DB}" type="presParOf" srcId="{8DB3832D-5088-4E8E-A146-4D699E1ACC06}" destId="{1E2E72BB-667D-40D6-83CC-3BAC9542B5FB}" srcOrd="6" destOrd="0" presId="urn:microsoft.com/office/officeart/2005/8/layout/gear1"/>
    <dgm:cxn modelId="{EE685028-1B70-4C86-992F-F44495AC917B}" type="presParOf" srcId="{8DB3832D-5088-4E8E-A146-4D699E1ACC06}" destId="{FB51F2D9-210E-4448-BE92-C242BC3BDA15}" srcOrd="7" destOrd="0" presId="urn:microsoft.com/office/officeart/2005/8/layout/gear1"/>
    <dgm:cxn modelId="{E7CFE11C-4763-4E35-A138-E19E5FE9CE45}" type="presParOf" srcId="{8DB3832D-5088-4E8E-A146-4D699E1ACC06}" destId="{7BF549A4-0657-48B2-AEF7-383ED25E743E}" srcOrd="8" destOrd="0" presId="urn:microsoft.com/office/officeart/2005/8/layout/gear1"/>
    <dgm:cxn modelId="{0E1DF8F5-D80F-4EBC-B33B-E938424C5460}" type="presParOf" srcId="{8DB3832D-5088-4E8E-A146-4D699E1ACC06}" destId="{E3E70F72-3774-4E84-8FA4-8271746AF299}" srcOrd="9" destOrd="0" presId="urn:microsoft.com/office/officeart/2005/8/layout/gear1"/>
    <dgm:cxn modelId="{5459FC28-961F-46E4-8F3D-D323BFC2CA50}" type="presParOf" srcId="{8DB3832D-5088-4E8E-A146-4D699E1ACC06}" destId="{CABD5895-BE62-4DE0-9790-2994A665E5B3}" srcOrd="10" destOrd="0" presId="urn:microsoft.com/office/officeart/2005/8/layout/gear1"/>
    <dgm:cxn modelId="{0F01B3E9-013E-496F-A7D0-BDCE1E135822}" type="presParOf" srcId="{8DB3832D-5088-4E8E-A146-4D699E1ACC06}" destId="{970C1FFF-67C4-4B86-8ADF-0C52C02884CF}" srcOrd="11" destOrd="0" presId="urn:microsoft.com/office/officeart/2005/8/layout/gear1"/>
    <dgm:cxn modelId="{3EE8B838-D972-4820-A70B-50A45278377E}" type="presParOf" srcId="{8DB3832D-5088-4E8E-A146-4D699E1ACC06}" destId="{66765605-C085-4002-98E3-65662F9A7AC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35315-22AC-49FF-BABD-C7DE60D7915D}" type="doc">
      <dgm:prSet loTypeId="urn:microsoft.com/office/officeart/2005/8/layout/chevron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50E31D3-57A3-4B28-A459-9B427F1FF2F9}">
      <dgm:prSet phldrT="[Text]"/>
      <dgm:spPr>
        <a:solidFill>
          <a:srgbClr val="00C639"/>
        </a:solidFill>
        <a:ln>
          <a:solidFill>
            <a:srgbClr val="00C639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Instructor</a:t>
          </a:r>
          <a:endParaRPr lang="en-US" dirty="0">
            <a:solidFill>
              <a:schemeClr val="tx1"/>
            </a:solidFill>
          </a:endParaRPr>
        </a:p>
      </dgm:t>
    </dgm:pt>
    <dgm:pt modelId="{09391EEE-195A-411D-8C27-7BF3611091D8}" type="parTrans" cxnId="{7CFA635F-9F9F-4E6C-AF3D-4B556EAEB115}">
      <dgm:prSet/>
      <dgm:spPr/>
      <dgm:t>
        <a:bodyPr/>
        <a:lstStyle/>
        <a:p>
          <a:endParaRPr lang="en-US"/>
        </a:p>
      </dgm:t>
    </dgm:pt>
    <dgm:pt modelId="{83580CE6-6843-497D-8416-C6919C7E358C}" type="sibTrans" cxnId="{7CFA635F-9F9F-4E6C-AF3D-4B556EAEB115}">
      <dgm:prSet/>
      <dgm:spPr/>
      <dgm:t>
        <a:bodyPr/>
        <a:lstStyle/>
        <a:p>
          <a:endParaRPr lang="en-US"/>
        </a:p>
      </dgm:t>
    </dgm:pt>
    <dgm:pt modelId="{8A1728F5-7717-4A87-B23A-84F3C4072DC5}">
      <dgm:prSet phldrT="[Text]"/>
      <dgm:spPr>
        <a:noFill/>
        <a:ln>
          <a:solidFill>
            <a:srgbClr val="00C639"/>
          </a:solidFill>
        </a:ln>
      </dgm:spPr>
      <dgm:t>
        <a:bodyPr/>
        <a:lstStyle/>
        <a:p>
          <a:r>
            <a:rPr lang="en-US" dirty="0" smtClean="0"/>
            <a:t>Course offering by experienced science faculty or those new to teaching the subject </a:t>
          </a:r>
          <a:r>
            <a:rPr lang="en-US" dirty="0" smtClean="0"/>
            <a:t>matter</a:t>
          </a:r>
          <a:endParaRPr lang="en-US" dirty="0"/>
        </a:p>
      </dgm:t>
    </dgm:pt>
    <dgm:pt modelId="{81E5F562-FA7B-425F-BAE6-434FEBF8714B}" type="parTrans" cxnId="{FFEE1256-D9AE-4355-8B5F-454F4341A89B}">
      <dgm:prSet/>
      <dgm:spPr/>
      <dgm:t>
        <a:bodyPr/>
        <a:lstStyle/>
        <a:p>
          <a:endParaRPr lang="en-US"/>
        </a:p>
      </dgm:t>
    </dgm:pt>
    <dgm:pt modelId="{72495A8B-5859-48F9-BB7E-FAECAA085FE6}" type="sibTrans" cxnId="{FFEE1256-D9AE-4355-8B5F-454F4341A89B}">
      <dgm:prSet/>
      <dgm:spPr/>
      <dgm:t>
        <a:bodyPr/>
        <a:lstStyle/>
        <a:p>
          <a:endParaRPr lang="en-US"/>
        </a:p>
      </dgm:t>
    </dgm:pt>
    <dgm:pt modelId="{08A7DC43-A1A5-4946-9DF7-F4DCD359BEBC}">
      <dgm:prSet phldrT="[Text]"/>
      <dgm:spPr>
        <a:solidFill>
          <a:srgbClr val="00B0F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Setting</a:t>
          </a:r>
          <a:endParaRPr lang="en-US" dirty="0">
            <a:solidFill>
              <a:schemeClr val="tx1"/>
            </a:solidFill>
          </a:endParaRPr>
        </a:p>
      </dgm:t>
    </dgm:pt>
    <dgm:pt modelId="{28D8A267-0D8D-49B5-8B37-B208C41BB994}" type="parTrans" cxnId="{66319C92-96B7-4634-AB4C-3AF53729BE13}">
      <dgm:prSet/>
      <dgm:spPr/>
      <dgm:t>
        <a:bodyPr/>
        <a:lstStyle/>
        <a:p>
          <a:endParaRPr lang="en-US"/>
        </a:p>
      </dgm:t>
    </dgm:pt>
    <dgm:pt modelId="{B5A60072-7C21-4C50-8079-F9D032C01A75}" type="sibTrans" cxnId="{66319C92-96B7-4634-AB4C-3AF53729BE13}">
      <dgm:prSet/>
      <dgm:spPr/>
      <dgm:t>
        <a:bodyPr/>
        <a:lstStyle/>
        <a:p>
          <a:endParaRPr lang="en-US"/>
        </a:p>
      </dgm:t>
    </dgm:pt>
    <dgm:pt modelId="{FAB265DA-09CC-45D8-AF99-AF97DD115CD0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Range from traditional lecture-based to </a:t>
          </a:r>
          <a:r>
            <a:rPr lang="en-US" b="0" i="0" u="none" dirty="0" smtClean="0"/>
            <a:t>totally online</a:t>
          </a:r>
          <a:endParaRPr lang="en-US" b="0" i="0" u="none" dirty="0"/>
        </a:p>
      </dgm:t>
    </dgm:pt>
    <dgm:pt modelId="{1B9B8493-0E6B-4ED7-9BBE-0C2554DE6927}" type="parTrans" cxnId="{0A885CDE-F5FE-40B1-B6C2-552F4C54E719}">
      <dgm:prSet/>
      <dgm:spPr/>
      <dgm:t>
        <a:bodyPr/>
        <a:lstStyle/>
        <a:p>
          <a:endParaRPr lang="en-US"/>
        </a:p>
      </dgm:t>
    </dgm:pt>
    <dgm:pt modelId="{C51586F6-3420-49EC-891C-8690DE44E00C}" type="sibTrans" cxnId="{0A885CDE-F5FE-40B1-B6C2-552F4C54E719}">
      <dgm:prSet/>
      <dgm:spPr/>
      <dgm:t>
        <a:bodyPr/>
        <a:lstStyle/>
        <a:p>
          <a:endParaRPr lang="en-US"/>
        </a:p>
      </dgm:t>
    </dgm:pt>
    <dgm:pt modelId="{53380689-A758-4C2D-80B4-D09446117880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Students</a:t>
          </a:r>
          <a:endParaRPr lang="en-US" dirty="0">
            <a:solidFill>
              <a:schemeClr val="tx1"/>
            </a:solidFill>
          </a:endParaRPr>
        </a:p>
      </dgm:t>
    </dgm:pt>
    <dgm:pt modelId="{C2A3A69A-EACB-4AA7-84E3-40637B292535}" type="parTrans" cxnId="{A404E5BC-6BD9-4848-BD63-7E2BFCB25A66}">
      <dgm:prSet/>
      <dgm:spPr/>
      <dgm:t>
        <a:bodyPr/>
        <a:lstStyle/>
        <a:p>
          <a:endParaRPr lang="en-US"/>
        </a:p>
      </dgm:t>
    </dgm:pt>
    <dgm:pt modelId="{9D4C83BC-FE04-416E-B31C-0EF512DE71FE}" type="sibTrans" cxnId="{A404E5BC-6BD9-4848-BD63-7E2BFCB25A66}">
      <dgm:prSet/>
      <dgm:spPr/>
      <dgm:t>
        <a:bodyPr/>
        <a:lstStyle/>
        <a:p>
          <a:endParaRPr lang="en-US"/>
        </a:p>
      </dgm:t>
    </dgm:pt>
    <dgm:pt modelId="{74FE7C1C-BC3E-4580-8E30-D74B81AA8021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US" smtClean="0"/>
            <a:t>Receive local institutional credit</a:t>
          </a:r>
          <a:endParaRPr lang="en-US" dirty="0"/>
        </a:p>
      </dgm:t>
    </dgm:pt>
    <dgm:pt modelId="{B9476BFA-5DDD-411E-8B6E-4918BEBDEB6D}" type="parTrans" cxnId="{2B0EDAA9-2FB5-415D-8509-4B18E1013EC6}">
      <dgm:prSet/>
      <dgm:spPr/>
      <dgm:t>
        <a:bodyPr/>
        <a:lstStyle/>
        <a:p>
          <a:endParaRPr lang="en-US"/>
        </a:p>
      </dgm:t>
    </dgm:pt>
    <dgm:pt modelId="{DA34688F-3D83-4B18-9064-1D0CEEF849F7}" type="sibTrans" cxnId="{2B0EDAA9-2FB5-415D-8509-4B18E1013EC6}">
      <dgm:prSet/>
      <dgm:spPr/>
      <dgm:t>
        <a:bodyPr/>
        <a:lstStyle/>
        <a:p>
          <a:endParaRPr lang="en-US"/>
        </a:p>
      </dgm:t>
    </dgm:pt>
    <dgm:pt modelId="{766E5709-1DA3-42AE-8A58-D19272BAD6CE}">
      <dgm:prSet/>
      <dgm:spPr>
        <a:ln>
          <a:solidFill>
            <a:schemeClr val="accent3"/>
          </a:solidFill>
        </a:ln>
      </dgm:spPr>
      <dgm:t>
        <a:bodyPr/>
        <a:lstStyle/>
        <a:p>
          <a:r>
            <a:rPr lang="en-US" dirty="0" smtClean="0"/>
            <a:t>Purchase course materials through local bookstore</a:t>
          </a:r>
        </a:p>
      </dgm:t>
    </dgm:pt>
    <dgm:pt modelId="{9B80DF3D-13C0-4141-8517-EC443890A17B}" type="parTrans" cxnId="{B411E25F-ECB3-4593-8280-5F72182C1CC5}">
      <dgm:prSet/>
      <dgm:spPr/>
      <dgm:t>
        <a:bodyPr/>
        <a:lstStyle/>
        <a:p>
          <a:endParaRPr lang="en-US"/>
        </a:p>
      </dgm:t>
    </dgm:pt>
    <dgm:pt modelId="{2F0803C2-1784-4C9B-98A7-F7E38BB41E18}" type="sibTrans" cxnId="{B411E25F-ECB3-4593-8280-5F72182C1CC5}">
      <dgm:prSet/>
      <dgm:spPr/>
      <dgm:t>
        <a:bodyPr/>
        <a:lstStyle/>
        <a:p>
          <a:endParaRPr lang="en-US"/>
        </a:p>
      </dgm:t>
    </dgm:pt>
    <dgm:pt modelId="{D399E484-CFE3-4EFB-903D-7A33710CA91A}" type="pres">
      <dgm:prSet presAssocID="{09F35315-22AC-49FF-BABD-C7DE60D791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694892-65BB-4332-8D1C-2E87D6B4A79D}" type="pres">
      <dgm:prSet presAssocID="{850E31D3-57A3-4B28-A459-9B427F1FF2F9}" presName="composite" presStyleCnt="0"/>
      <dgm:spPr/>
      <dgm:t>
        <a:bodyPr/>
        <a:lstStyle/>
        <a:p>
          <a:endParaRPr lang="en-US"/>
        </a:p>
      </dgm:t>
    </dgm:pt>
    <dgm:pt modelId="{5C33D15C-EC70-47E5-BBFE-43BADC89C2EC}" type="pres">
      <dgm:prSet presAssocID="{850E31D3-57A3-4B28-A459-9B427F1FF2F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42B72-FA6C-43AA-84A8-9C4AE9F9A54D}" type="pres">
      <dgm:prSet presAssocID="{850E31D3-57A3-4B28-A459-9B427F1FF2F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8CB22-074F-4445-85D9-E9EFA01C0FEE}" type="pres">
      <dgm:prSet presAssocID="{83580CE6-6843-497D-8416-C6919C7E358C}" presName="sp" presStyleCnt="0"/>
      <dgm:spPr/>
      <dgm:t>
        <a:bodyPr/>
        <a:lstStyle/>
        <a:p>
          <a:endParaRPr lang="en-US"/>
        </a:p>
      </dgm:t>
    </dgm:pt>
    <dgm:pt modelId="{FA3C4C37-817C-402F-B28B-7BD4E43FF0D1}" type="pres">
      <dgm:prSet presAssocID="{08A7DC43-A1A5-4946-9DF7-F4DCD359BEBC}" presName="composite" presStyleCnt="0"/>
      <dgm:spPr/>
      <dgm:t>
        <a:bodyPr/>
        <a:lstStyle/>
        <a:p>
          <a:endParaRPr lang="en-US"/>
        </a:p>
      </dgm:t>
    </dgm:pt>
    <dgm:pt modelId="{0A097E61-55F9-48CB-A846-B3EBF19CCAAF}" type="pres">
      <dgm:prSet presAssocID="{08A7DC43-A1A5-4946-9DF7-F4DCD359BEBC}" presName="parentText" presStyleLbl="alignNode1" presStyleIdx="1" presStyleCnt="3" custLinFactNeighborY="30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D7D75-B1E1-4883-84CB-D35B84248EFC}" type="pres">
      <dgm:prSet presAssocID="{08A7DC43-A1A5-4946-9DF7-F4DCD359BEBC}" presName="descendantText" presStyleLbl="alignAcc1" presStyleIdx="1" presStyleCnt="3" custLinFactNeighborY="6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C5DF4-5758-4E83-BA6D-5631C376ECDA}" type="pres">
      <dgm:prSet presAssocID="{B5A60072-7C21-4C50-8079-F9D032C01A75}" presName="sp" presStyleCnt="0"/>
      <dgm:spPr/>
      <dgm:t>
        <a:bodyPr/>
        <a:lstStyle/>
        <a:p>
          <a:endParaRPr lang="en-US"/>
        </a:p>
      </dgm:t>
    </dgm:pt>
    <dgm:pt modelId="{C8C46A6B-0F72-4BBD-B1B4-69912E1904DB}" type="pres">
      <dgm:prSet presAssocID="{53380689-A758-4C2D-80B4-D09446117880}" presName="composite" presStyleCnt="0"/>
      <dgm:spPr/>
      <dgm:t>
        <a:bodyPr/>
        <a:lstStyle/>
        <a:p>
          <a:endParaRPr lang="en-US"/>
        </a:p>
      </dgm:t>
    </dgm:pt>
    <dgm:pt modelId="{B8A569DB-7681-4AB9-9971-04B7229A812E}" type="pres">
      <dgm:prSet presAssocID="{53380689-A758-4C2D-80B4-D09446117880}" presName="parentText" presStyleLbl="alignNode1" presStyleIdx="2" presStyleCnt="3" custLinFactNeighborY="17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D45FF-2214-4928-B76D-7C1B8D449759}" type="pres">
      <dgm:prSet presAssocID="{53380689-A758-4C2D-80B4-D09446117880}" presName="descendantText" presStyleLbl="alignAcc1" presStyleIdx="2" presStyleCnt="3" custLinFactNeighborY="-2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EDAA9-2FB5-415D-8509-4B18E1013EC6}" srcId="{53380689-A758-4C2D-80B4-D09446117880}" destId="{74FE7C1C-BC3E-4580-8E30-D74B81AA8021}" srcOrd="0" destOrd="0" parTransId="{B9476BFA-5DDD-411E-8B6E-4918BEBDEB6D}" sibTransId="{DA34688F-3D83-4B18-9064-1D0CEEF849F7}"/>
    <dgm:cxn modelId="{F34EE5A4-B6D8-48EB-AB24-5F75CB1B3F11}" type="presOf" srcId="{850E31D3-57A3-4B28-A459-9B427F1FF2F9}" destId="{5C33D15C-EC70-47E5-BBFE-43BADC89C2EC}" srcOrd="0" destOrd="0" presId="urn:microsoft.com/office/officeart/2005/8/layout/chevron2"/>
    <dgm:cxn modelId="{4C036248-AE07-49B7-B2A0-9DBB80E6C6A7}" type="presOf" srcId="{09F35315-22AC-49FF-BABD-C7DE60D7915D}" destId="{D399E484-CFE3-4EFB-903D-7A33710CA91A}" srcOrd="0" destOrd="0" presId="urn:microsoft.com/office/officeart/2005/8/layout/chevron2"/>
    <dgm:cxn modelId="{876D9838-809B-4B13-9C36-54363F4201E8}" type="presOf" srcId="{FAB265DA-09CC-45D8-AF99-AF97DD115CD0}" destId="{4BBD7D75-B1E1-4883-84CB-D35B84248EFC}" srcOrd="0" destOrd="0" presId="urn:microsoft.com/office/officeart/2005/8/layout/chevron2"/>
    <dgm:cxn modelId="{A8BB83E1-120C-409B-BC9A-7207FEE25034}" type="presOf" srcId="{8A1728F5-7717-4A87-B23A-84F3C4072DC5}" destId="{98742B72-FA6C-43AA-84A8-9C4AE9F9A54D}" srcOrd="0" destOrd="0" presId="urn:microsoft.com/office/officeart/2005/8/layout/chevron2"/>
    <dgm:cxn modelId="{DF87F420-035C-4AD8-BDC3-61846AED1658}" type="presOf" srcId="{74FE7C1C-BC3E-4580-8E30-D74B81AA8021}" destId="{C83D45FF-2214-4928-B76D-7C1B8D449759}" srcOrd="0" destOrd="0" presId="urn:microsoft.com/office/officeart/2005/8/layout/chevron2"/>
    <dgm:cxn modelId="{2F05E846-2CF2-4CC9-98A9-080EC9837626}" type="presOf" srcId="{53380689-A758-4C2D-80B4-D09446117880}" destId="{B8A569DB-7681-4AB9-9971-04B7229A812E}" srcOrd="0" destOrd="0" presId="urn:microsoft.com/office/officeart/2005/8/layout/chevron2"/>
    <dgm:cxn modelId="{A404E5BC-6BD9-4848-BD63-7E2BFCB25A66}" srcId="{09F35315-22AC-49FF-BABD-C7DE60D7915D}" destId="{53380689-A758-4C2D-80B4-D09446117880}" srcOrd="2" destOrd="0" parTransId="{C2A3A69A-EACB-4AA7-84E3-40637B292535}" sibTransId="{9D4C83BC-FE04-416E-B31C-0EF512DE71FE}"/>
    <dgm:cxn modelId="{F31D0998-7871-4CF4-BE3C-61673FA31E1F}" type="presOf" srcId="{766E5709-1DA3-42AE-8A58-D19272BAD6CE}" destId="{C83D45FF-2214-4928-B76D-7C1B8D449759}" srcOrd="0" destOrd="1" presId="urn:microsoft.com/office/officeart/2005/8/layout/chevron2"/>
    <dgm:cxn modelId="{0A885CDE-F5FE-40B1-B6C2-552F4C54E719}" srcId="{08A7DC43-A1A5-4946-9DF7-F4DCD359BEBC}" destId="{FAB265DA-09CC-45D8-AF99-AF97DD115CD0}" srcOrd="0" destOrd="0" parTransId="{1B9B8493-0E6B-4ED7-9BBE-0C2554DE6927}" sibTransId="{C51586F6-3420-49EC-891C-8690DE44E00C}"/>
    <dgm:cxn modelId="{66319C92-96B7-4634-AB4C-3AF53729BE13}" srcId="{09F35315-22AC-49FF-BABD-C7DE60D7915D}" destId="{08A7DC43-A1A5-4946-9DF7-F4DCD359BEBC}" srcOrd="1" destOrd="0" parTransId="{28D8A267-0D8D-49B5-8B37-B208C41BB994}" sibTransId="{B5A60072-7C21-4C50-8079-F9D032C01A75}"/>
    <dgm:cxn modelId="{6D411D3A-755A-4675-9A52-5AA7ED62898B}" type="presOf" srcId="{08A7DC43-A1A5-4946-9DF7-F4DCD359BEBC}" destId="{0A097E61-55F9-48CB-A846-B3EBF19CCAAF}" srcOrd="0" destOrd="0" presId="urn:microsoft.com/office/officeart/2005/8/layout/chevron2"/>
    <dgm:cxn modelId="{B411E25F-ECB3-4593-8280-5F72182C1CC5}" srcId="{53380689-A758-4C2D-80B4-D09446117880}" destId="{766E5709-1DA3-42AE-8A58-D19272BAD6CE}" srcOrd="1" destOrd="0" parTransId="{9B80DF3D-13C0-4141-8517-EC443890A17B}" sibTransId="{2F0803C2-1784-4C9B-98A7-F7E38BB41E18}"/>
    <dgm:cxn modelId="{7CFA635F-9F9F-4E6C-AF3D-4B556EAEB115}" srcId="{09F35315-22AC-49FF-BABD-C7DE60D7915D}" destId="{850E31D3-57A3-4B28-A459-9B427F1FF2F9}" srcOrd="0" destOrd="0" parTransId="{09391EEE-195A-411D-8C27-7BF3611091D8}" sibTransId="{83580CE6-6843-497D-8416-C6919C7E358C}"/>
    <dgm:cxn modelId="{FFEE1256-D9AE-4355-8B5F-454F4341A89B}" srcId="{850E31D3-57A3-4B28-A459-9B427F1FF2F9}" destId="{8A1728F5-7717-4A87-B23A-84F3C4072DC5}" srcOrd="0" destOrd="0" parTransId="{81E5F562-FA7B-425F-BAE6-434FEBF8714B}" sibTransId="{72495A8B-5859-48F9-BB7E-FAECAA085FE6}"/>
    <dgm:cxn modelId="{BEA8F005-D39E-413B-A93A-A62064E8CF74}" type="presParOf" srcId="{D399E484-CFE3-4EFB-903D-7A33710CA91A}" destId="{B2694892-65BB-4332-8D1C-2E87D6B4A79D}" srcOrd="0" destOrd="0" presId="urn:microsoft.com/office/officeart/2005/8/layout/chevron2"/>
    <dgm:cxn modelId="{51284101-A720-4647-969F-C9E1D565B1BA}" type="presParOf" srcId="{B2694892-65BB-4332-8D1C-2E87D6B4A79D}" destId="{5C33D15C-EC70-47E5-BBFE-43BADC89C2EC}" srcOrd="0" destOrd="0" presId="urn:microsoft.com/office/officeart/2005/8/layout/chevron2"/>
    <dgm:cxn modelId="{E25FF817-8C0C-4C90-867E-287A85A3E66E}" type="presParOf" srcId="{B2694892-65BB-4332-8D1C-2E87D6B4A79D}" destId="{98742B72-FA6C-43AA-84A8-9C4AE9F9A54D}" srcOrd="1" destOrd="0" presId="urn:microsoft.com/office/officeart/2005/8/layout/chevron2"/>
    <dgm:cxn modelId="{9F23C7CB-6322-4CB3-8B2B-5D15C7A06094}" type="presParOf" srcId="{D399E484-CFE3-4EFB-903D-7A33710CA91A}" destId="{0008CB22-074F-4445-85D9-E9EFA01C0FEE}" srcOrd="1" destOrd="0" presId="urn:microsoft.com/office/officeart/2005/8/layout/chevron2"/>
    <dgm:cxn modelId="{B0555329-ADD2-478B-B2D4-C5F1CF836E9C}" type="presParOf" srcId="{D399E484-CFE3-4EFB-903D-7A33710CA91A}" destId="{FA3C4C37-817C-402F-B28B-7BD4E43FF0D1}" srcOrd="2" destOrd="0" presId="urn:microsoft.com/office/officeart/2005/8/layout/chevron2"/>
    <dgm:cxn modelId="{205DD68A-89DE-427B-B91C-DF6F48D06CFC}" type="presParOf" srcId="{FA3C4C37-817C-402F-B28B-7BD4E43FF0D1}" destId="{0A097E61-55F9-48CB-A846-B3EBF19CCAAF}" srcOrd="0" destOrd="0" presId="urn:microsoft.com/office/officeart/2005/8/layout/chevron2"/>
    <dgm:cxn modelId="{44A7700F-2AA8-425D-9D79-71139BBAF917}" type="presParOf" srcId="{FA3C4C37-817C-402F-B28B-7BD4E43FF0D1}" destId="{4BBD7D75-B1E1-4883-84CB-D35B84248EFC}" srcOrd="1" destOrd="0" presId="urn:microsoft.com/office/officeart/2005/8/layout/chevron2"/>
    <dgm:cxn modelId="{9A85D69A-7804-45DD-8EE8-2776DEDF9835}" type="presParOf" srcId="{D399E484-CFE3-4EFB-903D-7A33710CA91A}" destId="{BC7C5DF4-5758-4E83-BA6D-5631C376ECDA}" srcOrd="3" destOrd="0" presId="urn:microsoft.com/office/officeart/2005/8/layout/chevron2"/>
    <dgm:cxn modelId="{D65CA5D8-F2F7-405C-BC1D-3545BE994A7B}" type="presParOf" srcId="{D399E484-CFE3-4EFB-903D-7A33710CA91A}" destId="{C8C46A6B-0F72-4BBD-B1B4-69912E1904DB}" srcOrd="4" destOrd="0" presId="urn:microsoft.com/office/officeart/2005/8/layout/chevron2"/>
    <dgm:cxn modelId="{96DBA047-F466-42CB-9D4C-D976F33503F6}" type="presParOf" srcId="{C8C46A6B-0F72-4BBD-B1B4-69912E1904DB}" destId="{B8A569DB-7681-4AB9-9971-04B7229A812E}" srcOrd="0" destOrd="0" presId="urn:microsoft.com/office/officeart/2005/8/layout/chevron2"/>
    <dgm:cxn modelId="{F28BA3B4-95A0-42B4-9A42-AF97A2A0837F}" type="presParOf" srcId="{C8C46A6B-0F72-4BBD-B1B4-69912E1904DB}" destId="{C83D45FF-2214-4928-B76D-7C1B8D4497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C7D97-E813-4464-8A76-7C19CA7BFC90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Maury Project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210560" y="987551"/>
        <a:ext cx="1219200" cy="1015999"/>
      </dsp:txXfrm>
    </dsp:sp>
    <dsp:sp modelId="{3BE60389-0E40-42DF-B7C0-5A4FB2086E0C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DataStreme</a:t>
          </a:r>
          <a:r>
            <a:rPr lang="en-US" sz="1800" b="1" kern="1200" dirty="0" smtClean="0">
              <a:solidFill>
                <a:schemeClr val="tx1"/>
              </a:solidFill>
            </a:rPr>
            <a:t> Atmosphere, Ocean, Earth’s Climate System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153920" y="2600960"/>
        <a:ext cx="1828799" cy="894080"/>
      </dsp:txXfrm>
    </dsp:sp>
    <dsp:sp modelId="{C5940B7C-C83A-4CC9-80A2-998AF8C8A817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8339855"/>
            <a:satOff val="20702"/>
            <a:lumOff val="-64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Project Atmosphere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666240" y="987551"/>
        <a:ext cx="1219200" cy="1015999"/>
      </dsp:txXfrm>
    </dsp:sp>
    <dsp:sp modelId="{4CD0C921-0CE6-4386-BD08-AFBBAE09A65D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AEB2502-2A54-4E7D-B6CF-A492AB68BED8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E2C35A59-7989-4DEA-B934-EBA3F8F5AB02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DF8FE-D2DB-4BE8-8154-5BB5916AB0FE}">
      <dsp:nvSpPr>
        <dsp:cNvPr id="0" name=""/>
        <dsp:cNvSpPr/>
      </dsp:nvSpPr>
      <dsp:spPr>
        <a:xfrm>
          <a:off x="4648205" y="1002986"/>
          <a:ext cx="1840610" cy="1509207"/>
        </a:xfrm>
        <a:prstGeom prst="gear9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AMS Climate Studies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993481" y="1356511"/>
        <a:ext cx="1150058" cy="775763"/>
      </dsp:txXfrm>
    </dsp:sp>
    <dsp:sp modelId="{A17C5FA4-ADB2-4373-853A-A86211B2EB8E}">
      <dsp:nvSpPr>
        <dsp:cNvPr id="0" name=""/>
        <dsp:cNvSpPr/>
      </dsp:nvSpPr>
      <dsp:spPr>
        <a:xfrm>
          <a:off x="1066804" y="950051"/>
          <a:ext cx="2314415" cy="1640750"/>
        </a:xfrm>
        <a:prstGeom prst="gear6">
          <a:avLst/>
        </a:prstGeom>
        <a:solidFill>
          <a:srgbClr val="00C63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AMS Weather Studies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577793" y="1365611"/>
        <a:ext cx="1292437" cy="809630"/>
      </dsp:txXfrm>
    </dsp:sp>
    <dsp:sp modelId="{1E2E72BB-667D-40D6-83CC-3BAC9542B5FB}">
      <dsp:nvSpPr>
        <dsp:cNvPr id="0" name=""/>
        <dsp:cNvSpPr/>
      </dsp:nvSpPr>
      <dsp:spPr>
        <a:xfrm rot="20700000">
          <a:off x="2997212" y="299619"/>
          <a:ext cx="1884654" cy="1769367"/>
        </a:xfrm>
        <a:prstGeom prst="gear6">
          <a:avLst/>
        </a:prstGeom>
        <a:solidFill>
          <a:srgbClr val="00B0F0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AMS Ocean Studies</a:t>
          </a:r>
          <a:endParaRPr lang="en-US" sz="2000" b="1" kern="1200" dirty="0">
            <a:solidFill>
              <a:schemeClr val="tx1"/>
            </a:solidFill>
          </a:endParaRPr>
        </a:p>
      </dsp:txBody>
      <dsp:txXfrm rot="-20700000">
        <a:off x="3417410" y="680856"/>
        <a:ext cx="1044258" cy="1006895"/>
      </dsp:txXfrm>
    </dsp:sp>
    <dsp:sp modelId="{CABD5895-BE62-4DE0-9790-2994A665E5B3}">
      <dsp:nvSpPr>
        <dsp:cNvPr id="0" name=""/>
        <dsp:cNvSpPr/>
      </dsp:nvSpPr>
      <dsp:spPr>
        <a:xfrm>
          <a:off x="4800573" y="788709"/>
          <a:ext cx="2021936" cy="1890671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C1FFF-67C4-4B86-8ADF-0C52C02884CF}">
      <dsp:nvSpPr>
        <dsp:cNvPr id="0" name=""/>
        <dsp:cNvSpPr/>
      </dsp:nvSpPr>
      <dsp:spPr>
        <a:xfrm>
          <a:off x="893074" y="635010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C63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65605-C085-4002-98E3-65662F9A7ACB}">
      <dsp:nvSpPr>
        <dsp:cNvPr id="0" name=""/>
        <dsp:cNvSpPr/>
      </dsp:nvSpPr>
      <dsp:spPr>
        <a:xfrm rot="876317">
          <a:off x="2608571" y="103131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3D15C-EC70-47E5-BBFE-43BADC89C2EC}">
      <dsp:nvSpPr>
        <dsp:cNvPr id="0" name=""/>
        <dsp:cNvSpPr/>
      </dsp:nvSpPr>
      <dsp:spPr>
        <a:xfrm rot="5400000">
          <a:off x="-238976" y="239263"/>
          <a:ext cx="1593179" cy="1115225"/>
        </a:xfrm>
        <a:prstGeom prst="chevron">
          <a:avLst/>
        </a:prstGeom>
        <a:solidFill>
          <a:srgbClr val="00C639"/>
        </a:solidFill>
        <a:ln w="12000" cap="flat" cmpd="sng" algn="ctr">
          <a:solidFill>
            <a:srgbClr val="00C639"/>
          </a:solidFill>
          <a:prstDash val="solid"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4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Instructor</a:t>
          </a:r>
          <a:endParaRPr lang="en-US" sz="2100" kern="1200" dirty="0">
            <a:solidFill>
              <a:schemeClr val="tx1"/>
            </a:solidFill>
          </a:endParaRPr>
        </a:p>
      </dsp:txBody>
      <dsp:txXfrm rot="-5400000">
        <a:off x="2" y="557899"/>
        <a:ext cx="1115225" cy="477954"/>
      </dsp:txXfrm>
    </dsp:sp>
    <dsp:sp modelId="{98742B72-FA6C-43AA-84A8-9C4AE9F9A54D}">
      <dsp:nvSpPr>
        <dsp:cNvPr id="0" name=""/>
        <dsp:cNvSpPr/>
      </dsp:nvSpPr>
      <dsp:spPr>
        <a:xfrm rot="5400000">
          <a:off x="3316429" y="-2200917"/>
          <a:ext cx="1035566" cy="5437974"/>
        </a:xfrm>
        <a:prstGeom prst="round2SameRect">
          <a:avLst/>
        </a:prstGeom>
        <a:noFill/>
        <a:ln w="12000" cap="flat" cmpd="sng" algn="ctr">
          <a:solidFill>
            <a:srgbClr val="00C63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Course offering by experienced science faculty or those new to teaching the subject </a:t>
          </a:r>
          <a:r>
            <a:rPr lang="en-US" sz="2000" kern="1200" dirty="0" smtClean="0"/>
            <a:t>matter</a:t>
          </a:r>
          <a:endParaRPr lang="en-US" sz="2000" kern="1200" dirty="0"/>
        </a:p>
      </dsp:txBody>
      <dsp:txXfrm rot="-5400000">
        <a:off x="1115225" y="50839"/>
        <a:ext cx="5387422" cy="934462"/>
      </dsp:txXfrm>
    </dsp:sp>
    <dsp:sp modelId="{0A097E61-55F9-48CB-A846-B3EBF19CCAAF}">
      <dsp:nvSpPr>
        <dsp:cNvPr id="0" name=""/>
        <dsp:cNvSpPr/>
      </dsp:nvSpPr>
      <dsp:spPr>
        <a:xfrm rot="5400000">
          <a:off x="-238976" y="1686772"/>
          <a:ext cx="1593179" cy="1115225"/>
        </a:xfrm>
        <a:prstGeom prst="chevron">
          <a:avLst/>
        </a:prstGeom>
        <a:solidFill>
          <a:srgbClr val="00B0F0"/>
        </a:solidFill>
        <a:ln w="12000" cap="flat" cmpd="sng" algn="ctr">
          <a:solidFill>
            <a:schemeClr val="accent2"/>
          </a:solidFill>
          <a:prstDash val="solid"/>
        </a:ln>
        <a:effectLst>
          <a:glow rad="63500">
            <a:schemeClr val="accent4">
              <a:hueOff val="1331989"/>
              <a:satOff val="-21531"/>
              <a:lumOff val="8235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4">
              <a:hueOff val="1331989"/>
              <a:satOff val="-21531"/>
              <a:lumOff val="8235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Setting</a:t>
          </a:r>
          <a:endParaRPr lang="en-US" sz="2100" kern="1200" dirty="0">
            <a:solidFill>
              <a:schemeClr val="tx1"/>
            </a:solidFill>
          </a:endParaRPr>
        </a:p>
      </dsp:txBody>
      <dsp:txXfrm rot="-5400000">
        <a:off x="2" y="2005408"/>
        <a:ext cx="1115225" cy="477954"/>
      </dsp:txXfrm>
    </dsp:sp>
    <dsp:sp modelId="{4BBD7D75-B1E1-4883-84CB-D35B84248EFC}">
      <dsp:nvSpPr>
        <dsp:cNvPr id="0" name=""/>
        <dsp:cNvSpPr/>
      </dsp:nvSpPr>
      <dsp:spPr>
        <a:xfrm rot="5400000">
          <a:off x="3316429" y="-738371"/>
          <a:ext cx="1035566" cy="54379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Range from traditional lecture-based to </a:t>
          </a:r>
          <a:r>
            <a:rPr lang="en-US" sz="2000" b="0" i="0" u="none" kern="1200" dirty="0" smtClean="0"/>
            <a:t>totally online</a:t>
          </a:r>
          <a:endParaRPr lang="en-US" sz="2000" b="0" i="0" u="none" kern="1200" dirty="0"/>
        </a:p>
      </dsp:txBody>
      <dsp:txXfrm rot="-5400000">
        <a:off x="1115225" y="1513385"/>
        <a:ext cx="5387422" cy="934462"/>
      </dsp:txXfrm>
    </dsp:sp>
    <dsp:sp modelId="{B8A569DB-7681-4AB9-9971-04B7229A812E}">
      <dsp:nvSpPr>
        <dsp:cNvPr id="0" name=""/>
        <dsp:cNvSpPr/>
      </dsp:nvSpPr>
      <dsp:spPr>
        <a:xfrm rot="5400000">
          <a:off x="-238976" y="3037225"/>
          <a:ext cx="1593179" cy="1115225"/>
        </a:xfrm>
        <a:prstGeom prst="chevron">
          <a:avLst/>
        </a:prstGeom>
        <a:solidFill>
          <a:schemeClr val="accent3"/>
        </a:soli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4">
              <a:hueOff val="2663978"/>
              <a:satOff val="-43063"/>
              <a:lumOff val="1647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4">
              <a:hueOff val="2663978"/>
              <a:satOff val="-43063"/>
              <a:lumOff val="1647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Students</a:t>
          </a:r>
          <a:endParaRPr lang="en-US" sz="2100" kern="1200" dirty="0">
            <a:solidFill>
              <a:schemeClr val="tx1"/>
            </a:solidFill>
          </a:endParaRPr>
        </a:p>
      </dsp:txBody>
      <dsp:txXfrm rot="-5400000">
        <a:off x="2" y="3355861"/>
        <a:ext cx="1115225" cy="477954"/>
      </dsp:txXfrm>
    </dsp:sp>
    <dsp:sp modelId="{C83D45FF-2214-4928-B76D-7C1B8D449759}">
      <dsp:nvSpPr>
        <dsp:cNvPr id="0" name=""/>
        <dsp:cNvSpPr/>
      </dsp:nvSpPr>
      <dsp:spPr>
        <a:xfrm rot="5400000">
          <a:off x="3316429" y="573230"/>
          <a:ext cx="1035566" cy="54379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Receive local institutional credit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Purchase course materials through local bookstore</a:t>
          </a:r>
        </a:p>
      </dsp:txBody>
      <dsp:txXfrm rot="-5400000">
        <a:off x="1115225" y="2824986"/>
        <a:ext cx="5387422" cy="934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F198CFB-23AD-4C32-B90E-CD0ACF117903}" type="datetime1">
              <a:rPr lang="en-US"/>
              <a:pPr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59F1062-0964-41A8-8788-D11509968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02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32F6954-250B-468B-8407-B1DBCFF7E18F}" type="datetime1">
              <a:rPr lang="en-US"/>
              <a:pPr/>
              <a:t>5/2/2012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8E322E9-D924-4BC2-8E4D-53063C18F3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05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FF64D-D807-48D1-99A6-4272F553A7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4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650" y="76200"/>
            <a:ext cx="7258050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957601"/>
            <a:ext cx="7772400" cy="860425"/>
          </a:xfrm>
        </p:spPr>
        <p:txBody>
          <a:bodyPr anchor="b"/>
          <a:lstStyle>
            <a:lvl1pPr algn="l">
              <a:buFontTx/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6600" y="1676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9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67017E-A4A8-4A27-BA37-C10F37D5A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7C6FF44-8980-4C3B-87EB-3BCC1B462C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85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CD769DD-E0B4-4A23-97AC-4540CC3721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2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301783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0F3944-951C-42D2-A9A1-92E566D69A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7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DBE1C1D-751C-4CE2-8B8D-48EED03CAD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54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68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1C07D78-70E7-4FC0-B998-E3CA533147E0}" type="datetime1">
              <a:rPr lang="en-US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62BC4-C86A-406B-863C-68851D0061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30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0175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82713"/>
            <a:ext cx="42672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2713"/>
            <a:ext cx="42672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30F6AEE-FD70-4DC3-8333-53FD54B026B2}" type="datetime1">
              <a:rPr lang="en-US"/>
              <a:pPr/>
              <a:t>5/2/2012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4F040-EEB2-4751-B1EE-AEE3F8514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385F3E59-C02C-47A4-8F4B-BF6DB4111B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0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C22D6C7F-B7E7-40D4-9BC5-BDD3DF4725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423459-6268-4A7E-876C-44817CBE2C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6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73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9EC53A4-64F6-41E6-9B03-184B00D87E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501D360-FB9C-4C0D-97E0-714F7F6E0E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7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DB630B3C-C3B7-4B31-8CD5-60C5483DB6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6388" y="1752601"/>
            <a:ext cx="4041775" cy="4068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119561" y="14478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7B629A4-E7AD-4616-904D-F34138A4EB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4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23ABACF-AB5D-4FC1-9BCC-342AD4C30A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6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301783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463" y="808038"/>
            <a:ext cx="82296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213"/>
            <a:ext cx="2895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73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A03F9660-E935-47D1-A796-D86E2F4216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81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1A235D"/>
        </a:buClr>
        <a:buFont typeface="Arial" charset="0"/>
        <a:buChar char="•"/>
        <a:defRPr sz="3600" b="1" kern="1200">
          <a:solidFill>
            <a:srgbClr val="1A5CA0"/>
          </a:solidFill>
          <a:latin typeface="+mj-lt"/>
          <a:ea typeface="ＭＳ Ｐゴシック" charset="-128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1A235D"/>
        </a:buClr>
        <a:buFont typeface="Arial" charset="0"/>
        <a:buChar char="•"/>
        <a:defRPr sz="3600" b="1">
          <a:solidFill>
            <a:srgbClr val="1A5CA0"/>
          </a:solidFill>
          <a:latin typeface="Calibri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1A235D"/>
        </a:buClr>
        <a:buFont typeface="Arial" charset="0"/>
        <a:buChar char="•"/>
        <a:defRPr sz="3600" b="1">
          <a:solidFill>
            <a:srgbClr val="1A5CA0"/>
          </a:solidFill>
          <a:latin typeface="Calibri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1A235D"/>
        </a:buClr>
        <a:buFont typeface="Arial" charset="0"/>
        <a:buChar char="•"/>
        <a:defRPr sz="3600" b="1">
          <a:solidFill>
            <a:srgbClr val="1A5CA0"/>
          </a:solidFill>
          <a:latin typeface="Calibri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1A235D"/>
        </a:buClr>
        <a:buFont typeface="Arial" charset="0"/>
        <a:buChar char="•"/>
        <a:defRPr sz="3600" b="1">
          <a:solidFill>
            <a:srgbClr val="1A5CA0"/>
          </a:solidFill>
          <a:latin typeface="Calibri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1A235D"/>
        </a:buClr>
        <a:buFont typeface="Arial" charset="0"/>
        <a:buChar char="•"/>
        <a:defRPr sz="3600" b="1">
          <a:solidFill>
            <a:srgbClr val="1A5CA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1A235D"/>
        </a:buClr>
        <a:buFont typeface="Arial" charset="0"/>
        <a:buChar char="•"/>
        <a:defRPr sz="3600" b="1">
          <a:solidFill>
            <a:srgbClr val="1A5CA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1A235D"/>
        </a:buClr>
        <a:buFont typeface="Arial" charset="0"/>
        <a:buChar char="•"/>
        <a:defRPr sz="3600" b="1">
          <a:solidFill>
            <a:srgbClr val="1A5CA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1A235D"/>
        </a:buClr>
        <a:buFont typeface="Arial" charset="0"/>
        <a:buChar char="•"/>
        <a:defRPr sz="3600" b="1">
          <a:solidFill>
            <a:srgbClr val="1A5CA0"/>
          </a:solidFill>
          <a:latin typeface="Calibri" charset="0"/>
          <a:ea typeface="ＭＳ Ｐゴシック" charset="-128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1A235D"/>
        </a:buClr>
        <a:buSzPct val="70000"/>
        <a:buFont typeface="Arial" charset="0"/>
        <a:buChar char="•"/>
        <a:defRPr sz="3200" kern="1200">
          <a:solidFill>
            <a:srgbClr val="1A5CA0"/>
          </a:solidFill>
          <a:latin typeface="+mn-lt"/>
          <a:ea typeface="ＭＳ Ｐゴシック" charset="-128"/>
          <a:cs typeface="Segoe UI" pitchFamily="34" charset="0"/>
        </a:defRPr>
      </a:lvl1pPr>
      <a:lvl2pPr marL="627063" indent="-169863" algn="l" rtl="0" eaLnBrk="0" fontAlgn="base" hangingPunct="0">
        <a:spcBef>
          <a:spcPct val="20000"/>
        </a:spcBef>
        <a:spcAft>
          <a:spcPct val="0"/>
        </a:spcAft>
        <a:buClr>
          <a:srgbClr val="1A235D"/>
        </a:buClr>
        <a:buSzPct val="70000"/>
        <a:buFont typeface="Arial" charset="0"/>
        <a:buChar char="•"/>
        <a:defRPr sz="2800" kern="1200">
          <a:solidFill>
            <a:srgbClr val="1A5CA0"/>
          </a:solidFill>
          <a:latin typeface="+mn-lt"/>
          <a:ea typeface="ＭＳ Ｐゴシック" charset="-128"/>
          <a:cs typeface="Segoe UI" pitchFamily="34" charset="0"/>
        </a:defRPr>
      </a:lvl2pPr>
      <a:lvl3pPr marL="1030288" indent="-115888" algn="l" rtl="0" eaLnBrk="0" fontAlgn="base" hangingPunct="0">
        <a:spcBef>
          <a:spcPct val="20000"/>
        </a:spcBef>
        <a:spcAft>
          <a:spcPct val="0"/>
        </a:spcAft>
        <a:buClr>
          <a:srgbClr val="1A235D"/>
        </a:buClr>
        <a:buSzPct val="70000"/>
        <a:buFont typeface="Arial" charset="0"/>
        <a:buChar char="•"/>
        <a:defRPr sz="2400" kern="1200">
          <a:solidFill>
            <a:srgbClr val="1A5CA0"/>
          </a:solidFill>
          <a:latin typeface="+mn-lt"/>
          <a:ea typeface="ＭＳ Ｐゴシック" charset="-128"/>
          <a:cs typeface="Segoe UI" pitchFamily="34" charset="0"/>
        </a:defRPr>
      </a:lvl3pPr>
      <a:lvl4pPr marL="1482725" indent="-111125" algn="l" rtl="0" eaLnBrk="0" fontAlgn="base" hangingPunct="0">
        <a:spcBef>
          <a:spcPct val="20000"/>
        </a:spcBef>
        <a:spcAft>
          <a:spcPct val="0"/>
        </a:spcAft>
        <a:buClr>
          <a:srgbClr val="1A235D"/>
        </a:buClr>
        <a:buSzPct val="70000"/>
        <a:buFont typeface="Arial" charset="0"/>
        <a:buChar char="•"/>
        <a:defRPr sz="2000" kern="1200">
          <a:solidFill>
            <a:srgbClr val="1A5CA0"/>
          </a:solidFill>
          <a:latin typeface="+mn-lt"/>
          <a:ea typeface="ＭＳ Ｐゴシック" charset="-128"/>
          <a:cs typeface="Segoe UI" pitchFamily="34" charset="0"/>
        </a:defRPr>
      </a:lvl4pPr>
      <a:lvl5pPr marL="1944688" indent="-115888" algn="l" rtl="0" eaLnBrk="0" fontAlgn="base" hangingPunct="0">
        <a:spcBef>
          <a:spcPct val="20000"/>
        </a:spcBef>
        <a:spcAft>
          <a:spcPct val="0"/>
        </a:spcAft>
        <a:buClr>
          <a:srgbClr val="1A235D"/>
        </a:buClr>
        <a:buSzPct val="70000"/>
        <a:buFont typeface="Arial" charset="0"/>
        <a:buChar char="•"/>
        <a:defRPr sz="2000" kern="1200">
          <a:solidFill>
            <a:srgbClr val="1A5CA0"/>
          </a:solidFill>
          <a:latin typeface="+mn-lt"/>
          <a:ea typeface="ＭＳ Ｐゴシック" charset="-128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3200400" y="990600"/>
            <a:ext cx="5562600" cy="860425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1A5CA0"/>
                </a:solidFill>
              </a:rPr>
              <a:t>AMS Weather, </a:t>
            </a:r>
            <a:r>
              <a:rPr lang="en-US" dirty="0" smtClean="0">
                <a:solidFill>
                  <a:srgbClr val="1A5CA0"/>
                </a:solidFill>
              </a:rPr>
              <a:t/>
            </a:r>
            <a:br>
              <a:rPr lang="en-US" dirty="0" smtClean="0">
                <a:solidFill>
                  <a:srgbClr val="1A5CA0"/>
                </a:solidFill>
              </a:rPr>
            </a:br>
            <a:r>
              <a:rPr lang="en-US" dirty="0" smtClean="0">
                <a:solidFill>
                  <a:srgbClr val="1A5CA0"/>
                </a:solidFill>
              </a:rPr>
              <a:t>Ocean, and Climate Studies</a:t>
            </a:r>
            <a:endParaRPr lang="en-US" dirty="0">
              <a:solidFill>
                <a:srgbClr val="1A5CA0"/>
              </a:solidFill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867400" y="4419600"/>
            <a:ext cx="3124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1A5CA0"/>
                </a:solidFill>
                <a:latin typeface="Calibri" pitchFamily="34" charset="0"/>
              </a:rPr>
              <a:t>Dr. Jim </a:t>
            </a:r>
            <a:r>
              <a:rPr lang="en-US" sz="1600" dirty="0" err="1">
                <a:solidFill>
                  <a:srgbClr val="1A5CA0"/>
                </a:solidFill>
                <a:latin typeface="Calibri" pitchFamily="34" charset="0"/>
              </a:rPr>
              <a:t>Brey</a:t>
            </a:r>
            <a:endParaRPr lang="en-US" sz="1600" dirty="0">
              <a:solidFill>
                <a:srgbClr val="1A5CA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1600" dirty="0">
                <a:solidFill>
                  <a:srgbClr val="1A5CA0"/>
                </a:solidFill>
                <a:latin typeface="Calibri" pitchFamily="34" charset="0"/>
              </a:rPr>
              <a:t>Director</a:t>
            </a:r>
          </a:p>
          <a:p>
            <a:pPr algn="ctr" eaLnBrk="1" hangingPunct="1"/>
            <a:r>
              <a:rPr lang="en-US" sz="1600" dirty="0">
                <a:solidFill>
                  <a:srgbClr val="1A5CA0"/>
                </a:solidFill>
                <a:latin typeface="Calibri" pitchFamily="34" charset="0"/>
              </a:rPr>
              <a:t>AMS Education Program</a:t>
            </a:r>
          </a:p>
          <a:p>
            <a:pPr algn="ctr" eaLnBrk="1" hangingPunct="1"/>
            <a:endParaRPr lang="en-US" sz="1600" dirty="0">
              <a:solidFill>
                <a:srgbClr val="1A5CA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1600" dirty="0">
                <a:solidFill>
                  <a:srgbClr val="1A5CA0"/>
                </a:solidFill>
                <a:latin typeface="Calibri" pitchFamily="34" charset="0"/>
              </a:rPr>
              <a:t>GSA </a:t>
            </a:r>
            <a:r>
              <a:rPr lang="en-US" sz="1600" dirty="0" smtClean="0">
                <a:solidFill>
                  <a:srgbClr val="1A5CA0"/>
                </a:solidFill>
                <a:latin typeface="Calibri" pitchFamily="34" charset="0"/>
              </a:rPr>
              <a:t>Rocky Mountain </a:t>
            </a:r>
            <a:r>
              <a:rPr lang="en-US" sz="1600" dirty="0">
                <a:solidFill>
                  <a:srgbClr val="1A5CA0"/>
                </a:solidFill>
                <a:latin typeface="Calibri" pitchFamily="34" charset="0"/>
              </a:rPr>
              <a:t>Meeting </a:t>
            </a:r>
            <a:r>
              <a:rPr lang="en-US" sz="1600" dirty="0" smtClean="0">
                <a:solidFill>
                  <a:srgbClr val="1A5CA0"/>
                </a:solidFill>
                <a:latin typeface="Calibri" pitchFamily="34" charset="0"/>
              </a:rPr>
              <a:t>2012</a:t>
            </a:r>
            <a:endParaRPr lang="en-US" sz="1600" dirty="0">
              <a:solidFill>
                <a:srgbClr val="1A5CA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057400"/>
            <a:ext cx="381000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i="1" dirty="0" smtClean="0">
                <a:solidFill>
                  <a:srgbClr val="1A5CA0"/>
                </a:solidFill>
                <a:latin typeface="Calibri" pitchFamily="34" charset="0"/>
              </a:rPr>
              <a:t>Innovative Use of </a:t>
            </a:r>
            <a:r>
              <a:rPr lang="en-US" i="1" dirty="0">
                <a:solidFill>
                  <a:srgbClr val="1A5CA0"/>
                </a:solidFill>
                <a:latin typeface="Calibri" pitchFamily="34" charset="0"/>
              </a:rPr>
              <a:t>Real-World </a:t>
            </a:r>
            <a:r>
              <a:rPr lang="en-US" i="1" dirty="0" smtClean="0">
                <a:solidFill>
                  <a:srgbClr val="1A5CA0"/>
                </a:solidFill>
                <a:latin typeface="Calibri" pitchFamily="34" charset="0"/>
              </a:rPr>
              <a:t>Data to Teach Geoscience </a:t>
            </a:r>
          </a:p>
          <a:p>
            <a:pPr algn="r" eaLnBrk="1" hangingPunct="1"/>
            <a:r>
              <a:rPr lang="en-US" i="1" dirty="0" smtClean="0">
                <a:solidFill>
                  <a:srgbClr val="1A5CA0"/>
                </a:solidFill>
                <a:latin typeface="Calibri" pitchFamily="34" charset="0"/>
              </a:rPr>
              <a:t>in K-16</a:t>
            </a:r>
            <a:endParaRPr lang="en-US" i="1" dirty="0">
              <a:solidFill>
                <a:srgbClr val="1A5CA0"/>
              </a:solidFill>
              <a:latin typeface="Calibri" pitchFamily="34" charset="0"/>
            </a:endParaRPr>
          </a:p>
          <a:p>
            <a:pPr eaLnBrk="1" hangingPunct="1"/>
            <a:endParaRPr lang="en-US" dirty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8534400" cy="1143000"/>
          </a:xfrm>
        </p:spPr>
        <p:txBody>
          <a:bodyPr anchor="t"/>
          <a:lstStyle/>
          <a:p>
            <a:pPr eaLnBrk="1" hangingPunct="1">
              <a:buFont typeface="Arial" charset="0"/>
              <a:buNone/>
            </a:pPr>
            <a:r>
              <a:rPr lang="en-US" sz="4000" smtClean="0"/>
              <a:t>Undergraduate Earth Science Courses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048000"/>
            <a:ext cx="8077200" cy="3429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endParaRPr lang="en-US" sz="2000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Introductory courses where students use </a:t>
            </a:r>
            <a:r>
              <a:rPr lang="en-US" sz="2000" b="1" dirty="0" smtClean="0">
                <a:solidFill>
                  <a:schemeClr val="tx1"/>
                </a:solidFill>
              </a:rPr>
              <a:t>real-world </a:t>
            </a:r>
            <a:r>
              <a:rPr lang="en-US" sz="2000" dirty="0" smtClean="0">
                <a:solidFill>
                  <a:schemeClr val="tx1"/>
                </a:solidFill>
              </a:rPr>
              <a:t>and </a:t>
            </a:r>
            <a:r>
              <a:rPr lang="en-US" sz="2000" b="1" dirty="0" smtClean="0">
                <a:solidFill>
                  <a:schemeClr val="tx1"/>
                </a:solidFill>
              </a:rPr>
              <a:t>real-time data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Emphasis on </a:t>
            </a:r>
            <a:r>
              <a:rPr lang="en-US" sz="2000" b="1" dirty="0" smtClean="0">
                <a:solidFill>
                  <a:schemeClr val="tx1"/>
                </a:solidFill>
              </a:rPr>
              <a:t>hands-on investigations </a:t>
            </a:r>
            <a:r>
              <a:rPr lang="en-US" sz="2000" dirty="0" smtClean="0">
                <a:solidFill>
                  <a:schemeClr val="tx1"/>
                </a:solidFill>
              </a:rPr>
              <a:t>and </a:t>
            </a:r>
            <a:r>
              <a:rPr lang="en-US" sz="2000" b="1" dirty="0" smtClean="0">
                <a:solidFill>
                  <a:schemeClr val="tx1"/>
                </a:solidFill>
              </a:rPr>
              <a:t>critical thinking skills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Designed by and licensed through the AMS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Can be offered in a </a:t>
            </a:r>
            <a:r>
              <a:rPr lang="en-US" sz="2000" b="1" dirty="0" smtClean="0">
                <a:solidFill>
                  <a:schemeClr val="tx1"/>
                </a:solidFill>
              </a:rPr>
              <a:t>variety of learning environments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NASA, NOAA, and NSF-supported Diversity Projects facilitate </a:t>
            </a:r>
            <a:r>
              <a:rPr lang="en-US" sz="2000" dirty="0" smtClean="0">
                <a:solidFill>
                  <a:schemeClr val="tx1"/>
                </a:solidFill>
              </a:rPr>
              <a:t>                                implementation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at MSIs nationwide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48053563"/>
              </p:ext>
            </p:extLst>
          </p:nvPr>
        </p:nvGraphicFramePr>
        <p:xfrm>
          <a:off x="762000" y="381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7543800" cy="5410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Focuses on the science, but also addresses the societal impacts that draw the attention of students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>
                <a:solidFill>
                  <a:schemeClr val="tx1"/>
                </a:solidFill>
              </a:rPr>
              <a:t>Foundations of Earth’s climate system, including climate dynamics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>
                <a:solidFill>
                  <a:schemeClr val="tx1"/>
                </a:solidFill>
              </a:rPr>
              <a:t>Contributions of human activities to climate change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>
                <a:solidFill>
                  <a:schemeClr val="tx1"/>
                </a:solidFill>
              </a:rPr>
              <a:t>Societal and ecosystem vulnerability and response 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>
                <a:solidFill>
                  <a:schemeClr val="tx1"/>
                </a:solidFill>
              </a:rPr>
              <a:t>Political and economic aspects of climate change</a:t>
            </a:r>
          </a:p>
          <a:p>
            <a:pPr lvl="1">
              <a:lnSpc>
                <a:spcPct val="12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The same effective turnkey package as </a:t>
            </a:r>
            <a:r>
              <a:rPr lang="en-US" sz="2000" b="1" dirty="0" smtClean="0">
                <a:solidFill>
                  <a:schemeClr val="tx1"/>
                </a:solidFill>
              </a:rPr>
              <a:t>AMS Weather Studies </a:t>
            </a:r>
            <a:r>
              <a:rPr lang="en-US" sz="2000" dirty="0" smtClean="0">
                <a:solidFill>
                  <a:schemeClr val="tx1"/>
                </a:solidFill>
              </a:rPr>
              <a:t>&amp;          </a:t>
            </a:r>
            <a:r>
              <a:rPr lang="en-US" sz="2000" b="1" dirty="0" smtClean="0">
                <a:solidFill>
                  <a:schemeClr val="tx1"/>
                </a:solidFill>
              </a:rPr>
              <a:t>AMS </a:t>
            </a:r>
            <a:r>
              <a:rPr lang="en-US" sz="2000" b="1" dirty="0" smtClean="0">
                <a:solidFill>
                  <a:schemeClr val="tx1"/>
                </a:solidFill>
              </a:rPr>
              <a:t>Ocean Studies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endParaRPr lang="en-US" sz="2000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Also, serves as a great primer for students entering </a:t>
            </a:r>
            <a:r>
              <a:rPr lang="en-US" sz="2000" dirty="0" smtClean="0">
                <a:solidFill>
                  <a:schemeClr val="tx1"/>
                </a:solidFill>
              </a:rPr>
              <a:t>                             technical </a:t>
            </a:r>
            <a:r>
              <a:rPr lang="en-US" sz="2000" dirty="0" smtClean="0">
                <a:solidFill>
                  <a:schemeClr val="tx1"/>
                </a:solidFill>
              </a:rPr>
              <a:t>‘green’ programs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Licensed by more than 40 institutions since implementation                    in Fall 2010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27651" name="Picture 4" descr="Na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76200"/>
            <a:ext cx="97891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2133600" y="1524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1A5CA0"/>
                </a:solidFill>
                <a:latin typeface="+mj-lt"/>
                <a:ea typeface="+mn-ea"/>
              </a:rPr>
              <a:t>AMS Climate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4922851"/>
              </p:ext>
            </p:extLst>
          </p:nvPr>
        </p:nvGraphicFramePr>
        <p:xfrm>
          <a:off x="304800" y="990600"/>
          <a:ext cx="6553200" cy="439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0" y="1524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1A5CA0"/>
                </a:solidFill>
                <a:latin typeface="+mj-lt"/>
                <a:ea typeface="+mn-ea"/>
              </a:rPr>
              <a:t>Course Implementation</a:t>
            </a:r>
            <a:endParaRPr lang="en-US" sz="4000" b="1" dirty="0">
              <a:solidFill>
                <a:srgbClr val="1A5CA0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02783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81000" y="3459163"/>
            <a:ext cx="8382000" cy="2789237"/>
          </a:xfrm>
        </p:spPr>
        <p:txBody>
          <a:bodyPr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Fully-integrated packages; contain both printed and </a:t>
            </a:r>
            <a:r>
              <a:rPr lang="en-US" sz="2000" b="1" dirty="0" smtClean="0">
                <a:solidFill>
                  <a:schemeClr val="tx1"/>
                </a:solidFill>
              </a:rPr>
              <a:t>online</a:t>
            </a:r>
            <a:r>
              <a:rPr lang="en-US" sz="2000" dirty="0" smtClean="0">
                <a:solidFill>
                  <a:schemeClr val="tx1"/>
                </a:solidFill>
              </a:rPr>
              <a:t> learning </a:t>
            </a:r>
            <a:r>
              <a:rPr lang="en-US" sz="2000" dirty="0" smtClean="0">
                <a:solidFill>
                  <a:schemeClr val="tx1"/>
                </a:solidFill>
              </a:rPr>
              <a:t>materials: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Comprehensive 15-chapter, full color, hard cover </a:t>
            </a:r>
            <a:r>
              <a:rPr lang="en-US" sz="2000" dirty="0" smtClean="0">
                <a:solidFill>
                  <a:schemeClr val="tx1"/>
                </a:solidFill>
              </a:rPr>
              <a:t>textbook*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Investigations Manual with 30 laboratory-style </a:t>
            </a:r>
            <a:r>
              <a:rPr lang="en-US" sz="2000" dirty="0" smtClean="0">
                <a:solidFill>
                  <a:schemeClr val="tx1"/>
                </a:solidFill>
              </a:rPr>
              <a:t>activities*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Course </a:t>
            </a:r>
            <a:r>
              <a:rPr lang="en-US" sz="2000" dirty="0" smtClean="0">
                <a:solidFill>
                  <a:schemeClr val="tx1"/>
                </a:solidFill>
              </a:rPr>
              <a:t>website*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Faculty </a:t>
            </a:r>
            <a:r>
              <a:rPr lang="en-US" sz="2000" dirty="0" smtClean="0">
                <a:solidFill>
                  <a:schemeClr val="tx1"/>
                </a:solidFill>
              </a:rPr>
              <a:t>website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Faculty resource </a:t>
            </a:r>
            <a:r>
              <a:rPr lang="en-US" sz="2000" dirty="0" smtClean="0">
                <a:solidFill>
                  <a:schemeClr val="tx1"/>
                </a:solidFill>
              </a:rPr>
              <a:t>CD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Course Management System-compatible </a:t>
            </a:r>
            <a:r>
              <a:rPr lang="en-US" sz="2000" dirty="0" smtClean="0">
                <a:solidFill>
                  <a:schemeClr val="tx1"/>
                </a:solidFill>
              </a:rPr>
              <a:t>files</a:t>
            </a:r>
          </a:p>
          <a:p>
            <a:pPr lvl="1">
              <a:buFont typeface="Arial" pitchFamily="34" charset="0"/>
              <a:buChar char="•"/>
            </a:pPr>
            <a:endParaRPr lang="en-US" sz="19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sz="1900" dirty="0" smtClean="0">
                <a:solidFill>
                  <a:schemeClr val="tx1"/>
                </a:solidFill>
              </a:rPr>
              <a:t>* Also included in </a:t>
            </a:r>
            <a:r>
              <a:rPr lang="en-US" sz="1900" dirty="0" err="1" smtClean="0">
                <a:solidFill>
                  <a:schemeClr val="tx1"/>
                </a:solidFill>
              </a:rPr>
              <a:t>DataStreme</a:t>
            </a:r>
            <a:r>
              <a:rPr lang="en-US" sz="1900" dirty="0" smtClean="0">
                <a:solidFill>
                  <a:schemeClr val="tx1"/>
                </a:solidFill>
              </a:rPr>
              <a:t> courses</a:t>
            </a:r>
            <a:endParaRPr lang="en-US" sz="1900" dirty="0" smtClean="0">
              <a:solidFill>
                <a:schemeClr val="tx1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38200"/>
            <a:ext cx="14446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46138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3rded_cover copy sm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846138"/>
            <a:ext cx="1435100" cy="183356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">
            <a:off x="355600" y="1473200"/>
            <a:ext cx="14446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">
            <a:off x="3270250" y="1473200"/>
            <a:ext cx="144462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9531">
            <a:off x="6416675" y="1474788"/>
            <a:ext cx="14446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24000" y="1524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1A5CA0"/>
                </a:solidFill>
                <a:latin typeface="+mj-lt"/>
                <a:ea typeface="+mn-ea"/>
              </a:rPr>
              <a:t>Course Materials</a:t>
            </a:r>
            <a:endParaRPr lang="en-US" sz="4000" b="1" dirty="0">
              <a:solidFill>
                <a:srgbClr val="1A5CA0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88673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8382000" cy="3505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sz="2000" dirty="0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AMS Weather Studies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Recent meteorological case studies and an overview of the day’s weather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AMS Ocean Studies</a:t>
            </a: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Inflatable globe guides visualization of complex ocean phenomena (such as tides, El Ni</a:t>
            </a: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ñ</a:t>
            </a:r>
            <a:r>
              <a:rPr lang="en-US" sz="1800" dirty="0" smtClean="0">
                <a:solidFill>
                  <a:schemeClr val="tx1"/>
                </a:solidFill>
              </a:rPr>
              <a:t>o/La Ni</a:t>
            </a: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ñ</a:t>
            </a:r>
            <a:r>
              <a:rPr lang="en-US" sz="1800" dirty="0" smtClean="0">
                <a:solidFill>
                  <a:schemeClr val="tx1"/>
                </a:solidFill>
              </a:rPr>
              <a:t>a, and tsunami trajectories)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AMS Climate Studies</a:t>
            </a: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AMS Conceptual Energy </a:t>
            </a:r>
            <a:r>
              <a:rPr lang="en-US" sz="1800" dirty="0" smtClean="0">
                <a:solidFill>
                  <a:schemeClr val="tx1"/>
                </a:solidFill>
              </a:rPr>
              <a:t>Model</a:t>
            </a:r>
          </a:p>
          <a:p>
            <a:pPr lvl="2"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1700" dirty="0" smtClean="0">
                <a:solidFill>
                  <a:schemeClr val="tx1"/>
                </a:solidFill>
              </a:rPr>
              <a:t> Visualizing the effects of changing atmospheric composition</a:t>
            </a: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buFont typeface="Courier New" pitchFamily="49" charset="0"/>
              <a:buChar char="o"/>
            </a:pPr>
            <a:r>
              <a:rPr lang="en-US" sz="1800" dirty="0" err="1" smtClean="0">
                <a:solidFill>
                  <a:schemeClr val="tx1"/>
                </a:solidFill>
              </a:rPr>
              <a:t>DataStreme</a:t>
            </a:r>
            <a:r>
              <a:rPr lang="en-US" sz="1800" dirty="0" smtClean="0">
                <a:solidFill>
                  <a:schemeClr val="tx1"/>
                </a:solidFill>
              </a:rPr>
              <a:t> ECS uses </a:t>
            </a:r>
            <a:r>
              <a:rPr lang="en-US" sz="1800" dirty="0" err="1" smtClean="0">
                <a:solidFill>
                  <a:schemeClr val="tx1"/>
                </a:solidFill>
              </a:rPr>
              <a:t>EdGCM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1981200" y="-228600"/>
            <a:ext cx="571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1A5CA0"/>
                </a:solidFill>
                <a:latin typeface="Calibri" pitchFamily="34" charset="0"/>
              </a:rPr>
              <a:t>Investigations Manual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1A5CA0"/>
                </a:solidFill>
                <a:latin typeface="Calibri" pitchFamily="34" charset="0"/>
              </a:rPr>
              <a:t>Includes 30 lab-type investigations (two per chapter)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0"/>
            <a:ext cx="3109912" cy="191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48200"/>
            <a:ext cx="196852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41" y="-9950"/>
            <a:ext cx="5521860" cy="686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773" name="Group 34"/>
          <p:cNvGrpSpPr>
            <a:grpSpLocks/>
          </p:cNvGrpSpPr>
          <p:nvPr/>
        </p:nvGrpSpPr>
        <p:grpSpPr bwMode="auto">
          <a:xfrm>
            <a:off x="76200" y="2286000"/>
            <a:ext cx="3445308" cy="838200"/>
            <a:chOff x="495920" y="518614"/>
            <a:chExt cx="4797878" cy="701675"/>
          </a:xfrm>
          <a:solidFill>
            <a:schemeClr val="accent3"/>
          </a:solidFill>
        </p:grpSpPr>
        <p:sp>
          <p:nvSpPr>
            <p:cNvPr id="36" name="Rectangle 35"/>
            <p:cNvSpPr/>
            <p:nvPr/>
          </p:nvSpPr>
          <p:spPr>
            <a:xfrm>
              <a:off x="495920" y="518614"/>
              <a:ext cx="4797878" cy="701675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495920" y="518614"/>
              <a:ext cx="4790644" cy="701675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55880" tIns="55880" rIns="55880" bIns="55880" spcCol="1270"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</a:rPr>
                <a:t>Current Climate/Weather/Ocean </a:t>
              </a:r>
              <a:r>
                <a:rPr lang="en-US" i="1" dirty="0" smtClean="0">
                  <a:solidFill>
                    <a:schemeClr val="tx1"/>
                  </a:solidFill>
                </a:rPr>
                <a:t>Studies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 bwMode="auto">
          <a:xfrm>
            <a:off x="152400" y="3810000"/>
            <a:ext cx="3276600" cy="1981200"/>
          </a:xfrm>
          <a:prstGeom prst="rect">
            <a:avLst/>
          </a:prstGeom>
          <a:solidFill>
            <a:srgbClr val="00C639"/>
          </a:solidFill>
          <a:ln>
            <a:solidFill>
              <a:srgbClr val="00C63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5880" tIns="55880" rIns="55880" bIns="55880" spcCol="127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Links to current environmental data: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Climate Information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Climate Variability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Climate Change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Societal Interactions &amp; Climate Policy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352800" y="4038600"/>
            <a:ext cx="949597" cy="304800"/>
          </a:xfrm>
          <a:prstGeom prst="straightConnector1">
            <a:avLst/>
          </a:prstGeom>
          <a:ln w="50800">
            <a:solidFill>
              <a:srgbClr val="00C6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521508" y="2286000"/>
            <a:ext cx="1050492" cy="434906"/>
          </a:xfrm>
          <a:prstGeom prst="straightConnector1">
            <a:avLst/>
          </a:prstGeom>
          <a:ln w="508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1570037"/>
            <a:ext cx="677646" cy="0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72" name="Group 31"/>
          <p:cNvGrpSpPr>
            <a:grpSpLocks/>
          </p:cNvGrpSpPr>
          <p:nvPr/>
        </p:nvGrpSpPr>
        <p:grpSpPr bwMode="auto">
          <a:xfrm>
            <a:off x="76200" y="1295400"/>
            <a:ext cx="3276600" cy="549275"/>
            <a:chOff x="495920" y="518614"/>
            <a:chExt cx="4797878" cy="701675"/>
          </a:xfrm>
        </p:grpSpPr>
        <p:sp>
          <p:nvSpPr>
            <p:cNvPr id="33" name="Rectangle 32"/>
            <p:cNvSpPr/>
            <p:nvPr/>
          </p:nvSpPr>
          <p:spPr>
            <a:xfrm>
              <a:off x="495920" y="518614"/>
              <a:ext cx="4797878" cy="70167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495920" y="518614"/>
              <a:ext cx="4797878" cy="70167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55880" tIns="55880" rIns="55880" bIns="5588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Weekly Climate/Weather/Ocean News</a:t>
              </a: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17206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1A5CA0"/>
                </a:solidFill>
                <a:latin typeface="+mj-lt"/>
                <a:ea typeface="+mn-ea"/>
              </a:rPr>
              <a:t>Course Website</a:t>
            </a:r>
            <a:endParaRPr lang="en-US" sz="4000" b="1" dirty="0">
              <a:solidFill>
                <a:srgbClr val="1A5CA0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55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0" y="1524000"/>
            <a:ext cx="6096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Faculty manual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Textbook images suitable for PowerPoint presentations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Test bank questions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Answers to review &amp; critical thinking questions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Course Management System-compatible files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90936"/>
            <a:ext cx="2514600" cy="166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Bottle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2" y="2213181"/>
            <a:ext cx="25146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1905000" y="152400"/>
            <a:ext cx="601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b="1">
                <a:solidFill>
                  <a:srgbClr val="1A5CA0"/>
                </a:solidFill>
                <a:latin typeface="Calibri" pitchFamily="34" charset="0"/>
              </a:rPr>
              <a:t>Faculty Resource Materials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76200" y="1143000"/>
            <a:ext cx="2971800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274320" anchor="b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itchFamily="34" charset="0"/>
              <a:buNone/>
              <a:defRPr/>
            </a:pPr>
            <a:r>
              <a:rPr lang="en-US" b="1" cap="all" dirty="0">
                <a:solidFill>
                  <a:schemeClr val="tx1"/>
                </a:solidFill>
              </a:rPr>
              <a:t>Faculty CD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76200" y="3416710"/>
            <a:ext cx="4040188" cy="304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274320" anchor="b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itchFamily="34" charset="0"/>
              <a:buNone/>
              <a:defRPr/>
            </a:pPr>
            <a:r>
              <a:rPr lang="en-US" b="1" cap="all" dirty="0">
                <a:solidFill>
                  <a:schemeClr val="tx1"/>
                </a:solidFill>
              </a:rPr>
              <a:t>Faculty website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781" y="3733800"/>
            <a:ext cx="41148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Weekly discussions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Answer keys </a:t>
            </a:r>
            <a:endParaRPr lang="en-US" dirty="0">
              <a:latin typeface="Perpetua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76200" y="4648200"/>
            <a:ext cx="3200400" cy="30480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tIns="274320" anchor="b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itchFamily="34" charset="0"/>
              <a:buNone/>
              <a:defRPr/>
            </a:pPr>
            <a:r>
              <a:rPr lang="en-US" b="1" cap="all" dirty="0">
                <a:solidFill>
                  <a:schemeClr val="tx1"/>
                </a:solidFill>
              </a:rPr>
              <a:t>Faculty Mentoring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4819035"/>
            <a:ext cx="6071419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Available by other AMS-trained  faculty </a:t>
            </a:r>
            <a:r>
              <a:rPr lang="en-US" sz="2000" dirty="0" smtClean="0">
                <a:latin typeface="Calibri" pitchFamily="34" charset="0"/>
              </a:rPr>
              <a:t>members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839200" cy="4724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</a:rPr>
              <a:t>AMS has trained </a:t>
            </a:r>
            <a:r>
              <a:rPr lang="en-US" sz="2300" dirty="0" smtClean="0">
                <a:solidFill>
                  <a:schemeClr val="tx1"/>
                </a:solidFill>
              </a:rPr>
              <a:t>almost </a:t>
            </a:r>
            <a:r>
              <a:rPr lang="en-US" sz="2300" b="1" dirty="0" smtClean="0">
                <a:solidFill>
                  <a:schemeClr val="tx1"/>
                </a:solidFill>
              </a:rPr>
              <a:t>18,000</a:t>
            </a:r>
            <a:r>
              <a:rPr lang="en-US" sz="2300" dirty="0" smtClean="0">
                <a:solidFill>
                  <a:schemeClr val="tx1"/>
                </a:solidFill>
              </a:rPr>
              <a:t> teachers through K-12 programs, </a:t>
            </a:r>
            <a:r>
              <a:rPr lang="en-US" sz="2300" dirty="0">
                <a:solidFill>
                  <a:schemeClr val="tx1"/>
                </a:solidFill>
              </a:rPr>
              <a:t>effecting </a:t>
            </a:r>
            <a:r>
              <a:rPr lang="en-US" sz="2300" b="1" dirty="0">
                <a:solidFill>
                  <a:schemeClr val="tx1"/>
                </a:solidFill>
              </a:rPr>
              <a:t>more than 1 million students</a:t>
            </a:r>
            <a:r>
              <a:rPr lang="en-US" sz="2300" dirty="0">
                <a:solidFill>
                  <a:schemeClr val="tx1"/>
                </a:solidFill>
              </a:rPr>
              <a:t>. 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2300" b="1" dirty="0" smtClean="0">
                <a:solidFill>
                  <a:schemeClr val="tx1"/>
                </a:solidFill>
              </a:rPr>
              <a:t>AMS </a:t>
            </a:r>
            <a:r>
              <a:rPr lang="en-US" sz="2300" b="1" dirty="0" smtClean="0">
                <a:solidFill>
                  <a:schemeClr val="tx1"/>
                </a:solidFill>
              </a:rPr>
              <a:t>Weather, Ocean</a:t>
            </a:r>
            <a:r>
              <a:rPr lang="en-US" sz="2300" dirty="0" smtClean="0">
                <a:solidFill>
                  <a:schemeClr val="tx1"/>
                </a:solidFill>
              </a:rPr>
              <a:t>, and </a:t>
            </a:r>
            <a:r>
              <a:rPr lang="en-US" sz="2300" b="1" dirty="0" smtClean="0">
                <a:solidFill>
                  <a:schemeClr val="tx1"/>
                </a:solidFill>
              </a:rPr>
              <a:t>Climate Studies </a:t>
            </a:r>
            <a:r>
              <a:rPr lang="en-US" sz="2300" dirty="0" smtClean="0">
                <a:solidFill>
                  <a:schemeClr val="tx1"/>
                </a:solidFill>
              </a:rPr>
              <a:t>have introduced geoscience education to </a:t>
            </a:r>
            <a:r>
              <a:rPr lang="en-US" sz="2300" dirty="0" smtClean="0">
                <a:solidFill>
                  <a:schemeClr val="tx1"/>
                </a:solidFill>
              </a:rPr>
              <a:t>almost 700 institutions (220 of these are MSIs).</a:t>
            </a:r>
            <a:endParaRPr lang="en-US" sz="23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Courses </a:t>
            </a:r>
            <a:r>
              <a:rPr lang="en-US" sz="2300" dirty="0" smtClean="0">
                <a:solidFill>
                  <a:schemeClr val="tx1"/>
                </a:solidFill>
              </a:rPr>
              <a:t>encourage additional student explorations of the geosciences, possibly leading to science careers</a:t>
            </a:r>
            <a:r>
              <a:rPr lang="en-US" sz="2300" dirty="0" smtClean="0">
                <a:solidFill>
                  <a:schemeClr val="tx1"/>
                </a:solidFill>
              </a:rPr>
              <a:t>.</a:t>
            </a:r>
            <a:endParaRPr lang="en-US" sz="23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AMS Water Studies currently in planning phase, developmental 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   funding will be sought</a:t>
            </a:r>
            <a:r>
              <a:rPr lang="en-US" sz="2300" dirty="0" smtClean="0">
                <a:solidFill>
                  <a:schemeClr val="tx1"/>
                </a:solidFill>
              </a:rPr>
              <a:t>.</a:t>
            </a:r>
            <a:endParaRPr lang="en-US" sz="23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AMS </a:t>
            </a:r>
            <a:r>
              <a:rPr lang="en-US" sz="2300" dirty="0" smtClean="0">
                <a:solidFill>
                  <a:schemeClr val="tx1"/>
                </a:solidFill>
              </a:rPr>
              <a:t>Climate Studies Diversity Project </a:t>
            </a:r>
            <a:r>
              <a:rPr lang="en-US" sz="2300" dirty="0" smtClean="0">
                <a:solidFill>
                  <a:schemeClr val="tx1"/>
                </a:solidFill>
              </a:rPr>
              <a:t>currently in planning phase.              Inaugural workshop 20-25 May.   </a:t>
            </a:r>
          </a:p>
          <a:p>
            <a:pPr marL="173038" lvl="3" indent="-173038"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chemeClr val="tx1"/>
                </a:solidFill>
              </a:rPr>
              <a:t>Ocean Leadership/AMS NSF OEDG Planning Grant funded </a:t>
            </a:r>
            <a:r>
              <a:rPr lang="en-US" sz="2300" dirty="0" smtClean="0">
                <a:solidFill>
                  <a:schemeClr val="tx1"/>
                </a:solidFill>
              </a:rPr>
              <a:t>                                                               to </a:t>
            </a:r>
            <a:r>
              <a:rPr lang="en-US" sz="2300" dirty="0">
                <a:solidFill>
                  <a:schemeClr val="tx1"/>
                </a:solidFill>
              </a:rPr>
              <a:t>develop a similar program dealing with </a:t>
            </a:r>
            <a:r>
              <a:rPr lang="en-US" sz="2300" dirty="0" err="1">
                <a:solidFill>
                  <a:schemeClr val="tx1"/>
                </a:solidFill>
              </a:rPr>
              <a:t>Paleoclimate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smtClean="0">
                <a:solidFill>
                  <a:schemeClr val="tx1"/>
                </a:solidFill>
              </a:rPr>
              <a:t>                                                      with </a:t>
            </a:r>
            <a:r>
              <a:rPr lang="en-US" sz="2300" dirty="0">
                <a:solidFill>
                  <a:schemeClr val="tx1"/>
                </a:solidFill>
              </a:rPr>
              <a:t>a workshop in </a:t>
            </a:r>
            <a:r>
              <a:rPr lang="en-US" sz="2300" dirty="0" smtClean="0">
                <a:solidFill>
                  <a:schemeClr val="tx1"/>
                </a:solidFill>
              </a:rPr>
              <a:t>summer 2012.                                                                                                                                                                                 </a:t>
            </a:r>
            <a:r>
              <a:rPr lang="en-US" sz="2000" dirty="0" smtClean="0">
                <a:solidFill>
                  <a:srgbClr val="1A5CA0"/>
                </a:solidFill>
              </a:rPr>
              <a:t>                                                                                                                    </a:t>
            </a:r>
            <a:endParaRPr lang="en-US" sz="2000" dirty="0" smtClean="0">
              <a:solidFill>
                <a:srgbClr val="1A5CA0"/>
              </a:solidFill>
            </a:endParaRPr>
          </a:p>
        </p:txBody>
      </p:sp>
      <p:sp>
        <p:nvSpPr>
          <p:cNvPr id="34819" name="Rectangle 8"/>
          <p:cNvSpPr>
            <a:spLocks noChangeArrowheads="1"/>
          </p:cNvSpPr>
          <p:nvPr/>
        </p:nvSpPr>
        <p:spPr bwMode="auto">
          <a:xfrm>
            <a:off x="1371600" y="1524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+mn-ea"/>
              </a:rPr>
              <a:t>Conclusions &amp; Future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229600" cy="3001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AMS Weather Studies and AMS Weather Studies Diversity Project were funded by NSF grants GEO-0119740 (OEDG) and DUE-0126032 (CCLI_ND)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800" i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AMS Ocean Studies Diversity Project is supported by NSF grant DUE-0442497    (CCLI-ND)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AMS Climate Studies is supported by NASA grants NNX-09AP58G and </a:t>
            </a:r>
            <a:r>
              <a:rPr lang="en-US" sz="1800" dirty="0" smtClean="0">
                <a:solidFill>
                  <a:schemeClr val="tx1"/>
                </a:solidFill>
              </a:rPr>
              <a:t>NNX-08AN53G</a:t>
            </a:r>
          </a:p>
          <a:p>
            <a:pPr eaLnBrk="1" hangingPunct="1">
              <a:spcBef>
                <a:spcPct val="0"/>
              </a:spcBef>
            </a:pPr>
            <a:endParaRPr lang="en-US" sz="1800" dirty="0" smtClean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The 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AMS Climate Studies Diversity Project is supported by NSF Grant 1107968 “AMS Climate Studies:  Fostering Climate Science Literacy and Promoting Minority Participation in the Geosciences.” </a:t>
            </a:r>
          </a:p>
          <a:p>
            <a:pPr eaLnBrk="1" hangingPunct="1">
              <a:spcBef>
                <a:spcPct val="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800" dirty="0" err="1" smtClean="0">
                <a:solidFill>
                  <a:schemeClr val="tx1"/>
                </a:solidFill>
              </a:rPr>
              <a:t>DataStreme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Atmosphere and </a:t>
            </a:r>
            <a:r>
              <a:rPr lang="en-US" sz="1800" dirty="0" err="1" smtClean="0">
                <a:solidFill>
                  <a:schemeClr val="tx1"/>
                </a:solidFill>
              </a:rPr>
              <a:t>DataStreme</a:t>
            </a:r>
            <a:r>
              <a:rPr lang="en-US" sz="1800" dirty="0" smtClean="0">
                <a:solidFill>
                  <a:schemeClr val="tx1"/>
                </a:solidFill>
              </a:rPr>
              <a:t> Ocean are supported </a:t>
            </a:r>
            <a:r>
              <a:rPr lang="en-US" sz="1800" dirty="0" smtClean="0">
                <a:solidFill>
                  <a:schemeClr val="tx1"/>
                </a:solidFill>
              </a:rPr>
              <a:t>by                                    NOAA </a:t>
            </a:r>
            <a:r>
              <a:rPr lang="en-US" sz="1800" dirty="0" smtClean="0">
                <a:solidFill>
                  <a:schemeClr val="tx1"/>
                </a:solidFill>
              </a:rPr>
              <a:t>award NA07SEC4690023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800" dirty="0" err="1" smtClean="0">
                <a:solidFill>
                  <a:schemeClr val="tx1"/>
                </a:solidFill>
              </a:rPr>
              <a:t>DataStreme</a:t>
            </a:r>
            <a:r>
              <a:rPr lang="en-US" sz="1800" dirty="0" smtClean="0">
                <a:solidFill>
                  <a:schemeClr val="tx1"/>
                </a:solidFill>
              </a:rPr>
              <a:t> Earth’s Climate System is supported by                                                    NASA award NNL10ZB1011C and NSF GEO-1034999</a:t>
            </a:r>
          </a:p>
        </p:txBody>
      </p:sp>
      <p:pic>
        <p:nvPicPr>
          <p:cNvPr id="37891" name="Picture 4" descr="a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2514600" y="-76200"/>
            <a:ext cx="441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1A5CA0"/>
                </a:solidFill>
                <a:latin typeface="Calibri" pitchFamily="34" charset="0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1888"/>
            <a:ext cx="1349048" cy="134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o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80" y="1104975"/>
            <a:ext cx="1452820" cy="14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Na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80" y="1192163"/>
            <a:ext cx="1452820" cy="12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secondnature.org/images/Logo-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819400"/>
            <a:ext cx="3200400" cy="8013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16" y="2819400"/>
            <a:ext cx="2708547" cy="819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28600"/>
            <a:ext cx="8305800" cy="1143000"/>
          </a:xfrm>
        </p:spPr>
        <p:txBody>
          <a:bodyPr anchor="t"/>
          <a:lstStyle/>
          <a:p>
            <a:pPr algn="ctr" eaLnBrk="1" hangingPunct="1">
              <a:buFont typeface="Arial" charset="0"/>
              <a:buNone/>
            </a:pPr>
            <a:r>
              <a:rPr lang="en-US" sz="4000" smtClean="0"/>
              <a:t>American Meteorological Society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12838"/>
            <a:ext cx="6400800" cy="4525962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Founded in 1919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Over 14,000 members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Organizes over a dozen conferences annually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Publishes </a:t>
            </a:r>
            <a:r>
              <a:rPr lang="en-US" sz="2000" dirty="0" smtClean="0">
                <a:solidFill>
                  <a:schemeClr val="tx1"/>
                </a:solidFill>
              </a:rPr>
              <a:t>11 leading </a:t>
            </a:r>
            <a:r>
              <a:rPr lang="en-US" sz="2000" dirty="0" smtClean="0">
                <a:solidFill>
                  <a:schemeClr val="tx1"/>
                </a:solidFill>
              </a:rPr>
              <a:t>journals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Certifies consultants and broadcasters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Significant educational activity since 1990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Non Profit 501 c3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1676400" y="4328319"/>
            <a:ext cx="5029200" cy="214868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2400" y="40386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rgbClr val="1A5C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+mn-ea"/>
              </a:rPr>
              <a:t>Our Mission:</a:t>
            </a:r>
          </a:p>
        </p:txBody>
      </p:sp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1981200" y="4495800"/>
            <a:ext cx="4419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solidFill>
                  <a:schemeClr val="accent1"/>
                </a:solidFill>
                <a:latin typeface="Calibri" pitchFamily="34" charset="0"/>
              </a:rPr>
              <a:t>Promote the development</a:t>
            </a:r>
            <a:br>
              <a:rPr lang="en-US" sz="1800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1800" dirty="0">
                <a:solidFill>
                  <a:schemeClr val="accent1"/>
                </a:solidFill>
                <a:latin typeface="Calibri" pitchFamily="34" charset="0"/>
              </a:rPr>
              <a:t>and dissemination of information and education on the atmospheric and related oceanic and hydrologic sciences and the advancement of their professional </a:t>
            </a:r>
            <a:r>
              <a:rPr lang="en-US" sz="1800" dirty="0" smtClean="0">
                <a:solidFill>
                  <a:schemeClr val="accent1"/>
                </a:solidFill>
                <a:latin typeface="Calibri" pitchFamily="34" charset="0"/>
              </a:rPr>
              <a:t>applications in service to society.</a:t>
            </a:r>
            <a:endParaRPr lang="en-US" sz="1800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22537" name="Picture 7" descr="a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7" descr="covers-2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17351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8"/>
          <p:cNvSpPr>
            <a:spLocks noChangeArrowheads="1"/>
          </p:cNvSpPr>
          <p:nvPr/>
        </p:nvSpPr>
        <p:spPr bwMode="auto">
          <a:xfrm>
            <a:off x="3581400" y="152400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1A5CA0"/>
                </a:solidFill>
                <a:latin typeface="+mj-lt"/>
                <a:ea typeface="+mn-ea"/>
              </a:rPr>
              <a:t>Contact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124200" y="5562600"/>
            <a:ext cx="2819400" cy="461665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1A5CA0"/>
                </a:solidFill>
                <a:latin typeface="Calibri" charset="0"/>
                <a:cs typeface="ＭＳ Ｐゴシック" charset="-128"/>
              </a:rPr>
              <a:t>See us at Booth </a:t>
            </a:r>
            <a:r>
              <a:rPr lang="en-US" sz="2400" b="1" dirty="0" smtClean="0">
                <a:solidFill>
                  <a:srgbClr val="1A5CA0"/>
                </a:solidFill>
                <a:latin typeface="Calibri" charset="0"/>
                <a:cs typeface="ＭＳ Ｐゴシック" charset="-128"/>
              </a:rPr>
              <a:t>#12</a:t>
            </a:r>
            <a:endParaRPr lang="en-US" sz="2400" b="1" dirty="0">
              <a:solidFill>
                <a:srgbClr val="1A5CA0"/>
              </a:solidFill>
              <a:latin typeface="Calibri" charset="0"/>
              <a:cs typeface="ＭＳ Ｐゴシック" charset="-128"/>
            </a:endParaRPr>
          </a:p>
        </p:txBody>
      </p:sp>
      <p:sp>
        <p:nvSpPr>
          <p:cNvPr id="9" name="Flowchart: Alternate Process 11"/>
          <p:cNvSpPr/>
          <p:nvPr/>
        </p:nvSpPr>
        <p:spPr>
          <a:xfrm>
            <a:off x="4953000" y="1524000"/>
            <a:ext cx="3429000" cy="3505200"/>
          </a:xfrm>
          <a:prstGeom prst="flowChartAlternateProces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American Meteorological Society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1200 New York Ave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NW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Suite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500</a:t>
            </a:r>
            <a:endParaRPr lang="en-US" sz="20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Washington, DC 20005</a:t>
            </a: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www.ametsoc.org/amsedu</a:t>
            </a: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Email:  amsedu@ametsoc.org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09600" y="1524000"/>
            <a:ext cx="3429000" cy="3505200"/>
          </a:xfrm>
          <a:prstGeom prst="flowChartAlternateProcess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Dr. Jim Brey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Director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AMS Education Program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brey@ametsoc.org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202-737-1043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2133600"/>
            <a:ext cx="6858000" cy="1752600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 typeface="Arial" charset="0"/>
              <a:buNone/>
            </a:pPr>
            <a:endParaRPr lang="en-US" sz="500" dirty="0" smtClean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Innovative undergraduate course packages licensed to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universities, colleges, and community </a:t>
            </a:r>
            <a:r>
              <a:rPr lang="en-US" sz="2000" dirty="0" smtClean="0">
                <a:solidFill>
                  <a:schemeClr val="tx1"/>
                </a:solidFill>
              </a:rPr>
              <a:t>colleges</a:t>
            </a:r>
          </a:p>
          <a:p>
            <a:pPr marL="285750" lvl="1" indent="-285750" eaLnBrk="1" hangingPunct="1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 smtClean="0">
                <a:solidFill>
                  <a:schemeClr val="tx1"/>
                </a:solidFill>
              </a:rPr>
              <a:t>Including significant numbers of minority serving institutions (MSIs)</a:t>
            </a:r>
          </a:p>
          <a:p>
            <a:pPr eaLnBrk="1" hangingPunct="1">
              <a:lnSpc>
                <a:spcPct val="60000"/>
              </a:lnSpc>
            </a:pPr>
            <a:endParaRPr lang="en-US" sz="1500" dirty="0" smtClean="0"/>
          </a:p>
          <a:p>
            <a:pPr eaLnBrk="1" hangingPunct="1">
              <a:lnSpc>
                <a:spcPct val="60000"/>
              </a:lnSpc>
            </a:pPr>
            <a:endParaRPr lang="en-US" sz="500" dirty="0" smtClean="0"/>
          </a:p>
          <a:p>
            <a:pPr eaLnBrk="1" hangingPunct="1">
              <a:lnSpc>
                <a:spcPct val="65000"/>
              </a:lnSpc>
              <a:spcBef>
                <a:spcPct val="0"/>
              </a:spcBef>
            </a:pPr>
            <a:endParaRPr lang="en-US" sz="500" dirty="0" smtClean="0"/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 typeface="Arial" charset="0"/>
              <a:buNone/>
            </a:pPr>
            <a:endParaRPr lang="en-US" sz="500" dirty="0" smtClean="0"/>
          </a:p>
          <a:p>
            <a:pPr eaLnBrk="1" hangingPunct="1">
              <a:lnSpc>
                <a:spcPct val="60000"/>
              </a:lnSpc>
              <a:buFont typeface="Arial" charset="0"/>
              <a:buNone/>
            </a:pPr>
            <a:r>
              <a:rPr lang="en-US" sz="300" dirty="0" smtClean="0"/>
              <a:t>	</a:t>
            </a:r>
          </a:p>
        </p:txBody>
      </p:sp>
      <p:pic>
        <p:nvPicPr>
          <p:cNvPr id="36868" name="Picture 5" descr="AMSEv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419600"/>
            <a:ext cx="2819400" cy="187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228600" y="76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1A5CA0"/>
                </a:solidFill>
                <a:latin typeface="Calibri" charset="0"/>
                <a:ea typeface="+mn-ea"/>
              </a:rPr>
              <a:t>AMS Education Program </a:t>
            </a:r>
            <a:r>
              <a:rPr lang="en-US" sz="4000" b="1" dirty="0">
                <a:solidFill>
                  <a:srgbClr val="1A5CA0"/>
                </a:solidFill>
                <a:latin typeface="+mj-lt"/>
                <a:ea typeface="+mn-ea"/>
              </a:rPr>
              <a:t>Mission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1066800" y="838200"/>
            <a:ext cx="70104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 dirty="0">
                <a:solidFill>
                  <a:srgbClr val="1A5CA0"/>
                </a:solidFill>
                <a:latin typeface="Calibri" pitchFamily="34" charset="0"/>
              </a:rPr>
              <a:t>To better equip students in science and math through: </a:t>
            </a:r>
          </a:p>
          <a:p>
            <a:pPr eaLnBrk="1" hangingPunct="1">
              <a:spcBef>
                <a:spcPct val="50000"/>
              </a:spcBef>
            </a:pP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1371600" y="1447800"/>
            <a:ext cx="533400" cy="38100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1371600" y="3429000"/>
            <a:ext cx="609600" cy="381000"/>
          </a:xfrm>
          <a:prstGeom prst="rightArrowCallout">
            <a:avLst/>
          </a:prstGeom>
          <a:solidFill>
            <a:schemeClr val="accent1">
              <a:lumMod val="50000"/>
              <a:alpha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1371600" y="2362200"/>
            <a:ext cx="609600" cy="381000"/>
          </a:xfrm>
          <a:prstGeom prst="rightArrowCallou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1981200" y="1371600"/>
            <a:ext cx="701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Professional development opportunities for teachers </a:t>
            </a:r>
            <a:r>
              <a:rPr lang="en-US" sz="2000" dirty="0" smtClean="0">
                <a:latin typeface="Calibri" pitchFamily="34" charset="0"/>
              </a:rPr>
              <a:t>nationwide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Free </a:t>
            </a:r>
            <a:r>
              <a:rPr lang="en-US" sz="1800" dirty="0">
                <a:latin typeface="Calibri" pitchFamily="34" charset="0"/>
              </a:rPr>
              <a:t>graduate credits through SUNY </a:t>
            </a:r>
            <a:r>
              <a:rPr lang="en-US" sz="1800" dirty="0" smtClean="0">
                <a:latin typeface="Calibri" pitchFamily="34" charset="0"/>
              </a:rPr>
              <a:t>Brockport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2057400" y="3276600"/>
            <a:ext cx="670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Facilitating the development of partnerships among institutions and individuals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3409270" y="4920787"/>
            <a:ext cx="3352800" cy="915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Calibri" pitchFamily="34" charset="0"/>
              </a:rPr>
              <a:t>This is what we are most concerned with and this is what we do best!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1960563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295400" y="76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</a:rPr>
              <a:t>Opportunities in our Disciplines</a:t>
            </a:r>
          </a:p>
        </p:txBody>
      </p:sp>
      <p:grpSp>
        <p:nvGrpSpPr>
          <p:cNvPr id="24581" name="Group 29"/>
          <p:cNvGrpSpPr>
            <a:grpSpLocks/>
          </p:cNvGrpSpPr>
          <p:nvPr/>
        </p:nvGrpSpPr>
        <p:grpSpPr bwMode="auto">
          <a:xfrm>
            <a:off x="4800600" y="914400"/>
            <a:ext cx="3581400" cy="1828800"/>
            <a:chOff x="2590800" y="2362200"/>
            <a:chExt cx="3581400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2590800" y="2438400"/>
              <a:ext cx="3581400" cy="12192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90800" y="2362200"/>
              <a:ext cx="3505200" cy="1676400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Calibri" pitchFamily="34" charset="0"/>
                </a:rPr>
                <a:t>Encourage members of underrepresented groups to aspire to an Earth science career</a:t>
              </a:r>
            </a:p>
            <a:p>
              <a:pPr algn="ctr" eaLnBrk="1" hangingPunct="1"/>
              <a:endParaRPr lang="en-US" dirty="0">
                <a:latin typeface="Perpetua" pitchFamily="18" charset="0"/>
              </a:endParaRPr>
            </a:p>
          </p:txBody>
        </p:sp>
      </p:grpSp>
      <p:grpSp>
        <p:nvGrpSpPr>
          <p:cNvPr id="24582" name="Group 19"/>
          <p:cNvGrpSpPr>
            <a:grpSpLocks/>
          </p:cNvGrpSpPr>
          <p:nvPr/>
        </p:nvGrpSpPr>
        <p:grpSpPr bwMode="auto">
          <a:xfrm>
            <a:off x="4800600" y="2590800"/>
            <a:ext cx="3581400" cy="1219200"/>
            <a:chOff x="-108900" y="0"/>
            <a:chExt cx="1247681" cy="3810000"/>
          </a:xfrm>
        </p:grpSpPr>
        <p:sp>
          <p:nvSpPr>
            <p:cNvPr id="21" name="Rounded Rectangle 20"/>
            <p:cNvSpPr/>
            <p:nvPr/>
          </p:nvSpPr>
          <p:spPr>
            <a:xfrm>
              <a:off x="-108900" y="0"/>
              <a:ext cx="1247681" cy="381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-108900" y="74416"/>
              <a:ext cx="1247681" cy="3661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99568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solidFill>
                    <a:schemeClr val="tx1"/>
                  </a:solidFill>
                  <a:ea typeface="ＭＳ Ｐゴシック" charset="-128"/>
                </a:rPr>
                <a:t/>
              </a:r>
              <a:br>
                <a:rPr lang="en-US" sz="2000" dirty="0">
                  <a:solidFill>
                    <a:schemeClr val="tx1"/>
                  </a:solidFill>
                  <a:ea typeface="ＭＳ Ｐゴシック" charset="-128"/>
                </a:rPr>
              </a:br>
              <a:r>
                <a:rPr lang="en-US" sz="2000" dirty="0">
                  <a:solidFill>
                    <a:schemeClr val="tx1"/>
                  </a:solidFill>
                  <a:ea typeface="ＭＳ Ｐゴシック" charset="-128"/>
                </a:rPr>
                <a:t>Introduce role models to emulate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endParaRPr lang="en-US" sz="17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24583" name="Group 31"/>
          <p:cNvGrpSpPr>
            <a:grpSpLocks/>
          </p:cNvGrpSpPr>
          <p:nvPr/>
        </p:nvGrpSpPr>
        <p:grpSpPr bwMode="auto">
          <a:xfrm>
            <a:off x="533400" y="1066800"/>
            <a:ext cx="3581400" cy="1219200"/>
            <a:chOff x="381000" y="1143000"/>
            <a:chExt cx="3581400" cy="1219200"/>
          </a:xfrm>
        </p:grpSpPr>
        <p:sp>
          <p:nvSpPr>
            <p:cNvPr id="26" name="Rounded Rectangle 25"/>
            <p:cNvSpPr/>
            <p:nvPr/>
          </p:nvSpPr>
          <p:spPr>
            <a:xfrm>
              <a:off x="381000" y="1143000"/>
              <a:ext cx="3581400" cy="12192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1000" y="1295400"/>
              <a:ext cx="3505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latin typeface="+mn-lt"/>
                  <a:ea typeface="+mj-ea"/>
                  <a:cs typeface="+mj-cs"/>
                </a:rPr>
                <a:t>Prepare the next generation of earth scientists by promoting workforce development</a:t>
              </a:r>
            </a:p>
          </p:txBody>
        </p:sp>
      </p:grpSp>
      <p:grpSp>
        <p:nvGrpSpPr>
          <p:cNvPr id="24584" name="Group 30"/>
          <p:cNvGrpSpPr>
            <a:grpSpLocks/>
          </p:cNvGrpSpPr>
          <p:nvPr/>
        </p:nvGrpSpPr>
        <p:grpSpPr bwMode="auto">
          <a:xfrm>
            <a:off x="533400" y="2590800"/>
            <a:ext cx="3581400" cy="1219200"/>
            <a:chOff x="2590800" y="3733800"/>
            <a:chExt cx="3581400" cy="1219200"/>
          </a:xfrm>
        </p:grpSpPr>
        <p:sp>
          <p:nvSpPr>
            <p:cNvPr id="28" name="Rounded Rectangle 27"/>
            <p:cNvSpPr/>
            <p:nvPr/>
          </p:nvSpPr>
          <p:spPr>
            <a:xfrm>
              <a:off x="2590800" y="3733800"/>
              <a:ext cx="3581400" cy="1219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3962400"/>
              <a:ext cx="3505200" cy="990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>
              <a:normAutofit lnSpcReduction="10000"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Calibri" pitchFamily="34" charset="0"/>
                </a:rPr>
                <a:t>Provide insight into the excitement of Earth system science</a:t>
              </a:r>
            </a:p>
            <a:p>
              <a:pPr algn="ctr" eaLnBrk="1" hangingPunct="1"/>
              <a:endParaRPr lang="en-US" dirty="0">
                <a:latin typeface="Perpetua" pitchFamily="18" charset="0"/>
              </a:endParaRPr>
            </a:p>
          </p:txBody>
        </p: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245874" y="5338762"/>
            <a:ext cx="335280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chemeClr val="accent1"/>
                </a:solidFill>
                <a:latin typeface="Calibri" pitchFamily="34" charset="0"/>
              </a:rPr>
              <a:t>Careers in Earth Science are exciting and offer many opportunities!</a:t>
            </a:r>
            <a:endParaRPr lang="en-US" sz="1800" b="1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3886200" y="1143000"/>
            <a:ext cx="5257800" cy="3276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Improve </a:t>
            </a:r>
            <a:r>
              <a:rPr lang="en-US" sz="2100" dirty="0" smtClean="0">
                <a:solidFill>
                  <a:schemeClr val="tx1"/>
                </a:solidFill>
              </a:rPr>
              <a:t>teachers’ </a:t>
            </a:r>
            <a:r>
              <a:rPr lang="en-US" sz="2100" b="1" dirty="0" smtClean="0">
                <a:solidFill>
                  <a:schemeClr val="tx1"/>
                </a:solidFill>
              </a:rPr>
              <a:t>competence</a:t>
            </a:r>
            <a:r>
              <a:rPr lang="en-US" sz="2100" dirty="0" smtClean="0">
                <a:solidFill>
                  <a:schemeClr val="tx1"/>
                </a:solidFill>
              </a:rPr>
              <a:t> and </a:t>
            </a:r>
            <a:r>
              <a:rPr lang="en-US" sz="2100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en-US" sz="2100" b="1" dirty="0" smtClean="0">
                <a:solidFill>
                  <a:schemeClr val="tx1"/>
                </a:solidFill>
              </a:rPr>
              <a:t>confidence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Provide </a:t>
            </a:r>
            <a:r>
              <a:rPr lang="en-US" sz="2100" dirty="0" smtClean="0">
                <a:solidFill>
                  <a:schemeClr val="tx1"/>
                </a:solidFill>
              </a:rPr>
              <a:t>materials that are standards-based </a:t>
            </a:r>
            <a:r>
              <a:rPr lang="en-US" sz="2100" dirty="0" smtClean="0">
                <a:solidFill>
                  <a:schemeClr val="tx1"/>
                </a:solidFill>
              </a:rPr>
              <a:t>and </a:t>
            </a:r>
            <a:r>
              <a:rPr lang="en-US" sz="2100" b="1" dirty="0" smtClean="0">
                <a:solidFill>
                  <a:schemeClr val="tx1"/>
                </a:solidFill>
              </a:rPr>
              <a:t>scientifically accurate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i="1" dirty="0" smtClean="0">
                <a:solidFill>
                  <a:schemeClr val="tx1"/>
                </a:solidFill>
              </a:rPr>
              <a:t>Transformed by teachers into discipline- and </a:t>
            </a:r>
            <a:r>
              <a:rPr lang="en-US" sz="1800" i="1" dirty="0" smtClean="0">
                <a:solidFill>
                  <a:schemeClr val="tx1"/>
                </a:solidFill>
              </a:rPr>
              <a:t>age-appropriate lessons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sz="1800" i="1" dirty="0" smtClean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Offer </a:t>
            </a:r>
            <a:r>
              <a:rPr lang="en-US" sz="2100" b="1" dirty="0" smtClean="0">
                <a:solidFill>
                  <a:schemeClr val="tx1"/>
                </a:solidFill>
              </a:rPr>
              <a:t>FREE </a:t>
            </a:r>
            <a:r>
              <a:rPr lang="en-US" sz="2100" dirty="0" smtClean="0">
                <a:solidFill>
                  <a:schemeClr val="tx1"/>
                </a:solidFill>
              </a:rPr>
              <a:t>graduate credits </a:t>
            </a:r>
            <a:r>
              <a:rPr lang="en-US" sz="2100" dirty="0" smtClean="0">
                <a:solidFill>
                  <a:schemeClr val="tx1"/>
                </a:solidFill>
              </a:rPr>
              <a:t>                               (</a:t>
            </a:r>
            <a:r>
              <a:rPr lang="en-US" sz="2100" dirty="0" smtClean="0">
                <a:solidFill>
                  <a:schemeClr val="tx1"/>
                </a:solidFill>
              </a:rPr>
              <a:t>SUNY Brockport</a:t>
            </a:r>
            <a:r>
              <a:rPr lang="en-US" sz="2100" dirty="0" smtClean="0">
                <a:solidFill>
                  <a:schemeClr val="tx1"/>
                </a:solidFill>
              </a:rPr>
              <a:t>)</a:t>
            </a:r>
            <a:endParaRPr lang="en-US" sz="2100" dirty="0" smtClean="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95400" y="76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</a:rPr>
              <a:t>It Starts with the Teachers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+mj-lt"/>
              <a:ea typeface="+mn-ea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31884547"/>
              </p:ext>
            </p:extLst>
          </p:nvPr>
        </p:nvGraphicFramePr>
        <p:xfrm>
          <a:off x="-990600" y="6477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4648200"/>
            <a:ext cx="6705600" cy="1981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</a:rPr>
              <a:t>Create a structure for peer-training </a:t>
            </a:r>
            <a:endParaRPr lang="en-US" sz="2200" dirty="0" smtClean="0">
              <a:latin typeface="+mj-lt"/>
            </a:endParaRPr>
          </a:p>
          <a:p>
            <a:pPr marL="800100" lvl="1" indent="-342900" fontAlgn="auto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900" i="1" dirty="0" smtClean="0">
                <a:latin typeface="+mj-lt"/>
              </a:rPr>
              <a:t>Training </a:t>
            </a:r>
            <a:r>
              <a:rPr lang="en-US" sz="1900" i="1" dirty="0">
                <a:latin typeface="+mj-lt"/>
              </a:rPr>
              <a:t>impacts felt in schools and </a:t>
            </a:r>
            <a:r>
              <a:rPr lang="en-US" sz="1900" i="1" dirty="0" smtClean="0">
                <a:latin typeface="+mj-lt"/>
              </a:rPr>
              <a:t>communities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sz="1900" i="1" dirty="0">
              <a:latin typeface="+mj-lt"/>
            </a:endParaRP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</a:rPr>
              <a:t>Create pathway for continued communication between               trained teachers, scientists, and mentors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47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8305800" cy="527367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Two-week summer </a:t>
            </a:r>
            <a:r>
              <a:rPr lang="en-US" sz="2100" dirty="0" smtClean="0">
                <a:solidFill>
                  <a:schemeClr val="tx1"/>
                </a:solidFill>
              </a:rPr>
              <a:t>workshops </a:t>
            </a:r>
            <a:r>
              <a:rPr lang="en-US" sz="2100" dirty="0" smtClean="0">
                <a:solidFill>
                  <a:schemeClr val="tx1"/>
                </a:solidFill>
              </a:rPr>
              <a:t>on the </a:t>
            </a:r>
            <a:r>
              <a:rPr lang="en-US" sz="2100" dirty="0" smtClean="0">
                <a:solidFill>
                  <a:schemeClr val="tx1"/>
                </a:solidFill>
              </a:rPr>
              <a:t>                                                       fundamentals </a:t>
            </a:r>
            <a:r>
              <a:rPr lang="en-US" sz="2100" dirty="0" smtClean="0">
                <a:solidFill>
                  <a:schemeClr val="tx1"/>
                </a:solidFill>
              </a:rPr>
              <a:t>of </a:t>
            </a:r>
            <a:r>
              <a:rPr lang="en-US" sz="2100" dirty="0" smtClean="0">
                <a:solidFill>
                  <a:schemeClr val="tx1"/>
                </a:solidFill>
              </a:rPr>
              <a:t>meteorology (PA) and                                                             physical oceanography (MP)</a:t>
            </a:r>
            <a:endParaRPr lang="en-US" sz="2100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Held at the National Weather Service </a:t>
            </a:r>
            <a:r>
              <a:rPr lang="en-US" sz="2100" dirty="0" smtClean="0">
                <a:solidFill>
                  <a:schemeClr val="tx1"/>
                </a:solidFill>
              </a:rPr>
              <a:t>                                                                       Training </a:t>
            </a:r>
            <a:r>
              <a:rPr lang="en-US" sz="2100" dirty="0" smtClean="0">
                <a:solidFill>
                  <a:schemeClr val="tx1"/>
                </a:solidFill>
              </a:rPr>
              <a:t>Center in Kansas City, </a:t>
            </a:r>
            <a:r>
              <a:rPr lang="en-US" sz="2100" dirty="0" smtClean="0">
                <a:solidFill>
                  <a:schemeClr val="tx1"/>
                </a:solidFill>
              </a:rPr>
              <a:t>MO (PA) and                                                                    the Naval Academy in Annapolis, MD (MP)</a:t>
            </a:r>
            <a:endParaRPr lang="en-US" sz="2100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1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3 </a:t>
            </a:r>
            <a:r>
              <a:rPr lang="en-US" sz="2100" b="1" dirty="0" smtClean="0">
                <a:solidFill>
                  <a:schemeClr val="tx1"/>
                </a:solidFill>
              </a:rPr>
              <a:t>FREE </a:t>
            </a:r>
            <a:r>
              <a:rPr lang="en-US" sz="2100" dirty="0">
                <a:solidFill>
                  <a:schemeClr val="tx1"/>
                </a:solidFill>
              </a:rPr>
              <a:t>graduate credits </a:t>
            </a:r>
            <a:r>
              <a:rPr lang="en-US" sz="2100" dirty="0" smtClean="0">
                <a:solidFill>
                  <a:schemeClr val="tx1"/>
                </a:solidFill>
              </a:rPr>
              <a:t>from SUNY Brockport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Leadership training </a:t>
            </a:r>
            <a:r>
              <a:rPr lang="en-US" sz="2100" dirty="0" smtClean="0">
                <a:solidFill>
                  <a:schemeClr val="tx1"/>
                </a:solidFill>
              </a:rPr>
              <a:t>for </a:t>
            </a:r>
            <a:r>
              <a:rPr lang="en-US" sz="2100" dirty="0" smtClean="0">
                <a:solidFill>
                  <a:schemeClr val="tx1"/>
                </a:solidFill>
              </a:rPr>
              <a:t>AMS </a:t>
            </a:r>
            <a:r>
              <a:rPr lang="en-US" sz="2100" dirty="0" smtClean="0">
                <a:solidFill>
                  <a:schemeClr val="tx1"/>
                </a:solidFill>
              </a:rPr>
              <a:t>Education </a:t>
            </a:r>
            <a:r>
              <a:rPr lang="en-US" sz="2100" dirty="0" smtClean="0">
                <a:solidFill>
                  <a:schemeClr val="tx1"/>
                </a:solidFill>
              </a:rPr>
              <a:t>Resource </a:t>
            </a:r>
            <a:r>
              <a:rPr lang="en-US" sz="2100" dirty="0" smtClean="0">
                <a:solidFill>
                  <a:schemeClr val="tx1"/>
                </a:solidFill>
              </a:rPr>
              <a:t>Agents (AERAs</a:t>
            </a:r>
            <a:r>
              <a:rPr lang="en-US" sz="2100" dirty="0" smtClean="0">
                <a:solidFill>
                  <a:schemeClr val="tx1"/>
                </a:solidFill>
              </a:rPr>
              <a:t>)</a:t>
            </a:r>
          </a:p>
          <a:p>
            <a:pPr lvl="1" fontAlgn="auto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1800" i="1" dirty="0" smtClean="0">
                <a:solidFill>
                  <a:schemeClr val="tx1"/>
                </a:solidFill>
              </a:rPr>
              <a:t>AERA </a:t>
            </a:r>
            <a:r>
              <a:rPr lang="en-US" sz="1800" i="1" dirty="0">
                <a:solidFill>
                  <a:schemeClr val="tx1"/>
                </a:solidFill>
              </a:rPr>
              <a:t>leadership </a:t>
            </a:r>
            <a:r>
              <a:rPr lang="en-US" sz="1800" i="1" dirty="0" smtClean="0">
                <a:solidFill>
                  <a:schemeClr val="tx1"/>
                </a:solidFill>
              </a:rPr>
              <a:t>essential every other AMS </a:t>
            </a:r>
            <a:r>
              <a:rPr lang="en-US" sz="1800" i="1" dirty="0">
                <a:solidFill>
                  <a:schemeClr val="tx1"/>
                </a:solidFill>
              </a:rPr>
              <a:t>Education </a:t>
            </a:r>
            <a:r>
              <a:rPr lang="en-US" sz="1800" i="1" dirty="0" smtClean="0">
                <a:solidFill>
                  <a:schemeClr val="tx1"/>
                </a:solidFill>
              </a:rPr>
              <a:t>endeavor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600"/>
              </a:spcBef>
              <a:buNone/>
              <a:defRPr/>
            </a:pPr>
            <a:endParaRPr lang="en-US" sz="20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6" name="Picture 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40" y="4793226"/>
            <a:ext cx="2091468" cy="160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</a:rPr>
              <a:t>Project Atmosphere &amp; the Maury Project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+mj-lt"/>
              <a:ea typeface="+mn-ea"/>
            </a:endParaRPr>
          </a:p>
        </p:txBody>
      </p:sp>
      <p:pic>
        <p:nvPicPr>
          <p:cNvPr id="8" name="Picture 4" descr="randymaury0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214" y="4800600"/>
            <a:ext cx="2189586" cy="164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526005" y="873776"/>
            <a:ext cx="3413760" cy="3413760"/>
            <a:chOff x="1411427" y="264159"/>
            <a:chExt cx="3413760" cy="3413760"/>
          </a:xfrm>
        </p:grpSpPr>
        <p:sp>
          <p:nvSpPr>
            <p:cNvPr id="19" name="Pie 18"/>
            <p:cNvSpPr/>
            <p:nvPr/>
          </p:nvSpPr>
          <p:spPr>
            <a:xfrm>
              <a:off x="1411427" y="264159"/>
              <a:ext cx="3413760" cy="3413760"/>
            </a:xfrm>
            <a:prstGeom prst="pie">
              <a:avLst>
                <a:gd name="adj1" fmla="val 16200000"/>
                <a:gd name="adj2" fmla="val 1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ie 4"/>
            <p:cNvSpPr/>
            <p:nvPr/>
          </p:nvSpPr>
          <p:spPr>
            <a:xfrm>
              <a:off x="3210560" y="987551"/>
              <a:ext cx="1219200" cy="1015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</a:rPr>
                <a:t>Maury Project</a:t>
              </a:r>
              <a:endParaRPr lang="en-US" sz="1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85390" y="873776"/>
            <a:ext cx="3413760" cy="3413760"/>
            <a:chOff x="1270812" y="264159"/>
            <a:chExt cx="3413760" cy="3413760"/>
          </a:xfrm>
        </p:grpSpPr>
        <p:sp>
          <p:nvSpPr>
            <p:cNvPr id="17" name="Pie 16"/>
            <p:cNvSpPr/>
            <p:nvPr/>
          </p:nvSpPr>
          <p:spPr>
            <a:xfrm>
              <a:off x="1270812" y="264159"/>
              <a:ext cx="3413760" cy="3413760"/>
            </a:xfrm>
            <a:prstGeom prst="pie">
              <a:avLst>
                <a:gd name="adj1" fmla="val 90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8339855"/>
                <a:satOff val="20702"/>
                <a:lumOff val="-6470"/>
                <a:alphaOff val="0"/>
              </a:schemeClr>
            </a:fillRef>
            <a:effectRef idx="0">
              <a:schemeClr val="accent2">
                <a:hueOff val="8339855"/>
                <a:satOff val="20702"/>
                <a:lumOff val="-647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ie 6"/>
            <p:cNvSpPr/>
            <p:nvPr/>
          </p:nvSpPr>
          <p:spPr>
            <a:xfrm>
              <a:off x="1666240" y="987551"/>
              <a:ext cx="1219200" cy="1015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</a:rPr>
                <a:t>Project Atmosphere</a:t>
              </a:r>
              <a:endParaRPr lang="en-US" sz="18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Circular Arrow 14"/>
          <p:cNvSpPr/>
          <p:nvPr/>
        </p:nvSpPr>
        <p:spPr>
          <a:xfrm>
            <a:off x="5314958" y="662448"/>
            <a:ext cx="3836416" cy="3836416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16199432"/>
              <a:gd name="adj5" fmla="val 593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ircular Arrow 15"/>
          <p:cNvSpPr/>
          <p:nvPr/>
        </p:nvSpPr>
        <p:spPr>
          <a:xfrm>
            <a:off x="5173781" y="662448"/>
            <a:ext cx="3836416" cy="3836416"/>
          </a:xfrm>
          <a:prstGeom prst="circularArrow">
            <a:avLst>
              <a:gd name="adj1" fmla="val 5085"/>
              <a:gd name="adj2" fmla="val 327528"/>
              <a:gd name="adj3" fmla="val 15873039"/>
              <a:gd name="adj4" fmla="val 9000000"/>
              <a:gd name="adj5" fmla="val 593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566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763000" cy="5257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Distance-learning K-12 teacher </a:t>
            </a:r>
            <a:r>
              <a:rPr lang="en-US" sz="2100" dirty="0" smtClean="0">
                <a:solidFill>
                  <a:schemeClr val="tx1"/>
                </a:solidFill>
              </a:rPr>
              <a:t>professional development courses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i="1" dirty="0" smtClean="0">
                <a:solidFill>
                  <a:schemeClr val="tx1"/>
                </a:solidFill>
              </a:rPr>
              <a:t>Scientific </a:t>
            </a:r>
            <a:r>
              <a:rPr lang="en-US" sz="1800" i="1" dirty="0">
                <a:solidFill>
                  <a:schemeClr val="tx1"/>
                </a:solidFill>
              </a:rPr>
              <a:t>inquiry utilizing near real-time geoscience </a:t>
            </a:r>
            <a:r>
              <a:rPr lang="en-US" sz="1800" i="1" dirty="0" smtClean="0">
                <a:solidFill>
                  <a:schemeClr val="tx1"/>
                </a:solidFill>
              </a:rPr>
              <a:t>data</a:t>
            </a:r>
          </a:p>
          <a:p>
            <a:pPr marL="651510" lvl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1800" i="1" dirty="0" smtClean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Customized textbook, investigations manual, </a:t>
            </a:r>
            <a:r>
              <a:rPr lang="en-US" sz="2100" dirty="0" smtClean="0">
                <a:solidFill>
                  <a:schemeClr val="tx1"/>
                </a:solidFill>
              </a:rPr>
              <a:t>                                                                 &amp; website</a:t>
            </a:r>
            <a:endParaRPr lang="en-US" sz="2100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100" dirty="0" smtClean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Local </a:t>
            </a:r>
            <a:r>
              <a:rPr lang="en-US" sz="2100" dirty="0">
                <a:solidFill>
                  <a:schemeClr val="tx1"/>
                </a:solidFill>
              </a:rPr>
              <a:t>Implementation Teams (LITs) </a:t>
            </a:r>
            <a:r>
              <a:rPr lang="en-US" sz="2100" dirty="0" smtClean="0">
                <a:solidFill>
                  <a:schemeClr val="tx1"/>
                </a:solidFill>
              </a:rPr>
              <a:t>provide </a:t>
            </a:r>
            <a:r>
              <a:rPr lang="en-US" sz="2100" dirty="0" smtClean="0">
                <a:solidFill>
                  <a:schemeClr val="tx1"/>
                </a:solidFill>
              </a:rPr>
              <a:t>                                                                 mentoring </a:t>
            </a:r>
            <a:r>
              <a:rPr lang="en-US" sz="2100" dirty="0">
                <a:solidFill>
                  <a:schemeClr val="tx1"/>
                </a:solidFill>
              </a:rPr>
              <a:t>by scientists </a:t>
            </a:r>
            <a:r>
              <a:rPr lang="en-US" sz="2100" dirty="0" smtClean="0">
                <a:solidFill>
                  <a:schemeClr val="tx1"/>
                </a:solidFill>
              </a:rPr>
              <a:t>and </a:t>
            </a:r>
            <a:r>
              <a:rPr lang="en-US" sz="2100" dirty="0" smtClean="0">
                <a:solidFill>
                  <a:schemeClr val="tx1"/>
                </a:solidFill>
              </a:rPr>
              <a:t>practitioners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3 </a:t>
            </a:r>
            <a:r>
              <a:rPr lang="en-US" sz="2100" b="1" dirty="0" smtClean="0">
                <a:solidFill>
                  <a:schemeClr val="tx1"/>
                </a:solidFill>
              </a:rPr>
              <a:t>FREE </a:t>
            </a:r>
            <a:r>
              <a:rPr lang="en-US" sz="2100" dirty="0">
                <a:solidFill>
                  <a:schemeClr val="tx1"/>
                </a:solidFill>
              </a:rPr>
              <a:t>graduate credits </a:t>
            </a:r>
            <a:r>
              <a:rPr lang="en-US" sz="2100" dirty="0" smtClean="0">
                <a:solidFill>
                  <a:schemeClr val="tx1"/>
                </a:solidFill>
              </a:rPr>
              <a:t>from SUNY Brockport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1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Teachers serve as resource </a:t>
            </a:r>
            <a:r>
              <a:rPr lang="en-US" sz="2100" dirty="0" smtClean="0">
                <a:solidFill>
                  <a:schemeClr val="tx1"/>
                </a:solidFill>
              </a:rPr>
              <a:t>agents in </a:t>
            </a:r>
            <a:r>
              <a:rPr lang="en-US" sz="2100" dirty="0" smtClean="0">
                <a:solidFill>
                  <a:schemeClr val="tx1"/>
                </a:solidFill>
              </a:rPr>
              <a:t>their </a:t>
            </a:r>
            <a:r>
              <a:rPr lang="en-US" sz="2100" dirty="0" smtClean="0">
                <a:solidFill>
                  <a:schemeClr val="tx1"/>
                </a:solidFill>
              </a:rPr>
              <a:t>                                                                 school districts and contribute </a:t>
            </a:r>
            <a:r>
              <a:rPr lang="en-US" sz="2100" dirty="0" smtClean="0">
                <a:solidFill>
                  <a:schemeClr val="tx1"/>
                </a:solidFill>
              </a:rPr>
              <a:t>to curriculum reform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87" y="4191000"/>
            <a:ext cx="2622213" cy="1966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762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</a:rPr>
              <a:t>DataStreme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</a:rPr>
              <a:t> Courses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+mj-lt"/>
              <a:ea typeface="+mn-e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73928" y="-348273"/>
            <a:ext cx="3413760" cy="3413760"/>
            <a:chOff x="1341120" y="386079"/>
            <a:chExt cx="3413760" cy="3413760"/>
          </a:xfrm>
        </p:grpSpPr>
        <p:sp>
          <p:nvSpPr>
            <p:cNvPr id="9" name="Pie 8"/>
            <p:cNvSpPr/>
            <p:nvPr/>
          </p:nvSpPr>
          <p:spPr>
            <a:xfrm>
              <a:off x="1341120" y="386079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169928"/>
                <a:satOff val="10351"/>
                <a:lumOff val="-3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ie 4"/>
            <p:cNvSpPr/>
            <p:nvPr/>
          </p:nvSpPr>
          <p:spPr>
            <a:xfrm>
              <a:off x="2153920" y="2600960"/>
              <a:ext cx="1828799" cy="89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err="1" smtClean="0">
                  <a:solidFill>
                    <a:schemeClr val="tx1"/>
                  </a:solidFill>
                </a:rPr>
                <a:t>DataStreme</a:t>
              </a:r>
              <a:r>
                <a:rPr lang="en-US" sz="1800" b="1" kern="1200" dirty="0" smtClean="0">
                  <a:solidFill>
                    <a:schemeClr val="tx1"/>
                  </a:solidFill>
                </a:rPr>
                <a:t> Atmosphere, Ocean, Earth’s Climate System</a:t>
              </a:r>
              <a:endParaRPr lang="en-US" sz="18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Circular Arrow 7"/>
          <p:cNvSpPr/>
          <p:nvPr/>
        </p:nvSpPr>
        <p:spPr>
          <a:xfrm>
            <a:off x="5562600" y="-559816"/>
            <a:ext cx="3836416" cy="3836416"/>
          </a:xfrm>
          <a:prstGeom prst="circularArrow">
            <a:avLst>
              <a:gd name="adj1" fmla="val 5085"/>
              <a:gd name="adj2" fmla="val 327528"/>
              <a:gd name="adj3" fmla="val 8671970"/>
              <a:gd name="adj4" fmla="val 1800502"/>
              <a:gd name="adj5" fmla="val 593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835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83880" y="822388"/>
            <a:ext cx="3926720" cy="2438399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000" b="1" dirty="0">
                <a:solidFill>
                  <a:schemeClr val="tx1"/>
                </a:solidFill>
              </a:rPr>
              <a:t>Local Implementation Teams (</a:t>
            </a:r>
            <a:r>
              <a:rPr lang="en-US" sz="2000" b="1" dirty="0" smtClean="0">
                <a:solidFill>
                  <a:schemeClr val="tx1"/>
                </a:solidFill>
              </a:rPr>
              <a:t>LITs) recruit teachers</a:t>
            </a:r>
          </a:p>
          <a:p>
            <a:pPr lvl="0" algn="ctr"/>
            <a:endParaRPr lang="en-US" sz="2000" dirty="0" smtClean="0">
              <a:solidFill>
                <a:schemeClr val="tx1"/>
              </a:solidFill>
            </a:endParaRPr>
          </a:p>
          <a:p>
            <a:pPr marL="342900" lvl="0" indent="-342900" algn="ctr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Typically a group </a:t>
            </a:r>
            <a:r>
              <a:rPr lang="en-US" sz="2000" dirty="0">
                <a:solidFill>
                  <a:schemeClr val="tx1"/>
                </a:solidFill>
              </a:rPr>
              <a:t>is composed of 8 teachers.</a:t>
            </a:r>
          </a:p>
          <a:p>
            <a:pPr marL="342900" indent="-342900" algn="ctr">
              <a:buFont typeface="Arial" charset="0"/>
              <a:buChar char="•"/>
            </a:pPr>
            <a:endParaRPr lang="en-US" sz="2000" dirty="0"/>
          </a:p>
          <a:p>
            <a:pPr lvl="0" algn="ctr"/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81000" y="2819398"/>
            <a:ext cx="3913909" cy="3124202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000" b="1" dirty="0">
                <a:solidFill>
                  <a:schemeClr val="tx1"/>
                </a:solidFill>
              </a:rPr>
              <a:t>Goal is for teachers to introduce other teachers/     </a:t>
            </a:r>
            <a:r>
              <a:rPr lang="en-US" sz="2000" b="1" dirty="0" smtClean="0">
                <a:solidFill>
                  <a:schemeClr val="tx1"/>
                </a:solidFill>
              </a:rPr>
              <a:t>administrators/community </a:t>
            </a:r>
            <a:r>
              <a:rPr lang="en-US" sz="2000" b="1" dirty="0">
                <a:solidFill>
                  <a:schemeClr val="tx1"/>
                </a:solidFill>
              </a:rPr>
              <a:t>leaders to benefits of using real-world, current, environmental data for learning</a:t>
            </a:r>
            <a:r>
              <a:rPr lang="en-US" sz="20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93732" y="4022789"/>
            <a:ext cx="3716868" cy="1374648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000" b="1" dirty="0">
                <a:solidFill>
                  <a:schemeClr val="tx1"/>
                </a:solidFill>
              </a:rPr>
              <a:t>LITs offer course online with </a:t>
            </a:r>
            <a:r>
              <a:rPr lang="en-US" sz="2000" b="1" dirty="0" smtClean="0">
                <a:solidFill>
                  <a:schemeClr val="tx1"/>
                </a:solidFill>
              </a:rPr>
              <a:t>several </a:t>
            </a:r>
            <a:r>
              <a:rPr lang="en-US" sz="2000" b="1" dirty="0">
                <a:solidFill>
                  <a:schemeClr val="tx1"/>
                </a:solidFill>
              </a:rPr>
              <a:t>in-person meetings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560507" y="1060325"/>
            <a:ext cx="3276600" cy="1416176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000" b="1" dirty="0">
                <a:solidFill>
                  <a:schemeClr val="tx1"/>
                </a:solidFill>
              </a:rPr>
              <a:t>AMS develops materials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73298" y="1603242"/>
            <a:ext cx="573950" cy="444629"/>
            <a:chOff x="2060527" y="894132"/>
            <a:chExt cx="573950" cy="444629"/>
          </a:xfrm>
        </p:grpSpPr>
        <p:sp>
          <p:nvSpPr>
            <p:cNvPr id="15" name="Right Arrow 14"/>
            <p:cNvSpPr/>
            <p:nvPr/>
          </p:nvSpPr>
          <p:spPr>
            <a:xfrm>
              <a:off x="2060527" y="894132"/>
              <a:ext cx="573950" cy="444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16" name="Right Arrow 4"/>
            <p:cNvSpPr/>
            <p:nvPr/>
          </p:nvSpPr>
          <p:spPr>
            <a:xfrm>
              <a:off x="2060527" y="983058"/>
              <a:ext cx="440561" cy="26677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 rot="5400000">
            <a:off x="6360265" y="3413189"/>
            <a:ext cx="573950" cy="444629"/>
            <a:chOff x="2060527" y="894132"/>
            <a:chExt cx="573950" cy="444629"/>
          </a:xfrm>
        </p:grpSpPr>
        <p:sp>
          <p:nvSpPr>
            <p:cNvPr id="18" name="Right Arrow 17"/>
            <p:cNvSpPr/>
            <p:nvPr/>
          </p:nvSpPr>
          <p:spPr>
            <a:xfrm>
              <a:off x="2060527" y="894132"/>
              <a:ext cx="573950" cy="444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19" name="Right Arrow 4"/>
            <p:cNvSpPr/>
            <p:nvPr/>
          </p:nvSpPr>
          <p:spPr>
            <a:xfrm>
              <a:off x="2060527" y="983058"/>
              <a:ext cx="440561" cy="26677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grpSp>
        <p:nvGrpSpPr>
          <p:cNvPr id="20" name="Group 19"/>
          <p:cNvGrpSpPr/>
          <p:nvPr/>
        </p:nvGrpSpPr>
        <p:grpSpPr>
          <a:xfrm rot="10800000">
            <a:off x="4385845" y="4517490"/>
            <a:ext cx="414753" cy="343498"/>
            <a:chOff x="2060527" y="894132"/>
            <a:chExt cx="573950" cy="444629"/>
          </a:xfrm>
        </p:grpSpPr>
        <p:sp>
          <p:nvSpPr>
            <p:cNvPr id="21" name="Right Arrow 20"/>
            <p:cNvSpPr/>
            <p:nvPr/>
          </p:nvSpPr>
          <p:spPr>
            <a:xfrm>
              <a:off x="2060527" y="894132"/>
              <a:ext cx="573950" cy="444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22" name="Right Arrow 4"/>
            <p:cNvSpPr/>
            <p:nvPr/>
          </p:nvSpPr>
          <p:spPr>
            <a:xfrm>
              <a:off x="2060527" y="983058"/>
              <a:ext cx="440561" cy="26677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04800" y="762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</a:rPr>
              <a:t>DataStreme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</a:rPr>
              <a:t> Process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09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453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43" y="4495800"/>
            <a:ext cx="71818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96132" y="1203003"/>
            <a:ext cx="2570868" cy="701997"/>
            <a:chOff x="495920" y="518614"/>
            <a:chExt cx="4797878" cy="701675"/>
          </a:xfrm>
        </p:grpSpPr>
        <p:sp>
          <p:nvSpPr>
            <p:cNvPr id="14" name="Rectangle 13"/>
            <p:cNvSpPr/>
            <p:nvPr/>
          </p:nvSpPr>
          <p:spPr>
            <a:xfrm>
              <a:off x="495920" y="518614"/>
              <a:ext cx="4797878" cy="7016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95920" y="518614"/>
              <a:ext cx="4797878" cy="7016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tx1"/>
                  </a:solidFill>
                </a:rPr>
                <a:t>Weekly Ocean/Weather/           Climate News</a:t>
              </a:r>
              <a:endParaRPr lang="en-US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2602928" y="3429000"/>
            <a:ext cx="445072" cy="5634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6200" y="3657600"/>
            <a:ext cx="2667000" cy="762000"/>
            <a:chOff x="495920" y="518614"/>
            <a:chExt cx="4797878" cy="701675"/>
          </a:xfrm>
        </p:grpSpPr>
        <p:sp>
          <p:nvSpPr>
            <p:cNvPr id="17" name="Rectangle 16"/>
            <p:cNvSpPr/>
            <p:nvPr/>
          </p:nvSpPr>
          <p:spPr>
            <a:xfrm>
              <a:off x="495920" y="518614"/>
              <a:ext cx="4797878" cy="7016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95920" y="518614"/>
              <a:ext cx="4797878" cy="7016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/>
              <a:r>
                <a:rPr lang="en-US" i="1" dirty="0">
                  <a:solidFill>
                    <a:schemeClr val="tx1"/>
                  </a:solidFill>
                </a:rPr>
                <a:t>Current Ocean/Weather</a:t>
              </a:r>
              <a:r>
                <a:rPr lang="en-US" i="1" dirty="0" smtClean="0">
                  <a:solidFill>
                    <a:schemeClr val="tx1"/>
                  </a:solidFill>
                </a:rPr>
                <a:t>/                     Climate Studies</a:t>
              </a: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1668753" y="5410200"/>
            <a:ext cx="578179" cy="3754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4234" y="4800600"/>
            <a:ext cx="2125566" cy="6502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Links to current </a:t>
            </a:r>
            <a:r>
              <a:rPr lang="en-US" dirty="0" smtClean="0">
                <a:solidFill>
                  <a:schemeClr val="tx1"/>
                </a:solidFill>
              </a:rPr>
              <a:t>                   environmental </a:t>
            </a:r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17206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1A5CA0"/>
                </a:solidFill>
                <a:latin typeface="+mj-lt"/>
                <a:ea typeface="+mn-ea"/>
              </a:rPr>
              <a:t>Course Website</a:t>
            </a:r>
            <a:endParaRPr lang="en-US" sz="4000" b="1" dirty="0">
              <a:solidFill>
                <a:srgbClr val="1A5CA0"/>
              </a:solidFill>
              <a:latin typeface="+mj-lt"/>
              <a:ea typeface="+mn-ea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02928" y="1570037"/>
            <a:ext cx="677646" cy="487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PresenterMedia.com - global desk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32F7C"/>
      </a:accent1>
      <a:accent2>
        <a:srgbClr val="237BD6"/>
      </a:accent2>
      <a:accent3>
        <a:srgbClr val="D0082B"/>
      </a:accent3>
      <a:accent4>
        <a:srgbClr val="CED008"/>
      </a:accent4>
      <a:accent5>
        <a:srgbClr val="7CCA62"/>
      </a:accent5>
      <a:accent6>
        <a:srgbClr val="A5C249"/>
      </a:accent6>
      <a:hlink>
        <a:srgbClr val="FF80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4A8C20-2BB2-4ED7-A688-DD1B39834E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7879</TotalTime>
  <Words>1089</Words>
  <Application>Microsoft Office PowerPoint</Application>
  <PresentationFormat>On-screen Show (4:3)</PresentationFormat>
  <Paragraphs>204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ＭＳ Ｐゴシック</vt:lpstr>
      <vt:lpstr>Calibri</vt:lpstr>
      <vt:lpstr>Segoe UI</vt:lpstr>
      <vt:lpstr>Perpetua</vt:lpstr>
      <vt:lpstr>Courier New</vt:lpstr>
      <vt:lpstr>Wingdings</vt:lpstr>
      <vt:lpstr>www.PresenterMedia.com - global desk</vt:lpstr>
      <vt:lpstr>AMS Weather,  Ocean, and Climate Studies</vt:lpstr>
      <vt:lpstr>American Meteorological Society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Undergraduate Earth Science Courses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 Education Program</dc:title>
  <dc:creator>Kira Nugnes</dc:creator>
  <cp:lastModifiedBy>Kira Nugnes</cp:lastModifiedBy>
  <cp:revision>215</cp:revision>
  <dcterms:created xsi:type="dcterms:W3CDTF">2011-03-08T12:56:51Z</dcterms:created>
  <dcterms:modified xsi:type="dcterms:W3CDTF">2012-05-02T19:45:20Z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TC101857278</vt:lpwstr>
  </property>
</Properties>
</file>