
<file path=[Content_Types].xml><?xml version="1.0" encoding="utf-8"?>
<Types xmlns="http://schemas.openxmlformats.org/package/2006/content-types">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handoutMasterIdLst>
    <p:handoutMasterId r:id="rId23"/>
  </p:handoutMasterIdLst>
  <p:sldIdLst>
    <p:sldId id="256" r:id="rId2"/>
    <p:sldId id="340" r:id="rId3"/>
    <p:sldId id="292" r:id="rId4"/>
    <p:sldId id="339" r:id="rId5"/>
    <p:sldId id="342" r:id="rId6"/>
    <p:sldId id="318" r:id="rId7"/>
    <p:sldId id="343" r:id="rId8"/>
    <p:sldId id="344" r:id="rId9"/>
    <p:sldId id="345" r:id="rId10"/>
    <p:sldId id="346" r:id="rId11"/>
    <p:sldId id="348" r:id="rId12"/>
    <p:sldId id="347" r:id="rId13"/>
    <p:sldId id="349" r:id="rId14"/>
    <p:sldId id="350" r:id="rId15"/>
    <p:sldId id="354" r:id="rId16"/>
    <p:sldId id="351" r:id="rId17"/>
    <p:sldId id="352" r:id="rId18"/>
    <p:sldId id="353" r:id="rId19"/>
    <p:sldId id="358" r:id="rId20"/>
    <p:sldId id="359" r:id="rId21"/>
  </p:sldIdLst>
  <p:sldSz cx="9144000" cy="6858000" type="screen4x3"/>
  <p:notesSz cx="6985000" cy="92837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06" charset="0"/>
        <a:ea typeface="ＭＳ Ｐゴシック" pitchFamily="-106" charset="-128"/>
        <a:cs typeface="+mn-cs"/>
      </a:defRPr>
    </a:lvl1pPr>
    <a:lvl2pPr marL="457200" algn="l" rtl="0" eaLnBrk="0" fontAlgn="base" hangingPunct="0">
      <a:spcBef>
        <a:spcPct val="0"/>
      </a:spcBef>
      <a:spcAft>
        <a:spcPct val="0"/>
      </a:spcAft>
      <a:defRPr sz="2400" kern="1200">
        <a:solidFill>
          <a:schemeClr val="tx1"/>
        </a:solidFill>
        <a:latin typeface="Times New Roman" pitchFamily="-106" charset="0"/>
        <a:ea typeface="ＭＳ Ｐゴシック" pitchFamily="-106" charset="-128"/>
        <a:cs typeface="+mn-cs"/>
      </a:defRPr>
    </a:lvl2pPr>
    <a:lvl3pPr marL="914400" algn="l" rtl="0" eaLnBrk="0" fontAlgn="base" hangingPunct="0">
      <a:spcBef>
        <a:spcPct val="0"/>
      </a:spcBef>
      <a:spcAft>
        <a:spcPct val="0"/>
      </a:spcAft>
      <a:defRPr sz="2400" kern="1200">
        <a:solidFill>
          <a:schemeClr val="tx1"/>
        </a:solidFill>
        <a:latin typeface="Times New Roman" pitchFamily="-106" charset="0"/>
        <a:ea typeface="ＭＳ Ｐゴシック" pitchFamily="-106" charset="-128"/>
        <a:cs typeface="+mn-cs"/>
      </a:defRPr>
    </a:lvl3pPr>
    <a:lvl4pPr marL="1371600" algn="l" rtl="0" eaLnBrk="0" fontAlgn="base" hangingPunct="0">
      <a:spcBef>
        <a:spcPct val="0"/>
      </a:spcBef>
      <a:spcAft>
        <a:spcPct val="0"/>
      </a:spcAft>
      <a:defRPr sz="2400" kern="1200">
        <a:solidFill>
          <a:schemeClr val="tx1"/>
        </a:solidFill>
        <a:latin typeface="Times New Roman" pitchFamily="-106" charset="0"/>
        <a:ea typeface="ＭＳ Ｐゴシック" pitchFamily="-106" charset="-128"/>
        <a:cs typeface="+mn-cs"/>
      </a:defRPr>
    </a:lvl4pPr>
    <a:lvl5pPr marL="1828800" algn="l" rtl="0" eaLnBrk="0" fontAlgn="base" hangingPunct="0">
      <a:spcBef>
        <a:spcPct val="0"/>
      </a:spcBef>
      <a:spcAft>
        <a:spcPct val="0"/>
      </a:spcAft>
      <a:defRPr sz="2400" kern="1200">
        <a:solidFill>
          <a:schemeClr val="tx1"/>
        </a:solidFill>
        <a:latin typeface="Times New Roman" pitchFamily="-106" charset="0"/>
        <a:ea typeface="ＭＳ Ｐゴシック" pitchFamily="-106" charset="-128"/>
        <a:cs typeface="+mn-cs"/>
      </a:defRPr>
    </a:lvl5pPr>
    <a:lvl6pPr marL="2286000" algn="l" defTabSz="914400" rtl="0" eaLnBrk="1" latinLnBrk="0" hangingPunct="1">
      <a:defRPr sz="2400" kern="1200">
        <a:solidFill>
          <a:schemeClr val="tx1"/>
        </a:solidFill>
        <a:latin typeface="Times New Roman" pitchFamily="-106" charset="0"/>
        <a:ea typeface="ＭＳ Ｐゴシック" pitchFamily="-106" charset="-128"/>
        <a:cs typeface="+mn-cs"/>
      </a:defRPr>
    </a:lvl6pPr>
    <a:lvl7pPr marL="2743200" algn="l" defTabSz="914400" rtl="0" eaLnBrk="1" latinLnBrk="0" hangingPunct="1">
      <a:defRPr sz="2400" kern="1200">
        <a:solidFill>
          <a:schemeClr val="tx1"/>
        </a:solidFill>
        <a:latin typeface="Times New Roman" pitchFamily="-106" charset="0"/>
        <a:ea typeface="ＭＳ Ｐゴシック" pitchFamily="-106" charset="-128"/>
        <a:cs typeface="+mn-cs"/>
      </a:defRPr>
    </a:lvl7pPr>
    <a:lvl8pPr marL="3200400" algn="l" defTabSz="914400" rtl="0" eaLnBrk="1" latinLnBrk="0" hangingPunct="1">
      <a:defRPr sz="2400" kern="1200">
        <a:solidFill>
          <a:schemeClr val="tx1"/>
        </a:solidFill>
        <a:latin typeface="Times New Roman" pitchFamily="-106" charset="0"/>
        <a:ea typeface="ＭＳ Ｐゴシック" pitchFamily="-106" charset="-128"/>
        <a:cs typeface="+mn-cs"/>
      </a:defRPr>
    </a:lvl8pPr>
    <a:lvl9pPr marL="3657600" algn="l" defTabSz="914400" rtl="0" eaLnBrk="1" latinLnBrk="0" hangingPunct="1">
      <a:defRPr sz="2400" kern="1200">
        <a:solidFill>
          <a:schemeClr val="tx1"/>
        </a:solidFill>
        <a:latin typeface="Times New Roman" pitchFamily="-106"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5240"/>
    <a:srgbClr val="86552C"/>
    <a:srgbClr val="D30AA5"/>
    <a:srgbClr val="A2AB00"/>
    <a:srgbClr val="730000"/>
    <a:srgbClr val="043504"/>
    <a:srgbClr val="0099CC"/>
    <a:srgbClr val="423174"/>
    <a:srgbClr val="00279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4660"/>
  </p:normalViewPr>
  <p:slideViewPr>
    <p:cSldViewPr snapToGrid="0">
      <p:cViewPr>
        <p:scale>
          <a:sx n="200" d="100"/>
          <a:sy n="200" d="100"/>
        </p:scale>
        <p:origin x="2934" y="2076"/>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499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50632" y="4437343"/>
            <a:ext cx="5082156" cy="4196371"/>
          </a:xfrm>
          <a:prstGeom prst="rect">
            <a:avLst/>
          </a:prstGeom>
          <a:noFill/>
          <a:ln w="12700">
            <a:noFill/>
            <a:miter lim="800000"/>
            <a:headEnd/>
            <a:tailEnd/>
          </a:ln>
          <a:effectLst/>
        </p:spPr>
        <p:txBody>
          <a:bodyPr vert="horz" wrap="square" lIns="91985" tIns="46799" rIns="91985" bIns="467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5" name="Rectangle 3"/>
          <p:cNvSpPr>
            <a:spLocks noGrp="1" noRot="1" noChangeAspect="1" noChangeArrowheads="1" noTextEdit="1"/>
          </p:cNvSpPr>
          <p:nvPr>
            <p:ph type="sldImg" idx="2"/>
          </p:nvPr>
        </p:nvSpPr>
        <p:spPr bwMode="auto">
          <a:xfrm>
            <a:off x="1179513" y="701675"/>
            <a:ext cx="4624387" cy="346868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402678765"/>
      </p:ext>
    </p:extLst>
  </p:cSld>
  <p:clrMap bg1="lt1" tx1="dk1" bg2="lt2" tx2="dk2" accent1="accent1" accent2="accent2" accent3="accent3" accent4="accent4" accent5="accent5" accent6="accent6" hlink="hlink" folHlink="folHlink"/>
  <p:notesStyle>
    <a:lvl1pPr algn="l" defTabSz="904875"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ＭＳ Ｐゴシック" pitchFamily="-106" charset="-128"/>
      </a:defRPr>
    </a:lvl1pPr>
    <a:lvl2pPr marL="452438" algn="l" defTabSz="904875"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2pPr>
    <a:lvl3pPr marL="904875" algn="l" defTabSz="904875"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3pPr>
    <a:lvl4pPr marL="1357313" algn="l" defTabSz="904875"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4pPr>
    <a:lvl5pPr marL="1809750" algn="l" defTabSz="904875"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a:ln w="9525"/>
        </p:spPr>
        <p:txBody>
          <a:bodyPr/>
          <a:lstStyle/>
          <a:p>
            <a:endParaRPr lang="en-US" smtClean="0"/>
          </a:p>
        </p:txBody>
      </p:sp>
      <p:sp>
        <p:nvSpPr>
          <p:cNvPr id="39939"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634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39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2098" y="165904"/>
            <a:ext cx="7772400" cy="12192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Subtitle 24 pt</a:t>
            </a:r>
          </a:p>
          <a:p>
            <a:pPr lvl="1"/>
            <a:r>
              <a:rPr lang="en-US" smtClean="0"/>
              <a:t>Second level 22 pt</a:t>
            </a:r>
          </a:p>
          <a:p>
            <a:pPr lvl="2"/>
            <a:r>
              <a:rPr lang="en-US" smtClean="0"/>
              <a:t>Third level 20 pt</a:t>
            </a:r>
          </a:p>
          <a:p>
            <a:pPr lvl="3"/>
            <a:r>
              <a:rPr lang="en-US" smtClean="0"/>
              <a:t>Fourth level 18pt</a:t>
            </a:r>
          </a:p>
          <a:p>
            <a:pPr lvl="4"/>
            <a:r>
              <a:rPr lang="en-US" smtClean="0"/>
              <a:t>Fifth level 18pt</a:t>
            </a:r>
          </a:p>
        </p:txBody>
      </p:sp>
      <p:pic>
        <p:nvPicPr>
          <p:cNvPr id="1027" name="Picture 3"/>
          <p:cNvPicPr>
            <a:picLocks noChangeArrowheads="1"/>
          </p:cNvPicPr>
          <p:nvPr/>
        </p:nvPicPr>
        <p:blipFill>
          <a:blip r:embed="rId13"/>
          <a:srcRect/>
          <a:stretch>
            <a:fillRect/>
          </a:stretch>
        </p:blipFill>
        <p:spPr bwMode="auto">
          <a:xfrm>
            <a:off x="0" y="0"/>
            <a:ext cx="2286000" cy="1301750"/>
          </a:xfrm>
          <a:prstGeom prst="rect">
            <a:avLst/>
          </a:prstGeom>
          <a:noFill/>
          <a:ln w="12700">
            <a:noFill/>
            <a:miter lim="800000"/>
            <a:headEnd/>
            <a:tailEnd/>
          </a:ln>
        </p:spPr>
      </p:pic>
      <p:sp>
        <p:nvSpPr>
          <p:cNvPr id="1028" name="Line 4"/>
          <p:cNvSpPr>
            <a:spLocks noChangeShapeType="1"/>
          </p:cNvSpPr>
          <p:nvPr/>
        </p:nvSpPr>
        <p:spPr bwMode="auto">
          <a:xfrm>
            <a:off x="803275" y="1447800"/>
            <a:ext cx="7616825" cy="0"/>
          </a:xfrm>
          <a:prstGeom prst="line">
            <a:avLst/>
          </a:prstGeom>
          <a:noFill/>
          <a:ln w="25400">
            <a:solidFill>
              <a:srgbClr val="000000"/>
            </a:solidFill>
            <a:round/>
            <a:headEnd/>
            <a:tailEnd/>
          </a:ln>
          <a:effectLst/>
        </p:spPr>
        <p:txBody>
          <a:bodyPr wrap="none" anchor="ctr"/>
          <a:lstStyle/>
          <a:p>
            <a:pPr>
              <a:defRPr/>
            </a:pPr>
            <a:endParaRPr lang="en-US">
              <a:ea typeface="+mn-ea"/>
            </a:endParaRPr>
          </a:p>
        </p:txBody>
      </p:sp>
      <p:sp>
        <p:nvSpPr>
          <p:cNvPr id="1029" name="Rectangle 5"/>
          <p:cNvSpPr>
            <a:spLocks noGrp="1" noChangeArrowheads="1"/>
          </p:cNvSpPr>
          <p:nvPr>
            <p:ph type="title"/>
          </p:nvPr>
        </p:nvSpPr>
        <p:spPr bwMode="auto">
          <a:xfrm>
            <a:off x="685800" y="533400"/>
            <a:ext cx="7772400" cy="12192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Title - 28 Point Helvetica Bold</a:t>
            </a:r>
          </a:p>
        </p:txBody>
      </p:sp>
      <p:pic>
        <p:nvPicPr>
          <p:cNvPr id="1030" name="Picture 6"/>
          <p:cNvPicPr>
            <a:picLocks noChangeArrowheads="1"/>
          </p:cNvPicPr>
          <p:nvPr/>
        </p:nvPicPr>
        <p:blipFill>
          <a:blip r:embed="rId14"/>
          <a:srcRect/>
          <a:stretch>
            <a:fillRect/>
          </a:stretch>
        </p:blipFill>
        <p:spPr bwMode="auto">
          <a:xfrm>
            <a:off x="7924800" y="6324600"/>
            <a:ext cx="1104900" cy="431800"/>
          </a:xfrm>
          <a:prstGeom prst="rect">
            <a:avLst/>
          </a:prstGeom>
          <a:noFill/>
          <a:ln w="12700">
            <a:noFill/>
            <a:miter lim="800000"/>
            <a:headEnd/>
            <a:tailEnd/>
          </a:ln>
        </p:spPr>
      </p:pic>
      <p:sp>
        <p:nvSpPr>
          <p:cNvPr id="1031" name="Rectangle 7"/>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latin typeface="Tahoma" pitchFamily="-106"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2800" b="1">
          <a:solidFill>
            <a:srgbClr val="000000"/>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2800" b="1">
          <a:solidFill>
            <a:srgbClr val="000000"/>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2800" b="1">
          <a:solidFill>
            <a:srgbClr val="000000"/>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2800" b="1">
          <a:solidFill>
            <a:srgbClr val="000000"/>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2800" b="1">
          <a:solidFill>
            <a:srgbClr val="000000"/>
          </a:solidFill>
          <a:latin typeface="Arial" pitchFamily="-106" charset="0"/>
          <a:ea typeface="ＭＳ Ｐゴシック" pitchFamily="-106" charset="-128"/>
          <a:cs typeface="ＭＳ Ｐゴシック" pitchFamily="-106" charset="-128"/>
        </a:defRPr>
      </a:lvl5pPr>
      <a:lvl6pPr marL="457200" algn="ctr" rtl="0" eaLnBrk="0" fontAlgn="base" hangingPunct="0">
        <a:spcBef>
          <a:spcPct val="0"/>
        </a:spcBef>
        <a:spcAft>
          <a:spcPct val="0"/>
        </a:spcAft>
        <a:defRPr sz="2800" b="1">
          <a:solidFill>
            <a:srgbClr val="000000"/>
          </a:solidFill>
          <a:latin typeface="Arial" pitchFamily="-106" charset="0"/>
        </a:defRPr>
      </a:lvl6pPr>
      <a:lvl7pPr marL="914400" algn="ctr" rtl="0" eaLnBrk="0" fontAlgn="base" hangingPunct="0">
        <a:spcBef>
          <a:spcPct val="0"/>
        </a:spcBef>
        <a:spcAft>
          <a:spcPct val="0"/>
        </a:spcAft>
        <a:defRPr sz="2800" b="1">
          <a:solidFill>
            <a:srgbClr val="000000"/>
          </a:solidFill>
          <a:latin typeface="Arial" pitchFamily="-106" charset="0"/>
        </a:defRPr>
      </a:lvl7pPr>
      <a:lvl8pPr marL="1371600" algn="ctr" rtl="0" eaLnBrk="0" fontAlgn="base" hangingPunct="0">
        <a:spcBef>
          <a:spcPct val="0"/>
        </a:spcBef>
        <a:spcAft>
          <a:spcPct val="0"/>
        </a:spcAft>
        <a:defRPr sz="2800" b="1">
          <a:solidFill>
            <a:srgbClr val="000000"/>
          </a:solidFill>
          <a:latin typeface="Arial" pitchFamily="-106" charset="0"/>
        </a:defRPr>
      </a:lvl8pPr>
      <a:lvl9pPr marL="1828800" algn="ctr" rtl="0" eaLnBrk="0" fontAlgn="base" hangingPunct="0">
        <a:spcBef>
          <a:spcPct val="0"/>
        </a:spcBef>
        <a:spcAft>
          <a:spcPct val="0"/>
        </a:spcAft>
        <a:defRPr sz="2800" b="1">
          <a:solidFill>
            <a:srgbClr val="000000"/>
          </a:solidFill>
          <a:latin typeface="Arial" pitchFamily="-106" charset="0"/>
        </a:defRPr>
      </a:lvl9pPr>
    </p:titleStyle>
    <p:bodyStyle>
      <a:lvl1pPr marL="342900" indent="-171450" algn="l" rtl="0" eaLnBrk="0" fontAlgn="base" hangingPunct="0">
        <a:spcBef>
          <a:spcPct val="20000"/>
        </a:spcBef>
        <a:spcAft>
          <a:spcPct val="0"/>
        </a:spcAft>
        <a:buSzPct val="100000"/>
        <a:buChar char="•"/>
        <a:defRPr sz="2400" b="1">
          <a:solidFill>
            <a:srgbClr val="000000"/>
          </a:solidFill>
          <a:latin typeface="+mn-lt"/>
          <a:ea typeface="ＭＳ Ｐゴシック" pitchFamily="-106" charset="-128"/>
          <a:cs typeface="ＭＳ Ｐゴシック" pitchFamily="-106" charset="-128"/>
        </a:defRPr>
      </a:lvl1pPr>
      <a:lvl2pPr marL="685800" indent="-228600" algn="l" rtl="0" eaLnBrk="0" fontAlgn="base" hangingPunct="0">
        <a:spcBef>
          <a:spcPct val="20000"/>
        </a:spcBef>
        <a:spcAft>
          <a:spcPct val="0"/>
        </a:spcAft>
        <a:buSzPct val="100000"/>
        <a:buChar char="–"/>
        <a:defRPr sz="2200" b="1">
          <a:solidFill>
            <a:srgbClr val="000000"/>
          </a:solidFill>
          <a:latin typeface="+mn-lt"/>
          <a:ea typeface="ＭＳ Ｐゴシック" pitchFamily="-106" charset="-128"/>
        </a:defRPr>
      </a:lvl2pPr>
      <a:lvl3pPr marL="1085850" indent="-171450" algn="l" rtl="0" eaLnBrk="0" fontAlgn="base" hangingPunct="0">
        <a:spcBef>
          <a:spcPct val="20000"/>
        </a:spcBef>
        <a:spcAft>
          <a:spcPct val="0"/>
        </a:spcAft>
        <a:buSzPct val="100000"/>
        <a:buChar char="•"/>
        <a:defRPr sz="2000" b="1">
          <a:solidFill>
            <a:srgbClr val="000000"/>
          </a:solidFill>
          <a:latin typeface="+mn-lt"/>
          <a:ea typeface="ＭＳ Ｐゴシック" pitchFamily="-106" charset="-128"/>
        </a:defRPr>
      </a:lvl3pPr>
      <a:lvl4pPr marL="1543050" indent="-171450" algn="l" rtl="0" eaLnBrk="0" fontAlgn="base" hangingPunct="0">
        <a:spcBef>
          <a:spcPct val="20000"/>
        </a:spcBef>
        <a:spcAft>
          <a:spcPct val="0"/>
        </a:spcAft>
        <a:buSzPct val="100000"/>
        <a:buChar char="–"/>
        <a:defRPr b="1">
          <a:solidFill>
            <a:srgbClr val="000000"/>
          </a:solidFill>
          <a:latin typeface="+mn-lt"/>
          <a:ea typeface="ＭＳ Ｐゴシック" pitchFamily="-106" charset="-128"/>
        </a:defRPr>
      </a:lvl4pPr>
      <a:lvl5pPr marL="1943100" indent="-114300" algn="l" rtl="0" eaLnBrk="0" fontAlgn="base" hangingPunct="0">
        <a:spcBef>
          <a:spcPct val="20000"/>
        </a:spcBef>
        <a:spcAft>
          <a:spcPct val="0"/>
        </a:spcAft>
        <a:buSzPct val="100000"/>
        <a:buChar char="•"/>
        <a:defRPr b="1">
          <a:solidFill>
            <a:srgbClr val="000000"/>
          </a:solidFill>
          <a:latin typeface="+mn-lt"/>
          <a:ea typeface="ＭＳ Ｐゴシック" pitchFamily="-106" charset="-128"/>
        </a:defRPr>
      </a:lvl5pPr>
      <a:lvl6pPr marL="2400300" indent="-114300" algn="l" rtl="0" eaLnBrk="0" fontAlgn="base" hangingPunct="0">
        <a:spcBef>
          <a:spcPct val="20000"/>
        </a:spcBef>
        <a:spcAft>
          <a:spcPct val="0"/>
        </a:spcAft>
        <a:buSzPct val="100000"/>
        <a:buChar char="•"/>
        <a:defRPr b="1">
          <a:solidFill>
            <a:srgbClr val="000000"/>
          </a:solidFill>
          <a:latin typeface="+mn-lt"/>
          <a:ea typeface="ＭＳ Ｐゴシック" pitchFamily="-106" charset="-128"/>
        </a:defRPr>
      </a:lvl6pPr>
      <a:lvl7pPr marL="2857500" indent="-114300" algn="l" rtl="0" eaLnBrk="0" fontAlgn="base" hangingPunct="0">
        <a:spcBef>
          <a:spcPct val="20000"/>
        </a:spcBef>
        <a:spcAft>
          <a:spcPct val="0"/>
        </a:spcAft>
        <a:buSzPct val="100000"/>
        <a:buChar char="•"/>
        <a:defRPr b="1">
          <a:solidFill>
            <a:srgbClr val="000000"/>
          </a:solidFill>
          <a:latin typeface="+mn-lt"/>
          <a:ea typeface="ＭＳ Ｐゴシック" pitchFamily="-106" charset="-128"/>
        </a:defRPr>
      </a:lvl7pPr>
      <a:lvl8pPr marL="3314700" indent="-114300" algn="l" rtl="0" eaLnBrk="0" fontAlgn="base" hangingPunct="0">
        <a:spcBef>
          <a:spcPct val="20000"/>
        </a:spcBef>
        <a:spcAft>
          <a:spcPct val="0"/>
        </a:spcAft>
        <a:buSzPct val="100000"/>
        <a:buChar char="•"/>
        <a:defRPr b="1">
          <a:solidFill>
            <a:srgbClr val="000000"/>
          </a:solidFill>
          <a:latin typeface="+mn-lt"/>
          <a:ea typeface="ＭＳ Ｐゴシック" pitchFamily="-106" charset="-128"/>
        </a:defRPr>
      </a:lvl8pPr>
      <a:lvl9pPr marL="3771900" indent="-114300" algn="l" rtl="0" eaLnBrk="0" fontAlgn="base" hangingPunct="0">
        <a:spcBef>
          <a:spcPct val="20000"/>
        </a:spcBef>
        <a:spcAft>
          <a:spcPct val="0"/>
        </a:spcAft>
        <a:buSzPct val="100000"/>
        <a:buChar char="•"/>
        <a:defRPr b="1">
          <a:solidFill>
            <a:srgbClr val="000000"/>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012642" y="2133600"/>
            <a:ext cx="6854222" cy="3200400"/>
          </a:xfrm>
        </p:spPr>
        <p:txBody>
          <a:bodyPr/>
          <a:lstStyle/>
          <a:p>
            <a:pPr marL="342900" indent="-171450">
              <a:defRPr/>
            </a:pPr>
            <a:endParaRPr lang="en-US" sz="2000" dirty="0" smtClean="0">
              <a:effectLst>
                <a:outerShdw blurRad="38100" dist="38100" dir="2700000" algn="tl">
                  <a:srgbClr val="C0C0C0"/>
                </a:outerShdw>
              </a:effectLst>
            </a:endParaRPr>
          </a:p>
          <a:p>
            <a:pPr marL="342900" indent="-171450">
              <a:defRPr/>
            </a:pPr>
            <a:endParaRPr lang="en-US" sz="2000" dirty="0" smtClean="0">
              <a:effectLst>
                <a:outerShdw blurRad="38100" dist="38100" dir="2700000" algn="tl">
                  <a:srgbClr val="C0C0C0"/>
                </a:outerShdw>
              </a:effectLst>
            </a:endParaRPr>
          </a:p>
          <a:p>
            <a:pPr marL="342900" indent="-171450">
              <a:defRPr/>
            </a:pPr>
            <a:r>
              <a:rPr lang="en-US" sz="2000" dirty="0" smtClean="0"/>
              <a:t>May 10, 2012</a:t>
            </a:r>
            <a:endParaRPr lang="en-US" dirty="0" smtClean="0">
              <a:effectLst>
                <a:outerShdw blurRad="38100" dist="38100" dir="2700000" algn="tl">
                  <a:srgbClr val="C0C0C0"/>
                </a:outerShdw>
              </a:effectLst>
            </a:endParaRPr>
          </a:p>
          <a:p>
            <a:pPr marL="342900" indent="-171450">
              <a:defRPr/>
            </a:pPr>
            <a:endParaRPr lang="en-US" dirty="0" smtClean="0">
              <a:effectLst>
                <a:outerShdw blurRad="38100" dist="38100" dir="2700000" algn="tl">
                  <a:srgbClr val="C0C0C0"/>
                </a:outerShdw>
              </a:effectLst>
            </a:endParaRPr>
          </a:p>
          <a:p>
            <a:pPr marL="342900" indent="-171450">
              <a:lnSpc>
                <a:spcPts val="2000"/>
              </a:lnSpc>
              <a:defRPr/>
            </a:pPr>
            <a:r>
              <a:rPr lang="en-US" sz="1600" u="sng" dirty="0" smtClean="0"/>
              <a:t>C.R. Bryan</a:t>
            </a:r>
            <a:r>
              <a:rPr lang="en-US" sz="1600" baseline="30000" dirty="0" smtClean="0"/>
              <a:t>(1)</a:t>
            </a:r>
            <a:r>
              <a:rPr lang="en-US" sz="1600" dirty="0" smtClean="0"/>
              <a:t>, M.D. Siegel</a:t>
            </a:r>
            <a:r>
              <a:rPr lang="en-US" sz="1600" baseline="30000" dirty="0" smtClean="0"/>
              <a:t>(2)</a:t>
            </a:r>
            <a:r>
              <a:rPr lang="en-US" sz="1600" dirty="0" smtClean="0"/>
              <a:t>, D.S. Vinson</a:t>
            </a:r>
            <a:r>
              <a:rPr lang="en-US" sz="1600" baseline="30000" dirty="0" smtClean="0"/>
              <a:t>(3)</a:t>
            </a:r>
            <a:r>
              <a:rPr lang="en-US" sz="1600" dirty="0" smtClean="0"/>
              <a:t>, H. </a:t>
            </a:r>
            <a:r>
              <a:rPr lang="en-US" sz="1600" dirty="0" err="1" smtClean="0"/>
              <a:t>Raanan-Kiperwas</a:t>
            </a:r>
            <a:r>
              <a:rPr lang="en-US" sz="1600" baseline="30000" dirty="0" smtClean="0"/>
              <a:t>(4)</a:t>
            </a:r>
            <a:r>
              <a:rPr lang="en-US" sz="1600" dirty="0" smtClean="0"/>
              <a:t>, A. </a:t>
            </a:r>
            <a:r>
              <a:rPr lang="en-US" sz="1600" dirty="0" err="1" smtClean="0"/>
              <a:t>Vengosh</a:t>
            </a:r>
            <a:r>
              <a:rPr lang="en-US" sz="1600" baseline="30000" dirty="0" smtClean="0"/>
              <a:t>(5)</a:t>
            </a:r>
            <a:r>
              <a:rPr lang="en-US" sz="1600" dirty="0" smtClean="0"/>
              <a:t>, and G.S. Dwyer</a:t>
            </a:r>
            <a:r>
              <a:rPr lang="en-US" sz="1600" baseline="30000" dirty="0" smtClean="0"/>
              <a:t>(5)</a:t>
            </a:r>
          </a:p>
        </p:txBody>
      </p:sp>
      <p:pic>
        <p:nvPicPr>
          <p:cNvPr id="2051" name="Picture 4"/>
          <p:cNvPicPr>
            <a:picLocks noChangeArrowheads="1"/>
          </p:cNvPicPr>
          <p:nvPr/>
        </p:nvPicPr>
        <p:blipFill>
          <a:blip r:embed="rId3"/>
          <a:srcRect/>
          <a:stretch>
            <a:fillRect/>
          </a:stretch>
        </p:blipFill>
        <p:spPr bwMode="auto">
          <a:xfrm>
            <a:off x="0" y="0"/>
            <a:ext cx="2209800" cy="1257300"/>
          </a:xfrm>
          <a:prstGeom prst="rect">
            <a:avLst/>
          </a:prstGeom>
          <a:noFill/>
          <a:ln w="12700">
            <a:noFill/>
            <a:miter lim="800000"/>
            <a:headEnd/>
            <a:tailEnd/>
          </a:ln>
        </p:spPr>
      </p:pic>
      <p:pic>
        <p:nvPicPr>
          <p:cNvPr id="2052" name="Picture 9"/>
          <p:cNvPicPr>
            <a:picLocks noChangeArrowheads="1"/>
          </p:cNvPicPr>
          <p:nvPr/>
        </p:nvPicPr>
        <p:blipFill>
          <a:blip r:embed="rId4"/>
          <a:srcRect/>
          <a:stretch>
            <a:fillRect/>
          </a:stretch>
        </p:blipFill>
        <p:spPr bwMode="auto">
          <a:xfrm>
            <a:off x="7924800" y="6324600"/>
            <a:ext cx="1104900" cy="431800"/>
          </a:xfrm>
          <a:prstGeom prst="rect">
            <a:avLst/>
          </a:prstGeom>
          <a:noFill/>
          <a:ln w="12700">
            <a:noFill/>
            <a:miter lim="800000"/>
            <a:headEnd/>
            <a:tailEnd/>
          </a:ln>
        </p:spPr>
      </p:pic>
      <p:pic>
        <p:nvPicPr>
          <p:cNvPr id="2053" name="Picture 11" descr="C:\_Alldata\DEB WORK\Templates &amp; Logos\Other Labs.NNSA\NNSAlogo041001.jpg"/>
          <p:cNvPicPr>
            <a:picLocks noChangeAspect="1" noChangeArrowheads="1"/>
          </p:cNvPicPr>
          <p:nvPr/>
        </p:nvPicPr>
        <p:blipFill>
          <a:blip r:embed="rId5"/>
          <a:srcRect/>
          <a:stretch>
            <a:fillRect/>
          </a:stretch>
        </p:blipFill>
        <p:spPr bwMode="auto">
          <a:xfrm>
            <a:off x="228600" y="6343650"/>
            <a:ext cx="914400" cy="333375"/>
          </a:xfrm>
          <a:prstGeom prst="rect">
            <a:avLst/>
          </a:prstGeom>
          <a:noFill/>
          <a:ln w="9525">
            <a:noFill/>
            <a:miter lim="800000"/>
            <a:headEnd/>
            <a:tailEnd/>
          </a:ln>
        </p:spPr>
      </p:pic>
      <p:sp>
        <p:nvSpPr>
          <p:cNvPr id="2054" name="Rectangle 5"/>
          <p:cNvSpPr>
            <a:spLocks noChangeArrowheads="1"/>
          </p:cNvSpPr>
          <p:nvPr/>
        </p:nvSpPr>
        <p:spPr bwMode="auto">
          <a:xfrm>
            <a:off x="2170113" y="6324600"/>
            <a:ext cx="5068887" cy="498475"/>
          </a:xfrm>
          <a:prstGeom prst="rect">
            <a:avLst/>
          </a:prstGeom>
          <a:noFill/>
          <a:ln w="12700">
            <a:noFill/>
            <a:miter lim="800000"/>
            <a:headEnd/>
            <a:tailEnd/>
          </a:ln>
        </p:spPr>
        <p:txBody>
          <a:bodyPr lIns="90487" tIns="44450" rIns="90487" bIns="44450">
            <a:spAutoFit/>
          </a:bodyPr>
          <a:lstStyle/>
          <a:p>
            <a:pPr algn="ctr"/>
            <a:r>
              <a:rPr lang="en-US" sz="900" dirty="0"/>
              <a:t>Sandia National Laboratories is a multi-program laboratory managed and operated by Sandia Corporation, a wholly owned subsidiary of Lockheed Martin Corporation, for the U.S. Department of Energy’s National Nuclear Security Administration under contract DE-AC04-94AL85000.</a:t>
            </a:r>
            <a:endParaRPr lang="en-US" sz="900" dirty="0">
              <a:solidFill>
                <a:srgbClr val="000000"/>
              </a:solidFill>
              <a:latin typeface="Helvetica" pitchFamily="-106" charset="0"/>
            </a:endParaRPr>
          </a:p>
        </p:txBody>
      </p:sp>
      <p:sp>
        <p:nvSpPr>
          <p:cNvPr id="2055" name="Rectangle 2"/>
          <p:cNvSpPr>
            <a:spLocks noGrp="1" noChangeArrowheads="1"/>
          </p:cNvSpPr>
          <p:nvPr>
            <p:ph type="ctrTitle"/>
          </p:nvPr>
        </p:nvSpPr>
        <p:spPr>
          <a:xfrm>
            <a:off x="685800" y="1066800"/>
            <a:ext cx="7772400" cy="838200"/>
          </a:xfrm>
          <a:noFill/>
        </p:spPr>
        <p:txBody>
          <a:bodyPr/>
          <a:lstStyle/>
          <a:p>
            <a:r>
              <a:rPr lang="en-US" sz="2400" dirty="0"/>
              <a:t>Use of Radium Isotopes to Evaluate Naturally-occurring Uranium and Radium Sources and Behavior in New Mexico Groundwaters:  Examples from Three Sites</a:t>
            </a:r>
            <a:endParaRPr lang="en-US" sz="2400" dirty="0" smtClean="0"/>
          </a:p>
        </p:txBody>
      </p:sp>
      <p:sp>
        <p:nvSpPr>
          <p:cNvPr id="9" name="Rectangle 5"/>
          <p:cNvSpPr>
            <a:spLocks noChangeArrowheads="1"/>
          </p:cNvSpPr>
          <p:nvPr/>
        </p:nvSpPr>
        <p:spPr bwMode="auto">
          <a:xfrm>
            <a:off x="1754479" y="4692285"/>
            <a:ext cx="5621179" cy="459100"/>
          </a:xfrm>
          <a:prstGeom prst="rect">
            <a:avLst/>
          </a:prstGeom>
          <a:noFill/>
          <a:ln w="12700">
            <a:noFill/>
            <a:miter lim="800000"/>
            <a:headEnd/>
            <a:tailEnd/>
          </a:ln>
        </p:spPr>
        <p:txBody>
          <a:bodyPr wrap="square" lIns="90487" tIns="44450" rIns="90487" bIns="44450">
            <a:spAutoFit/>
          </a:bodyPr>
          <a:lstStyle/>
          <a:p>
            <a:r>
              <a:rPr lang="en-US" sz="1200" baseline="30000" dirty="0" smtClean="0"/>
              <a:t>(1)</a:t>
            </a:r>
            <a:r>
              <a:rPr lang="en-US" sz="1200" dirty="0" smtClean="0"/>
              <a:t>Sandia </a:t>
            </a:r>
            <a:r>
              <a:rPr lang="en-US" sz="1200" dirty="0"/>
              <a:t>National </a:t>
            </a:r>
            <a:r>
              <a:rPr lang="en-US" sz="1200" dirty="0" smtClean="0"/>
              <a:t>Laboratories; </a:t>
            </a:r>
            <a:r>
              <a:rPr lang="en-US" sz="1200" baseline="30000" dirty="0" smtClean="0"/>
              <a:t>(2)</a:t>
            </a:r>
            <a:r>
              <a:rPr lang="en-US" sz="1200" dirty="0" smtClean="0"/>
              <a:t>University of new Mexico; </a:t>
            </a:r>
            <a:r>
              <a:rPr lang="en-US" sz="1200" baseline="30000" dirty="0" smtClean="0"/>
              <a:t>(3)</a:t>
            </a:r>
            <a:r>
              <a:rPr lang="en-US" sz="1200" dirty="0" smtClean="0"/>
              <a:t>University of Arizona; </a:t>
            </a:r>
            <a:r>
              <a:rPr lang="en-US" sz="1200" baseline="30000" dirty="0" smtClean="0"/>
              <a:t>(4)</a:t>
            </a:r>
            <a:r>
              <a:rPr lang="en-US" sz="1200" dirty="0" smtClean="0"/>
              <a:t>U.S. EPA Wetlands Division; </a:t>
            </a:r>
            <a:r>
              <a:rPr lang="en-US" sz="1200" baseline="30000" dirty="0" smtClean="0"/>
              <a:t>(5)</a:t>
            </a:r>
            <a:r>
              <a:rPr lang="en-US" sz="1200" dirty="0" smtClean="0"/>
              <a:t>Duke University</a:t>
            </a:r>
            <a:endParaRPr lang="en-US" sz="1200" dirty="0">
              <a:solidFill>
                <a:srgbClr val="000000"/>
              </a:solidFill>
              <a:latin typeface="Helvetica" pitchFamily="-106"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732098" y="354330"/>
            <a:ext cx="7772400" cy="1030774"/>
          </a:xfrm>
        </p:spPr>
        <p:txBody>
          <a:bodyPr/>
          <a:lstStyle/>
          <a:p>
            <a:r>
              <a:rPr lang="en-US" sz="2400" dirty="0">
                <a:solidFill>
                  <a:schemeClr val="tx1"/>
                </a:solidFill>
              </a:rPr>
              <a:t>Radium isotope activity ratios: </a:t>
            </a:r>
            <a:r>
              <a:rPr lang="en-US" sz="2400" baseline="30000" dirty="0" smtClean="0">
                <a:solidFill>
                  <a:schemeClr val="tx1"/>
                </a:solidFill>
              </a:rPr>
              <a:t>224</a:t>
            </a:r>
            <a:r>
              <a:rPr lang="en-US" sz="2400" dirty="0" smtClean="0">
                <a:solidFill>
                  <a:schemeClr val="tx1"/>
                </a:solidFill>
              </a:rPr>
              <a:t>Ra/</a:t>
            </a:r>
            <a:r>
              <a:rPr lang="en-US" sz="2400" baseline="30000" dirty="0" smtClean="0">
                <a:solidFill>
                  <a:schemeClr val="tx1"/>
                </a:solidFill>
              </a:rPr>
              <a:t>228</a:t>
            </a:r>
            <a:r>
              <a:rPr lang="en-US" sz="2400" dirty="0" smtClean="0">
                <a:solidFill>
                  <a:schemeClr val="tx1"/>
                </a:solidFill>
              </a:rPr>
              <a:t>Ra</a:t>
            </a:r>
            <a:endParaRPr lang="en-US" sz="2400" dirty="0">
              <a:solidFill>
                <a:schemeClr val="tx1"/>
              </a:solidFill>
              <a:ea typeface="+mj-ea"/>
              <a:cs typeface="+mj-cs"/>
            </a:endParaRPr>
          </a:p>
        </p:txBody>
      </p:sp>
      <p:sp>
        <p:nvSpPr>
          <p:cNvPr id="651267" name="Rectangle 3"/>
          <p:cNvSpPr>
            <a:spLocks noGrp="1" noChangeArrowheads="1"/>
          </p:cNvSpPr>
          <p:nvPr>
            <p:ph type="body" idx="1"/>
          </p:nvPr>
        </p:nvSpPr>
        <p:spPr>
          <a:xfrm>
            <a:off x="697230" y="1649730"/>
            <a:ext cx="7762830" cy="3479831"/>
          </a:xfrm>
        </p:spPr>
        <p:txBody>
          <a:bodyPr/>
          <a:lstStyle/>
          <a:p>
            <a:pPr marL="460375" indent="-288925">
              <a:spcAft>
                <a:spcPts val="600"/>
              </a:spcAft>
              <a:buFont typeface="Wingdings" pitchFamily="2" charset="2"/>
              <a:buChar char="q"/>
            </a:pPr>
            <a:r>
              <a:rPr lang="en-US" sz="1700" baseline="30000" dirty="0" smtClean="0"/>
              <a:t>224</a:t>
            </a:r>
            <a:r>
              <a:rPr lang="en-US" sz="1700" dirty="0" smtClean="0"/>
              <a:t>Ra/</a:t>
            </a:r>
            <a:r>
              <a:rPr lang="en-US" sz="1700" baseline="30000" dirty="0" smtClean="0"/>
              <a:t>228</a:t>
            </a:r>
            <a:r>
              <a:rPr lang="en-US" sz="1700" dirty="0" smtClean="0"/>
              <a:t>Ra </a:t>
            </a:r>
            <a:r>
              <a:rPr lang="en-US" sz="1700" dirty="0"/>
              <a:t>— provides information on </a:t>
            </a:r>
            <a:r>
              <a:rPr lang="en-US" sz="1700" dirty="0" smtClean="0"/>
              <a:t>residence time, relative importance of sinks vs. alpha recoil</a:t>
            </a:r>
            <a:endParaRPr lang="en-US" sz="1700" dirty="0"/>
          </a:p>
          <a:p>
            <a:pPr marL="568325" lvl="1" indent="-222250">
              <a:spcBef>
                <a:spcPts val="1200"/>
              </a:spcBef>
              <a:spcAft>
                <a:spcPts val="0"/>
              </a:spcAft>
            </a:pPr>
            <a:r>
              <a:rPr lang="en-US" sz="1400" baseline="30000" dirty="0"/>
              <a:t>224</a:t>
            </a:r>
            <a:r>
              <a:rPr lang="en-US" sz="1400" dirty="0"/>
              <a:t>Ra/</a:t>
            </a:r>
            <a:r>
              <a:rPr lang="en-US" sz="1400" baseline="30000" dirty="0"/>
              <a:t>228</a:t>
            </a:r>
            <a:r>
              <a:rPr lang="en-US" sz="1400" dirty="0"/>
              <a:t>Ra &gt; 1.0</a:t>
            </a:r>
          </a:p>
          <a:p>
            <a:pPr marL="798513" lvl="2" indent="-230188">
              <a:spcAft>
                <a:spcPts val="0"/>
              </a:spcAft>
            </a:pPr>
            <a:r>
              <a:rPr lang="en-US" sz="1300" dirty="0"/>
              <a:t>Elevated </a:t>
            </a:r>
            <a:r>
              <a:rPr lang="en-US" sz="1300" baseline="30000" dirty="0"/>
              <a:t>224</a:t>
            </a:r>
            <a:r>
              <a:rPr lang="en-US" sz="1300" dirty="0"/>
              <a:t>Ra/</a:t>
            </a:r>
            <a:r>
              <a:rPr lang="en-US" sz="1300" baseline="30000" dirty="0"/>
              <a:t>228</a:t>
            </a:r>
            <a:r>
              <a:rPr lang="en-US" sz="1300" dirty="0"/>
              <a:t>Ra attributed to alpha-recoil, combined with rapid removal from solution via sorption/precipitation (</a:t>
            </a:r>
            <a:r>
              <a:rPr lang="en-US" sz="1300" dirty="0" err="1"/>
              <a:t>Szabo</a:t>
            </a:r>
            <a:r>
              <a:rPr lang="en-US" sz="1300" dirty="0"/>
              <a:t> et al. 2012)</a:t>
            </a:r>
          </a:p>
          <a:p>
            <a:pPr marL="568325" lvl="1" indent="-222250">
              <a:spcBef>
                <a:spcPts val="1200"/>
              </a:spcBef>
              <a:spcAft>
                <a:spcPts val="0"/>
              </a:spcAft>
            </a:pPr>
            <a:r>
              <a:rPr lang="en-US" sz="1400" baseline="30000" dirty="0"/>
              <a:t>224</a:t>
            </a:r>
            <a:r>
              <a:rPr lang="en-US" sz="1400" dirty="0"/>
              <a:t>Ra/</a:t>
            </a:r>
            <a:r>
              <a:rPr lang="en-US" sz="1400" baseline="30000" dirty="0"/>
              <a:t>228</a:t>
            </a:r>
            <a:r>
              <a:rPr lang="en-US" sz="1400" dirty="0"/>
              <a:t>Ra ≈ 1.0 </a:t>
            </a:r>
          </a:p>
          <a:p>
            <a:pPr marL="798513" lvl="2" indent="-230188">
              <a:spcAft>
                <a:spcPts val="0"/>
              </a:spcAft>
            </a:pPr>
            <a:r>
              <a:rPr lang="en-US" sz="1300" dirty="0"/>
              <a:t>Low sorption, such that the contribution of excess </a:t>
            </a:r>
            <a:r>
              <a:rPr lang="en-US" sz="1300" baseline="30000" dirty="0"/>
              <a:t>224</a:t>
            </a:r>
            <a:r>
              <a:rPr lang="en-US" sz="1300" dirty="0"/>
              <a:t>Ra due to alpha recoil is small relative to the total Ra in solution (</a:t>
            </a:r>
            <a:r>
              <a:rPr lang="en-US" sz="1300" dirty="0" err="1"/>
              <a:t>Szabo</a:t>
            </a:r>
            <a:r>
              <a:rPr lang="en-US" sz="1300" dirty="0"/>
              <a:t> et al., 2012)</a:t>
            </a:r>
          </a:p>
          <a:p>
            <a:pPr marL="798513" lvl="2" indent="-230188">
              <a:spcAft>
                <a:spcPts val="0"/>
              </a:spcAft>
            </a:pPr>
            <a:r>
              <a:rPr lang="en-US" sz="1300" dirty="0"/>
              <a:t>Exchangeable sorption, such that the sorbed and solution Ra fractions maintain isotopic equilibrium.  This requires that the rate of desorption be  “…comparable to or greater than the radioactive decay rate of </a:t>
            </a:r>
            <a:r>
              <a:rPr lang="en-US" sz="1300" baseline="30000" dirty="0"/>
              <a:t>224</a:t>
            </a:r>
            <a:r>
              <a:rPr lang="en-US" sz="1300" dirty="0"/>
              <a:t>Ra and much greater than that of </a:t>
            </a:r>
            <a:r>
              <a:rPr lang="en-US" sz="1300" baseline="30000" dirty="0"/>
              <a:t>228</a:t>
            </a:r>
            <a:r>
              <a:rPr lang="en-US" sz="1300" dirty="0"/>
              <a:t>Ra” (</a:t>
            </a:r>
            <a:r>
              <a:rPr lang="en-US" sz="1300" dirty="0" err="1"/>
              <a:t>Krishnaswami</a:t>
            </a:r>
            <a:r>
              <a:rPr lang="en-US" sz="1300" dirty="0"/>
              <a:t> et al. 1982</a:t>
            </a:r>
            <a:r>
              <a:rPr lang="en-US" sz="1300" dirty="0" smtClean="0"/>
              <a:t>)</a:t>
            </a:r>
          </a:p>
          <a:p>
            <a:pPr marL="568325" lvl="1" indent="-222250">
              <a:spcBef>
                <a:spcPts val="1200"/>
              </a:spcBef>
              <a:spcAft>
                <a:spcPts val="0"/>
              </a:spcAft>
            </a:pPr>
            <a:r>
              <a:rPr lang="en-US" sz="1400" baseline="30000" dirty="0"/>
              <a:t>224</a:t>
            </a:r>
            <a:r>
              <a:rPr lang="en-US" sz="1400" dirty="0"/>
              <a:t>Ra/</a:t>
            </a:r>
            <a:r>
              <a:rPr lang="en-US" sz="1400" baseline="30000" dirty="0"/>
              <a:t>228</a:t>
            </a:r>
            <a:r>
              <a:rPr lang="en-US" sz="1400" dirty="0"/>
              <a:t>Ra </a:t>
            </a:r>
            <a:r>
              <a:rPr lang="en-US" sz="1400" dirty="0" smtClean="0"/>
              <a:t>&lt; </a:t>
            </a:r>
            <a:r>
              <a:rPr lang="en-US" sz="1400" dirty="0"/>
              <a:t>1.0</a:t>
            </a:r>
          </a:p>
          <a:p>
            <a:pPr marL="798513" lvl="2" indent="-230188">
              <a:spcAft>
                <a:spcPts val="0"/>
              </a:spcAft>
            </a:pPr>
            <a:r>
              <a:rPr lang="en-US" sz="1300" dirty="0" smtClean="0"/>
              <a:t>Radium transported far from source</a:t>
            </a:r>
            <a:endParaRPr lang="en-US" sz="1300" dirty="0"/>
          </a:p>
          <a:p>
            <a:pPr marL="798513" lvl="2" indent="-230188">
              <a:spcAft>
                <a:spcPts val="0"/>
              </a:spcAft>
            </a:pPr>
            <a:endParaRPr lang="en-US" sz="1300" dirty="0"/>
          </a:p>
        </p:txBody>
      </p:sp>
      <p:sp>
        <p:nvSpPr>
          <p:cNvPr id="4" name="Footer Placeholder 3"/>
          <p:cNvSpPr>
            <a:spLocks noGrp="1"/>
          </p:cNvSpPr>
          <p:nvPr>
            <p:ph type="ftr" sz="quarter" idx="10"/>
          </p:nvPr>
        </p:nvSpPr>
        <p:spPr>
          <a:xfrm>
            <a:off x="0" y="6400800"/>
            <a:ext cx="548640" cy="457200"/>
          </a:xfrm>
        </p:spPr>
        <p:txBody>
          <a:bodyPr/>
          <a:lstStyle/>
          <a:p>
            <a:pPr>
              <a:defRPr/>
            </a:pPr>
            <a:fld id="{F0F64BCA-1B57-46F1-AB89-0209E7B4A8FF}" type="slidenum">
              <a:rPr lang="en-US" smtClean="0"/>
              <a:pPr>
                <a:defRPr/>
              </a:pPr>
              <a:t>10</a:t>
            </a:fld>
            <a:endParaRPr lang="en-US" dirty="0"/>
          </a:p>
        </p:txBody>
      </p:sp>
    </p:spTree>
    <p:extLst>
      <p:ext uri="{BB962C8B-B14F-4D97-AF65-F5344CB8AC3E}">
        <p14:creationId xmlns:p14="http://schemas.microsoft.com/office/powerpoint/2010/main" val="358338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355" y="158470"/>
            <a:ext cx="6865600" cy="1219200"/>
          </a:xfrm>
        </p:spPr>
        <p:txBody>
          <a:bodyPr/>
          <a:lstStyle/>
          <a:p>
            <a:r>
              <a:rPr lang="en-US" dirty="0" smtClean="0"/>
              <a:t>Methods</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46789867"/>
              </p:ext>
            </p:extLst>
          </p:nvPr>
        </p:nvGraphicFramePr>
        <p:xfrm>
          <a:off x="-67030" y="1725902"/>
          <a:ext cx="9086851" cy="4487862"/>
        </p:xfrm>
        <a:graphic>
          <a:graphicData uri="http://schemas.openxmlformats.org/presentationml/2006/ole">
            <mc:AlternateContent xmlns:mc="http://schemas.openxmlformats.org/markup-compatibility/2006">
              <mc:Choice xmlns:v="urn:schemas-microsoft-com:vml" Requires="v">
                <p:oleObj spid="_x0000_s2090" name="Document" r:id="rId3" imgW="6099983" imgH="3014224" progId="Word.Document.12">
                  <p:embed/>
                </p:oleObj>
              </mc:Choice>
              <mc:Fallback>
                <p:oleObj name="Document" r:id="rId3" imgW="6099983" imgH="3014224" progId="Word.Document.12">
                  <p:embed/>
                  <p:pic>
                    <p:nvPicPr>
                      <p:cNvPr id="0" name=""/>
                      <p:cNvPicPr/>
                      <p:nvPr/>
                    </p:nvPicPr>
                    <p:blipFill>
                      <a:blip r:embed="rId4"/>
                      <a:stretch>
                        <a:fillRect/>
                      </a:stretch>
                    </p:blipFill>
                    <p:spPr>
                      <a:xfrm>
                        <a:off x="-67030" y="1725902"/>
                        <a:ext cx="9086851" cy="4487862"/>
                      </a:xfrm>
                      <a:prstGeom prst="rect">
                        <a:avLst/>
                      </a:prstGeom>
                    </p:spPr>
                  </p:pic>
                </p:oleObj>
              </mc:Fallback>
            </mc:AlternateContent>
          </a:graphicData>
        </a:graphic>
      </p:graphicFrame>
      <p:sp>
        <p:nvSpPr>
          <p:cNvPr id="3" name="Curved Right Arrow 2"/>
          <p:cNvSpPr/>
          <p:nvPr/>
        </p:nvSpPr>
        <p:spPr bwMode="auto">
          <a:xfrm>
            <a:off x="1018480" y="3389971"/>
            <a:ext cx="170985" cy="289931"/>
          </a:xfrm>
          <a:prstGeom prst="curvedRightArrow">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ndParaRPr>
          </a:p>
        </p:txBody>
      </p:sp>
      <p:sp>
        <p:nvSpPr>
          <p:cNvPr id="8" name="Curved Right Arrow 7"/>
          <p:cNvSpPr/>
          <p:nvPr/>
        </p:nvSpPr>
        <p:spPr bwMode="auto">
          <a:xfrm>
            <a:off x="1018480" y="3679902"/>
            <a:ext cx="170985" cy="289931"/>
          </a:xfrm>
          <a:prstGeom prst="curvedRightArrow">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ndParaRPr>
          </a:p>
        </p:txBody>
      </p:sp>
      <p:sp>
        <p:nvSpPr>
          <p:cNvPr id="5" name="TextBox 4"/>
          <p:cNvSpPr txBox="1"/>
          <p:nvPr/>
        </p:nvSpPr>
        <p:spPr>
          <a:xfrm>
            <a:off x="356838" y="3341649"/>
            <a:ext cx="654205" cy="646331"/>
          </a:xfrm>
          <a:prstGeom prst="rect">
            <a:avLst/>
          </a:prstGeom>
          <a:noFill/>
        </p:spPr>
        <p:txBody>
          <a:bodyPr wrap="square" rtlCol="0">
            <a:spAutoFit/>
          </a:bodyPr>
          <a:lstStyle/>
          <a:p>
            <a:r>
              <a:rPr lang="en-US" sz="1200" dirty="0" smtClean="0"/>
              <a:t>RAD-7 radon counter</a:t>
            </a:r>
            <a:endParaRPr lang="en-US" sz="1200" dirty="0"/>
          </a:p>
        </p:txBody>
      </p:sp>
      <p:sp>
        <p:nvSpPr>
          <p:cNvPr id="9" name="TextBox 8"/>
          <p:cNvSpPr txBox="1"/>
          <p:nvPr/>
        </p:nvSpPr>
        <p:spPr>
          <a:xfrm>
            <a:off x="8158982" y="3052158"/>
            <a:ext cx="959002" cy="830997"/>
          </a:xfrm>
          <a:prstGeom prst="rect">
            <a:avLst/>
          </a:prstGeom>
          <a:noFill/>
        </p:spPr>
        <p:txBody>
          <a:bodyPr wrap="square" rtlCol="0">
            <a:spAutoFit/>
          </a:bodyPr>
          <a:lstStyle/>
          <a:p>
            <a:r>
              <a:rPr lang="en-US" sz="1200" dirty="0" smtClean="0"/>
              <a:t>Delayed coincidence alpha counter</a:t>
            </a:r>
          </a:p>
        </p:txBody>
      </p:sp>
      <p:sp>
        <p:nvSpPr>
          <p:cNvPr id="11" name="Curved Right Arrow 10"/>
          <p:cNvSpPr/>
          <p:nvPr/>
        </p:nvSpPr>
        <p:spPr bwMode="auto">
          <a:xfrm flipH="1">
            <a:off x="7782657" y="3118404"/>
            <a:ext cx="167718" cy="289931"/>
          </a:xfrm>
          <a:prstGeom prst="curvedRightArrow">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ndParaRPr>
          </a:p>
        </p:txBody>
      </p:sp>
      <p:sp>
        <p:nvSpPr>
          <p:cNvPr id="13" name="Curved Right Arrow 12"/>
          <p:cNvSpPr/>
          <p:nvPr/>
        </p:nvSpPr>
        <p:spPr bwMode="auto">
          <a:xfrm flipH="1">
            <a:off x="7782657" y="2337818"/>
            <a:ext cx="167718" cy="289931"/>
          </a:xfrm>
          <a:prstGeom prst="curvedRightArrow">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ndParaRPr>
          </a:p>
        </p:txBody>
      </p:sp>
      <p:sp>
        <p:nvSpPr>
          <p:cNvPr id="14" name="TextBox 13"/>
          <p:cNvSpPr txBox="1"/>
          <p:nvPr/>
        </p:nvSpPr>
        <p:spPr>
          <a:xfrm>
            <a:off x="7984278" y="2336849"/>
            <a:ext cx="654205" cy="276999"/>
          </a:xfrm>
          <a:prstGeom prst="rect">
            <a:avLst/>
          </a:prstGeom>
          <a:noFill/>
        </p:spPr>
        <p:txBody>
          <a:bodyPr wrap="square" rtlCol="0">
            <a:spAutoFit/>
          </a:bodyPr>
          <a:lstStyle/>
          <a:p>
            <a:r>
              <a:rPr lang="en-US" sz="1200" dirty="0" smtClean="0">
                <a:latin typeface="Symbol" pitchFamily="18" charset="2"/>
              </a:rPr>
              <a:t>g</a:t>
            </a:r>
            <a:r>
              <a:rPr lang="en-US" sz="1200" dirty="0" smtClean="0"/>
              <a:t>-spec.</a:t>
            </a:r>
            <a:endParaRPr lang="en-US" sz="1200" dirty="0"/>
          </a:p>
        </p:txBody>
      </p:sp>
      <p:sp>
        <p:nvSpPr>
          <p:cNvPr id="15" name="Curved Right Arrow 14"/>
          <p:cNvSpPr/>
          <p:nvPr/>
        </p:nvSpPr>
        <p:spPr bwMode="auto">
          <a:xfrm flipH="1">
            <a:off x="5526854" y="3415772"/>
            <a:ext cx="167718" cy="289931"/>
          </a:xfrm>
          <a:prstGeom prst="curvedRightArrow">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ndParaRPr>
          </a:p>
        </p:txBody>
      </p:sp>
      <p:cxnSp>
        <p:nvCxnSpPr>
          <p:cNvPr id="20" name="Straight Arrow Connector 19"/>
          <p:cNvCxnSpPr/>
          <p:nvPr/>
        </p:nvCxnSpPr>
        <p:spPr bwMode="auto">
          <a:xfrm flipH="1">
            <a:off x="5724293" y="3546269"/>
            <a:ext cx="2434689" cy="0"/>
          </a:xfrm>
          <a:prstGeom prst="straightConnector1">
            <a:avLst/>
          </a:prstGeom>
          <a:solidFill>
            <a:schemeClr val="accent1"/>
          </a:solidFill>
          <a:ln w="28575" cap="flat" cmpd="sng" algn="ctr">
            <a:solidFill>
              <a:schemeClr val="bg1">
                <a:lumMod val="65000"/>
              </a:schemeClr>
            </a:solidFill>
            <a:prstDash val="solid"/>
            <a:round/>
            <a:headEnd type="none" w="med" len="med"/>
            <a:tailEnd type="arrow" w="sm" len="sm"/>
          </a:ln>
          <a:effectLst/>
        </p:spPr>
      </p:cxnSp>
      <p:cxnSp>
        <p:nvCxnSpPr>
          <p:cNvPr id="21" name="Straight Arrow Connector 20"/>
          <p:cNvCxnSpPr/>
          <p:nvPr/>
        </p:nvCxnSpPr>
        <p:spPr bwMode="auto">
          <a:xfrm flipH="1">
            <a:off x="7984278" y="3241067"/>
            <a:ext cx="174704" cy="0"/>
          </a:xfrm>
          <a:prstGeom prst="straightConnector1">
            <a:avLst/>
          </a:prstGeom>
          <a:solidFill>
            <a:schemeClr val="accent1"/>
          </a:solidFill>
          <a:ln w="28575" cap="flat" cmpd="sng" algn="ctr">
            <a:solidFill>
              <a:schemeClr val="bg1">
                <a:lumMod val="65000"/>
              </a:schemeClr>
            </a:solidFill>
            <a:prstDash val="solid"/>
            <a:round/>
            <a:headEnd type="none" w="med" len="med"/>
            <a:tailEnd type="arrow" w="sm" len="sm"/>
          </a:ln>
          <a:effectLst/>
        </p:spPr>
      </p:cxnSp>
      <p:sp>
        <p:nvSpPr>
          <p:cNvPr id="16" name="Footer Placeholder 4"/>
          <p:cNvSpPr>
            <a:spLocks noGrp="1"/>
          </p:cNvSpPr>
          <p:nvPr>
            <p:ph type="ftr" sz="quarter" idx="10"/>
          </p:nvPr>
        </p:nvSpPr>
        <p:spPr>
          <a:xfrm>
            <a:off x="0" y="6400800"/>
            <a:ext cx="765810" cy="457200"/>
          </a:xfrm>
        </p:spPr>
        <p:txBody>
          <a:bodyPr/>
          <a:lstStyle/>
          <a:p>
            <a:pPr>
              <a:defRPr/>
            </a:pPr>
            <a:fld id="{9016FEBE-D03D-442C-9F4F-3E81B5DB50C1}" type="slidenum">
              <a:rPr lang="en-US" smtClean="0"/>
              <a:pPr>
                <a:defRPr/>
              </a:pPr>
              <a:t>11</a:t>
            </a:fld>
            <a:endParaRPr lang="en-US" dirty="0"/>
          </a:p>
        </p:txBody>
      </p:sp>
      <p:cxnSp>
        <p:nvCxnSpPr>
          <p:cNvPr id="17" name="Straight Arrow Connector 16"/>
          <p:cNvCxnSpPr/>
          <p:nvPr/>
        </p:nvCxnSpPr>
        <p:spPr bwMode="auto">
          <a:xfrm>
            <a:off x="904512" y="2613848"/>
            <a:ext cx="356837" cy="332562"/>
          </a:xfrm>
          <a:prstGeom prst="bentConnector3">
            <a:avLst>
              <a:gd name="adj1" fmla="val 50000"/>
            </a:avLst>
          </a:prstGeom>
          <a:solidFill>
            <a:schemeClr val="accent1"/>
          </a:solidFill>
          <a:ln w="28575" cap="flat" cmpd="sng" algn="ctr">
            <a:solidFill>
              <a:schemeClr val="bg1">
                <a:lumMod val="65000"/>
              </a:schemeClr>
            </a:solidFill>
            <a:prstDash val="solid"/>
            <a:round/>
            <a:headEnd type="none" w="med" len="med"/>
            <a:tailEnd type="arrow" w="sm" len="sm"/>
          </a:ln>
          <a:effectLst/>
        </p:spPr>
      </p:cxnSp>
      <p:cxnSp>
        <p:nvCxnSpPr>
          <p:cNvPr id="18" name="Straight Arrow Connector 17"/>
          <p:cNvCxnSpPr/>
          <p:nvPr/>
        </p:nvCxnSpPr>
        <p:spPr bwMode="auto">
          <a:xfrm flipV="1">
            <a:off x="904512" y="2147420"/>
            <a:ext cx="356837" cy="335363"/>
          </a:xfrm>
          <a:prstGeom prst="bentConnector3">
            <a:avLst>
              <a:gd name="adj1" fmla="val 50000"/>
            </a:avLst>
          </a:prstGeom>
          <a:solidFill>
            <a:schemeClr val="accent1"/>
          </a:solidFill>
          <a:ln w="28575" cap="flat" cmpd="sng" algn="ctr">
            <a:solidFill>
              <a:schemeClr val="bg1">
                <a:lumMod val="65000"/>
              </a:schemeClr>
            </a:solidFill>
            <a:prstDash val="solid"/>
            <a:round/>
            <a:headEnd type="none" w="med" len="med"/>
            <a:tailEnd type="arrow" w="sm" len="sm"/>
          </a:ln>
          <a:effectLst/>
        </p:spPr>
      </p:cxnSp>
      <p:sp>
        <p:nvSpPr>
          <p:cNvPr id="19" name="TextBox 18"/>
          <p:cNvSpPr txBox="1"/>
          <p:nvPr/>
        </p:nvSpPr>
        <p:spPr>
          <a:xfrm>
            <a:off x="426138" y="2404018"/>
            <a:ext cx="621948" cy="276999"/>
          </a:xfrm>
          <a:prstGeom prst="rect">
            <a:avLst/>
          </a:prstGeom>
          <a:noFill/>
        </p:spPr>
        <p:txBody>
          <a:bodyPr wrap="square" rtlCol="0">
            <a:spAutoFit/>
          </a:bodyPr>
          <a:lstStyle/>
          <a:p>
            <a:r>
              <a:rPr lang="en-US" sz="1200" dirty="0" smtClean="0">
                <a:latin typeface="+mn-lt"/>
              </a:rPr>
              <a:t>TIMS</a:t>
            </a:r>
            <a:endParaRPr lang="en-US" sz="1200" dirty="0">
              <a:latin typeface="+mn-lt"/>
            </a:endParaRPr>
          </a:p>
        </p:txBody>
      </p:sp>
    </p:spTree>
    <p:extLst>
      <p:ext uri="{BB962C8B-B14F-4D97-AF65-F5344CB8AC3E}">
        <p14:creationId xmlns:p14="http://schemas.microsoft.com/office/powerpoint/2010/main" val="49181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732098" y="354330"/>
            <a:ext cx="7772400" cy="1030774"/>
          </a:xfrm>
        </p:spPr>
        <p:txBody>
          <a:bodyPr/>
          <a:lstStyle/>
          <a:p>
            <a:r>
              <a:rPr lang="en-US" sz="2400" dirty="0" smtClean="0">
                <a:solidFill>
                  <a:schemeClr val="tx1"/>
                </a:solidFill>
              </a:rPr>
              <a:t>Radium isotope analysis: </a:t>
            </a:r>
            <a:r>
              <a:rPr lang="en-US" sz="2400" baseline="30000" dirty="0" smtClean="0">
                <a:solidFill>
                  <a:schemeClr val="tx1"/>
                </a:solidFill>
              </a:rPr>
              <a:t>223</a:t>
            </a:r>
            <a:r>
              <a:rPr lang="en-US" sz="2400" dirty="0" smtClean="0">
                <a:solidFill>
                  <a:schemeClr val="tx1"/>
                </a:solidFill>
              </a:rPr>
              <a:t>Ra, </a:t>
            </a:r>
            <a:r>
              <a:rPr lang="en-US" sz="2400" baseline="30000" dirty="0" smtClean="0">
                <a:solidFill>
                  <a:schemeClr val="tx1"/>
                </a:solidFill>
              </a:rPr>
              <a:t>224</a:t>
            </a:r>
            <a:r>
              <a:rPr lang="en-US" sz="2400" dirty="0" smtClean="0">
                <a:solidFill>
                  <a:schemeClr val="tx1"/>
                </a:solidFill>
              </a:rPr>
              <a:t>Ra</a:t>
            </a:r>
            <a:endParaRPr lang="en-US" sz="2400" dirty="0">
              <a:solidFill>
                <a:schemeClr val="tx1"/>
              </a:solidFill>
              <a:ea typeface="+mj-ea"/>
              <a:cs typeface="+mj-cs"/>
            </a:endParaRPr>
          </a:p>
        </p:txBody>
      </p:sp>
      <p:sp>
        <p:nvSpPr>
          <p:cNvPr id="651267" name="Rectangle 3"/>
          <p:cNvSpPr>
            <a:spLocks noGrp="1" noChangeArrowheads="1"/>
          </p:cNvSpPr>
          <p:nvPr>
            <p:ph type="body" idx="1"/>
          </p:nvPr>
        </p:nvSpPr>
        <p:spPr>
          <a:xfrm>
            <a:off x="697230" y="1649730"/>
            <a:ext cx="7772400" cy="3479831"/>
          </a:xfrm>
        </p:spPr>
        <p:txBody>
          <a:bodyPr/>
          <a:lstStyle/>
          <a:p>
            <a:pPr marL="171450" indent="0">
              <a:spcAft>
                <a:spcPts val="600"/>
              </a:spcAft>
              <a:buNone/>
            </a:pPr>
            <a:r>
              <a:rPr lang="en-US" sz="1600" dirty="0" smtClean="0"/>
              <a:t>Determination of radium isotopes (based on methods of </a:t>
            </a:r>
            <a:r>
              <a:rPr lang="en-US" sz="1600" dirty="0"/>
              <a:t> Kim et al. </a:t>
            </a:r>
            <a:r>
              <a:rPr lang="en-US" sz="1600" dirty="0" smtClean="0"/>
              <a:t>2001 </a:t>
            </a:r>
            <a:r>
              <a:rPr lang="en-US" sz="1600" dirty="0"/>
              <a:t>and Moore and Arnold </a:t>
            </a:r>
            <a:r>
              <a:rPr lang="en-US" sz="1600" dirty="0" smtClean="0"/>
              <a:t>1996)</a:t>
            </a:r>
          </a:p>
          <a:p>
            <a:pPr marL="460375" indent="-288925">
              <a:spcAft>
                <a:spcPts val="600"/>
              </a:spcAft>
              <a:buFont typeface="Wingdings" pitchFamily="2" charset="2"/>
              <a:buChar char="q"/>
            </a:pPr>
            <a:r>
              <a:rPr lang="en-US" sz="1700" baseline="30000" dirty="0"/>
              <a:t>223</a:t>
            </a:r>
            <a:r>
              <a:rPr lang="en-US" sz="1700" dirty="0"/>
              <a:t>Ra and </a:t>
            </a:r>
            <a:r>
              <a:rPr lang="en-US" sz="1700" baseline="30000" dirty="0"/>
              <a:t>224</a:t>
            </a:r>
            <a:r>
              <a:rPr lang="en-US" sz="1700" dirty="0"/>
              <a:t>Ra</a:t>
            </a:r>
          </a:p>
          <a:p>
            <a:pPr marL="684213" lvl="1" indent="-169863">
              <a:spcAft>
                <a:spcPts val="600"/>
              </a:spcAft>
            </a:pPr>
            <a:r>
              <a:rPr lang="en-US" sz="1400" dirty="0" smtClean="0"/>
              <a:t>Radium quantitatively extracted from 5-20 liters of groundwater by pumping the water through a glass column packed with </a:t>
            </a:r>
            <a:r>
              <a:rPr lang="en-US" sz="1400" dirty="0" err="1" smtClean="0"/>
              <a:t>Mn</a:t>
            </a:r>
            <a:r>
              <a:rPr lang="en-US" sz="1400" dirty="0" smtClean="0"/>
              <a:t>-oxide coated fibers.</a:t>
            </a:r>
          </a:p>
          <a:p>
            <a:pPr marL="684213" lvl="1" indent="-169863">
              <a:spcAft>
                <a:spcPts val="600"/>
              </a:spcAft>
            </a:pPr>
            <a:r>
              <a:rPr lang="en-US" sz="1400" baseline="30000" dirty="0" smtClean="0"/>
              <a:t>223</a:t>
            </a:r>
            <a:r>
              <a:rPr lang="en-US" sz="1400" dirty="0" smtClean="0"/>
              <a:t>Ra and </a:t>
            </a:r>
            <a:r>
              <a:rPr lang="en-US" sz="1400" baseline="30000" dirty="0" smtClean="0"/>
              <a:t>224</a:t>
            </a:r>
            <a:r>
              <a:rPr lang="en-US" sz="1400" dirty="0" smtClean="0"/>
              <a:t>Ra determined within 48 hours of collection by counting the fibers with a delayed coincidence alpha counter</a:t>
            </a:r>
            <a:endParaRPr lang="en-US" sz="1400" dirty="0"/>
          </a:p>
        </p:txBody>
      </p:sp>
      <p:sp>
        <p:nvSpPr>
          <p:cNvPr id="4" name="Footer Placeholder 3"/>
          <p:cNvSpPr>
            <a:spLocks noGrp="1"/>
          </p:cNvSpPr>
          <p:nvPr>
            <p:ph type="ftr" sz="quarter" idx="10"/>
          </p:nvPr>
        </p:nvSpPr>
        <p:spPr>
          <a:xfrm>
            <a:off x="0" y="6400800"/>
            <a:ext cx="548640" cy="457200"/>
          </a:xfrm>
        </p:spPr>
        <p:txBody>
          <a:bodyPr/>
          <a:lstStyle/>
          <a:p>
            <a:pPr>
              <a:defRPr/>
            </a:pPr>
            <a:fld id="{F0F64BCA-1B57-46F1-AB89-0209E7B4A8FF}" type="slidenum">
              <a:rPr lang="en-US" smtClean="0"/>
              <a:pPr>
                <a:defRPr/>
              </a:pPr>
              <a:t>12</a:t>
            </a:fld>
            <a:endParaRPr lang="en-US" dirty="0"/>
          </a:p>
        </p:txBody>
      </p:sp>
      <p:pic>
        <p:nvPicPr>
          <p:cNvPr id="5" name="Picture 4"/>
          <p:cNvPicPr>
            <a:picLocks noChangeAspect="1"/>
          </p:cNvPicPr>
          <p:nvPr/>
        </p:nvPicPr>
        <p:blipFill>
          <a:blip r:embed="rId2"/>
          <a:srcRect/>
          <a:stretch>
            <a:fillRect/>
          </a:stretch>
        </p:blipFill>
        <p:spPr bwMode="auto">
          <a:xfrm>
            <a:off x="1369380" y="4041108"/>
            <a:ext cx="3292296" cy="1832299"/>
          </a:xfrm>
          <a:prstGeom prst="rect">
            <a:avLst/>
          </a:prstGeom>
          <a:noFill/>
        </p:spPr>
      </p:pic>
      <p:pic>
        <p:nvPicPr>
          <p:cNvPr id="6" name="Picture 5"/>
          <p:cNvPicPr>
            <a:picLocks noChangeAspect="1"/>
          </p:cNvPicPr>
          <p:nvPr/>
        </p:nvPicPr>
        <p:blipFill>
          <a:blip r:embed="rId3"/>
          <a:srcRect/>
          <a:stretch>
            <a:fillRect/>
          </a:stretch>
        </p:blipFill>
        <p:spPr bwMode="auto">
          <a:xfrm>
            <a:off x="4976803" y="4041108"/>
            <a:ext cx="3292296" cy="1754556"/>
          </a:xfrm>
          <a:prstGeom prst="rect">
            <a:avLst/>
          </a:prstGeom>
          <a:noFill/>
        </p:spPr>
      </p:pic>
    </p:spTree>
    <p:extLst>
      <p:ext uri="{BB962C8B-B14F-4D97-AF65-F5344CB8AC3E}">
        <p14:creationId xmlns:p14="http://schemas.microsoft.com/office/powerpoint/2010/main" val="126657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1296140" y="354330"/>
            <a:ext cx="7128459" cy="1030774"/>
          </a:xfrm>
        </p:spPr>
        <p:txBody>
          <a:bodyPr/>
          <a:lstStyle/>
          <a:p>
            <a:r>
              <a:rPr lang="en-US" sz="2400" dirty="0" smtClean="0">
                <a:solidFill>
                  <a:schemeClr val="tx1"/>
                </a:solidFill>
              </a:rPr>
              <a:t>Radium isotope analysis: </a:t>
            </a:r>
            <a:r>
              <a:rPr lang="en-US" sz="2400" baseline="30000" dirty="0" smtClean="0">
                <a:solidFill>
                  <a:schemeClr val="tx1"/>
                </a:solidFill>
              </a:rPr>
              <a:t>226</a:t>
            </a:r>
            <a:r>
              <a:rPr lang="en-US" sz="2400" dirty="0" smtClean="0">
                <a:solidFill>
                  <a:schemeClr val="tx1"/>
                </a:solidFill>
              </a:rPr>
              <a:t>Ra, </a:t>
            </a:r>
            <a:r>
              <a:rPr lang="en-US" sz="2400" baseline="30000" dirty="0" smtClean="0">
                <a:solidFill>
                  <a:schemeClr val="tx1"/>
                </a:solidFill>
              </a:rPr>
              <a:t>228</a:t>
            </a:r>
            <a:r>
              <a:rPr lang="en-US" sz="2400" dirty="0" smtClean="0">
                <a:solidFill>
                  <a:schemeClr val="tx1"/>
                </a:solidFill>
              </a:rPr>
              <a:t>Ra</a:t>
            </a:r>
            <a:endParaRPr lang="en-US" sz="2400" dirty="0">
              <a:solidFill>
                <a:schemeClr val="tx1"/>
              </a:solidFill>
              <a:ea typeface="+mj-ea"/>
              <a:cs typeface="+mj-cs"/>
            </a:endParaRPr>
          </a:p>
        </p:txBody>
      </p:sp>
      <p:sp>
        <p:nvSpPr>
          <p:cNvPr id="651267" name="Rectangle 3"/>
          <p:cNvSpPr>
            <a:spLocks noGrp="1" noChangeArrowheads="1"/>
          </p:cNvSpPr>
          <p:nvPr>
            <p:ph type="body" idx="1"/>
          </p:nvPr>
        </p:nvSpPr>
        <p:spPr>
          <a:xfrm>
            <a:off x="510800" y="1622760"/>
            <a:ext cx="4169640" cy="4253920"/>
          </a:xfrm>
        </p:spPr>
        <p:txBody>
          <a:bodyPr/>
          <a:lstStyle/>
          <a:p>
            <a:pPr marL="460375" indent="-288925">
              <a:spcAft>
                <a:spcPts val="600"/>
              </a:spcAft>
              <a:buFont typeface="Wingdings" pitchFamily="2" charset="2"/>
              <a:buChar char="q"/>
            </a:pPr>
            <a:r>
              <a:rPr lang="en-US" sz="1700" baseline="30000" dirty="0"/>
              <a:t>226</a:t>
            </a:r>
            <a:r>
              <a:rPr lang="en-US" sz="1700" dirty="0"/>
              <a:t>Ra</a:t>
            </a:r>
          </a:p>
          <a:p>
            <a:pPr marL="461963" lvl="1" indent="-231775">
              <a:spcAft>
                <a:spcPts val="600"/>
              </a:spcAft>
            </a:pPr>
            <a:r>
              <a:rPr lang="en-US" sz="1400" dirty="0" smtClean="0"/>
              <a:t>Following pre-concentration onto the </a:t>
            </a:r>
            <a:r>
              <a:rPr lang="en-US" sz="1400" dirty="0" err="1" smtClean="0"/>
              <a:t>Mn</a:t>
            </a:r>
            <a:r>
              <a:rPr lang="en-US" sz="1400" dirty="0" smtClean="0"/>
              <a:t>-fibers, the glass filter tubes are purged with He and sealed  </a:t>
            </a:r>
          </a:p>
          <a:p>
            <a:pPr marL="461963" lvl="1" indent="-231775">
              <a:spcAft>
                <a:spcPts val="600"/>
              </a:spcAft>
            </a:pPr>
            <a:r>
              <a:rPr lang="en-US" sz="1400" dirty="0" smtClean="0"/>
              <a:t>Tubes are allowed to incubate for 3 weeks, to allow ingrowth of </a:t>
            </a:r>
            <a:r>
              <a:rPr lang="en-US" sz="1400" baseline="30000" dirty="0" smtClean="0"/>
              <a:t>222</a:t>
            </a:r>
            <a:r>
              <a:rPr lang="en-US" sz="1400" dirty="0" smtClean="0"/>
              <a:t>Rn</a:t>
            </a:r>
          </a:p>
          <a:p>
            <a:pPr marL="461963" lvl="1" indent="-231775">
              <a:spcAft>
                <a:spcPts val="600"/>
              </a:spcAft>
            </a:pPr>
            <a:r>
              <a:rPr lang="en-US" sz="1400" dirty="0" smtClean="0"/>
              <a:t>Tubes are hooked to RAD-7 radon analyzer, and the gas is recirculated through the detector.  </a:t>
            </a:r>
            <a:r>
              <a:rPr lang="en-US" sz="1400" baseline="30000" dirty="0" smtClean="0"/>
              <a:t>218</a:t>
            </a:r>
            <a:r>
              <a:rPr lang="en-US" sz="1400" dirty="0" smtClean="0"/>
              <a:t>Po, the daughter of </a:t>
            </a:r>
            <a:r>
              <a:rPr lang="en-US" sz="1400" baseline="30000" dirty="0" smtClean="0"/>
              <a:t>222</a:t>
            </a:r>
            <a:r>
              <a:rPr lang="en-US" sz="1400" dirty="0" smtClean="0"/>
              <a:t>Rn, is collected electrostatically and counted</a:t>
            </a:r>
          </a:p>
          <a:p>
            <a:pPr marL="461963" lvl="1" indent="-231775">
              <a:spcAft>
                <a:spcPts val="1200"/>
              </a:spcAft>
            </a:pPr>
            <a:r>
              <a:rPr lang="en-US" sz="1400" baseline="30000" dirty="0" smtClean="0"/>
              <a:t>226</a:t>
            </a:r>
            <a:r>
              <a:rPr lang="en-US" sz="1400" dirty="0" smtClean="0"/>
              <a:t>Ra is determined indirectly via </a:t>
            </a:r>
            <a:r>
              <a:rPr lang="en-US" sz="1400" baseline="30000" dirty="0" smtClean="0"/>
              <a:t>222</a:t>
            </a:r>
            <a:r>
              <a:rPr lang="en-US" sz="1400" dirty="0" smtClean="0"/>
              <a:t>Rn, in turn determined by counting decay of </a:t>
            </a:r>
            <a:r>
              <a:rPr lang="en-US" sz="1400" baseline="30000" dirty="0" smtClean="0"/>
              <a:t>218</a:t>
            </a:r>
            <a:r>
              <a:rPr lang="en-US" sz="1400" dirty="0" smtClean="0"/>
              <a:t>Po</a:t>
            </a:r>
            <a:endParaRPr lang="en-US" sz="1400" dirty="0"/>
          </a:p>
        </p:txBody>
      </p:sp>
      <p:sp>
        <p:nvSpPr>
          <p:cNvPr id="4" name="Footer Placeholder 3"/>
          <p:cNvSpPr>
            <a:spLocks noGrp="1"/>
          </p:cNvSpPr>
          <p:nvPr>
            <p:ph type="ftr" sz="quarter" idx="10"/>
          </p:nvPr>
        </p:nvSpPr>
        <p:spPr>
          <a:xfrm>
            <a:off x="0" y="6400800"/>
            <a:ext cx="548640" cy="457200"/>
          </a:xfrm>
        </p:spPr>
        <p:txBody>
          <a:bodyPr/>
          <a:lstStyle/>
          <a:p>
            <a:pPr>
              <a:defRPr/>
            </a:pPr>
            <a:fld id="{F0F64BCA-1B57-46F1-AB89-0209E7B4A8FF}" type="slidenum">
              <a:rPr lang="en-US" smtClean="0"/>
              <a:pPr>
                <a:defRPr/>
              </a:pPr>
              <a:t>13</a:t>
            </a:fld>
            <a:endParaRPr lang="en-US" dirty="0"/>
          </a:p>
        </p:txBody>
      </p:sp>
      <p:pic>
        <p:nvPicPr>
          <p:cNvPr id="7" name="Picture 6" descr="RAD7"/>
          <p:cNvPicPr/>
          <p:nvPr/>
        </p:nvPicPr>
        <p:blipFill>
          <a:blip r:embed="rId2"/>
          <a:srcRect/>
          <a:stretch>
            <a:fillRect/>
          </a:stretch>
        </p:blipFill>
        <p:spPr bwMode="auto">
          <a:xfrm>
            <a:off x="4680440" y="1815198"/>
            <a:ext cx="4265092" cy="3212129"/>
          </a:xfrm>
          <a:prstGeom prst="rect">
            <a:avLst/>
          </a:prstGeom>
          <a:noFill/>
          <a:ln w="9525">
            <a:noFill/>
            <a:miter lim="800000"/>
            <a:headEnd/>
            <a:tailEnd/>
          </a:ln>
        </p:spPr>
      </p:pic>
      <p:sp>
        <p:nvSpPr>
          <p:cNvPr id="8" name="Rectangle 3"/>
          <p:cNvSpPr txBox="1">
            <a:spLocks noChangeArrowheads="1"/>
          </p:cNvSpPr>
          <p:nvPr/>
        </p:nvSpPr>
        <p:spPr bwMode="auto">
          <a:xfrm>
            <a:off x="506027" y="5300705"/>
            <a:ext cx="7874494" cy="1557295"/>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lvl1pPr marL="342900" indent="-171450" algn="l" rtl="0" eaLnBrk="0" fontAlgn="base" hangingPunct="0">
              <a:spcBef>
                <a:spcPct val="20000"/>
              </a:spcBef>
              <a:spcAft>
                <a:spcPct val="0"/>
              </a:spcAft>
              <a:buSzPct val="100000"/>
              <a:buChar char="•"/>
              <a:defRPr sz="2400" b="1">
                <a:solidFill>
                  <a:srgbClr val="000000"/>
                </a:solidFill>
                <a:latin typeface="+mn-lt"/>
                <a:ea typeface="ＭＳ Ｐゴシック" pitchFamily="-106" charset="-128"/>
                <a:cs typeface="ＭＳ Ｐゴシック" pitchFamily="-106" charset="-128"/>
              </a:defRPr>
            </a:lvl1pPr>
            <a:lvl2pPr marL="685800" indent="-228600" algn="l" rtl="0" eaLnBrk="0" fontAlgn="base" hangingPunct="0">
              <a:spcBef>
                <a:spcPct val="20000"/>
              </a:spcBef>
              <a:spcAft>
                <a:spcPct val="0"/>
              </a:spcAft>
              <a:buSzPct val="100000"/>
              <a:buChar char="–"/>
              <a:defRPr sz="2200" b="1">
                <a:solidFill>
                  <a:srgbClr val="000000"/>
                </a:solidFill>
                <a:latin typeface="+mn-lt"/>
                <a:ea typeface="ＭＳ Ｐゴシック" pitchFamily="-106" charset="-128"/>
              </a:defRPr>
            </a:lvl2pPr>
            <a:lvl3pPr marL="1085850" indent="-171450" algn="l" rtl="0" eaLnBrk="0" fontAlgn="base" hangingPunct="0">
              <a:spcBef>
                <a:spcPct val="20000"/>
              </a:spcBef>
              <a:spcAft>
                <a:spcPct val="0"/>
              </a:spcAft>
              <a:buSzPct val="100000"/>
              <a:buChar char="•"/>
              <a:defRPr sz="2000" b="1">
                <a:solidFill>
                  <a:srgbClr val="000000"/>
                </a:solidFill>
                <a:latin typeface="+mn-lt"/>
                <a:ea typeface="ＭＳ Ｐゴシック" pitchFamily="-106" charset="-128"/>
              </a:defRPr>
            </a:lvl3pPr>
            <a:lvl4pPr marL="1543050" indent="-171450" algn="l" rtl="0" eaLnBrk="0" fontAlgn="base" hangingPunct="0">
              <a:spcBef>
                <a:spcPct val="20000"/>
              </a:spcBef>
              <a:spcAft>
                <a:spcPct val="0"/>
              </a:spcAft>
              <a:buSzPct val="100000"/>
              <a:buChar char="–"/>
              <a:defRPr b="1">
                <a:solidFill>
                  <a:srgbClr val="000000"/>
                </a:solidFill>
                <a:latin typeface="+mn-lt"/>
                <a:ea typeface="ＭＳ Ｐゴシック" pitchFamily="-106" charset="-128"/>
              </a:defRPr>
            </a:lvl4pPr>
            <a:lvl5pPr marL="1943100" indent="-114300" algn="l" rtl="0" eaLnBrk="0" fontAlgn="base" hangingPunct="0">
              <a:spcBef>
                <a:spcPct val="20000"/>
              </a:spcBef>
              <a:spcAft>
                <a:spcPct val="0"/>
              </a:spcAft>
              <a:buSzPct val="100000"/>
              <a:buChar char="•"/>
              <a:defRPr b="1">
                <a:solidFill>
                  <a:srgbClr val="000000"/>
                </a:solidFill>
                <a:latin typeface="+mn-lt"/>
                <a:ea typeface="ＭＳ Ｐゴシック" pitchFamily="-106" charset="-128"/>
              </a:defRPr>
            </a:lvl5pPr>
            <a:lvl6pPr marL="2400300" indent="-114300" algn="l" rtl="0" eaLnBrk="0" fontAlgn="base" hangingPunct="0">
              <a:spcBef>
                <a:spcPct val="20000"/>
              </a:spcBef>
              <a:spcAft>
                <a:spcPct val="0"/>
              </a:spcAft>
              <a:buSzPct val="100000"/>
              <a:buChar char="•"/>
              <a:defRPr b="1">
                <a:solidFill>
                  <a:srgbClr val="000000"/>
                </a:solidFill>
                <a:latin typeface="+mn-lt"/>
                <a:ea typeface="ＭＳ Ｐゴシック" pitchFamily="-106" charset="-128"/>
              </a:defRPr>
            </a:lvl6pPr>
            <a:lvl7pPr marL="2857500" indent="-114300" algn="l" rtl="0" eaLnBrk="0" fontAlgn="base" hangingPunct="0">
              <a:spcBef>
                <a:spcPct val="20000"/>
              </a:spcBef>
              <a:spcAft>
                <a:spcPct val="0"/>
              </a:spcAft>
              <a:buSzPct val="100000"/>
              <a:buChar char="•"/>
              <a:defRPr b="1">
                <a:solidFill>
                  <a:srgbClr val="000000"/>
                </a:solidFill>
                <a:latin typeface="+mn-lt"/>
                <a:ea typeface="ＭＳ Ｐゴシック" pitchFamily="-106" charset="-128"/>
              </a:defRPr>
            </a:lvl7pPr>
            <a:lvl8pPr marL="3314700" indent="-114300" algn="l" rtl="0" eaLnBrk="0" fontAlgn="base" hangingPunct="0">
              <a:spcBef>
                <a:spcPct val="20000"/>
              </a:spcBef>
              <a:spcAft>
                <a:spcPct val="0"/>
              </a:spcAft>
              <a:buSzPct val="100000"/>
              <a:buChar char="•"/>
              <a:defRPr b="1">
                <a:solidFill>
                  <a:srgbClr val="000000"/>
                </a:solidFill>
                <a:latin typeface="+mn-lt"/>
                <a:ea typeface="ＭＳ Ｐゴシック" pitchFamily="-106" charset="-128"/>
              </a:defRPr>
            </a:lvl8pPr>
            <a:lvl9pPr marL="3771900" indent="-114300" algn="l" rtl="0" eaLnBrk="0" fontAlgn="base" hangingPunct="0">
              <a:spcBef>
                <a:spcPct val="20000"/>
              </a:spcBef>
              <a:spcAft>
                <a:spcPct val="0"/>
              </a:spcAft>
              <a:buSzPct val="100000"/>
              <a:buChar char="•"/>
              <a:defRPr b="1">
                <a:solidFill>
                  <a:srgbClr val="000000"/>
                </a:solidFill>
                <a:latin typeface="+mn-lt"/>
                <a:ea typeface="ＭＳ Ｐゴシック" pitchFamily="-106" charset="-128"/>
              </a:defRPr>
            </a:lvl9pPr>
          </a:lstStyle>
          <a:p>
            <a:pPr marL="460375" indent="-288925">
              <a:spcBef>
                <a:spcPts val="1200"/>
              </a:spcBef>
              <a:spcAft>
                <a:spcPts val="600"/>
              </a:spcAft>
              <a:buFont typeface="Wingdings" pitchFamily="2" charset="2"/>
              <a:buChar char="q"/>
            </a:pPr>
            <a:r>
              <a:rPr lang="en-US" sz="1700" baseline="30000" dirty="0"/>
              <a:t>228</a:t>
            </a:r>
            <a:r>
              <a:rPr lang="en-US" sz="1700" dirty="0"/>
              <a:t>Ra</a:t>
            </a:r>
          </a:p>
          <a:p>
            <a:pPr marL="461963" lvl="1" indent="-231775">
              <a:spcAft>
                <a:spcPts val="600"/>
              </a:spcAft>
            </a:pPr>
            <a:r>
              <a:rPr lang="en-US" sz="1400" dirty="0"/>
              <a:t>Following </a:t>
            </a:r>
            <a:r>
              <a:rPr lang="en-US" sz="1400" baseline="30000" dirty="0"/>
              <a:t>226</a:t>
            </a:r>
            <a:r>
              <a:rPr lang="en-US" sz="1400" dirty="0"/>
              <a:t>Ra analysis, </a:t>
            </a:r>
            <a:r>
              <a:rPr lang="en-US" sz="1400" dirty="0" err="1"/>
              <a:t>Mn</a:t>
            </a:r>
            <a:r>
              <a:rPr lang="en-US" sz="1400" dirty="0"/>
              <a:t>-oxide fibers are </a:t>
            </a:r>
            <a:r>
              <a:rPr lang="en-US" sz="1400" dirty="0" smtClean="0"/>
              <a:t>extracted, </a:t>
            </a:r>
            <a:r>
              <a:rPr lang="en-US" sz="1400" dirty="0"/>
              <a:t>dried and crushed into cans</a:t>
            </a:r>
          </a:p>
          <a:p>
            <a:pPr marL="461963" lvl="1" indent="-231775">
              <a:spcAft>
                <a:spcPts val="600"/>
              </a:spcAft>
            </a:pPr>
            <a:r>
              <a:rPr lang="en-US" sz="1400" dirty="0"/>
              <a:t>Cans are counted using </a:t>
            </a:r>
            <a:r>
              <a:rPr lang="en-US" sz="1400" dirty="0" smtClean="0">
                <a:sym typeface="Symbol"/>
              </a:rPr>
              <a:t>-</a:t>
            </a:r>
            <a:r>
              <a:rPr lang="en-US" sz="1400" dirty="0" smtClean="0"/>
              <a:t>spectrometry</a:t>
            </a:r>
            <a:r>
              <a:rPr lang="en-US" sz="1400" dirty="0"/>
              <a:t>.  </a:t>
            </a:r>
            <a:r>
              <a:rPr lang="en-US" sz="1400" baseline="30000" dirty="0"/>
              <a:t>228</a:t>
            </a:r>
            <a:r>
              <a:rPr lang="en-US" sz="1400" dirty="0"/>
              <a:t>Ra is determined indirectly </a:t>
            </a:r>
            <a:r>
              <a:rPr lang="en-US" sz="1400" dirty="0" smtClean="0"/>
              <a:t>by </a:t>
            </a:r>
            <a:r>
              <a:rPr lang="en-US" sz="1400" dirty="0"/>
              <a:t>decay of </a:t>
            </a:r>
            <a:r>
              <a:rPr lang="en-US" sz="1400" dirty="0" smtClean="0"/>
              <a:t> </a:t>
            </a:r>
            <a:r>
              <a:rPr lang="en-US" sz="1400" dirty="0"/>
              <a:t>daughter </a:t>
            </a:r>
            <a:r>
              <a:rPr lang="en-US" sz="1400" baseline="30000" dirty="0"/>
              <a:t>228</a:t>
            </a:r>
            <a:r>
              <a:rPr lang="en-US" sz="1400" dirty="0"/>
              <a:t>Ac</a:t>
            </a:r>
          </a:p>
        </p:txBody>
      </p:sp>
    </p:spTree>
    <p:extLst>
      <p:ext uri="{BB962C8B-B14F-4D97-AF65-F5344CB8AC3E}">
        <p14:creationId xmlns:p14="http://schemas.microsoft.com/office/powerpoint/2010/main" val="300710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1296140" y="354330"/>
            <a:ext cx="7128459" cy="1030774"/>
          </a:xfrm>
        </p:spPr>
        <p:txBody>
          <a:bodyPr/>
          <a:lstStyle/>
          <a:p>
            <a:r>
              <a:rPr lang="en-US" sz="2400" dirty="0" smtClean="0">
                <a:solidFill>
                  <a:schemeClr val="tx1"/>
                </a:solidFill>
              </a:rPr>
              <a:t>Results</a:t>
            </a:r>
            <a:endParaRPr lang="en-US" sz="2400" dirty="0">
              <a:solidFill>
                <a:schemeClr val="tx1"/>
              </a:solidFill>
              <a:ea typeface="+mj-ea"/>
              <a:cs typeface="+mj-cs"/>
            </a:endParaRPr>
          </a:p>
        </p:txBody>
      </p:sp>
      <p:sp>
        <p:nvSpPr>
          <p:cNvPr id="651267" name="Rectangle 3"/>
          <p:cNvSpPr>
            <a:spLocks noGrp="1" noChangeArrowheads="1"/>
          </p:cNvSpPr>
          <p:nvPr>
            <p:ph type="body" idx="1"/>
          </p:nvPr>
        </p:nvSpPr>
        <p:spPr>
          <a:xfrm>
            <a:off x="510800" y="1667150"/>
            <a:ext cx="7914109" cy="4253920"/>
          </a:xfrm>
        </p:spPr>
        <p:txBody>
          <a:bodyPr/>
          <a:lstStyle/>
          <a:p>
            <a:pPr marL="171450" indent="0">
              <a:spcAft>
                <a:spcPts val="0"/>
              </a:spcAft>
              <a:buNone/>
            </a:pPr>
            <a:r>
              <a:rPr lang="en-US" sz="2000" dirty="0" smtClean="0"/>
              <a:t>Three contrasting sites examined</a:t>
            </a:r>
          </a:p>
          <a:p>
            <a:pPr marL="460375" lvl="1" indent="-288925">
              <a:spcBef>
                <a:spcPts val="1200"/>
              </a:spcBef>
              <a:spcAft>
                <a:spcPts val="0"/>
              </a:spcAft>
              <a:buFont typeface="Wingdings" pitchFamily="2" charset="2"/>
              <a:buChar char="q"/>
            </a:pPr>
            <a:r>
              <a:rPr lang="en-US" sz="1700" dirty="0" err="1">
                <a:cs typeface="ＭＳ Ｐゴシック" pitchFamily="-106" charset="-128"/>
              </a:rPr>
              <a:t>Glorieta</a:t>
            </a:r>
            <a:r>
              <a:rPr lang="en-US" sz="1700" dirty="0">
                <a:cs typeface="ＭＳ Ｐゴシック" pitchFamily="-106" charset="-128"/>
              </a:rPr>
              <a:t> area</a:t>
            </a:r>
          </a:p>
          <a:p>
            <a:pPr lvl="1">
              <a:spcAft>
                <a:spcPts val="300"/>
              </a:spcAft>
            </a:pPr>
            <a:r>
              <a:rPr lang="en-US" sz="1500" dirty="0"/>
              <a:t>Four public and private wells</a:t>
            </a:r>
          </a:p>
          <a:p>
            <a:pPr lvl="1">
              <a:spcAft>
                <a:spcPts val="300"/>
              </a:spcAft>
            </a:pPr>
            <a:r>
              <a:rPr lang="en-US" sz="1500" dirty="0"/>
              <a:t>Completed in Permian sandstones</a:t>
            </a:r>
          </a:p>
          <a:p>
            <a:pPr lvl="1"/>
            <a:r>
              <a:rPr lang="en-US" sz="1500" dirty="0"/>
              <a:t>Elevated U (8.5–24.2 µg/L), and in one case elevated Ra (up to &gt;14 </a:t>
            </a:r>
            <a:r>
              <a:rPr lang="en-US" sz="1500" dirty="0" err="1"/>
              <a:t>pCi</a:t>
            </a:r>
            <a:r>
              <a:rPr lang="en-US" sz="1500" dirty="0"/>
              <a:t>/L)</a:t>
            </a:r>
          </a:p>
          <a:p>
            <a:pPr marL="460375" lvl="1" indent="-288925">
              <a:spcBef>
                <a:spcPts val="1200"/>
              </a:spcBef>
              <a:spcAft>
                <a:spcPts val="0"/>
              </a:spcAft>
              <a:buFont typeface="Wingdings" pitchFamily="2" charset="2"/>
              <a:buChar char="q"/>
            </a:pPr>
            <a:r>
              <a:rPr lang="en-US" sz="1700" dirty="0">
                <a:cs typeface="ＭＳ Ｐゴシック" pitchFamily="-106" charset="-128"/>
              </a:rPr>
              <a:t>Zuni Mountains area</a:t>
            </a:r>
          </a:p>
          <a:p>
            <a:pPr lvl="1">
              <a:spcAft>
                <a:spcPts val="300"/>
              </a:spcAft>
            </a:pPr>
            <a:r>
              <a:rPr lang="en-US" sz="1500" dirty="0"/>
              <a:t>Two wells </a:t>
            </a:r>
          </a:p>
          <a:p>
            <a:pPr lvl="1">
              <a:spcAft>
                <a:spcPts val="300"/>
              </a:spcAft>
            </a:pPr>
            <a:r>
              <a:rPr lang="en-US" sz="1500" dirty="0"/>
              <a:t>One deep well has extremely elevated Ra (&gt;20 </a:t>
            </a:r>
            <a:r>
              <a:rPr lang="en-US" sz="1500" dirty="0" err="1"/>
              <a:t>pCi</a:t>
            </a:r>
            <a:r>
              <a:rPr lang="en-US" sz="1500" dirty="0"/>
              <a:t>/L) and low U</a:t>
            </a:r>
          </a:p>
          <a:p>
            <a:pPr lvl="1"/>
            <a:r>
              <a:rPr lang="en-US" sz="1500" dirty="0"/>
              <a:t>A nearby, shallower well has low Ra and U </a:t>
            </a:r>
          </a:p>
          <a:p>
            <a:pPr marL="460375" lvl="1" indent="-288925">
              <a:spcBef>
                <a:spcPts val="1200"/>
              </a:spcBef>
              <a:spcAft>
                <a:spcPts val="0"/>
              </a:spcAft>
              <a:buFont typeface="Wingdings" pitchFamily="2" charset="2"/>
              <a:buChar char="q"/>
            </a:pPr>
            <a:r>
              <a:rPr lang="en-US" sz="1700" dirty="0">
                <a:cs typeface="ＭＳ Ｐゴシック" pitchFamily="-106" charset="-128"/>
              </a:rPr>
              <a:t>Laguna area</a:t>
            </a:r>
          </a:p>
          <a:p>
            <a:pPr lvl="1">
              <a:spcAft>
                <a:spcPts val="300"/>
              </a:spcAft>
            </a:pPr>
            <a:r>
              <a:rPr lang="en-US" sz="1500" dirty="0"/>
              <a:t>Four wells</a:t>
            </a:r>
          </a:p>
          <a:p>
            <a:pPr lvl="1">
              <a:spcAft>
                <a:spcPts val="300"/>
              </a:spcAft>
            </a:pPr>
            <a:r>
              <a:rPr lang="en-US" sz="1500" dirty="0"/>
              <a:t>Completed in the </a:t>
            </a:r>
            <a:r>
              <a:rPr lang="en-US" sz="1500" dirty="0" err="1"/>
              <a:t>Jackpile</a:t>
            </a:r>
            <a:r>
              <a:rPr lang="en-US" sz="1500" dirty="0"/>
              <a:t> and Brushy Basin members of the Morrison Formation, units which host U roll-front deposits nearby</a:t>
            </a:r>
          </a:p>
          <a:p>
            <a:pPr lvl="1"/>
            <a:r>
              <a:rPr lang="en-US" sz="1500" dirty="0"/>
              <a:t>Low U and Ra</a:t>
            </a:r>
          </a:p>
          <a:p>
            <a:pPr marL="341313" indent="-169863">
              <a:spcAft>
                <a:spcPts val="600"/>
              </a:spcAft>
            </a:pPr>
            <a:endParaRPr lang="en-US" sz="1800" dirty="0" smtClean="0"/>
          </a:p>
        </p:txBody>
      </p:sp>
      <p:sp>
        <p:nvSpPr>
          <p:cNvPr id="4" name="Footer Placeholder 3"/>
          <p:cNvSpPr>
            <a:spLocks noGrp="1"/>
          </p:cNvSpPr>
          <p:nvPr>
            <p:ph type="ftr" sz="quarter" idx="10"/>
          </p:nvPr>
        </p:nvSpPr>
        <p:spPr>
          <a:xfrm>
            <a:off x="0" y="6400800"/>
            <a:ext cx="548640" cy="457200"/>
          </a:xfrm>
        </p:spPr>
        <p:txBody>
          <a:bodyPr/>
          <a:lstStyle/>
          <a:p>
            <a:pPr>
              <a:defRPr/>
            </a:pPr>
            <a:fld id="{F0F64BCA-1B57-46F1-AB89-0209E7B4A8FF}" type="slidenum">
              <a:rPr lang="en-US" smtClean="0"/>
              <a:pPr>
                <a:defRPr/>
              </a:pPr>
              <a:t>14</a:t>
            </a:fld>
            <a:endParaRPr lang="en-US" dirty="0"/>
          </a:p>
        </p:txBody>
      </p:sp>
    </p:spTree>
    <p:extLst>
      <p:ext uri="{BB962C8B-B14F-4D97-AF65-F5344CB8AC3E}">
        <p14:creationId xmlns:p14="http://schemas.microsoft.com/office/powerpoint/2010/main" val="20599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32" y="1532602"/>
            <a:ext cx="6963508" cy="5029200"/>
          </a:xfrm>
          <a:prstGeom prst="rect">
            <a:avLst/>
          </a:prstGeom>
        </p:spPr>
      </p:pic>
      <p:sp>
        <p:nvSpPr>
          <p:cNvPr id="6" name="Footer Placeholder 3"/>
          <p:cNvSpPr>
            <a:spLocks noGrp="1"/>
          </p:cNvSpPr>
          <p:nvPr>
            <p:ph type="ftr" sz="quarter" idx="10"/>
          </p:nvPr>
        </p:nvSpPr>
        <p:spPr>
          <a:xfrm>
            <a:off x="0" y="6400800"/>
            <a:ext cx="548640" cy="457200"/>
          </a:xfrm>
        </p:spPr>
        <p:txBody>
          <a:bodyPr/>
          <a:lstStyle/>
          <a:p>
            <a:pPr>
              <a:defRPr/>
            </a:pPr>
            <a:fld id="{F0F64BCA-1B57-46F1-AB89-0209E7B4A8FF}" type="slidenum">
              <a:rPr lang="en-US" smtClean="0"/>
              <a:pPr>
                <a:defRPr/>
              </a:pPr>
              <a:t>15</a:t>
            </a:fld>
            <a:endParaRPr lang="en-US" dirty="0"/>
          </a:p>
        </p:txBody>
      </p:sp>
      <p:sp>
        <p:nvSpPr>
          <p:cNvPr id="3" name="TextBox 2"/>
          <p:cNvSpPr txBox="1"/>
          <p:nvPr/>
        </p:nvSpPr>
        <p:spPr>
          <a:xfrm>
            <a:off x="3388559" y="698810"/>
            <a:ext cx="2271777" cy="461665"/>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lvl1pPr algn="ctr">
              <a:defRPr b="1">
                <a:latin typeface="+mj-lt"/>
                <a:cs typeface="ＭＳ Ｐゴシック" pitchFamily="-106" charset="-128"/>
              </a:defRPr>
            </a:lvl1pPr>
            <a:lvl2pPr algn="ctr">
              <a:defRPr sz="2800" b="1">
                <a:solidFill>
                  <a:srgbClr val="000000"/>
                </a:solidFill>
                <a:latin typeface="Arial" pitchFamily="-106" charset="0"/>
                <a:cs typeface="ＭＳ Ｐゴシック" pitchFamily="-106" charset="-128"/>
              </a:defRPr>
            </a:lvl2pPr>
            <a:lvl3pPr algn="ctr">
              <a:defRPr sz="2800" b="1">
                <a:solidFill>
                  <a:srgbClr val="000000"/>
                </a:solidFill>
                <a:latin typeface="Arial" pitchFamily="-106" charset="0"/>
                <a:cs typeface="ＭＳ Ｐゴシック" pitchFamily="-106" charset="-128"/>
              </a:defRPr>
            </a:lvl3pPr>
            <a:lvl4pPr algn="ctr">
              <a:defRPr sz="2800" b="1">
                <a:solidFill>
                  <a:srgbClr val="000000"/>
                </a:solidFill>
                <a:latin typeface="Arial" pitchFamily="-106" charset="0"/>
                <a:cs typeface="ＭＳ Ｐゴシック" pitchFamily="-106" charset="-128"/>
              </a:defRPr>
            </a:lvl4pPr>
            <a:lvl5pPr algn="ctr">
              <a:defRPr sz="2800" b="1">
                <a:solidFill>
                  <a:srgbClr val="000000"/>
                </a:solidFill>
                <a:latin typeface="Arial" pitchFamily="-106" charset="0"/>
                <a:cs typeface="ＭＳ Ｐゴシック" pitchFamily="-106" charset="-128"/>
              </a:defRPr>
            </a:lvl5pPr>
            <a:lvl6pPr marL="457200" algn="ctr" eaLnBrk="0" fontAlgn="base" hangingPunct="0">
              <a:spcBef>
                <a:spcPct val="0"/>
              </a:spcBef>
              <a:spcAft>
                <a:spcPct val="0"/>
              </a:spcAft>
              <a:defRPr sz="2800" b="1">
                <a:solidFill>
                  <a:srgbClr val="000000"/>
                </a:solidFill>
                <a:latin typeface="Arial" pitchFamily="-106" charset="0"/>
              </a:defRPr>
            </a:lvl6pPr>
            <a:lvl7pPr marL="914400" algn="ctr" eaLnBrk="0" fontAlgn="base" hangingPunct="0">
              <a:spcBef>
                <a:spcPct val="0"/>
              </a:spcBef>
              <a:spcAft>
                <a:spcPct val="0"/>
              </a:spcAft>
              <a:defRPr sz="2800" b="1">
                <a:solidFill>
                  <a:srgbClr val="000000"/>
                </a:solidFill>
                <a:latin typeface="Arial" pitchFamily="-106" charset="0"/>
              </a:defRPr>
            </a:lvl7pPr>
            <a:lvl8pPr marL="1371600" algn="ctr" eaLnBrk="0" fontAlgn="base" hangingPunct="0">
              <a:spcBef>
                <a:spcPct val="0"/>
              </a:spcBef>
              <a:spcAft>
                <a:spcPct val="0"/>
              </a:spcAft>
              <a:defRPr sz="2800" b="1">
                <a:solidFill>
                  <a:srgbClr val="000000"/>
                </a:solidFill>
                <a:latin typeface="Arial" pitchFamily="-106" charset="0"/>
              </a:defRPr>
            </a:lvl8pPr>
            <a:lvl9pPr marL="1828800" algn="ctr" eaLnBrk="0" fontAlgn="base" hangingPunct="0">
              <a:spcBef>
                <a:spcPct val="0"/>
              </a:spcBef>
              <a:spcAft>
                <a:spcPct val="0"/>
              </a:spcAft>
              <a:defRPr sz="2800" b="1">
                <a:solidFill>
                  <a:srgbClr val="000000"/>
                </a:solidFill>
                <a:latin typeface="Arial" pitchFamily="-106" charset="0"/>
              </a:defRPr>
            </a:lvl9pPr>
          </a:lstStyle>
          <a:p>
            <a:r>
              <a:rPr lang="en-US" dirty="0"/>
              <a:t>Piper Diagram</a:t>
            </a:r>
          </a:p>
        </p:txBody>
      </p:sp>
      <p:grpSp>
        <p:nvGrpSpPr>
          <p:cNvPr id="28" name="Group 27"/>
          <p:cNvGrpSpPr/>
          <p:nvPr/>
        </p:nvGrpSpPr>
        <p:grpSpPr>
          <a:xfrm>
            <a:off x="743468" y="1785362"/>
            <a:ext cx="2408558" cy="1114655"/>
            <a:chOff x="1089022" y="2113816"/>
            <a:chExt cx="2752982" cy="1274050"/>
          </a:xfrm>
        </p:grpSpPr>
        <p:grpSp>
          <p:nvGrpSpPr>
            <p:cNvPr id="26" name="Group 25"/>
            <p:cNvGrpSpPr/>
            <p:nvPr/>
          </p:nvGrpSpPr>
          <p:grpSpPr>
            <a:xfrm>
              <a:off x="1089022" y="2416706"/>
              <a:ext cx="1719844" cy="307777"/>
              <a:chOff x="1089022" y="2416706"/>
              <a:chExt cx="1719844" cy="307777"/>
            </a:xfrm>
          </p:grpSpPr>
          <p:sp>
            <p:nvSpPr>
              <p:cNvPr id="13" name="TextBox 12"/>
              <p:cNvSpPr txBox="1"/>
              <p:nvPr/>
            </p:nvSpPr>
            <p:spPr>
              <a:xfrm>
                <a:off x="1418680" y="2416706"/>
                <a:ext cx="1390186" cy="307777"/>
              </a:xfrm>
              <a:prstGeom prst="rect">
                <a:avLst/>
              </a:prstGeom>
              <a:noFill/>
            </p:spPr>
            <p:txBody>
              <a:bodyPr wrap="square" rtlCol="0">
                <a:spAutoFit/>
              </a:bodyPr>
              <a:lstStyle/>
              <a:p>
                <a:r>
                  <a:rPr lang="en-US" sz="1400" dirty="0" err="1" smtClean="0">
                    <a:latin typeface="+mn-lt"/>
                  </a:rPr>
                  <a:t>Glorieta</a:t>
                </a:r>
                <a:endParaRPr lang="en-US" sz="1400" dirty="0">
                  <a:latin typeface="+mn-lt"/>
                </a:endParaRPr>
              </a:p>
            </p:txBody>
          </p:sp>
          <p:sp>
            <p:nvSpPr>
              <p:cNvPr id="9" name="5-Point Star 8"/>
              <p:cNvSpPr/>
              <p:nvPr/>
            </p:nvSpPr>
            <p:spPr bwMode="auto">
              <a:xfrm>
                <a:off x="1089022" y="2468386"/>
                <a:ext cx="204416" cy="204416"/>
              </a:xfrm>
              <a:prstGeom prst="star5">
                <a:avLst>
                  <a:gd name="adj" fmla="val 20618"/>
                  <a:gd name="hf" fmla="val 105146"/>
                  <a:gd name="vf" fmla="val 110557"/>
                </a:avLst>
              </a:prstGeom>
              <a:solidFill>
                <a:schemeClr val="accent5">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p:txBody>
          </p:sp>
        </p:grpSp>
        <p:grpSp>
          <p:nvGrpSpPr>
            <p:cNvPr id="25" name="Group 24"/>
            <p:cNvGrpSpPr/>
            <p:nvPr/>
          </p:nvGrpSpPr>
          <p:grpSpPr>
            <a:xfrm>
              <a:off x="1095035" y="2716102"/>
              <a:ext cx="2686000" cy="351789"/>
              <a:chOff x="1095035" y="2716102"/>
              <a:chExt cx="2686000" cy="351789"/>
            </a:xfrm>
          </p:grpSpPr>
          <p:sp>
            <p:nvSpPr>
              <p:cNvPr id="14" name="TextBox 13"/>
              <p:cNvSpPr txBox="1"/>
              <p:nvPr/>
            </p:nvSpPr>
            <p:spPr>
              <a:xfrm>
                <a:off x="1418679" y="2716102"/>
                <a:ext cx="2362356" cy="351789"/>
              </a:xfrm>
              <a:prstGeom prst="rect">
                <a:avLst/>
              </a:prstGeom>
              <a:noFill/>
            </p:spPr>
            <p:txBody>
              <a:bodyPr wrap="square" rtlCol="0">
                <a:spAutoFit/>
              </a:bodyPr>
              <a:lstStyle/>
              <a:p>
                <a:r>
                  <a:rPr lang="en-US" sz="1400" dirty="0" smtClean="0">
                    <a:latin typeface="+mn-lt"/>
                  </a:rPr>
                  <a:t>Zuni-shallow (low Ra)</a:t>
                </a:r>
                <a:endParaRPr lang="en-US" sz="1400" dirty="0">
                  <a:latin typeface="+mn-lt"/>
                </a:endParaRPr>
              </a:p>
            </p:txBody>
          </p:sp>
          <p:sp>
            <p:nvSpPr>
              <p:cNvPr id="4" name="Isosceles Triangle 3"/>
              <p:cNvSpPr/>
              <p:nvPr/>
            </p:nvSpPr>
            <p:spPr bwMode="auto">
              <a:xfrm rot="10800000">
                <a:off x="1095035" y="2787063"/>
                <a:ext cx="192390" cy="165854"/>
              </a:xfrm>
              <a:prstGeom prst="triangle">
                <a:avLst/>
              </a:prstGeom>
              <a:solidFill>
                <a:schemeClr val="accent2">
                  <a:lumMod val="60000"/>
                  <a:lumOff val="4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p:txBody>
          </p:sp>
        </p:grpSp>
        <p:grpSp>
          <p:nvGrpSpPr>
            <p:cNvPr id="24" name="Group 23"/>
            <p:cNvGrpSpPr/>
            <p:nvPr/>
          </p:nvGrpSpPr>
          <p:grpSpPr>
            <a:xfrm>
              <a:off x="1095035" y="3036077"/>
              <a:ext cx="2746969" cy="351789"/>
              <a:chOff x="1095035" y="3036077"/>
              <a:chExt cx="2746969" cy="351789"/>
            </a:xfrm>
          </p:grpSpPr>
          <p:sp>
            <p:nvSpPr>
              <p:cNvPr id="15" name="TextBox 14"/>
              <p:cNvSpPr txBox="1"/>
              <p:nvPr/>
            </p:nvSpPr>
            <p:spPr>
              <a:xfrm>
                <a:off x="1418680" y="3036077"/>
                <a:ext cx="2423324" cy="351789"/>
              </a:xfrm>
              <a:prstGeom prst="rect">
                <a:avLst/>
              </a:prstGeom>
              <a:noFill/>
            </p:spPr>
            <p:txBody>
              <a:bodyPr wrap="square" rtlCol="0">
                <a:spAutoFit/>
              </a:bodyPr>
              <a:lstStyle/>
              <a:p>
                <a:r>
                  <a:rPr lang="en-US" sz="1400" dirty="0" smtClean="0">
                    <a:latin typeface="+mn-lt"/>
                  </a:rPr>
                  <a:t>Zuni-deep (high Ra)</a:t>
                </a:r>
                <a:endParaRPr lang="en-US" sz="1400" dirty="0">
                  <a:latin typeface="+mn-lt"/>
                </a:endParaRPr>
              </a:p>
            </p:txBody>
          </p:sp>
          <p:sp>
            <p:nvSpPr>
              <p:cNvPr id="10" name="Isosceles Triangle 9"/>
              <p:cNvSpPr/>
              <p:nvPr/>
            </p:nvSpPr>
            <p:spPr bwMode="auto">
              <a:xfrm rot="10800000">
                <a:off x="1095035" y="3107038"/>
                <a:ext cx="192390" cy="165854"/>
              </a:xfrm>
              <a:prstGeom prst="triangle">
                <a:avLst/>
              </a:prstGeom>
              <a:solidFill>
                <a:schemeClr val="accent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p:txBody>
          </p:sp>
        </p:grpSp>
        <p:grpSp>
          <p:nvGrpSpPr>
            <p:cNvPr id="27" name="Group 26"/>
            <p:cNvGrpSpPr/>
            <p:nvPr/>
          </p:nvGrpSpPr>
          <p:grpSpPr>
            <a:xfrm>
              <a:off x="1108303" y="2113816"/>
              <a:ext cx="1700563" cy="307777"/>
              <a:chOff x="1108303" y="2113816"/>
              <a:chExt cx="1700563" cy="307777"/>
            </a:xfrm>
          </p:grpSpPr>
          <p:sp>
            <p:nvSpPr>
              <p:cNvPr id="17" name="Oval 16"/>
              <p:cNvSpPr/>
              <p:nvPr/>
            </p:nvSpPr>
            <p:spPr bwMode="auto">
              <a:xfrm>
                <a:off x="1108303" y="2184777"/>
                <a:ext cx="165854" cy="165854"/>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p:txBody>
          </p:sp>
          <p:sp>
            <p:nvSpPr>
              <p:cNvPr id="18" name="TextBox 17"/>
              <p:cNvSpPr txBox="1"/>
              <p:nvPr/>
            </p:nvSpPr>
            <p:spPr>
              <a:xfrm>
                <a:off x="1418680" y="2113816"/>
                <a:ext cx="1390186" cy="307777"/>
              </a:xfrm>
              <a:prstGeom prst="rect">
                <a:avLst/>
              </a:prstGeom>
              <a:noFill/>
            </p:spPr>
            <p:txBody>
              <a:bodyPr wrap="square" rtlCol="0">
                <a:spAutoFit/>
              </a:bodyPr>
              <a:lstStyle/>
              <a:p>
                <a:r>
                  <a:rPr lang="en-US" sz="1400" dirty="0" smtClean="0">
                    <a:latin typeface="+mn-lt"/>
                  </a:rPr>
                  <a:t>Laguna</a:t>
                </a:r>
                <a:endParaRPr lang="en-US" sz="1400" dirty="0">
                  <a:latin typeface="+mn-lt"/>
                </a:endParaRPr>
              </a:p>
            </p:txBody>
          </p:sp>
        </p:grpSp>
      </p:grpSp>
      <p:sp>
        <p:nvSpPr>
          <p:cNvPr id="30" name="TextBox 29"/>
          <p:cNvSpPr txBox="1"/>
          <p:nvPr/>
        </p:nvSpPr>
        <p:spPr>
          <a:xfrm>
            <a:off x="5867401" y="1688329"/>
            <a:ext cx="2850252" cy="830997"/>
          </a:xfrm>
          <a:prstGeom prst="rect">
            <a:avLst/>
          </a:prstGeom>
          <a:noFill/>
        </p:spPr>
        <p:txBody>
          <a:bodyPr wrap="square" rtlCol="0">
            <a:spAutoFit/>
          </a:bodyPr>
          <a:lstStyle/>
          <a:p>
            <a:pPr marL="746125" indent="-746125"/>
            <a:r>
              <a:rPr lang="en-US" sz="1200" dirty="0">
                <a:latin typeface="+mn-lt"/>
              </a:rPr>
              <a:t>Laguna: Na, SO</a:t>
            </a:r>
            <a:r>
              <a:rPr lang="en-US" sz="1200" baseline="-25000" dirty="0">
                <a:latin typeface="+mn-lt"/>
              </a:rPr>
              <a:t>4</a:t>
            </a:r>
            <a:r>
              <a:rPr lang="en-US" sz="1200" dirty="0">
                <a:latin typeface="+mn-lt"/>
              </a:rPr>
              <a:t>, </a:t>
            </a:r>
            <a:r>
              <a:rPr lang="en-US" sz="1200" dirty="0" smtClean="0">
                <a:latin typeface="+mn-lt"/>
              </a:rPr>
              <a:t>HCO</a:t>
            </a:r>
            <a:r>
              <a:rPr lang="en-US" sz="1200" baseline="-25000" dirty="0" smtClean="0">
                <a:latin typeface="+mn-lt"/>
              </a:rPr>
              <a:t>3</a:t>
            </a:r>
            <a:endParaRPr lang="en-US" sz="1200" baseline="-25000" dirty="0">
              <a:latin typeface="+mn-lt"/>
            </a:endParaRPr>
          </a:p>
          <a:p>
            <a:pPr marL="746125" indent="-746125"/>
            <a:r>
              <a:rPr lang="en-US" sz="1200" dirty="0" err="1" smtClean="0">
                <a:latin typeface="+mn-lt"/>
              </a:rPr>
              <a:t>Glorieta</a:t>
            </a:r>
            <a:r>
              <a:rPr lang="en-US" sz="1200" dirty="0" smtClean="0">
                <a:latin typeface="+mn-lt"/>
              </a:rPr>
              <a:t>: </a:t>
            </a:r>
            <a:r>
              <a:rPr lang="en-US" sz="1200" dirty="0" err="1" smtClean="0">
                <a:latin typeface="+mn-lt"/>
              </a:rPr>
              <a:t>Ca</a:t>
            </a:r>
            <a:r>
              <a:rPr lang="en-US" sz="1200" dirty="0" smtClean="0">
                <a:latin typeface="+mn-lt"/>
              </a:rPr>
              <a:t>, Mg, Na,HCO</a:t>
            </a:r>
            <a:r>
              <a:rPr lang="en-US" sz="1200" baseline="-25000" dirty="0" smtClean="0">
                <a:latin typeface="+mn-lt"/>
              </a:rPr>
              <a:t>3</a:t>
            </a:r>
            <a:r>
              <a:rPr lang="en-US" sz="1200" dirty="0" smtClean="0">
                <a:latin typeface="+mn-lt"/>
              </a:rPr>
              <a:t>, Cl</a:t>
            </a:r>
          </a:p>
          <a:p>
            <a:pPr marL="746125" indent="-746125"/>
            <a:r>
              <a:rPr lang="en-US" sz="1200" dirty="0" smtClean="0">
                <a:latin typeface="+mn-lt"/>
              </a:rPr>
              <a:t>Zuni-shallow: Na, HCO</a:t>
            </a:r>
            <a:r>
              <a:rPr lang="en-US" sz="1200" baseline="-25000" dirty="0" smtClean="0">
                <a:latin typeface="+mn-lt"/>
              </a:rPr>
              <a:t>3</a:t>
            </a:r>
            <a:r>
              <a:rPr lang="en-US" sz="1200" dirty="0" smtClean="0">
                <a:latin typeface="+mn-lt"/>
              </a:rPr>
              <a:t>, SO</a:t>
            </a:r>
            <a:r>
              <a:rPr lang="en-US" sz="1200" baseline="-25000" dirty="0" smtClean="0">
                <a:latin typeface="+mn-lt"/>
              </a:rPr>
              <a:t>4</a:t>
            </a:r>
            <a:r>
              <a:rPr lang="en-US" sz="1200" dirty="0" smtClean="0">
                <a:latin typeface="+mn-lt"/>
              </a:rPr>
              <a:t> </a:t>
            </a:r>
          </a:p>
          <a:p>
            <a:pPr marL="746125" indent="-746125"/>
            <a:r>
              <a:rPr lang="en-US" sz="1200" dirty="0" smtClean="0"/>
              <a:t>Z</a:t>
            </a:r>
            <a:r>
              <a:rPr lang="en-US" sz="1200" dirty="0" smtClean="0">
                <a:latin typeface="+mn-lt"/>
              </a:rPr>
              <a:t>uni-deep: </a:t>
            </a:r>
            <a:r>
              <a:rPr lang="en-US" sz="1200" dirty="0" err="1" smtClean="0">
                <a:latin typeface="+mn-lt"/>
              </a:rPr>
              <a:t>Ca</a:t>
            </a:r>
            <a:r>
              <a:rPr lang="en-US" sz="1200" dirty="0">
                <a:latin typeface="+mn-lt"/>
              </a:rPr>
              <a:t>, Mg, </a:t>
            </a:r>
            <a:r>
              <a:rPr lang="en-US" sz="1200" dirty="0" smtClean="0">
                <a:latin typeface="+mn-lt"/>
              </a:rPr>
              <a:t>SO</a:t>
            </a:r>
            <a:r>
              <a:rPr lang="en-US" sz="1200" baseline="-25000" dirty="0" smtClean="0">
                <a:latin typeface="+mn-lt"/>
              </a:rPr>
              <a:t>4</a:t>
            </a:r>
            <a:r>
              <a:rPr lang="en-US" sz="1200" dirty="0" smtClean="0">
                <a:latin typeface="+mn-lt"/>
              </a:rPr>
              <a:t>,HCO</a:t>
            </a:r>
            <a:r>
              <a:rPr lang="en-US" sz="1200" baseline="-25000" dirty="0" smtClean="0">
                <a:latin typeface="+mn-lt"/>
              </a:rPr>
              <a:t>3</a:t>
            </a:r>
            <a:endParaRPr lang="en-US" sz="1200" baseline="-25000" dirty="0">
              <a:latin typeface="+mn-lt"/>
            </a:endParaRPr>
          </a:p>
        </p:txBody>
      </p:sp>
    </p:spTree>
    <p:extLst>
      <p:ext uri="{BB962C8B-B14F-4D97-AF65-F5344CB8AC3E}">
        <p14:creationId xmlns:p14="http://schemas.microsoft.com/office/powerpoint/2010/main" val="976868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Glorieta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58846042"/>
              </p:ext>
            </p:extLst>
          </p:nvPr>
        </p:nvGraphicFramePr>
        <p:xfrm>
          <a:off x="3560957" y="1651532"/>
          <a:ext cx="5280412" cy="3190875"/>
        </p:xfrm>
        <a:graphic>
          <a:graphicData uri="http://schemas.openxmlformats.org/drawingml/2006/table">
            <a:tbl>
              <a:tblPr/>
              <a:tblGrid>
                <a:gridCol w="909676"/>
                <a:gridCol w="1092684"/>
                <a:gridCol w="1092684"/>
                <a:gridCol w="1092684"/>
                <a:gridCol w="1092684"/>
              </a:tblGrid>
              <a:tr h="0">
                <a:tc>
                  <a:txBody>
                    <a:bodyPr/>
                    <a:lstStyle/>
                    <a:p>
                      <a:pPr algn="ctr" fontAlgn="ctr"/>
                      <a:r>
                        <a:rPr lang="en-US" sz="1000" b="1" i="0" u="none" strike="noStrike" dirty="0">
                          <a:solidFill>
                            <a:srgbClr val="000000"/>
                          </a:solidFill>
                          <a:effectLst/>
                          <a:latin typeface="Arial"/>
                        </a:rPr>
                        <a:t>Well: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a:rPr>
                        <a:t>Glorieta Estates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a:rPr>
                        <a:t>Glorieta MDWA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a:rPr>
                        <a:t>Private Well 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a:rPr>
                        <a:t>Private Well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9550">
                <a:tc>
                  <a:txBody>
                    <a:bodyPr/>
                    <a:lstStyle/>
                    <a:p>
                      <a:pPr algn="r" fontAlgn="ctr"/>
                      <a:r>
                        <a:rPr lang="en-US" sz="1000" b="1" i="0" u="none" strike="noStrike">
                          <a:solidFill>
                            <a:srgbClr val="000000"/>
                          </a:solidFill>
                          <a:effectLst/>
                          <a:latin typeface="Arial"/>
                        </a:rPr>
                        <a:t>pH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6.74</a:t>
                      </a:r>
                      <a:r>
                        <a:rPr lang="en-US" sz="1000" b="0" i="0" u="none" strike="noStrike" baseline="30000">
                          <a:solidFill>
                            <a:srgbClr val="000000"/>
                          </a:solidFill>
                          <a:effectLst/>
                          <a:latin typeface="Arial"/>
                        </a:rPr>
                        <a:t>b</a:t>
                      </a:r>
                      <a:endParaRPr lang="en-US" sz="10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DO mg/L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NO</a:t>
                      </a:r>
                      <a:r>
                        <a:rPr lang="en-US" sz="1000" b="1" i="0" u="none" strike="noStrike" baseline="-25000">
                          <a:solidFill>
                            <a:srgbClr val="000000"/>
                          </a:solidFill>
                          <a:effectLst/>
                          <a:latin typeface="Arial"/>
                        </a:rPr>
                        <a:t>3</a:t>
                      </a:r>
                      <a:endParaRPr lang="en-US" sz="10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48.69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16.38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HCO</a:t>
                      </a:r>
                      <a:r>
                        <a:rPr lang="en-US" sz="1000" b="1" i="0" u="none" strike="noStrike" baseline="-25000">
                          <a:solidFill>
                            <a:srgbClr val="000000"/>
                          </a:solidFill>
                          <a:effectLst/>
                          <a:latin typeface="Arial"/>
                        </a:rPr>
                        <a:t>3</a:t>
                      </a:r>
                      <a:endParaRPr lang="en-US" sz="10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378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TDS mg/L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623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a:solidFill>
                            <a:srgbClr val="000000"/>
                          </a:solidFill>
                          <a:effectLst/>
                          <a:latin typeface="Arial"/>
                        </a:rPr>
                        <a:t>223</a:t>
                      </a: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0.053 ±0.063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0.027±0.020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0.019±0.021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0.006±0.019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r" fontAlgn="ctr"/>
                      <a:r>
                        <a:rPr lang="en-US" sz="1000" b="1" i="0" u="none" strike="noStrike" baseline="30000">
                          <a:solidFill>
                            <a:srgbClr val="000000"/>
                          </a:solidFill>
                          <a:effectLst/>
                          <a:latin typeface="Arial"/>
                        </a:rPr>
                        <a:t>224</a:t>
                      </a: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2.15±0.12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0.55±0.04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1.15±0.06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0.63±0.05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a:solidFill>
                            <a:srgbClr val="000000"/>
                          </a:solidFill>
                          <a:effectLst/>
                          <a:latin typeface="Arial"/>
                        </a:rPr>
                        <a:t>226</a:t>
                      </a: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6.24±0.27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2.91±0.17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0.31±0.05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0.31±0.05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a:solidFill>
                            <a:srgbClr val="000000"/>
                          </a:solidFill>
                          <a:effectLst/>
                          <a:latin typeface="Arial"/>
                        </a:rPr>
                        <a:t>228</a:t>
                      </a: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1.21±0.13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0.46±0.09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1.02±0.09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0.5±0.06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a:solidFill>
                            <a:srgbClr val="000000"/>
                          </a:solidFill>
                          <a:effectLst/>
                          <a:latin typeface="Arial"/>
                        </a:rPr>
                        <a:t>226</a:t>
                      </a:r>
                      <a:r>
                        <a:rPr lang="en-US" sz="1000" b="1" i="0" u="none" strike="noStrike">
                          <a:solidFill>
                            <a:srgbClr val="000000"/>
                          </a:solidFill>
                          <a:effectLst/>
                          <a:latin typeface="Arial"/>
                        </a:rPr>
                        <a:t>Ra+</a:t>
                      </a:r>
                      <a:r>
                        <a:rPr lang="en-US" sz="1000" b="1" i="0" u="none" strike="noStrike" baseline="30000">
                          <a:solidFill>
                            <a:srgbClr val="000000"/>
                          </a:solidFill>
                          <a:effectLst/>
                          <a:latin typeface="Arial"/>
                        </a:rPr>
                        <a:t>228</a:t>
                      </a:r>
                      <a:r>
                        <a:rPr lang="en-US" sz="1000" b="1" i="0" u="none" strike="noStrike">
                          <a:solidFill>
                            <a:srgbClr val="000000"/>
                          </a:solidFill>
                          <a:effectLst/>
                          <a:latin typeface="Arial"/>
                        </a:rPr>
                        <a:t>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dirty="0">
                          <a:solidFill>
                            <a:srgbClr val="000000"/>
                          </a:solidFill>
                          <a:effectLst/>
                          <a:latin typeface="Arial"/>
                        </a:rPr>
                        <a:t>224</a:t>
                      </a:r>
                      <a:r>
                        <a:rPr lang="en-US" sz="1000" b="1" i="0" u="none" strike="noStrike" dirty="0">
                          <a:solidFill>
                            <a:srgbClr val="000000"/>
                          </a:solidFill>
                          <a:effectLst/>
                          <a:latin typeface="Arial"/>
                        </a:rPr>
                        <a:t>Ra/</a:t>
                      </a:r>
                      <a:r>
                        <a:rPr lang="en-US" sz="1000" b="1" i="0" u="none" strike="noStrike" baseline="30000" dirty="0">
                          <a:solidFill>
                            <a:srgbClr val="000000"/>
                          </a:solidFill>
                          <a:effectLst/>
                          <a:latin typeface="Arial"/>
                        </a:rPr>
                        <a:t>228</a:t>
                      </a:r>
                      <a:r>
                        <a:rPr lang="en-US" sz="1000" b="1" i="0" u="none" strike="noStrike" dirty="0">
                          <a:solidFill>
                            <a:srgbClr val="000000"/>
                          </a:solidFill>
                          <a:effectLst/>
                          <a:latin typeface="Arial"/>
                        </a:rPr>
                        <a:t>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1.54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1.04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0.98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00025">
                <a:tc>
                  <a:txBody>
                    <a:bodyPr/>
                    <a:lstStyle/>
                    <a:p>
                      <a:pPr algn="r" fontAlgn="ctr"/>
                      <a:r>
                        <a:rPr lang="en-US" sz="1000" b="1" i="0" u="none" strike="noStrike" baseline="30000" dirty="0">
                          <a:solidFill>
                            <a:srgbClr val="000000"/>
                          </a:solidFill>
                          <a:effectLst/>
                          <a:latin typeface="Arial"/>
                        </a:rPr>
                        <a:t>228</a:t>
                      </a:r>
                      <a:r>
                        <a:rPr lang="en-US" sz="1000" b="1" i="0" u="none" strike="noStrike" dirty="0">
                          <a:solidFill>
                            <a:srgbClr val="000000"/>
                          </a:solidFill>
                          <a:effectLst/>
                          <a:latin typeface="Arial"/>
                        </a:rPr>
                        <a:t>Ra/</a:t>
                      </a:r>
                      <a:r>
                        <a:rPr lang="en-US" sz="1000" b="1" i="0" u="none" strike="noStrike" baseline="30000" dirty="0">
                          <a:solidFill>
                            <a:srgbClr val="000000"/>
                          </a:solidFill>
                          <a:effectLst/>
                          <a:latin typeface="Arial"/>
                        </a:rPr>
                        <a:t>226</a:t>
                      </a:r>
                      <a:r>
                        <a:rPr lang="en-US" sz="1000" b="1" i="0" u="none" strike="noStrike" dirty="0">
                          <a:solidFill>
                            <a:srgbClr val="000000"/>
                          </a:solidFill>
                          <a:effectLst/>
                          <a:latin typeface="Arial"/>
                        </a:rPr>
                        <a:t>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3.27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1.64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r>
              <a:tr h="209550">
                <a:tc>
                  <a:txBody>
                    <a:bodyPr/>
                    <a:lstStyle/>
                    <a:p>
                      <a:pPr algn="r" fontAlgn="ctr"/>
                      <a:r>
                        <a:rPr lang="en-US" sz="1000" b="1" i="0" u="none" strike="noStrike">
                          <a:solidFill>
                            <a:srgbClr val="000000"/>
                          </a:solidFill>
                          <a:effectLst/>
                          <a:latin typeface="Arial"/>
                        </a:rPr>
                        <a:t>U, µg/L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dirty="0">
                          <a:solidFill>
                            <a:srgbClr val="000000"/>
                          </a:solidFill>
                          <a:effectLst/>
                          <a:latin typeface="Arial"/>
                        </a:rPr>
                        <a:t>234</a:t>
                      </a:r>
                      <a:r>
                        <a:rPr lang="en-US" sz="1000" b="1" i="0" u="none" strike="noStrike" dirty="0">
                          <a:solidFill>
                            <a:srgbClr val="000000"/>
                          </a:solidFill>
                          <a:effectLst/>
                          <a:latin typeface="Arial"/>
                        </a:rPr>
                        <a:t>U/</a:t>
                      </a:r>
                      <a:r>
                        <a:rPr lang="en-US" sz="1000" b="1" i="0" u="none" strike="noStrike" baseline="30000" dirty="0">
                          <a:solidFill>
                            <a:srgbClr val="000000"/>
                          </a:solidFill>
                          <a:effectLst/>
                          <a:latin typeface="Arial"/>
                        </a:rPr>
                        <a:t>238</a:t>
                      </a:r>
                      <a:r>
                        <a:rPr lang="en-US" sz="1000" b="1" i="0" u="none" strike="noStrike" dirty="0">
                          <a:solidFill>
                            <a:srgbClr val="000000"/>
                          </a:solidFill>
                          <a:effectLst/>
                          <a:latin typeface="Arial"/>
                        </a:rPr>
                        <a: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1.708±0.0029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1.712±0.0051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1.629±0.0026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2.067±0.0034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208156" y="1562540"/>
            <a:ext cx="3397405" cy="3431709"/>
          </a:xfrm>
          <a:prstGeom prst="rect">
            <a:avLst/>
          </a:prstGeom>
        </p:spPr>
        <p:txBody>
          <a:bodyPr wrap="square">
            <a:spAutoFit/>
          </a:bodyPr>
          <a:lstStyle/>
          <a:p>
            <a:pPr marL="230188" lvl="1" indent="-230188">
              <a:spcBef>
                <a:spcPts val="600"/>
              </a:spcBef>
              <a:spcAft>
                <a:spcPts val="300"/>
              </a:spcAft>
              <a:buSzPct val="100000"/>
              <a:buFont typeface="Arial" pitchFamily="34" charset="0"/>
              <a:buChar char="–"/>
            </a:pPr>
            <a:r>
              <a:rPr lang="en-US" sz="1500" b="1" dirty="0">
                <a:solidFill>
                  <a:srgbClr val="000000"/>
                </a:solidFill>
                <a:latin typeface="+mn-lt"/>
              </a:rPr>
              <a:t>Oxic waters</a:t>
            </a:r>
          </a:p>
          <a:p>
            <a:pPr marL="230188" lvl="1" indent="-230188">
              <a:spcBef>
                <a:spcPts val="600"/>
              </a:spcBef>
              <a:spcAft>
                <a:spcPts val="300"/>
              </a:spcAft>
              <a:buSzPct val="100000"/>
              <a:buFont typeface="Arial" pitchFamily="34" charset="0"/>
              <a:buChar char="–"/>
            </a:pPr>
            <a:r>
              <a:rPr lang="en-US" sz="1500" b="1" dirty="0">
                <a:solidFill>
                  <a:srgbClr val="000000"/>
                </a:solidFill>
                <a:latin typeface="+mn-lt"/>
              </a:rPr>
              <a:t>Elevated U (8.5–24.2 µg/L)</a:t>
            </a:r>
          </a:p>
          <a:p>
            <a:pPr marL="230188" lvl="1" indent="-230188">
              <a:spcBef>
                <a:spcPts val="600"/>
              </a:spcBef>
              <a:spcAft>
                <a:spcPts val="300"/>
              </a:spcAft>
              <a:buSzPct val="100000"/>
              <a:buFont typeface="Arial" pitchFamily="34" charset="0"/>
              <a:buChar char="–"/>
            </a:pPr>
            <a:r>
              <a:rPr lang="en-US" sz="1500" b="1" baseline="30000" dirty="0">
                <a:solidFill>
                  <a:srgbClr val="000000"/>
                </a:solidFill>
                <a:latin typeface="+mn-lt"/>
              </a:rPr>
              <a:t>228</a:t>
            </a:r>
            <a:r>
              <a:rPr lang="en-US" sz="1500" b="1" dirty="0">
                <a:solidFill>
                  <a:srgbClr val="000000"/>
                </a:solidFill>
                <a:latin typeface="+mn-lt"/>
              </a:rPr>
              <a:t>Ra/</a:t>
            </a:r>
            <a:r>
              <a:rPr lang="en-US" sz="1500" b="1" baseline="30000" dirty="0">
                <a:solidFill>
                  <a:srgbClr val="000000"/>
                </a:solidFill>
                <a:latin typeface="+mn-lt"/>
              </a:rPr>
              <a:t>226</a:t>
            </a:r>
            <a:r>
              <a:rPr lang="en-US" sz="1500" b="1" dirty="0">
                <a:solidFill>
                  <a:srgbClr val="000000"/>
                </a:solidFill>
                <a:latin typeface="+mn-lt"/>
              </a:rPr>
              <a:t>Ra AR values vary</a:t>
            </a:r>
          </a:p>
          <a:p>
            <a:pPr marL="401638" lvl="1" indent="-171450">
              <a:spcAft>
                <a:spcPts val="600"/>
              </a:spcAft>
              <a:buFont typeface="Arial" pitchFamily="34" charset="0"/>
              <a:buChar char="•"/>
            </a:pPr>
            <a:r>
              <a:rPr lang="en-US" sz="1200" b="1" dirty="0" smtClean="0">
                <a:latin typeface="+mn-lt"/>
              </a:rPr>
              <a:t>Range of U/</a:t>
            </a:r>
            <a:r>
              <a:rPr lang="en-US" sz="1200" b="1" dirty="0" err="1" smtClean="0">
                <a:latin typeface="+mn-lt"/>
              </a:rPr>
              <a:t>Th</a:t>
            </a:r>
            <a:r>
              <a:rPr lang="en-US" sz="1200" b="1" dirty="0" smtClean="0">
                <a:latin typeface="+mn-lt"/>
              </a:rPr>
              <a:t> ratios in aquifer sediments (variable degree of U enrichment?)</a:t>
            </a:r>
          </a:p>
          <a:p>
            <a:pPr marL="230188" lvl="1" indent="-230188">
              <a:spcBef>
                <a:spcPct val="20000"/>
              </a:spcBef>
              <a:spcAft>
                <a:spcPts val="300"/>
              </a:spcAft>
              <a:buSzPct val="100000"/>
              <a:buFont typeface="Arial" pitchFamily="34" charset="0"/>
              <a:buChar char="–"/>
            </a:pPr>
            <a:r>
              <a:rPr lang="en-US" sz="1500" b="1" baseline="30000" dirty="0">
                <a:solidFill>
                  <a:srgbClr val="000000"/>
                </a:solidFill>
                <a:latin typeface="+mn-lt"/>
              </a:rPr>
              <a:t>224</a:t>
            </a:r>
            <a:r>
              <a:rPr lang="en-US" sz="1500" b="1" dirty="0">
                <a:solidFill>
                  <a:srgbClr val="000000"/>
                </a:solidFill>
                <a:latin typeface="+mn-lt"/>
              </a:rPr>
              <a:t>Ra/</a:t>
            </a:r>
            <a:r>
              <a:rPr lang="en-US" sz="1500" b="1" baseline="30000" dirty="0">
                <a:solidFill>
                  <a:srgbClr val="000000"/>
                </a:solidFill>
                <a:latin typeface="+mn-lt"/>
              </a:rPr>
              <a:t>228</a:t>
            </a:r>
            <a:r>
              <a:rPr lang="en-US" sz="1500" b="1" dirty="0">
                <a:solidFill>
                  <a:srgbClr val="000000"/>
                </a:solidFill>
                <a:latin typeface="+mn-lt"/>
              </a:rPr>
              <a:t>Ra AR ~1.0 </a:t>
            </a:r>
          </a:p>
          <a:p>
            <a:pPr marL="401638" lvl="1" indent="-171450">
              <a:spcAft>
                <a:spcPts val="600"/>
              </a:spcAft>
              <a:buFont typeface="Arial" pitchFamily="34" charset="0"/>
              <a:buChar char="•"/>
            </a:pPr>
            <a:r>
              <a:rPr lang="en-US" sz="1200" b="1" dirty="0" smtClean="0">
                <a:latin typeface="+mn-lt"/>
              </a:rPr>
              <a:t>Ra is locally generated</a:t>
            </a:r>
          </a:p>
          <a:p>
            <a:pPr marL="401638" lvl="1" indent="-171450">
              <a:spcAft>
                <a:spcPts val="600"/>
              </a:spcAft>
              <a:buFont typeface="Arial" pitchFamily="34" charset="0"/>
              <a:buChar char="•"/>
            </a:pPr>
            <a:r>
              <a:rPr lang="en-US" sz="1200" b="1" dirty="0" smtClean="0">
                <a:latin typeface="+mn-lt"/>
              </a:rPr>
              <a:t>Ra is labile and aquifer </a:t>
            </a:r>
            <a:r>
              <a:rPr lang="en-US" sz="1200" b="1" dirty="0" err="1" smtClean="0">
                <a:latin typeface="+mn-lt"/>
              </a:rPr>
              <a:t>sorptive</a:t>
            </a:r>
            <a:r>
              <a:rPr lang="en-US" sz="1200" b="1" dirty="0" smtClean="0">
                <a:latin typeface="+mn-lt"/>
              </a:rPr>
              <a:t> capacity is low.  </a:t>
            </a:r>
          </a:p>
          <a:p>
            <a:pPr marL="401638" lvl="1" indent="-171450">
              <a:spcAft>
                <a:spcPts val="600"/>
              </a:spcAft>
              <a:buFont typeface="Arial" pitchFamily="34" charset="0"/>
              <a:buChar char="•"/>
            </a:pPr>
            <a:r>
              <a:rPr lang="en-US" sz="1200" b="1" dirty="0" smtClean="0">
                <a:latin typeface="+mn-lt"/>
              </a:rPr>
              <a:t>Irreversible removal of Ra (e.g. precipitation) is not important (consistent with low SO</a:t>
            </a:r>
            <a:r>
              <a:rPr lang="en-US" sz="1200" b="1" baseline="-25000" dirty="0" smtClean="0">
                <a:latin typeface="+mn-lt"/>
              </a:rPr>
              <a:t>4</a:t>
            </a:r>
            <a:r>
              <a:rPr lang="en-US" sz="1200" b="1" dirty="0" smtClean="0">
                <a:latin typeface="+mn-lt"/>
              </a:rPr>
              <a:t> concentrations)</a:t>
            </a:r>
            <a:endParaRPr lang="en-US" sz="1200" b="1" dirty="0">
              <a:latin typeface="+mn-lt"/>
            </a:endParaRPr>
          </a:p>
        </p:txBody>
      </p:sp>
      <p:sp>
        <p:nvSpPr>
          <p:cNvPr id="8" name="Footer Placeholder 3"/>
          <p:cNvSpPr>
            <a:spLocks noGrp="1"/>
          </p:cNvSpPr>
          <p:nvPr>
            <p:ph type="ftr" sz="quarter" idx="10"/>
          </p:nvPr>
        </p:nvSpPr>
        <p:spPr>
          <a:xfrm>
            <a:off x="0" y="6400800"/>
            <a:ext cx="548640" cy="457200"/>
          </a:xfrm>
        </p:spPr>
        <p:txBody>
          <a:bodyPr/>
          <a:lstStyle/>
          <a:p>
            <a:pPr>
              <a:defRPr/>
            </a:pPr>
            <a:fld id="{F0F64BCA-1B57-46F1-AB89-0209E7B4A8FF}" type="slidenum">
              <a:rPr lang="en-US" smtClean="0"/>
              <a:pPr>
                <a:defRPr/>
              </a:pPr>
              <a:t>16</a:t>
            </a:fld>
            <a:endParaRPr lang="en-US" dirty="0"/>
          </a:p>
        </p:txBody>
      </p:sp>
    </p:spTree>
    <p:extLst>
      <p:ext uri="{BB962C8B-B14F-4D97-AF65-F5344CB8AC3E}">
        <p14:creationId xmlns:p14="http://schemas.microsoft.com/office/powerpoint/2010/main" val="2785574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Zuni area</a:t>
            </a:r>
            <a:endParaRPr lang="en-US" dirty="0"/>
          </a:p>
        </p:txBody>
      </p:sp>
      <p:sp>
        <p:nvSpPr>
          <p:cNvPr id="7" name="Rectangle 6"/>
          <p:cNvSpPr/>
          <p:nvPr/>
        </p:nvSpPr>
        <p:spPr>
          <a:xfrm>
            <a:off x="812306" y="1833421"/>
            <a:ext cx="4310110" cy="3154710"/>
          </a:xfrm>
          <a:prstGeom prst="rect">
            <a:avLst/>
          </a:prstGeom>
        </p:spPr>
        <p:txBody>
          <a:bodyPr wrap="square">
            <a:spAutoFit/>
          </a:bodyPr>
          <a:lstStyle/>
          <a:p>
            <a:pPr marL="230188" lvl="1" indent="-230188">
              <a:spcBef>
                <a:spcPts val="600"/>
              </a:spcBef>
              <a:spcAft>
                <a:spcPts val="300"/>
              </a:spcAft>
              <a:buSzPct val="100000"/>
              <a:buFont typeface="Arial" pitchFamily="34" charset="0"/>
              <a:buChar char="–"/>
            </a:pPr>
            <a:r>
              <a:rPr lang="en-US" sz="1600" b="1" dirty="0">
                <a:solidFill>
                  <a:srgbClr val="000000"/>
                </a:solidFill>
                <a:latin typeface="+mn-lt"/>
              </a:rPr>
              <a:t>Anoxic</a:t>
            </a:r>
          </a:p>
          <a:p>
            <a:pPr marL="230188" lvl="1" indent="-230188">
              <a:spcBef>
                <a:spcPts val="600"/>
              </a:spcBef>
              <a:spcAft>
                <a:spcPts val="600"/>
              </a:spcAft>
              <a:buSzPct val="100000"/>
              <a:buFont typeface="Arial" pitchFamily="34" charset="0"/>
              <a:buChar char="–"/>
            </a:pPr>
            <a:r>
              <a:rPr lang="en-US" sz="1600" b="1" dirty="0">
                <a:solidFill>
                  <a:srgbClr val="000000"/>
                </a:solidFill>
                <a:latin typeface="+mn-lt"/>
              </a:rPr>
              <a:t>Well #2: strong enrichment of U in aquifer sediments indicated </a:t>
            </a:r>
            <a:r>
              <a:rPr lang="en-US" sz="1600" b="1" dirty="0" smtClean="0">
                <a:solidFill>
                  <a:srgbClr val="000000"/>
                </a:solidFill>
                <a:latin typeface="+mn-lt"/>
              </a:rPr>
              <a:t>by: </a:t>
            </a:r>
            <a:endParaRPr lang="en-US" sz="1600" b="1" dirty="0">
              <a:solidFill>
                <a:srgbClr val="000000"/>
              </a:solidFill>
              <a:latin typeface="+mn-lt"/>
            </a:endParaRPr>
          </a:p>
          <a:p>
            <a:pPr marL="401638" lvl="1" indent="-171450">
              <a:spcAft>
                <a:spcPts val="600"/>
              </a:spcAft>
              <a:buFont typeface="Arial" pitchFamily="34" charset="0"/>
              <a:buChar char="•"/>
            </a:pPr>
            <a:r>
              <a:rPr lang="en-US" sz="1400" b="1" dirty="0">
                <a:latin typeface="+mn-lt"/>
              </a:rPr>
              <a:t>Extremely elevated Ra (&gt;20 </a:t>
            </a:r>
            <a:r>
              <a:rPr lang="en-US" sz="1400" b="1" dirty="0" err="1">
                <a:latin typeface="+mn-lt"/>
              </a:rPr>
              <a:t>pCi</a:t>
            </a:r>
            <a:r>
              <a:rPr lang="en-US" sz="1400" b="1" dirty="0">
                <a:latin typeface="+mn-lt"/>
              </a:rPr>
              <a:t>/L), mostly </a:t>
            </a:r>
            <a:r>
              <a:rPr lang="en-US" sz="1400" b="1" baseline="30000" dirty="0">
                <a:latin typeface="+mn-lt"/>
              </a:rPr>
              <a:t>226</a:t>
            </a:r>
            <a:r>
              <a:rPr lang="en-US" sz="1400" b="1" dirty="0">
                <a:latin typeface="+mn-lt"/>
              </a:rPr>
              <a:t>Ra</a:t>
            </a:r>
          </a:p>
          <a:p>
            <a:pPr marL="401638" lvl="1" indent="-171450">
              <a:spcAft>
                <a:spcPts val="600"/>
              </a:spcAft>
              <a:buFont typeface="Arial" pitchFamily="34" charset="0"/>
              <a:buChar char="•"/>
            </a:pPr>
            <a:r>
              <a:rPr lang="en-US" sz="1400" b="1" dirty="0">
                <a:latin typeface="+mn-lt"/>
              </a:rPr>
              <a:t>Very low </a:t>
            </a:r>
            <a:r>
              <a:rPr lang="en-US" sz="1400" b="1" baseline="30000" dirty="0">
                <a:latin typeface="+mn-lt"/>
              </a:rPr>
              <a:t>228</a:t>
            </a:r>
            <a:r>
              <a:rPr lang="en-US" sz="1400" b="1" dirty="0">
                <a:latin typeface="+mn-lt"/>
              </a:rPr>
              <a:t>Ra/</a:t>
            </a:r>
            <a:r>
              <a:rPr lang="en-US" sz="1400" b="1" baseline="30000" dirty="0">
                <a:latin typeface="+mn-lt"/>
              </a:rPr>
              <a:t>226</a:t>
            </a:r>
            <a:r>
              <a:rPr lang="en-US" sz="1400" b="1" dirty="0">
                <a:latin typeface="+mn-lt"/>
              </a:rPr>
              <a:t>Ra AR values (&lt;0.1)</a:t>
            </a:r>
          </a:p>
          <a:p>
            <a:pPr marL="401638" lvl="1" indent="-171450">
              <a:spcAft>
                <a:spcPts val="600"/>
              </a:spcAft>
              <a:buFont typeface="Arial" pitchFamily="34" charset="0"/>
              <a:buChar char="•"/>
            </a:pPr>
            <a:r>
              <a:rPr lang="en-US" sz="1400" b="1" dirty="0">
                <a:latin typeface="+mn-lt"/>
              </a:rPr>
              <a:t>U concentrations are low, probably limited by solubility of U(IV) species</a:t>
            </a:r>
          </a:p>
          <a:p>
            <a:pPr marL="230188" lvl="1" indent="-230188">
              <a:spcBef>
                <a:spcPts val="600"/>
              </a:spcBef>
              <a:spcAft>
                <a:spcPts val="300"/>
              </a:spcAft>
              <a:buSzPct val="100000"/>
              <a:buFont typeface="Arial" pitchFamily="34" charset="0"/>
              <a:buChar char="–"/>
            </a:pPr>
            <a:r>
              <a:rPr lang="en-US" sz="1600" b="1" dirty="0">
                <a:solidFill>
                  <a:srgbClr val="000000"/>
                </a:solidFill>
                <a:latin typeface="+mn-lt"/>
              </a:rPr>
              <a:t>Well #1: enrichment of U in aquifer sediments indicated by low </a:t>
            </a:r>
            <a:r>
              <a:rPr lang="en-US" sz="1600" b="1" baseline="30000" dirty="0">
                <a:solidFill>
                  <a:srgbClr val="000000"/>
                </a:solidFill>
                <a:latin typeface="+mn-lt"/>
              </a:rPr>
              <a:t>228</a:t>
            </a:r>
            <a:r>
              <a:rPr lang="en-US" sz="1600" b="1" dirty="0">
                <a:solidFill>
                  <a:srgbClr val="000000"/>
                </a:solidFill>
                <a:latin typeface="+mn-lt"/>
              </a:rPr>
              <a:t>Ra/</a:t>
            </a:r>
            <a:r>
              <a:rPr lang="en-US" sz="1600" b="1" baseline="30000" dirty="0">
                <a:solidFill>
                  <a:srgbClr val="000000"/>
                </a:solidFill>
                <a:latin typeface="+mn-lt"/>
              </a:rPr>
              <a:t>226</a:t>
            </a:r>
            <a:r>
              <a:rPr lang="en-US" sz="1600" b="1" dirty="0">
                <a:solidFill>
                  <a:srgbClr val="000000"/>
                </a:solidFill>
                <a:latin typeface="+mn-lt"/>
              </a:rPr>
              <a:t>Ra </a:t>
            </a:r>
          </a:p>
          <a:p>
            <a:pPr marL="342900" indent="-285750">
              <a:spcAft>
                <a:spcPts val="600"/>
              </a:spcAft>
              <a:buFont typeface="Arial" pitchFamily="34" charset="0"/>
              <a:buChar char="•"/>
            </a:pPr>
            <a:endParaRPr lang="en-US" sz="1400" b="1" dirty="0">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1538486533"/>
              </p:ext>
            </p:extLst>
          </p:nvPr>
        </p:nvGraphicFramePr>
        <p:xfrm>
          <a:off x="5553308" y="1914294"/>
          <a:ext cx="2593952" cy="3181350"/>
        </p:xfrm>
        <a:graphic>
          <a:graphicData uri="http://schemas.openxmlformats.org/drawingml/2006/table">
            <a:tbl>
              <a:tblPr/>
              <a:tblGrid>
                <a:gridCol w="968352"/>
                <a:gridCol w="812800"/>
                <a:gridCol w="812800"/>
              </a:tblGrid>
              <a:tr h="0">
                <a:tc>
                  <a:txBody>
                    <a:bodyPr/>
                    <a:lstStyle/>
                    <a:p>
                      <a:pPr algn="ctr" fontAlgn="ctr"/>
                      <a:r>
                        <a:rPr lang="en-US" sz="1000" b="1" i="0" u="none" strike="noStrike" dirty="0">
                          <a:solidFill>
                            <a:srgbClr val="000000"/>
                          </a:solidFill>
                          <a:effectLst/>
                          <a:latin typeface="Arial"/>
                        </a:rPr>
                        <a:t>Well: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Arial"/>
                        </a:rPr>
                        <a:t>Well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Arial"/>
                        </a:rPr>
                        <a:t>Well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9550">
                <a:tc>
                  <a:txBody>
                    <a:bodyPr/>
                    <a:lstStyle/>
                    <a:p>
                      <a:pPr algn="r" fontAlgn="ctr"/>
                      <a:r>
                        <a:rPr lang="en-US" sz="1000" b="1" i="0" u="none" strike="noStrike" dirty="0">
                          <a:solidFill>
                            <a:srgbClr val="000000"/>
                          </a:solidFill>
                          <a:effectLst/>
                          <a:latin typeface="Arial"/>
                        </a:rPr>
                        <a:t>pH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9.01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DO mg/L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NO</a:t>
                      </a:r>
                      <a:r>
                        <a:rPr lang="en-US" sz="1000" b="1" i="0" u="none" strike="noStrike" baseline="-25000">
                          <a:solidFill>
                            <a:srgbClr val="000000"/>
                          </a:solidFill>
                          <a:effectLst/>
                          <a:latin typeface="Arial"/>
                        </a:rPr>
                        <a:t>3</a:t>
                      </a:r>
                      <a:r>
                        <a:rPr lang="en-US" sz="1000" b="1" i="0" u="none" strike="noStrike">
                          <a:solidFill>
                            <a:srgbClr val="000000"/>
                          </a:solidFill>
                          <a:effectLst/>
                          <a:latin typeface="Arial"/>
                        </a:rPr>
                        <a:t>, mg/L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ND (&lt;0.1)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ND (&lt;0.1)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HCO</a:t>
                      </a:r>
                      <a:r>
                        <a:rPr lang="en-US" sz="1000" b="1" i="0" u="none" strike="noStrike" baseline="-25000">
                          <a:solidFill>
                            <a:srgbClr val="000000"/>
                          </a:solidFill>
                          <a:effectLst/>
                          <a:latin typeface="Arial"/>
                        </a:rPr>
                        <a:t>3</a:t>
                      </a:r>
                      <a:r>
                        <a:rPr lang="en-US" sz="1000" b="1" i="0" u="none" strike="noStrike">
                          <a:solidFill>
                            <a:srgbClr val="000000"/>
                          </a:solidFill>
                          <a:effectLst/>
                          <a:latin typeface="Arial"/>
                        </a:rPr>
                        <a:t>, mg/L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dirty="0">
                          <a:solidFill>
                            <a:srgbClr val="000000"/>
                          </a:solidFill>
                          <a:effectLst/>
                          <a:latin typeface="Arial"/>
                        </a:rPr>
                        <a:t>TDS mg/L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323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459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r" fontAlgn="ctr"/>
                      <a:r>
                        <a:rPr lang="en-US" sz="1000" b="1" i="0" u="none" strike="noStrike" baseline="30000" dirty="0">
                          <a:solidFill>
                            <a:srgbClr val="000000"/>
                          </a:solidFill>
                          <a:effectLst/>
                          <a:latin typeface="Arial"/>
                        </a:rPr>
                        <a:t>223</a:t>
                      </a:r>
                      <a:r>
                        <a:rPr lang="en-US" sz="1000" b="1" i="0" u="none" strike="noStrike" dirty="0">
                          <a:solidFill>
                            <a:srgbClr val="000000"/>
                          </a:solidFill>
                          <a:effectLst/>
                          <a:latin typeface="Arial"/>
                        </a:rPr>
                        <a:t>Ra, </a:t>
                      </a:r>
                      <a:r>
                        <a:rPr lang="en-US" sz="1000" b="1" i="0" u="none" strike="noStrike" dirty="0" err="1">
                          <a:solidFill>
                            <a:srgbClr val="000000"/>
                          </a:solidFill>
                          <a:effectLst/>
                          <a:latin typeface="Arial"/>
                        </a:rPr>
                        <a:t>pCi</a:t>
                      </a:r>
                      <a:r>
                        <a:rPr lang="en-US" sz="1000" b="1" i="0" u="none" strike="noStrike" dirty="0">
                          <a:solidFill>
                            <a:srgbClr val="000000"/>
                          </a:solidFill>
                          <a:effectLst/>
                          <a:latin typeface="Arial"/>
                        </a:rPr>
                        <a:t>/L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0.62±0.2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a:solidFill>
                            <a:srgbClr val="000000"/>
                          </a:solidFill>
                          <a:effectLst/>
                          <a:latin typeface="Arial"/>
                        </a:rPr>
                        <a:t>224</a:t>
                      </a: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2.47±0.3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a:solidFill>
                            <a:srgbClr val="000000"/>
                          </a:solidFill>
                          <a:effectLst/>
                          <a:latin typeface="Arial"/>
                        </a:rPr>
                        <a:t>226</a:t>
                      </a: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0.8±0.11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19.82±0.66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a:solidFill>
                            <a:srgbClr val="000000"/>
                          </a:solidFill>
                          <a:effectLst/>
                          <a:latin typeface="Arial"/>
                        </a:rPr>
                        <a:t>228</a:t>
                      </a: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&lt;0.2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1.72±0.21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a:solidFill>
                            <a:srgbClr val="000000"/>
                          </a:solidFill>
                          <a:effectLst/>
                          <a:latin typeface="Arial"/>
                        </a:rPr>
                        <a:t>226</a:t>
                      </a:r>
                      <a:r>
                        <a:rPr lang="en-US" sz="1000" b="1" i="0" u="none" strike="noStrike">
                          <a:solidFill>
                            <a:srgbClr val="000000"/>
                          </a:solidFill>
                          <a:effectLst/>
                          <a:latin typeface="Arial"/>
                        </a:rPr>
                        <a:t>Ra+</a:t>
                      </a:r>
                      <a:r>
                        <a:rPr lang="en-US" sz="1000" b="1" i="0" u="none" strike="noStrike" baseline="30000">
                          <a:solidFill>
                            <a:srgbClr val="000000"/>
                          </a:solidFill>
                          <a:effectLst/>
                          <a:latin typeface="Arial"/>
                        </a:rPr>
                        <a:t>228</a:t>
                      </a:r>
                      <a:r>
                        <a:rPr lang="en-US" sz="1000" b="1" i="0" u="none" strike="noStrike">
                          <a:solidFill>
                            <a:srgbClr val="000000"/>
                          </a:solidFill>
                          <a:effectLst/>
                          <a:latin typeface="Arial"/>
                        </a:rPr>
                        <a:t>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&lt;1.0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21.54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dirty="0">
                          <a:solidFill>
                            <a:srgbClr val="000000"/>
                          </a:solidFill>
                          <a:effectLst/>
                          <a:latin typeface="Arial"/>
                        </a:rPr>
                        <a:t>224</a:t>
                      </a:r>
                      <a:r>
                        <a:rPr lang="en-US" sz="1000" b="1" i="0" u="none" strike="noStrike" dirty="0">
                          <a:solidFill>
                            <a:srgbClr val="000000"/>
                          </a:solidFill>
                          <a:effectLst/>
                          <a:latin typeface="Arial"/>
                        </a:rPr>
                        <a:t>Ra/</a:t>
                      </a:r>
                      <a:r>
                        <a:rPr lang="en-US" sz="1000" b="1" i="0" u="none" strike="noStrike" baseline="30000" dirty="0">
                          <a:solidFill>
                            <a:srgbClr val="000000"/>
                          </a:solidFill>
                          <a:effectLst/>
                          <a:latin typeface="Arial"/>
                        </a:rPr>
                        <a:t>228</a:t>
                      </a:r>
                      <a:r>
                        <a:rPr lang="en-US" sz="1000" b="1" i="0" u="none" strike="noStrike" dirty="0">
                          <a:solidFill>
                            <a:srgbClr val="000000"/>
                          </a:solidFill>
                          <a:effectLst/>
                          <a:latin typeface="Arial"/>
                        </a:rPr>
                        <a:t>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smtClean="0">
                          <a:solidFill>
                            <a:srgbClr val="000000"/>
                          </a:solidFill>
                          <a:effectLst/>
                          <a:latin typeface="Arial"/>
                        </a:rPr>
                        <a:t>1.44</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00025">
                <a:tc>
                  <a:txBody>
                    <a:bodyPr/>
                    <a:lstStyle/>
                    <a:p>
                      <a:pPr algn="r" fontAlgn="ctr"/>
                      <a:r>
                        <a:rPr lang="en-US" sz="1000" b="1" i="0" u="none" strike="noStrike" baseline="30000">
                          <a:solidFill>
                            <a:srgbClr val="000000"/>
                          </a:solidFill>
                          <a:effectLst/>
                          <a:latin typeface="Arial"/>
                        </a:rPr>
                        <a:t>228</a:t>
                      </a:r>
                      <a:r>
                        <a:rPr lang="en-US" sz="1000" b="1" i="0" u="none" strike="noStrike">
                          <a:solidFill>
                            <a:srgbClr val="000000"/>
                          </a:solidFill>
                          <a:effectLst/>
                          <a:latin typeface="Arial"/>
                        </a:rPr>
                        <a:t>Ra/</a:t>
                      </a:r>
                      <a:r>
                        <a:rPr lang="en-US" sz="1000" b="1" i="0" u="none" strike="noStrike" baseline="30000">
                          <a:solidFill>
                            <a:srgbClr val="000000"/>
                          </a:solidFill>
                          <a:effectLst/>
                          <a:latin typeface="Arial"/>
                        </a:rPr>
                        <a:t>226</a:t>
                      </a:r>
                      <a:r>
                        <a:rPr lang="en-US" sz="1000" b="1" i="0" u="none" strike="noStrike">
                          <a:solidFill>
                            <a:srgbClr val="000000"/>
                          </a:solidFill>
                          <a:effectLst/>
                          <a:latin typeface="Arial"/>
                        </a:rPr>
                        <a:t>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smtClean="0">
                          <a:solidFill>
                            <a:srgbClr val="000000"/>
                          </a:solidFill>
                          <a:effectLst/>
                          <a:latin typeface="Arial"/>
                        </a:rPr>
                        <a:t>&lt;0.25</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smtClean="0">
                          <a:solidFill>
                            <a:srgbClr val="000000"/>
                          </a:solidFill>
                          <a:effectLst/>
                          <a:latin typeface="Arial"/>
                        </a:rPr>
                        <a:t>0.09</a:t>
                      </a: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r>
              <a:tr h="209550">
                <a:tc>
                  <a:txBody>
                    <a:bodyPr/>
                    <a:lstStyle/>
                    <a:p>
                      <a:pPr algn="r" fontAlgn="ctr"/>
                      <a:r>
                        <a:rPr lang="en-US" sz="1000" b="1" i="0" u="none" strike="noStrike">
                          <a:solidFill>
                            <a:srgbClr val="000000"/>
                          </a:solidFill>
                          <a:effectLst/>
                          <a:latin typeface="Arial"/>
                        </a:rPr>
                        <a:t>U, µg/L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gridSpan="3">
                  <a:txBody>
                    <a:bodyPr/>
                    <a:lstStyle/>
                    <a:p>
                      <a:pPr algn="l" fontAlgn="ctr"/>
                      <a:r>
                        <a:rPr lang="en-US" sz="1000" b="1" i="0" u="none" strike="noStrike" dirty="0">
                          <a:solidFill>
                            <a:srgbClr val="000000"/>
                          </a:solidFill>
                          <a:effectLst/>
                          <a:latin typeface="Arial"/>
                        </a:rPr>
                        <a:t>*Composite analyses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sp>
        <p:nvSpPr>
          <p:cNvPr id="9" name="Footer Placeholder 3"/>
          <p:cNvSpPr>
            <a:spLocks noGrp="1"/>
          </p:cNvSpPr>
          <p:nvPr>
            <p:ph type="ftr" sz="quarter" idx="10"/>
          </p:nvPr>
        </p:nvSpPr>
        <p:spPr>
          <a:xfrm>
            <a:off x="0" y="6400800"/>
            <a:ext cx="548640" cy="457200"/>
          </a:xfrm>
        </p:spPr>
        <p:txBody>
          <a:bodyPr/>
          <a:lstStyle/>
          <a:p>
            <a:pPr>
              <a:defRPr/>
            </a:pPr>
            <a:fld id="{F0F64BCA-1B57-46F1-AB89-0209E7B4A8FF}" type="slidenum">
              <a:rPr lang="en-US" smtClean="0"/>
              <a:pPr>
                <a:defRPr/>
              </a:pPr>
              <a:t>17</a:t>
            </a:fld>
            <a:endParaRPr lang="en-US" dirty="0"/>
          </a:p>
        </p:txBody>
      </p:sp>
    </p:spTree>
    <p:extLst>
      <p:ext uri="{BB962C8B-B14F-4D97-AF65-F5344CB8AC3E}">
        <p14:creationId xmlns:p14="http://schemas.microsoft.com/office/powerpoint/2010/main" val="393437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Laguna area</a:t>
            </a:r>
            <a:endParaRPr lang="en-US" dirty="0"/>
          </a:p>
        </p:txBody>
      </p:sp>
      <p:sp>
        <p:nvSpPr>
          <p:cNvPr id="7" name="Rectangle 6"/>
          <p:cNvSpPr/>
          <p:nvPr/>
        </p:nvSpPr>
        <p:spPr>
          <a:xfrm>
            <a:off x="537098" y="1584198"/>
            <a:ext cx="8198024" cy="2062103"/>
          </a:xfrm>
          <a:prstGeom prst="rect">
            <a:avLst/>
          </a:prstGeom>
        </p:spPr>
        <p:txBody>
          <a:bodyPr wrap="square">
            <a:spAutoFit/>
          </a:bodyPr>
          <a:lstStyle/>
          <a:p>
            <a:pPr marL="230188" lvl="1" indent="-230188">
              <a:spcBef>
                <a:spcPts val="600"/>
              </a:spcBef>
              <a:spcAft>
                <a:spcPts val="0"/>
              </a:spcAft>
              <a:buSzPct val="100000"/>
              <a:buFont typeface="Arial" pitchFamily="34" charset="0"/>
              <a:buChar char="–"/>
            </a:pPr>
            <a:r>
              <a:rPr lang="en-US" sz="1400" b="1" dirty="0">
                <a:solidFill>
                  <a:srgbClr val="000000"/>
                </a:solidFill>
                <a:latin typeface="+mn-lt"/>
              </a:rPr>
              <a:t>Three of four anoxic</a:t>
            </a:r>
          </a:p>
          <a:p>
            <a:pPr marL="230188" lvl="1" indent="-230188">
              <a:spcBef>
                <a:spcPts val="600"/>
              </a:spcBef>
              <a:spcAft>
                <a:spcPts val="0"/>
              </a:spcAft>
              <a:buSzPct val="100000"/>
              <a:buFont typeface="Arial" pitchFamily="34" charset="0"/>
              <a:buChar char="–"/>
            </a:pPr>
            <a:r>
              <a:rPr lang="en-US" sz="1400" b="1" dirty="0">
                <a:solidFill>
                  <a:srgbClr val="000000"/>
                </a:solidFill>
                <a:latin typeface="+mn-lt"/>
              </a:rPr>
              <a:t>All have low U, low Ra</a:t>
            </a:r>
          </a:p>
          <a:p>
            <a:pPr marL="230188" lvl="1" indent="-230188">
              <a:spcBef>
                <a:spcPts val="600"/>
              </a:spcBef>
              <a:spcAft>
                <a:spcPts val="0"/>
              </a:spcAft>
              <a:buSzPct val="100000"/>
              <a:buFont typeface="Arial" pitchFamily="34" charset="0"/>
              <a:buChar char="–"/>
            </a:pPr>
            <a:r>
              <a:rPr lang="en-US" sz="1400" b="1" dirty="0">
                <a:solidFill>
                  <a:srgbClr val="000000"/>
                </a:solidFill>
                <a:latin typeface="+mn-lt"/>
              </a:rPr>
              <a:t>Low </a:t>
            </a:r>
            <a:r>
              <a:rPr lang="en-US" sz="1400" b="1" baseline="30000" dirty="0">
                <a:solidFill>
                  <a:srgbClr val="000000"/>
                </a:solidFill>
                <a:latin typeface="+mn-lt"/>
              </a:rPr>
              <a:t>228</a:t>
            </a:r>
            <a:r>
              <a:rPr lang="en-US" sz="1400" b="1" dirty="0">
                <a:solidFill>
                  <a:srgbClr val="000000"/>
                </a:solidFill>
                <a:latin typeface="+mn-lt"/>
              </a:rPr>
              <a:t>Ra/</a:t>
            </a:r>
            <a:r>
              <a:rPr lang="en-US" sz="1400" b="1" baseline="30000" dirty="0">
                <a:solidFill>
                  <a:srgbClr val="000000"/>
                </a:solidFill>
                <a:latin typeface="+mn-lt"/>
              </a:rPr>
              <a:t>226</a:t>
            </a:r>
            <a:r>
              <a:rPr lang="en-US" sz="1400" b="1" dirty="0">
                <a:solidFill>
                  <a:srgbClr val="000000"/>
                </a:solidFill>
                <a:latin typeface="+mn-lt"/>
              </a:rPr>
              <a:t>Ra ARs suggest enrichment of U relative to </a:t>
            </a:r>
            <a:r>
              <a:rPr lang="en-US" sz="1400" b="1" dirty="0" err="1">
                <a:solidFill>
                  <a:srgbClr val="000000"/>
                </a:solidFill>
                <a:latin typeface="+mn-lt"/>
              </a:rPr>
              <a:t>Th</a:t>
            </a:r>
            <a:r>
              <a:rPr lang="en-US" sz="1400" b="1" dirty="0">
                <a:solidFill>
                  <a:srgbClr val="000000"/>
                </a:solidFill>
                <a:latin typeface="+mn-lt"/>
              </a:rPr>
              <a:t> in aquifer sediments</a:t>
            </a:r>
          </a:p>
          <a:p>
            <a:pPr marL="230188" lvl="1" indent="-230188">
              <a:spcBef>
                <a:spcPts val="600"/>
              </a:spcBef>
              <a:spcAft>
                <a:spcPts val="600"/>
              </a:spcAft>
              <a:buSzPct val="100000"/>
              <a:buFont typeface="Arial" pitchFamily="34" charset="0"/>
              <a:buChar char="–"/>
            </a:pPr>
            <a:r>
              <a:rPr lang="en-US" sz="1400" b="1" baseline="30000" dirty="0">
                <a:solidFill>
                  <a:srgbClr val="000000"/>
                </a:solidFill>
                <a:latin typeface="+mn-lt"/>
              </a:rPr>
              <a:t>224</a:t>
            </a:r>
            <a:r>
              <a:rPr lang="en-US" sz="1400" b="1" dirty="0">
                <a:solidFill>
                  <a:srgbClr val="000000"/>
                </a:solidFill>
                <a:latin typeface="+mn-lt"/>
              </a:rPr>
              <a:t>Ra/</a:t>
            </a:r>
            <a:r>
              <a:rPr lang="en-US" sz="1400" b="1" baseline="30000" dirty="0">
                <a:solidFill>
                  <a:srgbClr val="000000"/>
                </a:solidFill>
                <a:latin typeface="+mn-lt"/>
              </a:rPr>
              <a:t>226</a:t>
            </a:r>
            <a:r>
              <a:rPr lang="en-US" sz="1400" b="1" dirty="0">
                <a:solidFill>
                  <a:srgbClr val="000000"/>
                </a:solidFill>
                <a:latin typeface="+mn-lt"/>
              </a:rPr>
              <a:t>Ra ARs &gt;1.0 suggest presence of irreversible/slowly reversible sinks for </a:t>
            </a:r>
            <a:r>
              <a:rPr lang="en-US" sz="1400" b="1" dirty="0" smtClean="0">
                <a:solidFill>
                  <a:srgbClr val="000000"/>
                </a:solidFill>
                <a:latin typeface="+mn-lt"/>
              </a:rPr>
              <a:t>Ra  </a:t>
            </a:r>
            <a:endParaRPr lang="en-US" sz="1400" b="1" dirty="0">
              <a:solidFill>
                <a:srgbClr val="000000"/>
              </a:solidFill>
              <a:latin typeface="+mn-lt"/>
            </a:endParaRPr>
          </a:p>
          <a:p>
            <a:pPr marL="401638" lvl="1" indent="-171450">
              <a:spcAft>
                <a:spcPts val="600"/>
              </a:spcAft>
              <a:buFont typeface="Arial" pitchFamily="34" charset="0"/>
              <a:buChar char="•"/>
            </a:pPr>
            <a:r>
              <a:rPr lang="en-US" sz="1300" b="1" dirty="0">
                <a:latin typeface="+mn-lt"/>
              </a:rPr>
              <a:t>Ra and Ba sulfate precipitation (supported by high SO</a:t>
            </a:r>
            <a:r>
              <a:rPr lang="en-US" sz="1300" b="1" baseline="-25000" dirty="0">
                <a:latin typeface="+mn-lt"/>
              </a:rPr>
              <a:t>4</a:t>
            </a:r>
            <a:r>
              <a:rPr lang="en-US" sz="1300" b="1" dirty="0">
                <a:latin typeface="+mn-lt"/>
              </a:rPr>
              <a:t> concentrations), or</a:t>
            </a:r>
          </a:p>
          <a:p>
            <a:pPr marL="401638" lvl="1" indent="-171450">
              <a:spcAft>
                <a:spcPts val="600"/>
              </a:spcAft>
              <a:buFont typeface="Arial" pitchFamily="34" charset="0"/>
              <a:buChar char="•"/>
            </a:pPr>
            <a:r>
              <a:rPr lang="en-US" sz="1300" b="1" dirty="0">
                <a:latin typeface="+mn-lt"/>
              </a:rPr>
              <a:t>Effective sorption/ion exchange (groundwater low in </a:t>
            </a:r>
            <a:r>
              <a:rPr lang="en-US" sz="1300" b="1" dirty="0" err="1">
                <a:latin typeface="+mn-lt"/>
              </a:rPr>
              <a:t>Ca</a:t>
            </a:r>
            <a:r>
              <a:rPr lang="en-US" sz="1300" b="1" dirty="0">
                <a:latin typeface="+mn-lt"/>
              </a:rPr>
              <a:t>, Mg) </a:t>
            </a:r>
          </a:p>
          <a:p>
            <a:pPr marL="342900" indent="-285750">
              <a:spcAft>
                <a:spcPts val="600"/>
              </a:spcAft>
              <a:buFont typeface="Arial" pitchFamily="34" charset="0"/>
              <a:buChar char="•"/>
            </a:pPr>
            <a:endParaRPr lang="en-US" sz="1400" b="1"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086082507"/>
              </p:ext>
            </p:extLst>
          </p:nvPr>
        </p:nvGraphicFramePr>
        <p:xfrm>
          <a:off x="1921717" y="3443880"/>
          <a:ext cx="5562600" cy="3143250"/>
        </p:xfrm>
        <a:graphic>
          <a:graphicData uri="http://schemas.openxmlformats.org/drawingml/2006/table">
            <a:tbl>
              <a:tblPr/>
              <a:tblGrid>
                <a:gridCol w="1143000"/>
                <a:gridCol w="1104900"/>
                <a:gridCol w="1104900"/>
                <a:gridCol w="1104900"/>
                <a:gridCol w="1104900"/>
              </a:tblGrid>
              <a:tr h="314325">
                <a:tc>
                  <a:txBody>
                    <a:bodyPr/>
                    <a:lstStyle/>
                    <a:p>
                      <a:pPr algn="ctr" fontAlgn="ctr"/>
                      <a:r>
                        <a:rPr lang="en-US" sz="1000" b="1" i="0" u="none" strike="noStrike" dirty="0">
                          <a:solidFill>
                            <a:srgbClr val="000000"/>
                          </a:solidFill>
                          <a:effectLst/>
                          <a:latin typeface="Arial"/>
                        </a:rPr>
                        <a:t>Well: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a:rPr>
                        <a:t>Laguna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a:rPr>
                        <a:t>Laguna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a:rPr>
                        <a:t>Laguna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a:rPr>
                        <a:t>Laguna #4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r" fontAlgn="ctr"/>
                      <a:r>
                        <a:rPr lang="en-US" sz="1000" b="1" i="0" u="none" strike="noStrike">
                          <a:solidFill>
                            <a:srgbClr val="000000"/>
                          </a:solidFill>
                          <a:effectLst/>
                          <a:latin typeface="Arial"/>
                        </a:rPr>
                        <a:t>pH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7.78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DO mg/L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NO</a:t>
                      </a:r>
                      <a:r>
                        <a:rPr lang="en-US" sz="1000" b="1" i="0" u="none" strike="noStrike" baseline="-25000">
                          <a:solidFill>
                            <a:srgbClr val="000000"/>
                          </a:solidFill>
                          <a:effectLst/>
                          <a:latin typeface="Arial"/>
                        </a:rPr>
                        <a:t>3</a:t>
                      </a:r>
                      <a:r>
                        <a:rPr lang="en-US" sz="1000" b="1" i="0" u="none" strike="noStrike">
                          <a:solidFill>
                            <a:srgbClr val="000000"/>
                          </a:solidFill>
                          <a:effectLst/>
                          <a:latin typeface="Arial"/>
                        </a:rPr>
                        <a:t>, mg/L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HCO</a:t>
                      </a:r>
                      <a:r>
                        <a:rPr lang="en-US" sz="1000" b="1" i="0" u="none" strike="noStrike" baseline="-25000">
                          <a:solidFill>
                            <a:srgbClr val="000000"/>
                          </a:solidFill>
                          <a:effectLst/>
                          <a:latin typeface="Arial"/>
                        </a:rPr>
                        <a:t>3</a:t>
                      </a:r>
                      <a:r>
                        <a:rPr lang="en-US" sz="1000" b="1" i="0" u="none" strike="noStrike">
                          <a:solidFill>
                            <a:srgbClr val="000000"/>
                          </a:solidFill>
                          <a:effectLst/>
                          <a:latin typeface="Arial"/>
                        </a:rPr>
                        <a:t>, mg/L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317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TDS mg/L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945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a:solidFill>
                            <a:srgbClr val="000000"/>
                          </a:solidFill>
                          <a:effectLst/>
                          <a:latin typeface="Arial"/>
                        </a:rPr>
                        <a:t>223</a:t>
                      </a: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0.017±0.023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0.123±0.072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0.046±0.031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0.009±0.014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r" fontAlgn="ctr"/>
                      <a:r>
                        <a:rPr lang="en-US" sz="1000" b="1" i="0" u="none" strike="noStrike" baseline="30000">
                          <a:solidFill>
                            <a:srgbClr val="000000"/>
                          </a:solidFill>
                          <a:effectLst/>
                          <a:latin typeface="Arial"/>
                        </a:rPr>
                        <a:t>224</a:t>
                      </a: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0.68±0.05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1.82±0.13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0.85±0.07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0.52±0.04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a:solidFill>
                            <a:srgbClr val="000000"/>
                          </a:solidFill>
                          <a:effectLst/>
                          <a:latin typeface="Arial"/>
                        </a:rPr>
                        <a:t>226</a:t>
                      </a: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0.69±0.06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3.16±0.19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1.84±0.11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1.11±0.08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a:solidFill>
                            <a:srgbClr val="000000"/>
                          </a:solidFill>
                          <a:effectLst/>
                          <a:latin typeface="Arial"/>
                        </a:rPr>
                        <a:t>228</a:t>
                      </a: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0.72±0.09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1.21±0.11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0.67±0.09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0.3±0.08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a:solidFill>
                            <a:srgbClr val="000000"/>
                          </a:solidFill>
                          <a:effectLst/>
                          <a:latin typeface="Arial"/>
                        </a:rPr>
                        <a:t>226</a:t>
                      </a:r>
                      <a:r>
                        <a:rPr lang="en-US" sz="1000" b="1" i="0" u="none" strike="noStrike">
                          <a:solidFill>
                            <a:srgbClr val="000000"/>
                          </a:solidFill>
                          <a:effectLst/>
                          <a:latin typeface="Arial"/>
                        </a:rPr>
                        <a:t>Ra+</a:t>
                      </a:r>
                      <a:r>
                        <a:rPr lang="en-US" sz="1000" b="1" i="0" u="none" strike="noStrike" baseline="30000">
                          <a:solidFill>
                            <a:srgbClr val="000000"/>
                          </a:solidFill>
                          <a:effectLst/>
                          <a:latin typeface="Arial"/>
                        </a:rPr>
                        <a:t>228</a:t>
                      </a:r>
                      <a:r>
                        <a:rPr lang="en-US" sz="1000" b="1" i="0" u="none" strike="noStrike">
                          <a:solidFill>
                            <a:srgbClr val="000000"/>
                          </a:solidFill>
                          <a:effectLst/>
                          <a:latin typeface="Arial"/>
                        </a:rPr>
                        <a:t>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4.37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a:solidFill>
                            <a:srgbClr val="000000"/>
                          </a:solidFill>
                          <a:effectLst/>
                          <a:latin typeface="Arial"/>
                        </a:rPr>
                        <a:t> Ra, pCi/L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3.29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fontAlgn="ctr"/>
                      <a:r>
                        <a:rPr lang="en-US" sz="1000" b="1" i="0" u="none" strike="noStrike" baseline="30000" dirty="0">
                          <a:solidFill>
                            <a:srgbClr val="000000"/>
                          </a:solidFill>
                          <a:effectLst/>
                          <a:latin typeface="Arial"/>
                        </a:rPr>
                        <a:t>224</a:t>
                      </a:r>
                      <a:r>
                        <a:rPr lang="en-US" sz="1000" b="1" i="0" u="none" strike="noStrike" dirty="0">
                          <a:solidFill>
                            <a:srgbClr val="000000"/>
                          </a:solidFill>
                          <a:effectLst/>
                          <a:latin typeface="Arial"/>
                        </a:rPr>
                        <a:t>Ra/</a:t>
                      </a:r>
                      <a:r>
                        <a:rPr lang="en-US" sz="1000" b="1" i="0" u="none" strike="noStrike" baseline="30000" dirty="0">
                          <a:solidFill>
                            <a:srgbClr val="000000"/>
                          </a:solidFill>
                          <a:effectLst/>
                          <a:latin typeface="Arial"/>
                        </a:rPr>
                        <a:t>228</a:t>
                      </a:r>
                      <a:r>
                        <a:rPr lang="en-US" sz="1000" b="1" i="0" u="none" strike="noStrike" dirty="0">
                          <a:solidFill>
                            <a:srgbClr val="000000"/>
                          </a:solidFill>
                          <a:effectLst/>
                          <a:latin typeface="Arial"/>
                        </a:rPr>
                        <a:t>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0.82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00025">
                <a:tc>
                  <a:txBody>
                    <a:bodyPr/>
                    <a:lstStyle/>
                    <a:p>
                      <a:pPr algn="r" fontAlgn="ctr"/>
                      <a:r>
                        <a:rPr lang="en-US" sz="1000" b="1" i="0" u="none" strike="noStrike" baseline="30000">
                          <a:solidFill>
                            <a:srgbClr val="000000"/>
                          </a:solidFill>
                          <a:effectLst/>
                          <a:latin typeface="Arial"/>
                        </a:rPr>
                        <a:t>228</a:t>
                      </a:r>
                      <a:r>
                        <a:rPr lang="en-US" sz="1000" b="1" i="0" u="none" strike="noStrike">
                          <a:solidFill>
                            <a:srgbClr val="000000"/>
                          </a:solidFill>
                          <a:effectLst/>
                          <a:latin typeface="Arial"/>
                        </a:rPr>
                        <a:t>Ra/</a:t>
                      </a:r>
                      <a:r>
                        <a:rPr lang="en-US" sz="1000" b="1" i="0" u="none" strike="noStrike" baseline="30000">
                          <a:solidFill>
                            <a:srgbClr val="000000"/>
                          </a:solidFill>
                          <a:effectLst/>
                          <a:latin typeface="Arial"/>
                        </a:rPr>
                        <a:t>226</a:t>
                      </a:r>
                      <a:r>
                        <a:rPr lang="en-US" sz="1000" b="1" i="0" u="none" strike="noStrike">
                          <a:solidFill>
                            <a:srgbClr val="000000"/>
                          </a:solidFill>
                          <a:effectLst/>
                          <a:latin typeface="Arial"/>
                        </a:rPr>
                        <a:t>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a:rPr>
                        <a:t>1.05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0.38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0.37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a:rPr>
                        <a:t>0.27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r>
              <a:tr h="209550">
                <a:tc>
                  <a:txBody>
                    <a:bodyPr/>
                    <a:lstStyle/>
                    <a:p>
                      <a:pPr algn="r" fontAlgn="ctr"/>
                      <a:r>
                        <a:rPr lang="en-US" sz="1000" b="1" i="0" u="none" strike="noStrike">
                          <a:solidFill>
                            <a:srgbClr val="000000"/>
                          </a:solidFill>
                          <a:effectLst/>
                          <a:latin typeface="Arial"/>
                        </a:rPr>
                        <a:t>U, µg/L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
        <p:nvSpPr>
          <p:cNvPr id="8" name="Footer Placeholder 3"/>
          <p:cNvSpPr>
            <a:spLocks noGrp="1"/>
          </p:cNvSpPr>
          <p:nvPr>
            <p:ph type="ftr" sz="quarter" idx="10"/>
          </p:nvPr>
        </p:nvSpPr>
        <p:spPr>
          <a:xfrm>
            <a:off x="0" y="6400800"/>
            <a:ext cx="548640" cy="457200"/>
          </a:xfrm>
        </p:spPr>
        <p:txBody>
          <a:bodyPr/>
          <a:lstStyle/>
          <a:p>
            <a:pPr>
              <a:defRPr/>
            </a:pPr>
            <a:fld id="{F0F64BCA-1B57-46F1-AB89-0209E7B4A8FF}" type="slidenum">
              <a:rPr lang="en-US" smtClean="0"/>
              <a:pPr>
                <a:defRPr/>
              </a:pPr>
              <a:t>18</a:t>
            </a:fld>
            <a:endParaRPr lang="en-US" dirty="0"/>
          </a:p>
        </p:txBody>
      </p:sp>
    </p:spTree>
    <p:extLst>
      <p:ext uri="{BB962C8B-B14F-4D97-AF65-F5344CB8AC3E}">
        <p14:creationId xmlns:p14="http://schemas.microsoft.com/office/powerpoint/2010/main" val="2206613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rcRect/>
          <a:stretch>
            <a:fillRect/>
          </a:stretch>
        </p:blipFill>
        <p:spPr bwMode="auto">
          <a:xfrm>
            <a:off x="3681190" y="2117296"/>
            <a:ext cx="5462810" cy="3584694"/>
          </a:xfrm>
          <a:prstGeom prst="rect">
            <a:avLst/>
          </a:prstGeom>
          <a:noFill/>
          <a:ln w="9525">
            <a:noFill/>
            <a:miter lim="800000"/>
            <a:headEnd/>
            <a:tailEnd/>
          </a:ln>
        </p:spPr>
      </p:pic>
      <p:sp>
        <p:nvSpPr>
          <p:cNvPr id="6" name="Footer Placeholder 3"/>
          <p:cNvSpPr txBox="1">
            <a:spLocks/>
          </p:cNvSpPr>
          <p:nvPr/>
        </p:nvSpPr>
        <p:spPr bwMode="auto">
          <a:xfrm>
            <a:off x="0" y="6400800"/>
            <a:ext cx="54864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400" kern="1200">
                <a:solidFill>
                  <a:schemeClr val="tx1"/>
                </a:solidFill>
                <a:latin typeface="Tahoma" pitchFamily="-106" charset="0"/>
                <a:ea typeface="ＭＳ Ｐゴシック" pitchFamily="-106" charset="-128"/>
                <a:cs typeface="+mn-cs"/>
              </a:defRPr>
            </a:lvl1pPr>
            <a:lvl2pPr marL="457200" algn="l" rtl="0" eaLnBrk="0" fontAlgn="base" hangingPunct="0">
              <a:spcBef>
                <a:spcPct val="0"/>
              </a:spcBef>
              <a:spcAft>
                <a:spcPct val="0"/>
              </a:spcAft>
              <a:defRPr sz="2400" kern="1200">
                <a:solidFill>
                  <a:schemeClr val="tx1"/>
                </a:solidFill>
                <a:latin typeface="Times New Roman" pitchFamily="-106" charset="0"/>
                <a:ea typeface="ＭＳ Ｐゴシック" pitchFamily="-106" charset="-128"/>
                <a:cs typeface="+mn-cs"/>
              </a:defRPr>
            </a:lvl2pPr>
            <a:lvl3pPr marL="914400" algn="l" rtl="0" eaLnBrk="0" fontAlgn="base" hangingPunct="0">
              <a:spcBef>
                <a:spcPct val="0"/>
              </a:spcBef>
              <a:spcAft>
                <a:spcPct val="0"/>
              </a:spcAft>
              <a:defRPr sz="2400" kern="1200">
                <a:solidFill>
                  <a:schemeClr val="tx1"/>
                </a:solidFill>
                <a:latin typeface="Times New Roman" pitchFamily="-106" charset="0"/>
                <a:ea typeface="ＭＳ Ｐゴシック" pitchFamily="-106" charset="-128"/>
                <a:cs typeface="+mn-cs"/>
              </a:defRPr>
            </a:lvl3pPr>
            <a:lvl4pPr marL="1371600" algn="l" rtl="0" eaLnBrk="0" fontAlgn="base" hangingPunct="0">
              <a:spcBef>
                <a:spcPct val="0"/>
              </a:spcBef>
              <a:spcAft>
                <a:spcPct val="0"/>
              </a:spcAft>
              <a:defRPr sz="2400" kern="1200">
                <a:solidFill>
                  <a:schemeClr val="tx1"/>
                </a:solidFill>
                <a:latin typeface="Times New Roman" pitchFamily="-106" charset="0"/>
                <a:ea typeface="ＭＳ Ｐゴシック" pitchFamily="-106" charset="-128"/>
                <a:cs typeface="+mn-cs"/>
              </a:defRPr>
            </a:lvl4pPr>
            <a:lvl5pPr marL="1828800" algn="l" rtl="0" eaLnBrk="0" fontAlgn="base" hangingPunct="0">
              <a:spcBef>
                <a:spcPct val="0"/>
              </a:spcBef>
              <a:spcAft>
                <a:spcPct val="0"/>
              </a:spcAft>
              <a:defRPr sz="2400" kern="1200">
                <a:solidFill>
                  <a:schemeClr val="tx1"/>
                </a:solidFill>
                <a:latin typeface="Times New Roman" pitchFamily="-106" charset="0"/>
                <a:ea typeface="ＭＳ Ｐゴシック" pitchFamily="-106" charset="-128"/>
                <a:cs typeface="+mn-cs"/>
              </a:defRPr>
            </a:lvl5pPr>
            <a:lvl6pPr marL="2286000" algn="l" defTabSz="914400" rtl="0" eaLnBrk="1" latinLnBrk="0" hangingPunct="1">
              <a:defRPr sz="2400" kern="1200">
                <a:solidFill>
                  <a:schemeClr val="tx1"/>
                </a:solidFill>
                <a:latin typeface="Times New Roman" pitchFamily="-106" charset="0"/>
                <a:ea typeface="ＭＳ Ｐゴシック" pitchFamily="-106" charset="-128"/>
                <a:cs typeface="+mn-cs"/>
              </a:defRPr>
            </a:lvl6pPr>
            <a:lvl7pPr marL="2743200" algn="l" defTabSz="914400" rtl="0" eaLnBrk="1" latinLnBrk="0" hangingPunct="1">
              <a:defRPr sz="2400" kern="1200">
                <a:solidFill>
                  <a:schemeClr val="tx1"/>
                </a:solidFill>
                <a:latin typeface="Times New Roman" pitchFamily="-106" charset="0"/>
                <a:ea typeface="ＭＳ Ｐゴシック" pitchFamily="-106" charset="-128"/>
                <a:cs typeface="+mn-cs"/>
              </a:defRPr>
            </a:lvl7pPr>
            <a:lvl8pPr marL="3200400" algn="l" defTabSz="914400" rtl="0" eaLnBrk="1" latinLnBrk="0" hangingPunct="1">
              <a:defRPr sz="2400" kern="1200">
                <a:solidFill>
                  <a:schemeClr val="tx1"/>
                </a:solidFill>
                <a:latin typeface="Times New Roman" pitchFamily="-106" charset="0"/>
                <a:ea typeface="ＭＳ Ｐゴシック" pitchFamily="-106" charset="-128"/>
                <a:cs typeface="+mn-cs"/>
              </a:defRPr>
            </a:lvl8pPr>
            <a:lvl9pPr marL="3657600" algn="l" defTabSz="914400" rtl="0" eaLnBrk="1" latinLnBrk="0" hangingPunct="1">
              <a:defRPr sz="2400" kern="1200">
                <a:solidFill>
                  <a:schemeClr val="tx1"/>
                </a:solidFill>
                <a:latin typeface="Times New Roman" pitchFamily="-106" charset="0"/>
                <a:ea typeface="ＭＳ Ｐゴシック" pitchFamily="-106" charset="-128"/>
                <a:cs typeface="+mn-cs"/>
              </a:defRPr>
            </a:lvl9pPr>
          </a:lstStyle>
          <a:p>
            <a:pPr>
              <a:defRPr/>
            </a:pPr>
            <a:fld id="{F0F64BCA-1B57-46F1-AB89-0209E7B4A8FF}" type="slidenum">
              <a:rPr lang="en-US" smtClean="0"/>
              <a:pPr>
                <a:defRPr/>
              </a:pPr>
              <a:t>19</a:t>
            </a:fld>
            <a:endParaRPr lang="en-US" dirty="0"/>
          </a:p>
        </p:txBody>
      </p:sp>
      <p:sp>
        <p:nvSpPr>
          <p:cNvPr id="7" name="Title 1"/>
          <p:cNvSpPr>
            <a:spLocks noGrp="1"/>
          </p:cNvSpPr>
          <p:nvPr>
            <p:ph type="title"/>
          </p:nvPr>
        </p:nvSpPr>
        <p:spPr>
          <a:xfrm>
            <a:off x="732098" y="165904"/>
            <a:ext cx="7772400" cy="1219200"/>
          </a:xfrm>
        </p:spPr>
        <p:txBody>
          <a:bodyPr/>
          <a:lstStyle/>
          <a:p>
            <a:r>
              <a:rPr lang="en-US" dirty="0" smtClean="0"/>
              <a:t>General trends</a:t>
            </a:r>
            <a:endParaRPr lang="en-US" dirty="0"/>
          </a:p>
        </p:txBody>
      </p:sp>
      <p:sp>
        <p:nvSpPr>
          <p:cNvPr id="8" name="Rectangle 7"/>
          <p:cNvSpPr/>
          <p:nvPr/>
        </p:nvSpPr>
        <p:spPr>
          <a:xfrm>
            <a:off x="548640" y="1733520"/>
            <a:ext cx="3000653" cy="5001369"/>
          </a:xfrm>
          <a:prstGeom prst="rect">
            <a:avLst/>
          </a:prstGeom>
        </p:spPr>
        <p:txBody>
          <a:bodyPr wrap="square">
            <a:spAutoFit/>
          </a:bodyPr>
          <a:lstStyle/>
          <a:p>
            <a:pPr marL="230188" indent="-230188">
              <a:spcAft>
                <a:spcPts val="600"/>
              </a:spcAft>
              <a:buFont typeface="Arial" pitchFamily="34" charset="0"/>
              <a:buChar char="•"/>
            </a:pPr>
            <a:r>
              <a:rPr lang="en-US" sz="1400" b="1" dirty="0" smtClean="0">
                <a:latin typeface="+mn-lt"/>
              </a:rPr>
              <a:t>Samples with isotopic data indicating U enrichment in aquifer sediments plot along the carbonate dissolution line, indicating that processes raising P</a:t>
            </a:r>
            <a:r>
              <a:rPr lang="en-US" sz="1400" b="1" baseline="-25000" dirty="0" smtClean="0">
                <a:latin typeface="+mn-lt"/>
              </a:rPr>
              <a:t>CO2</a:t>
            </a:r>
            <a:r>
              <a:rPr lang="en-US" sz="1400" b="1" dirty="0" smtClean="0">
                <a:latin typeface="+mn-lt"/>
              </a:rPr>
              <a:t> (microbial?) occurred in the presence of carbonate minerals.  </a:t>
            </a:r>
          </a:p>
          <a:p>
            <a:pPr marL="514350">
              <a:spcAft>
                <a:spcPts val="600"/>
              </a:spcAft>
            </a:pPr>
            <a:r>
              <a:rPr lang="en-US" sz="1400" dirty="0"/>
              <a:t>CaCO</a:t>
            </a:r>
            <a:r>
              <a:rPr lang="en-US" sz="1400" baseline="-25000" dirty="0"/>
              <a:t>3</a:t>
            </a:r>
            <a:r>
              <a:rPr lang="en-US" sz="1400" dirty="0"/>
              <a:t>(s) + CO</a:t>
            </a:r>
            <a:r>
              <a:rPr lang="en-US" sz="1400" baseline="-25000" dirty="0"/>
              <a:t>2</a:t>
            </a:r>
            <a:r>
              <a:rPr lang="en-US" sz="1400" dirty="0"/>
              <a:t>(g) +H</a:t>
            </a:r>
            <a:r>
              <a:rPr lang="en-US" sz="1400" baseline="-25000" dirty="0"/>
              <a:t>2</a:t>
            </a:r>
            <a:r>
              <a:rPr lang="en-US" sz="1400" dirty="0"/>
              <a:t>O = </a:t>
            </a:r>
            <a:r>
              <a:rPr lang="en-US" sz="1400" dirty="0" smtClean="0"/>
              <a:t>      Ca</a:t>
            </a:r>
            <a:r>
              <a:rPr lang="en-US" sz="1400" baseline="30000" dirty="0" smtClean="0"/>
              <a:t>2</a:t>
            </a:r>
            <a:r>
              <a:rPr lang="en-US" sz="1400" baseline="30000" dirty="0"/>
              <a:t>+</a:t>
            </a:r>
            <a:r>
              <a:rPr lang="en-US" sz="1400" dirty="0"/>
              <a:t> + 2HCO</a:t>
            </a:r>
            <a:r>
              <a:rPr lang="en-US" sz="1400" baseline="-25000" dirty="0"/>
              <a:t>3</a:t>
            </a:r>
            <a:r>
              <a:rPr lang="en-US" sz="1400" baseline="30000" dirty="0"/>
              <a:t>–</a:t>
            </a:r>
            <a:endParaRPr lang="en-US" sz="1400" dirty="0"/>
          </a:p>
          <a:p>
            <a:pPr marL="230188" indent="-230188">
              <a:spcAft>
                <a:spcPts val="600"/>
              </a:spcAft>
              <a:buFont typeface="Arial" pitchFamily="34" charset="0"/>
              <a:buChar char="•"/>
            </a:pPr>
            <a:endParaRPr lang="en-US" sz="1400" b="1" dirty="0" smtClean="0">
              <a:latin typeface="+mn-lt"/>
            </a:endParaRPr>
          </a:p>
          <a:p>
            <a:pPr marL="230188" indent="-230188">
              <a:spcAft>
                <a:spcPts val="600"/>
              </a:spcAft>
              <a:buFont typeface="Arial" pitchFamily="34" charset="0"/>
              <a:buChar char="•"/>
            </a:pPr>
            <a:r>
              <a:rPr lang="en-US" sz="1400" b="1" dirty="0" smtClean="0">
                <a:latin typeface="+mn-lt"/>
              </a:rPr>
              <a:t>If CO</a:t>
            </a:r>
            <a:r>
              <a:rPr lang="en-US" sz="1400" b="1" baseline="-25000" dirty="0" smtClean="0">
                <a:latin typeface="+mn-lt"/>
              </a:rPr>
              <a:t>2</a:t>
            </a:r>
            <a:r>
              <a:rPr lang="en-US" sz="1400" b="1" dirty="0" smtClean="0">
                <a:latin typeface="+mn-lt"/>
              </a:rPr>
              <a:t>-generating processes are microbial, they must have occurred in the </a:t>
            </a:r>
            <a:r>
              <a:rPr lang="en-US" sz="1400" b="1" dirty="0" err="1" smtClean="0">
                <a:latin typeface="+mn-lt"/>
              </a:rPr>
              <a:t>vadose</a:t>
            </a:r>
            <a:r>
              <a:rPr lang="en-US" sz="1400" b="1" dirty="0" smtClean="0">
                <a:latin typeface="+mn-lt"/>
              </a:rPr>
              <a:t> zone at </a:t>
            </a:r>
            <a:r>
              <a:rPr lang="en-US" sz="1400" b="1" dirty="0" err="1" smtClean="0">
                <a:latin typeface="+mn-lt"/>
              </a:rPr>
              <a:t>Glorieta</a:t>
            </a:r>
            <a:r>
              <a:rPr lang="en-US" sz="1400" b="1" dirty="0" smtClean="0">
                <a:latin typeface="+mn-lt"/>
              </a:rPr>
              <a:t> (waters remained </a:t>
            </a:r>
            <a:r>
              <a:rPr lang="en-US" sz="1400" b="1" dirty="0" err="1" smtClean="0">
                <a:latin typeface="+mn-lt"/>
              </a:rPr>
              <a:t>oxic</a:t>
            </a:r>
            <a:r>
              <a:rPr lang="en-US" sz="1400" b="1" dirty="0" smtClean="0">
                <a:latin typeface="+mn-lt"/>
              </a:rPr>
              <a:t>).  Can uranium in </a:t>
            </a:r>
            <a:r>
              <a:rPr lang="en-US" sz="1400" b="1" dirty="0" err="1" smtClean="0">
                <a:latin typeface="+mn-lt"/>
              </a:rPr>
              <a:t>Glorieta</a:t>
            </a:r>
            <a:r>
              <a:rPr lang="en-US" sz="1400" b="1" dirty="0" smtClean="0">
                <a:latin typeface="+mn-lt"/>
              </a:rPr>
              <a:t> </a:t>
            </a:r>
            <a:r>
              <a:rPr lang="en-US" sz="1400" b="1" dirty="0" err="1" smtClean="0">
                <a:latin typeface="+mn-lt"/>
              </a:rPr>
              <a:t>groundwaters</a:t>
            </a:r>
            <a:r>
              <a:rPr lang="en-US" sz="1400" b="1" dirty="0" smtClean="0">
                <a:latin typeface="+mn-lt"/>
              </a:rPr>
              <a:t> be sourced to carbonate dissolution in the </a:t>
            </a:r>
            <a:r>
              <a:rPr lang="en-US" sz="1400" b="1" dirty="0" err="1" smtClean="0">
                <a:latin typeface="+mn-lt"/>
              </a:rPr>
              <a:t>vadose</a:t>
            </a:r>
            <a:r>
              <a:rPr lang="en-US" sz="1400" b="1" dirty="0" smtClean="0">
                <a:latin typeface="+mn-lt"/>
              </a:rPr>
              <a:t> zone?</a:t>
            </a:r>
          </a:p>
          <a:p>
            <a:pPr marL="230188" indent="-230188">
              <a:spcAft>
                <a:spcPts val="600"/>
              </a:spcAft>
              <a:buFont typeface="Arial" pitchFamily="34" charset="0"/>
              <a:buChar char="•"/>
            </a:pPr>
            <a:endParaRPr lang="en-US" sz="1400" b="1" dirty="0" smtClean="0">
              <a:latin typeface="+mn-lt"/>
            </a:endParaRPr>
          </a:p>
          <a:p>
            <a:pPr marL="230188" indent="-230188">
              <a:spcAft>
                <a:spcPts val="600"/>
              </a:spcAft>
              <a:buFont typeface="Arial" pitchFamily="34" charset="0"/>
              <a:buChar char="•"/>
            </a:pPr>
            <a:endParaRPr lang="en-US" sz="1400" b="1" dirty="0">
              <a:latin typeface="+mn-lt"/>
            </a:endParaRPr>
          </a:p>
        </p:txBody>
      </p:sp>
      <p:sp>
        <p:nvSpPr>
          <p:cNvPr id="107" name="Rectangle 106"/>
          <p:cNvSpPr/>
          <p:nvPr/>
        </p:nvSpPr>
        <p:spPr bwMode="auto">
          <a:xfrm>
            <a:off x="6686548" y="4567238"/>
            <a:ext cx="366713" cy="14287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ndParaRPr>
          </a:p>
        </p:txBody>
      </p:sp>
      <p:sp>
        <p:nvSpPr>
          <p:cNvPr id="106" name="TextBox 105"/>
          <p:cNvSpPr txBox="1"/>
          <p:nvPr/>
        </p:nvSpPr>
        <p:spPr>
          <a:xfrm>
            <a:off x="6610347" y="4537551"/>
            <a:ext cx="428625" cy="215444"/>
          </a:xfrm>
          <a:prstGeom prst="rect">
            <a:avLst/>
          </a:prstGeom>
          <a:noFill/>
        </p:spPr>
        <p:txBody>
          <a:bodyPr wrap="square" rtlCol="0">
            <a:spAutoFit/>
          </a:bodyPr>
          <a:lstStyle/>
          <a:p>
            <a:r>
              <a:rPr lang="en-US" sz="800" dirty="0" smtClean="0">
                <a:latin typeface="+mn-lt"/>
              </a:rPr>
              <a:t>Zuni</a:t>
            </a:r>
            <a:endParaRPr lang="en-US" sz="800" dirty="0">
              <a:latin typeface="+mn-lt"/>
            </a:endParaRPr>
          </a:p>
        </p:txBody>
      </p:sp>
    </p:spTree>
    <p:extLst>
      <p:ext uri="{BB962C8B-B14F-4D97-AF65-F5344CB8AC3E}">
        <p14:creationId xmlns:p14="http://schemas.microsoft.com/office/powerpoint/2010/main" val="282329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336288" y="618893"/>
            <a:ext cx="6667500" cy="600075"/>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eaLnBrk="0" latinLnBrk="0" hangingPunct="0">
              <a:lnSpc>
                <a:spcPct val="100000"/>
              </a:lnSpc>
              <a:buClrTx/>
              <a:buSzTx/>
              <a:buFontTx/>
              <a:buNone/>
              <a:tabLst/>
              <a:defRPr/>
            </a:pPr>
            <a:r>
              <a:rPr lang="en-US" sz="2800" b="1" dirty="0" smtClean="0">
                <a:latin typeface="+mj-lt"/>
                <a:ea typeface="+mj-ea"/>
                <a:cs typeface="+mj-cs"/>
              </a:rPr>
              <a:t>Outline</a:t>
            </a:r>
            <a:endParaRPr lang="en-US" sz="2800" b="1" dirty="0">
              <a:latin typeface="+mj-lt"/>
              <a:ea typeface="+mj-ea"/>
              <a:cs typeface="+mj-cs"/>
            </a:endParaRPr>
          </a:p>
        </p:txBody>
      </p:sp>
      <p:sp>
        <p:nvSpPr>
          <p:cNvPr id="7" name="Rectangle 3"/>
          <p:cNvSpPr>
            <a:spLocks noGrp="1" noChangeArrowheads="1"/>
          </p:cNvSpPr>
          <p:nvPr>
            <p:ph idx="1"/>
          </p:nvPr>
        </p:nvSpPr>
        <p:spPr>
          <a:xfrm>
            <a:off x="685800" y="1562582"/>
            <a:ext cx="7366248" cy="4533418"/>
          </a:xfrm>
        </p:spPr>
        <p:txBody>
          <a:bodyPr/>
          <a:lstStyle/>
          <a:p>
            <a:pPr marL="171450" indent="0">
              <a:spcAft>
                <a:spcPts val="600"/>
              </a:spcAft>
              <a:buNone/>
            </a:pPr>
            <a:r>
              <a:rPr lang="en-US" sz="1700" u="sng" dirty="0" smtClean="0"/>
              <a:t>In this presentation, we will:</a:t>
            </a:r>
          </a:p>
          <a:p>
            <a:pPr marL="460375" indent="-288925">
              <a:spcAft>
                <a:spcPts val="600"/>
              </a:spcAft>
              <a:buFont typeface="Wingdings" pitchFamily="2" charset="2"/>
              <a:buChar char="q"/>
            </a:pPr>
            <a:r>
              <a:rPr lang="en-US" sz="1700" dirty="0" smtClean="0"/>
              <a:t>Provide background on U, </a:t>
            </a:r>
            <a:r>
              <a:rPr lang="en-US" sz="1700" dirty="0" err="1" smtClean="0"/>
              <a:t>Th</a:t>
            </a:r>
            <a:r>
              <a:rPr lang="en-US" sz="1700" dirty="0" smtClean="0"/>
              <a:t>, and Ra geochemistry and Ra isotope occurrence.</a:t>
            </a:r>
          </a:p>
          <a:p>
            <a:pPr marL="460375" indent="-288925">
              <a:spcAft>
                <a:spcPts val="600"/>
              </a:spcAft>
              <a:buFont typeface="Wingdings" pitchFamily="2" charset="2"/>
              <a:buChar char="q"/>
            </a:pPr>
            <a:r>
              <a:rPr lang="en-US" sz="1700" dirty="0" smtClean="0"/>
              <a:t>Discuss interpretation of variations in isotope occurrence and activity ratios</a:t>
            </a:r>
          </a:p>
          <a:p>
            <a:pPr marL="460375" indent="-288925">
              <a:spcAft>
                <a:spcPts val="600"/>
              </a:spcAft>
              <a:buFont typeface="Wingdings" pitchFamily="2" charset="2"/>
              <a:buChar char="q"/>
            </a:pPr>
            <a:r>
              <a:rPr lang="en-US" sz="1700" dirty="0" smtClean="0"/>
              <a:t>Discuss analytical methods, concentrating on a relatively new and simple method for assessing groundwater </a:t>
            </a:r>
            <a:r>
              <a:rPr lang="en-US" sz="1700" baseline="30000" dirty="0" smtClean="0"/>
              <a:t>226</a:t>
            </a:r>
            <a:r>
              <a:rPr lang="en-US" sz="1700" dirty="0" smtClean="0"/>
              <a:t>Ra and </a:t>
            </a:r>
            <a:r>
              <a:rPr lang="en-US" sz="1700" baseline="30000" dirty="0" smtClean="0"/>
              <a:t>228</a:t>
            </a:r>
            <a:r>
              <a:rPr lang="en-US" sz="1700" dirty="0" smtClean="0"/>
              <a:t>Ra concentrations</a:t>
            </a:r>
          </a:p>
          <a:p>
            <a:pPr marL="460375" indent="-288925">
              <a:spcAft>
                <a:spcPts val="600"/>
              </a:spcAft>
              <a:buFont typeface="Wingdings" pitchFamily="2" charset="2"/>
              <a:buChar char="q"/>
            </a:pPr>
            <a:r>
              <a:rPr lang="en-US" sz="1700" dirty="0" smtClean="0"/>
              <a:t>Present and interpret isotopic data from three New Mexico locations as examples of the use of Ra isotopes to interpret groundwater data</a:t>
            </a:r>
          </a:p>
        </p:txBody>
      </p:sp>
      <p:sp>
        <p:nvSpPr>
          <p:cNvPr id="5" name="Footer Placeholder 4"/>
          <p:cNvSpPr>
            <a:spLocks noGrp="1"/>
          </p:cNvSpPr>
          <p:nvPr>
            <p:ph type="ftr" sz="quarter" idx="10"/>
          </p:nvPr>
        </p:nvSpPr>
        <p:spPr>
          <a:xfrm>
            <a:off x="0" y="6400800"/>
            <a:ext cx="765810" cy="457200"/>
          </a:xfrm>
        </p:spPr>
        <p:txBody>
          <a:bodyPr/>
          <a:lstStyle/>
          <a:p>
            <a:pPr>
              <a:defRPr/>
            </a:pPr>
            <a:fld id="{9016FEBE-D03D-442C-9F4F-3E81B5DB50C1}" type="slidenum">
              <a:rPr lang="en-US" smtClean="0"/>
              <a:pPr>
                <a:defRPr/>
              </a:pPr>
              <a:t>2</a:t>
            </a:fld>
            <a:endParaRPr lang="en-US" dirty="0"/>
          </a:p>
        </p:txBody>
      </p:sp>
    </p:spTree>
    <p:extLst>
      <p:ext uri="{BB962C8B-B14F-4D97-AF65-F5344CB8AC3E}">
        <p14:creationId xmlns:p14="http://schemas.microsoft.com/office/powerpoint/2010/main" val="466277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marL="460375" lvl="1" indent="-288925">
              <a:spcBef>
                <a:spcPts val="1200"/>
              </a:spcBef>
              <a:spcAft>
                <a:spcPts val="0"/>
              </a:spcAft>
              <a:buFont typeface="Wingdings" pitchFamily="2" charset="2"/>
              <a:buChar char="q"/>
            </a:pPr>
            <a:r>
              <a:rPr lang="en-US" sz="1700" dirty="0">
                <a:cs typeface="ＭＳ Ｐゴシック" pitchFamily="-106" charset="-128"/>
              </a:rPr>
              <a:t>Data are presented from three contrasting sites in bedrock aquifers, representing both reducing and oxic conditions, elevated U and Ra, elevated Ra alone, and low U and Ra.</a:t>
            </a:r>
          </a:p>
          <a:p>
            <a:pPr marL="460375" lvl="1" indent="-288925">
              <a:spcBef>
                <a:spcPts val="1200"/>
              </a:spcBef>
              <a:spcAft>
                <a:spcPts val="0"/>
              </a:spcAft>
              <a:buFont typeface="Wingdings" pitchFamily="2" charset="2"/>
              <a:buChar char="q"/>
            </a:pPr>
            <a:r>
              <a:rPr lang="en-US" sz="1700" dirty="0">
                <a:cs typeface="ＭＳ Ｐゴシック" pitchFamily="-106" charset="-128"/>
              </a:rPr>
              <a:t>At each site, trends in Ra isotope ratios were successfully used to provide insights into sources and mobility of U and Ra in groundwater and aquifer sediments</a:t>
            </a:r>
          </a:p>
          <a:p>
            <a:pPr marL="460375" lvl="1" indent="-288925">
              <a:spcBef>
                <a:spcPts val="1200"/>
              </a:spcBef>
              <a:spcAft>
                <a:spcPts val="0"/>
              </a:spcAft>
              <a:buFont typeface="Wingdings" pitchFamily="2" charset="2"/>
              <a:buChar char="q"/>
            </a:pPr>
            <a:r>
              <a:rPr lang="en-US" sz="1700" dirty="0">
                <a:cs typeface="ＭＳ Ｐゴシック" pitchFamily="-106" charset="-128"/>
              </a:rPr>
              <a:t>This study used an innovative, low-cost method for </a:t>
            </a:r>
            <a:r>
              <a:rPr lang="en-US" sz="1700" baseline="30000" dirty="0">
                <a:cs typeface="ＭＳ Ｐゴシック" pitchFamily="-106" charset="-128"/>
              </a:rPr>
              <a:t>226</a:t>
            </a:r>
            <a:r>
              <a:rPr lang="en-US" sz="1700" dirty="0">
                <a:cs typeface="ＭＳ Ｐゴシック" pitchFamily="-106" charset="-128"/>
              </a:rPr>
              <a:t>Ra determination with an inexpensive radon-in-air detector (RAD-7™); the method could be used for low-cost long-term monitoring or pilot tests for radium treatment</a:t>
            </a:r>
          </a:p>
          <a:p>
            <a:endParaRPr lang="en-US" dirty="0"/>
          </a:p>
        </p:txBody>
      </p:sp>
      <p:sp>
        <p:nvSpPr>
          <p:cNvPr id="5" name="Footer Placeholder 3"/>
          <p:cNvSpPr>
            <a:spLocks noGrp="1"/>
          </p:cNvSpPr>
          <p:nvPr>
            <p:ph type="ftr" sz="quarter" idx="10"/>
          </p:nvPr>
        </p:nvSpPr>
        <p:spPr>
          <a:xfrm>
            <a:off x="0" y="6400800"/>
            <a:ext cx="548640" cy="457200"/>
          </a:xfrm>
        </p:spPr>
        <p:txBody>
          <a:bodyPr/>
          <a:lstStyle/>
          <a:p>
            <a:pPr>
              <a:defRPr/>
            </a:pPr>
            <a:fld id="{F0F64BCA-1B57-46F1-AB89-0209E7B4A8FF}" type="slidenum">
              <a:rPr lang="en-US" smtClean="0"/>
              <a:pPr>
                <a:defRPr/>
              </a:pPr>
              <a:t>20</a:t>
            </a:fld>
            <a:endParaRPr lang="en-US" dirty="0"/>
          </a:p>
        </p:txBody>
      </p:sp>
    </p:spTree>
    <p:extLst>
      <p:ext uri="{BB962C8B-B14F-4D97-AF65-F5344CB8AC3E}">
        <p14:creationId xmlns:p14="http://schemas.microsoft.com/office/powerpoint/2010/main" val="384150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47800" y="559419"/>
            <a:ext cx="6667500" cy="600075"/>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ctr" defTabSz="914400" eaLnBrk="0" latinLnBrk="0" hangingPunct="0">
              <a:lnSpc>
                <a:spcPct val="100000"/>
              </a:lnSpc>
              <a:buClrTx/>
              <a:buSzTx/>
              <a:buFontTx/>
              <a:buNone/>
              <a:tabLst/>
              <a:defRPr/>
            </a:pPr>
            <a:r>
              <a:rPr lang="en-US" sz="2800" b="1" dirty="0" smtClean="0">
                <a:latin typeface="+mj-lt"/>
                <a:ea typeface="+mj-ea"/>
                <a:cs typeface="+mj-cs"/>
              </a:rPr>
              <a:t>Background</a:t>
            </a:r>
            <a:endParaRPr lang="en-US" sz="2800" b="1" dirty="0">
              <a:latin typeface="+mj-lt"/>
              <a:ea typeface="+mj-ea"/>
              <a:cs typeface="+mj-cs"/>
            </a:endParaRPr>
          </a:p>
        </p:txBody>
      </p:sp>
      <p:sp>
        <p:nvSpPr>
          <p:cNvPr id="7" name="Rectangle 3"/>
          <p:cNvSpPr>
            <a:spLocks noGrp="1" noChangeArrowheads="1"/>
          </p:cNvSpPr>
          <p:nvPr>
            <p:ph idx="1"/>
          </p:nvPr>
        </p:nvSpPr>
        <p:spPr>
          <a:xfrm>
            <a:off x="685800" y="1562582"/>
            <a:ext cx="7772400" cy="4533418"/>
          </a:xfrm>
        </p:spPr>
        <p:txBody>
          <a:bodyPr/>
          <a:lstStyle/>
          <a:p>
            <a:pPr marL="460375" indent="-288925">
              <a:spcBef>
                <a:spcPts val="1200"/>
              </a:spcBef>
              <a:spcAft>
                <a:spcPts val="0"/>
              </a:spcAft>
              <a:buFont typeface="Wingdings" pitchFamily="2" charset="2"/>
              <a:buChar char="q"/>
            </a:pPr>
            <a:r>
              <a:rPr lang="en-US" sz="1700" dirty="0"/>
              <a:t>Elevated levels of uranium and radium are relatively common in New Mexico groundwaters</a:t>
            </a:r>
          </a:p>
          <a:p>
            <a:pPr lvl="1"/>
            <a:r>
              <a:rPr lang="en-US" sz="1500" dirty="0" smtClean="0"/>
              <a:t>Natural enrichments</a:t>
            </a:r>
          </a:p>
          <a:p>
            <a:pPr lvl="1"/>
            <a:r>
              <a:rPr lang="en-US" sz="1500" dirty="0" smtClean="0"/>
              <a:t>Surface and underground mining activities  </a:t>
            </a:r>
          </a:p>
          <a:p>
            <a:pPr marL="460375" indent="-288925">
              <a:spcBef>
                <a:spcPts val="1200"/>
              </a:spcBef>
              <a:spcAft>
                <a:spcPts val="0"/>
              </a:spcAft>
              <a:buFont typeface="Wingdings" pitchFamily="2" charset="2"/>
              <a:buChar char="q"/>
            </a:pPr>
            <a:r>
              <a:rPr lang="en-US" sz="1700" dirty="0"/>
              <a:t>Groundwater contaminant plumes are difficult and expensive to remediate</a:t>
            </a:r>
          </a:p>
          <a:p>
            <a:pPr lvl="1"/>
            <a:r>
              <a:rPr lang="en-US" sz="1500" dirty="0" smtClean="0"/>
              <a:t>Accurately determining the sources of contamination in groundwater allows apportionment of financial responsibility for remediation costs</a:t>
            </a:r>
          </a:p>
          <a:p>
            <a:pPr marL="460375" indent="-288925">
              <a:spcBef>
                <a:spcPts val="1200"/>
              </a:spcBef>
              <a:spcAft>
                <a:spcPts val="0"/>
              </a:spcAft>
              <a:buFont typeface="Wingdings" pitchFamily="2" charset="2"/>
              <a:buChar char="q"/>
            </a:pPr>
            <a:r>
              <a:rPr lang="en-US" sz="1700" dirty="0"/>
              <a:t>U and Ra concentrations and isotope activity ratios:</a:t>
            </a:r>
          </a:p>
          <a:p>
            <a:pPr lvl="1"/>
            <a:r>
              <a:rPr lang="en-US" sz="1500" dirty="0" smtClean="0"/>
              <a:t>provide a useful tool for establishing provenance of groundwater contamination</a:t>
            </a:r>
          </a:p>
          <a:p>
            <a:pPr lvl="1"/>
            <a:r>
              <a:rPr lang="en-US" sz="1500" dirty="0" smtClean="0"/>
              <a:t>provide information on source </a:t>
            </a:r>
            <a:r>
              <a:rPr lang="en-US" sz="1500" dirty="0" err="1" smtClean="0"/>
              <a:t>litho</a:t>
            </a:r>
            <a:r>
              <a:rPr lang="en-US" sz="1500" dirty="0" err="1"/>
              <a:t>logies</a:t>
            </a:r>
            <a:r>
              <a:rPr lang="en-US" sz="1500" dirty="0"/>
              <a:t> and hydrologic conditions, potentially aiding in developing effective treatment strategies  </a:t>
            </a:r>
          </a:p>
          <a:p>
            <a:pPr marL="514350" lvl="1" indent="0">
              <a:buNone/>
            </a:pPr>
            <a:endParaRPr lang="en-US" sz="1500" dirty="0" smtClean="0"/>
          </a:p>
        </p:txBody>
      </p:sp>
      <p:sp>
        <p:nvSpPr>
          <p:cNvPr id="5" name="Footer Placeholder 4"/>
          <p:cNvSpPr>
            <a:spLocks noGrp="1"/>
          </p:cNvSpPr>
          <p:nvPr>
            <p:ph type="ftr" sz="quarter" idx="10"/>
          </p:nvPr>
        </p:nvSpPr>
        <p:spPr>
          <a:xfrm>
            <a:off x="0" y="6400800"/>
            <a:ext cx="765810" cy="457200"/>
          </a:xfrm>
        </p:spPr>
        <p:txBody>
          <a:bodyPr/>
          <a:lstStyle/>
          <a:p>
            <a:pPr>
              <a:defRPr/>
            </a:pPr>
            <a:fld id="{9016FEBE-D03D-442C-9F4F-3E81B5DB50C1}"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157" y="158470"/>
            <a:ext cx="6865600" cy="1219200"/>
          </a:xfrm>
        </p:spPr>
        <p:txBody>
          <a:bodyPr/>
          <a:lstStyle/>
          <a:p>
            <a:r>
              <a:rPr lang="en-US" dirty="0" smtClean="0"/>
              <a:t>General geochemistry:</a:t>
            </a:r>
            <a:br>
              <a:rPr lang="en-US" dirty="0" smtClean="0"/>
            </a:br>
            <a:r>
              <a:rPr lang="en-US" dirty="0" smtClean="0"/>
              <a:t>U and </a:t>
            </a:r>
            <a:r>
              <a:rPr lang="en-US" dirty="0" err="1" smtClean="0"/>
              <a:t>Th</a:t>
            </a:r>
            <a:r>
              <a:rPr lang="en-US" dirty="0" smtClean="0"/>
              <a:t> decay chains</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858298061"/>
              </p:ext>
            </p:extLst>
          </p:nvPr>
        </p:nvGraphicFramePr>
        <p:xfrm>
          <a:off x="-93663" y="1633538"/>
          <a:ext cx="9183688" cy="4548187"/>
        </p:xfrm>
        <a:graphic>
          <a:graphicData uri="http://schemas.openxmlformats.org/presentationml/2006/ole">
            <mc:AlternateContent xmlns:mc="http://schemas.openxmlformats.org/markup-compatibility/2006">
              <mc:Choice xmlns:v="urn:schemas-microsoft-com:vml" Requires="v">
                <p:oleObj spid="_x0000_s1085" name="Document" r:id="rId3" imgW="6099983" imgH="3013898" progId="Word.Document.12">
                  <p:embed/>
                </p:oleObj>
              </mc:Choice>
              <mc:Fallback>
                <p:oleObj name="Document" r:id="rId3" imgW="6099983" imgH="3013898" progId="Word.Document.12">
                  <p:embed/>
                  <p:pic>
                    <p:nvPicPr>
                      <p:cNvPr id="0" name=""/>
                      <p:cNvPicPr/>
                      <p:nvPr/>
                    </p:nvPicPr>
                    <p:blipFill>
                      <a:blip r:embed="rId4"/>
                      <a:stretch>
                        <a:fillRect/>
                      </a:stretch>
                    </p:blipFill>
                    <p:spPr>
                      <a:xfrm>
                        <a:off x="-93663" y="1633538"/>
                        <a:ext cx="9183688" cy="4548187"/>
                      </a:xfrm>
                      <a:prstGeom prst="rect">
                        <a:avLst/>
                      </a:prstGeom>
                    </p:spPr>
                  </p:pic>
                </p:oleObj>
              </mc:Fallback>
            </mc:AlternateContent>
          </a:graphicData>
        </a:graphic>
      </p:graphicFrame>
      <p:sp>
        <p:nvSpPr>
          <p:cNvPr id="16" name="Footer Placeholder 4"/>
          <p:cNvSpPr>
            <a:spLocks noGrp="1"/>
          </p:cNvSpPr>
          <p:nvPr>
            <p:ph type="ftr" sz="quarter" idx="10"/>
          </p:nvPr>
        </p:nvSpPr>
        <p:spPr>
          <a:xfrm>
            <a:off x="0" y="6400800"/>
            <a:ext cx="765810" cy="457200"/>
          </a:xfrm>
        </p:spPr>
        <p:txBody>
          <a:bodyPr/>
          <a:lstStyle/>
          <a:p>
            <a:pPr>
              <a:defRPr/>
            </a:pPr>
            <a:fld id="{9016FEBE-D03D-442C-9F4F-3E81B5DB50C1}" type="slidenum">
              <a:rPr lang="en-US" smtClean="0"/>
              <a:pPr>
                <a:defRPr/>
              </a:pPr>
              <a:t>4</a:t>
            </a:fld>
            <a:endParaRPr lang="en-US" dirty="0"/>
          </a:p>
        </p:txBody>
      </p:sp>
    </p:spTree>
    <p:extLst>
      <p:ext uri="{BB962C8B-B14F-4D97-AF65-F5344CB8AC3E}">
        <p14:creationId xmlns:p14="http://schemas.microsoft.com/office/powerpoint/2010/main" val="90005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157" y="158470"/>
            <a:ext cx="6865600" cy="1219200"/>
          </a:xfrm>
        </p:spPr>
        <p:txBody>
          <a:bodyPr/>
          <a:lstStyle/>
          <a:p>
            <a:r>
              <a:rPr lang="en-US" dirty="0" smtClean="0"/>
              <a:t>General geochemistry:</a:t>
            </a:r>
            <a:br>
              <a:rPr lang="en-US" dirty="0" smtClean="0"/>
            </a:br>
            <a:r>
              <a:rPr lang="en-US" dirty="0" smtClean="0"/>
              <a:t>U and </a:t>
            </a:r>
            <a:r>
              <a:rPr lang="en-US" dirty="0" err="1" smtClean="0"/>
              <a:t>Th</a:t>
            </a:r>
            <a:r>
              <a:rPr lang="en-US" dirty="0" smtClean="0"/>
              <a:t> decay chains</a:t>
            </a:r>
            <a:endParaRPr lang="en-US" dirty="0"/>
          </a:p>
        </p:txBody>
      </p:sp>
      <p:sp>
        <p:nvSpPr>
          <p:cNvPr id="16" name="Rectangle 3"/>
          <p:cNvSpPr>
            <a:spLocks noGrp="1" noChangeArrowheads="1"/>
          </p:cNvSpPr>
          <p:nvPr>
            <p:ph idx="1"/>
          </p:nvPr>
        </p:nvSpPr>
        <p:spPr>
          <a:xfrm>
            <a:off x="715537" y="1629489"/>
            <a:ext cx="7772400" cy="4533418"/>
          </a:xfrm>
        </p:spPr>
        <p:txBody>
          <a:bodyPr/>
          <a:lstStyle/>
          <a:p>
            <a:pPr marL="460375" indent="-288925">
              <a:spcAft>
                <a:spcPts val="600"/>
              </a:spcAft>
              <a:buFont typeface="Wingdings" pitchFamily="2" charset="2"/>
              <a:buChar char="q"/>
            </a:pPr>
            <a:r>
              <a:rPr lang="en-US" sz="1700" dirty="0" smtClean="0"/>
              <a:t>Half-lives, absolute concentrations, and concentration ratios of decay chain daughter products vary by several orders of magnitude</a:t>
            </a:r>
          </a:p>
          <a:p>
            <a:pPr marL="460375" indent="-288925">
              <a:spcAft>
                <a:spcPts val="600"/>
              </a:spcAft>
              <a:buFont typeface="Wingdings" pitchFamily="2" charset="2"/>
              <a:buChar char="q"/>
            </a:pPr>
            <a:r>
              <a:rPr lang="en-US" sz="1700" dirty="0" smtClean="0"/>
              <a:t>However, at secular equilibrium, the activities of all daughter radionuclides in a chain will be the same.</a:t>
            </a:r>
          </a:p>
          <a:p>
            <a:pPr marL="460375" indent="-288925">
              <a:spcAft>
                <a:spcPts val="600"/>
              </a:spcAft>
              <a:buFont typeface="Wingdings" pitchFamily="2" charset="2"/>
              <a:buChar char="q"/>
            </a:pPr>
            <a:r>
              <a:rPr lang="en-US" sz="1700" dirty="0" smtClean="0"/>
              <a:t>Variations in activity ratios (ARs), rather than concentration ratios, provide evidence of disequilibrium, and insights in chemical and physical processes that discriminate between </a:t>
            </a:r>
            <a:r>
              <a:rPr lang="en-US" sz="1700" dirty="0" err="1" smtClean="0"/>
              <a:t>Th</a:t>
            </a:r>
            <a:r>
              <a:rPr lang="en-US" sz="1700" dirty="0" smtClean="0"/>
              <a:t> and U, or that can separate the different daughters.</a:t>
            </a:r>
          </a:p>
          <a:p>
            <a:pPr marL="460375" indent="-288925">
              <a:spcAft>
                <a:spcPts val="600"/>
              </a:spcAft>
              <a:buFont typeface="Wingdings" pitchFamily="2" charset="2"/>
              <a:buChar char="q"/>
            </a:pPr>
            <a:r>
              <a:rPr lang="en-US" sz="1700" dirty="0" smtClean="0"/>
              <a:t>Important ratios in these systems are:  </a:t>
            </a:r>
          </a:p>
          <a:p>
            <a:pPr marL="803275" lvl="1" indent="-288925">
              <a:spcAft>
                <a:spcPts val="600"/>
              </a:spcAft>
              <a:buFont typeface="Wingdings" pitchFamily="2" charset="2"/>
              <a:buChar char="q"/>
            </a:pPr>
            <a:r>
              <a:rPr lang="en-US" sz="1500" baseline="30000" dirty="0" smtClean="0"/>
              <a:t>234</a:t>
            </a:r>
            <a:r>
              <a:rPr lang="en-US" sz="1500" dirty="0" smtClean="0"/>
              <a:t>U/</a:t>
            </a:r>
            <a:r>
              <a:rPr lang="en-US" sz="1500" baseline="30000" dirty="0" smtClean="0"/>
              <a:t>238</a:t>
            </a:r>
            <a:r>
              <a:rPr lang="en-US" sz="1500" dirty="0" smtClean="0"/>
              <a:t>U</a:t>
            </a:r>
          </a:p>
          <a:p>
            <a:pPr marL="803275" lvl="1" indent="-288925">
              <a:spcAft>
                <a:spcPts val="600"/>
              </a:spcAft>
              <a:buFont typeface="Wingdings" pitchFamily="2" charset="2"/>
              <a:buChar char="q"/>
            </a:pPr>
            <a:r>
              <a:rPr lang="en-US" sz="1500" baseline="30000" dirty="0" smtClean="0"/>
              <a:t>224</a:t>
            </a:r>
            <a:r>
              <a:rPr lang="en-US" sz="1500" dirty="0" smtClean="0"/>
              <a:t>Ra/</a:t>
            </a:r>
            <a:r>
              <a:rPr lang="en-US" sz="1500" baseline="30000" dirty="0" smtClean="0"/>
              <a:t>228</a:t>
            </a:r>
            <a:r>
              <a:rPr lang="en-US" sz="1500" dirty="0" smtClean="0"/>
              <a:t>Ra</a:t>
            </a:r>
          </a:p>
          <a:p>
            <a:pPr marL="803275" lvl="1" indent="-288925">
              <a:spcAft>
                <a:spcPts val="600"/>
              </a:spcAft>
              <a:buFont typeface="Wingdings" pitchFamily="2" charset="2"/>
              <a:buChar char="q"/>
            </a:pPr>
            <a:r>
              <a:rPr lang="en-US" sz="1500" baseline="30000" dirty="0" smtClean="0"/>
              <a:t>228</a:t>
            </a:r>
            <a:r>
              <a:rPr lang="en-US" sz="1500" dirty="0" smtClean="0"/>
              <a:t>Ra/</a:t>
            </a:r>
            <a:r>
              <a:rPr lang="en-US" sz="1500" baseline="30000" dirty="0" smtClean="0"/>
              <a:t>226</a:t>
            </a:r>
            <a:r>
              <a:rPr lang="en-US" sz="1500" dirty="0" smtClean="0"/>
              <a:t>Ra</a:t>
            </a:r>
          </a:p>
        </p:txBody>
      </p:sp>
      <p:sp>
        <p:nvSpPr>
          <p:cNvPr id="5" name="Footer Placeholder 4"/>
          <p:cNvSpPr>
            <a:spLocks noGrp="1"/>
          </p:cNvSpPr>
          <p:nvPr>
            <p:ph type="ftr" sz="quarter" idx="10"/>
          </p:nvPr>
        </p:nvSpPr>
        <p:spPr>
          <a:xfrm>
            <a:off x="0" y="6400800"/>
            <a:ext cx="765810" cy="457200"/>
          </a:xfrm>
        </p:spPr>
        <p:txBody>
          <a:bodyPr/>
          <a:lstStyle/>
          <a:p>
            <a:pPr>
              <a:defRPr/>
            </a:pPr>
            <a:fld id="{9016FEBE-D03D-442C-9F4F-3E81B5DB50C1}" type="slidenum">
              <a:rPr lang="en-US" smtClean="0"/>
              <a:pPr>
                <a:defRPr/>
              </a:pPr>
              <a:t>5</a:t>
            </a:fld>
            <a:endParaRPr lang="en-US" dirty="0"/>
          </a:p>
        </p:txBody>
      </p:sp>
    </p:spTree>
    <p:extLst>
      <p:ext uri="{BB962C8B-B14F-4D97-AF65-F5344CB8AC3E}">
        <p14:creationId xmlns:p14="http://schemas.microsoft.com/office/powerpoint/2010/main" val="235561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732098" y="354330"/>
            <a:ext cx="7772400" cy="1030774"/>
          </a:xfrm>
        </p:spPr>
        <p:txBody>
          <a:bodyPr/>
          <a:lstStyle/>
          <a:p>
            <a:r>
              <a:rPr lang="en-US" sz="2400" dirty="0" smtClean="0">
                <a:solidFill>
                  <a:schemeClr val="tx1"/>
                </a:solidFill>
                <a:ea typeface="+mj-ea"/>
                <a:cs typeface="+mj-cs"/>
              </a:rPr>
              <a:t>Uranium Geochemistry</a:t>
            </a:r>
            <a:endParaRPr lang="en-US" sz="2400" dirty="0">
              <a:solidFill>
                <a:schemeClr val="tx1"/>
              </a:solidFill>
              <a:ea typeface="+mj-ea"/>
              <a:cs typeface="+mj-cs"/>
            </a:endParaRPr>
          </a:p>
        </p:txBody>
      </p:sp>
      <p:sp>
        <p:nvSpPr>
          <p:cNvPr id="651267" name="Rectangle 3"/>
          <p:cNvSpPr>
            <a:spLocks noGrp="1" noChangeArrowheads="1"/>
          </p:cNvSpPr>
          <p:nvPr>
            <p:ph type="body" idx="1"/>
          </p:nvPr>
        </p:nvSpPr>
        <p:spPr>
          <a:xfrm>
            <a:off x="697230" y="1649730"/>
            <a:ext cx="7772400" cy="4613910"/>
          </a:xfrm>
        </p:spPr>
        <p:txBody>
          <a:bodyPr/>
          <a:lstStyle/>
          <a:p>
            <a:pPr marL="171450" indent="0">
              <a:spcAft>
                <a:spcPts val="600"/>
              </a:spcAft>
              <a:buNone/>
            </a:pPr>
            <a:r>
              <a:rPr lang="en-US" sz="1800" dirty="0" smtClean="0"/>
              <a:t>Uranium behavior in groundwaters is controlled by three major factors: redox condition, complexation in solution, and sorption</a:t>
            </a:r>
          </a:p>
          <a:p>
            <a:pPr marL="460375" indent="-288925">
              <a:spcAft>
                <a:spcPts val="600"/>
              </a:spcAft>
              <a:buFont typeface="Wingdings" pitchFamily="2" charset="2"/>
              <a:buChar char="q"/>
            </a:pPr>
            <a:r>
              <a:rPr lang="en-US" sz="1700" dirty="0"/>
              <a:t>Low Eh—U(IV)</a:t>
            </a:r>
          </a:p>
          <a:p>
            <a:pPr lvl="1">
              <a:spcAft>
                <a:spcPts val="0"/>
              </a:spcAft>
            </a:pPr>
            <a:r>
              <a:rPr lang="en-US" sz="1400" dirty="0" smtClean="0"/>
              <a:t>Low solubility (UO</a:t>
            </a:r>
            <a:r>
              <a:rPr lang="en-US" sz="1400" baseline="-25000" dirty="0" smtClean="0"/>
              <a:t>2</a:t>
            </a:r>
            <a:r>
              <a:rPr lang="en-US" sz="1400" dirty="0" smtClean="0"/>
              <a:t> or </a:t>
            </a:r>
            <a:r>
              <a:rPr lang="en-US" sz="1400" dirty="0" err="1" smtClean="0"/>
              <a:t>coffinite</a:t>
            </a:r>
            <a:r>
              <a:rPr lang="en-US" sz="1400" dirty="0" smtClean="0"/>
              <a:t>)</a:t>
            </a:r>
          </a:p>
          <a:p>
            <a:pPr lvl="1">
              <a:spcAft>
                <a:spcPts val="0"/>
              </a:spcAft>
            </a:pPr>
            <a:r>
              <a:rPr lang="en-US" sz="1400" dirty="0" smtClean="0"/>
              <a:t>Weakly complexing</a:t>
            </a:r>
          </a:p>
          <a:p>
            <a:pPr marL="460375" indent="-288925">
              <a:spcBef>
                <a:spcPts val="1200"/>
              </a:spcBef>
              <a:spcAft>
                <a:spcPts val="0"/>
              </a:spcAft>
              <a:buFont typeface="Wingdings" pitchFamily="2" charset="2"/>
              <a:buChar char="q"/>
            </a:pPr>
            <a:r>
              <a:rPr lang="en-US" sz="1700" dirty="0"/>
              <a:t>Oxidizing conditions—U(VI) (UO</a:t>
            </a:r>
            <a:r>
              <a:rPr lang="en-US" sz="1700" baseline="-25000" dirty="0"/>
              <a:t>2</a:t>
            </a:r>
            <a:r>
              <a:rPr lang="en-US" sz="1700" baseline="30000" dirty="0"/>
              <a:t>2+</a:t>
            </a:r>
            <a:r>
              <a:rPr lang="en-US" sz="1700" dirty="0"/>
              <a:t>)</a:t>
            </a:r>
          </a:p>
          <a:p>
            <a:pPr lvl="1">
              <a:spcAft>
                <a:spcPts val="0"/>
              </a:spcAft>
            </a:pPr>
            <a:r>
              <a:rPr lang="en-US" sz="1400" dirty="0" smtClean="0"/>
              <a:t>Much higher solubility</a:t>
            </a:r>
          </a:p>
          <a:p>
            <a:pPr lvl="1">
              <a:spcAft>
                <a:spcPts val="600"/>
              </a:spcAft>
            </a:pPr>
            <a:r>
              <a:rPr lang="en-US" sz="1400" dirty="0" smtClean="0"/>
              <a:t>Forms stable </a:t>
            </a:r>
            <a:r>
              <a:rPr lang="en-US" sz="1400" dirty="0" err="1" smtClean="0"/>
              <a:t>uranyl-carbonato</a:t>
            </a:r>
            <a:r>
              <a:rPr lang="en-US" sz="1400" dirty="0" smtClean="0"/>
              <a:t> and </a:t>
            </a:r>
            <a:r>
              <a:rPr lang="en-US" sz="1400" dirty="0" err="1" smtClean="0"/>
              <a:t>uranyl</a:t>
            </a:r>
            <a:r>
              <a:rPr lang="en-US" sz="1400" dirty="0" smtClean="0"/>
              <a:t>-hydroxyl complexes in solution (concentration strongly a function of pH and carbonate concentrations)</a:t>
            </a:r>
          </a:p>
          <a:p>
            <a:pPr marL="460375" indent="-288925">
              <a:spcBef>
                <a:spcPts val="1200"/>
              </a:spcBef>
              <a:spcAft>
                <a:spcPts val="0"/>
              </a:spcAft>
              <a:buFont typeface="Wingdings" pitchFamily="2" charset="2"/>
              <a:buChar char="q"/>
            </a:pPr>
            <a:r>
              <a:rPr lang="en-US" sz="1700" dirty="0"/>
              <a:t>Sorption:  highly variable, but in general:</a:t>
            </a:r>
          </a:p>
          <a:p>
            <a:pPr lvl="1">
              <a:spcAft>
                <a:spcPts val="0"/>
              </a:spcAft>
            </a:pPr>
            <a:r>
              <a:rPr lang="en-US" sz="1400" dirty="0" smtClean="0"/>
              <a:t>U(IV) sorbs more strongly than U(VI) species</a:t>
            </a:r>
          </a:p>
          <a:p>
            <a:pPr lvl="1">
              <a:spcAft>
                <a:spcPts val="0"/>
              </a:spcAft>
            </a:pPr>
            <a:r>
              <a:rPr lang="en-US" sz="1400" dirty="0" smtClean="0"/>
              <a:t>U sorption decreases in the presence of complexing ligands (carbonate, hydroxyl) or competing cations (</a:t>
            </a:r>
            <a:r>
              <a:rPr lang="en-US" sz="1400" dirty="0" err="1" smtClean="0"/>
              <a:t>Ca</a:t>
            </a:r>
            <a:r>
              <a:rPr lang="en-US" sz="1400" dirty="0" smtClean="0"/>
              <a:t>, Mg)</a:t>
            </a:r>
          </a:p>
          <a:p>
            <a:pPr lvl="1">
              <a:spcAft>
                <a:spcPts val="600"/>
              </a:spcAft>
            </a:pPr>
            <a:r>
              <a:rPr lang="en-US" sz="1400" dirty="0" smtClean="0"/>
              <a:t>Strongly sorbing minerals include iron </a:t>
            </a:r>
            <a:r>
              <a:rPr lang="en-US" sz="1400" dirty="0" err="1" smtClean="0"/>
              <a:t>oxyhydroxides</a:t>
            </a:r>
            <a:r>
              <a:rPr lang="en-US" sz="1400" dirty="0" smtClean="0"/>
              <a:t>, carbonate minerals, clays</a:t>
            </a:r>
          </a:p>
        </p:txBody>
      </p:sp>
      <p:sp>
        <p:nvSpPr>
          <p:cNvPr id="4" name="Footer Placeholder 3"/>
          <p:cNvSpPr>
            <a:spLocks noGrp="1"/>
          </p:cNvSpPr>
          <p:nvPr>
            <p:ph type="ftr" sz="quarter" idx="10"/>
          </p:nvPr>
        </p:nvSpPr>
        <p:spPr>
          <a:xfrm>
            <a:off x="0" y="6400800"/>
            <a:ext cx="548640" cy="457200"/>
          </a:xfrm>
        </p:spPr>
        <p:txBody>
          <a:bodyPr/>
          <a:lstStyle/>
          <a:p>
            <a:pPr>
              <a:defRPr/>
            </a:pPr>
            <a:fld id="{F0F64BCA-1B57-46F1-AB89-0209E7B4A8FF}"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732098" y="354330"/>
            <a:ext cx="7772400" cy="1030774"/>
          </a:xfrm>
        </p:spPr>
        <p:txBody>
          <a:bodyPr/>
          <a:lstStyle/>
          <a:p>
            <a:r>
              <a:rPr lang="en-US" sz="2400" dirty="0" smtClean="0">
                <a:solidFill>
                  <a:schemeClr val="tx1"/>
                </a:solidFill>
                <a:ea typeface="+mj-ea"/>
                <a:cs typeface="+mj-cs"/>
              </a:rPr>
              <a:t>Uranium isotope activity ratios</a:t>
            </a:r>
            <a:endParaRPr lang="en-US" sz="2400" dirty="0">
              <a:solidFill>
                <a:schemeClr val="tx1"/>
              </a:solidFill>
              <a:ea typeface="+mj-ea"/>
              <a:cs typeface="+mj-cs"/>
            </a:endParaRPr>
          </a:p>
        </p:txBody>
      </p:sp>
      <p:sp>
        <p:nvSpPr>
          <p:cNvPr id="651267" name="Rectangle 3"/>
          <p:cNvSpPr>
            <a:spLocks noGrp="1" noChangeArrowheads="1"/>
          </p:cNvSpPr>
          <p:nvPr>
            <p:ph type="body" idx="1"/>
          </p:nvPr>
        </p:nvSpPr>
        <p:spPr>
          <a:xfrm>
            <a:off x="697230" y="1649730"/>
            <a:ext cx="7772400" cy="4613910"/>
          </a:xfrm>
        </p:spPr>
        <p:txBody>
          <a:bodyPr/>
          <a:lstStyle/>
          <a:p>
            <a:pPr marL="460375" indent="-288925">
              <a:spcAft>
                <a:spcPts val="600"/>
              </a:spcAft>
              <a:buFont typeface="Wingdings" pitchFamily="2" charset="2"/>
              <a:buChar char="q"/>
            </a:pPr>
            <a:r>
              <a:rPr lang="en-US" sz="1700" baseline="30000" dirty="0"/>
              <a:t>235</a:t>
            </a:r>
            <a:r>
              <a:rPr lang="en-US" sz="1700" dirty="0"/>
              <a:t>U/</a:t>
            </a:r>
            <a:r>
              <a:rPr lang="en-US" sz="1700" baseline="30000" dirty="0"/>
              <a:t>238</a:t>
            </a:r>
            <a:r>
              <a:rPr lang="en-US" sz="1700" dirty="0"/>
              <a:t>U — isotopes do not fractionate in nature; significant variations in this ratio are extremely rare (e.g. </a:t>
            </a:r>
            <a:r>
              <a:rPr lang="en-US" sz="1700" dirty="0" err="1"/>
              <a:t>Oklo</a:t>
            </a:r>
            <a:r>
              <a:rPr lang="en-US" sz="1700" dirty="0"/>
              <a:t>)</a:t>
            </a:r>
          </a:p>
          <a:p>
            <a:pPr marL="460375" indent="-288925">
              <a:spcAft>
                <a:spcPts val="600"/>
              </a:spcAft>
              <a:buFont typeface="Wingdings" pitchFamily="2" charset="2"/>
              <a:buChar char="q"/>
            </a:pPr>
            <a:r>
              <a:rPr lang="en-US" sz="1700" baseline="30000" dirty="0"/>
              <a:t>234</a:t>
            </a:r>
            <a:r>
              <a:rPr lang="en-US" sz="1700" dirty="0"/>
              <a:t>U/</a:t>
            </a:r>
            <a:r>
              <a:rPr lang="en-US" sz="1700" baseline="30000" dirty="0"/>
              <a:t>238</a:t>
            </a:r>
            <a:r>
              <a:rPr lang="en-US" sz="1700" dirty="0"/>
              <a:t>U — Secular equilibrium </a:t>
            </a:r>
            <a:r>
              <a:rPr lang="en-US" sz="1700" dirty="0" smtClean="0"/>
              <a:t>(AR </a:t>
            </a:r>
            <a:r>
              <a:rPr lang="en-US" sz="1700" dirty="0"/>
              <a:t>= 1) requires hundreds of thousands of years</a:t>
            </a:r>
          </a:p>
          <a:p>
            <a:pPr lvl="1" indent="-171450">
              <a:spcAft>
                <a:spcPts val="600"/>
              </a:spcAft>
            </a:pPr>
            <a:r>
              <a:rPr lang="en-US" sz="1400" dirty="0" smtClean="0"/>
              <a:t>Groundwater </a:t>
            </a:r>
            <a:r>
              <a:rPr lang="en-US" sz="1400" baseline="30000" dirty="0" smtClean="0"/>
              <a:t>234</a:t>
            </a:r>
            <a:r>
              <a:rPr lang="en-US" sz="1400" dirty="0" smtClean="0"/>
              <a:t>U/</a:t>
            </a:r>
            <a:r>
              <a:rPr lang="en-US" sz="1400" baseline="30000" dirty="0" smtClean="0"/>
              <a:t>238</a:t>
            </a:r>
            <a:r>
              <a:rPr lang="en-US" sz="1400" dirty="0" smtClean="0"/>
              <a:t>U AR values are commonly &gt;1.0, and can be &gt;10.  </a:t>
            </a:r>
            <a:r>
              <a:rPr lang="en-US" sz="1400" baseline="30000" dirty="0" smtClean="0"/>
              <a:t>234</a:t>
            </a:r>
            <a:r>
              <a:rPr lang="en-US" sz="1400" dirty="0" smtClean="0"/>
              <a:t>U enrichment is due to:</a:t>
            </a:r>
          </a:p>
          <a:p>
            <a:pPr lvl="2">
              <a:spcAft>
                <a:spcPts val="0"/>
              </a:spcAft>
            </a:pPr>
            <a:r>
              <a:rPr lang="en-US" sz="1200" dirty="0" smtClean="0"/>
              <a:t>Preferential release of </a:t>
            </a:r>
            <a:r>
              <a:rPr lang="en-US" sz="1200" baseline="30000" dirty="0" smtClean="0"/>
              <a:t>234</a:t>
            </a:r>
            <a:r>
              <a:rPr lang="en-US" sz="1200" dirty="0" smtClean="0"/>
              <a:t>U from damaged crystal lattice sites (</a:t>
            </a:r>
            <a:r>
              <a:rPr lang="en-US" sz="1200" dirty="0" err="1" smtClean="0"/>
              <a:t>Slizard</a:t>
            </a:r>
            <a:r>
              <a:rPr lang="en-US" sz="1200" dirty="0" smtClean="0"/>
              <a:t>-Chalmers effect) </a:t>
            </a:r>
          </a:p>
          <a:p>
            <a:pPr lvl="2">
              <a:spcAft>
                <a:spcPts val="600"/>
              </a:spcAft>
            </a:pPr>
            <a:r>
              <a:rPr lang="en-US" sz="1200" dirty="0" smtClean="0"/>
              <a:t>Alpha recoil—</a:t>
            </a:r>
            <a:r>
              <a:rPr lang="en-US" sz="1200" baseline="30000" dirty="0" smtClean="0"/>
              <a:t>234</a:t>
            </a:r>
            <a:r>
              <a:rPr lang="en-US" sz="1200" dirty="0" smtClean="0"/>
              <a:t>U or one of its </a:t>
            </a:r>
            <a:r>
              <a:rPr lang="en-US" sz="1200" dirty="0" err="1" smtClean="0"/>
              <a:t>shortlived</a:t>
            </a:r>
            <a:r>
              <a:rPr lang="en-US" sz="1200" dirty="0" smtClean="0"/>
              <a:t> parents is preferentially ejected from a mineral by radioactive decay processes.</a:t>
            </a:r>
          </a:p>
          <a:p>
            <a:pPr lvl="1">
              <a:spcAft>
                <a:spcPts val="600"/>
              </a:spcAft>
            </a:pPr>
            <a:r>
              <a:rPr lang="en-US" sz="1400" dirty="0"/>
              <a:t>In stable, near-equilibrium systems, </a:t>
            </a:r>
            <a:r>
              <a:rPr lang="en-US" sz="1400" dirty="0" smtClean="0">
                <a:sym typeface="Symbol"/>
              </a:rPr>
              <a:t></a:t>
            </a:r>
            <a:r>
              <a:rPr lang="en-US" sz="1400" dirty="0" smtClean="0"/>
              <a:t> </a:t>
            </a:r>
            <a:r>
              <a:rPr lang="en-US" sz="1400" dirty="0"/>
              <a:t>recoil and preferential dissolution </a:t>
            </a:r>
            <a:r>
              <a:rPr lang="en-US" sz="1400" dirty="0" smtClean="0"/>
              <a:t>processes dominate, resulting in </a:t>
            </a:r>
            <a:r>
              <a:rPr lang="en-US" sz="1400" baseline="30000" dirty="0" smtClean="0"/>
              <a:t>234</a:t>
            </a:r>
            <a:r>
              <a:rPr lang="en-US" sz="1400" dirty="0" smtClean="0"/>
              <a:t>U/</a:t>
            </a:r>
            <a:r>
              <a:rPr lang="en-US" sz="1400" baseline="30000" dirty="0" smtClean="0"/>
              <a:t>238</a:t>
            </a:r>
            <a:r>
              <a:rPr lang="en-US" sz="1400" dirty="0" smtClean="0"/>
              <a:t>U &gt; 1.0</a:t>
            </a:r>
          </a:p>
          <a:p>
            <a:pPr lvl="1">
              <a:spcAft>
                <a:spcPts val="600"/>
              </a:spcAft>
            </a:pPr>
            <a:r>
              <a:rPr lang="en-US" sz="1400" dirty="0" smtClean="0"/>
              <a:t>In perturbed systems where active U-mineral dissolution is occurring, </a:t>
            </a:r>
            <a:r>
              <a:rPr lang="en-US" sz="1400" baseline="30000" dirty="0" smtClean="0"/>
              <a:t>234</a:t>
            </a:r>
            <a:r>
              <a:rPr lang="en-US" sz="1400" dirty="0" smtClean="0"/>
              <a:t>U and </a:t>
            </a:r>
            <a:r>
              <a:rPr lang="en-US" sz="1400" baseline="30000" dirty="0" smtClean="0"/>
              <a:t>238</a:t>
            </a:r>
            <a:r>
              <a:rPr lang="en-US" sz="1400" dirty="0" smtClean="0"/>
              <a:t>U are released in proportion to abundance in the rock.  Groundwater </a:t>
            </a:r>
            <a:r>
              <a:rPr lang="en-US" sz="1400" baseline="30000" dirty="0" smtClean="0"/>
              <a:t>234</a:t>
            </a:r>
            <a:r>
              <a:rPr lang="en-US" sz="1400" dirty="0" smtClean="0"/>
              <a:t>U/</a:t>
            </a:r>
            <a:r>
              <a:rPr lang="en-US" sz="1400" baseline="30000" dirty="0" smtClean="0"/>
              <a:t>238</a:t>
            </a:r>
            <a:r>
              <a:rPr lang="en-US" sz="1400" dirty="0" smtClean="0"/>
              <a:t>U ARs are close to 1.0.  AR </a:t>
            </a:r>
            <a:r>
              <a:rPr lang="en-US" sz="1400" dirty="0"/>
              <a:t>values of ~1.0 have been used to source groundwater contamination to uranium mining </a:t>
            </a:r>
            <a:r>
              <a:rPr lang="en-US" sz="1400" dirty="0" smtClean="0"/>
              <a:t>and </a:t>
            </a:r>
            <a:r>
              <a:rPr lang="en-US" sz="1400" dirty="0"/>
              <a:t>storage sites (Rhodes et al., 2006; </a:t>
            </a:r>
            <a:r>
              <a:rPr lang="en-US" sz="1400" dirty="0" err="1"/>
              <a:t>Zeilinski</a:t>
            </a:r>
            <a:r>
              <a:rPr lang="en-US" sz="1400" dirty="0"/>
              <a:t> et al, 2008; Johnson et al., 2009; </a:t>
            </a:r>
            <a:r>
              <a:rPr lang="en-US" sz="1400" dirty="0" err="1"/>
              <a:t>Otton</a:t>
            </a:r>
            <a:r>
              <a:rPr lang="en-US" sz="1400" dirty="0"/>
              <a:t> et al., </a:t>
            </a:r>
            <a:r>
              <a:rPr lang="en-US" sz="1400" dirty="0" smtClean="0"/>
              <a:t>2010)</a:t>
            </a:r>
            <a:endParaRPr lang="en-US" sz="1400" dirty="0"/>
          </a:p>
          <a:p>
            <a:pPr lvl="1">
              <a:spcAft>
                <a:spcPts val="600"/>
              </a:spcAft>
            </a:pPr>
            <a:endParaRPr lang="en-US" sz="1400" dirty="0" smtClean="0"/>
          </a:p>
        </p:txBody>
      </p:sp>
      <p:sp>
        <p:nvSpPr>
          <p:cNvPr id="4" name="Footer Placeholder 3"/>
          <p:cNvSpPr>
            <a:spLocks noGrp="1"/>
          </p:cNvSpPr>
          <p:nvPr>
            <p:ph type="ftr" sz="quarter" idx="10"/>
          </p:nvPr>
        </p:nvSpPr>
        <p:spPr>
          <a:xfrm>
            <a:off x="0" y="6400800"/>
            <a:ext cx="548640" cy="457200"/>
          </a:xfrm>
        </p:spPr>
        <p:txBody>
          <a:bodyPr/>
          <a:lstStyle/>
          <a:p>
            <a:pPr>
              <a:defRPr/>
            </a:pPr>
            <a:fld id="{F0F64BCA-1B57-46F1-AB89-0209E7B4A8FF}" type="slidenum">
              <a:rPr lang="en-US" smtClean="0"/>
              <a:pPr>
                <a:defRPr/>
              </a:pPr>
              <a:t>7</a:t>
            </a:fld>
            <a:endParaRPr lang="en-US" dirty="0"/>
          </a:p>
        </p:txBody>
      </p:sp>
    </p:spTree>
    <p:extLst>
      <p:ext uri="{BB962C8B-B14F-4D97-AF65-F5344CB8AC3E}">
        <p14:creationId xmlns:p14="http://schemas.microsoft.com/office/powerpoint/2010/main" val="299988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Radium Geochemistry</a:t>
            </a:r>
            <a:endParaRPr lang="en-US" dirty="0"/>
          </a:p>
        </p:txBody>
      </p:sp>
      <p:sp>
        <p:nvSpPr>
          <p:cNvPr id="3" name="Content Placeholder 2"/>
          <p:cNvSpPr>
            <a:spLocks noGrp="1"/>
          </p:cNvSpPr>
          <p:nvPr>
            <p:ph idx="1"/>
          </p:nvPr>
        </p:nvSpPr>
        <p:spPr>
          <a:xfrm>
            <a:off x="715537" y="1661532"/>
            <a:ext cx="7772400" cy="4114800"/>
          </a:xfrm>
        </p:spPr>
        <p:txBody>
          <a:bodyPr/>
          <a:lstStyle/>
          <a:p>
            <a:pPr marL="171450" indent="0">
              <a:spcAft>
                <a:spcPts val="600"/>
              </a:spcAft>
              <a:buNone/>
            </a:pPr>
            <a:r>
              <a:rPr lang="en-US" sz="1600" u="sng" dirty="0" smtClean="0"/>
              <a:t>Controls on Ra concentration in groundwater:</a:t>
            </a:r>
          </a:p>
          <a:p>
            <a:pPr marL="460375" indent="-288925">
              <a:spcAft>
                <a:spcPts val="0"/>
              </a:spcAft>
              <a:buFont typeface="Wingdings" pitchFamily="2" charset="2"/>
              <a:buChar char="q"/>
            </a:pPr>
            <a:r>
              <a:rPr lang="en-US" sz="1700" dirty="0"/>
              <a:t>Abundance of U and </a:t>
            </a:r>
            <a:r>
              <a:rPr lang="en-US" sz="1700" dirty="0" err="1"/>
              <a:t>Th</a:t>
            </a:r>
            <a:r>
              <a:rPr lang="en-US" sz="1700" dirty="0"/>
              <a:t> parents in the source rocks  </a:t>
            </a:r>
          </a:p>
          <a:p>
            <a:pPr lvl="1">
              <a:spcAft>
                <a:spcPts val="0"/>
              </a:spcAft>
            </a:pPr>
            <a:r>
              <a:rPr lang="en-US" sz="1400" dirty="0" smtClean="0"/>
              <a:t>Granitic rocks and </a:t>
            </a:r>
            <a:r>
              <a:rPr lang="en-US" sz="1400" dirty="0" err="1" smtClean="0"/>
              <a:t>clasts</a:t>
            </a:r>
            <a:r>
              <a:rPr lang="en-US" sz="1400" dirty="0" smtClean="0"/>
              <a:t> enriched in U and </a:t>
            </a:r>
            <a:r>
              <a:rPr lang="en-US" sz="1400" dirty="0" err="1" smtClean="0"/>
              <a:t>Th</a:t>
            </a:r>
            <a:endParaRPr lang="en-US" sz="1400" dirty="0" smtClean="0"/>
          </a:p>
          <a:p>
            <a:pPr lvl="1">
              <a:spcAft>
                <a:spcPts val="0"/>
              </a:spcAft>
            </a:pPr>
            <a:r>
              <a:rPr lang="en-US" sz="1400" dirty="0" smtClean="0"/>
              <a:t>U enriched in carbonates, or by post-depositional redox processes in sandstones</a:t>
            </a:r>
          </a:p>
          <a:p>
            <a:pPr lvl="1">
              <a:spcAft>
                <a:spcPts val="0"/>
              </a:spcAft>
            </a:pPr>
            <a:r>
              <a:rPr lang="en-US" sz="1400" dirty="0" err="1" smtClean="0"/>
              <a:t>Th</a:t>
            </a:r>
            <a:r>
              <a:rPr lang="en-US" sz="1400" dirty="0" smtClean="0"/>
              <a:t> enriched in sandstones containing lag concentrations of heavy minerals</a:t>
            </a:r>
          </a:p>
          <a:p>
            <a:pPr marL="460375" indent="-288925">
              <a:spcBef>
                <a:spcPts val="1200"/>
              </a:spcBef>
              <a:spcAft>
                <a:spcPts val="0"/>
              </a:spcAft>
              <a:buFont typeface="Wingdings" pitchFamily="2" charset="2"/>
              <a:buChar char="q"/>
            </a:pPr>
            <a:r>
              <a:rPr lang="en-US" sz="1700" dirty="0"/>
              <a:t>Ra geochemistry</a:t>
            </a:r>
          </a:p>
          <a:p>
            <a:pPr lvl="1">
              <a:spcAft>
                <a:spcPts val="300"/>
              </a:spcAft>
            </a:pPr>
            <a:r>
              <a:rPr lang="en-US" sz="1400" dirty="0" smtClean="0"/>
              <a:t>Solubility — low solubility Ra-sulfate; co-precipitation </a:t>
            </a:r>
            <a:r>
              <a:rPr lang="en-US" sz="1400" dirty="0"/>
              <a:t>with </a:t>
            </a:r>
            <a:r>
              <a:rPr lang="en-US" sz="1400" dirty="0" smtClean="0"/>
              <a:t>Ba-sulfate</a:t>
            </a:r>
          </a:p>
          <a:p>
            <a:pPr lvl="1">
              <a:spcAft>
                <a:spcPts val="300"/>
              </a:spcAft>
            </a:pPr>
            <a:r>
              <a:rPr lang="en-US" sz="1400" dirty="0" smtClean="0"/>
              <a:t>Sorption/Ion exchange — Fe, Mn </a:t>
            </a:r>
            <a:r>
              <a:rPr lang="en-US" sz="1400" dirty="0" err="1" smtClean="0"/>
              <a:t>oxyhydroxides</a:t>
            </a:r>
            <a:r>
              <a:rPr lang="en-US" sz="1400" dirty="0" smtClean="0"/>
              <a:t> and clays </a:t>
            </a:r>
          </a:p>
          <a:p>
            <a:pPr lvl="1">
              <a:spcAft>
                <a:spcPts val="300"/>
              </a:spcAft>
            </a:pPr>
            <a:r>
              <a:rPr lang="en-US" sz="1400" dirty="0" smtClean="0"/>
              <a:t>Aqueous Ra concentrations largely controlled by factors that affect sorption and ion exchange.  High </a:t>
            </a:r>
            <a:r>
              <a:rPr lang="en-US" sz="1400" dirty="0"/>
              <a:t>Ra generally associated with reduced, acidic, or high ionic strength groundwater (</a:t>
            </a:r>
            <a:r>
              <a:rPr lang="en-US" sz="1400" dirty="0" err="1"/>
              <a:t>Vengosh</a:t>
            </a:r>
            <a:r>
              <a:rPr lang="en-US" sz="1400" dirty="0"/>
              <a:t> et al., 2009; </a:t>
            </a:r>
            <a:r>
              <a:rPr lang="en-US" sz="1400" dirty="0" err="1"/>
              <a:t>Szabo</a:t>
            </a:r>
            <a:r>
              <a:rPr lang="en-US" sz="1400" dirty="0"/>
              <a:t> et al., 2012)</a:t>
            </a:r>
          </a:p>
          <a:p>
            <a:pPr marL="914400" lvl="2" indent="-230188"/>
            <a:r>
              <a:rPr lang="en-US" sz="1200" dirty="0" smtClean="0"/>
              <a:t>Redox potential — elevated Ra may be linked to reductive dissolution of Fe, Mn oxides</a:t>
            </a:r>
          </a:p>
          <a:p>
            <a:pPr marL="914400" lvl="2" indent="-230188"/>
            <a:r>
              <a:rPr lang="en-US" sz="1200" dirty="0" smtClean="0"/>
              <a:t>pH — affects surface charge of </a:t>
            </a:r>
            <a:r>
              <a:rPr lang="en-US" sz="1200" dirty="0" err="1" smtClean="0"/>
              <a:t>sorbing</a:t>
            </a:r>
            <a:r>
              <a:rPr lang="en-US" sz="1200" dirty="0" smtClean="0"/>
              <a:t> minerals</a:t>
            </a:r>
          </a:p>
          <a:p>
            <a:pPr marL="914400" lvl="2" indent="-230188"/>
            <a:r>
              <a:rPr lang="en-US" sz="1200" dirty="0" smtClean="0"/>
              <a:t>Ionic strength — competition with other </a:t>
            </a:r>
            <a:r>
              <a:rPr lang="en-US" sz="1200" dirty="0" err="1" smtClean="0"/>
              <a:t>cations</a:t>
            </a:r>
            <a:r>
              <a:rPr lang="en-US" sz="1200" dirty="0" smtClean="0"/>
              <a:t> (</a:t>
            </a:r>
            <a:r>
              <a:rPr lang="en-US" sz="1200" dirty="0" err="1" smtClean="0"/>
              <a:t>Ca</a:t>
            </a:r>
            <a:r>
              <a:rPr lang="en-US" sz="1200" dirty="0" smtClean="0"/>
              <a:t>, Mg) for sorption sites</a:t>
            </a:r>
          </a:p>
        </p:txBody>
      </p:sp>
    </p:spTree>
    <p:extLst>
      <p:ext uri="{BB962C8B-B14F-4D97-AF65-F5344CB8AC3E}">
        <p14:creationId xmlns:p14="http://schemas.microsoft.com/office/powerpoint/2010/main" val="47268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732098" y="354330"/>
            <a:ext cx="7772400" cy="1030774"/>
          </a:xfrm>
        </p:spPr>
        <p:txBody>
          <a:bodyPr/>
          <a:lstStyle/>
          <a:p>
            <a:r>
              <a:rPr lang="en-US" sz="2400" dirty="0" smtClean="0">
                <a:solidFill>
                  <a:schemeClr val="tx1"/>
                </a:solidFill>
                <a:ea typeface="+mj-ea"/>
                <a:cs typeface="+mj-cs"/>
              </a:rPr>
              <a:t>Radium isotope activity ratios: </a:t>
            </a:r>
            <a:r>
              <a:rPr lang="en-US" sz="2400" baseline="30000" dirty="0"/>
              <a:t>228</a:t>
            </a:r>
            <a:r>
              <a:rPr lang="en-US" sz="2400" dirty="0"/>
              <a:t>Ra/</a:t>
            </a:r>
            <a:r>
              <a:rPr lang="en-US" sz="2400" baseline="30000" dirty="0"/>
              <a:t>226</a:t>
            </a:r>
            <a:r>
              <a:rPr lang="en-US" sz="2400" dirty="0"/>
              <a:t>Ra </a:t>
            </a:r>
            <a:endParaRPr lang="en-US" sz="2400" dirty="0">
              <a:solidFill>
                <a:schemeClr val="tx1"/>
              </a:solidFill>
              <a:ea typeface="+mj-ea"/>
              <a:cs typeface="+mj-cs"/>
            </a:endParaRPr>
          </a:p>
        </p:txBody>
      </p:sp>
      <p:sp>
        <p:nvSpPr>
          <p:cNvPr id="651267" name="Rectangle 3"/>
          <p:cNvSpPr>
            <a:spLocks noGrp="1" noChangeArrowheads="1"/>
          </p:cNvSpPr>
          <p:nvPr>
            <p:ph type="body" idx="1"/>
          </p:nvPr>
        </p:nvSpPr>
        <p:spPr>
          <a:xfrm>
            <a:off x="771572" y="1582823"/>
            <a:ext cx="7772400" cy="4613910"/>
          </a:xfrm>
        </p:spPr>
        <p:txBody>
          <a:bodyPr/>
          <a:lstStyle/>
          <a:p>
            <a:pPr marL="0" lvl="1" indent="0">
              <a:spcAft>
                <a:spcPts val="600"/>
              </a:spcAft>
              <a:buNone/>
            </a:pPr>
            <a:r>
              <a:rPr lang="en-US" sz="1600" dirty="0"/>
              <a:t>Ra ARs are strongly </a:t>
            </a:r>
            <a:r>
              <a:rPr lang="en-US" sz="1600" dirty="0" smtClean="0"/>
              <a:t>affected </a:t>
            </a:r>
            <a:r>
              <a:rPr lang="en-US" sz="1600" dirty="0"/>
              <a:t>by the balance between alpha recoil processes and removal mechanisms (sorption, precipitation) (</a:t>
            </a:r>
            <a:r>
              <a:rPr lang="en-US" sz="1600" dirty="0" err="1"/>
              <a:t>Vengosh</a:t>
            </a:r>
            <a:r>
              <a:rPr lang="en-US" sz="1600" dirty="0"/>
              <a:t> et al. 2009)</a:t>
            </a:r>
          </a:p>
          <a:p>
            <a:pPr marL="460375" indent="-288925">
              <a:spcAft>
                <a:spcPts val="0"/>
              </a:spcAft>
              <a:buFont typeface="Wingdings" pitchFamily="2" charset="2"/>
              <a:buChar char="q"/>
            </a:pPr>
            <a:r>
              <a:rPr lang="en-US" sz="1700" baseline="30000" dirty="0"/>
              <a:t>228</a:t>
            </a:r>
            <a:r>
              <a:rPr lang="en-US" sz="1700" dirty="0"/>
              <a:t>Ra/</a:t>
            </a:r>
            <a:r>
              <a:rPr lang="en-US" sz="1700" baseline="30000" dirty="0"/>
              <a:t>226</a:t>
            </a:r>
            <a:r>
              <a:rPr lang="en-US" sz="1700" dirty="0"/>
              <a:t>Ra — provides information on Ra sources and aquifer geochemistry</a:t>
            </a:r>
          </a:p>
          <a:p>
            <a:pPr marL="568325" lvl="1" indent="-222250">
              <a:spcBef>
                <a:spcPts val="1200"/>
              </a:spcBef>
              <a:spcAft>
                <a:spcPts val="0"/>
              </a:spcAft>
            </a:pPr>
            <a:r>
              <a:rPr lang="en-US" sz="1400" dirty="0" smtClean="0"/>
              <a:t>AR commonly ~ equal to the average </a:t>
            </a:r>
            <a:r>
              <a:rPr lang="en-US" sz="1400" dirty="0" err="1" smtClean="0"/>
              <a:t>Th</a:t>
            </a:r>
            <a:r>
              <a:rPr lang="en-US" sz="1400" dirty="0" smtClean="0"/>
              <a:t>/U activity ratio in the aquifer rocks (Dickson 1990) </a:t>
            </a:r>
          </a:p>
          <a:p>
            <a:pPr marL="798513" lvl="2" indent="-230188">
              <a:spcAft>
                <a:spcPts val="0"/>
              </a:spcAft>
            </a:pPr>
            <a:r>
              <a:rPr lang="en-US" sz="1300" dirty="0"/>
              <a:t>Igneous rocks: ~1.0–1.4  (crustal average)</a:t>
            </a:r>
          </a:p>
          <a:p>
            <a:pPr marL="798513" lvl="2" indent="-230188">
              <a:spcAft>
                <a:spcPts val="0"/>
              </a:spcAft>
            </a:pPr>
            <a:r>
              <a:rPr lang="en-US" sz="1300" dirty="0" smtClean="0"/>
              <a:t>Carbonate aquifers (U-enriched): </a:t>
            </a:r>
            <a:r>
              <a:rPr lang="en-US" sz="1300" baseline="30000" dirty="0" smtClean="0"/>
              <a:t>228</a:t>
            </a:r>
            <a:r>
              <a:rPr lang="en-US" sz="1300" dirty="0" smtClean="0"/>
              <a:t>Ra/</a:t>
            </a:r>
            <a:r>
              <a:rPr lang="en-US" sz="1300" baseline="30000" dirty="0" smtClean="0"/>
              <a:t>226</a:t>
            </a:r>
            <a:r>
              <a:rPr lang="en-US" sz="1300" dirty="0" smtClean="0"/>
              <a:t>Ra &lt;1.0  </a:t>
            </a:r>
          </a:p>
          <a:p>
            <a:pPr marL="798513" lvl="2" indent="-230188">
              <a:spcAft>
                <a:spcPts val="0"/>
              </a:spcAft>
            </a:pPr>
            <a:r>
              <a:rPr lang="en-US" sz="1300" dirty="0" smtClean="0"/>
              <a:t>Sandstones enriched in U via post-depositional processes (e.g. U roll-front deposits): </a:t>
            </a:r>
            <a:r>
              <a:rPr lang="en-US" sz="1300" baseline="30000" dirty="0" smtClean="0"/>
              <a:t>228</a:t>
            </a:r>
            <a:r>
              <a:rPr lang="en-US" sz="1300" dirty="0" smtClean="0"/>
              <a:t>Ra/</a:t>
            </a:r>
            <a:r>
              <a:rPr lang="en-US" sz="1300" baseline="30000" dirty="0" smtClean="0"/>
              <a:t>226</a:t>
            </a:r>
            <a:r>
              <a:rPr lang="en-US" sz="1300" dirty="0" smtClean="0"/>
              <a:t>Ra &lt;1.0</a:t>
            </a:r>
          </a:p>
          <a:p>
            <a:pPr marL="798513" lvl="2" indent="-230188">
              <a:spcAft>
                <a:spcPts val="0"/>
              </a:spcAft>
            </a:pPr>
            <a:r>
              <a:rPr lang="en-US" sz="1300" dirty="0"/>
              <a:t>Sandstones containing </a:t>
            </a:r>
            <a:r>
              <a:rPr lang="en-US" sz="1300" dirty="0" err="1"/>
              <a:t>resistate</a:t>
            </a:r>
            <a:r>
              <a:rPr lang="en-US" sz="1300" dirty="0"/>
              <a:t> </a:t>
            </a:r>
            <a:r>
              <a:rPr lang="en-US" sz="1300" dirty="0" smtClean="0"/>
              <a:t>minerals </a:t>
            </a:r>
            <a:r>
              <a:rPr lang="en-US" sz="1300" dirty="0"/>
              <a:t>(</a:t>
            </a:r>
            <a:r>
              <a:rPr lang="en-US" sz="1300" dirty="0" err="1"/>
              <a:t>Th</a:t>
            </a:r>
            <a:r>
              <a:rPr lang="en-US" sz="1300" dirty="0"/>
              <a:t>-enriched): </a:t>
            </a:r>
            <a:r>
              <a:rPr lang="en-US" sz="1300" baseline="30000" dirty="0"/>
              <a:t>228</a:t>
            </a:r>
            <a:r>
              <a:rPr lang="en-US" sz="1300" dirty="0"/>
              <a:t>Ra/</a:t>
            </a:r>
            <a:r>
              <a:rPr lang="en-US" sz="1300" baseline="30000" dirty="0"/>
              <a:t>226</a:t>
            </a:r>
            <a:r>
              <a:rPr lang="en-US" sz="1300" dirty="0"/>
              <a:t>Ra &gt;</a:t>
            </a:r>
            <a:r>
              <a:rPr lang="en-US" sz="1300" dirty="0" smtClean="0"/>
              <a:t>1.0</a:t>
            </a:r>
          </a:p>
          <a:p>
            <a:pPr marL="568325" lvl="1" indent="-222250">
              <a:spcBef>
                <a:spcPts val="1200"/>
              </a:spcBef>
              <a:spcAft>
                <a:spcPts val="0"/>
              </a:spcAft>
            </a:pPr>
            <a:r>
              <a:rPr lang="en-US" sz="1400" dirty="0" smtClean="0"/>
              <a:t>Can deviate from parent ratio in aquifer rocks due to:</a:t>
            </a:r>
          </a:p>
          <a:p>
            <a:pPr marL="798513" lvl="2" indent="-230188">
              <a:spcAft>
                <a:spcPts val="0"/>
              </a:spcAft>
            </a:pPr>
            <a:r>
              <a:rPr lang="en-US" sz="1300" dirty="0"/>
              <a:t>Dissolution of Ra-containing minerals—elevates long-lived relative to short-lived isotope (lower </a:t>
            </a:r>
            <a:r>
              <a:rPr lang="en-US" sz="1300" baseline="30000" dirty="0"/>
              <a:t>228</a:t>
            </a:r>
            <a:r>
              <a:rPr lang="en-US" sz="1300" dirty="0"/>
              <a:t>Ra/</a:t>
            </a:r>
            <a:r>
              <a:rPr lang="en-US" sz="1300" baseline="30000" dirty="0"/>
              <a:t>226</a:t>
            </a:r>
            <a:r>
              <a:rPr lang="en-US" sz="1300" dirty="0"/>
              <a:t>Ra)</a:t>
            </a:r>
          </a:p>
          <a:p>
            <a:pPr marL="798513" lvl="2" indent="-230188">
              <a:spcAft>
                <a:spcPts val="600"/>
              </a:spcAft>
            </a:pPr>
            <a:r>
              <a:rPr lang="en-US" sz="1300" dirty="0" smtClean="0"/>
              <a:t>Alpha recoil processes, coupled with rapid removal (sorption/precipitation)—elevates short-lived relative to long-lived isotope (higher </a:t>
            </a:r>
            <a:r>
              <a:rPr lang="en-US" sz="1300" baseline="30000" dirty="0" smtClean="0"/>
              <a:t>228</a:t>
            </a:r>
            <a:r>
              <a:rPr lang="en-US" sz="1300" dirty="0" smtClean="0"/>
              <a:t>Ra/</a:t>
            </a:r>
            <a:r>
              <a:rPr lang="en-US" sz="1300" baseline="30000" dirty="0" smtClean="0"/>
              <a:t>226</a:t>
            </a:r>
            <a:r>
              <a:rPr lang="en-US" sz="1300" dirty="0" smtClean="0"/>
              <a:t>Ra) </a:t>
            </a:r>
          </a:p>
        </p:txBody>
      </p:sp>
      <p:sp>
        <p:nvSpPr>
          <p:cNvPr id="4" name="Footer Placeholder 3"/>
          <p:cNvSpPr>
            <a:spLocks noGrp="1"/>
          </p:cNvSpPr>
          <p:nvPr>
            <p:ph type="ftr" sz="quarter" idx="10"/>
          </p:nvPr>
        </p:nvSpPr>
        <p:spPr>
          <a:xfrm>
            <a:off x="0" y="6400800"/>
            <a:ext cx="548640" cy="457200"/>
          </a:xfrm>
        </p:spPr>
        <p:txBody>
          <a:bodyPr/>
          <a:lstStyle/>
          <a:p>
            <a:pPr>
              <a:defRPr/>
            </a:pPr>
            <a:fld id="{F0F64BCA-1B57-46F1-AB89-0209E7B4A8FF}" type="slidenum">
              <a:rPr lang="en-US" smtClean="0"/>
              <a:pPr>
                <a:defRPr/>
              </a:pPr>
              <a:t>9</a:t>
            </a:fld>
            <a:endParaRPr lang="en-US" dirty="0"/>
          </a:p>
        </p:txBody>
      </p:sp>
    </p:spTree>
    <p:extLst>
      <p:ext uri="{BB962C8B-B14F-4D97-AF65-F5344CB8AC3E}">
        <p14:creationId xmlns:p14="http://schemas.microsoft.com/office/powerpoint/2010/main" val="978834929"/>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4090</TotalTime>
  <Words>2110</Words>
  <Application>Microsoft Office PowerPoint</Application>
  <PresentationFormat>On-screen Show (4:3)</PresentationFormat>
  <Paragraphs>379</Paragraphs>
  <Slides>20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Default Design</vt:lpstr>
      <vt:lpstr>Document</vt:lpstr>
      <vt:lpstr>Use of Radium Isotopes to Evaluate Naturally-occurring Uranium and Radium Sources and Behavior in New Mexico Groundwaters:  Examples from Three Sites</vt:lpstr>
      <vt:lpstr>PowerPoint Presentation</vt:lpstr>
      <vt:lpstr>PowerPoint Presentation</vt:lpstr>
      <vt:lpstr>General geochemistry: U and Th decay chains</vt:lpstr>
      <vt:lpstr>General geochemistry: U and Th decay chains</vt:lpstr>
      <vt:lpstr>Uranium Geochemistry</vt:lpstr>
      <vt:lpstr>Uranium isotope activity ratios</vt:lpstr>
      <vt:lpstr>Radium Geochemistry</vt:lpstr>
      <vt:lpstr>Radium isotope activity ratios: 228Ra/226Ra </vt:lpstr>
      <vt:lpstr>Radium isotope activity ratios: 224Ra/228Ra</vt:lpstr>
      <vt:lpstr>Methods</vt:lpstr>
      <vt:lpstr>Radium isotope analysis: 223Ra, 224Ra</vt:lpstr>
      <vt:lpstr>Radium isotope analysis: 226Ra, 228Ra</vt:lpstr>
      <vt:lpstr>Results</vt:lpstr>
      <vt:lpstr>PowerPoint Presentation</vt:lpstr>
      <vt:lpstr>Glorieta</vt:lpstr>
      <vt:lpstr>Zuni area</vt:lpstr>
      <vt:lpstr>Laguna area</vt:lpstr>
      <vt:lpstr>General trends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32pt</dc:title>
  <dc:creator>Charles</dc:creator>
  <cp:lastModifiedBy>crbryan</cp:lastModifiedBy>
  <cp:revision>589</cp:revision>
  <dcterms:modified xsi:type="dcterms:W3CDTF">2012-05-10T14:52:44Z</dcterms:modified>
</cp:coreProperties>
</file>