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26" r:id="rId4"/>
    <p:sldId id="275" r:id="rId5"/>
    <p:sldId id="279" r:id="rId6"/>
    <p:sldId id="277" r:id="rId7"/>
    <p:sldId id="290" r:id="rId8"/>
    <p:sldId id="293" r:id="rId9"/>
    <p:sldId id="316" r:id="rId10"/>
    <p:sldId id="327" r:id="rId11"/>
    <p:sldId id="317" r:id="rId12"/>
    <p:sldId id="318" r:id="rId13"/>
    <p:sldId id="328" r:id="rId14"/>
    <p:sldId id="324" r:id="rId15"/>
    <p:sldId id="333" r:id="rId16"/>
    <p:sldId id="306" r:id="rId17"/>
    <p:sldId id="308" r:id="rId18"/>
    <p:sldId id="334" r:id="rId19"/>
    <p:sldId id="325" r:id="rId20"/>
    <p:sldId id="336" r:id="rId21"/>
    <p:sldId id="329" r:id="rId22"/>
    <p:sldId id="320" r:id="rId23"/>
    <p:sldId id="322" r:id="rId24"/>
    <p:sldId id="335" r:id="rId25"/>
    <p:sldId id="321" r:id="rId26"/>
    <p:sldId id="299" r:id="rId27"/>
    <p:sldId id="310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68" autoAdjust="0"/>
    <p:restoredTop sz="94665" autoAdjust="0"/>
  </p:normalViewPr>
  <p:slideViewPr>
    <p:cSldViewPr>
      <p:cViewPr varScale="1">
        <p:scale>
          <a:sx n="107" d="100"/>
          <a:sy n="107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3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D0E19B43-B48C-445E-B22D-688D81F8C56E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7D05F81B-B795-4410-A670-556DEE277C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420" cy="480496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34" y="0"/>
            <a:ext cx="3170420" cy="480496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DC60FC82-6EFB-47B7-A2F7-5A8925DEEAA3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020" y="4561442"/>
            <a:ext cx="5851160" cy="4320106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8531"/>
            <a:ext cx="3170420" cy="48049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34" y="9118531"/>
            <a:ext cx="3170420" cy="48049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79743B4E-2433-449F-A023-CA720BB0AC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C16D7-E549-4B8A-B473-6ADBB92DBC24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C16D7-E549-4B8A-B473-6ADBB92DBC24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C16D7-E549-4B8A-B473-6ADBB92DBC24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C16D7-E549-4B8A-B473-6ADBB92DBC24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C16D7-E549-4B8A-B473-6ADBB92DBC24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C16D7-E549-4B8A-B473-6ADBB92DBC24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C16D7-E549-4B8A-B473-6ADBB92DBC24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C16D7-E549-4B8A-B473-6ADBB92DBC24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C16D7-E549-4B8A-B473-6ADBB92DBC24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C16D7-E549-4B8A-B473-6ADBB92DBC24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3C16D7-E549-4B8A-B473-6ADBB92DBC24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3C16D7-E549-4B8A-B473-6ADBB92DBC24}" type="datetimeFigureOut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762000"/>
            <a:ext cx="8686800" cy="42672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Profiling the buried Cambrian sedimentary and bimodal igneous stratigraphy of the Southern Oklahoma Rift Zone using basement well penetrations.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5181600"/>
            <a:ext cx="8382000" cy="1447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Robert E. Puckett Jr., Richard E. Hanson, Amy M. Eschberger, Casey L. Bulen, Matthew E. Brueseke, Stanley A. </a:t>
            </a:r>
            <a:r>
              <a:rPr lang="en-US" sz="8000" dirty="0" err="1" smtClean="0">
                <a:latin typeface="Arial" pitchFamily="34" charset="0"/>
                <a:cs typeface="Arial" pitchFamily="34" charset="0"/>
              </a:rPr>
              <a:t>Mertzman</a:t>
            </a: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643" y="76200"/>
            <a:ext cx="5255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Representative Basalt Textures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6747" y="6488668"/>
            <a:ext cx="636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Swallow-Tail Plagioclase   B = Belt-Buckle Plagioclase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asalt text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619359" cy="58122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fic 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82296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76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Arbuckle Basement Wells Mafic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Geochem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Plots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638800"/>
            <a:ext cx="7754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Basalt 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andesite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Dominantly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subalkaline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mildly alkaline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CIPW calculations for two samples yield olivine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tholeiite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quartz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tholeiite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fic discrimin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4191000" cy="3707969"/>
          </a:xfrm>
          <a:prstGeom prst="rect">
            <a:avLst/>
          </a:prstGeom>
        </p:spPr>
      </p:pic>
      <p:pic>
        <p:nvPicPr>
          <p:cNvPr id="5" name="Picture 4" descr="mafic ZrN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4494616" cy="3296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Arbuckle Basement Wells Mafic Discrimination Plot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Zr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vs. SiO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477470"/>
            <a:ext cx="6664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Straddles the region between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intraplate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tholeiites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E-MORB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Zr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values of 7 to 11, average 8.7, similar to EM1-OIB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Similar to flood basalt packages in other LIPs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6200"/>
            <a:ext cx="5457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Representative Rhyolite Textures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358" y="6211669"/>
            <a:ext cx="819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 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Perlitic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cracking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Tridymite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(High temp SiO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now altered to quartz)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Pl = Plagioclase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Alkali Feldspar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Rhyolite text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33741"/>
            <a:ext cx="7391400" cy="55384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gend_new_hor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0"/>
            <a:ext cx="2813538" cy="1219200"/>
          </a:xfrm>
          <a:prstGeom prst="rect">
            <a:avLst/>
          </a:prstGeom>
        </p:spPr>
      </p:pic>
      <p:pic>
        <p:nvPicPr>
          <p:cNvPr id="3" name="Picture 2" descr="Discrim_Y_vs_Nb_G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8437" y="3352800"/>
            <a:ext cx="3550763" cy="3444240"/>
          </a:xfrm>
          <a:prstGeom prst="rect">
            <a:avLst/>
          </a:prstGeom>
        </p:spPr>
      </p:pic>
      <p:pic>
        <p:nvPicPr>
          <p:cNvPr id="5" name="Picture 4" descr="RockType_Nb-Y_vs_Zr-Ti_G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76200"/>
            <a:ext cx="3505200" cy="3147669"/>
          </a:xfrm>
          <a:prstGeom prst="rect">
            <a:avLst/>
          </a:prstGeom>
        </p:spPr>
      </p:pic>
      <p:pic>
        <p:nvPicPr>
          <p:cNvPr id="6" name="Picture 5" descr="Spider_Primitive_G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038600"/>
            <a:ext cx="3618997" cy="2743200"/>
          </a:xfrm>
          <a:prstGeom prst="rect">
            <a:avLst/>
          </a:prstGeom>
        </p:spPr>
      </p:pic>
      <p:pic>
        <p:nvPicPr>
          <p:cNvPr id="7" name="Picture 6" descr="Discrim_Ga-Al_vs_Zr_G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1311249"/>
            <a:ext cx="3657600" cy="2574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52400"/>
            <a:ext cx="786369" cy="6096000"/>
          </a:xfrm>
          <a:prstGeom prst="rect">
            <a:avLst/>
          </a:prstGeom>
          <a:noFill/>
        </p:spPr>
        <p:txBody>
          <a:bodyPr vert="vert270" wrap="square" rtlCol="0">
            <a:noAutofit/>
          </a:bodyPr>
          <a:lstStyle/>
          <a:p>
            <a:pPr algn="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Rhyolite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Geochemistry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tho log master color adjusted 02.21.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89" y="457200"/>
            <a:ext cx="8213711" cy="628691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1295400" y="304800"/>
            <a:ext cx="2514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53000" y="304800"/>
            <a:ext cx="2209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152400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23.5 km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6096000"/>
            <a:ext cx="26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Clastic Fan Delta</a:t>
            </a:r>
            <a:endParaRPr lang="en-US" sz="24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32111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Clastic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Interval</a:t>
            </a:r>
          </a:p>
          <a:p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Pan American Oil Company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Jarman #1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Sec 19-T1N-R2W</a:t>
            </a:r>
          </a:p>
        </p:txBody>
      </p:sp>
      <p:pic>
        <p:nvPicPr>
          <p:cNvPr id="4" name="Picture 3" descr="Clastic section analysis Slide 02.27.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076" y="76200"/>
            <a:ext cx="6477724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3980 1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76200"/>
            <a:ext cx="3810000" cy="33313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24586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Relatively coarse granitic detritus derived from Proterozoic basement granites outside of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rift zone.</a:t>
            </a:r>
          </a:p>
          <a:p>
            <a:pPr algn="ctr"/>
            <a:endParaRPr lang="en-US" sz="2400" dirty="0" smtClean="0"/>
          </a:p>
        </p:txBody>
      </p:sp>
      <p:pic>
        <p:nvPicPr>
          <p:cNvPr id="12" name="Picture 11" descr="4340 4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482826"/>
            <a:ext cx="4419600" cy="32989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tho log master color adjusted 02.21.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90" y="457200"/>
            <a:ext cx="8213710" cy="628691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1295400" y="304800"/>
            <a:ext cx="2590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53000" y="304800"/>
            <a:ext cx="2209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152400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23.5 km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7135" y="609600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Pyroclastics</a:t>
            </a:r>
            <a:endParaRPr lang="en-US" sz="24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Basaltic Pyroclastic Rock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410200"/>
            <a:ext cx="7162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Two coarse-grained basaltic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pyroclasts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outlined consisting of    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sideromelane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(Si), and vesicles (V) filled with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zeolites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chlorite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Set in a matrix of finer grained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sideromelane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ash particles.</a:t>
            </a:r>
          </a:p>
          <a:p>
            <a:endParaRPr lang="en-US" dirty="0"/>
          </a:p>
        </p:txBody>
      </p:sp>
      <p:pic>
        <p:nvPicPr>
          <p:cNvPr id="5" name="Picture 4" descr="PAJ6390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539" y="838200"/>
            <a:ext cx="5779525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686800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Southern Oklahoma Rift Zone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Keller Stephenson aulacogen figur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8436142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Basaltic Pyroclastic Rock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PAWD-1 basalt pyro 5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53" y="740664"/>
            <a:ext cx="6856248" cy="59649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J6310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03" y="799407"/>
            <a:ext cx="6952097" cy="5220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Rhyolite Pyroclastic Rock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5500" y="6135469"/>
            <a:ext cx="543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 = Rhyolite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Lithic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Fragment   T 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Tricuspate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Shard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Compacted Pumice Shard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382000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Schematic  Igneous Stratigraphy, Wichita Mountains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chematic Wichita Mtns igneo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92" y="869211"/>
            <a:ext cx="7467608" cy="5912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4799" y="6248400"/>
            <a:ext cx="121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Hanson et al. 2011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Modified from  Hogan and Gilbert, 1998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10600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Mt. Scott Granite sill overlying the gabbroic layered complex in the Wichita Mountains.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Mt Scott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7772400" cy="5056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70758" y="6596390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From Hanson et al., 2011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tho log master color adjusted 02.21.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8137510" cy="62285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1295400" y="304800"/>
            <a:ext cx="2667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53000" y="304800"/>
            <a:ext cx="2286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62400" y="152400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23.5 km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6019800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Granites</a:t>
            </a:r>
            <a:endParaRPr lang="en-US" sz="24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Representative Wichita Granite Textures from Arbuckle Basement Wells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Granite text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41" y="914400"/>
            <a:ext cx="7679759" cy="578060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6106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766" y="1143000"/>
            <a:ext cx="890820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Correlation of drilling data with high resolution surface mapping presents a much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more complete picture of the rift than either data set would independently.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Igneous activity was strongly bimodal with a significant mafic and intermediate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component.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Intercalated rhyolite and basalt deposits formed thick accumulations in the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Arbuckle area.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Clastic fan-deltas originating on the Proterozoic craton flowed into the rift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during volcanism.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Rhyolitic pyroclastic deposits, as seen in surface mapping, form thin beds between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flows.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Basalt pyroclastics appear to be related to phreatomagmatic eruptions.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4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5250" y="152400"/>
            <a:ext cx="4933950" cy="657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83816"/>
            <a:ext cx="410400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Similar  fan deposits can be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seen in the basalt walls of the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Rio Grande Gorge near Taos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Alluvial fans originating in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Proterozoic granites flowed into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the rift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Encapsulated by later eruptions.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52400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Rio Grande Rift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944" y="152400"/>
            <a:ext cx="7960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40,000 km</a:t>
            </a:r>
            <a:r>
              <a:rPr lang="en-US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Rhyolite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Traced in the Subsurface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7548" y="6400800"/>
            <a:ext cx="5880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Hanson et al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2011), modified from 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McConnell and Gilbert (1990), 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subsurface rhyolite modified 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Ham et al. (1964), Ouachita </a:t>
            </a:r>
            <a:r>
              <a:rPr 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overthrust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front modified from Keller and Stephenson (2007)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Rhyolite ar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6833128" cy="46055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1121664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rift in southern Oklahoma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Geo provinces slide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840641" cy="4986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458200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Washita Valley Fault in the Arbuckle Mountains Area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WVF Surface slide revised 11.21.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82" y="1484325"/>
            <a:ext cx="8615318" cy="4916475"/>
          </a:xfrm>
        </p:spPr>
      </p:pic>
      <p:sp>
        <p:nvSpPr>
          <p:cNvPr id="4" name="Rectangle 3"/>
          <p:cNvSpPr/>
          <p:nvPr/>
        </p:nvSpPr>
        <p:spPr>
          <a:xfrm>
            <a:off x="304800" y="6185356"/>
            <a:ext cx="3124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Modified from Ham et al, 1954, revised by Johnson, 1990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305800" cy="707136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Overthrust Penetration Wells Schematic Cross Section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16764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Overthrust Drilling Penetration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Overthrust drilling slide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3813"/>
            <a:ext cx="8763000" cy="4955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077200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Overthrust Penetrations – Western Arbuckles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2057400"/>
            <a:ext cx="84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 km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810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 overthrust penetrations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365 m - 457m to 4.3km of igneous rocks</a:t>
            </a:r>
          </a:p>
        </p:txBody>
      </p:sp>
      <p:pic>
        <p:nvPicPr>
          <p:cNvPr id="9" name="Content Placeholder 8" descr="Large Basemap revised slide 01.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730551"/>
            <a:ext cx="8686800" cy="4832049"/>
          </a:xfrm>
        </p:spPr>
      </p:pic>
      <p:cxnSp>
        <p:nvCxnSpPr>
          <p:cNvPr id="19" name="Straight Arrow Connector 18"/>
          <p:cNvCxnSpPr/>
          <p:nvPr/>
        </p:nvCxnSpPr>
        <p:spPr>
          <a:xfrm rot="10800000">
            <a:off x="685800" y="838200"/>
            <a:ext cx="3200400" cy="1066800"/>
          </a:xfrm>
          <a:prstGeom prst="straightConnector1">
            <a:avLst/>
          </a:prstGeom>
          <a:ln w="254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48200" y="2286000"/>
            <a:ext cx="4038600" cy="2819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11089">
            <a:off x="3837591" y="1931340"/>
            <a:ext cx="103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 km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7150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Penetrated igneous sections per well: 475m to 4.3km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61076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37km of non-correlated igneous section available for examination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9590" y="6579513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Modified from Ham et al, 1954, revised by Johnson, 1990</a:t>
            </a:r>
          </a:p>
          <a:p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534400" cy="1045464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Documented Basalt Penetrations – Southern Oklahoma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So Okla Basalt penetrations annotated 2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253" y="1066800"/>
            <a:ext cx="8614147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tho log master color adjusted 02.21.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05297"/>
            <a:ext cx="8229600" cy="629907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1295400" y="304800"/>
            <a:ext cx="2362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00600" y="304800"/>
            <a:ext cx="2286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0" y="152400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23.5 km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6091535"/>
            <a:ext cx="5195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Intercalated Rhyolites and Basalts</a:t>
            </a:r>
            <a:endParaRPr lang="en-US" sz="24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2952</TotalTime>
  <Words>562</Words>
  <Application>Microsoft Office PowerPoint</Application>
  <PresentationFormat>On-screen Show (4:3)</PresentationFormat>
  <Paragraphs>101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Metro</vt:lpstr>
      <vt:lpstr>Profiling the buried Cambrian sedimentary and bimodal igneous stratigraphy of the Southern Oklahoma Rift Zone using basement well penetrations. </vt:lpstr>
      <vt:lpstr>Southern Oklahoma Rift Zone</vt:lpstr>
      <vt:lpstr>Slide 3</vt:lpstr>
      <vt:lpstr>The rift in southern Oklahoma</vt:lpstr>
      <vt:lpstr>The Washita Valley Fault in the Arbuckle Mountains Area</vt:lpstr>
      <vt:lpstr>Overthrust Penetration Wells Schematic Cross Section                </vt:lpstr>
      <vt:lpstr>Overthrust Penetrations – Western Arbuckles </vt:lpstr>
      <vt:lpstr>Documented Basalt Penetrations – Southern Oklahoma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Schematic  Igneous Stratigraphy, Wichita Mountains</vt:lpstr>
      <vt:lpstr>Mt. Scott Granite sill overlying the gabbroic layered complex in the Wichita Mountains.</vt:lpstr>
      <vt:lpstr>Slide 24</vt:lpstr>
      <vt:lpstr>Slide 25</vt:lpstr>
      <vt:lpstr>Slide 26</vt:lpstr>
      <vt:lpstr>Slide 27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Rift Related Basalts in the Arbuckle Mountains of Oklahoma </dc:title>
  <dc:creator>bpuckett</dc:creator>
  <cp:lastModifiedBy>bpuckett</cp:lastModifiedBy>
  <cp:revision>331</cp:revision>
  <dcterms:created xsi:type="dcterms:W3CDTF">2009-06-22T19:24:50Z</dcterms:created>
  <dcterms:modified xsi:type="dcterms:W3CDTF">2012-02-27T19:47:31Z</dcterms:modified>
</cp:coreProperties>
</file>