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77" r:id="rId3"/>
    <p:sldId id="288" r:id="rId4"/>
    <p:sldId id="279" r:id="rId5"/>
    <p:sldId id="283" r:id="rId6"/>
    <p:sldId id="282" r:id="rId7"/>
    <p:sldId id="278" r:id="rId8"/>
    <p:sldId id="270" r:id="rId9"/>
    <p:sldId id="286" r:id="rId10"/>
    <p:sldId id="287" r:id="rId11"/>
    <p:sldId id="264" r:id="rId12"/>
    <p:sldId id="290" r:id="rId13"/>
    <p:sldId id="271" r:id="rId14"/>
    <p:sldId id="272" r:id="rId15"/>
    <p:sldId id="276" r:id="rId16"/>
    <p:sldId id="284" r:id="rId17"/>
    <p:sldId id="281" r:id="rId18"/>
    <p:sldId id="275" r:id="rId19"/>
    <p:sldId id="259" r:id="rId20"/>
    <p:sldId id="260" r:id="rId21"/>
    <p:sldId id="262" r:id="rId22"/>
    <p:sldId id="289" r:id="rId23"/>
    <p:sldId id="263" r:id="rId24"/>
    <p:sldId id="261" r:id="rId25"/>
    <p:sldId id="274" r:id="rId26"/>
    <p:sldId id="291" r:id="rId27"/>
    <p:sldId id="273" r:id="rId28"/>
    <p:sldId id="265" r:id="rId29"/>
    <p:sldId id="268" r:id="rId30"/>
    <p:sldId id="266" r:id="rId31"/>
    <p:sldId id="26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193" autoAdjust="0"/>
  </p:normalViewPr>
  <p:slideViewPr>
    <p:cSldViewPr>
      <p:cViewPr>
        <p:scale>
          <a:sx n="60" d="100"/>
          <a:sy n="60" d="100"/>
        </p:scale>
        <p:origin x="-2021" y="-5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7C38E-F21D-4970-80DE-6DC88B9985FF}" type="datetimeFigureOut">
              <a:rPr lang="en-US" smtClean="0"/>
              <a:pPr/>
              <a:t>3/18/2012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A8117-5A59-4983-8AD9-1B424768B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2E379-DBA7-4608-B757-82B82A7B558E}" type="datetimeFigureOut">
              <a:rPr lang="en-US" smtClean="0"/>
              <a:pPr/>
              <a:t>3/18/2012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8EB73-14D4-40FE-8209-2046FFA4AE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 Generalized</a:t>
            </a:r>
            <a:r>
              <a:rPr lang="en-US" baseline="0" dirty="0" smtClean="0"/>
              <a:t> geologic map showing Sierra Nevada </a:t>
            </a:r>
            <a:r>
              <a:rPr lang="en-US" baseline="0" dirty="0" err="1" smtClean="0"/>
              <a:t>batholith</a:t>
            </a:r>
            <a:r>
              <a:rPr lang="en-US" baseline="0" dirty="0" smtClean="0"/>
              <a:t> and major thrust faults of the </a:t>
            </a:r>
            <a:r>
              <a:rPr lang="en-US" baseline="0" dirty="0" err="1" smtClean="0"/>
              <a:t>Luning-Fencemaker</a:t>
            </a:r>
            <a:r>
              <a:rPr lang="en-US" baseline="0" dirty="0" smtClean="0"/>
              <a:t> thrust belt in hinterland of Cordilleran </a:t>
            </a:r>
            <a:r>
              <a:rPr lang="en-US" baseline="0" dirty="0" err="1" smtClean="0"/>
              <a:t>orogen</a:t>
            </a:r>
            <a:endParaRPr lang="en-US" baseline="0" dirty="0" smtClean="0"/>
          </a:p>
          <a:p>
            <a:r>
              <a:rPr lang="en-US" baseline="0" dirty="0" smtClean="0"/>
              <a:t>2. Random dashes- Jurassic – Cretaceous plutons.  Shaded- Pre-</a:t>
            </a:r>
            <a:r>
              <a:rPr lang="en-US" baseline="0" dirty="0" err="1" smtClean="0"/>
              <a:t>Tertirary</a:t>
            </a:r>
            <a:r>
              <a:rPr lang="en-US" baseline="0" dirty="0" smtClean="0"/>
              <a:t> sedimentary and metamorphic rocks</a:t>
            </a:r>
          </a:p>
          <a:p>
            <a:r>
              <a:rPr lang="en-US" baseline="0" dirty="0" smtClean="0"/>
              <a:t>3. Sand Springs </a:t>
            </a:r>
            <a:r>
              <a:rPr lang="en-US" baseline="0" dirty="0" err="1" smtClean="0"/>
              <a:t>lithotectonic</a:t>
            </a:r>
            <a:r>
              <a:rPr lang="en-US" baseline="0" dirty="0" smtClean="0"/>
              <a:t> assemblage (SSA) one of 8 </a:t>
            </a:r>
            <a:r>
              <a:rPr lang="en-US" baseline="0" dirty="0" err="1" smtClean="0"/>
              <a:t>lithotectonic</a:t>
            </a:r>
            <a:r>
              <a:rPr lang="en-US" baseline="0" dirty="0" smtClean="0"/>
              <a:t> assemblages distinguished.  Others distinguish 3 – 4 in this area.</a:t>
            </a:r>
          </a:p>
          <a:p>
            <a:r>
              <a:rPr lang="en-US" baseline="0" dirty="0" smtClean="0"/>
              <a:t>4. Boundaries poorly exposed; partly because of Basin and Range extension, </a:t>
            </a:r>
            <a:r>
              <a:rPr lang="en-US" baseline="0" dirty="0" err="1" smtClean="0"/>
              <a:t>magmatism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5. SSA data from 5 mountain ranges: southern Stillwater Range (</a:t>
            </a:r>
            <a:r>
              <a:rPr lang="en-US" baseline="0" dirty="0" err="1" smtClean="0"/>
              <a:t>sSTR</a:t>
            </a:r>
            <a:r>
              <a:rPr lang="en-US" baseline="0" dirty="0" smtClean="0"/>
              <a:t>), Sand Springs R. (</a:t>
            </a:r>
            <a:r>
              <a:rPr lang="en-US" baseline="0" dirty="0" err="1" smtClean="0"/>
              <a:t>nSSR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sSSR</a:t>
            </a:r>
            <a:r>
              <a:rPr lang="en-US" baseline="0" dirty="0" smtClean="0"/>
              <a:t>), northern Gillis R. (</a:t>
            </a:r>
            <a:r>
              <a:rPr lang="en-US" baseline="0" dirty="0" err="1" smtClean="0"/>
              <a:t>nGR</a:t>
            </a:r>
            <a:r>
              <a:rPr lang="en-US" baseline="0" dirty="0" smtClean="0"/>
              <a:t>), Copper Mountain (CM), and </a:t>
            </a:r>
            <a:r>
              <a:rPr lang="en-US" baseline="0" dirty="0" err="1" smtClean="0"/>
              <a:t>Gabbs</a:t>
            </a:r>
            <a:r>
              <a:rPr lang="en-US" baseline="0" dirty="0" smtClean="0"/>
              <a:t> Valley R. (MR and BH).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EB73-14D4-40FE-8209-2046FFA4AEB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Garnet-</a:t>
            </a:r>
            <a:r>
              <a:rPr lang="en-US" dirty="0" err="1" smtClean="0"/>
              <a:t>biotite</a:t>
            </a:r>
            <a:r>
              <a:rPr lang="en-US" dirty="0" smtClean="0"/>
              <a:t> schist in northern SSR</a:t>
            </a:r>
          </a:p>
          <a:p>
            <a:pPr marL="228600" indent="-228600">
              <a:buAutoNum type="arabicPeriod"/>
            </a:pPr>
            <a:r>
              <a:rPr lang="en-US" dirty="0" err="1" smtClean="0"/>
              <a:t>Biotite</a:t>
            </a:r>
            <a:r>
              <a:rPr lang="en-US" baseline="0" dirty="0" smtClean="0"/>
              <a:t> defines foliation parallel to D1 axial planes (S1)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EB73-14D4-40FE-8209-2046FFA4AEB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Outcrop-scale</a:t>
            </a:r>
            <a:r>
              <a:rPr lang="en-US" baseline="0" dirty="0" smtClean="0"/>
              <a:t> folds that formed in D1, D2, and D3 are common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These are second-phase (D2) folds in southern Stillwater Range that refold S1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EB73-14D4-40FE-8209-2046FFA4AEB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arenR"/>
            </a:pPr>
            <a:r>
              <a:rPr lang="en-US" dirty="0" smtClean="0"/>
              <a:t>Geologic map of southern</a:t>
            </a:r>
            <a:r>
              <a:rPr lang="en-US" baseline="0" dirty="0" smtClean="0"/>
              <a:t> SSR mapped at 1:8000-scale (note scale bar)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Uncolored: - ~15 </a:t>
            </a:r>
            <a:r>
              <a:rPr lang="en-US" baseline="0" dirty="0" err="1" smtClean="0"/>
              <a:t>tectonite</a:t>
            </a:r>
            <a:r>
              <a:rPr lang="en-US" baseline="0" dirty="0" smtClean="0"/>
              <a:t> map units.  Cross-cut by 81.7 Ma granite and pegmatite dikes (Kg and </a:t>
            </a:r>
            <a:r>
              <a:rPr lang="en-US" baseline="0" dirty="0" err="1" smtClean="0"/>
              <a:t>Kp</a:t>
            </a:r>
            <a:r>
              <a:rPr lang="en-US" baseline="0" dirty="0" smtClean="0"/>
              <a:t>)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Strike and dip symbols are all S1 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NE portion: Map-scale D1 fold showing many axial-planar S1 measurements.  Surface trace of axial plane identified.  This D1 fold refolded by 3 D2 folds.  NE-trending axial traces shown.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D2 thrust faults cross-cut D2 folds.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K pegmatite  dikes cross-cut D2 fold</a:t>
            </a:r>
          </a:p>
          <a:p>
            <a:pPr marL="228600" indent="-228600">
              <a:buAutoNum type="arabicParenR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EB73-14D4-40FE-8209-2046FFA4AEB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arenR"/>
            </a:pPr>
            <a:r>
              <a:rPr lang="en-US" baseline="0" dirty="0" smtClean="0"/>
              <a:t>Southern SSR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Thin lines are S1 </a:t>
            </a:r>
            <a:r>
              <a:rPr lang="en-US" baseline="0" dirty="0" err="1" smtClean="0"/>
              <a:t>formlines</a:t>
            </a:r>
            <a:r>
              <a:rPr lang="en-US" baseline="0" dirty="0" smtClean="0"/>
              <a:t> drawn parallel to the strikes of S1 measurements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S1 </a:t>
            </a:r>
            <a:r>
              <a:rPr lang="en-US" baseline="0" dirty="0" err="1" smtClean="0"/>
              <a:t>formlines</a:t>
            </a:r>
            <a:r>
              <a:rPr lang="en-US" baseline="0" dirty="0" smtClean="0"/>
              <a:t> show 3-km wavelength, NE-trending D2 folds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Kg sharply cross-cuts S1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EB73-14D4-40FE-8209-2046FFA4AEB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 Portion of northern</a:t>
            </a:r>
            <a:r>
              <a:rPr lang="en-US" baseline="0" dirty="0" smtClean="0"/>
              <a:t> SSR,  S of US 50 mapped at 1:12,000-scale in 2011</a:t>
            </a:r>
          </a:p>
          <a:p>
            <a:r>
              <a:rPr lang="en-US" baseline="0" dirty="0" smtClean="0"/>
              <a:t>2. Low angle contacts between </a:t>
            </a:r>
            <a:r>
              <a:rPr lang="en-US" baseline="0" dirty="0" err="1" smtClean="0"/>
              <a:t>MzPzc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MzPzas</a:t>
            </a:r>
            <a:r>
              <a:rPr lang="en-US" baseline="0" dirty="0" smtClean="0"/>
              <a:t> are fault contacts interpreted to be D2 thrusts.  Strike and dip symbols with triangular dip direction indicators are S1.  Black lines with two dots are surface traces of D2 folds.</a:t>
            </a:r>
          </a:p>
          <a:p>
            <a:r>
              <a:rPr lang="en-US" baseline="0" dirty="0" smtClean="0"/>
              <a:t>3. Thrust faults cross-cut S1 foliation and D2 folds and are gently folded in D2 folds, implying thrust movement within a longer interval of D2 folding.</a:t>
            </a:r>
          </a:p>
          <a:p>
            <a:r>
              <a:rPr lang="en-US" baseline="0" dirty="0" smtClean="0"/>
              <a:t>4. </a:t>
            </a:r>
            <a:r>
              <a:rPr lang="en-US" baseline="0" dirty="0" err="1" smtClean="0"/>
              <a:t>Tpb</a:t>
            </a:r>
            <a:r>
              <a:rPr lang="en-US" baseline="0" dirty="0" smtClean="0"/>
              <a:t> is a Tertiary </a:t>
            </a:r>
            <a:r>
              <a:rPr lang="en-US" baseline="0" dirty="0" err="1" smtClean="0"/>
              <a:t>porphyritic</a:t>
            </a:r>
            <a:r>
              <a:rPr lang="en-US" baseline="0" dirty="0" smtClean="0"/>
              <a:t> basalt previously interpreted by us to be as old as Jurassic.  Recent mapping documents </a:t>
            </a:r>
            <a:r>
              <a:rPr lang="en-US" baseline="0" dirty="0" err="1" smtClean="0"/>
              <a:t>Tpb</a:t>
            </a:r>
            <a:r>
              <a:rPr lang="en-US" baseline="0" dirty="0" smtClean="0"/>
              <a:t> is interstratified within Tertiary ash flow tuff and overlaps D2 thrust.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EB73-14D4-40FE-8209-2046FFA4AEB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View to</a:t>
            </a:r>
            <a:r>
              <a:rPr lang="en-US" baseline="0" dirty="0" smtClean="0"/>
              <a:t> E of Eastern well-exposed thrust fault (a </a:t>
            </a:r>
            <a:r>
              <a:rPr lang="en-US" baseline="0" dirty="0" err="1" smtClean="0"/>
              <a:t>klippe</a:t>
            </a:r>
            <a:r>
              <a:rPr lang="en-US" baseline="0" dirty="0" smtClean="0"/>
              <a:t>) from western </a:t>
            </a:r>
            <a:r>
              <a:rPr lang="en-US" baseline="0" dirty="0" err="1" smtClean="0"/>
              <a:t>klippe</a:t>
            </a:r>
            <a:r>
              <a:rPr lang="en-US" baseline="0" dirty="0" smtClean="0"/>
              <a:t> in previous slide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Photo shows pastel slope-forming </a:t>
            </a:r>
            <a:r>
              <a:rPr lang="en-US" baseline="0" dirty="0" err="1" smtClean="0"/>
              <a:t>MzPzas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andalusite</a:t>
            </a:r>
            <a:r>
              <a:rPr lang="en-US" baseline="0" dirty="0" smtClean="0"/>
              <a:t> schist and interstratified quartz-rich garnet </a:t>
            </a:r>
            <a:r>
              <a:rPr lang="en-US" baseline="0" dirty="0" err="1" smtClean="0"/>
              <a:t>biotite</a:t>
            </a:r>
            <a:r>
              <a:rPr lang="en-US" baseline="0" dirty="0" smtClean="0"/>
              <a:t> schist) below and craggy gray </a:t>
            </a:r>
            <a:r>
              <a:rPr lang="en-US" baseline="0" dirty="0" err="1" smtClean="0"/>
              <a:t>MzPzc</a:t>
            </a:r>
            <a:r>
              <a:rPr lang="en-US" baseline="0" dirty="0" smtClean="0"/>
              <a:t> (foliated marble) above.  Thrust is folded in gentle D2 syncline.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Brown </a:t>
            </a:r>
            <a:r>
              <a:rPr lang="en-US" baseline="0" dirty="0" err="1" smtClean="0"/>
              <a:t>Tpb</a:t>
            </a:r>
            <a:r>
              <a:rPr lang="en-US" baseline="0" dirty="0" smtClean="0"/>
              <a:t> overlies </a:t>
            </a:r>
            <a:r>
              <a:rPr lang="en-US" baseline="0" dirty="0" err="1" smtClean="0"/>
              <a:t>MzPzc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EB73-14D4-40FE-8209-2046FFA4AEB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Compilation</a:t>
            </a:r>
            <a:r>
              <a:rPr lang="en-US" baseline="0" dirty="0" smtClean="0"/>
              <a:t> of outcrop- and map-scale structural data on stereonets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Figure shows 4 structural domains in 2 </a:t>
            </a:r>
            <a:r>
              <a:rPr lang="en-US" baseline="0" dirty="0" err="1" smtClean="0"/>
              <a:t>greenschist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facies</a:t>
            </a:r>
            <a:r>
              <a:rPr lang="en-US" baseline="0" dirty="0" smtClean="0"/>
              <a:t> thrust nappesS0 column: dots- poles to original bedding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Key to symbols used on figure.  D1a data includes axial plane poles, fold axes, stretching </a:t>
            </a:r>
            <a:r>
              <a:rPr lang="en-US" baseline="0" dirty="0" err="1" smtClean="0"/>
              <a:t>lineations</a:t>
            </a:r>
            <a:r>
              <a:rPr lang="en-US" baseline="0" dirty="0" smtClean="0"/>
              <a:t>, and bedding-cleavage intersections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Girdle distribution of fold axes and bedding-cleavage intersections indicates high strain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D2 folds contain </a:t>
            </a:r>
            <a:r>
              <a:rPr lang="en-US" baseline="0" dirty="0" err="1" smtClean="0"/>
              <a:t>subvertical</a:t>
            </a:r>
            <a:r>
              <a:rPr lang="en-US" baseline="0" dirty="0" smtClean="0"/>
              <a:t> NE-striking axial planes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D3 folds contain </a:t>
            </a:r>
            <a:r>
              <a:rPr lang="en-US" baseline="0" dirty="0" err="1" smtClean="0"/>
              <a:t>subvertical</a:t>
            </a:r>
            <a:r>
              <a:rPr lang="en-US" baseline="0" dirty="0" smtClean="0"/>
              <a:t> NW-striking axial planes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EB73-14D4-40FE-8209-2046FFA4AEB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Copper Mountain</a:t>
            </a:r>
            <a:r>
              <a:rPr lang="en-US" baseline="0" dirty="0" smtClean="0"/>
              <a:t> contains Jurassic </a:t>
            </a:r>
            <a:r>
              <a:rPr lang="en-US" baseline="0" dirty="0" err="1" smtClean="0"/>
              <a:t>granitoid</a:t>
            </a:r>
            <a:r>
              <a:rPr lang="en-US" baseline="0" dirty="0" smtClean="0"/>
              <a:t> (ref)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Bars are strikes of S1 foliation and cleavage in Triassic carbonate. Thin lines are S1 </a:t>
            </a:r>
            <a:r>
              <a:rPr lang="en-US" baseline="0" dirty="0" err="1" smtClean="0"/>
              <a:t>formlines</a:t>
            </a:r>
            <a:r>
              <a:rPr lang="en-US" baseline="0" dirty="0" smtClean="0"/>
              <a:t>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S1 </a:t>
            </a:r>
            <a:r>
              <a:rPr lang="en-US" baseline="0" dirty="0" err="1" smtClean="0"/>
              <a:t>formlines</a:t>
            </a:r>
            <a:r>
              <a:rPr lang="en-US" baseline="0" dirty="0" smtClean="0"/>
              <a:t> are crosscut by </a:t>
            </a:r>
            <a:r>
              <a:rPr lang="en-US" baseline="0" dirty="0" err="1" smtClean="0"/>
              <a:t>granitoid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smtClean="0"/>
              <a:t>SSA D1 is pre-158 Ma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EB73-14D4-40FE-8209-2046FFA4AEB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baseline="0" dirty="0" smtClean="0"/>
              <a:t>This figure and next show our regional correlations of SSA fold generations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Includes our measurements on folds and related features from 4 SSA localities plus surrounding assemblages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SSA D1 folds and related metamorphism present only in SSA and Pine Nut assemblage of eastern Sierra Nevada  </a:t>
            </a:r>
          </a:p>
          <a:p>
            <a:pPr marL="228600" indent="-228600">
              <a:buNone/>
            </a:pPr>
            <a:r>
              <a:rPr lang="en-US" baseline="0" dirty="0" smtClean="0"/>
              <a:t>4. SSA D1 structures are allowably </a:t>
            </a:r>
            <a:r>
              <a:rPr lang="en-US" baseline="0" dirty="0" err="1" smtClean="0"/>
              <a:t>Sierran</a:t>
            </a:r>
            <a:r>
              <a:rPr lang="en-US" baseline="0" dirty="0" smtClean="0"/>
              <a:t> structures</a:t>
            </a:r>
          </a:p>
          <a:p>
            <a:pPr marL="228600" indent="-228600">
              <a:buAutoNum type="arabicPeriod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EB73-14D4-40FE-8209-2046FFA4AEB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baseline="0" dirty="0" smtClean="0"/>
              <a:t>Figure shows our data and correlations of SSA D2 and D3 folds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NE-trending D2 folds only found in SSA and other LFTB assemblages E of the Pine Nut fault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D2 is the main phase of shortening in the LFTB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NW-trending D3 folds found throughout LFTB and eastern Sierra Nevada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EB73-14D4-40FE-8209-2046FFA4AEB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Problems</a:t>
            </a:r>
            <a:r>
              <a:rPr lang="en-US" baseline="0" dirty="0" smtClean="0"/>
              <a:t> addressed in this study are fundamental ones in any </a:t>
            </a:r>
            <a:r>
              <a:rPr lang="en-US" baseline="0" dirty="0" err="1" smtClean="0"/>
              <a:t>orogen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EB73-14D4-40FE-8209-2046FFA4AEB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</a:t>
            </a:r>
            <a:r>
              <a:rPr lang="en-US" baseline="0" dirty="0" smtClean="0"/>
              <a:t> Comparison of SSA timing constraints on deformation phases to timing constraints for Pine Nut assemblage in eastern Sierra Nevada and to timing constraints in LFTB</a:t>
            </a:r>
          </a:p>
          <a:p>
            <a:r>
              <a:rPr lang="en-US" baseline="0" dirty="0" smtClean="0"/>
              <a:t>2. Timings are not tightly constrained</a:t>
            </a:r>
          </a:p>
          <a:p>
            <a:r>
              <a:rPr lang="en-US" baseline="0" dirty="0" smtClean="0"/>
              <a:t>3. Our regional D1 – D3 correlations are allowable given present </a:t>
            </a:r>
            <a:r>
              <a:rPr lang="en-US" baseline="0" smtClean="0"/>
              <a:t>broad constraints.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EB73-14D4-40FE-8209-2046FFA4AEB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Compilation</a:t>
            </a:r>
            <a:r>
              <a:rPr lang="en-US" baseline="0" dirty="0" smtClean="0"/>
              <a:t> of SSA </a:t>
            </a:r>
            <a:r>
              <a:rPr lang="en-US" baseline="0" dirty="0" err="1" smtClean="0"/>
              <a:t>stratigraphic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biostratigraphic</a:t>
            </a:r>
            <a:r>
              <a:rPr lang="en-US" baseline="0" dirty="0" smtClean="0"/>
              <a:t> data.  N.J. </a:t>
            </a:r>
            <a:r>
              <a:rPr lang="en-US" baseline="0" dirty="0" err="1" smtClean="0"/>
              <a:t>Silberling</a:t>
            </a:r>
            <a:r>
              <a:rPr lang="en-US" baseline="0" dirty="0" smtClean="0"/>
              <a:t> provided </a:t>
            </a:r>
            <a:r>
              <a:rPr lang="en-US" baseline="0" dirty="0" err="1" smtClean="0"/>
              <a:t>biostratigraphic</a:t>
            </a:r>
            <a:r>
              <a:rPr lang="en-US" baseline="0" dirty="0" smtClean="0"/>
              <a:t> data, mostly from ammonites.  Sand Springs Range, Copper Hill, and Copper Mountain data from our mapping.  Other sources of </a:t>
            </a:r>
            <a:r>
              <a:rPr lang="en-US" baseline="0" dirty="0" err="1" smtClean="0"/>
              <a:t>stratigraphic</a:t>
            </a:r>
            <a:r>
              <a:rPr lang="en-US" baseline="0" dirty="0" smtClean="0"/>
              <a:t> data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Silberling</a:t>
            </a:r>
            <a:r>
              <a:rPr lang="en-US" baseline="0" dirty="0" smtClean="0"/>
              <a:t> (1984), </a:t>
            </a:r>
            <a:r>
              <a:rPr lang="en-US" baseline="0" dirty="0" err="1" smtClean="0"/>
              <a:t>Hardyman</a:t>
            </a:r>
            <a:r>
              <a:rPr lang="en-US" baseline="0" dirty="0" smtClean="0"/>
              <a:t> </a:t>
            </a:r>
            <a:r>
              <a:rPr lang="en-US" baseline="0" dirty="0" smtClean="0"/>
              <a:t>(</a:t>
            </a:r>
            <a:r>
              <a:rPr lang="en-US" baseline="0" dirty="0" smtClean="0"/>
              <a:t>1980; </a:t>
            </a:r>
            <a:r>
              <a:rPr lang="en-US" baseline="0" dirty="0" smtClean="0"/>
              <a:t>northern Gillis Range</a:t>
            </a:r>
            <a:r>
              <a:rPr lang="en-US" baseline="0" dirty="0" smtClean="0"/>
              <a:t>), John and </a:t>
            </a:r>
            <a:r>
              <a:rPr lang="en-US" baseline="0" dirty="0" err="1" smtClean="0"/>
              <a:t>Silberling</a:t>
            </a:r>
            <a:r>
              <a:rPr lang="en-US" baseline="0" dirty="0" smtClean="0"/>
              <a:t> </a:t>
            </a:r>
            <a:r>
              <a:rPr lang="en-US" baseline="0" dirty="0" smtClean="0"/>
              <a:t>(</a:t>
            </a:r>
            <a:r>
              <a:rPr lang="en-US" baseline="0" dirty="0" smtClean="0"/>
              <a:t>1992; </a:t>
            </a:r>
            <a:r>
              <a:rPr lang="en-US" baseline="0" dirty="0" smtClean="0"/>
              <a:t>southern Stillwater Range), </a:t>
            </a:r>
            <a:r>
              <a:rPr lang="en-US" baseline="0" dirty="0" err="1" smtClean="0"/>
              <a:t>Gelber</a:t>
            </a:r>
            <a:r>
              <a:rPr lang="en-US" baseline="0" dirty="0" smtClean="0"/>
              <a:t> (</a:t>
            </a:r>
            <a:r>
              <a:rPr lang="en-US" baseline="0" dirty="0" smtClean="0"/>
              <a:t>1985; </a:t>
            </a:r>
            <a:r>
              <a:rPr lang="en-US" baseline="0" dirty="0" smtClean="0"/>
              <a:t>Mystery Ridge, Black Hills)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Eight fragmentary sections in 5 mountain ranges.  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Arrows show facing direction where known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Total thickness &gt;3 km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Late Triassic: interstratified carbonate and volcanogenic rocks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Early Jurassic: volcanogenic sandstone and shale overlain by quartz-rich sandstone and conglomerate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EB73-14D4-40FE-8209-2046FFA4AEB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baseline="0" dirty="0" smtClean="0"/>
              <a:t>Photo of middle </a:t>
            </a:r>
            <a:r>
              <a:rPr lang="en-US" baseline="0" dirty="0" err="1" smtClean="0"/>
              <a:t>Norian</a:t>
            </a:r>
            <a:r>
              <a:rPr lang="en-US" baseline="0" dirty="0" smtClean="0"/>
              <a:t> limestone at Copper Mountain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Dark gray, laminated limestone including channel.  Laminated limestone here and in 4 other sections interstratified with carbonate </a:t>
            </a:r>
            <a:r>
              <a:rPr lang="en-US" baseline="0" dirty="0" err="1" smtClean="0"/>
              <a:t>diamictite</a:t>
            </a:r>
            <a:endParaRPr lang="en-US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Late</a:t>
            </a:r>
            <a:r>
              <a:rPr lang="en-US" baseline="0" dirty="0" smtClean="0"/>
              <a:t> Triassic carbonates are transported, deep marine deposits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EB73-14D4-40FE-8209-2046FFA4AEB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Photomicrograph</a:t>
            </a:r>
            <a:r>
              <a:rPr lang="en-US" baseline="0" dirty="0" smtClean="0"/>
              <a:t> of typical </a:t>
            </a:r>
            <a:r>
              <a:rPr lang="en-US" baseline="0" dirty="0" err="1" smtClean="0"/>
              <a:t>Sinemurian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feldspathic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wacke</a:t>
            </a:r>
            <a:r>
              <a:rPr lang="en-US" baseline="0" dirty="0" smtClean="0"/>
              <a:t> from Mystery Ridge, southern </a:t>
            </a:r>
            <a:r>
              <a:rPr lang="en-US" baseline="0" dirty="0" err="1" smtClean="0"/>
              <a:t>Gabbs</a:t>
            </a:r>
            <a:r>
              <a:rPr lang="en-US" baseline="0" dirty="0" smtClean="0"/>
              <a:t> Valley Range.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Almost no quartz unlike quartz-rich </a:t>
            </a:r>
            <a:r>
              <a:rPr lang="en-US" baseline="0" dirty="0" err="1" smtClean="0"/>
              <a:t>Sinemurian</a:t>
            </a:r>
            <a:r>
              <a:rPr lang="en-US" baseline="0" dirty="0" smtClean="0"/>
              <a:t> sandstone </a:t>
            </a:r>
            <a:r>
              <a:rPr lang="en-US" baseline="0" dirty="0" err="1" smtClean="0"/>
              <a:t>interbedded</a:t>
            </a:r>
            <a:r>
              <a:rPr lang="en-US" baseline="0" dirty="0" smtClean="0"/>
              <a:t> with shale in Lovelock assemblage or “</a:t>
            </a:r>
            <a:r>
              <a:rPr lang="en-US" baseline="0" dirty="0" err="1" smtClean="0"/>
              <a:t>mudpile</a:t>
            </a:r>
            <a:r>
              <a:rPr lang="en-US" baseline="0" dirty="0" smtClean="0"/>
              <a:t>” north of SSA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Sandstone and </a:t>
            </a:r>
            <a:r>
              <a:rPr lang="en-US" baseline="0" dirty="0" err="1" smtClean="0"/>
              <a:t>interbedded</a:t>
            </a:r>
            <a:r>
              <a:rPr lang="en-US" baseline="0" dirty="0" smtClean="0"/>
              <a:t> shale contain features of </a:t>
            </a:r>
            <a:r>
              <a:rPr lang="en-US" baseline="0" dirty="0" err="1" smtClean="0"/>
              <a:t>turbidite</a:t>
            </a:r>
            <a:r>
              <a:rPr lang="en-US" baseline="0" dirty="0" smtClean="0"/>
              <a:t> sequence interpreted to be deposited in deep marine environment.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EB73-14D4-40FE-8209-2046FFA4AEB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Sand Springs</a:t>
            </a:r>
            <a:r>
              <a:rPr lang="en-US" baseline="0" dirty="0" smtClean="0"/>
              <a:t> Range (SSR) is the largest exposure of pre-Cretaceous rocks in SSA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Contains </a:t>
            </a:r>
            <a:r>
              <a:rPr lang="en-US" baseline="0" dirty="0" err="1" smtClean="0"/>
              <a:t>greenschist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facies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tectonites</a:t>
            </a:r>
            <a:r>
              <a:rPr lang="en-US" baseline="0" dirty="0" smtClean="0"/>
              <a:t> and lower </a:t>
            </a:r>
            <a:r>
              <a:rPr lang="en-US" baseline="0" dirty="0" err="1" smtClean="0"/>
              <a:t>amphibolite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facies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tectonites</a:t>
            </a:r>
            <a:r>
              <a:rPr lang="en-US" baseline="0" dirty="0" smtClean="0"/>
              <a:t> juxtaposed by thrusts</a:t>
            </a:r>
          </a:p>
          <a:p>
            <a:pPr marL="228600" indent="-228600">
              <a:buAutoNum type="arabicPeriod"/>
            </a:pPr>
            <a:r>
              <a:rPr lang="en-US" baseline="0" dirty="0" err="1" smtClean="0"/>
              <a:t>Tectonites</a:t>
            </a:r>
            <a:r>
              <a:rPr lang="en-US" baseline="0" dirty="0" smtClean="0"/>
              <a:t> cross-cut by Cretaceous and Tertiary </a:t>
            </a:r>
            <a:r>
              <a:rPr lang="en-US" baseline="0" dirty="0" err="1" smtClean="0"/>
              <a:t>intrusives</a:t>
            </a:r>
            <a:r>
              <a:rPr lang="en-US" baseline="0" dirty="0" smtClean="0"/>
              <a:t> and in </a:t>
            </a:r>
            <a:r>
              <a:rPr lang="en-US" baseline="0" dirty="0" err="1" smtClean="0"/>
              <a:t>faut</a:t>
            </a:r>
            <a:r>
              <a:rPr lang="en-US" baseline="0" dirty="0" smtClean="0"/>
              <a:t> contact with Tertiary </a:t>
            </a:r>
            <a:r>
              <a:rPr lang="en-US" baseline="0" dirty="0" err="1" smtClean="0"/>
              <a:t>pyroclastic</a:t>
            </a:r>
            <a:r>
              <a:rPr lang="en-US" baseline="0" dirty="0" smtClean="0"/>
              <a:t> rocks and lava flows, some steeply tilted.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Map shows unpublished and published isotopic dates from SSR.  Oldest 237 Ma (pre-tectonic intrusion), several K dates on Sand Springs and Nevada </a:t>
            </a:r>
            <a:r>
              <a:rPr lang="en-US" baseline="0" dirty="0" err="1" smtClean="0"/>
              <a:t>Scheelite</a:t>
            </a:r>
            <a:r>
              <a:rPr lang="en-US" baseline="0" dirty="0" smtClean="0"/>
              <a:t> plutons, youngest: 13 Ma (</a:t>
            </a:r>
            <a:r>
              <a:rPr lang="en-US" baseline="0" dirty="0" err="1" smtClean="0"/>
              <a:t>Bunejug</a:t>
            </a:r>
            <a:r>
              <a:rPr lang="en-US" baseline="0" dirty="0" smtClean="0"/>
              <a:t> Fm basalt)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EB73-14D4-40FE-8209-2046FFA4AEB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View</a:t>
            </a:r>
            <a:r>
              <a:rPr lang="en-US" baseline="0" dirty="0" smtClean="0"/>
              <a:t> of E range front of southern SSR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Cretaceous Sand Springs pluton to right (north) and dark </a:t>
            </a:r>
            <a:r>
              <a:rPr lang="en-US" baseline="0" dirty="0" err="1" smtClean="0"/>
              <a:t>greenschist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amphibolite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tectonites</a:t>
            </a:r>
            <a:r>
              <a:rPr lang="en-US" baseline="0" dirty="0" smtClean="0"/>
              <a:t>  to left.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EB73-14D4-40FE-8209-2046FFA4AEB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err="1" smtClean="0"/>
              <a:t>Andalusite</a:t>
            </a:r>
            <a:r>
              <a:rPr lang="en-US" dirty="0" smtClean="0"/>
              <a:t>-graphite</a:t>
            </a:r>
            <a:r>
              <a:rPr lang="en-US" baseline="0" dirty="0" smtClean="0"/>
              <a:t> schist in northern SSR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Correlated with less-metamorphosed black shale containing late </a:t>
            </a:r>
            <a:r>
              <a:rPr lang="en-US" baseline="0" dirty="0" err="1" smtClean="0"/>
              <a:t>Norian</a:t>
            </a:r>
            <a:r>
              <a:rPr lang="en-US" baseline="0" dirty="0" smtClean="0"/>
              <a:t> fossils in southern Stillwater R. and northern Gillis R.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Quartz-rich </a:t>
            </a:r>
            <a:r>
              <a:rPr lang="en-US" baseline="0" dirty="0" err="1" smtClean="0"/>
              <a:t>laminae</a:t>
            </a:r>
            <a:r>
              <a:rPr lang="en-US" baseline="0" dirty="0" smtClean="0"/>
              <a:t> defining S0 (original sedimentary bedding) are partially transposed to S1 (tectonic foliation axial planar to D1 folds)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EB73-14D4-40FE-8209-2046FFA4AEB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Hornblende-</a:t>
            </a:r>
            <a:r>
              <a:rPr lang="en-US" dirty="0" err="1" smtClean="0"/>
              <a:t>biotite</a:t>
            </a:r>
            <a:r>
              <a:rPr lang="en-US" baseline="0" dirty="0" smtClean="0"/>
              <a:t> schist in southern SSR</a:t>
            </a:r>
          </a:p>
          <a:p>
            <a:pPr marL="228600" indent="-228600">
              <a:buAutoNum type="arabicPeriod"/>
            </a:pPr>
            <a:r>
              <a:rPr lang="en-US" baseline="0" dirty="0" err="1" smtClean="0"/>
              <a:t>Protolith</a:t>
            </a:r>
            <a:r>
              <a:rPr lang="en-US" baseline="0" dirty="0" smtClean="0"/>
              <a:t> is Mesozoic and/or Paleozoic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Stretched igneous clasts define a first-phase (D1) lineation parallel to D1 fold axes, an indication of high strain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8EB73-14D4-40FE-8209-2046FFA4AEB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4815-7456-436C-B2F9-5D3B1779A761}" type="datetimeFigureOut">
              <a:rPr lang="en-US" smtClean="0"/>
              <a:pPr/>
              <a:t>3/18/2012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1C78-E7A2-4177-8FF4-6E9C9880B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4815-7456-436C-B2F9-5D3B1779A761}" type="datetimeFigureOut">
              <a:rPr lang="en-US" smtClean="0"/>
              <a:pPr/>
              <a:t>3/18/2012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1C78-E7A2-4177-8FF4-6E9C9880B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4815-7456-436C-B2F9-5D3B1779A761}" type="datetimeFigureOut">
              <a:rPr lang="en-US" smtClean="0"/>
              <a:pPr/>
              <a:t>3/18/2012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1C78-E7A2-4177-8FF4-6E9C9880B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4815-7456-436C-B2F9-5D3B1779A761}" type="datetimeFigureOut">
              <a:rPr lang="en-US" smtClean="0"/>
              <a:pPr/>
              <a:t>3/18/2012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1C78-E7A2-4177-8FF4-6E9C9880B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4815-7456-436C-B2F9-5D3B1779A761}" type="datetimeFigureOut">
              <a:rPr lang="en-US" smtClean="0"/>
              <a:pPr/>
              <a:t>3/18/2012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1C78-E7A2-4177-8FF4-6E9C9880B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4815-7456-436C-B2F9-5D3B1779A761}" type="datetimeFigureOut">
              <a:rPr lang="en-US" smtClean="0"/>
              <a:pPr/>
              <a:t>3/18/2012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1C78-E7A2-4177-8FF4-6E9C9880B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4815-7456-436C-B2F9-5D3B1779A761}" type="datetimeFigureOut">
              <a:rPr lang="en-US" smtClean="0"/>
              <a:pPr/>
              <a:t>3/18/2012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1C78-E7A2-4177-8FF4-6E9C9880B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4815-7456-436C-B2F9-5D3B1779A761}" type="datetimeFigureOut">
              <a:rPr lang="en-US" smtClean="0"/>
              <a:pPr/>
              <a:t>3/18/2012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1C78-E7A2-4177-8FF4-6E9C9880B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4815-7456-436C-B2F9-5D3B1779A761}" type="datetimeFigureOut">
              <a:rPr lang="en-US" smtClean="0"/>
              <a:pPr/>
              <a:t>3/18/2012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1C78-E7A2-4177-8FF4-6E9C9880B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4815-7456-436C-B2F9-5D3B1779A761}" type="datetimeFigureOut">
              <a:rPr lang="en-US" smtClean="0"/>
              <a:pPr/>
              <a:t>3/18/2012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1C78-E7A2-4177-8FF4-6E9C9880B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4815-7456-436C-B2F9-5D3B1779A761}" type="datetimeFigureOut">
              <a:rPr lang="en-US" smtClean="0"/>
              <a:pPr/>
              <a:t>3/18/2012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11C78-E7A2-4177-8FF4-6E9C9880B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C4815-7456-436C-B2F9-5D3B1779A761}" type="datetimeFigureOut">
              <a:rPr lang="en-US" smtClean="0"/>
              <a:pPr/>
              <a:t>3/18/2012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11C78-E7A2-4177-8FF4-6E9C9880B06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14400"/>
            <a:ext cx="7772400" cy="1470025"/>
          </a:xfrm>
        </p:spPr>
        <p:txBody>
          <a:bodyPr/>
          <a:lstStyle/>
          <a:p>
            <a:pPr algn="l"/>
            <a:r>
              <a:rPr lang="en-US" b="1" dirty="0" smtClean="0"/>
              <a:t>Sand Springs </a:t>
            </a:r>
            <a:br>
              <a:rPr lang="en-US" b="1" dirty="0" smtClean="0"/>
            </a:br>
            <a:r>
              <a:rPr lang="en-US" b="1" dirty="0" err="1" smtClean="0"/>
              <a:t>Lithotectonic</a:t>
            </a:r>
            <a:r>
              <a:rPr lang="en-US" b="1" dirty="0" smtClean="0"/>
              <a:t> Assemblage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438400"/>
            <a:ext cx="7086600" cy="17526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3600" b="1" dirty="0" smtClean="0"/>
              <a:t>Possible Link between </a:t>
            </a:r>
          </a:p>
          <a:p>
            <a:pPr algn="l"/>
            <a:r>
              <a:rPr lang="en-US" sz="3600" b="1" dirty="0" smtClean="0"/>
              <a:t>Sierra Nevada and </a:t>
            </a:r>
          </a:p>
          <a:p>
            <a:pPr algn="l"/>
            <a:r>
              <a:rPr lang="en-US" sz="3600" b="1" dirty="0" err="1" smtClean="0"/>
              <a:t>Luning-Fencemaker</a:t>
            </a:r>
            <a:r>
              <a:rPr lang="en-US" sz="3600" b="1" dirty="0" smtClean="0"/>
              <a:t> thrust belt</a:t>
            </a:r>
          </a:p>
          <a:p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4572000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Joe Satterfield, Angelo State University</a:t>
            </a:r>
          </a:p>
          <a:p>
            <a:r>
              <a:rPr lang="en-US" sz="2800" dirty="0" smtClean="0"/>
              <a:t>and</a:t>
            </a:r>
          </a:p>
          <a:p>
            <a:r>
              <a:rPr lang="en-US" sz="2800" dirty="0" smtClean="0"/>
              <a:t>John S. Oldow, University of Texas at Dallas</a:t>
            </a:r>
            <a:endParaRPr 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nsparency0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8" y="228600"/>
            <a:ext cx="9098281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nsparency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228600"/>
            <a:ext cx="8534400" cy="675421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scan0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077200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AS2003-RA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686800" cy="6884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SSRformlin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-66675"/>
            <a:ext cx="8077200" cy="6924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NDSPRINGS nSSR map.jpg"/>
          <p:cNvPicPr>
            <a:picLocks noChangeAspect="1"/>
          </p:cNvPicPr>
          <p:nvPr/>
        </p:nvPicPr>
        <p:blipFill>
          <a:blip r:embed="rId3" cstate="print"/>
          <a:srcRect l="5304" t="3333" r="4527" b="4603"/>
          <a:stretch>
            <a:fillRect/>
          </a:stretch>
        </p:blipFill>
        <p:spPr>
          <a:xfrm>
            <a:off x="228600" y="0"/>
            <a:ext cx="87439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nsparency0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352532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ts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" y="551688"/>
            <a:ext cx="9073896" cy="5754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CMFormline-t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686800" cy="682148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191000" y="381000"/>
            <a:ext cx="300755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155 -158 Ma (K-</a:t>
            </a:r>
            <a:r>
              <a:rPr lang="en-US" sz="2800" b="1" dirty="0" err="1" smtClean="0"/>
              <a:t>Ar</a:t>
            </a:r>
            <a:r>
              <a:rPr lang="en-US" sz="2800" b="1" dirty="0" smtClean="0"/>
              <a:t>)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5105400"/>
            <a:ext cx="2198038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Copper </a:t>
            </a:r>
            <a:r>
              <a:rPr lang="en-US" sz="3200" dirty="0" err="1" smtClean="0"/>
              <a:t>Mtn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nsparency0002.JPG"/>
          <p:cNvPicPr>
            <a:picLocks noChangeAspect="1"/>
          </p:cNvPicPr>
          <p:nvPr/>
        </p:nvPicPr>
        <p:blipFill>
          <a:blip r:embed="rId3" cstate="print"/>
          <a:srcRect l="843" t="3846" r="1485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NDSPRINGS.location map.jpg"/>
          <p:cNvPicPr>
            <a:picLocks noChangeAspect="1"/>
          </p:cNvPicPr>
          <p:nvPr/>
        </p:nvPicPr>
        <p:blipFill>
          <a:blip r:embed="rId3" cstate="print"/>
          <a:srcRect t="1159" r="1980" b="291"/>
          <a:stretch>
            <a:fillRect/>
          </a:stretch>
        </p:blipFill>
        <p:spPr>
          <a:xfrm>
            <a:off x="533400" y="184727"/>
            <a:ext cx="7772400" cy="667327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nsparency0003.JPG"/>
          <p:cNvPicPr>
            <a:picLocks noChangeAspect="1"/>
          </p:cNvPicPr>
          <p:nvPr/>
        </p:nvPicPr>
        <p:blipFill>
          <a:blip r:embed="rId3" cstate="print"/>
          <a:srcRect l="850" t="3896" r="5676"/>
          <a:stretch>
            <a:fillRect/>
          </a:stretch>
        </p:blipFill>
        <p:spPr>
          <a:xfrm>
            <a:off x="0" y="0"/>
            <a:ext cx="9174892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NDSPRINGS.timing f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5619" y="48516"/>
            <a:ext cx="9209619" cy="6809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Major 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 err="1" smtClean="0"/>
              <a:t>Sierran</a:t>
            </a:r>
            <a:r>
              <a:rPr lang="en-US" dirty="0" smtClean="0"/>
              <a:t> structures predated LFTB structures</a:t>
            </a:r>
          </a:p>
          <a:p>
            <a:endParaRPr lang="en-US" dirty="0" smtClean="0"/>
          </a:p>
          <a:p>
            <a:r>
              <a:rPr lang="en-US" dirty="0" err="1" smtClean="0"/>
              <a:t>Terrane</a:t>
            </a:r>
            <a:r>
              <a:rPr lang="en-US" dirty="0" smtClean="0"/>
              <a:t> bounding-fault separates SSA from Sierra Nevada (</a:t>
            </a:r>
            <a:r>
              <a:rPr lang="en-US" dirty="0" err="1" smtClean="0"/>
              <a:t>transpressional</a:t>
            </a:r>
            <a:r>
              <a:rPr lang="en-US" dirty="0" smtClean="0"/>
              <a:t> Pine Nut fault)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t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200" y="0"/>
            <a:ext cx="9753600" cy="6208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nsparency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7494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FW6"/>
          <p:cNvPicPr>
            <a:picLocks noChangeAspect="1" noChangeArrowheads="1"/>
          </p:cNvPicPr>
          <p:nvPr/>
        </p:nvPicPr>
        <p:blipFill>
          <a:blip r:embed="rId2" cstate="print"/>
          <a:srcRect l="2499" b="1625"/>
          <a:stretch>
            <a:fillRect/>
          </a:stretch>
        </p:blipFill>
        <p:spPr bwMode="auto">
          <a:xfrm>
            <a:off x="228600" y="0"/>
            <a:ext cx="8915400" cy="624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scan0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SSRKgconta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103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nsparency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8557846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nsparency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399" y="152400"/>
            <a:ext cx="8841527" cy="579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Fundamental problems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b="1" dirty="0" smtClean="0"/>
              <a:t>Finding poorly-exposed </a:t>
            </a:r>
            <a:r>
              <a:rPr lang="en-US" b="1" dirty="0" err="1" smtClean="0"/>
              <a:t>terrane</a:t>
            </a:r>
            <a:r>
              <a:rPr lang="en-US" b="1" dirty="0" smtClean="0"/>
              <a:t> boundaries </a:t>
            </a:r>
            <a:r>
              <a:rPr lang="en-US" sz="2800" dirty="0" smtClean="0"/>
              <a:t>such as Mojave-Sonora </a:t>
            </a:r>
            <a:r>
              <a:rPr lang="en-US" sz="2800" dirty="0" err="1" smtClean="0"/>
              <a:t>Megashear</a:t>
            </a:r>
            <a:r>
              <a:rPr lang="en-US" sz="2800" dirty="0" smtClean="0"/>
              <a:t>, Pine Nut fault, Mojave-Snow Lake, W. NV shear zone (all same?)</a:t>
            </a:r>
          </a:p>
          <a:p>
            <a:endParaRPr lang="en-US" sz="2800" dirty="0" smtClean="0"/>
          </a:p>
          <a:p>
            <a:r>
              <a:rPr lang="en-US" b="1" dirty="0" smtClean="0"/>
              <a:t>Correlating multiple deformation phases across </a:t>
            </a:r>
            <a:r>
              <a:rPr lang="en-US" b="1" dirty="0" err="1" smtClean="0"/>
              <a:t>orogens</a:t>
            </a:r>
            <a:r>
              <a:rPr lang="en-US" b="1" dirty="0" smtClean="0"/>
              <a:t> </a:t>
            </a:r>
            <a:r>
              <a:rPr lang="en-US" sz="2800" dirty="0" smtClean="0"/>
              <a:t>(D1a,b, D2, D3) overprinted by Basin and Range def. in SN and LFTB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nsparency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399" y="228600"/>
            <a:ext cx="8841527" cy="579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nsparency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783395" y="1392994"/>
            <a:ext cx="6748389" cy="441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DSPRINGS.strat f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2725" y="0"/>
            <a:ext cx="77985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nsparency0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372600" cy="620070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nsparency0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9743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DSPRINGS.SSR m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45035" y="0"/>
            <a:ext cx="505392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SSRview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186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72011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1259</Words>
  <Application>Microsoft Office PowerPoint</Application>
  <PresentationFormat>On-screen Show (4:3)</PresentationFormat>
  <Paragraphs>109</Paragraphs>
  <Slides>31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Sand Springs  Lithotectonic Assemblage</vt:lpstr>
      <vt:lpstr>Slide 2</vt:lpstr>
      <vt:lpstr>Fundamental problems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Major Points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>Angelo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Joe Satterfield</dc:creator>
  <cp:lastModifiedBy> Joe Satterfield</cp:lastModifiedBy>
  <cp:revision>39</cp:revision>
  <dcterms:created xsi:type="dcterms:W3CDTF">2012-02-29T06:40:39Z</dcterms:created>
  <dcterms:modified xsi:type="dcterms:W3CDTF">2012-03-18T18:38:34Z</dcterms:modified>
</cp:coreProperties>
</file>