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60" r:id="rId4"/>
    <p:sldId id="267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6" r:id="rId13"/>
    <p:sldId id="274" r:id="rId14"/>
    <p:sldId id="265" r:id="rId15"/>
    <p:sldId id="273" r:id="rId16"/>
    <p:sldId id="275" r:id="rId17"/>
    <p:sldId id="279" r:id="rId18"/>
    <p:sldId id="268" r:id="rId19"/>
    <p:sldId id="277" r:id="rId20"/>
    <p:sldId id="278" r:id="rId21"/>
    <p:sldId id="276" r:id="rId22"/>
    <p:sldId id="270" r:id="rId23"/>
    <p:sldId id="281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6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BB5B-F9C6-4867-B9CE-F602AA69215B}" type="datetimeFigureOut">
              <a:rPr lang="en-US"/>
              <a:pPr>
                <a:defRPr/>
              </a:pPr>
              <a:t>4/1/2012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7E10D-D0F9-43C9-9CFD-0FC2BA1D76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87D8C-459A-46C6-B395-E7C63E3EDE08}" type="datetimeFigureOut">
              <a:rPr lang="en-US"/>
              <a:pPr>
                <a:defRPr/>
              </a:pPr>
              <a:t>4/1/2012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8D0C8-A4D3-43F0-AD13-CE9C5B34D5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6C6C6-5060-4916-AA18-52B609645B35}" type="datetimeFigureOut">
              <a:rPr lang="en-US"/>
              <a:pPr>
                <a:defRPr/>
              </a:pPr>
              <a:t>4/1/2012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3632B1-9EBB-474F-B1A4-64E464CBBB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9B0B5-BBF6-4A8B-9C61-E66271B18976}" type="datetimeFigureOut">
              <a:rPr lang="en-US"/>
              <a:pPr>
                <a:defRPr/>
              </a:pPr>
              <a:t>4/1/2012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C8A67-5DBF-4A6C-B09B-A727D2CE25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974D-4E44-42C9-BD58-C7366E3B40E0}" type="datetimeFigureOut">
              <a:rPr lang="en-US"/>
              <a:pPr>
                <a:defRPr/>
              </a:pPr>
              <a:t>4/1/2012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15C4F-1918-4ACB-A361-0BD0E5B63F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2ECBF-F80C-4C69-9AD0-228CA974EA4F}" type="datetimeFigureOut">
              <a:rPr lang="en-US"/>
              <a:pPr>
                <a:defRPr/>
              </a:pPr>
              <a:t>4/1/2012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FA88-D9DF-46BC-A9A5-22374854C3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F6E4E-E560-405F-B29C-F4E82F15DC80}" type="datetimeFigureOut">
              <a:rPr lang="en-US"/>
              <a:pPr>
                <a:defRPr/>
              </a:pPr>
              <a:t>4/1/2012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4F531-1F35-44DB-834C-6EDCBD186B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8A89B-AB4A-42A2-B3E2-E079FD6F1C7E}" type="datetimeFigureOut">
              <a:rPr lang="en-US"/>
              <a:pPr>
                <a:defRPr/>
              </a:pPr>
              <a:t>4/1/2012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28565-B0FF-4931-8B25-3D2BB9FEDC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BE6EB-C738-4F3E-A76B-FAFDC6C0B7FA}" type="datetimeFigureOut">
              <a:rPr lang="en-US"/>
              <a:pPr>
                <a:defRPr/>
              </a:pPr>
              <a:t>4/1/2012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AC777-75B7-43B4-9DAC-ACB74CEC73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D15E1-F7EA-417D-93DB-547C513BC85D}" type="datetimeFigureOut">
              <a:rPr lang="en-US"/>
              <a:pPr>
                <a:defRPr/>
              </a:pPr>
              <a:t>4/1/2012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B6C2F-28F4-4B57-BA57-ACE10A3287B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65BC7-322F-4D62-989C-74CF6A8847F0}" type="datetimeFigureOut">
              <a:rPr lang="en-US"/>
              <a:pPr>
                <a:defRPr/>
              </a:pPr>
              <a:t>4/1/2012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EAB4F-ACBC-4B87-A88A-905434AFD2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5A6B108-C1F0-476C-9F4A-AE9008941194}" type="datetimeFigureOut">
              <a:rPr lang="en-US"/>
              <a:pPr>
                <a:defRPr/>
              </a:pPr>
              <a:t>4/1/2012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F9C6BD-0737-4AB6-A2A6-EE9E430777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4" descr="06_goo#F4A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" y="-22225"/>
            <a:ext cx="9123362" cy="684212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703263" y="2286000"/>
            <a:ext cx="7772400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C000"/>
                </a:solidFill>
              </a:rPr>
              <a:t>IMPROVING K-12 TEACHER CAPABILITY</a:t>
            </a:r>
            <a:br>
              <a:rPr lang="en-US" sz="3600" b="1" dirty="0" smtClean="0">
                <a:solidFill>
                  <a:srgbClr val="FFC000"/>
                </a:solidFill>
              </a:rPr>
            </a:br>
            <a:r>
              <a:rPr lang="en-US" sz="3600" b="1" dirty="0" smtClean="0">
                <a:solidFill>
                  <a:srgbClr val="FFC000"/>
                </a:solidFill>
              </a:rPr>
              <a:t>THROUGH A FIELD-BASED INTEGRATED SCIENCE PROGRAM</a:t>
            </a:r>
            <a:endParaRPr lang="en-US" sz="3600" b="1" dirty="0">
              <a:solidFill>
                <a:srgbClr val="FFC000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8001000" cy="2819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R. Kelly Vance - Georgia Southern University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Gale A. Bishop – GeoTrec LLC &amp; Georgia Southern  Univ.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Fredrick J. Rich – Georgia Southern University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Nancy B. Marsh – Jenkins County Middle School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Martha L. Schriver – Georgia Southern University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Royce H. Hayes – St. Catherines Island Foundation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rgbClr val="002060"/>
          </a:solidFill>
          <a:ln w="38100">
            <a:solidFill>
              <a:srgbClr val="FFCC00"/>
            </a:solidFill>
          </a:ln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FFCC00"/>
                </a:solidFill>
              </a:rPr>
              <a:t>Our Classroom and Lab</a:t>
            </a:r>
            <a:br>
              <a:rPr lang="en-US" sz="4000" smtClean="0">
                <a:solidFill>
                  <a:srgbClr val="FFCC00"/>
                </a:solidFill>
              </a:rPr>
            </a:br>
            <a:r>
              <a:rPr lang="en-US" sz="4000" smtClean="0">
                <a:solidFill>
                  <a:srgbClr val="FFCC00"/>
                </a:solidFill>
              </a:rPr>
              <a:t>St. Catherines Island</a:t>
            </a:r>
          </a:p>
        </p:txBody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5181600"/>
          </a:xfrm>
          <a:solidFill>
            <a:srgbClr val="002060"/>
          </a:solidFill>
          <a:ln w="12700">
            <a:solidFill>
              <a:srgbClr val="FFCC00"/>
            </a:solidFill>
          </a:ln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FFCC00"/>
                </a:solidFill>
              </a:rPr>
              <a:t>~20 km x 2- 4 km barrier island </a:t>
            </a:r>
          </a:p>
          <a:p>
            <a:pPr eaLnBrk="1" hangingPunct="1"/>
            <a:r>
              <a:rPr lang="en-US" sz="2800" smtClean="0">
                <a:solidFill>
                  <a:srgbClr val="FFCC00"/>
                </a:solidFill>
              </a:rPr>
              <a:t>Pleistocene Core </a:t>
            </a:r>
          </a:p>
          <a:p>
            <a:pPr eaLnBrk="1" hangingPunct="1"/>
            <a:r>
              <a:rPr lang="en-US" sz="2800" smtClean="0">
                <a:solidFill>
                  <a:srgbClr val="FFCC00"/>
                </a:solidFill>
              </a:rPr>
              <a:t>Holocene ridge &amp; swale flanks</a:t>
            </a:r>
          </a:p>
          <a:p>
            <a:pPr eaLnBrk="1" hangingPunct="1"/>
            <a:r>
              <a:rPr lang="en-US" sz="2800" smtClean="0">
                <a:solidFill>
                  <a:srgbClr val="FFCC00"/>
                </a:solidFill>
              </a:rPr>
              <a:t>Former island </a:t>
            </a:r>
            <a:r>
              <a:rPr lang="en-US" sz="2800" u="sng" smtClean="0">
                <a:solidFill>
                  <a:srgbClr val="FFCC00"/>
                </a:solidFill>
              </a:rPr>
              <a:t>couplet</a:t>
            </a:r>
            <a:r>
              <a:rPr lang="en-US" sz="2800" smtClean="0">
                <a:solidFill>
                  <a:srgbClr val="FFCC00"/>
                </a:solidFill>
              </a:rPr>
              <a:t> (Guale Isl. eroded away)</a:t>
            </a:r>
          </a:p>
          <a:p>
            <a:pPr eaLnBrk="1" hangingPunct="1"/>
            <a:r>
              <a:rPr lang="en-US" sz="2800" smtClean="0">
                <a:solidFill>
                  <a:srgbClr val="FFCC00"/>
                </a:solidFill>
              </a:rPr>
              <a:t>Long Record of human habitation:</a:t>
            </a:r>
          </a:p>
          <a:p>
            <a:pPr lvl="1" eaLnBrk="1" hangingPunct="1"/>
            <a:r>
              <a:rPr lang="en-US" sz="2400" smtClean="0">
                <a:solidFill>
                  <a:srgbClr val="FFCC00"/>
                </a:solidFill>
              </a:rPr>
              <a:t>4000 years BP shell ring (AMNH), ancient pottery </a:t>
            </a:r>
          </a:p>
          <a:p>
            <a:pPr lvl="1" eaLnBrk="1" hangingPunct="1"/>
            <a:r>
              <a:rPr lang="en-US" sz="2400" smtClean="0">
                <a:solidFill>
                  <a:srgbClr val="FFCC00"/>
                </a:solidFill>
              </a:rPr>
              <a:t>Guale Indians &amp; Spanish ~1575 to 1680 </a:t>
            </a:r>
          </a:p>
          <a:p>
            <a:pPr lvl="1" eaLnBrk="1" hangingPunct="1">
              <a:buFont typeface="Arial" charset="0"/>
              <a:buNone/>
            </a:pPr>
            <a:r>
              <a:rPr lang="en-US" sz="2400" smtClean="0">
                <a:solidFill>
                  <a:srgbClr val="FFCC00"/>
                </a:solidFill>
              </a:rPr>
              <a:t>   Mission Santa Catalina de Guale (AMNH)</a:t>
            </a:r>
          </a:p>
          <a:p>
            <a:pPr lvl="1" eaLnBrk="1" hangingPunct="1">
              <a:buFontTx/>
              <a:buChar char="-"/>
            </a:pPr>
            <a:r>
              <a:rPr lang="en-US" sz="2400" smtClean="0">
                <a:solidFill>
                  <a:srgbClr val="FFCC00"/>
                </a:solidFill>
              </a:rPr>
              <a:t>Colonial, antebellum plantations, logging</a:t>
            </a:r>
          </a:p>
          <a:p>
            <a:pPr lvl="1" eaLnBrk="1" hangingPunct="1">
              <a:buFontTx/>
              <a:buChar char="-"/>
            </a:pPr>
            <a:r>
              <a:rPr lang="en-US" sz="2400" smtClean="0">
                <a:solidFill>
                  <a:srgbClr val="FFCC00"/>
                </a:solidFill>
              </a:rPr>
              <a:t>Present – St. Catherines Island Foundation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basemap_location.jpg"/>
          <p:cNvPicPr>
            <a:picLocks noChangeAspect="1"/>
          </p:cNvPicPr>
          <p:nvPr/>
        </p:nvPicPr>
        <p:blipFill>
          <a:blip r:embed="rId2"/>
          <a:srcRect l="4019" t="17712" r="32889" b="5164"/>
          <a:stretch>
            <a:fillRect/>
          </a:stretch>
        </p:blipFill>
        <p:spPr bwMode="auto">
          <a:xfrm>
            <a:off x="762000" y="12700"/>
            <a:ext cx="7467600" cy="6845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>
          <a:xfrm>
            <a:off x="469900" y="76200"/>
            <a:ext cx="8229600" cy="609600"/>
          </a:xfrm>
          <a:solidFill>
            <a:srgbClr val="002060"/>
          </a:solidFill>
          <a:ln w="38100">
            <a:solidFill>
              <a:srgbClr val="FFCC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Integrated Science on SCI</a:t>
            </a:r>
          </a:p>
        </p:txBody>
      </p:sp>
      <p:sp>
        <p:nvSpPr>
          <p:cNvPr id="24578" name="Line 10"/>
          <p:cNvSpPr>
            <a:spLocks noChangeShapeType="1"/>
          </p:cNvSpPr>
          <p:nvPr/>
        </p:nvSpPr>
        <p:spPr bwMode="auto">
          <a:xfrm flipV="1">
            <a:off x="1474788" y="1981200"/>
            <a:ext cx="1143000" cy="762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79" name="Line 11"/>
          <p:cNvSpPr>
            <a:spLocks noChangeShapeType="1"/>
          </p:cNvSpPr>
          <p:nvPr/>
        </p:nvSpPr>
        <p:spPr bwMode="auto">
          <a:xfrm flipH="1">
            <a:off x="2095500" y="2362200"/>
            <a:ext cx="762000" cy="5334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0" name="Line 12"/>
          <p:cNvSpPr>
            <a:spLocks noChangeShapeType="1"/>
          </p:cNvSpPr>
          <p:nvPr/>
        </p:nvSpPr>
        <p:spPr bwMode="auto">
          <a:xfrm>
            <a:off x="1136650" y="5067300"/>
            <a:ext cx="914400" cy="8382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1" name="Line 14"/>
          <p:cNvSpPr>
            <a:spLocks noChangeShapeType="1"/>
          </p:cNvSpPr>
          <p:nvPr/>
        </p:nvSpPr>
        <p:spPr bwMode="auto">
          <a:xfrm flipV="1">
            <a:off x="6826250" y="5029200"/>
            <a:ext cx="1066800" cy="762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Line 15"/>
          <p:cNvSpPr>
            <a:spLocks noChangeShapeType="1"/>
          </p:cNvSpPr>
          <p:nvPr/>
        </p:nvSpPr>
        <p:spPr bwMode="auto">
          <a:xfrm flipH="1">
            <a:off x="6750050" y="4800600"/>
            <a:ext cx="609600" cy="3810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Line 16"/>
          <p:cNvSpPr>
            <a:spLocks noChangeShapeType="1"/>
          </p:cNvSpPr>
          <p:nvPr/>
        </p:nvSpPr>
        <p:spPr bwMode="auto">
          <a:xfrm flipH="1" flipV="1">
            <a:off x="6453188" y="2001838"/>
            <a:ext cx="1066800" cy="8382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4" name="Line 17"/>
          <p:cNvSpPr>
            <a:spLocks noChangeShapeType="1"/>
          </p:cNvSpPr>
          <p:nvPr/>
        </p:nvSpPr>
        <p:spPr bwMode="auto">
          <a:xfrm>
            <a:off x="6230938" y="2400300"/>
            <a:ext cx="609600" cy="4572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Line 19"/>
          <p:cNvSpPr>
            <a:spLocks noChangeShapeType="1"/>
          </p:cNvSpPr>
          <p:nvPr/>
        </p:nvSpPr>
        <p:spPr bwMode="auto">
          <a:xfrm flipV="1">
            <a:off x="4464050" y="4876800"/>
            <a:ext cx="0" cy="381000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6" name="Line 20"/>
          <p:cNvSpPr>
            <a:spLocks noChangeShapeType="1"/>
          </p:cNvSpPr>
          <p:nvPr/>
        </p:nvSpPr>
        <p:spPr bwMode="auto">
          <a:xfrm flipH="1">
            <a:off x="6140450" y="3962400"/>
            <a:ext cx="304800" cy="0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7" name="Line 21"/>
          <p:cNvSpPr>
            <a:spLocks noChangeShapeType="1"/>
          </p:cNvSpPr>
          <p:nvPr/>
        </p:nvSpPr>
        <p:spPr bwMode="auto">
          <a:xfrm>
            <a:off x="2559050" y="3886200"/>
            <a:ext cx="304800" cy="0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8" name="Text Box 7"/>
          <p:cNvSpPr txBox="1">
            <a:spLocks noChangeArrowheads="1"/>
          </p:cNvSpPr>
          <p:nvPr/>
        </p:nvSpPr>
        <p:spPr bwMode="auto">
          <a:xfrm>
            <a:off x="1588" y="3101975"/>
            <a:ext cx="2590800" cy="1568450"/>
          </a:xfrm>
          <a:prstGeom prst="rect">
            <a:avLst/>
          </a:prstGeom>
          <a:solidFill>
            <a:srgbClr val="002060"/>
          </a:soli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Biology, Geology, Hydrology &amp; Island Evolution</a:t>
            </a:r>
          </a:p>
        </p:txBody>
      </p:sp>
      <p:sp>
        <p:nvSpPr>
          <p:cNvPr id="24589" name="Text Box 6"/>
          <p:cNvSpPr txBox="1">
            <a:spLocks noChangeArrowheads="1"/>
          </p:cNvSpPr>
          <p:nvPr/>
        </p:nvSpPr>
        <p:spPr bwMode="auto">
          <a:xfrm>
            <a:off x="2611438" y="5181600"/>
            <a:ext cx="3833812" cy="1200150"/>
          </a:xfrm>
          <a:prstGeom prst="rect">
            <a:avLst/>
          </a:prstGeom>
          <a:solidFill>
            <a:srgbClr val="002060"/>
          </a:soli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Archaeology, Anthropology, History, Human Impact</a:t>
            </a:r>
          </a:p>
        </p:txBody>
      </p:sp>
      <p:sp>
        <p:nvSpPr>
          <p:cNvPr id="24590" name="Line 13"/>
          <p:cNvSpPr>
            <a:spLocks noChangeShapeType="1"/>
          </p:cNvSpPr>
          <p:nvPr/>
        </p:nvSpPr>
        <p:spPr bwMode="auto">
          <a:xfrm flipH="1" flipV="1">
            <a:off x="1703388" y="4984750"/>
            <a:ext cx="685800" cy="60960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91" name="Text Box 5"/>
          <p:cNvSpPr txBox="1">
            <a:spLocks noChangeArrowheads="1"/>
          </p:cNvSpPr>
          <p:nvPr/>
        </p:nvSpPr>
        <p:spPr bwMode="auto">
          <a:xfrm>
            <a:off x="2943225" y="3519488"/>
            <a:ext cx="3124200" cy="860425"/>
          </a:xfrm>
          <a:prstGeom prst="rect">
            <a:avLst/>
          </a:prstGeom>
          <a:solidFill>
            <a:srgbClr val="002060"/>
          </a:soli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The St. Catherines Island  Experience</a:t>
            </a:r>
          </a:p>
        </p:txBody>
      </p:sp>
      <p:sp>
        <p:nvSpPr>
          <p:cNvPr id="24592" name="Text Box 8"/>
          <p:cNvSpPr txBox="1">
            <a:spLocks noChangeArrowheads="1"/>
          </p:cNvSpPr>
          <p:nvPr/>
        </p:nvSpPr>
        <p:spPr bwMode="auto">
          <a:xfrm>
            <a:off x="6445250" y="3454400"/>
            <a:ext cx="2667000" cy="1042988"/>
          </a:xfrm>
          <a:prstGeom prst="rect">
            <a:avLst/>
          </a:prstGeom>
          <a:solidFill>
            <a:srgbClr val="002060"/>
          </a:soli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Island Ecology</a:t>
            </a:r>
          </a:p>
          <a:p>
            <a:pPr>
              <a:spcBef>
                <a:spcPct val="50000"/>
              </a:spcBef>
            </a:pPr>
            <a:r>
              <a:rPr lang="en-US" sz="2400" b="1"/>
              <a:t>&amp; Environments</a:t>
            </a:r>
          </a:p>
        </p:txBody>
      </p:sp>
      <p:sp>
        <p:nvSpPr>
          <p:cNvPr id="24593" name="Text Box 9"/>
          <p:cNvSpPr txBox="1">
            <a:spLocks noChangeArrowheads="1"/>
          </p:cNvSpPr>
          <p:nvPr/>
        </p:nvSpPr>
        <p:spPr bwMode="auto">
          <a:xfrm>
            <a:off x="3130550" y="1341438"/>
            <a:ext cx="2667000" cy="1200150"/>
          </a:xfrm>
          <a:prstGeom prst="rect">
            <a:avLst/>
          </a:prstGeom>
          <a:solidFill>
            <a:srgbClr val="002060"/>
          </a:soli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Sea Turtle Conservation &amp; Research</a:t>
            </a:r>
          </a:p>
        </p:txBody>
      </p:sp>
      <p:sp>
        <p:nvSpPr>
          <p:cNvPr id="21" name="Down Arrow 20"/>
          <p:cNvSpPr/>
          <p:nvPr/>
        </p:nvSpPr>
        <p:spPr>
          <a:xfrm>
            <a:off x="4341813" y="2552700"/>
            <a:ext cx="242887" cy="381000"/>
          </a:xfrm>
          <a:prstGeom prst="downArrow">
            <a:avLst/>
          </a:prstGeom>
          <a:solidFill>
            <a:srgbClr val="FF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36" t="20685" r="8884" b="1309"/>
          <a:stretch/>
        </p:blipFill>
        <p:spPr>
          <a:xfrm>
            <a:off x="7843838" y="754063"/>
            <a:ext cx="1268412" cy="1846262"/>
          </a:xfrm>
          <a:prstGeom prst="rect">
            <a:avLst/>
          </a:prstGeom>
          <a:ln w="12700"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9084" t="19560" r="12245" b="2430"/>
          <a:stretch/>
        </p:blipFill>
        <p:spPr>
          <a:xfrm>
            <a:off x="39688" y="781050"/>
            <a:ext cx="1235075" cy="1760538"/>
          </a:xfrm>
          <a:prstGeom prst="rect">
            <a:avLst/>
          </a:prstGeom>
          <a:ln w="12700">
            <a:solidFill>
              <a:schemeClr val="bg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  <a:solidFill>
            <a:srgbClr val="002060"/>
          </a:solidFill>
          <a:ln w="38100">
            <a:solidFill>
              <a:srgbClr val="FFCC00"/>
            </a:solidFill>
          </a:ln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CC00"/>
                </a:solidFill>
              </a:rPr>
              <a:t>SCISTP Learning Path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425" y="838200"/>
            <a:ext cx="3333750" cy="1201738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00" y="2160588"/>
            <a:ext cx="3044825" cy="2025650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866775"/>
            <a:ext cx="2209800" cy="3327400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54613" y="4332288"/>
            <a:ext cx="3733800" cy="2481262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7313" y="990600"/>
            <a:ext cx="31892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May - at GSU</a:t>
            </a:r>
          </a:p>
          <a:p>
            <a:r>
              <a:rPr lang="en-US" sz="2400">
                <a:solidFill>
                  <a:srgbClr val="FFCC00"/>
                </a:solidFill>
              </a:rPr>
              <a:t>June - scistp.org, FB</a:t>
            </a:r>
          </a:p>
          <a:p>
            <a:r>
              <a:rPr lang="en-US" sz="2400">
                <a:solidFill>
                  <a:srgbClr val="FFCC00"/>
                </a:solidFill>
              </a:rPr>
              <a:t>July – GSTC tour</a:t>
            </a:r>
          </a:p>
          <a:p>
            <a:r>
              <a:rPr lang="en-US" sz="2400">
                <a:solidFill>
                  <a:srgbClr val="FFCC00"/>
                </a:solidFill>
              </a:rPr>
              <a:t>       -   boat to SCI</a:t>
            </a:r>
          </a:p>
          <a:p>
            <a:r>
              <a:rPr lang="en-US" sz="2400">
                <a:solidFill>
                  <a:srgbClr val="FFCC00"/>
                </a:solidFill>
              </a:rPr>
              <a:t>       -   move in cabins</a:t>
            </a:r>
          </a:p>
          <a:p>
            <a:r>
              <a:rPr lang="en-US" sz="2400">
                <a:solidFill>
                  <a:srgbClr val="FFCC00"/>
                </a:solidFill>
              </a:rPr>
              <a:t>……… hit the beach!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4332288"/>
            <a:ext cx="4652963" cy="2444750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basemap_CIR2_LIDAR_DD[1]_Page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8" y="0"/>
            <a:ext cx="4438650" cy="685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5078413" y="5562600"/>
            <a:ext cx="3657600" cy="1200150"/>
          </a:xfrm>
          <a:prstGeom prst="rect">
            <a:avLst/>
          </a:prstGeom>
          <a:solidFill>
            <a:srgbClr val="002060"/>
          </a:soli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00"/>
                </a:solidFill>
              </a:rPr>
              <a:t>LIDAR topo base map of SCI generated by Brian Meyer (2012)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0" y="1905000"/>
            <a:ext cx="4419600" cy="3321050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sp>
        <p:nvSpPr>
          <p:cNvPr id="26628" name="TextBox 2"/>
          <p:cNvSpPr txBox="1">
            <a:spLocks noChangeArrowheads="1"/>
          </p:cNvSpPr>
          <p:nvPr/>
        </p:nvSpPr>
        <p:spPr bwMode="auto">
          <a:xfrm>
            <a:off x="4667250" y="152400"/>
            <a:ext cx="4324350" cy="1200150"/>
          </a:xfrm>
          <a:prstGeom prst="rect">
            <a:avLst/>
          </a:prstGeom>
          <a:solidFill>
            <a:srgbClr val="002060"/>
          </a:soli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000"/>
                </a:solidFill>
              </a:rPr>
              <a:t>Sea turtle conservation work:</a:t>
            </a:r>
          </a:p>
          <a:p>
            <a:r>
              <a:rPr lang="en-US" sz="2400">
                <a:solidFill>
                  <a:srgbClr val="FFC000"/>
                </a:solidFill>
              </a:rPr>
              <a:t>18 kms of beach to monitor each day, 3 to 4 access points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71600"/>
          </a:xfrm>
          <a:solidFill>
            <a:srgbClr val="002060"/>
          </a:solidFill>
          <a:ln w="38100">
            <a:solidFill>
              <a:srgbClr val="FFCC00"/>
            </a:solidFill>
          </a:ln>
        </p:spPr>
        <p:txBody>
          <a:bodyPr/>
          <a:lstStyle/>
          <a:p>
            <a:pPr eaLnBrk="1" hangingPunct="1"/>
            <a:r>
              <a:rPr lang="en-US" sz="3200" smtClean="0">
                <a:solidFill>
                  <a:srgbClr val="FFCC00"/>
                </a:solidFill>
              </a:rPr>
              <a:t>Using Fundamental Geologic Principles and the Loggerhead Ethogram to Interpret Sea Turtle Crawlways and Nests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82750"/>
            <a:ext cx="3429000" cy="2279650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4" name="Picture 13" descr="Nancyscrape"/>
          <p:cNvPicPr>
            <a:picLocks noChangeAspect="1" noChangeArrowheads="1"/>
          </p:cNvPicPr>
          <p:nvPr/>
        </p:nvPicPr>
        <p:blipFill>
          <a:blip r:embed="rId3"/>
          <a:srcRect l="47131" b="17308"/>
          <a:stretch>
            <a:fillRect/>
          </a:stretch>
        </p:blipFill>
        <p:spPr bwMode="auto">
          <a:xfrm>
            <a:off x="7467600" y="1676400"/>
            <a:ext cx="1600200" cy="3368675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812925"/>
            <a:ext cx="3233738" cy="2149475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138" y="4424363"/>
            <a:ext cx="3543300" cy="2355850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sp>
        <p:nvSpPr>
          <p:cNvPr id="28678" name="TextBox 6"/>
          <p:cNvSpPr txBox="1">
            <a:spLocks noChangeArrowheads="1"/>
          </p:cNvSpPr>
          <p:nvPr/>
        </p:nvSpPr>
        <p:spPr bwMode="auto">
          <a:xfrm>
            <a:off x="1238250" y="3962400"/>
            <a:ext cx="5753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Cross-cutting relations &amp; superposition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  <a:solidFill>
            <a:srgbClr val="002060"/>
          </a:solidFill>
          <a:ln w="38100">
            <a:solidFill>
              <a:srgbClr val="FFCC00"/>
            </a:solidFill>
          </a:ln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CC00"/>
                </a:solidFill>
              </a:rPr>
              <a:t>Teachers as Conservation Scientists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0" y="928688"/>
            <a:ext cx="2441575" cy="1925637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01913"/>
            <a:ext cx="2420938" cy="1863725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9263" y="911225"/>
            <a:ext cx="1752600" cy="2641600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1163" y="4479925"/>
            <a:ext cx="3519487" cy="2346325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6900" y="4586288"/>
            <a:ext cx="1487488" cy="2233612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1800" y="3741738"/>
            <a:ext cx="2057400" cy="3101975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27656" name="TextBox 2"/>
          <p:cNvSpPr txBox="1">
            <a:spLocks noChangeArrowheads="1"/>
          </p:cNvSpPr>
          <p:nvPr/>
        </p:nvSpPr>
        <p:spPr bwMode="auto">
          <a:xfrm>
            <a:off x="3087688" y="3048000"/>
            <a:ext cx="3316287" cy="120015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On the beach: From initial group demo to teacher-mentor teams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3" y="928688"/>
            <a:ext cx="2736850" cy="1528762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  <a:solidFill>
            <a:srgbClr val="002060"/>
          </a:solidFill>
          <a:ln w="38100">
            <a:solidFill>
              <a:srgbClr val="FFCC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Teachers as Conservation Scientists</a:t>
            </a:r>
          </a:p>
        </p:txBody>
      </p:sp>
      <p:pic>
        <p:nvPicPr>
          <p:cNvPr id="4" name="Picture 3" descr="first hatchling"/>
          <p:cNvPicPr>
            <a:picLocks noChangeAspect="1" noChangeArrowheads="1"/>
          </p:cNvPicPr>
          <p:nvPr/>
        </p:nvPicPr>
        <p:blipFill rotWithShape="1">
          <a:blip r:embed="rId2"/>
          <a:srcRect r="25221"/>
          <a:stretch/>
        </p:blipFill>
        <p:spPr bwMode="auto">
          <a:xfrm>
            <a:off x="6003925" y="3829050"/>
            <a:ext cx="3057525" cy="2720975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525" y="974725"/>
            <a:ext cx="2971800" cy="1976438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200" y="963613"/>
            <a:ext cx="3125788" cy="2079625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8" y="1931988"/>
            <a:ext cx="2746375" cy="4133850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r="12614"/>
          <a:stretch/>
        </p:blipFill>
        <p:spPr>
          <a:xfrm>
            <a:off x="2870200" y="3276600"/>
            <a:ext cx="3019425" cy="2298700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  <a:solidFill>
            <a:srgbClr val="002060"/>
          </a:solidFill>
          <a:ln w="38100">
            <a:solidFill>
              <a:srgbClr val="FFCC00"/>
            </a:solidFill>
          </a:ln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CC00"/>
                </a:solidFill>
              </a:rPr>
              <a:t>Field Science Methods</a:t>
            </a:r>
          </a:p>
        </p:txBody>
      </p:sp>
      <p:pic>
        <p:nvPicPr>
          <p:cNvPr id="4" name="Picture 7" descr="NotebookPage2"/>
          <p:cNvPicPr>
            <a:picLocks noChangeAspect="1" noChangeArrowheads="1"/>
          </p:cNvPicPr>
          <p:nvPr/>
        </p:nvPicPr>
        <p:blipFill>
          <a:blip r:embed="rId2"/>
          <a:srcRect t="6796"/>
          <a:stretch>
            <a:fillRect/>
          </a:stretch>
        </p:blipFill>
        <p:spPr bwMode="auto">
          <a:xfrm>
            <a:off x="5875338" y="879475"/>
            <a:ext cx="2243137" cy="3135313"/>
          </a:xfrm>
          <a:prstGeom prst="rect">
            <a:avLst/>
          </a:prstGeom>
          <a:noFill/>
          <a:ln w="1270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  <a:extLst/>
        </p:spPr>
      </p:pic>
      <p:pic>
        <p:nvPicPr>
          <p:cNvPr id="30723" name="Picture 8" descr="RecordingData"/>
          <p:cNvPicPr>
            <a:picLocks noChangeAspect="1" noChangeArrowheads="1"/>
          </p:cNvPicPr>
          <p:nvPr/>
        </p:nvPicPr>
        <p:blipFill>
          <a:blip r:embed="rId3"/>
          <a:srcRect l="44925" t="31110"/>
          <a:stretch>
            <a:fillRect/>
          </a:stretch>
        </p:blipFill>
        <p:spPr bwMode="auto">
          <a:xfrm>
            <a:off x="7086600" y="2957513"/>
            <a:ext cx="2057400" cy="38592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6" descr="CrawlWidt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913" y="5149850"/>
            <a:ext cx="2500312" cy="1666875"/>
          </a:xfrm>
          <a:prstGeom prst="rect">
            <a:avLst/>
          </a:prstGeom>
          <a:noFill/>
          <a:ln w="1905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2475" y="869950"/>
            <a:ext cx="2117725" cy="3189288"/>
          </a:xfrm>
          <a:prstGeom prst="rect">
            <a:avLst/>
          </a:prstGeom>
          <a:ln w="28575">
            <a:solidFill>
              <a:schemeClr val="bg1">
                <a:lumMod val="95000"/>
                <a:lumOff val="5000"/>
              </a:schemeClr>
            </a:solidFill>
          </a:ln>
        </p:spPr>
      </p:pic>
      <p:sp>
        <p:nvSpPr>
          <p:cNvPr id="30726" name="TextBox 9"/>
          <p:cNvSpPr txBox="1">
            <a:spLocks noChangeArrowheads="1"/>
          </p:cNvSpPr>
          <p:nvPr/>
        </p:nvSpPr>
        <p:spPr bwMode="auto">
          <a:xfrm>
            <a:off x="471488" y="879475"/>
            <a:ext cx="2695575" cy="3786188"/>
          </a:xfrm>
          <a:prstGeom prst="rect">
            <a:avLst/>
          </a:prstGeom>
          <a:solidFill>
            <a:srgbClr val="002060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Observation</a:t>
            </a:r>
          </a:p>
          <a:p>
            <a:r>
              <a:rPr lang="en-US" sz="2400">
                <a:solidFill>
                  <a:srgbClr val="FFCC00"/>
                </a:solidFill>
              </a:rPr>
              <a:t>Measurement</a:t>
            </a:r>
          </a:p>
          <a:p>
            <a:r>
              <a:rPr lang="en-US" sz="2400">
                <a:solidFill>
                  <a:srgbClr val="FFCC00"/>
                </a:solidFill>
              </a:rPr>
              <a:t>Sketches</a:t>
            </a:r>
          </a:p>
          <a:p>
            <a:r>
              <a:rPr lang="en-US" sz="2400">
                <a:solidFill>
                  <a:srgbClr val="FFCC00"/>
                </a:solidFill>
              </a:rPr>
              <a:t>Digital Images</a:t>
            </a:r>
          </a:p>
          <a:p>
            <a:r>
              <a:rPr lang="en-US" sz="2400">
                <a:solidFill>
                  <a:srgbClr val="FFCC00"/>
                </a:solidFill>
              </a:rPr>
              <a:t>Notes</a:t>
            </a:r>
          </a:p>
          <a:p>
            <a:r>
              <a:rPr lang="en-US" sz="2400">
                <a:solidFill>
                  <a:srgbClr val="FFCC00"/>
                </a:solidFill>
              </a:rPr>
              <a:t>Interpretation</a:t>
            </a:r>
          </a:p>
          <a:p>
            <a:r>
              <a:rPr lang="en-US" sz="2400">
                <a:solidFill>
                  <a:srgbClr val="FFCC00"/>
                </a:solidFill>
              </a:rPr>
              <a:t>GPS location</a:t>
            </a:r>
          </a:p>
          <a:p>
            <a:r>
              <a:rPr lang="en-US" sz="2400">
                <a:solidFill>
                  <a:srgbClr val="FFCC00"/>
                </a:solidFill>
              </a:rPr>
              <a:t>Site Assessment</a:t>
            </a:r>
          </a:p>
          <a:p>
            <a:r>
              <a:rPr lang="en-US" sz="2400">
                <a:solidFill>
                  <a:srgbClr val="FFCC00"/>
                </a:solidFill>
              </a:rPr>
              <a:t>Decisions</a:t>
            </a:r>
          </a:p>
          <a:p>
            <a:r>
              <a:rPr lang="en-US" sz="2400">
                <a:solidFill>
                  <a:srgbClr val="FFCC00"/>
                </a:solidFill>
              </a:rPr>
              <a:t>Data Assessment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92475" y="4191000"/>
            <a:ext cx="3705225" cy="2565400"/>
          </a:xfrm>
          <a:prstGeom prst="rect">
            <a:avLst/>
          </a:prstGeom>
          <a:noFill/>
          <a:ln w="1905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1748" name="Picture 4" descr="basemap_location.jpg"/>
            <p:cNvPicPr>
              <a:picLocks noChangeAspect="1"/>
            </p:cNvPicPr>
            <p:nvPr/>
          </p:nvPicPr>
          <p:blipFill>
            <a:blip r:embed="rId2"/>
            <a:srcRect l="38785" t="23579" r="34177" b="9456"/>
            <a:stretch>
              <a:fillRect/>
            </a:stretch>
          </p:blipFill>
          <p:spPr bwMode="auto">
            <a:xfrm>
              <a:off x="0" y="0"/>
              <a:ext cx="3692525" cy="68580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31749" name="Picture 5" descr="DSC_005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562600" y="0"/>
              <a:ext cx="3581400" cy="238283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31750" name="Picture 6" descr="100_0870"/>
            <p:cNvPicPr>
              <a:picLocks noChangeAspect="1" noChangeArrowheads="1"/>
            </p:cNvPicPr>
            <p:nvPr/>
          </p:nvPicPr>
          <p:blipFill>
            <a:blip r:embed="rId4"/>
            <a:srcRect t="14961"/>
            <a:stretch>
              <a:fillRect/>
            </a:stretch>
          </p:blipFill>
          <p:spPr bwMode="auto">
            <a:xfrm>
              <a:off x="5486400" y="2438400"/>
              <a:ext cx="3657600" cy="230822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31751" name="Picture 7" descr="DSC_03421"/>
            <p:cNvPicPr>
              <a:picLocks noChangeAspect="1" noChangeArrowheads="1"/>
            </p:cNvPicPr>
            <p:nvPr/>
          </p:nvPicPr>
          <p:blipFill>
            <a:blip r:embed="rId5"/>
            <a:srcRect l="8696" t="15027" b="8755"/>
            <a:stretch>
              <a:fillRect/>
            </a:stretch>
          </p:blipFill>
          <p:spPr bwMode="auto">
            <a:xfrm>
              <a:off x="5486400" y="4827588"/>
              <a:ext cx="3657600" cy="203041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1752" name="Line 8"/>
            <p:cNvSpPr>
              <a:spLocks noChangeShapeType="1"/>
            </p:cNvSpPr>
            <p:nvPr/>
          </p:nvSpPr>
          <p:spPr bwMode="auto">
            <a:xfrm flipH="1">
              <a:off x="2590800" y="1295400"/>
              <a:ext cx="2819400" cy="53340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3" name="Line 10"/>
            <p:cNvSpPr>
              <a:spLocks noChangeShapeType="1"/>
            </p:cNvSpPr>
            <p:nvPr/>
          </p:nvSpPr>
          <p:spPr bwMode="auto">
            <a:xfrm flipH="1" flipV="1">
              <a:off x="2514600" y="3962400"/>
              <a:ext cx="2971800" cy="38100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4" name="Line 14"/>
            <p:cNvSpPr>
              <a:spLocks noChangeShapeType="1"/>
            </p:cNvSpPr>
            <p:nvPr/>
          </p:nvSpPr>
          <p:spPr bwMode="auto">
            <a:xfrm flipH="1">
              <a:off x="2590800" y="2133600"/>
              <a:ext cx="1524000" cy="7620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5" name="Line 15"/>
            <p:cNvSpPr>
              <a:spLocks noChangeShapeType="1"/>
            </p:cNvSpPr>
            <p:nvPr/>
          </p:nvSpPr>
          <p:spPr bwMode="auto">
            <a:xfrm flipH="1">
              <a:off x="1600200" y="4648200"/>
              <a:ext cx="3810000" cy="91440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6" name="Line 16"/>
            <p:cNvSpPr>
              <a:spLocks noChangeShapeType="1"/>
            </p:cNvSpPr>
            <p:nvPr/>
          </p:nvSpPr>
          <p:spPr bwMode="auto">
            <a:xfrm flipH="1" flipV="1">
              <a:off x="1524000" y="5638800"/>
              <a:ext cx="3886200" cy="38100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4114800" y="2133600"/>
            <a:ext cx="1295400" cy="990600"/>
          </a:xfrm>
          <a:prstGeom prst="line">
            <a:avLst/>
          </a:prstGeom>
          <a:ln w="3810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7" name="TextBox 14"/>
          <p:cNvSpPr txBox="1">
            <a:spLocks noChangeArrowheads="1"/>
          </p:cNvSpPr>
          <p:nvPr/>
        </p:nvSpPr>
        <p:spPr bwMode="auto">
          <a:xfrm>
            <a:off x="1143000" y="0"/>
            <a:ext cx="7467600" cy="830263"/>
          </a:xfrm>
          <a:prstGeom prst="rect">
            <a:avLst/>
          </a:prstGeom>
          <a:solidFill>
            <a:srgbClr val="002060"/>
          </a:soli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Barrier Island Geology – Erosion &amp; Accretion</a:t>
            </a:r>
          </a:p>
          <a:p>
            <a:pPr algn="ctr"/>
            <a:r>
              <a:rPr lang="en-US" sz="2400">
                <a:solidFill>
                  <a:srgbClr val="FFCC00"/>
                </a:solidFill>
              </a:rPr>
              <a:t>Transgression, Walther’s Law, Uniformitarianism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solidFill>
            <a:srgbClr val="002060"/>
          </a:solidFill>
          <a:ln w="38100">
            <a:solidFill>
              <a:srgbClr val="FFCC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Program Support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solidFill>
            <a:srgbClr val="002060"/>
          </a:solidFill>
          <a:ln w="19050">
            <a:solidFill>
              <a:srgbClr val="FFCC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Georgia Improving Teacher Quality Grants</a:t>
            </a:r>
          </a:p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St. Catherines Island Foundation &amp; SCI Staff</a:t>
            </a:r>
          </a:p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Georgia Southern University</a:t>
            </a:r>
          </a:p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Georgia Dept. of Natural Resources</a:t>
            </a:r>
          </a:p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M. K. Pentecost Ecology Fund</a:t>
            </a:r>
          </a:p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GeoTrec LLC</a:t>
            </a:r>
          </a:p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American Museum of Natural History Staff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52400"/>
            <a:ext cx="3768725" cy="2219325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3" name="Picture 5" descr="Figure 29 Caldwell"/>
          <p:cNvPicPr>
            <a:picLocks noChangeAspect="1" noChangeArrowheads="1"/>
          </p:cNvPicPr>
          <p:nvPr/>
        </p:nvPicPr>
        <p:blipFill>
          <a:blip r:embed="rId3"/>
          <a:srcRect r="14999" b="23624"/>
          <a:stretch>
            <a:fillRect/>
          </a:stretch>
        </p:blipFill>
        <p:spPr bwMode="auto">
          <a:xfrm>
            <a:off x="68263" y="65088"/>
            <a:ext cx="5105400" cy="2601912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78138"/>
            <a:ext cx="2620963" cy="3946525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088" y="2514600"/>
            <a:ext cx="3921125" cy="2608263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5600" y="4564063"/>
            <a:ext cx="3352800" cy="2230437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sp>
        <p:nvSpPr>
          <p:cNvPr id="32774" name="TextBox 7"/>
          <p:cNvSpPr txBox="1">
            <a:spLocks noChangeArrowheads="1"/>
          </p:cNvSpPr>
          <p:nvPr/>
        </p:nvSpPr>
        <p:spPr bwMode="auto">
          <a:xfrm>
            <a:off x="4495800" y="65088"/>
            <a:ext cx="4343400" cy="461962"/>
          </a:xfrm>
          <a:prstGeom prst="rect">
            <a:avLst/>
          </a:prstGeom>
          <a:solidFill>
            <a:srgbClr val="0070C0"/>
          </a:soli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Sag Structures &amp; Hydrology</a:t>
            </a:r>
          </a:p>
        </p:txBody>
      </p:sp>
      <p:sp>
        <p:nvSpPr>
          <p:cNvPr id="32775" name="TextBox 8"/>
          <p:cNvSpPr txBox="1">
            <a:spLocks noChangeArrowheads="1"/>
          </p:cNvSpPr>
          <p:nvPr/>
        </p:nvSpPr>
        <p:spPr bwMode="auto">
          <a:xfrm>
            <a:off x="774700" y="2970213"/>
            <a:ext cx="1828800" cy="460375"/>
          </a:xfrm>
          <a:prstGeom prst="rect">
            <a:avLst/>
          </a:prstGeom>
          <a:solidFill>
            <a:srgbClr val="0070C0"/>
          </a:soli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Shell Ring</a:t>
            </a:r>
          </a:p>
        </p:txBody>
      </p:sp>
      <p:sp>
        <p:nvSpPr>
          <p:cNvPr id="32776" name="TextBox 9"/>
          <p:cNvSpPr txBox="1">
            <a:spLocks noChangeArrowheads="1"/>
          </p:cNvSpPr>
          <p:nvPr/>
        </p:nvSpPr>
        <p:spPr bwMode="auto">
          <a:xfrm>
            <a:off x="6534150" y="4621213"/>
            <a:ext cx="2305050" cy="461962"/>
          </a:xfrm>
          <a:prstGeom prst="rect">
            <a:avLst/>
          </a:prstGeom>
          <a:solidFill>
            <a:srgbClr val="0070C0"/>
          </a:soli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Mission Site</a:t>
            </a:r>
          </a:p>
        </p:txBody>
      </p:sp>
      <p:sp>
        <p:nvSpPr>
          <p:cNvPr id="32777" name="TextBox 10"/>
          <p:cNvSpPr txBox="1">
            <a:spLocks noChangeArrowheads="1"/>
          </p:cNvSpPr>
          <p:nvPr/>
        </p:nvSpPr>
        <p:spPr bwMode="auto">
          <a:xfrm>
            <a:off x="3111500" y="6334125"/>
            <a:ext cx="2527300" cy="461963"/>
          </a:xfrm>
          <a:prstGeom prst="rect">
            <a:avLst/>
          </a:prstGeom>
          <a:solidFill>
            <a:srgbClr val="0070C0"/>
          </a:soli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Gwinnett House</a:t>
            </a:r>
          </a:p>
        </p:txBody>
      </p:sp>
      <p:sp>
        <p:nvSpPr>
          <p:cNvPr id="32778" name="TextBox 3"/>
          <p:cNvSpPr txBox="1">
            <a:spLocks noChangeArrowheads="1"/>
          </p:cNvSpPr>
          <p:nvPr/>
        </p:nvSpPr>
        <p:spPr bwMode="auto">
          <a:xfrm>
            <a:off x="2743200" y="3048000"/>
            <a:ext cx="2286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Archaeology</a:t>
            </a:r>
          </a:p>
          <a:p>
            <a:r>
              <a:rPr lang="en-US" sz="2400">
                <a:solidFill>
                  <a:srgbClr val="FFCC00"/>
                </a:solidFill>
              </a:rPr>
              <a:t>Anthropology</a:t>
            </a:r>
          </a:p>
          <a:p>
            <a:r>
              <a:rPr lang="en-US" sz="2400">
                <a:solidFill>
                  <a:srgbClr val="FFCC00"/>
                </a:solidFill>
              </a:rPr>
              <a:t>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solidFill>
            <a:srgbClr val="002060"/>
          </a:solidFill>
          <a:ln w="38100">
            <a:solidFill>
              <a:srgbClr val="FFCC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High Impact Pedagogy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  <a:solidFill>
            <a:srgbClr val="002060"/>
          </a:solidFill>
          <a:ln w="19050">
            <a:solidFill>
              <a:srgbClr val="FFCC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Process-Oriented Guided Inquiry Learning</a:t>
            </a:r>
          </a:p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Place-Based Science Education</a:t>
            </a:r>
          </a:p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Maximum Impact (&gt; 100 contact hrs)</a:t>
            </a:r>
          </a:p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Strong Science Content &amp; Methodology</a:t>
            </a:r>
          </a:p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Participation in a Learning Community</a:t>
            </a:r>
          </a:p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Two-Stage Civic Engagement</a:t>
            </a:r>
          </a:p>
          <a:p>
            <a:pPr lvl="1" eaLnBrk="1" hangingPunct="1"/>
            <a:r>
              <a:rPr lang="en-US" smtClean="0">
                <a:solidFill>
                  <a:srgbClr val="FFCC00"/>
                </a:solidFill>
              </a:rPr>
              <a:t>Teachers conserving sea turtles</a:t>
            </a:r>
          </a:p>
          <a:p>
            <a:pPr lvl="1" eaLnBrk="1" hangingPunct="1"/>
            <a:r>
              <a:rPr lang="en-US" smtClean="0">
                <a:solidFill>
                  <a:srgbClr val="FFCC00"/>
                </a:solidFill>
              </a:rPr>
              <a:t>Teachers </a:t>
            </a:r>
            <a:r>
              <a:rPr lang="en-US" smtClean="0">
                <a:solidFill>
                  <a:srgbClr val="FFCC00"/>
                </a:solidFill>
                <a:sym typeface="Wingdings" pitchFamily="2" charset="2"/>
              </a:rPr>
              <a:t> students</a:t>
            </a:r>
            <a:r>
              <a:rPr lang="en-US" smtClean="0">
                <a:solidFill>
                  <a:srgbClr val="FFCC00"/>
                </a:solidFill>
              </a:rPr>
              <a:t> (building a conservation ethic)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9441" t="20671" r="25260" b="3824"/>
          <a:stretch/>
        </p:blipFill>
        <p:spPr>
          <a:xfrm>
            <a:off x="3613150" y="96838"/>
            <a:ext cx="1482725" cy="1641475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11" name="Picture 5" descr="GB release"/>
          <p:cNvPicPr>
            <a:picLocks noChangeAspect="1" noChangeArrowheads="1"/>
          </p:cNvPicPr>
          <p:nvPr/>
        </p:nvPicPr>
        <p:blipFill rotWithShape="1">
          <a:blip r:embed="rId3"/>
          <a:srcRect l="13171" t="27056" r="18336" b="23082"/>
          <a:stretch/>
        </p:blipFill>
        <p:spPr bwMode="auto">
          <a:xfrm>
            <a:off x="1971675" y="1752600"/>
            <a:ext cx="4767263" cy="2603500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/>
          <a:srcRect t="6899" r="7173" b="10348"/>
          <a:stretch/>
        </p:blipFill>
        <p:spPr bwMode="auto">
          <a:xfrm>
            <a:off x="0" y="4419600"/>
            <a:ext cx="3876675" cy="2362200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225" y="30163"/>
            <a:ext cx="2971800" cy="1917700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9363" r="6362"/>
          <a:stretch/>
        </p:blipFill>
        <p:spPr>
          <a:xfrm>
            <a:off x="26988" y="11113"/>
            <a:ext cx="2590800" cy="2044700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1825" y="4416425"/>
            <a:ext cx="4648200" cy="2365375"/>
          </a:xfrm>
          <a:prstGeom prst="rect">
            <a:avLst/>
          </a:prstGeom>
          <a:ln w="38100">
            <a:solidFill>
              <a:schemeClr val="bg1">
                <a:lumMod val="95000"/>
                <a:lumOff val="5000"/>
              </a:schemeClr>
            </a:solidFill>
          </a:ln>
        </p:spPr>
      </p:pic>
      <p:sp>
        <p:nvSpPr>
          <p:cNvPr id="34823" name="TextBox 1"/>
          <p:cNvSpPr txBox="1">
            <a:spLocks noChangeArrowheads="1"/>
          </p:cNvSpPr>
          <p:nvPr/>
        </p:nvSpPr>
        <p:spPr bwMode="auto">
          <a:xfrm>
            <a:off x="6934200" y="2362200"/>
            <a:ext cx="21558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CC00"/>
                </a:solidFill>
              </a:rPr>
              <a:t>St. Catherines Island Sea Turtle Program</a:t>
            </a:r>
          </a:p>
        </p:txBody>
      </p:sp>
      <p:sp>
        <p:nvSpPr>
          <p:cNvPr id="34824" name="TextBox 2"/>
          <p:cNvSpPr txBox="1">
            <a:spLocks noChangeArrowheads="1"/>
          </p:cNvSpPr>
          <p:nvPr/>
        </p:nvSpPr>
        <p:spPr bwMode="auto">
          <a:xfrm>
            <a:off x="26988" y="2362200"/>
            <a:ext cx="20304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solidFill>
                  <a:srgbClr val="FFCC00"/>
                </a:solidFill>
              </a:rPr>
              <a:t>Conservation</a:t>
            </a:r>
          </a:p>
          <a:p>
            <a:r>
              <a:rPr lang="en-US" sz="2400" i="1">
                <a:solidFill>
                  <a:srgbClr val="FFCC00"/>
                </a:solidFill>
              </a:rPr>
              <a:t>Research </a:t>
            </a:r>
          </a:p>
          <a:p>
            <a:r>
              <a:rPr lang="en-US" sz="2400" i="1">
                <a:solidFill>
                  <a:srgbClr val="FFCC00"/>
                </a:solidFill>
              </a:rPr>
              <a:t>Education</a:t>
            </a:r>
          </a:p>
          <a:p>
            <a:endParaRPr lang="en-US" sz="2400" i="1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52400"/>
            <a:ext cx="41148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981200"/>
            <a:ext cx="4037013" cy="4359275"/>
          </a:xfrm>
          <a:prstGeom prst="rect">
            <a:avLst/>
          </a:prstGeom>
          <a:noFill/>
          <a:ln w="38100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/>
        </p:spPr>
      </p:pic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4724400" y="3810000"/>
            <a:ext cx="3886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>
                <a:solidFill>
                  <a:srgbClr val="FFCC00"/>
                </a:solidFill>
              </a:rPr>
              <a:t>Warming to a new species on SCI…</a:t>
            </a:r>
          </a:p>
        </p:txBody>
      </p:sp>
      <p:sp>
        <p:nvSpPr>
          <p:cNvPr id="35844" name="TextBox 1"/>
          <p:cNvSpPr txBox="1">
            <a:spLocks noChangeArrowheads="1"/>
          </p:cNvSpPr>
          <p:nvPr/>
        </p:nvSpPr>
        <p:spPr bwMode="auto">
          <a:xfrm>
            <a:off x="304800" y="26988"/>
            <a:ext cx="22098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CC00"/>
                </a:solidFill>
              </a:rPr>
              <a:t>Always something new…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rgbClr val="002060"/>
          </a:solidFill>
          <a:ln w="38100">
            <a:solidFill>
              <a:srgbClr val="FFCC00"/>
            </a:solidFill>
          </a:ln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CC00"/>
                </a:solidFill>
              </a:rPr>
              <a:t>The Program – Delivery &amp; Structure</a:t>
            </a:r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5334000"/>
          </a:xfrm>
          <a:solidFill>
            <a:srgbClr val="002060"/>
          </a:solidFill>
          <a:ln>
            <a:solidFill>
              <a:srgbClr val="FFCC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u="sng" dirty="0" smtClean="0">
                <a:solidFill>
                  <a:srgbClr val="FFCC00"/>
                </a:solidFill>
              </a:rPr>
              <a:t>Credit</a:t>
            </a:r>
            <a:r>
              <a:rPr lang="en-US" dirty="0" smtClean="0">
                <a:solidFill>
                  <a:srgbClr val="FFCC00"/>
                </a:solidFill>
              </a:rPr>
              <a:t>:  *4  </a:t>
            </a:r>
            <a:r>
              <a:rPr lang="en-US" dirty="0" err="1" smtClean="0">
                <a:solidFill>
                  <a:srgbClr val="FFCC00"/>
                </a:solidFill>
              </a:rPr>
              <a:t>hrs</a:t>
            </a:r>
            <a:r>
              <a:rPr lang="en-US" dirty="0" smtClean="0">
                <a:solidFill>
                  <a:srgbClr val="FFCC00"/>
                </a:solidFill>
              </a:rPr>
              <a:t> for GEOL 5740G (summer)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en-US" dirty="0" smtClean="0">
                <a:solidFill>
                  <a:srgbClr val="FFCC00"/>
                </a:solidFill>
              </a:rPr>
              <a:t>	        *4 </a:t>
            </a:r>
            <a:r>
              <a:rPr lang="en-US" dirty="0" err="1" smtClean="0">
                <a:solidFill>
                  <a:srgbClr val="FFCC00"/>
                </a:solidFill>
              </a:rPr>
              <a:t>hrs</a:t>
            </a:r>
            <a:r>
              <a:rPr lang="en-US" dirty="0" smtClean="0">
                <a:solidFill>
                  <a:srgbClr val="FFCC00"/>
                </a:solidFill>
              </a:rPr>
              <a:t> for GEOL 5741G 			 		(dist. follow-up for </a:t>
            </a:r>
            <a:r>
              <a:rPr lang="en-US" u="sng" dirty="0" smtClean="0">
                <a:solidFill>
                  <a:srgbClr val="FFCC00"/>
                </a:solidFill>
              </a:rPr>
              <a:t>previous</a:t>
            </a:r>
            <a:r>
              <a:rPr lang="en-US" dirty="0" smtClean="0">
                <a:solidFill>
                  <a:srgbClr val="FFCC00"/>
                </a:solidFill>
              </a:rPr>
              <a:t> cohort) 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dirty="0" smtClean="0">
                <a:solidFill>
                  <a:srgbClr val="FFCC00"/>
                </a:solidFill>
              </a:rPr>
              <a:t>		        *3 </a:t>
            </a:r>
            <a:r>
              <a:rPr lang="en-US" dirty="0" err="1" smtClean="0">
                <a:solidFill>
                  <a:srgbClr val="FFCC00"/>
                </a:solidFill>
              </a:rPr>
              <a:t>hrs</a:t>
            </a:r>
            <a:r>
              <a:rPr lang="en-US" dirty="0" smtClean="0">
                <a:solidFill>
                  <a:srgbClr val="FFCC00"/>
                </a:solidFill>
              </a:rPr>
              <a:t> for GEOL 5890G	- 2 options for 		return as mentors		</a:t>
            </a:r>
          </a:p>
          <a:p>
            <a:pPr eaLnBrk="1" hangingPunct="1">
              <a:defRPr/>
            </a:pPr>
            <a:r>
              <a:rPr lang="en-US" u="sng" dirty="0" smtClean="0">
                <a:solidFill>
                  <a:srgbClr val="FFCC00"/>
                </a:solidFill>
              </a:rPr>
              <a:t>GEOL 5740G internship course</a:t>
            </a:r>
            <a:r>
              <a:rPr lang="en-US" dirty="0" smtClean="0">
                <a:solidFill>
                  <a:srgbClr val="FFCC00"/>
                </a:solidFill>
              </a:rPr>
              <a:t>:</a:t>
            </a:r>
          </a:p>
          <a:p>
            <a:pPr lvl="1" eaLnBrk="1" hangingPunct="1">
              <a:buFont typeface="Arial" charset="0"/>
              <a:buNone/>
              <a:defRPr/>
            </a:pPr>
            <a:r>
              <a:rPr lang="en-US" dirty="0" smtClean="0">
                <a:solidFill>
                  <a:srgbClr val="FFCC00"/>
                </a:solidFill>
              </a:rPr>
              <a:t>	    * </a:t>
            </a:r>
            <a:r>
              <a:rPr lang="en-US" sz="3200" dirty="0" smtClean="0">
                <a:solidFill>
                  <a:srgbClr val="FFCC00"/>
                </a:solidFill>
              </a:rPr>
              <a:t>May, June - meeting &amp; web             		  * July - 8 days on St. </a:t>
            </a:r>
            <a:r>
              <a:rPr lang="en-US" sz="3200" dirty="0" err="1" smtClean="0">
                <a:solidFill>
                  <a:srgbClr val="FFCC00"/>
                </a:solidFill>
              </a:rPr>
              <a:t>Catherines</a:t>
            </a:r>
            <a:r>
              <a:rPr lang="en-US" sz="3200" dirty="0" smtClean="0">
                <a:solidFill>
                  <a:srgbClr val="FFCC00"/>
                </a:solidFill>
              </a:rPr>
              <a:t> Island  	  * Sept. - 2 days on St. </a:t>
            </a:r>
            <a:r>
              <a:rPr lang="en-US" sz="3200" dirty="0" err="1" smtClean="0">
                <a:solidFill>
                  <a:srgbClr val="FFCC00"/>
                </a:solidFill>
              </a:rPr>
              <a:t>Catherines</a:t>
            </a:r>
            <a:r>
              <a:rPr lang="en-US" sz="3200" dirty="0" smtClean="0">
                <a:solidFill>
                  <a:srgbClr val="FFCC00"/>
                </a:solidFill>
              </a:rPr>
              <a:t> Island</a:t>
            </a:r>
          </a:p>
          <a:p>
            <a:pPr eaLnBrk="1" hangingPunct="1">
              <a:buFont typeface="Arial" charset="0"/>
              <a:buNone/>
              <a:defRPr/>
            </a:pPr>
            <a:endParaRPr lang="en-US" dirty="0" smtClean="0">
              <a:solidFill>
                <a:srgbClr val="FFCC00"/>
              </a:solidFill>
            </a:endParaRPr>
          </a:p>
          <a:p>
            <a:pPr eaLnBrk="1" hangingPunct="1">
              <a:defRPr/>
            </a:pPr>
            <a:endParaRPr lang="en-US" dirty="0" smtClean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DSC_04343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144000" cy="52784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386" name="Rectang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rgbClr val="002060"/>
          </a:solidFill>
          <a:ln w="38100">
            <a:solidFill>
              <a:srgbClr val="FFCC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2011 SCISTP Teachers and Staff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solidFill>
            <a:srgbClr val="002060"/>
          </a:solidFill>
          <a:ln w="38100">
            <a:solidFill>
              <a:srgbClr val="FFC000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FFC000"/>
                </a:solidFill>
              </a:rPr>
              <a:t>Challenges for K-12 Science Teachers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334000"/>
          </a:xfrm>
          <a:solidFill>
            <a:srgbClr val="002060"/>
          </a:solidFill>
          <a:ln>
            <a:solidFill>
              <a:srgbClr val="FFC000"/>
            </a:solidFill>
          </a:ln>
        </p:spPr>
        <p:txBody>
          <a:bodyPr/>
          <a:lstStyle/>
          <a:p>
            <a:pPr eaLnBrk="1" hangingPunct="1"/>
            <a:r>
              <a:rPr lang="en-US" u="sng" smtClean="0">
                <a:solidFill>
                  <a:srgbClr val="FFC000"/>
                </a:solidFill>
              </a:rPr>
              <a:t>Preparation</a:t>
            </a:r>
            <a:r>
              <a:rPr lang="en-US" smtClean="0">
                <a:solidFill>
                  <a:srgbClr val="FFC000"/>
                </a:solidFill>
              </a:rPr>
              <a:t> – traditional education curriculum</a:t>
            </a:r>
          </a:p>
          <a:p>
            <a:pPr lvl="1" eaLnBrk="1" hangingPunct="1"/>
            <a:r>
              <a:rPr lang="en-US" smtClean="0">
                <a:solidFill>
                  <a:srgbClr val="FFC000"/>
                </a:solidFill>
              </a:rPr>
              <a:t> emphasis on “how to…” courses, child development and psychology, cognition, curriculum design, social-cultural issues…</a:t>
            </a:r>
          </a:p>
          <a:p>
            <a:pPr lvl="1" eaLnBrk="1" hangingPunct="1"/>
            <a:r>
              <a:rPr lang="en-US" smtClean="0">
                <a:solidFill>
                  <a:srgbClr val="FFC000"/>
                </a:solidFill>
              </a:rPr>
              <a:t>Insufficient science content and lack of research experience</a:t>
            </a:r>
          </a:p>
          <a:p>
            <a:pPr lvl="1" eaLnBrk="1" hangingPunct="1"/>
            <a:endParaRPr lang="en-US" smtClean="0">
              <a:solidFill>
                <a:srgbClr val="FFC000"/>
              </a:solidFill>
            </a:endParaRPr>
          </a:p>
          <a:p>
            <a:pPr lvl="1" eaLnBrk="1" hangingPunct="1">
              <a:buFont typeface="Wingdings" pitchFamily="2" charset="2"/>
              <a:buChar char="§"/>
            </a:pPr>
            <a:r>
              <a:rPr lang="en-US" sz="3200" u="sng" smtClean="0">
                <a:solidFill>
                  <a:srgbClr val="FFC000"/>
                </a:solidFill>
              </a:rPr>
              <a:t>Practice</a:t>
            </a:r>
            <a:r>
              <a:rPr lang="en-US" sz="3200" smtClean="0">
                <a:solidFill>
                  <a:srgbClr val="FFC000"/>
                </a:solidFill>
              </a:rPr>
              <a:t> </a:t>
            </a:r>
            <a:r>
              <a:rPr lang="en-US" smtClean="0">
                <a:solidFill>
                  <a:srgbClr val="FFC000"/>
                </a:solidFill>
              </a:rPr>
              <a:t>– meeting grade level performance standards, standardized test requirements…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  <a:solidFill>
            <a:srgbClr val="002060"/>
          </a:solidFill>
          <a:ln w="38100">
            <a:solidFill>
              <a:srgbClr val="FFC000"/>
            </a:solidFill>
          </a:ln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C000"/>
                </a:solidFill>
              </a:rPr>
              <a:t/>
            </a:r>
            <a:br>
              <a:rPr lang="en-US" sz="3600" smtClean="0">
                <a:solidFill>
                  <a:srgbClr val="FFC000"/>
                </a:solidFill>
              </a:rPr>
            </a:br>
            <a:r>
              <a:rPr lang="en-US" sz="3600" smtClean="0">
                <a:solidFill>
                  <a:srgbClr val="FFC000"/>
                </a:solidFill>
              </a:rPr>
              <a:t>The St. Catherines Island Sea Turtle Program</a:t>
            </a:r>
            <a:br>
              <a:rPr lang="en-US" sz="3600" smtClean="0">
                <a:solidFill>
                  <a:srgbClr val="FFC000"/>
                </a:solidFill>
              </a:rPr>
            </a:br>
            <a:endParaRPr lang="en-US" sz="2400" smtClean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943600"/>
          </a:xfrm>
          <a:solidFill>
            <a:srgbClr val="002060"/>
          </a:solidFill>
          <a:ln>
            <a:solidFill>
              <a:srgbClr val="FFC000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FFC000"/>
                </a:solidFill>
              </a:rPr>
              <a:t>Field-based - St. Catherines Island, Georgia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FFC000"/>
                </a:solidFill>
              </a:rPr>
              <a:t>“Vehicle” – conservation of loggerhead sea           		     turtles (</a:t>
            </a:r>
            <a:r>
              <a:rPr lang="en-US" i="1" smtClean="0">
                <a:solidFill>
                  <a:srgbClr val="FFC000"/>
                </a:solidFill>
              </a:rPr>
              <a:t>Caretta caretta</a:t>
            </a:r>
            <a:r>
              <a:rPr lang="en-US" smtClean="0">
                <a:solidFill>
                  <a:srgbClr val="FFC000"/>
                </a:solidFill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FFC000"/>
                </a:solidFill>
              </a:rPr>
              <a:t>Record:  22 years,  288 interns,  2,615 nests,  153,974 hatchlings into the Atlantic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>
                <a:solidFill>
                  <a:srgbClr val="FFC000"/>
                </a:solidFill>
              </a:rPr>
              <a:t>Staff –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mtClean="0">
                <a:solidFill>
                  <a:srgbClr val="FFC000"/>
                </a:solidFill>
              </a:rPr>
              <a:t>		3 geologists (Sand is the key!)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mtClean="0">
                <a:solidFill>
                  <a:srgbClr val="FFC000"/>
                </a:solidFill>
              </a:rPr>
              <a:t>	      2 science education specialists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mtClean="0">
                <a:solidFill>
                  <a:srgbClr val="FFC000"/>
                </a:solidFill>
              </a:rPr>
              <a:t>	      1 naturalist/historian (superintendent)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mtClean="0">
                <a:solidFill>
                  <a:srgbClr val="FFC000"/>
                </a:solidFill>
              </a:rPr>
              <a:t>	      1 Wildlife veterinarian – GSTC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mtClean="0">
                <a:solidFill>
                  <a:srgbClr val="FFC000"/>
                </a:solidFill>
              </a:rPr>
              <a:t>	      2-3 teacher mentors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9" descr="G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914400"/>
            <a:ext cx="2590800" cy="3454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58" name="Picture 6" descr="GB photo"/>
          <p:cNvPicPr>
            <a:picLocks noChangeAspect="1" noChangeArrowheads="1"/>
          </p:cNvPicPr>
          <p:nvPr/>
        </p:nvPicPr>
        <p:blipFill>
          <a:blip r:embed="rId3"/>
          <a:srcRect t="14198" b="11728"/>
          <a:stretch>
            <a:fillRect/>
          </a:stretch>
        </p:blipFill>
        <p:spPr bwMode="auto">
          <a:xfrm>
            <a:off x="533400" y="4572000"/>
            <a:ext cx="4114800" cy="2286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59" name="Picture 8" descr="100_0888"/>
          <p:cNvPicPr>
            <a:picLocks noChangeAspect="1" noChangeArrowheads="1"/>
          </p:cNvPicPr>
          <p:nvPr/>
        </p:nvPicPr>
        <p:blipFill>
          <a:blip r:embed="rId4"/>
          <a:srcRect l="8475" r="3391"/>
          <a:stretch>
            <a:fillRect/>
          </a:stretch>
        </p:blipFill>
        <p:spPr bwMode="auto">
          <a:xfrm>
            <a:off x="5181600" y="4613275"/>
            <a:ext cx="2667000" cy="2244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609600" y="152400"/>
            <a:ext cx="7543800" cy="528638"/>
          </a:xfrm>
          <a:prstGeom prst="rect">
            <a:avLst/>
          </a:prstGeom>
          <a:solidFill>
            <a:srgbClr val="002060"/>
          </a:solidFill>
          <a:ln w="3810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CC00"/>
                </a:solidFill>
              </a:rPr>
              <a:t>Program Founders and Director</a:t>
            </a:r>
          </a:p>
        </p:txBody>
      </p:sp>
      <p:pic>
        <p:nvPicPr>
          <p:cNvPr id="19461" name="Picture 6" descr="DSC_00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89000"/>
            <a:ext cx="5334000" cy="35496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462" name="Text Box 13"/>
          <p:cNvSpPr txBox="1">
            <a:spLocks noChangeArrowheads="1"/>
          </p:cNvSpPr>
          <p:nvPr/>
        </p:nvSpPr>
        <p:spPr bwMode="auto">
          <a:xfrm>
            <a:off x="228600" y="1143000"/>
            <a:ext cx="236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00"/>
                </a:solidFill>
              </a:rPr>
              <a:t>Nancy Marsh</a:t>
            </a:r>
          </a:p>
        </p:txBody>
      </p:sp>
      <p:sp>
        <p:nvSpPr>
          <p:cNvPr id="19463" name="Text Box 14"/>
          <p:cNvSpPr txBox="1">
            <a:spLocks noChangeArrowheads="1"/>
          </p:cNvSpPr>
          <p:nvPr/>
        </p:nvSpPr>
        <p:spPr bwMode="auto">
          <a:xfrm>
            <a:off x="3352800" y="990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00"/>
                </a:solidFill>
              </a:rPr>
              <a:t>Gale Bishop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rgbClr val="002060"/>
          </a:solidFill>
          <a:ln w="38100">
            <a:solidFill>
              <a:srgbClr val="FFCC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Program Staff</a:t>
            </a:r>
          </a:p>
        </p:txBody>
      </p:sp>
      <p:pic>
        <p:nvPicPr>
          <p:cNvPr id="20482" name="Picture 7" descr="DSC_00431"/>
          <p:cNvPicPr>
            <a:picLocks noChangeAspect="1" noChangeArrowheads="1"/>
          </p:cNvPicPr>
          <p:nvPr/>
        </p:nvPicPr>
        <p:blipFill>
          <a:blip r:embed="rId2"/>
          <a:srcRect l="14346" t="26677" r="13927"/>
          <a:stretch>
            <a:fillRect/>
          </a:stretch>
        </p:blipFill>
        <p:spPr bwMode="auto">
          <a:xfrm>
            <a:off x="0" y="2935288"/>
            <a:ext cx="2547938" cy="39227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483" name="Picture 8" descr="RH"/>
          <p:cNvPicPr>
            <a:picLocks noChangeAspect="1" noChangeArrowheads="1"/>
          </p:cNvPicPr>
          <p:nvPr/>
        </p:nvPicPr>
        <p:blipFill>
          <a:blip r:embed="rId3"/>
          <a:srcRect l="14635" t="11063" r="12195" b="7347"/>
          <a:stretch>
            <a:fillRect/>
          </a:stretch>
        </p:blipFill>
        <p:spPr bwMode="auto">
          <a:xfrm>
            <a:off x="6096000" y="2362200"/>
            <a:ext cx="3048000" cy="4495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484" name="Picture 6" descr="DSC_011460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1371600"/>
            <a:ext cx="3886200" cy="25844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0" y="1828800"/>
            <a:ext cx="1828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00"/>
                </a:solidFill>
              </a:rPr>
              <a:t>Fred Rich - geologist</a:t>
            </a:r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6781800" y="1219200"/>
            <a:ext cx="2362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00"/>
                </a:solidFill>
              </a:rPr>
              <a:t>Royce Hayes –SCI Superintendent</a:t>
            </a:r>
          </a:p>
        </p:txBody>
      </p: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3048000" y="4038600"/>
            <a:ext cx="2743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00"/>
                </a:solidFill>
              </a:rPr>
              <a:t>Terry Norton – Wildlife DVM, Director of GSTC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solidFill>
            <a:srgbClr val="002060"/>
          </a:solidFill>
          <a:ln w="38100">
            <a:solidFill>
              <a:srgbClr val="FFCC00"/>
            </a:solidFill>
          </a:ln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CC00"/>
                </a:solidFill>
              </a:rPr>
              <a:t>Program Staff</a:t>
            </a:r>
          </a:p>
        </p:txBody>
      </p:sp>
      <p:pic>
        <p:nvPicPr>
          <p:cNvPr id="21506" name="Picture 5" descr="Marti1"/>
          <p:cNvPicPr>
            <a:picLocks noChangeAspect="1" noChangeArrowheads="1"/>
          </p:cNvPicPr>
          <p:nvPr/>
        </p:nvPicPr>
        <p:blipFill>
          <a:blip r:embed="rId2"/>
          <a:srcRect r="10345"/>
          <a:stretch>
            <a:fillRect/>
          </a:stretch>
        </p:blipFill>
        <p:spPr bwMode="auto">
          <a:xfrm>
            <a:off x="0" y="1371600"/>
            <a:ext cx="2562225" cy="3810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1507" name="Picture 7" descr="KVnest"/>
          <p:cNvPicPr>
            <a:picLocks noChangeAspect="1" noChangeArrowheads="1"/>
          </p:cNvPicPr>
          <p:nvPr/>
        </p:nvPicPr>
        <p:blipFill>
          <a:blip r:embed="rId3"/>
          <a:srcRect l="20407" t="14285" r="38266" b="12245"/>
          <a:stretch>
            <a:fillRect/>
          </a:stretch>
        </p:blipFill>
        <p:spPr bwMode="auto">
          <a:xfrm>
            <a:off x="6172200" y="1371600"/>
            <a:ext cx="2971800" cy="3962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228600" y="5410200"/>
            <a:ext cx="2362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00"/>
                </a:solidFill>
              </a:rPr>
              <a:t>Marti Schriver – Science Ed. Specialist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6781800" y="5410200"/>
            <a:ext cx="2133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00"/>
                </a:solidFill>
              </a:rPr>
              <a:t>Kelly Vance – geologist, grant PI</a:t>
            </a: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2667000" y="990600"/>
            <a:ext cx="3429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CC00"/>
                </a:solidFill>
              </a:rPr>
              <a:t>Nancy Marsh – Science Ed. Specialist, program co-founder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2220913"/>
            <a:ext cx="2933700" cy="4530725"/>
          </a:xfrm>
          <a:prstGeom prst="rect">
            <a:avLst/>
          </a:prstGeom>
          <a:ln w="12700">
            <a:solidFill>
              <a:schemeClr val="bg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970</TotalTime>
  <Words>546</Words>
  <Application>Microsoft Office PowerPoint</Application>
  <PresentationFormat>On-screen Show (4:3)</PresentationFormat>
  <Paragraphs>118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Office Theme</vt:lpstr>
      <vt:lpstr>IMPROVING K-12 TEACHER CAPABILITY THROUGH A FIELD-BASED INTEGRATED SCIENCE PROGRAM</vt:lpstr>
      <vt:lpstr>Program Support</vt:lpstr>
      <vt:lpstr>The Program – Delivery &amp; Structure</vt:lpstr>
      <vt:lpstr>2011 SCISTP Teachers and Staff</vt:lpstr>
      <vt:lpstr>Challenges for K-12 Science Teachers</vt:lpstr>
      <vt:lpstr> The St. Catherines Island Sea Turtle Program </vt:lpstr>
      <vt:lpstr>Slide 7</vt:lpstr>
      <vt:lpstr>Program Staff</vt:lpstr>
      <vt:lpstr>Program Staff</vt:lpstr>
      <vt:lpstr>Our Classroom and Lab St. Catherines Island</vt:lpstr>
      <vt:lpstr>Slide 11</vt:lpstr>
      <vt:lpstr>Integrated Science on SCI</vt:lpstr>
      <vt:lpstr>SCISTP Learning Path</vt:lpstr>
      <vt:lpstr>Slide 14</vt:lpstr>
      <vt:lpstr>Using Fundamental Geologic Principles and the Loggerhead Ethogram to Interpret Sea Turtle Crawlways and Nests</vt:lpstr>
      <vt:lpstr>Teachers as Conservation Scientists</vt:lpstr>
      <vt:lpstr>Teachers as Conservation Scientists</vt:lpstr>
      <vt:lpstr>Field Science Methods</vt:lpstr>
      <vt:lpstr>Slide 19</vt:lpstr>
      <vt:lpstr>Slide 20</vt:lpstr>
      <vt:lpstr>High Impact Pedagogy</vt:lpstr>
      <vt:lpstr>Slide 22</vt:lpstr>
      <vt:lpstr>Slide 23</vt:lpstr>
    </vt:vector>
  </TitlesOfParts>
  <Company>Georgia Southern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K-12 TEACHER CAPABILITY THROUGH A FIELD-BASED INTEGRATED SCIENCE PROGRAM</dc:title>
  <dc:creator>Robert Vance</dc:creator>
  <cp:lastModifiedBy>Georgia Southern University</cp:lastModifiedBy>
  <cp:revision>70</cp:revision>
  <dcterms:created xsi:type="dcterms:W3CDTF">2012-03-25T16:28:53Z</dcterms:created>
  <dcterms:modified xsi:type="dcterms:W3CDTF">2012-04-01T11:26:34Z</dcterms:modified>
</cp:coreProperties>
</file>