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257" r:id="rId4"/>
    <p:sldId id="266" r:id="rId5"/>
    <p:sldId id="267" r:id="rId6"/>
    <p:sldId id="268" r:id="rId7"/>
    <p:sldId id="289" r:id="rId8"/>
    <p:sldId id="270" r:id="rId9"/>
    <p:sldId id="271" r:id="rId10"/>
    <p:sldId id="288" r:id="rId11"/>
    <p:sldId id="272" r:id="rId12"/>
    <p:sldId id="273" r:id="rId13"/>
    <p:sldId id="278" r:id="rId14"/>
    <p:sldId id="281" r:id="rId15"/>
    <p:sldId id="282" r:id="rId16"/>
    <p:sldId id="285" r:id="rId17"/>
    <p:sldId id="284" r:id="rId18"/>
    <p:sldId id="286" r:id="rId19"/>
    <p:sldId id="287" r:id="rId20"/>
    <p:sldId id="279" r:id="rId21"/>
    <p:sldId id="277"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27" autoAdjust="0"/>
    <p:restoredTop sz="94660"/>
  </p:normalViewPr>
  <p:slideViewPr>
    <p:cSldViewPr>
      <p:cViewPr>
        <p:scale>
          <a:sx n="66" d="100"/>
          <a:sy n="66" d="100"/>
        </p:scale>
        <p:origin x="-1650" y="-24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D28EC8-7CC9-4243-AF4A-B49287E49DE6}" type="datetimeFigureOut">
              <a:rPr lang="en-US" smtClean="0"/>
              <a:t>4/3/2012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B8994C-6221-40C7-B5B4-488F6DF36BDA}" type="slidenum">
              <a:rPr lang="en-US" smtClean="0"/>
              <a:t>‹#›</a:t>
            </a:fld>
            <a:endParaRPr lang="en-US"/>
          </a:p>
        </p:txBody>
      </p:sp>
    </p:spTree>
    <p:extLst>
      <p:ext uri="{BB962C8B-B14F-4D97-AF65-F5344CB8AC3E}">
        <p14:creationId xmlns:p14="http://schemas.microsoft.com/office/powerpoint/2010/main" val="617881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Acknowledge</a:t>
            </a:r>
            <a:r>
              <a:rPr lang="en-US" baseline="0" dirty="0" smtClean="0"/>
              <a:t> teammates. Intro – from the fall of 2005 to June of 2011, the NCGS had funding to complete county wide landslide hazard mapping. The purpose of these maps was to increase awareness of landslides and landslide hazards in WNC for public safety and emergency management purposes. The maps we created are now available tools that can be used in a variety of ways to achieve this purpose, as well as inform smart decision making, and help people save money, property, and lives.</a:t>
            </a:r>
            <a:endParaRPr lang="en-US" dirty="0"/>
          </a:p>
        </p:txBody>
      </p:sp>
      <p:sp>
        <p:nvSpPr>
          <p:cNvPr id="4" name="Slide Number Placeholder 3"/>
          <p:cNvSpPr>
            <a:spLocks noGrp="1"/>
          </p:cNvSpPr>
          <p:nvPr>
            <p:ph type="sldNum" sz="quarter" idx="10"/>
          </p:nvPr>
        </p:nvSpPr>
        <p:spPr/>
        <p:txBody>
          <a:bodyPr/>
          <a:lstStyle/>
          <a:p>
            <a:fld id="{2B158612-09E8-4F78-9212-F60267A4391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15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8127B87-7C0C-44A1-A3BF-19CEA246783C}" type="slidenum">
              <a:rPr lang="en-US" b="0">
                <a:solidFill>
                  <a:prstClr val="black"/>
                </a:solidFill>
              </a:rPr>
              <a:pPr eaLnBrk="1" hangingPunct="1"/>
              <a:t>10</a:t>
            </a:fld>
            <a:endParaRPr lang="en-US" b="0">
              <a:solidFill>
                <a:prstClr val="black"/>
              </a:solidFill>
            </a:endParaRPr>
          </a:p>
        </p:txBody>
      </p:sp>
      <p:sp>
        <p:nvSpPr>
          <p:cNvPr id="248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How the Debris Flow Pathways Map</a:t>
            </a:r>
            <a:r>
              <a:rPr lang="en-US" baseline="0" dirty="0" smtClean="0"/>
              <a:t> </a:t>
            </a:r>
            <a:r>
              <a:rPr lang="en-US" dirty="0" smtClean="0"/>
              <a:t>is derived from the Stability Index Map.   Flow lines generated in </a:t>
            </a:r>
            <a:r>
              <a:rPr lang="en-US" dirty="0" err="1" smtClean="0"/>
              <a:t>ArcHydro</a:t>
            </a:r>
            <a:r>
              <a:rPr lang="en-US" dirty="0" smtClean="0"/>
              <a:t> from areas &gt;0.25 acre in the high hazard zone are buffered 33 </a:t>
            </a:r>
            <a:r>
              <a:rPr lang="en-US" dirty="0" err="1" smtClean="0"/>
              <a:t>ft</a:t>
            </a:r>
            <a:r>
              <a:rPr lang="en-US" dirty="0" smtClean="0"/>
              <a:t> (10m) on either side.  This value is the approximate average width of the actual mapped debris flow pathways in the </a:t>
            </a:r>
            <a:r>
              <a:rPr lang="en-US" dirty="0" err="1" smtClean="0"/>
              <a:t>geodatabase</a:t>
            </a:r>
            <a:r>
              <a:rPr lang="en-US" dirty="0" smtClean="0"/>
              <a:t>.  Flow lines are terminated at the base of cut slopes, mapped water impoundments, at the 500-year flood plain, or where the stream gradients are less than 3 degrees.   The pathways extend to the downslope extent of mapped deposits where they occur downslope of the 3 degree slope gradient. </a:t>
            </a:r>
          </a:p>
          <a:p>
            <a:pPr algn="ctr">
              <a:spcBef>
                <a:spcPct val="50000"/>
              </a:spcBef>
            </a:pPr>
            <a:r>
              <a:rPr lang="en-US" sz="2000" b="1" dirty="0" smtClean="0">
                <a:solidFill>
                  <a:schemeClr val="bg1"/>
                </a:solidFill>
              </a:rPr>
              <a:t>Methodology</a:t>
            </a:r>
            <a:r>
              <a:rPr lang="en-US" sz="2000" b="1" dirty="0" smtClean="0">
                <a:solidFill>
                  <a:srgbClr val="00FFFF"/>
                </a:solidFill>
              </a:rPr>
              <a:t>  </a:t>
            </a:r>
          </a:p>
          <a:p>
            <a:pPr>
              <a:spcBef>
                <a:spcPct val="50000"/>
              </a:spcBef>
              <a:buFontTx/>
              <a:buChar char="•"/>
            </a:pPr>
            <a:r>
              <a:rPr lang="en-US" sz="2000" dirty="0" smtClean="0">
                <a:solidFill>
                  <a:schemeClr val="bg1"/>
                </a:solidFill>
              </a:rPr>
              <a:t>  </a:t>
            </a:r>
            <a:r>
              <a:rPr lang="en-US" sz="1800" dirty="0" smtClean="0">
                <a:solidFill>
                  <a:schemeClr val="bg1"/>
                </a:solidFill>
              </a:rPr>
              <a:t>Hydrologic Flow paths generated from high hazard SINMAP zones using </a:t>
            </a:r>
            <a:r>
              <a:rPr lang="en-US" sz="1800" dirty="0" err="1" smtClean="0">
                <a:solidFill>
                  <a:schemeClr val="bg1"/>
                </a:solidFill>
              </a:rPr>
              <a:t>LiDAR</a:t>
            </a:r>
            <a:r>
              <a:rPr lang="en-US" sz="1800" dirty="0" smtClean="0">
                <a:solidFill>
                  <a:schemeClr val="bg1"/>
                </a:solidFill>
              </a:rPr>
              <a:t> DEM.</a:t>
            </a:r>
          </a:p>
          <a:p>
            <a:pPr>
              <a:spcBef>
                <a:spcPct val="50000"/>
              </a:spcBef>
              <a:buFontTx/>
              <a:buChar char="•"/>
            </a:pPr>
            <a:r>
              <a:rPr lang="en-US" sz="1800" dirty="0" smtClean="0">
                <a:solidFill>
                  <a:schemeClr val="bg1"/>
                </a:solidFill>
              </a:rPr>
              <a:t>  Flow paths buffered to 65 </a:t>
            </a:r>
            <a:r>
              <a:rPr lang="en-US" sz="1800" dirty="0" err="1" smtClean="0">
                <a:solidFill>
                  <a:schemeClr val="bg1"/>
                </a:solidFill>
              </a:rPr>
              <a:t>ft</a:t>
            </a:r>
            <a:r>
              <a:rPr lang="en-US" sz="1800" dirty="0" smtClean="0">
                <a:solidFill>
                  <a:schemeClr val="bg1"/>
                </a:solidFill>
              </a:rPr>
              <a:t> (20 m) wide.</a:t>
            </a:r>
          </a:p>
          <a:p>
            <a:pPr>
              <a:spcBef>
                <a:spcPct val="50000"/>
              </a:spcBef>
              <a:buFontTx/>
              <a:buChar char="•"/>
            </a:pPr>
            <a:r>
              <a:rPr lang="en-US" sz="1800" dirty="0" smtClean="0">
                <a:solidFill>
                  <a:schemeClr val="bg1"/>
                </a:solidFill>
              </a:rPr>
              <a:t> Flow paths terminated: </a:t>
            </a:r>
          </a:p>
          <a:p>
            <a:pPr lvl="1">
              <a:spcBef>
                <a:spcPct val="50000"/>
              </a:spcBef>
              <a:buFontTx/>
              <a:buChar char="•"/>
            </a:pPr>
            <a:r>
              <a:rPr lang="en-US" sz="1800" dirty="0" smtClean="0">
                <a:solidFill>
                  <a:schemeClr val="bg1"/>
                </a:solidFill>
              </a:rPr>
              <a:t> At slopes of 3 degrees or the toe of deposits</a:t>
            </a:r>
          </a:p>
          <a:p>
            <a:pPr lvl="1">
              <a:spcBef>
                <a:spcPct val="50000"/>
              </a:spcBef>
              <a:buFontTx/>
              <a:buChar char="•"/>
            </a:pPr>
            <a:r>
              <a:rPr lang="en-US" sz="1800" dirty="0" smtClean="0">
                <a:solidFill>
                  <a:schemeClr val="bg1"/>
                </a:solidFill>
              </a:rPr>
              <a:t>At bases of cut slopes.</a:t>
            </a:r>
          </a:p>
          <a:p>
            <a:pPr lvl="1">
              <a:spcBef>
                <a:spcPct val="50000"/>
              </a:spcBef>
              <a:buFontTx/>
              <a:buChar char="•"/>
            </a:pPr>
            <a:r>
              <a:rPr lang="en-US" sz="1800" dirty="0" smtClean="0">
                <a:solidFill>
                  <a:schemeClr val="bg1"/>
                </a:solidFill>
              </a:rPr>
              <a:t> When they encounter impoundments.</a:t>
            </a:r>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26B68C6-6F3D-4337-89DB-6CDEE3F3A12A}" type="slidenum">
              <a:rPr lang="en-US" sz="1200">
                <a:solidFill>
                  <a:prstClr val="black"/>
                </a:solidFill>
              </a:rPr>
              <a:pPr eaLnBrk="1" hangingPunct="1"/>
              <a:t>11</a:t>
            </a:fld>
            <a:endParaRPr lang="en-US" sz="1200">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County to distribute to interested</a:t>
            </a:r>
            <a:r>
              <a:rPr lang="en-US" baseline="0" dirty="0" smtClean="0">
                <a:latin typeface="Times New Roman" pitchFamily="18" charset="0"/>
              </a:rPr>
              <a:t> landowners and to do with what they pleased.</a:t>
            </a:r>
          </a:p>
          <a:p>
            <a:pPr eaLnBrk="1" hangingPunct="1"/>
            <a:r>
              <a:rPr lang="en-US" baseline="0" dirty="0" smtClean="0">
                <a:latin typeface="Times New Roman" pitchFamily="18" charset="0"/>
              </a:rPr>
              <a:t>Wanted a way to directly get information to users, since counties were not distributing it in a timely manner or were letting it sit on the shelf. Developed an online map viewer which shows the layers like we feel they are best displayed.</a:t>
            </a:r>
          </a:p>
          <a:p>
            <a:pPr eaLnBrk="1" hangingPunct="1"/>
            <a:r>
              <a:rPr lang="en-US" baseline="0" dirty="0" smtClean="0">
                <a:latin typeface="Times New Roman" pitchFamily="18" charset="0"/>
              </a:rPr>
              <a:t>Invited Presentations from groups ranging from grading contractors to Realtors, to land conservation groups</a:t>
            </a:r>
          </a:p>
          <a:p>
            <a:pPr eaLnBrk="1" hangingPunct="1"/>
            <a:r>
              <a:rPr lang="en-US" baseline="0" dirty="0" smtClean="0">
                <a:latin typeface="Times New Roman" pitchFamily="18" charset="0"/>
              </a:rPr>
              <a:t>All data is public record and available for public use, answered many public inquiries about the maps and slope stability issues in general.</a:t>
            </a:r>
          </a:p>
          <a:p>
            <a:pPr eaLnBrk="1" hangingPunct="1"/>
            <a:r>
              <a:rPr lang="en-US" baseline="0" dirty="0" smtClean="0">
                <a:latin typeface="Times New Roman" pitchFamily="18" charset="0"/>
              </a:rPr>
              <a:t>Also responded to several landslide emergencies to assess any potential continued instability before clean-up crews came in and before people downslope were allowed back into their homes.</a:t>
            </a:r>
          </a:p>
          <a:p>
            <a:pPr eaLnBrk="1" hangingPunct="1"/>
            <a:endParaRPr lang="en-US"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a:t>
            </a:r>
            <a:r>
              <a:rPr lang="en-US" baseline="0" dirty="0" smtClean="0"/>
              <a:t> drilling application, groundwater</a:t>
            </a:r>
            <a:endParaRPr lang="en-US" dirty="0"/>
          </a:p>
        </p:txBody>
      </p:sp>
      <p:sp>
        <p:nvSpPr>
          <p:cNvPr id="4" name="Slide Number Placeholder 3"/>
          <p:cNvSpPr>
            <a:spLocks noGrp="1"/>
          </p:cNvSpPr>
          <p:nvPr>
            <p:ph type="sldNum" sz="quarter" idx="10"/>
          </p:nvPr>
        </p:nvSpPr>
        <p:spPr/>
        <p:txBody>
          <a:bodyPr/>
          <a:lstStyle/>
          <a:p>
            <a:fld id="{2B158612-09E8-4F78-9212-F60267A4391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39658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importance</a:t>
            </a:r>
            <a:r>
              <a:rPr lang="en-US" baseline="0" dirty="0" smtClean="0"/>
              <a:t> of mapping these on older photos. House in track shown on most recent photography. These homes were offered flood insurance by the Federal Flood Insurance Program.</a:t>
            </a:r>
            <a:endParaRPr lang="en-US" dirty="0"/>
          </a:p>
        </p:txBody>
      </p:sp>
      <p:sp>
        <p:nvSpPr>
          <p:cNvPr id="4" name="Slide Number Placeholder 3"/>
          <p:cNvSpPr>
            <a:spLocks noGrp="1"/>
          </p:cNvSpPr>
          <p:nvPr>
            <p:ph type="sldNum" sz="quarter" idx="10"/>
          </p:nvPr>
        </p:nvSpPr>
        <p:spPr/>
        <p:txBody>
          <a:bodyPr/>
          <a:lstStyle/>
          <a:p>
            <a:fld id="{325F6DC7-1639-43B8-9B05-47E49A9B528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86076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Illustrates how multiple debris flows can</a:t>
            </a:r>
            <a:r>
              <a:rPr lang="en-US" baseline="0" dirty="0" smtClean="0"/>
              <a:t> occur in same drainage or general area. Importance of mapping deposits to show where have happened in past and may happen in future. </a:t>
            </a:r>
            <a:endParaRPr lang="en-US" dirty="0"/>
          </a:p>
        </p:txBody>
      </p:sp>
      <p:sp>
        <p:nvSpPr>
          <p:cNvPr id="4" name="Slide Number Placeholder 3"/>
          <p:cNvSpPr>
            <a:spLocks noGrp="1"/>
          </p:cNvSpPr>
          <p:nvPr>
            <p:ph type="sldNum" sz="quarter" idx="10"/>
          </p:nvPr>
        </p:nvSpPr>
        <p:spPr/>
        <p:txBody>
          <a:bodyPr/>
          <a:lstStyle/>
          <a:p>
            <a:fld id="{1F1583F6-88F1-4386-8010-08F654335774}"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3742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F6DC7-1639-43B8-9B05-47E49A9B5280}"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6076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F6DC7-1639-43B8-9B05-47E49A9B528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6076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importance</a:t>
            </a:r>
            <a:r>
              <a:rPr lang="en-US" baseline="0" dirty="0" smtClean="0"/>
              <a:t> of mapping these on older photos. House in track shown on most recent photography. These homes were offered flood insurance by the Federal Flood Insurance Program.</a:t>
            </a:r>
            <a:endParaRPr lang="en-US" dirty="0"/>
          </a:p>
        </p:txBody>
      </p:sp>
      <p:sp>
        <p:nvSpPr>
          <p:cNvPr id="4" name="Slide Number Placeholder 3"/>
          <p:cNvSpPr>
            <a:spLocks noGrp="1"/>
          </p:cNvSpPr>
          <p:nvPr>
            <p:ph type="sldNum" sz="quarter" idx="10"/>
          </p:nvPr>
        </p:nvSpPr>
        <p:spPr/>
        <p:txBody>
          <a:bodyPr/>
          <a:lstStyle/>
          <a:p>
            <a:fld id="{325F6DC7-1639-43B8-9B05-47E49A9B528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60765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Landslides are a real hazard to western north </a:t>
            </a:r>
            <a:r>
              <a:rPr lang="en-US" sz="1200" kern="1200" dirty="0" err="1" smtClean="0">
                <a:solidFill>
                  <a:schemeClr val="tx1"/>
                </a:solidFill>
                <a:effectLst/>
                <a:latin typeface="+mn-lt"/>
                <a:ea typeface="+mn-ea"/>
                <a:cs typeface="+mn-cs"/>
              </a:rPr>
              <a:t>carolina</a:t>
            </a:r>
            <a:r>
              <a:rPr lang="en-US" sz="1200" kern="1200" dirty="0" smtClean="0">
                <a:solidFill>
                  <a:schemeClr val="tx1"/>
                </a:solidFill>
                <a:effectLst/>
                <a:latin typeface="+mn-lt"/>
                <a:ea typeface="+mn-ea"/>
                <a:cs typeface="+mn-cs"/>
              </a:rPr>
              <a:t>, as the citizens of</a:t>
            </a:r>
            <a:r>
              <a:rPr lang="en-US" sz="1200" kern="1200" baseline="0" dirty="0" smtClean="0">
                <a:solidFill>
                  <a:schemeClr val="tx1"/>
                </a:solidFill>
                <a:effectLst/>
                <a:latin typeface="+mn-lt"/>
                <a:ea typeface="+mn-ea"/>
                <a:cs typeface="+mn-cs"/>
              </a:rPr>
              <a:t> the Peeks Creek community know all too well</a:t>
            </a:r>
            <a:r>
              <a:rPr lang="en-US" sz="1200" kern="1200" dirty="0" smtClean="0">
                <a:solidFill>
                  <a:schemeClr val="tx1"/>
                </a:solidFill>
                <a:effectLst/>
                <a:latin typeface="+mn-lt"/>
                <a:ea typeface="+mn-ea"/>
                <a:cs typeface="+mn-cs"/>
              </a:rPr>
              <a:t>. Due to the work of</a:t>
            </a:r>
            <a:r>
              <a:rPr lang="en-US" sz="1200" kern="1200" baseline="0" dirty="0" smtClean="0">
                <a:solidFill>
                  <a:schemeClr val="tx1"/>
                </a:solidFill>
                <a:effectLst/>
                <a:latin typeface="+mn-lt"/>
                <a:ea typeface="+mn-ea"/>
                <a:cs typeface="+mn-cs"/>
              </a:rPr>
              <a:t> the NCGS, s</a:t>
            </a:r>
            <a:r>
              <a:rPr lang="en-US" sz="1200" kern="1200" dirty="0" smtClean="0">
                <a:solidFill>
                  <a:schemeClr val="tx1"/>
                </a:solidFill>
                <a:effectLst/>
                <a:latin typeface="+mn-lt"/>
                <a:ea typeface="+mn-ea"/>
                <a:cs typeface="+mn-cs"/>
              </a:rPr>
              <a:t>ome</a:t>
            </a:r>
            <a:r>
              <a:rPr lang="en-US" sz="1200" kern="1200" baseline="0" dirty="0" smtClean="0">
                <a:solidFill>
                  <a:schemeClr val="tx1"/>
                </a:solidFill>
                <a:effectLst/>
                <a:latin typeface="+mn-lt"/>
                <a:ea typeface="+mn-ea"/>
                <a:cs typeface="+mn-cs"/>
              </a:rPr>
              <a:t> of these citizens now have the tools to be aware of these hazards and to plan for them before the next hurricanes come.</a:t>
            </a:r>
          </a:p>
          <a:p>
            <a:r>
              <a:rPr lang="en-US" sz="1200" kern="1200" dirty="0" smtClean="0">
                <a:solidFill>
                  <a:schemeClr val="tx1"/>
                </a:solidFill>
                <a:effectLst/>
                <a:latin typeface="+mn-lt"/>
                <a:ea typeface="+mn-ea"/>
                <a:cs typeface="+mn-cs"/>
              </a:rPr>
              <a:t>continuing scaled down version of the program as a private firm b/c there is a need a support in WNC. Not only landslide mapping, but outreach component, and inquiry response as well.</a:t>
            </a:r>
            <a:endParaRPr lang="en-US" dirty="0"/>
          </a:p>
        </p:txBody>
      </p:sp>
      <p:sp>
        <p:nvSpPr>
          <p:cNvPr id="4" name="Slide Number Placeholder 3"/>
          <p:cNvSpPr>
            <a:spLocks noGrp="1"/>
          </p:cNvSpPr>
          <p:nvPr>
            <p:ph type="sldNum" sz="quarter" idx="10"/>
          </p:nvPr>
        </p:nvSpPr>
        <p:spPr/>
        <p:txBody>
          <a:bodyPr/>
          <a:lstStyle/>
          <a:p>
            <a:fld id="{2B158612-09E8-4F78-9212-F60267A43913}"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39658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Landslides are a real hazard to western north </a:t>
            </a:r>
            <a:r>
              <a:rPr lang="en-US" sz="1200" kern="1200" dirty="0" err="1" smtClean="0">
                <a:solidFill>
                  <a:schemeClr val="tx1"/>
                </a:solidFill>
                <a:effectLst/>
                <a:latin typeface="+mn-lt"/>
                <a:ea typeface="+mn-ea"/>
                <a:cs typeface="+mn-cs"/>
              </a:rPr>
              <a:t>carolina</a:t>
            </a:r>
            <a:r>
              <a:rPr lang="en-US" sz="1200" kern="1200" dirty="0" smtClean="0">
                <a:solidFill>
                  <a:schemeClr val="tx1"/>
                </a:solidFill>
                <a:effectLst/>
                <a:latin typeface="+mn-lt"/>
                <a:ea typeface="+mn-ea"/>
                <a:cs typeface="+mn-cs"/>
              </a:rPr>
              <a:t>, as the citizens of</a:t>
            </a:r>
            <a:r>
              <a:rPr lang="en-US" sz="1200" kern="1200" baseline="0" dirty="0" smtClean="0">
                <a:solidFill>
                  <a:schemeClr val="tx1"/>
                </a:solidFill>
                <a:effectLst/>
                <a:latin typeface="+mn-lt"/>
                <a:ea typeface="+mn-ea"/>
                <a:cs typeface="+mn-cs"/>
              </a:rPr>
              <a:t> the Peeks Creek community know all too well</a:t>
            </a:r>
            <a:r>
              <a:rPr lang="en-US" sz="1200" kern="1200" dirty="0" smtClean="0">
                <a:solidFill>
                  <a:schemeClr val="tx1"/>
                </a:solidFill>
                <a:effectLst/>
                <a:latin typeface="+mn-lt"/>
                <a:ea typeface="+mn-ea"/>
                <a:cs typeface="+mn-cs"/>
              </a:rPr>
              <a:t>. Due to the work of</a:t>
            </a:r>
            <a:r>
              <a:rPr lang="en-US" sz="1200" kern="1200" baseline="0" dirty="0" smtClean="0">
                <a:solidFill>
                  <a:schemeClr val="tx1"/>
                </a:solidFill>
                <a:effectLst/>
                <a:latin typeface="+mn-lt"/>
                <a:ea typeface="+mn-ea"/>
                <a:cs typeface="+mn-cs"/>
              </a:rPr>
              <a:t> the NCGS, s</a:t>
            </a:r>
            <a:r>
              <a:rPr lang="en-US" sz="1200" kern="1200" dirty="0" smtClean="0">
                <a:solidFill>
                  <a:schemeClr val="tx1"/>
                </a:solidFill>
                <a:effectLst/>
                <a:latin typeface="+mn-lt"/>
                <a:ea typeface="+mn-ea"/>
                <a:cs typeface="+mn-cs"/>
              </a:rPr>
              <a:t>ome</a:t>
            </a:r>
            <a:r>
              <a:rPr lang="en-US" sz="1200" kern="1200" baseline="0" dirty="0" smtClean="0">
                <a:solidFill>
                  <a:schemeClr val="tx1"/>
                </a:solidFill>
                <a:effectLst/>
                <a:latin typeface="+mn-lt"/>
                <a:ea typeface="+mn-ea"/>
                <a:cs typeface="+mn-cs"/>
              </a:rPr>
              <a:t> of these citizens now have the tools to be aware of these hazards and to plan for them before the next hurricanes come.</a:t>
            </a:r>
          </a:p>
          <a:p>
            <a:r>
              <a:rPr lang="en-US" sz="1200" kern="1200" dirty="0" smtClean="0">
                <a:solidFill>
                  <a:schemeClr val="tx1"/>
                </a:solidFill>
                <a:effectLst/>
                <a:latin typeface="+mn-lt"/>
                <a:ea typeface="+mn-ea"/>
                <a:cs typeface="+mn-cs"/>
              </a:rPr>
              <a:t>continuing scaled down version of the program as a private firm b/c there is a need a support in WNC. Not only landslide mapping, but outreach component, and inquiry response as well.</a:t>
            </a:r>
            <a:endParaRPr lang="en-US" dirty="0"/>
          </a:p>
        </p:txBody>
      </p:sp>
      <p:sp>
        <p:nvSpPr>
          <p:cNvPr id="4" name="Slide Number Placeholder 3"/>
          <p:cNvSpPr>
            <a:spLocks noGrp="1"/>
          </p:cNvSpPr>
          <p:nvPr>
            <p:ph type="sldNum" sz="quarter" idx="10"/>
          </p:nvPr>
        </p:nvSpPr>
        <p:spPr/>
        <p:txBody>
          <a:bodyPr/>
          <a:lstStyle/>
          <a:p>
            <a:fld id="{2B158612-09E8-4F78-9212-F60267A4391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13965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I’ll discuss the tool. There are three parts of the landslide mapping program</a:t>
            </a:r>
            <a:endParaRPr lang="en-US" dirty="0"/>
          </a:p>
        </p:txBody>
      </p:sp>
      <p:sp>
        <p:nvSpPr>
          <p:cNvPr id="4" name="Slide Number Placeholder 3"/>
          <p:cNvSpPr>
            <a:spLocks noGrp="1"/>
          </p:cNvSpPr>
          <p:nvPr>
            <p:ph type="sldNum" sz="quarter" idx="10"/>
          </p:nvPr>
        </p:nvSpPr>
        <p:spPr/>
        <p:txBody>
          <a:bodyPr/>
          <a:lstStyle/>
          <a:p>
            <a:pPr>
              <a:defRPr/>
            </a:pPr>
            <a:fld id="{BA97A388-992F-4927-AD79-BA7C3BE55E77}"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706601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Overall status</a:t>
            </a:r>
            <a:endParaRPr lang="en-US" dirty="0"/>
          </a:p>
        </p:txBody>
      </p:sp>
      <p:sp>
        <p:nvSpPr>
          <p:cNvPr id="4" name="Slide Number Placeholder 3"/>
          <p:cNvSpPr>
            <a:spLocks noGrp="1"/>
          </p:cNvSpPr>
          <p:nvPr>
            <p:ph type="sldNum" sz="quarter" idx="10"/>
          </p:nvPr>
        </p:nvSpPr>
        <p:spPr/>
        <p:txBody>
          <a:bodyPr/>
          <a:lstStyle/>
          <a:p>
            <a:fld id="{80E07022-689E-428E-BB13-4EC030498557}"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1940 storm story</a:t>
            </a:r>
            <a:r>
              <a:rPr lang="en-US" baseline="0" dirty="0" smtClean="0"/>
              <a:t> in Watauga Co. rained 1 3/4 inches per hour for 6 hours, close to 15 inches of rain as storm total, mapped close to 2100 landslides from aerial photos. </a:t>
            </a:r>
            <a:r>
              <a:rPr lang="en-US" dirty="0" smtClean="0">
                <a:solidFill>
                  <a:schemeClr val="accent1"/>
                </a:solidFill>
                <a:latin typeface="Times New Roman" pitchFamily="18" charset="0"/>
              </a:rPr>
              <a:t>We then field verified these areas collecting  location data, damage and movement history, geomorphic data, rock and soil information, and hydrology. We would then come back to the office, modify and update the database and model, and repeat until we had our final maps, or reached a deadline, which ever came first.</a:t>
            </a:r>
          </a:p>
        </p:txBody>
      </p:sp>
      <p:sp>
        <p:nvSpPr>
          <p:cNvPr id="4" name="Slide Number Placeholder 3"/>
          <p:cNvSpPr>
            <a:spLocks noGrp="1"/>
          </p:cNvSpPr>
          <p:nvPr>
            <p:ph type="sldNum" sz="quarter" idx="10"/>
          </p:nvPr>
        </p:nvSpPr>
        <p:spPr/>
        <p:txBody>
          <a:bodyPr/>
          <a:lstStyle/>
          <a:p>
            <a:fld id="{325F6DC7-1639-43B8-9B05-47E49A9B528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86076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16ED50C-57DA-411A-B882-1AA6EC02907F}" type="slidenum">
              <a:rPr lang="en-US" sz="1200">
                <a:solidFill>
                  <a:prstClr val="black"/>
                </a:solidFill>
              </a:rPr>
              <a:pPr eaLnBrk="1" hangingPunct="1"/>
              <a:t>5</a:t>
            </a:fld>
            <a:endParaRPr lang="en-US" sz="1200">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solidFill>
                  <a:schemeClr val="accent1"/>
                </a:solidFill>
                <a:latin typeface="Times New Roman" pitchFamily="18" charset="0"/>
              </a:rPr>
              <a:t>We then field verified these areas collecting  location data, damage and movement history, geomorphic data, rock and soil information, and hydrology. We would then come back to the office, modify and update the database and model, and repeat until we had our final maps, or reached a deadline, which ever came first.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A97A388-992F-4927-AD79-BA7C3BE55E77}"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2408918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158612-09E8-4F78-9212-F60267A4391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13965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CDD55E-137C-4B70-A769-E0CDC03F6FAA}" type="slidenum">
              <a:rPr lang="en-US" sz="1200">
                <a:solidFill>
                  <a:srgbClr val="000000"/>
                </a:solidFill>
              </a:rPr>
              <a:pPr eaLnBrk="1" hangingPunct="1"/>
              <a:t>8</a:t>
            </a:fld>
            <a:endParaRPr lang="en-US" sz="120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Stability Index</a:t>
            </a:r>
            <a:r>
              <a:rPr lang="en-US" baseline="0" dirty="0" smtClean="0">
                <a:latin typeface="Times New Roman" pitchFamily="18" charset="0"/>
              </a:rPr>
              <a:t> map is computer generated model developed by Pack and others in 1998 that predicts where debris flows will start given 5 inches of rain in 24 hours. Only for shallow, translational movements on unmodified slopes. </a:t>
            </a:r>
          </a:p>
          <a:p>
            <a:pPr eaLnBrk="1" hangingPunct="1"/>
            <a:endParaRPr lang="en-US" dirty="0" smtClean="0">
              <a:latin typeface="Times New Roman" pitchFamily="18" charset="0"/>
            </a:endParaRPr>
          </a:p>
          <a:p>
            <a:pPr eaLnBrk="1" hangingPunct="1"/>
            <a:r>
              <a:rPr lang="en-US" dirty="0" smtClean="0">
                <a:latin typeface="Times New Roman" pitchFamily="18" charset="0"/>
              </a:rPr>
              <a:t>Mapping locations where debris flows have started (initiation zones) is an important aspect of calibrating the Stability Index Map so that the predictive map adequately portrays the relative stability of an area.   </a:t>
            </a:r>
          </a:p>
          <a:p>
            <a:pPr eaLnBrk="1" hangingPunct="1"/>
            <a:r>
              <a:rPr lang="en-US" dirty="0" smtClean="0">
                <a:latin typeface="Times New Roman" pitchFamily="18" charset="0"/>
              </a:rPr>
              <a:t>Soil and hydrologic parameter values are adjusted within reasonable ranges for each region of the map so that the greatest number of debris flow initiation zones are captured within high hazard (purple and red) zones on the map. </a:t>
            </a:r>
          </a:p>
          <a:p>
            <a:pPr eaLnBrk="1" hangingPunct="1"/>
            <a:endParaRPr lang="en-US" dirty="0" smtClean="0">
              <a:latin typeface="Times New Roman" pitchFamily="18" charset="0"/>
            </a:endParaRPr>
          </a:p>
          <a:p>
            <a:pPr eaLnBrk="1" hangingPunct="1"/>
            <a:r>
              <a:rPr lang="en-US" dirty="0" smtClean="0">
                <a:latin typeface="Times New Roman" pitchFamily="18" charset="0"/>
              </a:rPr>
              <a:t> </a:t>
            </a:r>
            <a:r>
              <a:rPr lang="en-US" b="1" dirty="0" smtClean="0">
                <a:latin typeface="Times New Roman" pitchFamily="18" charset="0"/>
              </a:rPr>
              <a:t>Left:</a:t>
            </a:r>
            <a:r>
              <a:rPr lang="en-US" dirty="0" smtClean="0">
                <a:latin typeface="Times New Roman" pitchFamily="18" charset="0"/>
              </a:rPr>
              <a:t>  zoom</a:t>
            </a:r>
            <a:r>
              <a:rPr lang="en-US" baseline="0" dirty="0" smtClean="0">
                <a:latin typeface="Times New Roman" pitchFamily="18" charset="0"/>
              </a:rPr>
              <a:t> in of SINMAP in Watauga County </a:t>
            </a:r>
            <a:r>
              <a:rPr lang="en-US" b="1" dirty="0" smtClean="0">
                <a:latin typeface="Times New Roman" pitchFamily="18" charset="0"/>
              </a:rPr>
              <a:t>Right:</a:t>
            </a:r>
            <a:r>
              <a:rPr lang="en-US" dirty="0" smtClean="0">
                <a:latin typeface="Times New Roman" pitchFamily="18" charset="0"/>
              </a:rPr>
              <a:t>  Zoom</a:t>
            </a:r>
            <a:r>
              <a:rPr lang="en-US" baseline="0" dirty="0" smtClean="0">
                <a:latin typeface="Times New Roman" pitchFamily="18" charset="0"/>
              </a:rPr>
              <a:t> out </a:t>
            </a:r>
            <a:r>
              <a:rPr lang="en-US" dirty="0" smtClean="0">
                <a:latin typeface="Times New Roman" pitchFamily="18" charset="0"/>
              </a:rPr>
              <a:t>of the Stability Index Map for the same region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CDD55E-137C-4B70-A769-E0CDC03F6FAA}" type="slidenum">
              <a:rPr lang="en-US" sz="1200">
                <a:solidFill>
                  <a:srgbClr val="000000"/>
                </a:solidFill>
              </a:rPr>
              <a:pPr eaLnBrk="1" hangingPunct="1"/>
              <a:t>9</a:t>
            </a:fld>
            <a:endParaRPr lang="en-US" sz="1200">
              <a:solidFill>
                <a:srgbClr val="000000"/>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pitchFamily="18" charset="0"/>
              </a:rPr>
              <a:t>We then take a look at the map and determine</a:t>
            </a:r>
            <a:r>
              <a:rPr lang="en-US" baseline="0" dirty="0" smtClean="0">
                <a:latin typeface="Times New Roman" pitchFamily="18" charset="0"/>
              </a:rPr>
              <a:t> if as many known debris flow initiation zones have been captured as possible. If not, we adjust the soil and hydrologic parameters within their reasonable range, run the model again, and re-evaluate the IZ calibration.</a:t>
            </a:r>
            <a:endParaRPr lang="en-US" dirty="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FFFF00"/>
              </a:solidFill>
            </a:endParaRPr>
          </a:p>
        </p:txBody>
      </p:sp>
      <p:sp>
        <p:nvSpPr>
          <p:cNvPr id="5" name="Slide Number Placeholder 4"/>
          <p:cNvSpPr>
            <a:spLocks noGrp="1"/>
          </p:cNvSpPr>
          <p:nvPr>
            <p:ph type="sldNum" sz="quarter" idx="11"/>
          </p:nvPr>
        </p:nvSpPr>
        <p:spPr/>
        <p:txBody>
          <a:bodyPr/>
          <a:lstStyle>
            <a:lvl1pPr>
              <a:defRPr/>
            </a:lvl1pPr>
          </a:lstStyle>
          <a:p>
            <a:fld id="{D0B75D5A-5500-45A0-9EF1-20F7576BA3A9}" type="slidenum">
              <a:rPr lang="en-US" smtClean="0">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14975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5" name="Slide Number Placeholder 4"/>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771005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47800"/>
            <a:ext cx="20574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478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5" name="Slide Number Placeholder 4"/>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134378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FFFF00"/>
              </a:solidFill>
            </a:endParaRPr>
          </a:p>
        </p:txBody>
      </p:sp>
      <p:sp>
        <p:nvSpPr>
          <p:cNvPr id="5" name="Slide Number Placeholder 4"/>
          <p:cNvSpPr>
            <a:spLocks noGrp="1"/>
          </p:cNvSpPr>
          <p:nvPr>
            <p:ph type="sldNum" sz="quarter" idx="11"/>
          </p:nvPr>
        </p:nvSpPr>
        <p:spPr/>
        <p:txBody>
          <a:bodyPr/>
          <a:lstStyle>
            <a:lvl1pPr>
              <a:defRPr/>
            </a:lvl1pPr>
          </a:lstStyle>
          <a:p>
            <a:fld id="{D0B75D5A-5500-45A0-9EF1-20F7576BA3A9}" type="slidenum">
              <a:rPr lang="en-US" smtClean="0">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535185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FFFF00"/>
              </a:solidFill>
            </a:endParaRPr>
          </a:p>
        </p:txBody>
      </p:sp>
      <p:sp>
        <p:nvSpPr>
          <p:cNvPr id="5" name="Slide Number Placeholder 4"/>
          <p:cNvSpPr>
            <a:spLocks noGrp="1"/>
          </p:cNvSpPr>
          <p:nvPr>
            <p:ph type="sldNum" sz="quarter" idx="11"/>
          </p:nvPr>
        </p:nvSpPr>
        <p:spPr/>
        <p:txBody>
          <a:bodyPr/>
          <a:lstStyle>
            <a:lvl1pPr>
              <a:defRPr/>
            </a:lvl1pPr>
          </a:lstStyle>
          <a:p>
            <a:fld id="{4F17EC52-3ABB-4445-B1DA-976DE5384D17}" type="slidenum">
              <a:rPr lang="en-US" smtClean="0">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3740488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E1763B"/>
              </a:solidFill>
            </a:endParaRPr>
          </a:p>
        </p:txBody>
      </p:sp>
      <p:sp>
        <p:nvSpPr>
          <p:cNvPr id="5" name="Slide Number Placeholder 4"/>
          <p:cNvSpPr>
            <a:spLocks noGrp="1"/>
          </p:cNvSpPr>
          <p:nvPr>
            <p:ph type="sldNum" sz="quarter" idx="11"/>
          </p:nvPr>
        </p:nvSpPr>
        <p:spPr/>
        <p:txBody>
          <a:bodyPr/>
          <a:lstStyle>
            <a:lvl1pPr>
              <a:defRPr/>
            </a:lvl1pPr>
          </a:lstStyle>
          <a:p>
            <a:fld id="{28A841E5-9842-458A-B025-D28895862BB9}" type="slidenum">
              <a:rPr lang="en-US" smtClean="0">
                <a:solidFill>
                  <a:srgbClr val="E1763B"/>
                </a:solidFill>
              </a:rPr>
              <a:pPr/>
              <a:t>‹#›</a:t>
            </a:fld>
            <a:endParaRPr lang="en-US">
              <a:solidFill>
                <a:srgbClr val="E1763B"/>
              </a:solidFill>
            </a:endParaRPr>
          </a:p>
        </p:txBody>
      </p:sp>
    </p:spTree>
    <p:extLst>
      <p:ext uri="{BB962C8B-B14F-4D97-AF65-F5344CB8AC3E}">
        <p14:creationId xmlns:p14="http://schemas.microsoft.com/office/powerpoint/2010/main" val="4258261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5908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908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6"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79846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8" name="Slide Number Placeholder 7"/>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1665043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D98A99D3-8EBD-412B-B27A-A9A60ECF2F1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929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a:solidFill>
                <a:srgbClr val="E1763B"/>
              </a:solidFill>
            </a:endParaRPr>
          </a:p>
        </p:txBody>
      </p:sp>
      <p:sp>
        <p:nvSpPr>
          <p:cNvPr id="3" name="Slide Number Placeholder 2"/>
          <p:cNvSpPr>
            <a:spLocks noGrp="1"/>
          </p:cNvSpPr>
          <p:nvPr>
            <p:ph type="sldNum" sz="quarter" idx="11"/>
          </p:nvPr>
        </p:nvSpPr>
        <p:spPr/>
        <p:txBody>
          <a:bodyPr/>
          <a:lstStyle>
            <a:lvl1pPr>
              <a:defRPr/>
            </a:lvl1pPr>
          </a:lstStyle>
          <a:p>
            <a:pPr>
              <a:defRPr/>
            </a:pPr>
            <a:fld id="{CDD1D09E-98FC-4F8C-843C-31B2BB22F06A}" type="slidenum">
              <a:rPr lang="en-US" smtClean="0">
                <a:solidFill>
                  <a:srgbClr val="E1763B"/>
                </a:solidFill>
              </a:rPr>
              <a:pPr>
                <a:defRPr/>
              </a:pPr>
              <a:t>‹#›</a:t>
            </a:fld>
            <a:endParaRPr lang="en-US">
              <a:solidFill>
                <a:srgbClr val="E1763B"/>
              </a:solidFill>
            </a:endParaRPr>
          </a:p>
        </p:txBody>
      </p:sp>
    </p:spTree>
    <p:extLst>
      <p:ext uri="{BB962C8B-B14F-4D97-AF65-F5344CB8AC3E}">
        <p14:creationId xmlns:p14="http://schemas.microsoft.com/office/powerpoint/2010/main" val="2700304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6"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26542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FFFF00"/>
              </a:solidFill>
            </a:endParaRPr>
          </a:p>
        </p:txBody>
      </p:sp>
      <p:sp>
        <p:nvSpPr>
          <p:cNvPr id="5" name="Slide Number Placeholder 4"/>
          <p:cNvSpPr>
            <a:spLocks noGrp="1"/>
          </p:cNvSpPr>
          <p:nvPr>
            <p:ph type="sldNum" sz="quarter" idx="11"/>
          </p:nvPr>
        </p:nvSpPr>
        <p:spPr/>
        <p:txBody>
          <a:bodyPr/>
          <a:lstStyle>
            <a:lvl1pPr>
              <a:defRPr/>
            </a:lvl1pPr>
          </a:lstStyle>
          <a:p>
            <a:fld id="{4F17EC52-3ABB-4445-B1DA-976DE5384D17}" type="slidenum">
              <a:rPr lang="en-US" smtClean="0">
                <a:solidFill>
                  <a:srgbClr val="FFFF00"/>
                </a:solidFill>
              </a:rPr>
              <a:pPr/>
              <a:t>‹#›</a:t>
            </a:fld>
            <a:endParaRPr lang="en-US">
              <a:solidFill>
                <a:srgbClr val="FFFF00"/>
              </a:solidFill>
            </a:endParaRPr>
          </a:p>
        </p:txBody>
      </p:sp>
    </p:spTree>
    <p:extLst>
      <p:ext uri="{BB962C8B-B14F-4D97-AF65-F5344CB8AC3E}">
        <p14:creationId xmlns:p14="http://schemas.microsoft.com/office/powerpoint/2010/main" val="2811349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6"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790562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5" name="Slide Number Placeholder 4"/>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1508089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47800"/>
            <a:ext cx="20574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478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5" name="Slide Number Placeholder 4"/>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3700179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8C1F2476-E9A3-46E3-8743-D96A3F165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830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846C2523-CEBD-4D00-9EC8-4FB4B593FF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529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14557E83-9293-41D5-A4E9-62C0764F37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106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5908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908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A0D92548-C3A1-49AE-BEA7-9F9A42EFB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0654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fld id="{8F14D779-BF9A-43F3-AA4C-38BD5179D1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3047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fld id="{332FF3FA-ABF3-471D-B754-12C247FB7D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5400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EA1996E6-9209-4660-A7DE-214B541D2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780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E1763B"/>
              </a:solidFill>
            </a:endParaRPr>
          </a:p>
        </p:txBody>
      </p:sp>
      <p:sp>
        <p:nvSpPr>
          <p:cNvPr id="5" name="Slide Number Placeholder 4"/>
          <p:cNvSpPr>
            <a:spLocks noGrp="1"/>
          </p:cNvSpPr>
          <p:nvPr>
            <p:ph type="sldNum" sz="quarter" idx="11"/>
          </p:nvPr>
        </p:nvSpPr>
        <p:spPr/>
        <p:txBody>
          <a:bodyPr/>
          <a:lstStyle>
            <a:lvl1pPr>
              <a:defRPr/>
            </a:lvl1pPr>
          </a:lstStyle>
          <a:p>
            <a:fld id="{28A841E5-9842-458A-B025-D28895862BB9}" type="slidenum">
              <a:rPr lang="en-US" smtClean="0">
                <a:solidFill>
                  <a:srgbClr val="E1763B"/>
                </a:solidFill>
              </a:rPr>
              <a:pPr/>
              <a:t>‹#›</a:t>
            </a:fld>
            <a:endParaRPr lang="en-US">
              <a:solidFill>
                <a:srgbClr val="E1763B"/>
              </a:solidFill>
            </a:endParaRPr>
          </a:p>
        </p:txBody>
      </p:sp>
    </p:spTree>
    <p:extLst>
      <p:ext uri="{BB962C8B-B14F-4D97-AF65-F5344CB8AC3E}">
        <p14:creationId xmlns:p14="http://schemas.microsoft.com/office/powerpoint/2010/main" val="3660323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1DF84057-7683-4499-8101-870275498F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8645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33231C65-FA36-494F-8EF5-61E4F668BE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442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1518CED5-13F9-4258-93FD-5DB84F4DDBE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036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47800"/>
            <a:ext cx="2057400" cy="4876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47800"/>
            <a:ext cx="6019800" cy="4876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9E362227-1175-47F5-9CA9-FF2F060BE1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160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5908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90800"/>
            <a:ext cx="40386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6"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4180780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8" name="Slide Number Placeholder 7"/>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4264719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pPr>
              <a:defRPr/>
            </a:pPr>
            <a:fld id="{D98A99D3-8EBD-412B-B27A-A9A60ECF2F1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477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a:solidFill>
                <a:srgbClr val="E1763B"/>
              </a:solidFill>
            </a:endParaRPr>
          </a:p>
        </p:txBody>
      </p:sp>
      <p:sp>
        <p:nvSpPr>
          <p:cNvPr id="3" name="Slide Number Placeholder 2"/>
          <p:cNvSpPr>
            <a:spLocks noGrp="1"/>
          </p:cNvSpPr>
          <p:nvPr>
            <p:ph type="sldNum" sz="quarter" idx="11"/>
          </p:nvPr>
        </p:nvSpPr>
        <p:spPr/>
        <p:txBody>
          <a:bodyPr/>
          <a:lstStyle>
            <a:lvl1pPr>
              <a:defRPr/>
            </a:lvl1pPr>
          </a:lstStyle>
          <a:p>
            <a:pPr>
              <a:defRPr/>
            </a:pPr>
            <a:fld id="{CDD1D09E-98FC-4F8C-843C-31B2BB22F06A}" type="slidenum">
              <a:rPr lang="en-US" smtClean="0">
                <a:solidFill>
                  <a:srgbClr val="E1763B"/>
                </a:solidFill>
              </a:rPr>
              <a:pPr>
                <a:defRPr/>
              </a:pPr>
              <a:t>‹#›</a:t>
            </a:fld>
            <a:endParaRPr lang="en-US">
              <a:solidFill>
                <a:srgbClr val="E1763B"/>
              </a:solidFill>
            </a:endParaRPr>
          </a:p>
        </p:txBody>
      </p:sp>
    </p:spTree>
    <p:extLst>
      <p:ext uri="{BB962C8B-B14F-4D97-AF65-F5344CB8AC3E}">
        <p14:creationId xmlns:p14="http://schemas.microsoft.com/office/powerpoint/2010/main" val="3776383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6"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171877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fontAlgn="base">
              <a:spcBef>
                <a:spcPct val="0"/>
              </a:spcBef>
              <a:spcAft>
                <a:spcPct val="0"/>
              </a:spcAft>
              <a:defRPr/>
            </a:pPr>
            <a:endParaRPr lang="en-US">
              <a:solidFill>
                <a:srgbClr val="E1763B"/>
              </a:solidFill>
            </a:endParaRPr>
          </a:p>
        </p:txBody>
      </p:sp>
      <p:sp>
        <p:nvSpPr>
          <p:cNvPr id="6" name="Slide Number Placeholder 5"/>
          <p:cNvSpPr>
            <a:spLocks noGrp="1"/>
          </p:cNvSpPr>
          <p:nvPr>
            <p:ph type="sldNum" sz="quarter" idx="11"/>
          </p:nvPr>
        </p:nvSpPr>
        <p:spPr/>
        <p:txBody>
          <a:bodyPr/>
          <a:lstStyle>
            <a:lvl1pPr>
              <a:defRPr/>
            </a:lvl1pPr>
          </a:lstStyle>
          <a:p>
            <a:pPr fontAlgn="base">
              <a:spcBef>
                <a:spcPct val="0"/>
              </a:spcBef>
              <a:spcAft>
                <a:spcPct val="0"/>
              </a:spcAft>
              <a:defRPr/>
            </a:pPr>
            <a:fld id="{C5D9ACFE-2B30-4C73-B722-5EEB81CD66D7}" type="slidenum">
              <a:rPr lang="en-US" smtClean="0">
                <a:solidFill>
                  <a:srgbClr val="E1763B"/>
                </a:solidFill>
              </a:rPr>
              <a:pPr fontAlgn="base">
                <a:spcBef>
                  <a:spcPct val="0"/>
                </a:spcBef>
                <a:spcAft>
                  <a:spcPct val="0"/>
                </a:spcAft>
                <a:defRPr/>
              </a:pPr>
              <a:t>‹#›</a:t>
            </a:fld>
            <a:endParaRPr lang="en-US">
              <a:solidFill>
                <a:srgbClr val="E1763B"/>
              </a:solidFill>
            </a:endParaRPr>
          </a:p>
        </p:txBody>
      </p:sp>
    </p:spTree>
    <p:extLst>
      <p:ext uri="{BB962C8B-B14F-4D97-AF65-F5344CB8AC3E}">
        <p14:creationId xmlns:p14="http://schemas.microsoft.com/office/powerpoint/2010/main" val="120125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oleObject" Target="../embeddings/oleObject4.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vmlDrawing" Target="../drawings/vmlDrawing3.v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oleObject" Target="../embeddings/oleObject6.bin"/><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oleObject" Target="../embeddings/oleObject5.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32" name="Object 8"/>
          <p:cNvGraphicFramePr>
            <a:graphicFrameLocks noChangeAspect="1"/>
          </p:cNvGraphicFramePr>
          <p:nvPr/>
        </p:nvGraphicFramePr>
        <p:xfrm>
          <a:off x="0" y="1397000"/>
          <a:ext cx="9144000" cy="5461000"/>
        </p:xfrm>
        <a:graphic>
          <a:graphicData uri="http://schemas.openxmlformats.org/presentationml/2006/ole">
            <mc:AlternateContent xmlns:mc="http://schemas.openxmlformats.org/markup-compatibility/2006">
              <mc:Choice xmlns:v="urn:schemas-microsoft-com:vml" Requires="v">
                <p:oleObj spid="_x0000_s1074" name="Image" r:id="rId14" imgW="12190476" imgH="9752381" progId="Photoshop.Image.11">
                  <p:embed/>
                </p:oleObj>
              </mc:Choice>
              <mc:Fallback>
                <p:oleObj name="Image" r:id="rId14" imgW="12190476" imgH="9752381" progId="Photoshop.Image.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b="25348"/>
                      <a:stretch>
                        <a:fillRect/>
                      </a:stretch>
                    </p:blipFill>
                    <p:spPr bwMode="auto">
                      <a:xfrm>
                        <a:off x="0" y="1397000"/>
                        <a:ext cx="9144000"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5"/>
          <p:cNvSpPr>
            <a:spLocks noGrp="1" noChangeArrowheads="1"/>
          </p:cNvSpPr>
          <p:nvPr>
            <p:ph type="ftr" sz="quarter" idx="3"/>
          </p:nvPr>
        </p:nvSpPr>
        <p:spPr bwMode="auto">
          <a:xfrm>
            <a:off x="1295400" y="6400800"/>
            <a:ext cx="6553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graphicFrame>
        <p:nvGraphicFramePr>
          <p:cNvPr id="1031" name="Object 7"/>
          <p:cNvGraphicFramePr>
            <a:graphicFrameLocks noChangeAspect="1"/>
          </p:cNvGraphicFramePr>
          <p:nvPr/>
        </p:nvGraphicFramePr>
        <p:xfrm>
          <a:off x="0" y="0"/>
          <a:ext cx="9144000" cy="1409700"/>
        </p:xfrm>
        <a:graphic>
          <a:graphicData uri="http://schemas.openxmlformats.org/presentationml/2006/ole">
            <mc:AlternateContent xmlns:mc="http://schemas.openxmlformats.org/markup-compatibility/2006">
              <mc:Choice xmlns:v="urn:schemas-microsoft-com:vml" Requires="v">
                <p:oleObj spid="_x0000_s1075" name="Image" r:id="rId16" imgW="12190476" imgH="1879365" progId="Photoshop.Image.11">
                  <p:embed/>
                </p:oleObj>
              </mc:Choice>
              <mc:Fallback>
                <p:oleObj name="Image" r:id="rId16" imgW="12190476" imgH="1879365" progId="Photoshop.Image.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Rectangle 9"/>
          <p:cNvSpPr>
            <a:spLocks noGrp="1" noChangeArrowheads="1"/>
          </p:cNvSpPr>
          <p:nvPr>
            <p:ph type="title"/>
          </p:nvPr>
        </p:nvSpPr>
        <p:spPr bwMode="auto">
          <a:xfrm>
            <a:off x="457200" y="14478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457200" y="25908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848600" y="6400800"/>
            <a:ext cx="838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A94B0B0-5208-4766-8A42-0C44995A381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46314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Calibri" pitchFamily="34" charset="0"/>
        </a:defRPr>
      </a:lvl2pPr>
      <a:lvl3pPr algn="ctr" rtl="0" eaLnBrk="1" fontAlgn="base" hangingPunct="1">
        <a:spcBef>
          <a:spcPct val="0"/>
        </a:spcBef>
        <a:spcAft>
          <a:spcPct val="0"/>
        </a:spcAft>
        <a:defRPr sz="4000">
          <a:solidFill>
            <a:schemeClr val="tx2"/>
          </a:solidFill>
          <a:latin typeface="Calibri" pitchFamily="34" charset="0"/>
        </a:defRPr>
      </a:lvl3pPr>
      <a:lvl4pPr algn="ctr" rtl="0" eaLnBrk="1" fontAlgn="base" hangingPunct="1">
        <a:spcBef>
          <a:spcPct val="0"/>
        </a:spcBef>
        <a:spcAft>
          <a:spcPct val="0"/>
        </a:spcAft>
        <a:defRPr sz="4000">
          <a:solidFill>
            <a:schemeClr val="tx2"/>
          </a:solidFill>
          <a:latin typeface="Calibri" pitchFamily="34" charset="0"/>
        </a:defRPr>
      </a:lvl4pPr>
      <a:lvl5pPr algn="ctr" rtl="0" eaLnBrk="1" fontAlgn="base" hangingPunct="1">
        <a:spcBef>
          <a:spcPct val="0"/>
        </a:spcBef>
        <a:spcAft>
          <a:spcPct val="0"/>
        </a:spcAft>
        <a:defRPr sz="4000">
          <a:solidFill>
            <a:schemeClr val="tx2"/>
          </a:solidFill>
          <a:latin typeface="Calibri" pitchFamily="34" charset="0"/>
        </a:defRPr>
      </a:lvl5pPr>
      <a:lvl6pPr marL="457200" algn="ctr" rtl="0" eaLnBrk="1" fontAlgn="base" hangingPunct="1">
        <a:spcBef>
          <a:spcPct val="0"/>
        </a:spcBef>
        <a:spcAft>
          <a:spcPct val="0"/>
        </a:spcAft>
        <a:defRPr sz="4000">
          <a:solidFill>
            <a:schemeClr val="tx2"/>
          </a:solidFill>
          <a:latin typeface="Calibri" pitchFamily="34" charset="0"/>
        </a:defRPr>
      </a:lvl6pPr>
      <a:lvl7pPr marL="914400" algn="ctr" rtl="0" eaLnBrk="1" fontAlgn="base" hangingPunct="1">
        <a:spcBef>
          <a:spcPct val="0"/>
        </a:spcBef>
        <a:spcAft>
          <a:spcPct val="0"/>
        </a:spcAft>
        <a:defRPr sz="4000">
          <a:solidFill>
            <a:schemeClr val="tx2"/>
          </a:solidFill>
          <a:latin typeface="Calibri" pitchFamily="34" charset="0"/>
        </a:defRPr>
      </a:lvl7pPr>
      <a:lvl8pPr marL="1371600" algn="ctr" rtl="0" eaLnBrk="1" fontAlgn="base" hangingPunct="1">
        <a:spcBef>
          <a:spcPct val="0"/>
        </a:spcBef>
        <a:spcAft>
          <a:spcPct val="0"/>
        </a:spcAft>
        <a:defRPr sz="4000">
          <a:solidFill>
            <a:schemeClr val="tx2"/>
          </a:solidFill>
          <a:latin typeface="Calibri" pitchFamily="34" charset="0"/>
        </a:defRPr>
      </a:lvl8pPr>
      <a:lvl9pPr marL="1828800" algn="ctr" rtl="0" eaLnBrk="1" fontAlgn="base" hangingPunct="1">
        <a:spcBef>
          <a:spcPct val="0"/>
        </a:spcBef>
        <a:spcAft>
          <a:spcPct val="0"/>
        </a:spcAft>
        <a:defRPr sz="4000">
          <a:solidFill>
            <a:schemeClr val="tx2"/>
          </a:solidFill>
          <a:latin typeface="Calibri" pitchFamily="34" charset="0"/>
        </a:defRPr>
      </a:lvl9pPr>
    </p:titleStyle>
    <p:bodyStyle>
      <a:lvl1pPr marL="342900" indent="-342900" algn="l" rtl="0" eaLnBrk="1" fontAlgn="base" hangingPunct="1">
        <a:spcBef>
          <a:spcPct val="20000"/>
        </a:spcBef>
        <a:spcAft>
          <a:spcPct val="0"/>
        </a:spcAft>
        <a:buChar char="•"/>
        <a:defRPr sz="31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032" name="Object 8"/>
          <p:cNvGraphicFramePr>
            <a:graphicFrameLocks noChangeAspect="1"/>
          </p:cNvGraphicFramePr>
          <p:nvPr/>
        </p:nvGraphicFramePr>
        <p:xfrm>
          <a:off x="0" y="1397000"/>
          <a:ext cx="9144000" cy="5461000"/>
        </p:xfrm>
        <a:graphic>
          <a:graphicData uri="http://schemas.openxmlformats.org/presentationml/2006/ole">
            <mc:AlternateContent xmlns:mc="http://schemas.openxmlformats.org/markup-compatibility/2006">
              <mc:Choice xmlns:v="urn:schemas-microsoft-com:vml" Requires="v">
                <p:oleObj spid="_x0000_s2098" name="Image" r:id="rId14" imgW="12190476" imgH="9752381" progId="Photoshop.Image.11">
                  <p:embed/>
                </p:oleObj>
              </mc:Choice>
              <mc:Fallback>
                <p:oleObj name="Image" r:id="rId14" imgW="12190476" imgH="9752381" progId="Photoshop.Image.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b="25348"/>
                      <a:stretch>
                        <a:fillRect/>
                      </a:stretch>
                    </p:blipFill>
                    <p:spPr bwMode="auto">
                      <a:xfrm>
                        <a:off x="0" y="1397000"/>
                        <a:ext cx="9144000"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5"/>
          <p:cNvSpPr>
            <a:spLocks noGrp="1" noChangeArrowheads="1"/>
          </p:cNvSpPr>
          <p:nvPr>
            <p:ph type="ftr" sz="quarter" idx="3"/>
          </p:nvPr>
        </p:nvSpPr>
        <p:spPr bwMode="auto">
          <a:xfrm>
            <a:off x="1295400" y="6400800"/>
            <a:ext cx="6553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graphicFrame>
        <p:nvGraphicFramePr>
          <p:cNvPr id="1031" name="Object 7"/>
          <p:cNvGraphicFramePr>
            <a:graphicFrameLocks noChangeAspect="1"/>
          </p:cNvGraphicFramePr>
          <p:nvPr/>
        </p:nvGraphicFramePr>
        <p:xfrm>
          <a:off x="0" y="0"/>
          <a:ext cx="9144000" cy="1409700"/>
        </p:xfrm>
        <a:graphic>
          <a:graphicData uri="http://schemas.openxmlformats.org/presentationml/2006/ole">
            <mc:AlternateContent xmlns:mc="http://schemas.openxmlformats.org/markup-compatibility/2006">
              <mc:Choice xmlns:v="urn:schemas-microsoft-com:vml" Requires="v">
                <p:oleObj spid="_x0000_s2099" name="Image" r:id="rId16" imgW="12190476" imgH="1879365" progId="Photoshop.Image.11">
                  <p:embed/>
                </p:oleObj>
              </mc:Choice>
              <mc:Fallback>
                <p:oleObj name="Image" r:id="rId16" imgW="12190476" imgH="1879365" progId="Photoshop.Image.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Rectangle 9"/>
          <p:cNvSpPr>
            <a:spLocks noGrp="1" noChangeArrowheads="1"/>
          </p:cNvSpPr>
          <p:nvPr>
            <p:ph type="title"/>
          </p:nvPr>
        </p:nvSpPr>
        <p:spPr bwMode="auto">
          <a:xfrm>
            <a:off x="457200" y="14478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457200" y="25908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848600" y="6400800"/>
            <a:ext cx="838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A94B0B0-5208-4766-8A42-0C44995A3818}"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91286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Calibri" pitchFamily="34" charset="0"/>
        </a:defRPr>
      </a:lvl2pPr>
      <a:lvl3pPr algn="ctr" rtl="0" eaLnBrk="1" fontAlgn="base" hangingPunct="1">
        <a:spcBef>
          <a:spcPct val="0"/>
        </a:spcBef>
        <a:spcAft>
          <a:spcPct val="0"/>
        </a:spcAft>
        <a:defRPr sz="4000">
          <a:solidFill>
            <a:schemeClr val="tx2"/>
          </a:solidFill>
          <a:latin typeface="Calibri" pitchFamily="34" charset="0"/>
        </a:defRPr>
      </a:lvl3pPr>
      <a:lvl4pPr algn="ctr" rtl="0" eaLnBrk="1" fontAlgn="base" hangingPunct="1">
        <a:spcBef>
          <a:spcPct val="0"/>
        </a:spcBef>
        <a:spcAft>
          <a:spcPct val="0"/>
        </a:spcAft>
        <a:defRPr sz="4000">
          <a:solidFill>
            <a:schemeClr val="tx2"/>
          </a:solidFill>
          <a:latin typeface="Calibri" pitchFamily="34" charset="0"/>
        </a:defRPr>
      </a:lvl4pPr>
      <a:lvl5pPr algn="ctr" rtl="0" eaLnBrk="1" fontAlgn="base" hangingPunct="1">
        <a:spcBef>
          <a:spcPct val="0"/>
        </a:spcBef>
        <a:spcAft>
          <a:spcPct val="0"/>
        </a:spcAft>
        <a:defRPr sz="4000">
          <a:solidFill>
            <a:schemeClr val="tx2"/>
          </a:solidFill>
          <a:latin typeface="Calibri" pitchFamily="34" charset="0"/>
        </a:defRPr>
      </a:lvl5pPr>
      <a:lvl6pPr marL="457200" algn="ctr" rtl="0" eaLnBrk="1" fontAlgn="base" hangingPunct="1">
        <a:spcBef>
          <a:spcPct val="0"/>
        </a:spcBef>
        <a:spcAft>
          <a:spcPct val="0"/>
        </a:spcAft>
        <a:defRPr sz="4000">
          <a:solidFill>
            <a:schemeClr val="tx2"/>
          </a:solidFill>
          <a:latin typeface="Calibri" pitchFamily="34" charset="0"/>
        </a:defRPr>
      </a:lvl6pPr>
      <a:lvl7pPr marL="914400" algn="ctr" rtl="0" eaLnBrk="1" fontAlgn="base" hangingPunct="1">
        <a:spcBef>
          <a:spcPct val="0"/>
        </a:spcBef>
        <a:spcAft>
          <a:spcPct val="0"/>
        </a:spcAft>
        <a:defRPr sz="4000">
          <a:solidFill>
            <a:schemeClr val="tx2"/>
          </a:solidFill>
          <a:latin typeface="Calibri" pitchFamily="34" charset="0"/>
        </a:defRPr>
      </a:lvl7pPr>
      <a:lvl8pPr marL="1371600" algn="ctr" rtl="0" eaLnBrk="1" fontAlgn="base" hangingPunct="1">
        <a:spcBef>
          <a:spcPct val="0"/>
        </a:spcBef>
        <a:spcAft>
          <a:spcPct val="0"/>
        </a:spcAft>
        <a:defRPr sz="4000">
          <a:solidFill>
            <a:schemeClr val="tx2"/>
          </a:solidFill>
          <a:latin typeface="Calibri" pitchFamily="34" charset="0"/>
        </a:defRPr>
      </a:lvl8pPr>
      <a:lvl9pPr marL="1828800" algn="ctr" rtl="0" eaLnBrk="1" fontAlgn="base" hangingPunct="1">
        <a:spcBef>
          <a:spcPct val="0"/>
        </a:spcBef>
        <a:spcAft>
          <a:spcPct val="0"/>
        </a:spcAft>
        <a:defRPr sz="4000">
          <a:solidFill>
            <a:schemeClr val="tx2"/>
          </a:solidFill>
          <a:latin typeface="Calibri" pitchFamily="34" charset="0"/>
        </a:defRPr>
      </a:lvl9pPr>
    </p:titleStyle>
    <p:bodyStyle>
      <a:lvl1pPr marL="342900" indent="-342900" algn="l" rtl="0" eaLnBrk="1" fontAlgn="base" hangingPunct="1">
        <a:spcBef>
          <a:spcPct val="20000"/>
        </a:spcBef>
        <a:spcAft>
          <a:spcPct val="0"/>
        </a:spcAft>
        <a:buChar char="•"/>
        <a:defRPr sz="31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32" name="Object 8"/>
          <p:cNvGraphicFramePr>
            <a:graphicFrameLocks noChangeAspect="1"/>
          </p:cNvGraphicFramePr>
          <p:nvPr/>
        </p:nvGraphicFramePr>
        <p:xfrm>
          <a:off x="0" y="1397000"/>
          <a:ext cx="9144000" cy="5461000"/>
        </p:xfrm>
        <a:graphic>
          <a:graphicData uri="http://schemas.openxmlformats.org/presentationml/2006/ole">
            <mc:AlternateContent xmlns:mc="http://schemas.openxmlformats.org/markup-compatibility/2006">
              <mc:Choice xmlns:v="urn:schemas-microsoft-com:vml" Requires="v">
                <p:oleObj spid="_x0000_s3106" name="Image" r:id="rId14" imgW="12190476" imgH="9752381" progId="Photoshop.Image.11">
                  <p:embed/>
                </p:oleObj>
              </mc:Choice>
              <mc:Fallback>
                <p:oleObj name="Image" r:id="rId14" imgW="12190476" imgH="9752381" progId="Photoshop.Image.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b="25348"/>
                      <a:stretch>
                        <a:fillRect/>
                      </a:stretch>
                    </p:blipFill>
                    <p:spPr bwMode="auto">
                      <a:xfrm>
                        <a:off x="0" y="1397000"/>
                        <a:ext cx="9144000"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5"/>
          <p:cNvSpPr>
            <a:spLocks noGrp="1" noChangeArrowheads="1"/>
          </p:cNvSpPr>
          <p:nvPr>
            <p:ph type="ftr" sz="quarter" idx="3"/>
          </p:nvPr>
        </p:nvSpPr>
        <p:spPr bwMode="auto">
          <a:xfrm>
            <a:off x="1295400" y="6400800"/>
            <a:ext cx="6553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graphicFrame>
        <p:nvGraphicFramePr>
          <p:cNvPr id="1031" name="Object 7"/>
          <p:cNvGraphicFramePr>
            <a:graphicFrameLocks noChangeAspect="1"/>
          </p:cNvGraphicFramePr>
          <p:nvPr/>
        </p:nvGraphicFramePr>
        <p:xfrm>
          <a:off x="0" y="0"/>
          <a:ext cx="9144000" cy="1409700"/>
        </p:xfrm>
        <a:graphic>
          <a:graphicData uri="http://schemas.openxmlformats.org/presentationml/2006/ole">
            <mc:AlternateContent xmlns:mc="http://schemas.openxmlformats.org/markup-compatibility/2006">
              <mc:Choice xmlns:v="urn:schemas-microsoft-com:vml" Requires="v">
                <p:oleObj spid="_x0000_s3107" name="Image" r:id="rId16" imgW="12190476" imgH="1879365" progId="Photoshop.Image.11">
                  <p:embed/>
                </p:oleObj>
              </mc:Choice>
              <mc:Fallback>
                <p:oleObj name="Image" r:id="rId16" imgW="12190476" imgH="1879365" progId="Photoshop.Image.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Rectangle 9"/>
          <p:cNvSpPr>
            <a:spLocks noGrp="1" noChangeArrowheads="1"/>
          </p:cNvSpPr>
          <p:nvPr>
            <p:ph type="title"/>
          </p:nvPr>
        </p:nvSpPr>
        <p:spPr bwMode="auto">
          <a:xfrm>
            <a:off x="457200" y="14478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4" name="Rectangle 10"/>
          <p:cNvSpPr>
            <a:spLocks noGrp="1" noChangeArrowheads="1"/>
          </p:cNvSpPr>
          <p:nvPr>
            <p:ph type="body" idx="1"/>
          </p:nvPr>
        </p:nvSpPr>
        <p:spPr bwMode="auto">
          <a:xfrm>
            <a:off x="457200" y="25908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848600" y="6400800"/>
            <a:ext cx="838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88FBA356-1C06-4080-AD23-AFDF3D518C4F}"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5809484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Calibri" pitchFamily="34" charset="0"/>
        </a:defRPr>
      </a:lvl2pPr>
      <a:lvl3pPr algn="ctr" rtl="0" eaLnBrk="1" fontAlgn="base" hangingPunct="1">
        <a:spcBef>
          <a:spcPct val="0"/>
        </a:spcBef>
        <a:spcAft>
          <a:spcPct val="0"/>
        </a:spcAft>
        <a:defRPr sz="4000">
          <a:solidFill>
            <a:schemeClr val="tx2"/>
          </a:solidFill>
          <a:latin typeface="Calibri" pitchFamily="34" charset="0"/>
        </a:defRPr>
      </a:lvl3pPr>
      <a:lvl4pPr algn="ctr" rtl="0" eaLnBrk="1" fontAlgn="base" hangingPunct="1">
        <a:spcBef>
          <a:spcPct val="0"/>
        </a:spcBef>
        <a:spcAft>
          <a:spcPct val="0"/>
        </a:spcAft>
        <a:defRPr sz="4000">
          <a:solidFill>
            <a:schemeClr val="tx2"/>
          </a:solidFill>
          <a:latin typeface="Calibri" pitchFamily="34" charset="0"/>
        </a:defRPr>
      </a:lvl4pPr>
      <a:lvl5pPr algn="ctr" rtl="0" eaLnBrk="1" fontAlgn="base" hangingPunct="1">
        <a:spcBef>
          <a:spcPct val="0"/>
        </a:spcBef>
        <a:spcAft>
          <a:spcPct val="0"/>
        </a:spcAft>
        <a:defRPr sz="4000">
          <a:solidFill>
            <a:schemeClr val="tx2"/>
          </a:solidFill>
          <a:latin typeface="Calibri" pitchFamily="34" charset="0"/>
        </a:defRPr>
      </a:lvl5pPr>
      <a:lvl6pPr marL="457200" algn="ctr" rtl="0" eaLnBrk="1" fontAlgn="base" hangingPunct="1">
        <a:spcBef>
          <a:spcPct val="0"/>
        </a:spcBef>
        <a:spcAft>
          <a:spcPct val="0"/>
        </a:spcAft>
        <a:defRPr sz="4000">
          <a:solidFill>
            <a:schemeClr val="tx2"/>
          </a:solidFill>
          <a:latin typeface="Calibri" pitchFamily="34" charset="0"/>
        </a:defRPr>
      </a:lvl6pPr>
      <a:lvl7pPr marL="914400" algn="ctr" rtl="0" eaLnBrk="1" fontAlgn="base" hangingPunct="1">
        <a:spcBef>
          <a:spcPct val="0"/>
        </a:spcBef>
        <a:spcAft>
          <a:spcPct val="0"/>
        </a:spcAft>
        <a:defRPr sz="4000">
          <a:solidFill>
            <a:schemeClr val="tx2"/>
          </a:solidFill>
          <a:latin typeface="Calibri" pitchFamily="34" charset="0"/>
        </a:defRPr>
      </a:lvl7pPr>
      <a:lvl8pPr marL="1371600" algn="ctr" rtl="0" eaLnBrk="1" fontAlgn="base" hangingPunct="1">
        <a:spcBef>
          <a:spcPct val="0"/>
        </a:spcBef>
        <a:spcAft>
          <a:spcPct val="0"/>
        </a:spcAft>
        <a:defRPr sz="4000">
          <a:solidFill>
            <a:schemeClr val="tx2"/>
          </a:solidFill>
          <a:latin typeface="Calibri" pitchFamily="34" charset="0"/>
        </a:defRPr>
      </a:lvl8pPr>
      <a:lvl9pPr marL="1828800" algn="ctr" rtl="0" eaLnBrk="1" fontAlgn="base" hangingPunct="1">
        <a:spcBef>
          <a:spcPct val="0"/>
        </a:spcBef>
        <a:spcAft>
          <a:spcPct val="0"/>
        </a:spcAft>
        <a:defRPr sz="4000">
          <a:solidFill>
            <a:schemeClr val="tx2"/>
          </a:solidFill>
          <a:latin typeface="Calibri" pitchFamily="34" charset="0"/>
        </a:defRPr>
      </a:lvl9pPr>
    </p:titleStyle>
    <p:bodyStyle>
      <a:lvl1pPr marL="342900" indent="-342900" algn="l" rtl="0" eaLnBrk="1" fontAlgn="base" hangingPunct="1">
        <a:spcBef>
          <a:spcPct val="20000"/>
        </a:spcBef>
        <a:spcAft>
          <a:spcPct val="0"/>
        </a:spcAft>
        <a:buChar char="•"/>
        <a:defRPr sz="31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6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appalachianlandslide.com/" TargetMode="External"/><Relationship Id="rId4" Type="http://schemas.openxmlformats.org/officeDocument/2006/relationships/hyperlink" Target="mailto:jennbbauer@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352550"/>
            <a:ext cx="9144000" cy="2381250"/>
          </a:xfrm>
        </p:spPr>
        <p:txBody>
          <a:bodyPr>
            <a:normAutofit/>
          </a:bodyPr>
          <a:lstStyle/>
          <a:p>
            <a:r>
              <a:rPr lang="en-US" dirty="0"/>
              <a:t>The R</a:t>
            </a:r>
            <a:r>
              <a:rPr lang="en-US" dirty="0" smtClean="0"/>
              <a:t>ight Tool </a:t>
            </a:r>
            <a:r>
              <a:rPr lang="en-US" dirty="0"/>
              <a:t>for the </a:t>
            </a:r>
            <a:r>
              <a:rPr lang="en-US" dirty="0" smtClean="0"/>
              <a:t>Job:</a:t>
            </a:r>
            <a:br>
              <a:rPr lang="en-US" dirty="0" smtClean="0"/>
            </a:br>
            <a:r>
              <a:rPr lang="en-US" dirty="0" smtClean="0"/>
              <a:t>The </a:t>
            </a:r>
            <a:r>
              <a:rPr lang="en-US" dirty="0"/>
              <a:t>North Carolina Geological Survey’s Landslide Hazard Maps</a:t>
            </a:r>
          </a:p>
        </p:txBody>
      </p:sp>
      <p:sp>
        <p:nvSpPr>
          <p:cNvPr id="3" name="Subtitle 2"/>
          <p:cNvSpPr>
            <a:spLocks noGrp="1"/>
          </p:cNvSpPr>
          <p:nvPr>
            <p:ph type="subTitle" idx="1"/>
          </p:nvPr>
        </p:nvSpPr>
        <p:spPr>
          <a:xfrm>
            <a:off x="0" y="3886200"/>
            <a:ext cx="9144000" cy="2743200"/>
          </a:xfrm>
          <a:noFill/>
        </p:spPr>
        <p:txBody>
          <a:bodyPr>
            <a:noAutofit/>
          </a:bodyPr>
          <a:lstStyle/>
          <a:p>
            <a:r>
              <a:rPr lang="en-US" sz="2400" dirty="0" smtClean="0">
                <a:solidFill>
                  <a:schemeClr val="tx1">
                    <a:lumMod val="50000"/>
                  </a:schemeClr>
                </a:solidFill>
              </a:rPr>
              <a:t>Jennifer B. Bauer, L.G. </a:t>
            </a:r>
          </a:p>
          <a:p>
            <a:r>
              <a:rPr lang="en-US" sz="2400" dirty="0" smtClean="0">
                <a:solidFill>
                  <a:schemeClr val="tx1">
                    <a:lumMod val="50000"/>
                  </a:schemeClr>
                </a:solidFill>
              </a:rPr>
              <a:t> Appalachian Landslide Consultants, PLLC</a:t>
            </a:r>
          </a:p>
          <a:p>
            <a:endParaRPr lang="en-US" sz="2400" dirty="0" smtClean="0">
              <a:solidFill>
                <a:schemeClr val="tx1">
                  <a:lumMod val="75000"/>
                </a:schemeClr>
              </a:solidFill>
            </a:endParaRPr>
          </a:p>
          <a:p>
            <a:r>
              <a:rPr lang="en-US" sz="2400" dirty="0" smtClean="0">
                <a:solidFill>
                  <a:schemeClr val="tx1">
                    <a:lumMod val="50000"/>
                  </a:schemeClr>
                </a:solidFill>
              </a:rPr>
              <a:t>Co-Authors/Former NCGS Landslide Mapping Team:</a:t>
            </a:r>
          </a:p>
          <a:p>
            <a:r>
              <a:rPr lang="en-US" sz="2400" dirty="0" smtClean="0">
                <a:solidFill>
                  <a:schemeClr val="tx1">
                    <a:lumMod val="50000"/>
                  </a:schemeClr>
                </a:solidFill>
              </a:rPr>
              <a:t>Rick Wooten</a:t>
            </a:r>
            <a:r>
              <a:rPr lang="en-US" sz="2400" dirty="0">
                <a:solidFill>
                  <a:schemeClr val="tx1">
                    <a:lumMod val="50000"/>
                  </a:schemeClr>
                </a:solidFill>
              </a:rPr>
              <a:t>, Anne </a:t>
            </a:r>
            <a:r>
              <a:rPr lang="en-US" sz="2400" dirty="0" smtClean="0">
                <a:solidFill>
                  <a:schemeClr val="tx1">
                    <a:lumMod val="50000"/>
                  </a:schemeClr>
                </a:solidFill>
              </a:rPr>
              <a:t>Witt, Ken </a:t>
            </a:r>
            <a:r>
              <a:rPr lang="en-US" sz="2400" dirty="0" err="1">
                <a:solidFill>
                  <a:schemeClr val="tx1">
                    <a:lumMod val="50000"/>
                  </a:schemeClr>
                </a:solidFill>
              </a:rPr>
              <a:t>Gillon</a:t>
            </a:r>
            <a:r>
              <a:rPr lang="en-US" sz="2400" dirty="0">
                <a:solidFill>
                  <a:schemeClr val="tx1">
                    <a:lumMod val="50000"/>
                  </a:schemeClr>
                </a:solidFill>
              </a:rPr>
              <a:t>,</a:t>
            </a:r>
          </a:p>
          <a:p>
            <a:r>
              <a:rPr lang="en-US" sz="2400" dirty="0" smtClean="0">
                <a:solidFill>
                  <a:schemeClr val="tx1">
                    <a:lumMod val="50000"/>
                  </a:schemeClr>
                </a:solidFill>
              </a:rPr>
              <a:t>Tommy Douglas, Stephen </a:t>
            </a:r>
            <a:r>
              <a:rPr lang="en-US" sz="2400" dirty="0" err="1" smtClean="0">
                <a:solidFill>
                  <a:schemeClr val="tx1">
                    <a:lumMod val="50000"/>
                  </a:schemeClr>
                </a:solidFill>
              </a:rPr>
              <a:t>Fuemmeler</a:t>
            </a:r>
            <a:endParaRPr lang="en-US" sz="2400" dirty="0">
              <a:solidFill>
                <a:schemeClr val="tx1">
                  <a:lumMod val="50000"/>
                </a:schemeClr>
              </a:solidFill>
            </a:endParaRPr>
          </a:p>
        </p:txBody>
      </p:sp>
      <p:sp>
        <p:nvSpPr>
          <p:cNvPr id="4" name="Rectangle 3"/>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400"/>
            <a:ext cx="3158039" cy="144321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6200" y="29029"/>
            <a:ext cx="1390918" cy="1371600"/>
          </a:xfrm>
          <a:prstGeom prst="rect">
            <a:avLst/>
          </a:prstGeom>
        </p:spPr>
      </p:pic>
    </p:spTree>
    <p:extLst>
      <p:ext uri="{BB962C8B-B14F-4D97-AF65-F5344CB8AC3E}">
        <p14:creationId xmlns:p14="http://schemas.microsoft.com/office/powerpoint/2010/main" val="428466348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itle 5"/>
          <p:cNvSpPr txBox="1">
            <a:spLocks/>
          </p:cNvSpPr>
          <p:nvPr/>
        </p:nvSpPr>
        <p:spPr>
          <a:xfrm>
            <a:off x="304800" y="152400"/>
            <a:ext cx="8534400" cy="1143000"/>
          </a:xfrm>
          <a:prstGeom prst="rect">
            <a:avLst/>
          </a:prstGeom>
        </p:spPr>
        <p:txBody>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Calibri" pitchFamily="34" charset="0"/>
              </a:defRPr>
            </a:lvl2pPr>
            <a:lvl3pPr algn="ctr" rtl="0" eaLnBrk="1" fontAlgn="base" hangingPunct="1">
              <a:spcBef>
                <a:spcPct val="0"/>
              </a:spcBef>
              <a:spcAft>
                <a:spcPct val="0"/>
              </a:spcAft>
              <a:defRPr sz="4000">
                <a:solidFill>
                  <a:schemeClr val="tx2"/>
                </a:solidFill>
                <a:latin typeface="Calibri" pitchFamily="34" charset="0"/>
              </a:defRPr>
            </a:lvl3pPr>
            <a:lvl4pPr algn="ctr" rtl="0" eaLnBrk="1" fontAlgn="base" hangingPunct="1">
              <a:spcBef>
                <a:spcPct val="0"/>
              </a:spcBef>
              <a:spcAft>
                <a:spcPct val="0"/>
              </a:spcAft>
              <a:defRPr sz="4000">
                <a:solidFill>
                  <a:schemeClr val="tx2"/>
                </a:solidFill>
                <a:latin typeface="Calibri" pitchFamily="34" charset="0"/>
              </a:defRPr>
            </a:lvl4pPr>
            <a:lvl5pPr algn="ctr" rtl="0" eaLnBrk="1" fontAlgn="base" hangingPunct="1">
              <a:spcBef>
                <a:spcPct val="0"/>
              </a:spcBef>
              <a:spcAft>
                <a:spcPct val="0"/>
              </a:spcAft>
              <a:defRPr sz="4000">
                <a:solidFill>
                  <a:schemeClr val="tx2"/>
                </a:solidFill>
                <a:latin typeface="Calibri" pitchFamily="34" charset="0"/>
              </a:defRPr>
            </a:lvl5pPr>
            <a:lvl6pPr marL="457200" algn="ctr" rtl="0" eaLnBrk="1" fontAlgn="base" hangingPunct="1">
              <a:spcBef>
                <a:spcPct val="0"/>
              </a:spcBef>
              <a:spcAft>
                <a:spcPct val="0"/>
              </a:spcAft>
              <a:defRPr sz="4000">
                <a:solidFill>
                  <a:schemeClr val="tx2"/>
                </a:solidFill>
                <a:latin typeface="Calibri" pitchFamily="34" charset="0"/>
              </a:defRPr>
            </a:lvl6pPr>
            <a:lvl7pPr marL="914400" algn="ctr" rtl="0" eaLnBrk="1" fontAlgn="base" hangingPunct="1">
              <a:spcBef>
                <a:spcPct val="0"/>
              </a:spcBef>
              <a:spcAft>
                <a:spcPct val="0"/>
              </a:spcAft>
              <a:defRPr sz="4000">
                <a:solidFill>
                  <a:schemeClr val="tx2"/>
                </a:solidFill>
                <a:latin typeface="Calibri" pitchFamily="34" charset="0"/>
              </a:defRPr>
            </a:lvl7pPr>
            <a:lvl8pPr marL="1371600" algn="ctr" rtl="0" eaLnBrk="1" fontAlgn="base" hangingPunct="1">
              <a:spcBef>
                <a:spcPct val="0"/>
              </a:spcBef>
              <a:spcAft>
                <a:spcPct val="0"/>
              </a:spcAft>
              <a:defRPr sz="4000">
                <a:solidFill>
                  <a:schemeClr val="tx2"/>
                </a:solidFill>
                <a:latin typeface="Calibri" pitchFamily="34" charset="0"/>
              </a:defRPr>
            </a:lvl8pPr>
            <a:lvl9pPr marL="1828800" algn="ctr" rtl="0" eaLnBrk="1" fontAlgn="base" hangingPunct="1">
              <a:spcBef>
                <a:spcPct val="0"/>
              </a:spcBef>
              <a:spcAft>
                <a:spcPct val="0"/>
              </a:spcAft>
              <a:defRPr sz="4000">
                <a:solidFill>
                  <a:schemeClr val="tx2"/>
                </a:solidFill>
                <a:latin typeface="Calibri" pitchFamily="34" charset="0"/>
              </a:defRPr>
            </a:lvl9pPr>
          </a:lstStyle>
          <a:p>
            <a:r>
              <a:rPr lang="en-US" dirty="0" smtClean="0">
                <a:solidFill>
                  <a:srgbClr val="381D10"/>
                </a:solidFill>
              </a:rPr>
              <a:t>II. Landslide Hazard Mapping Products</a:t>
            </a:r>
            <a:br>
              <a:rPr lang="en-US" dirty="0" smtClean="0">
                <a:solidFill>
                  <a:srgbClr val="381D10"/>
                </a:solidFill>
              </a:rPr>
            </a:br>
            <a:r>
              <a:rPr lang="en-US" sz="3100" dirty="0" smtClean="0">
                <a:solidFill>
                  <a:srgbClr val="381D10"/>
                </a:solidFill>
              </a:rPr>
              <a:t>Potential Debris Flow Pathways</a:t>
            </a:r>
            <a:endParaRPr lang="en-US" sz="3100" dirty="0">
              <a:solidFill>
                <a:srgbClr val="381D10"/>
              </a:solidFill>
            </a:endParaRPr>
          </a:p>
        </p:txBody>
      </p:sp>
      <p:sp>
        <p:nvSpPr>
          <p:cNvPr id="198677" name="Text Box 5"/>
          <p:cNvSpPr txBox="1">
            <a:spLocks noChangeArrowheads="1"/>
          </p:cNvSpPr>
          <p:nvPr/>
        </p:nvSpPr>
        <p:spPr bwMode="auto">
          <a:xfrm>
            <a:off x="6489500" y="1524000"/>
            <a:ext cx="2654500" cy="3250121"/>
          </a:xfrm>
          <a:prstGeom prst="rect">
            <a:avLst/>
          </a:prstGeom>
          <a:noFill/>
          <a:ln>
            <a:noFill/>
          </a:ln>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80000"/>
              </a:spcBef>
              <a:spcAft>
                <a:spcPct val="0"/>
              </a:spcAft>
            </a:pPr>
            <a:r>
              <a:rPr lang="en-US" dirty="0">
                <a:solidFill>
                  <a:srgbClr val="713A21"/>
                </a:solidFill>
                <a:latin typeface="Calibri"/>
              </a:rPr>
              <a:t>Mapped debris flow pathways</a:t>
            </a:r>
          </a:p>
          <a:p>
            <a:pPr eaLnBrk="1" fontAlgn="base" hangingPunct="1">
              <a:spcBef>
                <a:spcPct val="80000"/>
              </a:spcBef>
              <a:spcAft>
                <a:spcPct val="0"/>
              </a:spcAft>
            </a:pPr>
            <a:r>
              <a:rPr lang="en-US" dirty="0">
                <a:solidFill>
                  <a:srgbClr val="713A21"/>
                </a:solidFill>
                <a:latin typeface="Calibri"/>
              </a:rPr>
              <a:t>Potential  debris flow pathways</a:t>
            </a:r>
          </a:p>
          <a:p>
            <a:pPr eaLnBrk="1" fontAlgn="base" hangingPunct="1">
              <a:spcBef>
                <a:spcPct val="80000"/>
              </a:spcBef>
              <a:spcAft>
                <a:spcPct val="0"/>
              </a:spcAft>
            </a:pPr>
            <a:r>
              <a:rPr lang="en-US" dirty="0">
                <a:solidFill>
                  <a:srgbClr val="713A21"/>
                </a:solidFill>
                <a:latin typeface="Calibri"/>
              </a:rPr>
              <a:t>Past debris flow activity (deposits)</a:t>
            </a:r>
          </a:p>
          <a:p>
            <a:pPr eaLnBrk="1" fontAlgn="base" hangingPunct="1">
              <a:spcBef>
                <a:spcPct val="80000"/>
              </a:spcBef>
              <a:spcAft>
                <a:spcPct val="0"/>
              </a:spcAft>
            </a:pPr>
            <a:r>
              <a:rPr lang="en-US" dirty="0">
                <a:solidFill>
                  <a:srgbClr val="713A21"/>
                </a:solidFill>
                <a:latin typeface="Calibri"/>
              </a:rPr>
              <a:t>No known past or potential debris flow activity</a:t>
            </a:r>
          </a:p>
        </p:txBody>
      </p:sp>
      <p:sp>
        <p:nvSpPr>
          <p:cNvPr id="198660" name="Text Box 2"/>
          <p:cNvSpPr txBox="1">
            <a:spLocks noChangeArrowheads="1"/>
          </p:cNvSpPr>
          <p:nvPr/>
        </p:nvSpPr>
        <p:spPr bwMode="auto">
          <a:xfrm>
            <a:off x="4964347" y="4800600"/>
            <a:ext cx="4158342" cy="209288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50000"/>
              </a:spcBef>
              <a:spcAft>
                <a:spcPct val="0"/>
              </a:spcAft>
            </a:pPr>
            <a:r>
              <a:rPr lang="en-US" sz="2000" dirty="0" smtClean="0">
                <a:solidFill>
                  <a:srgbClr val="E1763B">
                    <a:lumMod val="75000"/>
                  </a:srgbClr>
                </a:solidFill>
              </a:rPr>
              <a:t>Hydrologic </a:t>
            </a:r>
            <a:r>
              <a:rPr lang="en-US" sz="2000" dirty="0">
                <a:solidFill>
                  <a:srgbClr val="E1763B">
                    <a:lumMod val="75000"/>
                  </a:srgbClr>
                </a:solidFill>
              </a:rPr>
              <a:t>Flow paths generated from high hazard SINMAP zones using </a:t>
            </a:r>
            <a:r>
              <a:rPr lang="en-US" sz="2000" dirty="0" err="1">
                <a:solidFill>
                  <a:srgbClr val="E1763B">
                    <a:lumMod val="75000"/>
                  </a:srgbClr>
                </a:solidFill>
              </a:rPr>
              <a:t>LiDAR</a:t>
            </a:r>
            <a:r>
              <a:rPr lang="en-US" sz="2000" dirty="0">
                <a:solidFill>
                  <a:srgbClr val="E1763B">
                    <a:lumMod val="75000"/>
                  </a:srgbClr>
                </a:solidFill>
              </a:rPr>
              <a:t> DEM &amp; Streambed </a:t>
            </a:r>
            <a:r>
              <a:rPr lang="en-US" sz="2000" dirty="0" smtClean="0">
                <a:solidFill>
                  <a:srgbClr val="E1763B">
                    <a:lumMod val="75000"/>
                  </a:srgbClr>
                </a:solidFill>
              </a:rPr>
              <a:t>Mapping</a:t>
            </a:r>
          </a:p>
          <a:p>
            <a:pPr algn="ctr" eaLnBrk="1" fontAlgn="base" hangingPunct="1">
              <a:spcBef>
                <a:spcPct val="50000"/>
              </a:spcBef>
              <a:spcAft>
                <a:spcPct val="0"/>
              </a:spcAft>
            </a:pPr>
            <a:r>
              <a:rPr lang="en-US" sz="2000" dirty="0" smtClean="0">
                <a:solidFill>
                  <a:srgbClr val="E1763B">
                    <a:lumMod val="75000"/>
                  </a:srgbClr>
                </a:solidFill>
              </a:rPr>
              <a:t>Includes mapped debris flow pathways and deposits</a:t>
            </a:r>
            <a:endParaRPr lang="en-US" sz="2000" dirty="0">
              <a:solidFill>
                <a:srgbClr val="E1763B">
                  <a:lumMod val="75000"/>
                </a:srgbClr>
              </a:solidFill>
            </a:endParaRPr>
          </a:p>
        </p:txBody>
      </p:sp>
      <p:sp>
        <p:nvSpPr>
          <p:cNvPr id="198673" name="Freeform 6"/>
          <p:cNvSpPr>
            <a:spLocks/>
          </p:cNvSpPr>
          <p:nvPr/>
        </p:nvSpPr>
        <p:spPr bwMode="auto">
          <a:xfrm>
            <a:off x="6094352" y="3012422"/>
            <a:ext cx="256993" cy="560495"/>
          </a:xfrm>
          <a:custGeom>
            <a:avLst/>
            <a:gdLst>
              <a:gd name="T0" fmla="*/ 0 w 204"/>
              <a:gd name="T1" fmla="*/ 0 h 351"/>
              <a:gd name="T2" fmla="*/ 2147483647 w 204"/>
              <a:gd name="T3" fmla="*/ 2147483647 h 351"/>
              <a:gd name="T4" fmla="*/ 2147483647 w 204"/>
              <a:gd name="T5" fmla="*/ 2147483647 h 351"/>
              <a:gd name="T6" fmla="*/ 2147483647 w 204"/>
              <a:gd name="T7" fmla="*/ 2147483647 h 351"/>
              <a:gd name="T8" fmla="*/ 2147483647 w 204"/>
              <a:gd name="T9" fmla="*/ 2147483647 h 351"/>
              <a:gd name="T10" fmla="*/ 2147483647 w 204"/>
              <a:gd name="T11" fmla="*/ 2147483647 h 351"/>
              <a:gd name="T12" fmla="*/ 2147483647 w 204"/>
              <a:gd name="T13" fmla="*/ 2147483647 h 351"/>
              <a:gd name="T14" fmla="*/ 2147483647 w 204"/>
              <a:gd name="T15" fmla="*/ 2147483647 h 351"/>
              <a:gd name="T16" fmla="*/ 2147483647 w 204"/>
              <a:gd name="T17" fmla="*/ 2147483647 h 351"/>
              <a:gd name="T18" fmla="*/ 2147483647 w 204"/>
              <a:gd name="T19" fmla="*/ 2147483647 h 351"/>
              <a:gd name="T20" fmla="*/ 0 w 204"/>
              <a:gd name="T21" fmla="*/ 0 h 3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351"/>
              <a:gd name="T35" fmla="*/ 204 w 204"/>
              <a:gd name="T36" fmla="*/ 351 h 3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351">
                <a:moveTo>
                  <a:pt x="0" y="0"/>
                </a:moveTo>
                <a:cubicBezTo>
                  <a:pt x="5" y="7"/>
                  <a:pt x="9" y="16"/>
                  <a:pt x="15" y="22"/>
                </a:cubicBezTo>
                <a:cubicBezTo>
                  <a:pt x="22" y="28"/>
                  <a:pt x="32" y="30"/>
                  <a:pt x="38" y="37"/>
                </a:cubicBezTo>
                <a:cubicBezTo>
                  <a:pt x="81" y="91"/>
                  <a:pt x="2" y="30"/>
                  <a:pt x="67" y="75"/>
                </a:cubicBezTo>
                <a:cubicBezTo>
                  <a:pt x="86" y="126"/>
                  <a:pt x="137" y="144"/>
                  <a:pt x="180" y="172"/>
                </a:cubicBezTo>
                <a:cubicBezTo>
                  <a:pt x="198" y="225"/>
                  <a:pt x="204" y="204"/>
                  <a:pt x="180" y="239"/>
                </a:cubicBezTo>
                <a:cubicBezTo>
                  <a:pt x="172" y="276"/>
                  <a:pt x="167" y="314"/>
                  <a:pt x="157" y="351"/>
                </a:cubicBezTo>
                <a:cubicBezTo>
                  <a:pt x="137" y="347"/>
                  <a:pt x="111" y="347"/>
                  <a:pt x="97" y="329"/>
                </a:cubicBezTo>
                <a:cubicBezTo>
                  <a:pt x="86" y="315"/>
                  <a:pt x="78" y="271"/>
                  <a:pt x="75" y="254"/>
                </a:cubicBezTo>
                <a:cubicBezTo>
                  <a:pt x="65" y="199"/>
                  <a:pt x="62" y="144"/>
                  <a:pt x="30" y="97"/>
                </a:cubicBezTo>
                <a:cubicBezTo>
                  <a:pt x="19" y="65"/>
                  <a:pt x="9" y="33"/>
                  <a:pt x="0" y="0"/>
                </a:cubicBezTo>
                <a:close/>
              </a:path>
            </a:pathLst>
          </a:custGeom>
          <a:solidFill>
            <a:srgbClr val="FF9900"/>
          </a:solidFill>
          <a:ln w="9525">
            <a:solidFill>
              <a:schemeClr val="bg1"/>
            </a:solidFill>
            <a:round/>
            <a:headEnd/>
            <a:tailEnd/>
          </a:ln>
        </p:spPr>
        <p:txBody>
          <a:bodyPr/>
          <a:lstStyle/>
          <a:p>
            <a:pPr fontAlgn="base">
              <a:spcBef>
                <a:spcPct val="0"/>
              </a:spcBef>
              <a:spcAft>
                <a:spcPct val="0"/>
              </a:spcAft>
            </a:pPr>
            <a:endParaRPr lang="en-US" b="1">
              <a:solidFill>
                <a:prstClr val="white"/>
              </a:solidFill>
              <a:latin typeface="Arial" charset="0"/>
            </a:endParaRPr>
          </a:p>
        </p:txBody>
      </p:sp>
      <p:sp>
        <p:nvSpPr>
          <p:cNvPr id="198674" name="Freeform 7"/>
          <p:cNvSpPr>
            <a:spLocks/>
          </p:cNvSpPr>
          <p:nvPr/>
        </p:nvSpPr>
        <p:spPr bwMode="auto">
          <a:xfrm rot="19656506">
            <a:off x="6086116" y="1620602"/>
            <a:ext cx="276761" cy="653911"/>
          </a:xfrm>
          <a:custGeom>
            <a:avLst/>
            <a:gdLst>
              <a:gd name="T0" fmla="*/ 2147483647 w 146"/>
              <a:gd name="T1" fmla="*/ 2147483647 h 434"/>
              <a:gd name="T2" fmla="*/ 2147483647 w 146"/>
              <a:gd name="T3" fmla="*/ 2147483647 h 434"/>
              <a:gd name="T4" fmla="*/ 2147483647 w 146"/>
              <a:gd name="T5" fmla="*/ 2147483647 h 434"/>
              <a:gd name="T6" fmla="*/ 2147483647 w 146"/>
              <a:gd name="T7" fmla="*/ 2147483647 h 434"/>
              <a:gd name="T8" fmla="*/ 2147483647 w 146"/>
              <a:gd name="T9" fmla="*/ 2147483647 h 434"/>
              <a:gd name="T10" fmla="*/ 2147483647 w 146"/>
              <a:gd name="T11" fmla="*/ 2147483647 h 434"/>
              <a:gd name="T12" fmla="*/ 2147483647 w 146"/>
              <a:gd name="T13" fmla="*/ 2147483647 h 434"/>
              <a:gd name="T14" fmla="*/ 0 w 146"/>
              <a:gd name="T15" fmla="*/ 2147483647 h 434"/>
              <a:gd name="T16" fmla="*/ 2147483647 w 146"/>
              <a:gd name="T17" fmla="*/ 2147483647 h 434"/>
              <a:gd name="T18" fmla="*/ 2147483647 w 146"/>
              <a:gd name="T19" fmla="*/ 2147483647 h 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434"/>
              <a:gd name="T32" fmla="*/ 146 w 146"/>
              <a:gd name="T33" fmla="*/ 434 h 4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434">
                <a:moveTo>
                  <a:pt x="60" y="15"/>
                </a:moveTo>
                <a:cubicBezTo>
                  <a:pt x="62" y="35"/>
                  <a:pt x="59" y="57"/>
                  <a:pt x="67" y="75"/>
                </a:cubicBezTo>
                <a:cubicBezTo>
                  <a:pt x="84" y="112"/>
                  <a:pt x="115" y="43"/>
                  <a:pt x="119" y="37"/>
                </a:cubicBezTo>
                <a:cubicBezTo>
                  <a:pt x="146" y="78"/>
                  <a:pt x="126" y="84"/>
                  <a:pt x="97" y="127"/>
                </a:cubicBezTo>
                <a:cubicBezTo>
                  <a:pt x="87" y="142"/>
                  <a:pt x="67" y="172"/>
                  <a:pt x="67" y="172"/>
                </a:cubicBezTo>
                <a:cubicBezTo>
                  <a:pt x="57" y="203"/>
                  <a:pt x="40" y="230"/>
                  <a:pt x="30" y="262"/>
                </a:cubicBezTo>
                <a:cubicBezTo>
                  <a:pt x="37" y="326"/>
                  <a:pt x="49" y="372"/>
                  <a:pt x="30" y="434"/>
                </a:cubicBezTo>
                <a:cubicBezTo>
                  <a:pt x="25" y="332"/>
                  <a:pt x="15" y="259"/>
                  <a:pt x="0" y="164"/>
                </a:cubicBezTo>
                <a:cubicBezTo>
                  <a:pt x="6" y="110"/>
                  <a:pt x="3" y="93"/>
                  <a:pt x="30" y="52"/>
                </a:cubicBezTo>
                <a:cubicBezTo>
                  <a:pt x="47" y="2"/>
                  <a:pt x="31" y="0"/>
                  <a:pt x="60" y="15"/>
                </a:cubicBezTo>
                <a:close/>
              </a:path>
            </a:pathLst>
          </a:custGeom>
          <a:solidFill>
            <a:srgbClr val="FF33CC"/>
          </a:solidFill>
          <a:ln w="9525">
            <a:solidFill>
              <a:schemeClr val="bg1"/>
            </a:solidFill>
            <a:round/>
            <a:headEnd/>
            <a:tailEnd/>
          </a:ln>
        </p:spPr>
        <p:txBody>
          <a:bodyPr/>
          <a:lstStyle/>
          <a:p>
            <a:pPr fontAlgn="base">
              <a:spcBef>
                <a:spcPct val="0"/>
              </a:spcBef>
              <a:spcAft>
                <a:spcPct val="0"/>
              </a:spcAft>
            </a:pPr>
            <a:endParaRPr lang="en-US" b="1">
              <a:solidFill>
                <a:prstClr val="white"/>
              </a:solidFill>
              <a:latin typeface="Arial" charset="0"/>
            </a:endParaRPr>
          </a:p>
        </p:txBody>
      </p:sp>
      <p:sp>
        <p:nvSpPr>
          <p:cNvPr id="198675" name="Rectangle 8"/>
          <p:cNvSpPr>
            <a:spLocks noChangeArrowheads="1"/>
          </p:cNvSpPr>
          <p:nvPr/>
        </p:nvSpPr>
        <p:spPr bwMode="auto">
          <a:xfrm>
            <a:off x="6025162" y="2435544"/>
            <a:ext cx="395373" cy="280248"/>
          </a:xfrm>
          <a:prstGeom prst="rect">
            <a:avLst/>
          </a:prstGeom>
          <a:solidFill>
            <a:srgbClr val="00CC99"/>
          </a:solidFill>
          <a:ln w="9525">
            <a:solidFill>
              <a:schemeClr val="bg1"/>
            </a:solidFill>
            <a:miter lim="800000"/>
            <a:headEnd/>
            <a:tailEnd/>
          </a:ln>
        </p:spPr>
        <p:txBody>
          <a:bodyPr wrap="none" anchor="ctr"/>
          <a:lstStyle/>
          <a:p>
            <a:pPr fontAlgn="base">
              <a:spcBef>
                <a:spcPct val="0"/>
              </a:spcBef>
              <a:spcAft>
                <a:spcPct val="0"/>
              </a:spcAft>
            </a:pPr>
            <a:endParaRPr lang="en-US" b="1">
              <a:solidFill>
                <a:prstClr val="white"/>
              </a:solidFill>
              <a:latin typeface="Arial" charset="0"/>
            </a:endParaRPr>
          </a:p>
        </p:txBody>
      </p:sp>
      <p:sp>
        <p:nvSpPr>
          <p:cNvPr id="198676" name="Rectangle 9"/>
          <p:cNvSpPr>
            <a:spLocks noChangeArrowheads="1"/>
          </p:cNvSpPr>
          <p:nvPr/>
        </p:nvSpPr>
        <p:spPr bwMode="auto">
          <a:xfrm>
            <a:off x="6025162" y="3984096"/>
            <a:ext cx="395373" cy="280248"/>
          </a:xfrm>
          <a:prstGeom prst="rect">
            <a:avLst/>
          </a:prstGeom>
          <a:solidFill>
            <a:srgbClr val="B2B2B2"/>
          </a:solidFill>
          <a:ln w="9525">
            <a:solidFill>
              <a:schemeClr val="bg1"/>
            </a:solidFill>
            <a:miter lim="800000"/>
            <a:headEnd/>
            <a:tailEnd/>
          </a:ln>
        </p:spPr>
        <p:txBody>
          <a:bodyPr wrap="none" anchor="ctr"/>
          <a:lstStyle/>
          <a:p>
            <a:pPr fontAlgn="base">
              <a:spcBef>
                <a:spcPct val="0"/>
              </a:spcBef>
              <a:spcAft>
                <a:spcPct val="0"/>
              </a:spcAft>
            </a:pPr>
            <a:endParaRPr lang="en-US" b="1">
              <a:solidFill>
                <a:prstClr val="white"/>
              </a:solidFill>
              <a:latin typeface="Arial" charset="0"/>
            </a:endParaRPr>
          </a:p>
        </p:txBody>
      </p:sp>
      <p:grpSp>
        <p:nvGrpSpPr>
          <p:cNvPr id="2" name="Group 1"/>
          <p:cNvGrpSpPr/>
          <p:nvPr/>
        </p:nvGrpSpPr>
        <p:grpSpPr>
          <a:xfrm>
            <a:off x="4827509" y="1512626"/>
            <a:ext cx="1266843" cy="3030369"/>
            <a:chOff x="-76200" y="4038600"/>
            <a:chExt cx="1220788" cy="2655723"/>
          </a:xfrm>
          <a:noFill/>
        </p:grpSpPr>
        <p:sp>
          <p:nvSpPr>
            <p:cNvPr id="198669" name="Text Box 1036"/>
            <p:cNvSpPr txBox="1">
              <a:spLocks noChangeArrowheads="1"/>
            </p:cNvSpPr>
            <p:nvPr/>
          </p:nvSpPr>
          <p:spPr bwMode="auto">
            <a:xfrm>
              <a:off x="74613" y="6397625"/>
              <a:ext cx="1068387" cy="296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50000"/>
                </a:spcBef>
                <a:spcAft>
                  <a:spcPct val="0"/>
                </a:spcAft>
              </a:pPr>
              <a:r>
                <a:rPr lang="en-US" sz="1600" dirty="0">
                  <a:solidFill>
                    <a:srgbClr val="713A21"/>
                  </a:solidFill>
                  <a:latin typeface="Calibri"/>
                </a:rPr>
                <a:t>Decreasing</a:t>
              </a:r>
            </a:p>
          </p:txBody>
        </p:sp>
        <p:sp>
          <p:nvSpPr>
            <p:cNvPr id="198670" name="Text Box 1048"/>
            <p:cNvSpPr txBox="1">
              <a:spLocks noChangeArrowheads="1"/>
            </p:cNvSpPr>
            <p:nvPr/>
          </p:nvSpPr>
          <p:spPr bwMode="auto">
            <a:xfrm>
              <a:off x="-76200" y="5029200"/>
              <a:ext cx="1104900" cy="5124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fontAlgn="base" hangingPunct="1">
                <a:spcBef>
                  <a:spcPct val="50000"/>
                </a:spcBef>
                <a:spcAft>
                  <a:spcPct val="0"/>
                </a:spcAft>
              </a:pPr>
              <a:r>
                <a:rPr lang="en-US" sz="1600" dirty="0">
                  <a:solidFill>
                    <a:srgbClr val="713A21"/>
                  </a:solidFill>
                  <a:latin typeface="Calibri"/>
                </a:rPr>
                <a:t>Relative Hazard</a:t>
              </a:r>
            </a:p>
          </p:txBody>
        </p:sp>
        <p:sp>
          <p:nvSpPr>
            <p:cNvPr id="198671" name="AutoShape 1049"/>
            <p:cNvSpPr>
              <a:spLocks noChangeArrowheads="1"/>
            </p:cNvSpPr>
            <p:nvPr/>
          </p:nvSpPr>
          <p:spPr bwMode="auto">
            <a:xfrm>
              <a:off x="889000" y="4343400"/>
              <a:ext cx="101600" cy="2016125"/>
            </a:xfrm>
            <a:prstGeom prst="upDownArrow">
              <a:avLst>
                <a:gd name="adj1" fmla="val 50000"/>
                <a:gd name="adj2" fmla="val 300045"/>
              </a:avLst>
            </a:prstGeom>
            <a:solidFill>
              <a:schemeClr val="bg1">
                <a:lumMod val="10000"/>
              </a:schemeClr>
            </a:solidFill>
            <a:ln w="9525">
              <a:solidFill>
                <a:schemeClr val="bg1">
                  <a:lumMod val="10000"/>
                </a:schemeClr>
              </a:solidFill>
              <a:miter lim="800000"/>
              <a:headEnd/>
              <a:tailEnd/>
            </a:ln>
          </p:spPr>
          <p:txBody>
            <a:bodyPr wrap="none" anchor="ctr"/>
            <a:lstStyle/>
            <a:p>
              <a:pPr algn="ctr" fontAlgn="base">
                <a:spcBef>
                  <a:spcPct val="0"/>
                </a:spcBef>
                <a:spcAft>
                  <a:spcPct val="0"/>
                </a:spcAft>
              </a:pPr>
              <a:endParaRPr lang="en-US" sz="2400">
                <a:solidFill>
                  <a:srgbClr val="713A21"/>
                </a:solidFill>
              </a:endParaRPr>
            </a:p>
          </p:txBody>
        </p:sp>
        <p:sp>
          <p:nvSpPr>
            <p:cNvPr id="198672" name="Text Box 1036"/>
            <p:cNvSpPr txBox="1">
              <a:spLocks noChangeArrowheads="1"/>
            </p:cNvSpPr>
            <p:nvPr/>
          </p:nvSpPr>
          <p:spPr bwMode="auto">
            <a:xfrm>
              <a:off x="76200" y="4038600"/>
              <a:ext cx="1068388" cy="296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fontAlgn="base" hangingPunct="1">
                <a:spcBef>
                  <a:spcPct val="50000"/>
                </a:spcBef>
                <a:spcAft>
                  <a:spcPct val="0"/>
                </a:spcAft>
              </a:pPr>
              <a:r>
                <a:rPr lang="en-US" sz="1600" dirty="0">
                  <a:solidFill>
                    <a:srgbClr val="713A21"/>
                  </a:solidFill>
                  <a:latin typeface="Calibri"/>
                </a:rPr>
                <a:t>Increasing</a:t>
              </a:r>
            </a:p>
          </p:txBody>
        </p:sp>
      </p:gr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97" y="1471550"/>
            <a:ext cx="5049797" cy="5386450"/>
          </a:xfrm>
          <a:prstGeom prst="rect">
            <a:avLst/>
          </a:prstGeom>
        </p:spPr>
      </p:pic>
    </p:spTree>
    <p:extLst>
      <p:ext uri="{BB962C8B-B14F-4D97-AF65-F5344CB8AC3E}">
        <p14:creationId xmlns:p14="http://schemas.microsoft.com/office/powerpoint/2010/main" val="26636291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228600" y="3200400"/>
            <a:ext cx="8810625"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4300" indent="-114300" eaLnBrk="0" fontAlgn="base" hangingPunct="0">
              <a:spcBef>
                <a:spcPct val="0"/>
              </a:spcBef>
              <a:spcAft>
                <a:spcPct val="0"/>
              </a:spcAft>
            </a:pPr>
            <a:endParaRPr lang="en-US" sz="2800" b="1">
              <a:solidFill>
                <a:srgbClr val="FF0000"/>
              </a:solidFill>
              <a:latin typeface="Arial" charset="0"/>
            </a:endParaRPr>
          </a:p>
          <a:p>
            <a:pPr marL="114300" indent="-114300" eaLnBrk="0" fontAlgn="base" hangingPunct="0">
              <a:spcBef>
                <a:spcPct val="0"/>
              </a:spcBef>
              <a:spcAft>
                <a:spcPct val="0"/>
              </a:spcAft>
              <a:buClr>
                <a:srgbClr val="FF9900"/>
              </a:buClr>
            </a:pPr>
            <a:endParaRPr lang="en-US" sz="2400" b="1">
              <a:solidFill>
                <a:srgbClr val="FFFFCC"/>
              </a:solidFill>
              <a:latin typeface="Arial" charset="0"/>
            </a:endParaRPr>
          </a:p>
          <a:p>
            <a:pPr marL="114300" indent="-114300" eaLnBrk="0" fontAlgn="base" hangingPunct="0">
              <a:spcBef>
                <a:spcPct val="0"/>
              </a:spcBef>
              <a:spcAft>
                <a:spcPct val="0"/>
              </a:spcAft>
              <a:buClr>
                <a:srgbClr val="FFFFCC"/>
              </a:buClr>
            </a:pPr>
            <a:endParaRPr lang="en-US" sz="2400" b="1">
              <a:solidFill>
                <a:srgbClr val="FFFFCC"/>
              </a:solidFill>
              <a:latin typeface="Arial" charset="0"/>
            </a:endParaRPr>
          </a:p>
          <a:p>
            <a:pPr marL="114300" indent="-114300" eaLnBrk="0" fontAlgn="base" hangingPunct="0">
              <a:spcBef>
                <a:spcPct val="0"/>
              </a:spcBef>
              <a:spcAft>
                <a:spcPct val="0"/>
              </a:spcAft>
            </a:pPr>
            <a:endParaRPr lang="en-US" sz="2400" b="1">
              <a:solidFill>
                <a:srgbClr val="FFFFCC"/>
              </a:solidFill>
            </a:endParaRPr>
          </a:p>
        </p:txBody>
      </p:sp>
      <p:sp>
        <p:nvSpPr>
          <p:cNvPr id="2" name="TextBox 1"/>
          <p:cNvSpPr txBox="1"/>
          <p:nvPr/>
        </p:nvSpPr>
        <p:spPr>
          <a:xfrm>
            <a:off x="457199" y="1883984"/>
            <a:ext cx="8582025" cy="4247317"/>
          </a:xfrm>
          <a:prstGeom prst="rect">
            <a:avLst/>
          </a:prstGeom>
          <a:noFill/>
        </p:spPr>
        <p:txBody>
          <a:bodyPr wrap="square" rtlCol="0">
            <a:spAutoFit/>
          </a:bodyPr>
          <a:lstStyle/>
          <a:p>
            <a:pPr marL="457200" indent="-457200">
              <a:buFont typeface="Arial" pitchFamily="34" charset="0"/>
              <a:buChar char="•"/>
            </a:pPr>
            <a:r>
              <a:rPr lang="en-US" sz="2800" dirty="0">
                <a:solidFill>
                  <a:srgbClr val="713A21"/>
                </a:solidFill>
                <a:latin typeface="Arial" pitchFamily="34" charset="0"/>
                <a:cs typeface="Arial" pitchFamily="34" charset="0"/>
              </a:rPr>
              <a:t>Data delivered to Counties for use in County GIS </a:t>
            </a:r>
          </a:p>
          <a:p>
            <a:endParaRPr lang="en-US" sz="2800" dirty="0">
              <a:solidFill>
                <a:srgbClr val="713A21"/>
              </a:solidFill>
              <a:latin typeface="Arial" pitchFamily="34" charset="0"/>
              <a:cs typeface="Arial" pitchFamily="34" charset="0"/>
            </a:endParaRPr>
          </a:p>
          <a:p>
            <a:pPr marL="457200" indent="-457200">
              <a:buFont typeface="Arial" pitchFamily="34" charset="0"/>
              <a:buChar char="•"/>
            </a:pPr>
            <a:r>
              <a:rPr lang="en-US" sz="2800" dirty="0">
                <a:solidFill>
                  <a:srgbClr val="713A21"/>
                </a:solidFill>
                <a:latin typeface="Arial" pitchFamily="34" charset="0"/>
                <a:cs typeface="Arial" pitchFamily="34" charset="0"/>
              </a:rPr>
              <a:t>Online Landslide Map Viewer</a:t>
            </a:r>
          </a:p>
          <a:p>
            <a:pPr marL="457200" indent="-457200">
              <a:buFont typeface="Arial" pitchFamily="34" charset="0"/>
              <a:buChar char="•"/>
            </a:pPr>
            <a:endParaRPr lang="en-US" sz="2800" dirty="0">
              <a:solidFill>
                <a:srgbClr val="713A21"/>
              </a:solidFill>
              <a:latin typeface="Arial" pitchFamily="34" charset="0"/>
              <a:cs typeface="Arial" pitchFamily="34" charset="0"/>
            </a:endParaRPr>
          </a:p>
          <a:p>
            <a:pPr marL="457200" indent="-457200">
              <a:buFont typeface="Arial" pitchFamily="34" charset="0"/>
              <a:buChar char="•"/>
            </a:pPr>
            <a:r>
              <a:rPr lang="en-US" sz="2800" dirty="0">
                <a:solidFill>
                  <a:srgbClr val="713A21"/>
                </a:solidFill>
                <a:latin typeface="Arial" pitchFamily="34" charset="0"/>
                <a:cs typeface="Arial" pitchFamily="34" charset="0"/>
              </a:rPr>
              <a:t>Invited Presentations</a:t>
            </a:r>
          </a:p>
          <a:p>
            <a:pPr marL="457200" indent="-457200">
              <a:buFont typeface="Arial" pitchFamily="34" charset="0"/>
              <a:buChar char="•"/>
            </a:pPr>
            <a:endParaRPr lang="en-US" sz="2800" dirty="0">
              <a:solidFill>
                <a:srgbClr val="713A21"/>
              </a:solidFill>
              <a:latin typeface="Arial" pitchFamily="34" charset="0"/>
              <a:cs typeface="Arial" pitchFamily="34" charset="0"/>
            </a:endParaRPr>
          </a:p>
          <a:p>
            <a:pPr marL="457200" indent="-457200">
              <a:buFont typeface="Arial" pitchFamily="34" charset="0"/>
              <a:buChar char="•"/>
            </a:pPr>
            <a:r>
              <a:rPr lang="en-US" sz="2800" dirty="0">
                <a:solidFill>
                  <a:srgbClr val="713A21"/>
                </a:solidFill>
                <a:latin typeface="Arial" pitchFamily="34" charset="0"/>
                <a:cs typeface="Arial" pitchFamily="34" charset="0"/>
              </a:rPr>
              <a:t>Public Inquiries</a:t>
            </a:r>
          </a:p>
          <a:p>
            <a:pPr marL="457200" indent="-457200">
              <a:buFont typeface="Arial" pitchFamily="34" charset="0"/>
              <a:buChar char="•"/>
            </a:pPr>
            <a:endParaRPr lang="en-US" sz="2800" dirty="0">
              <a:solidFill>
                <a:srgbClr val="713A21"/>
              </a:solidFill>
              <a:latin typeface="Arial" pitchFamily="34" charset="0"/>
              <a:cs typeface="Arial" pitchFamily="34" charset="0"/>
            </a:endParaRPr>
          </a:p>
          <a:p>
            <a:pPr marL="457200" indent="-457200">
              <a:buFont typeface="Arial" pitchFamily="34" charset="0"/>
              <a:buChar char="•"/>
            </a:pPr>
            <a:r>
              <a:rPr lang="en-US" sz="2800" dirty="0">
                <a:solidFill>
                  <a:srgbClr val="713A21"/>
                </a:solidFill>
                <a:latin typeface="Arial" pitchFamily="34" charset="0"/>
                <a:cs typeface="Arial" pitchFamily="34" charset="0"/>
              </a:rPr>
              <a:t>Emergency Response</a:t>
            </a:r>
          </a:p>
          <a:p>
            <a:pPr marL="285750" indent="-285750">
              <a:buFont typeface="Arial" pitchFamily="34" charset="0"/>
              <a:buChar char="•"/>
            </a:pPr>
            <a:endParaRPr lang="en-US" dirty="0">
              <a:solidFill>
                <a:srgbClr val="713A21"/>
              </a:solidFill>
            </a:endParaRPr>
          </a:p>
        </p:txBody>
      </p:sp>
      <p:sp>
        <p:nvSpPr>
          <p:cNvPr id="5" name="Rectangle 4"/>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5"/>
          <p:cNvSpPr txBox="1">
            <a:spLocks/>
          </p:cNvSpPr>
          <p:nvPr/>
        </p:nvSpPr>
        <p:spPr>
          <a:xfrm>
            <a:off x="0" y="304800"/>
            <a:ext cx="9144000" cy="1143000"/>
          </a:xfrm>
          <a:prstGeom prst="rect">
            <a:avLst/>
          </a:prstGeom>
        </p:spPr>
        <p:txBody>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Calibri" pitchFamily="34" charset="0"/>
              </a:defRPr>
            </a:lvl2pPr>
            <a:lvl3pPr algn="ctr" rtl="0" eaLnBrk="1" fontAlgn="base" hangingPunct="1">
              <a:spcBef>
                <a:spcPct val="0"/>
              </a:spcBef>
              <a:spcAft>
                <a:spcPct val="0"/>
              </a:spcAft>
              <a:defRPr sz="4000">
                <a:solidFill>
                  <a:schemeClr val="tx2"/>
                </a:solidFill>
                <a:latin typeface="Calibri" pitchFamily="34" charset="0"/>
              </a:defRPr>
            </a:lvl3pPr>
            <a:lvl4pPr algn="ctr" rtl="0" eaLnBrk="1" fontAlgn="base" hangingPunct="1">
              <a:spcBef>
                <a:spcPct val="0"/>
              </a:spcBef>
              <a:spcAft>
                <a:spcPct val="0"/>
              </a:spcAft>
              <a:defRPr sz="4000">
                <a:solidFill>
                  <a:schemeClr val="tx2"/>
                </a:solidFill>
                <a:latin typeface="Calibri" pitchFamily="34" charset="0"/>
              </a:defRPr>
            </a:lvl4pPr>
            <a:lvl5pPr algn="ctr" rtl="0" eaLnBrk="1" fontAlgn="base" hangingPunct="1">
              <a:spcBef>
                <a:spcPct val="0"/>
              </a:spcBef>
              <a:spcAft>
                <a:spcPct val="0"/>
              </a:spcAft>
              <a:defRPr sz="4000">
                <a:solidFill>
                  <a:schemeClr val="tx2"/>
                </a:solidFill>
                <a:latin typeface="Calibri" pitchFamily="34" charset="0"/>
              </a:defRPr>
            </a:lvl5pPr>
            <a:lvl6pPr marL="457200" algn="ctr" rtl="0" eaLnBrk="1" fontAlgn="base" hangingPunct="1">
              <a:spcBef>
                <a:spcPct val="0"/>
              </a:spcBef>
              <a:spcAft>
                <a:spcPct val="0"/>
              </a:spcAft>
              <a:defRPr sz="4000">
                <a:solidFill>
                  <a:schemeClr val="tx2"/>
                </a:solidFill>
                <a:latin typeface="Calibri" pitchFamily="34" charset="0"/>
              </a:defRPr>
            </a:lvl6pPr>
            <a:lvl7pPr marL="914400" algn="ctr" rtl="0" eaLnBrk="1" fontAlgn="base" hangingPunct="1">
              <a:spcBef>
                <a:spcPct val="0"/>
              </a:spcBef>
              <a:spcAft>
                <a:spcPct val="0"/>
              </a:spcAft>
              <a:defRPr sz="4000">
                <a:solidFill>
                  <a:schemeClr val="tx2"/>
                </a:solidFill>
                <a:latin typeface="Calibri" pitchFamily="34" charset="0"/>
              </a:defRPr>
            </a:lvl7pPr>
            <a:lvl8pPr marL="1371600" algn="ctr" rtl="0" eaLnBrk="1" fontAlgn="base" hangingPunct="1">
              <a:spcBef>
                <a:spcPct val="0"/>
              </a:spcBef>
              <a:spcAft>
                <a:spcPct val="0"/>
              </a:spcAft>
              <a:defRPr sz="4000">
                <a:solidFill>
                  <a:schemeClr val="tx2"/>
                </a:solidFill>
                <a:latin typeface="Calibri" pitchFamily="34" charset="0"/>
              </a:defRPr>
            </a:lvl8pPr>
            <a:lvl9pPr marL="1828800" algn="ctr" rtl="0" eaLnBrk="1" fontAlgn="base" hangingPunct="1">
              <a:spcBef>
                <a:spcPct val="0"/>
              </a:spcBef>
              <a:spcAft>
                <a:spcPct val="0"/>
              </a:spcAft>
              <a:defRPr sz="4000">
                <a:solidFill>
                  <a:schemeClr val="tx2"/>
                </a:solidFill>
                <a:latin typeface="Calibri" pitchFamily="34" charset="0"/>
              </a:defRPr>
            </a:lvl9pPr>
          </a:lstStyle>
          <a:p>
            <a:r>
              <a:rPr lang="en-US" dirty="0" smtClean="0">
                <a:solidFill>
                  <a:srgbClr val="381D10"/>
                </a:solidFill>
              </a:rPr>
              <a:t>III. Map Distribution and Public Outreach</a:t>
            </a:r>
            <a:endParaRPr lang="en-US" sz="3100" dirty="0">
              <a:solidFill>
                <a:srgbClr val="381D10"/>
              </a:solidFill>
            </a:endParaRPr>
          </a:p>
        </p:txBody>
      </p:sp>
    </p:spTree>
    <p:extLst>
      <p:ext uri="{BB962C8B-B14F-4D97-AF65-F5344CB8AC3E}">
        <p14:creationId xmlns:p14="http://schemas.microsoft.com/office/powerpoint/2010/main" val="348684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5"/>
          <p:cNvSpPr>
            <a:spLocks noGrp="1"/>
          </p:cNvSpPr>
          <p:nvPr>
            <p:ph type="title"/>
          </p:nvPr>
        </p:nvSpPr>
        <p:spPr>
          <a:xfrm>
            <a:off x="304800" y="152400"/>
            <a:ext cx="8534400" cy="1143000"/>
          </a:xfrm>
        </p:spPr>
        <p:txBody>
          <a:bodyPr/>
          <a:lstStyle/>
          <a:p>
            <a:r>
              <a:rPr lang="en-US" dirty="0" smtClean="0">
                <a:solidFill>
                  <a:schemeClr val="bg1">
                    <a:lumMod val="10000"/>
                  </a:schemeClr>
                </a:solidFill>
              </a:rPr>
              <a:t>The Job</a:t>
            </a:r>
            <a:endParaRPr lang="en-US" dirty="0">
              <a:solidFill>
                <a:schemeClr val="bg1">
                  <a:lumMod val="10000"/>
                </a:schemeClr>
              </a:solidFill>
            </a:endParaRPr>
          </a:p>
        </p:txBody>
      </p:sp>
      <p:sp>
        <p:nvSpPr>
          <p:cNvPr id="2" name="TextBox 1"/>
          <p:cNvSpPr txBox="1"/>
          <p:nvPr/>
        </p:nvSpPr>
        <p:spPr>
          <a:xfrm>
            <a:off x="914400" y="1828800"/>
            <a:ext cx="7772400" cy="3385542"/>
          </a:xfrm>
          <a:prstGeom prst="rect">
            <a:avLst/>
          </a:prstGeom>
          <a:noFill/>
        </p:spPr>
        <p:txBody>
          <a:bodyPr wrap="square" rtlCol="0">
            <a:spAutoFit/>
          </a:bodyPr>
          <a:lstStyle/>
          <a:p>
            <a:pPr fontAlgn="base">
              <a:spcBef>
                <a:spcPct val="50000"/>
              </a:spcBef>
              <a:spcAft>
                <a:spcPct val="0"/>
              </a:spcAft>
              <a:buClr>
                <a:schemeClr val="tx1">
                  <a:lumMod val="75000"/>
                </a:schemeClr>
              </a:buClr>
              <a:buFontTx/>
              <a:buChar char="•"/>
            </a:pPr>
            <a:r>
              <a:rPr lang="en-US" sz="2800" dirty="0" smtClean="0">
                <a:solidFill>
                  <a:schemeClr val="bg1">
                    <a:lumMod val="25000"/>
                  </a:schemeClr>
                </a:solidFill>
                <a:latin typeface="Arial" charset="0"/>
              </a:rPr>
              <a:t>Property protection </a:t>
            </a:r>
          </a:p>
          <a:p>
            <a:pPr fontAlgn="base">
              <a:spcBef>
                <a:spcPct val="50000"/>
              </a:spcBef>
              <a:spcAft>
                <a:spcPct val="0"/>
              </a:spcAft>
              <a:buClr>
                <a:schemeClr val="tx1">
                  <a:lumMod val="75000"/>
                </a:schemeClr>
              </a:buClr>
              <a:buFontTx/>
              <a:buChar char="•"/>
            </a:pPr>
            <a:r>
              <a:rPr lang="en-US" sz="2800" dirty="0" smtClean="0">
                <a:solidFill>
                  <a:schemeClr val="bg1">
                    <a:lumMod val="25000"/>
                  </a:schemeClr>
                </a:solidFill>
                <a:latin typeface="Arial" charset="0"/>
              </a:rPr>
              <a:t>Proper construction</a:t>
            </a:r>
          </a:p>
          <a:p>
            <a:pPr fontAlgn="base">
              <a:spcBef>
                <a:spcPct val="50000"/>
              </a:spcBef>
              <a:spcAft>
                <a:spcPct val="0"/>
              </a:spcAft>
              <a:buClr>
                <a:schemeClr val="tx1">
                  <a:lumMod val="75000"/>
                </a:schemeClr>
              </a:buClr>
              <a:buFontTx/>
              <a:buChar char="•"/>
            </a:pPr>
            <a:r>
              <a:rPr lang="en-US" sz="2800" dirty="0" smtClean="0">
                <a:solidFill>
                  <a:schemeClr val="bg1">
                    <a:lumMod val="25000"/>
                  </a:schemeClr>
                </a:solidFill>
                <a:latin typeface="Arial" charset="0"/>
              </a:rPr>
              <a:t>Development planning and design</a:t>
            </a:r>
          </a:p>
          <a:p>
            <a:pPr fontAlgn="base">
              <a:spcBef>
                <a:spcPct val="50000"/>
              </a:spcBef>
              <a:spcAft>
                <a:spcPct val="0"/>
              </a:spcAft>
              <a:buClr>
                <a:schemeClr val="tx1">
                  <a:lumMod val="75000"/>
                </a:schemeClr>
              </a:buClr>
              <a:buFontTx/>
              <a:buChar char="•"/>
            </a:pPr>
            <a:r>
              <a:rPr lang="en-US" sz="2800" dirty="0" smtClean="0">
                <a:solidFill>
                  <a:schemeClr val="bg1">
                    <a:lumMod val="25000"/>
                  </a:schemeClr>
                </a:solidFill>
                <a:latin typeface="Arial" charset="0"/>
              </a:rPr>
              <a:t>Structure siting </a:t>
            </a:r>
          </a:p>
          <a:p>
            <a:pPr fontAlgn="base">
              <a:spcBef>
                <a:spcPct val="50000"/>
              </a:spcBef>
              <a:spcAft>
                <a:spcPct val="0"/>
              </a:spcAft>
              <a:buClr>
                <a:schemeClr val="tx1">
                  <a:lumMod val="75000"/>
                </a:schemeClr>
              </a:buClr>
              <a:buFontTx/>
              <a:buChar char="•"/>
            </a:pPr>
            <a:r>
              <a:rPr lang="en-US" sz="2800" dirty="0" smtClean="0">
                <a:solidFill>
                  <a:schemeClr val="bg1">
                    <a:lumMod val="25000"/>
                  </a:schemeClr>
                </a:solidFill>
                <a:latin typeface="Arial" charset="0"/>
              </a:rPr>
              <a:t>Public Safety</a:t>
            </a:r>
            <a:endParaRPr lang="en-US" sz="2800" dirty="0">
              <a:solidFill>
                <a:schemeClr val="tx1">
                  <a:lumMod val="50000"/>
                </a:schemeClr>
              </a:solidFill>
              <a:latin typeface="Arial" charset="0"/>
            </a:endParaRPr>
          </a:p>
          <a:p>
            <a:endParaRPr lang="en-US" dirty="0">
              <a:solidFill>
                <a:schemeClr val="tx1">
                  <a:lumMod val="50000"/>
                </a:schemeClr>
              </a:solidFill>
            </a:endParaRPr>
          </a:p>
        </p:txBody>
      </p:sp>
    </p:spTree>
    <p:extLst>
      <p:ext uri="{BB962C8B-B14F-4D97-AF65-F5344CB8AC3E}">
        <p14:creationId xmlns:p14="http://schemas.microsoft.com/office/powerpoint/2010/main" val="2941777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itle 3"/>
          <p:cNvSpPr>
            <a:spLocks noGrp="1"/>
          </p:cNvSpPr>
          <p:nvPr>
            <p:ph type="title"/>
          </p:nvPr>
        </p:nvSpPr>
        <p:spPr>
          <a:xfrm>
            <a:off x="457200" y="228600"/>
            <a:ext cx="8229600" cy="990600"/>
          </a:xfrm>
        </p:spPr>
        <p:txBody>
          <a:bodyPr/>
          <a:lstStyle/>
          <a:p>
            <a:r>
              <a:rPr lang="en-US" dirty="0" smtClean="0"/>
              <a:t>Property Protection – </a:t>
            </a:r>
            <a:br>
              <a:rPr lang="en-US" dirty="0" smtClean="0"/>
            </a:br>
            <a:r>
              <a:rPr lang="en-US" dirty="0" smtClean="0"/>
              <a:t>Known Landslide Problem Areas </a:t>
            </a:r>
            <a:endParaRPr lang="en-US" dirty="0"/>
          </a:p>
        </p:txBody>
      </p:sp>
      <p:sp>
        <p:nvSpPr>
          <p:cNvPr id="8" name="Text Box 31"/>
          <p:cNvSpPr txBox="1">
            <a:spLocks noChangeArrowheads="1"/>
          </p:cNvSpPr>
          <p:nvPr/>
        </p:nvSpPr>
        <p:spPr bwMode="auto">
          <a:xfrm>
            <a:off x="157307" y="6230356"/>
            <a:ext cx="4262293" cy="369332"/>
          </a:xfrm>
          <a:prstGeom prst="rect">
            <a:avLst/>
          </a:prstGeom>
          <a:noFill/>
          <a:ln w="9525">
            <a:solidFill>
              <a:schemeClr val="bg1"/>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800" dirty="0" smtClean="0">
                <a:solidFill>
                  <a:srgbClr val="000000"/>
                </a:solidFill>
                <a:latin typeface="Arial"/>
              </a:rPr>
              <a:t>1940 aerial photo</a:t>
            </a:r>
            <a:endParaRPr lang="en-US" sz="1800" dirty="0">
              <a:solidFill>
                <a:srgbClr val="000000"/>
              </a:solidFill>
              <a:latin typeface="Arial"/>
            </a:endParaRPr>
          </a:p>
        </p:txBody>
      </p:sp>
      <p:sp>
        <p:nvSpPr>
          <p:cNvPr id="9" name="Text Box 31"/>
          <p:cNvSpPr txBox="1">
            <a:spLocks noChangeArrowheads="1"/>
          </p:cNvSpPr>
          <p:nvPr/>
        </p:nvSpPr>
        <p:spPr bwMode="auto">
          <a:xfrm>
            <a:off x="4759971" y="6230356"/>
            <a:ext cx="4262293" cy="646331"/>
          </a:xfrm>
          <a:prstGeom prst="rect">
            <a:avLst/>
          </a:prstGeom>
          <a:noFill/>
          <a:ln w="9525">
            <a:solidFill>
              <a:schemeClr val="bg1"/>
            </a:solid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800" dirty="0" smtClean="0">
                <a:solidFill>
                  <a:srgbClr val="000000"/>
                </a:solidFill>
                <a:latin typeface="Arial"/>
              </a:rPr>
              <a:t>2005 </a:t>
            </a:r>
            <a:r>
              <a:rPr lang="en-US" sz="1800" dirty="0" err="1">
                <a:solidFill>
                  <a:srgbClr val="000000"/>
                </a:solidFill>
                <a:latin typeface="Arial"/>
              </a:rPr>
              <a:t>o</a:t>
            </a:r>
            <a:r>
              <a:rPr lang="en-US" sz="1800" dirty="0" err="1" smtClean="0">
                <a:solidFill>
                  <a:srgbClr val="000000"/>
                </a:solidFill>
                <a:latin typeface="Arial"/>
              </a:rPr>
              <a:t>rthophotograph</a:t>
            </a:r>
            <a:r>
              <a:rPr lang="en-US" sz="1800" dirty="0" smtClean="0">
                <a:solidFill>
                  <a:srgbClr val="000000"/>
                </a:solidFill>
                <a:latin typeface="Arial"/>
              </a:rPr>
              <a:t> with 1940 tracks and initiation points</a:t>
            </a:r>
            <a:endParaRPr lang="en-US" sz="1800" dirty="0">
              <a:solidFill>
                <a:srgbClr val="000000"/>
              </a:solidFill>
              <a:latin typeface="Arial"/>
            </a:endParaRPr>
          </a:p>
        </p:txBody>
      </p:sp>
      <p:pic>
        <p:nvPicPr>
          <p:cNvPr id="10" name="Picture 2" descr="C:\Documents and Settings\AWitt\My Documents\SEGSA_2007\Sher_1940_sm.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25" y="1600200"/>
            <a:ext cx="4337640" cy="463708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C:\Documents and Settings\AWitt\My Documents\SEGSA_2007\sher_2006_s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05263" y="1600200"/>
            <a:ext cx="4371708" cy="466344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270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6504" y="-76305"/>
            <a:ext cx="9144000" cy="1927017"/>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0" y="381000"/>
            <a:ext cx="5181600" cy="1066800"/>
          </a:xfrm>
        </p:spPr>
        <p:txBody>
          <a:bodyPr/>
          <a:lstStyle/>
          <a:p>
            <a:r>
              <a:rPr lang="en-US" dirty="0" smtClean="0"/>
              <a:t>Proper Construction - Known Landslide Deposits</a:t>
            </a:r>
            <a:endParaRPr lang="en-US" dirty="0"/>
          </a:p>
        </p:txBody>
      </p:sp>
      <p:grpSp>
        <p:nvGrpSpPr>
          <p:cNvPr id="3" name="Group 2"/>
          <p:cNvGrpSpPr/>
          <p:nvPr/>
        </p:nvGrpSpPr>
        <p:grpSpPr>
          <a:xfrm>
            <a:off x="5271674" y="0"/>
            <a:ext cx="3959086" cy="3314700"/>
            <a:chOff x="205409" y="3648074"/>
            <a:chExt cx="3959086" cy="3314700"/>
          </a:xfrm>
        </p:grpSpPr>
        <p:pic>
          <p:nvPicPr>
            <p:cNvPr id="13" name="Picture 2" descr="Wayah3BC9_22_0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0420"/>
            <a:stretch/>
          </p:blipFill>
          <p:spPr bwMode="auto">
            <a:xfrm>
              <a:off x="205409" y="3648074"/>
              <a:ext cx="3959086" cy="3314700"/>
            </a:xfrm>
            <a:prstGeom prst="rect">
              <a:avLst/>
            </a:prstGeom>
            <a:noFill/>
            <a:ln w="9525">
              <a:solidFill>
                <a:schemeClr val="bg1">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6" name="Freeform 5"/>
            <p:cNvSpPr>
              <a:spLocks/>
            </p:cNvSpPr>
            <p:nvPr/>
          </p:nvSpPr>
          <p:spPr bwMode="auto">
            <a:xfrm>
              <a:off x="1219200" y="3843128"/>
              <a:ext cx="2105025" cy="1819275"/>
            </a:xfrm>
            <a:custGeom>
              <a:avLst/>
              <a:gdLst>
                <a:gd name="T0" fmla="*/ 186 w 1326"/>
                <a:gd name="T1" fmla="*/ 1110 h 1146"/>
                <a:gd name="T2" fmla="*/ 288 w 1326"/>
                <a:gd name="T3" fmla="*/ 1134 h 1146"/>
                <a:gd name="T4" fmla="*/ 366 w 1326"/>
                <a:gd name="T5" fmla="*/ 1140 h 1146"/>
                <a:gd name="T6" fmla="*/ 408 w 1326"/>
                <a:gd name="T7" fmla="*/ 1140 h 1146"/>
                <a:gd name="T8" fmla="*/ 474 w 1326"/>
                <a:gd name="T9" fmla="*/ 1146 h 1146"/>
                <a:gd name="T10" fmla="*/ 516 w 1326"/>
                <a:gd name="T11" fmla="*/ 1146 h 1146"/>
                <a:gd name="T12" fmla="*/ 558 w 1326"/>
                <a:gd name="T13" fmla="*/ 1146 h 1146"/>
                <a:gd name="T14" fmla="*/ 606 w 1326"/>
                <a:gd name="T15" fmla="*/ 1140 h 1146"/>
                <a:gd name="T16" fmla="*/ 666 w 1326"/>
                <a:gd name="T17" fmla="*/ 1140 h 1146"/>
                <a:gd name="T18" fmla="*/ 738 w 1326"/>
                <a:gd name="T19" fmla="*/ 1134 h 1146"/>
                <a:gd name="T20" fmla="*/ 786 w 1326"/>
                <a:gd name="T21" fmla="*/ 1122 h 1146"/>
                <a:gd name="T22" fmla="*/ 858 w 1326"/>
                <a:gd name="T23" fmla="*/ 1110 h 1146"/>
                <a:gd name="T24" fmla="*/ 936 w 1326"/>
                <a:gd name="T25" fmla="*/ 1092 h 1146"/>
                <a:gd name="T26" fmla="*/ 1002 w 1326"/>
                <a:gd name="T27" fmla="*/ 1080 h 1146"/>
                <a:gd name="T28" fmla="*/ 1080 w 1326"/>
                <a:gd name="T29" fmla="*/ 1050 h 1146"/>
                <a:gd name="T30" fmla="*/ 1140 w 1326"/>
                <a:gd name="T31" fmla="*/ 1026 h 1146"/>
                <a:gd name="T32" fmla="*/ 1224 w 1326"/>
                <a:gd name="T33" fmla="*/ 996 h 1146"/>
                <a:gd name="T34" fmla="*/ 1326 w 1326"/>
                <a:gd name="T35" fmla="*/ 966 h 1146"/>
                <a:gd name="T36" fmla="*/ 1278 w 1326"/>
                <a:gd name="T37" fmla="*/ 870 h 1146"/>
                <a:gd name="T38" fmla="*/ 1248 w 1326"/>
                <a:gd name="T39" fmla="*/ 798 h 1146"/>
                <a:gd name="T40" fmla="*/ 1182 w 1326"/>
                <a:gd name="T41" fmla="*/ 708 h 1146"/>
                <a:gd name="T42" fmla="*/ 1098 w 1326"/>
                <a:gd name="T43" fmla="*/ 624 h 1146"/>
                <a:gd name="T44" fmla="*/ 1026 w 1326"/>
                <a:gd name="T45" fmla="*/ 570 h 1146"/>
                <a:gd name="T46" fmla="*/ 990 w 1326"/>
                <a:gd name="T47" fmla="*/ 534 h 1146"/>
                <a:gd name="T48" fmla="*/ 930 w 1326"/>
                <a:gd name="T49" fmla="*/ 504 h 1146"/>
                <a:gd name="T50" fmla="*/ 852 w 1326"/>
                <a:gd name="T51" fmla="*/ 462 h 1146"/>
                <a:gd name="T52" fmla="*/ 780 w 1326"/>
                <a:gd name="T53" fmla="*/ 444 h 1146"/>
                <a:gd name="T54" fmla="*/ 696 w 1326"/>
                <a:gd name="T55" fmla="*/ 402 h 1146"/>
                <a:gd name="T56" fmla="*/ 612 w 1326"/>
                <a:gd name="T57" fmla="*/ 372 h 1146"/>
                <a:gd name="T58" fmla="*/ 528 w 1326"/>
                <a:gd name="T59" fmla="*/ 360 h 1146"/>
                <a:gd name="T60" fmla="*/ 456 w 1326"/>
                <a:gd name="T61" fmla="*/ 324 h 1146"/>
                <a:gd name="T62" fmla="*/ 420 w 1326"/>
                <a:gd name="T63" fmla="*/ 306 h 1146"/>
                <a:gd name="T64" fmla="*/ 372 w 1326"/>
                <a:gd name="T65" fmla="*/ 276 h 1146"/>
                <a:gd name="T66" fmla="*/ 306 w 1326"/>
                <a:gd name="T67" fmla="*/ 228 h 1146"/>
                <a:gd name="T68" fmla="*/ 270 w 1326"/>
                <a:gd name="T69" fmla="*/ 168 h 1146"/>
                <a:gd name="T70" fmla="*/ 252 w 1326"/>
                <a:gd name="T71" fmla="*/ 102 h 1146"/>
                <a:gd name="T72" fmla="*/ 252 w 1326"/>
                <a:gd name="T73" fmla="*/ 48 h 1146"/>
                <a:gd name="T74" fmla="*/ 246 w 1326"/>
                <a:gd name="T75" fmla="*/ 0 h 1146"/>
                <a:gd name="T76" fmla="*/ 174 w 1326"/>
                <a:gd name="T77" fmla="*/ 60 h 1146"/>
                <a:gd name="T78" fmla="*/ 132 w 1326"/>
                <a:gd name="T79" fmla="*/ 126 h 1146"/>
                <a:gd name="T80" fmla="*/ 90 w 1326"/>
                <a:gd name="T81" fmla="*/ 216 h 1146"/>
                <a:gd name="T82" fmla="*/ 54 w 1326"/>
                <a:gd name="T83" fmla="*/ 300 h 1146"/>
                <a:gd name="T84" fmla="*/ 24 w 1326"/>
                <a:gd name="T85" fmla="*/ 396 h 1146"/>
                <a:gd name="T86" fmla="*/ 12 w 1326"/>
                <a:gd name="T87" fmla="*/ 492 h 1146"/>
                <a:gd name="T88" fmla="*/ 0 w 1326"/>
                <a:gd name="T89" fmla="*/ 570 h 1146"/>
                <a:gd name="T90" fmla="*/ 6 w 1326"/>
                <a:gd name="T91" fmla="*/ 678 h 1146"/>
                <a:gd name="T92" fmla="*/ 18 w 1326"/>
                <a:gd name="T93" fmla="*/ 732 h 1146"/>
                <a:gd name="T94" fmla="*/ 36 w 1326"/>
                <a:gd name="T95" fmla="*/ 816 h 1146"/>
                <a:gd name="T96" fmla="*/ 42 w 1326"/>
                <a:gd name="T97" fmla="*/ 920 h 1146"/>
                <a:gd name="T98" fmla="*/ 18 w 1326"/>
                <a:gd name="T99" fmla="*/ 1032 h 1146"/>
                <a:gd name="T100" fmla="*/ 84 w 1326"/>
                <a:gd name="T101" fmla="*/ 1086 h 1146"/>
                <a:gd name="T102" fmla="*/ 186 w 1326"/>
                <a:gd name="T103" fmla="*/ 111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6" h="1146">
                  <a:moveTo>
                    <a:pt x="186" y="1110"/>
                  </a:moveTo>
                  <a:lnTo>
                    <a:pt x="288" y="1134"/>
                  </a:lnTo>
                  <a:lnTo>
                    <a:pt x="366" y="1140"/>
                  </a:lnTo>
                  <a:lnTo>
                    <a:pt x="408" y="1140"/>
                  </a:lnTo>
                  <a:lnTo>
                    <a:pt x="474" y="1146"/>
                  </a:lnTo>
                  <a:lnTo>
                    <a:pt x="516" y="1146"/>
                  </a:lnTo>
                  <a:lnTo>
                    <a:pt x="558" y="1146"/>
                  </a:lnTo>
                  <a:lnTo>
                    <a:pt x="606" y="1140"/>
                  </a:lnTo>
                  <a:lnTo>
                    <a:pt x="666" y="1140"/>
                  </a:lnTo>
                  <a:lnTo>
                    <a:pt x="738" y="1134"/>
                  </a:lnTo>
                  <a:lnTo>
                    <a:pt x="786" y="1122"/>
                  </a:lnTo>
                  <a:lnTo>
                    <a:pt x="858" y="1110"/>
                  </a:lnTo>
                  <a:lnTo>
                    <a:pt x="936" y="1092"/>
                  </a:lnTo>
                  <a:lnTo>
                    <a:pt x="1002" y="1080"/>
                  </a:lnTo>
                  <a:lnTo>
                    <a:pt x="1080" y="1050"/>
                  </a:lnTo>
                  <a:lnTo>
                    <a:pt x="1140" y="1026"/>
                  </a:lnTo>
                  <a:lnTo>
                    <a:pt x="1224" y="996"/>
                  </a:lnTo>
                  <a:lnTo>
                    <a:pt x="1326" y="966"/>
                  </a:lnTo>
                  <a:lnTo>
                    <a:pt x="1278" y="870"/>
                  </a:lnTo>
                  <a:lnTo>
                    <a:pt x="1248" y="798"/>
                  </a:lnTo>
                  <a:lnTo>
                    <a:pt x="1182" y="708"/>
                  </a:lnTo>
                  <a:lnTo>
                    <a:pt x="1098" y="624"/>
                  </a:lnTo>
                  <a:lnTo>
                    <a:pt x="1026" y="570"/>
                  </a:lnTo>
                  <a:lnTo>
                    <a:pt x="990" y="534"/>
                  </a:lnTo>
                  <a:lnTo>
                    <a:pt x="930" y="504"/>
                  </a:lnTo>
                  <a:lnTo>
                    <a:pt x="852" y="462"/>
                  </a:lnTo>
                  <a:lnTo>
                    <a:pt x="780" y="444"/>
                  </a:lnTo>
                  <a:lnTo>
                    <a:pt x="696" y="402"/>
                  </a:lnTo>
                  <a:lnTo>
                    <a:pt x="612" y="372"/>
                  </a:lnTo>
                  <a:lnTo>
                    <a:pt x="528" y="360"/>
                  </a:lnTo>
                  <a:lnTo>
                    <a:pt x="456" y="324"/>
                  </a:lnTo>
                  <a:lnTo>
                    <a:pt x="420" y="306"/>
                  </a:lnTo>
                  <a:lnTo>
                    <a:pt x="372" y="276"/>
                  </a:lnTo>
                  <a:lnTo>
                    <a:pt x="306" y="228"/>
                  </a:lnTo>
                  <a:lnTo>
                    <a:pt x="270" y="168"/>
                  </a:lnTo>
                  <a:lnTo>
                    <a:pt x="252" y="102"/>
                  </a:lnTo>
                  <a:lnTo>
                    <a:pt x="252" y="48"/>
                  </a:lnTo>
                  <a:lnTo>
                    <a:pt x="246" y="0"/>
                  </a:lnTo>
                  <a:lnTo>
                    <a:pt x="174" y="60"/>
                  </a:lnTo>
                  <a:lnTo>
                    <a:pt x="132" y="126"/>
                  </a:lnTo>
                  <a:lnTo>
                    <a:pt x="90" y="216"/>
                  </a:lnTo>
                  <a:lnTo>
                    <a:pt x="54" y="300"/>
                  </a:lnTo>
                  <a:lnTo>
                    <a:pt x="24" y="396"/>
                  </a:lnTo>
                  <a:lnTo>
                    <a:pt x="12" y="492"/>
                  </a:lnTo>
                  <a:lnTo>
                    <a:pt x="0" y="570"/>
                  </a:lnTo>
                  <a:lnTo>
                    <a:pt x="6" y="678"/>
                  </a:lnTo>
                  <a:lnTo>
                    <a:pt x="18" y="732"/>
                  </a:lnTo>
                  <a:lnTo>
                    <a:pt x="36" y="816"/>
                  </a:lnTo>
                  <a:lnTo>
                    <a:pt x="42" y="920"/>
                  </a:lnTo>
                  <a:lnTo>
                    <a:pt x="18" y="1032"/>
                  </a:lnTo>
                  <a:lnTo>
                    <a:pt x="84" y="1086"/>
                  </a:lnTo>
                  <a:lnTo>
                    <a:pt x="186" y="1110"/>
                  </a:lnTo>
                  <a:close/>
                </a:path>
              </a:pathLst>
            </a:custGeom>
            <a:noFill/>
            <a:ln w="28575" cap="flat" cmpd="sng">
              <a:solidFill>
                <a:srgbClr val="FF3300"/>
              </a:solidFill>
              <a:prstDash val="lg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Freeform 6"/>
            <p:cNvSpPr>
              <a:spLocks/>
            </p:cNvSpPr>
            <p:nvPr/>
          </p:nvSpPr>
          <p:spPr bwMode="auto">
            <a:xfrm>
              <a:off x="1044575" y="4859128"/>
              <a:ext cx="2870200" cy="1812925"/>
            </a:xfrm>
            <a:custGeom>
              <a:avLst/>
              <a:gdLst>
                <a:gd name="T0" fmla="*/ 388 w 1808"/>
                <a:gd name="T1" fmla="*/ 24 h 1142"/>
                <a:gd name="T2" fmla="*/ 488 w 1808"/>
                <a:gd name="T3" fmla="*/ 168 h 1142"/>
                <a:gd name="T4" fmla="*/ 504 w 1808"/>
                <a:gd name="T5" fmla="*/ 300 h 1142"/>
                <a:gd name="T6" fmla="*/ 484 w 1808"/>
                <a:gd name="T7" fmla="*/ 420 h 1142"/>
                <a:gd name="T8" fmla="*/ 308 w 1808"/>
                <a:gd name="T9" fmla="*/ 476 h 1142"/>
                <a:gd name="T10" fmla="*/ 182 w 1808"/>
                <a:gd name="T11" fmla="*/ 494 h 1142"/>
                <a:gd name="T12" fmla="*/ 44 w 1808"/>
                <a:gd name="T13" fmla="*/ 560 h 1142"/>
                <a:gd name="T14" fmla="*/ 8 w 1808"/>
                <a:gd name="T15" fmla="*/ 648 h 1142"/>
                <a:gd name="T16" fmla="*/ 74 w 1808"/>
                <a:gd name="T17" fmla="*/ 734 h 1142"/>
                <a:gd name="T18" fmla="*/ 156 w 1808"/>
                <a:gd name="T19" fmla="*/ 800 h 1142"/>
                <a:gd name="T20" fmla="*/ 116 w 1808"/>
                <a:gd name="T21" fmla="*/ 916 h 1142"/>
                <a:gd name="T22" fmla="*/ 152 w 1808"/>
                <a:gd name="T23" fmla="*/ 1008 h 1142"/>
                <a:gd name="T24" fmla="*/ 288 w 1808"/>
                <a:gd name="T25" fmla="*/ 1012 h 1142"/>
                <a:gd name="T26" fmla="*/ 456 w 1808"/>
                <a:gd name="T27" fmla="*/ 1020 h 1142"/>
                <a:gd name="T28" fmla="*/ 560 w 1808"/>
                <a:gd name="T29" fmla="*/ 1084 h 1142"/>
                <a:gd name="T30" fmla="*/ 662 w 1808"/>
                <a:gd name="T31" fmla="*/ 1142 h 1142"/>
                <a:gd name="T32" fmla="*/ 788 w 1808"/>
                <a:gd name="T33" fmla="*/ 1124 h 1142"/>
                <a:gd name="T34" fmla="*/ 914 w 1808"/>
                <a:gd name="T35" fmla="*/ 1064 h 1142"/>
                <a:gd name="T36" fmla="*/ 1076 w 1808"/>
                <a:gd name="T37" fmla="*/ 1022 h 1142"/>
                <a:gd name="T38" fmla="*/ 1256 w 1808"/>
                <a:gd name="T39" fmla="*/ 986 h 1142"/>
                <a:gd name="T40" fmla="*/ 1382 w 1808"/>
                <a:gd name="T41" fmla="*/ 992 h 1142"/>
                <a:gd name="T42" fmla="*/ 1472 w 1808"/>
                <a:gd name="T43" fmla="*/ 1010 h 1142"/>
                <a:gd name="T44" fmla="*/ 1598 w 1808"/>
                <a:gd name="T45" fmla="*/ 1016 h 1142"/>
                <a:gd name="T46" fmla="*/ 1736 w 1808"/>
                <a:gd name="T47" fmla="*/ 996 h 1142"/>
                <a:gd name="T48" fmla="*/ 1784 w 1808"/>
                <a:gd name="T49" fmla="*/ 904 h 1142"/>
                <a:gd name="T50" fmla="*/ 1760 w 1808"/>
                <a:gd name="T51" fmla="*/ 806 h 1142"/>
                <a:gd name="T52" fmla="*/ 1700 w 1808"/>
                <a:gd name="T53" fmla="*/ 698 h 1142"/>
                <a:gd name="T54" fmla="*/ 1640 w 1808"/>
                <a:gd name="T55" fmla="*/ 576 h 1142"/>
                <a:gd name="T56" fmla="*/ 1520 w 1808"/>
                <a:gd name="T57" fmla="*/ 536 h 1142"/>
                <a:gd name="T58" fmla="*/ 1400 w 1808"/>
                <a:gd name="T59" fmla="*/ 470 h 1142"/>
                <a:gd name="T60" fmla="*/ 1280 w 1808"/>
                <a:gd name="T61" fmla="*/ 422 h 1142"/>
                <a:gd name="T62" fmla="*/ 1154 w 1808"/>
                <a:gd name="T63" fmla="*/ 422 h 1142"/>
                <a:gd name="T64" fmla="*/ 980 w 1808"/>
                <a:gd name="T65" fmla="*/ 428 h 1142"/>
                <a:gd name="T66" fmla="*/ 854 w 1808"/>
                <a:gd name="T67" fmla="*/ 440 h 1142"/>
                <a:gd name="T68" fmla="*/ 708 w 1808"/>
                <a:gd name="T69" fmla="*/ 452 h 1142"/>
                <a:gd name="T70" fmla="*/ 698 w 1808"/>
                <a:gd name="T71" fmla="*/ 302 h 1142"/>
                <a:gd name="T72" fmla="*/ 662 w 1808"/>
                <a:gd name="T73" fmla="*/ 158 h 1142"/>
                <a:gd name="T74" fmla="*/ 548 w 1808"/>
                <a:gd name="T75" fmla="*/ 74 h 1142"/>
                <a:gd name="T76" fmla="*/ 484 w 1808"/>
                <a:gd name="T77" fmla="*/ 24 h 1142"/>
                <a:gd name="T78" fmla="*/ 356 w 1808"/>
                <a:gd name="T79" fmla="*/ 0 h 1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8" h="1142">
                  <a:moveTo>
                    <a:pt x="356" y="0"/>
                  </a:moveTo>
                  <a:lnTo>
                    <a:pt x="388" y="24"/>
                  </a:lnTo>
                  <a:lnTo>
                    <a:pt x="428" y="72"/>
                  </a:lnTo>
                  <a:lnTo>
                    <a:pt x="488" y="168"/>
                  </a:lnTo>
                  <a:lnTo>
                    <a:pt x="500" y="248"/>
                  </a:lnTo>
                  <a:lnTo>
                    <a:pt x="504" y="300"/>
                  </a:lnTo>
                  <a:lnTo>
                    <a:pt x="500" y="360"/>
                  </a:lnTo>
                  <a:lnTo>
                    <a:pt x="484" y="420"/>
                  </a:lnTo>
                  <a:lnTo>
                    <a:pt x="404" y="452"/>
                  </a:lnTo>
                  <a:lnTo>
                    <a:pt x="308" y="476"/>
                  </a:lnTo>
                  <a:lnTo>
                    <a:pt x="272" y="500"/>
                  </a:lnTo>
                  <a:lnTo>
                    <a:pt x="182" y="494"/>
                  </a:lnTo>
                  <a:lnTo>
                    <a:pt x="140" y="524"/>
                  </a:lnTo>
                  <a:lnTo>
                    <a:pt x="44" y="560"/>
                  </a:lnTo>
                  <a:lnTo>
                    <a:pt x="0" y="608"/>
                  </a:lnTo>
                  <a:lnTo>
                    <a:pt x="8" y="648"/>
                  </a:lnTo>
                  <a:lnTo>
                    <a:pt x="32" y="688"/>
                  </a:lnTo>
                  <a:lnTo>
                    <a:pt x="74" y="734"/>
                  </a:lnTo>
                  <a:lnTo>
                    <a:pt x="88" y="780"/>
                  </a:lnTo>
                  <a:lnTo>
                    <a:pt x="156" y="800"/>
                  </a:lnTo>
                  <a:lnTo>
                    <a:pt x="180" y="864"/>
                  </a:lnTo>
                  <a:lnTo>
                    <a:pt x="116" y="916"/>
                  </a:lnTo>
                  <a:lnTo>
                    <a:pt x="88" y="980"/>
                  </a:lnTo>
                  <a:lnTo>
                    <a:pt x="152" y="1008"/>
                  </a:lnTo>
                  <a:lnTo>
                    <a:pt x="216" y="1012"/>
                  </a:lnTo>
                  <a:lnTo>
                    <a:pt x="288" y="1012"/>
                  </a:lnTo>
                  <a:lnTo>
                    <a:pt x="368" y="1016"/>
                  </a:lnTo>
                  <a:lnTo>
                    <a:pt x="456" y="1020"/>
                  </a:lnTo>
                  <a:lnTo>
                    <a:pt x="504" y="1056"/>
                  </a:lnTo>
                  <a:lnTo>
                    <a:pt x="560" y="1084"/>
                  </a:lnTo>
                  <a:lnTo>
                    <a:pt x="608" y="1108"/>
                  </a:lnTo>
                  <a:lnTo>
                    <a:pt x="662" y="1142"/>
                  </a:lnTo>
                  <a:lnTo>
                    <a:pt x="732" y="1136"/>
                  </a:lnTo>
                  <a:lnTo>
                    <a:pt x="788" y="1124"/>
                  </a:lnTo>
                  <a:lnTo>
                    <a:pt x="848" y="1082"/>
                  </a:lnTo>
                  <a:lnTo>
                    <a:pt x="914" y="1064"/>
                  </a:lnTo>
                  <a:lnTo>
                    <a:pt x="1010" y="1064"/>
                  </a:lnTo>
                  <a:lnTo>
                    <a:pt x="1076" y="1022"/>
                  </a:lnTo>
                  <a:lnTo>
                    <a:pt x="1172" y="986"/>
                  </a:lnTo>
                  <a:lnTo>
                    <a:pt x="1256" y="986"/>
                  </a:lnTo>
                  <a:lnTo>
                    <a:pt x="1322" y="980"/>
                  </a:lnTo>
                  <a:lnTo>
                    <a:pt x="1382" y="992"/>
                  </a:lnTo>
                  <a:lnTo>
                    <a:pt x="1418" y="998"/>
                  </a:lnTo>
                  <a:lnTo>
                    <a:pt x="1472" y="1010"/>
                  </a:lnTo>
                  <a:lnTo>
                    <a:pt x="1532" y="1016"/>
                  </a:lnTo>
                  <a:lnTo>
                    <a:pt x="1598" y="1016"/>
                  </a:lnTo>
                  <a:lnTo>
                    <a:pt x="1648" y="1000"/>
                  </a:lnTo>
                  <a:lnTo>
                    <a:pt x="1736" y="996"/>
                  </a:lnTo>
                  <a:lnTo>
                    <a:pt x="1808" y="968"/>
                  </a:lnTo>
                  <a:lnTo>
                    <a:pt x="1784" y="904"/>
                  </a:lnTo>
                  <a:lnTo>
                    <a:pt x="1760" y="854"/>
                  </a:lnTo>
                  <a:lnTo>
                    <a:pt x="1760" y="806"/>
                  </a:lnTo>
                  <a:lnTo>
                    <a:pt x="1742" y="758"/>
                  </a:lnTo>
                  <a:lnTo>
                    <a:pt x="1700" y="698"/>
                  </a:lnTo>
                  <a:lnTo>
                    <a:pt x="1692" y="644"/>
                  </a:lnTo>
                  <a:lnTo>
                    <a:pt x="1640" y="576"/>
                  </a:lnTo>
                  <a:lnTo>
                    <a:pt x="1580" y="544"/>
                  </a:lnTo>
                  <a:lnTo>
                    <a:pt x="1520" y="536"/>
                  </a:lnTo>
                  <a:lnTo>
                    <a:pt x="1454" y="524"/>
                  </a:lnTo>
                  <a:lnTo>
                    <a:pt x="1400" y="470"/>
                  </a:lnTo>
                  <a:lnTo>
                    <a:pt x="1364" y="452"/>
                  </a:lnTo>
                  <a:lnTo>
                    <a:pt x="1280" y="422"/>
                  </a:lnTo>
                  <a:lnTo>
                    <a:pt x="1196" y="422"/>
                  </a:lnTo>
                  <a:lnTo>
                    <a:pt x="1154" y="422"/>
                  </a:lnTo>
                  <a:lnTo>
                    <a:pt x="1094" y="428"/>
                  </a:lnTo>
                  <a:lnTo>
                    <a:pt x="980" y="428"/>
                  </a:lnTo>
                  <a:lnTo>
                    <a:pt x="908" y="434"/>
                  </a:lnTo>
                  <a:lnTo>
                    <a:pt x="854" y="440"/>
                  </a:lnTo>
                  <a:lnTo>
                    <a:pt x="776" y="464"/>
                  </a:lnTo>
                  <a:lnTo>
                    <a:pt x="708" y="452"/>
                  </a:lnTo>
                  <a:lnTo>
                    <a:pt x="684" y="388"/>
                  </a:lnTo>
                  <a:lnTo>
                    <a:pt x="698" y="302"/>
                  </a:lnTo>
                  <a:lnTo>
                    <a:pt x="696" y="224"/>
                  </a:lnTo>
                  <a:lnTo>
                    <a:pt x="662" y="158"/>
                  </a:lnTo>
                  <a:lnTo>
                    <a:pt x="626" y="122"/>
                  </a:lnTo>
                  <a:lnTo>
                    <a:pt x="548" y="74"/>
                  </a:lnTo>
                  <a:lnTo>
                    <a:pt x="506" y="56"/>
                  </a:lnTo>
                  <a:lnTo>
                    <a:pt x="484" y="24"/>
                  </a:lnTo>
                  <a:lnTo>
                    <a:pt x="440" y="0"/>
                  </a:lnTo>
                  <a:lnTo>
                    <a:pt x="356" y="0"/>
                  </a:lnTo>
                  <a:close/>
                </a:path>
              </a:pathLst>
            </a:custGeom>
            <a:noFill/>
            <a:ln w="28575" cap="flat" cmpd="sng">
              <a:solidFill>
                <a:srgbClr val="FFFF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Text Box 7"/>
            <p:cNvSpPr txBox="1">
              <a:spLocks noChangeArrowheads="1"/>
            </p:cNvSpPr>
            <p:nvPr/>
          </p:nvSpPr>
          <p:spPr bwMode="auto">
            <a:xfrm>
              <a:off x="1228725" y="4336841"/>
              <a:ext cx="108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ln>
                    <a:solidFill>
                      <a:schemeClr val="bg1">
                        <a:lumMod val="10000"/>
                      </a:schemeClr>
                    </a:solidFill>
                  </a:ln>
                  <a:solidFill>
                    <a:srgbClr val="FF3300"/>
                  </a:solidFill>
                  <a:latin typeface="Arial" charset="0"/>
                </a:rPr>
                <a:t>old fan</a:t>
              </a:r>
            </a:p>
          </p:txBody>
        </p:sp>
        <p:sp>
          <p:nvSpPr>
            <p:cNvPr id="20" name="Text Box 9"/>
            <p:cNvSpPr txBox="1">
              <a:spLocks noChangeArrowheads="1"/>
            </p:cNvSpPr>
            <p:nvPr/>
          </p:nvSpPr>
          <p:spPr bwMode="auto">
            <a:xfrm>
              <a:off x="2238375" y="5575091"/>
              <a:ext cx="1000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1" dirty="0">
                  <a:ln w="15875">
                    <a:solidFill>
                      <a:schemeClr val="bg1">
                        <a:lumMod val="10000"/>
                      </a:schemeClr>
                    </a:solidFill>
                  </a:ln>
                  <a:solidFill>
                    <a:srgbClr val="FFC000"/>
                  </a:solidFill>
                  <a:latin typeface="Arial" charset="0"/>
                </a:rPr>
                <a:t>recent</a:t>
              </a:r>
              <a:r>
                <a:rPr lang="en-US" sz="2000" b="1" dirty="0">
                  <a:solidFill>
                    <a:schemeClr val="bg1">
                      <a:lumMod val="10000"/>
                    </a:schemeClr>
                  </a:solidFill>
                  <a:latin typeface="Arial" charset="0"/>
                </a:rPr>
                <a:t> </a:t>
              </a:r>
            </a:p>
          </p:txBody>
        </p:sp>
      </p:grpSp>
      <p:pic>
        <p:nvPicPr>
          <p:cNvPr id="15" name="Picture 4" descr="Fig 14_R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504" y="2369651"/>
            <a:ext cx="6439418" cy="4504915"/>
          </a:xfrm>
          <a:prstGeom prst="rect">
            <a:avLst/>
          </a:prstGeom>
          <a:noFill/>
          <a:ln w="28575">
            <a:solidFill>
              <a:schemeClr val="bg1">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6507488" y="4191000"/>
            <a:ext cx="2594428" cy="1338828"/>
          </a:xfrm>
          <a:prstGeom prst="rect">
            <a:avLst/>
          </a:prstGeom>
        </p:spPr>
        <p:txBody>
          <a:bodyPr wrap="square">
            <a:spAutoFit/>
          </a:bodyPr>
          <a:lstStyle/>
          <a:p>
            <a:pPr lvl="0" fontAlgn="base">
              <a:spcBef>
                <a:spcPct val="50000"/>
              </a:spcBef>
              <a:spcAft>
                <a:spcPct val="0"/>
              </a:spcAft>
              <a:buClr>
                <a:srgbClr val="E1763B">
                  <a:lumMod val="75000"/>
                </a:srgbClr>
              </a:buClr>
              <a:buFontTx/>
              <a:buChar char="•"/>
            </a:pPr>
            <a:r>
              <a:rPr lang="en-US" dirty="0" smtClean="0">
                <a:solidFill>
                  <a:srgbClr val="713A21"/>
                </a:solidFill>
                <a:latin typeface="Arial" charset="0"/>
              </a:rPr>
              <a:t> Unconsolidated material</a:t>
            </a:r>
            <a:endParaRPr lang="en-US" dirty="0">
              <a:solidFill>
                <a:srgbClr val="713A21"/>
              </a:solidFill>
              <a:latin typeface="Arial" charset="0"/>
            </a:endParaRPr>
          </a:p>
          <a:p>
            <a:pPr lvl="0" fontAlgn="base">
              <a:spcBef>
                <a:spcPct val="50000"/>
              </a:spcBef>
              <a:spcAft>
                <a:spcPct val="0"/>
              </a:spcAft>
              <a:buClr>
                <a:srgbClr val="E1763B">
                  <a:lumMod val="75000"/>
                </a:srgbClr>
              </a:buClr>
              <a:buFontTx/>
              <a:buChar char="•"/>
            </a:pPr>
            <a:r>
              <a:rPr lang="en-US" dirty="0">
                <a:solidFill>
                  <a:srgbClr val="713A21"/>
                </a:solidFill>
                <a:latin typeface="Arial" charset="0"/>
              </a:rPr>
              <a:t> </a:t>
            </a:r>
            <a:r>
              <a:rPr lang="en-US" dirty="0" smtClean="0">
                <a:solidFill>
                  <a:srgbClr val="713A21"/>
                </a:solidFill>
                <a:latin typeface="Arial" charset="0"/>
              </a:rPr>
              <a:t>Groundwater seeps and springs</a:t>
            </a:r>
            <a:endParaRPr lang="en-US" dirty="0">
              <a:solidFill>
                <a:srgbClr val="713A21"/>
              </a:solidFill>
              <a:latin typeface="Arial" charset="0"/>
            </a:endParaRPr>
          </a:p>
        </p:txBody>
      </p:sp>
    </p:spTree>
    <p:extLst>
      <p:ext uri="{BB962C8B-B14F-4D97-AF65-F5344CB8AC3E}">
        <p14:creationId xmlns:p14="http://schemas.microsoft.com/office/powerpoint/2010/main" val="3868832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itle 3"/>
          <p:cNvSpPr>
            <a:spLocks noGrp="1"/>
          </p:cNvSpPr>
          <p:nvPr>
            <p:ph type="title"/>
          </p:nvPr>
        </p:nvSpPr>
        <p:spPr>
          <a:xfrm>
            <a:off x="457200" y="228600"/>
            <a:ext cx="8229600" cy="990600"/>
          </a:xfrm>
        </p:spPr>
        <p:txBody>
          <a:bodyPr/>
          <a:lstStyle/>
          <a:p>
            <a:r>
              <a:rPr lang="en-US" dirty="0" smtClean="0"/>
              <a:t>Development Planning and Design - Landslide Hazard Zones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6" y="1295400"/>
            <a:ext cx="7056383" cy="5562600"/>
          </a:xfrm>
          <a:prstGeom prst="rect">
            <a:avLst/>
          </a:prstGeom>
        </p:spPr>
      </p:pic>
      <p:sp>
        <p:nvSpPr>
          <p:cNvPr id="13" name="Rectangle 12"/>
          <p:cNvSpPr/>
          <p:nvPr/>
        </p:nvSpPr>
        <p:spPr>
          <a:xfrm>
            <a:off x="7020096" y="2057400"/>
            <a:ext cx="2056419" cy="646331"/>
          </a:xfrm>
          <a:prstGeom prst="rect">
            <a:avLst/>
          </a:prstGeom>
        </p:spPr>
        <p:txBody>
          <a:bodyPr wrap="square">
            <a:spAutoFit/>
          </a:bodyPr>
          <a:lstStyle/>
          <a:p>
            <a:pPr lvl="0" fontAlgn="base">
              <a:spcBef>
                <a:spcPct val="50000"/>
              </a:spcBef>
              <a:spcAft>
                <a:spcPct val="0"/>
              </a:spcAft>
              <a:buClr>
                <a:srgbClr val="E1763B">
                  <a:lumMod val="75000"/>
                </a:srgbClr>
              </a:buClr>
              <a:buFontTx/>
              <a:buChar char="•"/>
            </a:pPr>
            <a:r>
              <a:rPr lang="en-US" dirty="0" smtClean="0">
                <a:solidFill>
                  <a:srgbClr val="713A21"/>
                </a:solidFill>
                <a:latin typeface="Arial" charset="0"/>
              </a:rPr>
              <a:t>Parcel-group scale</a:t>
            </a:r>
            <a:endParaRPr lang="en-US" dirty="0">
              <a:solidFill>
                <a:srgbClr val="713A21"/>
              </a:solidFill>
              <a:latin typeface="Arial" charset="0"/>
            </a:endParaRPr>
          </a:p>
        </p:txBody>
      </p:sp>
    </p:spTree>
    <p:extLst>
      <p:ext uri="{BB962C8B-B14F-4D97-AF65-F5344CB8AC3E}">
        <p14:creationId xmlns:p14="http://schemas.microsoft.com/office/powerpoint/2010/main" val="2942393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itle 3"/>
          <p:cNvSpPr>
            <a:spLocks noGrp="1"/>
          </p:cNvSpPr>
          <p:nvPr>
            <p:ph type="title"/>
          </p:nvPr>
        </p:nvSpPr>
        <p:spPr>
          <a:xfrm>
            <a:off x="457200" y="228600"/>
            <a:ext cx="8229600" cy="990600"/>
          </a:xfrm>
        </p:spPr>
        <p:txBody>
          <a:bodyPr/>
          <a:lstStyle/>
          <a:p>
            <a:r>
              <a:rPr lang="en-US" dirty="0" smtClean="0"/>
              <a:t>Structure Siting – </a:t>
            </a:r>
            <a:br>
              <a:rPr lang="en-US" dirty="0" smtClean="0"/>
            </a:br>
            <a:r>
              <a:rPr lang="en-US" dirty="0" smtClean="0"/>
              <a:t>Potential Debris Flow Pathways</a:t>
            </a:r>
            <a:endParaRPr lang="en-US" dirty="0"/>
          </a:p>
        </p:txBody>
      </p:sp>
      <p:sp>
        <p:nvSpPr>
          <p:cNvPr id="13" name="Rectangle 12"/>
          <p:cNvSpPr/>
          <p:nvPr/>
        </p:nvSpPr>
        <p:spPr>
          <a:xfrm>
            <a:off x="7020096" y="2057400"/>
            <a:ext cx="2056419" cy="369332"/>
          </a:xfrm>
          <a:prstGeom prst="rect">
            <a:avLst/>
          </a:prstGeom>
        </p:spPr>
        <p:txBody>
          <a:bodyPr wrap="square">
            <a:spAutoFit/>
          </a:bodyPr>
          <a:lstStyle/>
          <a:p>
            <a:pPr lvl="0" fontAlgn="base">
              <a:spcBef>
                <a:spcPct val="50000"/>
              </a:spcBef>
              <a:spcAft>
                <a:spcPct val="0"/>
              </a:spcAft>
              <a:buClr>
                <a:srgbClr val="E1763B">
                  <a:lumMod val="75000"/>
                </a:srgbClr>
              </a:buClr>
              <a:buFontTx/>
              <a:buChar char="•"/>
            </a:pPr>
            <a:r>
              <a:rPr lang="en-US" dirty="0" smtClean="0">
                <a:solidFill>
                  <a:srgbClr val="713A21"/>
                </a:solidFill>
                <a:latin typeface="Arial" charset="0"/>
              </a:rPr>
              <a:t> Set backs</a:t>
            </a:r>
            <a:endParaRPr lang="en-US" dirty="0">
              <a:solidFill>
                <a:srgbClr val="713A21"/>
              </a:solidFill>
              <a:latin typeface="Arial"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463040"/>
            <a:ext cx="6765112" cy="5394960"/>
          </a:xfrm>
          <a:prstGeom prst="rect">
            <a:avLst/>
          </a:prstGeom>
        </p:spPr>
      </p:pic>
      <p:grpSp>
        <p:nvGrpSpPr>
          <p:cNvPr id="10" name="Group 1033"/>
          <p:cNvGrpSpPr>
            <a:grpSpLocks/>
          </p:cNvGrpSpPr>
          <p:nvPr/>
        </p:nvGrpSpPr>
        <p:grpSpPr bwMode="auto">
          <a:xfrm>
            <a:off x="4571999" y="4156649"/>
            <a:ext cx="4504515" cy="2715139"/>
            <a:chOff x="216" y="169"/>
            <a:chExt cx="3479" cy="2097"/>
          </a:xfrm>
        </p:grpSpPr>
        <p:pic>
          <p:nvPicPr>
            <p:cNvPr id="11" name="Picture 10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 y="174"/>
              <a:ext cx="3472" cy="2088"/>
            </a:xfrm>
            <a:prstGeom prst="rect">
              <a:avLst/>
            </a:prstGeom>
            <a:noFill/>
            <a:ln w="19050">
              <a:solidFill>
                <a:schemeClr val="bg1">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035"/>
            <p:cNvSpPr>
              <a:spLocks noChangeArrowheads="1"/>
            </p:cNvSpPr>
            <p:nvPr/>
          </p:nvSpPr>
          <p:spPr bwMode="auto">
            <a:xfrm>
              <a:off x="216" y="169"/>
              <a:ext cx="3479" cy="2097"/>
            </a:xfrm>
            <a:prstGeom prst="rect">
              <a:avLst/>
            </a:prstGeom>
            <a:noFill/>
            <a:ln w="19050">
              <a:solidFill>
                <a:schemeClr val="bg1">
                  <a:lumMod val="1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prstClr val="white"/>
                </a:solidFill>
                <a:latin typeface="Times New Roman" pitchFamily="18" charset="0"/>
              </a:endParaRPr>
            </a:p>
          </p:txBody>
        </p:sp>
      </p:grpSp>
      <p:sp>
        <p:nvSpPr>
          <p:cNvPr id="14" name="Line 1037"/>
          <p:cNvSpPr>
            <a:spLocks noChangeShapeType="1"/>
          </p:cNvSpPr>
          <p:nvPr/>
        </p:nvSpPr>
        <p:spPr bwMode="auto">
          <a:xfrm flipH="1" flipV="1">
            <a:off x="2895598" y="3746954"/>
            <a:ext cx="1828801" cy="52024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prstClr val="white"/>
              </a:solidFill>
              <a:latin typeface="Times New Roman" pitchFamily="18" charset="0"/>
            </a:endParaRPr>
          </a:p>
        </p:txBody>
      </p:sp>
      <p:sp>
        <p:nvSpPr>
          <p:cNvPr id="6" name="Rectangle 5"/>
          <p:cNvSpPr/>
          <p:nvPr/>
        </p:nvSpPr>
        <p:spPr>
          <a:xfrm>
            <a:off x="6819980" y="3233319"/>
            <a:ext cx="2306571" cy="923330"/>
          </a:xfrm>
          <a:prstGeom prst="rect">
            <a:avLst/>
          </a:prstGeom>
        </p:spPr>
        <p:txBody>
          <a:bodyPr wrap="square">
            <a:spAutoFit/>
          </a:bodyPr>
          <a:lstStyle/>
          <a:p>
            <a:pPr algn="ctr" fontAlgn="base">
              <a:spcBef>
                <a:spcPct val="50000"/>
              </a:spcBef>
              <a:spcAft>
                <a:spcPct val="0"/>
              </a:spcAft>
            </a:pPr>
            <a:r>
              <a:rPr lang="en-US" dirty="0">
                <a:solidFill>
                  <a:srgbClr val="713A21"/>
                </a:solidFill>
              </a:rPr>
              <a:t>Starnes Cove  Buncombe County    Ivan </a:t>
            </a:r>
            <a:r>
              <a:rPr lang="en-US" dirty="0" smtClean="0">
                <a:solidFill>
                  <a:srgbClr val="713A21"/>
                </a:solidFill>
              </a:rPr>
              <a:t>Sept</a:t>
            </a:r>
            <a:r>
              <a:rPr lang="en-US" dirty="0">
                <a:solidFill>
                  <a:srgbClr val="713A21"/>
                </a:solidFill>
              </a:rPr>
              <a:t>. 16, 2004</a:t>
            </a:r>
          </a:p>
        </p:txBody>
      </p:sp>
    </p:spTree>
    <p:extLst>
      <p:ext uri="{BB962C8B-B14F-4D97-AF65-F5344CB8AC3E}">
        <p14:creationId xmlns:p14="http://schemas.microsoft.com/office/powerpoint/2010/main" val="3210335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4" name="Title 3"/>
          <p:cNvSpPr>
            <a:spLocks noGrp="1"/>
          </p:cNvSpPr>
          <p:nvPr>
            <p:ph type="title"/>
          </p:nvPr>
        </p:nvSpPr>
        <p:spPr>
          <a:xfrm>
            <a:off x="457200" y="228600"/>
            <a:ext cx="8229600" cy="990600"/>
          </a:xfrm>
        </p:spPr>
        <p:txBody>
          <a:bodyPr/>
          <a:lstStyle/>
          <a:p>
            <a:r>
              <a:rPr lang="en-US" dirty="0" smtClean="0"/>
              <a:t>Public Safety</a:t>
            </a:r>
            <a:br>
              <a:rPr lang="en-US" dirty="0" smtClean="0"/>
            </a:br>
            <a:r>
              <a:rPr lang="en-US" dirty="0" smtClean="0"/>
              <a:t>Hazard Map Series</a:t>
            </a:r>
            <a:endParaRPr lang="en-US" dirty="0"/>
          </a:p>
        </p:txBody>
      </p:sp>
      <p:sp>
        <p:nvSpPr>
          <p:cNvPr id="13" name="Rectangle 12"/>
          <p:cNvSpPr/>
          <p:nvPr/>
        </p:nvSpPr>
        <p:spPr>
          <a:xfrm>
            <a:off x="6411736" y="1650164"/>
            <a:ext cx="2056419" cy="1569660"/>
          </a:xfrm>
          <a:prstGeom prst="rect">
            <a:avLst/>
          </a:prstGeom>
        </p:spPr>
        <p:txBody>
          <a:bodyPr wrap="square">
            <a:spAutoFit/>
          </a:bodyPr>
          <a:lstStyle/>
          <a:p>
            <a:pPr lvl="0" fontAlgn="base">
              <a:spcBef>
                <a:spcPct val="50000"/>
              </a:spcBef>
              <a:spcAft>
                <a:spcPct val="0"/>
              </a:spcAft>
              <a:buClr>
                <a:srgbClr val="E1763B">
                  <a:lumMod val="75000"/>
                </a:srgbClr>
              </a:buClr>
              <a:buFontTx/>
              <a:buChar char="•"/>
            </a:pPr>
            <a:r>
              <a:rPr lang="en-US" dirty="0" smtClean="0">
                <a:solidFill>
                  <a:srgbClr val="713A21"/>
                </a:solidFill>
                <a:latin typeface="Arial" charset="0"/>
              </a:rPr>
              <a:t> </a:t>
            </a:r>
            <a:r>
              <a:rPr lang="en-US" sz="2400" dirty="0" smtClean="0">
                <a:solidFill>
                  <a:srgbClr val="713A21"/>
                </a:solidFill>
                <a:latin typeface="Arial" charset="0"/>
              </a:rPr>
              <a:t>ID areas that need site specific evaluation</a:t>
            </a:r>
            <a:endParaRPr lang="en-US" sz="2400" dirty="0">
              <a:solidFill>
                <a:srgbClr val="713A21"/>
              </a:solidFill>
              <a:latin typeface="Arial" charset="0"/>
            </a:endParaRPr>
          </a:p>
        </p:txBody>
      </p:sp>
      <p:pic>
        <p:nvPicPr>
          <p:cNvPr id="6" name="Picture 12" descr="Fountain_Way_sinma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447800"/>
            <a:ext cx="5943600" cy="478803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13" descr="Fountain_Way_dfp"/>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8730" y="3352800"/>
            <a:ext cx="5286013" cy="35052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575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kern="0" dirty="0">
                <a:solidFill>
                  <a:srgbClr val="F3C8B0">
                    <a:lumMod val="10000"/>
                  </a:srgbClr>
                </a:solidFill>
                <a:ea typeface="+mj-ea"/>
                <a:cs typeface="+mj-cs"/>
              </a:rPr>
              <a:t>The Job</a:t>
            </a:r>
            <a:endParaRPr lang="en-US" dirty="0">
              <a:solidFill>
                <a:srgbClr val="FFFFFF"/>
              </a:solidFill>
            </a:endParaRPr>
          </a:p>
        </p:txBody>
      </p:sp>
      <p:pic>
        <p:nvPicPr>
          <p:cNvPr id="17410" name="Picture 2" descr="C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2560" y="7620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 y="65000"/>
            <a:ext cx="8991600" cy="707886"/>
          </a:xfrm>
          <a:prstGeom prst="rect">
            <a:avLst/>
          </a:prstGeom>
          <a:noFill/>
        </p:spPr>
        <p:txBody>
          <a:bodyPr wrap="square" rtlCol="0">
            <a:spAutoFit/>
          </a:bodyPr>
          <a:lstStyle/>
          <a:p>
            <a:pPr algn="ctr"/>
            <a:r>
              <a:rPr lang="en-US" sz="4000" dirty="0"/>
              <a:t>The Right Tool for the Job</a:t>
            </a:r>
          </a:p>
        </p:txBody>
      </p:sp>
    </p:spTree>
    <p:extLst>
      <p:ext uri="{BB962C8B-B14F-4D97-AF65-F5344CB8AC3E}">
        <p14:creationId xmlns:p14="http://schemas.microsoft.com/office/powerpoint/2010/main" val="3218216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p:cNvSpPr>
            <a:spLocks noGrp="1"/>
          </p:cNvSpPr>
          <p:nvPr>
            <p:ph type="ctrTitle"/>
          </p:nvPr>
        </p:nvSpPr>
        <p:spPr>
          <a:xfrm>
            <a:off x="685800" y="1524000"/>
            <a:ext cx="7772400" cy="1470025"/>
          </a:xfrm>
        </p:spPr>
        <p:txBody>
          <a:bodyPr/>
          <a:lstStyle/>
          <a:p>
            <a:r>
              <a:rPr lang="en-US" dirty="0" smtClean="0"/>
              <a:t>Questions?</a:t>
            </a:r>
            <a:endParaRPr lang="en-US" dirty="0"/>
          </a:p>
        </p:txBody>
      </p:sp>
      <p:sp>
        <p:nvSpPr>
          <p:cNvPr id="6" name="Subtitle 5"/>
          <p:cNvSpPr>
            <a:spLocks noGrp="1"/>
          </p:cNvSpPr>
          <p:nvPr>
            <p:ph type="subTitle" idx="1"/>
          </p:nvPr>
        </p:nvSpPr>
        <p:spPr>
          <a:xfrm>
            <a:off x="1295400" y="3200400"/>
            <a:ext cx="6858000" cy="1752600"/>
          </a:xfrm>
        </p:spPr>
        <p:txBody>
          <a:bodyPr/>
          <a:lstStyle/>
          <a:p>
            <a:r>
              <a:rPr lang="en-US" dirty="0" smtClean="0"/>
              <a:t>Jennifer Bauer, L.G.</a:t>
            </a:r>
          </a:p>
          <a:p>
            <a:r>
              <a:rPr lang="en-US" dirty="0" smtClean="0"/>
              <a:t>Appalachian Landslide Consultants, PLLC</a:t>
            </a:r>
          </a:p>
          <a:p>
            <a:r>
              <a:rPr lang="en-US" dirty="0" smtClean="0">
                <a:hlinkClick r:id="rId4"/>
              </a:rPr>
              <a:t>jennbbauer@gmail.com</a:t>
            </a:r>
            <a:endParaRPr lang="en-US" dirty="0" smtClean="0"/>
          </a:p>
          <a:p>
            <a:r>
              <a:rPr lang="en-US" smtClean="0">
                <a:hlinkClick r:id="rId5"/>
              </a:rPr>
              <a:t>www.appalachianlandslide.com</a:t>
            </a:r>
            <a:endParaRPr lang="en-US" smtClean="0"/>
          </a:p>
          <a:p>
            <a:endParaRPr lang="en-US" dirty="0" smtClean="0"/>
          </a:p>
          <a:p>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400"/>
            <a:ext cx="3158039" cy="144321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6200" y="29029"/>
            <a:ext cx="1390918" cy="1371600"/>
          </a:xfrm>
          <a:prstGeom prst="rect">
            <a:avLst/>
          </a:prstGeom>
        </p:spPr>
      </p:pic>
    </p:spTree>
    <p:extLst>
      <p:ext uri="{BB962C8B-B14F-4D97-AF65-F5344CB8AC3E}">
        <p14:creationId xmlns:p14="http://schemas.microsoft.com/office/powerpoint/2010/main" val="1751977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kern="0" dirty="0">
                <a:solidFill>
                  <a:srgbClr val="F3C8B0">
                    <a:lumMod val="10000"/>
                  </a:srgbClr>
                </a:solidFill>
                <a:ea typeface="+mj-ea"/>
                <a:cs typeface="+mj-cs"/>
              </a:rPr>
              <a:t>The </a:t>
            </a:r>
            <a:r>
              <a:rPr lang="en-US" sz="4000" kern="0" dirty="0" smtClean="0">
                <a:solidFill>
                  <a:srgbClr val="F3C8B0">
                    <a:lumMod val="10000"/>
                  </a:srgbClr>
                </a:solidFill>
                <a:ea typeface="+mj-ea"/>
                <a:cs typeface="+mj-cs"/>
              </a:rPr>
              <a:t>Tool</a:t>
            </a:r>
            <a:endParaRPr lang="en-US" dirty="0">
              <a:solidFill>
                <a:srgbClr val="FFFFFF"/>
              </a:solidFill>
            </a:endParaRPr>
          </a:p>
        </p:txBody>
      </p:sp>
      <p:sp>
        <p:nvSpPr>
          <p:cNvPr id="4099" name="Text Box 3"/>
          <p:cNvSpPr txBox="1">
            <a:spLocks noChangeArrowheads="1"/>
          </p:cNvSpPr>
          <p:nvPr/>
        </p:nvSpPr>
        <p:spPr bwMode="auto">
          <a:xfrm>
            <a:off x="3886200" y="4800600"/>
            <a:ext cx="48843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buClr>
                <a:srgbClr val="FFCC66"/>
              </a:buClr>
            </a:pPr>
            <a:r>
              <a:rPr lang="en-US" dirty="0" smtClean="0">
                <a:solidFill>
                  <a:srgbClr val="713A21"/>
                </a:solidFill>
                <a:latin typeface="Arial" charset="0"/>
              </a:rPr>
              <a:t>III. Map Distribution and Public </a:t>
            </a:r>
            <a:r>
              <a:rPr lang="en-US" dirty="0">
                <a:solidFill>
                  <a:srgbClr val="713A21"/>
                </a:solidFill>
                <a:latin typeface="Arial" charset="0"/>
              </a:rPr>
              <a:t>Outreach</a:t>
            </a:r>
          </a:p>
        </p:txBody>
      </p:sp>
      <p:grpSp>
        <p:nvGrpSpPr>
          <p:cNvPr id="6" name="Group 5"/>
          <p:cNvGrpSpPr/>
          <p:nvPr/>
        </p:nvGrpSpPr>
        <p:grpSpPr>
          <a:xfrm>
            <a:off x="636749" y="2133600"/>
            <a:ext cx="2907348" cy="2907307"/>
            <a:chOff x="3608039" y="0"/>
            <a:chExt cx="2907348" cy="2907307"/>
          </a:xfrm>
        </p:grpSpPr>
        <p:sp>
          <p:nvSpPr>
            <p:cNvPr id="7" name="Oval 6"/>
            <p:cNvSpPr/>
            <p:nvPr/>
          </p:nvSpPr>
          <p:spPr>
            <a:xfrm>
              <a:off x="3608039" y="0"/>
              <a:ext cx="2907348" cy="2907307"/>
            </a:xfrm>
            <a:prstGeom prst="ellipse">
              <a:avLst/>
            </a:prstGeom>
            <a:solidFill>
              <a:schemeClr val="accent1">
                <a:hueOff val="0"/>
                <a:satOff val="0"/>
                <a:lumOff val="0"/>
                <a:alpha val="75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Oval 4"/>
            <p:cNvSpPr/>
            <p:nvPr/>
          </p:nvSpPr>
          <p:spPr>
            <a:xfrm>
              <a:off x="4033810" y="425765"/>
              <a:ext cx="2055806" cy="205577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dirty="0">
                  <a:solidFill>
                    <a:srgbClr val="F3C8B0"/>
                  </a:solidFill>
                </a:rPr>
                <a:t>NCGS </a:t>
              </a:r>
              <a:r>
                <a:rPr lang="en-US" sz="2800" dirty="0" smtClean="0">
                  <a:solidFill>
                    <a:srgbClr val="F3C8B0"/>
                  </a:solidFill>
                </a:rPr>
                <a:t>Landslide Mapping </a:t>
              </a:r>
              <a:r>
                <a:rPr lang="en-US" sz="2800" dirty="0">
                  <a:solidFill>
                    <a:srgbClr val="F3C8B0"/>
                  </a:solidFill>
                </a:rPr>
                <a:t>Program</a:t>
              </a:r>
            </a:p>
          </p:txBody>
        </p:sp>
      </p:grpSp>
      <p:sp>
        <p:nvSpPr>
          <p:cNvPr id="9" name="Text Box 3"/>
          <p:cNvSpPr txBox="1">
            <a:spLocks noChangeArrowheads="1"/>
          </p:cNvSpPr>
          <p:nvPr/>
        </p:nvSpPr>
        <p:spPr bwMode="auto">
          <a:xfrm>
            <a:off x="3886200" y="3124200"/>
            <a:ext cx="48843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buClr>
                <a:srgbClr val="FFCC66"/>
              </a:buClr>
            </a:pPr>
            <a:r>
              <a:rPr lang="en-US" dirty="0" smtClean="0">
                <a:solidFill>
                  <a:srgbClr val="E1763B">
                    <a:lumMod val="75000"/>
                  </a:srgbClr>
                </a:solidFill>
                <a:latin typeface="Arial" charset="0"/>
              </a:rPr>
              <a:t>I</a:t>
            </a:r>
            <a:r>
              <a:rPr lang="en-US" dirty="0" smtClean="0">
                <a:solidFill>
                  <a:srgbClr val="713A21"/>
                </a:solidFill>
                <a:latin typeface="Arial" charset="0"/>
              </a:rPr>
              <a:t>I. Create Landslide Hazard Mapping Products</a:t>
            </a:r>
            <a:endParaRPr lang="en-US" dirty="0">
              <a:solidFill>
                <a:srgbClr val="713A21"/>
              </a:solidFill>
              <a:latin typeface="Arial" charset="0"/>
            </a:endParaRPr>
          </a:p>
        </p:txBody>
      </p:sp>
      <p:sp>
        <p:nvSpPr>
          <p:cNvPr id="10" name="Text Box 3"/>
          <p:cNvSpPr txBox="1">
            <a:spLocks noChangeArrowheads="1"/>
          </p:cNvSpPr>
          <p:nvPr/>
        </p:nvSpPr>
        <p:spPr bwMode="auto">
          <a:xfrm>
            <a:off x="3954884" y="1609725"/>
            <a:ext cx="4884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buClr>
                <a:srgbClr val="FFCC66"/>
              </a:buClr>
            </a:pPr>
            <a:r>
              <a:rPr lang="en-US" dirty="0" smtClean="0">
                <a:solidFill>
                  <a:srgbClr val="713A21"/>
                </a:solidFill>
                <a:latin typeface="Arial" charset="0"/>
              </a:rPr>
              <a:t>I. Develop Landslide Inventory</a:t>
            </a:r>
            <a:endParaRPr lang="en-US" dirty="0">
              <a:solidFill>
                <a:srgbClr val="713A21"/>
              </a:solidFill>
              <a:latin typeface="Arial" charset="0"/>
            </a:endParaRPr>
          </a:p>
        </p:txBody>
      </p:sp>
      <p:cxnSp>
        <p:nvCxnSpPr>
          <p:cNvPr id="3" name="Straight Connector 2"/>
          <p:cNvCxnSpPr>
            <a:stCxn id="7" idx="7"/>
          </p:cNvCxnSpPr>
          <p:nvPr/>
        </p:nvCxnSpPr>
        <p:spPr>
          <a:xfrm flipV="1">
            <a:off x="3118326" y="1840557"/>
            <a:ext cx="920274" cy="718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9" idx="1"/>
          </p:cNvCxnSpPr>
          <p:nvPr/>
        </p:nvCxnSpPr>
        <p:spPr>
          <a:xfrm>
            <a:off x="3502263" y="3539698"/>
            <a:ext cx="38393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5"/>
            <a:endCxn id="4099" idx="1"/>
          </p:cNvCxnSpPr>
          <p:nvPr/>
        </p:nvCxnSpPr>
        <p:spPr>
          <a:xfrm>
            <a:off x="3118326" y="4615142"/>
            <a:ext cx="767874" cy="6009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119302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4419600" y="265668"/>
            <a:ext cx="4724400" cy="944562"/>
          </a:xfrm>
        </p:spPr>
        <p:txBody>
          <a:bodyPr>
            <a:noAutofit/>
          </a:bodyPr>
          <a:lstStyle/>
          <a:p>
            <a:r>
              <a:rPr lang="en-US" dirty="0" smtClean="0">
                <a:solidFill>
                  <a:schemeClr val="bg1"/>
                </a:solidFill>
              </a:rPr>
              <a:t>I. Landslide Inv</a:t>
            </a:r>
            <a:r>
              <a:rPr lang="en-US" dirty="0" smtClean="0">
                <a:solidFill>
                  <a:srgbClr val="381D10"/>
                </a:solidFill>
              </a:rPr>
              <a:t>en</a:t>
            </a:r>
            <a:r>
              <a:rPr lang="en-US" dirty="0" smtClean="0">
                <a:solidFill>
                  <a:schemeClr val="bg1"/>
                </a:solidFill>
              </a:rPr>
              <a:t>tory</a:t>
            </a:r>
            <a:endParaRPr lang="en-US" dirty="0">
              <a:solidFill>
                <a:schemeClr val="bg1"/>
              </a:solidFill>
            </a:endParaRPr>
          </a:p>
        </p:txBody>
      </p:sp>
      <p:pic>
        <p:nvPicPr>
          <p:cNvPr id="8" name="Picture 7" descr="State Landslide Mapping Coverage.jp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2000" contrast="-26000"/>
                    </a14:imgEffect>
                  </a14:imgLayer>
                </a14:imgProps>
              </a:ext>
              <a:ext uri="{28A0092B-C50C-407E-A947-70E740481C1C}">
                <a14:useLocalDpi xmlns:a14="http://schemas.microsoft.com/office/drawing/2010/main"/>
              </a:ext>
            </a:extLst>
          </a:blip>
          <a:stretch>
            <a:fillRect/>
          </a:stretch>
        </p:blipFill>
        <p:spPr>
          <a:xfrm>
            <a:off x="76200" y="152401"/>
            <a:ext cx="4191000" cy="2727476"/>
          </a:xfrm>
          <a:prstGeom prst="rect">
            <a:avLst/>
          </a:prstGeom>
        </p:spPr>
      </p:pic>
      <p:pic>
        <p:nvPicPr>
          <p:cNvPr id="409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2667000"/>
            <a:ext cx="8078049" cy="418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445000" y="1452975"/>
            <a:ext cx="4724400" cy="1515533"/>
          </a:xfrm>
          <a:noFill/>
        </p:spPr>
        <p:txBody>
          <a:bodyPr>
            <a:normAutofit/>
          </a:bodyPr>
          <a:lstStyle/>
          <a:p>
            <a:r>
              <a:rPr lang="en-US" sz="2400" dirty="0" smtClean="0">
                <a:solidFill>
                  <a:srgbClr val="713A21"/>
                </a:solidFill>
              </a:rPr>
              <a:t>Aerial Photographs</a:t>
            </a:r>
          </a:p>
          <a:p>
            <a:r>
              <a:rPr lang="en-US" sz="2400" dirty="0" err="1" smtClean="0">
                <a:solidFill>
                  <a:srgbClr val="713A21"/>
                </a:solidFill>
              </a:rPr>
              <a:t>LiDAR</a:t>
            </a:r>
            <a:endParaRPr lang="en-US" sz="2400" dirty="0" smtClean="0">
              <a:solidFill>
                <a:srgbClr val="713A21"/>
              </a:solidFill>
            </a:endParaRPr>
          </a:p>
          <a:p>
            <a:r>
              <a:rPr lang="en-US" sz="2400" dirty="0" smtClean="0">
                <a:solidFill>
                  <a:srgbClr val="713A21"/>
                </a:solidFill>
              </a:rPr>
              <a:t>Field Verification</a:t>
            </a:r>
          </a:p>
        </p:txBody>
      </p:sp>
      <p:sp>
        <p:nvSpPr>
          <p:cNvPr id="4" name="TextBox 3"/>
          <p:cNvSpPr txBox="1"/>
          <p:nvPr/>
        </p:nvSpPr>
        <p:spPr>
          <a:xfrm>
            <a:off x="1828800" y="164068"/>
            <a:ext cx="1012200" cy="369332"/>
          </a:xfrm>
          <a:prstGeom prst="rect">
            <a:avLst/>
          </a:prstGeom>
          <a:solidFill>
            <a:srgbClr val="F8F8F8"/>
          </a:solidFill>
        </p:spPr>
        <p:txBody>
          <a:bodyPr wrap="none" rtlCol="0">
            <a:spAutoFit/>
          </a:bodyPr>
          <a:lstStyle/>
          <a:p>
            <a:r>
              <a:rPr lang="en-US" dirty="0">
                <a:solidFill>
                  <a:srgbClr val="381D10">
                    <a:lumMod val="50000"/>
                    <a:lumOff val="50000"/>
                  </a:srgbClr>
                </a:solidFill>
              </a:rPr>
              <a:t>Watauga</a:t>
            </a:r>
          </a:p>
        </p:txBody>
      </p:sp>
      <p:sp>
        <p:nvSpPr>
          <p:cNvPr id="10" name="TextBox 9"/>
          <p:cNvSpPr txBox="1"/>
          <p:nvPr/>
        </p:nvSpPr>
        <p:spPr>
          <a:xfrm>
            <a:off x="762000" y="735568"/>
            <a:ext cx="1192634" cy="369332"/>
          </a:xfrm>
          <a:prstGeom prst="rect">
            <a:avLst/>
          </a:prstGeom>
          <a:solidFill>
            <a:srgbClr val="F8F8F8"/>
          </a:solidFill>
        </p:spPr>
        <p:txBody>
          <a:bodyPr wrap="none" rtlCol="0">
            <a:spAutoFit/>
          </a:bodyPr>
          <a:lstStyle/>
          <a:p>
            <a:r>
              <a:rPr lang="en-US" dirty="0">
                <a:solidFill>
                  <a:srgbClr val="381D10">
                    <a:lumMod val="50000"/>
                    <a:lumOff val="50000"/>
                  </a:srgbClr>
                </a:solidFill>
              </a:rPr>
              <a:t>Buncombe</a:t>
            </a:r>
          </a:p>
        </p:txBody>
      </p:sp>
      <p:sp>
        <p:nvSpPr>
          <p:cNvPr id="12" name="TextBox 11"/>
          <p:cNvSpPr txBox="1"/>
          <p:nvPr/>
        </p:nvSpPr>
        <p:spPr>
          <a:xfrm>
            <a:off x="2414414" y="2289201"/>
            <a:ext cx="1213024" cy="369332"/>
          </a:xfrm>
          <a:prstGeom prst="rect">
            <a:avLst/>
          </a:prstGeom>
          <a:solidFill>
            <a:srgbClr val="F8F8F8"/>
          </a:solidFill>
        </p:spPr>
        <p:txBody>
          <a:bodyPr wrap="none" rtlCol="0">
            <a:spAutoFit/>
          </a:bodyPr>
          <a:lstStyle/>
          <a:p>
            <a:r>
              <a:rPr lang="en-US" dirty="0">
                <a:solidFill>
                  <a:srgbClr val="381D10">
                    <a:lumMod val="50000"/>
                    <a:lumOff val="50000"/>
                  </a:srgbClr>
                </a:solidFill>
              </a:rPr>
              <a:t>Henderson</a:t>
            </a:r>
          </a:p>
        </p:txBody>
      </p:sp>
      <p:sp>
        <p:nvSpPr>
          <p:cNvPr id="13" name="TextBox 12"/>
          <p:cNvSpPr txBox="1"/>
          <p:nvPr/>
        </p:nvSpPr>
        <p:spPr>
          <a:xfrm>
            <a:off x="76200" y="1447800"/>
            <a:ext cx="831959" cy="369332"/>
          </a:xfrm>
          <a:prstGeom prst="rect">
            <a:avLst/>
          </a:prstGeom>
          <a:solidFill>
            <a:srgbClr val="F8F8F8"/>
          </a:solidFill>
        </p:spPr>
        <p:txBody>
          <a:bodyPr wrap="none" rtlCol="0">
            <a:spAutoFit/>
          </a:bodyPr>
          <a:lstStyle/>
          <a:p>
            <a:r>
              <a:rPr lang="en-US" dirty="0">
                <a:solidFill>
                  <a:srgbClr val="381D10">
                    <a:lumMod val="50000"/>
                    <a:lumOff val="50000"/>
                  </a:srgbClr>
                </a:solidFill>
              </a:rPr>
              <a:t>Macon</a:t>
            </a:r>
          </a:p>
        </p:txBody>
      </p:sp>
      <p:cxnSp>
        <p:nvCxnSpPr>
          <p:cNvPr id="6" name="Straight Arrow Connector 5"/>
          <p:cNvCxnSpPr/>
          <p:nvPr/>
        </p:nvCxnSpPr>
        <p:spPr>
          <a:xfrm>
            <a:off x="2841000" y="533400"/>
            <a:ext cx="283200" cy="1905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54634" y="1104900"/>
            <a:ext cx="283200" cy="3429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906259" y="1817132"/>
            <a:ext cx="283200" cy="31646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2" idx="0"/>
          </p:cNvCxnSpPr>
          <p:nvPr/>
        </p:nvCxnSpPr>
        <p:spPr>
          <a:xfrm flipH="1" flipV="1">
            <a:off x="2514600" y="2132284"/>
            <a:ext cx="506326" cy="15691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305800" y="6054560"/>
            <a:ext cx="914400" cy="784830"/>
          </a:xfrm>
          <a:prstGeom prst="rect">
            <a:avLst/>
          </a:prstGeom>
        </p:spPr>
        <p:txBody>
          <a:bodyPr wrap="square">
            <a:spAutoFit/>
          </a:bodyPr>
          <a:lstStyle/>
          <a:p>
            <a:pPr fontAlgn="base">
              <a:spcBef>
                <a:spcPct val="50000"/>
              </a:spcBef>
              <a:spcAft>
                <a:spcPct val="0"/>
              </a:spcAft>
              <a:buClr>
                <a:srgbClr val="E1763B">
                  <a:lumMod val="75000"/>
                </a:srgbClr>
              </a:buClr>
            </a:pPr>
            <a:r>
              <a:rPr lang="en-US" dirty="0" smtClean="0">
                <a:solidFill>
                  <a:srgbClr val="713A21"/>
                </a:solidFill>
                <a:latin typeface="Arial" charset="0"/>
              </a:rPr>
              <a:t>3,294</a:t>
            </a:r>
            <a:endParaRPr lang="en-US" dirty="0">
              <a:solidFill>
                <a:srgbClr val="713A21"/>
              </a:solidFill>
              <a:latin typeface="Arial" charset="0"/>
            </a:endParaRPr>
          </a:p>
          <a:p>
            <a:pPr fontAlgn="base">
              <a:spcBef>
                <a:spcPct val="50000"/>
              </a:spcBef>
              <a:spcAft>
                <a:spcPct val="0"/>
              </a:spcAft>
              <a:buClr>
                <a:srgbClr val="E1763B">
                  <a:lumMod val="75000"/>
                </a:srgbClr>
              </a:buClr>
            </a:pPr>
            <a:r>
              <a:rPr lang="en-US" dirty="0" smtClean="0">
                <a:solidFill>
                  <a:srgbClr val="713A21"/>
                </a:solidFill>
                <a:latin typeface="Arial" charset="0"/>
              </a:rPr>
              <a:t>3,251</a:t>
            </a:r>
            <a:endParaRPr lang="en-US" dirty="0">
              <a:solidFill>
                <a:srgbClr val="713A21"/>
              </a:solidFill>
              <a:latin typeface="Arial" charset="0"/>
            </a:endParaRPr>
          </a:p>
        </p:txBody>
      </p:sp>
    </p:spTree>
    <p:extLst>
      <p:ext uri="{BB962C8B-B14F-4D97-AF65-F5344CB8AC3E}">
        <p14:creationId xmlns:p14="http://schemas.microsoft.com/office/powerpoint/2010/main" val="42616213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C8B0"/>
              </a:solidFill>
            </a:endParaRPr>
          </a:p>
        </p:txBody>
      </p:sp>
      <p:sp>
        <p:nvSpPr>
          <p:cNvPr id="4" name="Title 3"/>
          <p:cNvSpPr>
            <a:spLocks noGrp="1"/>
          </p:cNvSpPr>
          <p:nvPr>
            <p:ph type="title"/>
          </p:nvPr>
        </p:nvSpPr>
        <p:spPr>
          <a:xfrm>
            <a:off x="457200" y="228600"/>
            <a:ext cx="8229600" cy="990600"/>
          </a:xfrm>
        </p:spPr>
        <p:txBody>
          <a:bodyPr/>
          <a:lstStyle/>
          <a:p>
            <a:r>
              <a:rPr lang="en-US" dirty="0" smtClean="0">
                <a:solidFill>
                  <a:srgbClr val="381D10"/>
                </a:solidFill>
              </a:rPr>
              <a:t>I. Landslide </a:t>
            </a:r>
            <a:r>
              <a:rPr lang="en-US" dirty="0">
                <a:solidFill>
                  <a:srgbClr val="381D10"/>
                </a:solidFill>
              </a:rPr>
              <a:t>Inventory</a:t>
            </a:r>
            <a:r>
              <a:rPr lang="en-US" dirty="0" smtClean="0"/>
              <a:t/>
            </a:r>
            <a:br>
              <a:rPr lang="en-US" dirty="0" smtClean="0"/>
            </a:br>
            <a:r>
              <a:rPr lang="en-US" sz="3600" dirty="0" smtClean="0"/>
              <a:t>Remote Sensing and Field Verification</a:t>
            </a:r>
            <a:endParaRPr lang="en-US" sz="3600" dirty="0"/>
          </a:p>
        </p:txBody>
      </p:sp>
      <p:pic>
        <p:nvPicPr>
          <p:cNvPr id="10" name="Picture 3" descr="G:\Landslide\General\Personal_Files\JB\Middle_Fan_Lida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6278" y="1447800"/>
            <a:ext cx="4126122" cy="365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39881" y="3657600"/>
            <a:ext cx="300351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491441"/>
            <a:ext cx="2999364" cy="32004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1"/>
          <p:cNvSpPr txBox="1">
            <a:spLocks noChangeArrowheads="1"/>
          </p:cNvSpPr>
          <p:nvPr/>
        </p:nvSpPr>
        <p:spPr bwMode="auto">
          <a:xfrm>
            <a:off x="22704" y="4691841"/>
            <a:ext cx="1317177" cy="1200329"/>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800" dirty="0" smtClean="0">
                <a:solidFill>
                  <a:srgbClr val="713A21"/>
                </a:solidFill>
                <a:latin typeface="Calibri"/>
              </a:rPr>
              <a:t>2005 </a:t>
            </a:r>
            <a:r>
              <a:rPr lang="en-US" sz="1800" dirty="0" err="1" smtClean="0">
                <a:solidFill>
                  <a:srgbClr val="713A21"/>
                </a:solidFill>
                <a:latin typeface="Calibri"/>
              </a:rPr>
              <a:t>orthophoto</a:t>
            </a:r>
            <a:r>
              <a:rPr lang="en-US" sz="1800" dirty="0" smtClean="0">
                <a:solidFill>
                  <a:srgbClr val="713A21"/>
                </a:solidFill>
                <a:latin typeface="Calibri"/>
              </a:rPr>
              <a:t> and 1940 aerial photo</a:t>
            </a:r>
            <a:endParaRPr lang="en-US" sz="1800" dirty="0">
              <a:solidFill>
                <a:srgbClr val="713A21"/>
              </a:solidFill>
              <a:latin typeface="Calibri"/>
            </a:endParaRPr>
          </a:p>
        </p:txBody>
      </p:sp>
      <p:sp>
        <p:nvSpPr>
          <p:cNvPr id="11" name="Text Box 31"/>
          <p:cNvSpPr txBox="1">
            <a:spLocks noChangeArrowheads="1"/>
          </p:cNvSpPr>
          <p:nvPr/>
        </p:nvSpPr>
        <p:spPr bwMode="auto">
          <a:xfrm>
            <a:off x="3709454" y="5087061"/>
            <a:ext cx="3103950" cy="36933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800" dirty="0" err="1" smtClean="0">
                <a:solidFill>
                  <a:srgbClr val="713A21"/>
                </a:solidFill>
                <a:latin typeface="Calibri"/>
              </a:rPr>
              <a:t>LiDAR</a:t>
            </a:r>
            <a:r>
              <a:rPr lang="en-US" sz="1800" dirty="0" smtClean="0">
                <a:solidFill>
                  <a:srgbClr val="713A21"/>
                </a:solidFill>
                <a:latin typeface="Calibri"/>
              </a:rPr>
              <a:t> DEM</a:t>
            </a:r>
            <a:endParaRPr lang="en-US" sz="1800" dirty="0">
              <a:solidFill>
                <a:srgbClr val="713A21"/>
              </a:solidFill>
              <a:latin typeface="Calibri"/>
            </a:endParaRPr>
          </a:p>
        </p:txBody>
      </p:sp>
      <p:pic>
        <p:nvPicPr>
          <p:cNvPr id="13" name="Picture 5" descr="Lonely Vigil_07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49987" y="2996746"/>
            <a:ext cx="2894013" cy="3857625"/>
          </a:xfrm>
          <a:prstGeom prst="rect">
            <a:avLst/>
          </a:prstGeom>
          <a:noFill/>
          <a:ln w="19050">
            <a:solidFill>
              <a:schemeClr val="bg1">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31"/>
          <p:cNvSpPr txBox="1">
            <a:spLocks noChangeArrowheads="1"/>
          </p:cNvSpPr>
          <p:nvPr/>
        </p:nvSpPr>
        <p:spPr bwMode="auto">
          <a:xfrm>
            <a:off x="4556498" y="6529364"/>
            <a:ext cx="1693489" cy="369332"/>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1800" dirty="0" smtClean="0">
                <a:solidFill>
                  <a:srgbClr val="713A21"/>
                </a:solidFill>
                <a:latin typeface="Calibri"/>
              </a:rPr>
              <a:t>Field Work</a:t>
            </a:r>
            <a:endParaRPr lang="en-US" sz="1800" dirty="0">
              <a:solidFill>
                <a:srgbClr val="713A21"/>
              </a:solidFill>
              <a:latin typeface="Calibri"/>
            </a:endParaRPr>
          </a:p>
        </p:txBody>
      </p:sp>
    </p:spTree>
    <p:extLst>
      <p:ext uri="{BB962C8B-B14F-4D97-AF65-F5344CB8AC3E}">
        <p14:creationId xmlns:p14="http://schemas.microsoft.com/office/powerpoint/2010/main" val="1783079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290" name="Text Box 2"/>
          <p:cNvSpPr txBox="1">
            <a:spLocks noChangeArrowheads="1"/>
          </p:cNvSpPr>
          <p:nvPr/>
        </p:nvSpPr>
        <p:spPr bwMode="auto">
          <a:xfrm>
            <a:off x="152400" y="62180"/>
            <a:ext cx="89916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lgn="ctr" eaLnBrk="1" fontAlgn="base" hangingPunct="1">
              <a:spcAft>
                <a:spcPct val="0"/>
              </a:spcAft>
            </a:pPr>
            <a:r>
              <a:rPr lang="en-US" sz="4000" dirty="0">
                <a:solidFill>
                  <a:srgbClr val="381D10"/>
                </a:solidFill>
                <a:latin typeface="Calibri"/>
              </a:rPr>
              <a:t>I. Landslide Inventory</a:t>
            </a:r>
          </a:p>
          <a:p>
            <a:pPr lvl="0" algn="ctr" eaLnBrk="1" fontAlgn="base" hangingPunct="1">
              <a:spcAft>
                <a:spcPct val="0"/>
              </a:spcAft>
            </a:pPr>
            <a:r>
              <a:rPr lang="en-US" sz="2900" dirty="0">
                <a:solidFill>
                  <a:srgbClr val="381D10"/>
                </a:solidFill>
                <a:latin typeface="Calibri"/>
              </a:rPr>
              <a:t>Slope Movement – Slope Movement Deposit </a:t>
            </a:r>
            <a:r>
              <a:rPr lang="en-US" sz="2900" dirty="0" err="1">
                <a:solidFill>
                  <a:srgbClr val="381D10"/>
                </a:solidFill>
                <a:latin typeface="Calibri"/>
              </a:rPr>
              <a:t>Geodatabase</a:t>
            </a:r>
            <a:endParaRPr lang="en-US" sz="2900" dirty="0">
              <a:solidFill>
                <a:srgbClr val="381D10"/>
              </a:solidFill>
              <a:latin typeface="Calibri"/>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46400" y="1752600"/>
            <a:ext cx="619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3313" y="1752600"/>
            <a:ext cx="355268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buClr>
                <a:srgbClr val="FFCC66"/>
              </a:buClr>
            </a:pPr>
            <a:r>
              <a:rPr lang="en-US" dirty="0">
                <a:solidFill>
                  <a:srgbClr val="713A21"/>
                </a:solidFill>
                <a:latin typeface="Arial" charset="0"/>
              </a:rPr>
              <a:t>Information collected includes:</a:t>
            </a:r>
          </a:p>
          <a:p>
            <a:pPr eaLnBrk="1" fontAlgn="base" hangingPunct="1">
              <a:spcBef>
                <a:spcPct val="50000"/>
              </a:spcBef>
              <a:spcAft>
                <a:spcPct val="0"/>
              </a:spcAft>
              <a:buClr>
                <a:schemeClr val="bg2">
                  <a:lumMod val="75000"/>
                </a:schemeClr>
              </a:buClr>
              <a:buFontTx/>
              <a:buChar char="•"/>
            </a:pPr>
            <a:r>
              <a:rPr lang="en-US" dirty="0">
                <a:solidFill>
                  <a:srgbClr val="713A21"/>
                </a:solidFill>
                <a:latin typeface="Arial" charset="0"/>
              </a:rPr>
              <a:t>Location Data</a:t>
            </a:r>
          </a:p>
          <a:p>
            <a:pPr eaLnBrk="1" fontAlgn="base" hangingPunct="1">
              <a:spcBef>
                <a:spcPct val="50000"/>
              </a:spcBef>
              <a:spcAft>
                <a:spcPct val="0"/>
              </a:spcAft>
              <a:buClr>
                <a:schemeClr val="bg2">
                  <a:lumMod val="75000"/>
                </a:schemeClr>
              </a:buClr>
              <a:buFontTx/>
              <a:buChar char="•"/>
            </a:pPr>
            <a:r>
              <a:rPr lang="en-US" dirty="0" smtClean="0">
                <a:solidFill>
                  <a:srgbClr val="713A21"/>
                </a:solidFill>
                <a:latin typeface="Arial" charset="0"/>
              </a:rPr>
              <a:t>Damage/Movement </a:t>
            </a:r>
            <a:r>
              <a:rPr lang="en-US" dirty="0">
                <a:solidFill>
                  <a:srgbClr val="713A21"/>
                </a:solidFill>
                <a:latin typeface="Arial" charset="0"/>
              </a:rPr>
              <a:t>History</a:t>
            </a:r>
          </a:p>
          <a:p>
            <a:pPr eaLnBrk="1" fontAlgn="base" hangingPunct="1">
              <a:spcBef>
                <a:spcPct val="50000"/>
              </a:spcBef>
              <a:spcAft>
                <a:spcPct val="0"/>
              </a:spcAft>
              <a:buClr>
                <a:schemeClr val="bg2">
                  <a:lumMod val="75000"/>
                </a:schemeClr>
              </a:buClr>
              <a:buFontTx/>
              <a:buChar char="•"/>
            </a:pPr>
            <a:r>
              <a:rPr lang="en-US" dirty="0">
                <a:solidFill>
                  <a:srgbClr val="713A21"/>
                </a:solidFill>
                <a:latin typeface="Arial" charset="0"/>
              </a:rPr>
              <a:t>Geomorphic Data</a:t>
            </a:r>
          </a:p>
          <a:p>
            <a:pPr eaLnBrk="1" fontAlgn="base" hangingPunct="1">
              <a:spcBef>
                <a:spcPct val="50000"/>
              </a:spcBef>
              <a:spcAft>
                <a:spcPct val="0"/>
              </a:spcAft>
              <a:buClr>
                <a:schemeClr val="bg2">
                  <a:lumMod val="75000"/>
                </a:schemeClr>
              </a:buClr>
              <a:buFontTx/>
              <a:buChar char="•"/>
            </a:pPr>
            <a:r>
              <a:rPr lang="en-US" dirty="0">
                <a:solidFill>
                  <a:srgbClr val="713A21"/>
                </a:solidFill>
                <a:latin typeface="Arial" charset="0"/>
              </a:rPr>
              <a:t>Rock Information</a:t>
            </a:r>
          </a:p>
          <a:p>
            <a:pPr eaLnBrk="1" fontAlgn="base" hangingPunct="1">
              <a:spcBef>
                <a:spcPct val="50000"/>
              </a:spcBef>
              <a:spcAft>
                <a:spcPct val="0"/>
              </a:spcAft>
              <a:buClr>
                <a:schemeClr val="bg2">
                  <a:lumMod val="75000"/>
                </a:schemeClr>
              </a:buClr>
              <a:buFontTx/>
              <a:buChar char="•"/>
            </a:pPr>
            <a:r>
              <a:rPr lang="en-US" dirty="0">
                <a:solidFill>
                  <a:srgbClr val="713A21"/>
                </a:solidFill>
                <a:latin typeface="Arial" charset="0"/>
              </a:rPr>
              <a:t>Soil data</a:t>
            </a:r>
          </a:p>
          <a:p>
            <a:pPr eaLnBrk="1" fontAlgn="base" hangingPunct="1">
              <a:spcBef>
                <a:spcPct val="50000"/>
              </a:spcBef>
              <a:spcAft>
                <a:spcPct val="0"/>
              </a:spcAft>
              <a:buClr>
                <a:schemeClr val="bg2">
                  <a:lumMod val="75000"/>
                </a:schemeClr>
              </a:buClr>
              <a:buFontTx/>
              <a:buChar char="•"/>
            </a:pPr>
            <a:r>
              <a:rPr lang="en-US" dirty="0">
                <a:solidFill>
                  <a:srgbClr val="713A21"/>
                </a:solidFill>
                <a:latin typeface="Arial" charset="0"/>
              </a:rPr>
              <a:t>Site Hydrology</a:t>
            </a:r>
          </a:p>
        </p:txBody>
      </p:sp>
    </p:spTree>
    <p:extLst>
      <p:ext uri="{BB962C8B-B14F-4D97-AF65-F5344CB8AC3E}">
        <p14:creationId xmlns:p14="http://schemas.microsoft.com/office/powerpoint/2010/main" val="1300854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9877" name="Picture 5" descr="Buncombe_SINMAP_with_roads_and_wa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0"/>
            <a:ext cx="4228161" cy="2926080"/>
          </a:xfrm>
          <a:prstGeom prst="rect">
            <a:avLst/>
          </a:prstGeom>
          <a:solidFill>
            <a:schemeClr val="bg1"/>
          </a:solidFill>
          <a:ln w="9525">
            <a:solidFill>
              <a:schemeClr val="tx1"/>
            </a:solidFill>
            <a:miter lim="800000"/>
            <a:headEnd/>
            <a:tailEnd/>
          </a:ln>
          <a:effectLst>
            <a:outerShdw dist="107763" dir="2700000" algn="ctr" rotWithShape="0">
              <a:schemeClr val="bg1">
                <a:alpha val="50000"/>
              </a:schemeClr>
            </a:outerShdw>
          </a:effectLst>
        </p:spPr>
      </p:pic>
      <p:sp>
        <p:nvSpPr>
          <p:cNvPr id="14339" name="Text Box 4"/>
          <p:cNvSpPr txBox="1">
            <a:spLocks noChangeArrowheads="1"/>
          </p:cNvSpPr>
          <p:nvPr/>
        </p:nvSpPr>
        <p:spPr bwMode="auto">
          <a:xfrm>
            <a:off x="4876800" y="2858869"/>
            <a:ext cx="4222940" cy="646331"/>
          </a:xfrm>
          <a:prstGeom prst="rect">
            <a:avLst/>
          </a:prstGeom>
          <a:solidFill>
            <a:srgbClr val="FFFFCC"/>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buClr>
                <a:srgbClr val="FFCC66"/>
              </a:buClr>
            </a:pPr>
            <a:r>
              <a:rPr lang="en-US" sz="1800" b="1" dirty="0">
                <a:solidFill>
                  <a:srgbClr val="000000"/>
                </a:solidFill>
                <a:latin typeface="Calibri"/>
              </a:rPr>
              <a:t>Stability Index Map </a:t>
            </a:r>
            <a:r>
              <a:rPr lang="en-US" sz="1800" b="1" dirty="0" smtClean="0">
                <a:solidFill>
                  <a:srgbClr val="000000"/>
                </a:solidFill>
                <a:latin typeface="Calibri"/>
              </a:rPr>
              <a:t>–</a:t>
            </a:r>
          </a:p>
          <a:p>
            <a:pPr fontAlgn="base">
              <a:spcBef>
                <a:spcPct val="0"/>
              </a:spcBef>
              <a:spcAft>
                <a:spcPct val="0"/>
              </a:spcAft>
              <a:buClr>
                <a:srgbClr val="FFCC66"/>
              </a:buClr>
            </a:pPr>
            <a:r>
              <a:rPr lang="en-US" sz="1800" b="1" dirty="0" smtClean="0">
                <a:solidFill>
                  <a:srgbClr val="000000"/>
                </a:solidFill>
                <a:latin typeface="Calibri"/>
              </a:rPr>
              <a:t> </a:t>
            </a:r>
            <a:r>
              <a:rPr lang="en-US" sz="1800" b="1" dirty="0">
                <a:solidFill>
                  <a:srgbClr val="000000"/>
                </a:solidFill>
                <a:latin typeface="Calibri"/>
              </a:rPr>
              <a:t>where landslides might start</a:t>
            </a:r>
          </a:p>
        </p:txBody>
      </p:sp>
      <p:pic>
        <p:nvPicPr>
          <p:cNvPr id="79880" name="Picture 8" descr="Buncombe_DFP_with_roads_and_wat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3505200"/>
            <a:ext cx="4222940" cy="2926080"/>
          </a:xfrm>
          <a:prstGeom prst="rect">
            <a:avLst/>
          </a:prstGeom>
          <a:noFill/>
          <a:ln w="9525">
            <a:solidFill>
              <a:schemeClr val="tx1"/>
            </a:solidFill>
            <a:miter lim="800000"/>
            <a:headEnd/>
            <a:tailEnd/>
          </a:ln>
          <a:effectLst>
            <a:outerShdw dist="107763" dir="2700000" algn="ctr" rotWithShape="0">
              <a:schemeClr val="bg1">
                <a:alpha val="50000"/>
              </a:schemeClr>
            </a:outerShdw>
          </a:effectLst>
        </p:spPr>
      </p:pic>
      <p:sp>
        <p:nvSpPr>
          <p:cNvPr id="14341" name="Text Box 7"/>
          <p:cNvSpPr txBox="1">
            <a:spLocks noChangeArrowheads="1"/>
          </p:cNvSpPr>
          <p:nvPr/>
        </p:nvSpPr>
        <p:spPr bwMode="auto">
          <a:xfrm>
            <a:off x="4876800" y="6216650"/>
            <a:ext cx="4222940" cy="646331"/>
          </a:xfrm>
          <a:prstGeom prst="rect">
            <a:avLst/>
          </a:prstGeom>
          <a:solidFill>
            <a:srgbClr val="FFFFCC"/>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buClr>
                <a:srgbClr val="FFCC66"/>
              </a:buClr>
            </a:pPr>
            <a:r>
              <a:rPr lang="en-US" sz="1800" b="1" dirty="0" smtClean="0">
                <a:solidFill>
                  <a:srgbClr val="000000"/>
                </a:solidFill>
                <a:latin typeface="Calibri"/>
              </a:rPr>
              <a:t>Potential Debris </a:t>
            </a:r>
            <a:r>
              <a:rPr lang="en-US" sz="1800" b="1" dirty="0">
                <a:solidFill>
                  <a:srgbClr val="000000"/>
                </a:solidFill>
                <a:latin typeface="Calibri"/>
              </a:rPr>
              <a:t>Flow Pathways Map – where landslides might go</a:t>
            </a:r>
          </a:p>
        </p:txBody>
      </p:sp>
      <p:pic>
        <p:nvPicPr>
          <p:cNvPr id="79888" name="Picture 16" descr="Buncombe_SMSMD_with_roads_and_wat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 y="2057400"/>
            <a:ext cx="4256118" cy="2926080"/>
          </a:xfrm>
          <a:prstGeom prst="rect">
            <a:avLst/>
          </a:prstGeom>
          <a:solidFill>
            <a:schemeClr val="bg1"/>
          </a:solidFill>
          <a:ln w="9525">
            <a:solidFill>
              <a:schemeClr val="tx1"/>
            </a:solidFill>
            <a:miter lim="800000"/>
            <a:headEnd/>
            <a:tailEnd/>
          </a:ln>
          <a:effectLst>
            <a:outerShdw dist="107763" dir="2700000" algn="ctr" rotWithShape="0">
              <a:schemeClr val="bg1">
                <a:alpha val="50000"/>
              </a:schemeClr>
            </a:outerShdw>
          </a:effectLst>
        </p:spPr>
      </p:pic>
      <p:sp>
        <p:nvSpPr>
          <p:cNvPr id="14344" name="Rectangle 15"/>
          <p:cNvSpPr>
            <a:spLocks noChangeArrowheads="1"/>
          </p:cNvSpPr>
          <p:nvPr/>
        </p:nvSpPr>
        <p:spPr bwMode="auto">
          <a:xfrm>
            <a:off x="71438" y="124360"/>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4000" dirty="0">
                <a:solidFill>
                  <a:srgbClr val="381D10"/>
                </a:solidFill>
              </a:rPr>
              <a:t>II. Landslide Hazard Mapping Products</a:t>
            </a:r>
          </a:p>
        </p:txBody>
      </p:sp>
      <p:sp>
        <p:nvSpPr>
          <p:cNvPr id="14342" name="Text Box 15"/>
          <p:cNvSpPr txBox="1">
            <a:spLocks noChangeArrowheads="1"/>
          </p:cNvSpPr>
          <p:nvPr/>
        </p:nvSpPr>
        <p:spPr bwMode="auto">
          <a:xfrm>
            <a:off x="71438" y="5048071"/>
            <a:ext cx="4222780" cy="1200329"/>
          </a:xfrm>
          <a:prstGeom prst="rect">
            <a:avLst/>
          </a:prstGeom>
          <a:solidFill>
            <a:srgbClr val="FFFFCC"/>
          </a:solidFill>
          <a:ln>
            <a:noFill/>
          </a:ln>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Aft>
                <a:spcPct val="0"/>
              </a:spcAft>
            </a:pPr>
            <a:r>
              <a:rPr lang="en-US" sz="1800" b="1" dirty="0">
                <a:solidFill>
                  <a:srgbClr val="000000"/>
                </a:solidFill>
                <a:latin typeface="Calibri"/>
              </a:rPr>
              <a:t>Slope </a:t>
            </a:r>
            <a:r>
              <a:rPr lang="en-US" sz="1800" b="1" dirty="0" smtClean="0">
                <a:solidFill>
                  <a:srgbClr val="000000"/>
                </a:solidFill>
                <a:latin typeface="Calibri"/>
              </a:rPr>
              <a:t>Movements - Slope Movement Deposits Map– </a:t>
            </a:r>
          </a:p>
          <a:p>
            <a:pPr eaLnBrk="1" fontAlgn="base" hangingPunct="1">
              <a:spcAft>
                <a:spcPct val="0"/>
              </a:spcAft>
            </a:pPr>
            <a:r>
              <a:rPr lang="en-US" sz="1800" b="1" dirty="0" smtClean="0">
                <a:solidFill>
                  <a:srgbClr val="000000"/>
                </a:solidFill>
                <a:latin typeface="Calibri"/>
              </a:rPr>
              <a:t>where </a:t>
            </a:r>
            <a:r>
              <a:rPr lang="en-US" sz="1800" b="1" dirty="0">
                <a:solidFill>
                  <a:srgbClr val="000000"/>
                </a:solidFill>
                <a:latin typeface="Calibri"/>
              </a:rPr>
              <a:t>landslides have occurred or are occurring.</a:t>
            </a:r>
          </a:p>
        </p:txBody>
      </p:sp>
    </p:spTree>
    <p:extLst>
      <p:ext uri="{BB962C8B-B14F-4D97-AF65-F5344CB8AC3E}">
        <p14:creationId xmlns:p14="http://schemas.microsoft.com/office/powerpoint/2010/main" val="4138821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447800"/>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5"/>
          <p:cNvSpPr>
            <a:spLocks noGrp="1"/>
          </p:cNvSpPr>
          <p:nvPr>
            <p:ph type="title"/>
          </p:nvPr>
        </p:nvSpPr>
        <p:spPr>
          <a:xfrm>
            <a:off x="304800" y="152400"/>
            <a:ext cx="8534400" cy="1143000"/>
          </a:xfrm>
        </p:spPr>
        <p:txBody>
          <a:bodyPr/>
          <a:lstStyle/>
          <a:p>
            <a:r>
              <a:rPr lang="en-US" dirty="0" smtClean="0">
                <a:solidFill>
                  <a:srgbClr val="381D10"/>
                </a:solidFill>
              </a:rPr>
              <a:t>II. Landslide Hazard Mapping Products</a:t>
            </a:r>
            <a:br>
              <a:rPr lang="en-US" dirty="0" smtClean="0">
                <a:solidFill>
                  <a:srgbClr val="381D10"/>
                </a:solidFill>
              </a:rPr>
            </a:br>
            <a:r>
              <a:rPr lang="en-US" sz="3100" dirty="0" smtClean="0">
                <a:solidFill>
                  <a:srgbClr val="381D10"/>
                </a:solidFill>
              </a:rPr>
              <a:t>Slope Movement – Slope Movement Deposits Map</a:t>
            </a:r>
            <a:endParaRPr lang="en-US" sz="3100" dirty="0">
              <a:solidFill>
                <a:srgbClr val="381D10"/>
              </a:solidFill>
            </a:endParaRPr>
          </a:p>
        </p:txBody>
      </p:sp>
      <p:pic>
        <p:nvPicPr>
          <p:cNvPr id="5" name="Picture 2" descr="C:\Documents and Settings\RWooten\Desktop\Watauga_01_22_08_desktop\sm_smd_depostis.T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24200" y="1447800"/>
            <a:ext cx="60198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5943600" y="5257800"/>
            <a:ext cx="3200400" cy="1600200"/>
          </a:xfrm>
          <a:prstGeom prst="rect">
            <a:avLst/>
          </a:prstGeom>
          <a:solidFill>
            <a:srgbClr val="FFFFFF"/>
          </a:solidFill>
          <a:ln w="9525">
            <a:solidFill>
              <a:schemeClr val="bg1"/>
            </a:solidFill>
            <a:miter lim="800000"/>
            <a:headEnd/>
            <a:tailEnd/>
          </a:ln>
          <a:extLst/>
        </p:spPr>
        <p:txBody>
          <a:bodyPr wrap="none" anchor="ctr"/>
          <a:lstStyle/>
          <a:p>
            <a:pPr fontAlgn="base">
              <a:spcBef>
                <a:spcPct val="0"/>
              </a:spcBef>
              <a:spcAft>
                <a:spcPct val="0"/>
              </a:spcAft>
            </a:pPr>
            <a:endParaRPr lang="en-US" sz="2400">
              <a:solidFill>
                <a:srgbClr val="000000"/>
              </a:solidFill>
            </a:endParaRPr>
          </a:p>
        </p:txBody>
      </p:sp>
      <p:sp>
        <p:nvSpPr>
          <p:cNvPr id="8" name="Text Box 7"/>
          <p:cNvSpPr txBox="1">
            <a:spLocks noChangeArrowheads="1"/>
          </p:cNvSpPr>
          <p:nvPr/>
        </p:nvSpPr>
        <p:spPr bwMode="auto">
          <a:xfrm>
            <a:off x="6442074" y="6343218"/>
            <a:ext cx="270192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125000"/>
              </a:lnSpc>
              <a:spcBef>
                <a:spcPct val="50000"/>
              </a:spcBef>
              <a:spcAft>
                <a:spcPct val="0"/>
              </a:spcAft>
            </a:pPr>
            <a:r>
              <a:rPr lang="en-US" sz="1800" b="1" dirty="0" smtClean="0">
                <a:solidFill>
                  <a:srgbClr val="713A21"/>
                </a:solidFill>
              </a:rPr>
              <a:t>Slope movement deposit</a:t>
            </a:r>
            <a:endParaRPr lang="en-US" sz="1800" b="1" dirty="0">
              <a:solidFill>
                <a:srgbClr val="713A21"/>
              </a:solidFill>
            </a:endParaRPr>
          </a:p>
        </p:txBody>
      </p:sp>
      <p:sp>
        <p:nvSpPr>
          <p:cNvPr id="9" name="Rectangle 8"/>
          <p:cNvSpPr>
            <a:spLocks noChangeArrowheads="1"/>
          </p:cNvSpPr>
          <p:nvPr/>
        </p:nvSpPr>
        <p:spPr bwMode="auto">
          <a:xfrm>
            <a:off x="6154737" y="5943600"/>
            <a:ext cx="228600" cy="2286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000000"/>
              </a:solidFill>
            </a:endParaRPr>
          </a:p>
        </p:txBody>
      </p:sp>
      <p:sp>
        <p:nvSpPr>
          <p:cNvPr id="10" name="Freeform 9"/>
          <p:cNvSpPr>
            <a:spLocks/>
          </p:cNvSpPr>
          <p:nvPr/>
        </p:nvSpPr>
        <p:spPr bwMode="auto">
          <a:xfrm>
            <a:off x="6145212" y="6324600"/>
            <a:ext cx="247650" cy="457200"/>
          </a:xfrm>
          <a:custGeom>
            <a:avLst/>
            <a:gdLst>
              <a:gd name="T0" fmla="*/ 0 w 204"/>
              <a:gd name="T1" fmla="*/ 0 h 351"/>
              <a:gd name="T2" fmla="*/ 8 w 204"/>
              <a:gd name="T3" fmla="*/ 15 h 351"/>
              <a:gd name="T4" fmla="*/ 22 w 204"/>
              <a:gd name="T5" fmla="*/ 25 h 351"/>
              <a:gd name="T6" fmla="*/ 39 w 204"/>
              <a:gd name="T7" fmla="*/ 51 h 351"/>
              <a:gd name="T8" fmla="*/ 106 w 204"/>
              <a:gd name="T9" fmla="*/ 116 h 351"/>
              <a:gd name="T10" fmla="*/ 106 w 204"/>
              <a:gd name="T11" fmla="*/ 161 h 351"/>
              <a:gd name="T12" fmla="*/ 92 w 204"/>
              <a:gd name="T13" fmla="*/ 236 h 351"/>
              <a:gd name="T14" fmla="*/ 57 w 204"/>
              <a:gd name="T15" fmla="*/ 222 h 351"/>
              <a:gd name="T16" fmla="*/ 44 w 204"/>
              <a:gd name="T17" fmla="*/ 171 h 351"/>
              <a:gd name="T18" fmla="*/ 18 w 204"/>
              <a:gd name="T19" fmla="*/ 66 h 351"/>
              <a:gd name="T20" fmla="*/ 0 w 204"/>
              <a:gd name="T21" fmla="*/ 0 h 3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4"/>
              <a:gd name="T34" fmla="*/ 0 h 351"/>
              <a:gd name="T35" fmla="*/ 204 w 204"/>
              <a:gd name="T36" fmla="*/ 351 h 3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4" h="351">
                <a:moveTo>
                  <a:pt x="0" y="0"/>
                </a:moveTo>
                <a:cubicBezTo>
                  <a:pt x="5" y="7"/>
                  <a:pt x="9" y="16"/>
                  <a:pt x="15" y="22"/>
                </a:cubicBezTo>
                <a:cubicBezTo>
                  <a:pt x="22" y="28"/>
                  <a:pt x="32" y="30"/>
                  <a:pt x="38" y="37"/>
                </a:cubicBezTo>
                <a:cubicBezTo>
                  <a:pt x="81" y="91"/>
                  <a:pt x="2" y="30"/>
                  <a:pt x="67" y="75"/>
                </a:cubicBezTo>
                <a:cubicBezTo>
                  <a:pt x="86" y="126"/>
                  <a:pt x="137" y="144"/>
                  <a:pt x="180" y="172"/>
                </a:cubicBezTo>
                <a:cubicBezTo>
                  <a:pt x="198" y="225"/>
                  <a:pt x="204" y="204"/>
                  <a:pt x="180" y="239"/>
                </a:cubicBezTo>
                <a:cubicBezTo>
                  <a:pt x="172" y="276"/>
                  <a:pt x="167" y="314"/>
                  <a:pt x="157" y="351"/>
                </a:cubicBezTo>
                <a:cubicBezTo>
                  <a:pt x="137" y="347"/>
                  <a:pt x="111" y="347"/>
                  <a:pt x="97" y="329"/>
                </a:cubicBezTo>
                <a:cubicBezTo>
                  <a:pt x="86" y="315"/>
                  <a:pt x="78" y="271"/>
                  <a:pt x="75" y="254"/>
                </a:cubicBezTo>
                <a:cubicBezTo>
                  <a:pt x="65" y="199"/>
                  <a:pt x="62" y="144"/>
                  <a:pt x="30" y="97"/>
                </a:cubicBezTo>
                <a:cubicBezTo>
                  <a:pt x="19" y="65"/>
                  <a:pt x="9" y="33"/>
                  <a:pt x="0" y="0"/>
                </a:cubicBezTo>
                <a:close/>
              </a:path>
            </a:pathLst>
          </a:custGeom>
          <a:solidFill>
            <a:srgbClr val="FF9900"/>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12" name="Text Box 7"/>
          <p:cNvSpPr txBox="1">
            <a:spLocks noChangeArrowheads="1"/>
          </p:cNvSpPr>
          <p:nvPr/>
        </p:nvSpPr>
        <p:spPr bwMode="auto">
          <a:xfrm>
            <a:off x="6405562" y="5651674"/>
            <a:ext cx="2743200" cy="752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125000"/>
              </a:lnSpc>
              <a:spcBef>
                <a:spcPct val="50000"/>
              </a:spcBef>
              <a:spcAft>
                <a:spcPct val="0"/>
              </a:spcAft>
            </a:pPr>
            <a:r>
              <a:rPr lang="en-US" sz="1800" b="1" dirty="0" smtClean="0">
                <a:solidFill>
                  <a:srgbClr val="713A21"/>
                </a:solidFill>
              </a:rPr>
              <a:t>Slope movement </a:t>
            </a:r>
            <a:r>
              <a:rPr lang="en-US" sz="1800" b="1" dirty="0">
                <a:solidFill>
                  <a:srgbClr val="713A21"/>
                </a:solidFill>
              </a:rPr>
              <a:t>initiation </a:t>
            </a:r>
            <a:r>
              <a:rPr lang="en-US" sz="1800" b="1" dirty="0" smtClean="0">
                <a:solidFill>
                  <a:srgbClr val="713A21"/>
                </a:solidFill>
              </a:rPr>
              <a:t>zone</a:t>
            </a:r>
            <a:endParaRPr lang="en-US" sz="1800" b="1" dirty="0">
              <a:solidFill>
                <a:srgbClr val="713A21"/>
              </a:solidFill>
            </a:endParaRPr>
          </a:p>
        </p:txBody>
      </p:sp>
      <p:pic>
        <p:nvPicPr>
          <p:cNvPr id="13" name="Picture 14" descr="Watauga_GC_SMSM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00" y="2667000"/>
            <a:ext cx="4038600" cy="41910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7"/>
          <p:cNvSpPr txBox="1">
            <a:spLocks noChangeArrowheads="1"/>
          </p:cNvSpPr>
          <p:nvPr/>
        </p:nvSpPr>
        <p:spPr bwMode="auto">
          <a:xfrm>
            <a:off x="6442075" y="5254409"/>
            <a:ext cx="270192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lnSpc>
                <a:spcPct val="125000"/>
              </a:lnSpc>
              <a:spcBef>
                <a:spcPct val="50000"/>
              </a:spcBef>
              <a:spcAft>
                <a:spcPct val="0"/>
              </a:spcAft>
            </a:pPr>
            <a:r>
              <a:rPr lang="en-US" sz="1800" b="1" dirty="0" smtClean="0">
                <a:solidFill>
                  <a:srgbClr val="713A21"/>
                </a:solidFill>
              </a:rPr>
              <a:t>Slope movement outlines</a:t>
            </a:r>
            <a:endParaRPr lang="en-US" sz="1800" b="1" dirty="0">
              <a:solidFill>
                <a:srgbClr val="713A21"/>
              </a:solidFill>
            </a:endParaRPr>
          </a:p>
        </p:txBody>
      </p:sp>
      <p:sp>
        <p:nvSpPr>
          <p:cNvPr id="15" name="Freeform 29"/>
          <p:cNvSpPr>
            <a:spLocks noChangeAspect="1"/>
          </p:cNvSpPr>
          <p:nvPr/>
        </p:nvSpPr>
        <p:spPr bwMode="auto">
          <a:xfrm rot="19656506">
            <a:off x="6245091" y="5222512"/>
            <a:ext cx="208595" cy="617220"/>
          </a:xfrm>
          <a:custGeom>
            <a:avLst/>
            <a:gdLst>
              <a:gd name="T0" fmla="*/ 60 w 146"/>
              <a:gd name="T1" fmla="*/ 15 h 434"/>
              <a:gd name="T2" fmla="*/ 67 w 146"/>
              <a:gd name="T3" fmla="*/ 75 h 434"/>
              <a:gd name="T4" fmla="*/ 119 w 146"/>
              <a:gd name="T5" fmla="*/ 37 h 434"/>
              <a:gd name="T6" fmla="*/ 97 w 146"/>
              <a:gd name="T7" fmla="*/ 126 h 434"/>
              <a:gd name="T8" fmla="*/ 67 w 146"/>
              <a:gd name="T9" fmla="*/ 171 h 434"/>
              <a:gd name="T10" fmla="*/ 30 w 146"/>
              <a:gd name="T11" fmla="*/ 261 h 434"/>
              <a:gd name="T12" fmla="*/ 30 w 146"/>
              <a:gd name="T13" fmla="*/ 432 h 434"/>
              <a:gd name="T14" fmla="*/ 0 w 146"/>
              <a:gd name="T15" fmla="*/ 163 h 434"/>
              <a:gd name="T16" fmla="*/ 30 w 146"/>
              <a:gd name="T17" fmla="*/ 52 h 434"/>
              <a:gd name="T18" fmla="*/ 60 w 146"/>
              <a:gd name="T19" fmla="*/ 15 h 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6"/>
              <a:gd name="T31" fmla="*/ 0 h 434"/>
              <a:gd name="T32" fmla="*/ 146 w 146"/>
              <a:gd name="T33" fmla="*/ 434 h 4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6" h="434">
                <a:moveTo>
                  <a:pt x="60" y="15"/>
                </a:moveTo>
                <a:cubicBezTo>
                  <a:pt x="62" y="35"/>
                  <a:pt x="59" y="57"/>
                  <a:pt x="67" y="75"/>
                </a:cubicBezTo>
                <a:cubicBezTo>
                  <a:pt x="84" y="112"/>
                  <a:pt x="115" y="43"/>
                  <a:pt x="119" y="37"/>
                </a:cubicBezTo>
                <a:cubicBezTo>
                  <a:pt x="146" y="78"/>
                  <a:pt x="126" y="84"/>
                  <a:pt x="97" y="127"/>
                </a:cubicBezTo>
                <a:cubicBezTo>
                  <a:pt x="87" y="142"/>
                  <a:pt x="67" y="172"/>
                  <a:pt x="67" y="172"/>
                </a:cubicBezTo>
                <a:cubicBezTo>
                  <a:pt x="57" y="203"/>
                  <a:pt x="40" y="230"/>
                  <a:pt x="30" y="262"/>
                </a:cubicBezTo>
                <a:cubicBezTo>
                  <a:pt x="37" y="326"/>
                  <a:pt x="49" y="372"/>
                  <a:pt x="30" y="434"/>
                </a:cubicBezTo>
                <a:cubicBezTo>
                  <a:pt x="25" y="332"/>
                  <a:pt x="15" y="259"/>
                  <a:pt x="0" y="164"/>
                </a:cubicBezTo>
                <a:cubicBezTo>
                  <a:pt x="6" y="110"/>
                  <a:pt x="3" y="93"/>
                  <a:pt x="30" y="52"/>
                </a:cubicBezTo>
                <a:cubicBezTo>
                  <a:pt x="47" y="2"/>
                  <a:pt x="31" y="0"/>
                  <a:pt x="60" y="15"/>
                </a:cubicBezTo>
                <a:close/>
              </a:path>
            </a:pathLst>
          </a:custGeom>
          <a:solidFill>
            <a:srgbClr val="F32993"/>
          </a:solidFill>
          <a:ln w="9525">
            <a:solidFill>
              <a:srgbClr val="F32993"/>
            </a:solidFill>
            <a:round/>
            <a:headEnd/>
            <a:tailEnd/>
          </a:ln>
        </p:spPr>
        <p:txBody>
          <a:bodyPr/>
          <a:lstStyle/>
          <a:p>
            <a:pPr fontAlgn="base">
              <a:spcBef>
                <a:spcPct val="0"/>
              </a:spcBef>
              <a:spcAft>
                <a:spcPct val="0"/>
              </a:spcAft>
            </a:pPr>
            <a:endParaRPr lang="en-US" sz="2400">
              <a:solidFill>
                <a:srgbClr val="000000"/>
              </a:solidFill>
            </a:endParaRPr>
          </a:p>
        </p:txBody>
      </p:sp>
      <p:grpSp>
        <p:nvGrpSpPr>
          <p:cNvPr id="19" name="Group 18"/>
          <p:cNvGrpSpPr>
            <a:grpSpLocks/>
          </p:cNvGrpSpPr>
          <p:nvPr/>
        </p:nvGrpSpPr>
        <p:grpSpPr bwMode="auto">
          <a:xfrm>
            <a:off x="2827338" y="3133725"/>
            <a:ext cx="754062" cy="228600"/>
            <a:chOff x="1656" y="3120"/>
            <a:chExt cx="480" cy="150"/>
          </a:xfrm>
        </p:grpSpPr>
        <p:sp>
          <p:nvSpPr>
            <p:cNvPr id="20" name="Rectangle 19"/>
            <p:cNvSpPr>
              <a:spLocks noChangeArrowheads="1"/>
            </p:cNvSpPr>
            <p:nvPr/>
          </p:nvSpPr>
          <p:spPr bwMode="auto">
            <a:xfrm>
              <a:off x="1800" y="3120"/>
              <a:ext cx="192" cy="144"/>
            </a:xfrm>
            <a:prstGeom prst="rect">
              <a:avLst/>
            </a:prstGeom>
            <a:solidFill>
              <a:srgbClr val="993300"/>
            </a:solidFill>
            <a:ln w="9525">
              <a:solidFill>
                <a:schemeClr val="bg1"/>
              </a:solidFill>
              <a:miter lim="800000"/>
              <a:headEnd/>
              <a:tailEnd/>
            </a:ln>
          </p:spPr>
          <p:txBody>
            <a:bodyPr wrap="none" anchor="ctr"/>
            <a:lstStyle/>
            <a:p>
              <a:pPr fontAlgn="base">
                <a:spcBef>
                  <a:spcPct val="0"/>
                </a:spcBef>
                <a:spcAft>
                  <a:spcPct val="0"/>
                </a:spcAft>
              </a:pPr>
              <a:endParaRPr lang="en-US" sz="1600">
                <a:solidFill>
                  <a:srgbClr val="000000"/>
                </a:solidFill>
              </a:endParaRPr>
            </a:p>
          </p:txBody>
        </p:sp>
        <p:sp>
          <p:nvSpPr>
            <p:cNvPr id="21" name="Text Box 20"/>
            <p:cNvSpPr txBox="1">
              <a:spLocks noChangeArrowheads="1"/>
            </p:cNvSpPr>
            <p:nvPr/>
          </p:nvSpPr>
          <p:spPr bwMode="auto">
            <a:xfrm>
              <a:off x="1656" y="3120"/>
              <a:ext cx="4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a:solidFill>
                    <a:srgbClr val="FFFFFF"/>
                  </a:solidFill>
                </a:rPr>
                <a:t>BRP</a:t>
              </a:r>
            </a:p>
          </p:txBody>
        </p:sp>
      </p:grpSp>
      <p:grpSp>
        <p:nvGrpSpPr>
          <p:cNvPr id="22" name="Group 21"/>
          <p:cNvGrpSpPr>
            <a:grpSpLocks/>
          </p:cNvGrpSpPr>
          <p:nvPr/>
        </p:nvGrpSpPr>
        <p:grpSpPr bwMode="auto">
          <a:xfrm>
            <a:off x="609600" y="4876800"/>
            <a:ext cx="762000" cy="228600"/>
            <a:chOff x="1656" y="3120"/>
            <a:chExt cx="480" cy="144"/>
          </a:xfrm>
        </p:grpSpPr>
        <p:sp>
          <p:nvSpPr>
            <p:cNvPr id="23" name="Rectangle 22"/>
            <p:cNvSpPr>
              <a:spLocks noChangeArrowheads="1"/>
            </p:cNvSpPr>
            <p:nvPr/>
          </p:nvSpPr>
          <p:spPr bwMode="auto">
            <a:xfrm>
              <a:off x="1800" y="3120"/>
              <a:ext cx="192" cy="144"/>
            </a:xfrm>
            <a:prstGeom prst="rect">
              <a:avLst/>
            </a:prstGeom>
            <a:solidFill>
              <a:srgbClr val="993300"/>
            </a:solidFill>
            <a:ln w="9525">
              <a:solidFill>
                <a:schemeClr val="bg1"/>
              </a:solidFill>
              <a:miter lim="800000"/>
              <a:headEnd/>
              <a:tailEnd/>
            </a:ln>
          </p:spPr>
          <p:txBody>
            <a:bodyPr wrap="none" anchor="ctr"/>
            <a:lstStyle/>
            <a:p>
              <a:pPr fontAlgn="base">
                <a:spcBef>
                  <a:spcPct val="0"/>
                </a:spcBef>
                <a:spcAft>
                  <a:spcPct val="0"/>
                </a:spcAft>
              </a:pPr>
              <a:endParaRPr lang="en-US" sz="1600">
                <a:solidFill>
                  <a:srgbClr val="000000"/>
                </a:solidFill>
              </a:endParaRPr>
            </a:p>
          </p:txBody>
        </p:sp>
        <p:sp>
          <p:nvSpPr>
            <p:cNvPr id="24" name="Text Box 23"/>
            <p:cNvSpPr txBox="1">
              <a:spLocks noChangeArrowheads="1"/>
            </p:cNvSpPr>
            <p:nvPr/>
          </p:nvSpPr>
          <p:spPr bwMode="auto">
            <a:xfrm>
              <a:off x="1656" y="3120"/>
              <a:ext cx="48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a:solidFill>
                    <a:srgbClr val="FFFFFF"/>
                  </a:solidFill>
                </a:rPr>
                <a:t>BRP</a:t>
              </a:r>
            </a:p>
          </p:txBody>
        </p:sp>
      </p:grpSp>
      <p:grpSp>
        <p:nvGrpSpPr>
          <p:cNvPr id="25" name="Group 15"/>
          <p:cNvGrpSpPr>
            <a:grpSpLocks/>
          </p:cNvGrpSpPr>
          <p:nvPr/>
        </p:nvGrpSpPr>
        <p:grpSpPr bwMode="auto">
          <a:xfrm>
            <a:off x="121920" y="3400425"/>
            <a:ext cx="457200" cy="304800"/>
            <a:chOff x="3768" y="2640"/>
            <a:chExt cx="240" cy="192"/>
          </a:xfrm>
        </p:grpSpPr>
        <p:sp>
          <p:nvSpPr>
            <p:cNvPr id="26" name="Freeform 16"/>
            <p:cNvSpPr>
              <a:spLocks/>
            </p:cNvSpPr>
            <p:nvPr/>
          </p:nvSpPr>
          <p:spPr bwMode="auto">
            <a:xfrm>
              <a:off x="3792" y="2640"/>
              <a:ext cx="192" cy="192"/>
            </a:xfrm>
            <a:custGeom>
              <a:avLst/>
              <a:gdLst>
                <a:gd name="T0" fmla="*/ 25 w 329"/>
                <a:gd name="T1" fmla="*/ 5 h 332"/>
                <a:gd name="T2" fmla="*/ 15 w 329"/>
                <a:gd name="T3" fmla="*/ 16 h 332"/>
                <a:gd name="T4" fmla="*/ 9 w 329"/>
                <a:gd name="T5" fmla="*/ 23 h 332"/>
                <a:gd name="T6" fmla="*/ 2 w 329"/>
                <a:gd name="T7" fmla="*/ 29 h 332"/>
                <a:gd name="T8" fmla="*/ 8 w 329"/>
                <a:gd name="T9" fmla="*/ 43 h 332"/>
                <a:gd name="T10" fmla="*/ 12 w 329"/>
                <a:gd name="T11" fmla="*/ 50 h 332"/>
                <a:gd name="T12" fmla="*/ 18 w 329"/>
                <a:gd name="T13" fmla="*/ 61 h 332"/>
                <a:gd name="T14" fmla="*/ 16 w 329"/>
                <a:gd name="T15" fmla="*/ 80 h 332"/>
                <a:gd name="T16" fmla="*/ 13 w 329"/>
                <a:gd name="T17" fmla="*/ 90 h 332"/>
                <a:gd name="T18" fmla="*/ 4 w 329"/>
                <a:gd name="T19" fmla="*/ 107 h 332"/>
                <a:gd name="T20" fmla="*/ 1 w 329"/>
                <a:gd name="T21" fmla="*/ 118 h 332"/>
                <a:gd name="T22" fmla="*/ 2 w 329"/>
                <a:gd name="T23" fmla="*/ 128 h 332"/>
                <a:gd name="T24" fmla="*/ 9 w 329"/>
                <a:gd name="T25" fmla="*/ 146 h 332"/>
                <a:gd name="T26" fmla="*/ 18 w 329"/>
                <a:gd name="T27" fmla="*/ 161 h 332"/>
                <a:gd name="T28" fmla="*/ 35 w 329"/>
                <a:gd name="T29" fmla="*/ 172 h 332"/>
                <a:gd name="T30" fmla="*/ 74 w 329"/>
                <a:gd name="T31" fmla="*/ 177 h 332"/>
                <a:gd name="T32" fmla="*/ 82 w 329"/>
                <a:gd name="T33" fmla="*/ 180 h 332"/>
                <a:gd name="T34" fmla="*/ 93 w 329"/>
                <a:gd name="T35" fmla="*/ 187 h 332"/>
                <a:gd name="T36" fmla="*/ 102 w 329"/>
                <a:gd name="T37" fmla="*/ 187 h 332"/>
                <a:gd name="T38" fmla="*/ 114 w 329"/>
                <a:gd name="T39" fmla="*/ 180 h 332"/>
                <a:gd name="T40" fmla="*/ 142 w 329"/>
                <a:gd name="T41" fmla="*/ 177 h 332"/>
                <a:gd name="T42" fmla="*/ 153 w 329"/>
                <a:gd name="T43" fmla="*/ 175 h 332"/>
                <a:gd name="T44" fmla="*/ 165 w 329"/>
                <a:gd name="T45" fmla="*/ 171 h 332"/>
                <a:gd name="T46" fmla="*/ 172 w 329"/>
                <a:gd name="T47" fmla="*/ 167 h 332"/>
                <a:gd name="T48" fmla="*/ 184 w 329"/>
                <a:gd name="T49" fmla="*/ 152 h 332"/>
                <a:gd name="T50" fmla="*/ 189 w 329"/>
                <a:gd name="T51" fmla="*/ 144 h 332"/>
                <a:gd name="T52" fmla="*/ 191 w 329"/>
                <a:gd name="T53" fmla="*/ 134 h 332"/>
                <a:gd name="T54" fmla="*/ 182 w 329"/>
                <a:gd name="T55" fmla="*/ 100 h 332"/>
                <a:gd name="T56" fmla="*/ 174 w 329"/>
                <a:gd name="T57" fmla="*/ 84 h 332"/>
                <a:gd name="T58" fmla="*/ 175 w 329"/>
                <a:gd name="T59" fmla="*/ 57 h 332"/>
                <a:gd name="T60" fmla="*/ 181 w 329"/>
                <a:gd name="T61" fmla="*/ 47 h 332"/>
                <a:gd name="T62" fmla="*/ 189 w 329"/>
                <a:gd name="T63" fmla="*/ 34 h 332"/>
                <a:gd name="T64" fmla="*/ 183 w 329"/>
                <a:gd name="T65" fmla="*/ 19 h 332"/>
                <a:gd name="T66" fmla="*/ 174 w 329"/>
                <a:gd name="T67" fmla="*/ 10 h 332"/>
                <a:gd name="T68" fmla="*/ 167 w 329"/>
                <a:gd name="T69" fmla="*/ 5 h 332"/>
                <a:gd name="T70" fmla="*/ 151 w 329"/>
                <a:gd name="T71" fmla="*/ 9 h 332"/>
                <a:gd name="T72" fmla="*/ 142 w 329"/>
                <a:gd name="T73" fmla="*/ 12 h 332"/>
                <a:gd name="T74" fmla="*/ 135 w 329"/>
                <a:gd name="T75" fmla="*/ 15 h 332"/>
                <a:gd name="T76" fmla="*/ 114 w 329"/>
                <a:gd name="T77" fmla="*/ 12 h 332"/>
                <a:gd name="T78" fmla="*/ 100 w 329"/>
                <a:gd name="T79" fmla="*/ 5 h 332"/>
                <a:gd name="T80" fmla="*/ 95 w 329"/>
                <a:gd name="T81" fmla="*/ 0 h 332"/>
                <a:gd name="T82" fmla="*/ 78 w 329"/>
                <a:gd name="T83" fmla="*/ 7 h 332"/>
                <a:gd name="T84" fmla="*/ 67 w 329"/>
                <a:gd name="T85" fmla="*/ 12 h 332"/>
                <a:gd name="T86" fmla="*/ 51 w 329"/>
                <a:gd name="T87" fmla="*/ 13 h 332"/>
                <a:gd name="T88" fmla="*/ 37 w 329"/>
                <a:gd name="T89" fmla="*/ 8 h 332"/>
                <a:gd name="T90" fmla="*/ 25 w 329"/>
                <a:gd name="T91" fmla="*/ 5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9"/>
                <a:gd name="T139" fmla="*/ 0 h 332"/>
                <a:gd name="T140" fmla="*/ 329 w 329"/>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9" h="332">
                  <a:moveTo>
                    <a:pt x="43" y="8"/>
                  </a:moveTo>
                  <a:cubicBezTo>
                    <a:pt x="37" y="15"/>
                    <a:pt x="33" y="22"/>
                    <a:pt x="25" y="27"/>
                  </a:cubicBezTo>
                  <a:cubicBezTo>
                    <a:pt x="22" y="32"/>
                    <a:pt x="20" y="35"/>
                    <a:pt x="15" y="39"/>
                  </a:cubicBezTo>
                  <a:cubicBezTo>
                    <a:pt x="12" y="45"/>
                    <a:pt x="10" y="48"/>
                    <a:pt x="4" y="51"/>
                  </a:cubicBezTo>
                  <a:cubicBezTo>
                    <a:pt x="2" y="60"/>
                    <a:pt x="6" y="69"/>
                    <a:pt x="13" y="74"/>
                  </a:cubicBezTo>
                  <a:cubicBezTo>
                    <a:pt x="15" y="79"/>
                    <a:pt x="18" y="83"/>
                    <a:pt x="21" y="87"/>
                  </a:cubicBezTo>
                  <a:cubicBezTo>
                    <a:pt x="22" y="94"/>
                    <a:pt x="27" y="99"/>
                    <a:pt x="30" y="105"/>
                  </a:cubicBezTo>
                  <a:cubicBezTo>
                    <a:pt x="32" y="116"/>
                    <a:pt x="34" y="127"/>
                    <a:pt x="28" y="138"/>
                  </a:cubicBezTo>
                  <a:cubicBezTo>
                    <a:pt x="27" y="144"/>
                    <a:pt x="25" y="150"/>
                    <a:pt x="22" y="156"/>
                  </a:cubicBezTo>
                  <a:cubicBezTo>
                    <a:pt x="20" y="166"/>
                    <a:pt x="12" y="175"/>
                    <a:pt x="7" y="185"/>
                  </a:cubicBezTo>
                  <a:cubicBezTo>
                    <a:pt x="6" y="191"/>
                    <a:pt x="4" y="198"/>
                    <a:pt x="1" y="204"/>
                  </a:cubicBezTo>
                  <a:cubicBezTo>
                    <a:pt x="0" y="211"/>
                    <a:pt x="0" y="216"/>
                    <a:pt x="3" y="222"/>
                  </a:cubicBezTo>
                  <a:cubicBezTo>
                    <a:pt x="5" y="233"/>
                    <a:pt x="8" y="243"/>
                    <a:pt x="15" y="252"/>
                  </a:cubicBezTo>
                  <a:cubicBezTo>
                    <a:pt x="17" y="262"/>
                    <a:pt x="21" y="272"/>
                    <a:pt x="30" y="278"/>
                  </a:cubicBezTo>
                  <a:cubicBezTo>
                    <a:pt x="36" y="286"/>
                    <a:pt x="50" y="295"/>
                    <a:pt x="60" y="297"/>
                  </a:cubicBezTo>
                  <a:cubicBezTo>
                    <a:pt x="83" y="309"/>
                    <a:pt x="94" y="305"/>
                    <a:pt x="127" y="306"/>
                  </a:cubicBezTo>
                  <a:cubicBezTo>
                    <a:pt x="132" y="308"/>
                    <a:pt x="135" y="311"/>
                    <a:pt x="141" y="312"/>
                  </a:cubicBezTo>
                  <a:cubicBezTo>
                    <a:pt x="147" y="316"/>
                    <a:pt x="153" y="320"/>
                    <a:pt x="159" y="324"/>
                  </a:cubicBezTo>
                  <a:cubicBezTo>
                    <a:pt x="164" y="332"/>
                    <a:pt x="167" y="328"/>
                    <a:pt x="174" y="324"/>
                  </a:cubicBezTo>
                  <a:cubicBezTo>
                    <a:pt x="179" y="318"/>
                    <a:pt x="188" y="312"/>
                    <a:pt x="195" y="311"/>
                  </a:cubicBezTo>
                  <a:cubicBezTo>
                    <a:pt x="209" y="304"/>
                    <a:pt x="229" y="307"/>
                    <a:pt x="243" y="306"/>
                  </a:cubicBezTo>
                  <a:cubicBezTo>
                    <a:pt x="250" y="305"/>
                    <a:pt x="255" y="303"/>
                    <a:pt x="262" y="302"/>
                  </a:cubicBezTo>
                  <a:cubicBezTo>
                    <a:pt x="268" y="299"/>
                    <a:pt x="275" y="297"/>
                    <a:pt x="282" y="296"/>
                  </a:cubicBezTo>
                  <a:cubicBezTo>
                    <a:pt x="286" y="293"/>
                    <a:pt x="291" y="291"/>
                    <a:pt x="295" y="288"/>
                  </a:cubicBezTo>
                  <a:cubicBezTo>
                    <a:pt x="299" y="280"/>
                    <a:pt x="309" y="270"/>
                    <a:pt x="316" y="263"/>
                  </a:cubicBezTo>
                  <a:cubicBezTo>
                    <a:pt x="318" y="258"/>
                    <a:pt x="321" y="254"/>
                    <a:pt x="324" y="249"/>
                  </a:cubicBezTo>
                  <a:cubicBezTo>
                    <a:pt x="325" y="242"/>
                    <a:pt x="327" y="238"/>
                    <a:pt x="328" y="231"/>
                  </a:cubicBezTo>
                  <a:cubicBezTo>
                    <a:pt x="327" y="212"/>
                    <a:pt x="329" y="186"/>
                    <a:pt x="312" y="173"/>
                  </a:cubicBezTo>
                  <a:cubicBezTo>
                    <a:pt x="308" y="164"/>
                    <a:pt x="304" y="154"/>
                    <a:pt x="298" y="146"/>
                  </a:cubicBezTo>
                  <a:cubicBezTo>
                    <a:pt x="296" y="130"/>
                    <a:pt x="292" y="113"/>
                    <a:pt x="300" y="98"/>
                  </a:cubicBezTo>
                  <a:cubicBezTo>
                    <a:pt x="301" y="91"/>
                    <a:pt x="304" y="85"/>
                    <a:pt x="310" y="81"/>
                  </a:cubicBezTo>
                  <a:cubicBezTo>
                    <a:pt x="314" y="73"/>
                    <a:pt x="319" y="66"/>
                    <a:pt x="324" y="59"/>
                  </a:cubicBezTo>
                  <a:cubicBezTo>
                    <a:pt x="326" y="48"/>
                    <a:pt x="323" y="39"/>
                    <a:pt x="313" y="33"/>
                  </a:cubicBezTo>
                  <a:cubicBezTo>
                    <a:pt x="308" y="26"/>
                    <a:pt x="305" y="22"/>
                    <a:pt x="298" y="18"/>
                  </a:cubicBezTo>
                  <a:cubicBezTo>
                    <a:pt x="294" y="13"/>
                    <a:pt x="291" y="11"/>
                    <a:pt x="286" y="8"/>
                  </a:cubicBezTo>
                  <a:cubicBezTo>
                    <a:pt x="274" y="9"/>
                    <a:pt x="270" y="13"/>
                    <a:pt x="259" y="15"/>
                  </a:cubicBezTo>
                  <a:cubicBezTo>
                    <a:pt x="254" y="19"/>
                    <a:pt x="250" y="20"/>
                    <a:pt x="244" y="21"/>
                  </a:cubicBezTo>
                  <a:cubicBezTo>
                    <a:pt x="240" y="23"/>
                    <a:pt x="235" y="24"/>
                    <a:pt x="231" y="26"/>
                  </a:cubicBezTo>
                  <a:cubicBezTo>
                    <a:pt x="216" y="25"/>
                    <a:pt x="209" y="23"/>
                    <a:pt x="196" y="20"/>
                  </a:cubicBezTo>
                  <a:cubicBezTo>
                    <a:pt x="187" y="16"/>
                    <a:pt x="182" y="10"/>
                    <a:pt x="172" y="8"/>
                  </a:cubicBezTo>
                  <a:cubicBezTo>
                    <a:pt x="171" y="1"/>
                    <a:pt x="168" y="3"/>
                    <a:pt x="162" y="0"/>
                  </a:cubicBezTo>
                  <a:cubicBezTo>
                    <a:pt x="153" y="4"/>
                    <a:pt x="142" y="10"/>
                    <a:pt x="133" y="12"/>
                  </a:cubicBezTo>
                  <a:cubicBezTo>
                    <a:pt x="127" y="15"/>
                    <a:pt x="122" y="20"/>
                    <a:pt x="115" y="21"/>
                  </a:cubicBezTo>
                  <a:cubicBezTo>
                    <a:pt x="105" y="26"/>
                    <a:pt x="100" y="24"/>
                    <a:pt x="88" y="23"/>
                  </a:cubicBezTo>
                  <a:cubicBezTo>
                    <a:pt x="81" y="20"/>
                    <a:pt x="71" y="15"/>
                    <a:pt x="64" y="14"/>
                  </a:cubicBezTo>
                  <a:cubicBezTo>
                    <a:pt x="57" y="11"/>
                    <a:pt x="50" y="9"/>
                    <a:pt x="43" y="8"/>
                  </a:cubicBezTo>
                  <a:close/>
                </a:path>
              </a:pathLst>
            </a:custGeom>
            <a:solidFill>
              <a:srgbClr val="F3C8B0"/>
            </a:solidFill>
            <a:ln w="9525">
              <a:solidFill>
                <a:srgbClr val="E1763B"/>
              </a:solidFill>
              <a:round/>
              <a:headEnd/>
              <a:tailEnd/>
            </a:ln>
          </p:spPr>
          <p:txBody>
            <a:bodyPr/>
            <a:lstStyle/>
            <a:p>
              <a:pPr fontAlgn="base">
                <a:spcBef>
                  <a:spcPct val="0"/>
                </a:spcBef>
                <a:spcAft>
                  <a:spcPct val="0"/>
                </a:spcAft>
                <a:defRPr/>
              </a:pPr>
              <a:endParaRPr lang="en-US" sz="2400" kern="0">
                <a:solidFill>
                  <a:srgbClr val="000000"/>
                </a:solidFill>
              </a:endParaRPr>
            </a:p>
          </p:txBody>
        </p:sp>
        <p:sp>
          <p:nvSpPr>
            <p:cNvPr id="27" name="Text Box 17"/>
            <p:cNvSpPr txBox="1">
              <a:spLocks noChangeArrowheads="1"/>
            </p:cNvSpPr>
            <p:nvPr/>
          </p:nvSpPr>
          <p:spPr bwMode="auto">
            <a:xfrm>
              <a:off x="3768" y="2664"/>
              <a:ext cx="24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defRPr/>
              </a:pPr>
              <a:r>
                <a:rPr lang="en-US" sz="900" b="1" kern="0" dirty="0">
                  <a:solidFill>
                    <a:srgbClr val="000000"/>
                  </a:solidFill>
                </a:rPr>
                <a:t>421</a:t>
              </a:r>
            </a:p>
          </p:txBody>
        </p:sp>
      </p:grpSp>
    </p:spTree>
    <p:extLst>
      <p:ext uri="{BB962C8B-B14F-4D97-AF65-F5344CB8AC3E}">
        <p14:creationId xmlns:p14="http://schemas.microsoft.com/office/powerpoint/2010/main" val="510027955"/>
      </p:ext>
    </p:extLst>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4" descr="Blue Ridge Escarpment_Watauga_SIN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198752" y="1447800"/>
            <a:ext cx="3945248" cy="4952997"/>
          </a:xfrm>
          <a:prstGeom prst="rect">
            <a:avLst/>
          </a:prstGeom>
          <a:noFill/>
          <a:ln w="9528">
            <a:solidFill>
              <a:srgbClr val="000000"/>
            </a:solidFill>
            <a:prstDash val="solid"/>
            <a:miter/>
          </a:ln>
        </p:spPr>
      </p:pic>
      <p:pic>
        <p:nvPicPr>
          <p:cNvPr id="103459" name="Picture 36" descr="Watauga_GC_SIN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535" y="1447800"/>
            <a:ext cx="5143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5" name="Freeform 40"/>
          <p:cNvSpPr>
            <a:spLocks/>
          </p:cNvSpPr>
          <p:nvPr/>
        </p:nvSpPr>
        <p:spPr bwMode="auto">
          <a:xfrm>
            <a:off x="333955" y="2514600"/>
            <a:ext cx="365760" cy="304800"/>
          </a:xfrm>
          <a:custGeom>
            <a:avLst/>
            <a:gdLst>
              <a:gd name="T0" fmla="*/ 25 w 329"/>
              <a:gd name="T1" fmla="*/ 5 h 332"/>
              <a:gd name="T2" fmla="*/ 15 w 329"/>
              <a:gd name="T3" fmla="*/ 16 h 332"/>
              <a:gd name="T4" fmla="*/ 9 w 329"/>
              <a:gd name="T5" fmla="*/ 23 h 332"/>
              <a:gd name="T6" fmla="*/ 2 w 329"/>
              <a:gd name="T7" fmla="*/ 29 h 332"/>
              <a:gd name="T8" fmla="*/ 8 w 329"/>
              <a:gd name="T9" fmla="*/ 43 h 332"/>
              <a:gd name="T10" fmla="*/ 12 w 329"/>
              <a:gd name="T11" fmla="*/ 50 h 332"/>
              <a:gd name="T12" fmla="*/ 18 w 329"/>
              <a:gd name="T13" fmla="*/ 61 h 332"/>
              <a:gd name="T14" fmla="*/ 16 w 329"/>
              <a:gd name="T15" fmla="*/ 80 h 332"/>
              <a:gd name="T16" fmla="*/ 13 w 329"/>
              <a:gd name="T17" fmla="*/ 90 h 332"/>
              <a:gd name="T18" fmla="*/ 4 w 329"/>
              <a:gd name="T19" fmla="*/ 107 h 332"/>
              <a:gd name="T20" fmla="*/ 1 w 329"/>
              <a:gd name="T21" fmla="*/ 118 h 332"/>
              <a:gd name="T22" fmla="*/ 2 w 329"/>
              <a:gd name="T23" fmla="*/ 128 h 332"/>
              <a:gd name="T24" fmla="*/ 9 w 329"/>
              <a:gd name="T25" fmla="*/ 146 h 332"/>
              <a:gd name="T26" fmla="*/ 18 w 329"/>
              <a:gd name="T27" fmla="*/ 161 h 332"/>
              <a:gd name="T28" fmla="*/ 35 w 329"/>
              <a:gd name="T29" fmla="*/ 172 h 332"/>
              <a:gd name="T30" fmla="*/ 74 w 329"/>
              <a:gd name="T31" fmla="*/ 177 h 332"/>
              <a:gd name="T32" fmla="*/ 82 w 329"/>
              <a:gd name="T33" fmla="*/ 180 h 332"/>
              <a:gd name="T34" fmla="*/ 93 w 329"/>
              <a:gd name="T35" fmla="*/ 187 h 332"/>
              <a:gd name="T36" fmla="*/ 102 w 329"/>
              <a:gd name="T37" fmla="*/ 187 h 332"/>
              <a:gd name="T38" fmla="*/ 114 w 329"/>
              <a:gd name="T39" fmla="*/ 180 h 332"/>
              <a:gd name="T40" fmla="*/ 142 w 329"/>
              <a:gd name="T41" fmla="*/ 177 h 332"/>
              <a:gd name="T42" fmla="*/ 153 w 329"/>
              <a:gd name="T43" fmla="*/ 175 h 332"/>
              <a:gd name="T44" fmla="*/ 165 w 329"/>
              <a:gd name="T45" fmla="*/ 171 h 332"/>
              <a:gd name="T46" fmla="*/ 172 w 329"/>
              <a:gd name="T47" fmla="*/ 167 h 332"/>
              <a:gd name="T48" fmla="*/ 184 w 329"/>
              <a:gd name="T49" fmla="*/ 152 h 332"/>
              <a:gd name="T50" fmla="*/ 189 w 329"/>
              <a:gd name="T51" fmla="*/ 144 h 332"/>
              <a:gd name="T52" fmla="*/ 191 w 329"/>
              <a:gd name="T53" fmla="*/ 134 h 332"/>
              <a:gd name="T54" fmla="*/ 182 w 329"/>
              <a:gd name="T55" fmla="*/ 100 h 332"/>
              <a:gd name="T56" fmla="*/ 174 w 329"/>
              <a:gd name="T57" fmla="*/ 84 h 332"/>
              <a:gd name="T58" fmla="*/ 175 w 329"/>
              <a:gd name="T59" fmla="*/ 57 h 332"/>
              <a:gd name="T60" fmla="*/ 181 w 329"/>
              <a:gd name="T61" fmla="*/ 47 h 332"/>
              <a:gd name="T62" fmla="*/ 189 w 329"/>
              <a:gd name="T63" fmla="*/ 34 h 332"/>
              <a:gd name="T64" fmla="*/ 183 w 329"/>
              <a:gd name="T65" fmla="*/ 19 h 332"/>
              <a:gd name="T66" fmla="*/ 174 w 329"/>
              <a:gd name="T67" fmla="*/ 10 h 332"/>
              <a:gd name="T68" fmla="*/ 167 w 329"/>
              <a:gd name="T69" fmla="*/ 5 h 332"/>
              <a:gd name="T70" fmla="*/ 151 w 329"/>
              <a:gd name="T71" fmla="*/ 9 h 332"/>
              <a:gd name="T72" fmla="*/ 142 w 329"/>
              <a:gd name="T73" fmla="*/ 12 h 332"/>
              <a:gd name="T74" fmla="*/ 135 w 329"/>
              <a:gd name="T75" fmla="*/ 15 h 332"/>
              <a:gd name="T76" fmla="*/ 114 w 329"/>
              <a:gd name="T77" fmla="*/ 12 h 332"/>
              <a:gd name="T78" fmla="*/ 100 w 329"/>
              <a:gd name="T79" fmla="*/ 5 h 332"/>
              <a:gd name="T80" fmla="*/ 95 w 329"/>
              <a:gd name="T81" fmla="*/ 0 h 332"/>
              <a:gd name="T82" fmla="*/ 78 w 329"/>
              <a:gd name="T83" fmla="*/ 7 h 332"/>
              <a:gd name="T84" fmla="*/ 67 w 329"/>
              <a:gd name="T85" fmla="*/ 12 h 332"/>
              <a:gd name="T86" fmla="*/ 51 w 329"/>
              <a:gd name="T87" fmla="*/ 13 h 332"/>
              <a:gd name="T88" fmla="*/ 37 w 329"/>
              <a:gd name="T89" fmla="*/ 8 h 332"/>
              <a:gd name="T90" fmla="*/ 25 w 329"/>
              <a:gd name="T91" fmla="*/ 5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9"/>
              <a:gd name="T139" fmla="*/ 0 h 332"/>
              <a:gd name="T140" fmla="*/ 329 w 329"/>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9" h="332">
                <a:moveTo>
                  <a:pt x="43" y="8"/>
                </a:moveTo>
                <a:cubicBezTo>
                  <a:pt x="37" y="15"/>
                  <a:pt x="33" y="22"/>
                  <a:pt x="25" y="27"/>
                </a:cubicBezTo>
                <a:cubicBezTo>
                  <a:pt x="22" y="32"/>
                  <a:pt x="20" y="35"/>
                  <a:pt x="15" y="39"/>
                </a:cubicBezTo>
                <a:cubicBezTo>
                  <a:pt x="12" y="45"/>
                  <a:pt x="10" y="48"/>
                  <a:pt x="4" y="51"/>
                </a:cubicBezTo>
                <a:cubicBezTo>
                  <a:pt x="2" y="60"/>
                  <a:pt x="6" y="69"/>
                  <a:pt x="13" y="74"/>
                </a:cubicBezTo>
                <a:cubicBezTo>
                  <a:pt x="15" y="79"/>
                  <a:pt x="18" y="83"/>
                  <a:pt x="21" y="87"/>
                </a:cubicBezTo>
                <a:cubicBezTo>
                  <a:pt x="22" y="94"/>
                  <a:pt x="27" y="99"/>
                  <a:pt x="30" y="105"/>
                </a:cubicBezTo>
                <a:cubicBezTo>
                  <a:pt x="32" y="116"/>
                  <a:pt x="34" y="127"/>
                  <a:pt x="28" y="138"/>
                </a:cubicBezTo>
                <a:cubicBezTo>
                  <a:pt x="27" y="144"/>
                  <a:pt x="25" y="150"/>
                  <a:pt x="22" y="156"/>
                </a:cubicBezTo>
                <a:cubicBezTo>
                  <a:pt x="20" y="166"/>
                  <a:pt x="12" y="175"/>
                  <a:pt x="7" y="185"/>
                </a:cubicBezTo>
                <a:cubicBezTo>
                  <a:pt x="6" y="191"/>
                  <a:pt x="4" y="198"/>
                  <a:pt x="1" y="204"/>
                </a:cubicBezTo>
                <a:cubicBezTo>
                  <a:pt x="0" y="211"/>
                  <a:pt x="0" y="216"/>
                  <a:pt x="3" y="222"/>
                </a:cubicBezTo>
                <a:cubicBezTo>
                  <a:pt x="5" y="233"/>
                  <a:pt x="8" y="243"/>
                  <a:pt x="15" y="252"/>
                </a:cubicBezTo>
                <a:cubicBezTo>
                  <a:pt x="17" y="262"/>
                  <a:pt x="21" y="272"/>
                  <a:pt x="30" y="278"/>
                </a:cubicBezTo>
                <a:cubicBezTo>
                  <a:pt x="36" y="286"/>
                  <a:pt x="50" y="295"/>
                  <a:pt x="60" y="297"/>
                </a:cubicBezTo>
                <a:cubicBezTo>
                  <a:pt x="83" y="309"/>
                  <a:pt x="94" y="305"/>
                  <a:pt x="127" y="306"/>
                </a:cubicBezTo>
                <a:cubicBezTo>
                  <a:pt x="132" y="308"/>
                  <a:pt x="135" y="311"/>
                  <a:pt x="141" y="312"/>
                </a:cubicBezTo>
                <a:cubicBezTo>
                  <a:pt x="147" y="316"/>
                  <a:pt x="153" y="320"/>
                  <a:pt x="159" y="324"/>
                </a:cubicBezTo>
                <a:cubicBezTo>
                  <a:pt x="164" y="332"/>
                  <a:pt x="167" y="328"/>
                  <a:pt x="174" y="324"/>
                </a:cubicBezTo>
                <a:cubicBezTo>
                  <a:pt x="179" y="318"/>
                  <a:pt x="188" y="312"/>
                  <a:pt x="195" y="311"/>
                </a:cubicBezTo>
                <a:cubicBezTo>
                  <a:pt x="209" y="304"/>
                  <a:pt x="229" y="307"/>
                  <a:pt x="243" y="306"/>
                </a:cubicBezTo>
                <a:cubicBezTo>
                  <a:pt x="250" y="305"/>
                  <a:pt x="255" y="303"/>
                  <a:pt x="262" y="302"/>
                </a:cubicBezTo>
                <a:cubicBezTo>
                  <a:pt x="268" y="299"/>
                  <a:pt x="275" y="297"/>
                  <a:pt x="282" y="296"/>
                </a:cubicBezTo>
                <a:cubicBezTo>
                  <a:pt x="286" y="293"/>
                  <a:pt x="291" y="291"/>
                  <a:pt x="295" y="288"/>
                </a:cubicBezTo>
                <a:cubicBezTo>
                  <a:pt x="299" y="280"/>
                  <a:pt x="309" y="270"/>
                  <a:pt x="316" y="263"/>
                </a:cubicBezTo>
                <a:cubicBezTo>
                  <a:pt x="318" y="258"/>
                  <a:pt x="321" y="254"/>
                  <a:pt x="324" y="249"/>
                </a:cubicBezTo>
                <a:cubicBezTo>
                  <a:pt x="325" y="242"/>
                  <a:pt x="327" y="238"/>
                  <a:pt x="328" y="231"/>
                </a:cubicBezTo>
                <a:cubicBezTo>
                  <a:pt x="327" y="212"/>
                  <a:pt x="329" y="186"/>
                  <a:pt x="312" y="173"/>
                </a:cubicBezTo>
                <a:cubicBezTo>
                  <a:pt x="308" y="164"/>
                  <a:pt x="304" y="154"/>
                  <a:pt x="298" y="146"/>
                </a:cubicBezTo>
                <a:cubicBezTo>
                  <a:pt x="296" y="130"/>
                  <a:pt x="292" y="113"/>
                  <a:pt x="300" y="98"/>
                </a:cubicBezTo>
                <a:cubicBezTo>
                  <a:pt x="301" y="91"/>
                  <a:pt x="304" y="85"/>
                  <a:pt x="310" y="81"/>
                </a:cubicBezTo>
                <a:cubicBezTo>
                  <a:pt x="314" y="73"/>
                  <a:pt x="319" y="66"/>
                  <a:pt x="324" y="59"/>
                </a:cubicBezTo>
                <a:cubicBezTo>
                  <a:pt x="326" y="48"/>
                  <a:pt x="323" y="39"/>
                  <a:pt x="313" y="33"/>
                </a:cubicBezTo>
                <a:cubicBezTo>
                  <a:pt x="308" y="26"/>
                  <a:pt x="305" y="22"/>
                  <a:pt x="298" y="18"/>
                </a:cubicBezTo>
                <a:cubicBezTo>
                  <a:pt x="294" y="13"/>
                  <a:pt x="291" y="11"/>
                  <a:pt x="286" y="8"/>
                </a:cubicBezTo>
                <a:cubicBezTo>
                  <a:pt x="274" y="9"/>
                  <a:pt x="270" y="13"/>
                  <a:pt x="259" y="15"/>
                </a:cubicBezTo>
                <a:cubicBezTo>
                  <a:pt x="254" y="19"/>
                  <a:pt x="250" y="20"/>
                  <a:pt x="244" y="21"/>
                </a:cubicBezTo>
                <a:cubicBezTo>
                  <a:pt x="240" y="23"/>
                  <a:pt x="235" y="24"/>
                  <a:pt x="231" y="26"/>
                </a:cubicBezTo>
                <a:cubicBezTo>
                  <a:pt x="216" y="25"/>
                  <a:pt x="209" y="23"/>
                  <a:pt x="196" y="20"/>
                </a:cubicBezTo>
                <a:cubicBezTo>
                  <a:pt x="187" y="16"/>
                  <a:pt x="182" y="10"/>
                  <a:pt x="172" y="8"/>
                </a:cubicBezTo>
                <a:cubicBezTo>
                  <a:pt x="171" y="1"/>
                  <a:pt x="168" y="3"/>
                  <a:pt x="162" y="0"/>
                </a:cubicBezTo>
                <a:cubicBezTo>
                  <a:pt x="153" y="4"/>
                  <a:pt x="142" y="10"/>
                  <a:pt x="133" y="12"/>
                </a:cubicBezTo>
                <a:cubicBezTo>
                  <a:pt x="127" y="15"/>
                  <a:pt x="122" y="20"/>
                  <a:pt x="115" y="21"/>
                </a:cubicBezTo>
                <a:cubicBezTo>
                  <a:pt x="105" y="26"/>
                  <a:pt x="100" y="24"/>
                  <a:pt x="88" y="23"/>
                </a:cubicBezTo>
                <a:cubicBezTo>
                  <a:pt x="81" y="20"/>
                  <a:pt x="71" y="15"/>
                  <a:pt x="64" y="14"/>
                </a:cubicBezTo>
                <a:cubicBezTo>
                  <a:pt x="57" y="11"/>
                  <a:pt x="50" y="9"/>
                  <a:pt x="43" y="8"/>
                </a:cubicBezTo>
                <a:close/>
              </a:path>
            </a:pathLst>
          </a:custGeom>
          <a:solidFill>
            <a:srgbClr val="FFFFCC"/>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103446" name="Text Box 41"/>
          <p:cNvSpPr txBox="1">
            <a:spLocks noChangeArrowheads="1"/>
          </p:cNvSpPr>
          <p:nvPr/>
        </p:nvSpPr>
        <p:spPr bwMode="auto">
          <a:xfrm>
            <a:off x="288235" y="2552700"/>
            <a:ext cx="457200" cy="2286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dirty="0">
                <a:solidFill>
                  <a:srgbClr val="000000"/>
                </a:solidFill>
              </a:rPr>
              <a:t>421</a:t>
            </a:r>
          </a:p>
        </p:txBody>
      </p:sp>
      <p:grpSp>
        <p:nvGrpSpPr>
          <p:cNvPr id="103438" name="Group 42"/>
          <p:cNvGrpSpPr>
            <a:grpSpLocks/>
          </p:cNvGrpSpPr>
          <p:nvPr/>
        </p:nvGrpSpPr>
        <p:grpSpPr bwMode="auto">
          <a:xfrm>
            <a:off x="3793435" y="2133600"/>
            <a:ext cx="754063" cy="228600"/>
            <a:chOff x="1656" y="3120"/>
            <a:chExt cx="480" cy="150"/>
          </a:xfrm>
        </p:grpSpPr>
        <p:sp>
          <p:nvSpPr>
            <p:cNvPr id="103443" name="Rectangle 43"/>
            <p:cNvSpPr>
              <a:spLocks noChangeArrowheads="1"/>
            </p:cNvSpPr>
            <p:nvPr/>
          </p:nvSpPr>
          <p:spPr bwMode="auto">
            <a:xfrm>
              <a:off x="1800" y="3120"/>
              <a:ext cx="192" cy="144"/>
            </a:xfrm>
            <a:prstGeom prst="rect">
              <a:avLst/>
            </a:prstGeom>
            <a:solidFill>
              <a:srgbClr val="993300"/>
            </a:solidFill>
            <a:ln w="9525">
              <a:solidFill>
                <a:schemeClr val="bg1"/>
              </a:solidFill>
              <a:miter lim="800000"/>
              <a:headEnd/>
              <a:tailEnd/>
            </a:ln>
          </p:spPr>
          <p:txBody>
            <a:bodyPr wrap="none" anchor="ctr"/>
            <a:lstStyle/>
            <a:p>
              <a:pPr fontAlgn="base">
                <a:spcBef>
                  <a:spcPct val="0"/>
                </a:spcBef>
                <a:spcAft>
                  <a:spcPct val="0"/>
                </a:spcAft>
              </a:pPr>
              <a:endParaRPr lang="en-US" sz="1600">
                <a:solidFill>
                  <a:srgbClr val="000000"/>
                </a:solidFill>
              </a:endParaRPr>
            </a:p>
          </p:txBody>
        </p:sp>
        <p:sp>
          <p:nvSpPr>
            <p:cNvPr id="103444" name="Text Box 44"/>
            <p:cNvSpPr txBox="1">
              <a:spLocks noChangeArrowheads="1"/>
            </p:cNvSpPr>
            <p:nvPr/>
          </p:nvSpPr>
          <p:spPr bwMode="auto">
            <a:xfrm>
              <a:off x="1656" y="3120"/>
              <a:ext cx="4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a:solidFill>
                    <a:srgbClr val="FFFFFF"/>
                  </a:solidFill>
                </a:rPr>
                <a:t>BRP</a:t>
              </a:r>
            </a:p>
          </p:txBody>
        </p:sp>
      </p:grpSp>
      <p:grpSp>
        <p:nvGrpSpPr>
          <p:cNvPr id="103439" name="Group 45"/>
          <p:cNvGrpSpPr>
            <a:grpSpLocks/>
          </p:cNvGrpSpPr>
          <p:nvPr/>
        </p:nvGrpSpPr>
        <p:grpSpPr bwMode="auto">
          <a:xfrm>
            <a:off x="1126435" y="4343400"/>
            <a:ext cx="762000" cy="228600"/>
            <a:chOff x="1656" y="3120"/>
            <a:chExt cx="480" cy="144"/>
          </a:xfrm>
        </p:grpSpPr>
        <p:sp>
          <p:nvSpPr>
            <p:cNvPr id="103441" name="Rectangle 46"/>
            <p:cNvSpPr>
              <a:spLocks noChangeArrowheads="1"/>
            </p:cNvSpPr>
            <p:nvPr/>
          </p:nvSpPr>
          <p:spPr bwMode="auto">
            <a:xfrm>
              <a:off x="1800" y="3120"/>
              <a:ext cx="192" cy="144"/>
            </a:xfrm>
            <a:prstGeom prst="rect">
              <a:avLst/>
            </a:prstGeom>
            <a:solidFill>
              <a:srgbClr val="993300"/>
            </a:solidFill>
            <a:ln w="9525">
              <a:solidFill>
                <a:schemeClr val="bg1"/>
              </a:solidFill>
              <a:miter lim="800000"/>
              <a:headEnd/>
              <a:tailEnd/>
            </a:ln>
          </p:spPr>
          <p:txBody>
            <a:bodyPr wrap="none" anchor="ctr"/>
            <a:lstStyle/>
            <a:p>
              <a:pPr fontAlgn="base">
                <a:spcBef>
                  <a:spcPct val="0"/>
                </a:spcBef>
                <a:spcAft>
                  <a:spcPct val="0"/>
                </a:spcAft>
              </a:pPr>
              <a:endParaRPr lang="en-US" sz="1600">
                <a:solidFill>
                  <a:srgbClr val="000000"/>
                </a:solidFill>
              </a:endParaRPr>
            </a:p>
          </p:txBody>
        </p:sp>
        <p:sp>
          <p:nvSpPr>
            <p:cNvPr id="103442" name="Text Box 47"/>
            <p:cNvSpPr txBox="1">
              <a:spLocks noChangeArrowheads="1"/>
            </p:cNvSpPr>
            <p:nvPr/>
          </p:nvSpPr>
          <p:spPr bwMode="auto">
            <a:xfrm>
              <a:off x="1656" y="3120"/>
              <a:ext cx="48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dirty="0">
                  <a:solidFill>
                    <a:srgbClr val="FFFFFF"/>
                  </a:solidFill>
                </a:rPr>
                <a:t>BRP</a:t>
              </a:r>
            </a:p>
          </p:txBody>
        </p:sp>
      </p:grpSp>
      <p:sp>
        <p:nvSpPr>
          <p:cNvPr id="37" name="Rectangle 36"/>
          <p:cNvSpPr/>
          <p:nvPr/>
        </p:nvSpPr>
        <p:spPr>
          <a:xfrm>
            <a:off x="0" y="0"/>
            <a:ext cx="9144000" cy="1447800"/>
          </a:xfrm>
          <a:prstGeom prst="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Title 5"/>
          <p:cNvSpPr txBox="1">
            <a:spLocks/>
          </p:cNvSpPr>
          <p:nvPr/>
        </p:nvSpPr>
        <p:spPr>
          <a:xfrm>
            <a:off x="304800" y="152400"/>
            <a:ext cx="8534400" cy="1143000"/>
          </a:xfrm>
          <a:prstGeom prst="rect">
            <a:avLst/>
          </a:prstGeom>
        </p:spPr>
        <p:txBody>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Calibri" pitchFamily="34" charset="0"/>
              </a:defRPr>
            </a:lvl2pPr>
            <a:lvl3pPr algn="ctr" rtl="0" eaLnBrk="1" fontAlgn="base" hangingPunct="1">
              <a:spcBef>
                <a:spcPct val="0"/>
              </a:spcBef>
              <a:spcAft>
                <a:spcPct val="0"/>
              </a:spcAft>
              <a:defRPr sz="4000">
                <a:solidFill>
                  <a:schemeClr val="tx2"/>
                </a:solidFill>
                <a:latin typeface="Calibri" pitchFamily="34" charset="0"/>
              </a:defRPr>
            </a:lvl3pPr>
            <a:lvl4pPr algn="ctr" rtl="0" eaLnBrk="1" fontAlgn="base" hangingPunct="1">
              <a:spcBef>
                <a:spcPct val="0"/>
              </a:spcBef>
              <a:spcAft>
                <a:spcPct val="0"/>
              </a:spcAft>
              <a:defRPr sz="4000">
                <a:solidFill>
                  <a:schemeClr val="tx2"/>
                </a:solidFill>
                <a:latin typeface="Calibri" pitchFamily="34" charset="0"/>
              </a:defRPr>
            </a:lvl4pPr>
            <a:lvl5pPr algn="ctr" rtl="0" eaLnBrk="1" fontAlgn="base" hangingPunct="1">
              <a:spcBef>
                <a:spcPct val="0"/>
              </a:spcBef>
              <a:spcAft>
                <a:spcPct val="0"/>
              </a:spcAft>
              <a:defRPr sz="4000">
                <a:solidFill>
                  <a:schemeClr val="tx2"/>
                </a:solidFill>
                <a:latin typeface="Calibri" pitchFamily="34" charset="0"/>
              </a:defRPr>
            </a:lvl5pPr>
            <a:lvl6pPr marL="457200" algn="ctr" rtl="0" eaLnBrk="1" fontAlgn="base" hangingPunct="1">
              <a:spcBef>
                <a:spcPct val="0"/>
              </a:spcBef>
              <a:spcAft>
                <a:spcPct val="0"/>
              </a:spcAft>
              <a:defRPr sz="4000">
                <a:solidFill>
                  <a:schemeClr val="tx2"/>
                </a:solidFill>
                <a:latin typeface="Calibri" pitchFamily="34" charset="0"/>
              </a:defRPr>
            </a:lvl6pPr>
            <a:lvl7pPr marL="914400" algn="ctr" rtl="0" eaLnBrk="1" fontAlgn="base" hangingPunct="1">
              <a:spcBef>
                <a:spcPct val="0"/>
              </a:spcBef>
              <a:spcAft>
                <a:spcPct val="0"/>
              </a:spcAft>
              <a:defRPr sz="4000">
                <a:solidFill>
                  <a:schemeClr val="tx2"/>
                </a:solidFill>
                <a:latin typeface="Calibri" pitchFamily="34" charset="0"/>
              </a:defRPr>
            </a:lvl7pPr>
            <a:lvl8pPr marL="1371600" algn="ctr" rtl="0" eaLnBrk="1" fontAlgn="base" hangingPunct="1">
              <a:spcBef>
                <a:spcPct val="0"/>
              </a:spcBef>
              <a:spcAft>
                <a:spcPct val="0"/>
              </a:spcAft>
              <a:defRPr sz="4000">
                <a:solidFill>
                  <a:schemeClr val="tx2"/>
                </a:solidFill>
                <a:latin typeface="Calibri" pitchFamily="34" charset="0"/>
              </a:defRPr>
            </a:lvl8pPr>
            <a:lvl9pPr marL="1828800" algn="ctr" rtl="0" eaLnBrk="1" fontAlgn="base" hangingPunct="1">
              <a:spcBef>
                <a:spcPct val="0"/>
              </a:spcBef>
              <a:spcAft>
                <a:spcPct val="0"/>
              </a:spcAft>
              <a:defRPr sz="4000">
                <a:solidFill>
                  <a:schemeClr val="tx2"/>
                </a:solidFill>
                <a:latin typeface="Calibri" pitchFamily="34" charset="0"/>
              </a:defRPr>
            </a:lvl9pPr>
          </a:lstStyle>
          <a:p>
            <a:r>
              <a:rPr lang="en-US" dirty="0" smtClean="0"/>
              <a:t>II. Landslide Hazard Mapping Products</a:t>
            </a:r>
            <a:br>
              <a:rPr lang="en-US" dirty="0" smtClean="0"/>
            </a:br>
            <a:r>
              <a:rPr lang="en-US" sz="3100" dirty="0" smtClean="0"/>
              <a:t>Stability Index Map (SINMAP)</a:t>
            </a:r>
            <a:endParaRPr lang="en-US" sz="3100" dirty="0"/>
          </a:p>
        </p:txBody>
      </p:sp>
      <p:sp>
        <p:nvSpPr>
          <p:cNvPr id="41" name="TextBox 40"/>
          <p:cNvSpPr txBox="1"/>
          <p:nvPr/>
        </p:nvSpPr>
        <p:spPr>
          <a:xfrm>
            <a:off x="5552696" y="6427688"/>
            <a:ext cx="3591304" cy="369332"/>
          </a:xfrm>
          <a:prstGeom prst="rect">
            <a:avLst/>
          </a:prstGeom>
          <a:noFill/>
        </p:spPr>
        <p:txBody>
          <a:bodyPr wrap="none" rtlCol="0">
            <a:spAutoFit/>
          </a:bodyPr>
          <a:lstStyle/>
          <a:p>
            <a:r>
              <a:rPr lang="en-US" dirty="0" smtClean="0"/>
              <a:t>SINMAP Program by Pack </a:t>
            </a:r>
            <a:r>
              <a:rPr lang="en-US" dirty="0"/>
              <a:t>et al. </a:t>
            </a:r>
            <a:r>
              <a:rPr lang="en-US" dirty="0" smtClean="0"/>
              <a:t>1998</a:t>
            </a:r>
            <a:endParaRPr lang="en-US" dirty="0"/>
          </a:p>
        </p:txBody>
      </p:sp>
    </p:spTree>
    <p:extLst>
      <p:ext uri="{BB962C8B-B14F-4D97-AF65-F5344CB8AC3E}">
        <p14:creationId xmlns:p14="http://schemas.microsoft.com/office/powerpoint/2010/main" val="1556814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59" name="Picture 36" descr="Watauga_GC_SIN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5143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66700" y="2570629"/>
            <a:ext cx="457200" cy="304800"/>
            <a:chOff x="266700" y="2570629"/>
            <a:chExt cx="457200" cy="304800"/>
          </a:xfrm>
        </p:grpSpPr>
        <p:sp>
          <p:nvSpPr>
            <p:cNvPr id="103445" name="Freeform 40"/>
            <p:cNvSpPr>
              <a:spLocks/>
            </p:cNvSpPr>
            <p:nvPr/>
          </p:nvSpPr>
          <p:spPr bwMode="auto">
            <a:xfrm>
              <a:off x="273565" y="2570629"/>
              <a:ext cx="365760" cy="304800"/>
            </a:xfrm>
            <a:custGeom>
              <a:avLst/>
              <a:gdLst>
                <a:gd name="T0" fmla="*/ 25 w 329"/>
                <a:gd name="T1" fmla="*/ 5 h 332"/>
                <a:gd name="T2" fmla="*/ 15 w 329"/>
                <a:gd name="T3" fmla="*/ 16 h 332"/>
                <a:gd name="T4" fmla="*/ 9 w 329"/>
                <a:gd name="T5" fmla="*/ 23 h 332"/>
                <a:gd name="T6" fmla="*/ 2 w 329"/>
                <a:gd name="T7" fmla="*/ 29 h 332"/>
                <a:gd name="T8" fmla="*/ 8 w 329"/>
                <a:gd name="T9" fmla="*/ 43 h 332"/>
                <a:gd name="T10" fmla="*/ 12 w 329"/>
                <a:gd name="T11" fmla="*/ 50 h 332"/>
                <a:gd name="T12" fmla="*/ 18 w 329"/>
                <a:gd name="T13" fmla="*/ 61 h 332"/>
                <a:gd name="T14" fmla="*/ 16 w 329"/>
                <a:gd name="T15" fmla="*/ 80 h 332"/>
                <a:gd name="T16" fmla="*/ 13 w 329"/>
                <a:gd name="T17" fmla="*/ 90 h 332"/>
                <a:gd name="T18" fmla="*/ 4 w 329"/>
                <a:gd name="T19" fmla="*/ 107 h 332"/>
                <a:gd name="T20" fmla="*/ 1 w 329"/>
                <a:gd name="T21" fmla="*/ 118 h 332"/>
                <a:gd name="T22" fmla="*/ 2 w 329"/>
                <a:gd name="T23" fmla="*/ 128 h 332"/>
                <a:gd name="T24" fmla="*/ 9 w 329"/>
                <a:gd name="T25" fmla="*/ 146 h 332"/>
                <a:gd name="T26" fmla="*/ 18 w 329"/>
                <a:gd name="T27" fmla="*/ 161 h 332"/>
                <a:gd name="T28" fmla="*/ 35 w 329"/>
                <a:gd name="T29" fmla="*/ 172 h 332"/>
                <a:gd name="T30" fmla="*/ 74 w 329"/>
                <a:gd name="T31" fmla="*/ 177 h 332"/>
                <a:gd name="T32" fmla="*/ 82 w 329"/>
                <a:gd name="T33" fmla="*/ 180 h 332"/>
                <a:gd name="T34" fmla="*/ 93 w 329"/>
                <a:gd name="T35" fmla="*/ 187 h 332"/>
                <a:gd name="T36" fmla="*/ 102 w 329"/>
                <a:gd name="T37" fmla="*/ 187 h 332"/>
                <a:gd name="T38" fmla="*/ 114 w 329"/>
                <a:gd name="T39" fmla="*/ 180 h 332"/>
                <a:gd name="T40" fmla="*/ 142 w 329"/>
                <a:gd name="T41" fmla="*/ 177 h 332"/>
                <a:gd name="T42" fmla="*/ 153 w 329"/>
                <a:gd name="T43" fmla="*/ 175 h 332"/>
                <a:gd name="T44" fmla="*/ 165 w 329"/>
                <a:gd name="T45" fmla="*/ 171 h 332"/>
                <a:gd name="T46" fmla="*/ 172 w 329"/>
                <a:gd name="T47" fmla="*/ 167 h 332"/>
                <a:gd name="T48" fmla="*/ 184 w 329"/>
                <a:gd name="T49" fmla="*/ 152 h 332"/>
                <a:gd name="T50" fmla="*/ 189 w 329"/>
                <a:gd name="T51" fmla="*/ 144 h 332"/>
                <a:gd name="T52" fmla="*/ 191 w 329"/>
                <a:gd name="T53" fmla="*/ 134 h 332"/>
                <a:gd name="T54" fmla="*/ 182 w 329"/>
                <a:gd name="T55" fmla="*/ 100 h 332"/>
                <a:gd name="T56" fmla="*/ 174 w 329"/>
                <a:gd name="T57" fmla="*/ 84 h 332"/>
                <a:gd name="T58" fmla="*/ 175 w 329"/>
                <a:gd name="T59" fmla="*/ 57 h 332"/>
                <a:gd name="T60" fmla="*/ 181 w 329"/>
                <a:gd name="T61" fmla="*/ 47 h 332"/>
                <a:gd name="T62" fmla="*/ 189 w 329"/>
                <a:gd name="T63" fmla="*/ 34 h 332"/>
                <a:gd name="T64" fmla="*/ 183 w 329"/>
                <a:gd name="T65" fmla="*/ 19 h 332"/>
                <a:gd name="T66" fmla="*/ 174 w 329"/>
                <a:gd name="T67" fmla="*/ 10 h 332"/>
                <a:gd name="T68" fmla="*/ 167 w 329"/>
                <a:gd name="T69" fmla="*/ 5 h 332"/>
                <a:gd name="T70" fmla="*/ 151 w 329"/>
                <a:gd name="T71" fmla="*/ 9 h 332"/>
                <a:gd name="T72" fmla="*/ 142 w 329"/>
                <a:gd name="T73" fmla="*/ 12 h 332"/>
                <a:gd name="T74" fmla="*/ 135 w 329"/>
                <a:gd name="T75" fmla="*/ 15 h 332"/>
                <a:gd name="T76" fmla="*/ 114 w 329"/>
                <a:gd name="T77" fmla="*/ 12 h 332"/>
                <a:gd name="T78" fmla="*/ 100 w 329"/>
                <a:gd name="T79" fmla="*/ 5 h 332"/>
                <a:gd name="T80" fmla="*/ 95 w 329"/>
                <a:gd name="T81" fmla="*/ 0 h 332"/>
                <a:gd name="T82" fmla="*/ 78 w 329"/>
                <a:gd name="T83" fmla="*/ 7 h 332"/>
                <a:gd name="T84" fmla="*/ 67 w 329"/>
                <a:gd name="T85" fmla="*/ 12 h 332"/>
                <a:gd name="T86" fmla="*/ 51 w 329"/>
                <a:gd name="T87" fmla="*/ 13 h 332"/>
                <a:gd name="T88" fmla="*/ 37 w 329"/>
                <a:gd name="T89" fmla="*/ 8 h 332"/>
                <a:gd name="T90" fmla="*/ 25 w 329"/>
                <a:gd name="T91" fmla="*/ 5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9"/>
                <a:gd name="T139" fmla="*/ 0 h 332"/>
                <a:gd name="T140" fmla="*/ 329 w 329"/>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9" h="332">
                  <a:moveTo>
                    <a:pt x="43" y="8"/>
                  </a:moveTo>
                  <a:cubicBezTo>
                    <a:pt x="37" y="15"/>
                    <a:pt x="33" y="22"/>
                    <a:pt x="25" y="27"/>
                  </a:cubicBezTo>
                  <a:cubicBezTo>
                    <a:pt x="22" y="32"/>
                    <a:pt x="20" y="35"/>
                    <a:pt x="15" y="39"/>
                  </a:cubicBezTo>
                  <a:cubicBezTo>
                    <a:pt x="12" y="45"/>
                    <a:pt x="10" y="48"/>
                    <a:pt x="4" y="51"/>
                  </a:cubicBezTo>
                  <a:cubicBezTo>
                    <a:pt x="2" y="60"/>
                    <a:pt x="6" y="69"/>
                    <a:pt x="13" y="74"/>
                  </a:cubicBezTo>
                  <a:cubicBezTo>
                    <a:pt x="15" y="79"/>
                    <a:pt x="18" y="83"/>
                    <a:pt x="21" y="87"/>
                  </a:cubicBezTo>
                  <a:cubicBezTo>
                    <a:pt x="22" y="94"/>
                    <a:pt x="27" y="99"/>
                    <a:pt x="30" y="105"/>
                  </a:cubicBezTo>
                  <a:cubicBezTo>
                    <a:pt x="32" y="116"/>
                    <a:pt x="34" y="127"/>
                    <a:pt x="28" y="138"/>
                  </a:cubicBezTo>
                  <a:cubicBezTo>
                    <a:pt x="27" y="144"/>
                    <a:pt x="25" y="150"/>
                    <a:pt x="22" y="156"/>
                  </a:cubicBezTo>
                  <a:cubicBezTo>
                    <a:pt x="20" y="166"/>
                    <a:pt x="12" y="175"/>
                    <a:pt x="7" y="185"/>
                  </a:cubicBezTo>
                  <a:cubicBezTo>
                    <a:pt x="6" y="191"/>
                    <a:pt x="4" y="198"/>
                    <a:pt x="1" y="204"/>
                  </a:cubicBezTo>
                  <a:cubicBezTo>
                    <a:pt x="0" y="211"/>
                    <a:pt x="0" y="216"/>
                    <a:pt x="3" y="222"/>
                  </a:cubicBezTo>
                  <a:cubicBezTo>
                    <a:pt x="5" y="233"/>
                    <a:pt x="8" y="243"/>
                    <a:pt x="15" y="252"/>
                  </a:cubicBezTo>
                  <a:cubicBezTo>
                    <a:pt x="17" y="262"/>
                    <a:pt x="21" y="272"/>
                    <a:pt x="30" y="278"/>
                  </a:cubicBezTo>
                  <a:cubicBezTo>
                    <a:pt x="36" y="286"/>
                    <a:pt x="50" y="295"/>
                    <a:pt x="60" y="297"/>
                  </a:cubicBezTo>
                  <a:cubicBezTo>
                    <a:pt x="83" y="309"/>
                    <a:pt x="94" y="305"/>
                    <a:pt x="127" y="306"/>
                  </a:cubicBezTo>
                  <a:cubicBezTo>
                    <a:pt x="132" y="308"/>
                    <a:pt x="135" y="311"/>
                    <a:pt x="141" y="312"/>
                  </a:cubicBezTo>
                  <a:cubicBezTo>
                    <a:pt x="147" y="316"/>
                    <a:pt x="153" y="320"/>
                    <a:pt x="159" y="324"/>
                  </a:cubicBezTo>
                  <a:cubicBezTo>
                    <a:pt x="164" y="332"/>
                    <a:pt x="167" y="328"/>
                    <a:pt x="174" y="324"/>
                  </a:cubicBezTo>
                  <a:cubicBezTo>
                    <a:pt x="179" y="318"/>
                    <a:pt x="188" y="312"/>
                    <a:pt x="195" y="311"/>
                  </a:cubicBezTo>
                  <a:cubicBezTo>
                    <a:pt x="209" y="304"/>
                    <a:pt x="229" y="307"/>
                    <a:pt x="243" y="306"/>
                  </a:cubicBezTo>
                  <a:cubicBezTo>
                    <a:pt x="250" y="305"/>
                    <a:pt x="255" y="303"/>
                    <a:pt x="262" y="302"/>
                  </a:cubicBezTo>
                  <a:cubicBezTo>
                    <a:pt x="268" y="299"/>
                    <a:pt x="275" y="297"/>
                    <a:pt x="282" y="296"/>
                  </a:cubicBezTo>
                  <a:cubicBezTo>
                    <a:pt x="286" y="293"/>
                    <a:pt x="291" y="291"/>
                    <a:pt x="295" y="288"/>
                  </a:cubicBezTo>
                  <a:cubicBezTo>
                    <a:pt x="299" y="280"/>
                    <a:pt x="309" y="270"/>
                    <a:pt x="316" y="263"/>
                  </a:cubicBezTo>
                  <a:cubicBezTo>
                    <a:pt x="318" y="258"/>
                    <a:pt x="321" y="254"/>
                    <a:pt x="324" y="249"/>
                  </a:cubicBezTo>
                  <a:cubicBezTo>
                    <a:pt x="325" y="242"/>
                    <a:pt x="327" y="238"/>
                    <a:pt x="328" y="231"/>
                  </a:cubicBezTo>
                  <a:cubicBezTo>
                    <a:pt x="327" y="212"/>
                    <a:pt x="329" y="186"/>
                    <a:pt x="312" y="173"/>
                  </a:cubicBezTo>
                  <a:cubicBezTo>
                    <a:pt x="308" y="164"/>
                    <a:pt x="304" y="154"/>
                    <a:pt x="298" y="146"/>
                  </a:cubicBezTo>
                  <a:cubicBezTo>
                    <a:pt x="296" y="130"/>
                    <a:pt x="292" y="113"/>
                    <a:pt x="300" y="98"/>
                  </a:cubicBezTo>
                  <a:cubicBezTo>
                    <a:pt x="301" y="91"/>
                    <a:pt x="304" y="85"/>
                    <a:pt x="310" y="81"/>
                  </a:cubicBezTo>
                  <a:cubicBezTo>
                    <a:pt x="314" y="73"/>
                    <a:pt x="319" y="66"/>
                    <a:pt x="324" y="59"/>
                  </a:cubicBezTo>
                  <a:cubicBezTo>
                    <a:pt x="326" y="48"/>
                    <a:pt x="323" y="39"/>
                    <a:pt x="313" y="33"/>
                  </a:cubicBezTo>
                  <a:cubicBezTo>
                    <a:pt x="308" y="26"/>
                    <a:pt x="305" y="22"/>
                    <a:pt x="298" y="18"/>
                  </a:cubicBezTo>
                  <a:cubicBezTo>
                    <a:pt x="294" y="13"/>
                    <a:pt x="291" y="11"/>
                    <a:pt x="286" y="8"/>
                  </a:cubicBezTo>
                  <a:cubicBezTo>
                    <a:pt x="274" y="9"/>
                    <a:pt x="270" y="13"/>
                    <a:pt x="259" y="15"/>
                  </a:cubicBezTo>
                  <a:cubicBezTo>
                    <a:pt x="254" y="19"/>
                    <a:pt x="250" y="20"/>
                    <a:pt x="244" y="21"/>
                  </a:cubicBezTo>
                  <a:cubicBezTo>
                    <a:pt x="240" y="23"/>
                    <a:pt x="235" y="24"/>
                    <a:pt x="231" y="26"/>
                  </a:cubicBezTo>
                  <a:cubicBezTo>
                    <a:pt x="216" y="25"/>
                    <a:pt x="209" y="23"/>
                    <a:pt x="196" y="20"/>
                  </a:cubicBezTo>
                  <a:cubicBezTo>
                    <a:pt x="187" y="16"/>
                    <a:pt x="182" y="10"/>
                    <a:pt x="172" y="8"/>
                  </a:cubicBezTo>
                  <a:cubicBezTo>
                    <a:pt x="171" y="1"/>
                    <a:pt x="168" y="3"/>
                    <a:pt x="162" y="0"/>
                  </a:cubicBezTo>
                  <a:cubicBezTo>
                    <a:pt x="153" y="4"/>
                    <a:pt x="142" y="10"/>
                    <a:pt x="133" y="12"/>
                  </a:cubicBezTo>
                  <a:cubicBezTo>
                    <a:pt x="127" y="15"/>
                    <a:pt x="122" y="20"/>
                    <a:pt x="115" y="21"/>
                  </a:cubicBezTo>
                  <a:cubicBezTo>
                    <a:pt x="105" y="26"/>
                    <a:pt x="100" y="24"/>
                    <a:pt x="88" y="23"/>
                  </a:cubicBezTo>
                  <a:cubicBezTo>
                    <a:pt x="81" y="20"/>
                    <a:pt x="71" y="15"/>
                    <a:pt x="64" y="14"/>
                  </a:cubicBezTo>
                  <a:cubicBezTo>
                    <a:pt x="57" y="11"/>
                    <a:pt x="50" y="9"/>
                    <a:pt x="43" y="8"/>
                  </a:cubicBezTo>
                  <a:close/>
                </a:path>
              </a:pathLst>
            </a:custGeom>
            <a:solidFill>
              <a:srgbClr val="FFFFCC"/>
            </a:solidFill>
            <a:ln w="9525">
              <a:solidFill>
                <a:schemeClr val="tx1"/>
              </a:solidFill>
              <a:round/>
              <a:headEnd/>
              <a:tailEnd/>
            </a:ln>
          </p:spPr>
          <p:txBody>
            <a:bodyPr/>
            <a:lstStyle/>
            <a:p>
              <a:pPr fontAlgn="base">
                <a:spcBef>
                  <a:spcPct val="0"/>
                </a:spcBef>
                <a:spcAft>
                  <a:spcPct val="0"/>
                </a:spcAft>
              </a:pPr>
              <a:endParaRPr lang="en-US" sz="2400">
                <a:solidFill>
                  <a:srgbClr val="000000"/>
                </a:solidFill>
              </a:endParaRPr>
            </a:p>
          </p:txBody>
        </p:sp>
        <p:sp>
          <p:nvSpPr>
            <p:cNvPr id="103446" name="Text Box 41"/>
            <p:cNvSpPr txBox="1">
              <a:spLocks noChangeArrowheads="1"/>
            </p:cNvSpPr>
            <p:nvPr/>
          </p:nvSpPr>
          <p:spPr bwMode="auto">
            <a:xfrm>
              <a:off x="266700" y="2646829"/>
              <a:ext cx="457200" cy="2286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dirty="0">
                  <a:solidFill>
                    <a:srgbClr val="000000"/>
                  </a:solidFill>
                </a:rPr>
                <a:t>421</a:t>
              </a:r>
            </a:p>
          </p:txBody>
        </p:sp>
      </p:grpSp>
      <p:grpSp>
        <p:nvGrpSpPr>
          <p:cNvPr id="103438" name="Group 42"/>
          <p:cNvGrpSpPr>
            <a:grpSpLocks/>
          </p:cNvGrpSpPr>
          <p:nvPr/>
        </p:nvGrpSpPr>
        <p:grpSpPr bwMode="auto">
          <a:xfrm>
            <a:off x="3771900" y="2227729"/>
            <a:ext cx="754063" cy="228600"/>
            <a:chOff x="1656" y="3120"/>
            <a:chExt cx="480" cy="150"/>
          </a:xfrm>
        </p:grpSpPr>
        <p:sp>
          <p:nvSpPr>
            <p:cNvPr id="103443" name="Rectangle 43"/>
            <p:cNvSpPr>
              <a:spLocks noChangeArrowheads="1"/>
            </p:cNvSpPr>
            <p:nvPr/>
          </p:nvSpPr>
          <p:spPr bwMode="auto">
            <a:xfrm>
              <a:off x="1800" y="3120"/>
              <a:ext cx="192" cy="144"/>
            </a:xfrm>
            <a:prstGeom prst="rect">
              <a:avLst/>
            </a:prstGeom>
            <a:solidFill>
              <a:srgbClr val="993300"/>
            </a:solidFill>
            <a:ln w="9525">
              <a:solidFill>
                <a:schemeClr val="bg1"/>
              </a:solidFill>
              <a:miter lim="800000"/>
              <a:headEnd/>
              <a:tailEnd/>
            </a:ln>
          </p:spPr>
          <p:txBody>
            <a:bodyPr wrap="none" anchor="ctr"/>
            <a:lstStyle/>
            <a:p>
              <a:pPr fontAlgn="base">
                <a:spcBef>
                  <a:spcPct val="0"/>
                </a:spcBef>
                <a:spcAft>
                  <a:spcPct val="0"/>
                </a:spcAft>
              </a:pPr>
              <a:endParaRPr lang="en-US" sz="1600">
                <a:solidFill>
                  <a:srgbClr val="000000"/>
                </a:solidFill>
              </a:endParaRPr>
            </a:p>
          </p:txBody>
        </p:sp>
        <p:sp>
          <p:nvSpPr>
            <p:cNvPr id="103444" name="Text Box 44"/>
            <p:cNvSpPr txBox="1">
              <a:spLocks noChangeArrowheads="1"/>
            </p:cNvSpPr>
            <p:nvPr/>
          </p:nvSpPr>
          <p:spPr bwMode="auto">
            <a:xfrm>
              <a:off x="1656" y="3120"/>
              <a:ext cx="480"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dirty="0">
                  <a:solidFill>
                    <a:srgbClr val="FFFFFF"/>
                  </a:solidFill>
                </a:rPr>
                <a:t>BRP</a:t>
              </a:r>
            </a:p>
          </p:txBody>
        </p:sp>
      </p:grpSp>
      <p:grpSp>
        <p:nvGrpSpPr>
          <p:cNvPr id="103439" name="Group 45"/>
          <p:cNvGrpSpPr>
            <a:grpSpLocks/>
          </p:cNvGrpSpPr>
          <p:nvPr/>
        </p:nvGrpSpPr>
        <p:grpSpPr bwMode="auto">
          <a:xfrm>
            <a:off x="1104900" y="4437529"/>
            <a:ext cx="762000" cy="228600"/>
            <a:chOff x="1656" y="3120"/>
            <a:chExt cx="480" cy="144"/>
          </a:xfrm>
        </p:grpSpPr>
        <p:sp>
          <p:nvSpPr>
            <p:cNvPr id="103441" name="Rectangle 46"/>
            <p:cNvSpPr>
              <a:spLocks noChangeArrowheads="1"/>
            </p:cNvSpPr>
            <p:nvPr/>
          </p:nvSpPr>
          <p:spPr bwMode="auto">
            <a:xfrm>
              <a:off x="1800" y="3120"/>
              <a:ext cx="192" cy="144"/>
            </a:xfrm>
            <a:prstGeom prst="rect">
              <a:avLst/>
            </a:prstGeom>
            <a:solidFill>
              <a:srgbClr val="993300"/>
            </a:solidFill>
            <a:ln w="9525">
              <a:solidFill>
                <a:schemeClr val="bg1"/>
              </a:solidFill>
              <a:miter lim="800000"/>
              <a:headEnd/>
              <a:tailEnd/>
            </a:ln>
          </p:spPr>
          <p:txBody>
            <a:bodyPr wrap="none" anchor="ctr"/>
            <a:lstStyle/>
            <a:p>
              <a:pPr fontAlgn="base">
                <a:spcBef>
                  <a:spcPct val="0"/>
                </a:spcBef>
                <a:spcAft>
                  <a:spcPct val="0"/>
                </a:spcAft>
              </a:pPr>
              <a:endParaRPr lang="en-US" sz="1600">
                <a:solidFill>
                  <a:srgbClr val="000000"/>
                </a:solidFill>
              </a:endParaRPr>
            </a:p>
          </p:txBody>
        </p:sp>
        <p:sp>
          <p:nvSpPr>
            <p:cNvPr id="103442" name="Text Box 47"/>
            <p:cNvSpPr txBox="1">
              <a:spLocks noChangeArrowheads="1"/>
            </p:cNvSpPr>
            <p:nvPr/>
          </p:nvSpPr>
          <p:spPr bwMode="auto">
            <a:xfrm>
              <a:off x="1656" y="3120"/>
              <a:ext cx="480"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50000"/>
                </a:spcBef>
                <a:spcAft>
                  <a:spcPct val="0"/>
                </a:spcAft>
              </a:pPr>
              <a:r>
                <a:rPr lang="en-US" sz="900" b="1" dirty="0">
                  <a:solidFill>
                    <a:srgbClr val="FFFFFF"/>
                  </a:solidFill>
                </a:rPr>
                <a:t>BRP</a:t>
              </a:r>
            </a:p>
          </p:txBody>
        </p:sp>
      </p:grpSp>
      <p:sp>
        <p:nvSpPr>
          <p:cNvPr id="37" name="Rectangle 36"/>
          <p:cNvSpPr/>
          <p:nvPr/>
        </p:nvSpPr>
        <p:spPr>
          <a:xfrm>
            <a:off x="0" y="0"/>
            <a:ext cx="9144000" cy="14478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Title 5"/>
          <p:cNvSpPr txBox="1">
            <a:spLocks/>
          </p:cNvSpPr>
          <p:nvPr/>
        </p:nvSpPr>
        <p:spPr>
          <a:xfrm>
            <a:off x="304800" y="152400"/>
            <a:ext cx="8534400" cy="1143000"/>
          </a:xfrm>
          <a:prstGeom prst="rect">
            <a:avLst/>
          </a:prstGeom>
        </p:spPr>
        <p:txBody>
          <a:bodyPr/>
          <a:lst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Calibri" pitchFamily="34" charset="0"/>
              </a:defRPr>
            </a:lvl2pPr>
            <a:lvl3pPr algn="ctr" rtl="0" eaLnBrk="1" fontAlgn="base" hangingPunct="1">
              <a:spcBef>
                <a:spcPct val="0"/>
              </a:spcBef>
              <a:spcAft>
                <a:spcPct val="0"/>
              </a:spcAft>
              <a:defRPr sz="4000">
                <a:solidFill>
                  <a:schemeClr val="tx2"/>
                </a:solidFill>
                <a:latin typeface="Calibri" pitchFamily="34" charset="0"/>
              </a:defRPr>
            </a:lvl3pPr>
            <a:lvl4pPr algn="ctr" rtl="0" eaLnBrk="1" fontAlgn="base" hangingPunct="1">
              <a:spcBef>
                <a:spcPct val="0"/>
              </a:spcBef>
              <a:spcAft>
                <a:spcPct val="0"/>
              </a:spcAft>
              <a:defRPr sz="4000">
                <a:solidFill>
                  <a:schemeClr val="tx2"/>
                </a:solidFill>
                <a:latin typeface="Calibri" pitchFamily="34" charset="0"/>
              </a:defRPr>
            </a:lvl4pPr>
            <a:lvl5pPr algn="ctr" rtl="0" eaLnBrk="1" fontAlgn="base" hangingPunct="1">
              <a:spcBef>
                <a:spcPct val="0"/>
              </a:spcBef>
              <a:spcAft>
                <a:spcPct val="0"/>
              </a:spcAft>
              <a:defRPr sz="4000">
                <a:solidFill>
                  <a:schemeClr val="tx2"/>
                </a:solidFill>
                <a:latin typeface="Calibri" pitchFamily="34" charset="0"/>
              </a:defRPr>
            </a:lvl5pPr>
            <a:lvl6pPr marL="457200" algn="ctr" rtl="0" eaLnBrk="1" fontAlgn="base" hangingPunct="1">
              <a:spcBef>
                <a:spcPct val="0"/>
              </a:spcBef>
              <a:spcAft>
                <a:spcPct val="0"/>
              </a:spcAft>
              <a:defRPr sz="4000">
                <a:solidFill>
                  <a:schemeClr val="tx2"/>
                </a:solidFill>
                <a:latin typeface="Calibri" pitchFamily="34" charset="0"/>
              </a:defRPr>
            </a:lvl6pPr>
            <a:lvl7pPr marL="914400" algn="ctr" rtl="0" eaLnBrk="1" fontAlgn="base" hangingPunct="1">
              <a:spcBef>
                <a:spcPct val="0"/>
              </a:spcBef>
              <a:spcAft>
                <a:spcPct val="0"/>
              </a:spcAft>
              <a:defRPr sz="4000">
                <a:solidFill>
                  <a:schemeClr val="tx2"/>
                </a:solidFill>
                <a:latin typeface="Calibri" pitchFamily="34" charset="0"/>
              </a:defRPr>
            </a:lvl7pPr>
            <a:lvl8pPr marL="1371600" algn="ctr" rtl="0" eaLnBrk="1" fontAlgn="base" hangingPunct="1">
              <a:spcBef>
                <a:spcPct val="0"/>
              </a:spcBef>
              <a:spcAft>
                <a:spcPct val="0"/>
              </a:spcAft>
              <a:defRPr sz="4000">
                <a:solidFill>
                  <a:schemeClr val="tx2"/>
                </a:solidFill>
                <a:latin typeface="Calibri" pitchFamily="34" charset="0"/>
              </a:defRPr>
            </a:lvl8pPr>
            <a:lvl9pPr marL="1828800" algn="ctr" rtl="0" eaLnBrk="1" fontAlgn="base" hangingPunct="1">
              <a:spcBef>
                <a:spcPct val="0"/>
              </a:spcBef>
              <a:spcAft>
                <a:spcPct val="0"/>
              </a:spcAft>
              <a:defRPr sz="4000">
                <a:solidFill>
                  <a:schemeClr val="tx2"/>
                </a:solidFill>
                <a:latin typeface="Calibri" pitchFamily="34" charset="0"/>
              </a:defRPr>
            </a:lvl9pPr>
          </a:lstStyle>
          <a:p>
            <a:r>
              <a:rPr lang="en-US" dirty="0" smtClean="0">
                <a:solidFill>
                  <a:srgbClr val="381D10"/>
                </a:solidFill>
              </a:rPr>
              <a:t>II. Landslide Hazard Mapping Products</a:t>
            </a:r>
            <a:br>
              <a:rPr lang="en-US" dirty="0" smtClean="0">
                <a:solidFill>
                  <a:srgbClr val="381D10"/>
                </a:solidFill>
              </a:rPr>
            </a:br>
            <a:r>
              <a:rPr lang="en-US" sz="3100" dirty="0" smtClean="0">
                <a:solidFill>
                  <a:srgbClr val="381D10"/>
                </a:solidFill>
              </a:rPr>
              <a:t>Stability Index Map (SINMAP)</a:t>
            </a:r>
            <a:endParaRPr lang="en-US" sz="3100" dirty="0">
              <a:solidFill>
                <a:srgbClr val="381D10"/>
              </a:solidFill>
            </a:endParaRPr>
          </a:p>
        </p:txBody>
      </p:sp>
      <p:pic>
        <p:nvPicPr>
          <p:cNvPr id="17" name="Picture 38" descr="SINMAP-table-Croppe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43500" y="1466132"/>
            <a:ext cx="3959225" cy="532519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81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2_AEG ppt template">
  <a:themeElements>
    <a:clrScheme name="Custom 3">
      <a:dk1>
        <a:srgbClr val="E1763B"/>
      </a:dk1>
      <a:lt1>
        <a:srgbClr val="F3C8B0"/>
      </a:lt1>
      <a:dk2>
        <a:srgbClr val="381D10"/>
      </a:dk2>
      <a:lt2>
        <a:srgbClr val="713A21"/>
      </a:lt2>
      <a:accent1>
        <a:srgbClr val="713A21"/>
      </a:accent1>
      <a:accent2>
        <a:srgbClr val="713A21"/>
      </a:accent2>
      <a:accent3>
        <a:srgbClr val="713A21"/>
      </a:accent3>
      <a:accent4>
        <a:srgbClr val="713A21"/>
      </a:accent4>
      <a:accent5>
        <a:srgbClr val="713A21"/>
      </a:accent5>
      <a:accent6>
        <a:srgbClr val="713A21"/>
      </a:accent6>
      <a:hlink>
        <a:srgbClr val="009999"/>
      </a:hlink>
      <a:folHlink>
        <a:srgbClr val="99CC00"/>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AEG ppt template">
  <a:themeElements>
    <a:clrScheme name="Custom 3">
      <a:dk1>
        <a:srgbClr val="E1763B"/>
      </a:dk1>
      <a:lt1>
        <a:srgbClr val="F3C8B0"/>
      </a:lt1>
      <a:dk2>
        <a:srgbClr val="381D10"/>
      </a:dk2>
      <a:lt2>
        <a:srgbClr val="713A21"/>
      </a:lt2>
      <a:accent1>
        <a:srgbClr val="713A21"/>
      </a:accent1>
      <a:accent2>
        <a:srgbClr val="713A21"/>
      </a:accent2>
      <a:accent3>
        <a:srgbClr val="713A21"/>
      </a:accent3>
      <a:accent4>
        <a:srgbClr val="713A21"/>
      </a:accent4>
      <a:accent5>
        <a:srgbClr val="713A21"/>
      </a:accent5>
      <a:accent6>
        <a:srgbClr val="713A21"/>
      </a:accent6>
      <a:hlink>
        <a:srgbClr val="009999"/>
      </a:hlink>
      <a:folHlink>
        <a:srgbClr val="99CC00"/>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EG_PP_Templat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1668</TotalTime>
  <Words>1445</Words>
  <Application>Microsoft Office PowerPoint</Application>
  <PresentationFormat>On-screen Show (4:3)</PresentationFormat>
  <Paragraphs>159</Paragraphs>
  <Slides>19</Slides>
  <Notes>19</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19</vt:i4>
      </vt:variant>
    </vt:vector>
  </HeadingPairs>
  <TitlesOfParts>
    <vt:vector size="23" baseType="lpstr">
      <vt:lpstr>2_AEG ppt template</vt:lpstr>
      <vt:lpstr>3_AEG ppt template</vt:lpstr>
      <vt:lpstr>AEG_PP_Template[1]</vt:lpstr>
      <vt:lpstr>Image</vt:lpstr>
      <vt:lpstr>The Right Tool for the Job: The North Carolina Geological Survey’s Landslide Hazard Maps</vt:lpstr>
      <vt:lpstr>PowerPoint Presentation</vt:lpstr>
      <vt:lpstr>I. Landslide Inventory</vt:lpstr>
      <vt:lpstr>I. Landslide Inventory Remote Sensing and Field Verification</vt:lpstr>
      <vt:lpstr>PowerPoint Presentation</vt:lpstr>
      <vt:lpstr>PowerPoint Presentation</vt:lpstr>
      <vt:lpstr>II. Landslide Hazard Mapping Products Slope Movement – Slope Movement Deposits Map</vt:lpstr>
      <vt:lpstr>PowerPoint Presentation</vt:lpstr>
      <vt:lpstr>PowerPoint Presentation</vt:lpstr>
      <vt:lpstr>PowerPoint Presentation</vt:lpstr>
      <vt:lpstr>PowerPoint Presentation</vt:lpstr>
      <vt:lpstr>The Job</vt:lpstr>
      <vt:lpstr>Property Protection –  Known Landslide Problem Areas </vt:lpstr>
      <vt:lpstr>Proper Construction - Known Landslide Deposits</vt:lpstr>
      <vt:lpstr>Development Planning and Design - Landslide Hazard Zones</vt:lpstr>
      <vt:lpstr>Structure Siting –  Potential Debris Flow Pathways</vt:lpstr>
      <vt:lpstr>Public Safety Hazard Map Series</vt:lpstr>
      <vt:lpstr>PowerPoint Presentation</vt:lpstr>
      <vt:lpstr>Questions?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Landslide Mapping on Slippery Slopes:  Lessons learned by the North Carolina Geological Survey</dc:title>
  <dc:creator>JBauer</dc:creator>
  <cp:lastModifiedBy>JBauer</cp:lastModifiedBy>
  <cp:revision>23</cp:revision>
  <dcterms:created xsi:type="dcterms:W3CDTF">2012-03-26T00:18:12Z</dcterms:created>
  <dcterms:modified xsi:type="dcterms:W3CDTF">2012-04-03T17:49:26Z</dcterms:modified>
</cp:coreProperties>
</file>